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18"/>
  </p:notesMasterIdLst>
  <p:handoutMasterIdLst>
    <p:handoutMasterId r:id="rId19"/>
  </p:handoutMasterIdLst>
  <p:sldIdLst>
    <p:sldId id="257" r:id="rId3"/>
    <p:sldId id="786" r:id="rId4"/>
    <p:sldId id="256" r:id="rId5"/>
    <p:sldId id="259" r:id="rId6"/>
    <p:sldId id="785" r:id="rId7"/>
    <p:sldId id="658" r:id="rId8"/>
    <p:sldId id="655" r:id="rId9"/>
    <p:sldId id="260" r:id="rId10"/>
    <p:sldId id="262" r:id="rId11"/>
    <p:sldId id="263" r:id="rId12"/>
    <p:sldId id="264" r:id="rId13"/>
    <p:sldId id="265" r:id="rId14"/>
    <p:sldId id="267" r:id="rId15"/>
    <p:sldId id="268" r:id="rId16"/>
    <p:sldId id="7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6EB12EAF-BC4E-6B6B-0102-503011D8EEE7}" name="Emily Jebing" initials="EJ" userId="Emily Jebing" providerId="None"/>
  <p188:author id="{52C4C9BB-C807-8705-0B08-A3DF41A8D64B}" name="Moriah Diethorn" initials="MD" userId="Moriah Diethorn"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6E6"/>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6" autoAdjust="0"/>
    <p:restoredTop sz="94694"/>
  </p:normalViewPr>
  <p:slideViewPr>
    <p:cSldViewPr snapToGrid="0">
      <p:cViewPr varScale="1">
        <p:scale>
          <a:sx n="117" d="100"/>
          <a:sy n="117" d="100"/>
        </p:scale>
        <p:origin x="1104" y="168"/>
      </p:cViewPr>
      <p:guideLst/>
    </p:cSldViewPr>
  </p:slid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6/8/23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6/8/23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7479CBD-A477-4E58-8D7D-60E0E27F07C8}" type="slidenum">
              <a:rPr lang="en-US" smtClean="0"/>
              <a:t>5</a:t>
            </a:fld>
            <a:endParaRPr lang="en-US" dirty="0"/>
          </a:p>
        </p:txBody>
      </p:sp>
    </p:spTree>
    <p:extLst>
      <p:ext uri="{BB962C8B-B14F-4D97-AF65-F5344CB8AC3E}">
        <p14:creationId xmlns:p14="http://schemas.microsoft.com/office/powerpoint/2010/main" val="410828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479CBD-A477-4E58-8D7D-60E0E27F07C8}" type="slidenum">
              <a:rPr lang="en-US" smtClean="0"/>
              <a:t>6</a:t>
            </a:fld>
            <a:endParaRPr lang="en-US" dirty="0"/>
          </a:p>
        </p:txBody>
      </p:sp>
    </p:spTree>
    <p:extLst>
      <p:ext uri="{BB962C8B-B14F-4D97-AF65-F5344CB8AC3E}">
        <p14:creationId xmlns:p14="http://schemas.microsoft.com/office/powerpoint/2010/main" val="4059414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9CBD-A477-4E58-8D7D-60E0E27F07C8}" type="slidenum">
              <a:rPr lang="en-US" smtClean="0"/>
              <a:t>7</a:t>
            </a:fld>
            <a:endParaRPr lang="en-US" dirty="0"/>
          </a:p>
        </p:txBody>
      </p:sp>
    </p:spTree>
    <p:extLst>
      <p:ext uri="{BB962C8B-B14F-4D97-AF65-F5344CB8AC3E}">
        <p14:creationId xmlns:p14="http://schemas.microsoft.com/office/powerpoint/2010/main" val="313415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94B62F0-0A46-65A9-460E-5F2B934EF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4594969B-CEF2-D5C1-A36F-AAC262618FF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75826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35392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91071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740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891755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84785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00087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9754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87725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17201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542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679995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14220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3860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7130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89415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9253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6859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312812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913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16177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88370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7410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5984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2CA3BDB-B978-9BD6-E087-7EECC0DD55A2}"/>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0932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248882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62.png"/><Relationship Id="rId7" Type="http://schemas.openxmlformats.org/officeDocument/2006/relationships/hyperlink" Target="http://www.mededonthego.co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7.svg"/><Relationship Id="rId4" Type="http://schemas.openxmlformats.org/officeDocument/2006/relationships/image" Target="../media/image63.sv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1"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png"/><Relationship Id="rId34" Type="http://schemas.openxmlformats.org/officeDocument/2006/relationships/image" Target="../media/image41.png"/><Relationship Id="rId42" Type="http://schemas.openxmlformats.org/officeDocument/2006/relationships/image" Target="../media/image49.png"/><Relationship Id="rId47" Type="http://schemas.openxmlformats.org/officeDocument/2006/relationships/image" Target="../media/image54.png"/><Relationship Id="rId50" Type="http://schemas.openxmlformats.org/officeDocument/2006/relationships/image" Target="../media/image57.png"/><Relationship Id="rId7" Type="http://schemas.openxmlformats.org/officeDocument/2006/relationships/image" Target="../media/image14.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4" Type="http://schemas.openxmlformats.org/officeDocument/2006/relationships/image" Target="../media/image51.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8" Type="http://schemas.openxmlformats.org/officeDocument/2006/relationships/image" Target="../media/image1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20" Type="http://schemas.openxmlformats.org/officeDocument/2006/relationships/image" Target="../media/image27.png"/><Relationship Id="rId41" Type="http://schemas.openxmlformats.org/officeDocument/2006/relationships/image" Target="../media/image48.png"/><Relationship Id="rId1" Type="http://schemas.openxmlformats.org/officeDocument/2006/relationships/slideLayout" Target="../slideLayouts/slideLayout5.xml"/><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C085-2CA5-1FE7-06CE-601EFCECDD1F}"/>
              </a:ext>
            </a:extLst>
          </p:cNvPr>
          <p:cNvSpPr>
            <a:spLocks noGrp="1"/>
          </p:cNvSpPr>
          <p:nvPr>
            <p:ph type="title"/>
          </p:nvPr>
        </p:nvSpPr>
        <p:spPr>
          <a:xfrm>
            <a:off x="609601" y="1709738"/>
            <a:ext cx="10515600" cy="2852737"/>
          </a:xfrm>
        </p:spPr>
        <p:txBody>
          <a:bodyPr>
            <a:noAutofit/>
          </a:bodyPr>
          <a:lstStyle/>
          <a:p>
            <a:r>
              <a:rPr lang="en-US" sz="4400" dirty="0" err="1"/>
              <a:t>Sotatercept</a:t>
            </a:r>
            <a:r>
              <a:rPr lang="en-US" sz="4400" dirty="0"/>
              <a:t>: A Novel Entity with Promising Potential for Treating PAH</a:t>
            </a:r>
          </a:p>
        </p:txBody>
      </p:sp>
      <p:sp>
        <p:nvSpPr>
          <p:cNvPr id="4" name="Subtitle 3">
            <a:extLst>
              <a:ext uri="{FF2B5EF4-FFF2-40B4-BE49-F238E27FC236}">
                <a16:creationId xmlns:a16="http://schemas.microsoft.com/office/drawing/2014/main" id="{16FC124F-EE31-41BB-C0C7-16DA96651F86}"/>
              </a:ext>
            </a:extLst>
          </p:cNvPr>
          <p:cNvSpPr txBox="1">
            <a:spLocks noGrp="1"/>
          </p:cNvSpPr>
          <p:nvPr>
            <p:ph type="body" idx="1"/>
          </p:nvPr>
        </p:nvSpPr>
        <p:spPr>
          <a:xfrm>
            <a:off x="740229" y="4150076"/>
            <a:ext cx="10515600" cy="2308324"/>
          </a:xfrm>
          <a:noFill/>
        </p:spPr>
        <p:txBody>
          <a:bodyPr wrap="square" rtlCol="0">
            <a:spAutoFit/>
          </a:bodyPr>
          <a:lstStyle/>
          <a:p>
            <a:r>
              <a:rPr lang="en-US" b="1" dirty="0">
                <a:solidFill>
                  <a:schemeClr val="accent1"/>
                </a:solidFill>
              </a:rPr>
              <a:t>Ioana Preston, MD</a:t>
            </a:r>
            <a:br>
              <a:rPr lang="en-US" dirty="0"/>
            </a:br>
            <a:r>
              <a:rPr lang="en-US" dirty="0"/>
              <a:t>Associate Professor of Medicine</a:t>
            </a:r>
            <a:br>
              <a:rPr lang="en-US" dirty="0"/>
            </a:br>
            <a:r>
              <a:rPr lang="en-US" dirty="0"/>
              <a:t>Tufts University School of Medicine</a:t>
            </a:r>
            <a:br>
              <a:rPr lang="en-US" dirty="0"/>
            </a:br>
            <a:r>
              <a:rPr lang="en-US" dirty="0"/>
              <a:t>Director, Pulmonary Hypertension Center</a:t>
            </a:r>
            <a:br>
              <a:rPr lang="en-US" dirty="0"/>
            </a:br>
            <a:r>
              <a:rPr lang="en-US" dirty="0"/>
              <a:t>Director, Pulmonary Function Test Lab</a:t>
            </a:r>
            <a:br>
              <a:rPr lang="en-US" dirty="0"/>
            </a:br>
            <a:r>
              <a:rPr lang="en-US" dirty="0"/>
              <a:t>Pulmonary, Critical Care and Sleep Division</a:t>
            </a:r>
            <a:br>
              <a:rPr lang="en-US" dirty="0"/>
            </a:br>
            <a:r>
              <a:rPr lang="en-US" dirty="0"/>
              <a:t>Tufts Medical Center</a:t>
            </a:r>
            <a:br>
              <a:rPr lang="en-US" dirty="0"/>
            </a:br>
            <a:r>
              <a:rPr lang="en-US" dirty="0"/>
              <a:t>Boston, MA</a:t>
            </a:r>
          </a:p>
        </p:txBody>
      </p:sp>
    </p:spTree>
    <p:extLst>
      <p:ext uri="{BB962C8B-B14F-4D97-AF65-F5344CB8AC3E}">
        <p14:creationId xmlns:p14="http://schemas.microsoft.com/office/powerpoint/2010/main" val="395320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98CEDF-C5CF-70B9-BB98-CFE407DF3C90}"/>
              </a:ext>
            </a:extLst>
          </p:cNvPr>
          <p:cNvSpPr>
            <a:spLocks noGrp="1"/>
          </p:cNvSpPr>
          <p:nvPr>
            <p:ph type="ftr" sz="quarter" idx="3"/>
          </p:nvPr>
        </p:nvSpPr>
        <p:spPr>
          <a:xfrm>
            <a:off x="609600" y="6356350"/>
            <a:ext cx="10744199" cy="442131"/>
          </a:xfrm>
        </p:spPr>
        <p:txBody>
          <a:bodyPr/>
          <a:lstStyle/>
          <a:p>
            <a:r>
              <a:rPr lang="en-US" dirty="0"/>
              <a:t>*No imputation of missing data; †Hodges-Lehmann location shift (95% CI) represents the location shift from placebo estimate (median of the differences in change from baseline at week 24 [</a:t>
            </a:r>
            <a:r>
              <a:rPr lang="en-US" dirty="0" err="1"/>
              <a:t>sotatercept</a:t>
            </a:r>
            <a:r>
              <a:rPr lang="en-US" dirty="0"/>
              <a:t> vs. placebo]); ‡From the aligned rank stratified Wilcoxon test with randomization factors as strata.</a:t>
            </a:r>
          </a:p>
          <a:p>
            <a:endParaRPr lang="en-US" dirty="0"/>
          </a:p>
          <a:p>
            <a:r>
              <a:rPr lang="en-US" dirty="0"/>
              <a:t>CI, confidence interval.</a:t>
            </a:r>
          </a:p>
          <a:p>
            <a:endParaRPr lang="en-US" dirty="0"/>
          </a:p>
          <a:p>
            <a:r>
              <a:rPr lang="en-US" dirty="0" err="1"/>
              <a:t>Hoeper</a:t>
            </a:r>
            <a:r>
              <a:rPr lang="en-US" dirty="0"/>
              <a:t> MM, et al. </a:t>
            </a:r>
            <a:r>
              <a:rPr lang="en-US" i="1" dirty="0"/>
              <a:t>N </a:t>
            </a:r>
            <a:r>
              <a:rPr lang="en-US" i="1" dirty="0" err="1"/>
              <a:t>Engl</a:t>
            </a:r>
            <a:r>
              <a:rPr lang="en-US" i="1" dirty="0"/>
              <a:t> J Med</a:t>
            </a:r>
            <a:r>
              <a:rPr lang="en-US" dirty="0"/>
              <a:t>. 2023. </a:t>
            </a:r>
          </a:p>
        </p:txBody>
      </p:sp>
      <p:sp>
        <p:nvSpPr>
          <p:cNvPr id="3" name="object 3"/>
          <p:cNvSpPr txBox="1">
            <a:spLocks noGrp="1"/>
          </p:cNvSpPr>
          <p:nvPr>
            <p:ph type="title"/>
          </p:nvPr>
        </p:nvSpPr>
        <p:spPr>
          <a:xfrm>
            <a:off x="609600" y="292987"/>
            <a:ext cx="10744200" cy="998350"/>
          </a:xfrm>
        </p:spPr>
        <p:txBody>
          <a:bodyPr vert="horz" wrap="square" lIns="0" tIns="13335" rIns="0" bIns="0" rtlCol="0">
            <a:spAutoFit/>
          </a:bodyPr>
          <a:lstStyle/>
          <a:p>
            <a:r>
              <a:rPr lang="en-US" dirty="0"/>
              <a:t>Primary Endpoint: Change from Baseline in</a:t>
            </a:r>
            <a:br>
              <a:rPr lang="en-US" dirty="0"/>
            </a:br>
            <a:r>
              <a:rPr lang="en-US" dirty="0"/>
              <a:t>6MWD at Week 24</a:t>
            </a:r>
          </a:p>
        </p:txBody>
      </p:sp>
      <p:graphicFrame>
        <p:nvGraphicFramePr>
          <p:cNvPr id="4" name="object 4"/>
          <p:cNvGraphicFramePr>
            <a:graphicFrameLocks noGrp="1"/>
          </p:cNvGraphicFramePr>
          <p:nvPr>
            <p:extLst>
              <p:ext uri="{D42A27DB-BD31-4B8C-83A1-F6EECF244321}">
                <p14:modId xmlns:p14="http://schemas.microsoft.com/office/powerpoint/2010/main" val="2204056956"/>
              </p:ext>
            </p:extLst>
          </p:nvPr>
        </p:nvGraphicFramePr>
        <p:xfrm>
          <a:off x="359732" y="1624029"/>
          <a:ext cx="5056504" cy="2010410"/>
        </p:xfrm>
        <a:graphic>
          <a:graphicData uri="http://schemas.openxmlformats.org/drawingml/2006/table">
            <a:tbl>
              <a:tblPr firstRow="1" bandRow="1">
                <a:tableStyleId>{EB344D84-9AFB-497E-A393-DC336BA19D2E}</a:tableStyleId>
              </a:tblPr>
              <a:tblGrid>
                <a:gridCol w="2073910">
                  <a:extLst>
                    <a:ext uri="{9D8B030D-6E8A-4147-A177-3AD203B41FA5}">
                      <a16:colId xmlns:a16="http://schemas.microsoft.com/office/drawing/2014/main" val="20000"/>
                    </a:ext>
                  </a:extLst>
                </a:gridCol>
                <a:gridCol w="1539875">
                  <a:extLst>
                    <a:ext uri="{9D8B030D-6E8A-4147-A177-3AD203B41FA5}">
                      <a16:colId xmlns:a16="http://schemas.microsoft.com/office/drawing/2014/main" val="20001"/>
                    </a:ext>
                  </a:extLst>
                </a:gridCol>
                <a:gridCol w="1442719">
                  <a:extLst>
                    <a:ext uri="{9D8B030D-6E8A-4147-A177-3AD203B41FA5}">
                      <a16:colId xmlns:a16="http://schemas.microsoft.com/office/drawing/2014/main" val="20002"/>
                    </a:ext>
                  </a:extLst>
                </a:gridCol>
              </a:tblGrid>
              <a:tr h="548640">
                <a:tc>
                  <a:txBody>
                    <a:bodyPr/>
                    <a:lstStyle/>
                    <a:p>
                      <a:pPr>
                        <a:lnSpc>
                          <a:spcPct val="100000"/>
                        </a:lnSpc>
                      </a:pPr>
                      <a:endParaRPr sz="1100" dirty="0">
                        <a:latin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92759" marR="468630" indent="-17145">
                        <a:lnSpc>
                          <a:spcPct val="100000"/>
                        </a:lnSpc>
                        <a:spcBef>
                          <a:spcPts val="685"/>
                        </a:spcBef>
                      </a:pPr>
                      <a:r>
                        <a:rPr sz="1200" b="1" spc="-10" dirty="0">
                          <a:solidFill>
                            <a:srgbClr val="FFFFFF"/>
                          </a:solidFill>
                        </a:rPr>
                        <a:t>Placeb</a:t>
                      </a:r>
                      <a:r>
                        <a:rPr lang="en-US" sz="1200" b="1" spc="-10" dirty="0">
                          <a:solidFill>
                            <a:srgbClr val="FFFFFF"/>
                          </a:solidFill>
                        </a:rPr>
                        <a:t>o</a:t>
                      </a:r>
                      <a:r>
                        <a:rPr sz="1200" b="1" spc="-10" dirty="0">
                          <a:solidFill>
                            <a:srgbClr val="FFFFFF"/>
                          </a:solidFill>
                        </a:rPr>
                        <a:t>(N=160)</a:t>
                      </a:r>
                      <a:endParaRPr sz="1200" dirty="0">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44500" marR="294005" indent="-143510">
                        <a:lnSpc>
                          <a:spcPct val="100000"/>
                        </a:lnSpc>
                        <a:spcBef>
                          <a:spcPts val="685"/>
                        </a:spcBef>
                      </a:pPr>
                      <a:r>
                        <a:rPr sz="1200" b="1" spc="-10" dirty="0">
                          <a:solidFill>
                            <a:srgbClr val="FFFFFF"/>
                          </a:solidFill>
                        </a:rPr>
                        <a:t>Sotatercept (N=163)</a:t>
                      </a:r>
                      <a:endParaRPr sz="1200" dirty="0">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48005">
                <a:tc>
                  <a:txBody>
                    <a:bodyPr/>
                    <a:lstStyle/>
                    <a:p>
                      <a:pPr marL="91440" marR="256540">
                        <a:lnSpc>
                          <a:spcPct val="100000"/>
                        </a:lnSpc>
                        <a:spcBef>
                          <a:spcPts val="685"/>
                        </a:spcBef>
                      </a:pPr>
                      <a:r>
                        <a:rPr sz="1200" b="1" dirty="0">
                          <a:solidFill>
                            <a:schemeClr val="tx1"/>
                          </a:solidFill>
                        </a:rPr>
                        <a:t>Observed</a:t>
                      </a:r>
                      <a:r>
                        <a:rPr sz="1200" b="1" spc="-15" dirty="0">
                          <a:solidFill>
                            <a:schemeClr val="tx1"/>
                          </a:solidFill>
                        </a:rPr>
                        <a:t> </a:t>
                      </a:r>
                      <a:r>
                        <a:rPr sz="1200" b="1" dirty="0">
                          <a:solidFill>
                            <a:schemeClr val="tx1"/>
                          </a:solidFill>
                        </a:rPr>
                        <a:t>mean</a:t>
                      </a:r>
                      <a:r>
                        <a:rPr sz="1200" b="1" spc="-35" dirty="0">
                          <a:solidFill>
                            <a:schemeClr val="tx1"/>
                          </a:solidFill>
                        </a:rPr>
                        <a:t> </a:t>
                      </a:r>
                      <a:r>
                        <a:rPr sz="1200" b="1" spc="-10" dirty="0">
                          <a:solidFill>
                            <a:schemeClr val="tx1"/>
                          </a:solidFill>
                        </a:rPr>
                        <a:t>change </a:t>
                      </a:r>
                      <a:r>
                        <a:rPr sz="1200" b="1" dirty="0">
                          <a:solidFill>
                            <a:schemeClr val="tx1"/>
                          </a:solidFill>
                        </a:rPr>
                        <a:t>from</a:t>
                      </a:r>
                      <a:r>
                        <a:rPr sz="1200" b="1" spc="-10" dirty="0">
                          <a:solidFill>
                            <a:schemeClr val="tx1"/>
                          </a:solidFill>
                        </a:rPr>
                        <a:t> </a:t>
                      </a:r>
                      <a:r>
                        <a:rPr sz="1200" b="1" dirty="0">
                          <a:solidFill>
                            <a:schemeClr val="tx1"/>
                          </a:solidFill>
                        </a:rPr>
                        <a:t>baseline</a:t>
                      </a:r>
                      <a:r>
                        <a:rPr sz="1200" b="1" spc="-30" dirty="0">
                          <a:solidFill>
                            <a:schemeClr val="tx1"/>
                          </a:solidFill>
                        </a:rPr>
                        <a:t> </a:t>
                      </a:r>
                      <a:r>
                        <a:rPr sz="1200" b="1" dirty="0">
                          <a:solidFill>
                            <a:schemeClr val="tx1"/>
                          </a:solidFill>
                        </a:rPr>
                        <a:t>(95%</a:t>
                      </a:r>
                      <a:r>
                        <a:rPr sz="1200" b="1" spc="-25" dirty="0">
                          <a:solidFill>
                            <a:schemeClr val="tx1"/>
                          </a:solidFill>
                        </a:rPr>
                        <a:t> </a:t>
                      </a:r>
                      <a:r>
                        <a:rPr sz="1200" b="1" spc="-20" dirty="0">
                          <a:solidFill>
                            <a:schemeClr val="tx1"/>
                          </a:solidFill>
                        </a:rPr>
                        <a:t>CI)*</a:t>
                      </a:r>
                      <a:endParaRPr sz="1200" dirty="0">
                        <a:solidFill>
                          <a:schemeClr val="tx1"/>
                        </a:solidFill>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37795">
                        <a:lnSpc>
                          <a:spcPct val="100000"/>
                        </a:lnSpc>
                        <a:spcBef>
                          <a:spcPts val="685"/>
                        </a:spcBef>
                      </a:pPr>
                      <a:r>
                        <a:rPr sz="1200" spc="-10" dirty="0">
                          <a:solidFill>
                            <a:schemeClr val="tx1"/>
                          </a:solidFill>
                        </a:rPr>
                        <a:t>-</a:t>
                      </a:r>
                      <a:r>
                        <a:rPr sz="1200" dirty="0">
                          <a:solidFill>
                            <a:schemeClr val="tx1"/>
                          </a:solidFill>
                        </a:rPr>
                        <a:t>1.4</a:t>
                      </a:r>
                      <a:r>
                        <a:rPr sz="1200" spc="-10" dirty="0">
                          <a:solidFill>
                            <a:schemeClr val="tx1"/>
                          </a:solidFill>
                        </a:rPr>
                        <a:t> (-</a:t>
                      </a:r>
                      <a:r>
                        <a:rPr sz="1200" dirty="0">
                          <a:solidFill>
                            <a:schemeClr val="tx1"/>
                          </a:solidFill>
                        </a:rPr>
                        <a:t>13.2</a:t>
                      </a:r>
                      <a:r>
                        <a:rPr sz="1200" spc="-5" dirty="0">
                          <a:solidFill>
                            <a:schemeClr val="tx1"/>
                          </a:solidFill>
                        </a:rPr>
                        <a:t> </a:t>
                      </a:r>
                      <a:r>
                        <a:rPr sz="1200" dirty="0">
                          <a:solidFill>
                            <a:schemeClr val="tx1"/>
                          </a:solidFill>
                        </a:rPr>
                        <a:t>to</a:t>
                      </a:r>
                      <a:r>
                        <a:rPr sz="1200" spc="-5" dirty="0">
                          <a:solidFill>
                            <a:schemeClr val="tx1"/>
                          </a:solidFill>
                        </a:rPr>
                        <a:t> </a:t>
                      </a:r>
                      <a:r>
                        <a:rPr sz="1200" spc="-20" dirty="0">
                          <a:solidFill>
                            <a:schemeClr val="tx1"/>
                          </a:solidFill>
                        </a:rPr>
                        <a:t>10.3)</a:t>
                      </a:r>
                      <a:endParaRPr sz="1200">
                        <a:solidFill>
                          <a:schemeClr val="tx1"/>
                        </a:solidFill>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8425">
                        <a:lnSpc>
                          <a:spcPct val="100000"/>
                        </a:lnSpc>
                        <a:spcBef>
                          <a:spcPts val="685"/>
                        </a:spcBef>
                      </a:pPr>
                      <a:r>
                        <a:rPr sz="1200" dirty="0">
                          <a:solidFill>
                            <a:schemeClr val="tx1"/>
                          </a:solidFill>
                        </a:rPr>
                        <a:t>40.1</a:t>
                      </a:r>
                      <a:r>
                        <a:rPr sz="1200" spc="-30" dirty="0">
                          <a:solidFill>
                            <a:schemeClr val="tx1"/>
                          </a:solidFill>
                        </a:rPr>
                        <a:t> </a:t>
                      </a:r>
                      <a:r>
                        <a:rPr sz="1200" dirty="0">
                          <a:solidFill>
                            <a:schemeClr val="tx1"/>
                          </a:solidFill>
                        </a:rPr>
                        <a:t>(29.9</a:t>
                      </a:r>
                      <a:r>
                        <a:rPr sz="1200" spc="-30" dirty="0">
                          <a:solidFill>
                            <a:schemeClr val="tx1"/>
                          </a:solidFill>
                        </a:rPr>
                        <a:t> </a:t>
                      </a:r>
                      <a:r>
                        <a:rPr sz="1200" dirty="0">
                          <a:solidFill>
                            <a:schemeClr val="tx1"/>
                          </a:solidFill>
                        </a:rPr>
                        <a:t>to</a:t>
                      </a:r>
                      <a:r>
                        <a:rPr sz="1200" spc="-5" dirty="0">
                          <a:solidFill>
                            <a:schemeClr val="tx1"/>
                          </a:solidFill>
                        </a:rPr>
                        <a:t> </a:t>
                      </a:r>
                      <a:r>
                        <a:rPr sz="1200" spc="-20" dirty="0">
                          <a:solidFill>
                            <a:schemeClr val="tx1"/>
                          </a:solidFill>
                        </a:rPr>
                        <a:t>50.2)</a:t>
                      </a:r>
                      <a:endParaRPr sz="1200">
                        <a:solidFill>
                          <a:schemeClr val="tx1"/>
                        </a:solidFill>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48005">
                <a:tc>
                  <a:txBody>
                    <a:bodyPr/>
                    <a:lstStyle/>
                    <a:p>
                      <a:pPr marL="91440" marR="325120">
                        <a:lnSpc>
                          <a:spcPct val="100000"/>
                        </a:lnSpc>
                        <a:spcBef>
                          <a:spcPts val="685"/>
                        </a:spcBef>
                      </a:pPr>
                      <a:r>
                        <a:rPr sz="1200" b="1" spc="-10" dirty="0">
                          <a:solidFill>
                            <a:schemeClr val="tx1"/>
                          </a:solidFill>
                        </a:rPr>
                        <a:t>Hodges-Lehmann </a:t>
                      </a:r>
                      <a:r>
                        <a:rPr sz="1200" b="1" dirty="0">
                          <a:solidFill>
                            <a:schemeClr val="tx1"/>
                          </a:solidFill>
                        </a:rPr>
                        <a:t>location</a:t>
                      </a:r>
                      <a:r>
                        <a:rPr sz="1200" b="1" spc="-10" dirty="0">
                          <a:solidFill>
                            <a:schemeClr val="tx1"/>
                          </a:solidFill>
                        </a:rPr>
                        <a:t> </a:t>
                      </a:r>
                      <a:r>
                        <a:rPr sz="1200" b="1" dirty="0">
                          <a:solidFill>
                            <a:schemeClr val="tx1"/>
                          </a:solidFill>
                        </a:rPr>
                        <a:t>shift</a:t>
                      </a:r>
                      <a:r>
                        <a:rPr sz="1200" b="1" spc="-5" dirty="0">
                          <a:solidFill>
                            <a:schemeClr val="tx1"/>
                          </a:solidFill>
                        </a:rPr>
                        <a:t> </a:t>
                      </a:r>
                      <a:r>
                        <a:rPr sz="1200" b="1" dirty="0">
                          <a:solidFill>
                            <a:schemeClr val="tx1"/>
                          </a:solidFill>
                        </a:rPr>
                        <a:t>(95%</a:t>
                      </a:r>
                      <a:r>
                        <a:rPr sz="1200" b="1" spc="-30" dirty="0">
                          <a:solidFill>
                            <a:schemeClr val="tx1"/>
                          </a:solidFill>
                        </a:rPr>
                        <a:t> </a:t>
                      </a:r>
                      <a:r>
                        <a:rPr sz="1200" b="1" spc="-20" dirty="0">
                          <a:solidFill>
                            <a:schemeClr val="tx1"/>
                          </a:solidFill>
                        </a:rPr>
                        <a:t>CI)</a:t>
                      </a:r>
                      <a:r>
                        <a:rPr sz="1200" b="1" spc="-30" baseline="24305" dirty="0">
                          <a:solidFill>
                            <a:schemeClr val="tx1"/>
                          </a:solidFill>
                        </a:rPr>
                        <a:t>†</a:t>
                      </a:r>
                      <a:endParaRPr sz="1200" baseline="24305">
                        <a:solidFill>
                          <a:schemeClr val="tx1"/>
                        </a:solidFill>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100" dirty="0">
                        <a:solidFill>
                          <a:schemeClr val="tx1"/>
                        </a:solidFill>
                        <a:latin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8425">
                        <a:lnSpc>
                          <a:spcPct val="100000"/>
                        </a:lnSpc>
                        <a:spcBef>
                          <a:spcPts val="685"/>
                        </a:spcBef>
                      </a:pPr>
                      <a:r>
                        <a:rPr sz="1200" dirty="0">
                          <a:solidFill>
                            <a:schemeClr val="tx1"/>
                          </a:solidFill>
                        </a:rPr>
                        <a:t>40.8</a:t>
                      </a:r>
                      <a:r>
                        <a:rPr sz="1200" spc="-30" dirty="0">
                          <a:solidFill>
                            <a:schemeClr val="tx1"/>
                          </a:solidFill>
                        </a:rPr>
                        <a:t> </a:t>
                      </a:r>
                      <a:r>
                        <a:rPr sz="1200" dirty="0">
                          <a:solidFill>
                            <a:schemeClr val="tx1"/>
                          </a:solidFill>
                        </a:rPr>
                        <a:t>(27.5</a:t>
                      </a:r>
                      <a:r>
                        <a:rPr sz="1200" spc="-30" dirty="0">
                          <a:solidFill>
                            <a:schemeClr val="tx1"/>
                          </a:solidFill>
                        </a:rPr>
                        <a:t> </a:t>
                      </a:r>
                      <a:r>
                        <a:rPr sz="1200" dirty="0">
                          <a:solidFill>
                            <a:schemeClr val="tx1"/>
                          </a:solidFill>
                        </a:rPr>
                        <a:t>to</a:t>
                      </a:r>
                      <a:r>
                        <a:rPr sz="1200" spc="-10" dirty="0">
                          <a:solidFill>
                            <a:schemeClr val="tx1"/>
                          </a:solidFill>
                        </a:rPr>
                        <a:t> </a:t>
                      </a:r>
                      <a:r>
                        <a:rPr sz="1200" spc="-20" dirty="0">
                          <a:solidFill>
                            <a:schemeClr val="tx1"/>
                          </a:solidFill>
                        </a:rPr>
                        <a:t>54.1)</a:t>
                      </a:r>
                      <a:endParaRPr sz="1200">
                        <a:solidFill>
                          <a:schemeClr val="tx1"/>
                        </a:solidFill>
                        <a:latin typeface="Arial"/>
                        <a:cs typeface="Arial"/>
                      </a:endParaRPr>
                    </a:p>
                  </a:txBody>
                  <a:tcPr marL="0" marR="0" marT="8699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65760">
                <a:tc>
                  <a:txBody>
                    <a:bodyPr/>
                    <a:lstStyle/>
                    <a:p>
                      <a:pPr marL="91440">
                        <a:lnSpc>
                          <a:spcPct val="100000"/>
                        </a:lnSpc>
                        <a:spcBef>
                          <a:spcPts val="690"/>
                        </a:spcBef>
                      </a:pPr>
                      <a:r>
                        <a:rPr sz="1200" b="1" dirty="0">
                          <a:solidFill>
                            <a:schemeClr val="tx1"/>
                          </a:solidFill>
                        </a:rPr>
                        <a:t>Wilcoxon</a:t>
                      </a:r>
                      <a:r>
                        <a:rPr sz="1200" b="1" spc="10" dirty="0">
                          <a:solidFill>
                            <a:schemeClr val="tx1"/>
                          </a:solidFill>
                        </a:rPr>
                        <a:t> </a:t>
                      </a:r>
                      <a:r>
                        <a:rPr sz="1200" b="1" spc="-10" dirty="0">
                          <a:solidFill>
                            <a:schemeClr val="tx1"/>
                          </a:solidFill>
                        </a:rPr>
                        <a:t>p-value</a:t>
                      </a:r>
                      <a:r>
                        <a:rPr sz="1200" b="1" spc="-15" baseline="24305" dirty="0">
                          <a:solidFill>
                            <a:schemeClr val="tx1"/>
                          </a:solidFill>
                        </a:rPr>
                        <a:t>‡</a:t>
                      </a:r>
                      <a:endParaRPr sz="1200" baseline="24305">
                        <a:solidFill>
                          <a:schemeClr val="tx1"/>
                        </a:solidFill>
                        <a:latin typeface="Arial"/>
                        <a:cs typeface="Arial"/>
                      </a:endParaRPr>
                    </a:p>
                  </a:txBody>
                  <a:tcPr marL="0" marR="0" marT="8763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100" dirty="0">
                        <a:solidFill>
                          <a:schemeClr val="tx1"/>
                        </a:solidFill>
                        <a:latin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690"/>
                        </a:spcBef>
                      </a:pPr>
                      <a:r>
                        <a:rPr sz="1200" dirty="0">
                          <a:solidFill>
                            <a:schemeClr val="tx1"/>
                          </a:solidFill>
                        </a:rPr>
                        <a:t>&lt;</a:t>
                      </a:r>
                      <a:r>
                        <a:rPr sz="1200" spc="-5" dirty="0">
                          <a:solidFill>
                            <a:schemeClr val="tx1"/>
                          </a:solidFill>
                        </a:rPr>
                        <a:t> </a:t>
                      </a:r>
                      <a:r>
                        <a:rPr sz="1200" spc="-20" dirty="0">
                          <a:solidFill>
                            <a:schemeClr val="tx1"/>
                          </a:solidFill>
                        </a:rPr>
                        <a:t>0.001</a:t>
                      </a:r>
                      <a:endParaRPr sz="1200" dirty="0">
                        <a:solidFill>
                          <a:schemeClr val="tx1"/>
                        </a:solidFill>
                        <a:latin typeface="Arial"/>
                        <a:cs typeface="Arial"/>
                      </a:endParaRPr>
                    </a:p>
                  </a:txBody>
                  <a:tcPr marL="0" marR="0" marT="8763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2" name="Picture 11" descr="A picture containing text, line, diagram, plot&#10;&#10;Description automatically generated">
            <a:extLst>
              <a:ext uri="{FF2B5EF4-FFF2-40B4-BE49-F238E27FC236}">
                <a16:creationId xmlns:a16="http://schemas.microsoft.com/office/drawing/2014/main" id="{4AFB99F3-E3BB-A60A-BCA3-8936CAEE930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643316" y="1624029"/>
            <a:ext cx="6125158" cy="386527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616002"/>
          </a:xfrm>
          <a:prstGeom prst="rect">
            <a:avLst/>
          </a:prstGeom>
        </p:spPr>
        <p:txBody>
          <a:bodyPr vert="horz" wrap="square" lIns="0" tIns="12700" rIns="0" bIns="0" rtlCol="0" anchor="t">
            <a:spAutoFit/>
          </a:bodyPr>
          <a:lstStyle/>
          <a:p>
            <a:pPr marL="12700">
              <a:lnSpc>
                <a:spcPts val="5280"/>
              </a:lnSpc>
              <a:spcBef>
                <a:spcPts val="100"/>
              </a:spcBef>
            </a:pPr>
            <a:r>
              <a:rPr dirty="0">
                <a:solidFill>
                  <a:schemeClr val="tx1"/>
                </a:solidFill>
                <a:latin typeface="+mn-lt"/>
              </a:rPr>
              <a:t>Summary</a:t>
            </a:r>
            <a:r>
              <a:rPr spc="-5" dirty="0">
                <a:solidFill>
                  <a:schemeClr val="tx1"/>
                </a:solidFill>
                <a:latin typeface="+mn-lt"/>
              </a:rPr>
              <a:t> </a:t>
            </a:r>
            <a:r>
              <a:rPr dirty="0">
                <a:solidFill>
                  <a:schemeClr val="tx1"/>
                </a:solidFill>
                <a:latin typeface="+mn-lt"/>
              </a:rPr>
              <a:t>of</a:t>
            </a:r>
            <a:r>
              <a:rPr spc="-5" dirty="0">
                <a:solidFill>
                  <a:schemeClr val="tx1"/>
                </a:solidFill>
                <a:latin typeface="+mn-lt"/>
              </a:rPr>
              <a:t> </a:t>
            </a:r>
            <a:r>
              <a:rPr dirty="0">
                <a:solidFill>
                  <a:schemeClr val="tx1"/>
                </a:solidFill>
                <a:latin typeface="+mn-lt"/>
              </a:rPr>
              <a:t>Secondary</a:t>
            </a:r>
            <a:r>
              <a:rPr spc="-5" dirty="0">
                <a:solidFill>
                  <a:schemeClr val="tx1"/>
                </a:solidFill>
                <a:latin typeface="+mn-lt"/>
              </a:rPr>
              <a:t> </a:t>
            </a:r>
            <a:r>
              <a:rPr spc="-10" dirty="0">
                <a:solidFill>
                  <a:schemeClr val="tx1"/>
                </a:solidFill>
                <a:latin typeface="+mn-lt"/>
              </a:rPr>
              <a:t>Endpoints</a:t>
            </a:r>
          </a:p>
        </p:txBody>
      </p:sp>
      <p:graphicFrame>
        <p:nvGraphicFramePr>
          <p:cNvPr id="7" name="object 7"/>
          <p:cNvGraphicFramePr>
            <a:graphicFrameLocks noGrp="1"/>
          </p:cNvGraphicFramePr>
          <p:nvPr>
            <p:extLst>
              <p:ext uri="{D42A27DB-BD31-4B8C-83A1-F6EECF244321}">
                <p14:modId xmlns:p14="http://schemas.microsoft.com/office/powerpoint/2010/main" val="347837593"/>
              </p:ext>
            </p:extLst>
          </p:nvPr>
        </p:nvGraphicFramePr>
        <p:xfrm>
          <a:off x="651468" y="1596426"/>
          <a:ext cx="10727167" cy="3023925"/>
        </p:xfrm>
        <a:graphic>
          <a:graphicData uri="http://schemas.openxmlformats.org/drawingml/2006/table">
            <a:tbl>
              <a:tblPr firstRow="1" bandRow="1">
                <a:tableStyleId>{EB344D84-9AFB-497E-A393-DC336BA19D2E}</a:tableStyleId>
              </a:tblPr>
              <a:tblGrid>
                <a:gridCol w="422045">
                  <a:extLst>
                    <a:ext uri="{9D8B030D-6E8A-4147-A177-3AD203B41FA5}">
                      <a16:colId xmlns:a16="http://schemas.microsoft.com/office/drawing/2014/main" val="20000"/>
                    </a:ext>
                  </a:extLst>
                </a:gridCol>
                <a:gridCol w="2740325">
                  <a:extLst>
                    <a:ext uri="{9D8B030D-6E8A-4147-A177-3AD203B41FA5}">
                      <a16:colId xmlns:a16="http://schemas.microsoft.com/office/drawing/2014/main" val="20001"/>
                    </a:ext>
                  </a:extLst>
                </a:gridCol>
                <a:gridCol w="1921267">
                  <a:extLst>
                    <a:ext uri="{9D8B030D-6E8A-4147-A177-3AD203B41FA5}">
                      <a16:colId xmlns:a16="http://schemas.microsoft.com/office/drawing/2014/main" val="20002"/>
                    </a:ext>
                  </a:extLst>
                </a:gridCol>
                <a:gridCol w="1907701">
                  <a:extLst>
                    <a:ext uri="{9D8B030D-6E8A-4147-A177-3AD203B41FA5}">
                      <a16:colId xmlns:a16="http://schemas.microsoft.com/office/drawing/2014/main" val="20003"/>
                    </a:ext>
                  </a:extLst>
                </a:gridCol>
                <a:gridCol w="2148868">
                  <a:extLst>
                    <a:ext uri="{9D8B030D-6E8A-4147-A177-3AD203B41FA5}">
                      <a16:colId xmlns:a16="http://schemas.microsoft.com/office/drawing/2014/main" val="20004"/>
                    </a:ext>
                  </a:extLst>
                </a:gridCol>
                <a:gridCol w="1586961">
                  <a:extLst>
                    <a:ext uri="{9D8B030D-6E8A-4147-A177-3AD203B41FA5}">
                      <a16:colId xmlns:a16="http://schemas.microsoft.com/office/drawing/2014/main" val="20005"/>
                    </a:ext>
                  </a:extLst>
                </a:gridCol>
              </a:tblGrid>
              <a:tr h="257570">
                <a:tc rowSpan="2">
                  <a:txBody>
                    <a:bodyPr/>
                    <a:lstStyle/>
                    <a:p>
                      <a:pPr>
                        <a:lnSpc>
                          <a:spcPct val="100000"/>
                        </a:lnSpc>
                      </a:pPr>
                      <a:endParaRPr sz="11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9525" indent="0" algn="ctr">
                        <a:lnSpc>
                          <a:spcPct val="100000"/>
                        </a:lnSpc>
                        <a:spcBef>
                          <a:spcPts val="1080"/>
                        </a:spcBef>
                        <a:tabLst/>
                      </a:pPr>
                      <a:r>
                        <a:rPr sz="1200" b="1" dirty="0">
                          <a:solidFill>
                            <a:srgbClr val="FFFFFF"/>
                          </a:solidFill>
                        </a:rPr>
                        <a:t>Secondary</a:t>
                      </a:r>
                      <a:r>
                        <a:rPr sz="1200" b="1" spc="-70" dirty="0">
                          <a:solidFill>
                            <a:srgbClr val="FFFFFF"/>
                          </a:solidFill>
                        </a:rPr>
                        <a:t> </a:t>
                      </a:r>
                      <a:r>
                        <a:rPr sz="1200" b="1" spc="-10" dirty="0">
                          <a:solidFill>
                            <a:srgbClr val="FFFFFF"/>
                          </a:solidFill>
                        </a:rPr>
                        <a:t>Endpoint</a:t>
                      </a:r>
                      <a:endParaRPr sz="120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9525" marR="441325" indent="9525" algn="ctr">
                        <a:lnSpc>
                          <a:spcPct val="107100"/>
                        </a:lnSpc>
                        <a:spcBef>
                          <a:spcPts val="890"/>
                        </a:spcBef>
                        <a:tabLst/>
                      </a:pPr>
                      <a:r>
                        <a:rPr sz="1200" b="1" spc="-10" dirty="0">
                          <a:solidFill>
                            <a:srgbClr val="FFFFFF"/>
                          </a:solidFill>
                        </a:rPr>
                        <a:t>Placebo </a:t>
                      </a:r>
                      <a:endParaRPr lang="en-US" sz="1200" b="1" spc="-10" dirty="0">
                        <a:solidFill>
                          <a:srgbClr val="FFFFFF"/>
                        </a:solidFill>
                      </a:endParaRPr>
                    </a:p>
                    <a:p>
                      <a:pPr marL="50800" marR="441325" indent="-50800" algn="ctr">
                        <a:lnSpc>
                          <a:spcPct val="107100"/>
                        </a:lnSpc>
                        <a:spcBef>
                          <a:spcPts val="890"/>
                        </a:spcBef>
                        <a:tabLst/>
                      </a:pPr>
                      <a:r>
                        <a:rPr sz="1200" b="1" dirty="0">
                          <a:solidFill>
                            <a:srgbClr val="FFFFFF"/>
                          </a:solidFill>
                        </a:rPr>
                        <a:t>(N</a:t>
                      </a:r>
                      <a:r>
                        <a:rPr sz="1200" b="1" spc="-20" dirty="0">
                          <a:solidFill>
                            <a:srgbClr val="FFFFFF"/>
                          </a:solidFill>
                        </a:rPr>
                        <a:t> </a:t>
                      </a:r>
                      <a:r>
                        <a:rPr sz="1200" b="1" dirty="0">
                          <a:solidFill>
                            <a:srgbClr val="FFFFFF"/>
                          </a:solidFill>
                        </a:rPr>
                        <a:t>=</a:t>
                      </a:r>
                      <a:r>
                        <a:rPr sz="1200" b="1" spc="-10" dirty="0">
                          <a:solidFill>
                            <a:srgbClr val="FFFFFF"/>
                          </a:solidFill>
                        </a:rPr>
                        <a:t> </a:t>
                      </a:r>
                      <a:r>
                        <a:rPr sz="1200" b="1" spc="-20" dirty="0">
                          <a:solidFill>
                            <a:srgbClr val="FFFFFF"/>
                          </a:solidFill>
                        </a:rPr>
                        <a:t>160)</a:t>
                      </a:r>
                      <a:endParaRPr sz="120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448945" marR="324485" indent="-117475" algn="ctr">
                        <a:lnSpc>
                          <a:spcPct val="107100"/>
                        </a:lnSpc>
                        <a:spcBef>
                          <a:spcPts val="890"/>
                        </a:spcBef>
                      </a:pPr>
                      <a:r>
                        <a:rPr sz="1200" b="1" spc="-10" dirty="0" err="1">
                          <a:solidFill>
                            <a:srgbClr val="FFFFFF"/>
                          </a:solidFill>
                        </a:rPr>
                        <a:t>Sotatercept</a:t>
                      </a:r>
                      <a:r>
                        <a:rPr sz="1200" b="1" spc="-10" dirty="0">
                          <a:solidFill>
                            <a:srgbClr val="FFFFFF"/>
                          </a:solidFill>
                        </a:rPr>
                        <a:t> </a:t>
                      </a:r>
                      <a:endParaRPr lang="en-US" sz="1200" b="1" spc="-10" dirty="0">
                        <a:solidFill>
                          <a:srgbClr val="FFFFFF"/>
                        </a:solidFill>
                      </a:endParaRPr>
                    </a:p>
                    <a:p>
                      <a:pPr marL="448945" marR="324485" indent="-117475" algn="ctr">
                        <a:lnSpc>
                          <a:spcPct val="107100"/>
                        </a:lnSpc>
                        <a:spcBef>
                          <a:spcPts val="890"/>
                        </a:spcBef>
                      </a:pPr>
                      <a:r>
                        <a:rPr sz="1200" b="1" dirty="0">
                          <a:solidFill>
                            <a:srgbClr val="FFFFFF"/>
                          </a:solidFill>
                        </a:rPr>
                        <a:t>(N</a:t>
                      </a:r>
                      <a:r>
                        <a:rPr sz="1200" b="1" spc="-10" dirty="0">
                          <a:solidFill>
                            <a:srgbClr val="FFFFFF"/>
                          </a:solidFill>
                        </a:rPr>
                        <a:t> </a:t>
                      </a:r>
                      <a:r>
                        <a:rPr sz="1200" b="1" dirty="0">
                          <a:solidFill>
                            <a:srgbClr val="FFFFFF"/>
                          </a:solidFill>
                        </a:rPr>
                        <a:t>=</a:t>
                      </a:r>
                      <a:r>
                        <a:rPr sz="1200" b="1" spc="-10" dirty="0">
                          <a:solidFill>
                            <a:srgbClr val="FFFFFF"/>
                          </a:solidFill>
                        </a:rPr>
                        <a:t> </a:t>
                      </a:r>
                      <a:r>
                        <a:rPr sz="1200" b="1" spc="-20" dirty="0">
                          <a:solidFill>
                            <a:srgbClr val="FFFFFF"/>
                          </a:solidFill>
                        </a:rPr>
                        <a:t>163)</a:t>
                      </a:r>
                      <a:endParaRPr sz="120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909319">
                        <a:lnSpc>
                          <a:spcPct val="100000"/>
                        </a:lnSpc>
                        <a:spcBef>
                          <a:spcPts val="305"/>
                        </a:spcBef>
                      </a:pPr>
                      <a:r>
                        <a:rPr sz="1200" b="1" dirty="0" err="1">
                          <a:solidFill>
                            <a:srgbClr val="FFFFFF"/>
                          </a:solidFill>
                        </a:rPr>
                        <a:t>Sotatercept</a:t>
                      </a:r>
                      <a:r>
                        <a:rPr sz="1200" b="1" spc="-65" dirty="0">
                          <a:solidFill>
                            <a:srgbClr val="FFFFFF"/>
                          </a:solidFill>
                        </a:rPr>
                        <a:t> </a:t>
                      </a:r>
                      <a:r>
                        <a:rPr sz="1200" b="1" dirty="0">
                          <a:solidFill>
                            <a:srgbClr val="FFFFFF"/>
                          </a:solidFill>
                        </a:rPr>
                        <a:t>v</a:t>
                      </a:r>
                      <a:r>
                        <a:rPr lang="en-US" sz="1200" b="1" dirty="0">
                          <a:solidFill>
                            <a:srgbClr val="FFFFFF"/>
                          </a:solidFill>
                        </a:rPr>
                        <a:t>ersus</a:t>
                      </a:r>
                      <a:r>
                        <a:rPr sz="1200" b="1" spc="-30" dirty="0">
                          <a:solidFill>
                            <a:srgbClr val="FFFFFF"/>
                          </a:solidFill>
                        </a:rPr>
                        <a:t> </a:t>
                      </a:r>
                      <a:r>
                        <a:rPr sz="1200" b="1" spc="-10" dirty="0">
                          <a:solidFill>
                            <a:srgbClr val="FFFFFF"/>
                          </a:solidFill>
                        </a:rPr>
                        <a:t>Placebo</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a:p>
                  </a:txBody>
                  <a:tcPr marL="0" marR="0" marT="0" marB="0"/>
                </a:tc>
                <a:extLst>
                  <a:ext uri="{0D108BD9-81ED-4DB2-BD59-A6C34878D82A}">
                    <a16:rowId xmlns:a16="http://schemas.microsoft.com/office/drawing/2014/main" val="10000"/>
                  </a:ext>
                </a:extLst>
              </a:tr>
              <a:tr h="448225">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1F3863"/>
                    </a:solidFill>
                  </a:tcPr>
                </a:tc>
                <a:tc>
                  <a:txBody>
                    <a:bodyPr/>
                    <a:lstStyle/>
                    <a:p>
                      <a:pPr marL="9525" marR="370840" indent="0" algn="ctr">
                        <a:lnSpc>
                          <a:spcPct val="107100"/>
                        </a:lnSpc>
                        <a:spcBef>
                          <a:spcPts val="185"/>
                        </a:spcBef>
                        <a:tabLst/>
                      </a:pPr>
                      <a:r>
                        <a:rPr lang="en-US" sz="1200" b="1" dirty="0">
                          <a:solidFill>
                            <a:srgbClr val="FFFFFF"/>
                          </a:solidFill>
                        </a:rPr>
                        <a:t>      </a:t>
                      </a:r>
                      <a:r>
                        <a:rPr sz="1200" b="1" dirty="0">
                          <a:solidFill>
                            <a:srgbClr val="FFFFFF"/>
                          </a:solidFill>
                        </a:rPr>
                        <a:t>HL</a:t>
                      </a:r>
                      <a:r>
                        <a:rPr sz="1200" b="1" spc="-75" dirty="0">
                          <a:solidFill>
                            <a:srgbClr val="FFFFFF"/>
                          </a:solidFill>
                        </a:rPr>
                        <a:t> </a:t>
                      </a:r>
                      <a:r>
                        <a:rPr sz="1200" b="1" dirty="0">
                          <a:solidFill>
                            <a:srgbClr val="FFFFFF"/>
                          </a:solidFill>
                        </a:rPr>
                        <a:t>Location</a:t>
                      </a:r>
                      <a:r>
                        <a:rPr lang="en-US" sz="1200" b="1" spc="-60" dirty="0">
                          <a:solidFill>
                            <a:srgbClr val="FFFFFF"/>
                          </a:solidFill>
                        </a:rPr>
                        <a:t> </a:t>
                      </a:r>
                      <a:r>
                        <a:rPr sz="1200" b="1" spc="-20" dirty="0">
                          <a:solidFill>
                            <a:srgbClr val="FFFFFF"/>
                          </a:solidFill>
                        </a:rPr>
                        <a:t>Shift </a:t>
                      </a:r>
                      <a:endParaRPr lang="en-US" sz="1200" b="1" spc="-20" dirty="0">
                        <a:solidFill>
                          <a:srgbClr val="FFFFFF"/>
                        </a:solidFill>
                      </a:endParaRPr>
                    </a:p>
                    <a:p>
                      <a:pPr marL="9525" marR="370840" indent="0" algn="ctr">
                        <a:lnSpc>
                          <a:spcPct val="107100"/>
                        </a:lnSpc>
                        <a:spcBef>
                          <a:spcPts val="185"/>
                        </a:spcBef>
                        <a:tabLst/>
                      </a:pPr>
                      <a:r>
                        <a:rPr lang="en-US" sz="1200" b="1" dirty="0">
                          <a:solidFill>
                            <a:srgbClr val="FFFFFF"/>
                          </a:solidFill>
                        </a:rPr>
                        <a:t>       </a:t>
                      </a:r>
                      <a:r>
                        <a:rPr sz="1200" b="1" dirty="0">
                          <a:solidFill>
                            <a:srgbClr val="FFFFFF"/>
                          </a:solidFill>
                        </a:rPr>
                        <a:t>(95%</a:t>
                      </a:r>
                      <a:r>
                        <a:rPr sz="1200" b="1" spc="-20" dirty="0">
                          <a:solidFill>
                            <a:srgbClr val="FFFFFF"/>
                          </a:solidFill>
                        </a:rPr>
                        <a:t> </a:t>
                      </a:r>
                      <a:r>
                        <a:rPr sz="1200" b="1" spc="-25" dirty="0">
                          <a:solidFill>
                            <a:srgbClr val="FFFFFF"/>
                          </a:solidFill>
                        </a:rPr>
                        <a:t>CI)</a:t>
                      </a:r>
                      <a:endParaRPr sz="1200" dirty="0">
                        <a:latin typeface="+mn-lt"/>
                        <a:cs typeface="Arial"/>
                      </a:endParaRPr>
                    </a:p>
                  </a:txBody>
                  <a:tcPr marL="0" marR="0" marT="2349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algn="ctr">
                        <a:lnSpc>
                          <a:spcPct val="100000"/>
                        </a:lnSpc>
                      </a:pPr>
                      <a:r>
                        <a:rPr sz="1200" b="1" spc="-10" dirty="0">
                          <a:solidFill>
                            <a:srgbClr val="FFFFFF"/>
                          </a:solidFill>
                        </a:rPr>
                        <a:t>p-value*</a:t>
                      </a:r>
                      <a:endParaRPr sz="1200" dirty="0">
                        <a:latin typeface="+mn-lt"/>
                        <a:cs typeface="Arial"/>
                      </a:endParaRPr>
                    </a:p>
                  </a:txBody>
                  <a:tcPr marL="0" marR="0" marT="38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257570">
                <a:tc>
                  <a:txBody>
                    <a:bodyPr/>
                    <a:lstStyle/>
                    <a:p>
                      <a:pPr algn="ctr">
                        <a:lnSpc>
                          <a:spcPct val="100000"/>
                        </a:lnSpc>
                        <a:spcBef>
                          <a:spcPts val="305"/>
                        </a:spcBef>
                      </a:pPr>
                      <a:r>
                        <a:rPr sz="1200" b="1" dirty="0">
                          <a:solidFill>
                            <a:srgbClr val="002855"/>
                          </a:solidFill>
                        </a:rPr>
                        <a:t>1</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5"/>
                        </a:spcBef>
                      </a:pPr>
                      <a:r>
                        <a:rPr sz="1200" spc="-10" dirty="0">
                          <a:solidFill>
                            <a:srgbClr val="002855"/>
                          </a:solidFill>
                        </a:rPr>
                        <a:t>Multicomponent</a:t>
                      </a:r>
                      <a:r>
                        <a:rPr sz="1200" spc="-50" dirty="0">
                          <a:solidFill>
                            <a:srgbClr val="002855"/>
                          </a:solidFill>
                        </a:rPr>
                        <a:t> </a:t>
                      </a:r>
                      <a:r>
                        <a:rPr sz="1200" dirty="0">
                          <a:solidFill>
                            <a:srgbClr val="002855"/>
                          </a:solidFill>
                        </a:rPr>
                        <a:t>Improvement</a:t>
                      </a:r>
                      <a:r>
                        <a:rPr sz="1200" baseline="24691" dirty="0">
                          <a:solidFill>
                            <a:srgbClr val="002855"/>
                          </a:solidFill>
                        </a:rPr>
                        <a:t>†</a:t>
                      </a:r>
                      <a:r>
                        <a:rPr sz="1200" dirty="0">
                          <a:solidFill>
                            <a:srgbClr val="002855"/>
                          </a:solidFill>
                        </a:rPr>
                        <a:t>,</a:t>
                      </a:r>
                      <a:r>
                        <a:rPr sz="1200" spc="-25" dirty="0">
                          <a:solidFill>
                            <a:srgbClr val="002855"/>
                          </a:solidFill>
                        </a:rPr>
                        <a:t> </a:t>
                      </a:r>
                      <a:r>
                        <a:rPr sz="1200" dirty="0">
                          <a:solidFill>
                            <a:srgbClr val="002855"/>
                          </a:solidFill>
                        </a:rPr>
                        <a:t>n/N</a:t>
                      </a:r>
                      <a:r>
                        <a:rPr sz="1200" spc="-15" dirty="0">
                          <a:solidFill>
                            <a:srgbClr val="002855"/>
                          </a:solidFill>
                        </a:rPr>
                        <a:t> </a:t>
                      </a:r>
                      <a:r>
                        <a:rPr sz="1200" spc="-25" dirty="0">
                          <a:solidFill>
                            <a:srgbClr val="002855"/>
                          </a:solidFill>
                        </a:rPr>
                        <a:t>(%)</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5"/>
                        </a:spcBef>
                      </a:pPr>
                      <a:r>
                        <a:rPr sz="1200" dirty="0">
                          <a:solidFill>
                            <a:srgbClr val="002855"/>
                          </a:solidFill>
                        </a:rPr>
                        <a:t>16</a:t>
                      </a:r>
                      <a:r>
                        <a:rPr sz="1200" spc="-20" dirty="0">
                          <a:solidFill>
                            <a:srgbClr val="002855"/>
                          </a:solidFill>
                        </a:rPr>
                        <a:t> </a:t>
                      </a:r>
                      <a:r>
                        <a:rPr sz="1200" spc="-10" dirty="0">
                          <a:solidFill>
                            <a:srgbClr val="002855"/>
                          </a:solidFill>
                        </a:rPr>
                        <a:t>(10.1)</a:t>
                      </a:r>
                      <a:r>
                        <a:rPr sz="1200" spc="-15" baseline="24691" dirty="0">
                          <a:solidFill>
                            <a:srgbClr val="002855"/>
                          </a:solidFill>
                        </a:rPr>
                        <a:t>‡</a:t>
                      </a:r>
                      <a:endParaRPr sz="1200" baseline="24691"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33705">
                        <a:lnSpc>
                          <a:spcPct val="100000"/>
                        </a:lnSpc>
                        <a:spcBef>
                          <a:spcPts val="305"/>
                        </a:spcBef>
                      </a:pPr>
                      <a:r>
                        <a:rPr sz="1200" dirty="0">
                          <a:solidFill>
                            <a:srgbClr val="002855"/>
                          </a:solidFill>
                        </a:rPr>
                        <a:t>63</a:t>
                      </a:r>
                      <a:r>
                        <a:rPr sz="1200" spc="-20" dirty="0">
                          <a:solidFill>
                            <a:srgbClr val="002855"/>
                          </a:solidFill>
                        </a:rPr>
                        <a:t> </a:t>
                      </a:r>
                      <a:r>
                        <a:rPr sz="1200" spc="-10" dirty="0">
                          <a:solidFill>
                            <a:srgbClr val="002855"/>
                          </a:solidFill>
                        </a:rPr>
                        <a:t>(38.9)</a:t>
                      </a:r>
                      <a:r>
                        <a:rPr sz="1200" spc="-15" baseline="24691" dirty="0">
                          <a:solidFill>
                            <a:srgbClr val="002855"/>
                          </a:solidFill>
                        </a:rPr>
                        <a:t>‡</a:t>
                      </a:r>
                      <a:endParaRPr sz="1200" baseline="24691">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5"/>
                        </a:spcBef>
                      </a:pPr>
                      <a:r>
                        <a:rPr sz="1200" dirty="0">
                          <a:solidFill>
                            <a:srgbClr val="002855"/>
                          </a:solidFill>
                        </a:rPr>
                        <a:t>-</a:t>
                      </a:r>
                      <a:r>
                        <a:rPr sz="1200" spc="-50" dirty="0">
                          <a:solidFill>
                            <a:srgbClr val="002855"/>
                          </a:solidFill>
                        </a:rPr>
                        <a:t>-</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05"/>
                        </a:spcBef>
                      </a:pPr>
                      <a:r>
                        <a:rPr sz="1200" spc="-10" dirty="0">
                          <a:solidFill>
                            <a:srgbClr val="002855"/>
                          </a:solidFill>
                        </a:rPr>
                        <a:t>&lt;0.001</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57570">
                <a:tc>
                  <a:txBody>
                    <a:bodyPr/>
                    <a:lstStyle/>
                    <a:p>
                      <a:pPr algn="ctr">
                        <a:lnSpc>
                          <a:spcPct val="100000"/>
                        </a:lnSpc>
                        <a:spcBef>
                          <a:spcPts val="305"/>
                        </a:spcBef>
                      </a:pPr>
                      <a:r>
                        <a:rPr sz="1200" b="1" dirty="0">
                          <a:solidFill>
                            <a:srgbClr val="002855"/>
                          </a:solidFill>
                        </a:rPr>
                        <a:t>2</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5"/>
                        </a:spcBef>
                      </a:pPr>
                      <a:r>
                        <a:rPr sz="1200" dirty="0">
                          <a:solidFill>
                            <a:srgbClr val="002855"/>
                          </a:solidFill>
                        </a:rPr>
                        <a:t>PVR –</a:t>
                      </a:r>
                      <a:r>
                        <a:rPr sz="1200" spc="-5" dirty="0">
                          <a:solidFill>
                            <a:srgbClr val="002855"/>
                          </a:solidFill>
                        </a:rPr>
                        <a:t> </a:t>
                      </a:r>
                      <a:r>
                        <a:rPr sz="1200" spc="-10" dirty="0">
                          <a:solidFill>
                            <a:srgbClr val="002855"/>
                          </a:solidFill>
                        </a:rPr>
                        <a:t>dyn·sec·cm</a:t>
                      </a:r>
                      <a:r>
                        <a:rPr sz="1200" spc="-15" baseline="24691" dirty="0">
                          <a:solidFill>
                            <a:srgbClr val="002855"/>
                          </a:solidFill>
                        </a:rPr>
                        <a:t>−5</a:t>
                      </a:r>
                      <a:endParaRPr sz="1200" baseline="24691"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810" algn="ctr">
                        <a:lnSpc>
                          <a:spcPct val="100000"/>
                        </a:lnSpc>
                        <a:spcBef>
                          <a:spcPts val="305"/>
                        </a:spcBef>
                      </a:pPr>
                      <a:r>
                        <a:rPr sz="1200" dirty="0">
                          <a:solidFill>
                            <a:srgbClr val="002855"/>
                          </a:solidFill>
                        </a:rPr>
                        <a:t>-234.6</a:t>
                      </a:r>
                      <a:r>
                        <a:rPr sz="1200" spc="-40" dirty="0">
                          <a:solidFill>
                            <a:srgbClr val="002855"/>
                          </a:solidFill>
                        </a:rPr>
                        <a:t> </a:t>
                      </a:r>
                      <a:r>
                        <a:rPr sz="1200" dirty="0">
                          <a:solidFill>
                            <a:srgbClr val="002855"/>
                          </a:solidFill>
                        </a:rPr>
                        <a:t>(-288.4</a:t>
                      </a:r>
                      <a:r>
                        <a:rPr sz="1200" spc="-40" dirty="0">
                          <a:solidFill>
                            <a:srgbClr val="002855"/>
                          </a:solidFill>
                        </a:rPr>
                        <a:t> </a:t>
                      </a:r>
                      <a:r>
                        <a:rPr sz="1200" dirty="0">
                          <a:solidFill>
                            <a:srgbClr val="002855"/>
                          </a:solidFill>
                        </a:rPr>
                        <a:t>to</a:t>
                      </a:r>
                      <a:r>
                        <a:rPr sz="1200" spc="-5" dirty="0">
                          <a:solidFill>
                            <a:srgbClr val="002855"/>
                          </a:solidFill>
                        </a:rPr>
                        <a:t> </a:t>
                      </a:r>
                      <a:r>
                        <a:rPr sz="1200" dirty="0">
                          <a:solidFill>
                            <a:srgbClr val="002855"/>
                          </a:solidFill>
                        </a:rPr>
                        <a:t>-</a:t>
                      </a:r>
                      <a:r>
                        <a:rPr sz="1200" spc="-10" dirty="0">
                          <a:solidFill>
                            <a:srgbClr val="002855"/>
                          </a:solidFill>
                        </a:rPr>
                        <a:t>180.8)</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05"/>
                        </a:spcBef>
                      </a:pPr>
                      <a:r>
                        <a:rPr sz="1200" spc="-10" dirty="0">
                          <a:solidFill>
                            <a:srgbClr val="002855"/>
                          </a:solidFill>
                        </a:rPr>
                        <a:t>&lt;0.001</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57570">
                <a:tc>
                  <a:txBody>
                    <a:bodyPr/>
                    <a:lstStyle/>
                    <a:p>
                      <a:pPr algn="ctr">
                        <a:lnSpc>
                          <a:spcPct val="100000"/>
                        </a:lnSpc>
                        <a:spcBef>
                          <a:spcPts val="305"/>
                        </a:spcBef>
                      </a:pPr>
                      <a:r>
                        <a:rPr sz="1200" b="1" dirty="0">
                          <a:solidFill>
                            <a:srgbClr val="002855"/>
                          </a:solidFill>
                        </a:rPr>
                        <a:t>3</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5"/>
                        </a:spcBef>
                      </a:pPr>
                      <a:r>
                        <a:rPr sz="1200" spc="-30" dirty="0">
                          <a:solidFill>
                            <a:srgbClr val="002855"/>
                          </a:solidFill>
                        </a:rPr>
                        <a:t>NT-</a:t>
                      </a:r>
                      <a:r>
                        <a:rPr sz="1200" dirty="0">
                          <a:solidFill>
                            <a:srgbClr val="002855"/>
                          </a:solidFill>
                        </a:rPr>
                        <a:t>proBNP</a:t>
                      </a:r>
                      <a:r>
                        <a:rPr sz="1200" spc="-55" dirty="0">
                          <a:solidFill>
                            <a:srgbClr val="002855"/>
                          </a:solidFill>
                        </a:rPr>
                        <a:t> </a:t>
                      </a:r>
                      <a:r>
                        <a:rPr sz="1200" dirty="0">
                          <a:solidFill>
                            <a:srgbClr val="002855"/>
                          </a:solidFill>
                        </a:rPr>
                        <a:t>–</a:t>
                      </a:r>
                      <a:r>
                        <a:rPr sz="1200" spc="-25" dirty="0">
                          <a:solidFill>
                            <a:srgbClr val="002855"/>
                          </a:solidFill>
                        </a:rPr>
                        <a:t> </a:t>
                      </a:r>
                      <a:r>
                        <a:rPr sz="1200" spc="-20" dirty="0">
                          <a:solidFill>
                            <a:srgbClr val="002855"/>
                          </a:solidFill>
                        </a:rPr>
                        <a:t>pg/mL</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810" algn="ctr">
                        <a:lnSpc>
                          <a:spcPct val="100000"/>
                        </a:lnSpc>
                        <a:spcBef>
                          <a:spcPts val="305"/>
                        </a:spcBef>
                      </a:pPr>
                      <a:r>
                        <a:rPr sz="1200" dirty="0">
                          <a:solidFill>
                            <a:srgbClr val="002855"/>
                          </a:solidFill>
                        </a:rPr>
                        <a:t>-441.6</a:t>
                      </a:r>
                      <a:r>
                        <a:rPr sz="1200" spc="-40" dirty="0">
                          <a:solidFill>
                            <a:srgbClr val="002855"/>
                          </a:solidFill>
                        </a:rPr>
                        <a:t> </a:t>
                      </a:r>
                      <a:r>
                        <a:rPr sz="1200" dirty="0">
                          <a:solidFill>
                            <a:srgbClr val="002855"/>
                          </a:solidFill>
                        </a:rPr>
                        <a:t>(-573.5</a:t>
                      </a:r>
                      <a:r>
                        <a:rPr sz="1200" spc="-40" dirty="0">
                          <a:solidFill>
                            <a:srgbClr val="002855"/>
                          </a:solidFill>
                        </a:rPr>
                        <a:t> </a:t>
                      </a:r>
                      <a:r>
                        <a:rPr sz="1200" dirty="0">
                          <a:solidFill>
                            <a:srgbClr val="002855"/>
                          </a:solidFill>
                        </a:rPr>
                        <a:t>to</a:t>
                      </a:r>
                      <a:r>
                        <a:rPr sz="1200" spc="-5" dirty="0">
                          <a:solidFill>
                            <a:srgbClr val="002855"/>
                          </a:solidFill>
                        </a:rPr>
                        <a:t> </a:t>
                      </a:r>
                      <a:r>
                        <a:rPr sz="1200" dirty="0">
                          <a:solidFill>
                            <a:srgbClr val="002855"/>
                          </a:solidFill>
                        </a:rPr>
                        <a:t>-</a:t>
                      </a:r>
                      <a:r>
                        <a:rPr sz="1200" spc="-10" dirty="0">
                          <a:solidFill>
                            <a:srgbClr val="002855"/>
                          </a:solidFill>
                        </a:rPr>
                        <a:t>309.6)</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05"/>
                        </a:spcBef>
                      </a:pPr>
                      <a:r>
                        <a:rPr sz="1200" spc="-10" dirty="0">
                          <a:solidFill>
                            <a:srgbClr val="002855"/>
                          </a:solidFill>
                        </a:rPr>
                        <a:t>&lt;0.001</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57570">
                <a:tc>
                  <a:txBody>
                    <a:bodyPr/>
                    <a:lstStyle/>
                    <a:p>
                      <a:pPr algn="ctr">
                        <a:lnSpc>
                          <a:spcPct val="100000"/>
                        </a:lnSpc>
                        <a:spcBef>
                          <a:spcPts val="309"/>
                        </a:spcBef>
                      </a:pPr>
                      <a:r>
                        <a:rPr sz="1200" b="1" dirty="0">
                          <a:solidFill>
                            <a:srgbClr val="002855"/>
                          </a:solidFill>
                        </a:rPr>
                        <a:t>4</a:t>
                      </a:r>
                      <a:endParaRPr sz="120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9"/>
                        </a:spcBef>
                      </a:pPr>
                      <a:r>
                        <a:rPr sz="1200" dirty="0">
                          <a:solidFill>
                            <a:srgbClr val="002855"/>
                          </a:solidFill>
                        </a:rPr>
                        <a:t>WHO</a:t>
                      </a:r>
                      <a:r>
                        <a:rPr sz="1200" spc="-30" dirty="0">
                          <a:solidFill>
                            <a:srgbClr val="002855"/>
                          </a:solidFill>
                        </a:rPr>
                        <a:t> </a:t>
                      </a:r>
                      <a:r>
                        <a:rPr sz="1200" dirty="0">
                          <a:solidFill>
                            <a:srgbClr val="002855"/>
                          </a:solidFill>
                        </a:rPr>
                        <a:t>FC,</a:t>
                      </a:r>
                      <a:r>
                        <a:rPr sz="1200" spc="-20" dirty="0">
                          <a:solidFill>
                            <a:srgbClr val="002855"/>
                          </a:solidFill>
                        </a:rPr>
                        <a:t> </a:t>
                      </a:r>
                      <a:r>
                        <a:rPr sz="1200" dirty="0">
                          <a:solidFill>
                            <a:srgbClr val="002855"/>
                          </a:solidFill>
                        </a:rPr>
                        <a:t>n/N</a:t>
                      </a:r>
                      <a:r>
                        <a:rPr sz="1200" spc="-15" dirty="0">
                          <a:solidFill>
                            <a:srgbClr val="002855"/>
                          </a:solidFill>
                        </a:rPr>
                        <a:t> </a:t>
                      </a:r>
                      <a:r>
                        <a:rPr sz="1200" spc="-25" dirty="0">
                          <a:solidFill>
                            <a:srgbClr val="002855"/>
                          </a:solidFill>
                        </a:rPr>
                        <a:t>(%)</a:t>
                      </a:r>
                      <a:endParaRPr sz="1200" dirty="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9"/>
                        </a:spcBef>
                      </a:pPr>
                      <a:r>
                        <a:rPr sz="1200" dirty="0">
                          <a:solidFill>
                            <a:srgbClr val="002855"/>
                          </a:solidFill>
                        </a:rPr>
                        <a:t>22</a:t>
                      </a:r>
                      <a:r>
                        <a:rPr sz="1200" spc="-20" dirty="0">
                          <a:solidFill>
                            <a:srgbClr val="002855"/>
                          </a:solidFill>
                        </a:rPr>
                        <a:t> </a:t>
                      </a:r>
                      <a:r>
                        <a:rPr sz="1200" spc="-10" dirty="0">
                          <a:solidFill>
                            <a:srgbClr val="002855"/>
                          </a:solidFill>
                        </a:rPr>
                        <a:t>(13.8)</a:t>
                      </a:r>
                      <a:r>
                        <a:rPr sz="1200" spc="-15" baseline="24691" dirty="0">
                          <a:solidFill>
                            <a:srgbClr val="002855"/>
                          </a:solidFill>
                        </a:rPr>
                        <a:t>‡</a:t>
                      </a:r>
                      <a:endParaRPr sz="1200" baseline="24691" dirty="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33705">
                        <a:lnSpc>
                          <a:spcPct val="100000"/>
                        </a:lnSpc>
                        <a:spcBef>
                          <a:spcPts val="309"/>
                        </a:spcBef>
                      </a:pPr>
                      <a:r>
                        <a:rPr sz="1200" dirty="0">
                          <a:solidFill>
                            <a:srgbClr val="002855"/>
                          </a:solidFill>
                        </a:rPr>
                        <a:t>48</a:t>
                      </a:r>
                      <a:r>
                        <a:rPr sz="1200" spc="-20" dirty="0">
                          <a:solidFill>
                            <a:srgbClr val="002855"/>
                          </a:solidFill>
                        </a:rPr>
                        <a:t> </a:t>
                      </a:r>
                      <a:r>
                        <a:rPr sz="1200" spc="-10" dirty="0">
                          <a:solidFill>
                            <a:srgbClr val="002855"/>
                          </a:solidFill>
                        </a:rPr>
                        <a:t>(29.4)</a:t>
                      </a:r>
                      <a:r>
                        <a:rPr sz="1200" spc="-15" baseline="24691" dirty="0">
                          <a:solidFill>
                            <a:srgbClr val="002855"/>
                          </a:solidFill>
                        </a:rPr>
                        <a:t>‡</a:t>
                      </a:r>
                      <a:endParaRPr sz="1200" baseline="24691" dirty="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9"/>
                        </a:spcBef>
                      </a:pPr>
                      <a:r>
                        <a:rPr sz="1200" dirty="0">
                          <a:solidFill>
                            <a:srgbClr val="002855"/>
                          </a:solidFill>
                        </a:rPr>
                        <a:t>-</a:t>
                      </a:r>
                      <a:r>
                        <a:rPr sz="1200" spc="-50" dirty="0">
                          <a:solidFill>
                            <a:srgbClr val="002855"/>
                          </a:solidFill>
                        </a:rPr>
                        <a:t>-</a:t>
                      </a:r>
                      <a:endParaRPr sz="120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09"/>
                        </a:spcBef>
                      </a:pPr>
                      <a:r>
                        <a:rPr sz="1200" spc="-10" dirty="0">
                          <a:solidFill>
                            <a:srgbClr val="002855"/>
                          </a:solidFill>
                        </a:rPr>
                        <a:t>&lt;0.001</a:t>
                      </a:r>
                      <a:endParaRPr sz="1200">
                        <a:latin typeface="+mn-lt"/>
                        <a:cs typeface="Arial"/>
                      </a:endParaRPr>
                    </a:p>
                  </a:txBody>
                  <a:tcPr marL="0" marR="0" marT="39369"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57570">
                <a:tc>
                  <a:txBody>
                    <a:bodyPr/>
                    <a:lstStyle/>
                    <a:p>
                      <a:pPr algn="ctr">
                        <a:lnSpc>
                          <a:spcPct val="100000"/>
                        </a:lnSpc>
                        <a:spcBef>
                          <a:spcPts val="305"/>
                        </a:spcBef>
                      </a:pPr>
                      <a:r>
                        <a:rPr sz="1200" b="1" dirty="0">
                          <a:solidFill>
                            <a:srgbClr val="002855"/>
                          </a:solidFill>
                        </a:rPr>
                        <a:t>5</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5"/>
                        </a:spcBef>
                      </a:pPr>
                      <a:r>
                        <a:rPr sz="1200" dirty="0">
                          <a:solidFill>
                            <a:srgbClr val="002855"/>
                          </a:solidFill>
                        </a:rPr>
                        <a:t>TTCW</a:t>
                      </a:r>
                      <a:r>
                        <a:rPr sz="1200" spc="-20" dirty="0">
                          <a:solidFill>
                            <a:srgbClr val="002855"/>
                          </a:solidFill>
                        </a:rPr>
                        <a:t> </a:t>
                      </a:r>
                      <a:r>
                        <a:rPr sz="1200" dirty="0">
                          <a:solidFill>
                            <a:srgbClr val="002855"/>
                          </a:solidFill>
                        </a:rPr>
                        <a:t>or</a:t>
                      </a:r>
                      <a:r>
                        <a:rPr sz="1200" spc="-30" dirty="0">
                          <a:solidFill>
                            <a:srgbClr val="002855"/>
                          </a:solidFill>
                        </a:rPr>
                        <a:t> </a:t>
                      </a:r>
                      <a:r>
                        <a:rPr sz="1200" spc="-10" dirty="0">
                          <a:solidFill>
                            <a:srgbClr val="002855"/>
                          </a:solidFill>
                        </a:rPr>
                        <a:t>all-</a:t>
                      </a:r>
                      <a:r>
                        <a:rPr sz="1200" dirty="0">
                          <a:solidFill>
                            <a:srgbClr val="002855"/>
                          </a:solidFill>
                        </a:rPr>
                        <a:t>cause</a:t>
                      </a:r>
                      <a:r>
                        <a:rPr sz="1200" spc="-50" dirty="0">
                          <a:solidFill>
                            <a:srgbClr val="002855"/>
                          </a:solidFill>
                        </a:rPr>
                        <a:t> </a:t>
                      </a:r>
                      <a:r>
                        <a:rPr sz="1200" spc="-10" dirty="0">
                          <a:solidFill>
                            <a:srgbClr val="002855"/>
                          </a:solidFill>
                        </a:rPr>
                        <a:t>death</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54965">
                        <a:lnSpc>
                          <a:spcPct val="100000"/>
                        </a:lnSpc>
                        <a:spcBef>
                          <a:spcPts val="305"/>
                        </a:spcBef>
                      </a:pPr>
                      <a:r>
                        <a:rPr sz="1200" dirty="0">
                          <a:solidFill>
                            <a:srgbClr val="002855"/>
                          </a:solidFill>
                        </a:rPr>
                        <a:t>0.16</a:t>
                      </a:r>
                      <a:r>
                        <a:rPr sz="1200" spc="-35" dirty="0">
                          <a:solidFill>
                            <a:srgbClr val="002855"/>
                          </a:solidFill>
                        </a:rPr>
                        <a:t> </a:t>
                      </a:r>
                      <a:r>
                        <a:rPr sz="1200" dirty="0">
                          <a:solidFill>
                            <a:srgbClr val="002855"/>
                          </a:solidFill>
                        </a:rPr>
                        <a:t>(0.08</a:t>
                      </a:r>
                      <a:r>
                        <a:rPr sz="1200" spc="-35" dirty="0">
                          <a:solidFill>
                            <a:srgbClr val="002855"/>
                          </a:solidFill>
                        </a:rPr>
                        <a:t> </a:t>
                      </a:r>
                      <a:r>
                        <a:rPr sz="1200" dirty="0">
                          <a:solidFill>
                            <a:srgbClr val="002855"/>
                          </a:solidFill>
                        </a:rPr>
                        <a:t>to</a:t>
                      </a:r>
                      <a:r>
                        <a:rPr sz="1200" spc="-20" dirty="0">
                          <a:solidFill>
                            <a:srgbClr val="002855"/>
                          </a:solidFill>
                        </a:rPr>
                        <a:t> </a:t>
                      </a:r>
                      <a:r>
                        <a:rPr sz="1200" spc="-10" dirty="0">
                          <a:solidFill>
                            <a:srgbClr val="002855"/>
                          </a:solidFill>
                        </a:rPr>
                        <a:t>0.35)</a:t>
                      </a:r>
                      <a:r>
                        <a:rPr sz="1200" spc="-15" baseline="24691" dirty="0">
                          <a:solidFill>
                            <a:srgbClr val="002855"/>
                          </a:solidFill>
                        </a:rPr>
                        <a:t>†</a:t>
                      </a:r>
                      <a:endParaRPr sz="1200" baseline="24691">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5"/>
                        </a:spcBef>
                      </a:pPr>
                      <a:r>
                        <a:rPr sz="1200" spc="-10" dirty="0">
                          <a:solidFill>
                            <a:srgbClr val="002855"/>
                          </a:solidFill>
                        </a:rPr>
                        <a:t>&lt;0.001</a:t>
                      </a:r>
                      <a:r>
                        <a:rPr sz="1200" spc="-15" baseline="24691" dirty="0">
                          <a:solidFill>
                            <a:srgbClr val="002855"/>
                          </a:solidFill>
                        </a:rPr>
                        <a:t>†</a:t>
                      </a:r>
                      <a:endParaRPr sz="1200" baseline="24691">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57570">
                <a:tc>
                  <a:txBody>
                    <a:bodyPr/>
                    <a:lstStyle/>
                    <a:p>
                      <a:pPr algn="ctr">
                        <a:lnSpc>
                          <a:spcPct val="100000"/>
                        </a:lnSpc>
                        <a:spcBef>
                          <a:spcPts val="310"/>
                        </a:spcBef>
                      </a:pPr>
                      <a:r>
                        <a:rPr sz="1200" b="1" dirty="0">
                          <a:solidFill>
                            <a:srgbClr val="002855"/>
                          </a:solidFill>
                        </a:rPr>
                        <a:t>6</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10"/>
                        </a:spcBef>
                      </a:pPr>
                      <a:r>
                        <a:rPr sz="1200" dirty="0">
                          <a:solidFill>
                            <a:srgbClr val="002855"/>
                          </a:solidFill>
                        </a:rPr>
                        <a:t>French</a:t>
                      </a:r>
                      <a:r>
                        <a:rPr sz="1200" spc="-45" dirty="0">
                          <a:solidFill>
                            <a:srgbClr val="002855"/>
                          </a:solidFill>
                        </a:rPr>
                        <a:t> </a:t>
                      </a:r>
                      <a:r>
                        <a:rPr sz="1200" spc="-10" dirty="0">
                          <a:solidFill>
                            <a:srgbClr val="002855"/>
                          </a:solidFill>
                        </a:rPr>
                        <a:t>low-</a:t>
                      </a:r>
                      <a:r>
                        <a:rPr sz="1200" dirty="0">
                          <a:solidFill>
                            <a:srgbClr val="002855"/>
                          </a:solidFill>
                        </a:rPr>
                        <a:t>risk</a:t>
                      </a:r>
                      <a:r>
                        <a:rPr sz="1200" spc="-20" dirty="0">
                          <a:solidFill>
                            <a:srgbClr val="002855"/>
                          </a:solidFill>
                        </a:rPr>
                        <a:t> </a:t>
                      </a:r>
                      <a:r>
                        <a:rPr sz="1200" dirty="0">
                          <a:solidFill>
                            <a:srgbClr val="002855"/>
                          </a:solidFill>
                        </a:rPr>
                        <a:t>score,</a:t>
                      </a:r>
                      <a:r>
                        <a:rPr sz="1200" spc="-40" dirty="0">
                          <a:solidFill>
                            <a:srgbClr val="002855"/>
                          </a:solidFill>
                        </a:rPr>
                        <a:t> </a:t>
                      </a:r>
                      <a:r>
                        <a:rPr sz="1200" dirty="0">
                          <a:solidFill>
                            <a:srgbClr val="002855"/>
                          </a:solidFill>
                        </a:rPr>
                        <a:t>n/N</a:t>
                      </a:r>
                      <a:r>
                        <a:rPr sz="1200" spc="-25" dirty="0">
                          <a:solidFill>
                            <a:srgbClr val="002855"/>
                          </a:solidFill>
                        </a:rPr>
                        <a:t> (%)</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10"/>
                        </a:spcBef>
                      </a:pPr>
                      <a:r>
                        <a:rPr sz="1200" dirty="0">
                          <a:solidFill>
                            <a:srgbClr val="002855"/>
                          </a:solidFill>
                        </a:rPr>
                        <a:t>29</a:t>
                      </a:r>
                      <a:r>
                        <a:rPr sz="1200" spc="-20" dirty="0">
                          <a:solidFill>
                            <a:srgbClr val="002855"/>
                          </a:solidFill>
                        </a:rPr>
                        <a:t> </a:t>
                      </a:r>
                      <a:r>
                        <a:rPr sz="1200" spc="-10" dirty="0">
                          <a:solidFill>
                            <a:srgbClr val="002855"/>
                          </a:solidFill>
                        </a:rPr>
                        <a:t>(18.2)</a:t>
                      </a:r>
                      <a:r>
                        <a:rPr sz="1200" spc="-15" baseline="24691" dirty="0">
                          <a:solidFill>
                            <a:srgbClr val="002855"/>
                          </a:solidFill>
                        </a:rPr>
                        <a:t>‡</a:t>
                      </a:r>
                      <a:endParaRPr sz="1200" baseline="24691" dirty="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33705">
                        <a:lnSpc>
                          <a:spcPct val="100000"/>
                        </a:lnSpc>
                        <a:spcBef>
                          <a:spcPts val="310"/>
                        </a:spcBef>
                      </a:pPr>
                      <a:r>
                        <a:rPr sz="1200" dirty="0">
                          <a:solidFill>
                            <a:srgbClr val="002855"/>
                          </a:solidFill>
                        </a:rPr>
                        <a:t>64</a:t>
                      </a:r>
                      <a:r>
                        <a:rPr sz="1200" spc="-20" dirty="0">
                          <a:solidFill>
                            <a:srgbClr val="002855"/>
                          </a:solidFill>
                        </a:rPr>
                        <a:t> </a:t>
                      </a:r>
                      <a:r>
                        <a:rPr sz="1200" spc="-10" dirty="0">
                          <a:solidFill>
                            <a:srgbClr val="002855"/>
                          </a:solidFill>
                        </a:rPr>
                        <a:t>(39.5)</a:t>
                      </a:r>
                      <a:r>
                        <a:rPr sz="1200" spc="-15" baseline="24691" dirty="0">
                          <a:solidFill>
                            <a:srgbClr val="002855"/>
                          </a:solidFill>
                        </a:rPr>
                        <a:t>‡</a:t>
                      </a:r>
                      <a:endParaRPr sz="1200" baseline="24691" dirty="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10"/>
                        </a:spcBef>
                      </a:pPr>
                      <a:r>
                        <a:rPr sz="1200" dirty="0">
                          <a:solidFill>
                            <a:srgbClr val="002855"/>
                          </a:solidFill>
                        </a:rPr>
                        <a:t>-</a:t>
                      </a:r>
                      <a:r>
                        <a:rPr sz="1200" spc="-50" dirty="0">
                          <a:solidFill>
                            <a:srgbClr val="002855"/>
                          </a:solidFill>
                        </a:rPr>
                        <a:t>-</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10"/>
                        </a:spcBef>
                      </a:pPr>
                      <a:r>
                        <a:rPr sz="1200" spc="-10" dirty="0">
                          <a:solidFill>
                            <a:srgbClr val="002855"/>
                          </a:solidFill>
                        </a:rPr>
                        <a:t>&lt;0.001</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57570">
                <a:tc>
                  <a:txBody>
                    <a:bodyPr/>
                    <a:lstStyle/>
                    <a:p>
                      <a:pPr algn="ctr">
                        <a:lnSpc>
                          <a:spcPct val="100000"/>
                        </a:lnSpc>
                        <a:spcBef>
                          <a:spcPts val="305"/>
                        </a:spcBef>
                      </a:pPr>
                      <a:r>
                        <a:rPr sz="1200" b="1" dirty="0">
                          <a:solidFill>
                            <a:srgbClr val="002855"/>
                          </a:solidFill>
                        </a:rPr>
                        <a:t>7</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05"/>
                        </a:spcBef>
                      </a:pPr>
                      <a:r>
                        <a:rPr sz="1200" spc="-30" dirty="0">
                          <a:solidFill>
                            <a:srgbClr val="002855"/>
                          </a:solidFill>
                        </a:rPr>
                        <a:t>PAH-</a:t>
                      </a:r>
                      <a:r>
                        <a:rPr sz="1200" dirty="0">
                          <a:solidFill>
                            <a:srgbClr val="002855"/>
                          </a:solidFill>
                        </a:rPr>
                        <a:t>SYMPACT</a:t>
                      </a:r>
                      <a:r>
                        <a:rPr sz="1200" baseline="24691" dirty="0">
                          <a:solidFill>
                            <a:srgbClr val="002855"/>
                          </a:solidFill>
                        </a:rPr>
                        <a:t>®</a:t>
                      </a:r>
                      <a:r>
                        <a:rPr sz="1200" spc="120" baseline="24691" dirty="0">
                          <a:solidFill>
                            <a:srgbClr val="002855"/>
                          </a:solidFill>
                        </a:rPr>
                        <a:t> </a:t>
                      </a:r>
                      <a:r>
                        <a:rPr sz="1200" dirty="0">
                          <a:solidFill>
                            <a:srgbClr val="002855"/>
                          </a:solidFill>
                        </a:rPr>
                        <a:t>Physical</a:t>
                      </a:r>
                      <a:r>
                        <a:rPr sz="1200" spc="-85" dirty="0">
                          <a:solidFill>
                            <a:srgbClr val="002855"/>
                          </a:solidFill>
                        </a:rPr>
                        <a:t> </a:t>
                      </a:r>
                      <a:r>
                        <a:rPr sz="1200" spc="-10" dirty="0">
                          <a:solidFill>
                            <a:srgbClr val="002855"/>
                          </a:solidFill>
                        </a:rPr>
                        <a:t>Impacts</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540" algn="ctr">
                        <a:lnSpc>
                          <a:spcPct val="100000"/>
                        </a:lnSpc>
                        <a:spcBef>
                          <a:spcPts val="305"/>
                        </a:spcBef>
                      </a:pPr>
                      <a:r>
                        <a:rPr sz="1200" dirty="0">
                          <a:solidFill>
                            <a:srgbClr val="002855"/>
                          </a:solidFill>
                        </a:rPr>
                        <a:t>-0.26</a:t>
                      </a:r>
                      <a:r>
                        <a:rPr sz="1200" spc="-30" dirty="0">
                          <a:solidFill>
                            <a:srgbClr val="002855"/>
                          </a:solidFill>
                        </a:rPr>
                        <a:t> </a:t>
                      </a:r>
                      <a:r>
                        <a:rPr sz="1200" dirty="0">
                          <a:solidFill>
                            <a:srgbClr val="002855"/>
                          </a:solidFill>
                        </a:rPr>
                        <a:t>(-0.49</a:t>
                      </a:r>
                      <a:r>
                        <a:rPr sz="1200" spc="-45" dirty="0">
                          <a:solidFill>
                            <a:srgbClr val="002855"/>
                          </a:solidFill>
                        </a:rPr>
                        <a:t> </a:t>
                      </a:r>
                      <a:r>
                        <a:rPr sz="1200" dirty="0">
                          <a:solidFill>
                            <a:srgbClr val="002855"/>
                          </a:solidFill>
                        </a:rPr>
                        <a:t>to</a:t>
                      </a:r>
                      <a:r>
                        <a:rPr sz="1200" spc="-20" dirty="0">
                          <a:solidFill>
                            <a:srgbClr val="002855"/>
                          </a:solidFill>
                        </a:rPr>
                        <a:t> </a:t>
                      </a:r>
                      <a:r>
                        <a:rPr sz="1200" dirty="0">
                          <a:solidFill>
                            <a:srgbClr val="002855"/>
                          </a:solidFill>
                        </a:rPr>
                        <a:t>-</a:t>
                      </a:r>
                      <a:r>
                        <a:rPr sz="1200" spc="-10" dirty="0">
                          <a:solidFill>
                            <a:srgbClr val="002855"/>
                          </a:solidFill>
                        </a:rPr>
                        <a:t>0.04)</a:t>
                      </a:r>
                      <a:endParaRPr sz="1200" dirty="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05"/>
                        </a:spcBef>
                      </a:pPr>
                      <a:r>
                        <a:rPr sz="1200" spc="-10" dirty="0">
                          <a:solidFill>
                            <a:srgbClr val="002855"/>
                          </a:solidFill>
                        </a:rPr>
                        <a:t>0.010</a:t>
                      </a:r>
                      <a:endParaRPr sz="1200">
                        <a:latin typeface="+mn-lt"/>
                        <a:cs typeface="Arial"/>
                      </a:endParaRPr>
                    </a:p>
                  </a:txBody>
                  <a:tcPr marL="0" marR="0" marT="3873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57570">
                <a:tc>
                  <a:txBody>
                    <a:bodyPr/>
                    <a:lstStyle/>
                    <a:p>
                      <a:pPr algn="ctr">
                        <a:lnSpc>
                          <a:spcPct val="100000"/>
                        </a:lnSpc>
                        <a:spcBef>
                          <a:spcPts val="310"/>
                        </a:spcBef>
                      </a:pPr>
                      <a:r>
                        <a:rPr sz="1200" b="1" dirty="0">
                          <a:solidFill>
                            <a:srgbClr val="002855"/>
                          </a:solidFill>
                        </a:rPr>
                        <a:t>8</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10"/>
                        </a:spcBef>
                      </a:pPr>
                      <a:r>
                        <a:rPr sz="1200" spc="-30" dirty="0">
                          <a:solidFill>
                            <a:srgbClr val="002855"/>
                          </a:solidFill>
                        </a:rPr>
                        <a:t>PAH-</a:t>
                      </a:r>
                      <a:r>
                        <a:rPr sz="1200" dirty="0">
                          <a:solidFill>
                            <a:srgbClr val="002855"/>
                          </a:solidFill>
                        </a:rPr>
                        <a:t>SYMPACT</a:t>
                      </a:r>
                      <a:r>
                        <a:rPr sz="1200" baseline="24691" dirty="0">
                          <a:solidFill>
                            <a:srgbClr val="002855"/>
                          </a:solidFill>
                        </a:rPr>
                        <a:t>®</a:t>
                      </a:r>
                      <a:r>
                        <a:rPr sz="1200" spc="52" baseline="24691" dirty="0">
                          <a:solidFill>
                            <a:srgbClr val="002855"/>
                          </a:solidFill>
                        </a:rPr>
                        <a:t> </a:t>
                      </a:r>
                      <a:r>
                        <a:rPr sz="1200" spc="-10" dirty="0">
                          <a:solidFill>
                            <a:srgbClr val="002855"/>
                          </a:solidFill>
                        </a:rPr>
                        <a:t>Cardiopulmonary</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540" algn="ctr">
                        <a:lnSpc>
                          <a:spcPct val="100000"/>
                        </a:lnSpc>
                        <a:spcBef>
                          <a:spcPts val="310"/>
                        </a:spcBef>
                      </a:pPr>
                      <a:r>
                        <a:rPr sz="1200" dirty="0">
                          <a:solidFill>
                            <a:srgbClr val="002855"/>
                          </a:solidFill>
                        </a:rPr>
                        <a:t>-0.13</a:t>
                      </a:r>
                      <a:r>
                        <a:rPr sz="1200" spc="-30" dirty="0">
                          <a:solidFill>
                            <a:srgbClr val="002855"/>
                          </a:solidFill>
                        </a:rPr>
                        <a:t> </a:t>
                      </a:r>
                      <a:r>
                        <a:rPr sz="1200" dirty="0">
                          <a:solidFill>
                            <a:srgbClr val="002855"/>
                          </a:solidFill>
                        </a:rPr>
                        <a:t>(-0.26</a:t>
                      </a:r>
                      <a:r>
                        <a:rPr sz="1200" spc="-45" dirty="0">
                          <a:solidFill>
                            <a:srgbClr val="002855"/>
                          </a:solidFill>
                        </a:rPr>
                        <a:t> </a:t>
                      </a:r>
                      <a:r>
                        <a:rPr sz="1200" dirty="0">
                          <a:solidFill>
                            <a:srgbClr val="002855"/>
                          </a:solidFill>
                        </a:rPr>
                        <a:t>to</a:t>
                      </a:r>
                      <a:r>
                        <a:rPr sz="1200" spc="-20" dirty="0">
                          <a:solidFill>
                            <a:srgbClr val="002855"/>
                          </a:solidFill>
                        </a:rPr>
                        <a:t> </a:t>
                      </a:r>
                      <a:r>
                        <a:rPr sz="1200" dirty="0">
                          <a:solidFill>
                            <a:srgbClr val="002855"/>
                          </a:solidFill>
                        </a:rPr>
                        <a:t>-</a:t>
                      </a:r>
                      <a:r>
                        <a:rPr sz="1200" spc="-10" dirty="0">
                          <a:solidFill>
                            <a:srgbClr val="002855"/>
                          </a:solidFill>
                        </a:rPr>
                        <a:t>0.01)</a:t>
                      </a:r>
                      <a:endParaRPr sz="1200" dirty="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10"/>
                        </a:spcBef>
                      </a:pPr>
                      <a:r>
                        <a:rPr sz="1200" spc="-10" dirty="0">
                          <a:solidFill>
                            <a:srgbClr val="002855"/>
                          </a:solidFill>
                        </a:rPr>
                        <a:t>0.028</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57570">
                <a:tc>
                  <a:txBody>
                    <a:bodyPr/>
                    <a:lstStyle/>
                    <a:p>
                      <a:pPr algn="ctr">
                        <a:lnSpc>
                          <a:spcPct val="100000"/>
                        </a:lnSpc>
                        <a:spcBef>
                          <a:spcPts val="310"/>
                        </a:spcBef>
                      </a:pPr>
                      <a:r>
                        <a:rPr sz="1200" b="1" dirty="0">
                          <a:solidFill>
                            <a:srgbClr val="002855"/>
                          </a:solidFill>
                        </a:rPr>
                        <a:t>9</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1440">
                        <a:lnSpc>
                          <a:spcPct val="100000"/>
                        </a:lnSpc>
                        <a:spcBef>
                          <a:spcPts val="310"/>
                        </a:spcBef>
                      </a:pPr>
                      <a:r>
                        <a:rPr sz="1200" spc="-30" dirty="0">
                          <a:solidFill>
                            <a:srgbClr val="002855"/>
                          </a:solidFill>
                        </a:rPr>
                        <a:t>PAH-</a:t>
                      </a:r>
                      <a:r>
                        <a:rPr sz="1200" dirty="0">
                          <a:solidFill>
                            <a:srgbClr val="002855"/>
                          </a:solidFill>
                        </a:rPr>
                        <a:t>SYMPACT</a:t>
                      </a:r>
                      <a:r>
                        <a:rPr sz="1200" baseline="24691" dirty="0">
                          <a:solidFill>
                            <a:srgbClr val="002855"/>
                          </a:solidFill>
                        </a:rPr>
                        <a:t>®</a:t>
                      </a:r>
                      <a:r>
                        <a:rPr sz="1200" spc="52" baseline="24691" dirty="0">
                          <a:solidFill>
                            <a:srgbClr val="002855"/>
                          </a:solidFill>
                        </a:rPr>
                        <a:t> </a:t>
                      </a:r>
                      <a:r>
                        <a:rPr sz="1200" spc="-10" dirty="0">
                          <a:solidFill>
                            <a:srgbClr val="002855"/>
                          </a:solidFill>
                        </a:rPr>
                        <a:t>Cognitive/Emotional</a:t>
                      </a:r>
                      <a:endParaRPr sz="120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latin typeface="+mn-lt"/>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10"/>
                        </a:spcBef>
                      </a:pPr>
                      <a:r>
                        <a:rPr sz="1200" dirty="0">
                          <a:solidFill>
                            <a:srgbClr val="002855"/>
                          </a:solidFill>
                        </a:rPr>
                        <a:t>-0.16</a:t>
                      </a:r>
                      <a:r>
                        <a:rPr sz="1200" spc="-30" dirty="0">
                          <a:solidFill>
                            <a:srgbClr val="002855"/>
                          </a:solidFill>
                        </a:rPr>
                        <a:t> </a:t>
                      </a:r>
                      <a:r>
                        <a:rPr sz="1200" dirty="0">
                          <a:solidFill>
                            <a:srgbClr val="002855"/>
                          </a:solidFill>
                        </a:rPr>
                        <a:t>(-0.40</a:t>
                      </a:r>
                      <a:r>
                        <a:rPr sz="1200" spc="-45" dirty="0">
                          <a:solidFill>
                            <a:srgbClr val="002855"/>
                          </a:solidFill>
                        </a:rPr>
                        <a:t> </a:t>
                      </a:r>
                      <a:r>
                        <a:rPr sz="1200" dirty="0">
                          <a:solidFill>
                            <a:srgbClr val="002855"/>
                          </a:solidFill>
                        </a:rPr>
                        <a:t>to</a:t>
                      </a:r>
                      <a:r>
                        <a:rPr sz="1200" spc="-20" dirty="0">
                          <a:solidFill>
                            <a:srgbClr val="002855"/>
                          </a:solidFill>
                        </a:rPr>
                        <a:t> </a:t>
                      </a:r>
                      <a:r>
                        <a:rPr sz="1200" spc="-10" dirty="0">
                          <a:solidFill>
                            <a:srgbClr val="002855"/>
                          </a:solidFill>
                        </a:rPr>
                        <a:t>0.08)</a:t>
                      </a:r>
                      <a:endParaRPr sz="1200" dirty="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310"/>
                        </a:spcBef>
                      </a:pPr>
                      <a:r>
                        <a:rPr sz="1200" spc="-10" dirty="0">
                          <a:solidFill>
                            <a:srgbClr val="002855"/>
                          </a:solidFill>
                        </a:rPr>
                        <a:t>0.156</a:t>
                      </a:r>
                      <a:endParaRPr sz="1200" dirty="0">
                        <a:latin typeface="+mn-lt"/>
                        <a:cs typeface="Arial"/>
                      </a:endParaRPr>
                    </a:p>
                  </a:txBody>
                  <a:tcPr marL="0" marR="0" marT="3937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8" name="object 8"/>
          <p:cNvSpPr txBox="1"/>
          <p:nvPr/>
        </p:nvSpPr>
        <p:spPr>
          <a:xfrm>
            <a:off x="592041" y="4735377"/>
            <a:ext cx="10794744" cy="677108"/>
          </a:xfrm>
          <a:prstGeom prst="rect">
            <a:avLst/>
          </a:prstGeom>
          <a:ln/>
        </p:spPr>
        <p:style>
          <a:lnRef idx="1">
            <a:schemeClr val="accent1"/>
          </a:lnRef>
          <a:fillRef idx="3">
            <a:schemeClr val="accent1"/>
          </a:fillRef>
          <a:effectRef idx="2">
            <a:schemeClr val="accent1"/>
          </a:effectRef>
          <a:fontRef idx="minor">
            <a:schemeClr val="lt1"/>
          </a:fontRef>
        </p:style>
        <p:txBody>
          <a:bodyPr vert="horz" wrap="square" lIns="0" tIns="91440" rIns="0" bIns="91440" rtlCol="0">
            <a:spAutoFit/>
          </a:bodyPr>
          <a:lstStyle/>
          <a:p>
            <a:pPr marL="45720" marR="679450" algn="ctr">
              <a:lnSpc>
                <a:spcPct val="100000"/>
              </a:lnSpc>
              <a:spcBef>
                <a:spcPts val="265"/>
              </a:spcBef>
              <a:tabLst>
                <a:tab pos="274320" algn="l"/>
                <a:tab pos="274955" algn="l"/>
              </a:tabLst>
            </a:pPr>
            <a:r>
              <a:rPr sz="1600" b="1" dirty="0">
                <a:solidFill>
                  <a:schemeClr val="bg1"/>
                </a:solidFill>
                <a:cs typeface="Arial"/>
              </a:rPr>
              <a:t>The</a:t>
            </a:r>
            <a:r>
              <a:rPr sz="1600" b="1" spc="-40" dirty="0">
                <a:solidFill>
                  <a:schemeClr val="bg1"/>
                </a:solidFill>
                <a:cs typeface="Arial"/>
              </a:rPr>
              <a:t> </a:t>
            </a:r>
            <a:r>
              <a:rPr sz="1600" b="1" spc="-10" dirty="0">
                <a:solidFill>
                  <a:schemeClr val="bg1"/>
                </a:solidFill>
                <a:cs typeface="Arial"/>
              </a:rPr>
              <a:t>between-</a:t>
            </a:r>
            <a:r>
              <a:rPr sz="1600" b="1" dirty="0">
                <a:solidFill>
                  <a:schemeClr val="bg1"/>
                </a:solidFill>
                <a:cs typeface="Arial"/>
              </a:rPr>
              <a:t>group</a:t>
            </a:r>
            <a:r>
              <a:rPr sz="1600" b="1" spc="-65" dirty="0">
                <a:solidFill>
                  <a:schemeClr val="bg1"/>
                </a:solidFill>
                <a:cs typeface="Arial"/>
              </a:rPr>
              <a:t> </a:t>
            </a:r>
            <a:r>
              <a:rPr sz="1600" b="1" dirty="0">
                <a:solidFill>
                  <a:schemeClr val="bg1"/>
                </a:solidFill>
                <a:cs typeface="Arial"/>
              </a:rPr>
              <a:t>reduction</a:t>
            </a:r>
            <a:r>
              <a:rPr sz="1600" b="1" spc="-60" dirty="0">
                <a:solidFill>
                  <a:schemeClr val="bg1"/>
                </a:solidFill>
                <a:cs typeface="Arial"/>
              </a:rPr>
              <a:t> </a:t>
            </a:r>
            <a:r>
              <a:rPr sz="1600" b="1" dirty="0">
                <a:solidFill>
                  <a:schemeClr val="bg1"/>
                </a:solidFill>
                <a:cs typeface="Arial"/>
              </a:rPr>
              <a:t>from</a:t>
            </a:r>
            <a:r>
              <a:rPr sz="1600" b="1" spc="-45" dirty="0">
                <a:solidFill>
                  <a:schemeClr val="bg1"/>
                </a:solidFill>
                <a:cs typeface="Arial"/>
              </a:rPr>
              <a:t> </a:t>
            </a:r>
            <a:r>
              <a:rPr sz="1600" b="1" dirty="0">
                <a:solidFill>
                  <a:schemeClr val="bg1"/>
                </a:solidFill>
                <a:cs typeface="Arial"/>
              </a:rPr>
              <a:t>baseline</a:t>
            </a:r>
            <a:r>
              <a:rPr sz="1600" b="1" spc="-60" dirty="0">
                <a:solidFill>
                  <a:schemeClr val="bg1"/>
                </a:solidFill>
                <a:cs typeface="Arial"/>
              </a:rPr>
              <a:t> </a:t>
            </a:r>
            <a:r>
              <a:rPr sz="1600" b="1" dirty="0">
                <a:solidFill>
                  <a:schemeClr val="bg1"/>
                </a:solidFill>
                <a:cs typeface="Arial"/>
              </a:rPr>
              <a:t>in</a:t>
            </a:r>
            <a:r>
              <a:rPr sz="1600" b="1" spc="-30" dirty="0">
                <a:solidFill>
                  <a:schemeClr val="bg1"/>
                </a:solidFill>
                <a:cs typeface="Arial"/>
              </a:rPr>
              <a:t> </a:t>
            </a:r>
            <a:r>
              <a:rPr sz="1600" b="1" dirty="0">
                <a:solidFill>
                  <a:schemeClr val="bg1"/>
                </a:solidFill>
                <a:cs typeface="Arial"/>
              </a:rPr>
              <a:t>least-squares</a:t>
            </a:r>
            <a:r>
              <a:rPr sz="1600" b="1" spc="-65" dirty="0">
                <a:solidFill>
                  <a:schemeClr val="bg1"/>
                </a:solidFill>
                <a:cs typeface="Arial"/>
              </a:rPr>
              <a:t> </a:t>
            </a:r>
            <a:r>
              <a:rPr sz="1600" b="1" dirty="0">
                <a:solidFill>
                  <a:schemeClr val="bg1"/>
                </a:solidFill>
                <a:cs typeface="Arial"/>
              </a:rPr>
              <a:t>mean</a:t>
            </a:r>
            <a:r>
              <a:rPr sz="1600" b="1" spc="-40" dirty="0">
                <a:solidFill>
                  <a:schemeClr val="bg1"/>
                </a:solidFill>
                <a:cs typeface="Arial"/>
              </a:rPr>
              <a:t> </a:t>
            </a:r>
            <a:r>
              <a:rPr sz="1600" b="1" dirty="0">
                <a:solidFill>
                  <a:schemeClr val="bg1"/>
                </a:solidFill>
                <a:cs typeface="Arial"/>
              </a:rPr>
              <a:t>pulmonary</a:t>
            </a:r>
            <a:r>
              <a:rPr sz="1600" b="1" spc="-55" dirty="0">
                <a:solidFill>
                  <a:schemeClr val="bg1"/>
                </a:solidFill>
                <a:cs typeface="Arial"/>
              </a:rPr>
              <a:t> </a:t>
            </a:r>
            <a:r>
              <a:rPr sz="1600" b="1" spc="-10" dirty="0">
                <a:solidFill>
                  <a:schemeClr val="bg1"/>
                </a:solidFill>
                <a:cs typeface="Arial"/>
              </a:rPr>
              <a:t>artery </a:t>
            </a:r>
            <a:r>
              <a:rPr sz="1600" b="1" dirty="0">
                <a:solidFill>
                  <a:schemeClr val="bg1"/>
                </a:solidFill>
                <a:cs typeface="Arial"/>
              </a:rPr>
              <a:t>pressure</a:t>
            </a:r>
            <a:r>
              <a:rPr sz="1600" b="1" spc="-75" dirty="0">
                <a:solidFill>
                  <a:schemeClr val="bg1"/>
                </a:solidFill>
                <a:cs typeface="Arial"/>
              </a:rPr>
              <a:t> </a:t>
            </a:r>
            <a:r>
              <a:rPr sz="1600" b="1" dirty="0">
                <a:solidFill>
                  <a:schemeClr val="bg1"/>
                </a:solidFill>
                <a:cs typeface="Arial"/>
              </a:rPr>
              <a:t>(exploratory</a:t>
            </a:r>
            <a:r>
              <a:rPr sz="1600" b="1" spc="-55" dirty="0">
                <a:solidFill>
                  <a:schemeClr val="bg1"/>
                </a:solidFill>
                <a:cs typeface="Arial"/>
              </a:rPr>
              <a:t> </a:t>
            </a:r>
            <a:r>
              <a:rPr sz="1600" b="1" dirty="0">
                <a:solidFill>
                  <a:schemeClr val="bg1"/>
                </a:solidFill>
                <a:cs typeface="Arial"/>
              </a:rPr>
              <a:t>endpoint)</a:t>
            </a:r>
            <a:r>
              <a:rPr sz="1600" b="1" spc="-55" dirty="0">
                <a:solidFill>
                  <a:schemeClr val="bg1"/>
                </a:solidFill>
                <a:cs typeface="Arial"/>
              </a:rPr>
              <a:t> </a:t>
            </a:r>
            <a:r>
              <a:rPr sz="1600" b="1" dirty="0">
                <a:solidFill>
                  <a:schemeClr val="bg1"/>
                </a:solidFill>
                <a:cs typeface="Arial"/>
              </a:rPr>
              <a:t>at</a:t>
            </a:r>
            <a:r>
              <a:rPr sz="1600" b="1" spc="-35" dirty="0">
                <a:solidFill>
                  <a:schemeClr val="bg1"/>
                </a:solidFill>
                <a:cs typeface="Arial"/>
              </a:rPr>
              <a:t> </a:t>
            </a:r>
            <a:r>
              <a:rPr sz="1600" b="1" dirty="0">
                <a:solidFill>
                  <a:schemeClr val="bg1"/>
                </a:solidFill>
                <a:cs typeface="Arial"/>
              </a:rPr>
              <a:t>week</a:t>
            </a:r>
            <a:r>
              <a:rPr sz="1600" b="1" spc="-25" dirty="0">
                <a:solidFill>
                  <a:schemeClr val="bg1"/>
                </a:solidFill>
                <a:cs typeface="Arial"/>
              </a:rPr>
              <a:t> </a:t>
            </a:r>
            <a:r>
              <a:rPr sz="1600" b="1" dirty="0">
                <a:solidFill>
                  <a:schemeClr val="bg1"/>
                </a:solidFill>
                <a:cs typeface="Arial"/>
              </a:rPr>
              <a:t>24</a:t>
            </a:r>
            <a:r>
              <a:rPr sz="1600" b="1" spc="-25" dirty="0">
                <a:solidFill>
                  <a:schemeClr val="bg1"/>
                </a:solidFill>
                <a:cs typeface="Arial"/>
              </a:rPr>
              <a:t> </a:t>
            </a:r>
            <a:r>
              <a:rPr sz="1600" b="1" dirty="0">
                <a:solidFill>
                  <a:schemeClr val="bg1"/>
                </a:solidFill>
                <a:cs typeface="Arial"/>
              </a:rPr>
              <a:t>was</a:t>
            </a:r>
            <a:r>
              <a:rPr sz="1600" b="1" spc="-5" dirty="0">
                <a:solidFill>
                  <a:schemeClr val="bg1"/>
                </a:solidFill>
                <a:cs typeface="Arial"/>
              </a:rPr>
              <a:t> </a:t>
            </a:r>
            <a:r>
              <a:rPr sz="1600" b="1" dirty="0">
                <a:solidFill>
                  <a:schemeClr val="bg1"/>
                </a:solidFill>
                <a:cs typeface="Arial"/>
              </a:rPr>
              <a:t>-13.9</a:t>
            </a:r>
            <a:r>
              <a:rPr sz="1600" b="1" spc="-50" dirty="0">
                <a:solidFill>
                  <a:schemeClr val="bg1"/>
                </a:solidFill>
                <a:cs typeface="Arial"/>
              </a:rPr>
              <a:t> </a:t>
            </a:r>
            <a:r>
              <a:rPr sz="1600" b="1" dirty="0">
                <a:solidFill>
                  <a:schemeClr val="bg1"/>
                </a:solidFill>
                <a:cs typeface="Arial"/>
              </a:rPr>
              <a:t>mmHg</a:t>
            </a:r>
            <a:r>
              <a:rPr sz="1600" b="1" spc="-25" dirty="0">
                <a:solidFill>
                  <a:schemeClr val="bg1"/>
                </a:solidFill>
                <a:cs typeface="Arial"/>
              </a:rPr>
              <a:t> </a:t>
            </a:r>
            <a:r>
              <a:rPr sz="1600" b="1" dirty="0">
                <a:solidFill>
                  <a:schemeClr val="bg1"/>
                </a:solidFill>
                <a:cs typeface="Arial"/>
              </a:rPr>
              <a:t>(95%</a:t>
            </a:r>
            <a:r>
              <a:rPr sz="1600" b="1" spc="-40" dirty="0">
                <a:solidFill>
                  <a:schemeClr val="bg1"/>
                </a:solidFill>
                <a:cs typeface="Arial"/>
              </a:rPr>
              <a:t> </a:t>
            </a:r>
            <a:r>
              <a:rPr sz="1600" b="1" dirty="0">
                <a:solidFill>
                  <a:schemeClr val="bg1"/>
                </a:solidFill>
                <a:cs typeface="Arial"/>
              </a:rPr>
              <a:t>CI:</a:t>
            </a:r>
            <a:r>
              <a:rPr sz="1600" b="1" spc="-20" dirty="0">
                <a:solidFill>
                  <a:schemeClr val="bg1"/>
                </a:solidFill>
                <a:cs typeface="Arial"/>
              </a:rPr>
              <a:t> </a:t>
            </a:r>
            <a:r>
              <a:rPr sz="1600" b="1" dirty="0">
                <a:solidFill>
                  <a:schemeClr val="bg1"/>
                </a:solidFill>
                <a:cs typeface="Arial"/>
              </a:rPr>
              <a:t>-16.0</a:t>
            </a:r>
            <a:r>
              <a:rPr sz="1600" b="1" spc="-60" dirty="0">
                <a:solidFill>
                  <a:schemeClr val="bg1"/>
                </a:solidFill>
                <a:cs typeface="Arial"/>
              </a:rPr>
              <a:t> </a:t>
            </a:r>
            <a:r>
              <a:rPr sz="1600" b="1" dirty="0">
                <a:solidFill>
                  <a:schemeClr val="bg1"/>
                </a:solidFill>
                <a:cs typeface="Arial"/>
              </a:rPr>
              <a:t>to</a:t>
            </a:r>
            <a:r>
              <a:rPr sz="1600" b="1" spc="-20" dirty="0">
                <a:solidFill>
                  <a:schemeClr val="bg1"/>
                </a:solidFill>
                <a:cs typeface="Arial"/>
              </a:rPr>
              <a:t> </a:t>
            </a:r>
            <a:r>
              <a:rPr sz="1600" b="1" dirty="0">
                <a:solidFill>
                  <a:schemeClr val="bg1"/>
                </a:solidFill>
                <a:cs typeface="Arial"/>
              </a:rPr>
              <a:t>-</a:t>
            </a:r>
            <a:r>
              <a:rPr sz="1600" b="1" spc="-10" dirty="0">
                <a:solidFill>
                  <a:schemeClr val="bg1"/>
                </a:solidFill>
                <a:cs typeface="Arial"/>
              </a:rPr>
              <a:t>11.8)</a:t>
            </a:r>
            <a:endParaRPr sz="1600" b="1" dirty="0">
              <a:solidFill>
                <a:schemeClr val="bg1"/>
              </a:solidFill>
              <a:cs typeface="Arial"/>
            </a:endParaRPr>
          </a:p>
        </p:txBody>
      </p:sp>
      <p:sp>
        <p:nvSpPr>
          <p:cNvPr id="4" name="TextBox 3">
            <a:extLst>
              <a:ext uri="{FF2B5EF4-FFF2-40B4-BE49-F238E27FC236}">
                <a16:creationId xmlns:a16="http://schemas.microsoft.com/office/drawing/2014/main" id="{C1678CE7-0489-4B6C-196D-D727256C25B9}"/>
              </a:ext>
            </a:extLst>
          </p:cNvPr>
          <p:cNvSpPr txBox="1"/>
          <p:nvPr/>
        </p:nvSpPr>
        <p:spPr>
          <a:xfrm>
            <a:off x="651468" y="1021300"/>
            <a:ext cx="10743468" cy="369332"/>
          </a:xfrm>
          <a:prstGeom prst="rect">
            <a:avLst/>
          </a:prstGeom>
          <a:noFill/>
        </p:spPr>
        <p:txBody>
          <a:bodyPr wrap="square" rtlCol="0">
            <a:spAutoFit/>
          </a:bodyPr>
          <a:lstStyle/>
          <a:p>
            <a:pPr algn="ctr"/>
            <a:r>
              <a:rPr lang="en-US" sz="1800" b="1" dirty="0">
                <a:solidFill>
                  <a:schemeClr val="accent1"/>
                </a:solidFill>
                <a:latin typeface="+mn-lt"/>
              </a:rPr>
              <a:t>8</a:t>
            </a:r>
            <a:r>
              <a:rPr lang="en-US" sz="1800" b="1" spc="-10" dirty="0">
                <a:solidFill>
                  <a:schemeClr val="accent1"/>
                </a:solidFill>
                <a:latin typeface="+mn-lt"/>
              </a:rPr>
              <a:t> </a:t>
            </a:r>
            <a:r>
              <a:rPr lang="en-US" sz="1800" b="1" dirty="0">
                <a:solidFill>
                  <a:schemeClr val="accent1"/>
                </a:solidFill>
                <a:latin typeface="+mn-lt"/>
              </a:rPr>
              <a:t>of</a:t>
            </a:r>
            <a:r>
              <a:rPr lang="en-US" sz="1800" b="1" spc="-35" dirty="0">
                <a:solidFill>
                  <a:schemeClr val="accent1"/>
                </a:solidFill>
                <a:latin typeface="+mn-lt"/>
              </a:rPr>
              <a:t> </a:t>
            </a:r>
            <a:r>
              <a:rPr lang="en-US" sz="1800" b="1" dirty="0">
                <a:solidFill>
                  <a:schemeClr val="accent1"/>
                </a:solidFill>
                <a:latin typeface="+mn-lt"/>
              </a:rPr>
              <a:t>9</a:t>
            </a:r>
            <a:r>
              <a:rPr lang="en-US" sz="1800" b="1" spc="-25" dirty="0">
                <a:solidFill>
                  <a:schemeClr val="accent1"/>
                </a:solidFill>
                <a:latin typeface="+mn-lt"/>
              </a:rPr>
              <a:t> s</a:t>
            </a:r>
            <a:r>
              <a:rPr lang="en-US" sz="1800" b="1" dirty="0">
                <a:solidFill>
                  <a:schemeClr val="accent1"/>
                </a:solidFill>
                <a:latin typeface="+mn-lt"/>
              </a:rPr>
              <a:t>econdary</a:t>
            </a:r>
            <a:r>
              <a:rPr lang="en-US" sz="1800" b="1" spc="-45" dirty="0">
                <a:solidFill>
                  <a:schemeClr val="accent1"/>
                </a:solidFill>
                <a:latin typeface="+mn-lt"/>
              </a:rPr>
              <a:t> </a:t>
            </a:r>
            <a:r>
              <a:rPr lang="en-US" sz="1800" b="1" dirty="0">
                <a:solidFill>
                  <a:schemeClr val="accent1"/>
                </a:solidFill>
                <a:latin typeface="+mn-lt"/>
              </a:rPr>
              <a:t>hypothesis</a:t>
            </a:r>
            <a:r>
              <a:rPr lang="en-US" sz="1800" b="1" spc="-35" dirty="0">
                <a:solidFill>
                  <a:schemeClr val="accent1"/>
                </a:solidFill>
                <a:latin typeface="+mn-lt"/>
              </a:rPr>
              <a:t> </a:t>
            </a:r>
            <a:r>
              <a:rPr lang="en-US" sz="1800" b="1" dirty="0">
                <a:solidFill>
                  <a:schemeClr val="accent1"/>
                </a:solidFill>
                <a:latin typeface="+mn-lt"/>
              </a:rPr>
              <a:t>tests</a:t>
            </a:r>
            <a:r>
              <a:rPr lang="en-US" sz="1800" b="1" spc="-35" dirty="0">
                <a:solidFill>
                  <a:schemeClr val="accent1"/>
                </a:solidFill>
                <a:latin typeface="+mn-lt"/>
              </a:rPr>
              <a:t> </a:t>
            </a:r>
            <a:r>
              <a:rPr lang="en-US" sz="1800" b="1" dirty="0">
                <a:solidFill>
                  <a:schemeClr val="accent1"/>
                </a:solidFill>
                <a:latin typeface="+mn-lt"/>
              </a:rPr>
              <a:t>also</a:t>
            </a:r>
            <a:r>
              <a:rPr lang="en-US" sz="1800" b="1" spc="-30" dirty="0">
                <a:solidFill>
                  <a:schemeClr val="accent1"/>
                </a:solidFill>
                <a:latin typeface="+mn-lt"/>
              </a:rPr>
              <a:t> </a:t>
            </a:r>
            <a:r>
              <a:rPr lang="en-US" sz="1800" b="1" dirty="0">
                <a:solidFill>
                  <a:schemeClr val="accent1"/>
                </a:solidFill>
                <a:latin typeface="+mn-lt"/>
              </a:rPr>
              <a:t>were</a:t>
            </a:r>
            <a:r>
              <a:rPr lang="en-US" sz="1800" b="1" spc="-35" dirty="0">
                <a:solidFill>
                  <a:schemeClr val="accent1"/>
                </a:solidFill>
                <a:latin typeface="+mn-lt"/>
              </a:rPr>
              <a:t> </a:t>
            </a:r>
            <a:r>
              <a:rPr lang="en-US" sz="1800" b="1" dirty="0">
                <a:solidFill>
                  <a:schemeClr val="accent1"/>
                </a:solidFill>
                <a:latin typeface="+mn-lt"/>
              </a:rPr>
              <a:t>significant</a:t>
            </a:r>
            <a:r>
              <a:rPr lang="en-US" sz="1800" b="1" spc="-30" dirty="0">
                <a:solidFill>
                  <a:schemeClr val="accent1"/>
                </a:solidFill>
                <a:latin typeface="+mn-lt"/>
              </a:rPr>
              <a:t> </a:t>
            </a:r>
            <a:r>
              <a:rPr lang="en-US" sz="1800" b="1" dirty="0">
                <a:solidFill>
                  <a:schemeClr val="accent1"/>
                </a:solidFill>
                <a:latin typeface="+mn-lt"/>
              </a:rPr>
              <a:t>(accounting</a:t>
            </a:r>
            <a:r>
              <a:rPr lang="en-US" sz="1800" b="1" spc="-55" dirty="0">
                <a:solidFill>
                  <a:schemeClr val="accent1"/>
                </a:solidFill>
                <a:latin typeface="+mn-lt"/>
              </a:rPr>
              <a:t> </a:t>
            </a:r>
            <a:r>
              <a:rPr lang="en-US" sz="1800" b="1" dirty="0">
                <a:solidFill>
                  <a:schemeClr val="accent1"/>
                </a:solidFill>
                <a:latin typeface="+mn-lt"/>
              </a:rPr>
              <a:t>for</a:t>
            </a:r>
            <a:r>
              <a:rPr lang="en-US" sz="1800" b="1" spc="-25" dirty="0">
                <a:solidFill>
                  <a:schemeClr val="accent1"/>
                </a:solidFill>
                <a:latin typeface="+mn-lt"/>
              </a:rPr>
              <a:t> </a:t>
            </a:r>
            <a:r>
              <a:rPr lang="en-US" sz="1800" b="1" dirty="0">
                <a:solidFill>
                  <a:schemeClr val="accent1"/>
                </a:solidFill>
                <a:latin typeface="+mn-lt"/>
              </a:rPr>
              <a:t>testing</a:t>
            </a:r>
            <a:r>
              <a:rPr lang="en-US" sz="1800" b="1" spc="-35" dirty="0">
                <a:solidFill>
                  <a:schemeClr val="accent1"/>
                </a:solidFill>
                <a:latin typeface="+mn-lt"/>
              </a:rPr>
              <a:t> </a:t>
            </a:r>
            <a:r>
              <a:rPr lang="en-US" sz="1800" b="1" spc="-10" dirty="0">
                <a:solidFill>
                  <a:schemeClr val="accent1"/>
                </a:solidFill>
                <a:latin typeface="+mn-lt"/>
              </a:rPr>
              <a:t>strategy)</a:t>
            </a:r>
            <a:endParaRPr lang="en-US" b="1" dirty="0">
              <a:solidFill>
                <a:schemeClr val="accent1"/>
              </a:solidFill>
            </a:endParaRPr>
          </a:p>
        </p:txBody>
      </p:sp>
      <p:sp>
        <p:nvSpPr>
          <p:cNvPr id="6" name="Footer Placeholder 5">
            <a:extLst>
              <a:ext uri="{FF2B5EF4-FFF2-40B4-BE49-F238E27FC236}">
                <a16:creationId xmlns:a16="http://schemas.microsoft.com/office/drawing/2014/main" id="{F7AC7B94-BCD3-F21C-BAB0-D9CB46A9587E}"/>
              </a:ext>
            </a:extLst>
          </p:cNvPr>
          <p:cNvSpPr>
            <a:spLocks noGrp="1"/>
          </p:cNvSpPr>
          <p:nvPr>
            <p:ph type="ftr" sz="quarter" idx="3"/>
          </p:nvPr>
        </p:nvSpPr>
        <p:spPr>
          <a:xfrm>
            <a:off x="609600" y="6356350"/>
            <a:ext cx="11213805" cy="442131"/>
          </a:xfrm>
        </p:spPr>
        <p:txBody>
          <a:bodyPr/>
          <a:lstStyle/>
          <a:p>
            <a:pPr marL="38100">
              <a:lnSpc>
                <a:spcPct val="100000"/>
              </a:lnSpc>
              <a:spcBef>
                <a:spcPts val="100"/>
              </a:spcBef>
            </a:pPr>
            <a:r>
              <a:rPr lang="en-US" sz="800" dirty="0">
                <a:cs typeface="Arial"/>
              </a:rPr>
              <a:t>*Based</a:t>
            </a:r>
            <a:r>
              <a:rPr lang="en-US" sz="800" spc="-20" dirty="0">
                <a:cs typeface="Arial"/>
              </a:rPr>
              <a:t> </a:t>
            </a:r>
            <a:r>
              <a:rPr lang="en-US" sz="800" dirty="0">
                <a:cs typeface="Arial"/>
              </a:rPr>
              <a:t>on </a:t>
            </a:r>
            <a:r>
              <a:rPr lang="en-US" sz="800" spc="-10" dirty="0">
                <a:cs typeface="Arial"/>
              </a:rPr>
              <a:t>aligned</a:t>
            </a:r>
            <a:r>
              <a:rPr lang="en-US" sz="800" spc="-35" dirty="0">
                <a:cs typeface="Arial"/>
              </a:rPr>
              <a:t> </a:t>
            </a:r>
            <a:r>
              <a:rPr lang="en-US" sz="800" dirty="0">
                <a:cs typeface="Arial"/>
              </a:rPr>
              <a:t>rank stratified</a:t>
            </a:r>
            <a:r>
              <a:rPr lang="en-US" sz="800" spc="-35" dirty="0">
                <a:cs typeface="Arial"/>
              </a:rPr>
              <a:t> </a:t>
            </a:r>
            <a:r>
              <a:rPr lang="en-US" sz="800" dirty="0">
                <a:cs typeface="Arial"/>
              </a:rPr>
              <a:t>Wilcoxon</a:t>
            </a:r>
            <a:r>
              <a:rPr lang="en-US" sz="800" spc="-15" dirty="0">
                <a:cs typeface="Arial"/>
              </a:rPr>
              <a:t> </a:t>
            </a:r>
            <a:r>
              <a:rPr lang="en-US" sz="800" dirty="0">
                <a:cs typeface="Arial"/>
              </a:rPr>
              <a:t>test</a:t>
            </a:r>
            <a:r>
              <a:rPr lang="en-US" sz="800" spc="-5" dirty="0">
                <a:cs typeface="Arial"/>
              </a:rPr>
              <a:t> </a:t>
            </a:r>
            <a:r>
              <a:rPr lang="en-US" sz="800" dirty="0">
                <a:cs typeface="Arial"/>
              </a:rPr>
              <a:t>for continuous</a:t>
            </a:r>
            <a:r>
              <a:rPr lang="en-US" sz="800" spc="-40" dirty="0">
                <a:cs typeface="Arial"/>
              </a:rPr>
              <a:t> </a:t>
            </a:r>
            <a:r>
              <a:rPr lang="en-US" sz="800" dirty="0">
                <a:cs typeface="Arial"/>
              </a:rPr>
              <a:t>parameters</a:t>
            </a:r>
            <a:r>
              <a:rPr lang="en-US" sz="800" spc="-25" dirty="0">
                <a:cs typeface="Arial"/>
              </a:rPr>
              <a:t> </a:t>
            </a:r>
            <a:r>
              <a:rPr lang="en-US" sz="800" dirty="0">
                <a:cs typeface="Arial"/>
              </a:rPr>
              <a:t>or</a:t>
            </a:r>
            <a:r>
              <a:rPr lang="en-US" sz="800" spc="10" dirty="0">
                <a:cs typeface="Arial"/>
              </a:rPr>
              <a:t> </a:t>
            </a:r>
            <a:r>
              <a:rPr lang="en-US" sz="800" dirty="0">
                <a:cs typeface="Arial"/>
              </a:rPr>
              <a:t>Cochran-</a:t>
            </a:r>
            <a:r>
              <a:rPr lang="en-US" sz="800" spc="-10" dirty="0">
                <a:cs typeface="Arial"/>
              </a:rPr>
              <a:t>Mantel-</a:t>
            </a:r>
            <a:r>
              <a:rPr lang="en-US" sz="800" dirty="0">
                <a:cs typeface="Arial"/>
              </a:rPr>
              <a:t>Haenszel</a:t>
            </a:r>
            <a:r>
              <a:rPr lang="en-US" sz="800" spc="-30" dirty="0">
                <a:cs typeface="Arial"/>
              </a:rPr>
              <a:t> </a:t>
            </a:r>
            <a:r>
              <a:rPr lang="en-US" sz="800" dirty="0">
                <a:cs typeface="Arial"/>
              </a:rPr>
              <a:t>method</a:t>
            </a:r>
            <a:r>
              <a:rPr lang="en-US" sz="800" spc="-30" dirty="0">
                <a:cs typeface="Arial"/>
              </a:rPr>
              <a:t> </a:t>
            </a:r>
            <a:r>
              <a:rPr lang="en-US" sz="800" dirty="0">
                <a:cs typeface="Arial"/>
              </a:rPr>
              <a:t>for</a:t>
            </a:r>
            <a:r>
              <a:rPr lang="en-US" sz="800" spc="5" dirty="0">
                <a:cs typeface="Arial"/>
              </a:rPr>
              <a:t> </a:t>
            </a:r>
            <a:r>
              <a:rPr lang="en-US" sz="800" dirty="0">
                <a:cs typeface="Arial"/>
              </a:rPr>
              <a:t>dichotomous</a:t>
            </a:r>
            <a:r>
              <a:rPr lang="en-US" sz="800" spc="-20" dirty="0">
                <a:cs typeface="Arial"/>
              </a:rPr>
              <a:t> </a:t>
            </a:r>
            <a:r>
              <a:rPr lang="en-US" sz="800" dirty="0">
                <a:cs typeface="Arial"/>
              </a:rPr>
              <a:t>variables,</a:t>
            </a:r>
            <a:r>
              <a:rPr lang="en-US" sz="800" spc="-30" dirty="0">
                <a:cs typeface="Arial"/>
              </a:rPr>
              <a:t> </a:t>
            </a:r>
            <a:r>
              <a:rPr lang="en-US" sz="800" dirty="0">
                <a:cs typeface="Arial"/>
              </a:rPr>
              <a:t>both</a:t>
            </a:r>
            <a:r>
              <a:rPr lang="en-US" sz="800" spc="-5" dirty="0">
                <a:cs typeface="Arial"/>
              </a:rPr>
              <a:t> </a:t>
            </a:r>
            <a:r>
              <a:rPr lang="en-US" sz="800" dirty="0">
                <a:cs typeface="Arial"/>
              </a:rPr>
              <a:t>stratified</a:t>
            </a:r>
            <a:r>
              <a:rPr lang="en-US" sz="800" spc="-30" dirty="0">
                <a:cs typeface="Arial"/>
              </a:rPr>
              <a:t> </a:t>
            </a:r>
            <a:r>
              <a:rPr lang="en-US" sz="800" dirty="0">
                <a:cs typeface="Arial"/>
              </a:rPr>
              <a:t>by randomization</a:t>
            </a:r>
            <a:r>
              <a:rPr lang="en-US" sz="800" spc="-30" dirty="0">
                <a:cs typeface="Arial"/>
              </a:rPr>
              <a:t> </a:t>
            </a:r>
            <a:r>
              <a:rPr lang="en-US" sz="800" spc="-10" dirty="0">
                <a:cs typeface="Arial"/>
              </a:rPr>
              <a:t>factors; </a:t>
            </a:r>
            <a:r>
              <a:rPr lang="en-US" sz="800" baseline="27777" dirty="0">
                <a:cs typeface="Arial"/>
              </a:rPr>
              <a:t>† </a:t>
            </a:r>
            <a:r>
              <a:rPr lang="en-US" sz="800" dirty="0">
                <a:cs typeface="Arial"/>
              </a:rPr>
              <a:t>Defined</a:t>
            </a:r>
            <a:r>
              <a:rPr lang="en-US" sz="800" spc="-10" dirty="0">
                <a:cs typeface="Arial"/>
              </a:rPr>
              <a:t> </a:t>
            </a:r>
            <a:r>
              <a:rPr lang="en-US" sz="800" dirty="0">
                <a:cs typeface="Arial"/>
              </a:rPr>
              <a:t>as meeting</a:t>
            </a:r>
            <a:r>
              <a:rPr lang="en-US" sz="800" spc="-25" dirty="0">
                <a:cs typeface="Arial"/>
              </a:rPr>
              <a:t> </a:t>
            </a:r>
            <a:r>
              <a:rPr lang="en-US" sz="800" dirty="0">
                <a:cs typeface="Arial"/>
              </a:rPr>
              <a:t>all</a:t>
            </a:r>
            <a:r>
              <a:rPr lang="en-US" sz="800" spc="-5" dirty="0">
                <a:cs typeface="Arial"/>
              </a:rPr>
              <a:t> </a:t>
            </a:r>
            <a:r>
              <a:rPr lang="en-US" sz="800" dirty="0">
                <a:cs typeface="Arial"/>
              </a:rPr>
              <a:t>3</a:t>
            </a:r>
            <a:r>
              <a:rPr lang="en-US" sz="800" spc="5" dirty="0">
                <a:cs typeface="Arial"/>
              </a:rPr>
              <a:t> </a:t>
            </a:r>
            <a:r>
              <a:rPr lang="en-US" sz="800" dirty="0">
                <a:cs typeface="Arial"/>
              </a:rPr>
              <a:t>of the</a:t>
            </a:r>
            <a:r>
              <a:rPr lang="en-US" sz="800" spc="-5" dirty="0">
                <a:cs typeface="Arial"/>
              </a:rPr>
              <a:t> </a:t>
            </a:r>
            <a:r>
              <a:rPr lang="en-US" sz="800" dirty="0">
                <a:cs typeface="Arial"/>
              </a:rPr>
              <a:t>following criteria</a:t>
            </a:r>
            <a:r>
              <a:rPr lang="en-US" sz="800" spc="-30" dirty="0">
                <a:cs typeface="Arial"/>
              </a:rPr>
              <a:t> </a:t>
            </a:r>
            <a:r>
              <a:rPr lang="en-US" sz="800" dirty="0">
                <a:cs typeface="Arial"/>
              </a:rPr>
              <a:t>at</a:t>
            </a:r>
            <a:r>
              <a:rPr lang="en-US" sz="800" spc="5" dirty="0">
                <a:cs typeface="Arial"/>
              </a:rPr>
              <a:t> </a:t>
            </a:r>
            <a:r>
              <a:rPr lang="en-US" sz="800" dirty="0">
                <a:cs typeface="Arial"/>
              </a:rPr>
              <a:t>week</a:t>
            </a:r>
            <a:r>
              <a:rPr lang="en-US" sz="800" spc="15" dirty="0">
                <a:cs typeface="Arial"/>
              </a:rPr>
              <a:t> </a:t>
            </a:r>
            <a:r>
              <a:rPr lang="en-US" sz="800" dirty="0">
                <a:cs typeface="Arial"/>
              </a:rPr>
              <a:t>24:</a:t>
            </a:r>
            <a:r>
              <a:rPr lang="en-US" sz="800" spc="30" dirty="0">
                <a:cs typeface="Arial"/>
              </a:rPr>
              <a:t> </a:t>
            </a:r>
            <a:r>
              <a:rPr lang="en-US" sz="800" dirty="0">
                <a:cs typeface="Arial"/>
              </a:rPr>
              <a:t>improvement</a:t>
            </a:r>
            <a:r>
              <a:rPr lang="en-US" sz="800" spc="-25" dirty="0">
                <a:cs typeface="Arial"/>
              </a:rPr>
              <a:t> </a:t>
            </a:r>
            <a:r>
              <a:rPr lang="en-US" sz="800" dirty="0">
                <a:cs typeface="Arial"/>
              </a:rPr>
              <a:t>in</a:t>
            </a:r>
            <a:r>
              <a:rPr lang="en-US" sz="800" spc="-5" dirty="0">
                <a:cs typeface="Arial"/>
              </a:rPr>
              <a:t> </a:t>
            </a:r>
            <a:r>
              <a:rPr lang="en-US" sz="800" dirty="0">
                <a:cs typeface="Arial"/>
              </a:rPr>
              <a:t>6MWD</a:t>
            </a:r>
            <a:r>
              <a:rPr lang="en-US" sz="800" spc="-35" dirty="0">
                <a:cs typeface="Arial"/>
              </a:rPr>
              <a:t> </a:t>
            </a:r>
            <a:r>
              <a:rPr lang="en-US" sz="800" dirty="0">
                <a:cs typeface="Arial"/>
              </a:rPr>
              <a:t>[increase</a:t>
            </a:r>
            <a:r>
              <a:rPr lang="en-US" sz="800" spc="-25" dirty="0">
                <a:cs typeface="Arial"/>
              </a:rPr>
              <a:t> </a:t>
            </a:r>
            <a:r>
              <a:rPr lang="en-US" sz="800" dirty="0">
                <a:cs typeface="Arial"/>
              </a:rPr>
              <a:t>of</a:t>
            </a:r>
            <a:r>
              <a:rPr lang="en-US" sz="800" spc="-5" dirty="0">
                <a:cs typeface="Arial"/>
              </a:rPr>
              <a:t> </a:t>
            </a:r>
            <a:r>
              <a:rPr lang="en-US" sz="800" dirty="0">
                <a:cs typeface="Arial"/>
              </a:rPr>
              <a:t>≥30</a:t>
            </a:r>
            <a:r>
              <a:rPr lang="en-US" sz="800" spc="10" dirty="0">
                <a:cs typeface="Arial"/>
              </a:rPr>
              <a:t> </a:t>
            </a:r>
            <a:r>
              <a:rPr lang="en-US" sz="800" dirty="0">
                <a:cs typeface="Arial"/>
              </a:rPr>
              <a:t>meters];</a:t>
            </a:r>
            <a:r>
              <a:rPr lang="en-US" sz="800" spc="-15" dirty="0">
                <a:cs typeface="Arial"/>
              </a:rPr>
              <a:t> </a:t>
            </a:r>
            <a:r>
              <a:rPr lang="en-US" sz="800" dirty="0">
                <a:cs typeface="Arial"/>
              </a:rPr>
              <a:t>improvement</a:t>
            </a:r>
            <a:r>
              <a:rPr lang="en-US" sz="800" spc="-30" dirty="0">
                <a:cs typeface="Arial"/>
              </a:rPr>
              <a:t> </a:t>
            </a:r>
            <a:r>
              <a:rPr lang="en-US" sz="800" dirty="0">
                <a:cs typeface="Arial"/>
              </a:rPr>
              <a:t>in NT-</a:t>
            </a:r>
            <a:r>
              <a:rPr lang="en-US" sz="800" dirty="0" err="1">
                <a:cs typeface="Arial"/>
              </a:rPr>
              <a:t>proBNP</a:t>
            </a:r>
            <a:r>
              <a:rPr lang="en-US" sz="800" spc="5" dirty="0">
                <a:cs typeface="Arial"/>
              </a:rPr>
              <a:t> </a:t>
            </a:r>
            <a:r>
              <a:rPr lang="en-US" sz="800" dirty="0">
                <a:cs typeface="Arial"/>
              </a:rPr>
              <a:t>level</a:t>
            </a:r>
            <a:r>
              <a:rPr lang="en-US" sz="800" spc="-5" dirty="0">
                <a:cs typeface="Arial"/>
              </a:rPr>
              <a:t> </a:t>
            </a:r>
            <a:r>
              <a:rPr lang="en-US" sz="800" dirty="0">
                <a:cs typeface="Arial"/>
              </a:rPr>
              <a:t>[decrease</a:t>
            </a:r>
            <a:r>
              <a:rPr lang="en-US" sz="800" spc="-25" dirty="0">
                <a:cs typeface="Arial"/>
              </a:rPr>
              <a:t> </a:t>
            </a:r>
            <a:r>
              <a:rPr lang="en-US" sz="800" dirty="0">
                <a:cs typeface="Arial"/>
              </a:rPr>
              <a:t>of</a:t>
            </a:r>
            <a:r>
              <a:rPr lang="en-US" sz="800" spc="5" dirty="0">
                <a:cs typeface="Arial"/>
              </a:rPr>
              <a:t> </a:t>
            </a:r>
            <a:r>
              <a:rPr lang="en-US" sz="800" dirty="0">
                <a:cs typeface="Arial"/>
              </a:rPr>
              <a:t>≥30%] or</a:t>
            </a:r>
            <a:r>
              <a:rPr lang="en-US" sz="800" spc="5" dirty="0">
                <a:cs typeface="Arial"/>
              </a:rPr>
              <a:t> </a:t>
            </a:r>
            <a:r>
              <a:rPr lang="en-US" sz="800" spc="-10" dirty="0">
                <a:cs typeface="Arial"/>
              </a:rPr>
              <a:t>maintenance/achievement</a:t>
            </a:r>
            <a:r>
              <a:rPr lang="en-US" sz="800" spc="-40" dirty="0">
                <a:cs typeface="Arial"/>
              </a:rPr>
              <a:t> </a:t>
            </a:r>
            <a:r>
              <a:rPr lang="en-US" sz="800" dirty="0">
                <a:cs typeface="Arial"/>
              </a:rPr>
              <a:t>of</a:t>
            </a:r>
            <a:r>
              <a:rPr lang="en-US" sz="800" spc="10" dirty="0">
                <a:cs typeface="Arial"/>
              </a:rPr>
              <a:t> </a:t>
            </a:r>
            <a:r>
              <a:rPr lang="en-US" sz="800" spc="-25" dirty="0">
                <a:cs typeface="Arial"/>
              </a:rPr>
              <a:t>NT- </a:t>
            </a:r>
            <a:r>
              <a:rPr lang="en-US" sz="800" dirty="0" err="1">
                <a:cs typeface="Arial"/>
              </a:rPr>
              <a:t>proBNP</a:t>
            </a:r>
            <a:r>
              <a:rPr lang="en-US" sz="800" spc="-15" dirty="0">
                <a:cs typeface="Arial"/>
              </a:rPr>
              <a:t> </a:t>
            </a:r>
            <a:r>
              <a:rPr lang="en-US" sz="800" dirty="0">
                <a:cs typeface="Arial"/>
              </a:rPr>
              <a:t>level</a:t>
            </a:r>
            <a:r>
              <a:rPr lang="en-US" sz="800" spc="-10" dirty="0">
                <a:cs typeface="Arial"/>
              </a:rPr>
              <a:t> </a:t>
            </a:r>
            <a:r>
              <a:rPr lang="en-US" sz="800" dirty="0">
                <a:cs typeface="Arial"/>
              </a:rPr>
              <a:t>&lt;300 </a:t>
            </a:r>
            <a:r>
              <a:rPr lang="en-US" sz="800" dirty="0" err="1">
                <a:cs typeface="Arial"/>
              </a:rPr>
              <a:t>pg</a:t>
            </a:r>
            <a:r>
              <a:rPr lang="en-US" sz="800" dirty="0">
                <a:cs typeface="Arial"/>
              </a:rPr>
              <a:t>/mL;</a:t>
            </a:r>
            <a:r>
              <a:rPr lang="en-US" sz="800" spc="-20" dirty="0">
                <a:cs typeface="Arial"/>
              </a:rPr>
              <a:t> </a:t>
            </a:r>
            <a:r>
              <a:rPr lang="en-US" sz="800" dirty="0">
                <a:cs typeface="Arial"/>
              </a:rPr>
              <a:t>and</a:t>
            </a:r>
            <a:r>
              <a:rPr lang="en-US" sz="800" spc="-10" dirty="0">
                <a:cs typeface="Arial"/>
              </a:rPr>
              <a:t> </a:t>
            </a:r>
            <a:r>
              <a:rPr lang="en-US" sz="800" dirty="0">
                <a:cs typeface="Arial"/>
              </a:rPr>
              <a:t>improvement</a:t>
            </a:r>
            <a:r>
              <a:rPr lang="en-US" sz="800" spc="-35" dirty="0">
                <a:cs typeface="Arial"/>
              </a:rPr>
              <a:t> </a:t>
            </a:r>
            <a:r>
              <a:rPr lang="en-US" sz="800" dirty="0">
                <a:cs typeface="Arial"/>
              </a:rPr>
              <a:t>in</a:t>
            </a:r>
            <a:r>
              <a:rPr lang="en-US" sz="800" spc="-5" dirty="0">
                <a:cs typeface="Arial"/>
              </a:rPr>
              <a:t> </a:t>
            </a:r>
            <a:r>
              <a:rPr lang="en-US" sz="800" dirty="0">
                <a:cs typeface="Arial"/>
              </a:rPr>
              <a:t>WHO</a:t>
            </a:r>
            <a:r>
              <a:rPr lang="en-US" sz="800" spc="-30" dirty="0">
                <a:cs typeface="Arial"/>
              </a:rPr>
              <a:t> </a:t>
            </a:r>
            <a:r>
              <a:rPr lang="en-US" sz="800" dirty="0">
                <a:cs typeface="Arial"/>
              </a:rPr>
              <a:t>FC [shift</a:t>
            </a:r>
            <a:r>
              <a:rPr lang="en-US" sz="800" spc="-15" dirty="0">
                <a:cs typeface="Arial"/>
              </a:rPr>
              <a:t> </a:t>
            </a:r>
            <a:r>
              <a:rPr lang="en-US" sz="800" dirty="0">
                <a:cs typeface="Arial"/>
              </a:rPr>
              <a:t>from</a:t>
            </a:r>
            <a:r>
              <a:rPr lang="en-US" sz="800" spc="-5" dirty="0">
                <a:cs typeface="Arial"/>
              </a:rPr>
              <a:t> </a:t>
            </a:r>
            <a:r>
              <a:rPr lang="en-US" sz="800" dirty="0">
                <a:cs typeface="Arial"/>
              </a:rPr>
              <a:t>class</a:t>
            </a:r>
            <a:r>
              <a:rPr lang="en-US" sz="800" spc="-20" dirty="0">
                <a:cs typeface="Arial"/>
              </a:rPr>
              <a:t> </a:t>
            </a:r>
            <a:r>
              <a:rPr lang="en-US" sz="800" dirty="0">
                <a:cs typeface="Arial"/>
              </a:rPr>
              <a:t>III</a:t>
            </a:r>
            <a:r>
              <a:rPr lang="en-US" sz="800" spc="-10" dirty="0">
                <a:cs typeface="Arial"/>
              </a:rPr>
              <a:t> </a:t>
            </a:r>
            <a:r>
              <a:rPr lang="en-US" sz="800" dirty="0">
                <a:cs typeface="Arial"/>
              </a:rPr>
              <a:t>to</a:t>
            </a:r>
            <a:r>
              <a:rPr lang="en-US" sz="800" spc="-5" dirty="0">
                <a:cs typeface="Arial"/>
              </a:rPr>
              <a:t> </a:t>
            </a:r>
            <a:r>
              <a:rPr lang="en-US" sz="800" dirty="0">
                <a:cs typeface="Arial"/>
              </a:rPr>
              <a:t>II or</a:t>
            </a:r>
            <a:r>
              <a:rPr lang="en-US" sz="800" spc="-10" dirty="0">
                <a:cs typeface="Arial"/>
              </a:rPr>
              <a:t> </a:t>
            </a:r>
            <a:r>
              <a:rPr lang="en-US" sz="800" dirty="0">
                <a:cs typeface="Arial"/>
              </a:rPr>
              <a:t>I,</a:t>
            </a:r>
            <a:r>
              <a:rPr lang="en-US" sz="800" spc="5" dirty="0">
                <a:cs typeface="Arial"/>
              </a:rPr>
              <a:t> </a:t>
            </a:r>
            <a:r>
              <a:rPr lang="en-US" sz="800" dirty="0">
                <a:cs typeface="Arial"/>
              </a:rPr>
              <a:t>or</a:t>
            </a:r>
            <a:r>
              <a:rPr lang="en-US" sz="800" spc="-10" dirty="0">
                <a:cs typeface="Arial"/>
              </a:rPr>
              <a:t> </a:t>
            </a:r>
            <a:r>
              <a:rPr lang="en-US" sz="800" dirty="0">
                <a:cs typeface="Arial"/>
              </a:rPr>
              <a:t>class</a:t>
            </a:r>
            <a:r>
              <a:rPr lang="en-US" sz="800" spc="-20" dirty="0">
                <a:cs typeface="Arial"/>
              </a:rPr>
              <a:t> </a:t>
            </a:r>
            <a:r>
              <a:rPr lang="en-US" sz="800" dirty="0">
                <a:cs typeface="Arial"/>
              </a:rPr>
              <a:t>II</a:t>
            </a:r>
            <a:r>
              <a:rPr lang="en-US" sz="800" spc="5" dirty="0">
                <a:cs typeface="Arial"/>
              </a:rPr>
              <a:t> </a:t>
            </a:r>
            <a:r>
              <a:rPr lang="en-US" sz="800" dirty="0">
                <a:cs typeface="Arial"/>
              </a:rPr>
              <a:t>to</a:t>
            </a:r>
            <a:r>
              <a:rPr lang="en-US" sz="800" spc="-10" dirty="0">
                <a:cs typeface="Arial"/>
              </a:rPr>
              <a:t> </a:t>
            </a:r>
            <a:r>
              <a:rPr lang="en-US" sz="800" dirty="0">
                <a:cs typeface="Arial"/>
              </a:rPr>
              <a:t>I]</a:t>
            </a:r>
            <a:r>
              <a:rPr lang="en-US" sz="800" spc="-10" dirty="0">
                <a:cs typeface="Arial"/>
              </a:rPr>
              <a:t> </a:t>
            </a:r>
            <a:r>
              <a:rPr lang="en-US" sz="800" dirty="0">
                <a:cs typeface="Arial"/>
              </a:rPr>
              <a:t>or</a:t>
            </a:r>
            <a:r>
              <a:rPr lang="en-US" sz="800" spc="5" dirty="0">
                <a:cs typeface="Arial"/>
              </a:rPr>
              <a:t> </a:t>
            </a:r>
            <a:r>
              <a:rPr lang="en-US" sz="800" dirty="0">
                <a:cs typeface="Arial"/>
              </a:rPr>
              <a:t>maintenance</a:t>
            </a:r>
            <a:r>
              <a:rPr lang="en-US" sz="800" spc="-35" dirty="0">
                <a:cs typeface="Arial"/>
              </a:rPr>
              <a:t> </a:t>
            </a:r>
            <a:r>
              <a:rPr lang="en-US" sz="800" dirty="0">
                <a:cs typeface="Arial"/>
              </a:rPr>
              <a:t>of</a:t>
            </a:r>
            <a:r>
              <a:rPr lang="en-US" sz="800" spc="-10" dirty="0">
                <a:cs typeface="Arial"/>
              </a:rPr>
              <a:t> </a:t>
            </a:r>
            <a:r>
              <a:rPr lang="en-US" sz="800" dirty="0">
                <a:cs typeface="Arial"/>
              </a:rPr>
              <a:t>class</a:t>
            </a:r>
            <a:r>
              <a:rPr lang="en-US" sz="800" spc="-20" dirty="0">
                <a:cs typeface="Arial"/>
              </a:rPr>
              <a:t> </a:t>
            </a:r>
            <a:r>
              <a:rPr lang="en-US" sz="800" spc="-25" dirty="0">
                <a:cs typeface="Arial"/>
              </a:rPr>
              <a:t>II; </a:t>
            </a:r>
            <a:r>
              <a:rPr lang="en-US" sz="800" baseline="27777" dirty="0">
                <a:cs typeface="Arial"/>
              </a:rPr>
              <a:t>†</a:t>
            </a:r>
            <a:r>
              <a:rPr lang="en-US" sz="800" dirty="0">
                <a:cs typeface="Arial"/>
              </a:rPr>
              <a:t>Expressed</a:t>
            </a:r>
            <a:r>
              <a:rPr lang="en-US" sz="800" spc="-15" dirty="0">
                <a:cs typeface="Arial"/>
              </a:rPr>
              <a:t> </a:t>
            </a:r>
            <a:r>
              <a:rPr lang="en-US" sz="800" dirty="0">
                <a:cs typeface="Arial"/>
              </a:rPr>
              <a:t>as</a:t>
            </a:r>
            <a:r>
              <a:rPr lang="en-US" sz="800" spc="-5" dirty="0">
                <a:cs typeface="Arial"/>
              </a:rPr>
              <a:t> </a:t>
            </a:r>
            <a:r>
              <a:rPr lang="en-US" sz="800" dirty="0">
                <a:cs typeface="Arial"/>
              </a:rPr>
              <a:t>hazard</a:t>
            </a:r>
            <a:r>
              <a:rPr lang="en-US" sz="800" spc="-10" dirty="0">
                <a:cs typeface="Arial"/>
              </a:rPr>
              <a:t> </a:t>
            </a:r>
            <a:r>
              <a:rPr lang="en-US" sz="800" dirty="0">
                <a:cs typeface="Arial"/>
              </a:rPr>
              <a:t>ratio</a:t>
            </a:r>
            <a:r>
              <a:rPr lang="en-US" sz="800" spc="-10" dirty="0">
                <a:cs typeface="Arial"/>
              </a:rPr>
              <a:t> </a:t>
            </a:r>
            <a:r>
              <a:rPr lang="en-US" sz="800" dirty="0">
                <a:cs typeface="Arial"/>
              </a:rPr>
              <a:t>(95%</a:t>
            </a:r>
            <a:r>
              <a:rPr lang="en-US" sz="800" spc="-10" dirty="0">
                <a:cs typeface="Arial"/>
              </a:rPr>
              <a:t> </a:t>
            </a:r>
            <a:r>
              <a:rPr lang="en-US" sz="800" dirty="0">
                <a:cs typeface="Arial"/>
              </a:rPr>
              <a:t>CI)</a:t>
            </a:r>
            <a:r>
              <a:rPr lang="en-US" sz="800" spc="-10" dirty="0">
                <a:cs typeface="Arial"/>
              </a:rPr>
              <a:t> </a:t>
            </a:r>
            <a:r>
              <a:rPr lang="en-US" sz="800" dirty="0">
                <a:cs typeface="Arial"/>
              </a:rPr>
              <a:t>and</a:t>
            </a:r>
            <a:r>
              <a:rPr lang="en-US" sz="800" spc="-10" dirty="0">
                <a:cs typeface="Arial"/>
              </a:rPr>
              <a:t> </a:t>
            </a:r>
            <a:r>
              <a:rPr lang="en-US" sz="800" dirty="0">
                <a:cs typeface="Arial"/>
              </a:rPr>
              <a:t>log-rank</a:t>
            </a:r>
            <a:r>
              <a:rPr lang="en-US" sz="800" spc="-25" dirty="0">
                <a:cs typeface="Arial"/>
              </a:rPr>
              <a:t> </a:t>
            </a:r>
            <a:r>
              <a:rPr lang="en-US" sz="800" dirty="0">
                <a:cs typeface="Arial"/>
              </a:rPr>
              <a:t>test</a:t>
            </a:r>
            <a:r>
              <a:rPr lang="en-US" sz="800" spc="-10" dirty="0">
                <a:cs typeface="Arial"/>
              </a:rPr>
              <a:t> </a:t>
            </a:r>
            <a:r>
              <a:rPr lang="en-US" sz="800" dirty="0">
                <a:cs typeface="Arial"/>
              </a:rPr>
              <a:t>p-</a:t>
            </a:r>
            <a:r>
              <a:rPr lang="en-US" sz="800" spc="-10" dirty="0">
                <a:cs typeface="Arial"/>
              </a:rPr>
              <a:t>value; </a:t>
            </a:r>
            <a:r>
              <a:rPr lang="en-US" sz="800" baseline="27777" dirty="0">
                <a:cs typeface="Arial"/>
              </a:rPr>
              <a:t>‡</a:t>
            </a:r>
            <a:r>
              <a:rPr lang="en-US" sz="800" dirty="0">
                <a:cs typeface="Arial"/>
              </a:rPr>
              <a:t>For</a:t>
            </a:r>
            <a:r>
              <a:rPr lang="en-US" sz="800" spc="-10" dirty="0">
                <a:cs typeface="Arial"/>
              </a:rPr>
              <a:t> </a:t>
            </a:r>
            <a:r>
              <a:rPr lang="en-US" sz="800" dirty="0">
                <a:cs typeface="Arial"/>
              </a:rPr>
              <a:t>multicomponent</a:t>
            </a:r>
            <a:r>
              <a:rPr lang="en-US" sz="800" spc="-45" dirty="0">
                <a:cs typeface="Arial"/>
              </a:rPr>
              <a:t> </a:t>
            </a:r>
            <a:r>
              <a:rPr lang="en-US" sz="800" dirty="0">
                <a:cs typeface="Arial"/>
              </a:rPr>
              <a:t>improvement</a:t>
            </a:r>
            <a:r>
              <a:rPr lang="en-US" sz="800" spc="-20" dirty="0">
                <a:cs typeface="Arial"/>
              </a:rPr>
              <a:t> </a:t>
            </a:r>
            <a:r>
              <a:rPr lang="en-US" sz="800" dirty="0">
                <a:cs typeface="Arial"/>
              </a:rPr>
              <a:t>and</a:t>
            </a:r>
            <a:r>
              <a:rPr lang="en-US" sz="800" spc="-20" dirty="0">
                <a:cs typeface="Arial"/>
              </a:rPr>
              <a:t> </a:t>
            </a:r>
            <a:r>
              <a:rPr lang="en-US" sz="800" dirty="0">
                <a:cs typeface="Arial"/>
              </a:rPr>
              <a:t>French</a:t>
            </a:r>
            <a:r>
              <a:rPr lang="en-US" sz="800" spc="-5" dirty="0">
                <a:cs typeface="Arial"/>
              </a:rPr>
              <a:t> </a:t>
            </a:r>
            <a:r>
              <a:rPr lang="en-US" sz="800" dirty="0">
                <a:cs typeface="Arial"/>
              </a:rPr>
              <a:t>risk</a:t>
            </a:r>
            <a:r>
              <a:rPr lang="en-US" sz="800" spc="-20" dirty="0">
                <a:cs typeface="Arial"/>
              </a:rPr>
              <a:t> </a:t>
            </a:r>
            <a:r>
              <a:rPr lang="en-US" sz="800" dirty="0">
                <a:cs typeface="Arial"/>
              </a:rPr>
              <a:t>score,</a:t>
            </a:r>
            <a:r>
              <a:rPr lang="en-US" sz="800" spc="-20" dirty="0">
                <a:cs typeface="Arial"/>
              </a:rPr>
              <a:t> </a:t>
            </a:r>
            <a:r>
              <a:rPr lang="en-US" sz="800" dirty="0">
                <a:cs typeface="Arial"/>
              </a:rPr>
              <a:t>N= 159</a:t>
            </a:r>
            <a:r>
              <a:rPr lang="en-US" sz="800" spc="-5" dirty="0">
                <a:cs typeface="Arial"/>
              </a:rPr>
              <a:t> </a:t>
            </a:r>
            <a:r>
              <a:rPr lang="en-US" sz="800" dirty="0">
                <a:cs typeface="Arial"/>
              </a:rPr>
              <a:t>(placebo)</a:t>
            </a:r>
            <a:r>
              <a:rPr lang="en-US" sz="800" spc="-35" dirty="0">
                <a:cs typeface="Arial"/>
              </a:rPr>
              <a:t> </a:t>
            </a:r>
            <a:r>
              <a:rPr lang="en-US" sz="800" dirty="0">
                <a:cs typeface="Arial"/>
              </a:rPr>
              <a:t>and</a:t>
            </a:r>
            <a:r>
              <a:rPr lang="en-US" sz="800" spc="-5" dirty="0">
                <a:cs typeface="Arial"/>
              </a:rPr>
              <a:t> </a:t>
            </a:r>
            <a:r>
              <a:rPr lang="en-US" sz="800" dirty="0">
                <a:cs typeface="Arial"/>
              </a:rPr>
              <a:t>N= 162</a:t>
            </a:r>
            <a:r>
              <a:rPr lang="en-US" sz="800" spc="-15" dirty="0">
                <a:cs typeface="Arial"/>
              </a:rPr>
              <a:t> </a:t>
            </a:r>
            <a:r>
              <a:rPr lang="en-US" sz="800" dirty="0">
                <a:cs typeface="Arial"/>
              </a:rPr>
              <a:t>(</a:t>
            </a:r>
            <a:r>
              <a:rPr lang="en-US" sz="800" dirty="0" err="1">
                <a:cs typeface="Arial"/>
              </a:rPr>
              <a:t>sotatercept</a:t>
            </a:r>
            <a:r>
              <a:rPr lang="en-US" sz="800" dirty="0">
                <a:cs typeface="Arial"/>
              </a:rPr>
              <a:t>)</a:t>
            </a:r>
            <a:r>
              <a:rPr lang="en-US" sz="800" spc="-35" dirty="0">
                <a:cs typeface="Arial"/>
              </a:rPr>
              <a:t> </a:t>
            </a:r>
            <a:r>
              <a:rPr lang="en-US" sz="800" dirty="0">
                <a:cs typeface="Arial"/>
              </a:rPr>
              <a:t>due</a:t>
            </a:r>
            <a:r>
              <a:rPr lang="en-US" sz="800" spc="-5" dirty="0">
                <a:cs typeface="Arial"/>
              </a:rPr>
              <a:t> </a:t>
            </a:r>
            <a:r>
              <a:rPr lang="en-US" sz="800" dirty="0">
                <a:cs typeface="Arial"/>
              </a:rPr>
              <a:t>to</a:t>
            </a:r>
            <a:r>
              <a:rPr lang="en-US" sz="800" spc="-10" dirty="0">
                <a:cs typeface="Arial"/>
              </a:rPr>
              <a:t> </a:t>
            </a:r>
            <a:r>
              <a:rPr lang="en-US" sz="800" dirty="0">
                <a:cs typeface="Arial"/>
              </a:rPr>
              <a:t>one</a:t>
            </a:r>
            <a:r>
              <a:rPr lang="en-US" sz="800" spc="-5" dirty="0">
                <a:cs typeface="Arial"/>
              </a:rPr>
              <a:t> </a:t>
            </a:r>
            <a:r>
              <a:rPr lang="en-US" sz="800" dirty="0">
                <a:cs typeface="Arial"/>
              </a:rPr>
              <a:t>patient</a:t>
            </a:r>
            <a:r>
              <a:rPr lang="en-US" sz="800" spc="-25" dirty="0">
                <a:cs typeface="Arial"/>
              </a:rPr>
              <a:t> </a:t>
            </a:r>
            <a:r>
              <a:rPr lang="en-US" sz="800" dirty="0">
                <a:cs typeface="Arial"/>
              </a:rPr>
              <a:t>in</a:t>
            </a:r>
            <a:r>
              <a:rPr lang="en-US" sz="800" spc="-5" dirty="0">
                <a:cs typeface="Arial"/>
              </a:rPr>
              <a:t> </a:t>
            </a:r>
            <a:r>
              <a:rPr lang="en-US" sz="800" dirty="0">
                <a:cs typeface="Arial"/>
              </a:rPr>
              <a:t>each</a:t>
            </a:r>
            <a:r>
              <a:rPr lang="en-US" sz="800" spc="-20" dirty="0">
                <a:cs typeface="Arial"/>
              </a:rPr>
              <a:t> </a:t>
            </a:r>
            <a:r>
              <a:rPr lang="en-US" sz="800" dirty="0">
                <a:cs typeface="Arial"/>
              </a:rPr>
              <a:t>treatment</a:t>
            </a:r>
            <a:r>
              <a:rPr lang="en-US" sz="800" spc="-25" dirty="0">
                <a:cs typeface="Arial"/>
              </a:rPr>
              <a:t> </a:t>
            </a:r>
            <a:r>
              <a:rPr lang="en-US" sz="800" dirty="0">
                <a:cs typeface="Arial"/>
              </a:rPr>
              <a:t>group</a:t>
            </a:r>
            <a:r>
              <a:rPr lang="en-US" sz="800" spc="-15" dirty="0">
                <a:cs typeface="Arial"/>
              </a:rPr>
              <a:t> </a:t>
            </a:r>
            <a:r>
              <a:rPr lang="en-US" sz="800" dirty="0">
                <a:cs typeface="Arial"/>
              </a:rPr>
              <a:t>with</a:t>
            </a:r>
            <a:r>
              <a:rPr lang="en-US" sz="800" spc="15" dirty="0">
                <a:cs typeface="Arial"/>
              </a:rPr>
              <a:t> </a:t>
            </a:r>
            <a:r>
              <a:rPr lang="en-US" sz="800" dirty="0">
                <a:cs typeface="Arial"/>
              </a:rPr>
              <a:t>missing</a:t>
            </a:r>
            <a:r>
              <a:rPr lang="en-US" sz="800" spc="-30" dirty="0">
                <a:cs typeface="Arial"/>
              </a:rPr>
              <a:t> </a:t>
            </a:r>
            <a:r>
              <a:rPr lang="en-US" sz="800" dirty="0">
                <a:cs typeface="Arial"/>
              </a:rPr>
              <a:t>data</a:t>
            </a:r>
            <a:r>
              <a:rPr lang="en-US" sz="800" spc="-20" dirty="0">
                <a:cs typeface="Arial"/>
              </a:rPr>
              <a:t> </a:t>
            </a:r>
            <a:r>
              <a:rPr lang="en-US" sz="800" dirty="0">
                <a:cs typeface="Arial"/>
              </a:rPr>
              <a:t>due</a:t>
            </a:r>
            <a:r>
              <a:rPr lang="en-US" sz="800" spc="-5" dirty="0">
                <a:cs typeface="Arial"/>
              </a:rPr>
              <a:t> </a:t>
            </a:r>
            <a:r>
              <a:rPr lang="en-US" sz="800" dirty="0">
                <a:cs typeface="Arial"/>
              </a:rPr>
              <a:t>to</a:t>
            </a:r>
            <a:r>
              <a:rPr lang="en-US" sz="800" spc="-10" dirty="0">
                <a:cs typeface="Arial"/>
              </a:rPr>
              <a:t> </a:t>
            </a:r>
            <a:r>
              <a:rPr lang="en-US" sz="800" dirty="0">
                <a:cs typeface="Arial"/>
              </a:rPr>
              <a:t>COVID-19</a:t>
            </a:r>
            <a:r>
              <a:rPr lang="en-US" sz="800" spc="5" dirty="0">
                <a:cs typeface="Arial"/>
              </a:rPr>
              <a:t> </a:t>
            </a:r>
            <a:r>
              <a:rPr lang="en-US" sz="800" dirty="0">
                <a:cs typeface="Arial"/>
              </a:rPr>
              <a:t>and</a:t>
            </a:r>
            <a:r>
              <a:rPr lang="en-US" sz="800" spc="-10" dirty="0">
                <a:cs typeface="Arial"/>
              </a:rPr>
              <a:t> </a:t>
            </a:r>
            <a:r>
              <a:rPr lang="en-US" sz="800" dirty="0">
                <a:cs typeface="Arial"/>
              </a:rPr>
              <a:t>excluded</a:t>
            </a:r>
            <a:r>
              <a:rPr lang="en-US" sz="800" spc="-5" dirty="0">
                <a:cs typeface="Arial"/>
              </a:rPr>
              <a:t> </a:t>
            </a:r>
            <a:r>
              <a:rPr lang="en-US" sz="800" spc="-20" dirty="0">
                <a:cs typeface="Arial"/>
              </a:rPr>
              <a:t>from </a:t>
            </a:r>
            <a:r>
              <a:rPr lang="en-US" sz="800" dirty="0">
                <a:cs typeface="Arial"/>
              </a:rPr>
              <a:t>analysis.</a:t>
            </a:r>
            <a:r>
              <a:rPr lang="en-US" sz="800" spc="-45" dirty="0">
                <a:cs typeface="Arial"/>
              </a:rPr>
              <a:t> </a:t>
            </a:r>
            <a:r>
              <a:rPr lang="en-US" sz="800" dirty="0">
                <a:cs typeface="Arial"/>
              </a:rPr>
              <a:t>For WHO</a:t>
            </a:r>
            <a:r>
              <a:rPr lang="en-US" sz="800" spc="-45" dirty="0">
                <a:cs typeface="Arial"/>
              </a:rPr>
              <a:t> </a:t>
            </a:r>
            <a:r>
              <a:rPr lang="en-US" sz="800" dirty="0">
                <a:cs typeface="Arial"/>
              </a:rPr>
              <a:t>FC, N=</a:t>
            </a:r>
            <a:r>
              <a:rPr lang="en-US" sz="800" spc="-10" dirty="0">
                <a:cs typeface="Arial"/>
              </a:rPr>
              <a:t> </a:t>
            </a:r>
            <a:r>
              <a:rPr lang="en-US" sz="800" dirty="0">
                <a:cs typeface="Arial"/>
              </a:rPr>
              <a:t>159</a:t>
            </a:r>
            <a:r>
              <a:rPr lang="en-US" sz="800" spc="-10" dirty="0">
                <a:cs typeface="Arial"/>
              </a:rPr>
              <a:t> </a:t>
            </a:r>
            <a:r>
              <a:rPr lang="en-US" sz="800" dirty="0">
                <a:cs typeface="Arial"/>
              </a:rPr>
              <a:t>(placebo)</a:t>
            </a:r>
            <a:r>
              <a:rPr lang="en-US" sz="800" spc="-25" dirty="0">
                <a:cs typeface="Arial"/>
              </a:rPr>
              <a:t> </a:t>
            </a:r>
            <a:r>
              <a:rPr lang="en-US" sz="800" dirty="0">
                <a:cs typeface="Arial"/>
              </a:rPr>
              <a:t>and</a:t>
            </a:r>
            <a:r>
              <a:rPr lang="en-US" sz="800" spc="-25" dirty="0">
                <a:cs typeface="Arial"/>
              </a:rPr>
              <a:t> </a:t>
            </a:r>
            <a:r>
              <a:rPr lang="en-US" sz="800" dirty="0">
                <a:cs typeface="Arial"/>
              </a:rPr>
              <a:t>N= 163</a:t>
            </a:r>
            <a:r>
              <a:rPr lang="en-US" sz="800" spc="-10" dirty="0">
                <a:cs typeface="Arial"/>
              </a:rPr>
              <a:t> </a:t>
            </a:r>
            <a:r>
              <a:rPr lang="en-US" sz="800" dirty="0">
                <a:cs typeface="Arial"/>
              </a:rPr>
              <a:t>(</a:t>
            </a:r>
            <a:r>
              <a:rPr lang="en-US" sz="800" dirty="0" err="1">
                <a:cs typeface="Arial"/>
              </a:rPr>
              <a:t>sotatercept</a:t>
            </a:r>
            <a:r>
              <a:rPr lang="en-US" sz="800" dirty="0">
                <a:cs typeface="Arial"/>
              </a:rPr>
              <a:t>)</a:t>
            </a:r>
            <a:r>
              <a:rPr lang="en-US" sz="800" spc="-35" dirty="0">
                <a:cs typeface="Arial"/>
              </a:rPr>
              <a:t> </a:t>
            </a:r>
            <a:r>
              <a:rPr lang="en-US" sz="800" dirty="0">
                <a:cs typeface="Arial"/>
              </a:rPr>
              <a:t>due</a:t>
            </a:r>
            <a:r>
              <a:rPr lang="en-US" sz="800" spc="-10" dirty="0">
                <a:cs typeface="Arial"/>
              </a:rPr>
              <a:t> </a:t>
            </a:r>
            <a:r>
              <a:rPr lang="en-US" sz="800" dirty="0">
                <a:cs typeface="Arial"/>
              </a:rPr>
              <a:t>to</a:t>
            </a:r>
            <a:r>
              <a:rPr lang="en-US" sz="800" spc="-5" dirty="0">
                <a:cs typeface="Arial"/>
              </a:rPr>
              <a:t> </a:t>
            </a:r>
            <a:r>
              <a:rPr lang="en-US" sz="800" dirty="0">
                <a:cs typeface="Arial"/>
              </a:rPr>
              <a:t>a</a:t>
            </a:r>
            <a:r>
              <a:rPr lang="en-US" sz="800" spc="-10" dirty="0">
                <a:cs typeface="Arial"/>
              </a:rPr>
              <a:t> placebo-</a:t>
            </a:r>
            <a:r>
              <a:rPr lang="en-US" sz="800" dirty="0">
                <a:cs typeface="Arial"/>
              </a:rPr>
              <a:t>treated</a:t>
            </a:r>
            <a:r>
              <a:rPr lang="en-US" sz="800" spc="-45" dirty="0">
                <a:cs typeface="Arial"/>
              </a:rPr>
              <a:t> </a:t>
            </a:r>
            <a:r>
              <a:rPr lang="en-US" sz="800" dirty="0">
                <a:cs typeface="Arial"/>
              </a:rPr>
              <a:t>patient</a:t>
            </a:r>
            <a:r>
              <a:rPr lang="en-US" sz="800" spc="-25" dirty="0">
                <a:cs typeface="Arial"/>
              </a:rPr>
              <a:t> </a:t>
            </a:r>
            <a:r>
              <a:rPr lang="en-US" sz="800" dirty="0">
                <a:cs typeface="Arial"/>
              </a:rPr>
              <a:t>with missing</a:t>
            </a:r>
            <a:r>
              <a:rPr lang="en-US" sz="800" spc="-35" dirty="0">
                <a:cs typeface="Arial"/>
              </a:rPr>
              <a:t> </a:t>
            </a:r>
            <a:r>
              <a:rPr lang="en-US" sz="800" dirty="0">
                <a:cs typeface="Arial"/>
              </a:rPr>
              <a:t>data</a:t>
            </a:r>
            <a:r>
              <a:rPr lang="en-US" sz="800" spc="-10" dirty="0">
                <a:cs typeface="Arial"/>
              </a:rPr>
              <a:t> </a:t>
            </a:r>
            <a:r>
              <a:rPr lang="en-US" sz="800" dirty="0">
                <a:cs typeface="Arial"/>
              </a:rPr>
              <a:t>due</a:t>
            </a:r>
            <a:r>
              <a:rPr lang="en-US" sz="800" spc="-10" dirty="0">
                <a:cs typeface="Arial"/>
              </a:rPr>
              <a:t> </a:t>
            </a:r>
            <a:r>
              <a:rPr lang="en-US" sz="800" dirty="0">
                <a:cs typeface="Arial"/>
              </a:rPr>
              <a:t>to</a:t>
            </a:r>
            <a:r>
              <a:rPr lang="en-US" sz="800" spc="-10" dirty="0">
                <a:cs typeface="Arial"/>
              </a:rPr>
              <a:t> COVID-</a:t>
            </a:r>
            <a:r>
              <a:rPr lang="en-US" sz="800" dirty="0">
                <a:cs typeface="Arial"/>
              </a:rPr>
              <a:t>19 and</a:t>
            </a:r>
            <a:r>
              <a:rPr lang="en-US" sz="800" spc="-20" dirty="0">
                <a:cs typeface="Arial"/>
              </a:rPr>
              <a:t> </a:t>
            </a:r>
            <a:r>
              <a:rPr lang="en-US" sz="800" dirty="0">
                <a:cs typeface="Arial"/>
              </a:rPr>
              <a:t>excluded</a:t>
            </a:r>
            <a:r>
              <a:rPr lang="en-US" sz="800" spc="-10" dirty="0">
                <a:cs typeface="Arial"/>
              </a:rPr>
              <a:t> </a:t>
            </a:r>
            <a:r>
              <a:rPr lang="en-US" sz="800" dirty="0">
                <a:cs typeface="Arial"/>
              </a:rPr>
              <a:t>from</a:t>
            </a:r>
            <a:r>
              <a:rPr lang="en-US" sz="800" spc="-5" dirty="0">
                <a:cs typeface="Arial"/>
              </a:rPr>
              <a:t> </a:t>
            </a:r>
            <a:r>
              <a:rPr lang="en-US" sz="800" spc="-10" dirty="0">
                <a:cs typeface="Arial"/>
              </a:rPr>
              <a:t>analysis.</a:t>
            </a:r>
          </a:p>
          <a:p>
            <a:pPr marL="38100">
              <a:lnSpc>
                <a:spcPct val="100000"/>
              </a:lnSpc>
              <a:spcBef>
                <a:spcPts val="100"/>
              </a:spcBef>
            </a:pPr>
            <a:endParaRPr lang="en-US" sz="800" spc="-10" dirty="0">
              <a:cs typeface="Arial"/>
            </a:endParaRPr>
          </a:p>
          <a:p>
            <a:pPr marL="38100" marR="30480">
              <a:lnSpc>
                <a:spcPts val="900"/>
              </a:lnSpc>
              <a:spcBef>
                <a:spcPts val="180"/>
              </a:spcBef>
            </a:pPr>
            <a:r>
              <a:rPr lang="en-US" sz="800" dirty="0">
                <a:cs typeface="Arial"/>
              </a:rPr>
              <a:t>COVID-19,</a:t>
            </a:r>
            <a:r>
              <a:rPr lang="en-US" sz="800" spc="-10" dirty="0">
                <a:cs typeface="Arial"/>
              </a:rPr>
              <a:t> </a:t>
            </a:r>
            <a:r>
              <a:rPr lang="en-US" sz="800" dirty="0">
                <a:cs typeface="Arial"/>
              </a:rPr>
              <a:t>coronavirus</a:t>
            </a:r>
            <a:r>
              <a:rPr lang="en-US" sz="800" spc="10" dirty="0">
                <a:cs typeface="Arial"/>
              </a:rPr>
              <a:t> </a:t>
            </a:r>
            <a:r>
              <a:rPr lang="en-US" sz="800" dirty="0">
                <a:cs typeface="Arial"/>
              </a:rPr>
              <a:t>of</a:t>
            </a:r>
            <a:r>
              <a:rPr lang="en-US" sz="800" spc="-10" dirty="0">
                <a:cs typeface="Arial"/>
              </a:rPr>
              <a:t> </a:t>
            </a:r>
            <a:r>
              <a:rPr lang="en-US" sz="800" dirty="0">
                <a:cs typeface="Arial"/>
              </a:rPr>
              <a:t>2019;</a:t>
            </a:r>
            <a:r>
              <a:rPr lang="en-US" sz="800" spc="10" dirty="0">
                <a:cs typeface="Arial"/>
              </a:rPr>
              <a:t> </a:t>
            </a:r>
            <a:r>
              <a:rPr lang="en-US" sz="800" dirty="0">
                <a:cs typeface="Arial"/>
              </a:rPr>
              <a:t>HL,</a:t>
            </a:r>
            <a:r>
              <a:rPr lang="en-US" sz="800" spc="-10" dirty="0">
                <a:cs typeface="Arial"/>
              </a:rPr>
              <a:t> Hodges-</a:t>
            </a:r>
            <a:r>
              <a:rPr lang="en-US" sz="800" dirty="0">
                <a:cs typeface="Arial"/>
              </a:rPr>
              <a:t>Lehmann;</a:t>
            </a:r>
            <a:r>
              <a:rPr lang="en-US" sz="800" spc="20" dirty="0">
                <a:cs typeface="Arial"/>
              </a:rPr>
              <a:t> </a:t>
            </a:r>
            <a:r>
              <a:rPr lang="en-US" sz="800" dirty="0">
                <a:cs typeface="Arial"/>
              </a:rPr>
              <a:t>TTCW,</a:t>
            </a:r>
            <a:r>
              <a:rPr lang="en-US" sz="800" spc="175" dirty="0">
                <a:cs typeface="Arial"/>
              </a:rPr>
              <a:t> </a:t>
            </a:r>
            <a:r>
              <a:rPr lang="en-US" sz="800" dirty="0">
                <a:cs typeface="Arial"/>
              </a:rPr>
              <a:t>time</a:t>
            </a:r>
            <a:r>
              <a:rPr lang="en-US" sz="800" spc="-45" dirty="0">
                <a:cs typeface="Arial"/>
              </a:rPr>
              <a:t> </a:t>
            </a:r>
            <a:r>
              <a:rPr lang="en-US" sz="800" dirty="0">
                <a:cs typeface="Arial"/>
              </a:rPr>
              <a:t>to</a:t>
            </a:r>
            <a:r>
              <a:rPr lang="en-US" sz="800" spc="-10" dirty="0">
                <a:cs typeface="Arial"/>
              </a:rPr>
              <a:t> </a:t>
            </a:r>
            <a:r>
              <a:rPr lang="en-US" sz="800" dirty="0">
                <a:cs typeface="Arial"/>
              </a:rPr>
              <a:t>clinical</a:t>
            </a:r>
            <a:r>
              <a:rPr lang="en-US" sz="800" spc="-30" dirty="0">
                <a:cs typeface="Arial"/>
              </a:rPr>
              <a:t> </a:t>
            </a:r>
            <a:r>
              <a:rPr lang="en-US" sz="800" dirty="0">
                <a:cs typeface="Arial"/>
              </a:rPr>
              <a:t>worsening.</a:t>
            </a:r>
            <a:r>
              <a:rPr lang="en-US" sz="800" spc="10" dirty="0">
                <a:cs typeface="Arial"/>
              </a:rPr>
              <a:t> </a:t>
            </a:r>
          </a:p>
          <a:p>
            <a:pPr marL="38100" marR="30480">
              <a:lnSpc>
                <a:spcPts val="900"/>
              </a:lnSpc>
              <a:spcBef>
                <a:spcPts val="180"/>
              </a:spcBef>
            </a:pPr>
            <a:br>
              <a:rPr lang="en-US" sz="800" spc="10" dirty="0">
                <a:cs typeface="Arial"/>
              </a:rPr>
            </a:br>
            <a:r>
              <a:rPr lang="en-US" sz="800" dirty="0" err="1"/>
              <a:t>Hoeper</a:t>
            </a:r>
            <a:r>
              <a:rPr lang="en-US" sz="800" dirty="0"/>
              <a:t> MM, et al. </a:t>
            </a:r>
            <a:r>
              <a:rPr lang="en-US" sz="800" i="1" dirty="0"/>
              <a:t>N </a:t>
            </a:r>
            <a:r>
              <a:rPr lang="en-US" sz="800" i="1" dirty="0" err="1"/>
              <a:t>Engl</a:t>
            </a:r>
            <a:r>
              <a:rPr lang="en-US" sz="800" i="1" dirty="0"/>
              <a:t> J Med.</a:t>
            </a:r>
            <a:r>
              <a:rPr lang="en-US" sz="800" dirty="0"/>
              <a:t> 2023. </a:t>
            </a:r>
            <a:endParaRPr lang="en-US" sz="800" dirty="0">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1185577"/>
          </a:xfrm>
        </p:spPr>
        <p:txBody>
          <a:bodyPr/>
          <a:lstStyle/>
          <a:p>
            <a:r>
              <a:rPr lang="en-US" dirty="0"/>
              <a:t>Time to First Occurrence of Death or Non-fatal Clinical Worsening Event (TTCW)</a:t>
            </a:r>
          </a:p>
        </p:txBody>
      </p:sp>
      <p:sp>
        <p:nvSpPr>
          <p:cNvPr id="3" name="object 3"/>
          <p:cNvSpPr txBox="1"/>
          <p:nvPr/>
        </p:nvSpPr>
        <p:spPr>
          <a:xfrm>
            <a:off x="310820" y="5008250"/>
            <a:ext cx="11570359" cy="677108"/>
          </a:xfrm>
          <a:prstGeom prst="rect">
            <a:avLst/>
          </a:prstGeom>
          <a:solidFill>
            <a:schemeClr val="accent1"/>
          </a:solidFill>
        </p:spPr>
        <p:txBody>
          <a:bodyPr vert="horz" wrap="square" lIns="91440" tIns="91440" rIns="91440" bIns="91440" rtlCol="0">
            <a:spAutoFit/>
          </a:bodyPr>
          <a:lstStyle/>
          <a:p>
            <a:pPr marL="9525" marR="5080" algn="ctr">
              <a:lnSpc>
                <a:spcPct val="100000"/>
              </a:lnSpc>
              <a:spcBef>
                <a:spcPts val="900"/>
              </a:spcBef>
              <a:tabLst>
                <a:tab pos="1590675" algn="l"/>
              </a:tabLst>
            </a:pPr>
            <a:r>
              <a:rPr sz="1600" b="1" dirty="0">
                <a:solidFill>
                  <a:schemeClr val="bg1"/>
                </a:solidFill>
                <a:cs typeface="Arial"/>
              </a:rPr>
              <a:t>After</a:t>
            </a:r>
            <a:r>
              <a:rPr sz="1600" b="1" spc="-55" dirty="0">
                <a:solidFill>
                  <a:schemeClr val="bg1"/>
                </a:solidFill>
                <a:cs typeface="Arial"/>
              </a:rPr>
              <a:t> </a:t>
            </a:r>
            <a:r>
              <a:rPr sz="1600" b="1" dirty="0">
                <a:solidFill>
                  <a:schemeClr val="bg1"/>
                </a:solidFill>
                <a:cs typeface="Arial"/>
              </a:rPr>
              <a:t>a</a:t>
            </a:r>
            <a:r>
              <a:rPr sz="1600" b="1" spc="-20" dirty="0">
                <a:solidFill>
                  <a:schemeClr val="bg1"/>
                </a:solidFill>
                <a:cs typeface="Arial"/>
              </a:rPr>
              <a:t> </a:t>
            </a:r>
            <a:r>
              <a:rPr sz="1600" b="1" dirty="0">
                <a:solidFill>
                  <a:schemeClr val="bg1"/>
                </a:solidFill>
                <a:cs typeface="Arial"/>
              </a:rPr>
              <a:t>median</a:t>
            </a:r>
            <a:r>
              <a:rPr sz="1600" b="1" spc="-40" dirty="0">
                <a:solidFill>
                  <a:schemeClr val="bg1"/>
                </a:solidFill>
                <a:cs typeface="Arial"/>
              </a:rPr>
              <a:t> </a:t>
            </a:r>
            <a:r>
              <a:rPr sz="1600" b="1" spc="-10" dirty="0">
                <a:solidFill>
                  <a:schemeClr val="bg1"/>
                </a:solidFill>
                <a:cs typeface="Arial"/>
              </a:rPr>
              <a:t>follow-</a:t>
            </a:r>
            <a:r>
              <a:rPr sz="1600" b="1" dirty="0">
                <a:solidFill>
                  <a:schemeClr val="bg1"/>
                </a:solidFill>
                <a:cs typeface="Arial"/>
              </a:rPr>
              <a:t>up</a:t>
            </a:r>
            <a:r>
              <a:rPr sz="1600" b="1" spc="-40" dirty="0">
                <a:solidFill>
                  <a:schemeClr val="bg1"/>
                </a:solidFill>
                <a:cs typeface="Arial"/>
              </a:rPr>
              <a:t> </a:t>
            </a:r>
            <a:r>
              <a:rPr sz="1600" b="1" dirty="0">
                <a:solidFill>
                  <a:schemeClr val="bg1"/>
                </a:solidFill>
                <a:cs typeface="Arial"/>
              </a:rPr>
              <a:t>of</a:t>
            </a:r>
            <a:r>
              <a:rPr sz="1600" b="1" spc="-15" dirty="0">
                <a:solidFill>
                  <a:schemeClr val="bg1"/>
                </a:solidFill>
                <a:cs typeface="Arial"/>
              </a:rPr>
              <a:t> </a:t>
            </a:r>
            <a:r>
              <a:rPr sz="1600" b="1" dirty="0">
                <a:solidFill>
                  <a:schemeClr val="bg1"/>
                </a:solidFill>
                <a:cs typeface="Arial"/>
              </a:rPr>
              <a:t>32.7</a:t>
            </a:r>
            <a:r>
              <a:rPr sz="1600" b="1" spc="-45" dirty="0">
                <a:solidFill>
                  <a:schemeClr val="bg1"/>
                </a:solidFill>
                <a:cs typeface="Arial"/>
              </a:rPr>
              <a:t> </a:t>
            </a:r>
            <a:r>
              <a:rPr sz="1600" b="1" dirty="0">
                <a:solidFill>
                  <a:schemeClr val="bg1"/>
                </a:solidFill>
                <a:cs typeface="Arial"/>
              </a:rPr>
              <a:t>weeks</a:t>
            </a:r>
            <a:r>
              <a:rPr sz="1600" b="1" spc="-25" dirty="0">
                <a:solidFill>
                  <a:schemeClr val="bg1"/>
                </a:solidFill>
                <a:cs typeface="Arial"/>
              </a:rPr>
              <a:t> </a:t>
            </a:r>
            <a:r>
              <a:rPr sz="1600" b="1" dirty="0">
                <a:solidFill>
                  <a:schemeClr val="bg1"/>
                </a:solidFill>
                <a:cs typeface="Arial"/>
              </a:rPr>
              <a:t>across</a:t>
            </a:r>
            <a:r>
              <a:rPr sz="1600" b="1" spc="-50" dirty="0">
                <a:solidFill>
                  <a:schemeClr val="bg1"/>
                </a:solidFill>
                <a:cs typeface="Arial"/>
              </a:rPr>
              <a:t> </a:t>
            </a:r>
            <a:r>
              <a:rPr sz="1600" b="1" dirty="0">
                <a:solidFill>
                  <a:schemeClr val="bg1"/>
                </a:solidFill>
                <a:cs typeface="Arial"/>
              </a:rPr>
              <a:t>the</a:t>
            </a:r>
            <a:r>
              <a:rPr sz="1600" b="1" spc="-35" dirty="0">
                <a:solidFill>
                  <a:schemeClr val="bg1"/>
                </a:solidFill>
                <a:cs typeface="Arial"/>
              </a:rPr>
              <a:t> </a:t>
            </a:r>
            <a:r>
              <a:rPr sz="1600" b="1" dirty="0">
                <a:solidFill>
                  <a:schemeClr val="bg1"/>
                </a:solidFill>
                <a:cs typeface="Arial"/>
              </a:rPr>
              <a:t>treatment</a:t>
            </a:r>
            <a:r>
              <a:rPr sz="1600" b="1" spc="-60" dirty="0">
                <a:solidFill>
                  <a:schemeClr val="bg1"/>
                </a:solidFill>
                <a:cs typeface="Arial"/>
              </a:rPr>
              <a:t> </a:t>
            </a:r>
            <a:r>
              <a:rPr sz="1600" b="1" dirty="0">
                <a:solidFill>
                  <a:schemeClr val="bg1"/>
                </a:solidFill>
                <a:cs typeface="Arial"/>
              </a:rPr>
              <a:t>groups,</a:t>
            </a:r>
            <a:r>
              <a:rPr sz="1600" b="1" spc="-45" dirty="0">
                <a:solidFill>
                  <a:schemeClr val="bg1"/>
                </a:solidFill>
                <a:cs typeface="Arial"/>
              </a:rPr>
              <a:t> </a:t>
            </a:r>
            <a:r>
              <a:rPr sz="1600" b="1" dirty="0">
                <a:solidFill>
                  <a:schemeClr val="bg1"/>
                </a:solidFill>
                <a:cs typeface="Arial"/>
              </a:rPr>
              <a:t>the</a:t>
            </a:r>
            <a:r>
              <a:rPr sz="1600" b="1" spc="-30" dirty="0">
                <a:solidFill>
                  <a:schemeClr val="bg1"/>
                </a:solidFill>
                <a:cs typeface="Arial"/>
              </a:rPr>
              <a:t> </a:t>
            </a:r>
            <a:r>
              <a:rPr sz="1600" b="1" dirty="0">
                <a:solidFill>
                  <a:schemeClr val="bg1"/>
                </a:solidFill>
                <a:cs typeface="Arial"/>
              </a:rPr>
              <a:t>hazard</a:t>
            </a:r>
            <a:r>
              <a:rPr sz="1600" b="1" spc="-60" dirty="0">
                <a:solidFill>
                  <a:schemeClr val="bg1"/>
                </a:solidFill>
                <a:cs typeface="Arial"/>
              </a:rPr>
              <a:t> </a:t>
            </a:r>
            <a:r>
              <a:rPr sz="1600" b="1" dirty="0">
                <a:solidFill>
                  <a:schemeClr val="bg1"/>
                </a:solidFill>
                <a:cs typeface="Arial"/>
              </a:rPr>
              <a:t>ratio</a:t>
            </a:r>
            <a:r>
              <a:rPr sz="1600" b="1" spc="-30" dirty="0">
                <a:solidFill>
                  <a:schemeClr val="bg1"/>
                </a:solidFill>
                <a:cs typeface="Arial"/>
              </a:rPr>
              <a:t> </a:t>
            </a:r>
            <a:r>
              <a:rPr sz="1600" b="1" dirty="0">
                <a:solidFill>
                  <a:schemeClr val="bg1"/>
                </a:solidFill>
                <a:cs typeface="Arial"/>
              </a:rPr>
              <a:t>in</a:t>
            </a:r>
            <a:r>
              <a:rPr sz="1600" b="1" spc="-30" dirty="0">
                <a:solidFill>
                  <a:schemeClr val="bg1"/>
                </a:solidFill>
                <a:cs typeface="Arial"/>
              </a:rPr>
              <a:t> </a:t>
            </a:r>
            <a:r>
              <a:rPr sz="1600" b="1" dirty="0">
                <a:solidFill>
                  <a:schemeClr val="bg1"/>
                </a:solidFill>
                <a:cs typeface="Arial"/>
              </a:rPr>
              <a:t>the</a:t>
            </a:r>
            <a:br>
              <a:rPr lang="en-US" sz="1600" b="1" dirty="0">
                <a:solidFill>
                  <a:schemeClr val="bg1"/>
                </a:solidFill>
                <a:cs typeface="Arial"/>
              </a:rPr>
            </a:br>
            <a:r>
              <a:rPr sz="1600" b="1" dirty="0" err="1">
                <a:solidFill>
                  <a:schemeClr val="bg1"/>
                </a:solidFill>
                <a:cs typeface="Arial"/>
              </a:rPr>
              <a:t>sotatercept</a:t>
            </a:r>
            <a:r>
              <a:rPr sz="1600" b="1" spc="-55" dirty="0">
                <a:solidFill>
                  <a:schemeClr val="bg1"/>
                </a:solidFill>
                <a:cs typeface="Arial"/>
              </a:rPr>
              <a:t> </a:t>
            </a:r>
            <a:r>
              <a:rPr sz="1600" b="1" dirty="0">
                <a:solidFill>
                  <a:schemeClr val="bg1"/>
                </a:solidFill>
                <a:cs typeface="Arial"/>
              </a:rPr>
              <a:t>group</a:t>
            </a:r>
            <a:r>
              <a:rPr lang="en-US" sz="1600" b="1" spc="-30" dirty="0">
                <a:solidFill>
                  <a:schemeClr val="bg1"/>
                </a:solidFill>
                <a:cs typeface="Arial"/>
              </a:rPr>
              <a:t> </a:t>
            </a:r>
            <a:r>
              <a:rPr sz="1600" b="1" spc="-25" dirty="0">
                <a:solidFill>
                  <a:schemeClr val="bg1"/>
                </a:solidFill>
                <a:cs typeface="Arial"/>
              </a:rPr>
              <a:t>as </a:t>
            </a:r>
            <a:r>
              <a:rPr sz="1600" b="1" dirty="0">
                <a:solidFill>
                  <a:schemeClr val="bg1"/>
                </a:solidFill>
                <a:cs typeface="Arial"/>
              </a:rPr>
              <a:t>compared</a:t>
            </a:r>
            <a:r>
              <a:rPr sz="1600" b="1" spc="-60" dirty="0">
                <a:solidFill>
                  <a:schemeClr val="bg1"/>
                </a:solidFill>
                <a:cs typeface="Arial"/>
              </a:rPr>
              <a:t> </a:t>
            </a:r>
            <a:r>
              <a:rPr sz="1600" b="1" dirty="0">
                <a:solidFill>
                  <a:schemeClr val="bg1"/>
                </a:solidFill>
                <a:cs typeface="Arial"/>
              </a:rPr>
              <a:t>with</a:t>
            </a:r>
            <a:r>
              <a:rPr sz="1600" b="1" spc="-10" dirty="0">
                <a:solidFill>
                  <a:schemeClr val="bg1"/>
                </a:solidFill>
                <a:cs typeface="Arial"/>
              </a:rPr>
              <a:t> </a:t>
            </a:r>
            <a:r>
              <a:rPr sz="1600" b="1" dirty="0">
                <a:solidFill>
                  <a:schemeClr val="bg1"/>
                </a:solidFill>
                <a:cs typeface="Arial"/>
              </a:rPr>
              <a:t>the</a:t>
            </a:r>
            <a:r>
              <a:rPr sz="1600" b="1" spc="-40" dirty="0">
                <a:solidFill>
                  <a:schemeClr val="bg1"/>
                </a:solidFill>
                <a:cs typeface="Arial"/>
              </a:rPr>
              <a:t> </a:t>
            </a:r>
            <a:r>
              <a:rPr sz="1600" b="1" dirty="0">
                <a:solidFill>
                  <a:schemeClr val="bg1"/>
                </a:solidFill>
                <a:cs typeface="Arial"/>
              </a:rPr>
              <a:t>placebo</a:t>
            </a:r>
            <a:r>
              <a:rPr sz="1600" b="1" spc="-50" dirty="0">
                <a:solidFill>
                  <a:schemeClr val="bg1"/>
                </a:solidFill>
                <a:cs typeface="Arial"/>
              </a:rPr>
              <a:t> </a:t>
            </a:r>
            <a:r>
              <a:rPr sz="1600" b="1" dirty="0">
                <a:solidFill>
                  <a:schemeClr val="bg1"/>
                </a:solidFill>
                <a:cs typeface="Arial"/>
              </a:rPr>
              <a:t>group</a:t>
            </a:r>
            <a:r>
              <a:rPr sz="1600" b="1" spc="-45" dirty="0">
                <a:solidFill>
                  <a:schemeClr val="bg1"/>
                </a:solidFill>
                <a:cs typeface="Arial"/>
              </a:rPr>
              <a:t> </a:t>
            </a:r>
            <a:r>
              <a:rPr sz="1600" b="1" dirty="0">
                <a:solidFill>
                  <a:schemeClr val="bg1"/>
                </a:solidFill>
                <a:cs typeface="Arial"/>
              </a:rPr>
              <a:t>was</a:t>
            </a:r>
            <a:r>
              <a:rPr sz="1600" b="1" spc="-10" dirty="0">
                <a:solidFill>
                  <a:schemeClr val="bg1"/>
                </a:solidFill>
                <a:cs typeface="Arial"/>
              </a:rPr>
              <a:t> </a:t>
            </a:r>
            <a:r>
              <a:rPr sz="1600" b="1" dirty="0">
                <a:solidFill>
                  <a:schemeClr val="bg1"/>
                </a:solidFill>
                <a:cs typeface="Arial"/>
              </a:rPr>
              <a:t>0.16</a:t>
            </a:r>
            <a:r>
              <a:rPr sz="1600" b="1" spc="-45" dirty="0">
                <a:solidFill>
                  <a:schemeClr val="bg1"/>
                </a:solidFill>
                <a:cs typeface="Arial"/>
              </a:rPr>
              <a:t> </a:t>
            </a:r>
            <a:r>
              <a:rPr sz="1600" b="1" dirty="0">
                <a:solidFill>
                  <a:schemeClr val="bg1"/>
                </a:solidFill>
                <a:cs typeface="Arial"/>
              </a:rPr>
              <a:t>(95%</a:t>
            </a:r>
            <a:r>
              <a:rPr sz="1600" b="1" spc="-35" dirty="0">
                <a:solidFill>
                  <a:schemeClr val="bg1"/>
                </a:solidFill>
                <a:cs typeface="Arial"/>
              </a:rPr>
              <a:t> </a:t>
            </a:r>
            <a:r>
              <a:rPr sz="1600" b="1" dirty="0">
                <a:solidFill>
                  <a:schemeClr val="bg1"/>
                </a:solidFill>
                <a:cs typeface="Arial"/>
              </a:rPr>
              <a:t>CI:</a:t>
            </a:r>
            <a:r>
              <a:rPr sz="1600" b="1" spc="-25" dirty="0">
                <a:solidFill>
                  <a:schemeClr val="bg1"/>
                </a:solidFill>
                <a:cs typeface="Arial"/>
              </a:rPr>
              <a:t> </a:t>
            </a:r>
            <a:r>
              <a:rPr sz="1600" b="1" dirty="0">
                <a:solidFill>
                  <a:schemeClr val="bg1"/>
                </a:solidFill>
                <a:cs typeface="Arial"/>
              </a:rPr>
              <a:t>0.08</a:t>
            </a:r>
            <a:r>
              <a:rPr sz="1600" b="1" spc="-35" dirty="0">
                <a:solidFill>
                  <a:schemeClr val="bg1"/>
                </a:solidFill>
                <a:cs typeface="Arial"/>
              </a:rPr>
              <a:t> </a:t>
            </a:r>
            <a:r>
              <a:rPr sz="1600" b="1" dirty="0">
                <a:solidFill>
                  <a:schemeClr val="bg1"/>
                </a:solidFill>
                <a:cs typeface="Arial"/>
              </a:rPr>
              <a:t>to</a:t>
            </a:r>
            <a:r>
              <a:rPr sz="1600" b="1" spc="-30" dirty="0">
                <a:solidFill>
                  <a:schemeClr val="bg1"/>
                </a:solidFill>
                <a:cs typeface="Arial"/>
              </a:rPr>
              <a:t> </a:t>
            </a:r>
            <a:r>
              <a:rPr sz="1600" b="1" spc="-10" dirty="0">
                <a:solidFill>
                  <a:schemeClr val="bg1"/>
                </a:solidFill>
                <a:cs typeface="Arial"/>
              </a:rPr>
              <a:t>0.35).</a:t>
            </a:r>
            <a:endParaRPr sz="1600" b="1" dirty="0">
              <a:solidFill>
                <a:schemeClr val="bg1"/>
              </a:solidFill>
              <a:cs typeface="Arial"/>
            </a:endParaRPr>
          </a:p>
        </p:txBody>
      </p:sp>
      <p:graphicFrame>
        <p:nvGraphicFramePr>
          <p:cNvPr id="7" name="object 7"/>
          <p:cNvGraphicFramePr>
            <a:graphicFrameLocks noGrp="1"/>
          </p:cNvGraphicFramePr>
          <p:nvPr>
            <p:extLst>
              <p:ext uri="{D42A27DB-BD31-4B8C-83A1-F6EECF244321}">
                <p14:modId xmlns:p14="http://schemas.microsoft.com/office/powerpoint/2010/main" val="1619938997"/>
              </p:ext>
            </p:extLst>
          </p:nvPr>
        </p:nvGraphicFramePr>
        <p:xfrm>
          <a:off x="322935" y="1831515"/>
          <a:ext cx="4800599" cy="2760080"/>
        </p:xfrm>
        <a:graphic>
          <a:graphicData uri="http://schemas.openxmlformats.org/drawingml/2006/table">
            <a:tbl>
              <a:tblPr firstRow="1" bandRow="1">
                <a:tableStyleId>{EB344D84-9AFB-497E-A393-DC336BA19D2E}</a:tableStyleId>
              </a:tblPr>
              <a:tblGrid>
                <a:gridCol w="3246755">
                  <a:extLst>
                    <a:ext uri="{9D8B030D-6E8A-4147-A177-3AD203B41FA5}">
                      <a16:colId xmlns:a16="http://schemas.microsoft.com/office/drawing/2014/main" val="20000"/>
                    </a:ext>
                  </a:extLst>
                </a:gridCol>
                <a:gridCol w="706119">
                  <a:extLst>
                    <a:ext uri="{9D8B030D-6E8A-4147-A177-3AD203B41FA5}">
                      <a16:colId xmlns:a16="http://schemas.microsoft.com/office/drawing/2014/main" val="20001"/>
                    </a:ext>
                  </a:extLst>
                </a:gridCol>
                <a:gridCol w="847725">
                  <a:extLst>
                    <a:ext uri="{9D8B030D-6E8A-4147-A177-3AD203B41FA5}">
                      <a16:colId xmlns:a16="http://schemas.microsoft.com/office/drawing/2014/main" val="20002"/>
                    </a:ext>
                  </a:extLst>
                </a:gridCol>
              </a:tblGrid>
              <a:tr h="383729">
                <a:tc>
                  <a:txBody>
                    <a:bodyPr/>
                    <a:lstStyle/>
                    <a:p>
                      <a:pPr>
                        <a:lnSpc>
                          <a:spcPct val="100000"/>
                        </a:lnSpc>
                      </a:pPr>
                      <a:endParaRPr sz="1100" dirty="0">
                        <a:latin typeface="Times New Roman"/>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08585" marR="88900" indent="-13970">
                        <a:lnSpc>
                          <a:spcPts val="1090"/>
                        </a:lnSpc>
                        <a:spcBef>
                          <a:spcPts val="284"/>
                        </a:spcBef>
                      </a:pPr>
                      <a:r>
                        <a:rPr sz="1050" b="1" spc="-10" dirty="0">
                          <a:solidFill>
                            <a:srgbClr val="FFFFFF"/>
                          </a:solidFill>
                        </a:rPr>
                        <a:t>Placebo (N=160)</a:t>
                      </a:r>
                      <a:endParaRPr sz="1050">
                        <a:latin typeface="Arial"/>
                        <a:cs typeface="Arial"/>
                      </a:endParaRPr>
                    </a:p>
                  </a:txBody>
                  <a:tcPr marL="0" marR="0" marT="361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340" marR="46355" indent="-125095">
                        <a:lnSpc>
                          <a:spcPts val="1090"/>
                        </a:lnSpc>
                        <a:spcBef>
                          <a:spcPts val="284"/>
                        </a:spcBef>
                      </a:pPr>
                      <a:r>
                        <a:rPr sz="1050" b="1" spc="-10" dirty="0">
                          <a:solidFill>
                            <a:srgbClr val="FFFFFF"/>
                          </a:solidFill>
                        </a:rPr>
                        <a:t>Sotatercept (N=163)</a:t>
                      </a:r>
                      <a:endParaRPr sz="1050">
                        <a:latin typeface="Arial"/>
                        <a:cs typeface="Arial"/>
                      </a:endParaRPr>
                    </a:p>
                  </a:txBody>
                  <a:tcPr marL="0" marR="0" marT="361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83729">
                <a:tc>
                  <a:txBody>
                    <a:bodyPr/>
                    <a:lstStyle/>
                    <a:p>
                      <a:pPr marL="45720" marR="49530">
                        <a:lnSpc>
                          <a:spcPts val="1090"/>
                        </a:lnSpc>
                        <a:spcBef>
                          <a:spcPts val="295"/>
                        </a:spcBef>
                      </a:pPr>
                      <a:r>
                        <a:rPr sz="1000" b="1" dirty="0">
                          <a:solidFill>
                            <a:schemeClr val="tx1"/>
                          </a:solidFill>
                        </a:rPr>
                        <a:t>Total</a:t>
                      </a:r>
                      <a:r>
                        <a:rPr sz="1000" b="1" spc="-40" dirty="0">
                          <a:solidFill>
                            <a:schemeClr val="tx1"/>
                          </a:solidFill>
                        </a:rPr>
                        <a:t> </a:t>
                      </a:r>
                      <a:r>
                        <a:rPr sz="1000" b="1" dirty="0">
                          <a:solidFill>
                            <a:schemeClr val="tx1"/>
                          </a:solidFill>
                        </a:rPr>
                        <a:t>number</a:t>
                      </a:r>
                      <a:r>
                        <a:rPr sz="1000" b="1" spc="-25" dirty="0">
                          <a:solidFill>
                            <a:schemeClr val="tx1"/>
                          </a:solidFill>
                        </a:rPr>
                        <a:t> </a:t>
                      </a:r>
                      <a:r>
                        <a:rPr sz="1000" b="1" dirty="0">
                          <a:solidFill>
                            <a:schemeClr val="tx1"/>
                          </a:solidFill>
                        </a:rPr>
                        <a:t>of</a:t>
                      </a:r>
                      <a:r>
                        <a:rPr sz="1000" b="1" spc="-10" dirty="0">
                          <a:solidFill>
                            <a:schemeClr val="tx1"/>
                          </a:solidFill>
                        </a:rPr>
                        <a:t> </a:t>
                      </a:r>
                      <a:r>
                        <a:rPr sz="1000" b="1" dirty="0">
                          <a:solidFill>
                            <a:schemeClr val="tx1"/>
                          </a:solidFill>
                        </a:rPr>
                        <a:t>patients</a:t>
                      </a:r>
                      <a:r>
                        <a:rPr sz="1000" b="1" spc="-20" dirty="0">
                          <a:solidFill>
                            <a:schemeClr val="tx1"/>
                          </a:solidFill>
                        </a:rPr>
                        <a:t> </a:t>
                      </a:r>
                      <a:r>
                        <a:rPr sz="1000" b="1" dirty="0">
                          <a:solidFill>
                            <a:schemeClr val="tx1"/>
                          </a:solidFill>
                        </a:rPr>
                        <a:t>who</a:t>
                      </a:r>
                      <a:r>
                        <a:rPr sz="1000" b="1" spc="-40" dirty="0">
                          <a:solidFill>
                            <a:schemeClr val="tx1"/>
                          </a:solidFill>
                        </a:rPr>
                        <a:t> </a:t>
                      </a:r>
                      <a:r>
                        <a:rPr sz="1000" b="1" dirty="0">
                          <a:solidFill>
                            <a:schemeClr val="tx1"/>
                          </a:solidFill>
                        </a:rPr>
                        <a:t>died</a:t>
                      </a:r>
                      <a:r>
                        <a:rPr sz="1000" b="1" spc="-20" dirty="0">
                          <a:solidFill>
                            <a:schemeClr val="tx1"/>
                          </a:solidFill>
                        </a:rPr>
                        <a:t> </a:t>
                      </a:r>
                      <a:r>
                        <a:rPr sz="1000" b="1" dirty="0">
                          <a:solidFill>
                            <a:schemeClr val="tx1"/>
                          </a:solidFill>
                        </a:rPr>
                        <a:t>or</a:t>
                      </a:r>
                      <a:r>
                        <a:rPr sz="1000" b="1" spc="-25" dirty="0">
                          <a:solidFill>
                            <a:schemeClr val="tx1"/>
                          </a:solidFill>
                        </a:rPr>
                        <a:t> </a:t>
                      </a:r>
                      <a:r>
                        <a:rPr sz="1000" b="1" spc="-10" dirty="0">
                          <a:solidFill>
                            <a:schemeClr val="tx1"/>
                          </a:solidFill>
                        </a:rPr>
                        <a:t>experienced</a:t>
                      </a:r>
                      <a:r>
                        <a:rPr sz="1000" b="1" spc="-20" dirty="0">
                          <a:solidFill>
                            <a:schemeClr val="tx1"/>
                          </a:solidFill>
                        </a:rPr>
                        <a:t> </a:t>
                      </a:r>
                      <a:r>
                        <a:rPr sz="1000" b="1" spc="-25" dirty="0">
                          <a:solidFill>
                            <a:schemeClr val="tx1"/>
                          </a:solidFill>
                        </a:rPr>
                        <a:t>at </a:t>
                      </a:r>
                      <a:r>
                        <a:rPr sz="1000" b="1" dirty="0">
                          <a:solidFill>
                            <a:schemeClr val="tx1"/>
                          </a:solidFill>
                        </a:rPr>
                        <a:t>least</a:t>
                      </a:r>
                      <a:r>
                        <a:rPr sz="1000" b="1" spc="-50" dirty="0">
                          <a:solidFill>
                            <a:schemeClr val="tx1"/>
                          </a:solidFill>
                        </a:rPr>
                        <a:t> </a:t>
                      </a:r>
                      <a:r>
                        <a:rPr sz="1000" b="1" dirty="0">
                          <a:solidFill>
                            <a:schemeClr val="tx1"/>
                          </a:solidFill>
                        </a:rPr>
                        <a:t>one</a:t>
                      </a:r>
                      <a:r>
                        <a:rPr sz="1000" b="1" spc="-35" dirty="0">
                          <a:solidFill>
                            <a:schemeClr val="tx1"/>
                          </a:solidFill>
                        </a:rPr>
                        <a:t> </a:t>
                      </a:r>
                      <a:r>
                        <a:rPr sz="1000" b="1" dirty="0">
                          <a:solidFill>
                            <a:schemeClr val="tx1"/>
                          </a:solidFill>
                        </a:rPr>
                        <a:t>clinical</a:t>
                      </a:r>
                      <a:r>
                        <a:rPr sz="1000" b="1" spc="-50" dirty="0">
                          <a:solidFill>
                            <a:schemeClr val="tx1"/>
                          </a:solidFill>
                        </a:rPr>
                        <a:t> </a:t>
                      </a:r>
                      <a:r>
                        <a:rPr sz="1000" b="1" dirty="0">
                          <a:solidFill>
                            <a:schemeClr val="tx1"/>
                          </a:solidFill>
                        </a:rPr>
                        <a:t>worsening</a:t>
                      </a:r>
                      <a:r>
                        <a:rPr sz="1000" b="1" spc="-40" dirty="0">
                          <a:solidFill>
                            <a:schemeClr val="tx1"/>
                          </a:solidFill>
                        </a:rPr>
                        <a:t> </a:t>
                      </a:r>
                      <a:r>
                        <a:rPr sz="1000" b="1" dirty="0">
                          <a:solidFill>
                            <a:schemeClr val="tx1"/>
                          </a:solidFill>
                        </a:rPr>
                        <a:t>event,</a:t>
                      </a:r>
                      <a:r>
                        <a:rPr sz="1000" b="1" spc="-60" dirty="0">
                          <a:solidFill>
                            <a:schemeClr val="tx1"/>
                          </a:solidFill>
                        </a:rPr>
                        <a:t> </a:t>
                      </a:r>
                      <a:r>
                        <a:rPr sz="1000" b="1" dirty="0">
                          <a:solidFill>
                            <a:schemeClr val="tx1"/>
                          </a:solidFill>
                        </a:rPr>
                        <a:t>n</a:t>
                      </a:r>
                      <a:r>
                        <a:rPr sz="1000" b="1" spc="-30" dirty="0">
                          <a:solidFill>
                            <a:schemeClr val="tx1"/>
                          </a:solidFill>
                        </a:rPr>
                        <a:t> </a:t>
                      </a:r>
                      <a:r>
                        <a:rPr sz="1000" b="1" spc="-25" dirty="0">
                          <a:solidFill>
                            <a:schemeClr val="tx1"/>
                          </a:solidFill>
                        </a:rPr>
                        <a:t>(%)</a:t>
                      </a:r>
                      <a:endParaRPr sz="1000" dirty="0">
                        <a:solidFill>
                          <a:schemeClr val="tx1"/>
                        </a:solidFill>
                        <a:latin typeface="Arial"/>
                        <a:cs typeface="Arial"/>
                      </a:endParaRPr>
                    </a:p>
                  </a:txBody>
                  <a:tcPr marL="0" marR="0" marT="374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5"/>
                        </a:spcBef>
                      </a:pPr>
                      <a:r>
                        <a:rPr sz="1000" dirty="0">
                          <a:solidFill>
                            <a:schemeClr val="tx1"/>
                          </a:solidFill>
                        </a:rPr>
                        <a:t>42</a:t>
                      </a:r>
                      <a:r>
                        <a:rPr sz="1000" spc="-20" dirty="0">
                          <a:solidFill>
                            <a:schemeClr val="tx1"/>
                          </a:solidFill>
                        </a:rPr>
                        <a:t> </a:t>
                      </a:r>
                      <a:r>
                        <a:rPr sz="1000" spc="-10" dirty="0">
                          <a:solidFill>
                            <a:schemeClr val="tx1"/>
                          </a:solidFill>
                        </a:rPr>
                        <a:t>(26.3)</a:t>
                      </a:r>
                      <a:endParaRPr sz="1000">
                        <a:solidFill>
                          <a:schemeClr val="tx1"/>
                        </a:solidFill>
                        <a:latin typeface="Arial"/>
                        <a:cs typeface="Arial"/>
                      </a:endParaRPr>
                    </a:p>
                  </a:txBody>
                  <a:tcPr marL="0" marR="0" marT="209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165"/>
                        </a:spcBef>
                      </a:pPr>
                      <a:r>
                        <a:rPr sz="1000" dirty="0">
                          <a:solidFill>
                            <a:schemeClr val="tx1"/>
                          </a:solidFill>
                        </a:rPr>
                        <a:t>9</a:t>
                      </a:r>
                      <a:r>
                        <a:rPr sz="1000" spc="-15" dirty="0">
                          <a:solidFill>
                            <a:schemeClr val="tx1"/>
                          </a:solidFill>
                        </a:rPr>
                        <a:t> </a:t>
                      </a:r>
                      <a:r>
                        <a:rPr sz="1000" spc="-10" dirty="0">
                          <a:solidFill>
                            <a:schemeClr val="tx1"/>
                          </a:solidFill>
                        </a:rPr>
                        <a:t>(5.5)</a:t>
                      </a:r>
                      <a:endParaRPr sz="1000">
                        <a:solidFill>
                          <a:schemeClr val="tx1"/>
                        </a:solidFill>
                        <a:latin typeface="Arial"/>
                        <a:cs typeface="Arial"/>
                      </a:endParaRPr>
                    </a:p>
                  </a:txBody>
                  <a:tcPr marL="0" marR="0" marT="209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88753">
                <a:tc>
                  <a:txBody>
                    <a:bodyPr/>
                    <a:lstStyle/>
                    <a:p>
                      <a:pPr marL="45720">
                        <a:lnSpc>
                          <a:spcPts val="1100"/>
                        </a:lnSpc>
                        <a:spcBef>
                          <a:spcPts val="165"/>
                        </a:spcBef>
                      </a:pPr>
                      <a:r>
                        <a:rPr sz="1000" b="1" spc="-10" dirty="0">
                          <a:solidFill>
                            <a:schemeClr val="tx1"/>
                          </a:solidFill>
                        </a:rPr>
                        <a:t>Assessment</a:t>
                      </a:r>
                      <a:r>
                        <a:rPr sz="1000" b="1" spc="10" dirty="0">
                          <a:solidFill>
                            <a:schemeClr val="tx1"/>
                          </a:solidFill>
                        </a:rPr>
                        <a:t> </a:t>
                      </a:r>
                      <a:r>
                        <a:rPr sz="1000" b="1" dirty="0">
                          <a:solidFill>
                            <a:schemeClr val="tx1"/>
                          </a:solidFill>
                        </a:rPr>
                        <a:t>of first</a:t>
                      </a:r>
                      <a:r>
                        <a:rPr sz="1000" b="1" spc="-15" dirty="0">
                          <a:solidFill>
                            <a:schemeClr val="tx1"/>
                          </a:solidFill>
                        </a:rPr>
                        <a:t> </a:t>
                      </a:r>
                      <a:r>
                        <a:rPr sz="1000" b="1" spc="-10" dirty="0">
                          <a:solidFill>
                            <a:schemeClr val="tx1"/>
                          </a:solidFill>
                        </a:rPr>
                        <a:t>occurrence </a:t>
                      </a:r>
                      <a:r>
                        <a:rPr sz="1000" b="1" dirty="0">
                          <a:solidFill>
                            <a:schemeClr val="tx1"/>
                          </a:solidFill>
                        </a:rPr>
                        <a:t>of</a:t>
                      </a:r>
                      <a:r>
                        <a:rPr sz="1000" b="1" spc="-10" dirty="0">
                          <a:solidFill>
                            <a:schemeClr val="tx1"/>
                          </a:solidFill>
                        </a:rPr>
                        <a:t> </a:t>
                      </a:r>
                      <a:r>
                        <a:rPr sz="1000" b="1" dirty="0">
                          <a:solidFill>
                            <a:schemeClr val="tx1"/>
                          </a:solidFill>
                        </a:rPr>
                        <a:t>death</a:t>
                      </a:r>
                      <a:r>
                        <a:rPr sz="1000" b="1" spc="-25" dirty="0">
                          <a:solidFill>
                            <a:schemeClr val="tx1"/>
                          </a:solidFill>
                        </a:rPr>
                        <a:t> </a:t>
                      </a:r>
                      <a:r>
                        <a:rPr sz="1000" b="1" dirty="0">
                          <a:solidFill>
                            <a:schemeClr val="tx1"/>
                          </a:solidFill>
                        </a:rPr>
                        <a:t>or</a:t>
                      </a:r>
                      <a:r>
                        <a:rPr sz="1000" b="1" spc="-5" dirty="0">
                          <a:solidFill>
                            <a:schemeClr val="tx1"/>
                          </a:solidFill>
                        </a:rPr>
                        <a:t> </a:t>
                      </a:r>
                      <a:r>
                        <a:rPr sz="1000" b="1" spc="-10" dirty="0">
                          <a:solidFill>
                            <a:schemeClr val="tx1"/>
                          </a:solidFill>
                        </a:rPr>
                        <a:t>non-fatal</a:t>
                      </a:r>
                      <a:endParaRPr sz="1000">
                        <a:solidFill>
                          <a:schemeClr val="tx1"/>
                        </a:solidFill>
                        <a:latin typeface="Arial"/>
                        <a:cs typeface="Arial"/>
                      </a:endParaRPr>
                    </a:p>
                  </a:txBody>
                  <a:tcPr marL="0" marR="0" marT="2095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000">
                        <a:solidFill>
                          <a:schemeClr val="tx1"/>
                        </a:solidFill>
                        <a:latin typeface="Times New Roman"/>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000">
                        <a:solidFill>
                          <a:schemeClr val="tx1"/>
                        </a:solidFill>
                        <a:latin typeface="Times New Roman"/>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9073">
                <a:tc>
                  <a:txBody>
                    <a:bodyPr/>
                    <a:lstStyle/>
                    <a:p>
                      <a:pPr marL="45720">
                        <a:lnSpc>
                          <a:spcPts val="1090"/>
                        </a:lnSpc>
                      </a:pPr>
                      <a:r>
                        <a:rPr sz="1000" b="1" dirty="0">
                          <a:solidFill>
                            <a:schemeClr val="tx1"/>
                          </a:solidFill>
                        </a:rPr>
                        <a:t>clinical</a:t>
                      </a:r>
                      <a:r>
                        <a:rPr sz="1000" b="1" spc="-70" dirty="0">
                          <a:solidFill>
                            <a:schemeClr val="tx1"/>
                          </a:solidFill>
                        </a:rPr>
                        <a:t> </a:t>
                      </a:r>
                      <a:r>
                        <a:rPr sz="1000" b="1" dirty="0">
                          <a:solidFill>
                            <a:schemeClr val="tx1"/>
                          </a:solidFill>
                        </a:rPr>
                        <a:t>worsening</a:t>
                      </a:r>
                      <a:r>
                        <a:rPr sz="1000" b="1" spc="-60" dirty="0">
                          <a:solidFill>
                            <a:schemeClr val="tx1"/>
                          </a:solidFill>
                        </a:rPr>
                        <a:t> </a:t>
                      </a:r>
                      <a:r>
                        <a:rPr sz="1000" b="1" spc="-10" dirty="0">
                          <a:solidFill>
                            <a:schemeClr val="tx1"/>
                          </a:solidFill>
                        </a:rPr>
                        <a:t>event*:</a:t>
                      </a:r>
                      <a:endParaRPr sz="1000" dirty="0">
                        <a:solidFill>
                          <a:schemeClr val="tx1"/>
                        </a:solidFill>
                        <a:latin typeface="Arial"/>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900">
                        <a:solidFill>
                          <a:schemeClr val="tx1"/>
                        </a:solidFill>
                        <a:latin typeface="Times New Roman"/>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900">
                        <a:solidFill>
                          <a:schemeClr val="tx1"/>
                        </a:solidFill>
                        <a:latin typeface="Times New Roman"/>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07421">
                <a:tc>
                  <a:txBody>
                    <a:bodyPr/>
                    <a:lstStyle/>
                    <a:p>
                      <a:pPr marL="158115">
                        <a:lnSpc>
                          <a:spcPct val="100000"/>
                        </a:lnSpc>
                        <a:spcBef>
                          <a:spcPts val="95"/>
                        </a:spcBef>
                      </a:pPr>
                      <a:r>
                        <a:rPr sz="1000" dirty="0">
                          <a:solidFill>
                            <a:schemeClr val="tx1"/>
                          </a:solidFill>
                        </a:rPr>
                        <a:t>Death</a:t>
                      </a:r>
                      <a:r>
                        <a:rPr sz="1000" spc="-25" dirty="0">
                          <a:solidFill>
                            <a:schemeClr val="tx1"/>
                          </a:solidFill>
                        </a:rPr>
                        <a:t> </a:t>
                      </a:r>
                      <a:r>
                        <a:rPr sz="1000" dirty="0">
                          <a:solidFill>
                            <a:schemeClr val="tx1"/>
                          </a:solidFill>
                        </a:rPr>
                        <a:t>as</a:t>
                      </a:r>
                      <a:r>
                        <a:rPr sz="1000" spc="-30" dirty="0">
                          <a:solidFill>
                            <a:schemeClr val="tx1"/>
                          </a:solidFill>
                        </a:rPr>
                        <a:t> </a:t>
                      </a:r>
                      <a:r>
                        <a:rPr sz="1000" dirty="0">
                          <a:solidFill>
                            <a:schemeClr val="tx1"/>
                          </a:solidFill>
                        </a:rPr>
                        <a:t>first</a:t>
                      </a:r>
                      <a:r>
                        <a:rPr sz="1000" spc="-35" dirty="0">
                          <a:solidFill>
                            <a:schemeClr val="tx1"/>
                          </a:solidFill>
                        </a:rPr>
                        <a:t> </a:t>
                      </a:r>
                      <a:r>
                        <a:rPr sz="1000" spc="-10" dirty="0">
                          <a:solidFill>
                            <a:schemeClr val="tx1"/>
                          </a:solidFill>
                        </a:rPr>
                        <a:t>event</a:t>
                      </a:r>
                      <a:endParaRPr sz="1000" dirty="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6</a:t>
                      </a:r>
                      <a:r>
                        <a:rPr sz="1000" spc="-15" dirty="0">
                          <a:solidFill>
                            <a:schemeClr val="tx1"/>
                          </a:solidFill>
                        </a:rPr>
                        <a:t> </a:t>
                      </a:r>
                      <a:r>
                        <a:rPr sz="1000" spc="-10" dirty="0">
                          <a:solidFill>
                            <a:schemeClr val="tx1"/>
                          </a:solidFill>
                        </a:rPr>
                        <a:t>(3.8)</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95"/>
                        </a:spcBef>
                      </a:pPr>
                      <a:r>
                        <a:rPr sz="1000" dirty="0">
                          <a:solidFill>
                            <a:schemeClr val="tx1"/>
                          </a:solidFill>
                        </a:rPr>
                        <a:t>2</a:t>
                      </a:r>
                      <a:r>
                        <a:rPr sz="1000" spc="-15" dirty="0">
                          <a:solidFill>
                            <a:schemeClr val="tx1"/>
                          </a:solidFill>
                        </a:rPr>
                        <a:t> </a:t>
                      </a:r>
                      <a:r>
                        <a:rPr sz="1000" spc="-10" dirty="0">
                          <a:solidFill>
                            <a:schemeClr val="tx1"/>
                          </a:solidFill>
                        </a:rPr>
                        <a:t>(1.2)</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59529">
                <a:tc>
                  <a:txBody>
                    <a:bodyPr/>
                    <a:lstStyle/>
                    <a:p>
                      <a:pPr marL="158115" marR="481330">
                        <a:lnSpc>
                          <a:spcPts val="1100"/>
                        </a:lnSpc>
                        <a:spcBef>
                          <a:spcPts val="215"/>
                        </a:spcBef>
                      </a:pPr>
                      <a:r>
                        <a:rPr sz="1000" spc="-10" dirty="0">
                          <a:solidFill>
                            <a:schemeClr val="tx1"/>
                          </a:solidFill>
                        </a:rPr>
                        <a:t>Worsening-related</a:t>
                      </a:r>
                      <a:r>
                        <a:rPr sz="1000" spc="-40" dirty="0">
                          <a:solidFill>
                            <a:schemeClr val="tx1"/>
                          </a:solidFill>
                        </a:rPr>
                        <a:t> </a:t>
                      </a:r>
                      <a:r>
                        <a:rPr sz="1000" dirty="0">
                          <a:solidFill>
                            <a:schemeClr val="tx1"/>
                          </a:solidFill>
                        </a:rPr>
                        <a:t>listing</a:t>
                      </a:r>
                      <a:r>
                        <a:rPr sz="1000" spc="-10" dirty="0">
                          <a:solidFill>
                            <a:schemeClr val="tx1"/>
                          </a:solidFill>
                        </a:rPr>
                        <a:t> </a:t>
                      </a:r>
                      <a:r>
                        <a:rPr sz="1000" dirty="0">
                          <a:solidFill>
                            <a:schemeClr val="tx1"/>
                          </a:solidFill>
                        </a:rPr>
                        <a:t>for</a:t>
                      </a:r>
                      <a:r>
                        <a:rPr sz="1000" spc="-25" dirty="0">
                          <a:solidFill>
                            <a:schemeClr val="tx1"/>
                          </a:solidFill>
                        </a:rPr>
                        <a:t> </a:t>
                      </a:r>
                      <a:r>
                        <a:rPr sz="1000" dirty="0">
                          <a:solidFill>
                            <a:schemeClr val="tx1"/>
                          </a:solidFill>
                        </a:rPr>
                        <a:t>lung</a:t>
                      </a:r>
                      <a:r>
                        <a:rPr sz="1000" spc="-15" dirty="0">
                          <a:solidFill>
                            <a:schemeClr val="tx1"/>
                          </a:solidFill>
                        </a:rPr>
                        <a:t> </a:t>
                      </a:r>
                      <a:r>
                        <a:rPr sz="1000" dirty="0">
                          <a:solidFill>
                            <a:schemeClr val="tx1"/>
                          </a:solidFill>
                        </a:rPr>
                        <a:t>or</a:t>
                      </a:r>
                      <a:r>
                        <a:rPr sz="1000" spc="-10" dirty="0">
                          <a:solidFill>
                            <a:schemeClr val="tx1"/>
                          </a:solidFill>
                        </a:rPr>
                        <a:t> heart-</a:t>
                      </a:r>
                      <a:r>
                        <a:rPr sz="1000" spc="-20" dirty="0">
                          <a:solidFill>
                            <a:schemeClr val="tx1"/>
                          </a:solidFill>
                        </a:rPr>
                        <a:t>lung </a:t>
                      </a:r>
                      <a:r>
                        <a:rPr sz="1000" spc="-10" dirty="0">
                          <a:solidFill>
                            <a:schemeClr val="tx1"/>
                          </a:solidFill>
                        </a:rPr>
                        <a:t>transplant</a:t>
                      </a:r>
                      <a:endParaRPr sz="1000" dirty="0">
                        <a:solidFill>
                          <a:schemeClr val="tx1"/>
                        </a:solidFill>
                        <a:latin typeface="Arial"/>
                        <a:cs typeface="Arial"/>
                      </a:endParaRPr>
                    </a:p>
                  </a:txBody>
                  <a:tcPr marL="0" marR="0" marT="273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1</a:t>
                      </a:r>
                      <a:r>
                        <a:rPr sz="1000" spc="-15" dirty="0">
                          <a:solidFill>
                            <a:schemeClr val="tx1"/>
                          </a:solidFill>
                        </a:rPr>
                        <a:t> </a:t>
                      </a:r>
                      <a:r>
                        <a:rPr sz="1000" spc="-10" dirty="0">
                          <a:solidFill>
                            <a:schemeClr val="tx1"/>
                          </a:solidFill>
                        </a:rPr>
                        <a:t>(0.6)</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95"/>
                        </a:spcBef>
                      </a:pPr>
                      <a:r>
                        <a:rPr sz="1000" dirty="0">
                          <a:solidFill>
                            <a:schemeClr val="tx1"/>
                          </a:solidFill>
                        </a:rPr>
                        <a:t>1</a:t>
                      </a:r>
                      <a:r>
                        <a:rPr sz="1000" spc="-15" dirty="0">
                          <a:solidFill>
                            <a:schemeClr val="tx1"/>
                          </a:solidFill>
                        </a:rPr>
                        <a:t> </a:t>
                      </a:r>
                      <a:r>
                        <a:rPr sz="1000" spc="-10" dirty="0">
                          <a:solidFill>
                            <a:schemeClr val="tx1"/>
                          </a:solidFill>
                        </a:rPr>
                        <a:t>(0.6)</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59529">
                <a:tc>
                  <a:txBody>
                    <a:bodyPr/>
                    <a:lstStyle/>
                    <a:p>
                      <a:pPr marL="158115" marR="254635">
                        <a:lnSpc>
                          <a:spcPts val="1100"/>
                        </a:lnSpc>
                        <a:spcBef>
                          <a:spcPts val="215"/>
                        </a:spcBef>
                      </a:pPr>
                      <a:r>
                        <a:rPr sz="1000" dirty="0">
                          <a:solidFill>
                            <a:schemeClr val="tx1"/>
                          </a:solidFill>
                        </a:rPr>
                        <a:t>Need</a:t>
                      </a:r>
                      <a:r>
                        <a:rPr sz="1000" spc="-40" dirty="0">
                          <a:solidFill>
                            <a:schemeClr val="tx1"/>
                          </a:solidFill>
                        </a:rPr>
                        <a:t> </a:t>
                      </a:r>
                      <a:r>
                        <a:rPr sz="1000" dirty="0">
                          <a:solidFill>
                            <a:schemeClr val="tx1"/>
                          </a:solidFill>
                        </a:rPr>
                        <a:t>to</a:t>
                      </a:r>
                      <a:r>
                        <a:rPr sz="1000" spc="-50" dirty="0">
                          <a:solidFill>
                            <a:schemeClr val="tx1"/>
                          </a:solidFill>
                        </a:rPr>
                        <a:t> </a:t>
                      </a:r>
                      <a:r>
                        <a:rPr sz="1000" dirty="0">
                          <a:solidFill>
                            <a:schemeClr val="tx1"/>
                          </a:solidFill>
                        </a:rPr>
                        <a:t>initiate</a:t>
                      </a:r>
                      <a:r>
                        <a:rPr sz="1000" spc="-20" dirty="0">
                          <a:solidFill>
                            <a:schemeClr val="tx1"/>
                          </a:solidFill>
                        </a:rPr>
                        <a:t> </a:t>
                      </a:r>
                      <a:r>
                        <a:rPr sz="1000" dirty="0">
                          <a:solidFill>
                            <a:schemeClr val="tx1"/>
                          </a:solidFill>
                        </a:rPr>
                        <a:t>rescue</a:t>
                      </a:r>
                      <a:r>
                        <a:rPr sz="1000" spc="-50" dirty="0">
                          <a:solidFill>
                            <a:schemeClr val="tx1"/>
                          </a:solidFill>
                        </a:rPr>
                        <a:t> </a:t>
                      </a:r>
                      <a:r>
                        <a:rPr sz="1000" dirty="0">
                          <a:solidFill>
                            <a:schemeClr val="tx1"/>
                          </a:solidFill>
                        </a:rPr>
                        <a:t>therapy</a:t>
                      </a:r>
                      <a:r>
                        <a:rPr sz="1000" spc="-40" dirty="0">
                          <a:solidFill>
                            <a:schemeClr val="tx1"/>
                          </a:solidFill>
                        </a:rPr>
                        <a:t> </a:t>
                      </a:r>
                      <a:r>
                        <a:rPr sz="1000" dirty="0">
                          <a:solidFill>
                            <a:schemeClr val="tx1"/>
                          </a:solidFill>
                        </a:rPr>
                        <a:t>or</a:t>
                      </a:r>
                      <a:r>
                        <a:rPr sz="1000" spc="-35" dirty="0">
                          <a:solidFill>
                            <a:schemeClr val="tx1"/>
                          </a:solidFill>
                        </a:rPr>
                        <a:t> </a:t>
                      </a:r>
                      <a:r>
                        <a:rPr sz="1000" dirty="0">
                          <a:solidFill>
                            <a:schemeClr val="tx1"/>
                          </a:solidFill>
                        </a:rPr>
                        <a:t>need</a:t>
                      </a:r>
                      <a:r>
                        <a:rPr sz="1000" spc="-50" dirty="0">
                          <a:solidFill>
                            <a:schemeClr val="tx1"/>
                          </a:solidFill>
                        </a:rPr>
                        <a:t> </a:t>
                      </a:r>
                      <a:r>
                        <a:rPr sz="1000" dirty="0">
                          <a:solidFill>
                            <a:schemeClr val="tx1"/>
                          </a:solidFill>
                        </a:rPr>
                        <a:t>to</a:t>
                      </a:r>
                      <a:r>
                        <a:rPr sz="1000" spc="-35" dirty="0">
                          <a:solidFill>
                            <a:schemeClr val="tx1"/>
                          </a:solidFill>
                        </a:rPr>
                        <a:t> </a:t>
                      </a:r>
                      <a:r>
                        <a:rPr sz="1000" spc="-10" dirty="0">
                          <a:solidFill>
                            <a:schemeClr val="tx1"/>
                          </a:solidFill>
                        </a:rPr>
                        <a:t>increase </a:t>
                      </a:r>
                      <a:r>
                        <a:rPr sz="1000" dirty="0">
                          <a:solidFill>
                            <a:schemeClr val="tx1"/>
                          </a:solidFill>
                        </a:rPr>
                        <a:t>dose</a:t>
                      </a:r>
                      <a:r>
                        <a:rPr sz="1000" spc="-30" dirty="0">
                          <a:solidFill>
                            <a:schemeClr val="tx1"/>
                          </a:solidFill>
                        </a:rPr>
                        <a:t> </a:t>
                      </a:r>
                      <a:r>
                        <a:rPr sz="1000" dirty="0">
                          <a:solidFill>
                            <a:schemeClr val="tx1"/>
                          </a:solidFill>
                        </a:rPr>
                        <a:t>of</a:t>
                      </a:r>
                      <a:r>
                        <a:rPr sz="1000" spc="-20" dirty="0">
                          <a:solidFill>
                            <a:schemeClr val="tx1"/>
                          </a:solidFill>
                        </a:rPr>
                        <a:t> </a:t>
                      </a:r>
                      <a:r>
                        <a:rPr sz="1000" spc="-10" dirty="0">
                          <a:solidFill>
                            <a:schemeClr val="tx1"/>
                          </a:solidFill>
                        </a:rPr>
                        <a:t>infusion</a:t>
                      </a:r>
                      <a:r>
                        <a:rPr sz="1000" spc="-30" dirty="0">
                          <a:solidFill>
                            <a:schemeClr val="tx1"/>
                          </a:solidFill>
                        </a:rPr>
                        <a:t> </a:t>
                      </a:r>
                      <a:r>
                        <a:rPr sz="1000" spc="-10" dirty="0">
                          <a:solidFill>
                            <a:schemeClr val="tx1"/>
                          </a:solidFill>
                        </a:rPr>
                        <a:t>prostacyclin</a:t>
                      </a:r>
                      <a:r>
                        <a:rPr sz="1000" spc="20" dirty="0">
                          <a:solidFill>
                            <a:schemeClr val="tx1"/>
                          </a:solidFill>
                        </a:rPr>
                        <a:t> </a:t>
                      </a:r>
                      <a:r>
                        <a:rPr sz="1000" dirty="0">
                          <a:solidFill>
                            <a:schemeClr val="tx1"/>
                          </a:solidFill>
                        </a:rPr>
                        <a:t>by</a:t>
                      </a:r>
                      <a:r>
                        <a:rPr sz="1000" spc="-25" dirty="0">
                          <a:solidFill>
                            <a:schemeClr val="tx1"/>
                          </a:solidFill>
                        </a:rPr>
                        <a:t> </a:t>
                      </a:r>
                      <a:r>
                        <a:rPr sz="1000" dirty="0">
                          <a:solidFill>
                            <a:schemeClr val="tx1"/>
                          </a:solidFill>
                        </a:rPr>
                        <a:t>10%</a:t>
                      </a:r>
                      <a:r>
                        <a:rPr sz="1000" spc="-15" dirty="0">
                          <a:solidFill>
                            <a:schemeClr val="tx1"/>
                          </a:solidFill>
                        </a:rPr>
                        <a:t> </a:t>
                      </a:r>
                      <a:r>
                        <a:rPr sz="1000" dirty="0">
                          <a:solidFill>
                            <a:schemeClr val="tx1"/>
                          </a:solidFill>
                        </a:rPr>
                        <a:t>or</a:t>
                      </a:r>
                      <a:r>
                        <a:rPr sz="1000" spc="-25" dirty="0">
                          <a:solidFill>
                            <a:schemeClr val="tx1"/>
                          </a:solidFill>
                        </a:rPr>
                        <a:t> </a:t>
                      </a:r>
                      <a:r>
                        <a:rPr sz="1000" spc="-20" dirty="0">
                          <a:solidFill>
                            <a:schemeClr val="tx1"/>
                          </a:solidFill>
                        </a:rPr>
                        <a:t>more</a:t>
                      </a:r>
                      <a:endParaRPr sz="1000">
                        <a:solidFill>
                          <a:schemeClr val="tx1"/>
                        </a:solidFill>
                        <a:latin typeface="Arial"/>
                        <a:cs typeface="Arial"/>
                      </a:endParaRPr>
                    </a:p>
                  </a:txBody>
                  <a:tcPr marL="0" marR="0" marT="2730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17</a:t>
                      </a:r>
                      <a:r>
                        <a:rPr sz="1000" spc="-20" dirty="0">
                          <a:solidFill>
                            <a:schemeClr val="tx1"/>
                          </a:solidFill>
                        </a:rPr>
                        <a:t> </a:t>
                      </a:r>
                      <a:r>
                        <a:rPr sz="1000" spc="-10" dirty="0">
                          <a:solidFill>
                            <a:schemeClr val="tx1"/>
                          </a:solidFill>
                        </a:rPr>
                        <a:t>(10.6)</a:t>
                      </a:r>
                      <a:endParaRPr sz="1000" dirty="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95"/>
                        </a:spcBef>
                      </a:pPr>
                      <a:r>
                        <a:rPr sz="1000" dirty="0">
                          <a:solidFill>
                            <a:schemeClr val="tx1"/>
                          </a:solidFill>
                        </a:rPr>
                        <a:t>2</a:t>
                      </a:r>
                      <a:r>
                        <a:rPr sz="1000" spc="-15" dirty="0">
                          <a:solidFill>
                            <a:schemeClr val="tx1"/>
                          </a:solidFill>
                        </a:rPr>
                        <a:t> </a:t>
                      </a:r>
                      <a:r>
                        <a:rPr sz="1000" spc="-10" dirty="0">
                          <a:solidFill>
                            <a:schemeClr val="tx1"/>
                          </a:solidFill>
                        </a:rPr>
                        <a:t>(1.2)</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06729">
                <a:tc>
                  <a:txBody>
                    <a:bodyPr/>
                    <a:lstStyle/>
                    <a:p>
                      <a:pPr marL="158115">
                        <a:lnSpc>
                          <a:spcPct val="100000"/>
                        </a:lnSpc>
                        <a:spcBef>
                          <a:spcPts val="95"/>
                        </a:spcBef>
                      </a:pPr>
                      <a:r>
                        <a:rPr sz="1000" dirty="0">
                          <a:solidFill>
                            <a:schemeClr val="tx1"/>
                          </a:solidFill>
                        </a:rPr>
                        <a:t>Need</a:t>
                      </a:r>
                      <a:r>
                        <a:rPr sz="1000" spc="-35" dirty="0">
                          <a:solidFill>
                            <a:schemeClr val="tx1"/>
                          </a:solidFill>
                        </a:rPr>
                        <a:t> </a:t>
                      </a:r>
                      <a:r>
                        <a:rPr sz="1000" dirty="0">
                          <a:solidFill>
                            <a:schemeClr val="tx1"/>
                          </a:solidFill>
                        </a:rPr>
                        <a:t>for</a:t>
                      </a:r>
                      <a:r>
                        <a:rPr sz="1000" spc="-40" dirty="0">
                          <a:solidFill>
                            <a:schemeClr val="tx1"/>
                          </a:solidFill>
                        </a:rPr>
                        <a:t> </a:t>
                      </a:r>
                      <a:r>
                        <a:rPr sz="1000" dirty="0">
                          <a:solidFill>
                            <a:schemeClr val="tx1"/>
                          </a:solidFill>
                        </a:rPr>
                        <a:t>atrial</a:t>
                      </a:r>
                      <a:r>
                        <a:rPr sz="1000" spc="-30" dirty="0">
                          <a:solidFill>
                            <a:schemeClr val="tx1"/>
                          </a:solidFill>
                        </a:rPr>
                        <a:t> </a:t>
                      </a:r>
                      <a:r>
                        <a:rPr sz="1000" spc="-10" dirty="0">
                          <a:solidFill>
                            <a:schemeClr val="tx1"/>
                          </a:solidFill>
                        </a:rPr>
                        <a:t>septostomy</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0</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95"/>
                        </a:spcBef>
                      </a:pPr>
                      <a:r>
                        <a:rPr sz="1000" dirty="0">
                          <a:solidFill>
                            <a:schemeClr val="tx1"/>
                          </a:solidFill>
                        </a:rPr>
                        <a:t>0</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07421">
                <a:tc>
                  <a:txBody>
                    <a:bodyPr/>
                    <a:lstStyle/>
                    <a:p>
                      <a:pPr marL="158115">
                        <a:lnSpc>
                          <a:spcPct val="100000"/>
                        </a:lnSpc>
                        <a:spcBef>
                          <a:spcPts val="95"/>
                        </a:spcBef>
                      </a:pPr>
                      <a:r>
                        <a:rPr sz="1000" spc="-20" dirty="0">
                          <a:solidFill>
                            <a:schemeClr val="tx1"/>
                          </a:solidFill>
                        </a:rPr>
                        <a:t>PAH-</a:t>
                      </a:r>
                      <a:r>
                        <a:rPr sz="1000" dirty="0">
                          <a:solidFill>
                            <a:schemeClr val="tx1"/>
                          </a:solidFill>
                        </a:rPr>
                        <a:t>related</a:t>
                      </a:r>
                      <a:r>
                        <a:rPr sz="1000" spc="-15" dirty="0">
                          <a:solidFill>
                            <a:schemeClr val="tx1"/>
                          </a:solidFill>
                        </a:rPr>
                        <a:t> </a:t>
                      </a:r>
                      <a:r>
                        <a:rPr sz="1000" spc="-10" dirty="0">
                          <a:solidFill>
                            <a:schemeClr val="tx1"/>
                          </a:solidFill>
                        </a:rPr>
                        <a:t>hospitalization</a:t>
                      </a:r>
                      <a:r>
                        <a:rPr sz="1000" spc="10" dirty="0">
                          <a:solidFill>
                            <a:schemeClr val="tx1"/>
                          </a:solidFill>
                        </a:rPr>
                        <a:t> </a:t>
                      </a:r>
                      <a:r>
                        <a:rPr sz="1000" dirty="0">
                          <a:solidFill>
                            <a:schemeClr val="tx1"/>
                          </a:solidFill>
                        </a:rPr>
                        <a:t>(≥24</a:t>
                      </a:r>
                      <a:r>
                        <a:rPr sz="1000" spc="-35" dirty="0">
                          <a:solidFill>
                            <a:schemeClr val="tx1"/>
                          </a:solidFill>
                        </a:rPr>
                        <a:t> </a:t>
                      </a:r>
                      <a:r>
                        <a:rPr sz="1000" spc="-10" dirty="0">
                          <a:solidFill>
                            <a:schemeClr val="tx1"/>
                          </a:solidFill>
                        </a:rPr>
                        <a:t>hours)</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7</a:t>
                      </a:r>
                      <a:r>
                        <a:rPr sz="1000" spc="-15" dirty="0">
                          <a:solidFill>
                            <a:schemeClr val="tx1"/>
                          </a:solidFill>
                        </a:rPr>
                        <a:t> </a:t>
                      </a:r>
                      <a:r>
                        <a:rPr sz="1000" spc="-10" dirty="0">
                          <a:solidFill>
                            <a:schemeClr val="tx1"/>
                          </a:solidFill>
                        </a:rPr>
                        <a:t>(4.4)</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905" algn="ctr">
                        <a:lnSpc>
                          <a:spcPct val="100000"/>
                        </a:lnSpc>
                        <a:spcBef>
                          <a:spcPts val="95"/>
                        </a:spcBef>
                      </a:pPr>
                      <a:r>
                        <a:rPr sz="1000" dirty="0">
                          <a:solidFill>
                            <a:schemeClr val="tx1"/>
                          </a:solidFill>
                        </a:rPr>
                        <a:t>0</a:t>
                      </a:r>
                      <a:endParaRPr sz="1000" dirty="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4167">
                <a:tc>
                  <a:txBody>
                    <a:bodyPr/>
                    <a:lstStyle/>
                    <a:p>
                      <a:pPr marL="158115">
                        <a:lnSpc>
                          <a:spcPct val="100000"/>
                        </a:lnSpc>
                        <a:spcBef>
                          <a:spcPts val="95"/>
                        </a:spcBef>
                      </a:pPr>
                      <a:r>
                        <a:rPr sz="1000" spc="-10" dirty="0">
                          <a:solidFill>
                            <a:schemeClr val="tx1"/>
                          </a:solidFill>
                        </a:rPr>
                        <a:t>Deterioration</a:t>
                      </a:r>
                      <a:r>
                        <a:rPr sz="1000" dirty="0">
                          <a:solidFill>
                            <a:schemeClr val="tx1"/>
                          </a:solidFill>
                        </a:rPr>
                        <a:t> of</a:t>
                      </a:r>
                      <a:r>
                        <a:rPr sz="1000" spc="-5" dirty="0">
                          <a:solidFill>
                            <a:schemeClr val="tx1"/>
                          </a:solidFill>
                        </a:rPr>
                        <a:t> </a:t>
                      </a:r>
                      <a:r>
                        <a:rPr sz="1000" spc="-25" dirty="0">
                          <a:solidFill>
                            <a:schemeClr val="tx1"/>
                          </a:solidFill>
                        </a:rPr>
                        <a:t>PAH</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95"/>
                        </a:spcBef>
                      </a:pPr>
                      <a:r>
                        <a:rPr sz="1000" dirty="0">
                          <a:solidFill>
                            <a:schemeClr val="tx1"/>
                          </a:solidFill>
                        </a:rPr>
                        <a:t>15</a:t>
                      </a:r>
                      <a:r>
                        <a:rPr sz="1000" spc="-20" dirty="0">
                          <a:solidFill>
                            <a:schemeClr val="tx1"/>
                          </a:solidFill>
                        </a:rPr>
                        <a:t> </a:t>
                      </a:r>
                      <a:r>
                        <a:rPr sz="1000" spc="-10" dirty="0">
                          <a:solidFill>
                            <a:schemeClr val="tx1"/>
                          </a:solidFill>
                        </a:rPr>
                        <a:t>(9.4)</a:t>
                      </a:r>
                      <a:endParaRPr sz="100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95"/>
                        </a:spcBef>
                      </a:pPr>
                      <a:r>
                        <a:rPr sz="1000" dirty="0">
                          <a:solidFill>
                            <a:schemeClr val="tx1"/>
                          </a:solidFill>
                        </a:rPr>
                        <a:t>4</a:t>
                      </a:r>
                      <a:r>
                        <a:rPr sz="1000" spc="-15" dirty="0">
                          <a:solidFill>
                            <a:schemeClr val="tx1"/>
                          </a:solidFill>
                        </a:rPr>
                        <a:t> </a:t>
                      </a:r>
                      <a:r>
                        <a:rPr sz="1000" spc="-10" dirty="0">
                          <a:solidFill>
                            <a:schemeClr val="tx1"/>
                          </a:solidFill>
                        </a:rPr>
                        <a:t>(2.5)</a:t>
                      </a:r>
                      <a:endParaRPr sz="1000" dirty="0">
                        <a:solidFill>
                          <a:schemeClr val="tx1"/>
                        </a:solidFill>
                        <a:latin typeface="Arial"/>
                        <a:cs typeface="Arial"/>
                      </a:endParaRPr>
                    </a:p>
                  </a:txBody>
                  <a:tcPr marL="0" marR="0" marT="120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pic>
        <p:nvPicPr>
          <p:cNvPr id="13" name="Content Placeholder 9" descr="A picture containing text, line, plot, diagram&#10;&#10;Description automatically generated">
            <a:extLst>
              <a:ext uri="{FF2B5EF4-FFF2-40B4-BE49-F238E27FC236}">
                <a16:creationId xmlns:a16="http://schemas.microsoft.com/office/drawing/2014/main" id="{B557595A-92FA-8B57-656D-FE59F115F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953" y="1849750"/>
            <a:ext cx="6172493" cy="2873402"/>
          </a:xfrm>
          <a:prstGeom prst="rect">
            <a:avLst/>
          </a:prstGeom>
        </p:spPr>
      </p:pic>
      <p:sp>
        <p:nvSpPr>
          <p:cNvPr id="8" name="Footer Placeholder 7">
            <a:extLst>
              <a:ext uri="{FF2B5EF4-FFF2-40B4-BE49-F238E27FC236}">
                <a16:creationId xmlns:a16="http://schemas.microsoft.com/office/drawing/2014/main" id="{D05F4E5D-0089-B7CF-D990-108823F171FB}"/>
              </a:ext>
            </a:extLst>
          </p:cNvPr>
          <p:cNvSpPr>
            <a:spLocks noGrp="1"/>
          </p:cNvSpPr>
          <p:nvPr>
            <p:ph type="ftr" sz="quarter" idx="3"/>
          </p:nvPr>
        </p:nvSpPr>
        <p:spPr/>
        <p:txBody>
          <a:bodyPr/>
          <a:lstStyle/>
          <a:p>
            <a:r>
              <a:rPr lang="en-US" sz="1000" dirty="0">
                <a:cs typeface="Arial"/>
              </a:rPr>
              <a:t>*Dates</a:t>
            </a:r>
            <a:r>
              <a:rPr lang="en-US" sz="1000" spc="-25" dirty="0">
                <a:cs typeface="Arial"/>
              </a:rPr>
              <a:t> </a:t>
            </a:r>
            <a:r>
              <a:rPr lang="en-US" sz="1000" dirty="0">
                <a:cs typeface="Arial"/>
              </a:rPr>
              <a:t>and</a:t>
            </a:r>
            <a:r>
              <a:rPr lang="en-US" sz="1000" spc="-45" dirty="0">
                <a:cs typeface="Arial"/>
              </a:rPr>
              <a:t> </a:t>
            </a:r>
            <a:r>
              <a:rPr lang="en-US" sz="1000" dirty="0">
                <a:cs typeface="Arial"/>
              </a:rPr>
              <a:t>times</a:t>
            </a:r>
            <a:r>
              <a:rPr lang="en-US" sz="1000" spc="-40" dirty="0">
                <a:cs typeface="Arial"/>
              </a:rPr>
              <a:t> </a:t>
            </a:r>
            <a:r>
              <a:rPr lang="en-US" sz="1000" dirty="0">
                <a:cs typeface="Arial"/>
              </a:rPr>
              <a:t>of</a:t>
            </a:r>
            <a:r>
              <a:rPr lang="en-US" sz="1000" spc="-35" dirty="0">
                <a:cs typeface="Arial"/>
              </a:rPr>
              <a:t> </a:t>
            </a:r>
            <a:r>
              <a:rPr lang="en-US" sz="1000" spc="-10" dirty="0">
                <a:cs typeface="Arial"/>
              </a:rPr>
              <a:t>reported</a:t>
            </a:r>
            <a:r>
              <a:rPr lang="en-US" sz="1000" spc="-40" dirty="0">
                <a:cs typeface="Arial"/>
              </a:rPr>
              <a:t> </a:t>
            </a:r>
            <a:r>
              <a:rPr lang="en-US" sz="1000" dirty="0">
                <a:cs typeface="Arial"/>
              </a:rPr>
              <a:t>adverse</a:t>
            </a:r>
            <a:r>
              <a:rPr lang="en-US" sz="1000" spc="-30" dirty="0">
                <a:cs typeface="Arial"/>
              </a:rPr>
              <a:t> </a:t>
            </a:r>
            <a:r>
              <a:rPr lang="en-US" sz="1000" dirty="0">
                <a:cs typeface="Arial"/>
              </a:rPr>
              <a:t>events</a:t>
            </a:r>
            <a:r>
              <a:rPr lang="en-US" sz="1000" spc="-35" dirty="0">
                <a:cs typeface="Arial"/>
              </a:rPr>
              <a:t> </a:t>
            </a:r>
            <a:r>
              <a:rPr lang="en-US" sz="1000" dirty="0">
                <a:cs typeface="Arial"/>
              </a:rPr>
              <a:t>were</a:t>
            </a:r>
            <a:r>
              <a:rPr lang="en-US" sz="1000" spc="-5" dirty="0">
                <a:cs typeface="Arial"/>
              </a:rPr>
              <a:t> </a:t>
            </a:r>
            <a:r>
              <a:rPr lang="en-US" sz="1000" dirty="0">
                <a:cs typeface="Arial"/>
              </a:rPr>
              <a:t>used</a:t>
            </a:r>
            <a:r>
              <a:rPr lang="en-US" sz="1000" spc="-45" dirty="0">
                <a:cs typeface="Arial"/>
              </a:rPr>
              <a:t> </a:t>
            </a:r>
            <a:r>
              <a:rPr lang="en-US" sz="1000" dirty="0">
                <a:cs typeface="Arial"/>
              </a:rPr>
              <a:t>by</a:t>
            </a:r>
            <a:r>
              <a:rPr lang="en-US" sz="1000" spc="-35" dirty="0">
                <a:cs typeface="Arial"/>
              </a:rPr>
              <a:t> </a:t>
            </a:r>
            <a:r>
              <a:rPr lang="en-US" sz="1000" dirty="0">
                <a:cs typeface="Arial"/>
              </a:rPr>
              <a:t>the</a:t>
            </a:r>
            <a:r>
              <a:rPr lang="en-US" sz="1000" spc="-30" dirty="0">
                <a:cs typeface="Arial"/>
              </a:rPr>
              <a:t> </a:t>
            </a:r>
            <a:r>
              <a:rPr lang="en-US" sz="1000" spc="-10" dirty="0">
                <a:cs typeface="Arial"/>
              </a:rPr>
              <a:t>adjudication</a:t>
            </a:r>
            <a:r>
              <a:rPr lang="en-US" sz="1000" spc="-45" dirty="0">
                <a:cs typeface="Arial"/>
              </a:rPr>
              <a:t> </a:t>
            </a:r>
            <a:r>
              <a:rPr lang="en-US" sz="1000" spc="-10" dirty="0">
                <a:cs typeface="Arial"/>
              </a:rPr>
              <a:t>committee </a:t>
            </a:r>
            <a:r>
              <a:rPr lang="en-US" sz="1000" dirty="0">
                <a:cs typeface="Arial"/>
              </a:rPr>
              <a:t>to</a:t>
            </a:r>
            <a:r>
              <a:rPr lang="en-US" sz="1000" spc="-30" dirty="0">
                <a:cs typeface="Arial"/>
              </a:rPr>
              <a:t> </a:t>
            </a:r>
            <a:r>
              <a:rPr lang="en-US" sz="1000" spc="-10" dirty="0">
                <a:cs typeface="Arial"/>
              </a:rPr>
              <a:t>determine</a:t>
            </a:r>
            <a:r>
              <a:rPr lang="en-US" sz="1000" spc="-50" dirty="0">
                <a:cs typeface="Arial"/>
              </a:rPr>
              <a:t> </a:t>
            </a:r>
            <a:r>
              <a:rPr lang="en-US" sz="1000" dirty="0">
                <a:cs typeface="Arial"/>
              </a:rPr>
              <a:t>death</a:t>
            </a:r>
            <a:r>
              <a:rPr lang="en-US" sz="1000" spc="-40" dirty="0">
                <a:cs typeface="Arial"/>
              </a:rPr>
              <a:t> </a:t>
            </a:r>
            <a:r>
              <a:rPr lang="en-US" sz="1000" dirty="0">
                <a:cs typeface="Arial"/>
              </a:rPr>
              <a:t>or</a:t>
            </a:r>
            <a:r>
              <a:rPr lang="en-US" sz="1000" spc="-20" dirty="0">
                <a:cs typeface="Arial"/>
              </a:rPr>
              <a:t> </a:t>
            </a:r>
            <a:r>
              <a:rPr lang="en-US" sz="1000" dirty="0">
                <a:cs typeface="Arial"/>
              </a:rPr>
              <a:t>first</a:t>
            </a:r>
            <a:r>
              <a:rPr lang="en-US" sz="1000" spc="-25" dirty="0">
                <a:cs typeface="Arial"/>
              </a:rPr>
              <a:t> </a:t>
            </a:r>
            <a:r>
              <a:rPr lang="en-US" sz="1000" spc="-10" dirty="0">
                <a:cs typeface="Arial"/>
              </a:rPr>
              <a:t>non-</a:t>
            </a:r>
            <a:r>
              <a:rPr lang="en-US" sz="1000" dirty="0">
                <a:cs typeface="Arial"/>
              </a:rPr>
              <a:t>fatal</a:t>
            </a:r>
            <a:r>
              <a:rPr lang="en-US" sz="1000" spc="-55" dirty="0">
                <a:cs typeface="Arial"/>
              </a:rPr>
              <a:t> </a:t>
            </a:r>
            <a:r>
              <a:rPr lang="en-US" sz="1000" dirty="0">
                <a:cs typeface="Arial"/>
              </a:rPr>
              <a:t>clinical</a:t>
            </a:r>
            <a:r>
              <a:rPr lang="en-US" sz="1000" spc="-10" dirty="0">
                <a:cs typeface="Arial"/>
              </a:rPr>
              <a:t> worsening</a:t>
            </a:r>
            <a:r>
              <a:rPr lang="en-US" sz="1000" spc="-25" dirty="0">
                <a:cs typeface="Arial"/>
              </a:rPr>
              <a:t> </a:t>
            </a:r>
            <a:r>
              <a:rPr lang="en-US" sz="1000" dirty="0">
                <a:cs typeface="Arial"/>
              </a:rPr>
              <a:t>event.</a:t>
            </a:r>
            <a:r>
              <a:rPr lang="en-US" sz="1000" spc="-25" dirty="0">
                <a:cs typeface="Arial"/>
              </a:rPr>
              <a:t> </a:t>
            </a:r>
            <a:r>
              <a:rPr lang="en-US" sz="1000" spc="-10" dirty="0">
                <a:cs typeface="Arial"/>
              </a:rPr>
              <a:t>Patients</a:t>
            </a:r>
            <a:r>
              <a:rPr lang="en-US" sz="1000" spc="-20" dirty="0">
                <a:cs typeface="Arial"/>
              </a:rPr>
              <a:t> </a:t>
            </a:r>
            <a:r>
              <a:rPr lang="en-US" sz="1000" dirty="0">
                <a:cs typeface="Arial"/>
              </a:rPr>
              <a:t>could</a:t>
            </a:r>
            <a:r>
              <a:rPr lang="en-US" sz="1000" spc="-30" dirty="0">
                <a:cs typeface="Arial"/>
              </a:rPr>
              <a:t> </a:t>
            </a:r>
            <a:r>
              <a:rPr lang="en-US" sz="1000" dirty="0">
                <a:cs typeface="Arial"/>
              </a:rPr>
              <a:t>have</a:t>
            </a:r>
            <a:r>
              <a:rPr lang="en-US" sz="1000" spc="-25" dirty="0">
                <a:cs typeface="Arial"/>
              </a:rPr>
              <a:t> </a:t>
            </a:r>
            <a:r>
              <a:rPr lang="en-US" sz="1000" spc="-20" dirty="0">
                <a:cs typeface="Arial"/>
              </a:rPr>
              <a:t>more </a:t>
            </a:r>
            <a:r>
              <a:rPr lang="en-US" sz="1000" dirty="0">
                <a:cs typeface="Arial"/>
              </a:rPr>
              <a:t>than</a:t>
            </a:r>
            <a:r>
              <a:rPr lang="en-US" sz="1000" spc="-35" dirty="0">
                <a:cs typeface="Arial"/>
              </a:rPr>
              <a:t> </a:t>
            </a:r>
            <a:r>
              <a:rPr lang="en-US" sz="1000" dirty="0">
                <a:cs typeface="Arial"/>
              </a:rPr>
              <a:t>one</a:t>
            </a:r>
            <a:r>
              <a:rPr lang="en-US" sz="1000" spc="-15" dirty="0">
                <a:cs typeface="Arial"/>
              </a:rPr>
              <a:t> </a:t>
            </a:r>
            <a:r>
              <a:rPr lang="en-US" sz="1000" spc="-10" dirty="0">
                <a:cs typeface="Arial"/>
              </a:rPr>
              <a:t>assessment</a:t>
            </a:r>
            <a:r>
              <a:rPr lang="en-US" sz="1000" spc="-60" dirty="0">
                <a:cs typeface="Arial"/>
              </a:rPr>
              <a:t> </a:t>
            </a:r>
            <a:r>
              <a:rPr lang="en-US" sz="1000" dirty="0">
                <a:cs typeface="Arial"/>
              </a:rPr>
              <a:t>for</a:t>
            </a:r>
            <a:r>
              <a:rPr lang="en-US" sz="1000" spc="-25" dirty="0">
                <a:cs typeface="Arial"/>
              </a:rPr>
              <a:t> </a:t>
            </a:r>
            <a:r>
              <a:rPr lang="en-US" sz="1000" dirty="0">
                <a:cs typeface="Arial"/>
              </a:rPr>
              <a:t>their first</a:t>
            </a:r>
            <a:r>
              <a:rPr lang="en-US" sz="1000" spc="-25" dirty="0">
                <a:cs typeface="Arial"/>
              </a:rPr>
              <a:t> </a:t>
            </a:r>
            <a:r>
              <a:rPr lang="en-US" sz="1000" spc="-10" dirty="0">
                <a:cs typeface="Arial"/>
              </a:rPr>
              <a:t>occurrence</a:t>
            </a:r>
            <a:r>
              <a:rPr lang="en-US" sz="1000" spc="-40" dirty="0">
                <a:cs typeface="Arial"/>
              </a:rPr>
              <a:t> </a:t>
            </a:r>
            <a:r>
              <a:rPr lang="en-US" sz="1000" dirty="0">
                <a:cs typeface="Arial"/>
              </a:rPr>
              <a:t>of</a:t>
            </a:r>
            <a:r>
              <a:rPr lang="en-US" sz="1000" spc="-20" dirty="0">
                <a:cs typeface="Arial"/>
              </a:rPr>
              <a:t> </a:t>
            </a:r>
            <a:r>
              <a:rPr lang="en-US" sz="1000" spc="-10" dirty="0">
                <a:cs typeface="Arial"/>
              </a:rPr>
              <a:t>non-</a:t>
            </a:r>
            <a:r>
              <a:rPr lang="en-US" sz="1000" dirty="0">
                <a:cs typeface="Arial"/>
              </a:rPr>
              <a:t>fatal</a:t>
            </a:r>
            <a:r>
              <a:rPr lang="en-US" sz="1000" spc="-30" dirty="0">
                <a:cs typeface="Arial"/>
              </a:rPr>
              <a:t> </a:t>
            </a:r>
            <a:r>
              <a:rPr lang="en-US" sz="1000" dirty="0">
                <a:cs typeface="Arial"/>
              </a:rPr>
              <a:t>clinical </a:t>
            </a:r>
            <a:r>
              <a:rPr lang="en-US" sz="1000" spc="-10" dirty="0">
                <a:cs typeface="Arial"/>
              </a:rPr>
              <a:t>worsening </a:t>
            </a:r>
            <a:r>
              <a:rPr lang="en-US" sz="1000" dirty="0">
                <a:cs typeface="Arial"/>
              </a:rPr>
              <a:t>event</a:t>
            </a:r>
            <a:r>
              <a:rPr lang="en-US" sz="1000" spc="-15" dirty="0">
                <a:cs typeface="Arial"/>
              </a:rPr>
              <a:t> </a:t>
            </a:r>
            <a:r>
              <a:rPr lang="en-US" sz="1000" spc="-25" dirty="0">
                <a:cs typeface="Arial"/>
              </a:rPr>
              <a:t>or </a:t>
            </a:r>
            <a:r>
              <a:rPr lang="en-US" sz="1000" dirty="0">
                <a:cs typeface="Arial"/>
              </a:rPr>
              <a:t>death.</a:t>
            </a:r>
            <a:r>
              <a:rPr lang="en-US" sz="1000" spc="-50" dirty="0">
                <a:cs typeface="Arial"/>
              </a:rPr>
              <a:t> </a:t>
            </a:r>
            <a:r>
              <a:rPr lang="en-US" sz="1000" dirty="0">
                <a:cs typeface="Arial"/>
              </a:rPr>
              <a:t>A</a:t>
            </a:r>
            <a:r>
              <a:rPr lang="en-US" sz="1000" spc="-40" dirty="0">
                <a:cs typeface="Arial"/>
              </a:rPr>
              <a:t> </a:t>
            </a:r>
            <a:r>
              <a:rPr lang="en-US" sz="1000" dirty="0">
                <a:cs typeface="Arial"/>
              </a:rPr>
              <a:t>single</a:t>
            </a:r>
            <a:r>
              <a:rPr lang="en-US" sz="1000" spc="-30" dirty="0">
                <a:cs typeface="Arial"/>
              </a:rPr>
              <a:t> </a:t>
            </a:r>
            <a:r>
              <a:rPr lang="en-US" sz="1000" dirty="0">
                <a:cs typeface="Arial"/>
              </a:rPr>
              <a:t>patient</a:t>
            </a:r>
            <a:r>
              <a:rPr lang="en-US" sz="1000" spc="-40" dirty="0">
                <a:cs typeface="Arial"/>
              </a:rPr>
              <a:t> </a:t>
            </a:r>
            <a:r>
              <a:rPr lang="en-US" sz="1000" dirty="0">
                <a:cs typeface="Arial"/>
              </a:rPr>
              <a:t>could</a:t>
            </a:r>
            <a:r>
              <a:rPr lang="en-US" sz="1000" spc="-55" dirty="0">
                <a:cs typeface="Arial"/>
              </a:rPr>
              <a:t> </a:t>
            </a:r>
            <a:r>
              <a:rPr lang="en-US" sz="1000" dirty="0">
                <a:cs typeface="Arial"/>
              </a:rPr>
              <a:t>have</a:t>
            </a:r>
            <a:r>
              <a:rPr lang="en-US" sz="1000" spc="-30" dirty="0">
                <a:cs typeface="Arial"/>
              </a:rPr>
              <a:t> </a:t>
            </a:r>
            <a:r>
              <a:rPr lang="en-US" sz="1000" dirty="0">
                <a:cs typeface="Arial"/>
              </a:rPr>
              <a:t>more</a:t>
            </a:r>
            <a:r>
              <a:rPr lang="en-US" sz="1000" spc="-60" dirty="0">
                <a:cs typeface="Arial"/>
              </a:rPr>
              <a:t> </a:t>
            </a:r>
            <a:r>
              <a:rPr lang="en-US" sz="1000" dirty="0">
                <a:cs typeface="Arial"/>
              </a:rPr>
              <a:t>than</a:t>
            </a:r>
            <a:r>
              <a:rPr lang="en-US" sz="1000" spc="-55" dirty="0">
                <a:cs typeface="Arial"/>
              </a:rPr>
              <a:t> </a:t>
            </a:r>
            <a:r>
              <a:rPr lang="en-US" sz="1000" dirty="0">
                <a:cs typeface="Arial"/>
              </a:rPr>
              <a:t>one</a:t>
            </a:r>
            <a:r>
              <a:rPr lang="en-US" sz="1000" spc="-40" dirty="0">
                <a:cs typeface="Arial"/>
              </a:rPr>
              <a:t> </a:t>
            </a:r>
            <a:r>
              <a:rPr lang="en-US" sz="1000" spc="-10" dirty="0">
                <a:cs typeface="Arial"/>
              </a:rPr>
              <a:t>non-</a:t>
            </a:r>
            <a:r>
              <a:rPr lang="en-US" sz="1000" dirty="0">
                <a:cs typeface="Arial"/>
              </a:rPr>
              <a:t>fatal</a:t>
            </a:r>
            <a:r>
              <a:rPr lang="en-US" sz="1000" spc="-50" dirty="0">
                <a:cs typeface="Arial"/>
              </a:rPr>
              <a:t> </a:t>
            </a:r>
            <a:r>
              <a:rPr lang="en-US" sz="1000" dirty="0">
                <a:cs typeface="Arial"/>
              </a:rPr>
              <a:t>clinical</a:t>
            </a:r>
            <a:r>
              <a:rPr lang="en-US" sz="1000" spc="-25" dirty="0">
                <a:cs typeface="Arial"/>
              </a:rPr>
              <a:t> </a:t>
            </a:r>
            <a:r>
              <a:rPr lang="en-US" sz="1000" spc="-10" dirty="0">
                <a:cs typeface="Arial"/>
              </a:rPr>
              <a:t>worsening</a:t>
            </a:r>
            <a:r>
              <a:rPr lang="en-US" sz="1000" spc="-35" dirty="0">
                <a:cs typeface="Arial"/>
              </a:rPr>
              <a:t> </a:t>
            </a:r>
            <a:r>
              <a:rPr lang="en-US" sz="1000" dirty="0">
                <a:cs typeface="Arial"/>
              </a:rPr>
              <a:t>event</a:t>
            </a:r>
            <a:r>
              <a:rPr lang="en-US" sz="1000" spc="-40" dirty="0">
                <a:cs typeface="Arial"/>
              </a:rPr>
              <a:t> </a:t>
            </a:r>
            <a:r>
              <a:rPr lang="en-US" sz="1000" spc="-25" dirty="0">
                <a:cs typeface="Arial"/>
              </a:rPr>
              <a:t>but </a:t>
            </a:r>
            <a:r>
              <a:rPr lang="en-US" sz="1000" dirty="0">
                <a:cs typeface="Arial"/>
              </a:rPr>
              <a:t>was</a:t>
            </a:r>
            <a:r>
              <a:rPr lang="en-US" sz="1000" spc="-15" dirty="0">
                <a:cs typeface="Arial"/>
              </a:rPr>
              <a:t> </a:t>
            </a:r>
            <a:r>
              <a:rPr lang="en-US" sz="1000" dirty="0">
                <a:cs typeface="Arial"/>
              </a:rPr>
              <a:t>only</a:t>
            </a:r>
            <a:r>
              <a:rPr lang="en-US" sz="1000" spc="-20" dirty="0">
                <a:cs typeface="Arial"/>
              </a:rPr>
              <a:t> </a:t>
            </a:r>
            <a:r>
              <a:rPr lang="en-US" sz="1000" spc="-10" dirty="0">
                <a:cs typeface="Arial"/>
              </a:rPr>
              <a:t>counted</a:t>
            </a:r>
            <a:r>
              <a:rPr lang="en-US" sz="1000" spc="-50" dirty="0">
                <a:cs typeface="Arial"/>
              </a:rPr>
              <a:t> </a:t>
            </a:r>
            <a:r>
              <a:rPr lang="en-US" sz="1000" dirty="0">
                <a:cs typeface="Arial"/>
              </a:rPr>
              <a:t>once</a:t>
            </a:r>
            <a:r>
              <a:rPr lang="en-US" sz="1000" spc="-25" dirty="0">
                <a:cs typeface="Arial"/>
              </a:rPr>
              <a:t> </a:t>
            </a:r>
            <a:r>
              <a:rPr lang="en-US" sz="1000" dirty="0">
                <a:cs typeface="Arial"/>
              </a:rPr>
              <a:t>for</a:t>
            </a:r>
            <a:r>
              <a:rPr lang="en-US" sz="1000" spc="-45" dirty="0">
                <a:cs typeface="Arial"/>
              </a:rPr>
              <a:t> </a:t>
            </a:r>
            <a:r>
              <a:rPr lang="en-US" sz="1000" dirty="0">
                <a:cs typeface="Arial"/>
              </a:rPr>
              <a:t>the</a:t>
            </a:r>
            <a:r>
              <a:rPr lang="en-US" sz="1000" spc="-25" dirty="0">
                <a:cs typeface="Arial"/>
              </a:rPr>
              <a:t> </a:t>
            </a:r>
            <a:r>
              <a:rPr lang="en-US" sz="1000" dirty="0">
                <a:cs typeface="Arial"/>
              </a:rPr>
              <a:t>time</a:t>
            </a:r>
            <a:r>
              <a:rPr lang="en-US" sz="1000" spc="-35" dirty="0">
                <a:cs typeface="Arial"/>
              </a:rPr>
              <a:t> </a:t>
            </a:r>
            <a:r>
              <a:rPr lang="en-US" sz="1000" dirty="0">
                <a:cs typeface="Arial"/>
              </a:rPr>
              <a:t>to</a:t>
            </a:r>
            <a:r>
              <a:rPr lang="en-US" sz="1000" spc="-30" dirty="0">
                <a:cs typeface="Arial"/>
              </a:rPr>
              <a:t> </a:t>
            </a:r>
            <a:r>
              <a:rPr lang="en-US" sz="1000" dirty="0">
                <a:cs typeface="Arial"/>
              </a:rPr>
              <a:t>event</a:t>
            </a:r>
            <a:r>
              <a:rPr lang="en-US" sz="1000" spc="-25" dirty="0">
                <a:cs typeface="Arial"/>
              </a:rPr>
              <a:t> </a:t>
            </a:r>
            <a:r>
              <a:rPr lang="en-US" sz="1000" spc="-10" dirty="0">
                <a:cs typeface="Arial"/>
              </a:rPr>
              <a:t>analysis.</a:t>
            </a:r>
          </a:p>
          <a:p>
            <a:endParaRPr lang="en-US" sz="1000" spc="-10" dirty="0">
              <a:cs typeface="Arial"/>
            </a:endParaRPr>
          </a:p>
          <a:p>
            <a:r>
              <a:rPr lang="en-US" sz="1000" dirty="0" err="1"/>
              <a:t>Hoeper</a:t>
            </a:r>
            <a:r>
              <a:rPr lang="en-US" sz="1000" dirty="0"/>
              <a:t> MM, et al. </a:t>
            </a:r>
            <a:r>
              <a:rPr lang="en-US" sz="1000" i="1" dirty="0"/>
              <a:t>N </a:t>
            </a:r>
            <a:r>
              <a:rPr lang="en-US" sz="1000" i="1" dirty="0" err="1"/>
              <a:t>Engl</a:t>
            </a:r>
            <a:r>
              <a:rPr lang="en-US" sz="1000" i="1" dirty="0"/>
              <a:t> J Med.</a:t>
            </a:r>
            <a:r>
              <a:rPr lang="en-US" sz="1000" dirty="0"/>
              <a:t> 2023. </a:t>
            </a:r>
            <a:endParaRPr lang="en-US" sz="1000" strike="sngStrike"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9505"/>
            <a:ext cx="10744200" cy="1185577"/>
          </a:xfrm>
        </p:spPr>
        <p:txBody>
          <a:bodyPr vert="horz" wrap="square" lIns="0" tIns="341579" rIns="0" bIns="0" rtlCol="0">
            <a:spAutoFit/>
          </a:bodyPr>
          <a:lstStyle/>
          <a:p>
            <a:r>
              <a:rPr lang="en-US" dirty="0"/>
              <a:t>Overall Summary of Safety</a:t>
            </a:r>
          </a:p>
        </p:txBody>
      </p:sp>
      <p:graphicFrame>
        <p:nvGraphicFramePr>
          <p:cNvPr id="5" name="object 5"/>
          <p:cNvGraphicFramePr>
            <a:graphicFrameLocks noGrp="1"/>
          </p:cNvGraphicFramePr>
          <p:nvPr>
            <p:extLst>
              <p:ext uri="{D42A27DB-BD31-4B8C-83A1-F6EECF244321}">
                <p14:modId xmlns:p14="http://schemas.microsoft.com/office/powerpoint/2010/main" val="3362112964"/>
              </p:ext>
            </p:extLst>
          </p:nvPr>
        </p:nvGraphicFramePr>
        <p:xfrm>
          <a:off x="989647" y="1847075"/>
          <a:ext cx="10205720" cy="3599180"/>
        </p:xfrm>
        <a:graphic>
          <a:graphicData uri="http://schemas.openxmlformats.org/drawingml/2006/table">
            <a:tbl>
              <a:tblPr firstRow="1" bandRow="1">
                <a:tableStyleId>{EB344D84-9AFB-497E-A393-DC336BA19D2E}</a:tableStyleId>
              </a:tblPr>
              <a:tblGrid>
                <a:gridCol w="6268720">
                  <a:extLst>
                    <a:ext uri="{9D8B030D-6E8A-4147-A177-3AD203B41FA5}">
                      <a16:colId xmlns:a16="http://schemas.microsoft.com/office/drawing/2014/main" val="20000"/>
                    </a:ext>
                  </a:extLst>
                </a:gridCol>
                <a:gridCol w="1968500">
                  <a:extLst>
                    <a:ext uri="{9D8B030D-6E8A-4147-A177-3AD203B41FA5}">
                      <a16:colId xmlns:a16="http://schemas.microsoft.com/office/drawing/2014/main" val="20001"/>
                    </a:ext>
                  </a:extLst>
                </a:gridCol>
                <a:gridCol w="1968500">
                  <a:extLst>
                    <a:ext uri="{9D8B030D-6E8A-4147-A177-3AD203B41FA5}">
                      <a16:colId xmlns:a16="http://schemas.microsoft.com/office/drawing/2014/main" val="20002"/>
                    </a:ext>
                  </a:extLst>
                </a:gridCol>
              </a:tblGrid>
              <a:tr h="770890">
                <a:tc>
                  <a:txBody>
                    <a:bodyPr/>
                    <a:lstStyle/>
                    <a:p>
                      <a:pPr>
                        <a:lnSpc>
                          <a:spcPct val="100000"/>
                        </a:lnSpc>
                        <a:spcBef>
                          <a:spcPts val="50"/>
                        </a:spcBef>
                      </a:pPr>
                      <a:endParaRPr sz="1750" dirty="0"/>
                    </a:p>
                    <a:p>
                      <a:pPr marL="45720">
                        <a:lnSpc>
                          <a:spcPct val="100000"/>
                        </a:lnSpc>
                        <a:spcBef>
                          <a:spcPts val="5"/>
                        </a:spcBef>
                      </a:pPr>
                      <a:r>
                        <a:rPr sz="1500" b="1" dirty="0">
                          <a:solidFill>
                            <a:srgbClr val="FFFFFF"/>
                          </a:solidFill>
                        </a:rPr>
                        <a:t>Number</a:t>
                      </a:r>
                      <a:r>
                        <a:rPr sz="1500" b="1" spc="-5" dirty="0">
                          <a:solidFill>
                            <a:srgbClr val="FFFFFF"/>
                          </a:solidFill>
                        </a:rPr>
                        <a:t> </a:t>
                      </a:r>
                      <a:r>
                        <a:rPr sz="1500" b="1" dirty="0">
                          <a:solidFill>
                            <a:srgbClr val="FFFFFF"/>
                          </a:solidFill>
                        </a:rPr>
                        <a:t>of</a:t>
                      </a:r>
                      <a:r>
                        <a:rPr sz="1500" b="1" spc="-15" dirty="0">
                          <a:solidFill>
                            <a:srgbClr val="FFFFFF"/>
                          </a:solidFill>
                        </a:rPr>
                        <a:t> </a:t>
                      </a:r>
                      <a:r>
                        <a:rPr sz="1500" b="1" dirty="0">
                          <a:solidFill>
                            <a:srgbClr val="FFFFFF"/>
                          </a:solidFill>
                        </a:rPr>
                        <a:t>patients</a:t>
                      </a:r>
                      <a:r>
                        <a:rPr sz="1500" b="1" spc="-25" dirty="0">
                          <a:solidFill>
                            <a:srgbClr val="FFFFFF"/>
                          </a:solidFill>
                        </a:rPr>
                        <a:t> </a:t>
                      </a:r>
                      <a:r>
                        <a:rPr sz="1500" b="1" dirty="0">
                          <a:solidFill>
                            <a:srgbClr val="FFFFFF"/>
                          </a:solidFill>
                        </a:rPr>
                        <a:t>with</a:t>
                      </a:r>
                      <a:r>
                        <a:rPr sz="1500" b="1" spc="-50" dirty="0">
                          <a:solidFill>
                            <a:srgbClr val="FFFFFF"/>
                          </a:solidFill>
                        </a:rPr>
                        <a:t> </a:t>
                      </a:r>
                      <a:r>
                        <a:rPr sz="1500" b="1" spc="-25" dirty="0">
                          <a:solidFill>
                            <a:srgbClr val="FFFFFF"/>
                          </a:solidFill>
                        </a:rPr>
                        <a:t>any</a:t>
                      </a:r>
                      <a:endParaRPr sz="1500" dirty="0">
                        <a:latin typeface="Arial"/>
                        <a:cs typeface="Arial"/>
                      </a:endParaRPr>
                    </a:p>
                  </a:txBody>
                  <a:tcPr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18490" marR="610870" algn="ctr">
                        <a:lnSpc>
                          <a:spcPct val="107000"/>
                        </a:lnSpc>
                        <a:spcBef>
                          <a:spcPts val="30"/>
                        </a:spcBef>
                      </a:pPr>
                      <a:r>
                        <a:rPr sz="1500" b="1" spc="-10" dirty="0">
                          <a:solidFill>
                            <a:srgbClr val="FFFFFF"/>
                          </a:solidFill>
                        </a:rPr>
                        <a:t>Placebo (N=160) </a:t>
                      </a:r>
                      <a:r>
                        <a:rPr sz="1500" b="1" dirty="0">
                          <a:solidFill>
                            <a:srgbClr val="FFFFFF"/>
                          </a:solidFill>
                        </a:rPr>
                        <a:t>n</a:t>
                      </a:r>
                      <a:r>
                        <a:rPr sz="1500" b="1" spc="-30" dirty="0">
                          <a:solidFill>
                            <a:srgbClr val="FFFFFF"/>
                          </a:solidFill>
                        </a:rPr>
                        <a:t> </a:t>
                      </a:r>
                      <a:r>
                        <a:rPr sz="1500" b="1" spc="-25" dirty="0">
                          <a:solidFill>
                            <a:srgbClr val="FFFFFF"/>
                          </a:solidFill>
                        </a:rPr>
                        <a:t>(%)</a:t>
                      </a:r>
                      <a:endParaRPr sz="1500">
                        <a:latin typeface="Arial"/>
                        <a:cs typeface="Arial"/>
                      </a:endParaRPr>
                    </a:p>
                  </a:txBody>
                  <a:tcPr marL="0" marR="0" marT="381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58470" marR="451484" algn="ctr">
                        <a:lnSpc>
                          <a:spcPct val="107300"/>
                        </a:lnSpc>
                        <a:spcBef>
                          <a:spcPts val="25"/>
                        </a:spcBef>
                      </a:pPr>
                      <a:r>
                        <a:rPr sz="1500" b="1" spc="-10" dirty="0">
                          <a:solidFill>
                            <a:srgbClr val="FFFFFF"/>
                          </a:solidFill>
                        </a:rPr>
                        <a:t>Sotatercept (N=163)</a:t>
                      </a:r>
                      <a:endParaRPr sz="1500"/>
                    </a:p>
                    <a:p>
                      <a:pPr marL="1270" algn="ctr">
                        <a:lnSpc>
                          <a:spcPct val="100000"/>
                        </a:lnSpc>
                        <a:spcBef>
                          <a:spcPts val="120"/>
                        </a:spcBef>
                      </a:pPr>
                      <a:r>
                        <a:rPr sz="1500" b="1" dirty="0">
                          <a:solidFill>
                            <a:srgbClr val="FFFFFF"/>
                          </a:solidFill>
                        </a:rPr>
                        <a:t>n</a:t>
                      </a:r>
                      <a:r>
                        <a:rPr sz="1500" b="1" spc="-15" dirty="0">
                          <a:solidFill>
                            <a:srgbClr val="FFFFFF"/>
                          </a:solidFill>
                        </a:rPr>
                        <a:t> </a:t>
                      </a:r>
                      <a:r>
                        <a:rPr sz="1500" b="1" spc="-25" dirty="0">
                          <a:solidFill>
                            <a:srgbClr val="FFFFFF"/>
                          </a:solidFill>
                        </a:rPr>
                        <a:t>(%)</a:t>
                      </a:r>
                      <a:endParaRPr sz="1500">
                        <a:latin typeface="Arial"/>
                        <a:cs typeface="Arial"/>
                      </a:endParaRPr>
                    </a:p>
                  </a:txBody>
                  <a:tcPr marL="0" marR="0" marT="317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96545">
                <a:tc>
                  <a:txBody>
                    <a:bodyPr/>
                    <a:lstStyle/>
                    <a:p>
                      <a:pPr marL="45720" algn="ctr">
                        <a:lnSpc>
                          <a:spcPct val="100000"/>
                        </a:lnSpc>
                        <a:spcBef>
                          <a:spcPts val="254"/>
                        </a:spcBef>
                      </a:pPr>
                      <a:r>
                        <a:rPr sz="1500" b="1" dirty="0">
                          <a:solidFill>
                            <a:schemeClr val="tx1"/>
                          </a:solidFill>
                        </a:rPr>
                        <a:t>TEAEs of</a:t>
                      </a:r>
                      <a:r>
                        <a:rPr sz="1500" b="1" spc="-35" dirty="0">
                          <a:solidFill>
                            <a:schemeClr val="tx1"/>
                          </a:solidFill>
                        </a:rPr>
                        <a:t> </a:t>
                      </a:r>
                      <a:r>
                        <a:rPr sz="1500" b="1" spc="-10" dirty="0">
                          <a:solidFill>
                            <a:schemeClr val="tx1"/>
                          </a:solidFill>
                        </a:rPr>
                        <a:t>interest</a:t>
                      </a:r>
                      <a:r>
                        <a:rPr sz="1575" spc="-15" baseline="26455" dirty="0">
                          <a:solidFill>
                            <a:schemeClr val="tx1"/>
                          </a:solidFill>
                        </a:rPr>
                        <a:t>†</a:t>
                      </a:r>
                      <a:endParaRPr sz="1575" baseline="26455" dirty="0">
                        <a:solidFill>
                          <a:schemeClr val="tx1"/>
                        </a:solidFill>
                        <a:latin typeface="Arial"/>
                        <a:cs typeface="Arial"/>
                      </a:endParaRPr>
                    </a:p>
                  </a:txBody>
                  <a:tcPr marL="0" marR="0" marT="32384"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72</a:t>
                      </a:r>
                      <a:r>
                        <a:rPr sz="1500" spc="-25" dirty="0">
                          <a:solidFill>
                            <a:schemeClr val="tx1"/>
                          </a:solidFill>
                        </a:rPr>
                        <a:t> </a:t>
                      </a:r>
                      <a:r>
                        <a:rPr sz="1500" spc="-10" dirty="0">
                          <a:solidFill>
                            <a:schemeClr val="tx1"/>
                          </a:solidFill>
                        </a:rPr>
                        <a:t>(45.0)</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97</a:t>
                      </a:r>
                      <a:r>
                        <a:rPr sz="1500" spc="-25" dirty="0">
                          <a:solidFill>
                            <a:schemeClr val="tx1"/>
                          </a:solidFill>
                        </a:rPr>
                        <a:t> </a:t>
                      </a:r>
                      <a:r>
                        <a:rPr sz="1500" spc="-10" dirty="0">
                          <a:solidFill>
                            <a:schemeClr val="tx1"/>
                          </a:solidFill>
                        </a:rPr>
                        <a:t>(59.5)</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81305">
                <a:tc>
                  <a:txBody>
                    <a:bodyPr/>
                    <a:lstStyle/>
                    <a:p>
                      <a:pPr marL="137160">
                        <a:lnSpc>
                          <a:spcPct val="100000"/>
                        </a:lnSpc>
                        <a:spcBef>
                          <a:spcPts val="160"/>
                        </a:spcBef>
                      </a:pPr>
                      <a:r>
                        <a:rPr sz="1500" dirty="0">
                          <a:solidFill>
                            <a:schemeClr val="tx1"/>
                          </a:solidFill>
                        </a:rPr>
                        <a:t>Bleeding</a:t>
                      </a:r>
                      <a:r>
                        <a:rPr sz="1500" spc="-10" dirty="0">
                          <a:solidFill>
                            <a:schemeClr val="tx1"/>
                          </a:solidFill>
                        </a:rPr>
                        <a:t> events</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25</a:t>
                      </a:r>
                      <a:r>
                        <a:rPr sz="1500" spc="-25" dirty="0">
                          <a:solidFill>
                            <a:schemeClr val="tx1"/>
                          </a:solidFill>
                        </a:rPr>
                        <a:t> </a:t>
                      </a:r>
                      <a:r>
                        <a:rPr sz="1500" spc="-10" dirty="0">
                          <a:solidFill>
                            <a:schemeClr val="tx1"/>
                          </a:solidFill>
                        </a:rPr>
                        <a:t>(15.6)</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52</a:t>
                      </a:r>
                      <a:r>
                        <a:rPr sz="1500" spc="-25" dirty="0">
                          <a:solidFill>
                            <a:schemeClr val="tx1"/>
                          </a:solidFill>
                        </a:rPr>
                        <a:t> </a:t>
                      </a:r>
                      <a:r>
                        <a:rPr sz="1500" spc="-10" dirty="0">
                          <a:solidFill>
                            <a:schemeClr val="tx1"/>
                          </a:solidFill>
                        </a:rPr>
                        <a:t>(31.9)</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81305">
                <a:tc>
                  <a:txBody>
                    <a:bodyPr/>
                    <a:lstStyle/>
                    <a:p>
                      <a:pPr marL="137160">
                        <a:lnSpc>
                          <a:spcPct val="100000"/>
                        </a:lnSpc>
                        <a:spcBef>
                          <a:spcPts val="160"/>
                        </a:spcBef>
                      </a:pPr>
                      <a:r>
                        <a:rPr sz="1500" spc="-10" dirty="0">
                          <a:solidFill>
                            <a:schemeClr val="tx1"/>
                          </a:solidFill>
                        </a:rPr>
                        <a:t>Telangiectasia</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6</a:t>
                      </a:r>
                      <a:r>
                        <a:rPr sz="1500" spc="-15" dirty="0">
                          <a:solidFill>
                            <a:schemeClr val="tx1"/>
                          </a:solidFill>
                        </a:rPr>
                        <a:t> </a:t>
                      </a:r>
                      <a:r>
                        <a:rPr sz="1500" spc="-10" dirty="0">
                          <a:solidFill>
                            <a:schemeClr val="tx1"/>
                          </a:solidFill>
                        </a:rPr>
                        <a:t>(3.8)</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23</a:t>
                      </a:r>
                      <a:r>
                        <a:rPr sz="1500" spc="-25" dirty="0">
                          <a:solidFill>
                            <a:schemeClr val="tx1"/>
                          </a:solidFill>
                        </a:rPr>
                        <a:t> </a:t>
                      </a:r>
                      <a:r>
                        <a:rPr sz="1500" spc="-10" dirty="0">
                          <a:solidFill>
                            <a:schemeClr val="tx1"/>
                          </a:solidFill>
                        </a:rPr>
                        <a:t>(14.1)</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1305">
                <a:tc>
                  <a:txBody>
                    <a:bodyPr/>
                    <a:lstStyle/>
                    <a:p>
                      <a:pPr marL="137160">
                        <a:lnSpc>
                          <a:spcPct val="100000"/>
                        </a:lnSpc>
                        <a:spcBef>
                          <a:spcPts val="160"/>
                        </a:spcBef>
                      </a:pPr>
                      <a:r>
                        <a:rPr sz="1500" dirty="0">
                          <a:solidFill>
                            <a:schemeClr val="tx1"/>
                          </a:solidFill>
                        </a:rPr>
                        <a:t>Increased</a:t>
                      </a:r>
                      <a:r>
                        <a:rPr sz="1500" spc="-50" dirty="0">
                          <a:solidFill>
                            <a:schemeClr val="tx1"/>
                          </a:solidFill>
                        </a:rPr>
                        <a:t> </a:t>
                      </a:r>
                      <a:r>
                        <a:rPr sz="1500" dirty="0">
                          <a:solidFill>
                            <a:schemeClr val="tx1"/>
                          </a:solidFill>
                        </a:rPr>
                        <a:t>hemoglobin</a:t>
                      </a:r>
                      <a:r>
                        <a:rPr sz="1500" spc="-5" dirty="0">
                          <a:solidFill>
                            <a:schemeClr val="tx1"/>
                          </a:solidFill>
                        </a:rPr>
                        <a:t> </a:t>
                      </a:r>
                      <a:r>
                        <a:rPr sz="1500" dirty="0">
                          <a:solidFill>
                            <a:schemeClr val="tx1"/>
                          </a:solidFill>
                        </a:rPr>
                        <a:t>(increased</a:t>
                      </a:r>
                      <a:r>
                        <a:rPr sz="1500" spc="-35" dirty="0">
                          <a:solidFill>
                            <a:schemeClr val="tx1"/>
                          </a:solidFill>
                        </a:rPr>
                        <a:t> </a:t>
                      </a:r>
                      <a:r>
                        <a:rPr sz="1500" dirty="0">
                          <a:solidFill>
                            <a:schemeClr val="tx1"/>
                          </a:solidFill>
                        </a:rPr>
                        <a:t>hematocrit,</a:t>
                      </a:r>
                      <a:r>
                        <a:rPr sz="1500" spc="-40" dirty="0">
                          <a:solidFill>
                            <a:schemeClr val="tx1"/>
                          </a:solidFill>
                        </a:rPr>
                        <a:t> </a:t>
                      </a:r>
                      <a:r>
                        <a:rPr sz="1500" dirty="0">
                          <a:solidFill>
                            <a:schemeClr val="tx1"/>
                          </a:solidFill>
                        </a:rPr>
                        <a:t>increased</a:t>
                      </a:r>
                      <a:r>
                        <a:rPr sz="1500" spc="25" dirty="0">
                          <a:solidFill>
                            <a:schemeClr val="tx1"/>
                          </a:solidFill>
                        </a:rPr>
                        <a:t> </a:t>
                      </a:r>
                      <a:r>
                        <a:rPr sz="1500" dirty="0">
                          <a:solidFill>
                            <a:schemeClr val="tx1"/>
                          </a:solidFill>
                        </a:rPr>
                        <a:t>RBC</a:t>
                      </a:r>
                      <a:r>
                        <a:rPr sz="1500" spc="5" dirty="0">
                          <a:solidFill>
                            <a:schemeClr val="tx1"/>
                          </a:solidFill>
                        </a:rPr>
                        <a:t> </a:t>
                      </a:r>
                      <a:r>
                        <a:rPr sz="1500" spc="-10" dirty="0">
                          <a:solidFill>
                            <a:schemeClr val="tx1"/>
                          </a:solidFill>
                        </a:rPr>
                        <a:t>count)</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0</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 algn="ctr">
                        <a:lnSpc>
                          <a:spcPct val="100000"/>
                        </a:lnSpc>
                        <a:spcBef>
                          <a:spcPts val="160"/>
                        </a:spcBef>
                      </a:pPr>
                      <a:r>
                        <a:rPr sz="1500" dirty="0">
                          <a:solidFill>
                            <a:schemeClr val="tx1"/>
                          </a:solidFill>
                        </a:rPr>
                        <a:t>10</a:t>
                      </a:r>
                      <a:r>
                        <a:rPr sz="1500" spc="-25" dirty="0">
                          <a:solidFill>
                            <a:schemeClr val="tx1"/>
                          </a:solidFill>
                        </a:rPr>
                        <a:t> </a:t>
                      </a:r>
                      <a:r>
                        <a:rPr sz="1500" spc="-10" dirty="0">
                          <a:solidFill>
                            <a:schemeClr val="tx1"/>
                          </a:solidFill>
                        </a:rPr>
                        <a:t>(6.1)</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81305">
                <a:tc>
                  <a:txBody>
                    <a:bodyPr/>
                    <a:lstStyle/>
                    <a:p>
                      <a:pPr marL="137160">
                        <a:lnSpc>
                          <a:spcPct val="100000"/>
                        </a:lnSpc>
                        <a:spcBef>
                          <a:spcPts val="160"/>
                        </a:spcBef>
                      </a:pPr>
                      <a:r>
                        <a:rPr sz="1500" spc="-10" dirty="0">
                          <a:solidFill>
                            <a:schemeClr val="tx1"/>
                          </a:solidFill>
                        </a:rPr>
                        <a:t>Thrombocytopenia</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5</a:t>
                      </a:r>
                      <a:r>
                        <a:rPr sz="1500" spc="-15" dirty="0">
                          <a:solidFill>
                            <a:schemeClr val="tx1"/>
                          </a:solidFill>
                        </a:rPr>
                        <a:t> </a:t>
                      </a:r>
                      <a:r>
                        <a:rPr sz="1500" spc="-10" dirty="0">
                          <a:solidFill>
                            <a:schemeClr val="tx1"/>
                          </a:solidFill>
                        </a:rPr>
                        <a:t>(3.1)</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 algn="ctr">
                        <a:lnSpc>
                          <a:spcPct val="100000"/>
                        </a:lnSpc>
                        <a:spcBef>
                          <a:spcPts val="160"/>
                        </a:spcBef>
                      </a:pPr>
                      <a:r>
                        <a:rPr sz="1500" dirty="0">
                          <a:solidFill>
                            <a:schemeClr val="tx1"/>
                          </a:solidFill>
                        </a:rPr>
                        <a:t>14</a:t>
                      </a:r>
                      <a:r>
                        <a:rPr sz="1500" spc="-25" dirty="0">
                          <a:solidFill>
                            <a:schemeClr val="tx1"/>
                          </a:solidFill>
                        </a:rPr>
                        <a:t> </a:t>
                      </a:r>
                      <a:r>
                        <a:rPr sz="1500" spc="-10" dirty="0">
                          <a:solidFill>
                            <a:schemeClr val="tx1"/>
                          </a:solidFill>
                        </a:rPr>
                        <a:t>(8.6)</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1305">
                <a:tc>
                  <a:txBody>
                    <a:bodyPr/>
                    <a:lstStyle/>
                    <a:p>
                      <a:pPr marL="137160">
                        <a:lnSpc>
                          <a:spcPct val="100000"/>
                        </a:lnSpc>
                        <a:spcBef>
                          <a:spcPts val="160"/>
                        </a:spcBef>
                      </a:pPr>
                      <a:r>
                        <a:rPr sz="1500" dirty="0">
                          <a:solidFill>
                            <a:schemeClr val="tx1"/>
                          </a:solidFill>
                        </a:rPr>
                        <a:t>Increased</a:t>
                      </a:r>
                      <a:r>
                        <a:rPr sz="1500" spc="-45" dirty="0">
                          <a:solidFill>
                            <a:schemeClr val="tx1"/>
                          </a:solidFill>
                        </a:rPr>
                        <a:t> </a:t>
                      </a:r>
                      <a:r>
                        <a:rPr sz="1500" dirty="0">
                          <a:solidFill>
                            <a:schemeClr val="tx1"/>
                          </a:solidFill>
                        </a:rPr>
                        <a:t>blood</a:t>
                      </a:r>
                      <a:r>
                        <a:rPr sz="1500" spc="5" dirty="0">
                          <a:solidFill>
                            <a:schemeClr val="tx1"/>
                          </a:solidFill>
                        </a:rPr>
                        <a:t> </a:t>
                      </a:r>
                      <a:r>
                        <a:rPr sz="1500" spc="-10" dirty="0">
                          <a:solidFill>
                            <a:schemeClr val="tx1"/>
                          </a:solidFill>
                        </a:rPr>
                        <a:t>pressure</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1</a:t>
                      </a:r>
                      <a:r>
                        <a:rPr sz="1500" spc="-15" dirty="0">
                          <a:solidFill>
                            <a:schemeClr val="tx1"/>
                          </a:solidFill>
                        </a:rPr>
                        <a:t> </a:t>
                      </a:r>
                      <a:r>
                        <a:rPr sz="1500" spc="-10" dirty="0">
                          <a:solidFill>
                            <a:schemeClr val="tx1"/>
                          </a:solidFill>
                        </a:rPr>
                        <a:t>(0.6)</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 algn="ctr">
                        <a:lnSpc>
                          <a:spcPct val="100000"/>
                        </a:lnSpc>
                        <a:spcBef>
                          <a:spcPts val="160"/>
                        </a:spcBef>
                      </a:pPr>
                      <a:r>
                        <a:rPr sz="1500" dirty="0">
                          <a:solidFill>
                            <a:schemeClr val="tx1"/>
                          </a:solidFill>
                        </a:rPr>
                        <a:t>7</a:t>
                      </a:r>
                      <a:r>
                        <a:rPr sz="1500" spc="-15" dirty="0">
                          <a:solidFill>
                            <a:schemeClr val="tx1"/>
                          </a:solidFill>
                        </a:rPr>
                        <a:t> </a:t>
                      </a:r>
                      <a:r>
                        <a:rPr sz="1500" spc="-10" dirty="0">
                          <a:solidFill>
                            <a:schemeClr val="tx1"/>
                          </a:solidFill>
                        </a:rPr>
                        <a:t>(4.3)</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81305">
                <a:tc>
                  <a:txBody>
                    <a:bodyPr/>
                    <a:lstStyle/>
                    <a:p>
                      <a:pPr marL="45720" algn="ctr">
                        <a:lnSpc>
                          <a:spcPct val="100000"/>
                        </a:lnSpc>
                        <a:spcBef>
                          <a:spcPts val="160"/>
                        </a:spcBef>
                      </a:pPr>
                      <a:r>
                        <a:rPr sz="1500" b="1" dirty="0">
                          <a:solidFill>
                            <a:schemeClr val="tx1"/>
                          </a:solidFill>
                        </a:rPr>
                        <a:t>TEAEs</a:t>
                      </a:r>
                      <a:r>
                        <a:rPr sz="1500" b="1" spc="25" dirty="0">
                          <a:solidFill>
                            <a:schemeClr val="tx1"/>
                          </a:solidFill>
                        </a:rPr>
                        <a:t> </a:t>
                      </a:r>
                      <a:r>
                        <a:rPr sz="1500" b="1" dirty="0">
                          <a:solidFill>
                            <a:schemeClr val="tx1"/>
                          </a:solidFill>
                        </a:rPr>
                        <a:t>with</a:t>
                      </a:r>
                      <a:r>
                        <a:rPr sz="1500" b="1" spc="-55" dirty="0">
                          <a:solidFill>
                            <a:schemeClr val="tx1"/>
                          </a:solidFill>
                        </a:rPr>
                        <a:t> </a:t>
                      </a:r>
                      <a:r>
                        <a:rPr sz="1500" b="1" dirty="0">
                          <a:solidFill>
                            <a:schemeClr val="tx1"/>
                          </a:solidFill>
                        </a:rPr>
                        <a:t>incidence</a:t>
                      </a:r>
                      <a:r>
                        <a:rPr sz="1500" b="1" spc="-40" dirty="0">
                          <a:solidFill>
                            <a:schemeClr val="tx1"/>
                          </a:solidFill>
                        </a:rPr>
                        <a:t> </a:t>
                      </a:r>
                      <a:r>
                        <a:rPr sz="1500" b="1" dirty="0">
                          <a:solidFill>
                            <a:schemeClr val="tx1"/>
                          </a:solidFill>
                        </a:rPr>
                        <a:t>≥</a:t>
                      </a:r>
                      <a:r>
                        <a:rPr lang="en-US" sz="1500" b="1" dirty="0">
                          <a:solidFill>
                            <a:schemeClr val="tx1"/>
                          </a:solidFill>
                        </a:rPr>
                        <a:t> </a:t>
                      </a:r>
                      <a:r>
                        <a:rPr sz="1500" b="1" dirty="0">
                          <a:solidFill>
                            <a:schemeClr val="tx1"/>
                          </a:solidFill>
                        </a:rPr>
                        <a:t>10%</a:t>
                      </a:r>
                      <a:r>
                        <a:rPr sz="1500" b="1" spc="-30" dirty="0">
                          <a:solidFill>
                            <a:schemeClr val="tx1"/>
                          </a:solidFill>
                        </a:rPr>
                        <a:t> </a:t>
                      </a:r>
                      <a:r>
                        <a:rPr sz="1500" b="1" dirty="0">
                          <a:solidFill>
                            <a:schemeClr val="tx1"/>
                          </a:solidFill>
                        </a:rPr>
                        <a:t>in</a:t>
                      </a:r>
                      <a:r>
                        <a:rPr sz="1500" b="1" spc="-25" dirty="0">
                          <a:solidFill>
                            <a:schemeClr val="tx1"/>
                          </a:solidFill>
                        </a:rPr>
                        <a:t> </a:t>
                      </a:r>
                      <a:r>
                        <a:rPr sz="1500" b="1" dirty="0">
                          <a:solidFill>
                            <a:schemeClr val="tx1"/>
                          </a:solidFill>
                        </a:rPr>
                        <a:t>one</a:t>
                      </a:r>
                      <a:r>
                        <a:rPr sz="1500" b="1" spc="-25" dirty="0">
                          <a:solidFill>
                            <a:schemeClr val="tx1"/>
                          </a:solidFill>
                        </a:rPr>
                        <a:t> </a:t>
                      </a:r>
                      <a:r>
                        <a:rPr sz="1500" b="1" dirty="0">
                          <a:solidFill>
                            <a:schemeClr val="tx1"/>
                          </a:solidFill>
                        </a:rPr>
                        <a:t>or</a:t>
                      </a:r>
                      <a:r>
                        <a:rPr sz="1500" b="1" spc="-10" dirty="0">
                          <a:solidFill>
                            <a:schemeClr val="tx1"/>
                          </a:solidFill>
                        </a:rPr>
                        <a:t> </a:t>
                      </a:r>
                      <a:r>
                        <a:rPr sz="1500" b="1" dirty="0">
                          <a:solidFill>
                            <a:schemeClr val="tx1"/>
                          </a:solidFill>
                        </a:rPr>
                        <a:t>more</a:t>
                      </a:r>
                      <a:r>
                        <a:rPr sz="1500" b="1" spc="-20" dirty="0">
                          <a:solidFill>
                            <a:schemeClr val="tx1"/>
                          </a:solidFill>
                        </a:rPr>
                        <a:t> </a:t>
                      </a:r>
                      <a:r>
                        <a:rPr sz="1500" b="1" dirty="0">
                          <a:solidFill>
                            <a:schemeClr val="tx1"/>
                          </a:solidFill>
                        </a:rPr>
                        <a:t>treatment</a:t>
                      </a:r>
                      <a:r>
                        <a:rPr sz="1500" b="1" spc="-20" dirty="0">
                          <a:solidFill>
                            <a:schemeClr val="tx1"/>
                          </a:solidFill>
                        </a:rPr>
                        <a:t> </a:t>
                      </a:r>
                      <a:r>
                        <a:rPr sz="1500" b="1" spc="-10" dirty="0">
                          <a:solidFill>
                            <a:schemeClr val="tx1"/>
                          </a:solidFill>
                        </a:rPr>
                        <a:t>groups</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dirty="0">
                        <a:solidFill>
                          <a:schemeClr val="tx1"/>
                        </a:solidFill>
                        <a:latin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00000"/>
                        </a:lnSpc>
                      </a:pPr>
                      <a:endParaRPr sz="1200">
                        <a:solidFill>
                          <a:schemeClr val="tx1"/>
                        </a:solidFill>
                        <a:latin typeface="Times New Roman"/>
                        <a:cs typeface="Times New Roman"/>
                      </a:endParaRPr>
                    </a:p>
                  </a:txBody>
                  <a:tcPr marL="0" marR="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281305">
                <a:tc>
                  <a:txBody>
                    <a:bodyPr/>
                    <a:lstStyle/>
                    <a:p>
                      <a:pPr marL="137160">
                        <a:lnSpc>
                          <a:spcPct val="100000"/>
                        </a:lnSpc>
                        <a:spcBef>
                          <a:spcPts val="160"/>
                        </a:spcBef>
                      </a:pPr>
                      <a:r>
                        <a:rPr sz="1500" spc="-10" dirty="0">
                          <a:solidFill>
                            <a:schemeClr val="tx1"/>
                          </a:solidFill>
                        </a:rPr>
                        <a:t>Epistaxis</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3</a:t>
                      </a:r>
                      <a:r>
                        <a:rPr sz="1500" spc="-15" dirty="0">
                          <a:solidFill>
                            <a:schemeClr val="tx1"/>
                          </a:solidFill>
                        </a:rPr>
                        <a:t> </a:t>
                      </a:r>
                      <a:r>
                        <a:rPr sz="1500" spc="-10" dirty="0">
                          <a:solidFill>
                            <a:schemeClr val="tx1"/>
                          </a:solidFill>
                        </a:rPr>
                        <a:t>(1.9)</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33</a:t>
                      </a:r>
                      <a:r>
                        <a:rPr sz="1500" spc="-25" dirty="0">
                          <a:solidFill>
                            <a:schemeClr val="tx1"/>
                          </a:solidFill>
                        </a:rPr>
                        <a:t> </a:t>
                      </a:r>
                      <a:r>
                        <a:rPr sz="1500" spc="-10" dirty="0">
                          <a:solidFill>
                            <a:schemeClr val="tx1"/>
                          </a:solidFill>
                        </a:rPr>
                        <a:t>(20.2)</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281305">
                <a:tc>
                  <a:txBody>
                    <a:bodyPr/>
                    <a:lstStyle/>
                    <a:p>
                      <a:pPr marL="137160">
                        <a:lnSpc>
                          <a:spcPct val="100000"/>
                        </a:lnSpc>
                        <a:spcBef>
                          <a:spcPts val="160"/>
                        </a:spcBef>
                      </a:pPr>
                      <a:r>
                        <a:rPr sz="1500" spc="-10" dirty="0">
                          <a:solidFill>
                            <a:schemeClr val="tx1"/>
                          </a:solidFill>
                        </a:rPr>
                        <a:t>Telangiectasia</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6</a:t>
                      </a:r>
                      <a:r>
                        <a:rPr sz="1500" spc="-15" dirty="0">
                          <a:solidFill>
                            <a:schemeClr val="tx1"/>
                          </a:solidFill>
                        </a:rPr>
                        <a:t> </a:t>
                      </a:r>
                      <a:r>
                        <a:rPr sz="1500" spc="-10" dirty="0">
                          <a:solidFill>
                            <a:schemeClr val="tx1"/>
                          </a:solidFill>
                        </a:rPr>
                        <a:t>(3.8)</a:t>
                      </a:r>
                      <a:endParaRPr sz="1500" dirty="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0"/>
                        </a:spcBef>
                      </a:pPr>
                      <a:r>
                        <a:rPr sz="1500" dirty="0">
                          <a:solidFill>
                            <a:schemeClr val="tx1"/>
                          </a:solidFill>
                        </a:rPr>
                        <a:t>23</a:t>
                      </a:r>
                      <a:r>
                        <a:rPr sz="1500" spc="-25" dirty="0">
                          <a:solidFill>
                            <a:schemeClr val="tx1"/>
                          </a:solidFill>
                        </a:rPr>
                        <a:t> </a:t>
                      </a:r>
                      <a:r>
                        <a:rPr sz="1500" spc="-10" dirty="0">
                          <a:solidFill>
                            <a:schemeClr val="tx1"/>
                          </a:solidFill>
                        </a:rPr>
                        <a:t>(14.1)</a:t>
                      </a:r>
                      <a:endParaRPr sz="1500">
                        <a:solidFill>
                          <a:schemeClr val="tx1"/>
                        </a:solidFill>
                        <a:latin typeface="Arial"/>
                        <a:cs typeface="Arial"/>
                      </a:endParaRPr>
                    </a:p>
                  </a:txBody>
                  <a:tcPr marL="0" marR="0" marT="2032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281305">
                <a:tc>
                  <a:txBody>
                    <a:bodyPr/>
                    <a:lstStyle/>
                    <a:p>
                      <a:pPr marL="137160">
                        <a:lnSpc>
                          <a:spcPct val="100000"/>
                        </a:lnSpc>
                        <a:spcBef>
                          <a:spcPts val="165"/>
                        </a:spcBef>
                      </a:pPr>
                      <a:r>
                        <a:rPr sz="1500" spc="-10" dirty="0">
                          <a:solidFill>
                            <a:schemeClr val="tx1"/>
                          </a:solidFill>
                        </a:rPr>
                        <a:t>Dizziness</a:t>
                      </a:r>
                      <a:endParaRPr sz="1500">
                        <a:solidFill>
                          <a:schemeClr val="tx1"/>
                        </a:solidFill>
                        <a:latin typeface="Arial"/>
                        <a:cs typeface="Arial"/>
                      </a:endParaRPr>
                    </a:p>
                  </a:txBody>
                  <a:tcPr marL="0" marR="0" marT="209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5"/>
                        </a:spcBef>
                      </a:pPr>
                      <a:r>
                        <a:rPr sz="1500" dirty="0">
                          <a:solidFill>
                            <a:schemeClr val="tx1"/>
                          </a:solidFill>
                        </a:rPr>
                        <a:t>7</a:t>
                      </a:r>
                      <a:r>
                        <a:rPr sz="1500" spc="-15" dirty="0">
                          <a:solidFill>
                            <a:schemeClr val="tx1"/>
                          </a:solidFill>
                        </a:rPr>
                        <a:t> </a:t>
                      </a:r>
                      <a:r>
                        <a:rPr sz="1500" spc="-10" dirty="0">
                          <a:solidFill>
                            <a:schemeClr val="tx1"/>
                          </a:solidFill>
                        </a:rPr>
                        <a:t>(4.4)</a:t>
                      </a:r>
                      <a:endParaRPr sz="1500" dirty="0">
                        <a:solidFill>
                          <a:schemeClr val="tx1"/>
                        </a:solidFill>
                        <a:latin typeface="Arial"/>
                        <a:cs typeface="Arial"/>
                      </a:endParaRPr>
                    </a:p>
                  </a:txBody>
                  <a:tcPr marL="0" marR="0" marT="209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165"/>
                        </a:spcBef>
                      </a:pPr>
                      <a:r>
                        <a:rPr sz="1500" dirty="0">
                          <a:solidFill>
                            <a:schemeClr val="tx1"/>
                          </a:solidFill>
                        </a:rPr>
                        <a:t>24</a:t>
                      </a:r>
                      <a:r>
                        <a:rPr sz="1500" spc="-25" dirty="0">
                          <a:solidFill>
                            <a:schemeClr val="tx1"/>
                          </a:solidFill>
                        </a:rPr>
                        <a:t> </a:t>
                      </a:r>
                      <a:r>
                        <a:rPr sz="1500" spc="-10" dirty="0">
                          <a:solidFill>
                            <a:schemeClr val="tx1"/>
                          </a:solidFill>
                        </a:rPr>
                        <a:t>(14.7)</a:t>
                      </a:r>
                      <a:endParaRPr sz="1500" dirty="0">
                        <a:solidFill>
                          <a:schemeClr val="tx1"/>
                        </a:solidFill>
                        <a:latin typeface="Arial"/>
                        <a:cs typeface="Arial"/>
                      </a:endParaRPr>
                    </a:p>
                  </a:txBody>
                  <a:tcPr marL="0" marR="0" marT="209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7" name="object 7"/>
          <p:cNvSpPr txBox="1"/>
          <p:nvPr/>
        </p:nvSpPr>
        <p:spPr>
          <a:xfrm>
            <a:off x="3344191" y="1414362"/>
            <a:ext cx="5961854" cy="321242"/>
          </a:xfrm>
          <a:prstGeom prst="rect">
            <a:avLst/>
          </a:prstGeom>
        </p:spPr>
        <p:txBody>
          <a:bodyPr vert="horz" wrap="square" lIns="0" tIns="13335" rIns="0" bIns="0" rtlCol="0">
            <a:spAutoFit/>
          </a:bodyPr>
          <a:lstStyle/>
          <a:p>
            <a:pPr marL="25400" algn="ctr">
              <a:lnSpc>
                <a:spcPct val="100000"/>
              </a:lnSpc>
              <a:spcBef>
                <a:spcPts val="105"/>
              </a:spcBef>
            </a:pPr>
            <a:r>
              <a:rPr sz="2000" b="1" dirty="0">
                <a:solidFill>
                  <a:schemeClr val="accent1"/>
                </a:solidFill>
                <a:latin typeface="Arial"/>
                <a:cs typeface="Arial"/>
              </a:rPr>
              <a:t>Cumulative</a:t>
            </a:r>
            <a:r>
              <a:rPr sz="2000" b="1" spc="-35" dirty="0">
                <a:solidFill>
                  <a:schemeClr val="accent1"/>
                </a:solidFill>
                <a:latin typeface="Arial"/>
                <a:cs typeface="Arial"/>
              </a:rPr>
              <a:t> </a:t>
            </a:r>
            <a:r>
              <a:rPr sz="2000" b="1" dirty="0">
                <a:solidFill>
                  <a:schemeClr val="accent1"/>
                </a:solidFill>
                <a:latin typeface="Arial"/>
                <a:cs typeface="Arial"/>
              </a:rPr>
              <a:t>results</a:t>
            </a:r>
            <a:r>
              <a:rPr sz="2000" b="1" spc="-40" dirty="0">
                <a:solidFill>
                  <a:schemeClr val="accent1"/>
                </a:solidFill>
                <a:latin typeface="Arial"/>
                <a:cs typeface="Arial"/>
              </a:rPr>
              <a:t> </a:t>
            </a:r>
            <a:r>
              <a:rPr sz="2000" b="1" dirty="0">
                <a:solidFill>
                  <a:schemeClr val="accent1"/>
                </a:solidFill>
                <a:latin typeface="Arial"/>
                <a:cs typeface="Arial"/>
              </a:rPr>
              <a:t>through</a:t>
            </a:r>
            <a:r>
              <a:rPr sz="2000" b="1" spc="-50" dirty="0">
                <a:solidFill>
                  <a:schemeClr val="accent1"/>
                </a:solidFill>
                <a:latin typeface="Arial"/>
                <a:cs typeface="Arial"/>
              </a:rPr>
              <a:t> </a:t>
            </a:r>
            <a:r>
              <a:rPr sz="2000" b="1" dirty="0">
                <a:solidFill>
                  <a:schemeClr val="accent1"/>
                </a:solidFill>
                <a:latin typeface="Arial"/>
                <a:cs typeface="Arial"/>
              </a:rPr>
              <a:t>data</a:t>
            </a:r>
            <a:r>
              <a:rPr sz="2000" b="1" spc="-40" dirty="0">
                <a:solidFill>
                  <a:schemeClr val="accent1"/>
                </a:solidFill>
                <a:latin typeface="Arial"/>
                <a:cs typeface="Arial"/>
              </a:rPr>
              <a:t> </a:t>
            </a:r>
            <a:r>
              <a:rPr sz="2000" b="1" spc="-10" dirty="0">
                <a:solidFill>
                  <a:schemeClr val="accent1"/>
                </a:solidFill>
                <a:latin typeface="Arial"/>
                <a:cs typeface="Arial"/>
              </a:rPr>
              <a:t>cut-</a:t>
            </a:r>
            <a:r>
              <a:rPr sz="2000" b="1" dirty="0">
                <a:solidFill>
                  <a:schemeClr val="accent1"/>
                </a:solidFill>
                <a:latin typeface="Arial"/>
                <a:cs typeface="Arial"/>
              </a:rPr>
              <a:t>off</a:t>
            </a:r>
            <a:r>
              <a:rPr sz="2000" b="1" spc="-60" dirty="0">
                <a:solidFill>
                  <a:schemeClr val="accent1"/>
                </a:solidFill>
                <a:latin typeface="Arial"/>
                <a:cs typeface="Arial"/>
              </a:rPr>
              <a:t> </a:t>
            </a:r>
            <a:r>
              <a:rPr sz="2000" b="1" spc="-10" dirty="0">
                <a:solidFill>
                  <a:schemeClr val="accent1"/>
                </a:solidFill>
                <a:latin typeface="Arial"/>
                <a:cs typeface="Arial"/>
              </a:rPr>
              <a:t>date</a:t>
            </a:r>
            <a:r>
              <a:rPr sz="1950" b="1" spc="-15" baseline="25641" dirty="0">
                <a:solidFill>
                  <a:schemeClr val="accent1"/>
                </a:solidFill>
                <a:latin typeface="Arial"/>
                <a:cs typeface="Arial"/>
              </a:rPr>
              <a:t>*</a:t>
            </a:r>
            <a:endParaRPr sz="1950" b="1" baseline="25641" dirty="0">
              <a:solidFill>
                <a:schemeClr val="accent1"/>
              </a:solidFill>
              <a:latin typeface="Arial"/>
              <a:cs typeface="Arial"/>
            </a:endParaRPr>
          </a:p>
        </p:txBody>
      </p:sp>
      <p:sp>
        <p:nvSpPr>
          <p:cNvPr id="8" name="Footer Placeholder 7">
            <a:extLst>
              <a:ext uri="{FF2B5EF4-FFF2-40B4-BE49-F238E27FC236}">
                <a16:creationId xmlns:a16="http://schemas.microsoft.com/office/drawing/2014/main" id="{C0003F32-0E94-BB4C-6916-2B087DC596B5}"/>
              </a:ext>
            </a:extLst>
          </p:cNvPr>
          <p:cNvSpPr>
            <a:spLocks noGrp="1"/>
          </p:cNvSpPr>
          <p:nvPr>
            <p:ph type="ftr" sz="quarter" idx="3"/>
          </p:nvPr>
        </p:nvSpPr>
        <p:spPr/>
        <p:txBody>
          <a:bodyPr/>
          <a:lstStyle/>
          <a:p>
            <a:pPr marL="38100">
              <a:lnSpc>
                <a:spcPct val="100000"/>
              </a:lnSpc>
              <a:spcBef>
                <a:spcPts val="95"/>
              </a:spcBef>
            </a:pPr>
            <a:r>
              <a:rPr lang="en-US" sz="800" dirty="0">
                <a:latin typeface="Arial"/>
                <a:cs typeface="Arial"/>
              </a:rPr>
              <a:t>*Data</a:t>
            </a:r>
            <a:r>
              <a:rPr lang="en-US" sz="800" spc="-30" dirty="0">
                <a:latin typeface="Arial"/>
                <a:cs typeface="Arial"/>
              </a:rPr>
              <a:t> </a:t>
            </a:r>
            <a:r>
              <a:rPr lang="en-US" sz="800" spc="-10" dirty="0">
                <a:latin typeface="Arial"/>
                <a:cs typeface="Arial"/>
              </a:rPr>
              <a:t>cut-</a:t>
            </a:r>
            <a:r>
              <a:rPr lang="en-US" sz="800" dirty="0">
                <a:latin typeface="Arial"/>
                <a:cs typeface="Arial"/>
              </a:rPr>
              <a:t>off</a:t>
            </a:r>
            <a:r>
              <a:rPr lang="en-US" sz="800" spc="-45" dirty="0">
                <a:latin typeface="Arial"/>
                <a:cs typeface="Arial"/>
              </a:rPr>
              <a:t> </a:t>
            </a:r>
            <a:r>
              <a:rPr lang="en-US" sz="800" dirty="0">
                <a:latin typeface="Arial"/>
                <a:cs typeface="Arial"/>
              </a:rPr>
              <a:t>date</a:t>
            </a:r>
            <a:r>
              <a:rPr lang="en-US" sz="800" spc="-25" dirty="0">
                <a:latin typeface="Arial"/>
                <a:cs typeface="Arial"/>
              </a:rPr>
              <a:t> </a:t>
            </a:r>
            <a:r>
              <a:rPr lang="en-US" sz="800" spc="-10" dirty="0">
                <a:latin typeface="Arial"/>
                <a:cs typeface="Arial"/>
              </a:rPr>
              <a:t>August</a:t>
            </a:r>
            <a:r>
              <a:rPr lang="en-US" sz="800" spc="-35" dirty="0">
                <a:latin typeface="Arial"/>
                <a:cs typeface="Arial"/>
              </a:rPr>
              <a:t> </a:t>
            </a:r>
            <a:r>
              <a:rPr lang="en-US" sz="800" dirty="0">
                <a:latin typeface="Arial"/>
                <a:cs typeface="Arial"/>
              </a:rPr>
              <a:t>26,</a:t>
            </a:r>
            <a:r>
              <a:rPr lang="en-US" sz="800" spc="-35" dirty="0">
                <a:latin typeface="Arial"/>
                <a:cs typeface="Arial"/>
              </a:rPr>
              <a:t> </a:t>
            </a:r>
            <a:r>
              <a:rPr lang="en-US" sz="800" spc="-10" dirty="0">
                <a:latin typeface="Arial"/>
                <a:cs typeface="Arial"/>
              </a:rPr>
              <a:t>2022; </a:t>
            </a:r>
            <a:r>
              <a:rPr lang="en-US" sz="800" baseline="25641" dirty="0">
                <a:latin typeface="Arial"/>
                <a:cs typeface="Arial"/>
              </a:rPr>
              <a:t>†</a:t>
            </a:r>
            <a:r>
              <a:rPr lang="en-US" sz="800" dirty="0">
                <a:latin typeface="Arial"/>
                <a:cs typeface="Arial"/>
              </a:rPr>
              <a:t>TEAE</a:t>
            </a:r>
            <a:r>
              <a:rPr lang="en-US" sz="800" spc="-30" dirty="0">
                <a:latin typeface="Arial"/>
                <a:cs typeface="Arial"/>
              </a:rPr>
              <a:t> </a:t>
            </a:r>
            <a:r>
              <a:rPr lang="en-US" sz="800" dirty="0">
                <a:latin typeface="Arial"/>
                <a:cs typeface="Arial"/>
              </a:rPr>
              <a:t>of</a:t>
            </a:r>
            <a:r>
              <a:rPr lang="en-US" sz="800" spc="-40" dirty="0">
                <a:latin typeface="Arial"/>
                <a:cs typeface="Arial"/>
              </a:rPr>
              <a:t> </a:t>
            </a:r>
            <a:r>
              <a:rPr lang="en-US" sz="800" dirty="0">
                <a:latin typeface="Arial"/>
                <a:cs typeface="Arial"/>
              </a:rPr>
              <a:t>interest</a:t>
            </a:r>
            <a:r>
              <a:rPr lang="en-US" sz="800" spc="-25" dirty="0">
                <a:latin typeface="Arial"/>
                <a:cs typeface="Arial"/>
              </a:rPr>
              <a:t> </a:t>
            </a:r>
            <a:r>
              <a:rPr lang="en-US" sz="800" spc="-10" dirty="0">
                <a:latin typeface="Arial"/>
                <a:cs typeface="Arial"/>
              </a:rPr>
              <a:t>(bleeding</a:t>
            </a:r>
            <a:r>
              <a:rPr lang="en-US" sz="800" spc="-20" dirty="0">
                <a:latin typeface="Arial"/>
                <a:cs typeface="Arial"/>
              </a:rPr>
              <a:t> </a:t>
            </a:r>
            <a:r>
              <a:rPr lang="en-US" sz="800" spc="-10" dirty="0">
                <a:latin typeface="Arial"/>
                <a:cs typeface="Arial"/>
              </a:rPr>
              <a:t>events,</a:t>
            </a:r>
            <a:r>
              <a:rPr lang="en-US" sz="800" spc="-35" dirty="0">
                <a:latin typeface="Arial"/>
                <a:cs typeface="Arial"/>
              </a:rPr>
              <a:t> </a:t>
            </a:r>
            <a:r>
              <a:rPr lang="en-US" sz="800" dirty="0">
                <a:latin typeface="Arial"/>
                <a:cs typeface="Arial"/>
              </a:rPr>
              <a:t>cardiac</a:t>
            </a:r>
            <a:r>
              <a:rPr lang="en-US" sz="800" spc="-25" dirty="0">
                <a:latin typeface="Arial"/>
                <a:cs typeface="Arial"/>
              </a:rPr>
              <a:t> </a:t>
            </a:r>
            <a:r>
              <a:rPr lang="en-US" sz="800" dirty="0">
                <a:latin typeface="Arial"/>
                <a:cs typeface="Arial"/>
              </a:rPr>
              <a:t>events,</a:t>
            </a:r>
            <a:r>
              <a:rPr lang="en-US" sz="800" spc="-25" dirty="0">
                <a:latin typeface="Arial"/>
                <a:cs typeface="Arial"/>
              </a:rPr>
              <a:t> </a:t>
            </a:r>
            <a:r>
              <a:rPr lang="en-US" sz="800" spc="-10" dirty="0">
                <a:latin typeface="Arial"/>
                <a:cs typeface="Arial"/>
              </a:rPr>
              <a:t>embryo-</a:t>
            </a:r>
            <a:r>
              <a:rPr lang="en-US" sz="800" dirty="0">
                <a:latin typeface="Arial"/>
                <a:cs typeface="Arial"/>
              </a:rPr>
              <a:t>fetal</a:t>
            </a:r>
            <a:r>
              <a:rPr lang="en-US" sz="800" spc="-30" dirty="0">
                <a:latin typeface="Arial"/>
                <a:cs typeface="Arial"/>
              </a:rPr>
              <a:t> </a:t>
            </a:r>
            <a:r>
              <a:rPr lang="en-US" sz="800" dirty="0">
                <a:latin typeface="Arial"/>
                <a:cs typeface="Arial"/>
              </a:rPr>
              <a:t>toxicity,</a:t>
            </a:r>
            <a:r>
              <a:rPr lang="en-US" sz="800" spc="5" dirty="0">
                <a:latin typeface="Arial"/>
                <a:cs typeface="Arial"/>
              </a:rPr>
              <a:t> </a:t>
            </a:r>
            <a:r>
              <a:rPr lang="en-US" sz="800" dirty="0">
                <a:latin typeface="Arial"/>
                <a:cs typeface="Arial"/>
              </a:rPr>
              <a:t>hepatic</a:t>
            </a:r>
            <a:r>
              <a:rPr lang="en-US" sz="800" spc="-20" dirty="0">
                <a:latin typeface="Arial"/>
                <a:cs typeface="Arial"/>
              </a:rPr>
              <a:t> </a:t>
            </a:r>
            <a:r>
              <a:rPr lang="en-US" sz="800" dirty="0">
                <a:latin typeface="Arial"/>
                <a:cs typeface="Arial"/>
              </a:rPr>
              <a:t>toxicity,</a:t>
            </a:r>
            <a:r>
              <a:rPr lang="en-US" sz="800" spc="5" dirty="0">
                <a:latin typeface="Arial"/>
                <a:cs typeface="Arial"/>
              </a:rPr>
              <a:t> </a:t>
            </a:r>
            <a:r>
              <a:rPr lang="en-US" sz="800" spc="-10" dirty="0">
                <a:latin typeface="Arial"/>
                <a:cs typeface="Arial"/>
              </a:rPr>
              <a:t>immunogenicity,</a:t>
            </a:r>
            <a:r>
              <a:rPr lang="en-US" sz="800" spc="-15" dirty="0">
                <a:latin typeface="Arial"/>
                <a:cs typeface="Arial"/>
              </a:rPr>
              <a:t> </a:t>
            </a:r>
            <a:r>
              <a:rPr lang="en-US" sz="800" spc="-10" dirty="0">
                <a:latin typeface="Arial"/>
                <a:cs typeface="Arial"/>
              </a:rPr>
              <a:t>increased</a:t>
            </a:r>
            <a:r>
              <a:rPr lang="en-US" sz="800" spc="-40" dirty="0">
                <a:latin typeface="Arial"/>
                <a:cs typeface="Arial"/>
              </a:rPr>
              <a:t> </a:t>
            </a:r>
            <a:r>
              <a:rPr lang="en-US" sz="800" dirty="0">
                <a:latin typeface="Arial"/>
                <a:cs typeface="Arial"/>
              </a:rPr>
              <a:t>blood</a:t>
            </a:r>
            <a:r>
              <a:rPr lang="en-US" sz="800" spc="-30" dirty="0">
                <a:latin typeface="Arial"/>
                <a:cs typeface="Arial"/>
              </a:rPr>
              <a:t> </a:t>
            </a:r>
            <a:r>
              <a:rPr lang="en-US" sz="800" dirty="0">
                <a:latin typeface="Arial"/>
                <a:cs typeface="Arial"/>
              </a:rPr>
              <a:t>pressure,</a:t>
            </a:r>
            <a:r>
              <a:rPr lang="en-US" sz="800" spc="-35" dirty="0">
                <a:latin typeface="Arial"/>
                <a:cs typeface="Arial"/>
              </a:rPr>
              <a:t> </a:t>
            </a:r>
            <a:r>
              <a:rPr lang="en-US" sz="800" spc="-10" dirty="0">
                <a:latin typeface="Arial"/>
                <a:cs typeface="Arial"/>
              </a:rPr>
              <a:t>increased</a:t>
            </a:r>
            <a:r>
              <a:rPr lang="en-US" sz="800" spc="-40" dirty="0">
                <a:latin typeface="Arial"/>
                <a:cs typeface="Arial"/>
              </a:rPr>
              <a:t> </a:t>
            </a:r>
            <a:r>
              <a:rPr lang="en-US" sz="800" spc="-10" dirty="0">
                <a:latin typeface="Arial"/>
                <a:cs typeface="Arial"/>
              </a:rPr>
              <a:t>hemoglobin,</a:t>
            </a:r>
            <a:r>
              <a:rPr lang="en-US" sz="800" spc="-40" dirty="0">
                <a:latin typeface="Arial"/>
                <a:cs typeface="Arial"/>
              </a:rPr>
              <a:t> </a:t>
            </a:r>
            <a:r>
              <a:rPr lang="en-US" sz="800" spc="-10" dirty="0">
                <a:latin typeface="Arial"/>
                <a:cs typeface="Arial"/>
              </a:rPr>
              <a:t>leukopenia,</a:t>
            </a:r>
            <a:r>
              <a:rPr lang="en-US" sz="800" spc="-40" dirty="0">
                <a:latin typeface="Arial"/>
                <a:cs typeface="Arial"/>
              </a:rPr>
              <a:t> </a:t>
            </a:r>
            <a:r>
              <a:rPr lang="en-US" sz="800" spc="-10" dirty="0">
                <a:latin typeface="Arial"/>
                <a:cs typeface="Arial"/>
              </a:rPr>
              <a:t>neutropenia,</a:t>
            </a:r>
            <a:r>
              <a:rPr lang="en-US" sz="800" spc="-40" dirty="0">
                <a:latin typeface="Arial"/>
                <a:cs typeface="Arial"/>
              </a:rPr>
              <a:t> </a:t>
            </a:r>
            <a:r>
              <a:rPr lang="en-US" sz="800" dirty="0">
                <a:latin typeface="Arial"/>
                <a:cs typeface="Arial"/>
              </a:rPr>
              <a:t>renal</a:t>
            </a:r>
            <a:r>
              <a:rPr lang="en-US" sz="800" spc="-30" dirty="0">
                <a:latin typeface="Arial"/>
                <a:cs typeface="Arial"/>
              </a:rPr>
              <a:t> </a:t>
            </a:r>
            <a:r>
              <a:rPr lang="en-US" sz="800" spc="-10" dirty="0">
                <a:latin typeface="Arial"/>
                <a:cs typeface="Arial"/>
              </a:rPr>
              <a:t>toxicity, suppression</a:t>
            </a:r>
            <a:r>
              <a:rPr lang="en-US" sz="800" spc="-25" dirty="0">
                <a:latin typeface="Arial"/>
                <a:cs typeface="Arial"/>
              </a:rPr>
              <a:t> </a:t>
            </a:r>
            <a:r>
              <a:rPr lang="en-US" sz="800" dirty="0">
                <a:latin typeface="Arial"/>
                <a:cs typeface="Arial"/>
              </a:rPr>
              <a:t>of</a:t>
            </a:r>
            <a:r>
              <a:rPr lang="en-US" sz="800" spc="-25" dirty="0">
                <a:latin typeface="Arial"/>
                <a:cs typeface="Arial"/>
              </a:rPr>
              <a:t> </a:t>
            </a:r>
            <a:r>
              <a:rPr lang="en-US" sz="800" dirty="0">
                <a:latin typeface="Arial"/>
                <a:cs typeface="Arial"/>
              </a:rPr>
              <a:t>follicle</a:t>
            </a:r>
            <a:r>
              <a:rPr lang="en-US" sz="800" spc="15" dirty="0">
                <a:latin typeface="Arial"/>
                <a:cs typeface="Arial"/>
              </a:rPr>
              <a:t> </a:t>
            </a:r>
            <a:r>
              <a:rPr lang="en-US" sz="800" spc="-10" dirty="0">
                <a:latin typeface="Arial"/>
                <a:cs typeface="Arial"/>
              </a:rPr>
              <a:t>stimulating</a:t>
            </a:r>
            <a:r>
              <a:rPr lang="en-US" sz="800" spc="-25" dirty="0">
                <a:latin typeface="Arial"/>
                <a:cs typeface="Arial"/>
              </a:rPr>
              <a:t> </a:t>
            </a:r>
            <a:r>
              <a:rPr lang="en-US" sz="800" spc="-10" dirty="0">
                <a:latin typeface="Arial"/>
                <a:cs typeface="Arial"/>
              </a:rPr>
              <a:t>hormone,</a:t>
            </a:r>
            <a:r>
              <a:rPr lang="en-US" sz="800" spc="-30" dirty="0">
                <a:latin typeface="Arial"/>
                <a:cs typeface="Arial"/>
              </a:rPr>
              <a:t> </a:t>
            </a:r>
            <a:r>
              <a:rPr lang="en-US" sz="800" spc="-10" dirty="0">
                <a:latin typeface="Arial"/>
                <a:cs typeface="Arial"/>
              </a:rPr>
              <a:t>thrombocytopenia,</a:t>
            </a:r>
            <a:r>
              <a:rPr lang="en-US" sz="800" dirty="0">
                <a:latin typeface="Arial"/>
                <a:cs typeface="Arial"/>
              </a:rPr>
              <a:t> </a:t>
            </a:r>
            <a:r>
              <a:rPr lang="en-US" sz="800" spc="-10" dirty="0">
                <a:latin typeface="Arial"/>
                <a:cs typeface="Arial"/>
              </a:rPr>
              <a:t>thromboembolic</a:t>
            </a:r>
            <a:r>
              <a:rPr lang="en-US" sz="800" spc="-25" dirty="0">
                <a:latin typeface="Arial"/>
                <a:cs typeface="Arial"/>
              </a:rPr>
              <a:t> </a:t>
            </a:r>
            <a:r>
              <a:rPr lang="en-US" sz="800" dirty="0">
                <a:latin typeface="Arial"/>
                <a:cs typeface="Arial"/>
              </a:rPr>
              <a:t>events)</a:t>
            </a:r>
            <a:r>
              <a:rPr lang="en-US" sz="800" spc="-5" dirty="0">
                <a:latin typeface="Arial"/>
                <a:cs typeface="Arial"/>
              </a:rPr>
              <a:t> </a:t>
            </a:r>
            <a:r>
              <a:rPr lang="en-US" sz="800" dirty="0">
                <a:latin typeface="Arial"/>
                <a:cs typeface="Arial"/>
              </a:rPr>
              <a:t>and</a:t>
            </a:r>
            <a:r>
              <a:rPr lang="en-US" sz="800" spc="-20" dirty="0">
                <a:latin typeface="Arial"/>
                <a:cs typeface="Arial"/>
              </a:rPr>
              <a:t> </a:t>
            </a:r>
            <a:r>
              <a:rPr lang="en-US" sz="800" dirty="0">
                <a:latin typeface="Arial"/>
                <a:cs typeface="Arial"/>
              </a:rPr>
              <a:t>special</a:t>
            </a:r>
            <a:r>
              <a:rPr lang="en-US" sz="800" spc="-5" dirty="0">
                <a:latin typeface="Arial"/>
                <a:cs typeface="Arial"/>
              </a:rPr>
              <a:t> </a:t>
            </a:r>
            <a:r>
              <a:rPr lang="en-US" sz="800" spc="-10" dirty="0">
                <a:latin typeface="Arial"/>
                <a:cs typeface="Arial"/>
              </a:rPr>
              <a:t>interest</a:t>
            </a:r>
            <a:r>
              <a:rPr lang="en-US" sz="800" spc="-15" dirty="0">
                <a:latin typeface="Arial"/>
                <a:cs typeface="Arial"/>
              </a:rPr>
              <a:t> </a:t>
            </a:r>
            <a:r>
              <a:rPr lang="en-US" sz="800" spc="-10" dirty="0">
                <a:latin typeface="Arial"/>
                <a:cs typeface="Arial"/>
              </a:rPr>
              <a:t>(telangiectasia)</a:t>
            </a:r>
            <a:r>
              <a:rPr lang="en-US" sz="800" spc="5" dirty="0">
                <a:latin typeface="Arial"/>
                <a:cs typeface="Arial"/>
              </a:rPr>
              <a:t> </a:t>
            </a:r>
            <a:r>
              <a:rPr lang="en-US" sz="800" dirty="0">
                <a:latin typeface="Arial"/>
                <a:cs typeface="Arial"/>
              </a:rPr>
              <a:t>were</a:t>
            </a:r>
            <a:r>
              <a:rPr lang="en-US" sz="800" spc="5" dirty="0">
                <a:latin typeface="Arial"/>
                <a:cs typeface="Arial"/>
              </a:rPr>
              <a:t> </a:t>
            </a:r>
            <a:r>
              <a:rPr lang="en-US" sz="800" spc="-10" dirty="0">
                <a:latin typeface="Arial"/>
                <a:cs typeface="Arial"/>
              </a:rPr>
              <a:t>predefined</a:t>
            </a:r>
            <a:r>
              <a:rPr lang="en-US" sz="800" spc="-30" dirty="0">
                <a:latin typeface="Arial"/>
                <a:cs typeface="Arial"/>
              </a:rPr>
              <a:t> </a:t>
            </a:r>
            <a:r>
              <a:rPr lang="en-US" sz="800" spc="-10" dirty="0">
                <a:latin typeface="Arial"/>
                <a:cs typeface="Arial"/>
              </a:rPr>
              <a:t>parameters</a:t>
            </a:r>
            <a:r>
              <a:rPr lang="en-US" sz="800" spc="-30" dirty="0">
                <a:latin typeface="Arial"/>
                <a:cs typeface="Arial"/>
              </a:rPr>
              <a:t> </a:t>
            </a:r>
            <a:r>
              <a:rPr lang="en-US" sz="800" dirty="0">
                <a:latin typeface="Arial"/>
                <a:cs typeface="Arial"/>
              </a:rPr>
              <a:t>that</a:t>
            </a:r>
            <a:r>
              <a:rPr lang="en-US" sz="800" spc="-5" dirty="0">
                <a:latin typeface="Arial"/>
                <a:cs typeface="Arial"/>
              </a:rPr>
              <a:t> </a:t>
            </a:r>
            <a:r>
              <a:rPr lang="en-US" sz="800" dirty="0">
                <a:latin typeface="Arial"/>
                <a:cs typeface="Arial"/>
              </a:rPr>
              <a:t>were </a:t>
            </a:r>
            <a:r>
              <a:rPr lang="en-US" sz="800" spc="-10" dirty="0">
                <a:latin typeface="Arial"/>
                <a:cs typeface="Arial"/>
              </a:rPr>
              <a:t>monitored</a:t>
            </a:r>
            <a:r>
              <a:rPr lang="en-US" sz="800" spc="-30" dirty="0">
                <a:latin typeface="Arial"/>
                <a:cs typeface="Arial"/>
              </a:rPr>
              <a:t> </a:t>
            </a:r>
            <a:r>
              <a:rPr lang="en-US" sz="800" dirty="0">
                <a:latin typeface="Arial"/>
                <a:cs typeface="Arial"/>
              </a:rPr>
              <a:t>to</a:t>
            </a:r>
            <a:r>
              <a:rPr lang="en-US" sz="800" spc="-10" dirty="0">
                <a:latin typeface="Arial"/>
                <a:cs typeface="Arial"/>
              </a:rPr>
              <a:t> </a:t>
            </a:r>
            <a:r>
              <a:rPr lang="en-US" sz="800" dirty="0">
                <a:latin typeface="Arial"/>
                <a:cs typeface="Arial"/>
              </a:rPr>
              <a:t>assess</a:t>
            </a:r>
            <a:r>
              <a:rPr lang="en-US" sz="800" spc="-25" dirty="0">
                <a:latin typeface="Arial"/>
                <a:cs typeface="Arial"/>
              </a:rPr>
              <a:t> </a:t>
            </a:r>
            <a:r>
              <a:rPr lang="en-US" sz="800" dirty="0">
                <a:latin typeface="Arial"/>
                <a:cs typeface="Arial"/>
              </a:rPr>
              <a:t>the</a:t>
            </a:r>
            <a:r>
              <a:rPr lang="en-US" sz="800" spc="-10" dirty="0">
                <a:latin typeface="Arial"/>
                <a:cs typeface="Arial"/>
              </a:rPr>
              <a:t> </a:t>
            </a:r>
            <a:r>
              <a:rPr lang="en-US" sz="800" dirty="0">
                <a:latin typeface="Arial"/>
                <a:cs typeface="Arial"/>
              </a:rPr>
              <a:t>overall </a:t>
            </a:r>
            <a:r>
              <a:rPr lang="en-US" sz="800" spc="-10" dirty="0">
                <a:latin typeface="Arial"/>
                <a:cs typeface="Arial"/>
              </a:rPr>
              <a:t>safety </a:t>
            </a:r>
            <a:r>
              <a:rPr lang="en-US" sz="800" dirty="0">
                <a:latin typeface="Arial"/>
                <a:cs typeface="Arial"/>
              </a:rPr>
              <a:t>profile</a:t>
            </a:r>
            <a:r>
              <a:rPr lang="en-US" sz="800" spc="-30" dirty="0">
                <a:latin typeface="Arial"/>
                <a:cs typeface="Arial"/>
              </a:rPr>
              <a:t> </a:t>
            </a:r>
            <a:r>
              <a:rPr lang="en-US" sz="800" dirty="0">
                <a:latin typeface="Arial"/>
                <a:cs typeface="Arial"/>
              </a:rPr>
              <a:t>of</a:t>
            </a:r>
            <a:r>
              <a:rPr lang="en-US" sz="800" spc="-25" dirty="0">
                <a:latin typeface="Arial"/>
                <a:cs typeface="Arial"/>
              </a:rPr>
              <a:t> </a:t>
            </a:r>
            <a:r>
              <a:rPr lang="en-US" sz="800" spc="-10" dirty="0" err="1">
                <a:latin typeface="Arial"/>
                <a:cs typeface="Arial"/>
              </a:rPr>
              <a:t>sotatercept</a:t>
            </a:r>
            <a:r>
              <a:rPr lang="en-US" sz="800" spc="-10" dirty="0">
                <a:latin typeface="Arial"/>
                <a:cs typeface="Arial"/>
              </a:rPr>
              <a:t>.</a:t>
            </a:r>
            <a:r>
              <a:rPr lang="en-US" sz="800" spc="-50" dirty="0">
                <a:latin typeface="Arial"/>
                <a:cs typeface="Arial"/>
              </a:rPr>
              <a:t> </a:t>
            </a:r>
            <a:r>
              <a:rPr lang="en-US" sz="800" dirty="0">
                <a:latin typeface="Arial"/>
                <a:cs typeface="Arial"/>
              </a:rPr>
              <a:t>Only</a:t>
            </a:r>
            <a:r>
              <a:rPr lang="en-US" sz="800" spc="-25" dirty="0">
                <a:latin typeface="Arial"/>
                <a:cs typeface="Arial"/>
              </a:rPr>
              <a:t> </a:t>
            </a:r>
            <a:r>
              <a:rPr lang="en-US" sz="800" dirty="0">
                <a:latin typeface="Arial"/>
                <a:cs typeface="Arial"/>
              </a:rPr>
              <a:t>those</a:t>
            </a:r>
            <a:r>
              <a:rPr lang="en-US" sz="800" spc="-40" dirty="0">
                <a:latin typeface="Arial"/>
                <a:cs typeface="Arial"/>
              </a:rPr>
              <a:t> </a:t>
            </a:r>
            <a:r>
              <a:rPr lang="en-US" sz="800" dirty="0">
                <a:latin typeface="Arial"/>
                <a:cs typeface="Arial"/>
              </a:rPr>
              <a:t>TEAEs</a:t>
            </a:r>
            <a:r>
              <a:rPr lang="en-US" sz="800" spc="-35" dirty="0">
                <a:latin typeface="Arial"/>
                <a:cs typeface="Arial"/>
              </a:rPr>
              <a:t> </a:t>
            </a:r>
            <a:r>
              <a:rPr lang="en-US" sz="800" dirty="0">
                <a:latin typeface="Arial"/>
                <a:cs typeface="Arial"/>
              </a:rPr>
              <a:t>in</a:t>
            </a:r>
            <a:r>
              <a:rPr lang="en-US" sz="800" spc="-25" dirty="0">
                <a:latin typeface="Arial"/>
                <a:cs typeface="Arial"/>
              </a:rPr>
              <a:t> </a:t>
            </a:r>
            <a:r>
              <a:rPr lang="en-US" sz="800" dirty="0">
                <a:latin typeface="Arial"/>
                <a:cs typeface="Arial"/>
              </a:rPr>
              <a:t>which</a:t>
            </a:r>
            <a:r>
              <a:rPr lang="en-US" sz="800" spc="-10" dirty="0">
                <a:latin typeface="Arial"/>
                <a:cs typeface="Arial"/>
              </a:rPr>
              <a:t> </a:t>
            </a:r>
            <a:r>
              <a:rPr lang="en-US" sz="800" dirty="0">
                <a:latin typeface="Arial"/>
                <a:cs typeface="Arial"/>
              </a:rPr>
              <a:t>the</a:t>
            </a:r>
            <a:r>
              <a:rPr lang="en-US" sz="800" spc="-40" dirty="0">
                <a:latin typeface="Arial"/>
                <a:cs typeface="Arial"/>
              </a:rPr>
              <a:t> </a:t>
            </a:r>
            <a:r>
              <a:rPr lang="en-US" sz="800" dirty="0">
                <a:latin typeface="Arial"/>
                <a:cs typeface="Arial"/>
              </a:rPr>
              <a:t>point</a:t>
            </a:r>
            <a:r>
              <a:rPr lang="en-US" sz="800" spc="-30" dirty="0">
                <a:latin typeface="Arial"/>
                <a:cs typeface="Arial"/>
              </a:rPr>
              <a:t> </a:t>
            </a:r>
            <a:r>
              <a:rPr lang="en-US" sz="800" dirty="0">
                <a:latin typeface="Arial"/>
                <a:cs typeface="Arial"/>
              </a:rPr>
              <a:t>estimate(s)</a:t>
            </a:r>
            <a:r>
              <a:rPr lang="en-US" sz="800" spc="-40" dirty="0">
                <a:latin typeface="Arial"/>
                <a:cs typeface="Arial"/>
              </a:rPr>
              <a:t> </a:t>
            </a:r>
            <a:r>
              <a:rPr lang="en-US" sz="800" dirty="0">
                <a:latin typeface="Arial"/>
                <a:cs typeface="Arial"/>
              </a:rPr>
              <a:t>for</a:t>
            </a:r>
            <a:r>
              <a:rPr lang="en-US" sz="800" spc="-35" dirty="0">
                <a:latin typeface="Arial"/>
                <a:cs typeface="Arial"/>
              </a:rPr>
              <a:t> </a:t>
            </a:r>
            <a:r>
              <a:rPr lang="en-US" sz="800" dirty="0">
                <a:latin typeface="Arial"/>
                <a:cs typeface="Arial"/>
              </a:rPr>
              <a:t>the</a:t>
            </a:r>
            <a:r>
              <a:rPr lang="en-US" sz="800" spc="-40" dirty="0">
                <a:latin typeface="Arial"/>
                <a:cs typeface="Arial"/>
              </a:rPr>
              <a:t> </a:t>
            </a:r>
            <a:r>
              <a:rPr lang="en-US" sz="800" spc="-10" dirty="0">
                <a:latin typeface="Arial"/>
                <a:cs typeface="Arial"/>
              </a:rPr>
              <a:t>between-</a:t>
            </a:r>
            <a:r>
              <a:rPr lang="en-US" sz="800" dirty="0">
                <a:latin typeface="Arial"/>
                <a:cs typeface="Arial"/>
              </a:rPr>
              <a:t>group</a:t>
            </a:r>
            <a:r>
              <a:rPr lang="en-US" sz="800" spc="-35" dirty="0">
                <a:latin typeface="Arial"/>
                <a:cs typeface="Arial"/>
              </a:rPr>
              <a:t> </a:t>
            </a:r>
            <a:r>
              <a:rPr lang="en-US" sz="800" spc="-10" dirty="0">
                <a:latin typeface="Arial"/>
                <a:cs typeface="Arial"/>
              </a:rPr>
              <a:t>differences</a:t>
            </a:r>
            <a:r>
              <a:rPr lang="en-US" sz="800" spc="-50" dirty="0">
                <a:latin typeface="Arial"/>
                <a:cs typeface="Arial"/>
              </a:rPr>
              <a:t> </a:t>
            </a:r>
            <a:r>
              <a:rPr lang="en-US" sz="800" spc="-10" dirty="0">
                <a:latin typeface="Arial"/>
                <a:cs typeface="Arial"/>
              </a:rPr>
              <a:t>excluded</a:t>
            </a:r>
            <a:r>
              <a:rPr lang="en-US" sz="800" spc="-45" dirty="0">
                <a:latin typeface="Arial"/>
                <a:cs typeface="Arial"/>
              </a:rPr>
              <a:t> </a:t>
            </a:r>
            <a:r>
              <a:rPr lang="en-US" sz="800" dirty="0">
                <a:latin typeface="Arial"/>
                <a:cs typeface="Arial"/>
              </a:rPr>
              <a:t>zero</a:t>
            </a:r>
            <a:r>
              <a:rPr lang="en-US" sz="800" spc="-5" dirty="0">
                <a:latin typeface="Arial"/>
                <a:cs typeface="Arial"/>
              </a:rPr>
              <a:t> </a:t>
            </a:r>
            <a:r>
              <a:rPr lang="en-US" sz="800" dirty="0">
                <a:latin typeface="Arial"/>
                <a:cs typeface="Arial"/>
              </a:rPr>
              <a:t>are</a:t>
            </a:r>
            <a:r>
              <a:rPr lang="en-US" sz="800" spc="-35" dirty="0">
                <a:latin typeface="Arial"/>
                <a:cs typeface="Arial"/>
              </a:rPr>
              <a:t> </a:t>
            </a:r>
            <a:r>
              <a:rPr lang="en-US" sz="800" dirty="0">
                <a:latin typeface="Arial"/>
                <a:cs typeface="Arial"/>
              </a:rPr>
              <a:t>shown</a:t>
            </a:r>
            <a:r>
              <a:rPr lang="en-US" sz="800" spc="-15" dirty="0">
                <a:latin typeface="Arial"/>
                <a:cs typeface="Arial"/>
              </a:rPr>
              <a:t> </a:t>
            </a:r>
            <a:r>
              <a:rPr lang="en-US" sz="800" dirty="0">
                <a:latin typeface="Arial"/>
                <a:cs typeface="Arial"/>
              </a:rPr>
              <a:t>in</a:t>
            </a:r>
            <a:r>
              <a:rPr lang="en-US" sz="800" spc="-30" dirty="0">
                <a:latin typeface="Arial"/>
                <a:cs typeface="Arial"/>
              </a:rPr>
              <a:t> </a:t>
            </a:r>
            <a:r>
              <a:rPr lang="en-US" sz="800" dirty="0">
                <a:latin typeface="Arial"/>
                <a:cs typeface="Arial"/>
              </a:rPr>
              <a:t>this</a:t>
            </a:r>
            <a:r>
              <a:rPr lang="en-US" sz="800" spc="-20" dirty="0">
                <a:latin typeface="Arial"/>
                <a:cs typeface="Arial"/>
              </a:rPr>
              <a:t> </a:t>
            </a:r>
            <a:r>
              <a:rPr lang="en-US" sz="800" spc="-10" dirty="0">
                <a:latin typeface="Arial"/>
                <a:cs typeface="Arial"/>
              </a:rPr>
              <a:t>table. </a:t>
            </a:r>
            <a:r>
              <a:rPr lang="en-US" sz="800" dirty="0">
                <a:latin typeface="Arial"/>
                <a:cs typeface="Arial"/>
              </a:rPr>
              <a:t>A</a:t>
            </a:r>
            <a:r>
              <a:rPr lang="en-US" sz="800" spc="-25" dirty="0">
                <a:latin typeface="Arial"/>
                <a:cs typeface="Arial"/>
              </a:rPr>
              <a:t> </a:t>
            </a:r>
            <a:r>
              <a:rPr lang="en-US" sz="800" dirty="0">
                <a:latin typeface="Arial"/>
                <a:cs typeface="Arial"/>
              </a:rPr>
              <a:t>TEAE</a:t>
            </a:r>
            <a:r>
              <a:rPr lang="en-US" sz="800" spc="-25" dirty="0">
                <a:latin typeface="Arial"/>
                <a:cs typeface="Arial"/>
              </a:rPr>
              <a:t> </a:t>
            </a:r>
            <a:r>
              <a:rPr lang="en-US" sz="800" dirty="0">
                <a:latin typeface="Arial"/>
                <a:cs typeface="Arial"/>
              </a:rPr>
              <a:t>has</a:t>
            </a:r>
            <a:r>
              <a:rPr lang="en-US" sz="800" spc="-25" dirty="0">
                <a:latin typeface="Arial"/>
                <a:cs typeface="Arial"/>
              </a:rPr>
              <a:t> </a:t>
            </a:r>
            <a:r>
              <a:rPr lang="en-US" sz="800" dirty="0">
                <a:latin typeface="Arial"/>
                <a:cs typeface="Arial"/>
              </a:rPr>
              <a:t>a</a:t>
            </a:r>
            <a:r>
              <a:rPr lang="en-US" sz="800" spc="-25" dirty="0">
                <a:latin typeface="Arial"/>
                <a:cs typeface="Arial"/>
              </a:rPr>
              <a:t> </a:t>
            </a:r>
            <a:r>
              <a:rPr lang="en-US" sz="800" dirty="0">
                <a:latin typeface="Arial"/>
                <a:cs typeface="Arial"/>
              </a:rPr>
              <a:t>start</a:t>
            </a:r>
            <a:r>
              <a:rPr lang="en-US" sz="800" spc="-30" dirty="0">
                <a:latin typeface="Arial"/>
                <a:cs typeface="Arial"/>
              </a:rPr>
              <a:t> </a:t>
            </a:r>
            <a:r>
              <a:rPr lang="en-US" sz="800" dirty="0">
                <a:latin typeface="Arial"/>
                <a:cs typeface="Arial"/>
              </a:rPr>
              <a:t>date</a:t>
            </a:r>
            <a:r>
              <a:rPr lang="en-US" sz="800" spc="-40" dirty="0">
                <a:latin typeface="Arial"/>
                <a:cs typeface="Arial"/>
              </a:rPr>
              <a:t> </a:t>
            </a:r>
            <a:r>
              <a:rPr lang="en-US" sz="800" dirty="0">
                <a:latin typeface="Arial"/>
                <a:cs typeface="Arial"/>
              </a:rPr>
              <a:t>on</a:t>
            </a:r>
            <a:r>
              <a:rPr lang="en-US" sz="800" spc="-25" dirty="0">
                <a:latin typeface="Arial"/>
                <a:cs typeface="Arial"/>
              </a:rPr>
              <a:t> </a:t>
            </a:r>
            <a:r>
              <a:rPr lang="en-US" sz="800" dirty="0">
                <a:latin typeface="Arial"/>
                <a:cs typeface="Arial"/>
              </a:rPr>
              <a:t>or</a:t>
            </a:r>
            <a:r>
              <a:rPr lang="en-US" sz="800" spc="-25" dirty="0">
                <a:latin typeface="Arial"/>
                <a:cs typeface="Arial"/>
              </a:rPr>
              <a:t> </a:t>
            </a:r>
            <a:r>
              <a:rPr lang="en-US" sz="800" dirty="0">
                <a:latin typeface="Arial"/>
                <a:cs typeface="Arial"/>
              </a:rPr>
              <a:t>after</a:t>
            </a:r>
            <a:r>
              <a:rPr lang="en-US" sz="800" spc="-40" dirty="0">
                <a:latin typeface="Arial"/>
                <a:cs typeface="Arial"/>
              </a:rPr>
              <a:t> </a:t>
            </a:r>
            <a:r>
              <a:rPr lang="en-US" sz="800" dirty="0">
                <a:latin typeface="Arial"/>
                <a:cs typeface="Arial"/>
              </a:rPr>
              <a:t>the</a:t>
            </a:r>
            <a:r>
              <a:rPr lang="en-US" sz="800" spc="-25" dirty="0">
                <a:latin typeface="Arial"/>
                <a:cs typeface="Arial"/>
              </a:rPr>
              <a:t> </a:t>
            </a:r>
            <a:r>
              <a:rPr lang="en-US" sz="800" dirty="0">
                <a:latin typeface="Arial"/>
                <a:cs typeface="Arial"/>
              </a:rPr>
              <a:t>first</a:t>
            </a:r>
            <a:r>
              <a:rPr lang="en-US" sz="800" spc="-30" dirty="0">
                <a:latin typeface="Arial"/>
                <a:cs typeface="Arial"/>
              </a:rPr>
              <a:t> </a:t>
            </a:r>
            <a:r>
              <a:rPr lang="en-US" sz="800" dirty="0">
                <a:latin typeface="Arial"/>
                <a:cs typeface="Arial"/>
              </a:rPr>
              <a:t>dose</a:t>
            </a:r>
            <a:r>
              <a:rPr lang="en-US" sz="800" spc="-35" dirty="0">
                <a:latin typeface="Arial"/>
                <a:cs typeface="Arial"/>
              </a:rPr>
              <a:t> </a:t>
            </a:r>
            <a:r>
              <a:rPr lang="en-US" sz="800" dirty="0">
                <a:latin typeface="Arial"/>
                <a:cs typeface="Arial"/>
              </a:rPr>
              <a:t>of</a:t>
            </a:r>
            <a:r>
              <a:rPr lang="en-US" sz="800" spc="-30" dirty="0">
                <a:latin typeface="Arial"/>
                <a:cs typeface="Arial"/>
              </a:rPr>
              <a:t> </a:t>
            </a:r>
            <a:r>
              <a:rPr lang="en-US" sz="800" spc="-10" dirty="0">
                <a:latin typeface="Arial"/>
                <a:cs typeface="Arial"/>
              </a:rPr>
              <a:t>treatment</a:t>
            </a:r>
            <a:r>
              <a:rPr lang="en-US" sz="800" spc="-45" dirty="0">
                <a:latin typeface="Arial"/>
                <a:cs typeface="Arial"/>
              </a:rPr>
              <a:t> </a:t>
            </a:r>
            <a:r>
              <a:rPr lang="en-US" sz="800" dirty="0">
                <a:latin typeface="Arial"/>
                <a:cs typeface="Arial"/>
              </a:rPr>
              <a:t>and</a:t>
            </a:r>
            <a:r>
              <a:rPr lang="en-US" sz="800" spc="-35" dirty="0">
                <a:latin typeface="Arial"/>
                <a:cs typeface="Arial"/>
              </a:rPr>
              <a:t> </a:t>
            </a:r>
            <a:r>
              <a:rPr lang="en-US" sz="800" dirty="0">
                <a:latin typeface="Arial"/>
                <a:cs typeface="Arial"/>
              </a:rPr>
              <a:t>up</a:t>
            </a:r>
            <a:r>
              <a:rPr lang="en-US" sz="800" spc="-30" dirty="0">
                <a:latin typeface="Arial"/>
                <a:cs typeface="Arial"/>
              </a:rPr>
              <a:t> </a:t>
            </a:r>
            <a:r>
              <a:rPr lang="en-US" sz="800" dirty="0">
                <a:latin typeface="Arial"/>
                <a:cs typeface="Arial"/>
              </a:rPr>
              <a:t>to</a:t>
            </a:r>
            <a:r>
              <a:rPr lang="en-US" sz="800" spc="-25" dirty="0">
                <a:latin typeface="Arial"/>
                <a:cs typeface="Arial"/>
              </a:rPr>
              <a:t> </a:t>
            </a:r>
            <a:r>
              <a:rPr lang="en-US" sz="800" dirty="0">
                <a:latin typeface="Arial"/>
                <a:cs typeface="Arial"/>
              </a:rPr>
              <a:t>56</a:t>
            </a:r>
            <a:r>
              <a:rPr lang="en-US" sz="800" spc="-35" dirty="0">
                <a:latin typeface="Arial"/>
                <a:cs typeface="Arial"/>
              </a:rPr>
              <a:t> </a:t>
            </a:r>
            <a:r>
              <a:rPr lang="en-US" sz="800" dirty="0">
                <a:latin typeface="Arial"/>
                <a:cs typeface="Arial"/>
              </a:rPr>
              <a:t>days</a:t>
            </a:r>
            <a:r>
              <a:rPr lang="en-US" sz="800" spc="5" dirty="0">
                <a:latin typeface="Arial"/>
                <a:cs typeface="Arial"/>
              </a:rPr>
              <a:t> </a:t>
            </a:r>
            <a:r>
              <a:rPr lang="en-US" sz="800" dirty="0">
                <a:latin typeface="Arial"/>
                <a:cs typeface="Arial"/>
              </a:rPr>
              <a:t>after</a:t>
            </a:r>
            <a:r>
              <a:rPr lang="en-US" sz="800" spc="-30" dirty="0">
                <a:latin typeface="Arial"/>
                <a:cs typeface="Arial"/>
              </a:rPr>
              <a:t> </a:t>
            </a:r>
            <a:r>
              <a:rPr lang="en-US" sz="800" dirty="0">
                <a:latin typeface="Arial"/>
                <a:cs typeface="Arial"/>
              </a:rPr>
              <a:t>the</a:t>
            </a:r>
            <a:r>
              <a:rPr lang="en-US" sz="800" spc="-40" dirty="0">
                <a:latin typeface="Arial"/>
                <a:cs typeface="Arial"/>
              </a:rPr>
              <a:t> </a:t>
            </a:r>
            <a:r>
              <a:rPr lang="en-US" sz="800" dirty="0">
                <a:latin typeface="Arial"/>
                <a:cs typeface="Arial"/>
              </a:rPr>
              <a:t>last</a:t>
            </a:r>
            <a:r>
              <a:rPr lang="en-US" sz="800" spc="-20" dirty="0">
                <a:latin typeface="Arial"/>
                <a:cs typeface="Arial"/>
              </a:rPr>
              <a:t> </a:t>
            </a:r>
            <a:r>
              <a:rPr lang="en-US" sz="800" dirty="0">
                <a:latin typeface="Arial"/>
                <a:cs typeface="Arial"/>
              </a:rPr>
              <a:t>dose</a:t>
            </a:r>
            <a:r>
              <a:rPr lang="en-US" sz="800" spc="-40" dirty="0">
                <a:latin typeface="Arial"/>
                <a:cs typeface="Arial"/>
              </a:rPr>
              <a:t> </a:t>
            </a:r>
            <a:r>
              <a:rPr lang="en-US" sz="800" dirty="0">
                <a:latin typeface="Arial"/>
                <a:cs typeface="Arial"/>
              </a:rPr>
              <a:t>of</a:t>
            </a:r>
            <a:r>
              <a:rPr lang="en-US" sz="800" spc="-25" dirty="0">
                <a:latin typeface="Arial"/>
                <a:cs typeface="Arial"/>
              </a:rPr>
              <a:t> </a:t>
            </a:r>
            <a:r>
              <a:rPr lang="en-US" sz="800" spc="-10" dirty="0">
                <a:latin typeface="Arial"/>
                <a:cs typeface="Arial"/>
              </a:rPr>
              <a:t>treatment.</a:t>
            </a:r>
          </a:p>
          <a:p>
            <a:pPr marL="38100"/>
            <a:endParaRPr lang="en-US" sz="1000" dirty="0">
              <a:latin typeface="Arial"/>
              <a:cs typeface="Arial"/>
            </a:endParaRPr>
          </a:p>
          <a:p>
            <a:pPr marL="38100"/>
            <a:r>
              <a:rPr lang="en-US" sz="1000" dirty="0">
                <a:latin typeface="Arial"/>
                <a:cs typeface="Arial"/>
              </a:rPr>
              <a:t>RBC,</a:t>
            </a:r>
            <a:r>
              <a:rPr lang="en-US" sz="1000" spc="-15" dirty="0">
                <a:latin typeface="Arial"/>
                <a:cs typeface="Arial"/>
              </a:rPr>
              <a:t> </a:t>
            </a:r>
            <a:r>
              <a:rPr lang="en-US" sz="1000" dirty="0">
                <a:latin typeface="Arial"/>
                <a:cs typeface="Arial"/>
              </a:rPr>
              <a:t>red blood cell;</a:t>
            </a:r>
            <a:r>
              <a:rPr lang="en-US" sz="1000" spc="-15" dirty="0">
                <a:latin typeface="Arial"/>
                <a:cs typeface="Arial"/>
              </a:rPr>
              <a:t> </a:t>
            </a:r>
            <a:r>
              <a:rPr lang="en-US" sz="1000" dirty="0">
                <a:latin typeface="Arial"/>
                <a:cs typeface="Arial"/>
              </a:rPr>
              <a:t>TEAE,</a:t>
            </a:r>
            <a:r>
              <a:rPr lang="en-US" sz="1000" spc="-25" dirty="0">
                <a:latin typeface="Arial"/>
                <a:cs typeface="Arial"/>
              </a:rPr>
              <a:t> </a:t>
            </a:r>
            <a:r>
              <a:rPr lang="en-US" sz="1000" spc="-10" dirty="0">
                <a:latin typeface="Arial"/>
                <a:cs typeface="Arial"/>
              </a:rPr>
              <a:t>treatment-</a:t>
            </a:r>
            <a:r>
              <a:rPr lang="en-US" sz="1000" dirty="0">
                <a:latin typeface="Arial"/>
                <a:cs typeface="Arial"/>
              </a:rPr>
              <a:t>emergent adverse </a:t>
            </a:r>
            <a:r>
              <a:rPr lang="en-US" sz="1000" spc="-10" dirty="0">
                <a:latin typeface="Arial"/>
                <a:cs typeface="Arial"/>
              </a:rPr>
              <a:t>event.</a:t>
            </a:r>
          </a:p>
          <a:p>
            <a:pPr marL="38100"/>
            <a:endParaRPr lang="en-US" sz="1000" dirty="0"/>
          </a:p>
          <a:p>
            <a:pPr marL="38100"/>
            <a:r>
              <a:rPr lang="en-US" sz="1000" dirty="0" err="1"/>
              <a:t>Hoeper</a:t>
            </a:r>
            <a:r>
              <a:rPr lang="en-US" sz="1000" dirty="0"/>
              <a:t> MM, et al. </a:t>
            </a:r>
            <a:r>
              <a:rPr lang="en-US" sz="1000" i="1" dirty="0"/>
              <a:t>N </a:t>
            </a:r>
            <a:r>
              <a:rPr lang="en-US" sz="1000" i="1" dirty="0" err="1"/>
              <a:t>Engl</a:t>
            </a:r>
            <a:r>
              <a:rPr lang="en-US" sz="1000" i="1" dirty="0"/>
              <a:t> J Med.</a:t>
            </a:r>
            <a:r>
              <a:rPr lang="en-US" sz="1000" dirty="0"/>
              <a:t> 2023.</a:t>
            </a:r>
            <a:endParaRPr lang="en-US" sz="1000" strike="sngStrike"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4705E6-9DE7-5C88-0E62-87D3B3335CDD}"/>
              </a:ext>
            </a:extLst>
          </p:cNvPr>
          <p:cNvSpPr>
            <a:spLocks noGrp="1"/>
          </p:cNvSpPr>
          <p:nvPr>
            <p:ph type="title"/>
          </p:nvPr>
        </p:nvSpPr>
        <p:spPr>
          <a:xfrm>
            <a:off x="609600" y="199505"/>
            <a:ext cx="10744200" cy="1185577"/>
          </a:xfrm>
        </p:spPr>
        <p:txBody>
          <a:bodyPr/>
          <a:lstStyle/>
          <a:p>
            <a:r>
              <a:rPr lang="en-US" dirty="0"/>
              <a:t>Summary and Conclusions</a:t>
            </a:r>
          </a:p>
        </p:txBody>
      </p:sp>
      <p:sp>
        <p:nvSpPr>
          <p:cNvPr id="2" name="Content Placeholder 1">
            <a:extLst>
              <a:ext uri="{FF2B5EF4-FFF2-40B4-BE49-F238E27FC236}">
                <a16:creationId xmlns:a16="http://schemas.microsoft.com/office/drawing/2014/main" id="{84A25FA6-94D0-0231-640C-F6C0DD1D2BF8}"/>
              </a:ext>
            </a:extLst>
          </p:cNvPr>
          <p:cNvSpPr>
            <a:spLocks noGrp="1"/>
          </p:cNvSpPr>
          <p:nvPr>
            <p:ph sz="half" idx="1"/>
          </p:nvPr>
        </p:nvSpPr>
        <p:spPr>
          <a:xfrm>
            <a:off x="609600" y="1496291"/>
            <a:ext cx="5181600" cy="4680672"/>
          </a:xfrm>
        </p:spPr>
        <p:txBody>
          <a:bodyPr>
            <a:normAutofit/>
          </a:bodyPr>
          <a:lstStyle/>
          <a:p>
            <a:r>
              <a:rPr lang="en-US" sz="2000" dirty="0"/>
              <a:t>STELLAR is the first phase 3 trial of </a:t>
            </a:r>
            <a:r>
              <a:rPr lang="en-US" sz="2000" dirty="0" err="1"/>
              <a:t>sotatercept</a:t>
            </a:r>
            <a:r>
              <a:rPr lang="en-US" sz="2000" dirty="0"/>
              <a:t>, an activin signaling inhibitor, in adults with PAH and WHO FC II-III</a:t>
            </a:r>
          </a:p>
          <a:p>
            <a:r>
              <a:rPr lang="en-US" sz="2000" dirty="0" err="1"/>
              <a:t>Sotatercept</a:t>
            </a:r>
            <a:r>
              <a:rPr lang="en-US" sz="2000" dirty="0"/>
              <a:t> improved 6MWD (+40.8 m, 95% CI, 27.5 to 54.1; p &lt; 0.001) and delivered broad clinical benefit across multiple domains including hemodynamics, WHO functional class, disease biomarkers, risk scores, and patient-reported outcomes</a:t>
            </a:r>
          </a:p>
          <a:p>
            <a:r>
              <a:rPr lang="en-US" sz="2000" dirty="0" err="1"/>
              <a:t>Sotatercept</a:t>
            </a:r>
            <a:r>
              <a:rPr lang="en-US" sz="2000" dirty="0"/>
              <a:t> reduced the risk of death and non-fatal clinical worsening events by 84% versus placebo (HR: 0.16 [95% CI: 0.08 to 0.35])</a:t>
            </a:r>
          </a:p>
          <a:p>
            <a:endParaRPr lang="en-US" sz="2000" dirty="0"/>
          </a:p>
        </p:txBody>
      </p:sp>
      <p:sp>
        <p:nvSpPr>
          <p:cNvPr id="4" name="Content Placeholder 3">
            <a:extLst>
              <a:ext uri="{FF2B5EF4-FFF2-40B4-BE49-F238E27FC236}">
                <a16:creationId xmlns:a16="http://schemas.microsoft.com/office/drawing/2014/main" id="{446A68E3-2701-E04F-C11C-5A3B10E76D38}"/>
              </a:ext>
            </a:extLst>
          </p:cNvPr>
          <p:cNvSpPr>
            <a:spLocks noGrp="1"/>
          </p:cNvSpPr>
          <p:nvPr>
            <p:ph sz="half" idx="2"/>
          </p:nvPr>
        </p:nvSpPr>
        <p:spPr>
          <a:xfrm>
            <a:off x="5943600" y="1496291"/>
            <a:ext cx="5181600" cy="4680672"/>
          </a:xfrm>
        </p:spPr>
        <p:txBody>
          <a:bodyPr>
            <a:normAutofit/>
          </a:bodyPr>
          <a:lstStyle/>
          <a:p>
            <a:r>
              <a:rPr lang="en-US" sz="2000" dirty="0" err="1"/>
              <a:t>Sotatercept</a:t>
            </a:r>
            <a:r>
              <a:rPr lang="en-US" sz="2000" dirty="0"/>
              <a:t> was generally well tolerated</a:t>
            </a:r>
          </a:p>
          <a:p>
            <a:pPr lvl="1"/>
            <a:r>
              <a:rPr lang="en-US" sz="1800" dirty="0"/>
              <a:t>Adverse events more frequent with </a:t>
            </a:r>
            <a:r>
              <a:rPr lang="en-US" sz="1800" dirty="0" err="1"/>
              <a:t>sotatercept</a:t>
            </a:r>
            <a:r>
              <a:rPr lang="en-US" sz="1800" dirty="0"/>
              <a:t> versus placebo: minor bleeding events, telangiectasia, dizziness, increased hemoglobin levels, thrombocytopenia, and increased blood pressure</a:t>
            </a:r>
          </a:p>
          <a:p>
            <a:r>
              <a:rPr lang="en-US" sz="2000" b="1" dirty="0">
                <a:solidFill>
                  <a:schemeClr val="accent1"/>
                </a:solidFill>
              </a:rPr>
              <a:t>These results establish the clinical utility of </a:t>
            </a:r>
            <a:r>
              <a:rPr lang="en-US" sz="2000" b="1" dirty="0" err="1">
                <a:solidFill>
                  <a:schemeClr val="accent1"/>
                </a:solidFill>
              </a:rPr>
              <a:t>sotatercept</a:t>
            </a:r>
            <a:r>
              <a:rPr lang="en-US" sz="2000" b="1" dirty="0">
                <a:solidFill>
                  <a:schemeClr val="accent1"/>
                </a:solidFill>
              </a:rPr>
              <a:t> administered in combination with approved PAH therapies as a new treatment for PAH</a:t>
            </a:r>
          </a:p>
          <a:p>
            <a:endParaRPr lang="en-US" sz="2000" dirty="0"/>
          </a:p>
        </p:txBody>
      </p:sp>
      <p:sp>
        <p:nvSpPr>
          <p:cNvPr id="10" name="Footer Placeholder 9">
            <a:extLst>
              <a:ext uri="{FF2B5EF4-FFF2-40B4-BE49-F238E27FC236}">
                <a16:creationId xmlns:a16="http://schemas.microsoft.com/office/drawing/2014/main" id="{93BAB920-7E4C-3416-56BA-0BECDDC66662}"/>
              </a:ext>
            </a:extLst>
          </p:cNvPr>
          <p:cNvSpPr>
            <a:spLocks noGrp="1"/>
          </p:cNvSpPr>
          <p:nvPr>
            <p:ph type="ftr" sz="quarter" idx="3"/>
          </p:nvPr>
        </p:nvSpPr>
        <p:spPr/>
        <p:txBody>
          <a:bodyPr/>
          <a:lstStyle/>
          <a:p>
            <a:r>
              <a:rPr lang="en-US" sz="1000" dirty="0" err="1"/>
              <a:t>Hoeper</a:t>
            </a:r>
            <a:r>
              <a:rPr lang="en-US" sz="1000" dirty="0"/>
              <a:t> MM, et al. </a:t>
            </a:r>
            <a:r>
              <a:rPr lang="en-US" sz="1000" i="1" dirty="0"/>
              <a:t>N </a:t>
            </a:r>
            <a:r>
              <a:rPr lang="en-US" sz="1000" i="1" dirty="0" err="1"/>
              <a:t>Engl</a:t>
            </a:r>
            <a:r>
              <a:rPr lang="en-US" sz="1000" i="1" dirty="0"/>
              <a:t> J Med.</a:t>
            </a:r>
            <a:r>
              <a:rPr lang="en-US" sz="1000" dirty="0"/>
              <a:t> 2023. </a:t>
            </a:r>
            <a:endParaRPr lang="en-US" sz="1000" strike="sngStrike" dirty="0">
              <a:solidFill>
                <a:srgbClr val="FF0000"/>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Emerging PH Therapeutics, The Promise of a New Future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how ongoing phase 3 and 4 trial results within the PH community will impact care moving forward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potential of utilizing novel molecular mechanisms of disease to affect the pathological progression of PH and the potential for treatment combinations to attack parallel disease pathways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ooter Placeholder 94">
            <a:extLst>
              <a:ext uri="{FF2B5EF4-FFF2-40B4-BE49-F238E27FC236}">
                <a16:creationId xmlns:a16="http://schemas.microsoft.com/office/drawing/2014/main" id="{BA58ECD8-A373-B8CC-DBE5-3B99AB172D54}"/>
              </a:ext>
            </a:extLst>
          </p:cNvPr>
          <p:cNvSpPr>
            <a:spLocks noGrp="1"/>
          </p:cNvSpPr>
          <p:nvPr>
            <p:ph type="ftr" sz="quarter" idx="3"/>
          </p:nvPr>
        </p:nvSpPr>
        <p:spPr>
          <a:xfrm>
            <a:off x="609600" y="6356350"/>
            <a:ext cx="10744199" cy="442131"/>
          </a:xfrm>
        </p:spPr>
        <p:txBody>
          <a:bodyPr/>
          <a:lstStyle/>
          <a:p>
            <a:r>
              <a:rPr lang="en-US" dirty="0" err="1"/>
              <a:t>ActRIIA</a:t>
            </a:r>
            <a:r>
              <a:rPr lang="en-US" dirty="0"/>
              <a:t>, activin receptor type 2A; BMP, bone morphogenetic protein; IgG1Fc, human immunoglobulin G1 Fc domain.</a:t>
            </a:r>
          </a:p>
          <a:p>
            <a:br>
              <a:rPr lang="en-US" dirty="0"/>
            </a:br>
            <a:r>
              <a:rPr lang="en-US" dirty="0"/>
              <a:t>1. Humbert M, et al. </a:t>
            </a:r>
            <a:r>
              <a:rPr lang="en-US" i="1" dirty="0"/>
              <a:t>N </a:t>
            </a:r>
            <a:r>
              <a:rPr lang="en-US" i="1" dirty="0" err="1"/>
              <a:t>Engl</a:t>
            </a:r>
            <a:r>
              <a:rPr lang="en-US" i="1" dirty="0"/>
              <a:t> J Med</a:t>
            </a:r>
            <a:r>
              <a:rPr lang="en-US" dirty="0"/>
              <a:t>. 2021;384(13):1204–15; 2. Yung LM, et al. </a:t>
            </a:r>
            <a:r>
              <a:rPr lang="en-US" i="1" dirty="0"/>
              <a:t>Sci </a:t>
            </a:r>
            <a:r>
              <a:rPr lang="en-US" i="1" dirty="0" err="1"/>
              <a:t>Transl</a:t>
            </a:r>
            <a:r>
              <a:rPr lang="en-US" i="1" dirty="0"/>
              <a:t> Med.</a:t>
            </a:r>
            <a:r>
              <a:rPr lang="en-US" dirty="0"/>
              <a:t> 2020;12(543):eeaz5660.</a:t>
            </a:r>
          </a:p>
        </p:txBody>
      </p:sp>
      <p:sp>
        <p:nvSpPr>
          <p:cNvPr id="3" name="object 3"/>
          <p:cNvSpPr txBox="1">
            <a:spLocks noGrp="1"/>
          </p:cNvSpPr>
          <p:nvPr>
            <p:ph type="title"/>
          </p:nvPr>
        </p:nvSpPr>
        <p:spPr>
          <a:xfrm>
            <a:off x="609600" y="199505"/>
            <a:ext cx="10744200" cy="1185577"/>
          </a:xfrm>
        </p:spPr>
        <p:txBody>
          <a:bodyPr vert="horz" wrap="square" lIns="0" tIns="88900" rIns="0" bIns="0" rtlCol="0">
            <a:spAutoFit/>
          </a:bodyPr>
          <a:lstStyle/>
          <a:p>
            <a:r>
              <a:rPr lang="en-US" dirty="0" err="1"/>
              <a:t>Sotatercept</a:t>
            </a:r>
            <a:r>
              <a:rPr lang="en-US" dirty="0"/>
              <a:t>: Proposed as a Reverse-remodeling Agent</a:t>
            </a:r>
          </a:p>
        </p:txBody>
      </p:sp>
      <p:sp>
        <p:nvSpPr>
          <p:cNvPr id="2" name="Content Placeholder 1">
            <a:extLst>
              <a:ext uri="{FF2B5EF4-FFF2-40B4-BE49-F238E27FC236}">
                <a16:creationId xmlns:a16="http://schemas.microsoft.com/office/drawing/2014/main" id="{1E25DAAB-094D-9953-BD5B-3803C255E00F}"/>
              </a:ext>
            </a:extLst>
          </p:cNvPr>
          <p:cNvSpPr>
            <a:spLocks noGrp="1"/>
          </p:cNvSpPr>
          <p:nvPr>
            <p:ph idx="1"/>
          </p:nvPr>
        </p:nvSpPr>
        <p:spPr>
          <a:xfrm>
            <a:off x="609600" y="1477963"/>
            <a:ext cx="10744200" cy="1322031"/>
          </a:xfrm>
        </p:spPr>
        <p:txBody>
          <a:bodyPr>
            <a:normAutofit/>
          </a:bodyPr>
          <a:lstStyle/>
          <a:p>
            <a:r>
              <a:rPr lang="en-US" dirty="0" err="1"/>
              <a:t>Sotatercept</a:t>
            </a:r>
            <a:r>
              <a:rPr lang="en-US" dirty="0"/>
              <a:t>, an activin signaling inhibitor, is proposed to act as a</a:t>
            </a:r>
            <a:br>
              <a:rPr lang="en-US" dirty="0"/>
            </a:br>
            <a:r>
              <a:rPr lang="en-US" dirty="0"/>
              <a:t>reverse-remodeling agent through rebalancing of anti-proliferative and</a:t>
            </a:r>
            <a:br>
              <a:rPr lang="en-US" dirty="0"/>
            </a:br>
            <a:r>
              <a:rPr lang="en-US" dirty="0"/>
              <a:t>pro-proliferative signaling pathways.</a:t>
            </a:r>
            <a:r>
              <a:rPr lang="en-US" baseline="30000" dirty="0"/>
              <a:t>1,2</a:t>
            </a:r>
          </a:p>
        </p:txBody>
      </p:sp>
      <p:sp>
        <p:nvSpPr>
          <p:cNvPr id="6" name="object 6"/>
          <p:cNvSpPr txBox="1"/>
          <p:nvPr/>
        </p:nvSpPr>
        <p:spPr>
          <a:xfrm>
            <a:off x="6180835" y="3234209"/>
            <a:ext cx="500380" cy="22890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a:cs typeface="Arial"/>
              </a:rPr>
              <a:t>BMPs</a:t>
            </a:r>
            <a:endParaRPr sz="1400" dirty="0">
              <a:latin typeface="Arial"/>
              <a:cs typeface="Arial"/>
            </a:endParaRPr>
          </a:p>
        </p:txBody>
      </p:sp>
      <p:sp>
        <p:nvSpPr>
          <p:cNvPr id="7" name="object 7"/>
          <p:cNvSpPr txBox="1"/>
          <p:nvPr/>
        </p:nvSpPr>
        <p:spPr>
          <a:xfrm>
            <a:off x="3920109" y="3672612"/>
            <a:ext cx="549275" cy="22890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a:cs typeface="Arial"/>
              </a:rPr>
              <a:t>Activin</a:t>
            </a:r>
            <a:endParaRPr sz="1400" dirty="0">
              <a:latin typeface="Arial"/>
              <a:cs typeface="Arial"/>
            </a:endParaRPr>
          </a:p>
        </p:txBody>
      </p:sp>
      <p:sp>
        <p:nvSpPr>
          <p:cNvPr id="11" name="object 11"/>
          <p:cNvSpPr txBox="1"/>
          <p:nvPr/>
        </p:nvSpPr>
        <p:spPr>
          <a:xfrm>
            <a:off x="4578222" y="5214596"/>
            <a:ext cx="2096135" cy="503555"/>
          </a:xfrm>
          <a:prstGeom prst="rect">
            <a:avLst/>
          </a:prstGeom>
        </p:spPr>
        <p:txBody>
          <a:bodyPr vert="horz" wrap="square" lIns="0" tIns="12700" rIns="0" bIns="0" rtlCol="0">
            <a:spAutoFit/>
          </a:bodyPr>
          <a:lstStyle/>
          <a:p>
            <a:pPr algn="ctr">
              <a:lnSpc>
                <a:spcPts val="1880"/>
              </a:lnSpc>
              <a:spcBef>
                <a:spcPts val="100"/>
              </a:spcBef>
            </a:pPr>
            <a:r>
              <a:rPr sz="1800" b="1" dirty="0">
                <a:solidFill>
                  <a:schemeClr val="accent1"/>
                </a:solidFill>
                <a:latin typeface="Arial"/>
                <a:cs typeface="Arial"/>
              </a:rPr>
              <a:t>Increased</a:t>
            </a:r>
            <a:r>
              <a:rPr sz="1800" b="1" spc="-45" dirty="0">
                <a:solidFill>
                  <a:schemeClr val="accent1"/>
                </a:solidFill>
                <a:latin typeface="Arial"/>
                <a:cs typeface="Arial"/>
              </a:rPr>
              <a:t> </a:t>
            </a:r>
            <a:r>
              <a:rPr sz="1800" b="1" spc="-10" dirty="0">
                <a:solidFill>
                  <a:schemeClr val="accent1"/>
                </a:solidFill>
                <a:latin typeface="Arial"/>
                <a:cs typeface="Arial"/>
              </a:rPr>
              <a:t>Vascular</a:t>
            </a:r>
            <a:endParaRPr sz="1800" dirty="0">
              <a:solidFill>
                <a:schemeClr val="accent1"/>
              </a:solidFill>
              <a:latin typeface="Arial"/>
              <a:cs typeface="Arial"/>
            </a:endParaRPr>
          </a:p>
          <a:p>
            <a:pPr algn="ctr">
              <a:lnSpc>
                <a:spcPts val="1880"/>
              </a:lnSpc>
            </a:pPr>
            <a:r>
              <a:rPr sz="1800" b="1" spc="-10" dirty="0">
                <a:solidFill>
                  <a:schemeClr val="accent1"/>
                </a:solidFill>
                <a:latin typeface="Arial"/>
                <a:cs typeface="Arial"/>
              </a:rPr>
              <a:t>Proliferation</a:t>
            </a:r>
            <a:endParaRPr sz="1800" dirty="0">
              <a:solidFill>
                <a:schemeClr val="accent1"/>
              </a:solidFill>
              <a:latin typeface="Arial"/>
              <a:cs typeface="Arial"/>
            </a:endParaRPr>
          </a:p>
        </p:txBody>
      </p:sp>
      <p:grpSp>
        <p:nvGrpSpPr>
          <p:cNvPr id="12" name="object 12"/>
          <p:cNvGrpSpPr/>
          <p:nvPr/>
        </p:nvGrpSpPr>
        <p:grpSpPr>
          <a:xfrm>
            <a:off x="4213859" y="3533759"/>
            <a:ext cx="2872740" cy="1596390"/>
            <a:chOff x="4213859" y="3153748"/>
            <a:chExt cx="2872740" cy="1596390"/>
          </a:xfrm>
        </p:grpSpPr>
        <p:pic>
          <p:nvPicPr>
            <p:cNvPr id="13" name="object 13"/>
            <p:cNvPicPr/>
            <p:nvPr/>
          </p:nvPicPr>
          <p:blipFill>
            <a:blip r:embed="rId2" cstate="print"/>
            <a:stretch>
              <a:fillRect/>
            </a:stretch>
          </p:blipFill>
          <p:spPr>
            <a:xfrm>
              <a:off x="6168241" y="3153748"/>
              <a:ext cx="699379" cy="621788"/>
            </a:xfrm>
            <a:prstGeom prst="rect">
              <a:avLst/>
            </a:prstGeom>
          </p:spPr>
        </p:pic>
        <p:pic>
          <p:nvPicPr>
            <p:cNvPr id="14" name="object 14"/>
            <p:cNvPicPr/>
            <p:nvPr/>
          </p:nvPicPr>
          <p:blipFill>
            <a:blip r:embed="rId3" cstate="print"/>
            <a:stretch>
              <a:fillRect/>
            </a:stretch>
          </p:blipFill>
          <p:spPr>
            <a:xfrm>
              <a:off x="6175628" y="3161157"/>
              <a:ext cx="640588" cy="562990"/>
            </a:xfrm>
            <a:prstGeom prst="rect">
              <a:avLst/>
            </a:prstGeom>
          </p:spPr>
        </p:pic>
        <p:pic>
          <p:nvPicPr>
            <p:cNvPr id="15" name="object 15"/>
            <p:cNvPicPr/>
            <p:nvPr/>
          </p:nvPicPr>
          <p:blipFill>
            <a:blip r:embed="rId4" cstate="print"/>
            <a:stretch>
              <a:fillRect/>
            </a:stretch>
          </p:blipFill>
          <p:spPr>
            <a:xfrm>
              <a:off x="5212906" y="4032995"/>
              <a:ext cx="876006" cy="717018"/>
            </a:xfrm>
            <a:prstGeom prst="rect">
              <a:avLst/>
            </a:prstGeom>
          </p:spPr>
        </p:pic>
        <p:pic>
          <p:nvPicPr>
            <p:cNvPr id="16" name="object 16"/>
            <p:cNvPicPr/>
            <p:nvPr/>
          </p:nvPicPr>
          <p:blipFill>
            <a:blip r:embed="rId5" cstate="print"/>
            <a:stretch>
              <a:fillRect/>
            </a:stretch>
          </p:blipFill>
          <p:spPr>
            <a:xfrm>
              <a:off x="4213859" y="3569208"/>
              <a:ext cx="2872613" cy="850264"/>
            </a:xfrm>
            <a:prstGeom prst="rect">
              <a:avLst/>
            </a:prstGeom>
          </p:spPr>
        </p:pic>
        <p:pic>
          <p:nvPicPr>
            <p:cNvPr id="17" name="object 17"/>
            <p:cNvPicPr/>
            <p:nvPr/>
          </p:nvPicPr>
          <p:blipFill>
            <a:blip r:embed="rId6" cstate="print"/>
            <a:stretch>
              <a:fillRect/>
            </a:stretch>
          </p:blipFill>
          <p:spPr>
            <a:xfrm>
              <a:off x="4309871" y="3308654"/>
              <a:ext cx="936942" cy="917143"/>
            </a:xfrm>
            <a:prstGeom prst="rect">
              <a:avLst/>
            </a:prstGeom>
          </p:spPr>
        </p:pic>
        <p:pic>
          <p:nvPicPr>
            <p:cNvPr id="18" name="object 18"/>
            <p:cNvPicPr/>
            <p:nvPr/>
          </p:nvPicPr>
          <p:blipFill>
            <a:blip r:embed="rId7" cstate="print"/>
            <a:stretch>
              <a:fillRect/>
            </a:stretch>
          </p:blipFill>
          <p:spPr>
            <a:xfrm>
              <a:off x="4336025" y="3335627"/>
              <a:ext cx="839487" cy="819439"/>
            </a:xfrm>
            <a:prstGeom prst="rect">
              <a:avLst/>
            </a:prstGeom>
          </p:spPr>
        </p:pic>
      </p:grpSp>
      <p:sp>
        <p:nvSpPr>
          <p:cNvPr id="19" name="object 19"/>
          <p:cNvSpPr txBox="1"/>
          <p:nvPr/>
        </p:nvSpPr>
        <p:spPr>
          <a:xfrm>
            <a:off x="10546206" y="3447949"/>
            <a:ext cx="500380" cy="228909"/>
          </a:xfrm>
          <a:prstGeom prst="rect">
            <a:avLst/>
          </a:prstGeom>
        </p:spPr>
        <p:txBody>
          <a:bodyPr vert="horz" wrap="square" lIns="0" tIns="13335" rIns="0" bIns="0" rtlCol="0">
            <a:spAutoFit/>
          </a:bodyPr>
          <a:lstStyle/>
          <a:p>
            <a:pPr marL="12700">
              <a:lnSpc>
                <a:spcPct val="100000"/>
              </a:lnSpc>
              <a:spcBef>
                <a:spcPts val="105"/>
              </a:spcBef>
            </a:pPr>
            <a:r>
              <a:rPr sz="1400" spc="-20" dirty="0">
                <a:latin typeface="Arial"/>
                <a:cs typeface="Arial"/>
              </a:rPr>
              <a:t>BMPs</a:t>
            </a:r>
            <a:endParaRPr sz="1400">
              <a:latin typeface="Arial"/>
              <a:cs typeface="Arial"/>
            </a:endParaRPr>
          </a:p>
        </p:txBody>
      </p:sp>
      <p:sp>
        <p:nvSpPr>
          <p:cNvPr id="20" name="object 20"/>
          <p:cNvSpPr txBox="1"/>
          <p:nvPr/>
        </p:nvSpPr>
        <p:spPr>
          <a:xfrm>
            <a:off x="8059293" y="3643656"/>
            <a:ext cx="549275" cy="228909"/>
          </a:xfrm>
          <a:prstGeom prst="rect">
            <a:avLst/>
          </a:prstGeom>
        </p:spPr>
        <p:txBody>
          <a:bodyPr vert="horz" wrap="square" lIns="0" tIns="13335" rIns="0" bIns="0" rtlCol="0">
            <a:spAutoFit/>
          </a:bodyPr>
          <a:lstStyle/>
          <a:p>
            <a:pPr marL="12700">
              <a:lnSpc>
                <a:spcPct val="100000"/>
              </a:lnSpc>
              <a:spcBef>
                <a:spcPts val="105"/>
              </a:spcBef>
            </a:pPr>
            <a:r>
              <a:rPr sz="1400" spc="-10" dirty="0">
                <a:latin typeface="Arial"/>
                <a:cs typeface="Arial"/>
              </a:rPr>
              <a:t>Activin</a:t>
            </a:r>
            <a:endParaRPr sz="1400">
              <a:latin typeface="Arial"/>
              <a:cs typeface="Arial"/>
            </a:endParaRPr>
          </a:p>
        </p:txBody>
      </p:sp>
      <p:sp>
        <p:nvSpPr>
          <p:cNvPr id="24" name="object 24"/>
          <p:cNvSpPr txBox="1"/>
          <p:nvPr/>
        </p:nvSpPr>
        <p:spPr>
          <a:xfrm>
            <a:off x="8584183" y="5196866"/>
            <a:ext cx="2449195" cy="502920"/>
          </a:xfrm>
          <a:prstGeom prst="rect">
            <a:avLst/>
          </a:prstGeom>
        </p:spPr>
        <p:txBody>
          <a:bodyPr vert="horz" wrap="square" lIns="0" tIns="83820" rIns="0" bIns="0" rtlCol="0">
            <a:spAutoFit/>
          </a:bodyPr>
          <a:lstStyle/>
          <a:p>
            <a:pPr marL="12700" marR="5080" indent="161290">
              <a:lnSpc>
                <a:spcPct val="73900"/>
              </a:lnSpc>
              <a:spcBef>
                <a:spcPts val="660"/>
              </a:spcBef>
            </a:pPr>
            <a:r>
              <a:rPr sz="1800" b="1" dirty="0">
                <a:solidFill>
                  <a:schemeClr val="accent1"/>
                </a:solidFill>
                <a:latin typeface="Arial"/>
                <a:cs typeface="Arial"/>
              </a:rPr>
              <a:t>Rebalanced</a:t>
            </a:r>
            <a:r>
              <a:rPr sz="1800" b="1" spc="-40" dirty="0">
                <a:solidFill>
                  <a:schemeClr val="accent1"/>
                </a:solidFill>
                <a:latin typeface="Arial"/>
                <a:cs typeface="Arial"/>
              </a:rPr>
              <a:t> </a:t>
            </a:r>
            <a:r>
              <a:rPr lang="en-US" b="1" spc="-10" dirty="0">
                <a:solidFill>
                  <a:schemeClr val="accent1"/>
                </a:solidFill>
                <a:latin typeface="Arial"/>
                <a:cs typeface="Arial"/>
              </a:rPr>
              <a:t>T</a:t>
            </a:r>
            <a:r>
              <a:rPr sz="1800" b="1" spc="-10" dirty="0">
                <a:solidFill>
                  <a:schemeClr val="accent1"/>
                </a:solidFill>
                <a:latin typeface="Arial"/>
                <a:cs typeface="Arial"/>
              </a:rPr>
              <a:t>oward Vascular</a:t>
            </a:r>
            <a:r>
              <a:rPr sz="1800" b="1" spc="-65" dirty="0">
                <a:solidFill>
                  <a:schemeClr val="accent1"/>
                </a:solidFill>
                <a:latin typeface="Arial"/>
                <a:cs typeface="Arial"/>
              </a:rPr>
              <a:t> </a:t>
            </a:r>
            <a:r>
              <a:rPr sz="1800" b="1" spc="-10" dirty="0">
                <a:solidFill>
                  <a:schemeClr val="accent1"/>
                </a:solidFill>
                <a:latin typeface="Arial"/>
                <a:cs typeface="Arial"/>
              </a:rPr>
              <a:t>Homeostasis</a:t>
            </a:r>
            <a:endParaRPr sz="1800" dirty="0">
              <a:solidFill>
                <a:schemeClr val="accent1"/>
              </a:solidFill>
              <a:latin typeface="Arial"/>
              <a:cs typeface="Arial"/>
            </a:endParaRPr>
          </a:p>
        </p:txBody>
      </p:sp>
      <p:grpSp>
        <p:nvGrpSpPr>
          <p:cNvPr id="25" name="object 25"/>
          <p:cNvGrpSpPr/>
          <p:nvPr/>
        </p:nvGrpSpPr>
        <p:grpSpPr>
          <a:xfrm>
            <a:off x="8374380" y="2647722"/>
            <a:ext cx="2921000" cy="2485390"/>
            <a:chOff x="8374380" y="2267711"/>
            <a:chExt cx="2921000" cy="2485390"/>
          </a:xfrm>
        </p:grpSpPr>
        <p:pic>
          <p:nvPicPr>
            <p:cNvPr id="26" name="object 26"/>
            <p:cNvPicPr/>
            <p:nvPr/>
          </p:nvPicPr>
          <p:blipFill>
            <a:blip r:embed="rId8" cstate="print"/>
            <a:stretch>
              <a:fillRect/>
            </a:stretch>
          </p:blipFill>
          <p:spPr>
            <a:xfrm>
              <a:off x="8660021" y="3248308"/>
              <a:ext cx="719754" cy="718282"/>
            </a:xfrm>
            <a:prstGeom prst="rect">
              <a:avLst/>
            </a:prstGeom>
          </p:spPr>
        </p:pic>
        <p:pic>
          <p:nvPicPr>
            <p:cNvPr id="27" name="object 27"/>
            <p:cNvPicPr/>
            <p:nvPr/>
          </p:nvPicPr>
          <p:blipFill>
            <a:blip r:embed="rId9" cstate="print"/>
            <a:stretch>
              <a:fillRect/>
            </a:stretch>
          </p:blipFill>
          <p:spPr>
            <a:xfrm>
              <a:off x="8667869" y="3256145"/>
              <a:ext cx="640859" cy="639861"/>
            </a:xfrm>
            <a:prstGeom prst="rect">
              <a:avLst/>
            </a:prstGeom>
          </p:spPr>
        </p:pic>
        <p:pic>
          <p:nvPicPr>
            <p:cNvPr id="28" name="object 28"/>
            <p:cNvPicPr/>
            <p:nvPr/>
          </p:nvPicPr>
          <p:blipFill>
            <a:blip r:embed="rId10" cstate="print"/>
            <a:stretch>
              <a:fillRect/>
            </a:stretch>
          </p:blipFill>
          <p:spPr>
            <a:xfrm>
              <a:off x="10437876" y="3385118"/>
              <a:ext cx="682282" cy="575503"/>
            </a:xfrm>
            <a:prstGeom prst="rect">
              <a:avLst/>
            </a:prstGeom>
          </p:spPr>
        </p:pic>
        <p:pic>
          <p:nvPicPr>
            <p:cNvPr id="29" name="object 29"/>
            <p:cNvPicPr/>
            <p:nvPr/>
          </p:nvPicPr>
          <p:blipFill>
            <a:blip r:embed="rId11" cstate="print"/>
            <a:stretch>
              <a:fillRect/>
            </a:stretch>
          </p:blipFill>
          <p:spPr>
            <a:xfrm>
              <a:off x="10463784" y="3392423"/>
              <a:ext cx="585216" cy="496824"/>
            </a:xfrm>
            <a:prstGeom prst="rect">
              <a:avLst/>
            </a:prstGeom>
          </p:spPr>
        </p:pic>
        <p:pic>
          <p:nvPicPr>
            <p:cNvPr id="30" name="object 30"/>
            <p:cNvPicPr/>
            <p:nvPr/>
          </p:nvPicPr>
          <p:blipFill>
            <a:blip r:embed="rId12" cstate="print"/>
            <a:stretch>
              <a:fillRect/>
            </a:stretch>
          </p:blipFill>
          <p:spPr>
            <a:xfrm>
              <a:off x="9386899" y="4025308"/>
              <a:ext cx="886932" cy="727793"/>
            </a:xfrm>
            <a:prstGeom prst="rect">
              <a:avLst/>
            </a:prstGeom>
          </p:spPr>
        </p:pic>
        <p:pic>
          <p:nvPicPr>
            <p:cNvPr id="31" name="object 31"/>
            <p:cNvPicPr/>
            <p:nvPr/>
          </p:nvPicPr>
          <p:blipFill>
            <a:blip r:embed="rId13" cstate="print"/>
            <a:stretch>
              <a:fillRect/>
            </a:stretch>
          </p:blipFill>
          <p:spPr>
            <a:xfrm>
              <a:off x="9389364" y="4027919"/>
              <a:ext cx="830465" cy="652157"/>
            </a:xfrm>
            <a:prstGeom prst="rect">
              <a:avLst/>
            </a:prstGeom>
          </p:spPr>
        </p:pic>
        <p:pic>
          <p:nvPicPr>
            <p:cNvPr id="32" name="object 32"/>
            <p:cNvPicPr/>
            <p:nvPr/>
          </p:nvPicPr>
          <p:blipFill>
            <a:blip r:embed="rId14" cstate="print"/>
            <a:stretch>
              <a:fillRect/>
            </a:stretch>
          </p:blipFill>
          <p:spPr>
            <a:xfrm>
              <a:off x="8374380" y="3880103"/>
              <a:ext cx="2920746" cy="233934"/>
            </a:xfrm>
            <a:prstGeom prst="rect">
              <a:avLst/>
            </a:prstGeom>
          </p:spPr>
        </p:pic>
        <p:pic>
          <p:nvPicPr>
            <p:cNvPr id="33" name="object 33"/>
            <p:cNvPicPr/>
            <p:nvPr/>
          </p:nvPicPr>
          <p:blipFill>
            <a:blip r:embed="rId15" cstate="print"/>
            <a:stretch>
              <a:fillRect/>
            </a:stretch>
          </p:blipFill>
          <p:spPr>
            <a:xfrm>
              <a:off x="9371076" y="3125673"/>
              <a:ext cx="293801" cy="293801"/>
            </a:xfrm>
            <a:prstGeom prst="rect">
              <a:avLst/>
            </a:prstGeom>
          </p:spPr>
        </p:pic>
        <p:pic>
          <p:nvPicPr>
            <p:cNvPr id="34" name="object 34"/>
            <p:cNvPicPr/>
            <p:nvPr/>
          </p:nvPicPr>
          <p:blipFill>
            <a:blip r:embed="rId16" cstate="print"/>
            <a:stretch>
              <a:fillRect/>
            </a:stretch>
          </p:blipFill>
          <p:spPr>
            <a:xfrm>
              <a:off x="9398000" y="3152663"/>
              <a:ext cx="196611" cy="196691"/>
            </a:xfrm>
            <a:prstGeom prst="rect">
              <a:avLst/>
            </a:prstGeom>
          </p:spPr>
        </p:pic>
        <p:pic>
          <p:nvPicPr>
            <p:cNvPr id="35" name="object 35"/>
            <p:cNvPicPr/>
            <p:nvPr/>
          </p:nvPicPr>
          <p:blipFill>
            <a:blip r:embed="rId17" cstate="print"/>
            <a:stretch>
              <a:fillRect/>
            </a:stretch>
          </p:blipFill>
          <p:spPr>
            <a:xfrm>
              <a:off x="9401556" y="3081566"/>
              <a:ext cx="310629" cy="344258"/>
            </a:xfrm>
            <a:prstGeom prst="rect">
              <a:avLst/>
            </a:prstGeom>
          </p:spPr>
        </p:pic>
        <p:pic>
          <p:nvPicPr>
            <p:cNvPr id="36" name="object 36"/>
            <p:cNvPicPr/>
            <p:nvPr/>
          </p:nvPicPr>
          <p:blipFill>
            <a:blip r:embed="rId18" cstate="print"/>
            <a:stretch>
              <a:fillRect/>
            </a:stretch>
          </p:blipFill>
          <p:spPr>
            <a:xfrm>
              <a:off x="9431909" y="3111322"/>
              <a:ext cx="205664" cy="239572"/>
            </a:xfrm>
            <a:prstGeom prst="rect">
              <a:avLst/>
            </a:prstGeom>
          </p:spPr>
        </p:pic>
        <p:sp>
          <p:nvSpPr>
            <p:cNvPr id="37" name="object 37"/>
            <p:cNvSpPr/>
            <p:nvPr/>
          </p:nvSpPr>
          <p:spPr>
            <a:xfrm>
              <a:off x="9431909" y="3111322"/>
              <a:ext cx="205740" cy="240029"/>
            </a:xfrm>
            <a:custGeom>
              <a:avLst/>
              <a:gdLst/>
              <a:ahLst/>
              <a:cxnLst/>
              <a:rect l="l" t="t" r="r" b="b"/>
              <a:pathLst>
                <a:path w="205740" h="240029">
                  <a:moveTo>
                    <a:pt x="0" y="24434"/>
                  </a:moveTo>
                  <a:lnTo>
                    <a:pt x="41893" y="5725"/>
                  </a:lnTo>
                  <a:lnTo>
                    <a:pt x="84878" y="0"/>
                  </a:lnTo>
                  <a:lnTo>
                    <a:pt x="125839" y="6741"/>
                  </a:lnTo>
                  <a:lnTo>
                    <a:pt x="161661" y="25430"/>
                  </a:lnTo>
                  <a:lnTo>
                    <a:pt x="189230" y="55549"/>
                  </a:lnTo>
                  <a:lnTo>
                    <a:pt x="204390" y="93402"/>
                  </a:lnTo>
                  <a:lnTo>
                    <a:pt x="205664" y="133767"/>
                  </a:lnTo>
                  <a:lnTo>
                    <a:pt x="193948" y="173607"/>
                  </a:lnTo>
                  <a:lnTo>
                    <a:pt x="170137" y="209888"/>
                  </a:lnTo>
                  <a:lnTo>
                    <a:pt x="135127" y="239572"/>
                  </a:lnTo>
                  <a:lnTo>
                    <a:pt x="101346" y="185724"/>
                  </a:lnTo>
                  <a:lnTo>
                    <a:pt x="125095" y="164930"/>
                  </a:lnTo>
                  <a:lnTo>
                    <a:pt x="139414" y="139861"/>
                  </a:lnTo>
                  <a:lnTo>
                    <a:pt x="143208" y="113626"/>
                  </a:lnTo>
                  <a:lnTo>
                    <a:pt x="135382" y="89331"/>
                  </a:lnTo>
                  <a:lnTo>
                    <a:pt x="116899" y="71744"/>
                  </a:lnTo>
                  <a:lnTo>
                    <a:pt x="91630" y="63788"/>
                  </a:lnTo>
                  <a:lnTo>
                    <a:pt x="62837" y="65811"/>
                  </a:lnTo>
                  <a:lnTo>
                    <a:pt x="33782" y="78155"/>
                  </a:lnTo>
                  <a:lnTo>
                    <a:pt x="0" y="24434"/>
                  </a:lnTo>
                  <a:close/>
                </a:path>
              </a:pathLst>
            </a:custGeom>
            <a:ln w="6350">
              <a:solidFill>
                <a:srgbClr val="1F3863"/>
              </a:solidFill>
            </a:ln>
          </p:spPr>
          <p:txBody>
            <a:bodyPr wrap="square" lIns="0" tIns="0" rIns="0" bIns="0" rtlCol="0"/>
            <a:lstStyle/>
            <a:p>
              <a:endParaRPr/>
            </a:p>
          </p:txBody>
        </p:sp>
        <p:pic>
          <p:nvPicPr>
            <p:cNvPr id="38" name="object 38"/>
            <p:cNvPicPr/>
            <p:nvPr/>
          </p:nvPicPr>
          <p:blipFill>
            <a:blip r:embed="rId19" cstate="print"/>
            <a:stretch>
              <a:fillRect/>
            </a:stretch>
          </p:blipFill>
          <p:spPr>
            <a:xfrm>
              <a:off x="9247706" y="2651783"/>
              <a:ext cx="257076" cy="275439"/>
            </a:xfrm>
            <a:prstGeom prst="rect">
              <a:avLst/>
            </a:prstGeom>
          </p:spPr>
        </p:pic>
        <p:pic>
          <p:nvPicPr>
            <p:cNvPr id="39" name="object 39"/>
            <p:cNvPicPr/>
            <p:nvPr/>
          </p:nvPicPr>
          <p:blipFill>
            <a:blip r:embed="rId20" cstate="print"/>
            <a:stretch>
              <a:fillRect/>
            </a:stretch>
          </p:blipFill>
          <p:spPr>
            <a:xfrm>
              <a:off x="9256059" y="2659606"/>
              <a:ext cx="196304" cy="196250"/>
            </a:xfrm>
            <a:prstGeom prst="rect">
              <a:avLst/>
            </a:prstGeom>
          </p:spPr>
        </p:pic>
        <p:pic>
          <p:nvPicPr>
            <p:cNvPr id="40" name="object 40"/>
            <p:cNvPicPr/>
            <p:nvPr/>
          </p:nvPicPr>
          <p:blipFill>
            <a:blip r:embed="rId21" cstate="print"/>
            <a:stretch>
              <a:fillRect/>
            </a:stretch>
          </p:blipFill>
          <p:spPr>
            <a:xfrm>
              <a:off x="9217152" y="2581719"/>
              <a:ext cx="342773" cy="312102"/>
            </a:xfrm>
            <a:prstGeom prst="rect">
              <a:avLst/>
            </a:prstGeom>
          </p:spPr>
        </p:pic>
        <p:pic>
          <p:nvPicPr>
            <p:cNvPr id="41" name="object 41"/>
            <p:cNvPicPr/>
            <p:nvPr/>
          </p:nvPicPr>
          <p:blipFill>
            <a:blip r:embed="rId22" cstate="print"/>
            <a:stretch>
              <a:fillRect/>
            </a:stretch>
          </p:blipFill>
          <p:spPr>
            <a:xfrm>
              <a:off x="9247759" y="2611294"/>
              <a:ext cx="238366" cy="207978"/>
            </a:xfrm>
            <a:prstGeom prst="rect">
              <a:avLst/>
            </a:prstGeom>
          </p:spPr>
        </p:pic>
        <p:sp>
          <p:nvSpPr>
            <p:cNvPr id="42" name="object 42"/>
            <p:cNvSpPr/>
            <p:nvPr/>
          </p:nvSpPr>
          <p:spPr>
            <a:xfrm>
              <a:off x="9247759" y="2611294"/>
              <a:ext cx="238760" cy="208279"/>
            </a:xfrm>
            <a:custGeom>
              <a:avLst/>
              <a:gdLst/>
              <a:ahLst/>
              <a:cxnLst/>
              <a:rect l="l" t="t" r="r" b="b"/>
              <a:pathLst>
                <a:path w="238759" h="208280">
                  <a:moveTo>
                    <a:pt x="0" y="68278"/>
                  </a:moveTo>
                  <a:lnTo>
                    <a:pt x="30350" y="33897"/>
                  </a:lnTo>
                  <a:lnTo>
                    <a:pt x="67090" y="10862"/>
                  </a:lnTo>
                  <a:lnTo>
                    <a:pt x="107158" y="0"/>
                  </a:lnTo>
                  <a:lnTo>
                    <a:pt x="147494" y="2140"/>
                  </a:lnTo>
                  <a:lnTo>
                    <a:pt x="185039" y="18113"/>
                  </a:lnTo>
                  <a:lnTo>
                    <a:pt x="214578" y="46259"/>
                  </a:lnTo>
                  <a:lnTo>
                    <a:pt x="232498" y="82440"/>
                  </a:lnTo>
                  <a:lnTo>
                    <a:pt x="238366" y="123534"/>
                  </a:lnTo>
                  <a:lnTo>
                    <a:pt x="231750" y="166420"/>
                  </a:lnTo>
                  <a:lnTo>
                    <a:pt x="212217" y="207978"/>
                  </a:lnTo>
                  <a:lnTo>
                    <a:pt x="159131" y="173053"/>
                  </a:lnTo>
                  <a:lnTo>
                    <a:pt x="172134" y="144188"/>
                  </a:lnTo>
                  <a:lnTo>
                    <a:pt x="174767" y="115395"/>
                  </a:lnTo>
                  <a:lnTo>
                    <a:pt x="167328" y="89935"/>
                  </a:lnTo>
                  <a:lnTo>
                    <a:pt x="150114" y="71072"/>
                  </a:lnTo>
                  <a:lnTo>
                    <a:pt x="126041" y="62805"/>
                  </a:lnTo>
                  <a:lnTo>
                    <a:pt x="99742" y="66087"/>
                  </a:lnTo>
                  <a:lnTo>
                    <a:pt x="74372" y="79894"/>
                  </a:lnTo>
                  <a:lnTo>
                    <a:pt x="53086" y="103203"/>
                  </a:lnTo>
                  <a:lnTo>
                    <a:pt x="0" y="68278"/>
                  </a:lnTo>
                  <a:close/>
                </a:path>
              </a:pathLst>
            </a:custGeom>
            <a:ln w="6350">
              <a:solidFill>
                <a:srgbClr val="1F3863"/>
              </a:solidFill>
            </a:ln>
          </p:spPr>
          <p:txBody>
            <a:bodyPr wrap="square" lIns="0" tIns="0" rIns="0" bIns="0" rtlCol="0"/>
            <a:lstStyle/>
            <a:p>
              <a:endParaRPr/>
            </a:p>
          </p:txBody>
        </p:sp>
        <p:pic>
          <p:nvPicPr>
            <p:cNvPr id="43" name="object 43"/>
            <p:cNvPicPr/>
            <p:nvPr/>
          </p:nvPicPr>
          <p:blipFill>
            <a:blip r:embed="rId23" cstate="print"/>
            <a:stretch>
              <a:fillRect/>
            </a:stretch>
          </p:blipFill>
          <p:spPr>
            <a:xfrm>
              <a:off x="9369552" y="2267711"/>
              <a:ext cx="377418" cy="453644"/>
            </a:xfrm>
            <a:prstGeom prst="rect">
              <a:avLst/>
            </a:prstGeom>
          </p:spPr>
        </p:pic>
        <p:pic>
          <p:nvPicPr>
            <p:cNvPr id="44" name="object 44"/>
            <p:cNvPicPr/>
            <p:nvPr/>
          </p:nvPicPr>
          <p:blipFill>
            <a:blip r:embed="rId24" cstate="print"/>
            <a:stretch>
              <a:fillRect/>
            </a:stretch>
          </p:blipFill>
          <p:spPr>
            <a:xfrm>
              <a:off x="9398992" y="2451050"/>
              <a:ext cx="116179" cy="158067"/>
            </a:xfrm>
            <a:prstGeom prst="rect">
              <a:avLst/>
            </a:prstGeom>
          </p:spPr>
        </p:pic>
        <p:sp>
          <p:nvSpPr>
            <p:cNvPr id="45" name="object 45"/>
            <p:cNvSpPr/>
            <p:nvPr/>
          </p:nvSpPr>
          <p:spPr>
            <a:xfrm>
              <a:off x="9398992" y="2451050"/>
              <a:ext cx="116205" cy="158115"/>
            </a:xfrm>
            <a:custGeom>
              <a:avLst/>
              <a:gdLst/>
              <a:ahLst/>
              <a:cxnLst/>
              <a:rect l="l" t="t" r="r" b="b"/>
              <a:pathLst>
                <a:path w="116204" h="158114">
                  <a:moveTo>
                    <a:pt x="30503" y="60882"/>
                  </a:moveTo>
                  <a:lnTo>
                    <a:pt x="52704" y="31888"/>
                  </a:lnTo>
                  <a:lnTo>
                    <a:pt x="74953" y="10955"/>
                  </a:lnTo>
                  <a:lnTo>
                    <a:pt x="94726" y="0"/>
                  </a:lnTo>
                  <a:lnTo>
                    <a:pt x="109497" y="938"/>
                  </a:lnTo>
                  <a:lnTo>
                    <a:pt x="116179" y="14138"/>
                  </a:lnTo>
                  <a:lnTo>
                    <a:pt x="113895" y="36625"/>
                  </a:lnTo>
                  <a:lnTo>
                    <a:pt x="85621" y="97077"/>
                  </a:lnTo>
                  <a:lnTo>
                    <a:pt x="41171" y="147067"/>
                  </a:lnTo>
                  <a:lnTo>
                    <a:pt x="21399" y="158067"/>
                  </a:lnTo>
                  <a:lnTo>
                    <a:pt x="6627" y="157148"/>
                  </a:lnTo>
                  <a:lnTo>
                    <a:pt x="0" y="143946"/>
                  </a:lnTo>
                  <a:lnTo>
                    <a:pt x="2278" y="121445"/>
                  </a:lnTo>
                  <a:lnTo>
                    <a:pt x="12700" y="92729"/>
                  </a:lnTo>
                  <a:lnTo>
                    <a:pt x="30503" y="60882"/>
                  </a:lnTo>
                  <a:close/>
                </a:path>
              </a:pathLst>
            </a:custGeom>
            <a:ln w="6350">
              <a:solidFill>
                <a:srgbClr val="1F4E79"/>
              </a:solidFill>
            </a:ln>
          </p:spPr>
          <p:txBody>
            <a:bodyPr wrap="square" lIns="0" tIns="0" rIns="0" bIns="0" rtlCol="0"/>
            <a:lstStyle/>
            <a:p>
              <a:endParaRPr/>
            </a:p>
          </p:txBody>
        </p:sp>
        <p:pic>
          <p:nvPicPr>
            <p:cNvPr id="46" name="object 46"/>
            <p:cNvPicPr/>
            <p:nvPr/>
          </p:nvPicPr>
          <p:blipFill>
            <a:blip r:embed="rId25" cstate="print"/>
            <a:stretch>
              <a:fillRect/>
            </a:stretch>
          </p:blipFill>
          <p:spPr>
            <a:xfrm>
              <a:off x="9459317" y="2489041"/>
              <a:ext cx="116125" cy="158051"/>
            </a:xfrm>
            <a:prstGeom prst="rect">
              <a:avLst/>
            </a:prstGeom>
          </p:spPr>
        </p:pic>
        <p:sp>
          <p:nvSpPr>
            <p:cNvPr id="47" name="object 47"/>
            <p:cNvSpPr/>
            <p:nvPr/>
          </p:nvSpPr>
          <p:spPr>
            <a:xfrm>
              <a:off x="9459317" y="2489041"/>
              <a:ext cx="116205" cy="158115"/>
            </a:xfrm>
            <a:custGeom>
              <a:avLst/>
              <a:gdLst/>
              <a:ahLst/>
              <a:cxnLst/>
              <a:rect l="l" t="t" r="r" b="b"/>
              <a:pathLst>
                <a:path w="116204" h="158114">
                  <a:moveTo>
                    <a:pt x="30503" y="60864"/>
                  </a:moveTo>
                  <a:lnTo>
                    <a:pt x="52704" y="31924"/>
                  </a:lnTo>
                  <a:lnTo>
                    <a:pt x="74953" y="10985"/>
                  </a:lnTo>
                  <a:lnTo>
                    <a:pt x="94726" y="0"/>
                  </a:lnTo>
                  <a:lnTo>
                    <a:pt x="109497" y="920"/>
                  </a:lnTo>
                  <a:lnTo>
                    <a:pt x="116125" y="14122"/>
                  </a:lnTo>
                  <a:lnTo>
                    <a:pt x="113847" y="36623"/>
                  </a:lnTo>
                  <a:lnTo>
                    <a:pt x="85621" y="97186"/>
                  </a:lnTo>
                  <a:lnTo>
                    <a:pt x="41171" y="147066"/>
                  </a:lnTo>
                  <a:lnTo>
                    <a:pt x="21399" y="158051"/>
                  </a:lnTo>
                  <a:lnTo>
                    <a:pt x="6627" y="157130"/>
                  </a:lnTo>
                  <a:lnTo>
                    <a:pt x="0" y="143928"/>
                  </a:lnTo>
                  <a:lnTo>
                    <a:pt x="2278" y="121427"/>
                  </a:lnTo>
                  <a:lnTo>
                    <a:pt x="12700" y="92711"/>
                  </a:lnTo>
                  <a:lnTo>
                    <a:pt x="30503" y="60864"/>
                  </a:lnTo>
                  <a:close/>
                </a:path>
              </a:pathLst>
            </a:custGeom>
            <a:ln w="6349">
              <a:solidFill>
                <a:srgbClr val="1F4E79"/>
              </a:solidFill>
            </a:ln>
          </p:spPr>
          <p:txBody>
            <a:bodyPr wrap="square" lIns="0" tIns="0" rIns="0" bIns="0" rtlCol="0"/>
            <a:lstStyle/>
            <a:p>
              <a:endParaRPr/>
            </a:p>
          </p:txBody>
        </p:sp>
        <p:pic>
          <p:nvPicPr>
            <p:cNvPr id="48" name="object 48"/>
            <p:cNvPicPr/>
            <p:nvPr/>
          </p:nvPicPr>
          <p:blipFill>
            <a:blip r:embed="rId26" cstate="print"/>
            <a:stretch>
              <a:fillRect/>
            </a:stretch>
          </p:blipFill>
          <p:spPr>
            <a:xfrm>
              <a:off x="9494750" y="2298416"/>
              <a:ext cx="116125" cy="158067"/>
            </a:xfrm>
            <a:prstGeom prst="rect">
              <a:avLst/>
            </a:prstGeom>
          </p:spPr>
        </p:pic>
        <p:sp>
          <p:nvSpPr>
            <p:cNvPr id="49" name="object 49"/>
            <p:cNvSpPr/>
            <p:nvPr/>
          </p:nvSpPr>
          <p:spPr>
            <a:xfrm>
              <a:off x="9494750" y="2298416"/>
              <a:ext cx="116205" cy="158115"/>
            </a:xfrm>
            <a:custGeom>
              <a:avLst/>
              <a:gdLst/>
              <a:ahLst/>
              <a:cxnLst/>
              <a:rect l="l" t="t" r="r" b="b"/>
              <a:pathLst>
                <a:path w="116204" h="158114">
                  <a:moveTo>
                    <a:pt x="30503" y="60989"/>
                  </a:moveTo>
                  <a:lnTo>
                    <a:pt x="52704" y="31976"/>
                  </a:lnTo>
                  <a:lnTo>
                    <a:pt x="74953" y="10999"/>
                  </a:lnTo>
                  <a:lnTo>
                    <a:pt x="94726" y="0"/>
                  </a:lnTo>
                  <a:lnTo>
                    <a:pt x="109497" y="918"/>
                  </a:lnTo>
                  <a:lnTo>
                    <a:pt x="116125" y="14120"/>
                  </a:lnTo>
                  <a:lnTo>
                    <a:pt x="113847" y="36621"/>
                  </a:lnTo>
                  <a:lnTo>
                    <a:pt x="85621" y="97184"/>
                  </a:lnTo>
                  <a:lnTo>
                    <a:pt x="41171" y="147111"/>
                  </a:lnTo>
                  <a:lnTo>
                    <a:pt x="21399" y="158067"/>
                  </a:lnTo>
                  <a:lnTo>
                    <a:pt x="6627" y="157128"/>
                  </a:lnTo>
                  <a:lnTo>
                    <a:pt x="0" y="143928"/>
                  </a:lnTo>
                  <a:lnTo>
                    <a:pt x="2278" y="121441"/>
                  </a:lnTo>
                  <a:lnTo>
                    <a:pt x="12699" y="92763"/>
                  </a:lnTo>
                  <a:lnTo>
                    <a:pt x="30503" y="60989"/>
                  </a:lnTo>
                  <a:close/>
                </a:path>
              </a:pathLst>
            </a:custGeom>
            <a:ln w="6349">
              <a:solidFill>
                <a:srgbClr val="1F4E79"/>
              </a:solidFill>
            </a:ln>
          </p:spPr>
          <p:txBody>
            <a:bodyPr wrap="square" lIns="0" tIns="0" rIns="0" bIns="0" rtlCol="0"/>
            <a:lstStyle/>
            <a:p>
              <a:endParaRPr/>
            </a:p>
          </p:txBody>
        </p:sp>
        <p:pic>
          <p:nvPicPr>
            <p:cNvPr id="50" name="object 50"/>
            <p:cNvPicPr/>
            <p:nvPr/>
          </p:nvPicPr>
          <p:blipFill>
            <a:blip r:embed="rId27" cstate="print"/>
            <a:stretch>
              <a:fillRect/>
            </a:stretch>
          </p:blipFill>
          <p:spPr>
            <a:xfrm>
              <a:off x="9556147" y="2334736"/>
              <a:ext cx="116143" cy="158051"/>
            </a:xfrm>
            <a:prstGeom prst="rect">
              <a:avLst/>
            </a:prstGeom>
          </p:spPr>
        </p:pic>
        <p:sp>
          <p:nvSpPr>
            <p:cNvPr id="51" name="object 51"/>
            <p:cNvSpPr/>
            <p:nvPr/>
          </p:nvSpPr>
          <p:spPr>
            <a:xfrm>
              <a:off x="9556147" y="2334736"/>
              <a:ext cx="116205" cy="158115"/>
            </a:xfrm>
            <a:custGeom>
              <a:avLst/>
              <a:gdLst/>
              <a:ahLst/>
              <a:cxnLst/>
              <a:rect l="l" t="t" r="r" b="b"/>
              <a:pathLst>
                <a:path w="116204" h="158114">
                  <a:moveTo>
                    <a:pt x="30575" y="60864"/>
                  </a:moveTo>
                  <a:lnTo>
                    <a:pt x="52720" y="31924"/>
                  </a:lnTo>
                  <a:lnTo>
                    <a:pt x="74961" y="10985"/>
                  </a:lnTo>
                  <a:lnTo>
                    <a:pt x="94726" y="0"/>
                  </a:lnTo>
                  <a:lnTo>
                    <a:pt x="109442" y="920"/>
                  </a:lnTo>
                  <a:lnTo>
                    <a:pt x="116143" y="14122"/>
                  </a:lnTo>
                  <a:lnTo>
                    <a:pt x="113903" y="36623"/>
                  </a:lnTo>
                  <a:lnTo>
                    <a:pt x="85693" y="97186"/>
                  </a:lnTo>
                  <a:lnTo>
                    <a:pt x="41243" y="147066"/>
                  </a:lnTo>
                  <a:lnTo>
                    <a:pt x="21470" y="158051"/>
                  </a:lnTo>
                  <a:lnTo>
                    <a:pt x="6699" y="157130"/>
                  </a:lnTo>
                  <a:lnTo>
                    <a:pt x="0" y="143928"/>
                  </a:lnTo>
                  <a:lnTo>
                    <a:pt x="2254" y="121427"/>
                  </a:lnTo>
                  <a:lnTo>
                    <a:pt x="12700" y="92711"/>
                  </a:lnTo>
                  <a:lnTo>
                    <a:pt x="30575" y="60864"/>
                  </a:lnTo>
                  <a:close/>
                </a:path>
              </a:pathLst>
            </a:custGeom>
            <a:ln w="6350">
              <a:solidFill>
                <a:srgbClr val="1F4E79"/>
              </a:solidFill>
            </a:ln>
          </p:spPr>
          <p:txBody>
            <a:bodyPr wrap="square" lIns="0" tIns="0" rIns="0" bIns="0" rtlCol="0"/>
            <a:lstStyle/>
            <a:p>
              <a:endParaRPr/>
            </a:p>
          </p:txBody>
        </p:sp>
        <p:pic>
          <p:nvPicPr>
            <p:cNvPr id="52" name="object 52"/>
            <p:cNvPicPr/>
            <p:nvPr/>
          </p:nvPicPr>
          <p:blipFill>
            <a:blip r:embed="rId28" cstate="print"/>
            <a:stretch>
              <a:fillRect/>
            </a:stretch>
          </p:blipFill>
          <p:spPr>
            <a:xfrm>
              <a:off x="9573768" y="2900197"/>
              <a:ext cx="456628" cy="377418"/>
            </a:xfrm>
            <a:prstGeom prst="rect">
              <a:avLst/>
            </a:prstGeom>
          </p:spPr>
        </p:pic>
        <p:pic>
          <p:nvPicPr>
            <p:cNvPr id="53" name="object 53"/>
            <p:cNvPicPr/>
            <p:nvPr/>
          </p:nvPicPr>
          <p:blipFill>
            <a:blip r:embed="rId29" cstate="print"/>
            <a:stretch>
              <a:fillRect/>
            </a:stretch>
          </p:blipFill>
          <p:spPr>
            <a:xfrm>
              <a:off x="9604547" y="3029825"/>
              <a:ext cx="159549" cy="113438"/>
            </a:xfrm>
            <a:prstGeom prst="rect">
              <a:avLst/>
            </a:prstGeom>
          </p:spPr>
        </p:pic>
        <p:sp>
          <p:nvSpPr>
            <p:cNvPr id="54" name="object 54"/>
            <p:cNvSpPr/>
            <p:nvPr/>
          </p:nvSpPr>
          <p:spPr>
            <a:xfrm>
              <a:off x="9604547" y="3029825"/>
              <a:ext cx="160020" cy="113664"/>
            </a:xfrm>
            <a:custGeom>
              <a:avLst/>
              <a:gdLst/>
              <a:ahLst/>
              <a:cxnLst/>
              <a:rect l="l" t="t" r="r" b="b"/>
              <a:pathLst>
                <a:path w="160020" h="113664">
                  <a:moveTo>
                    <a:pt x="62311" y="28842"/>
                  </a:moveTo>
                  <a:lnTo>
                    <a:pt x="94486" y="11624"/>
                  </a:lnTo>
                  <a:lnTo>
                    <a:pt x="123398" y="1776"/>
                  </a:lnTo>
                  <a:lnTo>
                    <a:pt x="145928" y="0"/>
                  </a:lnTo>
                  <a:lnTo>
                    <a:pt x="158958" y="6998"/>
                  </a:lnTo>
                  <a:lnTo>
                    <a:pt x="159549" y="21748"/>
                  </a:lnTo>
                  <a:lnTo>
                    <a:pt x="148163" y="41273"/>
                  </a:lnTo>
                  <a:lnTo>
                    <a:pt x="97363" y="84595"/>
                  </a:lnTo>
                  <a:lnTo>
                    <a:pt x="36165" y="111662"/>
                  </a:lnTo>
                  <a:lnTo>
                    <a:pt x="13620" y="113438"/>
                  </a:lnTo>
                  <a:lnTo>
                    <a:pt x="589" y="106439"/>
                  </a:lnTo>
                  <a:lnTo>
                    <a:pt x="0" y="91690"/>
                  </a:lnTo>
                  <a:lnTo>
                    <a:pt x="11400" y="72165"/>
                  </a:lnTo>
                  <a:lnTo>
                    <a:pt x="32825" y="50379"/>
                  </a:lnTo>
                  <a:lnTo>
                    <a:pt x="62311" y="28842"/>
                  </a:lnTo>
                  <a:close/>
                </a:path>
              </a:pathLst>
            </a:custGeom>
            <a:ln w="6350">
              <a:solidFill>
                <a:srgbClr val="1F4E79"/>
              </a:solidFill>
            </a:ln>
          </p:spPr>
          <p:txBody>
            <a:bodyPr wrap="square" lIns="0" tIns="0" rIns="0" bIns="0" rtlCol="0"/>
            <a:lstStyle/>
            <a:p>
              <a:endParaRPr/>
            </a:p>
          </p:txBody>
        </p:sp>
        <p:pic>
          <p:nvPicPr>
            <p:cNvPr id="55" name="object 55"/>
            <p:cNvPicPr/>
            <p:nvPr/>
          </p:nvPicPr>
          <p:blipFill>
            <a:blip r:embed="rId30" cstate="print"/>
            <a:stretch>
              <a:fillRect/>
            </a:stretch>
          </p:blipFill>
          <p:spPr>
            <a:xfrm>
              <a:off x="9643661" y="3089459"/>
              <a:ext cx="159551" cy="113422"/>
            </a:xfrm>
            <a:prstGeom prst="rect">
              <a:avLst/>
            </a:prstGeom>
          </p:spPr>
        </p:pic>
        <p:sp>
          <p:nvSpPr>
            <p:cNvPr id="56" name="object 56"/>
            <p:cNvSpPr/>
            <p:nvPr/>
          </p:nvSpPr>
          <p:spPr>
            <a:xfrm>
              <a:off x="9643661" y="3089459"/>
              <a:ext cx="160020" cy="113664"/>
            </a:xfrm>
            <a:custGeom>
              <a:avLst/>
              <a:gdLst/>
              <a:ahLst/>
              <a:cxnLst/>
              <a:rect l="l" t="t" r="r" b="b"/>
              <a:pathLst>
                <a:path w="160020" h="113664">
                  <a:moveTo>
                    <a:pt x="62186" y="28771"/>
                  </a:moveTo>
                  <a:lnTo>
                    <a:pt x="94434" y="11624"/>
                  </a:lnTo>
                  <a:lnTo>
                    <a:pt x="123384" y="1799"/>
                  </a:lnTo>
                  <a:lnTo>
                    <a:pt x="145928" y="0"/>
                  </a:lnTo>
                  <a:lnTo>
                    <a:pt x="158960" y="6927"/>
                  </a:lnTo>
                  <a:lnTo>
                    <a:pt x="159551" y="21732"/>
                  </a:lnTo>
                  <a:lnTo>
                    <a:pt x="148165" y="41265"/>
                  </a:lnTo>
                  <a:lnTo>
                    <a:pt x="97365" y="84651"/>
                  </a:lnTo>
                  <a:lnTo>
                    <a:pt x="36167" y="111623"/>
                  </a:lnTo>
                  <a:lnTo>
                    <a:pt x="13622" y="113422"/>
                  </a:lnTo>
                  <a:lnTo>
                    <a:pt x="591" y="106495"/>
                  </a:lnTo>
                  <a:lnTo>
                    <a:pt x="0" y="91672"/>
                  </a:lnTo>
                  <a:lnTo>
                    <a:pt x="11386" y="72110"/>
                  </a:lnTo>
                  <a:lnTo>
                    <a:pt x="32773" y="50309"/>
                  </a:lnTo>
                  <a:lnTo>
                    <a:pt x="62186" y="28771"/>
                  </a:lnTo>
                </a:path>
              </a:pathLst>
            </a:custGeom>
            <a:ln w="6350">
              <a:solidFill>
                <a:srgbClr val="1F4E79"/>
              </a:solidFill>
            </a:ln>
          </p:spPr>
          <p:txBody>
            <a:bodyPr wrap="square" lIns="0" tIns="0" rIns="0" bIns="0" rtlCol="0"/>
            <a:lstStyle/>
            <a:p>
              <a:endParaRPr/>
            </a:p>
          </p:txBody>
        </p:sp>
        <p:pic>
          <p:nvPicPr>
            <p:cNvPr id="57" name="object 57"/>
            <p:cNvPicPr/>
            <p:nvPr/>
          </p:nvPicPr>
          <p:blipFill>
            <a:blip r:embed="rId31" cstate="print"/>
            <a:stretch>
              <a:fillRect/>
            </a:stretch>
          </p:blipFill>
          <p:spPr>
            <a:xfrm>
              <a:off x="9754987" y="2930709"/>
              <a:ext cx="159603" cy="113422"/>
            </a:xfrm>
            <a:prstGeom prst="rect">
              <a:avLst/>
            </a:prstGeom>
          </p:spPr>
        </p:pic>
        <p:sp>
          <p:nvSpPr>
            <p:cNvPr id="58" name="object 58"/>
            <p:cNvSpPr/>
            <p:nvPr/>
          </p:nvSpPr>
          <p:spPr>
            <a:xfrm>
              <a:off x="9754987" y="2930709"/>
              <a:ext cx="160020" cy="113664"/>
            </a:xfrm>
            <a:custGeom>
              <a:avLst/>
              <a:gdLst/>
              <a:ahLst/>
              <a:cxnLst/>
              <a:rect l="l" t="t" r="r" b="b"/>
              <a:pathLst>
                <a:path w="160020" h="113664">
                  <a:moveTo>
                    <a:pt x="62239" y="28771"/>
                  </a:moveTo>
                  <a:lnTo>
                    <a:pt x="94416" y="11624"/>
                  </a:lnTo>
                  <a:lnTo>
                    <a:pt x="123342" y="1799"/>
                  </a:lnTo>
                  <a:lnTo>
                    <a:pt x="145911" y="0"/>
                  </a:lnTo>
                  <a:lnTo>
                    <a:pt x="159013" y="6927"/>
                  </a:lnTo>
                  <a:lnTo>
                    <a:pt x="159603" y="21750"/>
                  </a:lnTo>
                  <a:lnTo>
                    <a:pt x="148203" y="41312"/>
                  </a:lnTo>
                  <a:lnTo>
                    <a:pt x="97291" y="84651"/>
                  </a:lnTo>
                  <a:lnTo>
                    <a:pt x="36204" y="111623"/>
                  </a:lnTo>
                  <a:lnTo>
                    <a:pt x="13674" y="113422"/>
                  </a:lnTo>
                  <a:lnTo>
                    <a:pt x="644" y="106495"/>
                  </a:lnTo>
                  <a:lnTo>
                    <a:pt x="0" y="91690"/>
                  </a:lnTo>
                  <a:lnTo>
                    <a:pt x="11392" y="72157"/>
                  </a:lnTo>
                  <a:lnTo>
                    <a:pt x="32809" y="50363"/>
                  </a:lnTo>
                  <a:lnTo>
                    <a:pt x="62239" y="28771"/>
                  </a:lnTo>
                  <a:close/>
                </a:path>
              </a:pathLst>
            </a:custGeom>
            <a:ln w="6350">
              <a:solidFill>
                <a:srgbClr val="1F4E79"/>
              </a:solidFill>
            </a:ln>
          </p:spPr>
          <p:txBody>
            <a:bodyPr wrap="square" lIns="0" tIns="0" rIns="0" bIns="0" rtlCol="0"/>
            <a:lstStyle/>
            <a:p>
              <a:endParaRPr/>
            </a:p>
          </p:txBody>
        </p:sp>
        <p:pic>
          <p:nvPicPr>
            <p:cNvPr id="59" name="object 59"/>
            <p:cNvPicPr/>
            <p:nvPr/>
          </p:nvPicPr>
          <p:blipFill>
            <a:blip r:embed="rId32" cstate="print"/>
            <a:stretch>
              <a:fillRect/>
            </a:stretch>
          </p:blipFill>
          <p:spPr>
            <a:xfrm>
              <a:off x="9795809" y="2989256"/>
              <a:ext cx="159549" cy="113422"/>
            </a:xfrm>
            <a:prstGeom prst="rect">
              <a:avLst/>
            </a:prstGeom>
          </p:spPr>
        </p:pic>
        <p:sp>
          <p:nvSpPr>
            <p:cNvPr id="60" name="object 60"/>
            <p:cNvSpPr/>
            <p:nvPr/>
          </p:nvSpPr>
          <p:spPr>
            <a:xfrm>
              <a:off x="9795809" y="2989256"/>
              <a:ext cx="160020" cy="113664"/>
            </a:xfrm>
            <a:custGeom>
              <a:avLst/>
              <a:gdLst/>
              <a:ahLst/>
              <a:cxnLst/>
              <a:rect l="l" t="t" r="r" b="b"/>
              <a:pathLst>
                <a:path w="160020" h="113664">
                  <a:moveTo>
                    <a:pt x="62311" y="28771"/>
                  </a:moveTo>
                  <a:lnTo>
                    <a:pt x="94486" y="11624"/>
                  </a:lnTo>
                  <a:lnTo>
                    <a:pt x="123398" y="1799"/>
                  </a:lnTo>
                  <a:lnTo>
                    <a:pt x="145928" y="0"/>
                  </a:lnTo>
                  <a:lnTo>
                    <a:pt x="158958" y="6927"/>
                  </a:lnTo>
                  <a:lnTo>
                    <a:pt x="159549" y="21732"/>
                  </a:lnTo>
                  <a:lnTo>
                    <a:pt x="148163" y="41265"/>
                  </a:lnTo>
                  <a:lnTo>
                    <a:pt x="97363" y="84651"/>
                  </a:lnTo>
                  <a:lnTo>
                    <a:pt x="36260" y="111623"/>
                  </a:lnTo>
                  <a:lnTo>
                    <a:pt x="13692" y="113422"/>
                  </a:lnTo>
                  <a:lnTo>
                    <a:pt x="589" y="106495"/>
                  </a:lnTo>
                  <a:lnTo>
                    <a:pt x="0" y="91672"/>
                  </a:lnTo>
                  <a:lnTo>
                    <a:pt x="11400" y="72110"/>
                  </a:lnTo>
                  <a:lnTo>
                    <a:pt x="32825" y="50309"/>
                  </a:lnTo>
                  <a:lnTo>
                    <a:pt x="62311" y="28771"/>
                  </a:lnTo>
                </a:path>
              </a:pathLst>
            </a:custGeom>
            <a:ln w="6350">
              <a:solidFill>
                <a:srgbClr val="1F4E79"/>
              </a:solidFill>
            </a:ln>
          </p:spPr>
          <p:txBody>
            <a:bodyPr wrap="square" lIns="0" tIns="0" rIns="0" bIns="0" rtlCol="0"/>
            <a:lstStyle/>
            <a:p>
              <a:endParaRPr/>
            </a:p>
          </p:txBody>
        </p:sp>
        <p:pic>
          <p:nvPicPr>
            <p:cNvPr id="61" name="object 61"/>
            <p:cNvPicPr/>
            <p:nvPr/>
          </p:nvPicPr>
          <p:blipFill>
            <a:blip r:embed="rId33" cstate="print"/>
            <a:stretch>
              <a:fillRect/>
            </a:stretch>
          </p:blipFill>
          <p:spPr>
            <a:xfrm>
              <a:off x="8720328" y="2991611"/>
              <a:ext cx="293801" cy="295275"/>
            </a:xfrm>
            <a:prstGeom prst="rect">
              <a:avLst/>
            </a:prstGeom>
          </p:spPr>
        </p:pic>
        <p:pic>
          <p:nvPicPr>
            <p:cNvPr id="62" name="object 62"/>
            <p:cNvPicPr/>
            <p:nvPr/>
          </p:nvPicPr>
          <p:blipFill>
            <a:blip r:embed="rId34" cstate="print"/>
            <a:stretch>
              <a:fillRect/>
            </a:stretch>
          </p:blipFill>
          <p:spPr>
            <a:xfrm>
              <a:off x="8747115" y="3019034"/>
              <a:ext cx="195855" cy="195855"/>
            </a:xfrm>
            <a:prstGeom prst="rect">
              <a:avLst/>
            </a:prstGeom>
          </p:spPr>
        </p:pic>
        <p:pic>
          <p:nvPicPr>
            <p:cNvPr id="63" name="object 63"/>
            <p:cNvPicPr/>
            <p:nvPr/>
          </p:nvPicPr>
          <p:blipFill>
            <a:blip r:embed="rId35" cstate="print"/>
            <a:stretch>
              <a:fillRect/>
            </a:stretch>
          </p:blipFill>
          <p:spPr>
            <a:xfrm>
              <a:off x="8671560" y="2950463"/>
              <a:ext cx="327444" cy="333375"/>
            </a:xfrm>
            <a:prstGeom prst="rect">
              <a:avLst/>
            </a:prstGeom>
          </p:spPr>
        </p:pic>
        <p:pic>
          <p:nvPicPr>
            <p:cNvPr id="64" name="object 64"/>
            <p:cNvPicPr/>
            <p:nvPr/>
          </p:nvPicPr>
          <p:blipFill>
            <a:blip r:embed="rId36" cstate="print"/>
            <a:stretch>
              <a:fillRect/>
            </a:stretch>
          </p:blipFill>
          <p:spPr>
            <a:xfrm>
              <a:off x="8701048" y="2981653"/>
              <a:ext cx="223241" cy="226366"/>
            </a:xfrm>
            <a:prstGeom prst="rect">
              <a:avLst/>
            </a:prstGeom>
          </p:spPr>
        </p:pic>
        <p:sp>
          <p:nvSpPr>
            <p:cNvPr id="65" name="object 65"/>
            <p:cNvSpPr/>
            <p:nvPr/>
          </p:nvSpPr>
          <p:spPr>
            <a:xfrm>
              <a:off x="8701048" y="2981653"/>
              <a:ext cx="223520" cy="226695"/>
            </a:xfrm>
            <a:custGeom>
              <a:avLst/>
              <a:gdLst/>
              <a:ahLst/>
              <a:cxnLst/>
              <a:rect l="l" t="t" r="r" b="b"/>
              <a:pathLst>
                <a:path w="223520" h="226694">
                  <a:moveTo>
                    <a:pt x="48362" y="226366"/>
                  </a:moveTo>
                  <a:lnTo>
                    <a:pt x="19881" y="190420"/>
                  </a:lnTo>
                  <a:lnTo>
                    <a:pt x="3664" y="150207"/>
                  </a:lnTo>
                  <a:lnTo>
                    <a:pt x="0" y="108866"/>
                  </a:lnTo>
                  <a:lnTo>
                    <a:pt x="9173" y="69537"/>
                  </a:lnTo>
                  <a:lnTo>
                    <a:pt x="31471" y="35358"/>
                  </a:lnTo>
                  <a:lnTo>
                    <a:pt x="64412" y="11260"/>
                  </a:lnTo>
                  <a:lnTo>
                    <a:pt x="103217" y="0"/>
                  </a:lnTo>
                  <a:lnTo>
                    <a:pt x="144729" y="1462"/>
                  </a:lnTo>
                  <a:lnTo>
                    <a:pt x="185789" y="15530"/>
                  </a:lnTo>
                  <a:lnTo>
                    <a:pt x="223241" y="42089"/>
                  </a:lnTo>
                  <a:lnTo>
                    <a:pt x="179426" y="88190"/>
                  </a:lnTo>
                  <a:lnTo>
                    <a:pt x="153349" y="70331"/>
                  </a:lnTo>
                  <a:lnTo>
                    <a:pt x="125499" y="62663"/>
                  </a:lnTo>
                  <a:lnTo>
                    <a:pt x="99148" y="65473"/>
                  </a:lnTo>
                  <a:lnTo>
                    <a:pt x="77572" y="79046"/>
                  </a:lnTo>
                  <a:lnTo>
                    <a:pt x="65136" y="101291"/>
                  </a:lnTo>
                  <a:lnTo>
                    <a:pt x="63713" y="127751"/>
                  </a:lnTo>
                  <a:lnTo>
                    <a:pt x="72839" y="155163"/>
                  </a:lnTo>
                  <a:lnTo>
                    <a:pt x="92050" y="180265"/>
                  </a:lnTo>
                  <a:lnTo>
                    <a:pt x="48362" y="226366"/>
                  </a:lnTo>
                </a:path>
              </a:pathLst>
            </a:custGeom>
            <a:ln w="6350">
              <a:solidFill>
                <a:srgbClr val="1F3863"/>
              </a:solidFill>
            </a:ln>
          </p:spPr>
          <p:txBody>
            <a:bodyPr wrap="square" lIns="0" tIns="0" rIns="0" bIns="0" rtlCol="0"/>
            <a:lstStyle/>
            <a:p>
              <a:endParaRPr/>
            </a:p>
          </p:txBody>
        </p:sp>
        <p:pic>
          <p:nvPicPr>
            <p:cNvPr id="66" name="object 66"/>
            <p:cNvPicPr/>
            <p:nvPr/>
          </p:nvPicPr>
          <p:blipFill>
            <a:blip r:embed="rId37" cstate="print"/>
            <a:stretch>
              <a:fillRect/>
            </a:stretch>
          </p:blipFill>
          <p:spPr>
            <a:xfrm>
              <a:off x="8404860" y="2702064"/>
              <a:ext cx="427875" cy="415531"/>
            </a:xfrm>
            <a:prstGeom prst="rect">
              <a:avLst/>
            </a:prstGeom>
          </p:spPr>
        </p:pic>
        <p:pic>
          <p:nvPicPr>
            <p:cNvPr id="67" name="object 67"/>
            <p:cNvPicPr/>
            <p:nvPr/>
          </p:nvPicPr>
          <p:blipFill>
            <a:blip r:embed="rId38" cstate="print"/>
            <a:stretch>
              <a:fillRect/>
            </a:stretch>
          </p:blipFill>
          <p:spPr>
            <a:xfrm>
              <a:off x="8567721" y="2907085"/>
              <a:ext cx="142726" cy="137175"/>
            </a:xfrm>
            <a:prstGeom prst="rect">
              <a:avLst/>
            </a:prstGeom>
          </p:spPr>
        </p:pic>
        <p:sp>
          <p:nvSpPr>
            <p:cNvPr id="68" name="object 68"/>
            <p:cNvSpPr/>
            <p:nvPr/>
          </p:nvSpPr>
          <p:spPr>
            <a:xfrm>
              <a:off x="8567721" y="2907085"/>
              <a:ext cx="142875" cy="137795"/>
            </a:xfrm>
            <a:custGeom>
              <a:avLst/>
              <a:gdLst/>
              <a:ahLst/>
              <a:cxnLst/>
              <a:rect l="l" t="t" r="r" b="b"/>
              <a:pathLst>
                <a:path w="142875" h="137794">
                  <a:moveTo>
                    <a:pt x="48720" y="92527"/>
                  </a:moveTo>
                  <a:lnTo>
                    <a:pt x="24082" y="65591"/>
                  </a:lnTo>
                  <a:lnTo>
                    <a:pt x="7350" y="40012"/>
                  </a:lnTo>
                  <a:lnTo>
                    <a:pt x="0" y="18625"/>
                  </a:lnTo>
                  <a:lnTo>
                    <a:pt x="3508" y="4262"/>
                  </a:lnTo>
                  <a:lnTo>
                    <a:pt x="17692" y="0"/>
                  </a:lnTo>
                  <a:lnTo>
                    <a:pt x="39449" y="6167"/>
                  </a:lnTo>
                  <a:lnTo>
                    <a:pt x="94059" y="44648"/>
                  </a:lnTo>
                  <a:lnTo>
                    <a:pt x="135381" y="97162"/>
                  </a:lnTo>
                  <a:lnTo>
                    <a:pt x="142726" y="118550"/>
                  </a:lnTo>
                  <a:lnTo>
                    <a:pt x="139271" y="132913"/>
                  </a:lnTo>
                  <a:lnTo>
                    <a:pt x="125087" y="137175"/>
                  </a:lnTo>
                  <a:lnTo>
                    <a:pt x="103330" y="131008"/>
                  </a:lnTo>
                  <a:lnTo>
                    <a:pt x="76906" y="115696"/>
                  </a:lnTo>
                  <a:lnTo>
                    <a:pt x="48720" y="92527"/>
                  </a:lnTo>
                  <a:close/>
                </a:path>
              </a:pathLst>
            </a:custGeom>
            <a:ln w="6350">
              <a:solidFill>
                <a:srgbClr val="1F4E79"/>
              </a:solidFill>
            </a:ln>
          </p:spPr>
          <p:txBody>
            <a:bodyPr wrap="square" lIns="0" tIns="0" rIns="0" bIns="0" rtlCol="0"/>
            <a:lstStyle/>
            <a:p>
              <a:endParaRPr/>
            </a:p>
          </p:txBody>
        </p:sp>
        <p:pic>
          <p:nvPicPr>
            <p:cNvPr id="69" name="object 69"/>
            <p:cNvPicPr/>
            <p:nvPr/>
          </p:nvPicPr>
          <p:blipFill>
            <a:blip r:embed="rId39" cstate="print"/>
            <a:stretch>
              <a:fillRect/>
            </a:stretch>
          </p:blipFill>
          <p:spPr>
            <a:xfrm>
              <a:off x="8615781" y="2854398"/>
              <a:ext cx="142672" cy="137158"/>
            </a:xfrm>
            <a:prstGeom prst="rect">
              <a:avLst/>
            </a:prstGeom>
          </p:spPr>
        </p:pic>
        <p:sp>
          <p:nvSpPr>
            <p:cNvPr id="70" name="object 70"/>
            <p:cNvSpPr/>
            <p:nvPr/>
          </p:nvSpPr>
          <p:spPr>
            <a:xfrm>
              <a:off x="8615781" y="2854398"/>
              <a:ext cx="142875" cy="137160"/>
            </a:xfrm>
            <a:custGeom>
              <a:avLst/>
              <a:gdLst/>
              <a:ahLst/>
              <a:cxnLst/>
              <a:rect l="l" t="t" r="r" b="b"/>
              <a:pathLst>
                <a:path w="142875" h="137160">
                  <a:moveTo>
                    <a:pt x="48666" y="92509"/>
                  </a:moveTo>
                  <a:lnTo>
                    <a:pt x="24046" y="65573"/>
                  </a:lnTo>
                  <a:lnTo>
                    <a:pt x="7344" y="39995"/>
                  </a:lnTo>
                  <a:lnTo>
                    <a:pt x="0" y="18607"/>
                  </a:lnTo>
                  <a:lnTo>
                    <a:pt x="3454" y="4244"/>
                  </a:lnTo>
                  <a:lnTo>
                    <a:pt x="17639" y="0"/>
                  </a:lnTo>
                  <a:lnTo>
                    <a:pt x="39395" y="6197"/>
                  </a:lnTo>
                  <a:lnTo>
                    <a:pt x="94005" y="44630"/>
                  </a:lnTo>
                  <a:lnTo>
                    <a:pt x="135328" y="97145"/>
                  </a:lnTo>
                  <a:lnTo>
                    <a:pt x="142672" y="118532"/>
                  </a:lnTo>
                  <a:lnTo>
                    <a:pt x="139217" y="132895"/>
                  </a:lnTo>
                  <a:lnTo>
                    <a:pt x="125033" y="137158"/>
                  </a:lnTo>
                  <a:lnTo>
                    <a:pt x="103276" y="130990"/>
                  </a:lnTo>
                  <a:lnTo>
                    <a:pt x="76852" y="115679"/>
                  </a:lnTo>
                  <a:lnTo>
                    <a:pt x="48666" y="92509"/>
                  </a:lnTo>
                  <a:close/>
                </a:path>
              </a:pathLst>
            </a:custGeom>
            <a:ln w="6349">
              <a:solidFill>
                <a:srgbClr val="1F4E79"/>
              </a:solidFill>
            </a:ln>
          </p:spPr>
          <p:txBody>
            <a:bodyPr wrap="square" lIns="0" tIns="0" rIns="0" bIns="0" rtlCol="0"/>
            <a:lstStyle/>
            <a:p>
              <a:endParaRPr/>
            </a:p>
          </p:txBody>
        </p:sp>
        <p:pic>
          <p:nvPicPr>
            <p:cNvPr id="71" name="object 71"/>
            <p:cNvPicPr/>
            <p:nvPr/>
          </p:nvPicPr>
          <p:blipFill>
            <a:blip r:embed="rId40" cstate="print"/>
            <a:stretch>
              <a:fillRect/>
            </a:stretch>
          </p:blipFill>
          <p:spPr>
            <a:xfrm>
              <a:off x="8434371" y="2785947"/>
              <a:ext cx="142672" cy="137263"/>
            </a:xfrm>
            <a:prstGeom prst="rect">
              <a:avLst/>
            </a:prstGeom>
          </p:spPr>
        </p:pic>
        <p:sp>
          <p:nvSpPr>
            <p:cNvPr id="72" name="object 72"/>
            <p:cNvSpPr/>
            <p:nvPr/>
          </p:nvSpPr>
          <p:spPr>
            <a:xfrm>
              <a:off x="8434371" y="2785947"/>
              <a:ext cx="142875" cy="137795"/>
            </a:xfrm>
            <a:custGeom>
              <a:avLst/>
              <a:gdLst/>
              <a:ahLst/>
              <a:cxnLst/>
              <a:rect l="l" t="t" r="r" b="b"/>
              <a:pathLst>
                <a:path w="142875" h="137794">
                  <a:moveTo>
                    <a:pt x="48720" y="92507"/>
                  </a:moveTo>
                  <a:lnTo>
                    <a:pt x="24082" y="65571"/>
                  </a:lnTo>
                  <a:lnTo>
                    <a:pt x="7350" y="39993"/>
                  </a:lnTo>
                  <a:lnTo>
                    <a:pt x="0" y="18605"/>
                  </a:lnTo>
                  <a:lnTo>
                    <a:pt x="3508" y="4242"/>
                  </a:lnTo>
                  <a:lnTo>
                    <a:pt x="17692" y="0"/>
                  </a:lnTo>
                  <a:lnTo>
                    <a:pt x="39449" y="6211"/>
                  </a:lnTo>
                  <a:lnTo>
                    <a:pt x="94059" y="44755"/>
                  </a:lnTo>
                  <a:lnTo>
                    <a:pt x="135366" y="97222"/>
                  </a:lnTo>
                  <a:lnTo>
                    <a:pt x="142672" y="118639"/>
                  </a:lnTo>
                  <a:lnTo>
                    <a:pt x="139144" y="133020"/>
                  </a:lnTo>
                  <a:lnTo>
                    <a:pt x="125033" y="137263"/>
                  </a:lnTo>
                  <a:lnTo>
                    <a:pt x="103314" y="131052"/>
                  </a:lnTo>
                  <a:lnTo>
                    <a:pt x="76904" y="115696"/>
                  </a:lnTo>
                  <a:lnTo>
                    <a:pt x="48720" y="92507"/>
                  </a:lnTo>
                  <a:close/>
                </a:path>
              </a:pathLst>
            </a:custGeom>
            <a:ln w="6350">
              <a:solidFill>
                <a:srgbClr val="1F4E79"/>
              </a:solidFill>
            </a:ln>
          </p:spPr>
          <p:txBody>
            <a:bodyPr wrap="square" lIns="0" tIns="0" rIns="0" bIns="0" rtlCol="0"/>
            <a:lstStyle/>
            <a:p>
              <a:endParaRPr/>
            </a:p>
          </p:txBody>
        </p:sp>
        <p:pic>
          <p:nvPicPr>
            <p:cNvPr id="73" name="object 73"/>
            <p:cNvPicPr/>
            <p:nvPr/>
          </p:nvPicPr>
          <p:blipFill>
            <a:blip r:embed="rId41" cstate="print"/>
            <a:stretch>
              <a:fillRect/>
            </a:stretch>
          </p:blipFill>
          <p:spPr>
            <a:xfrm>
              <a:off x="8480961" y="2731845"/>
              <a:ext cx="142672" cy="137263"/>
            </a:xfrm>
            <a:prstGeom prst="rect">
              <a:avLst/>
            </a:prstGeom>
          </p:spPr>
        </p:pic>
        <p:sp>
          <p:nvSpPr>
            <p:cNvPr id="74" name="object 74"/>
            <p:cNvSpPr/>
            <p:nvPr/>
          </p:nvSpPr>
          <p:spPr>
            <a:xfrm>
              <a:off x="8480961" y="2731845"/>
              <a:ext cx="142875" cy="137795"/>
            </a:xfrm>
            <a:custGeom>
              <a:avLst/>
              <a:gdLst/>
              <a:ahLst/>
              <a:cxnLst/>
              <a:rect l="l" t="t" r="r" b="b"/>
              <a:pathLst>
                <a:path w="142875" h="137794">
                  <a:moveTo>
                    <a:pt x="48613" y="92507"/>
                  </a:moveTo>
                  <a:lnTo>
                    <a:pt x="23995" y="65625"/>
                  </a:lnTo>
                  <a:lnTo>
                    <a:pt x="7306" y="40040"/>
                  </a:lnTo>
                  <a:lnTo>
                    <a:pt x="0" y="18623"/>
                  </a:lnTo>
                  <a:lnTo>
                    <a:pt x="3528" y="4242"/>
                  </a:lnTo>
                  <a:lnTo>
                    <a:pt x="17639" y="0"/>
                  </a:lnTo>
                  <a:lnTo>
                    <a:pt x="39358" y="6211"/>
                  </a:lnTo>
                  <a:lnTo>
                    <a:pt x="93952" y="44755"/>
                  </a:lnTo>
                  <a:lnTo>
                    <a:pt x="135322" y="97222"/>
                  </a:lnTo>
                  <a:lnTo>
                    <a:pt x="142672" y="118639"/>
                  </a:lnTo>
                  <a:lnTo>
                    <a:pt x="139164" y="133020"/>
                  </a:lnTo>
                  <a:lnTo>
                    <a:pt x="124979" y="137263"/>
                  </a:lnTo>
                  <a:lnTo>
                    <a:pt x="103223" y="131052"/>
                  </a:lnTo>
                  <a:lnTo>
                    <a:pt x="76799" y="115697"/>
                  </a:lnTo>
                  <a:lnTo>
                    <a:pt x="48613" y="92507"/>
                  </a:lnTo>
                  <a:close/>
                </a:path>
              </a:pathLst>
            </a:custGeom>
            <a:ln w="6349">
              <a:solidFill>
                <a:srgbClr val="1F4E79"/>
              </a:solidFill>
            </a:ln>
          </p:spPr>
          <p:txBody>
            <a:bodyPr wrap="square" lIns="0" tIns="0" rIns="0" bIns="0" rtlCol="0"/>
            <a:lstStyle/>
            <a:p>
              <a:endParaRPr/>
            </a:p>
          </p:txBody>
        </p:sp>
      </p:grpSp>
      <p:grpSp>
        <p:nvGrpSpPr>
          <p:cNvPr id="75" name="object 75"/>
          <p:cNvGrpSpPr/>
          <p:nvPr/>
        </p:nvGrpSpPr>
        <p:grpSpPr>
          <a:xfrm>
            <a:off x="911352" y="3853143"/>
            <a:ext cx="746760" cy="1172210"/>
            <a:chOff x="911352" y="3473132"/>
            <a:chExt cx="746760" cy="1172210"/>
          </a:xfrm>
        </p:grpSpPr>
        <p:sp>
          <p:nvSpPr>
            <p:cNvPr id="76" name="object 76"/>
            <p:cNvSpPr/>
            <p:nvPr/>
          </p:nvSpPr>
          <p:spPr>
            <a:xfrm>
              <a:off x="1463040" y="3508248"/>
              <a:ext cx="192405" cy="1064260"/>
            </a:xfrm>
            <a:custGeom>
              <a:avLst/>
              <a:gdLst/>
              <a:ahLst/>
              <a:cxnLst/>
              <a:rect l="l" t="t" r="r" b="b"/>
              <a:pathLst>
                <a:path w="192405" h="1064260">
                  <a:moveTo>
                    <a:pt x="0" y="277368"/>
                  </a:moveTo>
                  <a:lnTo>
                    <a:pt x="37397" y="278618"/>
                  </a:lnTo>
                  <a:lnTo>
                    <a:pt x="67913" y="282035"/>
                  </a:lnTo>
                  <a:lnTo>
                    <a:pt x="88475" y="287119"/>
                  </a:lnTo>
                  <a:lnTo>
                    <a:pt x="96012" y="293369"/>
                  </a:lnTo>
                  <a:lnTo>
                    <a:pt x="96012" y="654557"/>
                  </a:lnTo>
                  <a:lnTo>
                    <a:pt x="103548" y="660808"/>
                  </a:lnTo>
                  <a:lnTo>
                    <a:pt x="124110" y="665892"/>
                  </a:lnTo>
                  <a:lnTo>
                    <a:pt x="154626" y="669309"/>
                  </a:lnTo>
                  <a:lnTo>
                    <a:pt x="192023" y="670559"/>
                  </a:lnTo>
                  <a:lnTo>
                    <a:pt x="154626" y="671810"/>
                  </a:lnTo>
                  <a:lnTo>
                    <a:pt x="124110" y="675227"/>
                  </a:lnTo>
                  <a:lnTo>
                    <a:pt x="103548" y="680311"/>
                  </a:lnTo>
                  <a:lnTo>
                    <a:pt x="96012" y="686562"/>
                  </a:lnTo>
                  <a:lnTo>
                    <a:pt x="96012" y="1047750"/>
                  </a:lnTo>
                  <a:lnTo>
                    <a:pt x="88475" y="1054000"/>
                  </a:lnTo>
                  <a:lnTo>
                    <a:pt x="67913" y="1059084"/>
                  </a:lnTo>
                  <a:lnTo>
                    <a:pt x="37397" y="1062501"/>
                  </a:lnTo>
                  <a:lnTo>
                    <a:pt x="0" y="1063752"/>
                  </a:lnTo>
                </a:path>
                <a:path w="192405" h="1064260">
                  <a:moveTo>
                    <a:pt x="0" y="0"/>
                  </a:moveTo>
                  <a:lnTo>
                    <a:pt x="37397" y="1250"/>
                  </a:lnTo>
                  <a:lnTo>
                    <a:pt x="67913" y="4667"/>
                  </a:lnTo>
                  <a:lnTo>
                    <a:pt x="88475" y="9751"/>
                  </a:lnTo>
                  <a:lnTo>
                    <a:pt x="96012" y="16001"/>
                  </a:lnTo>
                  <a:lnTo>
                    <a:pt x="96012" y="111251"/>
                  </a:lnTo>
                  <a:lnTo>
                    <a:pt x="103548" y="117502"/>
                  </a:lnTo>
                  <a:lnTo>
                    <a:pt x="124110" y="122586"/>
                  </a:lnTo>
                  <a:lnTo>
                    <a:pt x="154626" y="126003"/>
                  </a:lnTo>
                  <a:lnTo>
                    <a:pt x="192023" y="127253"/>
                  </a:lnTo>
                  <a:lnTo>
                    <a:pt x="154626" y="128504"/>
                  </a:lnTo>
                  <a:lnTo>
                    <a:pt x="124110" y="131921"/>
                  </a:lnTo>
                  <a:lnTo>
                    <a:pt x="103548" y="137005"/>
                  </a:lnTo>
                  <a:lnTo>
                    <a:pt x="96012" y="143256"/>
                  </a:lnTo>
                  <a:lnTo>
                    <a:pt x="96012" y="238506"/>
                  </a:lnTo>
                  <a:lnTo>
                    <a:pt x="88475" y="244756"/>
                  </a:lnTo>
                  <a:lnTo>
                    <a:pt x="67913" y="249840"/>
                  </a:lnTo>
                  <a:lnTo>
                    <a:pt x="37397" y="253257"/>
                  </a:lnTo>
                  <a:lnTo>
                    <a:pt x="0" y="254507"/>
                  </a:lnTo>
                </a:path>
              </a:pathLst>
            </a:custGeom>
            <a:ln w="6096">
              <a:solidFill>
                <a:srgbClr val="000000"/>
              </a:solidFill>
            </a:ln>
          </p:spPr>
          <p:txBody>
            <a:bodyPr wrap="square" lIns="0" tIns="0" rIns="0" bIns="0" rtlCol="0"/>
            <a:lstStyle/>
            <a:p>
              <a:endParaRPr/>
            </a:p>
          </p:txBody>
        </p:sp>
        <p:pic>
          <p:nvPicPr>
            <p:cNvPr id="77" name="object 77"/>
            <p:cNvPicPr/>
            <p:nvPr/>
          </p:nvPicPr>
          <p:blipFill>
            <a:blip r:embed="rId42" cstate="print"/>
            <a:stretch>
              <a:fillRect/>
            </a:stretch>
          </p:blipFill>
          <p:spPr>
            <a:xfrm>
              <a:off x="911352" y="3473132"/>
              <a:ext cx="622871" cy="412559"/>
            </a:xfrm>
            <a:prstGeom prst="rect">
              <a:avLst/>
            </a:prstGeom>
          </p:spPr>
        </p:pic>
        <p:pic>
          <p:nvPicPr>
            <p:cNvPr id="78" name="object 78"/>
            <p:cNvPicPr/>
            <p:nvPr/>
          </p:nvPicPr>
          <p:blipFill>
            <a:blip r:embed="rId43" cstate="print"/>
            <a:stretch>
              <a:fillRect/>
            </a:stretch>
          </p:blipFill>
          <p:spPr>
            <a:xfrm>
              <a:off x="941666" y="3503549"/>
              <a:ext cx="517817" cy="308101"/>
            </a:xfrm>
            <a:prstGeom prst="rect">
              <a:avLst/>
            </a:prstGeom>
          </p:spPr>
        </p:pic>
        <p:sp>
          <p:nvSpPr>
            <p:cNvPr id="79" name="object 79"/>
            <p:cNvSpPr/>
            <p:nvPr/>
          </p:nvSpPr>
          <p:spPr>
            <a:xfrm>
              <a:off x="941666" y="3503549"/>
              <a:ext cx="518159" cy="308610"/>
            </a:xfrm>
            <a:custGeom>
              <a:avLst/>
              <a:gdLst/>
              <a:ahLst/>
              <a:cxnLst/>
              <a:rect l="l" t="t" r="r" b="b"/>
              <a:pathLst>
                <a:path w="518159" h="308610">
                  <a:moveTo>
                    <a:pt x="517817" y="30352"/>
                  </a:moveTo>
                  <a:lnTo>
                    <a:pt x="510548" y="82733"/>
                  </a:lnTo>
                  <a:lnTo>
                    <a:pt x="495610" y="131571"/>
                  </a:lnTo>
                  <a:lnTo>
                    <a:pt x="473783" y="176078"/>
                  </a:lnTo>
                  <a:lnTo>
                    <a:pt x="445847" y="215467"/>
                  </a:lnTo>
                  <a:lnTo>
                    <a:pt x="412580" y="248952"/>
                  </a:lnTo>
                  <a:lnTo>
                    <a:pt x="374762" y="275745"/>
                  </a:lnTo>
                  <a:lnTo>
                    <a:pt x="333172" y="295059"/>
                  </a:lnTo>
                  <a:lnTo>
                    <a:pt x="288590" y="306107"/>
                  </a:lnTo>
                  <a:lnTo>
                    <a:pt x="241795" y="308101"/>
                  </a:lnTo>
                  <a:lnTo>
                    <a:pt x="195532" y="300655"/>
                  </a:lnTo>
                  <a:lnTo>
                    <a:pt x="152525" y="284482"/>
                  </a:lnTo>
                  <a:lnTo>
                    <a:pt x="113457" y="260453"/>
                  </a:lnTo>
                  <a:lnTo>
                    <a:pt x="79010" y="229437"/>
                  </a:lnTo>
                  <a:lnTo>
                    <a:pt x="49867" y="192305"/>
                  </a:lnTo>
                  <a:lnTo>
                    <a:pt x="26712" y="149925"/>
                  </a:lnTo>
                  <a:lnTo>
                    <a:pt x="10227" y="103168"/>
                  </a:lnTo>
                  <a:lnTo>
                    <a:pt x="1095" y="52903"/>
                  </a:lnTo>
                  <a:lnTo>
                    <a:pt x="0" y="0"/>
                  </a:lnTo>
                  <a:lnTo>
                    <a:pt x="129451" y="7620"/>
                  </a:lnTo>
                  <a:lnTo>
                    <a:pt x="133032" y="59682"/>
                  </a:lnTo>
                  <a:lnTo>
                    <a:pt x="148787" y="105637"/>
                  </a:lnTo>
                  <a:lnTo>
                    <a:pt x="174740" y="142667"/>
                  </a:lnTo>
                  <a:lnTo>
                    <a:pt x="208919" y="167956"/>
                  </a:lnTo>
                  <a:lnTo>
                    <a:pt x="249351" y="178688"/>
                  </a:lnTo>
                  <a:lnTo>
                    <a:pt x="290752" y="172747"/>
                  </a:lnTo>
                  <a:lnTo>
                    <a:pt x="327644" y="151608"/>
                  </a:lnTo>
                  <a:lnTo>
                    <a:pt x="357742" y="117844"/>
                  </a:lnTo>
                  <a:lnTo>
                    <a:pt x="378757" y="74028"/>
                  </a:lnTo>
                  <a:lnTo>
                    <a:pt x="388404" y="22733"/>
                  </a:lnTo>
                  <a:lnTo>
                    <a:pt x="517817" y="30352"/>
                  </a:lnTo>
                  <a:close/>
                </a:path>
              </a:pathLst>
            </a:custGeom>
            <a:ln w="6349">
              <a:solidFill>
                <a:srgbClr val="1F3863"/>
              </a:solidFill>
            </a:ln>
          </p:spPr>
          <p:txBody>
            <a:bodyPr wrap="square" lIns="0" tIns="0" rIns="0" bIns="0" rtlCol="0"/>
            <a:lstStyle/>
            <a:p>
              <a:endParaRPr/>
            </a:p>
          </p:txBody>
        </p:sp>
        <p:pic>
          <p:nvPicPr>
            <p:cNvPr id="80" name="object 80"/>
            <p:cNvPicPr/>
            <p:nvPr/>
          </p:nvPicPr>
          <p:blipFill>
            <a:blip r:embed="rId44" cstate="print"/>
            <a:stretch>
              <a:fillRect/>
            </a:stretch>
          </p:blipFill>
          <p:spPr>
            <a:xfrm>
              <a:off x="984504" y="3785666"/>
              <a:ext cx="398703" cy="859231"/>
            </a:xfrm>
            <a:prstGeom prst="rect">
              <a:avLst/>
            </a:prstGeom>
          </p:spPr>
        </p:pic>
        <p:pic>
          <p:nvPicPr>
            <p:cNvPr id="81" name="object 81"/>
            <p:cNvPicPr/>
            <p:nvPr/>
          </p:nvPicPr>
          <p:blipFill>
            <a:blip r:embed="rId45" cstate="print"/>
            <a:stretch>
              <a:fillRect/>
            </a:stretch>
          </p:blipFill>
          <p:spPr>
            <a:xfrm>
              <a:off x="1174695" y="3821303"/>
              <a:ext cx="134610" cy="381254"/>
            </a:xfrm>
            <a:prstGeom prst="rect">
              <a:avLst/>
            </a:prstGeom>
          </p:spPr>
        </p:pic>
        <p:sp>
          <p:nvSpPr>
            <p:cNvPr id="82" name="object 82"/>
            <p:cNvSpPr/>
            <p:nvPr/>
          </p:nvSpPr>
          <p:spPr>
            <a:xfrm>
              <a:off x="1174695" y="3821303"/>
              <a:ext cx="134620" cy="381635"/>
            </a:xfrm>
            <a:custGeom>
              <a:avLst/>
              <a:gdLst/>
              <a:ahLst/>
              <a:cxnLst/>
              <a:rect l="l" t="t" r="r" b="b"/>
              <a:pathLst>
                <a:path w="134619" h="381635">
                  <a:moveTo>
                    <a:pt x="134547" y="194564"/>
                  </a:moveTo>
                  <a:lnTo>
                    <a:pt x="127568" y="254615"/>
                  </a:lnTo>
                  <a:lnTo>
                    <a:pt x="114955" y="306382"/>
                  </a:lnTo>
                  <a:lnTo>
                    <a:pt x="97993" y="346793"/>
                  </a:lnTo>
                  <a:lnTo>
                    <a:pt x="56163" y="381254"/>
                  </a:lnTo>
                  <a:lnTo>
                    <a:pt x="35486" y="370297"/>
                  </a:lnTo>
                  <a:lnTo>
                    <a:pt x="18619" y="342156"/>
                  </a:lnTo>
                  <a:lnTo>
                    <a:pt x="6482" y="300036"/>
                  </a:lnTo>
                  <a:lnTo>
                    <a:pt x="0" y="247146"/>
                  </a:lnTo>
                  <a:lnTo>
                    <a:pt x="92" y="186690"/>
                  </a:lnTo>
                  <a:lnTo>
                    <a:pt x="7036" y="126638"/>
                  </a:lnTo>
                  <a:lnTo>
                    <a:pt x="19630" y="74871"/>
                  </a:lnTo>
                  <a:lnTo>
                    <a:pt x="36586" y="34460"/>
                  </a:lnTo>
                  <a:lnTo>
                    <a:pt x="78426" y="0"/>
                  </a:lnTo>
                  <a:lnTo>
                    <a:pt x="99083" y="10956"/>
                  </a:lnTo>
                  <a:lnTo>
                    <a:pt x="115951" y="39097"/>
                  </a:lnTo>
                  <a:lnTo>
                    <a:pt x="128102" y="81217"/>
                  </a:lnTo>
                  <a:lnTo>
                    <a:pt x="134610" y="134107"/>
                  </a:lnTo>
                  <a:lnTo>
                    <a:pt x="134547" y="194564"/>
                  </a:lnTo>
                  <a:close/>
                </a:path>
              </a:pathLst>
            </a:custGeom>
            <a:ln w="6350">
              <a:solidFill>
                <a:srgbClr val="1F4E79"/>
              </a:solidFill>
            </a:ln>
          </p:spPr>
          <p:txBody>
            <a:bodyPr wrap="square" lIns="0" tIns="0" rIns="0" bIns="0" rtlCol="0"/>
            <a:lstStyle/>
            <a:p>
              <a:endParaRPr/>
            </a:p>
          </p:txBody>
        </p:sp>
        <p:pic>
          <p:nvPicPr>
            <p:cNvPr id="83" name="object 83"/>
            <p:cNvPicPr/>
            <p:nvPr/>
          </p:nvPicPr>
          <p:blipFill>
            <a:blip r:embed="rId46" cstate="print"/>
            <a:stretch>
              <a:fillRect/>
            </a:stretch>
          </p:blipFill>
          <p:spPr>
            <a:xfrm>
              <a:off x="1029230" y="3815715"/>
              <a:ext cx="134588" cy="381254"/>
            </a:xfrm>
            <a:prstGeom prst="rect">
              <a:avLst/>
            </a:prstGeom>
          </p:spPr>
        </p:pic>
        <p:sp>
          <p:nvSpPr>
            <p:cNvPr id="84" name="object 84"/>
            <p:cNvSpPr/>
            <p:nvPr/>
          </p:nvSpPr>
          <p:spPr>
            <a:xfrm>
              <a:off x="1029230" y="3815715"/>
              <a:ext cx="134620" cy="381635"/>
            </a:xfrm>
            <a:custGeom>
              <a:avLst/>
              <a:gdLst/>
              <a:ahLst/>
              <a:cxnLst/>
              <a:rect l="l" t="t" r="r" b="b"/>
              <a:pathLst>
                <a:path w="134619" h="381635">
                  <a:moveTo>
                    <a:pt x="134495" y="194564"/>
                  </a:moveTo>
                  <a:lnTo>
                    <a:pt x="127552" y="254615"/>
                  </a:lnTo>
                  <a:lnTo>
                    <a:pt x="114957" y="306382"/>
                  </a:lnTo>
                  <a:lnTo>
                    <a:pt x="98001" y="346793"/>
                  </a:lnTo>
                  <a:lnTo>
                    <a:pt x="56162" y="381254"/>
                  </a:lnTo>
                  <a:lnTo>
                    <a:pt x="35490" y="370297"/>
                  </a:lnTo>
                  <a:lnTo>
                    <a:pt x="18623" y="342156"/>
                  </a:lnTo>
                  <a:lnTo>
                    <a:pt x="6485" y="300036"/>
                  </a:lnTo>
                  <a:lnTo>
                    <a:pt x="0" y="247146"/>
                  </a:lnTo>
                  <a:lnTo>
                    <a:pt x="91" y="186690"/>
                  </a:lnTo>
                  <a:lnTo>
                    <a:pt x="7036" y="126638"/>
                  </a:lnTo>
                  <a:lnTo>
                    <a:pt x="19632" y="74871"/>
                  </a:lnTo>
                  <a:lnTo>
                    <a:pt x="36590" y="34460"/>
                  </a:lnTo>
                  <a:lnTo>
                    <a:pt x="78425" y="0"/>
                  </a:lnTo>
                  <a:lnTo>
                    <a:pt x="99101" y="10956"/>
                  </a:lnTo>
                  <a:lnTo>
                    <a:pt x="115968" y="39097"/>
                  </a:lnTo>
                  <a:lnTo>
                    <a:pt x="128105" y="81217"/>
                  </a:lnTo>
                  <a:lnTo>
                    <a:pt x="134588" y="134107"/>
                  </a:lnTo>
                  <a:lnTo>
                    <a:pt x="134495" y="194564"/>
                  </a:lnTo>
                  <a:close/>
                </a:path>
              </a:pathLst>
            </a:custGeom>
            <a:ln w="6350">
              <a:solidFill>
                <a:srgbClr val="1F4E79"/>
              </a:solidFill>
            </a:ln>
          </p:spPr>
          <p:txBody>
            <a:bodyPr wrap="square" lIns="0" tIns="0" rIns="0" bIns="0" rtlCol="0"/>
            <a:lstStyle/>
            <a:p>
              <a:endParaRPr/>
            </a:p>
          </p:txBody>
        </p:sp>
        <p:pic>
          <p:nvPicPr>
            <p:cNvPr id="85" name="object 85"/>
            <p:cNvPicPr/>
            <p:nvPr/>
          </p:nvPicPr>
          <p:blipFill>
            <a:blip r:embed="rId47" cstate="print"/>
            <a:stretch>
              <a:fillRect/>
            </a:stretch>
          </p:blipFill>
          <p:spPr>
            <a:xfrm>
              <a:off x="1161182" y="4188968"/>
              <a:ext cx="134596" cy="381126"/>
            </a:xfrm>
            <a:prstGeom prst="rect">
              <a:avLst/>
            </a:prstGeom>
          </p:spPr>
        </p:pic>
        <p:sp>
          <p:nvSpPr>
            <p:cNvPr id="86" name="object 86"/>
            <p:cNvSpPr/>
            <p:nvPr/>
          </p:nvSpPr>
          <p:spPr>
            <a:xfrm>
              <a:off x="1161182" y="4188968"/>
              <a:ext cx="134620" cy="381635"/>
            </a:xfrm>
            <a:custGeom>
              <a:avLst/>
              <a:gdLst/>
              <a:ahLst/>
              <a:cxnLst/>
              <a:rect l="l" t="t" r="r" b="b"/>
              <a:pathLst>
                <a:path w="134619" h="381635">
                  <a:moveTo>
                    <a:pt x="134471" y="194563"/>
                  </a:moveTo>
                  <a:lnTo>
                    <a:pt x="127549" y="254565"/>
                  </a:lnTo>
                  <a:lnTo>
                    <a:pt x="114961" y="306319"/>
                  </a:lnTo>
                  <a:lnTo>
                    <a:pt x="98003" y="346729"/>
                  </a:lnTo>
                  <a:lnTo>
                    <a:pt x="56163" y="381126"/>
                  </a:lnTo>
                  <a:lnTo>
                    <a:pt x="35486" y="370183"/>
                  </a:lnTo>
                  <a:lnTo>
                    <a:pt x="18619" y="342073"/>
                  </a:lnTo>
                  <a:lnTo>
                    <a:pt x="6482" y="299992"/>
                  </a:lnTo>
                  <a:lnTo>
                    <a:pt x="0" y="247132"/>
                  </a:lnTo>
                  <a:lnTo>
                    <a:pt x="92" y="186689"/>
                  </a:lnTo>
                  <a:lnTo>
                    <a:pt x="7036" y="126638"/>
                  </a:lnTo>
                  <a:lnTo>
                    <a:pt x="19630" y="74871"/>
                  </a:lnTo>
                  <a:lnTo>
                    <a:pt x="36586" y="34460"/>
                  </a:lnTo>
                  <a:lnTo>
                    <a:pt x="78426" y="0"/>
                  </a:lnTo>
                  <a:lnTo>
                    <a:pt x="99107" y="10956"/>
                  </a:lnTo>
                  <a:lnTo>
                    <a:pt x="115983" y="39097"/>
                  </a:lnTo>
                  <a:lnTo>
                    <a:pt x="128123" y="81217"/>
                  </a:lnTo>
                  <a:lnTo>
                    <a:pt x="134596" y="134107"/>
                  </a:lnTo>
                  <a:lnTo>
                    <a:pt x="134471" y="194563"/>
                  </a:lnTo>
                  <a:close/>
                </a:path>
              </a:pathLst>
            </a:custGeom>
            <a:ln w="6350">
              <a:solidFill>
                <a:srgbClr val="1F4E79"/>
              </a:solidFill>
            </a:ln>
          </p:spPr>
          <p:txBody>
            <a:bodyPr wrap="square" lIns="0" tIns="0" rIns="0" bIns="0" rtlCol="0"/>
            <a:lstStyle/>
            <a:p>
              <a:endParaRPr/>
            </a:p>
          </p:txBody>
        </p:sp>
        <p:pic>
          <p:nvPicPr>
            <p:cNvPr id="87" name="object 87"/>
            <p:cNvPicPr/>
            <p:nvPr/>
          </p:nvPicPr>
          <p:blipFill>
            <a:blip r:embed="rId48" cstate="print"/>
            <a:stretch>
              <a:fillRect/>
            </a:stretch>
          </p:blipFill>
          <p:spPr>
            <a:xfrm>
              <a:off x="1015475" y="4187444"/>
              <a:ext cx="134588" cy="381254"/>
            </a:xfrm>
            <a:prstGeom prst="rect">
              <a:avLst/>
            </a:prstGeom>
          </p:spPr>
        </p:pic>
        <p:sp>
          <p:nvSpPr>
            <p:cNvPr id="88" name="object 88"/>
            <p:cNvSpPr/>
            <p:nvPr/>
          </p:nvSpPr>
          <p:spPr>
            <a:xfrm>
              <a:off x="1015475" y="4187444"/>
              <a:ext cx="134620" cy="381635"/>
            </a:xfrm>
            <a:custGeom>
              <a:avLst/>
              <a:gdLst/>
              <a:ahLst/>
              <a:cxnLst/>
              <a:rect l="l" t="t" r="r" b="b"/>
              <a:pathLst>
                <a:path w="134619" h="381635">
                  <a:moveTo>
                    <a:pt x="134496" y="194563"/>
                  </a:moveTo>
                  <a:lnTo>
                    <a:pt x="127552" y="254615"/>
                  </a:lnTo>
                  <a:lnTo>
                    <a:pt x="114955" y="306382"/>
                  </a:lnTo>
                  <a:lnTo>
                    <a:pt x="97997" y="346793"/>
                  </a:lnTo>
                  <a:lnTo>
                    <a:pt x="56163" y="381253"/>
                  </a:lnTo>
                  <a:lnTo>
                    <a:pt x="35486" y="370297"/>
                  </a:lnTo>
                  <a:lnTo>
                    <a:pt x="18619" y="342156"/>
                  </a:lnTo>
                  <a:lnTo>
                    <a:pt x="6482" y="300036"/>
                  </a:lnTo>
                  <a:lnTo>
                    <a:pt x="0" y="247146"/>
                  </a:lnTo>
                  <a:lnTo>
                    <a:pt x="92" y="186689"/>
                  </a:lnTo>
                  <a:lnTo>
                    <a:pt x="7037" y="126638"/>
                  </a:lnTo>
                  <a:lnTo>
                    <a:pt x="19634" y="74871"/>
                  </a:lnTo>
                  <a:lnTo>
                    <a:pt x="36591" y="34460"/>
                  </a:lnTo>
                  <a:lnTo>
                    <a:pt x="78426" y="0"/>
                  </a:lnTo>
                  <a:lnTo>
                    <a:pt x="99097" y="11005"/>
                  </a:lnTo>
                  <a:lnTo>
                    <a:pt x="115964" y="39152"/>
                  </a:lnTo>
                  <a:lnTo>
                    <a:pt x="128102" y="81253"/>
                  </a:lnTo>
                  <a:lnTo>
                    <a:pt x="134588" y="134120"/>
                  </a:lnTo>
                  <a:lnTo>
                    <a:pt x="134496" y="194563"/>
                  </a:lnTo>
                  <a:close/>
                </a:path>
              </a:pathLst>
            </a:custGeom>
            <a:ln w="6350">
              <a:solidFill>
                <a:srgbClr val="1F4E79"/>
              </a:solidFill>
            </a:ln>
          </p:spPr>
          <p:txBody>
            <a:bodyPr wrap="square" lIns="0" tIns="0" rIns="0" bIns="0" rtlCol="0"/>
            <a:lstStyle/>
            <a:p>
              <a:endParaRPr/>
            </a:p>
          </p:txBody>
        </p:sp>
      </p:grpSp>
      <p:sp>
        <p:nvSpPr>
          <p:cNvPr id="89" name="object 89"/>
          <p:cNvSpPr txBox="1"/>
          <p:nvPr/>
        </p:nvSpPr>
        <p:spPr>
          <a:xfrm>
            <a:off x="1698498" y="3884956"/>
            <a:ext cx="1478915" cy="956672"/>
          </a:xfrm>
          <a:prstGeom prst="rect">
            <a:avLst/>
          </a:prstGeom>
        </p:spPr>
        <p:txBody>
          <a:bodyPr vert="horz" wrap="square" lIns="0" tIns="12700" rIns="0" bIns="0" rtlCol="0">
            <a:spAutoFit/>
          </a:bodyPr>
          <a:lstStyle/>
          <a:p>
            <a:pPr marL="12700" marR="5080">
              <a:lnSpc>
                <a:spcPct val="100000"/>
              </a:lnSpc>
              <a:spcBef>
                <a:spcPts val="100"/>
              </a:spcBef>
            </a:pPr>
            <a:r>
              <a:rPr sz="1200" spc="-10" dirty="0">
                <a:latin typeface="Arial"/>
                <a:cs typeface="Arial"/>
              </a:rPr>
              <a:t>Modified</a:t>
            </a:r>
            <a:r>
              <a:rPr sz="1200" spc="-20" dirty="0">
                <a:latin typeface="Arial"/>
                <a:cs typeface="Arial"/>
              </a:rPr>
              <a:t> </a:t>
            </a:r>
            <a:r>
              <a:rPr sz="1200" spc="-10" dirty="0">
                <a:latin typeface="Arial"/>
                <a:cs typeface="Arial"/>
              </a:rPr>
              <a:t>Extracellular </a:t>
            </a:r>
            <a:r>
              <a:rPr sz="1200" dirty="0">
                <a:latin typeface="Arial"/>
                <a:cs typeface="Arial"/>
              </a:rPr>
              <a:t>Domain</a:t>
            </a:r>
            <a:r>
              <a:rPr sz="1200" spc="-75" dirty="0">
                <a:latin typeface="Arial"/>
                <a:cs typeface="Arial"/>
              </a:rPr>
              <a:t> </a:t>
            </a:r>
            <a:r>
              <a:rPr sz="1200" dirty="0">
                <a:latin typeface="Arial"/>
                <a:cs typeface="Arial"/>
              </a:rPr>
              <a:t>of</a:t>
            </a:r>
            <a:r>
              <a:rPr sz="1200" spc="-85" dirty="0">
                <a:latin typeface="Arial"/>
                <a:cs typeface="Arial"/>
              </a:rPr>
              <a:t> </a:t>
            </a:r>
            <a:r>
              <a:rPr sz="1200" spc="-10" dirty="0">
                <a:latin typeface="Arial"/>
                <a:cs typeface="Arial"/>
              </a:rPr>
              <a:t>ActRIIA</a:t>
            </a:r>
            <a:endParaRPr sz="1200" dirty="0">
              <a:latin typeface="Arial"/>
              <a:cs typeface="Arial"/>
            </a:endParaRPr>
          </a:p>
          <a:p>
            <a:pPr>
              <a:lnSpc>
                <a:spcPct val="100000"/>
              </a:lnSpc>
              <a:spcBef>
                <a:spcPts val="50"/>
              </a:spcBef>
            </a:pPr>
            <a:endParaRPr sz="1250" dirty="0">
              <a:latin typeface="Arial"/>
              <a:cs typeface="Arial"/>
            </a:endParaRPr>
          </a:p>
          <a:p>
            <a:pPr marL="12700">
              <a:lnSpc>
                <a:spcPct val="100000"/>
              </a:lnSpc>
            </a:pPr>
            <a:r>
              <a:rPr sz="1200" dirty="0">
                <a:latin typeface="Arial"/>
                <a:cs typeface="Arial"/>
              </a:rPr>
              <a:t>Human</a:t>
            </a:r>
            <a:r>
              <a:rPr sz="1200" spc="-40" dirty="0">
                <a:latin typeface="Arial"/>
                <a:cs typeface="Arial"/>
              </a:rPr>
              <a:t> </a:t>
            </a:r>
            <a:r>
              <a:rPr sz="1200" spc="-10" dirty="0">
                <a:latin typeface="Arial"/>
                <a:cs typeface="Arial"/>
              </a:rPr>
              <a:t>IgG1Fc</a:t>
            </a:r>
            <a:endParaRPr sz="1200" dirty="0">
              <a:latin typeface="Arial"/>
              <a:cs typeface="Arial"/>
            </a:endParaRPr>
          </a:p>
          <a:p>
            <a:pPr marL="12700">
              <a:lnSpc>
                <a:spcPct val="100000"/>
              </a:lnSpc>
              <a:spcBef>
                <a:spcPts val="5"/>
              </a:spcBef>
            </a:pPr>
            <a:r>
              <a:rPr sz="1200" spc="-10" dirty="0">
                <a:latin typeface="Arial"/>
                <a:cs typeface="Arial"/>
              </a:rPr>
              <a:t>Domain</a:t>
            </a:r>
            <a:endParaRPr sz="1200" dirty="0">
              <a:latin typeface="Arial"/>
              <a:cs typeface="Arial"/>
            </a:endParaRPr>
          </a:p>
        </p:txBody>
      </p:sp>
      <p:sp>
        <p:nvSpPr>
          <p:cNvPr id="90" name="object 90"/>
          <p:cNvSpPr txBox="1"/>
          <p:nvPr/>
        </p:nvSpPr>
        <p:spPr>
          <a:xfrm>
            <a:off x="933202" y="3268387"/>
            <a:ext cx="1506778" cy="289823"/>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chemeClr val="accent1"/>
                </a:solidFill>
                <a:latin typeface="Arial"/>
                <a:cs typeface="Arial"/>
              </a:rPr>
              <a:t>Sotatercept</a:t>
            </a:r>
            <a:endParaRPr sz="1800" b="1" dirty="0">
              <a:solidFill>
                <a:schemeClr val="accent1"/>
              </a:solidFill>
              <a:latin typeface="Arial"/>
              <a:cs typeface="Arial"/>
            </a:endParaRPr>
          </a:p>
        </p:txBody>
      </p:sp>
      <p:pic>
        <p:nvPicPr>
          <p:cNvPr id="93" name="object 23">
            <a:extLst>
              <a:ext uri="{FF2B5EF4-FFF2-40B4-BE49-F238E27FC236}">
                <a16:creationId xmlns:a16="http://schemas.microsoft.com/office/drawing/2014/main" id="{A498AED7-53A5-2068-1F12-7084CB0FC7F4}"/>
              </a:ext>
            </a:extLst>
          </p:cNvPr>
          <p:cNvPicPr/>
          <p:nvPr/>
        </p:nvPicPr>
        <p:blipFill>
          <a:blip r:embed="rId49" cstate="print"/>
          <a:stretch>
            <a:fillRect/>
          </a:stretch>
        </p:blipFill>
        <p:spPr>
          <a:xfrm>
            <a:off x="7927848" y="3658135"/>
            <a:ext cx="108203" cy="207263"/>
          </a:xfrm>
          <a:prstGeom prst="rect">
            <a:avLst/>
          </a:prstGeom>
        </p:spPr>
      </p:pic>
      <p:pic>
        <p:nvPicPr>
          <p:cNvPr id="94" name="object 10">
            <a:extLst>
              <a:ext uri="{FF2B5EF4-FFF2-40B4-BE49-F238E27FC236}">
                <a16:creationId xmlns:a16="http://schemas.microsoft.com/office/drawing/2014/main" id="{E04AA821-C0CB-8683-18C6-9E18A3A48638}"/>
              </a:ext>
            </a:extLst>
          </p:cNvPr>
          <p:cNvPicPr/>
          <p:nvPr/>
        </p:nvPicPr>
        <p:blipFill>
          <a:blip r:embed="rId50" cstate="print"/>
          <a:stretch>
            <a:fillRect/>
          </a:stretch>
        </p:blipFill>
        <p:spPr>
          <a:xfrm>
            <a:off x="3791711" y="3673374"/>
            <a:ext cx="108203" cy="207263"/>
          </a:xfrm>
          <a:prstGeom prst="rect">
            <a:avLst/>
          </a:prstGeom>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11018E-76FF-40C2-97E7-BFE16D306441}"/>
              </a:ext>
            </a:extLst>
          </p:cNvPr>
          <p:cNvSpPr>
            <a:spLocks noGrp="1"/>
          </p:cNvSpPr>
          <p:nvPr>
            <p:ph type="title"/>
          </p:nvPr>
        </p:nvSpPr>
        <p:spPr>
          <a:xfrm>
            <a:off x="609600" y="199505"/>
            <a:ext cx="10744200" cy="1185577"/>
          </a:xfrm>
        </p:spPr>
        <p:txBody>
          <a:bodyPr/>
          <a:lstStyle/>
          <a:p>
            <a:r>
              <a:rPr lang="en-US" dirty="0"/>
              <a:t>Background</a:t>
            </a:r>
          </a:p>
        </p:txBody>
      </p:sp>
      <p:sp>
        <p:nvSpPr>
          <p:cNvPr id="2" name="Content Placeholder 1">
            <a:extLst>
              <a:ext uri="{FF2B5EF4-FFF2-40B4-BE49-F238E27FC236}">
                <a16:creationId xmlns:a16="http://schemas.microsoft.com/office/drawing/2014/main" id="{95B748F8-4C04-20BC-C8E2-A87E6D3B4F11}"/>
              </a:ext>
            </a:extLst>
          </p:cNvPr>
          <p:cNvSpPr>
            <a:spLocks noGrp="1"/>
          </p:cNvSpPr>
          <p:nvPr>
            <p:ph sz="half" idx="2"/>
          </p:nvPr>
        </p:nvSpPr>
        <p:spPr>
          <a:xfrm>
            <a:off x="6502779" y="1211282"/>
            <a:ext cx="5313169" cy="4975761"/>
          </a:xfrm>
        </p:spPr>
        <p:txBody>
          <a:bodyPr>
            <a:normAutofit fontScale="70000" lnSpcReduction="20000"/>
          </a:bodyPr>
          <a:lstStyle/>
          <a:p>
            <a:pPr>
              <a:lnSpc>
                <a:spcPct val="120000"/>
              </a:lnSpc>
            </a:pPr>
            <a:r>
              <a:rPr lang="en-US" dirty="0"/>
              <a:t>Mutations in bone morphogenetic protein (BMP) receptor type 2 (BMPR2), a member of the TGF-β super-family, are a major cause of heritable PAH</a:t>
            </a:r>
          </a:p>
          <a:p>
            <a:pPr>
              <a:lnSpc>
                <a:spcPct val="120000"/>
              </a:lnSpc>
            </a:pPr>
            <a:r>
              <a:rPr lang="en-US" dirty="0" err="1"/>
              <a:t>Sotatercept</a:t>
            </a:r>
            <a:r>
              <a:rPr lang="en-US" dirty="0"/>
              <a:t> acts as a ligand trap for TGF-β superfamily members, restoring balance between the growth promoting activin differentiation factor pathway and the growth-inhibiting BMP pathway</a:t>
            </a:r>
            <a:r>
              <a:rPr lang="en-US" baseline="30000" dirty="0"/>
              <a:t>1,2,3</a:t>
            </a:r>
          </a:p>
          <a:p>
            <a:pPr>
              <a:lnSpc>
                <a:spcPct val="120000"/>
              </a:lnSpc>
            </a:pPr>
            <a:r>
              <a:rPr lang="en-US" dirty="0"/>
              <a:t>BMPR2 signaling pathway</a:t>
            </a:r>
            <a:r>
              <a:rPr lang="en-US" baseline="30000" dirty="0"/>
              <a:t>1</a:t>
            </a:r>
          </a:p>
          <a:p>
            <a:pPr lvl="1">
              <a:lnSpc>
                <a:spcPct val="120000"/>
              </a:lnSpc>
            </a:pPr>
            <a:r>
              <a:rPr lang="en-US" dirty="0"/>
              <a:t>Implicated in non-heritable PAH via maintaining endothelial integrity in pulmonary arteries</a:t>
            </a:r>
          </a:p>
          <a:p>
            <a:pPr lvl="1">
              <a:lnSpc>
                <a:spcPct val="120000"/>
              </a:lnSpc>
            </a:pPr>
            <a:r>
              <a:rPr lang="en-US" dirty="0"/>
              <a:t>Mutations reducing signaling promote endothelial dysfunction, increase cellular proliferation, and aid pulmonary vascular remodeling</a:t>
            </a:r>
          </a:p>
          <a:p>
            <a:pPr>
              <a:lnSpc>
                <a:spcPct val="120000"/>
              </a:lnSpc>
            </a:pPr>
            <a:r>
              <a:rPr lang="en-US" dirty="0" err="1"/>
              <a:t>Sotatercept</a:t>
            </a:r>
            <a:r>
              <a:rPr lang="en-US" dirty="0"/>
              <a:t> is a novel, first-in-class fusion protein of human activin receptor type IIA fused to the Fc domain of human IgG1</a:t>
            </a:r>
            <a:r>
              <a:rPr lang="en-US" baseline="30000" dirty="0"/>
              <a:t>2</a:t>
            </a:r>
          </a:p>
        </p:txBody>
      </p:sp>
      <p:sp>
        <p:nvSpPr>
          <p:cNvPr id="8" name="Footer Placeholder 7">
            <a:extLst>
              <a:ext uri="{FF2B5EF4-FFF2-40B4-BE49-F238E27FC236}">
                <a16:creationId xmlns:a16="http://schemas.microsoft.com/office/drawing/2014/main" id="{6DD39854-F9C3-D3E4-BD43-63F4A5A315AD}"/>
              </a:ext>
            </a:extLst>
          </p:cNvPr>
          <p:cNvSpPr>
            <a:spLocks noGrp="1"/>
          </p:cNvSpPr>
          <p:nvPr>
            <p:ph type="ftr" sz="quarter" idx="3"/>
          </p:nvPr>
        </p:nvSpPr>
        <p:spPr>
          <a:xfrm>
            <a:off x="609600" y="6356350"/>
            <a:ext cx="10515599" cy="442131"/>
          </a:xfrm>
        </p:spPr>
        <p:txBody>
          <a:bodyPr/>
          <a:lstStyle/>
          <a:p>
            <a:r>
              <a:rPr lang="en-US" dirty="0"/>
              <a:t>BMPR2, bone morphogenic protein receptor type 2; Fc, fragment, crystallizable; GDF, growth differentiation factor; IgG1, immunoglobulin G1; PAH, pulmonary arterial hypertension; TGF-β, transforming growth factor beta.</a:t>
            </a:r>
          </a:p>
          <a:p>
            <a:endParaRPr lang="en-US" dirty="0"/>
          </a:p>
          <a:p>
            <a:r>
              <a:rPr lang="en-US" dirty="0"/>
              <a:t>1. Yung LM, et al. </a:t>
            </a:r>
            <a:r>
              <a:rPr lang="en-US" i="1" dirty="0"/>
              <a:t>Sci </a:t>
            </a:r>
            <a:r>
              <a:rPr lang="en-US" i="1" dirty="0" err="1"/>
              <a:t>Transl</a:t>
            </a:r>
            <a:r>
              <a:rPr lang="en-US" i="1" dirty="0"/>
              <a:t> Med</a:t>
            </a:r>
            <a:r>
              <a:rPr lang="en-US" dirty="0"/>
              <a:t>. 2020;12(543):eaaz5660; 2. Humbert M, et al. </a:t>
            </a:r>
            <a:r>
              <a:rPr lang="en-US" i="1" dirty="0"/>
              <a:t>N </a:t>
            </a:r>
            <a:r>
              <a:rPr lang="en-US" i="1" dirty="0" err="1"/>
              <a:t>Engl</a:t>
            </a:r>
            <a:r>
              <a:rPr lang="en-US" i="1" dirty="0"/>
              <a:t> J Med</a:t>
            </a:r>
            <a:r>
              <a:rPr lang="en-US" dirty="0"/>
              <a:t>. 2021;384:1204-15; 3. </a:t>
            </a:r>
            <a:r>
              <a:rPr lang="en-US" dirty="0" err="1"/>
              <a:t>Guignabert</a:t>
            </a:r>
            <a:r>
              <a:rPr lang="en-US" dirty="0"/>
              <a:t> C, et al. </a:t>
            </a:r>
            <a:r>
              <a:rPr lang="en-US" i="1" dirty="0" err="1"/>
              <a:t>Eur</a:t>
            </a:r>
            <a:r>
              <a:rPr lang="en-US" i="1" dirty="0"/>
              <a:t> Respir J</a:t>
            </a:r>
            <a:r>
              <a:rPr lang="en-US" dirty="0"/>
              <a:t>. 2021;57(2):2002341.</a:t>
            </a:r>
          </a:p>
        </p:txBody>
      </p:sp>
      <p:pic>
        <p:nvPicPr>
          <p:cNvPr id="6" name="Picture 5">
            <a:extLst>
              <a:ext uri="{FF2B5EF4-FFF2-40B4-BE49-F238E27FC236}">
                <a16:creationId xmlns:a16="http://schemas.microsoft.com/office/drawing/2014/main" id="{7AE97141-413A-4017-A38C-4669C2C04A5B}"/>
              </a:ext>
            </a:extLst>
          </p:cNvPr>
          <p:cNvPicPr/>
          <p:nvPr/>
        </p:nvPicPr>
        <p:blipFill>
          <a:blip r:embed="rId3"/>
          <a:stretch/>
        </p:blipFill>
        <p:spPr>
          <a:xfrm>
            <a:off x="714203" y="1439444"/>
            <a:ext cx="5571258" cy="4309110"/>
          </a:xfrm>
          <a:prstGeom prst="rect">
            <a:avLst/>
          </a:prstGeom>
          <a:ln>
            <a:noFill/>
          </a:ln>
        </p:spPr>
      </p:pic>
    </p:spTree>
    <p:extLst>
      <p:ext uri="{BB962C8B-B14F-4D97-AF65-F5344CB8AC3E}">
        <p14:creationId xmlns:p14="http://schemas.microsoft.com/office/powerpoint/2010/main" val="168118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38A19B-6F98-4831-8B48-5DB1962FA58C}"/>
              </a:ext>
            </a:extLst>
          </p:cNvPr>
          <p:cNvSpPr>
            <a:spLocks noGrp="1"/>
          </p:cNvSpPr>
          <p:nvPr>
            <p:ph type="title"/>
          </p:nvPr>
        </p:nvSpPr>
        <p:spPr>
          <a:xfrm>
            <a:off x="609600" y="199505"/>
            <a:ext cx="10744200" cy="1185577"/>
          </a:xfrm>
        </p:spPr>
        <p:txBody>
          <a:bodyPr anchor="ctr">
            <a:normAutofit/>
          </a:bodyPr>
          <a:lstStyle/>
          <a:p>
            <a:r>
              <a:rPr lang="en-US"/>
              <a:t>PULSAR Phase 2 Results</a:t>
            </a:r>
            <a:endParaRPr lang="en-US" dirty="0"/>
          </a:p>
        </p:txBody>
      </p:sp>
      <p:sp>
        <p:nvSpPr>
          <p:cNvPr id="4" name="Content Placeholder 3">
            <a:extLst>
              <a:ext uri="{FF2B5EF4-FFF2-40B4-BE49-F238E27FC236}">
                <a16:creationId xmlns:a16="http://schemas.microsoft.com/office/drawing/2014/main" id="{6A39B74F-9C6B-40B2-B7BD-2EA050FF6E06}"/>
              </a:ext>
            </a:extLst>
          </p:cNvPr>
          <p:cNvSpPr>
            <a:spLocks noGrp="1"/>
          </p:cNvSpPr>
          <p:nvPr>
            <p:ph sz="half" idx="1"/>
          </p:nvPr>
        </p:nvSpPr>
        <p:spPr>
          <a:xfrm>
            <a:off x="609600" y="1496291"/>
            <a:ext cx="5181600" cy="4680672"/>
          </a:xfrm>
        </p:spPr>
        <p:txBody>
          <a:bodyPr>
            <a:normAutofit/>
          </a:bodyPr>
          <a:lstStyle/>
          <a:p>
            <a:r>
              <a:rPr lang="en-US"/>
              <a:t>Reduction in PVR was driven by reduction in mean PA pressure with no significant difference in</a:t>
            </a:r>
            <a:br>
              <a:rPr lang="en-US"/>
            </a:br>
            <a:r>
              <a:rPr lang="en-US"/>
              <a:t>CO or PCWP</a:t>
            </a:r>
          </a:p>
          <a:p>
            <a:r>
              <a:rPr lang="en-US"/>
              <a:t>Similar findings when stratified by number of agents of background therapy and presence of prostacyclin infusion</a:t>
            </a:r>
            <a:endParaRPr lang="en-US" dirty="0"/>
          </a:p>
        </p:txBody>
      </p:sp>
      <p:sp>
        <p:nvSpPr>
          <p:cNvPr id="13" name="Content Placeholder 12">
            <a:extLst>
              <a:ext uri="{FF2B5EF4-FFF2-40B4-BE49-F238E27FC236}">
                <a16:creationId xmlns:a16="http://schemas.microsoft.com/office/drawing/2014/main" id="{DFDF92DF-57AA-F87F-A244-E349415EE8FD}"/>
              </a:ext>
            </a:extLst>
          </p:cNvPr>
          <p:cNvSpPr>
            <a:spLocks noGrp="1"/>
          </p:cNvSpPr>
          <p:nvPr>
            <p:ph sz="half" idx="2"/>
          </p:nvPr>
        </p:nvSpPr>
        <p:spPr>
          <a:xfrm>
            <a:off x="5943599" y="1332077"/>
            <a:ext cx="5685637" cy="689708"/>
          </a:xfrm>
        </p:spPr>
        <p:txBody>
          <a:bodyPr>
            <a:normAutofit/>
          </a:bodyPr>
          <a:lstStyle/>
          <a:p>
            <a:pPr marL="0" indent="0" algn="ctr">
              <a:buNone/>
            </a:pPr>
            <a:r>
              <a:rPr lang="en-US" sz="1600" b="1" dirty="0">
                <a:solidFill>
                  <a:schemeClr val="accent1"/>
                </a:solidFill>
              </a:rPr>
              <a:t>Least-squares Mean Change from Baseline to Week 24 in Pulmonary Vascular Resistance in Each Group</a:t>
            </a:r>
          </a:p>
          <a:p>
            <a:pPr marL="0" indent="0">
              <a:buNone/>
            </a:pPr>
            <a:endParaRPr lang="en-US" sz="1600" b="1" dirty="0">
              <a:solidFill>
                <a:schemeClr val="accent1"/>
              </a:solidFill>
            </a:endParaRPr>
          </a:p>
        </p:txBody>
      </p:sp>
      <p:grpSp>
        <p:nvGrpSpPr>
          <p:cNvPr id="7" name="Group 6">
            <a:extLst>
              <a:ext uri="{FF2B5EF4-FFF2-40B4-BE49-F238E27FC236}">
                <a16:creationId xmlns:a16="http://schemas.microsoft.com/office/drawing/2014/main" id="{01A3AB34-A7BA-C349-AA3A-3730FEDEE649}"/>
              </a:ext>
            </a:extLst>
          </p:cNvPr>
          <p:cNvGrpSpPr/>
          <p:nvPr/>
        </p:nvGrpSpPr>
        <p:grpSpPr>
          <a:xfrm>
            <a:off x="6309360" y="1988820"/>
            <a:ext cx="5143500" cy="3966210"/>
            <a:chOff x="5898174" y="939149"/>
            <a:chExt cx="5705214" cy="4399354"/>
          </a:xfrm>
        </p:grpSpPr>
        <p:pic>
          <p:nvPicPr>
            <p:cNvPr id="6" name="Picture 5">
              <a:extLst>
                <a:ext uri="{FF2B5EF4-FFF2-40B4-BE49-F238E27FC236}">
                  <a16:creationId xmlns:a16="http://schemas.microsoft.com/office/drawing/2014/main" id="{2DC55D9D-17D0-483C-9657-93ABC7A06884}"/>
                </a:ext>
              </a:extLst>
            </p:cNvPr>
            <p:cNvPicPr/>
            <p:nvPr/>
          </p:nvPicPr>
          <p:blipFill rotWithShape="1">
            <a:blip r:embed="rId3"/>
            <a:srcRect l="646" t="288" r="658" b="48552"/>
            <a:stretch/>
          </p:blipFill>
          <p:spPr>
            <a:xfrm>
              <a:off x="5898174" y="939149"/>
              <a:ext cx="5705214" cy="4399354"/>
            </a:xfrm>
            <a:prstGeom prst="rect">
              <a:avLst/>
            </a:prstGeom>
            <a:ln>
              <a:solidFill>
                <a:schemeClr val="tx1"/>
              </a:solidFill>
            </a:ln>
          </p:spPr>
        </p:pic>
        <p:sp>
          <p:nvSpPr>
            <p:cNvPr id="5" name="Rectangle 4">
              <a:extLst>
                <a:ext uri="{FF2B5EF4-FFF2-40B4-BE49-F238E27FC236}">
                  <a16:creationId xmlns:a16="http://schemas.microsoft.com/office/drawing/2014/main" id="{C97FC907-1979-1D4A-87D9-50E7B8082F54}"/>
                </a:ext>
              </a:extLst>
            </p:cNvPr>
            <p:cNvSpPr/>
            <p:nvPr/>
          </p:nvSpPr>
          <p:spPr>
            <a:xfrm>
              <a:off x="5981700" y="1353091"/>
              <a:ext cx="228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AAB7DE72-7B82-234C-8709-A81A48BB599D}"/>
              </a:ext>
            </a:extLst>
          </p:cNvPr>
          <p:cNvSpPr txBox="1"/>
          <p:nvPr/>
        </p:nvSpPr>
        <p:spPr>
          <a:xfrm>
            <a:off x="6275691" y="6000438"/>
            <a:ext cx="3777629" cy="261610"/>
          </a:xfrm>
          <a:prstGeom prst="rect">
            <a:avLst/>
          </a:prstGeom>
          <a:noFill/>
        </p:spPr>
        <p:txBody>
          <a:bodyPr wrap="square" rtlCol="0">
            <a:spAutoFit/>
          </a:bodyPr>
          <a:lstStyle/>
          <a:p>
            <a:r>
              <a:rPr lang="en-US" sz="1100" dirty="0"/>
              <a:t>⌶ bars indicate standard errors</a:t>
            </a:r>
          </a:p>
        </p:txBody>
      </p:sp>
      <p:sp>
        <p:nvSpPr>
          <p:cNvPr id="18" name="Footer Placeholder 17">
            <a:extLst>
              <a:ext uri="{FF2B5EF4-FFF2-40B4-BE49-F238E27FC236}">
                <a16:creationId xmlns:a16="http://schemas.microsoft.com/office/drawing/2014/main" id="{53B8DE63-E526-454C-E759-B44D4E08630F}"/>
              </a:ext>
            </a:extLst>
          </p:cNvPr>
          <p:cNvSpPr>
            <a:spLocks noGrp="1"/>
          </p:cNvSpPr>
          <p:nvPr>
            <p:ph type="ftr" sz="quarter" idx="3"/>
          </p:nvPr>
        </p:nvSpPr>
        <p:spPr/>
        <p:txBody>
          <a:bodyPr/>
          <a:lstStyle/>
          <a:p>
            <a:r>
              <a:rPr lang="en-US" sz="1000" dirty="0">
                <a:solidFill>
                  <a:schemeClr val="bg2">
                    <a:lumMod val="25000"/>
                  </a:schemeClr>
                </a:solidFill>
              </a:rPr>
              <a:t>CO, cardiac output; PA, pulmonary artery; PCWP, pulmonary capillary wedge pressure; PVR, pulmonary vascular resistance.</a:t>
            </a:r>
          </a:p>
          <a:p>
            <a:r>
              <a:rPr lang="en-US" sz="1000" dirty="0">
                <a:solidFill>
                  <a:schemeClr val="bg2">
                    <a:lumMod val="25000"/>
                  </a:schemeClr>
                </a:solidFill>
              </a:rPr>
              <a:t> </a:t>
            </a:r>
          </a:p>
          <a:p>
            <a:r>
              <a:rPr lang="en-US" dirty="0">
                <a:solidFill>
                  <a:schemeClr val="bg2">
                    <a:lumMod val="25000"/>
                  </a:schemeClr>
                </a:solidFill>
              </a:rPr>
              <a:t>Humbert M</a:t>
            </a:r>
            <a:r>
              <a:rPr lang="en-US" i="1" dirty="0">
                <a:solidFill>
                  <a:schemeClr val="bg2">
                    <a:lumMod val="25000"/>
                  </a:schemeClr>
                </a:solidFill>
              </a:rPr>
              <a:t>, </a:t>
            </a:r>
            <a:r>
              <a:rPr lang="en-US" dirty="0">
                <a:solidFill>
                  <a:schemeClr val="bg2">
                    <a:lumMod val="25000"/>
                  </a:schemeClr>
                </a:solidFill>
              </a:rPr>
              <a:t>et al. </a:t>
            </a:r>
            <a:r>
              <a:rPr lang="en-US" i="1" dirty="0">
                <a:solidFill>
                  <a:schemeClr val="bg2">
                    <a:lumMod val="25000"/>
                  </a:schemeClr>
                </a:solidFill>
              </a:rPr>
              <a:t>N </a:t>
            </a:r>
            <a:r>
              <a:rPr lang="en-US" i="1" dirty="0" err="1">
                <a:solidFill>
                  <a:schemeClr val="bg2">
                    <a:lumMod val="25000"/>
                  </a:schemeClr>
                </a:solidFill>
              </a:rPr>
              <a:t>Engl</a:t>
            </a:r>
            <a:r>
              <a:rPr lang="en-US" i="1" dirty="0">
                <a:solidFill>
                  <a:schemeClr val="bg2">
                    <a:lumMod val="25000"/>
                  </a:schemeClr>
                </a:solidFill>
              </a:rPr>
              <a:t> J Med</a:t>
            </a:r>
            <a:r>
              <a:rPr lang="en-US" dirty="0">
                <a:solidFill>
                  <a:schemeClr val="bg2">
                    <a:lumMod val="25000"/>
                  </a:schemeClr>
                </a:solidFill>
              </a:rPr>
              <a:t>. 2021;384:1204-15. </a:t>
            </a:r>
            <a:endParaRPr lang="en-US" strike="sngStrike" dirty="0">
              <a:solidFill>
                <a:schemeClr val="bg2">
                  <a:lumMod val="25000"/>
                </a:schemeClr>
              </a:solidFill>
            </a:endParaRPr>
          </a:p>
        </p:txBody>
      </p:sp>
    </p:spTree>
    <p:extLst>
      <p:ext uri="{BB962C8B-B14F-4D97-AF65-F5344CB8AC3E}">
        <p14:creationId xmlns:p14="http://schemas.microsoft.com/office/powerpoint/2010/main" val="218430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A78A4D-756D-4267-BCD9-C8BD53F4511C}"/>
              </a:ext>
            </a:extLst>
          </p:cNvPr>
          <p:cNvSpPr>
            <a:spLocks noGrp="1"/>
          </p:cNvSpPr>
          <p:nvPr>
            <p:ph type="title"/>
          </p:nvPr>
        </p:nvSpPr>
        <p:spPr/>
        <p:txBody>
          <a:bodyPr anchor="ctr">
            <a:normAutofit/>
          </a:bodyPr>
          <a:lstStyle/>
          <a:p>
            <a:r>
              <a:rPr lang="en-US" dirty="0"/>
              <a:t>Key Points from PULSAR Findings</a:t>
            </a:r>
          </a:p>
        </p:txBody>
      </p:sp>
      <p:sp>
        <p:nvSpPr>
          <p:cNvPr id="9" name="Content Placeholder 3">
            <a:extLst>
              <a:ext uri="{FF2B5EF4-FFF2-40B4-BE49-F238E27FC236}">
                <a16:creationId xmlns:a16="http://schemas.microsoft.com/office/drawing/2014/main" id="{D5353999-4E91-49AA-BAE1-ECF79B35A358}"/>
              </a:ext>
            </a:extLst>
          </p:cNvPr>
          <p:cNvSpPr>
            <a:spLocks noGrp="1"/>
          </p:cNvSpPr>
          <p:nvPr>
            <p:ph sz="half" idx="1"/>
          </p:nvPr>
        </p:nvSpPr>
        <p:spPr/>
        <p:txBody>
          <a:bodyPr>
            <a:noAutofit/>
          </a:bodyPr>
          <a:lstStyle/>
          <a:p>
            <a:pPr marL="174625" indent="-166688">
              <a:lnSpc>
                <a:spcPct val="107000"/>
              </a:lnSpc>
              <a:spcBef>
                <a:spcPts val="600"/>
              </a:spcBef>
              <a:spcAft>
                <a:spcPts val="600"/>
              </a:spcAft>
            </a:pPr>
            <a:r>
              <a:rPr lang="en-US" sz="2100" dirty="0">
                <a:solidFill>
                  <a:schemeClr val="bg2">
                    <a:lumMod val="25000"/>
                  </a:schemeClr>
                </a:solidFill>
              </a:rPr>
              <a:t>No change in CO or TAPSE suggests direct effect on pulmonary circulation leading to treatment effect</a:t>
            </a:r>
          </a:p>
          <a:p>
            <a:pPr marL="174625" indent="-166688">
              <a:lnSpc>
                <a:spcPct val="107000"/>
              </a:lnSpc>
              <a:spcBef>
                <a:spcPts val="600"/>
              </a:spcBef>
              <a:spcAft>
                <a:spcPts val="600"/>
              </a:spcAft>
            </a:pPr>
            <a:r>
              <a:rPr lang="en-US" sz="2100" dirty="0" err="1">
                <a:solidFill>
                  <a:schemeClr val="bg2">
                    <a:lumMod val="25000"/>
                  </a:schemeClr>
                </a:solidFill>
                <a:cs typeface="Times New Roman" panose="02020603050405020304" pitchFamily="18" charset="0"/>
              </a:rPr>
              <a:t>Sotatercept</a:t>
            </a:r>
            <a:r>
              <a:rPr lang="en-US" sz="2100" dirty="0">
                <a:solidFill>
                  <a:schemeClr val="bg2">
                    <a:lumMod val="25000"/>
                  </a:schemeClr>
                </a:solidFill>
                <a:cs typeface="Times New Roman" panose="02020603050405020304" pitchFamily="18" charset="0"/>
              </a:rPr>
              <a:t> reduced PVR, improved 6MWD and reduced NT-</a:t>
            </a:r>
            <a:r>
              <a:rPr lang="en-US" sz="2100" dirty="0" err="1">
                <a:solidFill>
                  <a:schemeClr val="bg2">
                    <a:lumMod val="25000"/>
                  </a:schemeClr>
                </a:solidFill>
                <a:cs typeface="Times New Roman" panose="02020603050405020304" pitchFamily="18" charset="0"/>
              </a:rPr>
              <a:t>proBNP</a:t>
            </a:r>
            <a:r>
              <a:rPr lang="en-US" sz="2100" dirty="0">
                <a:solidFill>
                  <a:schemeClr val="bg2">
                    <a:lumMod val="25000"/>
                  </a:schemeClr>
                </a:solidFill>
                <a:cs typeface="Times New Roman" panose="02020603050405020304" pitchFamily="18" charset="0"/>
              </a:rPr>
              <a:t> even in patients on background triple therapy</a:t>
            </a:r>
            <a:r>
              <a:rPr lang="en-US" sz="2100" baseline="30000" dirty="0">
                <a:solidFill>
                  <a:schemeClr val="bg2">
                    <a:lumMod val="25000"/>
                  </a:schemeClr>
                </a:solidFill>
                <a:cs typeface="Times New Roman" panose="02020603050405020304" pitchFamily="18" charset="0"/>
              </a:rPr>
              <a:t>1</a:t>
            </a:r>
          </a:p>
          <a:p>
            <a:pPr marL="174625" indent="-166688">
              <a:lnSpc>
                <a:spcPct val="107000"/>
              </a:lnSpc>
              <a:spcBef>
                <a:spcPts val="600"/>
              </a:spcBef>
              <a:spcAft>
                <a:spcPts val="600"/>
              </a:spcAft>
            </a:pPr>
            <a:r>
              <a:rPr lang="en-US" sz="2100" dirty="0">
                <a:solidFill>
                  <a:schemeClr val="bg2">
                    <a:lumMod val="25000"/>
                  </a:schemeClr>
                </a:solidFill>
                <a:cs typeface="Times New Roman" panose="02020603050405020304" pitchFamily="18" charset="0"/>
              </a:rPr>
              <a:t>Adverse effects were largely manageable, including thrombocytopenia and increased hemoglobin</a:t>
            </a:r>
          </a:p>
          <a:p>
            <a:pPr marL="180975" indent="-180975">
              <a:lnSpc>
                <a:spcPct val="107000"/>
              </a:lnSpc>
              <a:spcBef>
                <a:spcPts val="600"/>
              </a:spcBef>
            </a:pPr>
            <a:r>
              <a:rPr lang="en-US" sz="2100" dirty="0">
                <a:solidFill>
                  <a:schemeClr val="bg2">
                    <a:lumMod val="25000"/>
                  </a:schemeClr>
                </a:solidFill>
                <a:cs typeface="Times New Roman" panose="02020603050405020304" pitchFamily="18" charset="0"/>
              </a:rPr>
              <a:t>No bleeding events recorded in the trial</a:t>
            </a:r>
          </a:p>
          <a:p>
            <a:pPr marL="174625" indent="-166688">
              <a:spcBef>
                <a:spcPts val="600"/>
              </a:spcBef>
            </a:pPr>
            <a:endParaRPr lang="en-US" sz="2100" dirty="0">
              <a:solidFill>
                <a:schemeClr val="bg2">
                  <a:lumMod val="25000"/>
                </a:schemeClr>
              </a:solidFill>
              <a:cs typeface="Times New Roman" panose="02020603050405020304" pitchFamily="18" charset="0"/>
            </a:endParaRPr>
          </a:p>
        </p:txBody>
      </p:sp>
      <p:sp>
        <p:nvSpPr>
          <p:cNvPr id="4" name="Content Placeholder 3">
            <a:extLst>
              <a:ext uri="{FF2B5EF4-FFF2-40B4-BE49-F238E27FC236}">
                <a16:creationId xmlns:a16="http://schemas.microsoft.com/office/drawing/2014/main" id="{8B26CE2A-67DD-DC9B-CADC-1844FC37C7DB}"/>
              </a:ext>
            </a:extLst>
          </p:cNvPr>
          <p:cNvSpPr>
            <a:spLocks noGrp="1"/>
          </p:cNvSpPr>
          <p:nvPr>
            <p:ph sz="half" idx="2"/>
          </p:nvPr>
        </p:nvSpPr>
        <p:spPr/>
        <p:txBody>
          <a:bodyPr>
            <a:normAutofit/>
          </a:bodyPr>
          <a:lstStyle/>
          <a:p>
            <a:pPr marL="174625" indent="-166688">
              <a:spcBef>
                <a:spcPts val="600"/>
              </a:spcBef>
            </a:pPr>
            <a:r>
              <a:rPr lang="en-US" sz="2100" dirty="0">
                <a:solidFill>
                  <a:schemeClr val="bg2">
                    <a:lumMod val="25000"/>
                  </a:schemeClr>
                </a:solidFill>
              </a:rPr>
              <a:t>Continued </a:t>
            </a:r>
            <a:r>
              <a:rPr lang="en-US" sz="2100" dirty="0" err="1">
                <a:solidFill>
                  <a:schemeClr val="bg2">
                    <a:lumMod val="25000"/>
                  </a:schemeClr>
                </a:solidFill>
              </a:rPr>
              <a:t>sotatercept</a:t>
            </a:r>
            <a:r>
              <a:rPr lang="en-US" sz="2100" dirty="0">
                <a:solidFill>
                  <a:schemeClr val="bg2">
                    <a:lumMod val="25000"/>
                  </a:schemeClr>
                </a:solidFill>
              </a:rPr>
              <a:t> treatment for PAH suggests clinical efficacy is maintained for up to 48 weeks</a:t>
            </a:r>
            <a:r>
              <a:rPr lang="en-US" sz="2100" baseline="30000" dirty="0">
                <a:solidFill>
                  <a:schemeClr val="bg2">
                    <a:lumMod val="25000"/>
                  </a:schemeClr>
                </a:solidFill>
              </a:rPr>
              <a:t>2</a:t>
            </a:r>
          </a:p>
          <a:p>
            <a:pPr marL="174625" indent="-166688">
              <a:spcAft>
                <a:spcPts val="600"/>
              </a:spcAft>
            </a:pPr>
            <a:r>
              <a:rPr lang="en-US" sz="2100" dirty="0">
                <a:solidFill>
                  <a:schemeClr val="bg2">
                    <a:lumMod val="25000"/>
                  </a:schemeClr>
                </a:solidFill>
              </a:rPr>
              <a:t>Placebo assignment did not affect the ability to respond after 24 weeks</a:t>
            </a:r>
          </a:p>
          <a:p>
            <a:pPr marL="174625" indent="-166688">
              <a:spcBef>
                <a:spcPts val="576"/>
              </a:spcBef>
              <a:defRPr/>
            </a:pPr>
            <a:r>
              <a:rPr lang="en-US" altLang="fr-FR" sz="2100" dirty="0" err="1">
                <a:solidFill>
                  <a:schemeClr val="bg2">
                    <a:lumMod val="25000"/>
                  </a:schemeClr>
                </a:solidFill>
              </a:rPr>
              <a:t>Sotatercept</a:t>
            </a:r>
            <a:r>
              <a:rPr lang="en-US" altLang="fr-FR" sz="2100" dirty="0">
                <a:solidFill>
                  <a:schemeClr val="bg2">
                    <a:lumMod val="25000"/>
                  </a:schemeClr>
                </a:solidFill>
              </a:rPr>
              <a:t> was further evaluated in phase 3 programs</a:t>
            </a:r>
            <a:r>
              <a:rPr lang="en-US" altLang="fr-FR" sz="2100" baseline="30000" dirty="0">
                <a:solidFill>
                  <a:schemeClr val="bg2">
                    <a:lumMod val="25000"/>
                  </a:schemeClr>
                </a:solidFill>
              </a:rPr>
              <a:t>1-2</a:t>
            </a:r>
          </a:p>
          <a:p>
            <a:pPr marL="688975" lvl="1" indent="-231775">
              <a:spcBef>
                <a:spcPts val="576"/>
              </a:spcBef>
              <a:defRPr/>
            </a:pPr>
            <a:r>
              <a:rPr lang="en-US" altLang="fr-FR" sz="2100" dirty="0">
                <a:solidFill>
                  <a:schemeClr val="bg2">
                    <a:lumMod val="25000"/>
                  </a:schemeClr>
                </a:solidFill>
              </a:rPr>
              <a:t>STELLAR (NCT04576988)</a:t>
            </a:r>
          </a:p>
          <a:p>
            <a:pPr marL="688975" lvl="1" indent="-231775">
              <a:spcBef>
                <a:spcPts val="576"/>
              </a:spcBef>
              <a:defRPr/>
            </a:pPr>
            <a:r>
              <a:rPr lang="en-US" altLang="fr-FR" sz="2100" dirty="0">
                <a:solidFill>
                  <a:schemeClr val="bg2">
                    <a:lumMod val="25000"/>
                  </a:schemeClr>
                </a:solidFill>
              </a:rPr>
              <a:t>HYPERION (NCT04811092)</a:t>
            </a:r>
            <a:endParaRPr lang="en-US" sz="2100" dirty="0">
              <a:solidFill>
                <a:schemeClr val="bg2">
                  <a:lumMod val="25000"/>
                </a:schemeClr>
              </a:solidFill>
            </a:endParaRPr>
          </a:p>
          <a:p>
            <a:endParaRPr lang="en-US" sz="2100" dirty="0"/>
          </a:p>
        </p:txBody>
      </p:sp>
      <p:sp>
        <p:nvSpPr>
          <p:cNvPr id="6" name="Footer Placeholder 5">
            <a:extLst>
              <a:ext uri="{FF2B5EF4-FFF2-40B4-BE49-F238E27FC236}">
                <a16:creationId xmlns:a16="http://schemas.microsoft.com/office/drawing/2014/main" id="{92A47A17-0E21-2080-05C5-836767F4AA69}"/>
              </a:ext>
            </a:extLst>
          </p:cNvPr>
          <p:cNvSpPr>
            <a:spLocks noGrp="1"/>
          </p:cNvSpPr>
          <p:nvPr>
            <p:ph type="ftr" sz="quarter" idx="3"/>
          </p:nvPr>
        </p:nvSpPr>
        <p:spPr/>
        <p:txBody>
          <a:bodyPr/>
          <a:lstStyle/>
          <a:p>
            <a:r>
              <a:rPr lang="en-US" sz="1000" dirty="0">
                <a:solidFill>
                  <a:schemeClr val="bg2">
                    <a:lumMod val="25000"/>
                  </a:schemeClr>
                </a:solidFill>
              </a:rPr>
              <a:t>6MWD, six-minute walk distance; NT-</a:t>
            </a:r>
            <a:r>
              <a:rPr lang="en-US" sz="1000" dirty="0" err="1">
                <a:solidFill>
                  <a:schemeClr val="bg2">
                    <a:lumMod val="25000"/>
                  </a:schemeClr>
                </a:solidFill>
              </a:rPr>
              <a:t>proBNP</a:t>
            </a:r>
            <a:r>
              <a:rPr lang="en-US" sz="1000" dirty="0">
                <a:solidFill>
                  <a:schemeClr val="bg2">
                    <a:lumMod val="25000"/>
                  </a:schemeClr>
                </a:solidFill>
              </a:rPr>
              <a:t>, N-terminal pro-brain natriuretic peptide; TAPSE, tricuspid annular plane excursion.</a:t>
            </a:r>
          </a:p>
          <a:p>
            <a:endParaRPr lang="en-US" sz="1000" dirty="0">
              <a:solidFill>
                <a:schemeClr val="bg2">
                  <a:lumMod val="25000"/>
                </a:schemeClr>
              </a:solidFill>
            </a:endParaRPr>
          </a:p>
          <a:p>
            <a:r>
              <a:rPr lang="en-US" sz="1000" dirty="0">
                <a:solidFill>
                  <a:schemeClr val="bg2">
                    <a:lumMod val="25000"/>
                  </a:schemeClr>
                </a:solidFill>
              </a:rPr>
              <a:t>1. Humbert M,</a:t>
            </a:r>
            <a:r>
              <a:rPr lang="en-US" sz="1000" i="1" dirty="0">
                <a:solidFill>
                  <a:schemeClr val="bg2">
                    <a:lumMod val="25000"/>
                  </a:schemeClr>
                </a:solidFill>
              </a:rPr>
              <a:t> </a:t>
            </a:r>
            <a:r>
              <a:rPr lang="en-US" sz="1000" dirty="0">
                <a:solidFill>
                  <a:schemeClr val="bg2">
                    <a:lumMod val="25000"/>
                  </a:schemeClr>
                </a:solidFill>
              </a:rPr>
              <a:t>et al. </a:t>
            </a:r>
            <a:r>
              <a:rPr lang="en-US" sz="1000" i="1" dirty="0">
                <a:solidFill>
                  <a:schemeClr val="bg2">
                    <a:lumMod val="25000"/>
                  </a:schemeClr>
                </a:solidFill>
              </a:rPr>
              <a:t>N </a:t>
            </a:r>
            <a:r>
              <a:rPr lang="en-US" sz="1000" i="1" dirty="0" err="1">
                <a:solidFill>
                  <a:schemeClr val="bg2">
                    <a:lumMod val="25000"/>
                  </a:schemeClr>
                </a:solidFill>
              </a:rPr>
              <a:t>Engl</a:t>
            </a:r>
            <a:r>
              <a:rPr lang="en-US" sz="1000" i="1" dirty="0">
                <a:solidFill>
                  <a:schemeClr val="bg2">
                    <a:lumMod val="25000"/>
                  </a:schemeClr>
                </a:solidFill>
              </a:rPr>
              <a:t> J Med</a:t>
            </a:r>
            <a:r>
              <a:rPr lang="en-US" sz="1000" dirty="0">
                <a:solidFill>
                  <a:schemeClr val="bg2">
                    <a:lumMod val="25000"/>
                  </a:schemeClr>
                </a:solidFill>
              </a:rPr>
              <a:t>. 2021;384:1204-15; 2.Badesch DB, et al. </a:t>
            </a:r>
            <a:r>
              <a:rPr lang="en-US" sz="1000" i="1" dirty="0">
                <a:solidFill>
                  <a:schemeClr val="bg2">
                    <a:lumMod val="25000"/>
                  </a:schemeClr>
                </a:solidFill>
              </a:rPr>
              <a:t>Am J Respir Crit. </a:t>
            </a:r>
            <a:r>
              <a:rPr lang="en-US" sz="1000" dirty="0">
                <a:solidFill>
                  <a:schemeClr val="bg2">
                    <a:lumMod val="25000"/>
                  </a:schemeClr>
                </a:solidFill>
              </a:rPr>
              <a:t>2021;203:A1185.</a:t>
            </a:r>
            <a:endParaRPr lang="en-US" sz="1000" dirty="0">
              <a:solidFill>
                <a:schemeClr val="bg2">
                  <a:lumMod val="25000"/>
                </a:schemeClr>
              </a:solidFill>
              <a:cs typeface="Arial" panose="020B0604020202020204" pitchFamily="34" charset="0"/>
            </a:endParaRPr>
          </a:p>
        </p:txBody>
      </p:sp>
    </p:spTree>
    <p:extLst>
      <p:ext uri="{BB962C8B-B14F-4D97-AF65-F5344CB8AC3E}">
        <p14:creationId xmlns:p14="http://schemas.microsoft.com/office/powerpoint/2010/main" val="372911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19000"/>
            <a:ext cx="10744200" cy="755848"/>
          </a:xfrm>
        </p:spPr>
        <p:txBody>
          <a:bodyPr vert="horz" wrap="square" lIns="0" tIns="260858" rIns="0" bIns="0" rtlCol="0" anchor="t">
            <a:spAutoFit/>
          </a:bodyPr>
          <a:lstStyle/>
          <a:p>
            <a:r>
              <a:rPr lang="en-US" dirty="0"/>
              <a:t>STELLAR: Study Design</a:t>
            </a:r>
          </a:p>
        </p:txBody>
      </p:sp>
      <p:sp>
        <p:nvSpPr>
          <p:cNvPr id="5" name="Content Placeholder 4">
            <a:extLst>
              <a:ext uri="{FF2B5EF4-FFF2-40B4-BE49-F238E27FC236}">
                <a16:creationId xmlns:a16="http://schemas.microsoft.com/office/drawing/2014/main" id="{0A7C6EF9-C01E-DE38-2076-79CDE69334F8}"/>
              </a:ext>
            </a:extLst>
          </p:cNvPr>
          <p:cNvSpPr>
            <a:spLocks noGrp="1"/>
          </p:cNvSpPr>
          <p:nvPr>
            <p:ph idx="1"/>
          </p:nvPr>
        </p:nvSpPr>
        <p:spPr>
          <a:xfrm>
            <a:off x="609600" y="956039"/>
            <a:ext cx="10744200" cy="1153958"/>
          </a:xfrm>
        </p:spPr>
        <p:txBody>
          <a:bodyPr>
            <a:normAutofit lnSpcReduction="10000"/>
          </a:bodyPr>
          <a:lstStyle/>
          <a:p>
            <a:r>
              <a:rPr lang="en-US" sz="1600" dirty="0"/>
              <a:t>A phase 3, randomized, double-blind, placebo-controlled, multicenter, parallel-group study (NCT04576988) to evaluate </a:t>
            </a:r>
            <a:r>
              <a:rPr lang="en-US" sz="1600" dirty="0" err="1"/>
              <a:t>sotatercept</a:t>
            </a:r>
            <a:r>
              <a:rPr lang="en-US" sz="1600" dirty="0"/>
              <a:t> on top of background PAH therapy* in adult participants with PAH with WHO FC II or III</a:t>
            </a:r>
          </a:p>
          <a:p>
            <a:r>
              <a:rPr lang="en-US" sz="1600" dirty="0"/>
              <a:t>Efficacy/safety data through treatment week 24; cumulative safety and time to death or clinical worsening as of Aug 26, 2022, are reported</a:t>
            </a:r>
          </a:p>
          <a:p>
            <a:endParaRPr lang="en-US" sz="1600" dirty="0"/>
          </a:p>
          <a:p>
            <a:endParaRPr lang="en-US" sz="1600" dirty="0"/>
          </a:p>
        </p:txBody>
      </p:sp>
      <p:sp>
        <p:nvSpPr>
          <p:cNvPr id="45" name="object 45"/>
          <p:cNvSpPr txBox="1"/>
          <p:nvPr/>
        </p:nvSpPr>
        <p:spPr>
          <a:xfrm>
            <a:off x="2359028" y="4589980"/>
            <a:ext cx="1362710" cy="166071"/>
          </a:xfrm>
          <a:prstGeom prst="rect">
            <a:avLst/>
          </a:prstGeom>
        </p:spPr>
        <p:txBody>
          <a:bodyPr vert="horz" wrap="square" lIns="0" tIns="12065" rIns="0" bIns="0" rtlCol="0">
            <a:spAutoFit/>
          </a:bodyPr>
          <a:lstStyle/>
          <a:p>
            <a:pPr marL="12700">
              <a:lnSpc>
                <a:spcPct val="100000"/>
              </a:lnSpc>
              <a:spcBef>
                <a:spcPts val="95"/>
              </a:spcBef>
            </a:pPr>
            <a:r>
              <a:rPr sz="1000" b="1" dirty="0">
                <a:latin typeface="Arial"/>
                <a:cs typeface="Arial"/>
              </a:rPr>
              <a:t>Total</a:t>
            </a:r>
            <a:r>
              <a:rPr sz="1000" b="1" spc="-20" dirty="0">
                <a:latin typeface="Arial"/>
                <a:cs typeface="Arial"/>
              </a:rPr>
              <a:t> </a:t>
            </a:r>
            <a:r>
              <a:rPr sz="1000" b="1" spc="-10" dirty="0">
                <a:latin typeface="Arial"/>
                <a:cs typeface="Arial"/>
              </a:rPr>
              <a:t>randomized:</a:t>
            </a:r>
            <a:r>
              <a:rPr sz="1000" b="1" dirty="0">
                <a:latin typeface="Arial"/>
                <a:cs typeface="Arial"/>
              </a:rPr>
              <a:t> </a:t>
            </a:r>
            <a:r>
              <a:rPr sz="1000" b="1" spc="-25" dirty="0">
                <a:latin typeface="Arial"/>
                <a:cs typeface="Arial"/>
              </a:rPr>
              <a:t>323</a:t>
            </a:r>
            <a:endParaRPr sz="1000" dirty="0">
              <a:latin typeface="Arial"/>
              <a:cs typeface="Arial"/>
            </a:endParaRPr>
          </a:p>
        </p:txBody>
      </p:sp>
      <p:sp>
        <p:nvSpPr>
          <p:cNvPr id="51" name="object 44">
            <a:extLst>
              <a:ext uri="{FF2B5EF4-FFF2-40B4-BE49-F238E27FC236}">
                <a16:creationId xmlns:a16="http://schemas.microsoft.com/office/drawing/2014/main" id="{A9923099-9AD2-FAA4-FEFC-7CC6AD5FB8F6}"/>
              </a:ext>
            </a:extLst>
          </p:cNvPr>
          <p:cNvSpPr txBox="1"/>
          <p:nvPr/>
        </p:nvSpPr>
        <p:spPr>
          <a:xfrm>
            <a:off x="8054462" y="2465978"/>
            <a:ext cx="3632454" cy="3000821"/>
          </a:xfrm>
          <a:prstGeom prst="rect">
            <a:avLst/>
          </a:prstGeom>
        </p:spPr>
        <p:style>
          <a:lnRef idx="1">
            <a:schemeClr val="accent6"/>
          </a:lnRef>
          <a:fillRef idx="2">
            <a:schemeClr val="accent6"/>
          </a:fillRef>
          <a:effectRef idx="1">
            <a:schemeClr val="accent6"/>
          </a:effectRef>
          <a:fontRef idx="minor">
            <a:schemeClr val="dk1"/>
          </a:fontRef>
        </p:style>
        <p:txBody>
          <a:bodyPr vert="horz" wrap="square" lIns="91440" tIns="91440" rIns="91440" bIns="91440" rtlCol="0">
            <a:spAutoFit/>
          </a:bodyPr>
          <a:lstStyle/>
          <a:p>
            <a:pPr marL="46355">
              <a:lnSpc>
                <a:spcPct val="100000"/>
              </a:lnSpc>
              <a:spcBef>
                <a:spcPts val="600"/>
              </a:spcBef>
            </a:pPr>
            <a:r>
              <a:rPr lang="en-US" sz="1200" b="1" dirty="0">
                <a:solidFill>
                  <a:schemeClr val="tx1"/>
                </a:solidFill>
                <a:latin typeface="Arial"/>
                <a:cs typeface="Arial"/>
              </a:rPr>
              <a:t>Secondary Endpoints (Tested hierarchically to control type 1 error)</a:t>
            </a:r>
          </a:p>
          <a:p>
            <a:pPr marL="46355">
              <a:lnSpc>
                <a:spcPct val="100000"/>
              </a:lnSpc>
              <a:spcBef>
                <a:spcPts val="600"/>
              </a:spcBef>
            </a:pPr>
            <a:r>
              <a:rPr sz="1200" dirty="0">
                <a:solidFill>
                  <a:schemeClr val="tx1"/>
                </a:solidFill>
                <a:latin typeface="Arial"/>
                <a:cs typeface="Arial"/>
              </a:rPr>
              <a:t>Change</a:t>
            </a:r>
            <a:r>
              <a:rPr sz="1200" spc="-50" dirty="0">
                <a:solidFill>
                  <a:schemeClr val="tx1"/>
                </a:solidFill>
                <a:latin typeface="Arial"/>
                <a:cs typeface="Arial"/>
              </a:rPr>
              <a:t> </a:t>
            </a:r>
            <a:r>
              <a:rPr sz="1200" dirty="0">
                <a:solidFill>
                  <a:schemeClr val="tx1"/>
                </a:solidFill>
                <a:latin typeface="Arial"/>
                <a:cs typeface="Arial"/>
              </a:rPr>
              <a:t>from</a:t>
            </a:r>
            <a:r>
              <a:rPr sz="1200" spc="-40" dirty="0">
                <a:solidFill>
                  <a:schemeClr val="tx1"/>
                </a:solidFill>
                <a:latin typeface="Arial"/>
                <a:cs typeface="Arial"/>
              </a:rPr>
              <a:t> </a:t>
            </a:r>
            <a:r>
              <a:rPr sz="1200" spc="-10" dirty="0">
                <a:solidFill>
                  <a:schemeClr val="tx1"/>
                </a:solidFill>
                <a:latin typeface="Arial"/>
                <a:cs typeface="Arial"/>
              </a:rPr>
              <a:t>baseline</a:t>
            </a:r>
            <a:r>
              <a:rPr sz="1200" spc="-50" dirty="0">
                <a:solidFill>
                  <a:schemeClr val="tx1"/>
                </a:solidFill>
                <a:latin typeface="Arial"/>
                <a:cs typeface="Arial"/>
              </a:rPr>
              <a:t> </a:t>
            </a:r>
            <a:r>
              <a:rPr sz="1200" dirty="0">
                <a:solidFill>
                  <a:schemeClr val="tx1"/>
                </a:solidFill>
                <a:latin typeface="Arial"/>
                <a:cs typeface="Arial"/>
              </a:rPr>
              <a:t>at</a:t>
            </a:r>
            <a:r>
              <a:rPr sz="1200" spc="-15" dirty="0">
                <a:solidFill>
                  <a:schemeClr val="tx1"/>
                </a:solidFill>
                <a:latin typeface="Arial"/>
                <a:cs typeface="Arial"/>
              </a:rPr>
              <a:t> </a:t>
            </a:r>
            <a:r>
              <a:rPr sz="1200" dirty="0">
                <a:solidFill>
                  <a:schemeClr val="tx1"/>
                </a:solidFill>
                <a:latin typeface="Arial"/>
                <a:cs typeface="Arial"/>
              </a:rPr>
              <a:t>week</a:t>
            </a:r>
            <a:r>
              <a:rPr sz="1200" spc="-30" dirty="0">
                <a:solidFill>
                  <a:schemeClr val="tx1"/>
                </a:solidFill>
                <a:latin typeface="Arial"/>
                <a:cs typeface="Arial"/>
              </a:rPr>
              <a:t> </a:t>
            </a:r>
            <a:r>
              <a:rPr sz="1200" dirty="0">
                <a:solidFill>
                  <a:schemeClr val="tx1"/>
                </a:solidFill>
                <a:latin typeface="Arial"/>
                <a:cs typeface="Arial"/>
              </a:rPr>
              <a:t>24</a:t>
            </a:r>
            <a:r>
              <a:rPr sz="1200" spc="-25" dirty="0">
                <a:solidFill>
                  <a:schemeClr val="tx1"/>
                </a:solidFill>
                <a:latin typeface="Arial"/>
                <a:cs typeface="Arial"/>
              </a:rPr>
              <a:t> in</a:t>
            </a:r>
            <a:endParaRPr sz="1200" dirty="0">
              <a:solidFill>
                <a:schemeClr val="tx1"/>
              </a:solidFill>
              <a:latin typeface="Arial"/>
              <a:cs typeface="Arial"/>
            </a:endParaRPr>
          </a:p>
          <a:p>
            <a:pPr marL="163830" indent="-118110">
              <a:lnSpc>
                <a:spcPct val="100000"/>
              </a:lnSpc>
              <a:buChar char="•"/>
              <a:tabLst>
                <a:tab pos="164465" algn="l"/>
              </a:tabLst>
            </a:pPr>
            <a:r>
              <a:rPr sz="1200" spc="-10" dirty="0">
                <a:solidFill>
                  <a:schemeClr val="tx1"/>
                </a:solidFill>
                <a:latin typeface="Arial"/>
                <a:cs typeface="Arial"/>
              </a:rPr>
              <a:t>Multicomponent</a:t>
            </a:r>
            <a:r>
              <a:rPr sz="1200" spc="-5" dirty="0">
                <a:solidFill>
                  <a:schemeClr val="tx1"/>
                </a:solidFill>
                <a:latin typeface="Arial"/>
                <a:cs typeface="Arial"/>
              </a:rPr>
              <a:t> </a:t>
            </a:r>
            <a:r>
              <a:rPr sz="1200" dirty="0">
                <a:solidFill>
                  <a:schemeClr val="tx1"/>
                </a:solidFill>
                <a:latin typeface="Arial"/>
                <a:cs typeface="Arial"/>
              </a:rPr>
              <a:t>clinical</a:t>
            </a:r>
            <a:r>
              <a:rPr sz="1200" spc="10" dirty="0">
                <a:solidFill>
                  <a:schemeClr val="tx1"/>
                </a:solidFill>
                <a:latin typeface="Arial"/>
                <a:cs typeface="Arial"/>
              </a:rPr>
              <a:t> </a:t>
            </a:r>
            <a:r>
              <a:rPr sz="1200" spc="-10" dirty="0">
                <a:solidFill>
                  <a:schemeClr val="tx1"/>
                </a:solidFill>
                <a:latin typeface="Arial"/>
                <a:cs typeface="Arial"/>
              </a:rPr>
              <a:t>improvement</a:t>
            </a:r>
            <a:endParaRPr sz="1200" dirty="0">
              <a:solidFill>
                <a:schemeClr val="tx1"/>
              </a:solidFill>
              <a:latin typeface="Arial"/>
              <a:cs typeface="Arial"/>
            </a:endParaRPr>
          </a:p>
          <a:p>
            <a:pPr marL="275590" lvl="1" indent="-111760">
              <a:lnSpc>
                <a:spcPct val="100000"/>
              </a:lnSpc>
              <a:buChar char="–"/>
              <a:tabLst>
                <a:tab pos="275590" algn="l"/>
              </a:tabLst>
            </a:pPr>
            <a:r>
              <a:rPr sz="1200" dirty="0">
                <a:solidFill>
                  <a:schemeClr val="tx1"/>
                </a:solidFill>
                <a:latin typeface="Arial"/>
                <a:cs typeface="Arial"/>
              </a:rPr>
              <a:t>Increase</a:t>
            </a:r>
            <a:r>
              <a:rPr sz="1200" spc="-30" dirty="0">
                <a:solidFill>
                  <a:schemeClr val="tx1"/>
                </a:solidFill>
                <a:latin typeface="Arial"/>
                <a:cs typeface="Arial"/>
              </a:rPr>
              <a:t> </a:t>
            </a:r>
            <a:r>
              <a:rPr sz="1200" dirty="0">
                <a:solidFill>
                  <a:schemeClr val="tx1"/>
                </a:solidFill>
                <a:latin typeface="Arial"/>
                <a:cs typeface="Arial"/>
              </a:rPr>
              <a:t>≥30</a:t>
            </a:r>
            <a:r>
              <a:rPr sz="1200" spc="-5" dirty="0">
                <a:solidFill>
                  <a:schemeClr val="tx1"/>
                </a:solidFill>
                <a:latin typeface="Arial"/>
                <a:cs typeface="Arial"/>
              </a:rPr>
              <a:t> </a:t>
            </a:r>
            <a:r>
              <a:rPr sz="1200" dirty="0">
                <a:solidFill>
                  <a:schemeClr val="tx1"/>
                </a:solidFill>
                <a:latin typeface="Arial"/>
                <a:cs typeface="Arial"/>
              </a:rPr>
              <a:t>meters</a:t>
            </a:r>
            <a:r>
              <a:rPr sz="1200" spc="-20" dirty="0">
                <a:solidFill>
                  <a:schemeClr val="tx1"/>
                </a:solidFill>
                <a:latin typeface="Arial"/>
                <a:cs typeface="Arial"/>
              </a:rPr>
              <a:t> </a:t>
            </a:r>
            <a:r>
              <a:rPr sz="1200" dirty="0">
                <a:solidFill>
                  <a:schemeClr val="tx1"/>
                </a:solidFill>
                <a:latin typeface="Arial"/>
                <a:cs typeface="Arial"/>
              </a:rPr>
              <a:t>in</a:t>
            </a:r>
            <a:r>
              <a:rPr sz="1200" spc="5" dirty="0">
                <a:solidFill>
                  <a:schemeClr val="tx1"/>
                </a:solidFill>
                <a:latin typeface="Arial"/>
                <a:cs typeface="Arial"/>
              </a:rPr>
              <a:t> </a:t>
            </a:r>
            <a:r>
              <a:rPr sz="1200" spc="-20" dirty="0">
                <a:solidFill>
                  <a:schemeClr val="tx1"/>
                </a:solidFill>
                <a:latin typeface="Arial"/>
                <a:cs typeface="Arial"/>
              </a:rPr>
              <a:t>6MWD</a:t>
            </a:r>
            <a:endParaRPr sz="1200" dirty="0">
              <a:solidFill>
                <a:schemeClr val="tx1"/>
              </a:solidFill>
              <a:latin typeface="Arial"/>
              <a:cs typeface="Arial"/>
            </a:endParaRPr>
          </a:p>
          <a:p>
            <a:pPr marL="275590" lvl="1" indent="-111760">
              <a:lnSpc>
                <a:spcPct val="100000"/>
              </a:lnSpc>
              <a:buChar char="–"/>
              <a:tabLst>
                <a:tab pos="275590" algn="l"/>
              </a:tabLst>
            </a:pPr>
            <a:r>
              <a:rPr sz="1200" spc="-10" dirty="0">
                <a:solidFill>
                  <a:schemeClr val="tx1"/>
                </a:solidFill>
                <a:latin typeface="Arial"/>
                <a:cs typeface="Arial"/>
              </a:rPr>
              <a:t>NT-</a:t>
            </a:r>
            <a:r>
              <a:rPr sz="1200" dirty="0">
                <a:solidFill>
                  <a:schemeClr val="tx1"/>
                </a:solidFill>
                <a:latin typeface="Arial"/>
                <a:cs typeface="Arial"/>
              </a:rPr>
              <a:t>proBNP</a:t>
            </a:r>
            <a:r>
              <a:rPr sz="1200" spc="-20" dirty="0">
                <a:solidFill>
                  <a:schemeClr val="tx1"/>
                </a:solidFill>
                <a:latin typeface="Arial"/>
                <a:cs typeface="Arial"/>
              </a:rPr>
              <a:t> </a:t>
            </a:r>
            <a:r>
              <a:rPr sz="1200" dirty="0">
                <a:solidFill>
                  <a:schemeClr val="tx1"/>
                </a:solidFill>
                <a:latin typeface="Arial"/>
                <a:cs typeface="Arial"/>
              </a:rPr>
              <a:t>≥30%</a:t>
            </a:r>
            <a:r>
              <a:rPr sz="1200" dirty="0">
                <a:solidFill>
                  <a:schemeClr val="tx1"/>
                </a:solidFill>
                <a:latin typeface="Symbol"/>
                <a:cs typeface="Symbol"/>
              </a:rPr>
              <a:t></a:t>
            </a:r>
            <a:r>
              <a:rPr sz="1200" spc="5" dirty="0">
                <a:solidFill>
                  <a:schemeClr val="tx1"/>
                </a:solidFill>
                <a:latin typeface="Times New Roman"/>
                <a:cs typeface="Times New Roman"/>
              </a:rPr>
              <a:t> </a:t>
            </a:r>
            <a:r>
              <a:rPr sz="1200" dirty="0">
                <a:solidFill>
                  <a:schemeClr val="tx1"/>
                </a:solidFill>
                <a:latin typeface="Arial"/>
                <a:cs typeface="Arial"/>
              </a:rPr>
              <a:t>or </a:t>
            </a:r>
            <a:r>
              <a:rPr sz="1200" spc="-10" dirty="0">
                <a:solidFill>
                  <a:schemeClr val="tx1"/>
                </a:solidFill>
                <a:latin typeface="Arial"/>
                <a:cs typeface="Arial"/>
              </a:rPr>
              <a:t>maintenance/</a:t>
            </a:r>
            <a:endParaRPr sz="1200" dirty="0">
              <a:solidFill>
                <a:schemeClr val="tx1"/>
              </a:solidFill>
              <a:latin typeface="Arial"/>
              <a:cs typeface="Arial"/>
            </a:endParaRPr>
          </a:p>
          <a:p>
            <a:pPr marL="274955">
              <a:lnSpc>
                <a:spcPct val="100000"/>
              </a:lnSpc>
            </a:pPr>
            <a:r>
              <a:rPr sz="1200" dirty="0">
                <a:solidFill>
                  <a:schemeClr val="tx1"/>
                </a:solidFill>
                <a:latin typeface="Arial"/>
                <a:cs typeface="Arial"/>
              </a:rPr>
              <a:t>achievement</a:t>
            </a:r>
            <a:r>
              <a:rPr sz="1200" spc="-40" dirty="0">
                <a:solidFill>
                  <a:schemeClr val="tx1"/>
                </a:solidFill>
                <a:latin typeface="Arial"/>
                <a:cs typeface="Arial"/>
              </a:rPr>
              <a:t> </a:t>
            </a:r>
            <a:r>
              <a:rPr sz="1200" dirty="0">
                <a:solidFill>
                  <a:schemeClr val="tx1"/>
                </a:solidFill>
                <a:latin typeface="Arial"/>
                <a:cs typeface="Arial"/>
              </a:rPr>
              <a:t>of</a:t>
            </a:r>
            <a:r>
              <a:rPr sz="1200" spc="-25" dirty="0">
                <a:solidFill>
                  <a:schemeClr val="tx1"/>
                </a:solidFill>
                <a:latin typeface="Arial"/>
                <a:cs typeface="Arial"/>
              </a:rPr>
              <a:t> </a:t>
            </a:r>
            <a:r>
              <a:rPr sz="1200" dirty="0">
                <a:solidFill>
                  <a:schemeClr val="tx1"/>
                </a:solidFill>
                <a:latin typeface="Arial"/>
                <a:cs typeface="Arial"/>
              </a:rPr>
              <a:t>NT-proBNP</a:t>
            </a:r>
            <a:r>
              <a:rPr sz="1200" spc="-35" dirty="0">
                <a:solidFill>
                  <a:schemeClr val="tx1"/>
                </a:solidFill>
                <a:latin typeface="Arial"/>
                <a:cs typeface="Arial"/>
              </a:rPr>
              <a:t> </a:t>
            </a:r>
            <a:r>
              <a:rPr sz="1200" dirty="0">
                <a:solidFill>
                  <a:schemeClr val="tx1"/>
                </a:solidFill>
                <a:latin typeface="Arial"/>
                <a:cs typeface="Arial"/>
              </a:rPr>
              <a:t>&lt;300</a:t>
            </a:r>
            <a:r>
              <a:rPr sz="1200" spc="-35" dirty="0">
                <a:solidFill>
                  <a:schemeClr val="tx1"/>
                </a:solidFill>
                <a:latin typeface="Arial"/>
                <a:cs typeface="Arial"/>
              </a:rPr>
              <a:t> </a:t>
            </a:r>
            <a:r>
              <a:rPr sz="1200" spc="-20" dirty="0">
                <a:solidFill>
                  <a:schemeClr val="tx1"/>
                </a:solidFill>
                <a:latin typeface="Arial"/>
                <a:cs typeface="Arial"/>
              </a:rPr>
              <a:t>pg/mL</a:t>
            </a:r>
            <a:endParaRPr sz="1200" dirty="0">
              <a:solidFill>
                <a:schemeClr val="tx1"/>
              </a:solidFill>
              <a:latin typeface="Arial"/>
              <a:cs typeface="Arial"/>
            </a:endParaRPr>
          </a:p>
          <a:p>
            <a:pPr marL="274955" marR="899794" lvl="1" indent="-111760">
              <a:lnSpc>
                <a:spcPct val="100000"/>
              </a:lnSpc>
              <a:spcBef>
                <a:spcPts val="5"/>
              </a:spcBef>
              <a:buChar char="–"/>
              <a:tabLst>
                <a:tab pos="275590" algn="l"/>
              </a:tabLst>
            </a:pPr>
            <a:r>
              <a:rPr sz="1200" dirty="0">
                <a:solidFill>
                  <a:schemeClr val="tx1"/>
                </a:solidFill>
                <a:latin typeface="Arial"/>
                <a:cs typeface="Arial"/>
              </a:rPr>
              <a:t>Improvement</a:t>
            </a:r>
            <a:r>
              <a:rPr sz="1200" spc="-35" dirty="0">
                <a:solidFill>
                  <a:schemeClr val="tx1"/>
                </a:solidFill>
                <a:latin typeface="Arial"/>
                <a:cs typeface="Arial"/>
              </a:rPr>
              <a:t> </a:t>
            </a:r>
            <a:r>
              <a:rPr sz="1200" dirty="0">
                <a:solidFill>
                  <a:schemeClr val="tx1"/>
                </a:solidFill>
                <a:latin typeface="Arial"/>
                <a:cs typeface="Arial"/>
              </a:rPr>
              <a:t>in</a:t>
            </a:r>
            <a:r>
              <a:rPr sz="1200" spc="-5" dirty="0">
                <a:solidFill>
                  <a:schemeClr val="tx1"/>
                </a:solidFill>
                <a:latin typeface="Arial"/>
                <a:cs typeface="Arial"/>
              </a:rPr>
              <a:t> </a:t>
            </a:r>
            <a:r>
              <a:rPr sz="1200" dirty="0">
                <a:solidFill>
                  <a:schemeClr val="tx1"/>
                </a:solidFill>
                <a:latin typeface="Arial"/>
                <a:cs typeface="Arial"/>
              </a:rPr>
              <a:t>WHO</a:t>
            </a:r>
            <a:r>
              <a:rPr sz="1200" spc="-20" dirty="0">
                <a:solidFill>
                  <a:schemeClr val="tx1"/>
                </a:solidFill>
                <a:latin typeface="Arial"/>
                <a:cs typeface="Arial"/>
              </a:rPr>
              <a:t> </a:t>
            </a:r>
            <a:r>
              <a:rPr sz="1200" dirty="0">
                <a:solidFill>
                  <a:schemeClr val="tx1"/>
                </a:solidFill>
                <a:latin typeface="Arial"/>
                <a:cs typeface="Arial"/>
              </a:rPr>
              <a:t>FC</a:t>
            </a:r>
            <a:r>
              <a:rPr sz="1200" spc="5" dirty="0">
                <a:solidFill>
                  <a:schemeClr val="tx1"/>
                </a:solidFill>
                <a:latin typeface="Arial"/>
                <a:cs typeface="Arial"/>
              </a:rPr>
              <a:t> </a:t>
            </a:r>
            <a:r>
              <a:rPr sz="1200" spc="-25" dirty="0">
                <a:solidFill>
                  <a:schemeClr val="tx1"/>
                </a:solidFill>
                <a:latin typeface="Arial"/>
                <a:cs typeface="Arial"/>
              </a:rPr>
              <a:t>or </a:t>
            </a:r>
            <a:r>
              <a:rPr sz="1200" dirty="0">
                <a:solidFill>
                  <a:schemeClr val="tx1"/>
                </a:solidFill>
                <a:latin typeface="Arial"/>
                <a:cs typeface="Arial"/>
              </a:rPr>
              <a:t>maintenance</a:t>
            </a:r>
            <a:r>
              <a:rPr sz="1200" spc="-45" dirty="0">
                <a:solidFill>
                  <a:schemeClr val="tx1"/>
                </a:solidFill>
                <a:latin typeface="Arial"/>
                <a:cs typeface="Arial"/>
              </a:rPr>
              <a:t> </a:t>
            </a:r>
            <a:r>
              <a:rPr sz="1200" dirty="0">
                <a:solidFill>
                  <a:schemeClr val="tx1"/>
                </a:solidFill>
                <a:latin typeface="Arial"/>
                <a:cs typeface="Arial"/>
              </a:rPr>
              <a:t>of</a:t>
            </a:r>
            <a:r>
              <a:rPr sz="1200" spc="-5" dirty="0">
                <a:solidFill>
                  <a:schemeClr val="tx1"/>
                </a:solidFill>
                <a:latin typeface="Arial"/>
                <a:cs typeface="Arial"/>
              </a:rPr>
              <a:t> </a:t>
            </a:r>
            <a:r>
              <a:rPr sz="1200" dirty="0">
                <a:solidFill>
                  <a:schemeClr val="tx1"/>
                </a:solidFill>
                <a:latin typeface="Arial"/>
                <a:cs typeface="Arial"/>
              </a:rPr>
              <a:t>WHO</a:t>
            </a:r>
            <a:r>
              <a:rPr sz="1200" spc="-30" dirty="0">
                <a:solidFill>
                  <a:schemeClr val="tx1"/>
                </a:solidFill>
                <a:latin typeface="Arial"/>
                <a:cs typeface="Arial"/>
              </a:rPr>
              <a:t> </a:t>
            </a:r>
            <a:r>
              <a:rPr sz="1200" dirty="0">
                <a:solidFill>
                  <a:schemeClr val="tx1"/>
                </a:solidFill>
                <a:latin typeface="Arial"/>
                <a:cs typeface="Arial"/>
              </a:rPr>
              <a:t>FC</a:t>
            </a:r>
            <a:r>
              <a:rPr sz="1200" spc="10" dirty="0">
                <a:solidFill>
                  <a:schemeClr val="tx1"/>
                </a:solidFill>
                <a:latin typeface="Arial"/>
                <a:cs typeface="Arial"/>
              </a:rPr>
              <a:t> </a:t>
            </a:r>
            <a:r>
              <a:rPr sz="1200" spc="-25" dirty="0">
                <a:solidFill>
                  <a:schemeClr val="tx1"/>
                </a:solidFill>
                <a:latin typeface="Arial"/>
                <a:cs typeface="Arial"/>
              </a:rPr>
              <a:t>II</a:t>
            </a:r>
            <a:endParaRPr sz="1200" dirty="0">
              <a:solidFill>
                <a:schemeClr val="tx1"/>
              </a:solidFill>
              <a:latin typeface="Arial"/>
              <a:cs typeface="Arial"/>
            </a:endParaRPr>
          </a:p>
          <a:p>
            <a:pPr marL="163830" indent="-118110">
              <a:lnSpc>
                <a:spcPct val="100000"/>
              </a:lnSpc>
              <a:spcBef>
                <a:spcPts val="295"/>
              </a:spcBef>
              <a:buChar char="•"/>
              <a:tabLst>
                <a:tab pos="164465" algn="l"/>
              </a:tabLst>
            </a:pPr>
            <a:r>
              <a:rPr sz="1200" dirty="0">
                <a:solidFill>
                  <a:schemeClr val="tx1"/>
                </a:solidFill>
                <a:latin typeface="Arial"/>
                <a:cs typeface="Arial"/>
              </a:rPr>
              <a:t>PVR,</a:t>
            </a:r>
            <a:r>
              <a:rPr sz="1200" spc="-5" dirty="0">
                <a:solidFill>
                  <a:schemeClr val="tx1"/>
                </a:solidFill>
                <a:latin typeface="Arial"/>
                <a:cs typeface="Arial"/>
              </a:rPr>
              <a:t> </a:t>
            </a:r>
            <a:r>
              <a:rPr sz="1200" dirty="0">
                <a:solidFill>
                  <a:schemeClr val="tx1"/>
                </a:solidFill>
                <a:latin typeface="Arial"/>
                <a:cs typeface="Arial"/>
              </a:rPr>
              <a:t>NT-proBNP,</a:t>
            </a:r>
            <a:r>
              <a:rPr sz="1200" spc="-10" dirty="0">
                <a:solidFill>
                  <a:schemeClr val="tx1"/>
                </a:solidFill>
                <a:latin typeface="Arial"/>
                <a:cs typeface="Arial"/>
              </a:rPr>
              <a:t> </a:t>
            </a:r>
            <a:r>
              <a:rPr sz="1200" dirty="0">
                <a:solidFill>
                  <a:schemeClr val="tx1"/>
                </a:solidFill>
                <a:latin typeface="Arial"/>
                <a:cs typeface="Arial"/>
              </a:rPr>
              <a:t>WHO</a:t>
            </a:r>
            <a:r>
              <a:rPr sz="1200" spc="-25" dirty="0">
                <a:solidFill>
                  <a:schemeClr val="tx1"/>
                </a:solidFill>
                <a:latin typeface="Arial"/>
                <a:cs typeface="Arial"/>
              </a:rPr>
              <a:t> FC</a:t>
            </a:r>
            <a:endParaRPr sz="1200" dirty="0">
              <a:solidFill>
                <a:schemeClr val="tx1"/>
              </a:solidFill>
              <a:latin typeface="Arial"/>
              <a:cs typeface="Arial"/>
            </a:endParaRPr>
          </a:p>
          <a:p>
            <a:pPr marL="163830" marR="220345" indent="-117475">
              <a:lnSpc>
                <a:spcPct val="100000"/>
              </a:lnSpc>
              <a:spcBef>
                <a:spcPts val="305"/>
              </a:spcBef>
              <a:buChar char="•"/>
              <a:tabLst>
                <a:tab pos="164465" algn="l"/>
              </a:tabLst>
            </a:pPr>
            <a:r>
              <a:rPr sz="1200" dirty="0">
                <a:solidFill>
                  <a:schemeClr val="tx1"/>
                </a:solidFill>
                <a:latin typeface="Arial"/>
                <a:cs typeface="Arial"/>
              </a:rPr>
              <a:t>Time</a:t>
            </a:r>
            <a:r>
              <a:rPr sz="1200" spc="-25" dirty="0">
                <a:solidFill>
                  <a:schemeClr val="tx1"/>
                </a:solidFill>
                <a:latin typeface="Arial"/>
                <a:cs typeface="Arial"/>
              </a:rPr>
              <a:t> </a:t>
            </a:r>
            <a:r>
              <a:rPr sz="1200" dirty="0">
                <a:solidFill>
                  <a:schemeClr val="tx1"/>
                </a:solidFill>
                <a:latin typeface="Arial"/>
                <a:cs typeface="Arial"/>
              </a:rPr>
              <a:t>to</a:t>
            </a:r>
            <a:r>
              <a:rPr sz="1200" spc="-10" dirty="0">
                <a:solidFill>
                  <a:schemeClr val="tx1"/>
                </a:solidFill>
                <a:latin typeface="Arial"/>
                <a:cs typeface="Arial"/>
              </a:rPr>
              <a:t> </a:t>
            </a:r>
            <a:r>
              <a:rPr sz="1200" dirty="0">
                <a:solidFill>
                  <a:schemeClr val="tx1"/>
                </a:solidFill>
                <a:latin typeface="Arial"/>
                <a:cs typeface="Arial"/>
              </a:rPr>
              <a:t>death</a:t>
            </a:r>
            <a:r>
              <a:rPr sz="1200" spc="-25" dirty="0">
                <a:solidFill>
                  <a:schemeClr val="tx1"/>
                </a:solidFill>
                <a:latin typeface="Arial"/>
                <a:cs typeface="Arial"/>
              </a:rPr>
              <a:t> </a:t>
            </a:r>
            <a:r>
              <a:rPr sz="1200" dirty="0">
                <a:solidFill>
                  <a:schemeClr val="tx1"/>
                </a:solidFill>
                <a:latin typeface="Arial"/>
                <a:cs typeface="Arial"/>
              </a:rPr>
              <a:t>or</a:t>
            </a:r>
            <a:r>
              <a:rPr sz="1200" spc="-20" dirty="0">
                <a:solidFill>
                  <a:schemeClr val="tx1"/>
                </a:solidFill>
                <a:latin typeface="Arial"/>
                <a:cs typeface="Arial"/>
              </a:rPr>
              <a:t> </a:t>
            </a:r>
            <a:r>
              <a:rPr sz="1200" dirty="0">
                <a:solidFill>
                  <a:schemeClr val="tx1"/>
                </a:solidFill>
                <a:latin typeface="Arial"/>
                <a:cs typeface="Arial"/>
              </a:rPr>
              <a:t>first</a:t>
            </a:r>
            <a:r>
              <a:rPr sz="1200" spc="-5" dirty="0">
                <a:solidFill>
                  <a:schemeClr val="tx1"/>
                </a:solidFill>
                <a:latin typeface="Arial"/>
                <a:cs typeface="Arial"/>
              </a:rPr>
              <a:t> </a:t>
            </a:r>
            <a:r>
              <a:rPr sz="1200" dirty="0">
                <a:solidFill>
                  <a:schemeClr val="tx1"/>
                </a:solidFill>
                <a:latin typeface="Arial"/>
                <a:cs typeface="Arial"/>
              </a:rPr>
              <a:t>clinical</a:t>
            </a:r>
            <a:r>
              <a:rPr sz="1200" spc="-25" dirty="0">
                <a:solidFill>
                  <a:schemeClr val="tx1"/>
                </a:solidFill>
                <a:latin typeface="Arial"/>
                <a:cs typeface="Arial"/>
              </a:rPr>
              <a:t> </a:t>
            </a:r>
            <a:r>
              <a:rPr sz="1200" spc="-10" dirty="0">
                <a:solidFill>
                  <a:schemeClr val="tx1"/>
                </a:solidFill>
                <a:latin typeface="Arial"/>
                <a:cs typeface="Arial"/>
              </a:rPr>
              <a:t>worsening </a:t>
            </a:r>
            <a:r>
              <a:rPr sz="1200" dirty="0">
                <a:solidFill>
                  <a:schemeClr val="tx1"/>
                </a:solidFill>
                <a:latin typeface="Arial"/>
                <a:cs typeface="Arial"/>
              </a:rPr>
              <a:t>event</a:t>
            </a:r>
            <a:r>
              <a:rPr sz="1200" spc="-20" dirty="0">
                <a:solidFill>
                  <a:schemeClr val="tx1"/>
                </a:solidFill>
                <a:latin typeface="Arial"/>
                <a:cs typeface="Arial"/>
              </a:rPr>
              <a:t> </a:t>
            </a:r>
            <a:r>
              <a:rPr sz="1200" dirty="0">
                <a:solidFill>
                  <a:schemeClr val="tx1"/>
                </a:solidFill>
                <a:latin typeface="Arial"/>
                <a:cs typeface="Arial"/>
              </a:rPr>
              <a:t>though</a:t>
            </a:r>
            <a:r>
              <a:rPr sz="1200" spc="-35" dirty="0">
                <a:solidFill>
                  <a:schemeClr val="tx1"/>
                </a:solidFill>
                <a:latin typeface="Arial"/>
                <a:cs typeface="Arial"/>
              </a:rPr>
              <a:t> </a:t>
            </a:r>
            <a:r>
              <a:rPr sz="1200" dirty="0">
                <a:solidFill>
                  <a:schemeClr val="tx1"/>
                </a:solidFill>
                <a:latin typeface="Arial"/>
                <a:cs typeface="Arial"/>
              </a:rPr>
              <a:t>study</a:t>
            </a:r>
            <a:r>
              <a:rPr sz="1200" spc="-20" dirty="0">
                <a:solidFill>
                  <a:schemeClr val="tx1"/>
                </a:solidFill>
                <a:latin typeface="Arial"/>
                <a:cs typeface="Arial"/>
              </a:rPr>
              <a:t> </a:t>
            </a:r>
            <a:r>
              <a:rPr sz="1200" dirty="0">
                <a:solidFill>
                  <a:schemeClr val="tx1"/>
                </a:solidFill>
                <a:latin typeface="Arial"/>
                <a:cs typeface="Arial"/>
              </a:rPr>
              <a:t>completion</a:t>
            </a:r>
            <a:r>
              <a:rPr sz="1200" spc="-50" dirty="0">
                <a:solidFill>
                  <a:schemeClr val="tx1"/>
                </a:solidFill>
                <a:latin typeface="Arial"/>
                <a:cs typeface="Arial"/>
              </a:rPr>
              <a:t> </a:t>
            </a:r>
            <a:r>
              <a:rPr sz="1200" dirty="0">
                <a:solidFill>
                  <a:schemeClr val="tx1"/>
                </a:solidFill>
                <a:latin typeface="Arial"/>
                <a:cs typeface="Arial"/>
              </a:rPr>
              <a:t>(Aug</a:t>
            </a:r>
            <a:r>
              <a:rPr sz="1200" spc="-15" dirty="0">
                <a:solidFill>
                  <a:schemeClr val="tx1"/>
                </a:solidFill>
                <a:latin typeface="Arial"/>
                <a:cs typeface="Arial"/>
              </a:rPr>
              <a:t> </a:t>
            </a:r>
            <a:r>
              <a:rPr sz="1200" spc="-25" dirty="0">
                <a:solidFill>
                  <a:schemeClr val="tx1"/>
                </a:solidFill>
                <a:latin typeface="Arial"/>
                <a:cs typeface="Arial"/>
              </a:rPr>
              <a:t>26, </a:t>
            </a:r>
            <a:r>
              <a:rPr sz="1200" spc="-10" dirty="0">
                <a:solidFill>
                  <a:schemeClr val="tx1"/>
                </a:solidFill>
                <a:latin typeface="Arial"/>
                <a:cs typeface="Arial"/>
              </a:rPr>
              <a:t>2022)</a:t>
            </a:r>
            <a:endParaRPr sz="1200" dirty="0">
              <a:solidFill>
                <a:schemeClr val="tx1"/>
              </a:solidFill>
              <a:latin typeface="Arial"/>
              <a:cs typeface="Arial"/>
            </a:endParaRPr>
          </a:p>
          <a:p>
            <a:pPr marL="163830" indent="-118110">
              <a:lnSpc>
                <a:spcPct val="100000"/>
              </a:lnSpc>
              <a:spcBef>
                <a:spcPts val="300"/>
              </a:spcBef>
              <a:buChar char="•"/>
              <a:tabLst>
                <a:tab pos="164465" algn="l"/>
              </a:tabLst>
            </a:pPr>
            <a:r>
              <a:rPr sz="1200" dirty="0">
                <a:solidFill>
                  <a:schemeClr val="tx1"/>
                </a:solidFill>
                <a:latin typeface="Arial"/>
                <a:cs typeface="Arial"/>
              </a:rPr>
              <a:t>French</a:t>
            </a:r>
            <a:r>
              <a:rPr sz="1200" spc="-25" dirty="0">
                <a:solidFill>
                  <a:schemeClr val="tx1"/>
                </a:solidFill>
                <a:latin typeface="Arial"/>
                <a:cs typeface="Arial"/>
              </a:rPr>
              <a:t> </a:t>
            </a:r>
            <a:r>
              <a:rPr sz="1200" dirty="0">
                <a:solidFill>
                  <a:schemeClr val="tx1"/>
                </a:solidFill>
                <a:latin typeface="Arial"/>
                <a:cs typeface="Arial"/>
              </a:rPr>
              <a:t>Risk</a:t>
            </a:r>
            <a:r>
              <a:rPr sz="1200" spc="-20" dirty="0">
                <a:solidFill>
                  <a:schemeClr val="tx1"/>
                </a:solidFill>
                <a:latin typeface="Arial"/>
                <a:cs typeface="Arial"/>
              </a:rPr>
              <a:t> </a:t>
            </a:r>
            <a:r>
              <a:rPr sz="1200" spc="-10" dirty="0">
                <a:solidFill>
                  <a:schemeClr val="tx1"/>
                </a:solidFill>
                <a:latin typeface="Arial"/>
                <a:cs typeface="Arial"/>
              </a:rPr>
              <a:t>Score</a:t>
            </a:r>
            <a:endParaRPr sz="1200" dirty="0">
              <a:solidFill>
                <a:schemeClr val="tx1"/>
              </a:solidFill>
              <a:latin typeface="Arial"/>
              <a:cs typeface="Arial"/>
            </a:endParaRPr>
          </a:p>
          <a:p>
            <a:pPr marL="163830" indent="-118110">
              <a:lnSpc>
                <a:spcPct val="100000"/>
              </a:lnSpc>
              <a:spcBef>
                <a:spcPts val="300"/>
              </a:spcBef>
              <a:buChar char="•"/>
              <a:tabLst>
                <a:tab pos="164465" algn="l"/>
              </a:tabLst>
            </a:pPr>
            <a:r>
              <a:rPr sz="1200" dirty="0">
                <a:solidFill>
                  <a:schemeClr val="tx1"/>
                </a:solidFill>
                <a:latin typeface="Arial"/>
                <a:cs typeface="Arial"/>
              </a:rPr>
              <a:t>3</a:t>
            </a:r>
            <a:r>
              <a:rPr sz="1200" spc="-5" dirty="0">
                <a:solidFill>
                  <a:schemeClr val="tx1"/>
                </a:solidFill>
                <a:latin typeface="Arial"/>
                <a:cs typeface="Arial"/>
              </a:rPr>
              <a:t> </a:t>
            </a:r>
            <a:r>
              <a:rPr sz="1200" dirty="0">
                <a:solidFill>
                  <a:schemeClr val="tx1"/>
                </a:solidFill>
                <a:latin typeface="Arial"/>
                <a:cs typeface="Arial"/>
              </a:rPr>
              <a:t>domains</a:t>
            </a:r>
            <a:r>
              <a:rPr sz="1200" spc="-30" dirty="0">
                <a:solidFill>
                  <a:schemeClr val="tx1"/>
                </a:solidFill>
                <a:latin typeface="Arial"/>
                <a:cs typeface="Arial"/>
              </a:rPr>
              <a:t> </a:t>
            </a:r>
            <a:r>
              <a:rPr sz="1200" dirty="0">
                <a:solidFill>
                  <a:schemeClr val="tx1"/>
                </a:solidFill>
                <a:latin typeface="Arial"/>
                <a:cs typeface="Arial"/>
              </a:rPr>
              <a:t>of</a:t>
            </a:r>
            <a:r>
              <a:rPr sz="1200" spc="5" dirty="0">
                <a:solidFill>
                  <a:schemeClr val="tx1"/>
                </a:solidFill>
                <a:latin typeface="Arial"/>
                <a:cs typeface="Arial"/>
              </a:rPr>
              <a:t> </a:t>
            </a:r>
            <a:r>
              <a:rPr sz="1200" spc="-10" dirty="0">
                <a:solidFill>
                  <a:schemeClr val="tx1"/>
                </a:solidFill>
                <a:latin typeface="Arial"/>
                <a:cs typeface="Arial"/>
              </a:rPr>
              <a:t>PAH-SYMPACT</a:t>
            </a:r>
            <a:r>
              <a:rPr sz="1200" spc="-15" baseline="24305" dirty="0">
                <a:solidFill>
                  <a:schemeClr val="tx1"/>
                </a:solidFill>
                <a:latin typeface="Arial"/>
                <a:cs typeface="Arial"/>
              </a:rPr>
              <a:t>®</a:t>
            </a:r>
            <a:endParaRPr sz="1200" baseline="24305" dirty="0">
              <a:solidFill>
                <a:schemeClr val="tx1"/>
              </a:solidFill>
              <a:latin typeface="Arial"/>
              <a:cs typeface="Arial"/>
            </a:endParaRPr>
          </a:p>
        </p:txBody>
      </p:sp>
      <p:sp>
        <p:nvSpPr>
          <p:cNvPr id="52" name="object 40">
            <a:extLst>
              <a:ext uri="{FF2B5EF4-FFF2-40B4-BE49-F238E27FC236}">
                <a16:creationId xmlns:a16="http://schemas.microsoft.com/office/drawing/2014/main" id="{0DBCF1AB-A192-3AB3-B8E6-18006591633F}"/>
              </a:ext>
            </a:extLst>
          </p:cNvPr>
          <p:cNvSpPr txBox="1"/>
          <p:nvPr/>
        </p:nvSpPr>
        <p:spPr>
          <a:xfrm>
            <a:off x="8054462" y="1914189"/>
            <a:ext cx="3632835" cy="55399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91440" tIns="91440" rIns="91440" bIns="91440" rtlCol="0" anchor="ctr">
            <a:spAutoFit/>
          </a:bodyPr>
          <a:lstStyle/>
          <a:p>
            <a:pPr marL="314960" marR="186690" indent="-119380" algn="ctr">
              <a:lnSpc>
                <a:spcPct val="100000"/>
              </a:lnSpc>
              <a:spcBef>
                <a:spcPts val="334"/>
              </a:spcBef>
            </a:pPr>
            <a:r>
              <a:rPr sz="1200" b="1" dirty="0">
                <a:solidFill>
                  <a:srgbClr val="FFFFFF"/>
                </a:solidFill>
                <a:latin typeface="Arial"/>
                <a:cs typeface="Arial"/>
              </a:rPr>
              <a:t>Primary</a:t>
            </a:r>
            <a:r>
              <a:rPr sz="1200" b="1" spc="-60" dirty="0">
                <a:solidFill>
                  <a:srgbClr val="FFFFFF"/>
                </a:solidFill>
                <a:latin typeface="Arial"/>
                <a:cs typeface="Arial"/>
              </a:rPr>
              <a:t> </a:t>
            </a:r>
            <a:r>
              <a:rPr sz="1200" b="1" dirty="0">
                <a:solidFill>
                  <a:srgbClr val="FFFFFF"/>
                </a:solidFill>
                <a:latin typeface="Arial"/>
                <a:cs typeface="Arial"/>
              </a:rPr>
              <a:t>Endpoint:</a:t>
            </a:r>
            <a:br>
              <a:rPr lang="en-US" sz="1200" b="1" spc="-60" dirty="0">
                <a:solidFill>
                  <a:srgbClr val="FFFFFF"/>
                </a:solidFill>
                <a:latin typeface="Arial"/>
                <a:cs typeface="Arial"/>
              </a:rPr>
            </a:br>
            <a:r>
              <a:rPr sz="1200" dirty="0">
                <a:solidFill>
                  <a:srgbClr val="FFFFFF"/>
                </a:solidFill>
                <a:latin typeface="Arial"/>
                <a:cs typeface="Arial"/>
              </a:rPr>
              <a:t>Change</a:t>
            </a:r>
            <a:r>
              <a:rPr sz="1200" spc="-55" dirty="0">
                <a:solidFill>
                  <a:srgbClr val="FFFFFF"/>
                </a:solidFill>
                <a:latin typeface="Arial"/>
                <a:cs typeface="Arial"/>
              </a:rPr>
              <a:t> </a:t>
            </a:r>
            <a:r>
              <a:rPr sz="1200" spc="-20" dirty="0">
                <a:solidFill>
                  <a:srgbClr val="FFFFFF"/>
                </a:solidFill>
                <a:latin typeface="Arial"/>
                <a:cs typeface="Arial"/>
              </a:rPr>
              <a:t>from</a:t>
            </a:r>
            <a:r>
              <a:rPr lang="en-US" sz="1200" spc="-20" dirty="0">
                <a:solidFill>
                  <a:srgbClr val="FFFFFF"/>
                </a:solidFill>
                <a:latin typeface="Arial"/>
                <a:cs typeface="Arial"/>
              </a:rPr>
              <a:t> </a:t>
            </a:r>
            <a:r>
              <a:rPr sz="1200" dirty="0">
                <a:solidFill>
                  <a:srgbClr val="FFFFFF"/>
                </a:solidFill>
                <a:latin typeface="Arial"/>
                <a:cs typeface="Arial"/>
              </a:rPr>
              <a:t>baseline</a:t>
            </a:r>
            <a:r>
              <a:rPr sz="1200" spc="-55" dirty="0">
                <a:solidFill>
                  <a:srgbClr val="FFFFFF"/>
                </a:solidFill>
                <a:latin typeface="Arial"/>
                <a:cs typeface="Arial"/>
              </a:rPr>
              <a:t> </a:t>
            </a:r>
            <a:r>
              <a:rPr sz="1200" dirty="0">
                <a:solidFill>
                  <a:srgbClr val="FFFFFF"/>
                </a:solidFill>
                <a:latin typeface="Arial"/>
                <a:cs typeface="Arial"/>
              </a:rPr>
              <a:t>at</a:t>
            </a:r>
            <a:r>
              <a:rPr sz="1200" spc="-25" dirty="0">
                <a:solidFill>
                  <a:srgbClr val="FFFFFF"/>
                </a:solidFill>
                <a:latin typeface="Arial"/>
                <a:cs typeface="Arial"/>
              </a:rPr>
              <a:t> </a:t>
            </a:r>
            <a:r>
              <a:rPr sz="1200" dirty="0">
                <a:solidFill>
                  <a:srgbClr val="FFFFFF"/>
                </a:solidFill>
                <a:latin typeface="Arial"/>
                <a:cs typeface="Arial"/>
              </a:rPr>
              <a:t>week</a:t>
            </a:r>
            <a:r>
              <a:rPr sz="1200" spc="-50" dirty="0">
                <a:solidFill>
                  <a:srgbClr val="FFFFFF"/>
                </a:solidFill>
                <a:latin typeface="Arial"/>
                <a:cs typeface="Arial"/>
              </a:rPr>
              <a:t> </a:t>
            </a:r>
            <a:r>
              <a:rPr sz="1200" dirty="0">
                <a:solidFill>
                  <a:srgbClr val="FFFFFF"/>
                </a:solidFill>
                <a:latin typeface="Arial"/>
                <a:cs typeface="Arial"/>
              </a:rPr>
              <a:t>24</a:t>
            </a:r>
            <a:r>
              <a:rPr sz="1200" spc="-25" dirty="0">
                <a:solidFill>
                  <a:srgbClr val="FFFFFF"/>
                </a:solidFill>
                <a:latin typeface="Arial"/>
                <a:cs typeface="Arial"/>
              </a:rPr>
              <a:t> </a:t>
            </a:r>
            <a:r>
              <a:rPr sz="1200" dirty="0">
                <a:solidFill>
                  <a:srgbClr val="FFFFFF"/>
                </a:solidFill>
                <a:latin typeface="Arial"/>
                <a:cs typeface="Arial"/>
              </a:rPr>
              <a:t>in</a:t>
            </a:r>
            <a:r>
              <a:rPr sz="1200" spc="-15" dirty="0">
                <a:solidFill>
                  <a:srgbClr val="FFFFFF"/>
                </a:solidFill>
                <a:latin typeface="Arial"/>
                <a:cs typeface="Arial"/>
              </a:rPr>
              <a:t> </a:t>
            </a:r>
            <a:r>
              <a:rPr sz="1200" spc="-20" dirty="0">
                <a:solidFill>
                  <a:srgbClr val="FFFFFF"/>
                </a:solidFill>
                <a:latin typeface="Arial"/>
                <a:cs typeface="Arial"/>
              </a:rPr>
              <a:t>6MWD</a:t>
            </a:r>
            <a:endParaRPr sz="1200" dirty="0">
              <a:latin typeface="Arial"/>
              <a:cs typeface="Arial"/>
            </a:endParaRPr>
          </a:p>
        </p:txBody>
      </p:sp>
      <p:sp>
        <p:nvSpPr>
          <p:cNvPr id="53" name="object 16">
            <a:extLst>
              <a:ext uri="{FF2B5EF4-FFF2-40B4-BE49-F238E27FC236}">
                <a16:creationId xmlns:a16="http://schemas.microsoft.com/office/drawing/2014/main" id="{078A03A9-6CD7-B021-CDE8-71F98EF0F459}"/>
              </a:ext>
            </a:extLst>
          </p:cNvPr>
          <p:cNvSpPr/>
          <p:nvPr/>
        </p:nvSpPr>
        <p:spPr>
          <a:xfrm>
            <a:off x="6499990" y="2611128"/>
            <a:ext cx="1260980" cy="698500"/>
          </a:xfrm>
          <a:custGeom>
            <a:avLst/>
            <a:gdLst/>
            <a:ahLst/>
            <a:cxnLst/>
            <a:rect l="l" t="t" r="r" b="b"/>
            <a:pathLst>
              <a:path w="1809115" h="698500">
                <a:moveTo>
                  <a:pt x="1808987" y="0"/>
                </a:moveTo>
                <a:lnTo>
                  <a:pt x="0" y="0"/>
                </a:lnTo>
                <a:lnTo>
                  <a:pt x="0" y="697991"/>
                </a:lnTo>
                <a:lnTo>
                  <a:pt x="1808987" y="697991"/>
                </a:lnTo>
                <a:lnTo>
                  <a:pt x="1808987" y="0"/>
                </a:ln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rtlCol="0" anchor="ctr"/>
          <a:lstStyle/>
          <a:p>
            <a:pPr algn="ctr"/>
            <a:r>
              <a:rPr lang="en-US" sz="1200" b="1" spc="-10" dirty="0">
                <a:solidFill>
                  <a:schemeClr val="bg1"/>
                </a:solidFill>
                <a:latin typeface="Arial"/>
                <a:cs typeface="Arial"/>
              </a:rPr>
              <a:t>Double-blind</a:t>
            </a:r>
            <a:br>
              <a:rPr lang="en-US" sz="1200" b="1" spc="-10" dirty="0">
                <a:solidFill>
                  <a:schemeClr val="bg1"/>
                </a:solidFill>
                <a:latin typeface="Arial"/>
                <a:cs typeface="Arial"/>
              </a:rPr>
            </a:br>
            <a:r>
              <a:rPr lang="en-US" sz="1200" b="1" spc="-10" dirty="0">
                <a:solidFill>
                  <a:schemeClr val="bg1"/>
                </a:solidFill>
                <a:latin typeface="Arial"/>
                <a:cs typeface="Arial"/>
              </a:rPr>
              <a:t>extension</a:t>
            </a:r>
            <a:endParaRPr lang="en-US" sz="1200" dirty="0">
              <a:solidFill>
                <a:schemeClr val="bg1"/>
              </a:solidFill>
              <a:latin typeface="Arial"/>
              <a:cs typeface="Arial"/>
            </a:endParaRPr>
          </a:p>
        </p:txBody>
      </p:sp>
      <p:sp>
        <p:nvSpPr>
          <p:cNvPr id="55" name="object 11">
            <a:extLst>
              <a:ext uri="{FF2B5EF4-FFF2-40B4-BE49-F238E27FC236}">
                <a16:creationId xmlns:a16="http://schemas.microsoft.com/office/drawing/2014/main" id="{54030513-2E81-CB40-787D-9261B34D0A97}"/>
              </a:ext>
            </a:extLst>
          </p:cNvPr>
          <p:cNvSpPr/>
          <p:nvPr/>
        </p:nvSpPr>
        <p:spPr>
          <a:xfrm>
            <a:off x="4055364" y="2611127"/>
            <a:ext cx="2288286" cy="698500"/>
          </a:xfrm>
          <a:custGeom>
            <a:avLst/>
            <a:gdLst/>
            <a:ahLst/>
            <a:cxnLst/>
            <a:rect l="l" t="t" r="r" b="b"/>
            <a:pathLst>
              <a:path w="2788920" h="698500">
                <a:moveTo>
                  <a:pt x="2788919" y="0"/>
                </a:moveTo>
                <a:lnTo>
                  <a:pt x="0" y="0"/>
                </a:lnTo>
                <a:lnTo>
                  <a:pt x="0" y="697991"/>
                </a:lnTo>
                <a:lnTo>
                  <a:pt x="2788919" y="697991"/>
                </a:lnTo>
                <a:lnTo>
                  <a:pt x="2788919" y="0"/>
                </a:lnTo>
                <a:close/>
              </a:path>
            </a:pathLst>
          </a:custGeom>
        </p:spPr>
        <p:style>
          <a:lnRef idx="1">
            <a:schemeClr val="accent4"/>
          </a:lnRef>
          <a:fillRef idx="3">
            <a:schemeClr val="accent4"/>
          </a:fillRef>
          <a:effectRef idx="2">
            <a:schemeClr val="accent4"/>
          </a:effectRef>
          <a:fontRef idx="minor">
            <a:schemeClr val="lt1"/>
          </a:fontRef>
        </p:style>
        <p:txBody>
          <a:bodyPr wrap="square" lIns="0" tIns="0" rIns="0" bIns="0" rtlCol="0" anchor="ctr"/>
          <a:lstStyle/>
          <a:p>
            <a:pPr algn="ctr"/>
            <a:r>
              <a:rPr lang="en-US" sz="1200" b="1" spc="-10" dirty="0">
                <a:solidFill>
                  <a:schemeClr val="bg1"/>
                </a:solidFill>
                <a:latin typeface="Arial"/>
                <a:cs typeface="Arial"/>
              </a:rPr>
              <a:t>Double-</a:t>
            </a:r>
            <a:r>
              <a:rPr lang="en-US" sz="1200" b="1" dirty="0">
                <a:solidFill>
                  <a:schemeClr val="bg1"/>
                </a:solidFill>
                <a:latin typeface="Arial"/>
                <a:cs typeface="Arial"/>
              </a:rPr>
              <a:t>blind</a:t>
            </a:r>
            <a:r>
              <a:rPr lang="en-US" sz="1200" b="1" spc="-55" dirty="0">
                <a:solidFill>
                  <a:schemeClr val="bg1"/>
                </a:solidFill>
                <a:latin typeface="Arial"/>
                <a:cs typeface="Arial"/>
              </a:rPr>
              <a:t> </a:t>
            </a:r>
            <a:r>
              <a:rPr lang="en-US" sz="1200" b="1" dirty="0">
                <a:solidFill>
                  <a:schemeClr val="bg1"/>
                </a:solidFill>
                <a:latin typeface="Arial"/>
                <a:cs typeface="Arial"/>
              </a:rPr>
              <a:t>primary</a:t>
            </a:r>
            <a:br>
              <a:rPr lang="en-US" sz="1200" b="1" spc="-40" dirty="0">
                <a:solidFill>
                  <a:schemeClr val="bg1"/>
                </a:solidFill>
                <a:latin typeface="Arial"/>
                <a:cs typeface="Arial"/>
              </a:rPr>
            </a:br>
            <a:r>
              <a:rPr lang="en-US" sz="1200" b="1" spc="-10" dirty="0">
                <a:solidFill>
                  <a:schemeClr val="bg1"/>
                </a:solidFill>
                <a:latin typeface="Arial"/>
                <a:cs typeface="Arial"/>
              </a:rPr>
              <a:t>treatment </a:t>
            </a:r>
            <a:r>
              <a:rPr lang="en-US" sz="1200" b="1" dirty="0">
                <a:solidFill>
                  <a:schemeClr val="bg1"/>
                </a:solidFill>
                <a:latin typeface="Arial"/>
                <a:cs typeface="Arial"/>
              </a:rPr>
              <a:t>period</a:t>
            </a:r>
            <a:r>
              <a:rPr lang="en-US" sz="1200" b="1" spc="-50" dirty="0">
                <a:solidFill>
                  <a:schemeClr val="bg1"/>
                </a:solidFill>
                <a:latin typeface="Arial"/>
                <a:cs typeface="Arial"/>
              </a:rPr>
              <a:t> </a:t>
            </a:r>
            <a:r>
              <a:rPr lang="en-US" sz="1200" b="1" dirty="0">
                <a:solidFill>
                  <a:schemeClr val="bg1"/>
                </a:solidFill>
                <a:latin typeface="Arial"/>
                <a:cs typeface="Arial"/>
              </a:rPr>
              <a:t>(24</a:t>
            </a:r>
            <a:r>
              <a:rPr lang="en-US" sz="1200" b="1" spc="-30" dirty="0">
                <a:solidFill>
                  <a:schemeClr val="bg1"/>
                </a:solidFill>
                <a:latin typeface="Arial"/>
                <a:cs typeface="Arial"/>
              </a:rPr>
              <a:t> </a:t>
            </a:r>
            <a:r>
              <a:rPr lang="en-US" sz="1200" b="1" spc="-10" dirty="0">
                <a:solidFill>
                  <a:schemeClr val="bg1"/>
                </a:solidFill>
                <a:latin typeface="Arial"/>
                <a:cs typeface="Arial"/>
              </a:rPr>
              <a:t>weeks)</a:t>
            </a:r>
            <a:endParaRPr lang="en-US" sz="1200" dirty="0">
              <a:solidFill>
                <a:schemeClr val="bg1"/>
              </a:solidFill>
              <a:latin typeface="Arial"/>
              <a:cs typeface="Arial"/>
            </a:endParaRPr>
          </a:p>
        </p:txBody>
      </p:sp>
      <p:sp>
        <p:nvSpPr>
          <p:cNvPr id="57" name="object 21">
            <a:extLst>
              <a:ext uri="{FF2B5EF4-FFF2-40B4-BE49-F238E27FC236}">
                <a16:creationId xmlns:a16="http://schemas.microsoft.com/office/drawing/2014/main" id="{BAEE5D8E-1FF5-0B9E-6F5E-8A1B71BBBCD0}"/>
              </a:ext>
            </a:extLst>
          </p:cNvPr>
          <p:cNvSpPr/>
          <p:nvPr/>
        </p:nvSpPr>
        <p:spPr>
          <a:xfrm>
            <a:off x="4055364" y="3454117"/>
            <a:ext cx="3705606" cy="548640"/>
          </a:xfrm>
          <a:custGeom>
            <a:avLst/>
            <a:gdLst/>
            <a:ahLst/>
            <a:cxnLst/>
            <a:rect l="l" t="t" r="r" b="b"/>
            <a:pathLst>
              <a:path w="4677409" h="548639">
                <a:moveTo>
                  <a:pt x="4677155" y="0"/>
                </a:moveTo>
                <a:lnTo>
                  <a:pt x="0" y="0"/>
                </a:lnTo>
                <a:lnTo>
                  <a:pt x="0" y="548639"/>
                </a:lnTo>
                <a:lnTo>
                  <a:pt x="4677155" y="548639"/>
                </a:lnTo>
                <a:lnTo>
                  <a:pt x="4677155" y="0"/>
                </a:lnTo>
                <a:close/>
              </a:path>
            </a:pathLst>
          </a:custGeom>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latin typeface="Arial"/>
                <a:cs typeface="Arial"/>
              </a:rPr>
              <a:t>Placebo</a:t>
            </a:r>
            <a:r>
              <a:rPr lang="en-US" sz="1200" b="1" spc="-50" dirty="0">
                <a:latin typeface="Arial"/>
                <a:cs typeface="Arial"/>
              </a:rPr>
              <a:t> </a:t>
            </a:r>
            <a:r>
              <a:rPr lang="en-US" sz="1200" b="1" dirty="0">
                <a:latin typeface="Arial"/>
                <a:cs typeface="Arial"/>
              </a:rPr>
              <a:t>every</a:t>
            </a:r>
            <a:r>
              <a:rPr lang="en-US" sz="1200" b="1" spc="-20" dirty="0">
                <a:latin typeface="Arial"/>
                <a:cs typeface="Arial"/>
              </a:rPr>
              <a:t> </a:t>
            </a:r>
            <a:r>
              <a:rPr lang="en-US" sz="1200" b="1" dirty="0">
                <a:latin typeface="Arial"/>
                <a:cs typeface="Arial"/>
              </a:rPr>
              <a:t>3</a:t>
            </a:r>
            <a:r>
              <a:rPr lang="en-US" sz="1200" b="1" spc="-30" dirty="0">
                <a:latin typeface="Arial"/>
                <a:cs typeface="Arial"/>
              </a:rPr>
              <a:t> </a:t>
            </a:r>
            <a:r>
              <a:rPr lang="en-US" sz="1200" b="1" dirty="0">
                <a:latin typeface="Arial"/>
                <a:cs typeface="Arial"/>
              </a:rPr>
              <a:t>weeks</a:t>
            </a:r>
            <a:r>
              <a:rPr lang="en-US" sz="1200" b="1" spc="-55" dirty="0">
                <a:latin typeface="Arial"/>
                <a:cs typeface="Arial"/>
              </a:rPr>
              <a:t> </a:t>
            </a:r>
            <a:r>
              <a:rPr lang="en-US" sz="1200" b="1" spc="-10" dirty="0">
                <a:latin typeface="Arial"/>
                <a:cs typeface="Arial"/>
              </a:rPr>
              <a:t>(N = 160)</a:t>
            </a:r>
            <a:endParaRPr lang="en-US" sz="1200" dirty="0">
              <a:latin typeface="Arial"/>
              <a:cs typeface="Arial"/>
            </a:endParaRPr>
          </a:p>
        </p:txBody>
      </p:sp>
      <p:sp>
        <p:nvSpPr>
          <p:cNvPr id="61" name="object 31">
            <a:extLst>
              <a:ext uri="{FF2B5EF4-FFF2-40B4-BE49-F238E27FC236}">
                <a16:creationId xmlns:a16="http://schemas.microsoft.com/office/drawing/2014/main" id="{9AF11D09-C0A1-862A-A86B-2AD818D7DA9E}"/>
              </a:ext>
            </a:extLst>
          </p:cNvPr>
          <p:cNvSpPr/>
          <p:nvPr/>
        </p:nvSpPr>
        <p:spPr>
          <a:xfrm>
            <a:off x="2359028" y="2834674"/>
            <a:ext cx="1354583" cy="1623745"/>
          </a:xfrm>
          <a:custGeom>
            <a:avLst/>
            <a:gdLst/>
            <a:ahLst/>
            <a:cxnLst/>
            <a:rect l="l" t="t" r="r" b="b"/>
            <a:pathLst>
              <a:path w="1298575" h="1324610">
                <a:moveTo>
                  <a:pt x="1298447" y="0"/>
                </a:moveTo>
                <a:lnTo>
                  <a:pt x="0" y="0"/>
                </a:lnTo>
                <a:lnTo>
                  <a:pt x="0" y="1324356"/>
                </a:lnTo>
                <a:lnTo>
                  <a:pt x="1298447" y="1324356"/>
                </a:lnTo>
                <a:lnTo>
                  <a:pt x="1298447" y="0"/>
                </a:lnTo>
                <a:close/>
              </a:path>
            </a:pathLst>
          </a:custGeom>
        </p:spPr>
        <p:style>
          <a:lnRef idx="1">
            <a:schemeClr val="dk1"/>
          </a:lnRef>
          <a:fillRef idx="3">
            <a:schemeClr val="dk1"/>
          </a:fillRef>
          <a:effectRef idx="2">
            <a:schemeClr val="dk1"/>
          </a:effectRef>
          <a:fontRef idx="minor">
            <a:schemeClr val="lt1"/>
          </a:fontRef>
        </p:style>
        <p:txBody>
          <a:bodyPr wrap="square" lIns="91440" tIns="0" rIns="91440" bIns="0" rtlCol="0" anchor="ctr"/>
          <a:lstStyle/>
          <a:p>
            <a:pPr marL="1905" algn="ctr">
              <a:lnSpc>
                <a:spcPct val="100000"/>
              </a:lnSpc>
              <a:spcBef>
                <a:spcPts val="95"/>
              </a:spcBef>
            </a:pPr>
            <a:r>
              <a:rPr lang="en-US" sz="1200" b="1" spc="-10" dirty="0">
                <a:latin typeface="Arial"/>
                <a:cs typeface="Arial"/>
              </a:rPr>
              <a:t>Randomization</a:t>
            </a:r>
            <a:endParaRPr lang="en-US" sz="1200" dirty="0">
              <a:latin typeface="Arial"/>
              <a:cs typeface="Arial"/>
            </a:endParaRPr>
          </a:p>
          <a:p>
            <a:pPr marL="635" algn="ctr">
              <a:lnSpc>
                <a:spcPct val="100000"/>
              </a:lnSpc>
              <a:spcBef>
                <a:spcPts val="5"/>
              </a:spcBef>
            </a:pPr>
            <a:r>
              <a:rPr lang="en-US" sz="1200" b="1" spc="-25" dirty="0">
                <a:latin typeface="Arial"/>
                <a:cs typeface="Arial"/>
              </a:rPr>
              <a:t>1:1</a:t>
            </a:r>
            <a:endParaRPr lang="en-US" sz="1200" dirty="0">
              <a:latin typeface="Arial"/>
              <a:cs typeface="Arial"/>
            </a:endParaRPr>
          </a:p>
          <a:p>
            <a:pPr marL="12700" marR="5080" indent="3810" algn="ctr">
              <a:lnSpc>
                <a:spcPct val="100000"/>
              </a:lnSpc>
              <a:spcBef>
                <a:spcPts val="600"/>
              </a:spcBef>
            </a:pPr>
            <a:r>
              <a:rPr lang="en-US" sz="1200" b="1" spc="-10" dirty="0">
                <a:latin typeface="Arial"/>
                <a:cs typeface="Arial"/>
              </a:rPr>
              <a:t>Stratified</a:t>
            </a:r>
            <a:br>
              <a:rPr lang="en-US" sz="1200" b="1" spc="25" dirty="0">
                <a:latin typeface="Arial"/>
                <a:cs typeface="Arial"/>
              </a:rPr>
            </a:br>
            <a:r>
              <a:rPr lang="en-US" sz="1200" b="1" spc="-25" dirty="0">
                <a:latin typeface="Arial"/>
                <a:cs typeface="Arial"/>
              </a:rPr>
              <a:t>by </a:t>
            </a:r>
            <a:r>
              <a:rPr lang="en-US" sz="1200" b="1" spc="-10" dirty="0">
                <a:latin typeface="Arial"/>
                <a:cs typeface="Arial"/>
              </a:rPr>
              <a:t>baseline</a:t>
            </a:r>
            <a:r>
              <a:rPr lang="en-US" sz="1200" b="1" spc="-25" dirty="0">
                <a:latin typeface="Arial"/>
                <a:cs typeface="Arial"/>
              </a:rPr>
              <a:t> </a:t>
            </a:r>
            <a:r>
              <a:rPr lang="en-US" sz="1200" b="1" dirty="0">
                <a:latin typeface="Arial"/>
                <a:cs typeface="Arial"/>
              </a:rPr>
              <a:t>WHO </a:t>
            </a:r>
            <a:r>
              <a:rPr lang="en-US" sz="1200" b="1" spc="-25" dirty="0">
                <a:latin typeface="Arial"/>
                <a:cs typeface="Arial"/>
              </a:rPr>
              <a:t>FC </a:t>
            </a:r>
            <a:r>
              <a:rPr lang="en-US" sz="1200" b="1" dirty="0">
                <a:latin typeface="Arial"/>
                <a:cs typeface="Arial"/>
              </a:rPr>
              <a:t>and</a:t>
            </a:r>
            <a:r>
              <a:rPr lang="en-US" sz="1200" b="1" spc="-30" dirty="0">
                <a:latin typeface="Arial"/>
                <a:cs typeface="Arial"/>
              </a:rPr>
              <a:t> </a:t>
            </a:r>
            <a:r>
              <a:rPr lang="en-US" sz="1200" b="1" spc="-10" dirty="0">
                <a:latin typeface="Arial"/>
                <a:cs typeface="Arial"/>
              </a:rPr>
              <a:t>background </a:t>
            </a:r>
            <a:r>
              <a:rPr lang="en-US" sz="1200" b="1" dirty="0">
                <a:latin typeface="Arial"/>
                <a:cs typeface="Arial"/>
              </a:rPr>
              <a:t>PAH</a:t>
            </a:r>
            <a:r>
              <a:rPr lang="en-US" sz="1200" b="1" spc="-20" dirty="0">
                <a:latin typeface="Arial"/>
                <a:cs typeface="Arial"/>
              </a:rPr>
              <a:t> </a:t>
            </a:r>
            <a:r>
              <a:rPr lang="en-US" sz="1200" b="1" spc="-10" dirty="0">
                <a:latin typeface="Arial"/>
                <a:cs typeface="Arial"/>
              </a:rPr>
              <a:t>therapy</a:t>
            </a:r>
            <a:endParaRPr lang="en-US" sz="1200" dirty="0">
              <a:latin typeface="Arial"/>
              <a:cs typeface="Arial"/>
            </a:endParaRPr>
          </a:p>
        </p:txBody>
      </p:sp>
      <p:sp>
        <p:nvSpPr>
          <p:cNvPr id="63" name="object 48">
            <a:extLst>
              <a:ext uri="{FF2B5EF4-FFF2-40B4-BE49-F238E27FC236}">
                <a16:creationId xmlns:a16="http://schemas.microsoft.com/office/drawing/2014/main" id="{4FA08E0D-15AF-D1DF-557B-30E5D7B2B2F0}"/>
              </a:ext>
            </a:extLst>
          </p:cNvPr>
          <p:cNvSpPr/>
          <p:nvPr/>
        </p:nvSpPr>
        <p:spPr>
          <a:xfrm>
            <a:off x="426719" y="2326027"/>
            <a:ext cx="1756411" cy="2794319"/>
          </a:xfrm>
          <a:custGeom>
            <a:avLst/>
            <a:gdLst/>
            <a:ahLst/>
            <a:cxnLst/>
            <a:rect l="l" t="t" r="r" b="b"/>
            <a:pathLst>
              <a:path w="2025650" h="2014854">
                <a:moveTo>
                  <a:pt x="2025395" y="0"/>
                </a:moveTo>
                <a:lnTo>
                  <a:pt x="0" y="0"/>
                </a:lnTo>
                <a:lnTo>
                  <a:pt x="0" y="2014727"/>
                </a:lnTo>
                <a:lnTo>
                  <a:pt x="2025395" y="2014727"/>
                </a:lnTo>
                <a:lnTo>
                  <a:pt x="2025395" y="0"/>
                </a:lnTo>
                <a:close/>
              </a:path>
            </a:pathLst>
          </a:custGeom>
        </p:spPr>
        <p:style>
          <a:lnRef idx="1">
            <a:schemeClr val="accent3"/>
          </a:lnRef>
          <a:fillRef idx="3">
            <a:schemeClr val="accent3"/>
          </a:fillRef>
          <a:effectRef idx="2">
            <a:schemeClr val="accent3"/>
          </a:effectRef>
          <a:fontRef idx="minor">
            <a:schemeClr val="lt1"/>
          </a:fontRef>
        </p:style>
        <p:txBody>
          <a:bodyPr wrap="square" lIns="91440" tIns="0" rIns="91440" bIns="0" rtlCol="0" anchor="ctr"/>
          <a:lstStyle/>
          <a:p>
            <a:pPr marL="38100">
              <a:lnSpc>
                <a:spcPct val="100000"/>
              </a:lnSpc>
              <a:spcBef>
                <a:spcPts val="400"/>
              </a:spcBef>
            </a:pPr>
            <a:r>
              <a:rPr lang="en-US" sz="1200" b="1" dirty="0">
                <a:solidFill>
                  <a:srgbClr val="FFFFFF"/>
                </a:solidFill>
                <a:latin typeface="Arial"/>
                <a:cs typeface="Arial"/>
              </a:rPr>
              <a:t>Inclusion</a:t>
            </a:r>
            <a:r>
              <a:rPr lang="en-US" sz="1200" b="1" spc="-45" dirty="0">
                <a:solidFill>
                  <a:srgbClr val="FFFFFF"/>
                </a:solidFill>
                <a:latin typeface="Arial"/>
                <a:cs typeface="Arial"/>
              </a:rPr>
              <a:t> </a:t>
            </a:r>
            <a:r>
              <a:rPr lang="en-US" sz="1200" b="1" spc="-10" dirty="0">
                <a:solidFill>
                  <a:srgbClr val="FFFFFF"/>
                </a:solidFill>
                <a:latin typeface="Arial"/>
                <a:cs typeface="Arial"/>
              </a:rPr>
              <a:t>Criteria:</a:t>
            </a:r>
            <a:endParaRPr lang="en-US" sz="1200" dirty="0">
              <a:latin typeface="Arial"/>
              <a:cs typeface="Arial"/>
            </a:endParaRPr>
          </a:p>
          <a:p>
            <a:pPr marL="152400" indent="-114300">
              <a:lnSpc>
                <a:spcPct val="100000"/>
              </a:lnSpc>
              <a:spcBef>
                <a:spcPts val="300"/>
              </a:spcBef>
              <a:buChar char="•"/>
              <a:tabLst>
                <a:tab pos="152400" algn="l"/>
              </a:tabLst>
            </a:pPr>
            <a:r>
              <a:rPr lang="en-US" sz="1200" dirty="0">
                <a:solidFill>
                  <a:srgbClr val="FFFFFF"/>
                </a:solidFill>
                <a:latin typeface="Arial"/>
                <a:cs typeface="Arial"/>
              </a:rPr>
              <a:t>WHO</a:t>
            </a:r>
            <a:r>
              <a:rPr lang="en-US" sz="1200" spc="-40" dirty="0">
                <a:solidFill>
                  <a:srgbClr val="FFFFFF"/>
                </a:solidFill>
                <a:latin typeface="Arial"/>
                <a:cs typeface="Arial"/>
              </a:rPr>
              <a:t> </a:t>
            </a:r>
            <a:r>
              <a:rPr lang="en-US" sz="1200" dirty="0">
                <a:solidFill>
                  <a:srgbClr val="FFFFFF"/>
                </a:solidFill>
                <a:latin typeface="Arial"/>
                <a:cs typeface="Arial"/>
              </a:rPr>
              <a:t>Group</a:t>
            </a:r>
            <a:r>
              <a:rPr lang="en-US" sz="1200" spc="-35" dirty="0">
                <a:solidFill>
                  <a:srgbClr val="FFFFFF"/>
                </a:solidFill>
                <a:latin typeface="Arial"/>
                <a:cs typeface="Arial"/>
              </a:rPr>
              <a:t> </a:t>
            </a:r>
            <a:r>
              <a:rPr lang="en-US" sz="1200" dirty="0">
                <a:solidFill>
                  <a:srgbClr val="FFFFFF"/>
                </a:solidFill>
                <a:latin typeface="Arial"/>
                <a:cs typeface="Arial"/>
              </a:rPr>
              <a:t>1</a:t>
            </a:r>
            <a:r>
              <a:rPr lang="en-US" sz="1200" spc="-10" dirty="0">
                <a:solidFill>
                  <a:srgbClr val="FFFFFF"/>
                </a:solidFill>
                <a:latin typeface="Arial"/>
                <a:cs typeface="Arial"/>
              </a:rPr>
              <a:t> </a:t>
            </a:r>
            <a:r>
              <a:rPr lang="en-US" sz="1200" spc="-25" dirty="0">
                <a:solidFill>
                  <a:srgbClr val="FFFFFF"/>
                </a:solidFill>
                <a:latin typeface="Arial"/>
                <a:cs typeface="Arial"/>
              </a:rPr>
              <a:t>PAH</a:t>
            </a:r>
            <a:endParaRPr lang="en-US" sz="1200" dirty="0">
              <a:latin typeface="Arial"/>
              <a:cs typeface="Arial"/>
            </a:endParaRPr>
          </a:p>
          <a:p>
            <a:pPr marL="152400" indent="-114300">
              <a:lnSpc>
                <a:spcPct val="100000"/>
              </a:lnSpc>
              <a:spcBef>
                <a:spcPts val="300"/>
              </a:spcBef>
              <a:buChar char="•"/>
              <a:tabLst>
                <a:tab pos="152400" algn="l"/>
              </a:tabLst>
            </a:pPr>
            <a:r>
              <a:rPr lang="en-US" sz="1200" dirty="0">
                <a:solidFill>
                  <a:srgbClr val="FFFFFF"/>
                </a:solidFill>
                <a:latin typeface="Arial"/>
                <a:cs typeface="Arial"/>
              </a:rPr>
              <a:t>WHO</a:t>
            </a:r>
            <a:r>
              <a:rPr lang="en-US" sz="1200" spc="-40" dirty="0">
                <a:solidFill>
                  <a:srgbClr val="FFFFFF"/>
                </a:solidFill>
                <a:latin typeface="Arial"/>
                <a:cs typeface="Arial"/>
              </a:rPr>
              <a:t> </a:t>
            </a:r>
            <a:r>
              <a:rPr lang="en-US" sz="1200" dirty="0">
                <a:solidFill>
                  <a:srgbClr val="FFFFFF"/>
                </a:solidFill>
                <a:latin typeface="Arial"/>
                <a:cs typeface="Arial"/>
              </a:rPr>
              <a:t>FC</a:t>
            </a:r>
            <a:r>
              <a:rPr lang="en-US" sz="1200" spc="-5" dirty="0">
                <a:solidFill>
                  <a:srgbClr val="FFFFFF"/>
                </a:solidFill>
                <a:latin typeface="Arial"/>
                <a:cs typeface="Arial"/>
              </a:rPr>
              <a:t> </a:t>
            </a:r>
            <a:r>
              <a:rPr lang="en-US" sz="1200" dirty="0">
                <a:solidFill>
                  <a:srgbClr val="FFFFFF"/>
                </a:solidFill>
                <a:latin typeface="Arial"/>
                <a:cs typeface="Arial"/>
              </a:rPr>
              <a:t>II</a:t>
            </a:r>
            <a:r>
              <a:rPr lang="en-US" sz="1200" spc="-30" dirty="0">
                <a:solidFill>
                  <a:srgbClr val="FFFFFF"/>
                </a:solidFill>
                <a:latin typeface="Arial"/>
                <a:cs typeface="Arial"/>
              </a:rPr>
              <a:t> </a:t>
            </a:r>
            <a:r>
              <a:rPr lang="en-US" sz="1200" dirty="0">
                <a:solidFill>
                  <a:srgbClr val="FFFFFF"/>
                </a:solidFill>
                <a:latin typeface="Arial"/>
                <a:cs typeface="Arial"/>
              </a:rPr>
              <a:t>or</a:t>
            </a:r>
            <a:r>
              <a:rPr lang="en-US" sz="1200" spc="-20" dirty="0">
                <a:solidFill>
                  <a:srgbClr val="FFFFFF"/>
                </a:solidFill>
                <a:latin typeface="Arial"/>
                <a:cs typeface="Arial"/>
              </a:rPr>
              <a:t> </a:t>
            </a:r>
            <a:r>
              <a:rPr lang="en-US" sz="1200" spc="-25" dirty="0">
                <a:solidFill>
                  <a:srgbClr val="FFFFFF"/>
                </a:solidFill>
                <a:latin typeface="Arial"/>
                <a:cs typeface="Arial"/>
              </a:rPr>
              <a:t>III</a:t>
            </a:r>
            <a:endParaRPr lang="en-US" sz="1200" dirty="0">
              <a:latin typeface="Arial"/>
              <a:cs typeface="Arial"/>
            </a:endParaRPr>
          </a:p>
          <a:p>
            <a:pPr marL="152400" indent="-114300">
              <a:lnSpc>
                <a:spcPct val="100000"/>
              </a:lnSpc>
              <a:spcBef>
                <a:spcPts val="300"/>
              </a:spcBef>
              <a:buChar char="•"/>
              <a:tabLst>
                <a:tab pos="152400" algn="l"/>
              </a:tabLst>
            </a:pPr>
            <a:r>
              <a:rPr lang="en-US" sz="1200" dirty="0">
                <a:solidFill>
                  <a:srgbClr val="FFFFFF"/>
                </a:solidFill>
                <a:latin typeface="Arial"/>
                <a:cs typeface="Arial"/>
              </a:rPr>
              <a:t>Adult</a:t>
            </a:r>
            <a:r>
              <a:rPr lang="en-US" sz="1200" spc="-25" dirty="0">
                <a:solidFill>
                  <a:srgbClr val="FFFFFF"/>
                </a:solidFill>
                <a:latin typeface="Arial"/>
                <a:cs typeface="Arial"/>
              </a:rPr>
              <a:t> </a:t>
            </a:r>
            <a:r>
              <a:rPr lang="en-US" sz="1200" dirty="0">
                <a:solidFill>
                  <a:srgbClr val="FFFFFF"/>
                </a:solidFill>
                <a:latin typeface="Arial"/>
                <a:cs typeface="Arial"/>
              </a:rPr>
              <a:t>≥18</a:t>
            </a:r>
            <a:r>
              <a:rPr lang="en-US" sz="1200" spc="-35" dirty="0">
                <a:solidFill>
                  <a:srgbClr val="FFFFFF"/>
                </a:solidFill>
                <a:latin typeface="Arial"/>
                <a:cs typeface="Arial"/>
              </a:rPr>
              <a:t> </a:t>
            </a:r>
            <a:r>
              <a:rPr lang="en-US" sz="1200" spc="-10" dirty="0">
                <a:solidFill>
                  <a:srgbClr val="FFFFFF"/>
                </a:solidFill>
                <a:latin typeface="Arial"/>
                <a:cs typeface="Arial"/>
              </a:rPr>
              <a:t>years</a:t>
            </a:r>
            <a:endParaRPr lang="en-US" sz="1200" dirty="0">
              <a:latin typeface="Arial"/>
              <a:cs typeface="Arial"/>
            </a:endParaRPr>
          </a:p>
          <a:p>
            <a:pPr marL="152400" marR="30480" indent="-114300">
              <a:lnSpc>
                <a:spcPct val="100000"/>
              </a:lnSpc>
              <a:spcBef>
                <a:spcPts val="300"/>
              </a:spcBef>
              <a:buChar char="•"/>
              <a:tabLst>
                <a:tab pos="152400" algn="l"/>
              </a:tabLst>
            </a:pPr>
            <a:r>
              <a:rPr lang="en-US" sz="1200" dirty="0">
                <a:solidFill>
                  <a:srgbClr val="FFFFFF"/>
                </a:solidFill>
                <a:latin typeface="Arial"/>
                <a:cs typeface="Arial"/>
              </a:rPr>
              <a:t>Baseline</a:t>
            </a:r>
            <a:r>
              <a:rPr lang="en-US" sz="1200" spc="-20" dirty="0">
                <a:solidFill>
                  <a:srgbClr val="FFFFFF"/>
                </a:solidFill>
                <a:latin typeface="Arial"/>
                <a:cs typeface="Arial"/>
              </a:rPr>
              <a:t> </a:t>
            </a:r>
            <a:r>
              <a:rPr lang="en-US" sz="1200" dirty="0">
                <a:solidFill>
                  <a:srgbClr val="FFFFFF"/>
                </a:solidFill>
                <a:latin typeface="Arial"/>
                <a:cs typeface="Arial"/>
              </a:rPr>
              <a:t>PVR</a:t>
            </a:r>
            <a:r>
              <a:rPr lang="en-US" sz="1200" spc="-15" dirty="0">
                <a:solidFill>
                  <a:srgbClr val="FFFFFF"/>
                </a:solidFill>
                <a:latin typeface="Arial"/>
                <a:cs typeface="Arial"/>
              </a:rPr>
              <a:t> </a:t>
            </a:r>
            <a:r>
              <a:rPr lang="en-US" sz="1200" spc="-20" dirty="0">
                <a:solidFill>
                  <a:srgbClr val="FFFFFF"/>
                </a:solidFill>
                <a:latin typeface="Arial"/>
                <a:cs typeface="Arial"/>
              </a:rPr>
              <a:t>≥400 </a:t>
            </a:r>
            <a:r>
              <a:rPr lang="en-US" sz="1200" spc="-10" dirty="0">
                <a:solidFill>
                  <a:srgbClr val="FFFFFF"/>
                </a:solidFill>
                <a:latin typeface="Arial"/>
                <a:cs typeface="Arial"/>
              </a:rPr>
              <a:t>dynes·sec·cm</a:t>
            </a:r>
            <a:r>
              <a:rPr lang="en-US" sz="1200" spc="-15" baseline="27777" dirty="0">
                <a:solidFill>
                  <a:srgbClr val="FFFFFF"/>
                </a:solidFill>
                <a:latin typeface="Arial"/>
                <a:cs typeface="Arial"/>
              </a:rPr>
              <a:t>-</a:t>
            </a:r>
            <a:r>
              <a:rPr lang="en-US" sz="1200" baseline="27777" dirty="0">
                <a:solidFill>
                  <a:srgbClr val="FFFFFF"/>
                </a:solidFill>
                <a:latin typeface="Arial"/>
                <a:cs typeface="Arial"/>
              </a:rPr>
              <a:t>5</a:t>
            </a:r>
            <a:r>
              <a:rPr lang="en-US" sz="1200" spc="217" baseline="27777" dirty="0">
                <a:solidFill>
                  <a:srgbClr val="FFFFFF"/>
                </a:solidFill>
                <a:latin typeface="Arial"/>
                <a:cs typeface="Arial"/>
              </a:rPr>
              <a:t> </a:t>
            </a:r>
            <a:r>
              <a:rPr lang="en-US" sz="1200" dirty="0">
                <a:solidFill>
                  <a:srgbClr val="FFFFFF"/>
                </a:solidFill>
                <a:latin typeface="Arial"/>
                <a:cs typeface="Arial"/>
              </a:rPr>
              <a:t>and</a:t>
            </a:r>
            <a:r>
              <a:rPr lang="en-US" sz="1200" spc="45" dirty="0">
                <a:solidFill>
                  <a:srgbClr val="FFFFFF"/>
                </a:solidFill>
                <a:latin typeface="Arial"/>
                <a:cs typeface="Arial"/>
              </a:rPr>
              <a:t> </a:t>
            </a:r>
            <a:r>
              <a:rPr lang="en-US" sz="1200" spc="-20" dirty="0">
                <a:solidFill>
                  <a:srgbClr val="FFFFFF"/>
                </a:solidFill>
                <a:latin typeface="Arial"/>
                <a:cs typeface="Arial"/>
              </a:rPr>
              <a:t>PCWP </a:t>
            </a:r>
            <a:r>
              <a:rPr lang="en-US" sz="1200" dirty="0">
                <a:solidFill>
                  <a:srgbClr val="FFFFFF"/>
                </a:solidFill>
                <a:latin typeface="Arial"/>
                <a:cs typeface="Arial"/>
              </a:rPr>
              <a:t>or</a:t>
            </a:r>
            <a:r>
              <a:rPr lang="en-US" sz="1200" spc="270" dirty="0">
                <a:solidFill>
                  <a:srgbClr val="FFFFFF"/>
                </a:solidFill>
                <a:latin typeface="Arial"/>
                <a:cs typeface="Arial"/>
              </a:rPr>
              <a:t> </a:t>
            </a:r>
            <a:r>
              <a:rPr lang="en-US" sz="1200" dirty="0">
                <a:solidFill>
                  <a:srgbClr val="FFFFFF"/>
                </a:solidFill>
                <a:latin typeface="Arial"/>
                <a:cs typeface="Arial"/>
              </a:rPr>
              <a:t>LVEDP</a:t>
            </a:r>
            <a:r>
              <a:rPr lang="en-US" sz="1200" spc="-10" dirty="0">
                <a:solidFill>
                  <a:srgbClr val="FFFFFF"/>
                </a:solidFill>
                <a:latin typeface="Arial"/>
                <a:cs typeface="Arial"/>
              </a:rPr>
              <a:t> </a:t>
            </a:r>
            <a:r>
              <a:rPr lang="en-US" sz="1200" dirty="0">
                <a:solidFill>
                  <a:srgbClr val="FFFFFF"/>
                </a:solidFill>
                <a:latin typeface="Arial"/>
                <a:cs typeface="Arial"/>
              </a:rPr>
              <a:t>≤15</a:t>
            </a:r>
            <a:r>
              <a:rPr lang="en-US" sz="1200" spc="-30" dirty="0">
                <a:solidFill>
                  <a:srgbClr val="FFFFFF"/>
                </a:solidFill>
                <a:latin typeface="Arial"/>
                <a:cs typeface="Arial"/>
              </a:rPr>
              <a:t> </a:t>
            </a:r>
            <a:r>
              <a:rPr lang="en-US" sz="1200" spc="-20" dirty="0">
                <a:solidFill>
                  <a:srgbClr val="FFFFFF"/>
                </a:solidFill>
                <a:latin typeface="Arial"/>
                <a:cs typeface="Arial"/>
              </a:rPr>
              <a:t>mmHg</a:t>
            </a:r>
            <a:endParaRPr lang="en-US" sz="1200" dirty="0">
              <a:latin typeface="Arial"/>
              <a:cs typeface="Arial"/>
            </a:endParaRPr>
          </a:p>
          <a:p>
            <a:pPr marL="152400" indent="-114300">
              <a:lnSpc>
                <a:spcPct val="100000"/>
              </a:lnSpc>
              <a:spcBef>
                <a:spcPts val="300"/>
              </a:spcBef>
              <a:buChar char="•"/>
              <a:tabLst>
                <a:tab pos="152400" algn="l"/>
              </a:tabLst>
            </a:pPr>
            <a:r>
              <a:rPr lang="en-US" sz="1200" dirty="0">
                <a:solidFill>
                  <a:srgbClr val="FFFFFF"/>
                </a:solidFill>
                <a:latin typeface="Arial"/>
                <a:cs typeface="Arial"/>
              </a:rPr>
              <a:t>6MWD</a:t>
            </a:r>
            <a:r>
              <a:rPr lang="en-US" sz="1200" spc="-50" dirty="0">
                <a:solidFill>
                  <a:srgbClr val="FFFFFF"/>
                </a:solidFill>
                <a:latin typeface="Arial"/>
                <a:cs typeface="Arial"/>
              </a:rPr>
              <a:t> </a:t>
            </a:r>
            <a:r>
              <a:rPr lang="en-US" sz="1200" dirty="0">
                <a:solidFill>
                  <a:srgbClr val="FFFFFF"/>
                </a:solidFill>
                <a:latin typeface="Arial"/>
                <a:cs typeface="Arial"/>
              </a:rPr>
              <a:t>150</a:t>
            </a:r>
            <a:r>
              <a:rPr lang="en-US" sz="1200" spc="-10" dirty="0">
                <a:solidFill>
                  <a:srgbClr val="FFFFFF"/>
                </a:solidFill>
                <a:latin typeface="Arial"/>
                <a:cs typeface="Arial"/>
              </a:rPr>
              <a:t> </a:t>
            </a:r>
            <a:r>
              <a:rPr lang="en-US" sz="1200" dirty="0">
                <a:solidFill>
                  <a:srgbClr val="FFFFFF"/>
                </a:solidFill>
                <a:latin typeface="Arial"/>
                <a:cs typeface="Arial"/>
              </a:rPr>
              <a:t>- 500</a:t>
            </a:r>
            <a:r>
              <a:rPr lang="en-US" sz="1200" spc="-5" dirty="0">
                <a:solidFill>
                  <a:srgbClr val="FFFFFF"/>
                </a:solidFill>
                <a:latin typeface="Arial"/>
                <a:cs typeface="Arial"/>
              </a:rPr>
              <a:t> </a:t>
            </a:r>
            <a:r>
              <a:rPr lang="en-US" sz="1200" spc="-10" dirty="0">
                <a:solidFill>
                  <a:srgbClr val="FFFFFF"/>
                </a:solidFill>
                <a:latin typeface="Arial"/>
                <a:cs typeface="Arial"/>
              </a:rPr>
              <a:t>meters</a:t>
            </a:r>
            <a:endParaRPr lang="en-US" sz="1200" dirty="0">
              <a:latin typeface="Arial"/>
              <a:cs typeface="Arial"/>
            </a:endParaRPr>
          </a:p>
          <a:p>
            <a:pPr marL="152400" marR="101600" indent="-114300">
              <a:lnSpc>
                <a:spcPct val="100000"/>
              </a:lnSpc>
              <a:spcBef>
                <a:spcPts val="300"/>
              </a:spcBef>
              <a:buChar char="•"/>
              <a:tabLst>
                <a:tab pos="152400" algn="l"/>
              </a:tabLst>
            </a:pPr>
            <a:r>
              <a:rPr lang="en-US" sz="1200" dirty="0">
                <a:solidFill>
                  <a:srgbClr val="FFFFFF"/>
                </a:solidFill>
                <a:latin typeface="Arial"/>
                <a:cs typeface="Arial"/>
              </a:rPr>
              <a:t>Stable</a:t>
            </a:r>
            <a:r>
              <a:rPr lang="en-US" sz="1200" spc="-45" dirty="0">
                <a:solidFill>
                  <a:srgbClr val="FFFFFF"/>
                </a:solidFill>
                <a:latin typeface="Arial"/>
                <a:cs typeface="Arial"/>
              </a:rPr>
              <a:t> </a:t>
            </a:r>
            <a:r>
              <a:rPr lang="en-US" sz="1200" dirty="0">
                <a:solidFill>
                  <a:srgbClr val="FFFFFF"/>
                </a:solidFill>
                <a:latin typeface="Arial"/>
                <a:cs typeface="Arial"/>
              </a:rPr>
              <a:t>treatment</a:t>
            </a:r>
            <a:r>
              <a:rPr lang="en-US" sz="1200" spc="-70" dirty="0">
                <a:solidFill>
                  <a:srgbClr val="FFFFFF"/>
                </a:solidFill>
                <a:latin typeface="Arial"/>
                <a:cs typeface="Arial"/>
              </a:rPr>
              <a:t> </a:t>
            </a:r>
            <a:r>
              <a:rPr lang="en-US" sz="1200" spc="-20" dirty="0">
                <a:solidFill>
                  <a:srgbClr val="FFFFFF"/>
                </a:solidFill>
                <a:latin typeface="Arial"/>
                <a:cs typeface="Arial"/>
              </a:rPr>
              <a:t>with </a:t>
            </a:r>
            <a:r>
              <a:rPr lang="en-US" sz="1200" dirty="0">
                <a:solidFill>
                  <a:srgbClr val="FFFFFF"/>
                </a:solidFill>
                <a:latin typeface="Arial"/>
                <a:cs typeface="Arial"/>
              </a:rPr>
              <a:t>background</a:t>
            </a:r>
            <a:r>
              <a:rPr lang="en-US" sz="1200" spc="-60" dirty="0">
                <a:solidFill>
                  <a:srgbClr val="FFFFFF"/>
                </a:solidFill>
                <a:latin typeface="Arial"/>
                <a:cs typeface="Arial"/>
              </a:rPr>
              <a:t> </a:t>
            </a:r>
            <a:r>
              <a:rPr lang="en-US" sz="1200" dirty="0">
                <a:solidFill>
                  <a:srgbClr val="FFFFFF"/>
                </a:solidFill>
                <a:latin typeface="Arial"/>
                <a:cs typeface="Arial"/>
              </a:rPr>
              <a:t>PAH </a:t>
            </a:r>
            <a:r>
              <a:rPr lang="en-US" sz="1200" spc="-10" dirty="0">
                <a:solidFill>
                  <a:srgbClr val="FFFFFF"/>
                </a:solidFill>
                <a:latin typeface="Arial"/>
                <a:cs typeface="Arial"/>
              </a:rPr>
              <a:t>therapy*</a:t>
            </a:r>
            <a:endParaRPr lang="en-US" sz="1200" dirty="0">
              <a:latin typeface="Arial"/>
              <a:cs typeface="Arial"/>
            </a:endParaRPr>
          </a:p>
        </p:txBody>
      </p:sp>
      <p:sp>
        <p:nvSpPr>
          <p:cNvPr id="70" name="object 21">
            <a:extLst>
              <a:ext uri="{FF2B5EF4-FFF2-40B4-BE49-F238E27FC236}">
                <a16:creationId xmlns:a16="http://schemas.microsoft.com/office/drawing/2014/main" id="{ACFD3004-57B9-B76D-F544-9F5354B1848D}"/>
              </a:ext>
            </a:extLst>
          </p:cNvPr>
          <p:cNvSpPr/>
          <p:nvPr/>
        </p:nvSpPr>
        <p:spPr>
          <a:xfrm>
            <a:off x="4055235" y="4144666"/>
            <a:ext cx="3705606" cy="548640"/>
          </a:xfrm>
          <a:custGeom>
            <a:avLst/>
            <a:gdLst/>
            <a:ahLst/>
            <a:cxnLst/>
            <a:rect l="l" t="t" r="r" b="b"/>
            <a:pathLst>
              <a:path w="4677409" h="548639">
                <a:moveTo>
                  <a:pt x="4677155" y="0"/>
                </a:moveTo>
                <a:lnTo>
                  <a:pt x="0" y="0"/>
                </a:lnTo>
                <a:lnTo>
                  <a:pt x="0" y="548639"/>
                </a:lnTo>
                <a:lnTo>
                  <a:pt x="4677155" y="548639"/>
                </a:lnTo>
                <a:lnTo>
                  <a:pt x="4677155" y="0"/>
                </a:lnTo>
                <a:close/>
              </a:path>
            </a:pathLst>
          </a:custGeom>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r>
              <a:rPr lang="en-US" sz="1200" b="1" dirty="0" err="1">
                <a:latin typeface="Arial"/>
                <a:cs typeface="Arial"/>
              </a:rPr>
              <a:t>Sotatercept</a:t>
            </a:r>
            <a:r>
              <a:rPr lang="en-US" sz="1200" b="1" dirty="0">
                <a:latin typeface="Arial"/>
                <a:cs typeface="Arial"/>
              </a:rPr>
              <a:t> 0.3 mg/kg starting dose to</a:t>
            </a:r>
            <a:br>
              <a:rPr lang="en-US" sz="1200" b="1" dirty="0">
                <a:latin typeface="Arial"/>
                <a:cs typeface="Arial"/>
              </a:rPr>
            </a:br>
            <a:r>
              <a:rPr lang="en-US" sz="1200" b="1" dirty="0">
                <a:latin typeface="Arial"/>
                <a:cs typeface="Arial"/>
              </a:rPr>
              <a:t>0.7 mg/kg every three weeks (N = 163)</a:t>
            </a:r>
            <a:endParaRPr lang="en-US" sz="1200" dirty="0">
              <a:latin typeface="Arial"/>
              <a:cs typeface="Arial"/>
            </a:endParaRPr>
          </a:p>
        </p:txBody>
      </p:sp>
      <p:sp>
        <p:nvSpPr>
          <p:cNvPr id="73" name="Footer Placeholder 72">
            <a:extLst>
              <a:ext uri="{FF2B5EF4-FFF2-40B4-BE49-F238E27FC236}">
                <a16:creationId xmlns:a16="http://schemas.microsoft.com/office/drawing/2014/main" id="{ED8683A6-17DA-70A8-57B2-557CC5502842}"/>
              </a:ext>
            </a:extLst>
          </p:cNvPr>
          <p:cNvSpPr>
            <a:spLocks noGrp="1"/>
          </p:cNvSpPr>
          <p:nvPr>
            <p:ph type="ftr" sz="quarter" idx="3"/>
          </p:nvPr>
        </p:nvSpPr>
        <p:spPr>
          <a:xfrm>
            <a:off x="609600" y="6356350"/>
            <a:ext cx="11157854" cy="442131"/>
          </a:xfrm>
        </p:spPr>
        <p:txBody>
          <a:bodyPr/>
          <a:lstStyle/>
          <a:p>
            <a:pPr marL="12700"/>
            <a:r>
              <a:rPr lang="en-US" sz="900" spc="-10" dirty="0">
                <a:latin typeface="+mj-lt"/>
                <a:cs typeface="Arial"/>
              </a:rPr>
              <a:t>*Background</a:t>
            </a:r>
            <a:r>
              <a:rPr lang="en-US" sz="900" spc="-60" dirty="0">
                <a:latin typeface="+mj-lt"/>
                <a:cs typeface="Arial"/>
              </a:rPr>
              <a:t> </a:t>
            </a:r>
            <a:r>
              <a:rPr lang="en-US" sz="900" dirty="0">
                <a:latin typeface="+mj-lt"/>
                <a:cs typeface="Arial"/>
              </a:rPr>
              <a:t>PAH</a:t>
            </a:r>
            <a:r>
              <a:rPr lang="en-US" sz="900" spc="-15" dirty="0">
                <a:latin typeface="+mj-lt"/>
                <a:cs typeface="Arial"/>
              </a:rPr>
              <a:t> </a:t>
            </a:r>
            <a:r>
              <a:rPr lang="en-US" sz="900" dirty="0">
                <a:latin typeface="+mj-lt"/>
                <a:cs typeface="Arial"/>
              </a:rPr>
              <a:t>therapy</a:t>
            </a:r>
            <a:r>
              <a:rPr lang="en-US" sz="900" spc="-35" dirty="0">
                <a:latin typeface="+mj-lt"/>
                <a:cs typeface="Arial"/>
              </a:rPr>
              <a:t> </a:t>
            </a:r>
            <a:r>
              <a:rPr lang="en-US" sz="900" spc="-10" dirty="0">
                <a:latin typeface="+mj-lt"/>
                <a:cs typeface="Arial"/>
              </a:rPr>
              <a:t>included</a:t>
            </a:r>
            <a:r>
              <a:rPr lang="en-US" sz="900" spc="-35" dirty="0">
                <a:latin typeface="+mj-lt"/>
                <a:cs typeface="Arial"/>
              </a:rPr>
              <a:t> </a:t>
            </a:r>
            <a:r>
              <a:rPr lang="en-US" sz="900" spc="-10" dirty="0">
                <a:latin typeface="+mj-lt"/>
                <a:cs typeface="Arial"/>
              </a:rPr>
              <a:t>monotherapy,</a:t>
            </a:r>
            <a:r>
              <a:rPr lang="en-US" sz="900" spc="-30" dirty="0">
                <a:latin typeface="+mj-lt"/>
                <a:cs typeface="Arial"/>
              </a:rPr>
              <a:t> </a:t>
            </a:r>
            <a:r>
              <a:rPr lang="en-US" sz="900" dirty="0">
                <a:latin typeface="+mj-lt"/>
                <a:cs typeface="Arial"/>
              </a:rPr>
              <a:t>double</a:t>
            </a:r>
            <a:r>
              <a:rPr lang="en-US" sz="900" spc="-30" dirty="0">
                <a:latin typeface="+mj-lt"/>
                <a:cs typeface="Arial"/>
              </a:rPr>
              <a:t> </a:t>
            </a:r>
            <a:r>
              <a:rPr lang="en-US" sz="900" dirty="0">
                <a:latin typeface="+mj-lt"/>
                <a:cs typeface="Arial"/>
              </a:rPr>
              <a:t>therapy</a:t>
            </a:r>
            <a:r>
              <a:rPr lang="en-US" sz="900" spc="-35" dirty="0">
                <a:latin typeface="+mj-lt"/>
                <a:cs typeface="Arial"/>
              </a:rPr>
              <a:t> </a:t>
            </a:r>
            <a:r>
              <a:rPr lang="en-US" sz="900" dirty="0">
                <a:latin typeface="+mj-lt"/>
                <a:cs typeface="Arial"/>
              </a:rPr>
              <a:t>or</a:t>
            </a:r>
            <a:r>
              <a:rPr lang="en-US" sz="900" spc="-30" dirty="0">
                <a:latin typeface="+mj-lt"/>
                <a:cs typeface="Arial"/>
              </a:rPr>
              <a:t> </a:t>
            </a:r>
            <a:r>
              <a:rPr lang="en-US" sz="900" dirty="0">
                <a:latin typeface="+mj-lt"/>
                <a:cs typeface="Arial"/>
              </a:rPr>
              <a:t>triple</a:t>
            </a:r>
            <a:r>
              <a:rPr lang="en-US" sz="900" spc="-25" dirty="0">
                <a:latin typeface="+mj-lt"/>
                <a:cs typeface="Arial"/>
              </a:rPr>
              <a:t> </a:t>
            </a:r>
            <a:r>
              <a:rPr lang="en-US" sz="900" dirty="0">
                <a:latin typeface="+mj-lt"/>
                <a:cs typeface="Arial"/>
              </a:rPr>
              <a:t>therapy</a:t>
            </a:r>
            <a:r>
              <a:rPr lang="en-US" sz="900" spc="-35" dirty="0">
                <a:latin typeface="+mj-lt"/>
                <a:cs typeface="Arial"/>
              </a:rPr>
              <a:t> </a:t>
            </a:r>
            <a:r>
              <a:rPr lang="en-US" sz="900" dirty="0">
                <a:latin typeface="+mj-lt"/>
                <a:cs typeface="Arial"/>
              </a:rPr>
              <a:t>with</a:t>
            </a:r>
            <a:r>
              <a:rPr lang="en-US" sz="900" spc="-10" dirty="0">
                <a:latin typeface="+mj-lt"/>
                <a:cs typeface="Arial"/>
              </a:rPr>
              <a:t> </a:t>
            </a:r>
            <a:r>
              <a:rPr lang="en-US" sz="900" dirty="0">
                <a:latin typeface="+mj-lt"/>
                <a:cs typeface="Arial"/>
              </a:rPr>
              <a:t>one</a:t>
            </a:r>
            <a:r>
              <a:rPr lang="en-US" sz="900" spc="-45" dirty="0">
                <a:latin typeface="+mj-lt"/>
                <a:cs typeface="Arial"/>
              </a:rPr>
              <a:t> </a:t>
            </a:r>
            <a:r>
              <a:rPr lang="en-US" sz="900" dirty="0">
                <a:latin typeface="+mj-lt"/>
                <a:cs typeface="Arial"/>
              </a:rPr>
              <a:t>or</a:t>
            </a:r>
            <a:r>
              <a:rPr lang="en-US" sz="900" spc="-30" dirty="0">
                <a:latin typeface="+mj-lt"/>
                <a:cs typeface="Arial"/>
              </a:rPr>
              <a:t> </a:t>
            </a:r>
            <a:r>
              <a:rPr lang="en-US" sz="900" dirty="0">
                <a:latin typeface="+mj-lt"/>
                <a:cs typeface="Arial"/>
              </a:rPr>
              <a:t>more</a:t>
            </a:r>
            <a:r>
              <a:rPr lang="en-US" sz="900" spc="-55" dirty="0">
                <a:latin typeface="+mj-lt"/>
                <a:cs typeface="Arial"/>
              </a:rPr>
              <a:t> </a:t>
            </a:r>
            <a:r>
              <a:rPr lang="en-US" sz="900" dirty="0">
                <a:latin typeface="+mj-lt"/>
                <a:cs typeface="Arial"/>
              </a:rPr>
              <a:t>of</a:t>
            </a:r>
            <a:r>
              <a:rPr lang="en-US" sz="900" spc="-30" dirty="0">
                <a:latin typeface="+mj-lt"/>
                <a:cs typeface="Arial"/>
              </a:rPr>
              <a:t> </a:t>
            </a:r>
            <a:r>
              <a:rPr lang="en-US" sz="900" dirty="0">
                <a:latin typeface="+mj-lt"/>
                <a:cs typeface="Arial"/>
              </a:rPr>
              <a:t>the</a:t>
            </a:r>
            <a:r>
              <a:rPr lang="en-US" sz="900" spc="-35" dirty="0">
                <a:latin typeface="+mj-lt"/>
                <a:cs typeface="Arial"/>
              </a:rPr>
              <a:t> </a:t>
            </a:r>
            <a:r>
              <a:rPr lang="en-US" sz="900" spc="-10" dirty="0">
                <a:latin typeface="+mj-lt"/>
                <a:cs typeface="Arial"/>
              </a:rPr>
              <a:t>following: </a:t>
            </a:r>
            <a:r>
              <a:rPr lang="en-US" sz="900" dirty="0">
                <a:latin typeface="+mj-lt"/>
                <a:cs typeface="Arial"/>
              </a:rPr>
              <a:t>An</a:t>
            </a:r>
            <a:r>
              <a:rPr lang="en-US" sz="900" spc="-20" dirty="0">
                <a:latin typeface="+mj-lt"/>
                <a:cs typeface="Arial"/>
              </a:rPr>
              <a:t> </a:t>
            </a:r>
            <a:r>
              <a:rPr lang="en-US" sz="900" spc="-10" dirty="0">
                <a:latin typeface="+mj-lt"/>
                <a:cs typeface="Arial"/>
              </a:rPr>
              <a:t>endothelin</a:t>
            </a:r>
            <a:r>
              <a:rPr lang="en-US" sz="900" spc="-20" dirty="0">
                <a:latin typeface="+mj-lt"/>
                <a:cs typeface="Arial"/>
              </a:rPr>
              <a:t> </a:t>
            </a:r>
            <a:r>
              <a:rPr lang="en-US" sz="900" dirty="0">
                <a:latin typeface="+mj-lt"/>
                <a:cs typeface="Arial"/>
              </a:rPr>
              <a:t>receptor</a:t>
            </a:r>
            <a:r>
              <a:rPr lang="en-US" sz="900" spc="-30" dirty="0">
                <a:latin typeface="+mj-lt"/>
                <a:cs typeface="Arial"/>
              </a:rPr>
              <a:t> </a:t>
            </a:r>
            <a:r>
              <a:rPr lang="en-US" sz="900" spc="-10" dirty="0">
                <a:latin typeface="+mj-lt"/>
                <a:cs typeface="Arial"/>
              </a:rPr>
              <a:t>antagonist,</a:t>
            </a:r>
            <a:r>
              <a:rPr lang="en-US" sz="900" spc="-30" dirty="0">
                <a:latin typeface="+mj-lt"/>
                <a:cs typeface="Arial"/>
              </a:rPr>
              <a:t> </a:t>
            </a:r>
            <a:r>
              <a:rPr lang="en-US" sz="900" dirty="0">
                <a:latin typeface="+mj-lt"/>
                <a:cs typeface="Arial"/>
              </a:rPr>
              <a:t>a</a:t>
            </a:r>
            <a:r>
              <a:rPr lang="en-US" sz="900" spc="-20" dirty="0">
                <a:latin typeface="+mj-lt"/>
                <a:cs typeface="Arial"/>
              </a:rPr>
              <a:t> </a:t>
            </a:r>
            <a:r>
              <a:rPr lang="en-US" sz="900" spc="-10" dirty="0">
                <a:latin typeface="+mj-lt"/>
                <a:cs typeface="Arial"/>
              </a:rPr>
              <a:t>phosphodiesterase-</a:t>
            </a:r>
            <a:r>
              <a:rPr lang="en-US" sz="900" dirty="0">
                <a:latin typeface="+mj-lt"/>
                <a:cs typeface="Arial"/>
              </a:rPr>
              <a:t>5</a:t>
            </a:r>
            <a:r>
              <a:rPr lang="en-US" sz="900" spc="-40" dirty="0">
                <a:latin typeface="+mj-lt"/>
                <a:cs typeface="Arial"/>
              </a:rPr>
              <a:t> </a:t>
            </a:r>
            <a:r>
              <a:rPr lang="en-US" sz="900" spc="-10" dirty="0">
                <a:latin typeface="+mj-lt"/>
                <a:cs typeface="Arial"/>
              </a:rPr>
              <a:t>inhibitor,</a:t>
            </a:r>
            <a:r>
              <a:rPr lang="en-US" sz="900" spc="-5" dirty="0">
                <a:latin typeface="+mj-lt"/>
                <a:cs typeface="Arial"/>
              </a:rPr>
              <a:t> </a:t>
            </a:r>
            <a:r>
              <a:rPr lang="en-US" sz="900" dirty="0">
                <a:latin typeface="+mj-lt"/>
                <a:cs typeface="Arial"/>
              </a:rPr>
              <a:t>a</a:t>
            </a:r>
            <a:r>
              <a:rPr lang="en-US" sz="900" spc="-20" dirty="0">
                <a:latin typeface="+mj-lt"/>
                <a:cs typeface="Arial"/>
              </a:rPr>
              <a:t> </a:t>
            </a:r>
            <a:r>
              <a:rPr lang="en-US" sz="900" dirty="0">
                <a:latin typeface="+mj-lt"/>
                <a:cs typeface="Arial"/>
              </a:rPr>
              <a:t>soluble</a:t>
            </a:r>
            <a:r>
              <a:rPr lang="en-US" sz="900" spc="-10" dirty="0">
                <a:latin typeface="+mj-lt"/>
                <a:cs typeface="Arial"/>
              </a:rPr>
              <a:t> guanylate</a:t>
            </a:r>
            <a:r>
              <a:rPr lang="en-US" sz="900" dirty="0">
                <a:latin typeface="+mj-lt"/>
                <a:cs typeface="Arial"/>
              </a:rPr>
              <a:t> cyclase </a:t>
            </a:r>
            <a:r>
              <a:rPr lang="en-US" sz="900" spc="-10" dirty="0">
                <a:latin typeface="+mj-lt"/>
                <a:cs typeface="Arial"/>
              </a:rPr>
              <a:t>stimulator,</a:t>
            </a:r>
            <a:r>
              <a:rPr lang="en-US" sz="900" spc="-25" dirty="0">
                <a:latin typeface="+mj-lt"/>
                <a:cs typeface="Arial"/>
              </a:rPr>
              <a:t> </a:t>
            </a:r>
            <a:r>
              <a:rPr lang="en-US" sz="900" dirty="0">
                <a:latin typeface="+mj-lt"/>
                <a:cs typeface="Arial"/>
              </a:rPr>
              <a:t>and/or</a:t>
            </a:r>
            <a:r>
              <a:rPr lang="en-US" sz="900" spc="-30" dirty="0">
                <a:latin typeface="+mj-lt"/>
                <a:cs typeface="Arial"/>
              </a:rPr>
              <a:t> </a:t>
            </a:r>
            <a:r>
              <a:rPr lang="en-US" sz="900" dirty="0">
                <a:latin typeface="+mj-lt"/>
                <a:cs typeface="Arial"/>
              </a:rPr>
              <a:t>a</a:t>
            </a:r>
            <a:r>
              <a:rPr lang="en-US" sz="900" spc="-20" dirty="0">
                <a:latin typeface="+mj-lt"/>
                <a:cs typeface="Arial"/>
              </a:rPr>
              <a:t> </a:t>
            </a:r>
            <a:r>
              <a:rPr lang="en-US" sz="900" dirty="0">
                <a:latin typeface="+mj-lt"/>
                <a:cs typeface="Arial"/>
              </a:rPr>
              <a:t>prostacyclin</a:t>
            </a:r>
            <a:r>
              <a:rPr lang="en-US" sz="900" spc="15" dirty="0">
                <a:latin typeface="+mj-lt"/>
                <a:cs typeface="Arial"/>
              </a:rPr>
              <a:t> </a:t>
            </a:r>
            <a:r>
              <a:rPr lang="en-US" sz="900" spc="-10" dirty="0">
                <a:latin typeface="+mj-lt"/>
                <a:cs typeface="Arial"/>
              </a:rPr>
              <a:t>(including</a:t>
            </a:r>
            <a:r>
              <a:rPr lang="en-US" sz="900" spc="-15" dirty="0">
                <a:latin typeface="+mj-lt"/>
                <a:cs typeface="Arial"/>
              </a:rPr>
              <a:t> </a:t>
            </a:r>
            <a:r>
              <a:rPr lang="en-US" sz="900" spc="-10" dirty="0">
                <a:latin typeface="+mj-lt"/>
                <a:cs typeface="Arial"/>
              </a:rPr>
              <a:t>intravenous).</a:t>
            </a:r>
          </a:p>
          <a:p>
            <a:pPr marL="12700"/>
            <a:endParaRPr lang="en-US" sz="900" dirty="0">
              <a:latin typeface="+mj-lt"/>
              <a:cs typeface="Arial"/>
            </a:endParaRPr>
          </a:p>
          <a:p>
            <a:pPr marL="38100" marR="30480"/>
            <a:r>
              <a:rPr lang="en-US" sz="900" dirty="0">
                <a:latin typeface="+mj-lt"/>
                <a:cs typeface="Arial"/>
              </a:rPr>
              <a:t>LVEDP,</a:t>
            </a:r>
            <a:r>
              <a:rPr lang="en-US" sz="900" spc="-5" dirty="0">
                <a:latin typeface="+mj-lt"/>
                <a:cs typeface="Arial"/>
              </a:rPr>
              <a:t> </a:t>
            </a:r>
            <a:r>
              <a:rPr lang="en-US" sz="900" dirty="0">
                <a:latin typeface="+mj-lt"/>
                <a:cs typeface="Arial"/>
              </a:rPr>
              <a:t>left</a:t>
            </a:r>
            <a:r>
              <a:rPr lang="en-US" sz="900" spc="-20" dirty="0">
                <a:latin typeface="+mj-lt"/>
                <a:cs typeface="Arial"/>
              </a:rPr>
              <a:t> </a:t>
            </a:r>
            <a:r>
              <a:rPr lang="en-US" sz="900" dirty="0">
                <a:latin typeface="+mj-lt"/>
                <a:cs typeface="Arial"/>
              </a:rPr>
              <a:t>ventricular</a:t>
            </a:r>
            <a:r>
              <a:rPr lang="en-US" sz="900" spc="-15" dirty="0">
                <a:latin typeface="+mj-lt"/>
                <a:cs typeface="Arial"/>
              </a:rPr>
              <a:t> </a:t>
            </a:r>
            <a:r>
              <a:rPr lang="en-US" sz="900" spc="-10" dirty="0">
                <a:latin typeface="+mj-lt"/>
                <a:cs typeface="Arial"/>
              </a:rPr>
              <a:t>end-</a:t>
            </a:r>
            <a:r>
              <a:rPr lang="en-US" sz="900" dirty="0">
                <a:latin typeface="+mj-lt"/>
                <a:cs typeface="Arial"/>
              </a:rPr>
              <a:t>diastolic</a:t>
            </a:r>
            <a:r>
              <a:rPr lang="en-US" sz="900" spc="-5" dirty="0">
                <a:latin typeface="+mj-lt"/>
                <a:cs typeface="Arial"/>
              </a:rPr>
              <a:t> </a:t>
            </a:r>
            <a:r>
              <a:rPr lang="en-US" sz="900" dirty="0">
                <a:latin typeface="+mj-lt"/>
                <a:cs typeface="Arial"/>
              </a:rPr>
              <a:t>pressure;</a:t>
            </a:r>
            <a:r>
              <a:rPr lang="en-US" sz="900" spc="5" dirty="0">
                <a:latin typeface="+mj-lt"/>
                <a:cs typeface="Arial"/>
              </a:rPr>
              <a:t> </a:t>
            </a:r>
            <a:r>
              <a:rPr lang="en-US" sz="900" dirty="0">
                <a:latin typeface="+mj-lt"/>
                <a:cs typeface="Arial"/>
              </a:rPr>
              <a:t>N,</a:t>
            </a:r>
            <a:r>
              <a:rPr lang="en-US" sz="900" spc="-20" dirty="0">
                <a:latin typeface="+mj-lt"/>
                <a:cs typeface="Arial"/>
              </a:rPr>
              <a:t> </a:t>
            </a:r>
            <a:r>
              <a:rPr lang="en-US" sz="900" dirty="0">
                <a:latin typeface="+mj-lt"/>
                <a:cs typeface="Arial"/>
              </a:rPr>
              <a:t>number</a:t>
            </a:r>
            <a:r>
              <a:rPr lang="en-US" sz="900" spc="-10" dirty="0">
                <a:latin typeface="+mj-lt"/>
                <a:cs typeface="Arial"/>
              </a:rPr>
              <a:t> </a:t>
            </a:r>
            <a:r>
              <a:rPr lang="en-US" sz="900" dirty="0">
                <a:latin typeface="+mj-lt"/>
                <a:cs typeface="Arial"/>
              </a:rPr>
              <a:t>of</a:t>
            </a:r>
            <a:r>
              <a:rPr lang="en-US" sz="900" spc="-10" dirty="0">
                <a:latin typeface="+mj-lt"/>
                <a:cs typeface="Arial"/>
              </a:rPr>
              <a:t> </a:t>
            </a:r>
            <a:r>
              <a:rPr lang="en-US" sz="900" dirty="0">
                <a:latin typeface="+mj-lt"/>
                <a:cs typeface="Arial"/>
              </a:rPr>
              <a:t>patients in</a:t>
            </a:r>
            <a:r>
              <a:rPr lang="en-US" sz="900" spc="-15" dirty="0">
                <a:latin typeface="+mj-lt"/>
                <a:cs typeface="Arial"/>
              </a:rPr>
              <a:t> </a:t>
            </a:r>
            <a:r>
              <a:rPr lang="en-US" sz="900" dirty="0">
                <a:latin typeface="+mj-lt"/>
                <a:cs typeface="Arial"/>
              </a:rPr>
              <a:t>the treatment</a:t>
            </a:r>
            <a:r>
              <a:rPr lang="en-US" sz="900" spc="-20" dirty="0">
                <a:latin typeface="+mj-lt"/>
                <a:cs typeface="Arial"/>
              </a:rPr>
              <a:t> </a:t>
            </a:r>
            <a:r>
              <a:rPr lang="en-US" sz="900" dirty="0">
                <a:latin typeface="+mj-lt"/>
                <a:cs typeface="Arial"/>
              </a:rPr>
              <a:t>group or</a:t>
            </a:r>
            <a:r>
              <a:rPr lang="en-US" sz="900" spc="-15" dirty="0">
                <a:latin typeface="+mj-lt"/>
                <a:cs typeface="Arial"/>
              </a:rPr>
              <a:t> </a:t>
            </a:r>
            <a:r>
              <a:rPr lang="en-US" sz="900" dirty="0">
                <a:latin typeface="+mj-lt"/>
                <a:cs typeface="Arial"/>
              </a:rPr>
              <a:t>overall;</a:t>
            </a:r>
            <a:r>
              <a:rPr lang="en-US" sz="900" spc="25" dirty="0">
                <a:latin typeface="+mj-lt"/>
                <a:cs typeface="Arial"/>
              </a:rPr>
              <a:t> </a:t>
            </a:r>
            <a:r>
              <a:rPr lang="en-US" sz="900" dirty="0">
                <a:latin typeface="+mj-lt"/>
                <a:cs typeface="Arial"/>
              </a:rPr>
              <a:t>PAH</a:t>
            </a:r>
            <a:r>
              <a:rPr lang="en-US" sz="900" spc="-30" dirty="0">
                <a:latin typeface="+mj-lt"/>
                <a:cs typeface="Arial"/>
              </a:rPr>
              <a:t>-</a:t>
            </a:r>
            <a:r>
              <a:rPr lang="en-US" sz="900" dirty="0">
                <a:latin typeface="+mj-lt"/>
                <a:cs typeface="Arial"/>
              </a:rPr>
              <a:t>SYMPACT</a:t>
            </a:r>
            <a:r>
              <a:rPr lang="en-US" sz="700" baseline="27777" dirty="0">
                <a:latin typeface="+mj-lt"/>
                <a:cs typeface="Arial"/>
              </a:rPr>
              <a:t>®</a:t>
            </a:r>
            <a:r>
              <a:rPr lang="en-US" sz="900" dirty="0">
                <a:latin typeface="+mj-lt"/>
                <a:cs typeface="Arial"/>
              </a:rPr>
              <a:t>:</a:t>
            </a:r>
            <a:r>
              <a:rPr lang="en-US" sz="900" spc="-25" dirty="0">
                <a:latin typeface="+mj-lt"/>
                <a:cs typeface="Arial"/>
              </a:rPr>
              <a:t> </a:t>
            </a:r>
            <a:r>
              <a:rPr lang="en-US" sz="900" dirty="0">
                <a:latin typeface="+mj-lt"/>
                <a:cs typeface="Arial"/>
              </a:rPr>
              <a:t>pulmonary</a:t>
            </a:r>
            <a:r>
              <a:rPr lang="en-US" sz="900" spc="-25" dirty="0">
                <a:latin typeface="+mj-lt"/>
                <a:cs typeface="Arial"/>
              </a:rPr>
              <a:t> </a:t>
            </a:r>
            <a:r>
              <a:rPr lang="en-US" sz="900" dirty="0">
                <a:latin typeface="+mj-lt"/>
                <a:cs typeface="Arial"/>
              </a:rPr>
              <a:t>arterial</a:t>
            </a:r>
            <a:r>
              <a:rPr lang="en-US" sz="900" spc="-10" dirty="0">
                <a:latin typeface="+mj-lt"/>
                <a:cs typeface="Arial"/>
              </a:rPr>
              <a:t> </a:t>
            </a:r>
            <a:r>
              <a:rPr lang="en-US" sz="900" dirty="0">
                <a:latin typeface="+mj-lt"/>
                <a:cs typeface="Arial"/>
              </a:rPr>
              <a:t>hypertension symptoms</a:t>
            </a:r>
            <a:r>
              <a:rPr lang="en-US" sz="900" spc="-55" dirty="0">
                <a:latin typeface="+mj-lt"/>
                <a:cs typeface="Arial"/>
              </a:rPr>
              <a:t> </a:t>
            </a:r>
            <a:r>
              <a:rPr lang="en-US" sz="900" dirty="0">
                <a:latin typeface="+mj-lt"/>
                <a:cs typeface="Arial"/>
              </a:rPr>
              <a:t>and</a:t>
            </a:r>
            <a:r>
              <a:rPr lang="en-US" sz="900" spc="-10" dirty="0">
                <a:latin typeface="+mj-lt"/>
                <a:cs typeface="Arial"/>
              </a:rPr>
              <a:t> </a:t>
            </a:r>
            <a:r>
              <a:rPr lang="en-US" sz="900" dirty="0">
                <a:latin typeface="+mj-lt"/>
                <a:cs typeface="Arial"/>
              </a:rPr>
              <a:t>impact</a:t>
            </a:r>
            <a:r>
              <a:rPr lang="en-US" sz="900" spc="-35" dirty="0">
                <a:latin typeface="+mj-lt"/>
                <a:cs typeface="Arial"/>
              </a:rPr>
              <a:t> </a:t>
            </a:r>
            <a:r>
              <a:rPr lang="en-US" sz="900" spc="-10" dirty="0">
                <a:latin typeface="+mj-lt"/>
                <a:cs typeface="Arial"/>
              </a:rPr>
              <a:t>patient-</a:t>
            </a:r>
            <a:r>
              <a:rPr lang="en-US" sz="900" dirty="0">
                <a:latin typeface="+mj-lt"/>
                <a:cs typeface="Arial"/>
              </a:rPr>
              <a:t>reported</a:t>
            </a:r>
            <a:r>
              <a:rPr lang="en-US" sz="900" spc="15" dirty="0">
                <a:latin typeface="+mj-lt"/>
                <a:cs typeface="Arial"/>
              </a:rPr>
              <a:t> </a:t>
            </a:r>
            <a:r>
              <a:rPr lang="en-US" sz="900" dirty="0">
                <a:latin typeface="+mj-lt"/>
                <a:cs typeface="Arial"/>
              </a:rPr>
              <a:t>questionnaire; WHO,</a:t>
            </a:r>
            <a:r>
              <a:rPr lang="en-US" sz="900" spc="-40" dirty="0">
                <a:latin typeface="+mj-lt"/>
                <a:cs typeface="Arial"/>
              </a:rPr>
              <a:t> </a:t>
            </a:r>
            <a:r>
              <a:rPr lang="en-US" sz="900" dirty="0">
                <a:latin typeface="+mj-lt"/>
                <a:cs typeface="Arial"/>
              </a:rPr>
              <a:t>World</a:t>
            </a:r>
            <a:r>
              <a:rPr lang="en-US" sz="900" spc="-50" dirty="0">
                <a:latin typeface="+mj-lt"/>
                <a:cs typeface="Arial"/>
              </a:rPr>
              <a:t> </a:t>
            </a:r>
            <a:r>
              <a:rPr lang="en-US" sz="900" dirty="0">
                <a:latin typeface="+mj-lt"/>
                <a:cs typeface="Arial"/>
              </a:rPr>
              <a:t>Health</a:t>
            </a:r>
            <a:r>
              <a:rPr lang="en-US" sz="900" spc="-5" dirty="0">
                <a:latin typeface="+mj-lt"/>
                <a:cs typeface="Arial"/>
              </a:rPr>
              <a:t> </a:t>
            </a:r>
            <a:r>
              <a:rPr lang="en-US" sz="900" dirty="0">
                <a:latin typeface="+mj-lt"/>
                <a:cs typeface="Arial"/>
              </a:rPr>
              <a:t>Organization;</a:t>
            </a:r>
            <a:r>
              <a:rPr lang="en-US" sz="900" spc="5" dirty="0">
                <a:latin typeface="+mj-lt"/>
                <a:cs typeface="Arial"/>
              </a:rPr>
              <a:t> </a:t>
            </a:r>
            <a:r>
              <a:rPr lang="en-US" sz="900" dirty="0">
                <a:latin typeface="+mj-lt"/>
                <a:cs typeface="Arial"/>
              </a:rPr>
              <a:t>WHO</a:t>
            </a:r>
            <a:r>
              <a:rPr lang="en-US" sz="900" spc="-45" dirty="0">
                <a:latin typeface="+mj-lt"/>
                <a:cs typeface="Arial"/>
              </a:rPr>
              <a:t> </a:t>
            </a:r>
            <a:r>
              <a:rPr lang="en-US" sz="900" dirty="0">
                <a:latin typeface="+mj-lt"/>
                <a:cs typeface="Arial"/>
              </a:rPr>
              <a:t>FC,</a:t>
            </a:r>
            <a:r>
              <a:rPr lang="en-US" sz="900" spc="-20" dirty="0">
                <a:latin typeface="+mj-lt"/>
                <a:cs typeface="Arial"/>
              </a:rPr>
              <a:t> </a:t>
            </a:r>
            <a:r>
              <a:rPr lang="en-US" sz="900" dirty="0">
                <a:latin typeface="+mj-lt"/>
                <a:cs typeface="Arial"/>
              </a:rPr>
              <a:t>World</a:t>
            </a:r>
            <a:r>
              <a:rPr lang="en-US" sz="900" spc="-30" dirty="0">
                <a:latin typeface="+mj-lt"/>
                <a:cs typeface="Arial"/>
              </a:rPr>
              <a:t> </a:t>
            </a:r>
            <a:r>
              <a:rPr lang="en-US" sz="900" dirty="0">
                <a:latin typeface="+mj-lt"/>
                <a:cs typeface="Arial"/>
              </a:rPr>
              <a:t>Health</a:t>
            </a:r>
            <a:r>
              <a:rPr lang="en-US" sz="900" spc="-15" dirty="0">
                <a:latin typeface="+mj-lt"/>
                <a:cs typeface="Arial"/>
              </a:rPr>
              <a:t> </a:t>
            </a:r>
            <a:r>
              <a:rPr lang="en-US" sz="900" dirty="0">
                <a:latin typeface="+mj-lt"/>
                <a:cs typeface="Arial"/>
              </a:rPr>
              <a:t>Organization</a:t>
            </a:r>
            <a:r>
              <a:rPr lang="en-US" sz="900" spc="5" dirty="0">
                <a:latin typeface="+mj-lt"/>
                <a:cs typeface="Arial"/>
              </a:rPr>
              <a:t> </a:t>
            </a:r>
            <a:r>
              <a:rPr lang="en-US" sz="900" dirty="0">
                <a:latin typeface="+mj-lt"/>
                <a:cs typeface="Arial"/>
              </a:rPr>
              <a:t>functional</a:t>
            </a:r>
            <a:r>
              <a:rPr lang="en-US" sz="900" spc="-10" dirty="0">
                <a:latin typeface="+mj-lt"/>
                <a:cs typeface="Arial"/>
              </a:rPr>
              <a:t> </a:t>
            </a:r>
            <a:r>
              <a:rPr lang="en-US" sz="900" dirty="0">
                <a:latin typeface="+mj-lt"/>
                <a:cs typeface="Arial"/>
              </a:rPr>
              <a:t>class;</a:t>
            </a:r>
            <a:r>
              <a:rPr lang="en-US" sz="900" spc="-30" dirty="0">
                <a:latin typeface="+mj-lt"/>
                <a:cs typeface="Arial"/>
              </a:rPr>
              <a:t> </a:t>
            </a:r>
            <a:r>
              <a:rPr lang="en-US" sz="900" dirty="0">
                <a:latin typeface="+mj-lt"/>
                <a:cs typeface="Arial"/>
              </a:rPr>
              <a:t>WHO</a:t>
            </a:r>
            <a:r>
              <a:rPr lang="en-US" sz="900" spc="-45" dirty="0">
                <a:latin typeface="+mj-lt"/>
                <a:cs typeface="Arial"/>
              </a:rPr>
              <a:t> </a:t>
            </a:r>
            <a:r>
              <a:rPr lang="en-US" sz="900" dirty="0">
                <a:latin typeface="+mj-lt"/>
                <a:cs typeface="Arial"/>
              </a:rPr>
              <a:t>FC</a:t>
            </a:r>
            <a:r>
              <a:rPr lang="en-US" sz="900" spc="-25" dirty="0">
                <a:latin typeface="+mj-lt"/>
                <a:cs typeface="Arial"/>
              </a:rPr>
              <a:t> </a:t>
            </a:r>
            <a:r>
              <a:rPr lang="en-US" sz="900" dirty="0">
                <a:latin typeface="+mj-lt"/>
                <a:cs typeface="Arial"/>
              </a:rPr>
              <a:t>II,</a:t>
            </a:r>
            <a:r>
              <a:rPr lang="en-US" sz="900" spc="25" dirty="0">
                <a:latin typeface="+mj-lt"/>
                <a:cs typeface="Arial"/>
              </a:rPr>
              <a:t> </a:t>
            </a:r>
            <a:r>
              <a:rPr lang="en-US" sz="900" dirty="0">
                <a:latin typeface="+mj-lt"/>
                <a:cs typeface="Arial"/>
              </a:rPr>
              <a:t>slight</a:t>
            </a:r>
            <a:r>
              <a:rPr lang="en-US" sz="900" spc="-20" dirty="0">
                <a:latin typeface="+mj-lt"/>
                <a:cs typeface="Arial"/>
              </a:rPr>
              <a:t> </a:t>
            </a:r>
            <a:r>
              <a:rPr lang="en-US" sz="900" dirty="0">
                <a:latin typeface="+mj-lt"/>
                <a:cs typeface="Arial"/>
              </a:rPr>
              <a:t>limitation</a:t>
            </a:r>
            <a:r>
              <a:rPr lang="en-US" sz="900" spc="-40" dirty="0">
                <a:latin typeface="+mj-lt"/>
                <a:cs typeface="Arial"/>
              </a:rPr>
              <a:t> </a:t>
            </a:r>
            <a:r>
              <a:rPr lang="en-US" sz="900" dirty="0">
                <a:latin typeface="+mj-lt"/>
                <a:cs typeface="Arial"/>
              </a:rPr>
              <a:t>of</a:t>
            </a:r>
            <a:r>
              <a:rPr lang="en-US" sz="900" spc="-5" dirty="0">
                <a:latin typeface="+mj-lt"/>
                <a:cs typeface="Arial"/>
              </a:rPr>
              <a:t> </a:t>
            </a:r>
            <a:r>
              <a:rPr lang="en-US" sz="900" dirty="0">
                <a:latin typeface="+mj-lt"/>
                <a:cs typeface="Arial"/>
              </a:rPr>
              <a:t>activity</a:t>
            </a:r>
            <a:r>
              <a:rPr lang="en-US" sz="900" spc="-30" dirty="0">
                <a:latin typeface="+mj-lt"/>
                <a:cs typeface="Arial"/>
              </a:rPr>
              <a:t> </a:t>
            </a:r>
            <a:r>
              <a:rPr lang="en-US" sz="900" dirty="0">
                <a:latin typeface="+mj-lt"/>
                <a:cs typeface="Arial"/>
              </a:rPr>
              <a:t>(ordinary</a:t>
            </a:r>
            <a:r>
              <a:rPr lang="en-US" sz="900" spc="-5" dirty="0">
                <a:latin typeface="+mj-lt"/>
                <a:cs typeface="Arial"/>
              </a:rPr>
              <a:t> </a:t>
            </a:r>
            <a:r>
              <a:rPr lang="en-US" sz="900" dirty="0">
                <a:latin typeface="+mj-lt"/>
                <a:cs typeface="Arial"/>
              </a:rPr>
              <a:t>activities</a:t>
            </a:r>
            <a:r>
              <a:rPr lang="en-US" sz="900" spc="-30" dirty="0">
                <a:latin typeface="+mj-lt"/>
                <a:cs typeface="Arial"/>
              </a:rPr>
              <a:t> </a:t>
            </a:r>
            <a:r>
              <a:rPr lang="en-US" sz="900" dirty="0">
                <a:latin typeface="+mj-lt"/>
                <a:cs typeface="Arial"/>
              </a:rPr>
              <a:t>cause</a:t>
            </a:r>
            <a:r>
              <a:rPr lang="en-US" sz="900" spc="-10" dirty="0">
                <a:latin typeface="+mj-lt"/>
                <a:cs typeface="Arial"/>
              </a:rPr>
              <a:t> </a:t>
            </a:r>
            <a:r>
              <a:rPr lang="en-US" sz="900" spc="-20" dirty="0">
                <a:latin typeface="+mj-lt"/>
                <a:cs typeface="Arial"/>
              </a:rPr>
              <a:t>some </a:t>
            </a:r>
            <a:r>
              <a:rPr lang="en-US" sz="900" dirty="0">
                <a:latin typeface="+mj-lt"/>
                <a:cs typeface="Arial"/>
              </a:rPr>
              <a:t>symptoms);</a:t>
            </a:r>
            <a:r>
              <a:rPr lang="en-US" sz="900" spc="-50" dirty="0">
                <a:latin typeface="+mj-lt"/>
                <a:cs typeface="Arial"/>
              </a:rPr>
              <a:t> </a:t>
            </a:r>
            <a:r>
              <a:rPr lang="en-US" sz="900" dirty="0">
                <a:latin typeface="+mj-lt"/>
                <a:cs typeface="Arial"/>
              </a:rPr>
              <a:t>WHO</a:t>
            </a:r>
            <a:r>
              <a:rPr lang="en-US" sz="900" spc="-45" dirty="0">
                <a:latin typeface="+mj-lt"/>
                <a:cs typeface="Arial"/>
              </a:rPr>
              <a:t> </a:t>
            </a:r>
            <a:r>
              <a:rPr lang="en-US" sz="900" dirty="0">
                <a:latin typeface="+mj-lt"/>
                <a:cs typeface="Arial"/>
              </a:rPr>
              <a:t>FC</a:t>
            </a:r>
            <a:r>
              <a:rPr lang="en-US" sz="900" spc="-25" dirty="0">
                <a:latin typeface="+mj-lt"/>
                <a:cs typeface="Arial"/>
              </a:rPr>
              <a:t> </a:t>
            </a:r>
            <a:r>
              <a:rPr lang="en-US" sz="900" dirty="0">
                <a:latin typeface="+mj-lt"/>
                <a:cs typeface="Arial"/>
              </a:rPr>
              <a:t>III,</a:t>
            </a:r>
            <a:r>
              <a:rPr lang="en-US" sz="900" spc="-15" dirty="0">
                <a:latin typeface="+mj-lt"/>
                <a:cs typeface="Arial"/>
              </a:rPr>
              <a:t> </a:t>
            </a:r>
            <a:r>
              <a:rPr lang="en-US" sz="900" dirty="0">
                <a:latin typeface="+mj-lt"/>
                <a:cs typeface="Arial"/>
              </a:rPr>
              <a:t>marked</a:t>
            </a:r>
            <a:r>
              <a:rPr lang="en-US" sz="900" spc="-35" dirty="0">
                <a:latin typeface="+mj-lt"/>
                <a:cs typeface="Arial"/>
              </a:rPr>
              <a:t> </a:t>
            </a:r>
            <a:r>
              <a:rPr lang="en-US" sz="900" dirty="0">
                <a:latin typeface="+mj-lt"/>
                <a:cs typeface="Arial"/>
              </a:rPr>
              <a:t>limitation</a:t>
            </a:r>
            <a:r>
              <a:rPr lang="en-US" sz="900" spc="-35" dirty="0">
                <a:latin typeface="+mj-lt"/>
                <a:cs typeface="Arial"/>
              </a:rPr>
              <a:t> </a:t>
            </a:r>
            <a:r>
              <a:rPr lang="en-US" sz="900" dirty="0">
                <a:latin typeface="+mj-lt"/>
                <a:cs typeface="Arial"/>
              </a:rPr>
              <a:t>of</a:t>
            </a:r>
            <a:r>
              <a:rPr lang="en-US" sz="900" spc="-5" dirty="0">
                <a:latin typeface="+mj-lt"/>
                <a:cs typeface="Arial"/>
              </a:rPr>
              <a:t> </a:t>
            </a:r>
            <a:r>
              <a:rPr lang="en-US" sz="900" dirty="0">
                <a:latin typeface="+mj-lt"/>
                <a:cs typeface="Arial"/>
              </a:rPr>
              <a:t>activity</a:t>
            </a:r>
            <a:r>
              <a:rPr lang="en-US" sz="900" spc="-25" dirty="0">
                <a:latin typeface="+mj-lt"/>
                <a:cs typeface="Arial"/>
              </a:rPr>
              <a:t> </a:t>
            </a:r>
            <a:r>
              <a:rPr lang="en-US" sz="900" dirty="0">
                <a:latin typeface="+mj-lt"/>
                <a:cs typeface="Arial"/>
              </a:rPr>
              <a:t>(less</a:t>
            </a:r>
            <a:r>
              <a:rPr lang="en-US" sz="900" spc="-25" dirty="0">
                <a:latin typeface="+mj-lt"/>
                <a:cs typeface="Arial"/>
              </a:rPr>
              <a:t> </a:t>
            </a:r>
            <a:r>
              <a:rPr lang="en-US" sz="900" dirty="0">
                <a:latin typeface="+mj-lt"/>
                <a:cs typeface="Arial"/>
              </a:rPr>
              <a:t>than</a:t>
            </a:r>
            <a:r>
              <a:rPr lang="en-US" sz="900" spc="-5" dirty="0">
                <a:latin typeface="+mj-lt"/>
                <a:cs typeface="Arial"/>
              </a:rPr>
              <a:t> </a:t>
            </a:r>
            <a:r>
              <a:rPr lang="en-US" sz="900" dirty="0">
                <a:latin typeface="+mj-lt"/>
                <a:cs typeface="Arial"/>
              </a:rPr>
              <a:t>ordinary</a:t>
            </a:r>
            <a:r>
              <a:rPr lang="en-US" sz="900" spc="10" dirty="0">
                <a:latin typeface="+mj-lt"/>
                <a:cs typeface="Arial"/>
              </a:rPr>
              <a:t> </a:t>
            </a:r>
            <a:r>
              <a:rPr lang="en-US" sz="900" dirty="0">
                <a:latin typeface="+mj-lt"/>
                <a:cs typeface="Arial"/>
              </a:rPr>
              <a:t>activity</a:t>
            </a:r>
            <a:r>
              <a:rPr lang="en-US" sz="900" spc="-35" dirty="0">
                <a:latin typeface="+mj-lt"/>
                <a:cs typeface="Arial"/>
              </a:rPr>
              <a:t> </a:t>
            </a:r>
            <a:r>
              <a:rPr lang="en-US" sz="900" dirty="0">
                <a:latin typeface="+mj-lt"/>
                <a:cs typeface="Arial"/>
              </a:rPr>
              <a:t>causes </a:t>
            </a:r>
            <a:r>
              <a:rPr lang="en-US" sz="900" spc="-10" dirty="0">
                <a:latin typeface="+mj-lt"/>
                <a:cs typeface="Arial"/>
              </a:rPr>
              <a:t>symptoms).</a:t>
            </a:r>
          </a:p>
          <a:p>
            <a:pPr marL="38100" marR="30480"/>
            <a:endParaRPr lang="en-US" sz="900" spc="-10" dirty="0">
              <a:latin typeface="+mj-lt"/>
              <a:cs typeface="Arial"/>
            </a:endParaRPr>
          </a:p>
          <a:p>
            <a:pPr marL="38100" marR="30480"/>
            <a:r>
              <a:rPr lang="en-US" sz="900" dirty="0" err="1">
                <a:latin typeface="+mj-lt"/>
              </a:rPr>
              <a:t>Hoeper</a:t>
            </a:r>
            <a:r>
              <a:rPr lang="en-US" sz="900" dirty="0">
                <a:latin typeface="+mj-lt"/>
              </a:rPr>
              <a:t> MM,</a:t>
            </a:r>
            <a:r>
              <a:rPr lang="en-US" sz="900" i="1" dirty="0">
                <a:latin typeface="+mj-lt"/>
              </a:rPr>
              <a:t> </a:t>
            </a:r>
            <a:r>
              <a:rPr lang="en-US" sz="900" dirty="0">
                <a:latin typeface="+mj-lt"/>
              </a:rPr>
              <a:t>et al. </a:t>
            </a:r>
            <a:r>
              <a:rPr lang="en-US" sz="900" i="1" dirty="0">
                <a:latin typeface="+mj-lt"/>
              </a:rPr>
              <a:t>N </a:t>
            </a:r>
            <a:r>
              <a:rPr lang="en-US" sz="900" i="1" dirty="0" err="1">
                <a:latin typeface="+mj-lt"/>
              </a:rPr>
              <a:t>Engl</a:t>
            </a:r>
            <a:r>
              <a:rPr lang="en-US" sz="900" i="1" dirty="0">
                <a:latin typeface="+mj-lt"/>
              </a:rPr>
              <a:t> J Med</a:t>
            </a:r>
            <a:r>
              <a:rPr lang="en-US" sz="900" dirty="0">
                <a:latin typeface="+mj-lt"/>
              </a:rPr>
              <a:t>. 2023.</a:t>
            </a:r>
            <a:endParaRPr lang="en-US" sz="900" dirty="0">
              <a:latin typeface="+mj-lt"/>
              <a:cs typeface="Arial"/>
            </a:endParaRPr>
          </a:p>
        </p:txBody>
      </p:sp>
      <p:cxnSp>
        <p:nvCxnSpPr>
          <p:cNvPr id="75" name="Straight Connector 74">
            <a:extLst>
              <a:ext uri="{FF2B5EF4-FFF2-40B4-BE49-F238E27FC236}">
                <a16:creationId xmlns:a16="http://schemas.microsoft.com/office/drawing/2014/main" id="{75DFBCF6-2C8C-A672-61F7-00D6670A0B0A}"/>
              </a:ext>
            </a:extLst>
          </p:cNvPr>
          <p:cNvCxnSpPr>
            <a:cxnSpLocks/>
          </p:cNvCxnSpPr>
          <p:nvPr/>
        </p:nvCxnSpPr>
        <p:spPr>
          <a:xfrm>
            <a:off x="3721738" y="4036679"/>
            <a:ext cx="18046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97D3212-7DC8-8594-51C8-69BDC988A8F9}"/>
              </a:ext>
            </a:extLst>
          </p:cNvPr>
          <p:cNvCxnSpPr/>
          <p:nvPr/>
        </p:nvCxnSpPr>
        <p:spPr>
          <a:xfrm>
            <a:off x="3902203" y="3652492"/>
            <a:ext cx="153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0DD844BD-89F4-48D0-704F-324A47433FFA}"/>
              </a:ext>
            </a:extLst>
          </p:cNvPr>
          <p:cNvCxnSpPr/>
          <p:nvPr/>
        </p:nvCxnSpPr>
        <p:spPr>
          <a:xfrm>
            <a:off x="3902203" y="4418986"/>
            <a:ext cx="153032"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9A565AD6-7DC2-FD0A-F73F-66278C785021}"/>
              </a:ext>
            </a:extLst>
          </p:cNvPr>
          <p:cNvCxnSpPr>
            <a:cxnSpLocks/>
          </p:cNvCxnSpPr>
          <p:nvPr/>
        </p:nvCxnSpPr>
        <p:spPr>
          <a:xfrm>
            <a:off x="3902203" y="3646546"/>
            <a:ext cx="0" cy="772440"/>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a:extLst>
              <a:ext uri="{FF2B5EF4-FFF2-40B4-BE49-F238E27FC236}">
                <a16:creationId xmlns:a16="http://schemas.microsoft.com/office/drawing/2014/main" id="{9A003F9C-4C8B-B022-177A-6FAFEF662573}"/>
              </a:ext>
            </a:extLst>
          </p:cNvPr>
          <p:cNvSpPr>
            <a:spLocks noGrp="1"/>
          </p:cNvSpPr>
          <p:nvPr>
            <p:ph type="ftr" sz="quarter" idx="3"/>
          </p:nvPr>
        </p:nvSpPr>
        <p:spPr>
          <a:xfrm>
            <a:off x="609600" y="6356350"/>
            <a:ext cx="11374582" cy="442131"/>
          </a:xfrm>
        </p:spPr>
        <p:txBody>
          <a:bodyPr/>
          <a:lstStyle/>
          <a:p>
            <a:pPr marL="38100" marR="30480">
              <a:spcAft>
                <a:spcPts val="300"/>
              </a:spcAft>
            </a:pPr>
            <a:r>
              <a:rPr lang="en-US" sz="800" dirty="0">
                <a:latin typeface="Arial"/>
                <a:cs typeface="Arial"/>
              </a:rPr>
              <a:t>The</a:t>
            </a:r>
            <a:r>
              <a:rPr lang="en-US" sz="800" spc="-5" dirty="0">
                <a:latin typeface="Arial"/>
                <a:cs typeface="Arial"/>
              </a:rPr>
              <a:t> </a:t>
            </a:r>
            <a:r>
              <a:rPr lang="en-US" sz="800" dirty="0">
                <a:latin typeface="Arial"/>
                <a:cs typeface="Arial"/>
              </a:rPr>
              <a:t>study</a:t>
            </a:r>
            <a:r>
              <a:rPr lang="en-US" sz="800" spc="-25" dirty="0">
                <a:latin typeface="Arial"/>
                <a:cs typeface="Arial"/>
              </a:rPr>
              <a:t> </a:t>
            </a:r>
            <a:r>
              <a:rPr lang="en-US" sz="800" dirty="0">
                <a:latin typeface="Arial"/>
                <a:cs typeface="Arial"/>
              </a:rPr>
              <a:t>population</a:t>
            </a:r>
            <a:r>
              <a:rPr lang="en-US" sz="800" spc="-40" dirty="0">
                <a:latin typeface="Arial"/>
                <a:cs typeface="Arial"/>
              </a:rPr>
              <a:t> </a:t>
            </a:r>
            <a:r>
              <a:rPr lang="en-US" sz="800" dirty="0">
                <a:latin typeface="Arial"/>
                <a:cs typeface="Arial"/>
              </a:rPr>
              <a:t>was</a:t>
            </a:r>
            <a:r>
              <a:rPr lang="en-US" sz="800" spc="5" dirty="0">
                <a:latin typeface="Arial"/>
                <a:cs typeface="Arial"/>
              </a:rPr>
              <a:t> </a:t>
            </a:r>
            <a:r>
              <a:rPr lang="en-US" sz="800" dirty="0">
                <a:latin typeface="Arial"/>
                <a:cs typeface="Arial"/>
              </a:rPr>
              <a:t>relatively</a:t>
            </a:r>
            <a:r>
              <a:rPr lang="en-US" sz="800" spc="-25" dirty="0">
                <a:latin typeface="Arial"/>
                <a:cs typeface="Arial"/>
              </a:rPr>
              <a:t> </a:t>
            </a:r>
            <a:r>
              <a:rPr lang="en-US" sz="800" dirty="0">
                <a:latin typeface="Arial"/>
                <a:cs typeface="Arial"/>
              </a:rPr>
              <a:t>young</a:t>
            </a:r>
            <a:r>
              <a:rPr lang="en-US" sz="800" spc="-15" dirty="0">
                <a:latin typeface="Arial"/>
                <a:cs typeface="Arial"/>
              </a:rPr>
              <a:t> </a:t>
            </a:r>
            <a:r>
              <a:rPr lang="en-US" sz="800" dirty="0">
                <a:latin typeface="Arial"/>
                <a:cs typeface="Arial"/>
              </a:rPr>
              <a:t>(mean</a:t>
            </a:r>
            <a:r>
              <a:rPr lang="en-US" sz="800" spc="-20" dirty="0">
                <a:latin typeface="Arial"/>
                <a:cs typeface="Arial"/>
              </a:rPr>
              <a:t> </a:t>
            </a:r>
            <a:r>
              <a:rPr lang="en-US" sz="800" spc="-50" dirty="0">
                <a:latin typeface="Arial"/>
                <a:cs typeface="Arial"/>
              </a:rPr>
              <a:t>[</a:t>
            </a:r>
            <a:r>
              <a:rPr lang="en-US" sz="800" dirty="0">
                <a:latin typeface="Arial"/>
                <a:cs typeface="Arial"/>
              </a:rPr>
              <a:t>±SD]</a:t>
            </a:r>
            <a:r>
              <a:rPr lang="en-US" sz="800" spc="-25" dirty="0">
                <a:latin typeface="Arial"/>
                <a:cs typeface="Arial"/>
              </a:rPr>
              <a:t> </a:t>
            </a:r>
            <a:r>
              <a:rPr lang="en-US" sz="800" spc="-20" dirty="0">
                <a:latin typeface="Arial"/>
                <a:cs typeface="Arial"/>
              </a:rPr>
              <a:t>47.9 </a:t>
            </a:r>
            <a:r>
              <a:rPr lang="en-US" sz="800" dirty="0">
                <a:latin typeface="Arial"/>
                <a:cs typeface="Arial"/>
              </a:rPr>
              <a:t>±14.8</a:t>
            </a:r>
            <a:r>
              <a:rPr lang="en-US" sz="800" spc="-35" dirty="0">
                <a:latin typeface="Arial"/>
                <a:cs typeface="Arial"/>
              </a:rPr>
              <a:t> </a:t>
            </a:r>
            <a:r>
              <a:rPr lang="en-US" sz="800" dirty="0">
                <a:latin typeface="Arial"/>
                <a:cs typeface="Arial"/>
              </a:rPr>
              <a:t>years) with</a:t>
            </a:r>
            <a:r>
              <a:rPr lang="en-US" sz="800" spc="-5" dirty="0">
                <a:latin typeface="Arial"/>
                <a:cs typeface="Arial"/>
              </a:rPr>
              <a:t> </a:t>
            </a:r>
            <a:r>
              <a:rPr lang="en-US" sz="800" dirty="0">
                <a:latin typeface="Arial"/>
                <a:cs typeface="Arial"/>
              </a:rPr>
              <a:t>an</a:t>
            </a:r>
            <a:r>
              <a:rPr lang="en-US" sz="800" spc="-10" dirty="0">
                <a:latin typeface="Arial"/>
                <a:cs typeface="Arial"/>
              </a:rPr>
              <a:t> </a:t>
            </a:r>
            <a:r>
              <a:rPr lang="en-US" sz="800" dirty="0">
                <a:latin typeface="Arial"/>
                <a:cs typeface="Arial"/>
              </a:rPr>
              <a:t>average</a:t>
            </a:r>
            <a:r>
              <a:rPr lang="en-US" sz="800" spc="-15" dirty="0">
                <a:latin typeface="Arial"/>
                <a:cs typeface="Arial"/>
              </a:rPr>
              <a:t> </a:t>
            </a:r>
            <a:r>
              <a:rPr lang="en-US" sz="800" dirty="0">
                <a:latin typeface="Arial"/>
                <a:cs typeface="Arial"/>
              </a:rPr>
              <a:t>length</a:t>
            </a:r>
            <a:r>
              <a:rPr lang="en-US" sz="800" spc="-20" dirty="0">
                <a:latin typeface="Arial"/>
                <a:cs typeface="Arial"/>
              </a:rPr>
              <a:t> </a:t>
            </a:r>
            <a:r>
              <a:rPr lang="en-US" sz="800" dirty="0">
                <a:latin typeface="Arial"/>
                <a:cs typeface="Arial"/>
              </a:rPr>
              <a:t>of</a:t>
            </a:r>
            <a:r>
              <a:rPr lang="en-US" sz="800" spc="-15" dirty="0">
                <a:latin typeface="Arial"/>
                <a:cs typeface="Arial"/>
              </a:rPr>
              <a:t> </a:t>
            </a:r>
            <a:r>
              <a:rPr lang="en-US" sz="800" dirty="0">
                <a:latin typeface="Arial"/>
                <a:cs typeface="Arial"/>
              </a:rPr>
              <a:t>time</a:t>
            </a:r>
            <a:r>
              <a:rPr lang="en-US" sz="800" spc="-20" dirty="0">
                <a:latin typeface="Arial"/>
                <a:cs typeface="Arial"/>
              </a:rPr>
              <a:t> </a:t>
            </a:r>
            <a:r>
              <a:rPr lang="en-US" sz="800" dirty="0">
                <a:latin typeface="Arial"/>
                <a:cs typeface="Arial"/>
              </a:rPr>
              <a:t>since</a:t>
            </a:r>
            <a:r>
              <a:rPr lang="en-US" sz="800" spc="-25" dirty="0">
                <a:latin typeface="Arial"/>
                <a:cs typeface="Arial"/>
              </a:rPr>
              <a:t> </a:t>
            </a:r>
            <a:r>
              <a:rPr lang="en-US" sz="800" dirty="0">
                <a:latin typeface="Arial"/>
                <a:cs typeface="Arial"/>
              </a:rPr>
              <a:t>PAH diagnosis</a:t>
            </a:r>
            <a:r>
              <a:rPr lang="en-US" sz="800" spc="-30" dirty="0">
                <a:latin typeface="Arial"/>
                <a:cs typeface="Arial"/>
              </a:rPr>
              <a:t> </a:t>
            </a:r>
            <a:r>
              <a:rPr lang="en-US" sz="800" dirty="0">
                <a:latin typeface="Arial"/>
                <a:cs typeface="Arial"/>
              </a:rPr>
              <a:t>of</a:t>
            </a:r>
            <a:r>
              <a:rPr lang="en-US" sz="800" spc="-15" dirty="0">
                <a:latin typeface="Arial"/>
                <a:cs typeface="Arial"/>
              </a:rPr>
              <a:t> </a:t>
            </a:r>
            <a:r>
              <a:rPr lang="en-US" sz="800" dirty="0">
                <a:latin typeface="Arial"/>
                <a:cs typeface="Arial"/>
              </a:rPr>
              <a:t>8.8</a:t>
            </a:r>
            <a:r>
              <a:rPr lang="en-US" sz="800" spc="-10" dirty="0">
                <a:latin typeface="Arial"/>
                <a:cs typeface="Arial"/>
              </a:rPr>
              <a:t> </a:t>
            </a:r>
            <a:r>
              <a:rPr lang="en-US" sz="800" dirty="0">
                <a:latin typeface="Arial"/>
                <a:cs typeface="Arial"/>
              </a:rPr>
              <a:t>years;</a:t>
            </a:r>
            <a:r>
              <a:rPr lang="en-US" sz="800" spc="-15" dirty="0">
                <a:latin typeface="Arial"/>
                <a:cs typeface="Arial"/>
              </a:rPr>
              <a:t> </a:t>
            </a:r>
            <a:r>
              <a:rPr lang="en-US" sz="800" dirty="0">
                <a:latin typeface="Arial"/>
                <a:cs typeface="Arial"/>
              </a:rPr>
              <a:t>61%</a:t>
            </a:r>
            <a:r>
              <a:rPr lang="en-US" sz="800" spc="-10" dirty="0">
                <a:latin typeface="Arial"/>
                <a:cs typeface="Arial"/>
              </a:rPr>
              <a:t> </a:t>
            </a:r>
            <a:r>
              <a:rPr lang="en-US" sz="800" dirty="0">
                <a:latin typeface="Arial"/>
                <a:cs typeface="Arial"/>
              </a:rPr>
              <a:t>of</a:t>
            </a:r>
            <a:r>
              <a:rPr lang="en-US" sz="800" spc="-15" dirty="0">
                <a:latin typeface="Arial"/>
                <a:cs typeface="Arial"/>
              </a:rPr>
              <a:t> </a:t>
            </a:r>
            <a:r>
              <a:rPr lang="en-US" sz="800" dirty="0">
                <a:latin typeface="Arial"/>
                <a:cs typeface="Arial"/>
              </a:rPr>
              <a:t>patients</a:t>
            </a:r>
            <a:r>
              <a:rPr lang="en-US" sz="800" spc="-15" dirty="0">
                <a:latin typeface="Arial"/>
                <a:cs typeface="Arial"/>
              </a:rPr>
              <a:t> </a:t>
            </a:r>
            <a:r>
              <a:rPr lang="en-US" sz="800" spc="-20" dirty="0">
                <a:latin typeface="Arial"/>
                <a:cs typeface="Arial"/>
              </a:rPr>
              <a:t>were </a:t>
            </a:r>
            <a:r>
              <a:rPr lang="en-US" sz="800" dirty="0">
                <a:latin typeface="Arial"/>
                <a:cs typeface="Arial"/>
              </a:rPr>
              <a:t>on</a:t>
            </a:r>
            <a:r>
              <a:rPr lang="en-US" sz="800" spc="-15" dirty="0">
                <a:latin typeface="Arial"/>
                <a:cs typeface="Arial"/>
              </a:rPr>
              <a:t> </a:t>
            </a:r>
            <a:r>
              <a:rPr lang="en-US" sz="800" dirty="0">
                <a:latin typeface="Arial"/>
                <a:cs typeface="Arial"/>
              </a:rPr>
              <a:t>triple</a:t>
            </a:r>
            <a:r>
              <a:rPr lang="en-US" sz="800" spc="-20" dirty="0">
                <a:latin typeface="Arial"/>
                <a:cs typeface="Arial"/>
              </a:rPr>
              <a:t> </a:t>
            </a:r>
            <a:r>
              <a:rPr lang="en-US" sz="800" dirty="0">
                <a:latin typeface="Arial"/>
                <a:cs typeface="Arial"/>
              </a:rPr>
              <a:t>therapy</a:t>
            </a:r>
            <a:r>
              <a:rPr lang="en-US" sz="800" spc="-20" dirty="0">
                <a:latin typeface="Arial"/>
                <a:cs typeface="Arial"/>
              </a:rPr>
              <a:t> </a:t>
            </a:r>
            <a:r>
              <a:rPr lang="en-US" sz="800" dirty="0">
                <a:latin typeface="Arial"/>
                <a:cs typeface="Arial"/>
              </a:rPr>
              <a:t>and</a:t>
            </a:r>
            <a:r>
              <a:rPr lang="en-US" sz="800" spc="-15" dirty="0">
                <a:latin typeface="Arial"/>
                <a:cs typeface="Arial"/>
              </a:rPr>
              <a:t> </a:t>
            </a:r>
            <a:r>
              <a:rPr lang="en-US" sz="800" dirty="0">
                <a:latin typeface="Arial"/>
                <a:cs typeface="Arial"/>
              </a:rPr>
              <a:t>40%</a:t>
            </a:r>
            <a:r>
              <a:rPr lang="en-US" sz="800" spc="-10" dirty="0">
                <a:latin typeface="Arial"/>
                <a:cs typeface="Arial"/>
              </a:rPr>
              <a:t> </a:t>
            </a:r>
            <a:r>
              <a:rPr lang="en-US" sz="800" dirty="0">
                <a:latin typeface="Arial"/>
                <a:cs typeface="Arial"/>
              </a:rPr>
              <a:t>were on</a:t>
            </a:r>
            <a:r>
              <a:rPr lang="en-US" sz="800" spc="-5" dirty="0">
                <a:latin typeface="Arial"/>
                <a:cs typeface="Arial"/>
              </a:rPr>
              <a:t> </a:t>
            </a:r>
            <a:r>
              <a:rPr lang="en-US" sz="800" dirty="0">
                <a:latin typeface="Arial"/>
                <a:cs typeface="Arial"/>
              </a:rPr>
              <a:t>prostacyclin</a:t>
            </a:r>
            <a:r>
              <a:rPr lang="en-US" sz="800" spc="-45" dirty="0">
                <a:latin typeface="Arial"/>
                <a:cs typeface="Arial"/>
              </a:rPr>
              <a:t> </a:t>
            </a:r>
            <a:r>
              <a:rPr lang="en-US" sz="800" dirty="0">
                <a:latin typeface="Arial"/>
                <a:cs typeface="Arial"/>
              </a:rPr>
              <a:t>infusion</a:t>
            </a:r>
            <a:r>
              <a:rPr lang="en-US" sz="800" spc="-35" dirty="0">
                <a:latin typeface="Arial"/>
                <a:cs typeface="Arial"/>
              </a:rPr>
              <a:t> </a:t>
            </a:r>
            <a:r>
              <a:rPr lang="en-US" sz="800" dirty="0">
                <a:latin typeface="Arial"/>
                <a:cs typeface="Arial"/>
              </a:rPr>
              <a:t>therapy</a:t>
            </a:r>
            <a:r>
              <a:rPr lang="en-US" sz="800" spc="-25" dirty="0">
                <a:latin typeface="Arial"/>
                <a:cs typeface="Arial"/>
              </a:rPr>
              <a:t> </a:t>
            </a:r>
            <a:r>
              <a:rPr lang="en-US" sz="800" dirty="0">
                <a:latin typeface="Arial"/>
                <a:cs typeface="Arial"/>
              </a:rPr>
              <a:t>at </a:t>
            </a:r>
            <a:r>
              <a:rPr lang="en-US" sz="800" spc="-10" dirty="0">
                <a:latin typeface="Arial"/>
                <a:cs typeface="Arial"/>
              </a:rPr>
              <a:t>inclusion.</a:t>
            </a:r>
          </a:p>
          <a:p>
            <a:pPr marL="38100" marR="30480">
              <a:spcAft>
                <a:spcPts val="300"/>
              </a:spcAft>
            </a:pPr>
            <a:r>
              <a:rPr lang="en-US" sz="800" dirty="0">
                <a:latin typeface="Arial"/>
                <a:cs typeface="Arial"/>
              </a:rPr>
              <a:t>no.,</a:t>
            </a:r>
            <a:r>
              <a:rPr lang="en-US" sz="800" spc="5" dirty="0">
                <a:latin typeface="Arial"/>
                <a:cs typeface="Arial"/>
              </a:rPr>
              <a:t> </a:t>
            </a:r>
            <a:r>
              <a:rPr lang="en-US" sz="800" dirty="0">
                <a:latin typeface="Arial"/>
                <a:cs typeface="Arial"/>
              </a:rPr>
              <a:t>number</a:t>
            </a:r>
            <a:r>
              <a:rPr lang="en-US" sz="800" spc="-20" dirty="0">
                <a:latin typeface="Arial"/>
                <a:cs typeface="Arial"/>
              </a:rPr>
              <a:t> </a:t>
            </a:r>
            <a:r>
              <a:rPr lang="en-US" sz="800" dirty="0">
                <a:latin typeface="Arial"/>
                <a:cs typeface="Arial"/>
              </a:rPr>
              <a:t>of</a:t>
            </a:r>
            <a:r>
              <a:rPr lang="en-US" sz="800" spc="-5" dirty="0">
                <a:latin typeface="Arial"/>
                <a:cs typeface="Arial"/>
              </a:rPr>
              <a:t> </a:t>
            </a:r>
            <a:r>
              <a:rPr lang="en-US" sz="800" dirty="0">
                <a:latin typeface="Arial"/>
                <a:cs typeface="Arial"/>
              </a:rPr>
              <a:t>patients</a:t>
            </a:r>
            <a:r>
              <a:rPr lang="en-US" sz="800" spc="10" dirty="0">
                <a:latin typeface="Arial"/>
                <a:cs typeface="Arial"/>
              </a:rPr>
              <a:t> </a:t>
            </a:r>
            <a:r>
              <a:rPr lang="en-US" sz="800" dirty="0">
                <a:latin typeface="Arial"/>
                <a:cs typeface="Arial"/>
              </a:rPr>
              <a:t>in</a:t>
            </a:r>
            <a:r>
              <a:rPr lang="en-US" sz="800" spc="-20" dirty="0">
                <a:latin typeface="Arial"/>
                <a:cs typeface="Arial"/>
              </a:rPr>
              <a:t> </a:t>
            </a:r>
            <a:r>
              <a:rPr lang="en-US" sz="800" dirty="0">
                <a:latin typeface="Arial"/>
                <a:cs typeface="Arial"/>
              </a:rPr>
              <a:t>the category;</a:t>
            </a:r>
            <a:r>
              <a:rPr lang="en-US" sz="800" spc="5" dirty="0">
                <a:latin typeface="Arial"/>
                <a:cs typeface="Arial"/>
              </a:rPr>
              <a:t> </a:t>
            </a:r>
            <a:r>
              <a:rPr lang="en-US" sz="800" dirty="0">
                <a:latin typeface="Arial"/>
                <a:cs typeface="Arial"/>
              </a:rPr>
              <a:t>SD,</a:t>
            </a:r>
            <a:r>
              <a:rPr lang="en-US" sz="800" spc="-20" dirty="0">
                <a:latin typeface="Arial"/>
                <a:cs typeface="Arial"/>
              </a:rPr>
              <a:t> </a:t>
            </a:r>
            <a:r>
              <a:rPr lang="en-US" sz="800" dirty="0">
                <a:latin typeface="Arial"/>
                <a:cs typeface="Arial"/>
              </a:rPr>
              <a:t>standard</a:t>
            </a:r>
            <a:r>
              <a:rPr lang="en-US" sz="800" spc="5" dirty="0">
                <a:latin typeface="Arial"/>
                <a:cs typeface="Arial"/>
              </a:rPr>
              <a:t> </a:t>
            </a:r>
            <a:r>
              <a:rPr lang="en-US" sz="800" spc="-10" dirty="0">
                <a:latin typeface="Arial"/>
                <a:cs typeface="Arial"/>
              </a:rPr>
              <a:t>deviation.</a:t>
            </a:r>
          </a:p>
          <a:p>
            <a:pPr marL="38100" marR="30480">
              <a:spcAft>
                <a:spcPts val="300"/>
              </a:spcAft>
            </a:pPr>
            <a:r>
              <a:rPr lang="en-US" sz="800" dirty="0" err="1"/>
              <a:t>Hoeper</a:t>
            </a:r>
            <a:r>
              <a:rPr lang="en-US" sz="800" dirty="0"/>
              <a:t> MM, et al. </a:t>
            </a:r>
            <a:r>
              <a:rPr lang="en-US" sz="800" i="1" dirty="0"/>
              <a:t>N </a:t>
            </a:r>
            <a:r>
              <a:rPr lang="en-US" sz="800" i="1" dirty="0" err="1"/>
              <a:t>Engl</a:t>
            </a:r>
            <a:r>
              <a:rPr lang="en-US" sz="800" i="1" dirty="0"/>
              <a:t> J Med.</a:t>
            </a:r>
            <a:r>
              <a:rPr lang="en-US" sz="800" dirty="0"/>
              <a:t> 2023.</a:t>
            </a:r>
            <a:endParaRPr lang="en-US" sz="800" strike="sngStrike" dirty="0">
              <a:effectLst/>
            </a:endParaRPr>
          </a:p>
        </p:txBody>
      </p:sp>
      <p:sp>
        <p:nvSpPr>
          <p:cNvPr id="2" name="object 2"/>
          <p:cNvSpPr txBox="1">
            <a:spLocks noGrp="1"/>
          </p:cNvSpPr>
          <p:nvPr>
            <p:ph type="title"/>
          </p:nvPr>
        </p:nvSpPr>
        <p:spPr>
          <a:xfrm>
            <a:off x="609600" y="273543"/>
            <a:ext cx="10744200" cy="492443"/>
          </a:xfrm>
          <a:prstGeom prst="rect">
            <a:avLst/>
          </a:prstGeom>
        </p:spPr>
        <p:txBody>
          <a:bodyPr vert="horz" wrap="square" lIns="0" tIns="0" rIns="0" bIns="0" rtlCol="0">
            <a:spAutoFit/>
          </a:bodyPr>
          <a:lstStyle/>
          <a:p>
            <a:pPr marL="12700">
              <a:lnSpc>
                <a:spcPct val="100000"/>
              </a:lnSpc>
              <a:spcBef>
                <a:spcPts val="105"/>
              </a:spcBef>
            </a:pPr>
            <a:r>
              <a:rPr sz="3200" dirty="0"/>
              <a:t>STELLAR:</a:t>
            </a:r>
            <a:r>
              <a:rPr sz="3200" spc="-70" dirty="0"/>
              <a:t> </a:t>
            </a:r>
            <a:r>
              <a:rPr sz="3200" dirty="0"/>
              <a:t>Patient</a:t>
            </a:r>
            <a:r>
              <a:rPr sz="3200" spc="-40" dirty="0"/>
              <a:t> </a:t>
            </a:r>
            <a:r>
              <a:rPr sz="3200" spc="-10" dirty="0"/>
              <a:t>Characteristics</a:t>
            </a:r>
            <a:endParaRPr sz="3200" dirty="0"/>
          </a:p>
        </p:txBody>
      </p:sp>
      <p:graphicFrame>
        <p:nvGraphicFramePr>
          <p:cNvPr id="4" name="object 4"/>
          <p:cNvGraphicFramePr>
            <a:graphicFrameLocks noGrp="1"/>
          </p:cNvGraphicFramePr>
          <p:nvPr>
            <p:extLst>
              <p:ext uri="{D42A27DB-BD31-4B8C-83A1-F6EECF244321}">
                <p14:modId xmlns:p14="http://schemas.microsoft.com/office/powerpoint/2010/main" val="1450290548"/>
              </p:ext>
            </p:extLst>
          </p:nvPr>
        </p:nvGraphicFramePr>
        <p:xfrm>
          <a:off x="609599" y="961904"/>
          <a:ext cx="10558660" cy="5198101"/>
        </p:xfrm>
        <a:graphic>
          <a:graphicData uri="http://schemas.openxmlformats.org/drawingml/2006/table">
            <a:tbl>
              <a:tblPr firstRow="1" bandRow="1">
                <a:tableStyleId>{1FECB4D8-DB02-4DC6-A0A2-4F2EBAE1DC90}</a:tableStyleId>
              </a:tblPr>
              <a:tblGrid>
                <a:gridCol w="4026243">
                  <a:extLst>
                    <a:ext uri="{9D8B030D-6E8A-4147-A177-3AD203B41FA5}">
                      <a16:colId xmlns:a16="http://schemas.microsoft.com/office/drawing/2014/main" val="20000"/>
                    </a:ext>
                  </a:extLst>
                </a:gridCol>
                <a:gridCol w="2041008">
                  <a:extLst>
                    <a:ext uri="{9D8B030D-6E8A-4147-A177-3AD203B41FA5}">
                      <a16:colId xmlns:a16="http://schemas.microsoft.com/office/drawing/2014/main" val="20001"/>
                    </a:ext>
                  </a:extLst>
                </a:gridCol>
                <a:gridCol w="2498742">
                  <a:extLst>
                    <a:ext uri="{9D8B030D-6E8A-4147-A177-3AD203B41FA5}">
                      <a16:colId xmlns:a16="http://schemas.microsoft.com/office/drawing/2014/main" val="20002"/>
                    </a:ext>
                  </a:extLst>
                </a:gridCol>
                <a:gridCol w="1992667">
                  <a:extLst>
                    <a:ext uri="{9D8B030D-6E8A-4147-A177-3AD203B41FA5}">
                      <a16:colId xmlns:a16="http://schemas.microsoft.com/office/drawing/2014/main" val="20003"/>
                    </a:ext>
                  </a:extLst>
                </a:gridCol>
              </a:tblGrid>
              <a:tr h="492956">
                <a:tc>
                  <a:txBody>
                    <a:bodyPr/>
                    <a:lstStyle/>
                    <a:p>
                      <a:pPr marL="68580">
                        <a:lnSpc>
                          <a:spcPts val="1130"/>
                        </a:lnSpc>
                      </a:pPr>
                      <a:r>
                        <a:rPr lang="en-US" sz="1200" spc="0" dirty="0">
                          <a:latin typeface="+mn-lt"/>
                          <a:cs typeface="Arial"/>
                        </a:rPr>
                        <a:t>Characteristic</a:t>
                      </a:r>
                      <a:endParaRPr sz="1200" spc="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12140" marR="604520" indent="-1270" algn="ctr">
                        <a:lnSpc>
                          <a:spcPts val="1220"/>
                        </a:lnSpc>
                      </a:pPr>
                      <a:r>
                        <a:rPr lang="en-US" sz="1200" spc="0" dirty="0">
                          <a:latin typeface="+mn-lt"/>
                          <a:cs typeface="Arial"/>
                        </a:rPr>
                        <a:t>Placebo</a:t>
                      </a:r>
                      <a:br>
                        <a:rPr lang="en-US" sz="1200" spc="0" dirty="0">
                          <a:latin typeface="+mn-lt"/>
                          <a:cs typeface="Arial"/>
                        </a:rPr>
                      </a:br>
                      <a:r>
                        <a:rPr lang="en-US" sz="1200" spc="0" dirty="0">
                          <a:latin typeface="+mn-lt"/>
                          <a:cs typeface="Arial"/>
                        </a:rPr>
                        <a:t>(N = 160)</a:t>
                      </a:r>
                      <a:endParaRPr sz="1200" spc="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05155" marR="530225" indent="-66040" algn="ctr">
                        <a:lnSpc>
                          <a:spcPts val="1220"/>
                        </a:lnSpc>
                      </a:pPr>
                      <a:r>
                        <a:rPr lang="en-US" sz="1200" spc="0" dirty="0" err="1">
                          <a:latin typeface="+mn-lt"/>
                          <a:cs typeface="Arial"/>
                        </a:rPr>
                        <a:t>Sotatercept</a:t>
                      </a:r>
                      <a:br>
                        <a:rPr lang="en-US" sz="1200" spc="0" dirty="0">
                          <a:latin typeface="+mn-lt"/>
                          <a:cs typeface="Arial"/>
                        </a:rPr>
                      </a:br>
                      <a:r>
                        <a:rPr lang="en-US" sz="1200" spc="0" dirty="0">
                          <a:latin typeface="+mn-lt"/>
                          <a:cs typeface="Arial"/>
                        </a:rPr>
                        <a:t>(N = 163)</a:t>
                      </a:r>
                      <a:endParaRPr sz="1200" spc="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465455" marR="456565" indent="88265" algn="ctr">
                        <a:lnSpc>
                          <a:spcPts val="1220"/>
                        </a:lnSpc>
                      </a:pPr>
                      <a:r>
                        <a:rPr lang="en-US" sz="1200" spc="0" dirty="0">
                          <a:latin typeface="+mn-lt"/>
                          <a:cs typeface="Arial"/>
                        </a:rPr>
                        <a:t>Total</a:t>
                      </a:r>
                      <a:br>
                        <a:rPr lang="en-US" sz="1200" spc="0" dirty="0">
                          <a:latin typeface="+mn-lt"/>
                          <a:cs typeface="Arial"/>
                        </a:rPr>
                      </a:br>
                      <a:r>
                        <a:rPr lang="en-US" sz="1200" spc="0" dirty="0">
                          <a:latin typeface="+mn-lt"/>
                          <a:cs typeface="Arial"/>
                        </a:rPr>
                        <a:t>(N = 323)</a:t>
                      </a:r>
                      <a:endParaRPr sz="1200" spc="0" dirty="0">
                        <a:latin typeface="+mn-lt"/>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2114220"/>
                  </a:ext>
                </a:extLst>
              </a:tr>
              <a:tr h="167538">
                <a:tc>
                  <a:txBody>
                    <a:bodyPr/>
                    <a:lstStyle/>
                    <a:p>
                      <a:pPr marL="45720">
                        <a:lnSpc>
                          <a:spcPts val="1135"/>
                        </a:lnSpc>
                        <a:spcBef>
                          <a:spcPts val="35"/>
                        </a:spcBef>
                      </a:pPr>
                      <a:r>
                        <a:rPr sz="1100" b="1" spc="10" dirty="0">
                          <a:solidFill>
                            <a:schemeClr val="tx1"/>
                          </a:solidFill>
                        </a:rPr>
                        <a:t>Female sex — no. (%)</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5"/>
                        </a:lnSpc>
                        <a:spcBef>
                          <a:spcPts val="35"/>
                        </a:spcBef>
                      </a:pPr>
                      <a:r>
                        <a:rPr sz="1100" spc="10" dirty="0">
                          <a:solidFill>
                            <a:schemeClr val="tx1"/>
                          </a:solidFill>
                        </a:rPr>
                        <a:t>127 (79.4)</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5"/>
                        </a:lnSpc>
                        <a:spcBef>
                          <a:spcPts val="35"/>
                        </a:spcBef>
                      </a:pPr>
                      <a:r>
                        <a:rPr sz="1100" spc="10" dirty="0">
                          <a:solidFill>
                            <a:schemeClr val="tx1"/>
                          </a:solidFill>
                        </a:rPr>
                        <a:t>129 (79.1)</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5"/>
                        </a:lnSpc>
                        <a:spcBef>
                          <a:spcPts val="35"/>
                        </a:spcBef>
                      </a:pPr>
                      <a:r>
                        <a:rPr sz="1100" spc="10" dirty="0">
                          <a:solidFill>
                            <a:schemeClr val="tx1"/>
                          </a:solidFill>
                        </a:rPr>
                        <a:t>256 (79.3)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67538">
                <a:tc>
                  <a:txBody>
                    <a:bodyPr/>
                    <a:lstStyle/>
                    <a:p>
                      <a:pPr marL="45720">
                        <a:lnSpc>
                          <a:spcPts val="1135"/>
                        </a:lnSpc>
                        <a:spcBef>
                          <a:spcPts val="35"/>
                        </a:spcBef>
                      </a:pPr>
                      <a:r>
                        <a:rPr sz="1100" b="1" spc="10" dirty="0">
                          <a:solidFill>
                            <a:schemeClr val="tx1"/>
                          </a:solidFill>
                        </a:rPr>
                        <a:t>Age — yr,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5"/>
                        </a:lnSpc>
                        <a:spcBef>
                          <a:spcPts val="35"/>
                        </a:spcBef>
                        <a:tabLst/>
                      </a:pPr>
                      <a:r>
                        <a:rPr sz="1100" spc="10" dirty="0">
                          <a:solidFill>
                            <a:schemeClr val="tx1"/>
                          </a:solidFill>
                        </a:rPr>
                        <a:t>48.3 ± 15.5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5"/>
                        </a:lnSpc>
                        <a:spcBef>
                          <a:spcPts val="35"/>
                        </a:spcBef>
                        <a:tabLst/>
                      </a:pPr>
                      <a:r>
                        <a:rPr sz="1100" spc="10" dirty="0">
                          <a:solidFill>
                            <a:schemeClr val="tx1"/>
                          </a:solidFill>
                        </a:rPr>
                        <a:t>47.6 ± 14.1</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5"/>
                        </a:lnSpc>
                        <a:spcBef>
                          <a:spcPts val="35"/>
                        </a:spcBef>
                        <a:tabLst/>
                      </a:pPr>
                      <a:r>
                        <a:rPr sz="1100" spc="10" dirty="0">
                          <a:solidFill>
                            <a:schemeClr val="tx1"/>
                          </a:solidFill>
                        </a:rPr>
                        <a:t>47.9 ± 14.8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74650">
                <a:tc>
                  <a:txBody>
                    <a:bodyPr/>
                    <a:lstStyle/>
                    <a:p>
                      <a:pPr marL="45720">
                        <a:lnSpc>
                          <a:spcPct val="100000"/>
                        </a:lnSpc>
                        <a:spcBef>
                          <a:spcPts val="35"/>
                        </a:spcBef>
                      </a:pPr>
                      <a:r>
                        <a:rPr sz="1100" b="1" spc="10" dirty="0">
                          <a:solidFill>
                            <a:schemeClr val="tx1"/>
                          </a:solidFill>
                        </a:rPr>
                        <a:t>Race — no. (%)</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74650">
                <a:tc>
                  <a:txBody>
                    <a:bodyPr/>
                    <a:lstStyle/>
                    <a:p>
                      <a:pPr marL="91440">
                        <a:lnSpc>
                          <a:spcPct val="100000"/>
                        </a:lnSpc>
                        <a:spcBef>
                          <a:spcPts val="55"/>
                        </a:spcBef>
                      </a:pPr>
                      <a:r>
                        <a:rPr sz="1100" spc="10" dirty="0">
                          <a:solidFill>
                            <a:schemeClr val="tx1"/>
                          </a:solidFill>
                        </a:rPr>
                        <a:t>White</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141 (88.1)</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147 (90.2)</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288 (89.2)</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174650">
                <a:tc>
                  <a:txBody>
                    <a:bodyPr/>
                    <a:lstStyle/>
                    <a:p>
                      <a:pPr marL="91440">
                        <a:lnSpc>
                          <a:spcPct val="100000"/>
                        </a:lnSpc>
                        <a:spcBef>
                          <a:spcPts val="30"/>
                        </a:spcBef>
                      </a:pPr>
                      <a:r>
                        <a:rPr sz="1100" spc="10" dirty="0">
                          <a:solidFill>
                            <a:schemeClr val="tx1"/>
                          </a:solidFill>
                        </a:rPr>
                        <a:t>Black or African American</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5 (3.1)</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
                        </a:spcBef>
                      </a:pPr>
                      <a:r>
                        <a:rPr sz="1100" spc="10" dirty="0">
                          <a:solidFill>
                            <a:schemeClr val="tx1"/>
                          </a:solidFill>
                        </a:rPr>
                        <a:t>2 (1.2)</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540" algn="ctr">
                        <a:lnSpc>
                          <a:spcPct val="100000"/>
                        </a:lnSpc>
                        <a:spcBef>
                          <a:spcPts val="30"/>
                        </a:spcBef>
                      </a:pPr>
                      <a:r>
                        <a:rPr sz="1100" spc="10" dirty="0">
                          <a:solidFill>
                            <a:schemeClr val="tx1"/>
                          </a:solidFill>
                        </a:rPr>
                        <a:t>7 (2.2)</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174650">
                <a:tc>
                  <a:txBody>
                    <a:bodyPr/>
                    <a:lstStyle/>
                    <a:p>
                      <a:pPr marL="91440">
                        <a:lnSpc>
                          <a:spcPct val="100000"/>
                        </a:lnSpc>
                        <a:spcBef>
                          <a:spcPts val="25"/>
                        </a:spcBef>
                      </a:pPr>
                      <a:r>
                        <a:rPr sz="1100" spc="10" dirty="0">
                          <a:solidFill>
                            <a:schemeClr val="tx1"/>
                          </a:solidFill>
                        </a:rPr>
                        <a:t>Asian</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25"/>
                        </a:spcBef>
                      </a:pPr>
                      <a:r>
                        <a:rPr sz="1100" spc="10" dirty="0">
                          <a:solidFill>
                            <a:schemeClr val="tx1"/>
                          </a:solidFill>
                        </a:rPr>
                        <a:t>6 (3.8)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25"/>
                        </a:spcBef>
                      </a:pPr>
                      <a:r>
                        <a:rPr sz="1100" spc="10" dirty="0">
                          <a:solidFill>
                            <a:schemeClr val="tx1"/>
                          </a:solidFill>
                        </a:rPr>
                        <a:t>1 (0.6)</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540" algn="ctr">
                        <a:lnSpc>
                          <a:spcPct val="100000"/>
                        </a:lnSpc>
                        <a:spcBef>
                          <a:spcPts val="25"/>
                        </a:spcBef>
                      </a:pPr>
                      <a:r>
                        <a:rPr sz="1100" spc="10" dirty="0">
                          <a:solidFill>
                            <a:schemeClr val="tx1"/>
                          </a:solidFill>
                        </a:rPr>
                        <a:t>7 (2.2)</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174650">
                <a:tc>
                  <a:txBody>
                    <a:bodyPr/>
                    <a:lstStyle/>
                    <a:p>
                      <a:pPr marL="91440">
                        <a:lnSpc>
                          <a:spcPct val="100000"/>
                        </a:lnSpc>
                        <a:spcBef>
                          <a:spcPts val="30"/>
                        </a:spcBef>
                      </a:pPr>
                      <a:r>
                        <a:rPr sz="1100" spc="10" dirty="0">
                          <a:solidFill>
                            <a:schemeClr val="tx1"/>
                          </a:solidFill>
                        </a:rPr>
                        <a:t>Other</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6 (3.8)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30"/>
                        </a:spcBef>
                      </a:pPr>
                      <a:r>
                        <a:rPr sz="1100" spc="10" dirty="0">
                          <a:solidFill>
                            <a:schemeClr val="tx1"/>
                          </a:solidFill>
                        </a:rPr>
                        <a:t>7 (4.3)</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13 (4.0)</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166219">
                <a:tc>
                  <a:txBody>
                    <a:bodyPr/>
                    <a:lstStyle/>
                    <a:p>
                      <a:pPr marL="91440">
                        <a:lnSpc>
                          <a:spcPts val="1130"/>
                        </a:lnSpc>
                        <a:spcBef>
                          <a:spcPts val="30"/>
                        </a:spcBef>
                      </a:pPr>
                      <a:r>
                        <a:rPr sz="1100" spc="10" dirty="0">
                          <a:solidFill>
                            <a:schemeClr val="tx1"/>
                          </a:solidFill>
                        </a:rPr>
                        <a:t>Missing</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2 (1.3)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ts val="1130"/>
                        </a:lnSpc>
                        <a:spcBef>
                          <a:spcPts val="30"/>
                        </a:spcBef>
                      </a:pPr>
                      <a:r>
                        <a:rPr sz="1100" spc="10" dirty="0">
                          <a:solidFill>
                            <a:schemeClr val="tx1"/>
                          </a:solidFill>
                        </a:rPr>
                        <a:t>6 (3.7)</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540" algn="ctr">
                        <a:lnSpc>
                          <a:spcPts val="1130"/>
                        </a:lnSpc>
                        <a:spcBef>
                          <a:spcPts val="30"/>
                        </a:spcBef>
                      </a:pPr>
                      <a:r>
                        <a:rPr sz="1100" spc="10" dirty="0">
                          <a:solidFill>
                            <a:schemeClr val="tx1"/>
                          </a:solidFill>
                        </a:rPr>
                        <a:t>8 (2.5)</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67538">
                <a:tc>
                  <a:txBody>
                    <a:bodyPr/>
                    <a:lstStyle/>
                    <a:p>
                      <a:pPr marL="45720">
                        <a:lnSpc>
                          <a:spcPts val="1135"/>
                        </a:lnSpc>
                        <a:spcBef>
                          <a:spcPts val="35"/>
                        </a:spcBef>
                      </a:pPr>
                      <a:r>
                        <a:rPr sz="1100" b="1" spc="10" dirty="0">
                          <a:solidFill>
                            <a:schemeClr val="tx1"/>
                          </a:solidFill>
                        </a:rPr>
                        <a:t>Time since PAH diagnosis — yr,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marL="9525" indent="0" algn="ctr">
                        <a:lnSpc>
                          <a:spcPts val="1135"/>
                        </a:lnSpc>
                        <a:spcBef>
                          <a:spcPts val="35"/>
                        </a:spcBef>
                        <a:tabLst/>
                      </a:pPr>
                      <a:r>
                        <a:rPr sz="1100" spc="10" dirty="0">
                          <a:solidFill>
                            <a:schemeClr val="tx1"/>
                          </a:solidFill>
                        </a:rPr>
                        <a:t>8.3 ± 6.7</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marL="9525" indent="0" algn="ctr">
                        <a:lnSpc>
                          <a:spcPts val="1135"/>
                        </a:lnSpc>
                        <a:spcBef>
                          <a:spcPts val="35"/>
                        </a:spcBef>
                        <a:tabLst/>
                      </a:pPr>
                      <a:r>
                        <a:rPr sz="1100" spc="10" dirty="0">
                          <a:solidFill>
                            <a:schemeClr val="tx1"/>
                          </a:solidFill>
                        </a:rPr>
                        <a:t>9.2 ± 7.3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marL="9525" indent="0" algn="ctr">
                        <a:lnSpc>
                          <a:spcPts val="1135"/>
                        </a:lnSpc>
                        <a:spcBef>
                          <a:spcPts val="35"/>
                        </a:spcBef>
                        <a:tabLst/>
                      </a:pPr>
                      <a:r>
                        <a:rPr sz="1100" spc="10" dirty="0">
                          <a:solidFill>
                            <a:schemeClr val="tx1"/>
                          </a:solidFill>
                        </a:rPr>
                        <a:t>8.8 ± 7.0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extLst>
                  <a:ext uri="{0D108BD9-81ED-4DB2-BD59-A6C34878D82A}">
                    <a16:rowId xmlns:a16="http://schemas.microsoft.com/office/drawing/2014/main" val="10009"/>
                  </a:ext>
                </a:extLst>
              </a:tr>
              <a:tr h="174650">
                <a:tc>
                  <a:txBody>
                    <a:bodyPr/>
                    <a:lstStyle/>
                    <a:p>
                      <a:pPr marL="45720">
                        <a:lnSpc>
                          <a:spcPct val="100000"/>
                        </a:lnSpc>
                        <a:spcBef>
                          <a:spcPts val="35"/>
                        </a:spcBef>
                      </a:pPr>
                      <a:r>
                        <a:rPr sz="1100" b="1" spc="10" dirty="0">
                          <a:solidFill>
                            <a:schemeClr val="tx1"/>
                          </a:solidFill>
                        </a:rPr>
                        <a:t>WHO Group 1 PAH Classification — no. (%)</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174650">
                <a:tc>
                  <a:txBody>
                    <a:bodyPr/>
                    <a:lstStyle/>
                    <a:p>
                      <a:pPr marL="137160">
                        <a:lnSpc>
                          <a:spcPct val="100000"/>
                        </a:lnSpc>
                        <a:spcBef>
                          <a:spcPts val="55"/>
                        </a:spcBef>
                      </a:pPr>
                      <a:r>
                        <a:rPr sz="1100" spc="10" dirty="0">
                          <a:solidFill>
                            <a:schemeClr val="tx1"/>
                          </a:solidFill>
                        </a:rPr>
                        <a:t>Idiopathic</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106 (66.3)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83 (50.9)</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189 (58.5)</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174650">
                <a:tc>
                  <a:txBody>
                    <a:bodyPr/>
                    <a:lstStyle/>
                    <a:p>
                      <a:pPr marL="137160">
                        <a:lnSpc>
                          <a:spcPct val="100000"/>
                        </a:lnSpc>
                        <a:spcBef>
                          <a:spcPts val="30"/>
                        </a:spcBef>
                      </a:pPr>
                      <a:r>
                        <a:rPr sz="1100" spc="10" dirty="0">
                          <a:solidFill>
                            <a:schemeClr val="tx1"/>
                          </a:solidFill>
                        </a:rPr>
                        <a:t>Heritable</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algn="ctr">
                        <a:lnSpc>
                          <a:spcPct val="100000"/>
                        </a:lnSpc>
                        <a:spcBef>
                          <a:spcPts val="30"/>
                        </a:spcBef>
                      </a:pPr>
                      <a:r>
                        <a:rPr sz="1100" spc="10" dirty="0">
                          <a:solidFill>
                            <a:schemeClr val="tx1"/>
                          </a:solidFill>
                        </a:rPr>
                        <a:t>24 (15.0)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algn="ctr">
                        <a:lnSpc>
                          <a:spcPct val="100000"/>
                        </a:lnSpc>
                        <a:spcBef>
                          <a:spcPts val="30"/>
                        </a:spcBef>
                      </a:pPr>
                      <a:r>
                        <a:rPr sz="1100" spc="10" dirty="0">
                          <a:solidFill>
                            <a:schemeClr val="tx1"/>
                          </a:solidFill>
                        </a:rPr>
                        <a:t>35 (21.5)</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marL="635" algn="ctr">
                        <a:lnSpc>
                          <a:spcPct val="100000"/>
                        </a:lnSpc>
                        <a:spcBef>
                          <a:spcPts val="30"/>
                        </a:spcBef>
                      </a:pPr>
                      <a:r>
                        <a:rPr sz="1100" spc="10" dirty="0">
                          <a:solidFill>
                            <a:schemeClr val="tx1"/>
                          </a:solidFill>
                        </a:rPr>
                        <a:t>59 (18.3)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extLst>
                  <a:ext uri="{0D108BD9-81ED-4DB2-BD59-A6C34878D82A}">
                    <a16:rowId xmlns:a16="http://schemas.microsoft.com/office/drawing/2014/main" val="10012"/>
                  </a:ext>
                </a:extLst>
              </a:tr>
              <a:tr h="174650">
                <a:tc>
                  <a:txBody>
                    <a:bodyPr/>
                    <a:lstStyle/>
                    <a:p>
                      <a:pPr marL="137160">
                        <a:lnSpc>
                          <a:spcPct val="100000"/>
                        </a:lnSpc>
                        <a:spcBef>
                          <a:spcPts val="30"/>
                        </a:spcBef>
                      </a:pPr>
                      <a:r>
                        <a:rPr sz="1100" spc="10" dirty="0">
                          <a:solidFill>
                            <a:schemeClr val="tx1"/>
                          </a:solidFill>
                        </a:rPr>
                        <a:t>Associated with connective-tissue disease</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19 (11.9)</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29 (17.8)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 algn="ctr">
                        <a:lnSpc>
                          <a:spcPct val="100000"/>
                        </a:lnSpc>
                        <a:spcBef>
                          <a:spcPts val="30"/>
                        </a:spcBef>
                      </a:pPr>
                      <a:r>
                        <a:rPr sz="1100" spc="10" dirty="0">
                          <a:solidFill>
                            <a:schemeClr val="tx1"/>
                          </a:solidFill>
                        </a:rPr>
                        <a:t>48 (14.9)</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174650">
                <a:tc>
                  <a:txBody>
                    <a:bodyPr/>
                    <a:lstStyle/>
                    <a:p>
                      <a:pPr marL="137160">
                        <a:lnSpc>
                          <a:spcPct val="100000"/>
                        </a:lnSpc>
                        <a:spcBef>
                          <a:spcPts val="25"/>
                        </a:spcBef>
                      </a:pPr>
                      <a:r>
                        <a:rPr sz="1100" spc="10" dirty="0">
                          <a:solidFill>
                            <a:schemeClr val="tx1"/>
                          </a:solidFill>
                        </a:rPr>
                        <a:t>Drug-induced or toxin-induced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25"/>
                        </a:spcBef>
                      </a:pPr>
                      <a:r>
                        <a:rPr sz="1100" spc="10" dirty="0">
                          <a:solidFill>
                            <a:schemeClr val="tx1"/>
                          </a:solidFill>
                        </a:rPr>
                        <a:t>4 (2.5)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25"/>
                        </a:spcBef>
                      </a:pPr>
                      <a:r>
                        <a:rPr sz="1100" spc="10" dirty="0">
                          <a:solidFill>
                            <a:schemeClr val="tx1"/>
                          </a:solidFill>
                        </a:rPr>
                        <a:t>7 (4.3)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25"/>
                        </a:spcBef>
                      </a:pPr>
                      <a:r>
                        <a:rPr sz="1100" spc="10" dirty="0">
                          <a:solidFill>
                            <a:schemeClr val="tx1"/>
                          </a:solidFill>
                        </a:rPr>
                        <a:t>11 (3.4)</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4"/>
                  </a:ext>
                </a:extLst>
              </a:tr>
              <a:tr h="166219">
                <a:tc>
                  <a:txBody>
                    <a:bodyPr/>
                    <a:lstStyle/>
                    <a:p>
                      <a:pPr marL="137160">
                        <a:lnSpc>
                          <a:spcPts val="1130"/>
                        </a:lnSpc>
                        <a:spcBef>
                          <a:spcPts val="30"/>
                        </a:spcBef>
                      </a:pPr>
                      <a:r>
                        <a:rPr sz="1100" spc="10" dirty="0">
                          <a:solidFill>
                            <a:schemeClr val="tx1"/>
                          </a:solidFill>
                        </a:rPr>
                        <a:t>Associated with corrected congenital shunts</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7 (4.4)</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ts val="1130"/>
                        </a:lnSpc>
                        <a:spcBef>
                          <a:spcPts val="30"/>
                        </a:spcBef>
                      </a:pPr>
                      <a:r>
                        <a:rPr sz="1100" spc="10" dirty="0">
                          <a:solidFill>
                            <a:schemeClr val="tx1"/>
                          </a:solidFill>
                        </a:rPr>
                        <a:t>9 (5.5)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16 (5.0)</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5"/>
                  </a:ext>
                </a:extLst>
              </a:tr>
              <a:tr h="174650">
                <a:tc>
                  <a:txBody>
                    <a:bodyPr/>
                    <a:lstStyle/>
                    <a:p>
                      <a:pPr marL="45720">
                        <a:lnSpc>
                          <a:spcPct val="100000"/>
                        </a:lnSpc>
                        <a:spcBef>
                          <a:spcPts val="40"/>
                        </a:spcBef>
                      </a:pPr>
                      <a:r>
                        <a:rPr sz="1100" b="1" spc="10" dirty="0">
                          <a:solidFill>
                            <a:schemeClr val="tx1"/>
                          </a:solidFill>
                        </a:rPr>
                        <a:t>WHO FC — no. (%)</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6"/>
                  </a:ext>
                </a:extLst>
              </a:tr>
              <a:tr h="174650">
                <a:tc>
                  <a:txBody>
                    <a:bodyPr/>
                    <a:lstStyle/>
                    <a:p>
                      <a:pPr marL="137160">
                        <a:lnSpc>
                          <a:spcPct val="100000"/>
                        </a:lnSpc>
                        <a:spcBef>
                          <a:spcPts val="55"/>
                        </a:spcBef>
                      </a:pPr>
                      <a:r>
                        <a:rPr sz="1100" spc="10" dirty="0">
                          <a:solidFill>
                            <a:schemeClr val="tx1"/>
                          </a:solidFill>
                        </a:rPr>
                        <a:t>II</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78 (48.8)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79 (48.5)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55"/>
                        </a:spcBef>
                      </a:pPr>
                      <a:r>
                        <a:rPr sz="1100" spc="10" dirty="0">
                          <a:solidFill>
                            <a:schemeClr val="tx1"/>
                          </a:solidFill>
                        </a:rPr>
                        <a:t>157 (48.6)</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7"/>
                  </a:ext>
                </a:extLst>
              </a:tr>
              <a:tr h="165559">
                <a:tc>
                  <a:txBody>
                    <a:bodyPr/>
                    <a:lstStyle/>
                    <a:p>
                      <a:pPr marL="137160">
                        <a:lnSpc>
                          <a:spcPts val="1130"/>
                        </a:lnSpc>
                        <a:spcBef>
                          <a:spcPts val="30"/>
                        </a:spcBef>
                      </a:pPr>
                      <a:r>
                        <a:rPr sz="1100" spc="10" dirty="0">
                          <a:solidFill>
                            <a:schemeClr val="tx1"/>
                          </a:solidFill>
                        </a:rPr>
                        <a:t>III</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82 (51.3)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84 (51.5)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166 (51.4)</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8"/>
                  </a:ext>
                </a:extLst>
              </a:tr>
              <a:tr h="174650">
                <a:tc>
                  <a:txBody>
                    <a:bodyPr/>
                    <a:lstStyle/>
                    <a:p>
                      <a:pPr marL="45720">
                        <a:lnSpc>
                          <a:spcPct val="100000"/>
                        </a:lnSpc>
                        <a:spcBef>
                          <a:spcPts val="40"/>
                        </a:spcBef>
                      </a:pPr>
                      <a:r>
                        <a:rPr sz="1100" b="1" spc="10" dirty="0">
                          <a:solidFill>
                            <a:schemeClr val="tx1"/>
                          </a:solidFill>
                        </a:rPr>
                        <a:t>Background therapy for PAH — no. (%)</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dirty="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endParaRPr sz="1100" spc="10">
                        <a:solidFill>
                          <a:schemeClr val="tx1"/>
                        </a:solidFill>
                        <a:latin typeface="Arial" panose="020B0604020202020204" pitchFamily="34" charset="0"/>
                        <a:cs typeface="Times New Roman"/>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9"/>
                  </a:ext>
                </a:extLst>
              </a:tr>
              <a:tr h="174650">
                <a:tc>
                  <a:txBody>
                    <a:bodyPr/>
                    <a:lstStyle/>
                    <a:p>
                      <a:pPr marL="137160">
                        <a:lnSpc>
                          <a:spcPct val="100000"/>
                        </a:lnSpc>
                        <a:spcBef>
                          <a:spcPts val="60"/>
                        </a:spcBef>
                      </a:pPr>
                      <a:r>
                        <a:rPr sz="1100" spc="10" dirty="0">
                          <a:solidFill>
                            <a:schemeClr val="tx1"/>
                          </a:solidFill>
                        </a:rPr>
                        <a:t>Prostacyclin infusion therapy</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algn="ctr">
                        <a:lnSpc>
                          <a:spcPct val="100000"/>
                        </a:lnSpc>
                        <a:spcBef>
                          <a:spcPts val="60"/>
                        </a:spcBef>
                      </a:pPr>
                      <a:r>
                        <a:rPr sz="1100" spc="10" dirty="0">
                          <a:solidFill>
                            <a:schemeClr val="tx1"/>
                          </a:solidFill>
                        </a:rPr>
                        <a:t>64 (40.0)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algn="ctr">
                        <a:lnSpc>
                          <a:spcPct val="100000"/>
                        </a:lnSpc>
                        <a:spcBef>
                          <a:spcPts val="60"/>
                        </a:spcBef>
                      </a:pPr>
                      <a:r>
                        <a:rPr sz="1100" spc="10" dirty="0">
                          <a:solidFill>
                            <a:schemeClr val="tx1"/>
                          </a:solidFill>
                        </a:rPr>
                        <a:t>65 (39.9)</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tc>
                  <a:txBody>
                    <a:bodyPr/>
                    <a:lstStyle/>
                    <a:p>
                      <a:pPr algn="ctr">
                        <a:lnSpc>
                          <a:spcPct val="100000"/>
                        </a:lnSpc>
                        <a:spcBef>
                          <a:spcPts val="60"/>
                        </a:spcBef>
                      </a:pPr>
                      <a:r>
                        <a:rPr sz="1100" spc="10" dirty="0">
                          <a:solidFill>
                            <a:schemeClr val="tx1"/>
                          </a:solidFill>
                        </a:rPr>
                        <a:t>129 (39.9)</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E6E6"/>
                    </a:solidFill>
                  </a:tcPr>
                </a:tc>
                <a:extLst>
                  <a:ext uri="{0D108BD9-81ED-4DB2-BD59-A6C34878D82A}">
                    <a16:rowId xmlns:a16="http://schemas.microsoft.com/office/drawing/2014/main" val="10020"/>
                  </a:ext>
                </a:extLst>
              </a:tr>
              <a:tr h="174650">
                <a:tc>
                  <a:txBody>
                    <a:bodyPr/>
                    <a:lstStyle/>
                    <a:p>
                      <a:pPr marL="137160">
                        <a:lnSpc>
                          <a:spcPct val="100000"/>
                        </a:lnSpc>
                        <a:spcBef>
                          <a:spcPts val="25"/>
                        </a:spcBef>
                      </a:pPr>
                      <a:r>
                        <a:rPr sz="1100" spc="10" dirty="0">
                          <a:solidFill>
                            <a:schemeClr val="tx1"/>
                          </a:solidFill>
                        </a:rPr>
                        <a:t>Monotherapy</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25"/>
                        </a:spcBef>
                      </a:pPr>
                      <a:r>
                        <a:rPr sz="1100" spc="10" dirty="0">
                          <a:solidFill>
                            <a:schemeClr val="tx1"/>
                          </a:solidFill>
                        </a:rPr>
                        <a:t>4 (2.5)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ct val="100000"/>
                        </a:lnSpc>
                        <a:spcBef>
                          <a:spcPts val="25"/>
                        </a:spcBef>
                      </a:pPr>
                      <a:r>
                        <a:rPr sz="1100" spc="10" dirty="0">
                          <a:solidFill>
                            <a:schemeClr val="tx1"/>
                          </a:solidFill>
                        </a:rPr>
                        <a:t>9 (5.5)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25"/>
                        </a:spcBef>
                      </a:pPr>
                      <a:r>
                        <a:rPr sz="1100" spc="10" dirty="0">
                          <a:solidFill>
                            <a:schemeClr val="tx1"/>
                          </a:solidFill>
                        </a:rPr>
                        <a:t>13 (4.0)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1"/>
                  </a:ext>
                </a:extLst>
              </a:tr>
              <a:tr h="174650">
                <a:tc>
                  <a:txBody>
                    <a:bodyPr/>
                    <a:lstStyle/>
                    <a:p>
                      <a:pPr marL="137160">
                        <a:lnSpc>
                          <a:spcPct val="100000"/>
                        </a:lnSpc>
                        <a:spcBef>
                          <a:spcPts val="30"/>
                        </a:spcBef>
                      </a:pPr>
                      <a:r>
                        <a:rPr sz="1100" spc="10" dirty="0">
                          <a:solidFill>
                            <a:schemeClr val="tx1"/>
                          </a:solidFill>
                        </a:rPr>
                        <a:t>Double therapy</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56 (35.0)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56 (34.4)</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spcBef>
                          <a:spcPts val="30"/>
                        </a:spcBef>
                      </a:pPr>
                      <a:r>
                        <a:rPr sz="1100" spc="10" dirty="0">
                          <a:solidFill>
                            <a:schemeClr val="tx1"/>
                          </a:solidFill>
                        </a:rPr>
                        <a:t>112 (34.7)</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2"/>
                  </a:ext>
                </a:extLst>
              </a:tr>
              <a:tr h="165559">
                <a:tc>
                  <a:txBody>
                    <a:bodyPr/>
                    <a:lstStyle/>
                    <a:p>
                      <a:pPr marL="137160">
                        <a:lnSpc>
                          <a:spcPts val="1130"/>
                        </a:lnSpc>
                        <a:spcBef>
                          <a:spcPts val="30"/>
                        </a:spcBef>
                      </a:pPr>
                      <a:r>
                        <a:rPr sz="1100" spc="10" dirty="0">
                          <a:solidFill>
                            <a:schemeClr val="tx1"/>
                          </a:solidFill>
                        </a:rPr>
                        <a:t>Triple therapy</a:t>
                      </a:r>
                      <a:endParaRPr sz="1100" spc="1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100 (62.5)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98 (60.1)</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30"/>
                        </a:spcBef>
                      </a:pPr>
                      <a:r>
                        <a:rPr sz="1100" spc="10" dirty="0">
                          <a:solidFill>
                            <a:schemeClr val="tx1"/>
                          </a:solidFill>
                        </a:rPr>
                        <a:t>198 (61.3)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3"/>
                  </a:ext>
                </a:extLst>
              </a:tr>
              <a:tr h="167538">
                <a:tc>
                  <a:txBody>
                    <a:bodyPr/>
                    <a:lstStyle/>
                    <a:p>
                      <a:pPr marL="45720">
                        <a:lnSpc>
                          <a:spcPts val="1130"/>
                        </a:lnSpc>
                        <a:spcBef>
                          <a:spcPts val="40"/>
                        </a:spcBef>
                      </a:pPr>
                      <a:r>
                        <a:rPr sz="1100" b="1" spc="10" dirty="0">
                          <a:solidFill>
                            <a:schemeClr val="tx1"/>
                          </a:solidFill>
                        </a:rPr>
                        <a:t>6MWD — meter,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404.7 ± 80.6</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397.6 ± 84.3</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401.1 ± 82.4</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4"/>
                  </a:ext>
                </a:extLst>
              </a:tr>
              <a:tr h="167538">
                <a:tc>
                  <a:txBody>
                    <a:bodyPr/>
                    <a:lstStyle/>
                    <a:p>
                      <a:pPr marL="45720">
                        <a:lnSpc>
                          <a:spcPts val="1130"/>
                        </a:lnSpc>
                        <a:spcBef>
                          <a:spcPts val="40"/>
                        </a:spcBef>
                      </a:pPr>
                      <a:r>
                        <a:rPr sz="1100" b="1" spc="10" dirty="0">
                          <a:solidFill>
                            <a:schemeClr val="tx1"/>
                          </a:solidFill>
                        </a:rPr>
                        <a:t>NT-proBNP — pg/mL,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ts val="1130"/>
                        </a:lnSpc>
                        <a:spcBef>
                          <a:spcPts val="40"/>
                        </a:spcBef>
                      </a:pPr>
                      <a:r>
                        <a:rPr sz="1100" spc="10" dirty="0">
                          <a:solidFill>
                            <a:schemeClr val="tx1"/>
                          </a:solidFill>
                        </a:rPr>
                        <a:t>1207.8 ± 2694.4</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635" algn="ctr">
                        <a:lnSpc>
                          <a:spcPts val="1130"/>
                        </a:lnSpc>
                        <a:spcBef>
                          <a:spcPts val="40"/>
                        </a:spcBef>
                      </a:pPr>
                      <a:r>
                        <a:rPr sz="1100" spc="10" dirty="0">
                          <a:solidFill>
                            <a:schemeClr val="tx1"/>
                          </a:solidFill>
                        </a:rPr>
                        <a:t>1037.5 ± 2498.6</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270" algn="ctr">
                        <a:lnSpc>
                          <a:spcPts val="1130"/>
                        </a:lnSpc>
                        <a:spcBef>
                          <a:spcPts val="40"/>
                        </a:spcBef>
                      </a:pPr>
                      <a:r>
                        <a:rPr sz="1100" spc="10" dirty="0">
                          <a:solidFill>
                            <a:schemeClr val="tx1"/>
                          </a:solidFill>
                        </a:rPr>
                        <a:t>1121.1 ± 2593.8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5"/>
                  </a:ext>
                </a:extLst>
              </a:tr>
              <a:tr h="167538">
                <a:tc>
                  <a:txBody>
                    <a:bodyPr/>
                    <a:lstStyle/>
                    <a:p>
                      <a:pPr marL="45720">
                        <a:lnSpc>
                          <a:spcPts val="1130"/>
                        </a:lnSpc>
                        <a:spcBef>
                          <a:spcPts val="40"/>
                        </a:spcBef>
                      </a:pPr>
                      <a:r>
                        <a:rPr sz="1100" b="1" spc="10" dirty="0">
                          <a:solidFill>
                            <a:schemeClr val="tx1"/>
                          </a:solidFill>
                        </a:rPr>
                        <a:t>PVR — dyn·sec·cm</a:t>
                      </a:r>
                      <a:r>
                        <a:rPr sz="1100" b="1" spc="10" baseline="27777" dirty="0">
                          <a:solidFill>
                            <a:schemeClr val="tx1"/>
                          </a:solidFill>
                        </a:rPr>
                        <a:t>−5</a:t>
                      </a:r>
                      <a:r>
                        <a:rPr sz="1100" b="1" spc="10" dirty="0">
                          <a:solidFill>
                            <a:schemeClr val="tx1"/>
                          </a:solidFill>
                        </a:rPr>
                        <a:t>,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745.8 ± 313.5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781.3 ± 398.5</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ts val="1130"/>
                        </a:lnSpc>
                        <a:spcBef>
                          <a:spcPts val="40"/>
                        </a:spcBef>
                        <a:tabLst/>
                      </a:pPr>
                      <a:r>
                        <a:rPr sz="1100" spc="10" dirty="0">
                          <a:solidFill>
                            <a:schemeClr val="tx1"/>
                          </a:solidFill>
                        </a:rPr>
                        <a:t>763.7 ± 358.8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6"/>
                  </a:ext>
                </a:extLst>
              </a:tr>
              <a:tr h="241961">
                <a:tc>
                  <a:txBody>
                    <a:bodyPr/>
                    <a:lstStyle/>
                    <a:p>
                      <a:pPr marL="45720">
                        <a:lnSpc>
                          <a:spcPts val="915"/>
                        </a:lnSpc>
                        <a:spcBef>
                          <a:spcPts val="40"/>
                        </a:spcBef>
                      </a:pPr>
                      <a:r>
                        <a:rPr sz="1100" b="1" spc="10" dirty="0">
                          <a:solidFill>
                            <a:schemeClr val="tx1"/>
                          </a:solidFill>
                        </a:rPr>
                        <a:t>Mean pulmonary artery pressure — mmHg, mean ± SD</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ct val="100000"/>
                        </a:lnSpc>
                        <a:spcBef>
                          <a:spcPts val="40"/>
                        </a:spcBef>
                        <a:tabLst/>
                      </a:pPr>
                      <a:r>
                        <a:rPr sz="1100" spc="10" dirty="0">
                          <a:solidFill>
                            <a:schemeClr val="tx1"/>
                          </a:solidFill>
                        </a:rPr>
                        <a:t>52.2 ± 13.0</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ct val="100000"/>
                        </a:lnSpc>
                        <a:spcBef>
                          <a:spcPts val="40"/>
                        </a:spcBef>
                        <a:tabLst/>
                      </a:pPr>
                      <a:r>
                        <a:rPr sz="1100" spc="10" dirty="0">
                          <a:solidFill>
                            <a:schemeClr val="tx1"/>
                          </a:solidFill>
                        </a:rPr>
                        <a:t>53.0 ± 14.6</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9525" indent="0" algn="ctr">
                        <a:lnSpc>
                          <a:spcPct val="100000"/>
                        </a:lnSpc>
                        <a:spcBef>
                          <a:spcPts val="40"/>
                        </a:spcBef>
                        <a:tabLst/>
                      </a:pPr>
                      <a:r>
                        <a:rPr sz="1100" spc="10" dirty="0">
                          <a:solidFill>
                            <a:schemeClr val="tx1"/>
                          </a:solidFill>
                        </a:rPr>
                        <a:t>52.6 ± 13.8</a:t>
                      </a:r>
                      <a:endParaRPr sz="1100" spc="10" dirty="0">
                        <a:solidFill>
                          <a:schemeClr val="tx1"/>
                        </a:solidFill>
                        <a:latin typeface="Arial" panose="020B0604020202020204" pitchFamily="34" charset="0"/>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27"/>
                  </a:ext>
                </a:extLst>
              </a:tr>
            </a:tbl>
          </a:graphicData>
        </a:graphic>
      </p:graphicFrame>
      <p:sp>
        <p:nvSpPr>
          <p:cNvPr id="12" name="Right Arrow 11">
            <a:extLst>
              <a:ext uri="{FF2B5EF4-FFF2-40B4-BE49-F238E27FC236}">
                <a16:creationId xmlns:a16="http://schemas.microsoft.com/office/drawing/2014/main" id="{4374707A-C533-5033-8625-2EC59C5D9B03}"/>
              </a:ext>
            </a:extLst>
          </p:cNvPr>
          <p:cNvSpPr/>
          <p:nvPr/>
        </p:nvSpPr>
        <p:spPr>
          <a:xfrm>
            <a:off x="301999" y="2855024"/>
            <a:ext cx="300942" cy="12732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5BBA54CB-7CC9-05F1-6F5B-768C7C78BEEC}"/>
              </a:ext>
            </a:extLst>
          </p:cNvPr>
          <p:cNvSpPr/>
          <p:nvPr/>
        </p:nvSpPr>
        <p:spPr>
          <a:xfrm>
            <a:off x="306526" y="3370569"/>
            <a:ext cx="300942" cy="12732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a:extLst>
              <a:ext uri="{FF2B5EF4-FFF2-40B4-BE49-F238E27FC236}">
                <a16:creationId xmlns:a16="http://schemas.microsoft.com/office/drawing/2014/main" id="{3EBCB898-08F9-871E-3417-DE2AE7A2F832}"/>
              </a:ext>
            </a:extLst>
          </p:cNvPr>
          <p:cNvSpPr/>
          <p:nvPr/>
        </p:nvSpPr>
        <p:spPr>
          <a:xfrm>
            <a:off x="295340" y="4745688"/>
            <a:ext cx="300942" cy="12732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20" id="{22AE2847-8215-C141-A709-F7BE88A86D3E}" vid="{6A226044-6B86-334A-8457-856951747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PCC20</Template>
  <TotalTime>5589</TotalTime>
  <Words>3125</Words>
  <Application>Microsoft Macintosh PowerPoint</Application>
  <PresentationFormat>Widescreen</PresentationFormat>
  <Paragraphs>369</Paragraphs>
  <Slides>15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Century Gothic</vt:lpstr>
      <vt:lpstr>Symbol</vt:lpstr>
      <vt:lpstr>Times New Roman</vt:lpstr>
      <vt:lpstr>Trebuchet MS</vt:lpstr>
      <vt:lpstr>PCC20</vt:lpstr>
      <vt:lpstr>Office Theme</vt:lpstr>
      <vt:lpstr>Sotatercept: A Novel Entity with Promising Potential for Treating PAH</vt:lpstr>
      <vt:lpstr>PowerPoint Presentation</vt:lpstr>
      <vt:lpstr>Disclaimer</vt:lpstr>
      <vt:lpstr>Sotatercept: Proposed as a Reverse-remodeling Agent</vt:lpstr>
      <vt:lpstr>Background</vt:lpstr>
      <vt:lpstr>PULSAR Phase 2 Results</vt:lpstr>
      <vt:lpstr>Key Points from PULSAR Findings</vt:lpstr>
      <vt:lpstr>STELLAR: Study Design</vt:lpstr>
      <vt:lpstr>STELLAR: Patient Characteristics</vt:lpstr>
      <vt:lpstr>Primary Endpoint: Change from Baseline in 6MWD at Week 24</vt:lpstr>
      <vt:lpstr>Summary of Secondary Endpoints</vt:lpstr>
      <vt:lpstr>Time to First Occurrence of Death or Non-fatal Clinical Worsening Event (TTCW)</vt:lpstr>
      <vt:lpstr>Overall Summary of Safety</vt:lpstr>
      <vt:lpstr>Summary and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63</cp:revision>
  <dcterms:created xsi:type="dcterms:W3CDTF">2019-05-10T15:43:12Z</dcterms:created>
  <dcterms:modified xsi:type="dcterms:W3CDTF">2023-06-08T21:05:34Z</dcterms:modified>
  <cp:category/>
</cp:coreProperties>
</file>