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13"/>
  </p:notesMasterIdLst>
  <p:sldIdLst>
    <p:sldId id="263" r:id="rId3"/>
    <p:sldId id="265" r:id="rId4"/>
    <p:sldId id="256" r:id="rId5"/>
    <p:sldId id="257" r:id="rId6"/>
    <p:sldId id="259" r:id="rId7"/>
    <p:sldId id="258" r:id="rId8"/>
    <p:sldId id="260" r:id="rId9"/>
    <p:sldId id="261"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231C20-65D9-1B1D-0BE3-C208C6288E8A}" name="Karen Lebo" initials="KRL" userId="Karen Lebo" providerId="None"/>
  <p188:author id="{43450A3C-4AD8-14C3-BE8D-52870263434C}" name="Canan Schumann" initials="CS" userId="S::cschumann@ushealthconnect.com::d28afc93-6bf0-45d0-b3c3-1d5d563b556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9CAE52-2CE2-0745-BB00-FDFAB9DD81DA}" type="doc">
      <dgm:prSet loTypeId="urn:microsoft.com/office/officeart/2005/8/layout/default" loCatId="" qsTypeId="urn:microsoft.com/office/officeart/2005/8/quickstyle/simple1" qsCatId="simple" csTypeId="urn:microsoft.com/office/officeart/2005/8/colors/accent1_3" csCatId="accent1" phldr="1"/>
      <dgm:spPr/>
      <dgm:t>
        <a:bodyPr/>
        <a:lstStyle/>
        <a:p>
          <a:endParaRPr lang="en-US"/>
        </a:p>
      </dgm:t>
    </dgm:pt>
    <dgm:pt modelId="{19D7FAB2-3F5C-CB4D-896A-8C15706C70E8}">
      <dgm:prSet phldrT="[Text]"/>
      <dgm:spPr/>
      <dgm:t>
        <a:bodyPr/>
        <a:lstStyle/>
        <a:p>
          <a:pPr>
            <a:lnSpc>
              <a:spcPct val="100000"/>
            </a:lnSpc>
          </a:pPr>
          <a:r>
            <a:rPr lang="en-US"/>
            <a:t>Wait and see?</a:t>
          </a:r>
        </a:p>
      </dgm:t>
    </dgm:pt>
    <dgm:pt modelId="{873A3FA2-A508-D440-8C3B-62DAC5B03071}" type="parTrans" cxnId="{ED906F85-BCA2-AE42-B7C0-E3A2B00C7E9B}">
      <dgm:prSet/>
      <dgm:spPr/>
      <dgm:t>
        <a:bodyPr/>
        <a:lstStyle/>
        <a:p>
          <a:pPr>
            <a:lnSpc>
              <a:spcPct val="100000"/>
            </a:lnSpc>
          </a:pPr>
          <a:endParaRPr lang="en-US"/>
        </a:p>
      </dgm:t>
    </dgm:pt>
    <dgm:pt modelId="{982CD7C4-6F2D-CE44-BA6A-CA4E137FB5FD}" type="sibTrans" cxnId="{ED906F85-BCA2-AE42-B7C0-E3A2B00C7E9B}">
      <dgm:prSet/>
      <dgm:spPr/>
      <dgm:t>
        <a:bodyPr/>
        <a:lstStyle/>
        <a:p>
          <a:pPr>
            <a:lnSpc>
              <a:spcPct val="100000"/>
            </a:lnSpc>
          </a:pPr>
          <a:endParaRPr lang="en-US"/>
        </a:p>
      </dgm:t>
    </dgm:pt>
    <dgm:pt modelId="{EA19CC3D-CEF2-EA4A-BAC1-BC6965509775}">
      <dgm:prSet/>
      <dgm:spPr/>
      <dgm:t>
        <a:bodyPr/>
        <a:lstStyle/>
        <a:p>
          <a:pPr>
            <a:lnSpc>
              <a:spcPct val="100000"/>
            </a:lnSpc>
          </a:pPr>
          <a:r>
            <a:rPr lang="en-US"/>
            <a:t>Discontinue nortriptyline, baclofen, and oxybutynin</a:t>
          </a:r>
          <a:endParaRPr lang="en-US" dirty="0"/>
        </a:p>
      </dgm:t>
    </dgm:pt>
    <dgm:pt modelId="{240D872E-39EC-E748-9516-F5ED2B332DFC}" type="parTrans" cxnId="{4E1237E5-534C-B246-9D9F-05E0B670FC38}">
      <dgm:prSet/>
      <dgm:spPr/>
      <dgm:t>
        <a:bodyPr/>
        <a:lstStyle/>
        <a:p>
          <a:pPr>
            <a:lnSpc>
              <a:spcPct val="100000"/>
            </a:lnSpc>
          </a:pPr>
          <a:endParaRPr lang="en-US"/>
        </a:p>
      </dgm:t>
    </dgm:pt>
    <dgm:pt modelId="{9FD55969-3AA5-2646-8548-8712E6A3BA62}" type="sibTrans" cxnId="{4E1237E5-534C-B246-9D9F-05E0B670FC38}">
      <dgm:prSet/>
      <dgm:spPr/>
      <dgm:t>
        <a:bodyPr/>
        <a:lstStyle/>
        <a:p>
          <a:pPr>
            <a:lnSpc>
              <a:spcPct val="100000"/>
            </a:lnSpc>
          </a:pPr>
          <a:endParaRPr lang="en-US"/>
        </a:p>
      </dgm:t>
    </dgm:pt>
    <dgm:pt modelId="{9B6EA086-EE93-F345-ABB3-A4504F68298E}">
      <dgm:prSet/>
      <dgm:spPr/>
      <dgm:t>
        <a:bodyPr/>
        <a:lstStyle/>
        <a:p>
          <a:pPr>
            <a:lnSpc>
              <a:spcPct val="100000"/>
            </a:lnSpc>
          </a:pPr>
          <a:r>
            <a:rPr lang="en-US"/>
            <a:t>Refer to sleep specialist for management of OSA</a:t>
          </a:r>
          <a:endParaRPr lang="en-US" dirty="0"/>
        </a:p>
      </dgm:t>
    </dgm:pt>
    <dgm:pt modelId="{7B1F5584-B03C-4249-8D22-95BFE2A64314}" type="parTrans" cxnId="{5B8387E6-929C-0046-9661-3D97A8E9517D}">
      <dgm:prSet/>
      <dgm:spPr/>
      <dgm:t>
        <a:bodyPr/>
        <a:lstStyle/>
        <a:p>
          <a:pPr>
            <a:lnSpc>
              <a:spcPct val="100000"/>
            </a:lnSpc>
          </a:pPr>
          <a:endParaRPr lang="en-US"/>
        </a:p>
      </dgm:t>
    </dgm:pt>
    <dgm:pt modelId="{78BAF259-6C82-F849-9324-8A2B9F6E6DA1}" type="sibTrans" cxnId="{5B8387E6-929C-0046-9661-3D97A8E9517D}">
      <dgm:prSet/>
      <dgm:spPr/>
      <dgm:t>
        <a:bodyPr/>
        <a:lstStyle/>
        <a:p>
          <a:pPr>
            <a:lnSpc>
              <a:spcPct val="100000"/>
            </a:lnSpc>
          </a:pPr>
          <a:endParaRPr lang="en-US"/>
        </a:p>
      </dgm:t>
    </dgm:pt>
    <dgm:pt modelId="{7A984964-596B-E243-B876-AC437CBF1AA6}">
      <dgm:prSet/>
      <dgm:spPr/>
      <dgm:t>
        <a:bodyPr/>
        <a:lstStyle/>
        <a:p>
          <a:pPr>
            <a:lnSpc>
              <a:spcPct val="100000"/>
            </a:lnSpc>
          </a:pPr>
          <a:r>
            <a:rPr lang="en-US"/>
            <a:t>Order NP testing </a:t>
          </a:r>
          <a:endParaRPr lang="en-US" dirty="0"/>
        </a:p>
      </dgm:t>
    </dgm:pt>
    <dgm:pt modelId="{6306F348-0DE4-E548-B0F7-A6A679D7EA15}" type="parTrans" cxnId="{FFDDDF86-BCE2-AC49-93B0-EE25FD11DBD7}">
      <dgm:prSet/>
      <dgm:spPr/>
      <dgm:t>
        <a:bodyPr/>
        <a:lstStyle/>
        <a:p>
          <a:pPr>
            <a:lnSpc>
              <a:spcPct val="100000"/>
            </a:lnSpc>
          </a:pPr>
          <a:endParaRPr lang="en-US"/>
        </a:p>
      </dgm:t>
    </dgm:pt>
    <dgm:pt modelId="{A0AB6E39-0DF2-CE40-BC11-15F498E3C0BE}" type="sibTrans" cxnId="{FFDDDF86-BCE2-AC49-93B0-EE25FD11DBD7}">
      <dgm:prSet/>
      <dgm:spPr/>
      <dgm:t>
        <a:bodyPr/>
        <a:lstStyle/>
        <a:p>
          <a:pPr>
            <a:lnSpc>
              <a:spcPct val="100000"/>
            </a:lnSpc>
          </a:pPr>
          <a:endParaRPr lang="en-US"/>
        </a:p>
      </dgm:t>
    </dgm:pt>
    <dgm:pt modelId="{2A4D5121-FB64-4243-B002-4F8C4DD5FC6F}">
      <dgm:prSet/>
      <dgm:spPr/>
      <dgm:t>
        <a:bodyPr/>
        <a:lstStyle/>
        <a:p>
          <a:pPr>
            <a:lnSpc>
              <a:spcPct val="100000"/>
            </a:lnSpc>
          </a:pPr>
          <a:r>
            <a:rPr lang="en-US"/>
            <a:t>Labs and MRI</a:t>
          </a:r>
          <a:endParaRPr lang="en-US" dirty="0"/>
        </a:p>
      </dgm:t>
    </dgm:pt>
    <dgm:pt modelId="{AE96CA23-5B5C-464F-8845-71570106B5EE}" type="parTrans" cxnId="{AC87F20C-79E0-574F-92ED-22A4E585F519}">
      <dgm:prSet/>
      <dgm:spPr/>
      <dgm:t>
        <a:bodyPr/>
        <a:lstStyle/>
        <a:p>
          <a:pPr>
            <a:lnSpc>
              <a:spcPct val="100000"/>
            </a:lnSpc>
          </a:pPr>
          <a:endParaRPr lang="en-US"/>
        </a:p>
      </dgm:t>
    </dgm:pt>
    <dgm:pt modelId="{51A39DE5-52C1-8047-86AF-055DEEEF1928}" type="sibTrans" cxnId="{AC87F20C-79E0-574F-92ED-22A4E585F519}">
      <dgm:prSet/>
      <dgm:spPr/>
      <dgm:t>
        <a:bodyPr/>
        <a:lstStyle/>
        <a:p>
          <a:pPr>
            <a:lnSpc>
              <a:spcPct val="100000"/>
            </a:lnSpc>
          </a:pPr>
          <a:endParaRPr lang="en-US"/>
        </a:p>
      </dgm:t>
    </dgm:pt>
    <dgm:pt modelId="{A9E7B7EF-2408-C448-A0E0-5254ACE573F9}" type="pres">
      <dgm:prSet presAssocID="{659CAE52-2CE2-0745-BB00-FDFAB9DD81DA}" presName="diagram" presStyleCnt="0">
        <dgm:presLayoutVars>
          <dgm:dir/>
          <dgm:resizeHandles val="exact"/>
        </dgm:presLayoutVars>
      </dgm:prSet>
      <dgm:spPr/>
    </dgm:pt>
    <dgm:pt modelId="{F8792A66-D627-1D40-BF0D-6DBBD9673A23}" type="pres">
      <dgm:prSet presAssocID="{19D7FAB2-3F5C-CB4D-896A-8C15706C70E8}" presName="node" presStyleLbl="node1" presStyleIdx="0" presStyleCnt="5">
        <dgm:presLayoutVars>
          <dgm:bulletEnabled val="1"/>
        </dgm:presLayoutVars>
      </dgm:prSet>
      <dgm:spPr/>
    </dgm:pt>
    <dgm:pt modelId="{08FD298A-E595-DD40-A624-CDD9C369A1F3}" type="pres">
      <dgm:prSet presAssocID="{982CD7C4-6F2D-CE44-BA6A-CA4E137FB5FD}" presName="sibTrans" presStyleCnt="0"/>
      <dgm:spPr/>
    </dgm:pt>
    <dgm:pt modelId="{72C822AA-8B98-2745-90DC-654DFCFF0C8E}" type="pres">
      <dgm:prSet presAssocID="{EA19CC3D-CEF2-EA4A-BAC1-BC6965509775}" presName="node" presStyleLbl="node1" presStyleIdx="1" presStyleCnt="5">
        <dgm:presLayoutVars>
          <dgm:bulletEnabled val="1"/>
        </dgm:presLayoutVars>
      </dgm:prSet>
      <dgm:spPr/>
    </dgm:pt>
    <dgm:pt modelId="{F7DEBA1A-6129-B143-B483-02F9A78749E0}" type="pres">
      <dgm:prSet presAssocID="{9FD55969-3AA5-2646-8548-8712E6A3BA62}" presName="sibTrans" presStyleCnt="0"/>
      <dgm:spPr/>
    </dgm:pt>
    <dgm:pt modelId="{49298C0D-4D23-5347-ACFA-2FF3F3AF3CA5}" type="pres">
      <dgm:prSet presAssocID="{9B6EA086-EE93-F345-ABB3-A4504F68298E}" presName="node" presStyleLbl="node1" presStyleIdx="2" presStyleCnt="5">
        <dgm:presLayoutVars>
          <dgm:bulletEnabled val="1"/>
        </dgm:presLayoutVars>
      </dgm:prSet>
      <dgm:spPr/>
    </dgm:pt>
    <dgm:pt modelId="{F3F6EB34-2F1F-6640-9727-838EF1466BB0}" type="pres">
      <dgm:prSet presAssocID="{78BAF259-6C82-F849-9324-8A2B9F6E6DA1}" presName="sibTrans" presStyleCnt="0"/>
      <dgm:spPr/>
    </dgm:pt>
    <dgm:pt modelId="{4192A267-7C19-9E4D-8889-0554A49C1AB9}" type="pres">
      <dgm:prSet presAssocID="{7A984964-596B-E243-B876-AC437CBF1AA6}" presName="node" presStyleLbl="node1" presStyleIdx="3" presStyleCnt="5">
        <dgm:presLayoutVars>
          <dgm:bulletEnabled val="1"/>
        </dgm:presLayoutVars>
      </dgm:prSet>
      <dgm:spPr/>
    </dgm:pt>
    <dgm:pt modelId="{99B3052E-B2A4-EC4E-B22A-50D27208D878}" type="pres">
      <dgm:prSet presAssocID="{A0AB6E39-0DF2-CE40-BC11-15F498E3C0BE}" presName="sibTrans" presStyleCnt="0"/>
      <dgm:spPr/>
    </dgm:pt>
    <dgm:pt modelId="{ACC851FC-FB11-AF47-89BD-A7E9F2699D09}" type="pres">
      <dgm:prSet presAssocID="{2A4D5121-FB64-4243-B002-4F8C4DD5FC6F}" presName="node" presStyleLbl="node1" presStyleIdx="4" presStyleCnt="5">
        <dgm:presLayoutVars>
          <dgm:bulletEnabled val="1"/>
        </dgm:presLayoutVars>
      </dgm:prSet>
      <dgm:spPr/>
    </dgm:pt>
  </dgm:ptLst>
  <dgm:cxnLst>
    <dgm:cxn modelId="{AC87F20C-79E0-574F-92ED-22A4E585F519}" srcId="{659CAE52-2CE2-0745-BB00-FDFAB9DD81DA}" destId="{2A4D5121-FB64-4243-B002-4F8C4DD5FC6F}" srcOrd="4" destOrd="0" parTransId="{AE96CA23-5B5C-464F-8845-71570106B5EE}" sibTransId="{51A39DE5-52C1-8047-86AF-055DEEEF1928}"/>
    <dgm:cxn modelId="{EE693D11-6C05-1E4A-AFE0-CFFC2AF815AD}" type="presOf" srcId="{7A984964-596B-E243-B876-AC437CBF1AA6}" destId="{4192A267-7C19-9E4D-8889-0554A49C1AB9}" srcOrd="0" destOrd="0" presId="urn:microsoft.com/office/officeart/2005/8/layout/default"/>
    <dgm:cxn modelId="{863F311F-2B1F-1D47-8D35-B901B2DB3C36}" type="presOf" srcId="{659CAE52-2CE2-0745-BB00-FDFAB9DD81DA}" destId="{A9E7B7EF-2408-C448-A0E0-5254ACE573F9}" srcOrd="0" destOrd="0" presId="urn:microsoft.com/office/officeart/2005/8/layout/default"/>
    <dgm:cxn modelId="{A66CDA3D-025A-BB4D-B96A-2B5AFA25D603}" type="presOf" srcId="{9B6EA086-EE93-F345-ABB3-A4504F68298E}" destId="{49298C0D-4D23-5347-ACFA-2FF3F3AF3CA5}" srcOrd="0" destOrd="0" presId="urn:microsoft.com/office/officeart/2005/8/layout/default"/>
    <dgm:cxn modelId="{400BA162-FA7C-3446-A71D-D066DB439D5B}" type="presOf" srcId="{2A4D5121-FB64-4243-B002-4F8C4DD5FC6F}" destId="{ACC851FC-FB11-AF47-89BD-A7E9F2699D09}" srcOrd="0" destOrd="0" presId="urn:microsoft.com/office/officeart/2005/8/layout/default"/>
    <dgm:cxn modelId="{569E8866-57E5-C546-9E25-3C42F14E84C4}" type="presOf" srcId="{19D7FAB2-3F5C-CB4D-896A-8C15706C70E8}" destId="{F8792A66-D627-1D40-BF0D-6DBBD9673A23}" srcOrd="0" destOrd="0" presId="urn:microsoft.com/office/officeart/2005/8/layout/default"/>
    <dgm:cxn modelId="{0683A369-8FE3-2745-89CB-228071CC1223}" type="presOf" srcId="{EA19CC3D-CEF2-EA4A-BAC1-BC6965509775}" destId="{72C822AA-8B98-2745-90DC-654DFCFF0C8E}" srcOrd="0" destOrd="0" presId="urn:microsoft.com/office/officeart/2005/8/layout/default"/>
    <dgm:cxn modelId="{ED906F85-BCA2-AE42-B7C0-E3A2B00C7E9B}" srcId="{659CAE52-2CE2-0745-BB00-FDFAB9DD81DA}" destId="{19D7FAB2-3F5C-CB4D-896A-8C15706C70E8}" srcOrd="0" destOrd="0" parTransId="{873A3FA2-A508-D440-8C3B-62DAC5B03071}" sibTransId="{982CD7C4-6F2D-CE44-BA6A-CA4E137FB5FD}"/>
    <dgm:cxn modelId="{FFDDDF86-BCE2-AC49-93B0-EE25FD11DBD7}" srcId="{659CAE52-2CE2-0745-BB00-FDFAB9DD81DA}" destId="{7A984964-596B-E243-B876-AC437CBF1AA6}" srcOrd="3" destOrd="0" parTransId="{6306F348-0DE4-E548-B0F7-A6A679D7EA15}" sibTransId="{A0AB6E39-0DF2-CE40-BC11-15F498E3C0BE}"/>
    <dgm:cxn modelId="{4E1237E5-534C-B246-9D9F-05E0B670FC38}" srcId="{659CAE52-2CE2-0745-BB00-FDFAB9DD81DA}" destId="{EA19CC3D-CEF2-EA4A-BAC1-BC6965509775}" srcOrd="1" destOrd="0" parTransId="{240D872E-39EC-E748-9516-F5ED2B332DFC}" sibTransId="{9FD55969-3AA5-2646-8548-8712E6A3BA62}"/>
    <dgm:cxn modelId="{5B8387E6-929C-0046-9661-3D97A8E9517D}" srcId="{659CAE52-2CE2-0745-BB00-FDFAB9DD81DA}" destId="{9B6EA086-EE93-F345-ABB3-A4504F68298E}" srcOrd="2" destOrd="0" parTransId="{7B1F5584-B03C-4249-8D22-95BFE2A64314}" sibTransId="{78BAF259-6C82-F849-9324-8A2B9F6E6DA1}"/>
    <dgm:cxn modelId="{E168C710-8363-0D48-B1CB-B0412EA88300}" type="presParOf" srcId="{A9E7B7EF-2408-C448-A0E0-5254ACE573F9}" destId="{F8792A66-D627-1D40-BF0D-6DBBD9673A23}" srcOrd="0" destOrd="0" presId="urn:microsoft.com/office/officeart/2005/8/layout/default"/>
    <dgm:cxn modelId="{D4F8AE5B-4570-7342-BCD0-97043FF5E061}" type="presParOf" srcId="{A9E7B7EF-2408-C448-A0E0-5254ACE573F9}" destId="{08FD298A-E595-DD40-A624-CDD9C369A1F3}" srcOrd="1" destOrd="0" presId="urn:microsoft.com/office/officeart/2005/8/layout/default"/>
    <dgm:cxn modelId="{3062FE1A-1E36-AD4B-93F9-89A4701BF04C}" type="presParOf" srcId="{A9E7B7EF-2408-C448-A0E0-5254ACE573F9}" destId="{72C822AA-8B98-2745-90DC-654DFCFF0C8E}" srcOrd="2" destOrd="0" presId="urn:microsoft.com/office/officeart/2005/8/layout/default"/>
    <dgm:cxn modelId="{9A7D8275-7576-B04B-B62E-15D9D8D67CDE}" type="presParOf" srcId="{A9E7B7EF-2408-C448-A0E0-5254ACE573F9}" destId="{F7DEBA1A-6129-B143-B483-02F9A78749E0}" srcOrd="3" destOrd="0" presId="urn:microsoft.com/office/officeart/2005/8/layout/default"/>
    <dgm:cxn modelId="{92115785-95DA-1B4C-A2FA-E63E9F9FECDA}" type="presParOf" srcId="{A9E7B7EF-2408-C448-A0E0-5254ACE573F9}" destId="{49298C0D-4D23-5347-ACFA-2FF3F3AF3CA5}" srcOrd="4" destOrd="0" presId="urn:microsoft.com/office/officeart/2005/8/layout/default"/>
    <dgm:cxn modelId="{F4BDD831-AFBD-4D48-BECE-09DDF2CF6DE6}" type="presParOf" srcId="{A9E7B7EF-2408-C448-A0E0-5254ACE573F9}" destId="{F3F6EB34-2F1F-6640-9727-838EF1466BB0}" srcOrd="5" destOrd="0" presId="urn:microsoft.com/office/officeart/2005/8/layout/default"/>
    <dgm:cxn modelId="{A927A944-580F-C541-82DD-A4DDFEE799A6}" type="presParOf" srcId="{A9E7B7EF-2408-C448-A0E0-5254ACE573F9}" destId="{4192A267-7C19-9E4D-8889-0554A49C1AB9}" srcOrd="6" destOrd="0" presId="urn:microsoft.com/office/officeart/2005/8/layout/default"/>
    <dgm:cxn modelId="{50F17E8E-9915-EF48-A050-0BD357E91073}" type="presParOf" srcId="{A9E7B7EF-2408-C448-A0E0-5254ACE573F9}" destId="{99B3052E-B2A4-EC4E-B22A-50D27208D878}" srcOrd="7" destOrd="0" presId="urn:microsoft.com/office/officeart/2005/8/layout/default"/>
    <dgm:cxn modelId="{DA65FFED-3A3D-C34F-919E-D60F60A44FCF}" type="presParOf" srcId="{A9E7B7EF-2408-C448-A0E0-5254ACE573F9}" destId="{ACC851FC-FB11-AF47-89BD-A7E9F2699D0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92A66-D627-1D40-BF0D-6DBBD9673A23}">
      <dsp:nvSpPr>
        <dsp:cNvPr id="0" name=""/>
        <dsp:cNvSpPr/>
      </dsp:nvSpPr>
      <dsp:spPr>
        <a:xfrm>
          <a:off x="0" y="815843"/>
          <a:ext cx="2913062" cy="1747837"/>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ct val="35000"/>
            </a:spcAft>
            <a:buNone/>
          </a:pPr>
          <a:r>
            <a:rPr lang="en-US" sz="2600" kern="1200"/>
            <a:t>Wait and see?</a:t>
          </a:r>
        </a:p>
      </dsp:txBody>
      <dsp:txXfrm>
        <a:off x="0" y="815843"/>
        <a:ext cx="2913062" cy="1747837"/>
      </dsp:txXfrm>
    </dsp:sp>
    <dsp:sp modelId="{72C822AA-8B98-2745-90DC-654DFCFF0C8E}">
      <dsp:nvSpPr>
        <dsp:cNvPr id="0" name=""/>
        <dsp:cNvSpPr/>
      </dsp:nvSpPr>
      <dsp:spPr>
        <a:xfrm>
          <a:off x="3204368" y="815843"/>
          <a:ext cx="2913062" cy="1747837"/>
        </a:xfrm>
        <a:prstGeom prst="rect">
          <a:avLst/>
        </a:prstGeom>
        <a:solidFill>
          <a:schemeClr val="accent1">
            <a:shade val="80000"/>
            <a:hueOff val="8182"/>
            <a:satOff val="140"/>
            <a:lumOff val="53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ct val="35000"/>
            </a:spcAft>
            <a:buNone/>
          </a:pPr>
          <a:r>
            <a:rPr lang="en-US" sz="2600" kern="1200"/>
            <a:t>Discontinue nortriptyline, baclofen, and oxybutynin</a:t>
          </a:r>
          <a:endParaRPr lang="en-US" sz="2600" kern="1200" dirty="0"/>
        </a:p>
      </dsp:txBody>
      <dsp:txXfrm>
        <a:off x="3204368" y="815843"/>
        <a:ext cx="2913062" cy="1747837"/>
      </dsp:txXfrm>
    </dsp:sp>
    <dsp:sp modelId="{49298C0D-4D23-5347-ACFA-2FF3F3AF3CA5}">
      <dsp:nvSpPr>
        <dsp:cNvPr id="0" name=""/>
        <dsp:cNvSpPr/>
      </dsp:nvSpPr>
      <dsp:spPr>
        <a:xfrm>
          <a:off x="6408736" y="815843"/>
          <a:ext cx="2913062" cy="1747837"/>
        </a:xfrm>
        <a:prstGeom prst="rect">
          <a:avLst/>
        </a:prstGeom>
        <a:solidFill>
          <a:schemeClr val="accent1">
            <a:shade val="80000"/>
            <a:hueOff val="16364"/>
            <a:satOff val="280"/>
            <a:lumOff val="10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ct val="35000"/>
            </a:spcAft>
            <a:buNone/>
          </a:pPr>
          <a:r>
            <a:rPr lang="en-US" sz="2600" kern="1200"/>
            <a:t>Refer to sleep specialist for management of OSA</a:t>
          </a:r>
          <a:endParaRPr lang="en-US" sz="2600" kern="1200" dirty="0"/>
        </a:p>
      </dsp:txBody>
      <dsp:txXfrm>
        <a:off x="6408736" y="815843"/>
        <a:ext cx="2913062" cy="1747837"/>
      </dsp:txXfrm>
    </dsp:sp>
    <dsp:sp modelId="{4192A267-7C19-9E4D-8889-0554A49C1AB9}">
      <dsp:nvSpPr>
        <dsp:cNvPr id="0" name=""/>
        <dsp:cNvSpPr/>
      </dsp:nvSpPr>
      <dsp:spPr>
        <a:xfrm>
          <a:off x="1602184" y="2854986"/>
          <a:ext cx="2913062" cy="1747837"/>
        </a:xfrm>
        <a:prstGeom prst="rect">
          <a:avLst/>
        </a:prstGeom>
        <a:solidFill>
          <a:schemeClr val="accent1">
            <a:shade val="80000"/>
            <a:hueOff val="24546"/>
            <a:satOff val="420"/>
            <a:lumOff val="160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ct val="35000"/>
            </a:spcAft>
            <a:buNone/>
          </a:pPr>
          <a:r>
            <a:rPr lang="en-US" sz="2600" kern="1200"/>
            <a:t>Order NP testing </a:t>
          </a:r>
          <a:endParaRPr lang="en-US" sz="2600" kern="1200" dirty="0"/>
        </a:p>
      </dsp:txBody>
      <dsp:txXfrm>
        <a:off x="1602184" y="2854986"/>
        <a:ext cx="2913062" cy="1747837"/>
      </dsp:txXfrm>
    </dsp:sp>
    <dsp:sp modelId="{ACC851FC-FB11-AF47-89BD-A7E9F2699D09}">
      <dsp:nvSpPr>
        <dsp:cNvPr id="0" name=""/>
        <dsp:cNvSpPr/>
      </dsp:nvSpPr>
      <dsp:spPr>
        <a:xfrm>
          <a:off x="4806552" y="2854986"/>
          <a:ext cx="2913062" cy="1747837"/>
        </a:xfrm>
        <a:prstGeom prst="rect">
          <a:avLst/>
        </a:prstGeom>
        <a:solidFill>
          <a:schemeClr val="accent1">
            <a:shade val="80000"/>
            <a:hueOff val="32728"/>
            <a:satOff val="560"/>
            <a:lumOff val="21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ct val="35000"/>
            </a:spcAft>
            <a:buNone/>
          </a:pPr>
          <a:r>
            <a:rPr lang="en-US" sz="2600" kern="1200"/>
            <a:t>Labs and MRI</a:t>
          </a:r>
          <a:endParaRPr lang="en-US" sz="2600" kern="1200" dirty="0"/>
        </a:p>
      </dsp:txBody>
      <dsp:txXfrm>
        <a:off x="4806552" y="2854986"/>
        <a:ext cx="2913062" cy="17478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E741D7-5AF4-304A-861F-762EE36C7307}" type="datetimeFigureOut">
              <a:rPr lang="en-US" smtClean="0"/>
              <a:t>8/29/23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A6362-46B4-8847-AB45-1D2AAF557C98}" type="slidenum">
              <a:rPr lang="en-US" smtClean="0"/>
              <a:t>‹#›</a:t>
            </a:fld>
            <a:endParaRPr lang="en-US"/>
          </a:p>
        </p:txBody>
      </p:sp>
    </p:spTree>
    <p:extLst>
      <p:ext uri="{BB962C8B-B14F-4D97-AF65-F5344CB8AC3E}">
        <p14:creationId xmlns:p14="http://schemas.microsoft.com/office/powerpoint/2010/main" val="1717630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37874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3685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67122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42296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62947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3734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26480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37808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91868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597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9090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59025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08203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9888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266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60134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96380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1576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933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1029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557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216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8/29/23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55917269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4.svg"/><Relationship Id="rId4" Type="http://schemas.openxmlformats.org/officeDocument/2006/relationships/image" Target="../media/image20.svg"/><Relationship Id="rId9" Type="http://schemas.openxmlformats.org/officeDocument/2006/relationships/image" Target="../media/image2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35"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73C63-21AF-F926-B694-AA2FB6B1380A}"/>
              </a:ext>
            </a:extLst>
          </p:cNvPr>
          <p:cNvSpPr>
            <a:spLocks noGrp="1"/>
          </p:cNvSpPr>
          <p:nvPr>
            <p:ph type="title"/>
          </p:nvPr>
        </p:nvSpPr>
        <p:spPr>
          <a:xfrm>
            <a:off x="609601" y="1709738"/>
            <a:ext cx="10515600" cy="2852737"/>
          </a:xfrm>
        </p:spPr>
        <p:txBody>
          <a:bodyPr>
            <a:normAutofit/>
          </a:bodyPr>
          <a:lstStyle/>
          <a:p>
            <a:r>
              <a:rPr lang="en-US" dirty="0"/>
              <a:t>Disparities and Inequities in the Diagnosis and Care of Vulnerable Patient Populations</a:t>
            </a:r>
          </a:p>
        </p:txBody>
      </p:sp>
      <p:sp>
        <p:nvSpPr>
          <p:cNvPr id="3" name="Subtitle 2">
            <a:extLst>
              <a:ext uri="{FF2B5EF4-FFF2-40B4-BE49-F238E27FC236}">
                <a16:creationId xmlns:a16="http://schemas.microsoft.com/office/drawing/2014/main" id="{0BF1A16F-9782-5037-2F4D-8F7A81680B14}"/>
              </a:ext>
            </a:extLst>
          </p:cNvPr>
          <p:cNvSpPr>
            <a:spLocks noGrp="1"/>
          </p:cNvSpPr>
          <p:nvPr>
            <p:ph type="body" idx="1"/>
          </p:nvPr>
        </p:nvSpPr>
        <p:spPr>
          <a:xfrm>
            <a:off x="609601" y="4589463"/>
            <a:ext cx="10515600" cy="1500187"/>
          </a:xfrm>
        </p:spPr>
        <p:txBody>
          <a:bodyPr>
            <a:normAutofit fontScale="77500" lnSpcReduction="20000"/>
          </a:bodyPr>
          <a:lstStyle/>
          <a:p>
            <a:r>
              <a:rPr lang="en-US" dirty="0"/>
              <a:t>Marwan Noel Sabbagh, MD, FAAN  </a:t>
            </a:r>
          </a:p>
          <a:p>
            <a:r>
              <a:rPr lang="en-US" dirty="0"/>
              <a:t>Vice Chairman for Research and Professor</a:t>
            </a:r>
          </a:p>
          <a:p>
            <a:r>
              <a:rPr lang="en-US" dirty="0"/>
              <a:t>Department of Neurology</a:t>
            </a:r>
          </a:p>
          <a:p>
            <a:r>
              <a:rPr lang="en-US" dirty="0"/>
              <a:t>Barrow Neurological Institute</a:t>
            </a:r>
          </a:p>
          <a:p>
            <a:r>
              <a:rPr lang="en-US" dirty="0"/>
              <a:t>Phoenix, AZ</a:t>
            </a:r>
          </a:p>
        </p:txBody>
      </p:sp>
    </p:spTree>
    <p:extLst>
      <p:ext uri="{BB962C8B-B14F-4D97-AF65-F5344CB8AC3E}">
        <p14:creationId xmlns:p14="http://schemas.microsoft.com/office/powerpoint/2010/main" val="346492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8164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Early-Stage Alzheimer’s Disease: New Therapies for Mild Cognitive Impairment </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Utilize clinically relevant tools to assess the subtle signs and symptoms of MCI to facilitate an earlier MCI diagnosis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Tailor communication strategies to each community of patients to overcome implicit bias and health disparities and to achieve optimal health outcomes and health equity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Provide clinicians with new and emerging data related to the pathophysiology of MCI in 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Increase clinician awareness of the safety and efficacy of emerging DMT therapeutics used to manage MCI during the early stages of 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9505"/>
            <a:ext cx="10744200" cy="1185577"/>
          </a:xfrm>
        </p:spPr>
        <p:txBody>
          <a:bodyPr>
            <a:noAutofit/>
          </a:bodyPr>
          <a:lstStyle/>
          <a:p>
            <a:r>
              <a:rPr lang="en-US" sz="2400" dirty="0"/>
              <a:t>Disparities and Inequities in the Diagnosis and Care of Vulnerable Patient Populations: A Day in the Life of an African American/Latinx Man Trying to Navigate the Health Care System and Services</a:t>
            </a:r>
          </a:p>
        </p:txBody>
      </p:sp>
      <p:sp>
        <p:nvSpPr>
          <p:cNvPr id="3" name="Content Placeholder 2"/>
          <p:cNvSpPr>
            <a:spLocks noGrp="1"/>
          </p:cNvSpPr>
          <p:nvPr>
            <p:ph idx="1"/>
          </p:nvPr>
        </p:nvSpPr>
        <p:spPr>
          <a:xfrm>
            <a:off x="609600" y="1477962"/>
            <a:ext cx="10744200" cy="4997993"/>
          </a:xfrm>
        </p:spPr>
        <p:txBody>
          <a:bodyPr>
            <a:normAutofit/>
          </a:bodyPr>
          <a:lstStyle/>
          <a:p>
            <a:r>
              <a:rPr lang="en-US" sz="1600" dirty="0"/>
              <a:t>Eduardo is a 66-year-old right-handed Latinx man with 9 years of education who complains of memory issues for the past 6 months. He reports that the changes started with a COVID-19 infection and describes his symptoms as “brain fog.” He is forgetting conversations and having trouble tracking events or appointments. History taken from daughter who accompanies him since he does not speak English. FAST=3. He continues to work in landscaping. He continues to be independent. He denies depression, anxiety </a:t>
            </a:r>
          </a:p>
          <a:p>
            <a:r>
              <a:rPr lang="en-US" sz="1600" dirty="0"/>
              <a:t>He has several concomitant conditions compounding his symptoms, including chronic migraines, low back pain, difficulty sleeping, and nocturia. Cognitive symptoms do not appear to be worsening nor are they improving</a:t>
            </a:r>
          </a:p>
          <a:p>
            <a:r>
              <a:rPr lang="en-US" sz="1600" dirty="0"/>
              <a:t>Medical history: Chronic migraines, lumbago with sciatica, obstructive sleep apnea (OSA) (not using continuous positive airway pressure [CPAP]), </a:t>
            </a:r>
            <a:r>
              <a:rPr lang="en-US" sz="1600" dirty="0" err="1"/>
              <a:t>T2DM</a:t>
            </a:r>
            <a:r>
              <a:rPr lang="en-US" sz="1600" dirty="0"/>
              <a:t>, hyperlipidemia</a:t>
            </a:r>
          </a:p>
          <a:p>
            <a:r>
              <a:rPr lang="en-US" sz="1600" dirty="0"/>
              <a:t>Surgical history: </a:t>
            </a:r>
            <a:r>
              <a:rPr lang="en-US" sz="1600" dirty="0" err="1"/>
              <a:t>L3-L5</a:t>
            </a:r>
            <a:r>
              <a:rPr lang="en-US" sz="1600" dirty="0"/>
              <a:t> laminectomy</a:t>
            </a:r>
          </a:p>
          <a:p>
            <a:r>
              <a:rPr lang="en-US" sz="1600" dirty="0"/>
              <a:t>Current medications: Nortriptyline 25 mg before bed, baclofen 10 mg three times per day, oxybutynin 5 mg three times per day, metformin 500 mg every day, atorvastatin 10 mg every day</a:t>
            </a:r>
          </a:p>
          <a:p>
            <a:r>
              <a:rPr lang="en-US" sz="1600" dirty="0"/>
              <a:t>Family history: Significant for a mother with dementia onset in late </a:t>
            </a:r>
            <a:r>
              <a:rPr lang="en-US" sz="1600" dirty="0" err="1"/>
              <a:t>60s</a:t>
            </a:r>
            <a:r>
              <a:rPr lang="en-US" sz="1600" dirty="0"/>
              <a:t> and expiring age 72</a:t>
            </a:r>
          </a:p>
          <a:p>
            <a:r>
              <a:rPr lang="en-US" sz="1600" dirty="0"/>
              <a:t>ROS: Significant for fatigue and daytime somnolence</a:t>
            </a:r>
          </a:p>
          <a:p>
            <a:r>
              <a:rPr lang="en-US" sz="1600" dirty="0"/>
              <a:t>The patient’s physical examination and neurological examination were within normal limits. MoCA (translated into Spanish) is 14/30 </a:t>
            </a:r>
          </a:p>
        </p:txBody>
      </p:sp>
      <p:sp>
        <p:nvSpPr>
          <p:cNvPr id="7" name="Footer Placeholder 6">
            <a:extLst>
              <a:ext uri="{FF2B5EF4-FFF2-40B4-BE49-F238E27FC236}">
                <a16:creationId xmlns:a16="http://schemas.microsoft.com/office/drawing/2014/main" id="{89E4F0A8-9816-0CEF-51A9-67049E01CB27}"/>
              </a:ext>
            </a:extLst>
          </p:cNvPr>
          <p:cNvSpPr>
            <a:spLocks noGrp="1"/>
          </p:cNvSpPr>
          <p:nvPr>
            <p:ph type="ftr" sz="quarter" idx="3"/>
          </p:nvPr>
        </p:nvSpPr>
        <p:spPr/>
        <p:txBody>
          <a:bodyPr/>
          <a:lstStyle/>
          <a:p>
            <a:r>
              <a:rPr lang="en-US"/>
              <a:t>MoCA, Montreal Cognitive Assessment; ROS, review of systems; T2DM, type 2 diabetes mellitus.</a:t>
            </a:r>
          </a:p>
        </p:txBody>
      </p:sp>
    </p:spTree>
    <p:extLst>
      <p:ext uri="{BB962C8B-B14F-4D97-AF65-F5344CB8AC3E}">
        <p14:creationId xmlns:p14="http://schemas.microsoft.com/office/powerpoint/2010/main" val="208071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Diagnosis: Cognitive Disorder NOS</a:t>
            </a:r>
          </a:p>
        </p:txBody>
      </p:sp>
      <p:sp>
        <p:nvSpPr>
          <p:cNvPr id="3" name="Content Placeholder 2"/>
          <p:cNvSpPr>
            <a:spLocks noGrp="1"/>
          </p:cNvSpPr>
          <p:nvPr>
            <p:ph idx="1"/>
          </p:nvPr>
        </p:nvSpPr>
        <p:spPr>
          <a:xfrm>
            <a:off x="609600" y="1304619"/>
            <a:ext cx="10744200" cy="4722477"/>
          </a:xfrm>
        </p:spPr>
        <p:txBody>
          <a:bodyPr>
            <a:normAutofit/>
          </a:bodyPr>
          <a:lstStyle/>
          <a:p>
            <a:r>
              <a:rPr lang="en-US" sz="2200" dirty="0"/>
              <a:t>An initial presumptive diagnosis of cognitive disorder NOS, also referred to as mild neurocognitive disorder (NCD) in the DSM-5, is appropriate for this patient</a:t>
            </a:r>
            <a:r>
              <a:rPr lang="en-US" sz="2200" baseline="30000" dirty="0"/>
              <a:t>1,2</a:t>
            </a:r>
            <a:r>
              <a:rPr lang="en-US" sz="2200" dirty="0"/>
              <a:t> </a:t>
            </a:r>
          </a:p>
          <a:p>
            <a:r>
              <a:rPr lang="en-US" sz="2200" dirty="0"/>
              <a:t> The criteria for mild NCD include evidence of moderate decline in cognition from a previous level of performance in at least 1 cognitive domain (</a:t>
            </a:r>
            <a:r>
              <a:rPr lang="en-US" sz="2200" dirty="0" err="1"/>
              <a:t>eg</a:t>
            </a:r>
            <a:r>
              <a:rPr lang="en-US" sz="2200" dirty="0"/>
              <a:t>, complex attention, executive function, learning and memory). This decline can be based on documented changes in standardized neuropsychological testing, documented changes in clinical assessment, or concerns communicated by the patient, the clinician, or a knowledgeable family member or other third party</a:t>
            </a:r>
            <a:r>
              <a:rPr lang="en-US" sz="2200" baseline="30000" dirty="0"/>
              <a:t>2</a:t>
            </a:r>
            <a:endParaRPr lang="en-US" sz="2200" dirty="0"/>
          </a:p>
          <a:p>
            <a:r>
              <a:rPr lang="en-US" sz="2200" dirty="0"/>
              <a:t>Additionally, to meet the criteria for cognitive disorder NOS or mild NCD, the cognitive impairment should not affect a person’s ability to perform everyday activities independently (</a:t>
            </a:r>
            <a:r>
              <a:rPr lang="en-US" sz="2200" dirty="0" err="1"/>
              <a:t>eg</a:t>
            </a:r>
            <a:r>
              <a:rPr lang="en-US" sz="2200" dirty="0"/>
              <a:t>, paying bills or managing medications). However, completion of these activities may require compensatory strategies or more effort than previously needed</a:t>
            </a:r>
            <a:r>
              <a:rPr lang="en-US" sz="2200" baseline="30000" dirty="0"/>
              <a:t>2</a:t>
            </a:r>
            <a:endParaRPr lang="en-US" sz="2200" dirty="0"/>
          </a:p>
        </p:txBody>
      </p:sp>
      <p:sp>
        <p:nvSpPr>
          <p:cNvPr id="7" name="Footer Placeholder 6">
            <a:extLst>
              <a:ext uri="{FF2B5EF4-FFF2-40B4-BE49-F238E27FC236}">
                <a16:creationId xmlns:a16="http://schemas.microsoft.com/office/drawing/2014/main" id="{88AB3C2B-12BF-1B21-BA6D-2A94DE9AE766}"/>
              </a:ext>
            </a:extLst>
          </p:cNvPr>
          <p:cNvSpPr>
            <a:spLocks noGrp="1"/>
          </p:cNvSpPr>
          <p:nvPr>
            <p:ph type="ftr" sz="quarter" idx="3"/>
          </p:nvPr>
        </p:nvSpPr>
        <p:spPr>
          <a:xfrm>
            <a:off x="609600" y="6356350"/>
            <a:ext cx="11214970" cy="442131"/>
          </a:xfrm>
        </p:spPr>
        <p:txBody>
          <a:bodyPr/>
          <a:lstStyle/>
          <a:p>
            <a:r>
              <a:rPr lang="en-US" sz="1050" dirty="0"/>
              <a:t>NOS, not otherwise specified.</a:t>
            </a:r>
          </a:p>
          <a:p>
            <a:pPr marL="228600" indent="-228600">
              <a:buFont typeface="+mj-lt"/>
              <a:buAutoNum type="arabicPeriod"/>
            </a:pPr>
            <a:r>
              <a:rPr lang="en-US" sz="1050" dirty="0"/>
              <a:t>American Psychiatric Association. (2013). Diagnostic and statistical manual of mental disorders (5th ed.). https://</a:t>
            </a:r>
            <a:r>
              <a:rPr lang="en-US" sz="1050" dirty="0" err="1"/>
              <a:t>doi.org</a:t>
            </a:r>
            <a:r>
              <a:rPr lang="en-US" sz="1050" dirty="0"/>
              <a:t>/10.1176/appi.books.9780890425596
Sachdev PS, Blacker D, Blazer DG, Ganguli M, </a:t>
            </a:r>
            <a:r>
              <a:rPr lang="en-US" sz="1050" dirty="0" err="1"/>
              <a:t>Jeste</a:t>
            </a:r>
            <a:r>
              <a:rPr lang="en-US" sz="1050" dirty="0"/>
              <a:t> DV, Paulsen JS, Petersen RC. Classifying neurocognitive disorders: the DSM-5 approach. </a:t>
            </a:r>
            <a:r>
              <a:rPr lang="en-US" sz="1050" i="1" dirty="0"/>
              <a:t>Nat Rev Neurol. </a:t>
            </a:r>
            <a:r>
              <a:rPr lang="en-US" sz="1050" dirty="0"/>
              <a:t>2014 Nov;10(11):634-42. </a:t>
            </a:r>
            <a:r>
              <a:rPr lang="en-US" sz="1050" dirty="0" err="1"/>
              <a:t>doi</a:t>
            </a:r>
            <a:r>
              <a:rPr lang="en-US" sz="1050" dirty="0"/>
              <a:t>: 10.1038/nrneurol.2014.181. </a:t>
            </a:r>
            <a:r>
              <a:rPr lang="en-US" sz="1050" dirty="0" err="1"/>
              <a:t>Epub</a:t>
            </a:r>
            <a:r>
              <a:rPr lang="en-US" sz="1050" dirty="0"/>
              <a:t> 2014 Sep 30. PMID: 25266297.</a:t>
            </a:r>
          </a:p>
        </p:txBody>
      </p:sp>
    </p:spTree>
    <p:extLst>
      <p:ext uri="{BB962C8B-B14F-4D97-AF65-F5344CB8AC3E}">
        <p14:creationId xmlns:p14="http://schemas.microsoft.com/office/powerpoint/2010/main" val="107834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Options and Next Steps</a:t>
            </a:r>
          </a:p>
        </p:txBody>
      </p:sp>
      <p:sp>
        <p:nvSpPr>
          <p:cNvPr id="4" name="Footer Placeholder 3">
            <a:extLst>
              <a:ext uri="{FF2B5EF4-FFF2-40B4-BE49-F238E27FC236}">
                <a16:creationId xmlns:a16="http://schemas.microsoft.com/office/drawing/2014/main" id="{3DDB3BDA-C329-F79F-DC4B-F975E11EFE90}"/>
              </a:ext>
            </a:extLst>
          </p:cNvPr>
          <p:cNvSpPr>
            <a:spLocks noGrp="1"/>
          </p:cNvSpPr>
          <p:nvPr>
            <p:ph type="ftr" sz="quarter" idx="3"/>
          </p:nvPr>
        </p:nvSpPr>
        <p:spPr/>
        <p:txBody>
          <a:bodyPr/>
          <a:lstStyle/>
          <a:p>
            <a:r>
              <a:rPr lang="en-US" dirty="0"/>
              <a:t>MRI, magnetic resonance imaging; NP, neuropsychological.</a:t>
            </a:r>
          </a:p>
        </p:txBody>
      </p:sp>
      <p:graphicFrame>
        <p:nvGraphicFramePr>
          <p:cNvPr id="16" name="Diagram 15">
            <a:extLst>
              <a:ext uri="{FF2B5EF4-FFF2-40B4-BE49-F238E27FC236}">
                <a16:creationId xmlns:a16="http://schemas.microsoft.com/office/drawing/2014/main" id="{7357641D-85AD-50F8-A81E-DA463D1CB4F4}"/>
              </a:ext>
            </a:extLst>
          </p:cNvPr>
          <p:cNvGraphicFramePr/>
          <p:nvPr>
            <p:extLst>
              <p:ext uri="{D42A27DB-BD31-4B8C-83A1-F6EECF244321}">
                <p14:modId xmlns:p14="http://schemas.microsoft.com/office/powerpoint/2010/main" val="2038394297"/>
              </p:ext>
            </p:extLst>
          </p:nvPr>
        </p:nvGraphicFramePr>
        <p:xfrm>
          <a:off x="1311810" y="545005"/>
          <a:ext cx="932179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7" name="Group 16">
            <a:extLst>
              <a:ext uri="{FF2B5EF4-FFF2-40B4-BE49-F238E27FC236}">
                <a16:creationId xmlns:a16="http://schemas.microsoft.com/office/drawing/2014/main" id="{DE03C8D4-6F1C-117C-3F97-BB2A42ECE322}"/>
              </a:ext>
            </a:extLst>
          </p:cNvPr>
          <p:cNvGrpSpPr/>
          <p:nvPr/>
        </p:nvGrpSpPr>
        <p:grpSpPr>
          <a:xfrm>
            <a:off x="1311810" y="5423129"/>
            <a:ext cx="9321799" cy="840753"/>
            <a:chOff x="1602184" y="2854986"/>
            <a:chExt cx="2913062" cy="1747837"/>
          </a:xfrm>
        </p:grpSpPr>
        <p:sp>
          <p:nvSpPr>
            <p:cNvPr id="18" name="Rectangle 17">
              <a:extLst>
                <a:ext uri="{FF2B5EF4-FFF2-40B4-BE49-F238E27FC236}">
                  <a16:creationId xmlns:a16="http://schemas.microsoft.com/office/drawing/2014/main" id="{6FCEA530-ACD2-2393-8C8E-061E8DB7C61A}"/>
                </a:ext>
              </a:extLst>
            </p:cNvPr>
            <p:cNvSpPr/>
            <p:nvPr/>
          </p:nvSpPr>
          <p:spPr>
            <a:xfrm>
              <a:off x="1602184" y="2854986"/>
              <a:ext cx="2913062" cy="174783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TextBox 18">
              <a:extLst>
                <a:ext uri="{FF2B5EF4-FFF2-40B4-BE49-F238E27FC236}">
                  <a16:creationId xmlns:a16="http://schemas.microsoft.com/office/drawing/2014/main" id="{17A4A807-F443-27E7-F67B-A8784D392159}"/>
                </a:ext>
              </a:extLst>
            </p:cNvPr>
            <p:cNvSpPr txBox="1"/>
            <p:nvPr/>
          </p:nvSpPr>
          <p:spPr>
            <a:xfrm>
              <a:off x="1602184" y="2854986"/>
              <a:ext cx="2913062" cy="1747837"/>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ct val="35000"/>
                </a:spcAft>
                <a:buNone/>
              </a:pPr>
              <a:r>
                <a:rPr lang="en-US" sz="2600" kern="1200" dirty="0"/>
                <a:t>All of the above</a:t>
              </a:r>
            </a:p>
          </p:txBody>
        </p:sp>
      </p:grpSp>
    </p:spTree>
    <p:extLst>
      <p:ext uri="{BB962C8B-B14F-4D97-AF65-F5344CB8AC3E}">
        <p14:creationId xmlns:p14="http://schemas.microsoft.com/office/powerpoint/2010/main" val="420053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BF322C5E-B345-8A07-1B8F-66FD862C3D0B}"/>
              </a:ext>
            </a:extLst>
          </p:cNvPr>
          <p:cNvGrpSpPr/>
          <p:nvPr/>
        </p:nvGrpSpPr>
        <p:grpSpPr>
          <a:xfrm>
            <a:off x="6045088" y="1384300"/>
            <a:ext cx="6286251" cy="5473700"/>
            <a:chOff x="6045088" y="1384300"/>
            <a:chExt cx="6286251" cy="5473700"/>
          </a:xfrm>
        </p:grpSpPr>
        <p:pic>
          <p:nvPicPr>
            <p:cNvPr id="7" name="Graphic 6" descr="An organic corner shape">
              <a:extLst>
                <a:ext uri="{FF2B5EF4-FFF2-40B4-BE49-F238E27FC236}">
                  <a16:creationId xmlns:a16="http://schemas.microsoft.com/office/drawing/2014/main" id="{99A4149A-A7B0-9012-E0F2-1FF4BCD92134}"/>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10952" b="1"/>
            <a:stretch/>
          </p:blipFill>
          <p:spPr>
            <a:xfrm rot="10800000">
              <a:off x="6045088" y="1384300"/>
              <a:ext cx="6146912" cy="5473700"/>
            </a:xfrm>
            <a:prstGeom prst="rect">
              <a:avLst/>
            </a:prstGeom>
          </p:spPr>
        </p:pic>
        <p:pic>
          <p:nvPicPr>
            <p:cNvPr id="8" name="Graphic 7" descr="Stethoscope outline">
              <a:extLst>
                <a:ext uri="{FF2B5EF4-FFF2-40B4-BE49-F238E27FC236}">
                  <a16:creationId xmlns:a16="http://schemas.microsoft.com/office/drawing/2014/main" id="{DC30588D-6433-A45D-6FE5-E0D62241D97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844740" y="3839369"/>
              <a:ext cx="2585260" cy="2585260"/>
            </a:xfrm>
            <a:prstGeom prst="rect">
              <a:avLst/>
            </a:prstGeom>
          </p:spPr>
        </p:pic>
        <p:pic>
          <p:nvPicPr>
            <p:cNvPr id="9" name="Graphic 8" descr="Care with solid fill">
              <a:extLst>
                <a:ext uri="{FF2B5EF4-FFF2-40B4-BE49-F238E27FC236}">
                  <a16:creationId xmlns:a16="http://schemas.microsoft.com/office/drawing/2014/main" id="{C73BA2C4-499D-A2A8-95F1-45584A077F0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76707" y="5445077"/>
              <a:ext cx="1354186" cy="1354186"/>
            </a:xfrm>
            <a:prstGeom prst="rect">
              <a:avLst/>
            </a:prstGeom>
          </p:spPr>
        </p:pic>
        <p:pic>
          <p:nvPicPr>
            <p:cNvPr id="10" name="Graphic 9" descr="Mental Health with solid fill">
              <a:extLst>
                <a:ext uri="{FF2B5EF4-FFF2-40B4-BE49-F238E27FC236}">
                  <a16:creationId xmlns:a16="http://schemas.microsoft.com/office/drawing/2014/main" id="{1811BA6C-A4A6-9A9B-D493-CF736B9E04C8}"/>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9479"/>
            <a:stretch/>
          </p:blipFill>
          <p:spPr>
            <a:xfrm flipH="1">
              <a:off x="8243771" y="5661861"/>
              <a:ext cx="1321399" cy="1196139"/>
            </a:xfrm>
            <a:prstGeom prst="rect">
              <a:avLst/>
            </a:prstGeom>
          </p:spPr>
        </p:pic>
        <p:pic>
          <p:nvPicPr>
            <p:cNvPr id="11" name="Graphic 10" descr="DNA outline">
              <a:extLst>
                <a:ext uri="{FF2B5EF4-FFF2-40B4-BE49-F238E27FC236}">
                  <a16:creationId xmlns:a16="http://schemas.microsoft.com/office/drawing/2014/main" id="{1A2B7CEF-8844-ECCE-CCBC-BA17718588C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977154" y="3587282"/>
              <a:ext cx="1354185" cy="1354185"/>
            </a:xfrm>
            <a:prstGeom prst="rect">
              <a:avLst/>
            </a:prstGeom>
          </p:spPr>
        </p:pic>
      </p:grpSp>
      <p:sp>
        <p:nvSpPr>
          <p:cNvPr id="2" name="Title 1"/>
          <p:cNvSpPr>
            <a:spLocks noGrp="1"/>
          </p:cNvSpPr>
          <p:nvPr>
            <p:ph type="title"/>
          </p:nvPr>
        </p:nvSpPr>
        <p:spPr>
          <a:xfrm>
            <a:off x="609600" y="199505"/>
            <a:ext cx="10744200" cy="1185577"/>
          </a:xfrm>
        </p:spPr>
        <p:txBody>
          <a:bodyPr/>
          <a:lstStyle/>
          <a:p>
            <a:r>
              <a:rPr lang="en-US" dirty="0"/>
              <a:t>Challenges in the System and Initial Results</a:t>
            </a:r>
          </a:p>
        </p:txBody>
      </p:sp>
      <p:sp>
        <p:nvSpPr>
          <p:cNvPr id="3" name="Content Placeholder 2"/>
          <p:cNvSpPr>
            <a:spLocks noGrp="1"/>
          </p:cNvSpPr>
          <p:nvPr>
            <p:ph idx="1"/>
          </p:nvPr>
        </p:nvSpPr>
        <p:spPr>
          <a:xfrm>
            <a:off x="609600" y="1477963"/>
            <a:ext cx="10486490" cy="4946666"/>
          </a:xfrm>
        </p:spPr>
        <p:txBody>
          <a:bodyPr>
            <a:normAutofit/>
          </a:bodyPr>
          <a:lstStyle/>
          <a:p>
            <a:pPr>
              <a:spcAft>
                <a:spcPts val="1200"/>
              </a:spcAft>
            </a:pPr>
            <a:r>
              <a:rPr lang="en-US" sz="2600" dirty="0"/>
              <a:t>Sleep specialist not available for one year and does not take patient’s insurance (Medicaid)</a:t>
            </a:r>
          </a:p>
          <a:p>
            <a:pPr>
              <a:spcAft>
                <a:spcPts val="1200"/>
              </a:spcAft>
            </a:pPr>
            <a:r>
              <a:rPr lang="en-US" sz="2600" dirty="0"/>
              <a:t>Neuropsych testing cannot be done in Spanish</a:t>
            </a:r>
          </a:p>
          <a:p>
            <a:pPr>
              <a:spcAft>
                <a:spcPts val="1200"/>
              </a:spcAft>
            </a:pPr>
            <a:r>
              <a:rPr lang="en-US" sz="2600" dirty="0"/>
              <a:t>Laboratory evaluations (complete blood count [CBC], comprehensive metabolic panel [CMP], </a:t>
            </a:r>
            <a:br>
              <a:rPr lang="en-US" sz="2600" dirty="0"/>
            </a:br>
            <a:r>
              <a:rPr lang="en-US" sz="2600" dirty="0"/>
              <a:t>thyroid-stimulating hormone [TSH], and vitamin B12 </a:t>
            </a:r>
            <a:br>
              <a:rPr lang="en-US" sz="2600" dirty="0"/>
            </a:br>
            <a:r>
              <a:rPr lang="en-US" sz="2600" dirty="0"/>
              <a:t>levels) were normal</a:t>
            </a:r>
          </a:p>
          <a:p>
            <a:pPr>
              <a:spcAft>
                <a:spcPts val="1200"/>
              </a:spcAft>
            </a:pPr>
            <a:r>
              <a:rPr lang="en-US" sz="2600" dirty="0"/>
              <a:t>On brain MRI, Eduardo had minimal white matter </a:t>
            </a:r>
            <a:br>
              <a:rPr lang="en-US" sz="2600" dirty="0"/>
            </a:br>
            <a:r>
              <a:rPr lang="en-US" sz="2600" dirty="0"/>
              <a:t>changes and minimal atrophy</a:t>
            </a:r>
          </a:p>
          <a:p>
            <a:pPr>
              <a:spcAft>
                <a:spcPts val="1200"/>
              </a:spcAft>
            </a:pPr>
            <a:endParaRPr lang="en-US" sz="2600" dirty="0"/>
          </a:p>
        </p:txBody>
      </p:sp>
    </p:spTree>
    <p:extLst>
      <p:ext uri="{BB962C8B-B14F-4D97-AF65-F5344CB8AC3E}">
        <p14:creationId xmlns:p14="http://schemas.microsoft.com/office/powerpoint/2010/main" val="46533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9505"/>
            <a:ext cx="10744200" cy="1185577"/>
          </a:xfrm>
        </p:spPr>
        <p:txBody>
          <a:bodyPr/>
          <a:lstStyle/>
          <a:p>
            <a:r>
              <a:rPr lang="en-US" dirty="0"/>
              <a:t>Follow-up Visit</a:t>
            </a:r>
          </a:p>
        </p:txBody>
      </p:sp>
      <p:sp>
        <p:nvSpPr>
          <p:cNvPr id="3" name="Content Placeholder 2"/>
          <p:cNvSpPr>
            <a:spLocks noGrp="1"/>
          </p:cNvSpPr>
          <p:nvPr>
            <p:ph idx="1"/>
          </p:nvPr>
        </p:nvSpPr>
        <p:spPr>
          <a:xfrm>
            <a:off x="609600" y="1477906"/>
            <a:ext cx="10744200" cy="4722477"/>
          </a:xfrm>
        </p:spPr>
        <p:txBody>
          <a:bodyPr/>
          <a:lstStyle/>
          <a:p>
            <a:pPr>
              <a:spcAft>
                <a:spcPts val="1200"/>
              </a:spcAft>
            </a:pPr>
            <a:r>
              <a:rPr lang="en-US" dirty="0"/>
              <a:t>Feels less fatigued off medications. Also, thinking more clearly and brain fog has improved</a:t>
            </a:r>
          </a:p>
          <a:p>
            <a:pPr>
              <a:spcAft>
                <a:spcPts val="1200"/>
              </a:spcAft>
            </a:pPr>
            <a:r>
              <a:rPr lang="en-US" dirty="0"/>
              <a:t>Continues to complain of forgetfulness. Got lost going to a landscaping job he has been working for years. Other workers tease him that he is repeating himself more</a:t>
            </a:r>
          </a:p>
          <a:p>
            <a:pPr>
              <a:spcAft>
                <a:spcPts val="1200"/>
              </a:spcAft>
            </a:pPr>
            <a:r>
              <a:rPr lang="en-US" dirty="0"/>
              <a:t>MoCA testing has not improved and continues to be 14/30 (in Spanish)</a:t>
            </a:r>
          </a:p>
          <a:p>
            <a:pPr>
              <a:spcAft>
                <a:spcPts val="1200"/>
              </a:spcAft>
            </a:pPr>
            <a:r>
              <a:rPr lang="en-US" dirty="0"/>
              <a:t>You order a home sleep study because Medicaid will not pay for 16-lead polysomnogram</a:t>
            </a:r>
          </a:p>
        </p:txBody>
      </p:sp>
    </p:spTree>
    <p:extLst>
      <p:ext uri="{BB962C8B-B14F-4D97-AF65-F5344CB8AC3E}">
        <p14:creationId xmlns:p14="http://schemas.microsoft.com/office/powerpoint/2010/main" val="4022251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Follow-up Visit</a:t>
            </a:r>
          </a:p>
        </p:txBody>
      </p:sp>
      <p:sp>
        <p:nvSpPr>
          <p:cNvPr id="3" name="Content Placeholder 2"/>
          <p:cNvSpPr>
            <a:spLocks noGrp="1"/>
          </p:cNvSpPr>
          <p:nvPr>
            <p:ph sz="half" idx="1"/>
          </p:nvPr>
        </p:nvSpPr>
        <p:spPr>
          <a:xfrm>
            <a:off x="609600" y="1496291"/>
            <a:ext cx="4876800" cy="4680672"/>
          </a:xfrm>
        </p:spPr>
        <p:txBody>
          <a:bodyPr>
            <a:normAutofit/>
          </a:bodyPr>
          <a:lstStyle/>
          <a:p>
            <a:pPr>
              <a:spcAft>
                <a:spcPts val="1200"/>
              </a:spcAft>
            </a:pPr>
            <a:r>
              <a:rPr lang="en-US" dirty="0"/>
              <a:t>Family is increasingly concerned he will be laid off because he is more forgetful at work</a:t>
            </a:r>
          </a:p>
          <a:p>
            <a:pPr lvl="1">
              <a:spcAft>
                <a:spcPts val="1200"/>
              </a:spcAft>
            </a:pPr>
            <a:r>
              <a:rPr lang="en-US" dirty="0"/>
              <a:t>You refer to Social Work to explore disability</a:t>
            </a:r>
          </a:p>
          <a:p>
            <a:pPr>
              <a:spcAft>
                <a:spcPts val="1200"/>
              </a:spcAft>
            </a:pPr>
            <a:r>
              <a:rPr lang="en-US" dirty="0"/>
              <a:t>HST reveals OSA is improved and is very mild at this point without need for CPAP</a:t>
            </a:r>
          </a:p>
        </p:txBody>
      </p:sp>
      <p:sp>
        <p:nvSpPr>
          <p:cNvPr id="7" name="Content Placeholder 6">
            <a:extLst>
              <a:ext uri="{FF2B5EF4-FFF2-40B4-BE49-F238E27FC236}">
                <a16:creationId xmlns:a16="http://schemas.microsoft.com/office/drawing/2014/main" id="{83EF6103-59F4-26AE-6243-607282483928}"/>
              </a:ext>
            </a:extLst>
          </p:cNvPr>
          <p:cNvSpPr>
            <a:spLocks noGrp="1"/>
          </p:cNvSpPr>
          <p:nvPr>
            <p:ph sz="half" idx="2"/>
          </p:nvPr>
        </p:nvSpPr>
        <p:spPr>
          <a:xfrm>
            <a:off x="6262099" y="1496291"/>
            <a:ext cx="5181600" cy="4680672"/>
          </a:xfrm>
          <a:solidFill>
            <a:schemeClr val="accent1">
              <a:lumMod val="20000"/>
              <a:lumOff val="80000"/>
            </a:schemeClr>
          </a:solidFill>
        </p:spPr>
        <p:txBody>
          <a:bodyPr anchor="ctr">
            <a:normAutofit/>
          </a:bodyPr>
          <a:lstStyle/>
          <a:p>
            <a:pPr marL="0" indent="0" algn="ctr">
              <a:spcAft>
                <a:spcPts val="1200"/>
              </a:spcAft>
              <a:buNone/>
            </a:pPr>
            <a:r>
              <a:rPr lang="en-US" b="1" dirty="0"/>
              <a:t>Given the family history, what might be next steps?</a:t>
            </a:r>
          </a:p>
          <a:p>
            <a:pPr marL="0" indent="0" algn="ctr">
              <a:spcAft>
                <a:spcPts val="1200"/>
              </a:spcAft>
              <a:buNone/>
            </a:pPr>
            <a:r>
              <a:rPr lang="en-US" dirty="0" err="1"/>
              <a:t>ApoE</a:t>
            </a:r>
            <a:r>
              <a:rPr lang="en-US" dirty="0"/>
              <a:t> genotyping (not covered)</a:t>
            </a:r>
          </a:p>
          <a:p>
            <a:pPr marL="0" indent="0" algn="ctr">
              <a:spcAft>
                <a:spcPts val="1200"/>
              </a:spcAft>
              <a:buNone/>
            </a:pPr>
            <a:r>
              <a:rPr lang="en-US" dirty="0"/>
              <a:t>CSF testing for A</a:t>
            </a:r>
            <a:r>
              <a:rPr lang="el-GR" dirty="0"/>
              <a:t>β42</a:t>
            </a:r>
            <a:r>
              <a:rPr lang="en-US" dirty="0"/>
              <a:t> and tau </a:t>
            </a:r>
            <a:br>
              <a:rPr lang="en-US" dirty="0"/>
            </a:br>
            <a:r>
              <a:rPr lang="en-US" dirty="0"/>
              <a:t>(might not be covered)</a:t>
            </a:r>
          </a:p>
          <a:p>
            <a:pPr marL="0" indent="0" algn="ctr">
              <a:spcAft>
                <a:spcPts val="1200"/>
              </a:spcAft>
              <a:buNone/>
            </a:pPr>
            <a:r>
              <a:rPr lang="en-US" dirty="0"/>
              <a:t>Amyloid PET (not covered)</a:t>
            </a:r>
          </a:p>
          <a:p>
            <a:pPr marL="0" indent="0" algn="ctr">
              <a:spcAft>
                <a:spcPts val="1200"/>
              </a:spcAft>
              <a:buNone/>
            </a:pPr>
            <a:r>
              <a:rPr lang="en-US" dirty="0"/>
              <a:t>Empiric trial of donepezil</a:t>
            </a:r>
          </a:p>
        </p:txBody>
      </p:sp>
      <p:sp>
        <p:nvSpPr>
          <p:cNvPr id="8" name="Footer Placeholder 7">
            <a:extLst>
              <a:ext uri="{FF2B5EF4-FFF2-40B4-BE49-F238E27FC236}">
                <a16:creationId xmlns:a16="http://schemas.microsoft.com/office/drawing/2014/main" id="{2B840F00-8C91-B115-E420-A981C6E3EFA3}"/>
              </a:ext>
            </a:extLst>
          </p:cNvPr>
          <p:cNvSpPr>
            <a:spLocks noGrp="1"/>
          </p:cNvSpPr>
          <p:nvPr>
            <p:ph type="ftr" sz="quarter" idx="3"/>
          </p:nvPr>
        </p:nvSpPr>
        <p:spPr/>
        <p:txBody>
          <a:bodyPr/>
          <a:lstStyle/>
          <a:p>
            <a:r>
              <a:rPr lang="en-US" dirty="0"/>
              <a:t>A</a:t>
            </a:r>
            <a:r>
              <a:rPr lang="el-GR" dirty="0"/>
              <a:t>β, </a:t>
            </a:r>
            <a:r>
              <a:rPr lang="en-US" dirty="0"/>
              <a:t>amyloid </a:t>
            </a:r>
            <a:r>
              <a:rPr lang="el-GR" dirty="0"/>
              <a:t>β; </a:t>
            </a:r>
            <a:r>
              <a:rPr lang="en-US" dirty="0" err="1"/>
              <a:t>ApoE</a:t>
            </a:r>
            <a:r>
              <a:rPr lang="en-US" dirty="0"/>
              <a:t>, apolipoprotein E; CSF, cerebrospinal fluid; HST, home sleep test; PET, positron emission tomography.</a:t>
            </a:r>
          </a:p>
        </p:txBody>
      </p:sp>
      <p:sp>
        <p:nvSpPr>
          <p:cNvPr id="9" name="Right Arrow 8">
            <a:extLst>
              <a:ext uri="{FF2B5EF4-FFF2-40B4-BE49-F238E27FC236}">
                <a16:creationId xmlns:a16="http://schemas.microsoft.com/office/drawing/2014/main" id="{56AB5949-B716-E10F-0638-56062A5B64B6}"/>
              </a:ext>
            </a:extLst>
          </p:cNvPr>
          <p:cNvSpPr/>
          <p:nvPr/>
        </p:nvSpPr>
        <p:spPr>
          <a:xfrm>
            <a:off x="842481" y="2835668"/>
            <a:ext cx="445524" cy="408397"/>
          </a:xfrm>
          <a:prstGeom prs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805018"/>
      </p:ext>
    </p:extLst>
  </p:cSld>
  <p:clrMapOvr>
    <a:masterClrMapping/>
  </p:clrMapOvr>
</p:sld>
</file>

<file path=ppt/theme/theme1.xml><?xml version="1.0" encoding="utf-8"?>
<a:theme xmlns:a="http://schemas.openxmlformats.org/drawingml/2006/main" name="Psychiatry2023">
  <a:themeElements>
    <a:clrScheme name="NeuroPsych23">
      <a:dk1>
        <a:srgbClr val="3F3F3F"/>
      </a:dk1>
      <a:lt1>
        <a:srgbClr val="FFFFFF"/>
      </a:lt1>
      <a:dk2>
        <a:srgbClr val="5E5E5E"/>
      </a:dk2>
      <a:lt2>
        <a:srgbClr val="FFFFFF"/>
      </a:lt2>
      <a:accent1>
        <a:srgbClr val="8589A7"/>
      </a:accent1>
      <a:accent2>
        <a:srgbClr val="2B417F"/>
      </a:accent2>
      <a:accent3>
        <a:srgbClr val="1D224C"/>
      </a:accent3>
      <a:accent4>
        <a:srgbClr val="A94658"/>
      </a:accent4>
      <a:accent5>
        <a:srgbClr val="642C50"/>
      </a:accent5>
      <a:accent6>
        <a:srgbClr val="99E9EE"/>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ychiatry2023" id="{69D23100-A6F3-D846-B26B-9EA71F152B4F}" vid="{176574FE-6E99-9343-AF64-F8E46C8D7F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Psychiatry2023</Template>
  <TotalTime>12</TotalTime>
  <Words>1257</Words>
  <Application>Microsoft Macintosh PowerPoint</Application>
  <PresentationFormat>Widescreen</PresentationFormat>
  <Paragraphs>79</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Century Gothic</vt:lpstr>
      <vt:lpstr>Trebuchet MS</vt:lpstr>
      <vt:lpstr>Psychiatry2023</vt:lpstr>
      <vt:lpstr>Office Theme</vt:lpstr>
      <vt:lpstr>Disparities and Inequities in the Diagnosis and Care of Vulnerable Patient Populations</vt:lpstr>
      <vt:lpstr>PowerPoint Presentation</vt:lpstr>
      <vt:lpstr>Disclaimer</vt:lpstr>
      <vt:lpstr>Disparities and Inequities in the Diagnosis and Care of Vulnerable Patient Populations: A Day in the Life of an African American/Latinx Man Trying to Navigate the Health Care System and Services</vt:lpstr>
      <vt:lpstr>Initial Diagnosis: Cognitive Disorder NOS</vt:lpstr>
      <vt:lpstr>What Are Options and Next Steps</vt:lpstr>
      <vt:lpstr>Challenges in the System and Initial Results</vt:lpstr>
      <vt:lpstr>Follow-up Visit</vt:lpstr>
      <vt:lpstr>Next Follow-up Visit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Disparities and Inequities in the Diagnosis and Care of Vulnerable Patient Populations</dc:title>
  <dc:subject/>
  <dc:creator>MedEd On The Go</dc:creator>
  <cp:keywords/>
  <dc:description/>
  <cp:lastModifiedBy>Moriah Diethorn</cp:lastModifiedBy>
  <cp:revision>3</cp:revision>
  <dcterms:created xsi:type="dcterms:W3CDTF">2023-08-15T21:24:29Z</dcterms:created>
  <dcterms:modified xsi:type="dcterms:W3CDTF">2023-08-29T14:23:13Z</dcterms:modified>
  <cp:category/>
</cp:coreProperties>
</file>