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1" r:id="rId2"/>
  </p:sldMasterIdLst>
  <p:notesMasterIdLst>
    <p:notesMasterId r:id="rId11"/>
  </p:notesMasterIdLst>
  <p:sldIdLst>
    <p:sldId id="2147473157" r:id="rId3"/>
    <p:sldId id="265" r:id="rId4"/>
    <p:sldId id="256" r:id="rId5"/>
    <p:sldId id="2147473165" r:id="rId6"/>
    <p:sldId id="2147473167" r:id="rId7"/>
    <p:sldId id="2147473166" r:id="rId8"/>
    <p:sldId id="21474731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6327"/>
  </p:normalViewPr>
  <p:slideViewPr>
    <p:cSldViewPr snapToGrid="0">
      <p:cViewPr varScale="1">
        <p:scale>
          <a:sx n="119" d="100"/>
          <a:sy n="119"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A8B3E-55A1-1740-9B71-C9A97ADC4A62}" type="datetimeFigureOut">
              <a:rPr lang="en-US" smtClean="0"/>
              <a:t>8/29/23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CFEA2-CACA-8F45-88A1-4D9787A3B606}" type="slidenum">
              <a:rPr lang="en-US" smtClean="0"/>
              <a:t>‹#›</a:t>
            </a:fld>
            <a:endParaRPr lang="en-US"/>
          </a:p>
        </p:txBody>
      </p:sp>
    </p:spTree>
    <p:extLst>
      <p:ext uri="{BB962C8B-B14F-4D97-AF65-F5344CB8AC3E}">
        <p14:creationId xmlns:p14="http://schemas.microsoft.com/office/powerpoint/2010/main" val="3374266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A16CFAD1-D197-4A88-B173-A6412E995EE5}" type="slidenum">
              <a:rPr kumimoji="0" lang="en-GB" sz="1000" b="0" i="0" u="none" strike="noStrike" kern="1200" cap="none" spc="0" normalizeH="0" baseline="0" noProof="0" smtClean="0">
                <a:ln>
                  <a:noFill/>
                </a:ln>
                <a:solidFill>
                  <a:srgbClr val="000000"/>
                </a:solidFill>
                <a:effectLst/>
                <a:uLnTx/>
                <a:uFillTx/>
                <a:latin typeface="Apis For Office"/>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GB" sz="1000" b="0" i="0" u="none" strike="noStrike" kern="1200" cap="none" spc="0" normalizeH="0" baseline="0" noProof="0">
              <a:ln>
                <a:noFill/>
              </a:ln>
              <a:solidFill>
                <a:srgbClr val="000000"/>
              </a:solidFill>
              <a:effectLst/>
              <a:uLnTx/>
              <a:uFillTx/>
              <a:latin typeface="Apis For Office"/>
              <a:ea typeface="+mn-ea"/>
              <a:cs typeface="+mn-cs"/>
            </a:endParaRPr>
          </a:p>
        </p:txBody>
      </p:sp>
    </p:spTree>
    <p:extLst>
      <p:ext uri="{BB962C8B-B14F-4D97-AF65-F5344CB8AC3E}">
        <p14:creationId xmlns:p14="http://schemas.microsoft.com/office/powerpoint/2010/main" val="1805587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20994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8772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8188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01985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27049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48327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75271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38966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08192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10441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9875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7630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750165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7748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318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77275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6436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2221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3874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90468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731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1908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10732425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035" TargetMode="External"/><Relationship Id="rId7" Type="http://schemas.openxmlformats.org/officeDocument/2006/relationships/image" Target="../media/image4.sv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s>
</file>

<file path=ppt/slides/_rels/slide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20.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5.svg"/><Relationship Id="rId4" Type="http://schemas.openxmlformats.org/officeDocument/2006/relationships/image" Target="../media/image21.svg"/><Relationship Id="rId9"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FE5FF59-4FDE-2710-33B0-A53E15CF3462}"/>
              </a:ext>
            </a:extLst>
          </p:cNvPr>
          <p:cNvSpPr>
            <a:spLocks noGrp="1"/>
          </p:cNvSpPr>
          <p:nvPr>
            <p:ph type="title"/>
          </p:nvPr>
        </p:nvSpPr>
        <p:spPr>
          <a:xfrm>
            <a:off x="609601" y="1709738"/>
            <a:ext cx="10515600" cy="2852737"/>
          </a:xfrm>
        </p:spPr>
        <p:txBody>
          <a:bodyPr>
            <a:normAutofit fontScale="90000"/>
          </a:bodyPr>
          <a:lstStyle/>
          <a:p>
            <a:r>
              <a:rPr lang="en-US" altLang="en-US" dirty="0"/>
              <a:t>Evolving Treatment Paradigms For Mild Cognitive Impairment and Dementia: </a:t>
            </a:r>
            <a:br>
              <a:rPr lang="en-US" altLang="en-US" dirty="0"/>
            </a:br>
            <a:r>
              <a:rPr lang="en-US" altLang="en-US" dirty="0"/>
              <a:t>How New DMTs Will Fit into Clinical Practice</a:t>
            </a:r>
            <a:endParaRPr lang="en-CA" altLang="en-US" dirty="0"/>
          </a:p>
        </p:txBody>
      </p:sp>
      <p:sp>
        <p:nvSpPr>
          <p:cNvPr id="3" name="Text Placeholder 2">
            <a:extLst>
              <a:ext uri="{FF2B5EF4-FFF2-40B4-BE49-F238E27FC236}">
                <a16:creationId xmlns:a16="http://schemas.microsoft.com/office/drawing/2014/main" id="{037C44DB-94DA-08AB-1F93-C61623D4686A}"/>
              </a:ext>
            </a:extLst>
          </p:cNvPr>
          <p:cNvSpPr>
            <a:spLocks noGrp="1"/>
          </p:cNvSpPr>
          <p:nvPr>
            <p:ph type="body" idx="1"/>
          </p:nvPr>
        </p:nvSpPr>
        <p:spPr>
          <a:xfrm>
            <a:off x="609601" y="4589463"/>
            <a:ext cx="10515600" cy="1500187"/>
          </a:xfrm>
        </p:spPr>
        <p:txBody>
          <a:bodyPr>
            <a:normAutofit lnSpcReduction="10000"/>
          </a:bodyPr>
          <a:lstStyle/>
          <a:p>
            <a:r>
              <a:rPr lang="en-US" altLang="en-US" dirty="0"/>
              <a:t>Sharon Cohen, MD, FRCPC</a:t>
            </a:r>
          </a:p>
          <a:p>
            <a:r>
              <a:rPr lang="en-US" altLang="en-US" dirty="0"/>
              <a:t>Medical Director</a:t>
            </a:r>
          </a:p>
          <a:p>
            <a:r>
              <a:rPr lang="pt-BR" dirty="0"/>
              <a:t>Toronto </a:t>
            </a:r>
            <a:r>
              <a:rPr lang="pt-BR" dirty="0" err="1"/>
              <a:t>Memory</a:t>
            </a:r>
            <a:r>
              <a:rPr lang="pt-BR" dirty="0"/>
              <a:t> </a:t>
            </a:r>
            <a:r>
              <a:rPr lang="pt-BR" dirty="0" err="1"/>
              <a:t>Program</a:t>
            </a:r>
            <a:endParaRPr lang="pt-BR" dirty="0"/>
          </a:p>
          <a:p>
            <a:r>
              <a:rPr lang="pt-BR" dirty="0"/>
              <a:t>Toronto, Canada</a:t>
            </a:r>
            <a:endParaRPr lang="en-US" altLang="en-US" dirty="0"/>
          </a:p>
        </p:txBody>
      </p:sp>
    </p:spTree>
    <p:extLst>
      <p:ext uri="{BB962C8B-B14F-4D97-AF65-F5344CB8AC3E}">
        <p14:creationId xmlns:p14="http://schemas.microsoft.com/office/powerpoint/2010/main" val="165892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8164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Early-Stage Alzheimer’s Disease: New Therapies for Mild Cognitive Impairment </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Utilize clinically relevant tools to assess the subtle signs and symptoms of MCI to facilitate an earlier MCI diagnosis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Tailor communication strategies to each community of patients to overcome implicit bias and health disparities and to achieve optimal health outcomes and health equity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Provide clinicians with new and emerging data related to the pathophysiology of MCI in 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Increase clinician awareness of the safety and efficacy of emerging DMT therapeutics used to manage MCI during the early stages of 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8C6CAAF-2569-CFF9-BC67-F42EE5FEA1EF}"/>
              </a:ext>
            </a:extLst>
          </p:cNvPr>
          <p:cNvSpPr>
            <a:spLocks noGrp="1"/>
          </p:cNvSpPr>
          <p:nvPr>
            <p:ph type="title"/>
          </p:nvPr>
        </p:nvSpPr>
        <p:spPr>
          <a:xfrm>
            <a:off x="609600" y="199505"/>
            <a:ext cx="10744200" cy="1185577"/>
          </a:xfrm>
        </p:spPr>
        <p:txBody>
          <a:bodyPr/>
          <a:lstStyle/>
          <a:p>
            <a:r>
              <a:rPr lang="en-US" altLang="en-US" dirty="0"/>
              <a:t>A Changing Treatment Landscape for MCI</a:t>
            </a:r>
            <a:endParaRPr lang="en-US" dirty="0"/>
          </a:p>
        </p:txBody>
      </p:sp>
      <p:sp>
        <p:nvSpPr>
          <p:cNvPr id="8" name="Content Placeholder 7">
            <a:extLst>
              <a:ext uri="{FF2B5EF4-FFF2-40B4-BE49-F238E27FC236}">
                <a16:creationId xmlns:a16="http://schemas.microsoft.com/office/drawing/2014/main" id="{CBA1A623-3FB6-6158-CF68-7482E8DBABDB}"/>
              </a:ext>
            </a:extLst>
          </p:cNvPr>
          <p:cNvSpPr>
            <a:spLocks noGrp="1"/>
          </p:cNvSpPr>
          <p:nvPr>
            <p:ph idx="1"/>
          </p:nvPr>
        </p:nvSpPr>
        <p:spPr>
          <a:xfrm>
            <a:off x="609600" y="1477906"/>
            <a:ext cx="10744200" cy="4722477"/>
          </a:xfrm>
        </p:spPr>
        <p:txBody>
          <a:bodyPr/>
          <a:lstStyle/>
          <a:p>
            <a:pPr>
              <a:spcAft>
                <a:spcPts val="1200"/>
              </a:spcAft>
            </a:pPr>
            <a:r>
              <a:rPr lang="en-GB" dirty="0"/>
              <a:t>Until July 2023, there were no fully approved treatments for individuals with MCI. As a result, most individuals with MCI have been underdiagnosed or misdiagnosed</a:t>
            </a:r>
          </a:p>
          <a:p>
            <a:pPr>
              <a:spcAft>
                <a:spcPts val="1200"/>
              </a:spcAft>
            </a:pPr>
            <a:r>
              <a:rPr lang="en-GB" dirty="0"/>
              <a:t>With full approval of </a:t>
            </a:r>
            <a:r>
              <a:rPr lang="en-GB" dirty="0" err="1"/>
              <a:t>lecanemab</a:t>
            </a:r>
            <a:r>
              <a:rPr lang="en-GB" dirty="0"/>
              <a:t> for MCI and mild dementia, there is impetus to diagnosis early and accurately</a:t>
            </a:r>
          </a:p>
          <a:p>
            <a:pPr>
              <a:spcAft>
                <a:spcPts val="1200"/>
              </a:spcAft>
            </a:pPr>
            <a:r>
              <a:rPr lang="en-GB" dirty="0"/>
              <a:t>Biomarker confirmation of AD pathology through CSF or PET amyloid imaging will be needed</a:t>
            </a:r>
          </a:p>
          <a:p>
            <a:pPr>
              <a:spcAft>
                <a:spcPts val="1200"/>
              </a:spcAft>
            </a:pPr>
            <a:r>
              <a:rPr lang="en-GB" dirty="0"/>
              <a:t>Among those with early AD, additional criteria will be important to decide whether an anti-amyloid </a:t>
            </a:r>
            <a:r>
              <a:rPr lang="en-GB" dirty="0" err="1"/>
              <a:t>mAB</a:t>
            </a:r>
            <a:r>
              <a:rPr lang="en-GB" dirty="0"/>
              <a:t> is an appropriate treatment option</a:t>
            </a:r>
          </a:p>
          <a:p>
            <a:pPr>
              <a:spcAft>
                <a:spcPts val="1200"/>
              </a:spcAft>
            </a:pPr>
            <a:endParaRPr lang="en-US" dirty="0"/>
          </a:p>
        </p:txBody>
      </p:sp>
      <p:sp>
        <p:nvSpPr>
          <p:cNvPr id="14" name="Footer Placeholder 13">
            <a:extLst>
              <a:ext uri="{FF2B5EF4-FFF2-40B4-BE49-F238E27FC236}">
                <a16:creationId xmlns:a16="http://schemas.microsoft.com/office/drawing/2014/main" id="{0C9EBC43-5C70-1907-0DB6-ED00D23E222E}"/>
              </a:ext>
            </a:extLst>
          </p:cNvPr>
          <p:cNvSpPr>
            <a:spLocks noGrp="1"/>
          </p:cNvSpPr>
          <p:nvPr>
            <p:ph type="ftr" sz="quarter" idx="3"/>
          </p:nvPr>
        </p:nvSpPr>
        <p:spPr>
          <a:xfrm>
            <a:off x="609601" y="6356350"/>
            <a:ext cx="7707682" cy="442131"/>
          </a:xfrm>
        </p:spPr>
        <p:txBody>
          <a:bodyPr/>
          <a:lstStyle/>
          <a:p>
            <a:r>
              <a:rPr lang="en-US" dirty="0"/>
              <a:t>AD, Alzheimer disease; CSF, cerebrospinal fluid; DMT, disease modifying therapy; </a:t>
            </a:r>
            <a:r>
              <a:rPr lang="en-US" dirty="0" err="1"/>
              <a:t>mAB</a:t>
            </a:r>
            <a:r>
              <a:rPr lang="en-US" dirty="0"/>
              <a:t>, monoclonal antibody; MCI, mild cognitive impairment; PET, positron emission tomography.</a:t>
            </a:r>
          </a:p>
        </p:txBody>
      </p:sp>
    </p:spTree>
    <p:extLst>
      <p:ext uri="{BB962C8B-B14F-4D97-AF65-F5344CB8AC3E}">
        <p14:creationId xmlns:p14="http://schemas.microsoft.com/office/powerpoint/2010/main" val="486852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94B1BF-26FC-3CBC-25EF-C8FBC078A533}"/>
              </a:ext>
            </a:extLst>
          </p:cNvPr>
          <p:cNvSpPr>
            <a:spLocks noGrp="1"/>
          </p:cNvSpPr>
          <p:nvPr>
            <p:ph type="title"/>
          </p:nvPr>
        </p:nvSpPr>
        <p:spPr>
          <a:xfrm>
            <a:off x="609600" y="293631"/>
            <a:ext cx="10744200" cy="1184275"/>
          </a:xfrm>
        </p:spPr>
        <p:txBody>
          <a:bodyPr/>
          <a:lstStyle/>
          <a:p>
            <a:r>
              <a:rPr lang="en-US" altLang="en-US" dirty="0"/>
              <a:t>Timely and Accurate Diagnosis for MCI</a:t>
            </a:r>
            <a:endParaRPr lang="en-US" dirty="0"/>
          </a:p>
        </p:txBody>
      </p:sp>
      <p:sp>
        <p:nvSpPr>
          <p:cNvPr id="9" name="Footer Placeholder 8">
            <a:extLst>
              <a:ext uri="{FF2B5EF4-FFF2-40B4-BE49-F238E27FC236}">
                <a16:creationId xmlns:a16="http://schemas.microsoft.com/office/drawing/2014/main" id="{7839ECD5-5AB7-ABEA-C23B-6DEB09324163}"/>
              </a:ext>
            </a:extLst>
          </p:cNvPr>
          <p:cNvSpPr>
            <a:spLocks noGrp="1"/>
          </p:cNvSpPr>
          <p:nvPr>
            <p:ph type="ftr" sz="quarter" idx="3"/>
          </p:nvPr>
        </p:nvSpPr>
        <p:spPr/>
        <p:txBody>
          <a:bodyPr/>
          <a:lstStyle/>
          <a:p>
            <a:r>
              <a:rPr lang="en-US"/>
              <a:t>ApoE, apolipoprotein E; MRI, magnetic resonance imaging.</a:t>
            </a:r>
          </a:p>
        </p:txBody>
      </p:sp>
      <p:grpSp>
        <p:nvGrpSpPr>
          <p:cNvPr id="19" name="Group 18">
            <a:extLst>
              <a:ext uri="{FF2B5EF4-FFF2-40B4-BE49-F238E27FC236}">
                <a16:creationId xmlns:a16="http://schemas.microsoft.com/office/drawing/2014/main" id="{71524159-FE5F-E05C-1CF7-A42D639496CD}"/>
              </a:ext>
            </a:extLst>
          </p:cNvPr>
          <p:cNvGrpSpPr/>
          <p:nvPr/>
        </p:nvGrpSpPr>
        <p:grpSpPr>
          <a:xfrm>
            <a:off x="609652" y="1512328"/>
            <a:ext cx="10964397" cy="4654081"/>
            <a:chOff x="609652" y="1512328"/>
            <a:chExt cx="10964397" cy="4654081"/>
          </a:xfrm>
        </p:grpSpPr>
        <p:sp>
          <p:nvSpPr>
            <p:cNvPr id="20" name="Freeform 19">
              <a:extLst>
                <a:ext uri="{FF2B5EF4-FFF2-40B4-BE49-F238E27FC236}">
                  <a16:creationId xmlns:a16="http://schemas.microsoft.com/office/drawing/2014/main" id="{204B6DB6-5A2B-FFC3-AB3C-CE89A8C04BEF}"/>
                </a:ext>
              </a:extLst>
            </p:cNvPr>
            <p:cNvSpPr/>
            <p:nvPr/>
          </p:nvSpPr>
          <p:spPr>
            <a:xfrm>
              <a:off x="609652" y="1512328"/>
              <a:ext cx="5240907" cy="1653260"/>
            </a:xfrm>
            <a:custGeom>
              <a:avLst/>
              <a:gdLst>
                <a:gd name="connsiteX0" fmla="*/ 0 w 5020605"/>
                <a:gd name="connsiteY0" fmla="*/ 0 h 1843200"/>
                <a:gd name="connsiteX1" fmla="*/ 5020605 w 5020605"/>
                <a:gd name="connsiteY1" fmla="*/ 0 h 1843200"/>
                <a:gd name="connsiteX2" fmla="*/ 5020605 w 5020605"/>
                <a:gd name="connsiteY2" fmla="*/ 1843200 h 1843200"/>
                <a:gd name="connsiteX3" fmla="*/ 0 w 5020605"/>
                <a:gd name="connsiteY3" fmla="*/ 1843200 h 1843200"/>
                <a:gd name="connsiteX4" fmla="*/ 0 w 5020605"/>
                <a:gd name="connsiteY4" fmla="*/ 0 h 18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0605" h="1843200">
                  <a:moveTo>
                    <a:pt x="0" y="0"/>
                  </a:moveTo>
                  <a:lnTo>
                    <a:pt x="5020605" y="0"/>
                  </a:lnTo>
                  <a:lnTo>
                    <a:pt x="5020605" y="1843200"/>
                  </a:lnTo>
                  <a:lnTo>
                    <a:pt x="0" y="1843200"/>
                  </a:lnTo>
                  <a:lnTo>
                    <a:pt x="0"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GB" sz="2800" b="1" kern="1200" dirty="0"/>
                <a:t>Health care providers require education to better understand MCI </a:t>
              </a:r>
              <a:endParaRPr lang="en-US" sz="2800" b="1" kern="1200" dirty="0"/>
            </a:p>
          </p:txBody>
        </p:sp>
        <p:sp>
          <p:nvSpPr>
            <p:cNvPr id="21" name="Freeform 20">
              <a:extLst>
                <a:ext uri="{FF2B5EF4-FFF2-40B4-BE49-F238E27FC236}">
                  <a16:creationId xmlns:a16="http://schemas.microsoft.com/office/drawing/2014/main" id="{F0F1425B-3E66-576E-F308-50B274BE37CA}"/>
                </a:ext>
              </a:extLst>
            </p:cNvPr>
            <p:cNvSpPr/>
            <p:nvPr/>
          </p:nvSpPr>
          <p:spPr>
            <a:xfrm>
              <a:off x="609652" y="3165588"/>
              <a:ext cx="5240907" cy="3000821"/>
            </a:xfrm>
            <a:custGeom>
              <a:avLst/>
              <a:gdLst>
                <a:gd name="connsiteX0" fmla="*/ 0 w 5020605"/>
                <a:gd name="connsiteY0" fmla="*/ 0 h 2810880"/>
                <a:gd name="connsiteX1" fmla="*/ 5020605 w 5020605"/>
                <a:gd name="connsiteY1" fmla="*/ 0 h 2810880"/>
                <a:gd name="connsiteX2" fmla="*/ 5020605 w 5020605"/>
                <a:gd name="connsiteY2" fmla="*/ 2810880 h 2810880"/>
                <a:gd name="connsiteX3" fmla="*/ 0 w 5020605"/>
                <a:gd name="connsiteY3" fmla="*/ 2810880 h 2810880"/>
                <a:gd name="connsiteX4" fmla="*/ 0 w 5020605"/>
                <a:gd name="connsiteY4" fmla="*/ 0 h 2810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0605" h="2810880">
                  <a:moveTo>
                    <a:pt x="0" y="0"/>
                  </a:moveTo>
                  <a:lnTo>
                    <a:pt x="5020605" y="0"/>
                  </a:lnTo>
                  <a:lnTo>
                    <a:pt x="5020605" y="2810880"/>
                  </a:lnTo>
                  <a:lnTo>
                    <a:pt x="0" y="2810880"/>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228600" lvl="1" indent="-228600" algn="l" defTabSz="1066800">
                <a:lnSpc>
                  <a:spcPct val="100000"/>
                </a:lnSpc>
                <a:spcBef>
                  <a:spcPct val="0"/>
                </a:spcBef>
                <a:spcAft>
                  <a:spcPts val="1200"/>
                </a:spcAft>
                <a:buFont typeface="Arial" panose="020B0604020202020204" pitchFamily="34" charset="0"/>
                <a:buChar char="•"/>
              </a:pPr>
              <a:r>
                <a:rPr lang="en-GB" sz="2400" kern="1200"/>
                <a:t>What are the core clinical features of this syndrome?</a:t>
              </a:r>
              <a:endParaRPr lang="en-GB" sz="2400" kern="1200" dirty="0"/>
            </a:p>
            <a:p>
              <a:pPr marL="228600" lvl="1" indent="-228600" algn="l" defTabSz="1066800">
                <a:lnSpc>
                  <a:spcPct val="100000"/>
                </a:lnSpc>
                <a:spcBef>
                  <a:spcPct val="0"/>
                </a:spcBef>
                <a:spcAft>
                  <a:spcPts val="1200"/>
                </a:spcAft>
                <a:buFont typeface="Arial" panose="020B0604020202020204" pitchFamily="34" charset="0"/>
                <a:buChar char="•"/>
              </a:pPr>
              <a:r>
                <a:rPr lang="en-GB" sz="2400" kern="1200"/>
                <a:t>How does MCI differ from normal aging?</a:t>
              </a:r>
              <a:endParaRPr lang="en-GB" sz="2400" kern="1200" dirty="0"/>
            </a:p>
            <a:p>
              <a:pPr marL="228600" lvl="1" indent="-228600" algn="l" defTabSz="1066800">
                <a:lnSpc>
                  <a:spcPct val="100000"/>
                </a:lnSpc>
                <a:spcBef>
                  <a:spcPct val="0"/>
                </a:spcBef>
                <a:spcAft>
                  <a:spcPts val="1200"/>
                </a:spcAft>
                <a:buFont typeface="Arial" panose="020B0604020202020204" pitchFamily="34" charset="0"/>
                <a:buChar char="•"/>
              </a:pPr>
              <a:r>
                <a:rPr lang="en-GB" sz="2400" kern="1200"/>
                <a:t>What are the potential non-AD etiologies for a patient with MCI?</a:t>
              </a:r>
              <a:endParaRPr lang="en-GB" sz="2400" kern="1200" dirty="0"/>
            </a:p>
          </p:txBody>
        </p:sp>
        <p:sp>
          <p:nvSpPr>
            <p:cNvPr id="22" name="Freeform 21">
              <a:extLst>
                <a:ext uri="{FF2B5EF4-FFF2-40B4-BE49-F238E27FC236}">
                  <a16:creationId xmlns:a16="http://schemas.microsoft.com/office/drawing/2014/main" id="{CFF8F0B7-1A25-1C4E-482E-AC2B4A7F6899}"/>
                </a:ext>
              </a:extLst>
            </p:cNvPr>
            <p:cNvSpPr/>
            <p:nvPr/>
          </p:nvSpPr>
          <p:spPr>
            <a:xfrm>
              <a:off x="6333142" y="1512328"/>
              <a:ext cx="5240907" cy="1653260"/>
            </a:xfrm>
            <a:custGeom>
              <a:avLst/>
              <a:gdLst>
                <a:gd name="connsiteX0" fmla="*/ 0 w 5020605"/>
                <a:gd name="connsiteY0" fmla="*/ 0 h 1843200"/>
                <a:gd name="connsiteX1" fmla="*/ 5020605 w 5020605"/>
                <a:gd name="connsiteY1" fmla="*/ 0 h 1843200"/>
                <a:gd name="connsiteX2" fmla="*/ 5020605 w 5020605"/>
                <a:gd name="connsiteY2" fmla="*/ 1843200 h 1843200"/>
                <a:gd name="connsiteX3" fmla="*/ 0 w 5020605"/>
                <a:gd name="connsiteY3" fmla="*/ 1843200 h 1843200"/>
                <a:gd name="connsiteX4" fmla="*/ 0 w 5020605"/>
                <a:gd name="connsiteY4" fmla="*/ 0 h 18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0605" h="1843200">
                  <a:moveTo>
                    <a:pt x="0" y="0"/>
                  </a:moveTo>
                  <a:lnTo>
                    <a:pt x="5020605" y="0"/>
                  </a:lnTo>
                  <a:lnTo>
                    <a:pt x="5020605" y="1843200"/>
                  </a:lnTo>
                  <a:lnTo>
                    <a:pt x="0" y="1843200"/>
                  </a:lnTo>
                  <a:lnTo>
                    <a:pt x="0" y="0"/>
                  </a:lnTo>
                  <a:close/>
                </a:path>
              </a:pathLst>
            </a:custGeom>
          </p:spPr>
          <p:style>
            <a:lnRef idx="2">
              <a:schemeClr val="accent3">
                <a:hueOff val="6928477"/>
                <a:satOff val="-3333"/>
                <a:lumOff val="26274"/>
                <a:alphaOff val="0"/>
              </a:schemeClr>
            </a:lnRef>
            <a:fillRef idx="1">
              <a:schemeClr val="accent3">
                <a:hueOff val="6928477"/>
                <a:satOff val="-3333"/>
                <a:lumOff val="26274"/>
                <a:alphaOff val="0"/>
              </a:schemeClr>
            </a:fillRef>
            <a:effectRef idx="0">
              <a:schemeClr val="accent3">
                <a:hueOff val="6928477"/>
                <a:satOff val="-3333"/>
                <a:lumOff val="26274"/>
                <a:alphaOff val="0"/>
              </a:schemeClr>
            </a:effectRef>
            <a:fontRef idx="minor">
              <a:schemeClr val="lt1"/>
            </a:fontRef>
          </p:style>
          <p:txBody>
            <a:bodyPr spcFirstLastPara="0" vert="horz" wrap="square" lIns="182880" tIns="113792" rIns="182880" bIns="113792" numCol="1" spcCol="1270" anchor="ctr" anchorCtr="0">
              <a:noAutofit/>
            </a:bodyPr>
            <a:lstStyle/>
            <a:p>
              <a:pPr marL="0" lvl="0" indent="0" algn="ctr" defTabSz="1244600">
                <a:lnSpc>
                  <a:spcPct val="90000"/>
                </a:lnSpc>
                <a:spcBef>
                  <a:spcPct val="0"/>
                </a:spcBef>
                <a:spcAft>
                  <a:spcPct val="35000"/>
                </a:spcAft>
                <a:buNone/>
              </a:pPr>
              <a:r>
                <a:rPr lang="en-GB" sz="2800" b="1" kern="1200" dirty="0"/>
                <a:t>Determining patient selection for an anti-amyloid antibody treatment</a:t>
              </a:r>
            </a:p>
          </p:txBody>
        </p:sp>
        <p:sp>
          <p:nvSpPr>
            <p:cNvPr id="23" name="Freeform 22">
              <a:extLst>
                <a:ext uri="{FF2B5EF4-FFF2-40B4-BE49-F238E27FC236}">
                  <a16:creationId xmlns:a16="http://schemas.microsoft.com/office/drawing/2014/main" id="{50FB6A28-80CB-F466-1941-EDC28E939272}"/>
                </a:ext>
              </a:extLst>
            </p:cNvPr>
            <p:cNvSpPr/>
            <p:nvPr/>
          </p:nvSpPr>
          <p:spPr>
            <a:xfrm>
              <a:off x="6333142" y="3165588"/>
              <a:ext cx="5240907" cy="3000821"/>
            </a:xfrm>
            <a:custGeom>
              <a:avLst/>
              <a:gdLst>
                <a:gd name="connsiteX0" fmla="*/ 0 w 5020605"/>
                <a:gd name="connsiteY0" fmla="*/ 0 h 2810880"/>
                <a:gd name="connsiteX1" fmla="*/ 5020605 w 5020605"/>
                <a:gd name="connsiteY1" fmla="*/ 0 h 2810880"/>
                <a:gd name="connsiteX2" fmla="*/ 5020605 w 5020605"/>
                <a:gd name="connsiteY2" fmla="*/ 2810880 h 2810880"/>
                <a:gd name="connsiteX3" fmla="*/ 0 w 5020605"/>
                <a:gd name="connsiteY3" fmla="*/ 2810880 h 2810880"/>
                <a:gd name="connsiteX4" fmla="*/ 0 w 5020605"/>
                <a:gd name="connsiteY4" fmla="*/ 0 h 2810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0605" h="2810880">
                  <a:moveTo>
                    <a:pt x="0" y="0"/>
                  </a:moveTo>
                  <a:lnTo>
                    <a:pt x="5020605" y="0"/>
                  </a:lnTo>
                  <a:lnTo>
                    <a:pt x="5020605" y="2810880"/>
                  </a:lnTo>
                  <a:lnTo>
                    <a:pt x="0" y="2810880"/>
                  </a:lnTo>
                  <a:lnTo>
                    <a:pt x="0" y="0"/>
                  </a:lnTo>
                  <a:close/>
                </a:path>
              </a:pathLst>
            </a:custGeom>
          </p:spPr>
          <p:style>
            <a:lnRef idx="2">
              <a:schemeClr val="accent3">
                <a:tint val="40000"/>
                <a:alpha val="90000"/>
                <a:hueOff val="7013874"/>
                <a:satOff val="20577"/>
                <a:lumOff val="4107"/>
                <a:alphaOff val="0"/>
              </a:schemeClr>
            </a:lnRef>
            <a:fillRef idx="1">
              <a:schemeClr val="accent3">
                <a:tint val="40000"/>
                <a:alpha val="90000"/>
                <a:hueOff val="7013874"/>
                <a:satOff val="20577"/>
                <a:lumOff val="4107"/>
                <a:alphaOff val="0"/>
              </a:schemeClr>
            </a:fillRef>
            <a:effectRef idx="0">
              <a:schemeClr val="accent3">
                <a:tint val="40000"/>
                <a:alpha val="90000"/>
                <a:hueOff val="7013874"/>
                <a:satOff val="20577"/>
                <a:lumOff val="4107"/>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228600" lvl="1" indent="-228600" algn="l" defTabSz="1066800">
                <a:lnSpc>
                  <a:spcPct val="100000"/>
                </a:lnSpc>
                <a:spcBef>
                  <a:spcPct val="0"/>
                </a:spcBef>
                <a:spcAft>
                  <a:spcPts val="1200"/>
                </a:spcAft>
                <a:buFont typeface="Arial" panose="020B0604020202020204" pitchFamily="34" charset="0"/>
                <a:buChar char="•"/>
              </a:pPr>
              <a:r>
                <a:rPr lang="en-GB" sz="2400" kern="1200" dirty="0"/>
                <a:t>Patient’s ability to undergo MRIs; baseline MRI findings (required)</a:t>
              </a:r>
            </a:p>
            <a:p>
              <a:pPr marL="228600" lvl="1" indent="-228600" algn="l" defTabSz="1066800">
                <a:lnSpc>
                  <a:spcPct val="100000"/>
                </a:lnSpc>
                <a:spcBef>
                  <a:spcPct val="0"/>
                </a:spcBef>
                <a:spcAft>
                  <a:spcPts val="1200"/>
                </a:spcAft>
                <a:buFont typeface="Arial" panose="020B0604020202020204" pitchFamily="34" charset="0"/>
                <a:buChar char="•"/>
              </a:pPr>
              <a:r>
                <a:rPr lang="en-GB" sz="2400" kern="1200" dirty="0"/>
                <a:t>Access to </a:t>
              </a:r>
              <a:r>
                <a:rPr lang="en-GB" sz="2400" kern="1200" dirty="0" err="1"/>
                <a:t>apoE</a:t>
              </a:r>
              <a:r>
                <a:rPr lang="en-GB" sz="2400" kern="1200" dirty="0"/>
                <a:t> testing and genetic counselling (recommended)</a:t>
              </a:r>
            </a:p>
          </p:txBody>
        </p:sp>
      </p:grpSp>
    </p:spTree>
    <p:extLst>
      <p:ext uri="{BB962C8B-B14F-4D97-AF65-F5344CB8AC3E}">
        <p14:creationId xmlns:p14="http://schemas.microsoft.com/office/powerpoint/2010/main" val="1935619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481C7C40-2C15-4681-9693-2F058B0A13E7}"/>
              </a:ext>
            </a:extLst>
          </p:cNvPr>
          <p:cNvSpPr>
            <a:spLocks noGrp="1"/>
          </p:cNvSpPr>
          <p:nvPr>
            <p:ph type="ftr" sz="quarter" idx="3"/>
          </p:nvPr>
        </p:nvSpPr>
        <p:spPr>
          <a:xfrm>
            <a:off x="609600" y="6356350"/>
            <a:ext cx="10744199" cy="442131"/>
          </a:xfrm>
        </p:spPr>
        <p:txBody>
          <a:bodyPr/>
          <a:lstStyle/>
          <a:p>
            <a:r>
              <a:rPr lang="en-US"/>
              <a:t>ARIA, amyloid-related imaging abnormalities.</a:t>
            </a:r>
          </a:p>
        </p:txBody>
      </p:sp>
      <p:sp>
        <p:nvSpPr>
          <p:cNvPr id="5" name="Title 4">
            <a:extLst>
              <a:ext uri="{FF2B5EF4-FFF2-40B4-BE49-F238E27FC236}">
                <a16:creationId xmlns:a16="http://schemas.microsoft.com/office/drawing/2014/main" id="{9F960A8B-9902-6FE3-F432-9502AF000C31}"/>
              </a:ext>
            </a:extLst>
          </p:cNvPr>
          <p:cNvSpPr>
            <a:spLocks noGrp="1"/>
          </p:cNvSpPr>
          <p:nvPr>
            <p:ph type="title"/>
          </p:nvPr>
        </p:nvSpPr>
        <p:spPr>
          <a:xfrm>
            <a:off x="609600" y="199505"/>
            <a:ext cx="10744200" cy="1185577"/>
          </a:xfrm>
        </p:spPr>
        <p:txBody>
          <a:bodyPr/>
          <a:lstStyle/>
          <a:p>
            <a:r>
              <a:rPr lang="en-US" altLang="en-US" dirty="0"/>
              <a:t>Health Care System Considerations</a:t>
            </a:r>
            <a:endParaRPr lang="en-US" dirty="0"/>
          </a:p>
        </p:txBody>
      </p:sp>
      <p:sp>
        <p:nvSpPr>
          <p:cNvPr id="6" name="Content Placeholder 5">
            <a:extLst>
              <a:ext uri="{FF2B5EF4-FFF2-40B4-BE49-F238E27FC236}">
                <a16:creationId xmlns:a16="http://schemas.microsoft.com/office/drawing/2014/main" id="{9FE9117A-C236-E70D-B6C5-3D261E77F591}"/>
              </a:ext>
            </a:extLst>
          </p:cNvPr>
          <p:cNvSpPr>
            <a:spLocks noGrp="1"/>
          </p:cNvSpPr>
          <p:nvPr>
            <p:ph idx="1"/>
          </p:nvPr>
        </p:nvSpPr>
        <p:spPr>
          <a:xfrm>
            <a:off x="609600" y="1477906"/>
            <a:ext cx="10744200" cy="4722477"/>
          </a:xfrm>
        </p:spPr>
        <p:txBody>
          <a:bodyPr>
            <a:normAutofit/>
          </a:bodyPr>
          <a:lstStyle/>
          <a:p>
            <a:pPr>
              <a:spcAft>
                <a:spcPts val="600"/>
              </a:spcAft>
            </a:pPr>
            <a:r>
              <a:rPr lang="en-GB" dirty="0"/>
              <a:t>Need for more dementia specialists to keep wait times reasonable</a:t>
            </a:r>
          </a:p>
          <a:p>
            <a:pPr>
              <a:spcAft>
                <a:spcPts val="600"/>
              </a:spcAft>
            </a:pPr>
            <a:r>
              <a:rPr lang="en-GB" dirty="0"/>
              <a:t>Availability of blood-based biomarkers to determine which patients might go on to confirmatory PET or CSF</a:t>
            </a:r>
          </a:p>
          <a:p>
            <a:pPr>
              <a:spcAft>
                <a:spcPts val="600"/>
              </a:spcAft>
            </a:pPr>
            <a:r>
              <a:rPr lang="en-GB" dirty="0"/>
              <a:t>Need for ARIA education directed at a broad range of health care providers, including emergency room physicians and radiologists</a:t>
            </a:r>
          </a:p>
          <a:p>
            <a:pPr>
              <a:spcAft>
                <a:spcPts val="600"/>
              </a:spcAft>
            </a:pPr>
            <a:r>
              <a:rPr lang="en-GB" dirty="0"/>
              <a:t>Patient access to infusion centres appropriately staffed to </a:t>
            </a:r>
            <a:br>
              <a:rPr lang="en-GB" dirty="0"/>
            </a:br>
            <a:r>
              <a:rPr lang="en-GB" dirty="0"/>
              <a:t>monitor for infusion-related reactions</a:t>
            </a:r>
          </a:p>
          <a:p>
            <a:pPr>
              <a:spcAft>
                <a:spcPts val="600"/>
              </a:spcAft>
            </a:pPr>
            <a:r>
              <a:rPr lang="en-GB" dirty="0"/>
              <a:t>Need for patient navigators to ensure that safety MRIs </a:t>
            </a:r>
            <a:br>
              <a:rPr lang="en-GB" dirty="0"/>
            </a:br>
            <a:r>
              <a:rPr lang="en-GB" dirty="0"/>
              <a:t>and other procedures are performed as required</a:t>
            </a:r>
          </a:p>
        </p:txBody>
      </p:sp>
      <p:grpSp>
        <p:nvGrpSpPr>
          <p:cNvPr id="45" name="Group 44">
            <a:extLst>
              <a:ext uri="{FF2B5EF4-FFF2-40B4-BE49-F238E27FC236}">
                <a16:creationId xmlns:a16="http://schemas.microsoft.com/office/drawing/2014/main" id="{D5954F4E-F4D8-EE07-3A1D-B7ABD6BB5619}"/>
              </a:ext>
            </a:extLst>
          </p:cNvPr>
          <p:cNvGrpSpPr/>
          <p:nvPr/>
        </p:nvGrpSpPr>
        <p:grpSpPr>
          <a:xfrm>
            <a:off x="6045088" y="1384300"/>
            <a:ext cx="6286251" cy="5473700"/>
            <a:chOff x="6045088" y="1384300"/>
            <a:chExt cx="6286251" cy="5473700"/>
          </a:xfrm>
        </p:grpSpPr>
        <p:pic>
          <p:nvPicPr>
            <p:cNvPr id="32" name="Graphic 31" descr="An organic corner shape">
              <a:extLst>
                <a:ext uri="{FF2B5EF4-FFF2-40B4-BE49-F238E27FC236}">
                  <a16:creationId xmlns:a16="http://schemas.microsoft.com/office/drawing/2014/main" id="{4C043DAD-5EC0-C9D4-1EB5-D53B729EB816}"/>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10952" b="1"/>
            <a:stretch/>
          </p:blipFill>
          <p:spPr>
            <a:xfrm rot="10800000">
              <a:off x="6045088" y="1384300"/>
              <a:ext cx="6146912" cy="5473700"/>
            </a:xfrm>
            <a:prstGeom prst="rect">
              <a:avLst/>
            </a:prstGeom>
          </p:spPr>
        </p:pic>
        <p:pic>
          <p:nvPicPr>
            <p:cNvPr id="24" name="Graphic 23" descr="Stethoscope outline">
              <a:extLst>
                <a:ext uri="{FF2B5EF4-FFF2-40B4-BE49-F238E27FC236}">
                  <a16:creationId xmlns:a16="http://schemas.microsoft.com/office/drawing/2014/main" id="{0B329FB0-D095-9AD5-1C23-D6E48CB4261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844740" y="3839369"/>
              <a:ext cx="2585260" cy="2585260"/>
            </a:xfrm>
            <a:prstGeom prst="rect">
              <a:avLst/>
            </a:prstGeom>
          </p:spPr>
        </p:pic>
        <p:pic>
          <p:nvPicPr>
            <p:cNvPr id="29" name="Graphic 28" descr="Care with solid fill">
              <a:extLst>
                <a:ext uri="{FF2B5EF4-FFF2-40B4-BE49-F238E27FC236}">
                  <a16:creationId xmlns:a16="http://schemas.microsoft.com/office/drawing/2014/main" id="{989F1B91-DE14-3785-3F90-1EC32707469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676707" y="5445077"/>
              <a:ext cx="1354186" cy="1354186"/>
            </a:xfrm>
            <a:prstGeom prst="rect">
              <a:avLst/>
            </a:prstGeom>
          </p:spPr>
        </p:pic>
        <p:pic>
          <p:nvPicPr>
            <p:cNvPr id="36" name="Graphic 35" descr="Mental Health with solid fill">
              <a:extLst>
                <a:ext uri="{FF2B5EF4-FFF2-40B4-BE49-F238E27FC236}">
                  <a16:creationId xmlns:a16="http://schemas.microsoft.com/office/drawing/2014/main" id="{8C361DE5-E2DF-0D5D-5402-B15FE937169B}"/>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9479"/>
            <a:stretch/>
          </p:blipFill>
          <p:spPr>
            <a:xfrm flipH="1">
              <a:off x="8243771" y="5661861"/>
              <a:ext cx="1321399" cy="1196139"/>
            </a:xfrm>
            <a:prstGeom prst="rect">
              <a:avLst/>
            </a:prstGeom>
          </p:spPr>
        </p:pic>
        <p:pic>
          <p:nvPicPr>
            <p:cNvPr id="43" name="Graphic 42" descr="DNA outline">
              <a:extLst>
                <a:ext uri="{FF2B5EF4-FFF2-40B4-BE49-F238E27FC236}">
                  <a16:creationId xmlns:a16="http://schemas.microsoft.com/office/drawing/2014/main" id="{07B486D6-26A0-52E8-302E-CE0B7D62100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977154" y="3587282"/>
              <a:ext cx="1354185" cy="1354185"/>
            </a:xfrm>
            <a:prstGeom prst="rect">
              <a:avLst/>
            </a:prstGeom>
          </p:spPr>
        </p:pic>
      </p:grpSp>
    </p:spTree>
    <p:extLst>
      <p:ext uri="{BB962C8B-B14F-4D97-AF65-F5344CB8AC3E}">
        <p14:creationId xmlns:p14="http://schemas.microsoft.com/office/powerpoint/2010/main" val="180557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9CAA78-59BC-68EA-7F41-EDF9FEC53562}"/>
              </a:ext>
            </a:extLst>
          </p:cNvPr>
          <p:cNvSpPr>
            <a:spLocks noGrp="1"/>
          </p:cNvSpPr>
          <p:nvPr>
            <p:ph type="title"/>
          </p:nvPr>
        </p:nvSpPr>
        <p:spPr>
          <a:xfrm>
            <a:off x="609600" y="199505"/>
            <a:ext cx="10744200" cy="1185577"/>
          </a:xfrm>
        </p:spPr>
        <p:txBody>
          <a:bodyPr/>
          <a:lstStyle/>
          <a:p>
            <a:r>
              <a:rPr lang="en-US" altLang="en-US" dirty="0"/>
              <a:t>Appropriate Use Recommendations</a:t>
            </a:r>
            <a:endParaRPr lang="en-US" dirty="0"/>
          </a:p>
        </p:txBody>
      </p:sp>
      <p:sp>
        <p:nvSpPr>
          <p:cNvPr id="9" name="Footer Placeholder 8">
            <a:extLst>
              <a:ext uri="{FF2B5EF4-FFF2-40B4-BE49-F238E27FC236}">
                <a16:creationId xmlns:a16="http://schemas.microsoft.com/office/drawing/2014/main" id="{DC3F69F2-E69D-4E89-0779-C87271F22620}"/>
              </a:ext>
            </a:extLst>
          </p:cNvPr>
          <p:cNvSpPr>
            <a:spLocks noGrp="1"/>
          </p:cNvSpPr>
          <p:nvPr>
            <p:ph type="ftr" sz="quarter" idx="3"/>
          </p:nvPr>
        </p:nvSpPr>
        <p:spPr>
          <a:xfrm>
            <a:off x="609600" y="6356350"/>
            <a:ext cx="8985337" cy="442131"/>
          </a:xfrm>
        </p:spPr>
        <p:txBody>
          <a:bodyPr/>
          <a:lstStyle/>
          <a:p>
            <a:r>
              <a:rPr lang="en-US" dirty="0"/>
              <a:t>
AUR, appropriate use recommendations; FDA, US Food and Drug Administration.</a:t>
            </a:r>
          </a:p>
          <a:p>
            <a:r>
              <a:rPr lang="en-US" dirty="0"/>
              <a:t>1. Cummings J, et al. </a:t>
            </a:r>
            <a:r>
              <a:rPr lang="en-US" i="1" dirty="0"/>
              <a:t>J </a:t>
            </a:r>
            <a:r>
              <a:rPr lang="en-US" i="1" dirty="0" err="1"/>
              <a:t>Prev</a:t>
            </a:r>
            <a:r>
              <a:rPr lang="en-US" i="1" dirty="0"/>
              <a:t> </a:t>
            </a:r>
            <a:r>
              <a:rPr lang="en-US" i="1" dirty="0" err="1"/>
              <a:t>Alzheimers</a:t>
            </a:r>
            <a:r>
              <a:rPr lang="en-US" i="1" dirty="0"/>
              <a:t> Dis. </a:t>
            </a:r>
            <a:r>
              <a:rPr lang="en-US" dirty="0"/>
              <a:t>2021;8(4):398-410; 2. Cummings J, et al. </a:t>
            </a:r>
            <a:r>
              <a:rPr lang="en-US" i="1" dirty="0"/>
              <a:t>J </a:t>
            </a:r>
            <a:r>
              <a:rPr lang="en-US" i="1" dirty="0" err="1"/>
              <a:t>Prev</a:t>
            </a:r>
            <a:r>
              <a:rPr lang="en-US" i="1" dirty="0"/>
              <a:t> </a:t>
            </a:r>
            <a:r>
              <a:rPr lang="en-US" i="1" dirty="0" err="1"/>
              <a:t>Alzheimers</a:t>
            </a:r>
            <a:r>
              <a:rPr lang="en-US" i="1" dirty="0"/>
              <a:t> Dis. </a:t>
            </a:r>
            <a:r>
              <a:rPr lang="en-US" dirty="0"/>
              <a:t>2022;9(2):221-230; 3. Cummings J, et al</a:t>
            </a:r>
            <a:r>
              <a:rPr lang="en-US" i="1" dirty="0"/>
              <a:t>. J </a:t>
            </a:r>
            <a:r>
              <a:rPr lang="en-US" i="1" dirty="0" err="1"/>
              <a:t>Prev</a:t>
            </a:r>
            <a:r>
              <a:rPr lang="en-US" i="1" dirty="0"/>
              <a:t> </a:t>
            </a:r>
            <a:r>
              <a:rPr lang="en-US" i="1" dirty="0" err="1"/>
              <a:t>Alzheimers</a:t>
            </a:r>
            <a:r>
              <a:rPr lang="en-US" i="1" dirty="0"/>
              <a:t> Dis. </a:t>
            </a:r>
            <a:r>
              <a:rPr lang="en-US" dirty="0"/>
              <a:t>2023;10(3):362-377.</a:t>
            </a:r>
          </a:p>
        </p:txBody>
      </p:sp>
      <p:grpSp>
        <p:nvGrpSpPr>
          <p:cNvPr id="10" name="Group 9">
            <a:extLst>
              <a:ext uri="{FF2B5EF4-FFF2-40B4-BE49-F238E27FC236}">
                <a16:creationId xmlns:a16="http://schemas.microsoft.com/office/drawing/2014/main" id="{6956A47A-ED9C-0344-AB4F-66A9EC7FD052}"/>
              </a:ext>
            </a:extLst>
          </p:cNvPr>
          <p:cNvGrpSpPr/>
          <p:nvPr/>
        </p:nvGrpSpPr>
        <p:grpSpPr>
          <a:xfrm>
            <a:off x="609652" y="1512327"/>
            <a:ext cx="10964397" cy="4312276"/>
            <a:chOff x="609652" y="1512327"/>
            <a:chExt cx="10964397" cy="4312276"/>
          </a:xfrm>
        </p:grpSpPr>
        <p:sp>
          <p:nvSpPr>
            <p:cNvPr id="14" name="Freeform 13">
              <a:extLst>
                <a:ext uri="{FF2B5EF4-FFF2-40B4-BE49-F238E27FC236}">
                  <a16:creationId xmlns:a16="http://schemas.microsoft.com/office/drawing/2014/main" id="{B7B2BA0A-DF02-53BF-21DF-9C68B3D768BE}"/>
                </a:ext>
              </a:extLst>
            </p:cNvPr>
            <p:cNvSpPr/>
            <p:nvPr/>
          </p:nvSpPr>
          <p:spPr>
            <a:xfrm>
              <a:off x="609652" y="1512328"/>
              <a:ext cx="5240907" cy="1653260"/>
            </a:xfrm>
            <a:custGeom>
              <a:avLst/>
              <a:gdLst>
                <a:gd name="connsiteX0" fmla="*/ 0 w 5020605"/>
                <a:gd name="connsiteY0" fmla="*/ 0 h 1843200"/>
                <a:gd name="connsiteX1" fmla="*/ 5020605 w 5020605"/>
                <a:gd name="connsiteY1" fmla="*/ 0 h 1843200"/>
                <a:gd name="connsiteX2" fmla="*/ 5020605 w 5020605"/>
                <a:gd name="connsiteY2" fmla="*/ 1843200 h 1843200"/>
                <a:gd name="connsiteX3" fmla="*/ 0 w 5020605"/>
                <a:gd name="connsiteY3" fmla="*/ 1843200 h 1843200"/>
                <a:gd name="connsiteX4" fmla="*/ 0 w 5020605"/>
                <a:gd name="connsiteY4" fmla="*/ 0 h 18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0605" h="1843200">
                  <a:moveTo>
                    <a:pt x="0" y="0"/>
                  </a:moveTo>
                  <a:lnTo>
                    <a:pt x="5020605" y="0"/>
                  </a:lnTo>
                  <a:lnTo>
                    <a:pt x="5020605" y="1843200"/>
                  </a:lnTo>
                  <a:lnTo>
                    <a:pt x="0" y="1843200"/>
                  </a:lnTo>
                  <a:lnTo>
                    <a:pt x="0"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9136" tIns="113792" rIns="199136" bIns="113792" numCol="1" spcCol="1270" anchor="ctr" anchorCtr="0">
              <a:noAutofit/>
            </a:bodyPr>
            <a:lstStyle/>
            <a:p>
              <a:pPr algn="ctr"/>
              <a:r>
                <a:rPr lang="en-GB" sz="3200" b="1" dirty="0"/>
                <a:t>Published to-date for:</a:t>
              </a:r>
            </a:p>
          </p:txBody>
        </p:sp>
        <p:sp>
          <p:nvSpPr>
            <p:cNvPr id="15" name="Freeform 14">
              <a:extLst>
                <a:ext uri="{FF2B5EF4-FFF2-40B4-BE49-F238E27FC236}">
                  <a16:creationId xmlns:a16="http://schemas.microsoft.com/office/drawing/2014/main" id="{1E170D35-92AF-18C8-D329-9B41F2254A05}"/>
                </a:ext>
              </a:extLst>
            </p:cNvPr>
            <p:cNvSpPr/>
            <p:nvPr/>
          </p:nvSpPr>
          <p:spPr>
            <a:xfrm>
              <a:off x="609652" y="3165588"/>
              <a:ext cx="5240907" cy="2659015"/>
            </a:xfrm>
            <a:custGeom>
              <a:avLst/>
              <a:gdLst>
                <a:gd name="connsiteX0" fmla="*/ 0 w 5020605"/>
                <a:gd name="connsiteY0" fmla="*/ 0 h 2810880"/>
                <a:gd name="connsiteX1" fmla="*/ 5020605 w 5020605"/>
                <a:gd name="connsiteY1" fmla="*/ 0 h 2810880"/>
                <a:gd name="connsiteX2" fmla="*/ 5020605 w 5020605"/>
                <a:gd name="connsiteY2" fmla="*/ 2810880 h 2810880"/>
                <a:gd name="connsiteX3" fmla="*/ 0 w 5020605"/>
                <a:gd name="connsiteY3" fmla="*/ 2810880 h 2810880"/>
                <a:gd name="connsiteX4" fmla="*/ 0 w 5020605"/>
                <a:gd name="connsiteY4" fmla="*/ 0 h 2810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0605" h="2810880">
                  <a:moveTo>
                    <a:pt x="0" y="0"/>
                  </a:moveTo>
                  <a:lnTo>
                    <a:pt x="5020605" y="0"/>
                  </a:lnTo>
                  <a:lnTo>
                    <a:pt x="5020605" y="2810880"/>
                  </a:lnTo>
                  <a:lnTo>
                    <a:pt x="0" y="2810880"/>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457200" indent="-457200">
                <a:spcAft>
                  <a:spcPts val="600"/>
                </a:spcAft>
                <a:buFont typeface="Arial" panose="020B0604020202020204" pitchFamily="34" charset="0"/>
                <a:buChar char="•"/>
              </a:pPr>
              <a:r>
                <a:rPr lang="en-GB" sz="2800" dirty="0"/>
                <a:t>Aducanumab</a:t>
              </a:r>
              <a:r>
                <a:rPr lang="en-GB" sz="2800" baseline="30000" dirty="0"/>
                <a:t>1,2</a:t>
              </a:r>
            </a:p>
            <a:p>
              <a:pPr marL="457200" indent="-457200">
                <a:spcAft>
                  <a:spcPts val="600"/>
                </a:spcAft>
                <a:buFont typeface="Arial" panose="020B0604020202020204" pitchFamily="34" charset="0"/>
                <a:buChar char="•"/>
              </a:pPr>
              <a:r>
                <a:rPr lang="en-GB" sz="2800" dirty="0"/>
                <a:t>Lecanemab</a:t>
              </a:r>
              <a:r>
                <a:rPr lang="en-GB" sz="2800" baseline="30000" dirty="0"/>
                <a:t>3</a:t>
              </a:r>
            </a:p>
            <a:p>
              <a:pPr marL="457200" indent="-457200">
                <a:spcAft>
                  <a:spcPts val="600"/>
                </a:spcAft>
                <a:buFont typeface="Arial" panose="020B0604020202020204" pitchFamily="34" charset="0"/>
                <a:buChar char="•"/>
              </a:pPr>
              <a:r>
                <a:rPr lang="en-GB" sz="2800" dirty="0"/>
                <a:t>AUR likely will be drug-specific for the foreseeable future </a:t>
              </a:r>
            </a:p>
          </p:txBody>
        </p:sp>
        <p:sp>
          <p:nvSpPr>
            <p:cNvPr id="16" name="Freeform 15">
              <a:extLst>
                <a:ext uri="{FF2B5EF4-FFF2-40B4-BE49-F238E27FC236}">
                  <a16:creationId xmlns:a16="http://schemas.microsoft.com/office/drawing/2014/main" id="{E1CC7FDC-3FE8-FD6E-F657-1625E86EFF20}"/>
                </a:ext>
              </a:extLst>
            </p:cNvPr>
            <p:cNvSpPr/>
            <p:nvPr/>
          </p:nvSpPr>
          <p:spPr>
            <a:xfrm>
              <a:off x="6333142" y="1512327"/>
              <a:ext cx="5240907" cy="4312275"/>
            </a:xfrm>
            <a:custGeom>
              <a:avLst/>
              <a:gdLst>
                <a:gd name="connsiteX0" fmla="*/ 0 w 5020605"/>
                <a:gd name="connsiteY0" fmla="*/ 0 h 1843200"/>
                <a:gd name="connsiteX1" fmla="*/ 5020605 w 5020605"/>
                <a:gd name="connsiteY1" fmla="*/ 0 h 1843200"/>
                <a:gd name="connsiteX2" fmla="*/ 5020605 w 5020605"/>
                <a:gd name="connsiteY2" fmla="*/ 1843200 h 1843200"/>
                <a:gd name="connsiteX3" fmla="*/ 0 w 5020605"/>
                <a:gd name="connsiteY3" fmla="*/ 1843200 h 1843200"/>
                <a:gd name="connsiteX4" fmla="*/ 0 w 5020605"/>
                <a:gd name="connsiteY4" fmla="*/ 0 h 18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0605" h="1843200">
                  <a:moveTo>
                    <a:pt x="0" y="0"/>
                  </a:moveTo>
                  <a:lnTo>
                    <a:pt x="5020605" y="0"/>
                  </a:lnTo>
                  <a:lnTo>
                    <a:pt x="5020605" y="1843200"/>
                  </a:lnTo>
                  <a:lnTo>
                    <a:pt x="0" y="1843200"/>
                  </a:lnTo>
                  <a:lnTo>
                    <a:pt x="0" y="0"/>
                  </a:lnTo>
                  <a:close/>
                </a:path>
              </a:pathLst>
            </a:custGeom>
          </p:spPr>
          <p:style>
            <a:lnRef idx="2">
              <a:schemeClr val="accent3">
                <a:hueOff val="6928477"/>
                <a:satOff val="-3333"/>
                <a:lumOff val="26274"/>
                <a:alphaOff val="0"/>
              </a:schemeClr>
            </a:lnRef>
            <a:fillRef idx="1">
              <a:schemeClr val="accent3">
                <a:hueOff val="6928477"/>
                <a:satOff val="-3333"/>
                <a:lumOff val="26274"/>
                <a:alphaOff val="0"/>
              </a:schemeClr>
            </a:fillRef>
            <a:effectRef idx="0">
              <a:schemeClr val="accent3">
                <a:hueOff val="6928477"/>
                <a:satOff val="-3333"/>
                <a:lumOff val="26274"/>
                <a:alphaOff val="0"/>
              </a:schemeClr>
            </a:effectRef>
            <a:fontRef idx="minor">
              <a:schemeClr val="lt1"/>
            </a:fontRef>
          </p:style>
          <p:txBody>
            <a:bodyPr spcFirstLastPara="0" vert="horz" wrap="square" lIns="182880" tIns="113792" rIns="182880" bIns="113792" numCol="1" spcCol="1270" anchor="ctr" anchorCtr="0">
              <a:noAutofit/>
            </a:bodyPr>
            <a:lstStyle/>
            <a:p>
              <a:pPr algn="ctr"/>
              <a:endParaRPr lang="en-GB" sz="2800" dirty="0"/>
            </a:p>
            <a:p>
              <a:pPr algn="ctr"/>
              <a:endParaRPr lang="en-GB" sz="2800" dirty="0"/>
            </a:p>
            <a:p>
              <a:pPr algn="ctr"/>
              <a:endParaRPr lang="en-GB" sz="2800" dirty="0"/>
            </a:p>
            <a:p>
              <a:pPr algn="ctr"/>
              <a:endParaRPr lang="en-GB" sz="2800" dirty="0"/>
            </a:p>
            <a:p>
              <a:pPr algn="ctr"/>
              <a:r>
                <a:rPr lang="en-GB" sz="2800" dirty="0"/>
                <a:t>AUR provide guidance to treating physicians but are not a replacement for the FDA prescribing information</a:t>
              </a:r>
            </a:p>
          </p:txBody>
        </p:sp>
      </p:grpSp>
      <p:pic>
        <p:nvPicPr>
          <p:cNvPr id="22" name="Picture 21">
            <a:extLst>
              <a:ext uri="{FF2B5EF4-FFF2-40B4-BE49-F238E27FC236}">
                <a16:creationId xmlns:a16="http://schemas.microsoft.com/office/drawing/2014/main" id="{BD6B2A0E-BA45-8CCD-7D85-A93493F1CEBA}"/>
              </a:ext>
            </a:extLst>
          </p:cNvPr>
          <p:cNvPicPr>
            <a:picLocks noChangeAspect="1"/>
          </p:cNvPicPr>
          <p:nvPr/>
        </p:nvPicPr>
        <p:blipFill>
          <a:blip r:embed="rId2">
            <a:biLevel thresh="25000"/>
          </a:blip>
          <a:stretch>
            <a:fillRect/>
          </a:stretch>
        </p:blipFill>
        <p:spPr>
          <a:xfrm>
            <a:off x="8125160" y="1784889"/>
            <a:ext cx="1541354" cy="1644111"/>
          </a:xfrm>
          <a:prstGeom prst="rect">
            <a:avLst/>
          </a:prstGeom>
        </p:spPr>
      </p:pic>
    </p:spTree>
    <p:extLst>
      <p:ext uri="{BB962C8B-B14F-4D97-AF65-F5344CB8AC3E}">
        <p14:creationId xmlns:p14="http://schemas.microsoft.com/office/powerpoint/2010/main" val="3643748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Psychiatry2023">
  <a:themeElements>
    <a:clrScheme name="NeuroPsych23">
      <a:dk1>
        <a:srgbClr val="3F3F3F"/>
      </a:dk1>
      <a:lt1>
        <a:srgbClr val="FFFFFF"/>
      </a:lt1>
      <a:dk2>
        <a:srgbClr val="5E5E5E"/>
      </a:dk2>
      <a:lt2>
        <a:srgbClr val="FFFFFF"/>
      </a:lt2>
      <a:accent1>
        <a:srgbClr val="8589A7"/>
      </a:accent1>
      <a:accent2>
        <a:srgbClr val="2B417F"/>
      </a:accent2>
      <a:accent3>
        <a:srgbClr val="1D224C"/>
      </a:accent3>
      <a:accent4>
        <a:srgbClr val="A94658"/>
      </a:accent4>
      <a:accent5>
        <a:srgbClr val="642C50"/>
      </a:accent5>
      <a:accent6>
        <a:srgbClr val="99E9EE"/>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ychiatry2023" id="{69D23100-A6F3-D846-B26B-9EA71F152B4F}" vid="{176574FE-6E99-9343-AF64-F8E46C8D7F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Psychiatry2023</Template>
  <TotalTime>71</TotalTime>
  <Words>794</Words>
  <Application>Microsoft Macintosh PowerPoint</Application>
  <PresentationFormat>Widescreen</PresentationFormat>
  <Paragraphs>69</Paragraphs>
  <Slides>8</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Apis For Office</vt:lpstr>
      <vt:lpstr>Arial</vt:lpstr>
      <vt:lpstr>Calibri</vt:lpstr>
      <vt:lpstr>Calibri Light</vt:lpstr>
      <vt:lpstr>Century Gothic</vt:lpstr>
      <vt:lpstr>Trebuchet MS</vt:lpstr>
      <vt:lpstr>Psychiatry2023</vt:lpstr>
      <vt:lpstr>Office Theme</vt:lpstr>
      <vt:lpstr>Evolving Treatment Paradigms For Mild Cognitive Impairment and Dementia:  How New DMTs Will Fit into Clinical Practice</vt:lpstr>
      <vt:lpstr>PowerPoint Presentation</vt:lpstr>
      <vt:lpstr>Disclaimer</vt:lpstr>
      <vt:lpstr>A Changing Treatment Landscape for MCI</vt:lpstr>
      <vt:lpstr>Timely and Accurate Diagnosis for MCI</vt:lpstr>
      <vt:lpstr>Health Care System Considerations</vt:lpstr>
      <vt:lpstr>Appropriate Use Recommendations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Treatment Paradigms For Mild Cognitive Impairment and Dementia:  How New DMTs Will Fit into Clinical Practice</dc:title>
  <dc:subject/>
  <dc:creator>MedEd On The Go</dc:creator>
  <cp:keywords/>
  <dc:description/>
  <cp:lastModifiedBy>Moriah Diethorn</cp:lastModifiedBy>
  <cp:revision>3</cp:revision>
  <dcterms:created xsi:type="dcterms:W3CDTF">2023-08-15T19:54:05Z</dcterms:created>
  <dcterms:modified xsi:type="dcterms:W3CDTF">2023-08-29T14:22:13Z</dcterms:modified>
  <cp:category/>
</cp:coreProperties>
</file>