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13"/>
  </p:notesMasterIdLst>
  <p:sldIdLst>
    <p:sldId id="2147473156" r:id="rId3"/>
    <p:sldId id="265" r:id="rId4"/>
    <p:sldId id="256" r:id="rId5"/>
    <p:sldId id="2147473125" r:id="rId6"/>
    <p:sldId id="2147473158" r:id="rId7"/>
    <p:sldId id="881" r:id="rId8"/>
    <p:sldId id="2147473159" r:id="rId9"/>
    <p:sldId id="2147473162" r:id="rId10"/>
    <p:sldId id="21474731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43450A3C-4AD8-14C3-BE8D-52870263434C}" name="Canan Schumann" initials="CS" userId="S::cschumann@ushealthconnect.com::d28afc93-6bf0-45d0-b3c3-1d5d563b556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0"/>
    <p:restoredTop sz="96327"/>
  </p:normalViewPr>
  <p:slideViewPr>
    <p:cSldViewPr snapToGrid="0">
      <p:cViewPr varScale="1">
        <p:scale>
          <a:sx n="111" d="100"/>
          <a:sy n="111" d="100"/>
        </p:scale>
        <p:origin x="22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8C016-E0B5-034D-BC2C-77DB7DA6507A}"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D151E-44BB-E040-A642-6CD6BB7631BA}" type="slidenum">
              <a:rPr lang="en-US" smtClean="0"/>
              <a:t>‹#›</a:t>
            </a:fld>
            <a:endParaRPr lang="en-US"/>
          </a:p>
        </p:txBody>
      </p:sp>
    </p:spTree>
    <p:extLst>
      <p:ext uri="{BB962C8B-B14F-4D97-AF65-F5344CB8AC3E}">
        <p14:creationId xmlns:p14="http://schemas.microsoft.com/office/powerpoint/2010/main" val="34305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dirty="0">
              <a:ln>
                <a:noFill/>
              </a:ln>
              <a:solidFill>
                <a:srgbClr val="000000"/>
              </a:solidFill>
              <a:effectLst/>
              <a:uLnTx/>
              <a:uFillTx/>
              <a:latin typeface="Apis For Office"/>
              <a:ea typeface="+mn-ea"/>
              <a:cs typeface="+mn-cs"/>
            </a:endParaRPr>
          </a:p>
        </p:txBody>
      </p:sp>
    </p:spTree>
    <p:extLst>
      <p:ext uri="{BB962C8B-B14F-4D97-AF65-F5344CB8AC3E}">
        <p14:creationId xmlns:p14="http://schemas.microsoft.com/office/powerpoint/2010/main" val="418145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Slide Number Placeholder 6">
            <a:extLst>
              <a:ext uri="{FF2B5EF4-FFF2-40B4-BE49-F238E27FC236}">
                <a16:creationId xmlns:a16="http://schemas.microsoft.com/office/drawing/2014/main" id="{57BCD5A6-0841-40F7-B94B-7275418A1C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4AADE8-E4BC-405A-B790-E0948F11FCE1}"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3251" name="Rectangle 1">
            <a:extLst>
              <a:ext uri="{FF2B5EF4-FFF2-40B4-BE49-F238E27FC236}">
                <a16:creationId xmlns:a16="http://schemas.microsoft.com/office/drawing/2014/main" id="{C8F0B0F0-C2A9-AD6A-212F-A6A102536F24}"/>
              </a:ext>
            </a:extLst>
          </p:cNvPr>
          <p:cNvSpPr>
            <a:spLocks noGrp="1" noRot="1" noChangeAspect="1" noChangeArrowheads="1" noTextEdit="1"/>
          </p:cNvSpPr>
          <p:nvPr>
            <p:ph type="sldImg"/>
          </p:nvPr>
        </p:nvSpPr>
        <p:spPr bwMode="auto">
          <a:xfrm>
            <a:off x="381000" y="693738"/>
            <a:ext cx="6096000" cy="3429000"/>
          </a:xfrm>
          <a:solidFill>
            <a:srgbClr val="FFFFFF"/>
          </a:solidFill>
          <a:ln>
            <a:solidFill>
              <a:srgbClr val="000000"/>
            </a:solidFill>
            <a:miter lim="800000"/>
            <a:headEnd/>
            <a:tailEnd/>
          </a:ln>
        </p:spPr>
      </p:sp>
      <p:sp>
        <p:nvSpPr>
          <p:cNvPr id="53252" name="Text Box 2">
            <a:extLst>
              <a:ext uri="{FF2B5EF4-FFF2-40B4-BE49-F238E27FC236}">
                <a16:creationId xmlns:a16="http://schemas.microsoft.com/office/drawing/2014/main" id="{11C87585-E1E7-BD78-1DEE-7398264F2BA5}"/>
              </a:ext>
            </a:extLst>
          </p:cNvPr>
          <p:cNvSpPr>
            <a:spLocks noGrp="1" noChangeArrowheads="1"/>
          </p:cNvSpPr>
          <p:nvPr>
            <p:ph type="body" idx="1"/>
          </p:nvPr>
        </p:nvSpPr>
        <p:spPr bwMode="auto">
          <a:xfrm>
            <a:off x="685800" y="4341813"/>
            <a:ext cx="5486400" cy="982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124" rIns="0" bIns="0" numCol="1" anchor="t" anchorCtr="0" compatLnSpc="1">
            <a:prstTxWarp prst="textNoShape">
              <a:avLst/>
            </a:prstTxWarp>
          </a:bodyPr>
          <a:lstStyle/>
          <a:p>
            <a:pPr marL="193675" indent="-192088" eaLnBrk="1">
              <a:lnSpc>
                <a:spcPct val="93000"/>
              </a:lnSpc>
              <a:spcBef>
                <a:spcPct val="0"/>
              </a:spcBef>
              <a:tabLst>
                <a:tab pos="649288" algn="l"/>
                <a:tab pos="1298575" algn="l"/>
                <a:tab pos="1947863" algn="l"/>
                <a:tab pos="2597150" algn="l"/>
                <a:tab pos="3248025" algn="l"/>
                <a:tab pos="3897313" algn="l"/>
                <a:tab pos="4546600" algn="l"/>
                <a:tab pos="5195888" algn="l"/>
              </a:tabLst>
            </a:pPr>
            <a:endParaRPr lang="en-US" altLang="en-US" sz="800">
              <a:latin typeface="Arial" panose="020B0604020202020204" pitchFamily="34" charset="0"/>
              <a:ea typeface="IPAMincho"/>
              <a:cs typeface="IPAMinch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26838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9971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111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3282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25774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6190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1162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58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56604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1022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299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4653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6842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4713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484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4864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9364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8487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94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341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5117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18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138492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35"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E5FF59-4FDE-2710-33B0-A53E15CF3462}"/>
              </a:ext>
            </a:extLst>
          </p:cNvPr>
          <p:cNvSpPr>
            <a:spLocks noGrp="1"/>
          </p:cNvSpPr>
          <p:nvPr>
            <p:ph type="title"/>
          </p:nvPr>
        </p:nvSpPr>
        <p:spPr>
          <a:xfrm>
            <a:off x="609601" y="1709738"/>
            <a:ext cx="10515600" cy="2852737"/>
          </a:xfrm>
        </p:spPr>
        <p:txBody>
          <a:bodyPr>
            <a:normAutofit fontScale="90000"/>
          </a:bodyPr>
          <a:lstStyle/>
          <a:p>
            <a:r>
              <a:rPr lang="en-US" altLang="en-US" dirty="0"/>
              <a:t>Novel and Emerging Disease-Modifying Therapies for Mild Cognitive Impairment Due to AD: Efficacy and Safety of New DMTs for MCI</a:t>
            </a:r>
            <a:endParaRPr lang="en-CA" altLang="en-US" dirty="0"/>
          </a:p>
        </p:txBody>
      </p:sp>
      <p:sp>
        <p:nvSpPr>
          <p:cNvPr id="7" name="Text Placeholder 6">
            <a:extLst>
              <a:ext uri="{FF2B5EF4-FFF2-40B4-BE49-F238E27FC236}">
                <a16:creationId xmlns:a16="http://schemas.microsoft.com/office/drawing/2014/main" id="{2C8F8FF8-B30A-1644-C267-8621D8219905}"/>
              </a:ext>
            </a:extLst>
          </p:cNvPr>
          <p:cNvSpPr>
            <a:spLocks noGrp="1"/>
          </p:cNvSpPr>
          <p:nvPr>
            <p:ph type="body" idx="1"/>
          </p:nvPr>
        </p:nvSpPr>
        <p:spPr>
          <a:xfrm>
            <a:off x="609601" y="4589463"/>
            <a:ext cx="10515600" cy="1500187"/>
          </a:xfrm>
        </p:spPr>
        <p:txBody>
          <a:bodyPr>
            <a:normAutofit lnSpcReduction="10000"/>
          </a:bodyPr>
          <a:lstStyle/>
          <a:p>
            <a:r>
              <a:rPr lang="en-US" altLang="en-US" dirty="0"/>
              <a:t>Sharon Cohen, MD, FRCPC</a:t>
            </a:r>
          </a:p>
          <a:p>
            <a:r>
              <a:rPr lang="en-US" altLang="en-US" dirty="0"/>
              <a:t>Medical Director</a:t>
            </a:r>
          </a:p>
          <a:p>
            <a:r>
              <a:rPr lang="pt-BR" dirty="0"/>
              <a:t>Toronto </a:t>
            </a:r>
            <a:r>
              <a:rPr lang="pt-BR" dirty="0" err="1"/>
              <a:t>Memory</a:t>
            </a:r>
            <a:r>
              <a:rPr lang="pt-BR" dirty="0"/>
              <a:t> </a:t>
            </a:r>
            <a:r>
              <a:rPr lang="pt-BR" dirty="0" err="1"/>
              <a:t>Program</a:t>
            </a:r>
            <a:endParaRPr lang="pt-BR" dirty="0"/>
          </a:p>
          <a:p>
            <a:r>
              <a:rPr lang="pt-BR" dirty="0"/>
              <a:t>Toronto, Canada</a:t>
            </a:r>
            <a:endParaRPr lang="en-US" altLang="en-US" dirty="0"/>
          </a:p>
        </p:txBody>
      </p:sp>
    </p:spTree>
    <p:extLst>
      <p:ext uri="{BB962C8B-B14F-4D97-AF65-F5344CB8AC3E}">
        <p14:creationId xmlns:p14="http://schemas.microsoft.com/office/powerpoint/2010/main" val="185198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Early-Stage Alzheimer’s Disease: New Therapies for Mild Cognitive Impairment </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clinically relevant tools to assess the subtle signs and symptoms of MCI to facilitate an earlier MCI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Tailor communication strategies to each community of patients to overcome implicit bias and health disparities and to achieve optimal health outcomes and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clinicians with new and emerging data related to the pathophysiology of MCI in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Increase clinician awareness of the safety and efficacy of emerging DMT therapeutics used to manage MCI during the early stages of 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606C3-6AB4-084F-2F79-A2AC6233E9F8}"/>
              </a:ext>
            </a:extLst>
          </p:cNvPr>
          <p:cNvSpPr>
            <a:spLocks noGrp="1"/>
          </p:cNvSpPr>
          <p:nvPr>
            <p:ph type="title"/>
          </p:nvPr>
        </p:nvSpPr>
        <p:spPr>
          <a:xfrm>
            <a:off x="609600" y="199505"/>
            <a:ext cx="10744200" cy="1185577"/>
          </a:xfrm>
        </p:spPr>
        <p:txBody>
          <a:bodyPr/>
          <a:lstStyle/>
          <a:p>
            <a:r>
              <a:rPr lang="en-US" altLang="en-US" dirty="0"/>
              <a:t>Presentation Objective</a:t>
            </a:r>
            <a:endParaRPr lang="en-US" dirty="0"/>
          </a:p>
        </p:txBody>
      </p:sp>
      <p:sp>
        <p:nvSpPr>
          <p:cNvPr id="4" name="Content Placeholder 3">
            <a:extLst>
              <a:ext uri="{FF2B5EF4-FFF2-40B4-BE49-F238E27FC236}">
                <a16:creationId xmlns:a16="http://schemas.microsoft.com/office/drawing/2014/main" id="{979CC1B6-DFD1-CE28-B679-31175013D19B}"/>
              </a:ext>
            </a:extLst>
          </p:cNvPr>
          <p:cNvSpPr>
            <a:spLocks noGrp="1"/>
          </p:cNvSpPr>
          <p:nvPr>
            <p:ph idx="1"/>
          </p:nvPr>
        </p:nvSpPr>
        <p:spPr>
          <a:xfrm>
            <a:off x="609600" y="1477906"/>
            <a:ext cx="10744200" cy="4722477"/>
          </a:xfrm>
        </p:spPr>
        <p:txBody>
          <a:bodyPr>
            <a:normAutofit/>
          </a:bodyPr>
          <a:lstStyle/>
          <a:p>
            <a:r>
              <a:rPr lang="en-GB" sz="2800" dirty="0"/>
              <a:t>To increase clinician awareness of the efficacy and safety of emerging disease modifying therapies (DMT), both for recently approved drugs and those underdevelopment for early Alzheimer disease (AD), with an emphasis on the mild cognitive impairment (MCI) stage of AD</a:t>
            </a:r>
          </a:p>
        </p:txBody>
      </p:sp>
    </p:spTree>
    <p:extLst>
      <p:ext uri="{BB962C8B-B14F-4D97-AF65-F5344CB8AC3E}">
        <p14:creationId xmlns:p14="http://schemas.microsoft.com/office/powerpoint/2010/main" val="342265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692F3-F0D2-4AA5-5955-78157256EA80}"/>
              </a:ext>
            </a:extLst>
          </p:cNvPr>
          <p:cNvSpPr>
            <a:spLocks noGrp="1"/>
          </p:cNvSpPr>
          <p:nvPr>
            <p:ph type="title"/>
          </p:nvPr>
        </p:nvSpPr>
        <p:spPr>
          <a:xfrm>
            <a:off x="609600" y="199505"/>
            <a:ext cx="10744200" cy="1185577"/>
          </a:xfrm>
        </p:spPr>
        <p:txBody>
          <a:bodyPr/>
          <a:lstStyle/>
          <a:p>
            <a:r>
              <a:rPr lang="en-US" altLang="en-US" dirty="0"/>
              <a:t>Why MCI?</a:t>
            </a:r>
            <a:endParaRPr lang="en-US" dirty="0"/>
          </a:p>
        </p:txBody>
      </p:sp>
      <p:sp>
        <p:nvSpPr>
          <p:cNvPr id="4" name="Content Placeholder 3">
            <a:extLst>
              <a:ext uri="{FF2B5EF4-FFF2-40B4-BE49-F238E27FC236}">
                <a16:creationId xmlns:a16="http://schemas.microsoft.com/office/drawing/2014/main" id="{0EF0C323-6339-6A00-3B9E-CD19AD1BB766}"/>
              </a:ext>
            </a:extLst>
          </p:cNvPr>
          <p:cNvSpPr>
            <a:spLocks noGrp="1"/>
          </p:cNvSpPr>
          <p:nvPr>
            <p:ph idx="1"/>
          </p:nvPr>
        </p:nvSpPr>
        <p:spPr>
          <a:xfrm>
            <a:off x="609600" y="1477962"/>
            <a:ext cx="10744200" cy="4935363"/>
          </a:xfrm>
        </p:spPr>
        <p:txBody>
          <a:bodyPr>
            <a:normAutofit fontScale="92500"/>
          </a:bodyPr>
          <a:lstStyle/>
          <a:p>
            <a:r>
              <a:rPr lang="en-GB" sz="2800" dirty="0"/>
              <a:t>A major trend in AD drug development over the past decade has been to intervene at earlier stages of the clinical continuum when individuals are still relatively functional and have less neuronal loss</a:t>
            </a:r>
          </a:p>
          <a:p>
            <a:r>
              <a:rPr lang="en-GB" sz="2800" dirty="0"/>
              <a:t>Early AD refers to MCI due to AD and mild AD dementia and is a common target stage for AD drug development</a:t>
            </a:r>
          </a:p>
          <a:p>
            <a:r>
              <a:rPr lang="en-GB" sz="2800" dirty="0"/>
              <a:t>MCI represents the earliest symptomatic stage of AD and is a predementia state</a:t>
            </a:r>
          </a:p>
          <a:p>
            <a:r>
              <a:rPr lang="en-GB" sz="2800" dirty="0"/>
              <a:t>In a time-to-event paradigm, delaying progression from MCI to dementia with a DMT represents prolongation of independence, avoidance of increased care partner burden, and avoidance of health care costs</a:t>
            </a:r>
          </a:p>
        </p:txBody>
      </p:sp>
    </p:spTree>
    <p:extLst>
      <p:ext uri="{BB962C8B-B14F-4D97-AF65-F5344CB8AC3E}">
        <p14:creationId xmlns:p14="http://schemas.microsoft.com/office/powerpoint/2010/main" val="75209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C67EB28-8873-EDD9-19C9-84E48B2E3FEE}"/>
              </a:ext>
            </a:extLst>
          </p:cNvPr>
          <p:cNvGrpSpPr/>
          <p:nvPr/>
        </p:nvGrpSpPr>
        <p:grpSpPr>
          <a:xfrm>
            <a:off x="4843144" y="159785"/>
            <a:ext cx="6739255" cy="6649453"/>
            <a:chOff x="3648494" y="1687602"/>
            <a:chExt cx="4770022" cy="4677644"/>
          </a:xfrm>
        </p:grpSpPr>
        <p:grpSp>
          <p:nvGrpSpPr>
            <p:cNvPr id="15" name="Group 14">
              <a:extLst>
                <a:ext uri="{FF2B5EF4-FFF2-40B4-BE49-F238E27FC236}">
                  <a16:creationId xmlns:a16="http://schemas.microsoft.com/office/drawing/2014/main" id="{86CE6A5A-9AC5-BA6D-FCC6-8C3E8DBB8441}"/>
                </a:ext>
              </a:extLst>
            </p:cNvPr>
            <p:cNvGrpSpPr/>
            <p:nvPr/>
          </p:nvGrpSpPr>
          <p:grpSpPr>
            <a:xfrm>
              <a:off x="3648494" y="1687602"/>
              <a:ext cx="4770022" cy="4658169"/>
              <a:chOff x="3648494" y="1687602"/>
              <a:chExt cx="4770022" cy="4658169"/>
            </a:xfrm>
          </p:grpSpPr>
          <p:pic>
            <p:nvPicPr>
              <p:cNvPr id="2" name="Picture 1">
                <a:extLst>
                  <a:ext uri="{FF2B5EF4-FFF2-40B4-BE49-F238E27FC236}">
                    <a16:creationId xmlns:a16="http://schemas.microsoft.com/office/drawing/2014/main" id="{E0C2F5AB-BA7C-8428-861A-A105B354D9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73484" y="1745195"/>
                <a:ext cx="4645032" cy="4600576"/>
              </a:xfrm>
              <a:prstGeom prst="rect">
                <a:avLst/>
              </a:prstGeom>
            </p:spPr>
          </p:pic>
          <p:sp>
            <p:nvSpPr>
              <p:cNvPr id="13" name="Rectangle: Rounded Corners 12">
                <a:extLst>
                  <a:ext uri="{FF2B5EF4-FFF2-40B4-BE49-F238E27FC236}">
                    <a16:creationId xmlns:a16="http://schemas.microsoft.com/office/drawing/2014/main" id="{D8210167-F309-E3B5-D7BE-6A7B677568FD}"/>
                  </a:ext>
                </a:extLst>
              </p:cNvPr>
              <p:cNvSpPr/>
              <p:nvPr/>
            </p:nvSpPr>
            <p:spPr>
              <a:xfrm>
                <a:off x="3648494" y="1687602"/>
                <a:ext cx="971847" cy="963025"/>
              </a:xfrm>
              <a:prstGeom prst="roundRect">
                <a:avLst>
                  <a:gd name="adj" fmla="val 135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latin typeface="Calibri"/>
                </a:endParaRPr>
              </a:p>
            </p:txBody>
          </p:sp>
          <p:sp>
            <p:nvSpPr>
              <p:cNvPr id="14" name="Rectangle: Rounded Corners 13">
                <a:extLst>
                  <a:ext uri="{FF2B5EF4-FFF2-40B4-BE49-F238E27FC236}">
                    <a16:creationId xmlns:a16="http://schemas.microsoft.com/office/drawing/2014/main" id="{E14121C3-D20C-F591-19B6-6F41D357FEDC}"/>
                  </a:ext>
                </a:extLst>
              </p:cNvPr>
              <p:cNvSpPr/>
              <p:nvPr/>
            </p:nvSpPr>
            <p:spPr>
              <a:xfrm>
                <a:off x="4396153" y="1692030"/>
                <a:ext cx="265722" cy="857719"/>
              </a:xfrm>
              <a:prstGeom prst="roundRect">
                <a:avLst>
                  <a:gd name="adj" fmla="val 10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dirty="0">
                  <a:solidFill>
                    <a:prstClr val="white"/>
                  </a:solidFill>
                  <a:latin typeface="Calibri"/>
                </a:endParaRPr>
              </a:p>
            </p:txBody>
          </p:sp>
        </p:grpSp>
        <p:sp>
          <p:nvSpPr>
            <p:cNvPr id="16" name="Rectangle: Rounded Corners 15">
              <a:extLst>
                <a:ext uri="{FF2B5EF4-FFF2-40B4-BE49-F238E27FC236}">
                  <a16:creationId xmlns:a16="http://schemas.microsoft.com/office/drawing/2014/main" id="{E3D48417-C2E2-0978-BF3D-7B016D974B3B}"/>
                </a:ext>
              </a:extLst>
            </p:cNvPr>
            <p:cNvSpPr/>
            <p:nvPr/>
          </p:nvSpPr>
          <p:spPr>
            <a:xfrm>
              <a:off x="3708399" y="5710134"/>
              <a:ext cx="687753" cy="655112"/>
            </a:xfrm>
            <a:prstGeom prst="roundRect">
              <a:avLst>
                <a:gd name="adj" fmla="val 104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latin typeface="Calibri"/>
              </a:endParaRPr>
            </a:p>
          </p:txBody>
        </p:sp>
      </p:grpSp>
      <p:sp>
        <p:nvSpPr>
          <p:cNvPr id="52226" name="AutoShape 1">
            <a:extLst>
              <a:ext uri="{FF2B5EF4-FFF2-40B4-BE49-F238E27FC236}">
                <a16:creationId xmlns:a16="http://schemas.microsoft.com/office/drawing/2014/main" id="{93B342BC-515C-D950-7F78-A14D5C3FD029}"/>
              </a:ext>
            </a:extLst>
          </p:cNvPr>
          <p:cNvSpPr>
            <a:spLocks noChangeArrowheads="1"/>
          </p:cNvSpPr>
          <p:nvPr/>
        </p:nvSpPr>
        <p:spPr bwMode="auto">
          <a:xfrm>
            <a:off x="5757865" y="79377"/>
            <a:ext cx="678689" cy="309958"/>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189" fontAlgn="base">
              <a:spcBef>
                <a:spcPct val="0"/>
              </a:spcBef>
              <a:spcAft>
                <a:spcPct val="0"/>
              </a:spcAft>
              <a:buClr>
                <a:srgbClr val="000000"/>
              </a:buClr>
              <a:buNone/>
            </a:pPr>
            <a:r>
              <a:rPr lang="en-US" altLang="en-US" sz="1400">
                <a:solidFill>
                  <a:srgbClr val="FFFFFF"/>
                </a:solidFill>
                <a:latin typeface="Arial" panose="020B0604020202020204" pitchFamily="34" charset="0"/>
                <a:ea typeface="MS PGothic" panose="020B0600070205080204" pitchFamily="34" charset="-128"/>
                <a:cs typeface="IPAMincho"/>
              </a:rPr>
              <a:t>Fig. 1 </a:t>
            </a:r>
          </a:p>
        </p:txBody>
      </p:sp>
      <p:sp>
        <p:nvSpPr>
          <p:cNvPr id="19" name="Title 18">
            <a:extLst>
              <a:ext uri="{FF2B5EF4-FFF2-40B4-BE49-F238E27FC236}">
                <a16:creationId xmlns:a16="http://schemas.microsoft.com/office/drawing/2014/main" id="{9CF9F43C-A2A6-F0D3-E5B6-6237395EBB95}"/>
              </a:ext>
            </a:extLst>
          </p:cNvPr>
          <p:cNvSpPr>
            <a:spLocks noGrp="1"/>
          </p:cNvSpPr>
          <p:nvPr>
            <p:ph type="title"/>
          </p:nvPr>
        </p:nvSpPr>
        <p:spPr>
          <a:xfrm>
            <a:off x="609600" y="200025"/>
            <a:ext cx="4826696" cy="1579140"/>
          </a:xfrm>
        </p:spPr>
        <p:txBody>
          <a:bodyPr/>
          <a:lstStyle/>
          <a:p>
            <a:r>
              <a:rPr lang="en-CA" dirty="0"/>
              <a:t>The Current AD Drug Development Pipeline</a:t>
            </a:r>
            <a:endParaRPr lang="en-US" dirty="0"/>
          </a:p>
        </p:txBody>
      </p:sp>
      <p:sp>
        <p:nvSpPr>
          <p:cNvPr id="21" name="Footer Placeholder 20">
            <a:extLst>
              <a:ext uri="{FF2B5EF4-FFF2-40B4-BE49-F238E27FC236}">
                <a16:creationId xmlns:a16="http://schemas.microsoft.com/office/drawing/2014/main" id="{6CE6604A-54D9-B15F-CABB-3A033549ACFC}"/>
              </a:ext>
            </a:extLst>
          </p:cNvPr>
          <p:cNvSpPr>
            <a:spLocks noGrp="1"/>
          </p:cNvSpPr>
          <p:nvPr>
            <p:ph type="ftr" sz="quarter" idx="3"/>
          </p:nvPr>
        </p:nvSpPr>
        <p:spPr/>
        <p:txBody>
          <a:bodyPr/>
          <a:lstStyle/>
          <a:p>
            <a:r>
              <a:rPr lang="en-US" dirty="0"/>
              <a:t>Cummings J, et al. </a:t>
            </a:r>
            <a:r>
              <a:rPr lang="en-US" i="1" dirty="0"/>
              <a:t>J </a:t>
            </a:r>
            <a:r>
              <a:rPr lang="en-US" i="1" dirty="0" err="1"/>
              <a:t>Alzheimers</a:t>
            </a:r>
            <a:r>
              <a:rPr lang="en-US" i="1" dirty="0"/>
              <a:t> Dement </a:t>
            </a:r>
            <a:r>
              <a:rPr lang="en-US" dirty="0"/>
              <a:t>(NY). 2023;9(2):e12385.</a:t>
            </a:r>
          </a:p>
        </p:txBody>
      </p:sp>
      <p:pic>
        <p:nvPicPr>
          <p:cNvPr id="22" name="Picture 21">
            <a:extLst>
              <a:ext uri="{FF2B5EF4-FFF2-40B4-BE49-F238E27FC236}">
                <a16:creationId xmlns:a16="http://schemas.microsoft.com/office/drawing/2014/main" id="{F57F3AB9-49A2-F27E-2FEB-E1B87E678B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700" y="1779165"/>
            <a:ext cx="3118483" cy="2443734"/>
          </a:xfrm>
          <a:prstGeom prst="roundRect">
            <a:avLst>
              <a:gd name="adj" fmla="val 11047"/>
            </a:avLst>
          </a:prstGeom>
        </p:spPr>
      </p:pic>
      <p:pic>
        <p:nvPicPr>
          <p:cNvPr id="24" name="Picture 23" descr="A white sign with black text&#10;&#10;Description automatically generated">
            <a:extLst>
              <a:ext uri="{FF2B5EF4-FFF2-40B4-BE49-F238E27FC236}">
                <a16:creationId xmlns:a16="http://schemas.microsoft.com/office/drawing/2014/main" id="{89509FC7-41FC-62F6-DBA3-64144B06B6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700" y="4379002"/>
            <a:ext cx="2540312" cy="1821245"/>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E527B-EE05-DB9B-1F7F-9C34E6630F2B}"/>
              </a:ext>
            </a:extLst>
          </p:cNvPr>
          <p:cNvSpPr>
            <a:spLocks noGrp="1"/>
          </p:cNvSpPr>
          <p:nvPr>
            <p:ph type="title"/>
          </p:nvPr>
        </p:nvSpPr>
        <p:spPr>
          <a:xfrm>
            <a:off x="609600" y="199505"/>
            <a:ext cx="10744200" cy="1185577"/>
          </a:xfrm>
        </p:spPr>
        <p:txBody>
          <a:bodyPr/>
          <a:lstStyle/>
          <a:p>
            <a:r>
              <a:rPr lang="en-US" altLang="en-US" dirty="0"/>
              <a:t>Anti-Amyloid Monoclonal Antibodies in Early AD</a:t>
            </a:r>
            <a:endParaRPr lang="en-US" dirty="0"/>
          </a:p>
        </p:txBody>
      </p:sp>
      <p:sp>
        <p:nvSpPr>
          <p:cNvPr id="5" name="Content Placeholder 4">
            <a:extLst>
              <a:ext uri="{FF2B5EF4-FFF2-40B4-BE49-F238E27FC236}">
                <a16:creationId xmlns:a16="http://schemas.microsoft.com/office/drawing/2014/main" id="{2B7A5307-99E6-25F2-DD2A-0FD900833C10}"/>
              </a:ext>
            </a:extLst>
          </p:cNvPr>
          <p:cNvSpPr>
            <a:spLocks noGrp="1"/>
          </p:cNvSpPr>
          <p:nvPr>
            <p:ph idx="1"/>
          </p:nvPr>
        </p:nvSpPr>
        <p:spPr>
          <a:xfrm>
            <a:off x="609600" y="1431131"/>
            <a:ext cx="10972800" cy="4878387"/>
          </a:xfrm>
        </p:spPr>
        <p:txBody>
          <a:bodyPr>
            <a:normAutofit/>
          </a:bodyPr>
          <a:lstStyle/>
          <a:p>
            <a:pPr>
              <a:spcAft>
                <a:spcPts val="600"/>
              </a:spcAft>
            </a:pPr>
            <a:r>
              <a:rPr lang="en-GB" sz="2200" b="1" dirty="0"/>
              <a:t>Aducanumab: </a:t>
            </a:r>
            <a:r>
              <a:rPr lang="en-GB" sz="2200" dirty="0"/>
              <a:t>Granted FDA accelerated pathway approval in 2021 because amyloid lowering felt reasonably likely to lead to clinical benefit. Confirmatory trial ongoing</a:t>
            </a:r>
          </a:p>
          <a:p>
            <a:pPr>
              <a:spcAft>
                <a:spcPts val="600"/>
              </a:spcAft>
            </a:pPr>
            <a:r>
              <a:rPr lang="en-GB" sz="2200" b="1" dirty="0" err="1"/>
              <a:t>Lecanemab</a:t>
            </a:r>
            <a:r>
              <a:rPr lang="en-GB" sz="2200" b="1" dirty="0"/>
              <a:t>: </a:t>
            </a:r>
            <a:r>
              <a:rPr lang="en-GB" sz="2200" dirty="0"/>
              <a:t>Granted traditional FDA approval July 6, 2023, based on a confirmatory phase 3 trial Clarity AD; decline slowed on primary (CDR-SB), secondary (amyloid PET, ADAS-Cog 14, ADCS-MCI-ADL), and quality of life outcomes, as well as impact on amyloid, tau, and neurodegeneration</a:t>
            </a:r>
          </a:p>
          <a:p>
            <a:pPr>
              <a:spcAft>
                <a:spcPts val="600"/>
              </a:spcAft>
            </a:pPr>
            <a:r>
              <a:rPr lang="en-GB" sz="2200" b="1" dirty="0" err="1"/>
              <a:t>Donanemab</a:t>
            </a:r>
            <a:r>
              <a:rPr lang="en-GB" sz="2200" b="1" dirty="0"/>
              <a:t>: </a:t>
            </a:r>
            <a:r>
              <a:rPr lang="en-GB" sz="2200" dirty="0" err="1"/>
              <a:t>Topline</a:t>
            </a:r>
            <a:r>
              <a:rPr lang="en-GB" sz="2200" dirty="0"/>
              <a:t> results for Trailblazer-ALZ 2 showing positive results for primary (</a:t>
            </a:r>
            <a:r>
              <a:rPr lang="en-GB" sz="2200" dirty="0" err="1"/>
              <a:t>iADRS</a:t>
            </a:r>
            <a:r>
              <a:rPr lang="en-GB" sz="2200" dirty="0"/>
              <a:t>), secondary (CDR-SB, ADCS-</a:t>
            </a:r>
            <a:r>
              <a:rPr lang="en-GB" sz="2200" dirty="0" err="1"/>
              <a:t>iADL</a:t>
            </a:r>
            <a:r>
              <a:rPr lang="en-GB" sz="2200" dirty="0"/>
              <a:t>, ADAS-Cog 13), and biomarker endpoints</a:t>
            </a:r>
          </a:p>
          <a:p>
            <a:pPr>
              <a:spcAft>
                <a:spcPts val="600"/>
              </a:spcAft>
            </a:pPr>
            <a:r>
              <a:rPr lang="en-GB" sz="2200" b="1" dirty="0"/>
              <a:t>Gantenerumab: </a:t>
            </a:r>
            <a:r>
              <a:rPr lang="en-GB" sz="2200" dirty="0"/>
              <a:t>Failed to clear sufficient amyloid and did not meet clinical outcomes in the Graduate I and II studies recently reported</a:t>
            </a:r>
          </a:p>
        </p:txBody>
      </p:sp>
      <p:sp>
        <p:nvSpPr>
          <p:cNvPr id="8" name="Footer Placeholder 7">
            <a:extLst>
              <a:ext uri="{FF2B5EF4-FFF2-40B4-BE49-F238E27FC236}">
                <a16:creationId xmlns:a16="http://schemas.microsoft.com/office/drawing/2014/main" id="{E7DE9FF7-001A-3FDA-66FE-85EDF4E2AC4B}"/>
              </a:ext>
            </a:extLst>
          </p:cNvPr>
          <p:cNvSpPr>
            <a:spLocks noGrp="1"/>
          </p:cNvSpPr>
          <p:nvPr>
            <p:ph type="ftr" sz="quarter" idx="3"/>
          </p:nvPr>
        </p:nvSpPr>
        <p:spPr/>
        <p:txBody>
          <a:bodyPr/>
          <a:lstStyle/>
          <a:p>
            <a:r>
              <a:rPr lang="en-US" sz="1100"/>
              <a:t>ADAS-Cog, Alzheimer Disease Assessment Scale-Cognitive Subscale; ADCS-iADL, Alzheimer’s Disease Cooperative Study, Instrumental Activities of Daily Living subscale; ADCS-MCI-ADL, Alzheimer's Disease Cooperative Study-Activities of Daily Living subscale-Mild Cognitive Impairment Version; CDR-SB, Clinical Dementia Rating-Sum of Boxes; FDA, US Food and Drug Administration; iADRS, Integrated Alzheimer’s Disease Rating Scale; PET, positron emission tomography. </a:t>
            </a:r>
          </a:p>
        </p:txBody>
      </p:sp>
    </p:spTree>
    <p:extLst>
      <p:ext uri="{BB962C8B-B14F-4D97-AF65-F5344CB8AC3E}">
        <p14:creationId xmlns:p14="http://schemas.microsoft.com/office/powerpoint/2010/main" val="360259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37660E9-B5EF-3384-89E0-9BD71BBA59B1}"/>
              </a:ext>
            </a:extLst>
          </p:cNvPr>
          <p:cNvSpPr txBox="1"/>
          <p:nvPr/>
        </p:nvSpPr>
        <p:spPr>
          <a:xfrm>
            <a:off x="666247" y="6524790"/>
            <a:ext cx="7188200" cy="254044"/>
          </a:xfrm>
          <a:prstGeom prst="rect">
            <a:avLst/>
          </a:prstGeom>
          <a:noFill/>
        </p:spPr>
        <p:txBody>
          <a:bodyPr wrap="square">
            <a:spAutoFit/>
          </a:bodyPr>
          <a:lstStyle/>
          <a:p>
            <a:pPr defTabSz="914377" eaLnBrk="0" fontAlgn="base" hangingPunct="0">
              <a:spcBef>
                <a:spcPct val="0"/>
              </a:spcBef>
              <a:spcAft>
                <a:spcPct val="0"/>
              </a:spcAft>
              <a:defRPr/>
            </a:pPr>
            <a:r>
              <a:rPr lang="en-US" sz="1051" i="1" kern="0">
                <a:solidFill>
                  <a:prstClr val="white"/>
                </a:solidFill>
                <a:latin typeface="Calibri" panose="020F0502020204030204"/>
              </a:rPr>
              <a:t>AD, Alzheimer's disease.</a:t>
            </a:r>
            <a:endParaRPr lang="en-CA" sz="1051" i="1" kern="0">
              <a:solidFill>
                <a:prstClr val="white"/>
              </a:solidFill>
              <a:latin typeface="Calibri" panose="020F0502020204030204"/>
            </a:endParaRPr>
          </a:p>
        </p:txBody>
      </p:sp>
      <p:sp>
        <p:nvSpPr>
          <p:cNvPr id="2" name="Content Placeholder 7">
            <a:extLst>
              <a:ext uri="{FF2B5EF4-FFF2-40B4-BE49-F238E27FC236}">
                <a16:creationId xmlns:a16="http://schemas.microsoft.com/office/drawing/2014/main" id="{EB0771AA-0587-1D75-27A6-A247BDDD436D}"/>
              </a:ext>
            </a:extLst>
          </p:cNvPr>
          <p:cNvSpPr txBox="1">
            <a:spLocks/>
          </p:cNvSpPr>
          <p:nvPr/>
        </p:nvSpPr>
        <p:spPr>
          <a:xfrm>
            <a:off x="637032" y="1601386"/>
            <a:ext cx="10917936" cy="3979899"/>
          </a:xfrm>
          <a:prstGeom prst="rect">
            <a:avLst/>
          </a:prstGeom>
        </p:spPr>
        <p:txBody>
          <a:bodyPr vert="horz" lIns="0" tIns="0" rIns="0" bIns="45720" rtlCol="0" anchor="ctr">
            <a:normAutofit/>
          </a:bodyPr>
          <a:lstStyle>
            <a:lvl1pPr marL="0" indent="0" algn="l" defTabSz="914400" rtl="0" eaLnBrk="1" latinLnBrk="0" hangingPunct="1">
              <a:lnSpc>
                <a:spcPct val="100000"/>
              </a:lnSpc>
              <a:spcBef>
                <a:spcPts val="600"/>
              </a:spcBef>
              <a:buClr>
                <a:schemeClr val="accent1"/>
              </a:buClr>
              <a:buFont typeface="Arial" panose="020B0604020202020204" pitchFamily="34" charset="0"/>
              <a:buNone/>
              <a:defRPr sz="20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defTabSz="1219170">
              <a:spcBef>
                <a:spcPts val="800"/>
              </a:spcBef>
              <a:spcAft>
                <a:spcPts val="600"/>
              </a:spcAft>
              <a:buClr>
                <a:srgbClr val="61A7A0"/>
              </a:buClr>
              <a:buFont typeface="Wingdings" panose="05000000000000000000" pitchFamily="2" charset="2"/>
              <a:buChar char="Ø"/>
            </a:pPr>
            <a:endParaRPr lang="en-GB" sz="3000" dirty="0">
              <a:solidFill>
                <a:schemeClr val="tx1"/>
              </a:solidFill>
              <a:latin typeface="Calibri" panose="020F0502020204030204"/>
            </a:endParaRPr>
          </a:p>
        </p:txBody>
      </p:sp>
      <p:graphicFrame>
        <p:nvGraphicFramePr>
          <p:cNvPr id="3" name="Table 3">
            <a:extLst>
              <a:ext uri="{FF2B5EF4-FFF2-40B4-BE49-F238E27FC236}">
                <a16:creationId xmlns:a16="http://schemas.microsoft.com/office/drawing/2014/main" id="{03038026-1D95-5D72-AA22-AD0255C33B9C}"/>
              </a:ext>
            </a:extLst>
          </p:cNvPr>
          <p:cNvGraphicFramePr>
            <a:graphicFrameLocks noGrp="1"/>
          </p:cNvGraphicFramePr>
          <p:nvPr>
            <p:extLst>
              <p:ext uri="{D42A27DB-BD31-4B8C-83A1-F6EECF244321}">
                <p14:modId xmlns:p14="http://schemas.microsoft.com/office/powerpoint/2010/main" val="3559378356"/>
              </p:ext>
            </p:extLst>
          </p:nvPr>
        </p:nvGraphicFramePr>
        <p:xfrm>
          <a:off x="898584" y="1968089"/>
          <a:ext cx="10455215" cy="3781636"/>
        </p:xfrm>
        <a:graphic>
          <a:graphicData uri="http://schemas.openxmlformats.org/drawingml/2006/table">
            <a:tbl>
              <a:tblPr firstRow="1" bandRow="1">
                <a:tableStyleId>{5C22544A-7EE6-4342-B048-85BDC9FD1C3A}</a:tableStyleId>
              </a:tblPr>
              <a:tblGrid>
                <a:gridCol w="2740866">
                  <a:extLst>
                    <a:ext uri="{9D8B030D-6E8A-4147-A177-3AD203B41FA5}">
                      <a16:colId xmlns:a16="http://schemas.microsoft.com/office/drawing/2014/main" val="913195950"/>
                    </a:ext>
                  </a:extLst>
                </a:gridCol>
                <a:gridCol w="3682174">
                  <a:extLst>
                    <a:ext uri="{9D8B030D-6E8A-4147-A177-3AD203B41FA5}">
                      <a16:colId xmlns:a16="http://schemas.microsoft.com/office/drawing/2014/main" val="111214499"/>
                    </a:ext>
                  </a:extLst>
                </a:gridCol>
                <a:gridCol w="4032175">
                  <a:extLst>
                    <a:ext uri="{9D8B030D-6E8A-4147-A177-3AD203B41FA5}">
                      <a16:colId xmlns:a16="http://schemas.microsoft.com/office/drawing/2014/main" val="849929295"/>
                    </a:ext>
                  </a:extLst>
                </a:gridCol>
              </a:tblGrid>
              <a:tr h="945409">
                <a:tc>
                  <a:txBody>
                    <a:bodyPr/>
                    <a:lstStyle/>
                    <a:p>
                      <a:r>
                        <a:rPr lang="en-US" sz="2400" dirty="0"/>
                        <a:t>Adverse Event</a:t>
                      </a:r>
                      <a:endParaRPr lang="en-CA" sz="24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err="1"/>
                        <a:t>Lecanemab</a:t>
                      </a:r>
                      <a:endParaRPr lang="en-CA" sz="2400"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err="1"/>
                        <a:t>Donanemab</a:t>
                      </a:r>
                      <a:endParaRPr lang="en-CA" sz="2400" dirty="0"/>
                    </a:p>
                  </a:txBody>
                  <a:tcPr anchor="ctr"/>
                </a:tc>
                <a:extLst>
                  <a:ext uri="{0D108BD9-81ED-4DB2-BD59-A6C34878D82A}">
                    <a16:rowId xmlns:a16="http://schemas.microsoft.com/office/drawing/2014/main" val="1995071655"/>
                  </a:ext>
                </a:extLst>
              </a:tr>
              <a:tr h="945409">
                <a:tc>
                  <a:txBody>
                    <a:bodyPr/>
                    <a:lstStyle/>
                    <a:p>
                      <a:r>
                        <a:rPr lang="en-US" sz="2000" b="1" dirty="0">
                          <a:solidFill>
                            <a:schemeClr val="tx1">
                              <a:lumMod val="50000"/>
                            </a:schemeClr>
                          </a:solidFill>
                        </a:rPr>
                        <a:t>ARIA-E</a:t>
                      </a:r>
                      <a:endParaRPr lang="en-CA" sz="2000" b="1" dirty="0">
                        <a:solidFill>
                          <a:schemeClr val="tx1">
                            <a:lumMod val="50000"/>
                          </a:schemeClr>
                        </a:solidFill>
                      </a:endParaRPr>
                    </a:p>
                  </a:txBody>
                  <a:tcPr anchor="ctr"/>
                </a:tc>
                <a:tc>
                  <a:txBody>
                    <a:bodyPr/>
                    <a:lstStyle/>
                    <a:p>
                      <a:pPr algn="ctr"/>
                      <a:r>
                        <a:rPr lang="en-US" sz="2000" dirty="0">
                          <a:solidFill>
                            <a:schemeClr val="tx1">
                              <a:lumMod val="50000"/>
                            </a:schemeClr>
                          </a:solidFill>
                        </a:rPr>
                        <a:t>12.5%; symptomatic 2.8%</a:t>
                      </a:r>
                    </a:p>
                    <a:p>
                      <a:pPr algn="ctr"/>
                      <a:r>
                        <a:rPr lang="en-US" sz="2000" dirty="0">
                          <a:solidFill>
                            <a:schemeClr val="tx1">
                              <a:lumMod val="50000"/>
                            </a:schemeClr>
                          </a:solidFill>
                        </a:rPr>
                        <a:t>recurrence rate: 3.1%</a:t>
                      </a:r>
                      <a:endParaRPr lang="en-CA" sz="2000" dirty="0">
                        <a:solidFill>
                          <a:schemeClr val="tx1">
                            <a:lumMod val="50000"/>
                          </a:schemeClr>
                        </a:solidFill>
                      </a:endParaRPr>
                    </a:p>
                  </a:txBody>
                  <a:tcPr anchor="ctr"/>
                </a:tc>
                <a:tc>
                  <a:txBody>
                    <a:bodyPr/>
                    <a:lstStyle/>
                    <a:p>
                      <a:pPr algn="ctr"/>
                      <a:r>
                        <a:rPr lang="en-US" sz="2000" dirty="0">
                          <a:solidFill>
                            <a:schemeClr val="tx1">
                              <a:lumMod val="50000"/>
                            </a:schemeClr>
                          </a:solidFill>
                        </a:rPr>
                        <a:t>24%</a:t>
                      </a:r>
                    </a:p>
                    <a:p>
                      <a:pPr algn="ctr"/>
                      <a:r>
                        <a:rPr lang="en-US" sz="2000" dirty="0">
                          <a:solidFill>
                            <a:schemeClr val="tx1">
                              <a:lumMod val="50000"/>
                            </a:schemeClr>
                          </a:solidFill>
                        </a:rPr>
                        <a:t>symptomatic 6.1%</a:t>
                      </a:r>
                      <a:endParaRPr lang="en-CA" sz="2000" dirty="0">
                        <a:solidFill>
                          <a:schemeClr val="tx1">
                            <a:lumMod val="50000"/>
                          </a:schemeClr>
                        </a:solidFill>
                      </a:endParaRPr>
                    </a:p>
                  </a:txBody>
                  <a:tcPr anchor="ctr"/>
                </a:tc>
                <a:extLst>
                  <a:ext uri="{0D108BD9-81ED-4DB2-BD59-A6C34878D82A}">
                    <a16:rowId xmlns:a16="http://schemas.microsoft.com/office/drawing/2014/main" val="3771497698"/>
                  </a:ext>
                </a:extLst>
              </a:tr>
              <a:tr h="945409">
                <a:tc>
                  <a:txBody>
                    <a:bodyPr/>
                    <a:lstStyle/>
                    <a:p>
                      <a:r>
                        <a:rPr lang="en-US" sz="2000" b="1" dirty="0">
                          <a:solidFill>
                            <a:schemeClr val="tx1">
                              <a:lumMod val="50000"/>
                            </a:schemeClr>
                          </a:solidFill>
                        </a:rPr>
                        <a:t>ARIA-H</a:t>
                      </a:r>
                    </a:p>
                  </a:txBody>
                  <a:tcPr anchor="ctr"/>
                </a:tc>
                <a:tc>
                  <a:txBody>
                    <a:bodyPr/>
                    <a:lstStyle/>
                    <a:p>
                      <a:pPr algn="ctr"/>
                      <a:r>
                        <a:rPr lang="en-US" sz="2000" dirty="0">
                          <a:solidFill>
                            <a:schemeClr val="tx1">
                              <a:lumMod val="50000"/>
                            </a:schemeClr>
                          </a:solidFill>
                        </a:rPr>
                        <a:t>17%</a:t>
                      </a:r>
                      <a:br>
                        <a:rPr lang="en-US" sz="2000" dirty="0">
                          <a:solidFill>
                            <a:schemeClr val="tx1">
                              <a:lumMod val="50000"/>
                            </a:schemeClr>
                          </a:solidFill>
                        </a:rPr>
                      </a:br>
                      <a:r>
                        <a:rPr lang="en-US" sz="2000" dirty="0">
                          <a:solidFill>
                            <a:schemeClr val="tx1">
                              <a:lumMod val="50000"/>
                            </a:schemeClr>
                          </a:solidFill>
                        </a:rPr>
                        <a:t>symptomatic 0.7%</a:t>
                      </a:r>
                      <a:endParaRPr lang="en-CA" sz="2000" dirty="0">
                        <a:solidFill>
                          <a:schemeClr val="tx1">
                            <a:lumMod val="50000"/>
                          </a:schemeClr>
                        </a:solidFill>
                      </a:endParaRPr>
                    </a:p>
                  </a:txBody>
                  <a:tcPr anchor="ctr"/>
                </a:tc>
                <a:tc>
                  <a:txBody>
                    <a:bodyPr/>
                    <a:lstStyle/>
                    <a:p>
                      <a:pPr algn="ctr"/>
                      <a:r>
                        <a:rPr lang="en-US" sz="2000" dirty="0">
                          <a:solidFill>
                            <a:schemeClr val="tx1">
                              <a:lumMod val="50000"/>
                            </a:schemeClr>
                          </a:solidFill>
                        </a:rPr>
                        <a:t>31.4% </a:t>
                      </a:r>
                      <a:br>
                        <a:rPr lang="en-US" sz="2000" dirty="0">
                          <a:solidFill>
                            <a:schemeClr val="tx1">
                              <a:lumMod val="50000"/>
                            </a:schemeClr>
                          </a:solidFill>
                        </a:rPr>
                      </a:br>
                      <a:r>
                        <a:rPr lang="en-US" sz="2000" dirty="0">
                          <a:solidFill>
                            <a:schemeClr val="tx1">
                              <a:lumMod val="50000"/>
                            </a:schemeClr>
                          </a:solidFill>
                        </a:rPr>
                        <a:t>(symptomatic not yet reported)</a:t>
                      </a:r>
                      <a:endParaRPr lang="en-CA" sz="2000" dirty="0">
                        <a:solidFill>
                          <a:schemeClr val="tx1">
                            <a:lumMod val="50000"/>
                          </a:schemeClr>
                        </a:solidFill>
                      </a:endParaRPr>
                    </a:p>
                  </a:txBody>
                  <a:tcPr anchor="ctr"/>
                </a:tc>
                <a:extLst>
                  <a:ext uri="{0D108BD9-81ED-4DB2-BD59-A6C34878D82A}">
                    <a16:rowId xmlns:a16="http://schemas.microsoft.com/office/drawing/2014/main" val="3639003421"/>
                  </a:ext>
                </a:extLst>
              </a:tr>
              <a:tr h="945409">
                <a:tc>
                  <a:txBody>
                    <a:bodyPr/>
                    <a:lstStyle/>
                    <a:p>
                      <a:r>
                        <a:rPr lang="en-US" sz="2000" b="1" dirty="0">
                          <a:solidFill>
                            <a:schemeClr val="tx1">
                              <a:lumMod val="50000"/>
                            </a:schemeClr>
                          </a:solidFill>
                        </a:rPr>
                        <a:t>Infusion-related reactions</a:t>
                      </a:r>
                      <a:endParaRPr lang="en-CA" sz="2000" b="1" dirty="0">
                        <a:solidFill>
                          <a:schemeClr val="tx1">
                            <a:lumMod val="50000"/>
                          </a:schemeClr>
                        </a:solidFill>
                      </a:endParaRPr>
                    </a:p>
                  </a:txBody>
                  <a:tcPr anchor="ctr"/>
                </a:tc>
                <a:tc>
                  <a:txBody>
                    <a:bodyPr/>
                    <a:lstStyle/>
                    <a:p>
                      <a:pPr algn="ctr"/>
                      <a:r>
                        <a:rPr lang="en-US" sz="2000" dirty="0">
                          <a:solidFill>
                            <a:schemeClr val="tx1">
                              <a:lumMod val="50000"/>
                            </a:schemeClr>
                          </a:solidFill>
                        </a:rPr>
                        <a:t>26% </a:t>
                      </a:r>
                      <a:br>
                        <a:rPr lang="en-US" sz="2000" dirty="0">
                          <a:solidFill>
                            <a:schemeClr val="tx1">
                              <a:lumMod val="50000"/>
                            </a:schemeClr>
                          </a:solidFill>
                        </a:rPr>
                      </a:br>
                      <a:r>
                        <a:rPr lang="en-US" sz="2000" dirty="0">
                          <a:solidFill>
                            <a:schemeClr val="tx1">
                              <a:lumMod val="50000"/>
                            </a:schemeClr>
                          </a:solidFill>
                        </a:rPr>
                        <a:t>(65% had only 1 event)</a:t>
                      </a:r>
                      <a:endParaRPr lang="en-CA" sz="2000" dirty="0">
                        <a:solidFill>
                          <a:schemeClr val="tx1">
                            <a:lumMod val="50000"/>
                          </a:schemeClr>
                        </a:solidFill>
                      </a:endParaRPr>
                    </a:p>
                  </a:txBody>
                  <a:tcPr anchor="ctr"/>
                </a:tc>
                <a:tc>
                  <a:txBody>
                    <a:bodyPr/>
                    <a:lstStyle/>
                    <a:p>
                      <a:pPr algn="ctr"/>
                      <a:r>
                        <a:rPr lang="en-US" sz="2000" dirty="0">
                          <a:solidFill>
                            <a:schemeClr val="tx1">
                              <a:lumMod val="50000"/>
                            </a:schemeClr>
                          </a:solidFill>
                        </a:rPr>
                        <a:t>8.7% </a:t>
                      </a:r>
                      <a:br>
                        <a:rPr lang="en-US" sz="2000" dirty="0">
                          <a:solidFill>
                            <a:schemeClr val="tx1">
                              <a:lumMod val="50000"/>
                            </a:schemeClr>
                          </a:solidFill>
                        </a:rPr>
                      </a:br>
                      <a:r>
                        <a:rPr lang="en-US" sz="2000" dirty="0">
                          <a:solidFill>
                            <a:schemeClr val="tx1">
                              <a:lumMod val="50000"/>
                            </a:schemeClr>
                          </a:solidFill>
                        </a:rPr>
                        <a:t>(recurrence rate not yet reported)</a:t>
                      </a:r>
                      <a:endParaRPr lang="en-CA" sz="2000" dirty="0">
                        <a:solidFill>
                          <a:schemeClr val="tx1">
                            <a:lumMod val="50000"/>
                          </a:schemeClr>
                        </a:solidFill>
                      </a:endParaRPr>
                    </a:p>
                  </a:txBody>
                  <a:tcPr anchor="ctr"/>
                </a:tc>
                <a:extLst>
                  <a:ext uri="{0D108BD9-81ED-4DB2-BD59-A6C34878D82A}">
                    <a16:rowId xmlns:a16="http://schemas.microsoft.com/office/drawing/2014/main" val="3192999790"/>
                  </a:ext>
                </a:extLst>
              </a:tr>
            </a:tbl>
          </a:graphicData>
        </a:graphic>
      </p:graphicFrame>
      <p:sp>
        <p:nvSpPr>
          <p:cNvPr id="4" name="Title 3">
            <a:extLst>
              <a:ext uri="{FF2B5EF4-FFF2-40B4-BE49-F238E27FC236}">
                <a16:creationId xmlns:a16="http://schemas.microsoft.com/office/drawing/2014/main" id="{6EA495F0-3005-EC02-A877-A229AD80ECB9}"/>
              </a:ext>
            </a:extLst>
          </p:cNvPr>
          <p:cNvSpPr>
            <a:spLocks noGrp="1"/>
          </p:cNvSpPr>
          <p:nvPr>
            <p:ph type="title"/>
          </p:nvPr>
        </p:nvSpPr>
        <p:spPr>
          <a:xfrm>
            <a:off x="609600" y="199505"/>
            <a:ext cx="10744200" cy="1185577"/>
          </a:xfrm>
        </p:spPr>
        <p:txBody>
          <a:bodyPr/>
          <a:lstStyle/>
          <a:p>
            <a:r>
              <a:rPr lang="en-US" altLang="en-US" dirty="0" err="1"/>
              <a:t>Lecanemab</a:t>
            </a:r>
            <a:r>
              <a:rPr lang="en-US" altLang="en-US" dirty="0"/>
              <a:t> and </a:t>
            </a:r>
            <a:r>
              <a:rPr lang="en-US" altLang="en-US" dirty="0" err="1"/>
              <a:t>Donanemab</a:t>
            </a:r>
            <a:r>
              <a:rPr lang="en-US" altLang="en-US" dirty="0"/>
              <a:t>: Safety Profiles</a:t>
            </a:r>
            <a:endParaRPr lang="en-US" dirty="0"/>
          </a:p>
        </p:txBody>
      </p:sp>
      <p:sp>
        <p:nvSpPr>
          <p:cNvPr id="7" name="Footer Placeholder 6">
            <a:extLst>
              <a:ext uri="{FF2B5EF4-FFF2-40B4-BE49-F238E27FC236}">
                <a16:creationId xmlns:a16="http://schemas.microsoft.com/office/drawing/2014/main" id="{90CE4B63-537B-BE7B-C56F-32861D64833B}"/>
              </a:ext>
            </a:extLst>
          </p:cNvPr>
          <p:cNvSpPr>
            <a:spLocks noGrp="1"/>
          </p:cNvSpPr>
          <p:nvPr>
            <p:ph type="ftr" sz="quarter" idx="3"/>
          </p:nvPr>
        </p:nvSpPr>
        <p:spPr/>
        <p:txBody>
          <a:bodyPr/>
          <a:lstStyle/>
          <a:p>
            <a:r>
              <a:rPr lang="en-US"/>
              <a:t>ARIA-E, amyloid-related imaging abnormalities with cerebral edema; ARIA-H, amyloid-related imaging abnormalities with microhemorrhage/hemosiderosis.</a:t>
            </a:r>
          </a:p>
        </p:txBody>
      </p:sp>
    </p:spTree>
    <p:extLst>
      <p:ext uri="{BB962C8B-B14F-4D97-AF65-F5344CB8AC3E}">
        <p14:creationId xmlns:p14="http://schemas.microsoft.com/office/powerpoint/2010/main" val="404315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89D0-B6B7-6903-6F2D-8154DA53CE37}"/>
              </a:ext>
            </a:extLst>
          </p:cNvPr>
          <p:cNvSpPr>
            <a:spLocks noGrp="1"/>
          </p:cNvSpPr>
          <p:nvPr>
            <p:ph type="title"/>
          </p:nvPr>
        </p:nvSpPr>
        <p:spPr/>
        <p:txBody>
          <a:bodyPr/>
          <a:lstStyle/>
          <a:p>
            <a:r>
              <a:rPr lang="en-US" altLang="en-US" dirty="0"/>
              <a:t>Other Approaches to Early AD (Selected Examples)</a:t>
            </a:r>
            <a:endParaRPr lang="en-US" dirty="0"/>
          </a:p>
        </p:txBody>
      </p:sp>
      <p:sp>
        <p:nvSpPr>
          <p:cNvPr id="8" name="Footer Placeholder 7">
            <a:extLst>
              <a:ext uri="{FF2B5EF4-FFF2-40B4-BE49-F238E27FC236}">
                <a16:creationId xmlns:a16="http://schemas.microsoft.com/office/drawing/2014/main" id="{B884F2A7-9334-9EF6-BC26-C379C9C58581}"/>
              </a:ext>
            </a:extLst>
          </p:cNvPr>
          <p:cNvSpPr>
            <a:spLocks noGrp="1"/>
          </p:cNvSpPr>
          <p:nvPr>
            <p:ph type="ftr" sz="quarter" idx="3"/>
          </p:nvPr>
        </p:nvSpPr>
        <p:spPr/>
        <p:txBody>
          <a:bodyPr/>
          <a:lstStyle/>
          <a:p>
            <a:r>
              <a:rPr lang="en-US"/>
              <a:t>ApoE, apolipoprotein E; APP, amyloid precursor protein; ASO, antisense oligonucleotide; BBB, blood-brain barrier; mAB, monoclonal antibody; RNAi, RNA interference; TNF, tumor necrosis factor.</a:t>
            </a:r>
          </a:p>
        </p:txBody>
      </p:sp>
      <p:sp>
        <p:nvSpPr>
          <p:cNvPr id="16" name="Freeform 15">
            <a:extLst>
              <a:ext uri="{FF2B5EF4-FFF2-40B4-BE49-F238E27FC236}">
                <a16:creationId xmlns:a16="http://schemas.microsoft.com/office/drawing/2014/main" id="{550778C6-BA5F-B844-0CDC-E765B11C83E1}"/>
              </a:ext>
            </a:extLst>
          </p:cNvPr>
          <p:cNvSpPr/>
          <p:nvPr/>
        </p:nvSpPr>
        <p:spPr>
          <a:xfrm>
            <a:off x="960782" y="1379907"/>
            <a:ext cx="4799269" cy="675973"/>
          </a:xfrm>
          <a:custGeom>
            <a:avLst/>
            <a:gdLst>
              <a:gd name="connsiteX0" fmla="*/ 0 w 2228006"/>
              <a:gd name="connsiteY0" fmla="*/ 0 h 623250"/>
              <a:gd name="connsiteX1" fmla="*/ 2228006 w 2228006"/>
              <a:gd name="connsiteY1" fmla="*/ 0 h 623250"/>
              <a:gd name="connsiteX2" fmla="*/ 2228006 w 2228006"/>
              <a:gd name="connsiteY2" fmla="*/ 623250 h 623250"/>
              <a:gd name="connsiteX3" fmla="*/ 0 w 2228006"/>
              <a:gd name="connsiteY3" fmla="*/ 623250 h 623250"/>
              <a:gd name="connsiteX4" fmla="*/ 0 w 2228006"/>
              <a:gd name="connsiteY4" fmla="*/ 0 h 6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623250">
                <a:moveTo>
                  <a:pt x="0" y="0"/>
                </a:moveTo>
                <a:lnTo>
                  <a:pt x="2228006" y="0"/>
                </a:lnTo>
                <a:lnTo>
                  <a:pt x="2228006" y="623250"/>
                </a:lnTo>
                <a:lnTo>
                  <a:pt x="0" y="62325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spcBef>
                <a:spcPct val="0"/>
              </a:spcBef>
              <a:spcAft>
                <a:spcPct val="35000"/>
              </a:spcAft>
              <a:buNone/>
            </a:pPr>
            <a:r>
              <a:rPr lang="en-US" altLang="en-US" sz="2200" b="1" kern="1200" dirty="0"/>
              <a:t>Amyloid-targeted</a:t>
            </a:r>
            <a:endParaRPr lang="en-US" sz="2200" b="1" kern="1200" dirty="0"/>
          </a:p>
        </p:txBody>
      </p:sp>
      <p:sp>
        <p:nvSpPr>
          <p:cNvPr id="17" name="Freeform 16">
            <a:extLst>
              <a:ext uri="{FF2B5EF4-FFF2-40B4-BE49-F238E27FC236}">
                <a16:creationId xmlns:a16="http://schemas.microsoft.com/office/drawing/2014/main" id="{1485524B-8BA7-2637-AC7A-7B7319D10A09}"/>
              </a:ext>
            </a:extLst>
          </p:cNvPr>
          <p:cNvSpPr/>
          <p:nvPr/>
        </p:nvSpPr>
        <p:spPr>
          <a:xfrm>
            <a:off x="960782" y="2055880"/>
            <a:ext cx="4799269" cy="1495704"/>
          </a:xfrm>
          <a:custGeom>
            <a:avLst/>
            <a:gdLst>
              <a:gd name="connsiteX0" fmla="*/ 0 w 2228006"/>
              <a:gd name="connsiteY0" fmla="*/ 0 h 2421090"/>
              <a:gd name="connsiteX1" fmla="*/ 2228006 w 2228006"/>
              <a:gd name="connsiteY1" fmla="*/ 0 h 2421090"/>
              <a:gd name="connsiteX2" fmla="*/ 2228006 w 2228006"/>
              <a:gd name="connsiteY2" fmla="*/ 2421090 h 2421090"/>
              <a:gd name="connsiteX3" fmla="*/ 0 w 2228006"/>
              <a:gd name="connsiteY3" fmla="*/ 2421090 h 2421090"/>
              <a:gd name="connsiteX4" fmla="*/ 0 w 2228006"/>
              <a:gd name="connsiteY4" fmla="*/ 0 h 24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2421090">
                <a:moveTo>
                  <a:pt x="0" y="0"/>
                </a:moveTo>
                <a:lnTo>
                  <a:pt x="2228006" y="0"/>
                </a:lnTo>
                <a:lnTo>
                  <a:pt x="2228006" y="2421090"/>
                </a:lnTo>
                <a:lnTo>
                  <a:pt x="0" y="242109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ct val="15000"/>
              </a:spcAft>
              <a:buFont typeface="Arial" panose="020B0604020202020204" pitchFamily="34" charset="0"/>
              <a:buChar char="•"/>
            </a:pPr>
            <a:r>
              <a:rPr lang="en-US" altLang="en-US" sz="2000" kern="1200" dirty="0">
                <a:solidFill>
                  <a:schemeClr val="tx1">
                    <a:lumMod val="50000"/>
                  </a:schemeClr>
                </a:solidFill>
              </a:rPr>
              <a:t>RNAi targeting APP </a:t>
            </a:r>
            <a:br>
              <a:rPr lang="en-US" altLang="en-US" sz="2000" kern="1200" dirty="0">
                <a:solidFill>
                  <a:schemeClr val="tx1">
                    <a:lumMod val="50000"/>
                  </a:schemeClr>
                </a:solidFill>
              </a:rPr>
            </a:br>
            <a:r>
              <a:rPr lang="en-US" altLang="en-US" sz="2000" kern="1200" dirty="0">
                <a:solidFill>
                  <a:schemeClr val="tx1">
                    <a:lumMod val="50000"/>
                  </a:schemeClr>
                </a:solidFill>
              </a:rPr>
              <a:t>(</a:t>
            </a:r>
            <a:r>
              <a:rPr lang="en-US" altLang="en-US" sz="2000" kern="1200" dirty="0" err="1">
                <a:solidFill>
                  <a:schemeClr val="tx1">
                    <a:lumMod val="50000"/>
                  </a:schemeClr>
                </a:solidFill>
              </a:rPr>
              <a:t>eg</a:t>
            </a:r>
            <a:r>
              <a:rPr lang="en-US" altLang="en-US" sz="2000" kern="1200" dirty="0">
                <a:solidFill>
                  <a:schemeClr val="tx1">
                    <a:lumMod val="50000"/>
                  </a:schemeClr>
                </a:solidFill>
              </a:rPr>
              <a:t>, ALN-APP) in young onset AD</a:t>
            </a:r>
          </a:p>
          <a:p>
            <a:pPr marL="285750" lvl="1" indent="-285750" algn="l" defTabSz="800100">
              <a:spcBef>
                <a:spcPct val="0"/>
              </a:spcBef>
              <a:spcAft>
                <a:spcPct val="15000"/>
              </a:spcAft>
              <a:buFont typeface="Arial" panose="020B0604020202020204" pitchFamily="34" charset="0"/>
              <a:buChar char="•"/>
            </a:pPr>
            <a:r>
              <a:rPr lang="en-US" altLang="en-US" sz="2000" kern="1200" dirty="0">
                <a:solidFill>
                  <a:schemeClr val="tx1">
                    <a:lumMod val="50000"/>
                  </a:schemeClr>
                </a:solidFill>
              </a:rPr>
              <a:t>Preventing oligomers in apoE4 carriers (</a:t>
            </a:r>
            <a:r>
              <a:rPr lang="en-US" altLang="en-US" sz="2000" kern="1200" dirty="0" err="1">
                <a:solidFill>
                  <a:schemeClr val="tx1">
                    <a:lumMod val="50000"/>
                  </a:schemeClr>
                </a:solidFill>
              </a:rPr>
              <a:t>eg</a:t>
            </a:r>
            <a:r>
              <a:rPr lang="en-US" altLang="en-US" sz="2000" kern="1200" dirty="0">
                <a:solidFill>
                  <a:schemeClr val="tx1">
                    <a:lumMod val="50000"/>
                  </a:schemeClr>
                </a:solidFill>
              </a:rPr>
              <a:t>, </a:t>
            </a:r>
            <a:r>
              <a:rPr lang="en-US" altLang="en-US" sz="2000" kern="1200" dirty="0" err="1">
                <a:solidFill>
                  <a:schemeClr val="tx1">
                    <a:lumMod val="50000"/>
                  </a:schemeClr>
                </a:solidFill>
              </a:rPr>
              <a:t>valiltramiprosate</a:t>
            </a:r>
            <a:r>
              <a:rPr lang="en-US" altLang="en-US" sz="2000" kern="1200" dirty="0">
                <a:solidFill>
                  <a:schemeClr val="tx1">
                    <a:lumMod val="50000"/>
                  </a:schemeClr>
                </a:solidFill>
              </a:rPr>
              <a:t>)</a:t>
            </a:r>
          </a:p>
        </p:txBody>
      </p:sp>
      <p:sp>
        <p:nvSpPr>
          <p:cNvPr id="18" name="Freeform 17">
            <a:extLst>
              <a:ext uri="{FF2B5EF4-FFF2-40B4-BE49-F238E27FC236}">
                <a16:creationId xmlns:a16="http://schemas.microsoft.com/office/drawing/2014/main" id="{1B422478-908F-BD46-C96E-5D4C4B4DE7C6}"/>
              </a:ext>
            </a:extLst>
          </p:cNvPr>
          <p:cNvSpPr/>
          <p:nvPr/>
        </p:nvSpPr>
        <p:spPr>
          <a:xfrm>
            <a:off x="6431948" y="1379907"/>
            <a:ext cx="4799269" cy="675973"/>
          </a:xfrm>
          <a:custGeom>
            <a:avLst/>
            <a:gdLst>
              <a:gd name="connsiteX0" fmla="*/ 0 w 2228006"/>
              <a:gd name="connsiteY0" fmla="*/ 0 h 623250"/>
              <a:gd name="connsiteX1" fmla="*/ 2228006 w 2228006"/>
              <a:gd name="connsiteY1" fmla="*/ 0 h 623250"/>
              <a:gd name="connsiteX2" fmla="*/ 2228006 w 2228006"/>
              <a:gd name="connsiteY2" fmla="*/ 623250 h 623250"/>
              <a:gd name="connsiteX3" fmla="*/ 0 w 2228006"/>
              <a:gd name="connsiteY3" fmla="*/ 623250 h 623250"/>
              <a:gd name="connsiteX4" fmla="*/ 0 w 2228006"/>
              <a:gd name="connsiteY4" fmla="*/ 0 h 6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623250">
                <a:moveTo>
                  <a:pt x="0" y="0"/>
                </a:moveTo>
                <a:lnTo>
                  <a:pt x="2228006" y="0"/>
                </a:lnTo>
                <a:lnTo>
                  <a:pt x="2228006" y="623250"/>
                </a:lnTo>
                <a:lnTo>
                  <a:pt x="0" y="62325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spcBef>
                <a:spcPct val="0"/>
              </a:spcBef>
              <a:spcAft>
                <a:spcPct val="35000"/>
              </a:spcAft>
              <a:buNone/>
            </a:pPr>
            <a:r>
              <a:rPr lang="en-US" altLang="en-US" sz="2200" b="1" kern="1200" dirty="0"/>
              <a:t>Tau-targeted</a:t>
            </a:r>
          </a:p>
        </p:txBody>
      </p:sp>
      <p:sp>
        <p:nvSpPr>
          <p:cNvPr id="19" name="Freeform 18">
            <a:extLst>
              <a:ext uri="{FF2B5EF4-FFF2-40B4-BE49-F238E27FC236}">
                <a16:creationId xmlns:a16="http://schemas.microsoft.com/office/drawing/2014/main" id="{4A0B1DA4-F82E-10D8-6B98-56F5D36155BE}"/>
              </a:ext>
            </a:extLst>
          </p:cNvPr>
          <p:cNvSpPr/>
          <p:nvPr/>
        </p:nvSpPr>
        <p:spPr>
          <a:xfrm>
            <a:off x="6431948" y="2055880"/>
            <a:ext cx="4799269" cy="1495704"/>
          </a:xfrm>
          <a:custGeom>
            <a:avLst/>
            <a:gdLst>
              <a:gd name="connsiteX0" fmla="*/ 0 w 2228006"/>
              <a:gd name="connsiteY0" fmla="*/ 0 h 2421090"/>
              <a:gd name="connsiteX1" fmla="*/ 2228006 w 2228006"/>
              <a:gd name="connsiteY1" fmla="*/ 0 h 2421090"/>
              <a:gd name="connsiteX2" fmla="*/ 2228006 w 2228006"/>
              <a:gd name="connsiteY2" fmla="*/ 2421090 h 2421090"/>
              <a:gd name="connsiteX3" fmla="*/ 0 w 2228006"/>
              <a:gd name="connsiteY3" fmla="*/ 2421090 h 2421090"/>
              <a:gd name="connsiteX4" fmla="*/ 0 w 2228006"/>
              <a:gd name="connsiteY4" fmla="*/ 0 h 24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2421090">
                <a:moveTo>
                  <a:pt x="0" y="0"/>
                </a:moveTo>
                <a:lnTo>
                  <a:pt x="2228006" y="0"/>
                </a:lnTo>
                <a:lnTo>
                  <a:pt x="2228006" y="2421090"/>
                </a:lnTo>
                <a:lnTo>
                  <a:pt x="0" y="242109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ct val="15000"/>
              </a:spcAft>
              <a:buFont typeface="Arial" panose="020B0604020202020204" pitchFamily="34" charset="0"/>
              <a:buChar char="•"/>
            </a:pPr>
            <a:r>
              <a:rPr lang="en-US" altLang="en-US" sz="2000" kern="1200" dirty="0">
                <a:solidFill>
                  <a:schemeClr val="tx1">
                    <a:lumMod val="50000"/>
                  </a:schemeClr>
                </a:solidFill>
              </a:rPr>
              <a:t>ASO (</a:t>
            </a:r>
            <a:r>
              <a:rPr lang="en-US" altLang="en-US" sz="2000" kern="1200" dirty="0" err="1">
                <a:solidFill>
                  <a:schemeClr val="tx1">
                    <a:lumMod val="50000"/>
                  </a:schemeClr>
                </a:solidFill>
              </a:rPr>
              <a:t>eg</a:t>
            </a:r>
            <a:r>
              <a:rPr lang="en-US" altLang="en-US" sz="2000" kern="1200" dirty="0">
                <a:solidFill>
                  <a:schemeClr val="tx1">
                    <a:lumMod val="50000"/>
                  </a:schemeClr>
                </a:solidFill>
              </a:rPr>
              <a:t>, BIIB080); mid-domain </a:t>
            </a:r>
            <a:r>
              <a:rPr lang="en-US" altLang="en-US" sz="2000" kern="1200" dirty="0" err="1">
                <a:solidFill>
                  <a:schemeClr val="tx1">
                    <a:lumMod val="50000"/>
                  </a:schemeClr>
                </a:solidFill>
              </a:rPr>
              <a:t>mABs</a:t>
            </a:r>
            <a:r>
              <a:rPr lang="en-US" altLang="en-US" sz="2000" kern="1200" dirty="0">
                <a:solidFill>
                  <a:schemeClr val="tx1">
                    <a:lumMod val="50000"/>
                  </a:schemeClr>
                </a:solidFill>
              </a:rPr>
              <a:t> (</a:t>
            </a:r>
            <a:r>
              <a:rPr lang="en-US" altLang="en-US" sz="2000" kern="1200" dirty="0" err="1">
                <a:solidFill>
                  <a:schemeClr val="tx1">
                    <a:lumMod val="50000"/>
                  </a:schemeClr>
                </a:solidFill>
              </a:rPr>
              <a:t>eg</a:t>
            </a:r>
            <a:r>
              <a:rPr lang="en-US" altLang="en-US" sz="2000" kern="1200" dirty="0">
                <a:solidFill>
                  <a:schemeClr val="tx1">
                    <a:lumMod val="50000"/>
                  </a:schemeClr>
                </a:solidFill>
              </a:rPr>
              <a:t>, </a:t>
            </a:r>
            <a:r>
              <a:rPr lang="en-US" altLang="en-US" sz="2000" kern="1200" dirty="0" err="1">
                <a:solidFill>
                  <a:schemeClr val="tx1">
                    <a:lumMod val="50000"/>
                  </a:schemeClr>
                </a:solidFill>
              </a:rPr>
              <a:t>bepranemab</a:t>
            </a:r>
            <a:r>
              <a:rPr lang="en-US" altLang="en-US" sz="2000" kern="1200" dirty="0">
                <a:solidFill>
                  <a:schemeClr val="tx1">
                    <a:lumMod val="50000"/>
                  </a:schemeClr>
                </a:solidFill>
              </a:rPr>
              <a:t>)</a:t>
            </a:r>
          </a:p>
        </p:txBody>
      </p:sp>
      <p:sp>
        <p:nvSpPr>
          <p:cNvPr id="24" name="Freeform 23">
            <a:extLst>
              <a:ext uri="{FF2B5EF4-FFF2-40B4-BE49-F238E27FC236}">
                <a16:creationId xmlns:a16="http://schemas.microsoft.com/office/drawing/2014/main" id="{5FE23AFB-7589-4076-BBBC-2224CEDA12A7}"/>
              </a:ext>
            </a:extLst>
          </p:cNvPr>
          <p:cNvSpPr/>
          <p:nvPr/>
        </p:nvSpPr>
        <p:spPr>
          <a:xfrm>
            <a:off x="960782" y="3803375"/>
            <a:ext cx="4799267" cy="649806"/>
          </a:xfrm>
          <a:custGeom>
            <a:avLst/>
            <a:gdLst>
              <a:gd name="connsiteX0" fmla="*/ 0 w 2228006"/>
              <a:gd name="connsiteY0" fmla="*/ 0 h 623250"/>
              <a:gd name="connsiteX1" fmla="*/ 2228006 w 2228006"/>
              <a:gd name="connsiteY1" fmla="*/ 0 h 623250"/>
              <a:gd name="connsiteX2" fmla="*/ 2228006 w 2228006"/>
              <a:gd name="connsiteY2" fmla="*/ 623250 h 623250"/>
              <a:gd name="connsiteX3" fmla="*/ 0 w 2228006"/>
              <a:gd name="connsiteY3" fmla="*/ 623250 h 623250"/>
              <a:gd name="connsiteX4" fmla="*/ 0 w 2228006"/>
              <a:gd name="connsiteY4" fmla="*/ 0 h 6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623250">
                <a:moveTo>
                  <a:pt x="0" y="0"/>
                </a:moveTo>
                <a:lnTo>
                  <a:pt x="2228006" y="0"/>
                </a:lnTo>
                <a:lnTo>
                  <a:pt x="2228006" y="623250"/>
                </a:lnTo>
                <a:lnTo>
                  <a:pt x="0" y="62325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spcBef>
                <a:spcPct val="0"/>
              </a:spcBef>
              <a:spcAft>
                <a:spcPct val="35000"/>
              </a:spcAft>
              <a:buNone/>
            </a:pPr>
            <a:r>
              <a:rPr lang="en-US" altLang="en-US" sz="2200" b="1" kern="1200" dirty="0"/>
              <a:t>Targeting neuroinflammation</a:t>
            </a:r>
          </a:p>
        </p:txBody>
      </p:sp>
      <p:sp>
        <p:nvSpPr>
          <p:cNvPr id="25" name="Freeform 24">
            <a:extLst>
              <a:ext uri="{FF2B5EF4-FFF2-40B4-BE49-F238E27FC236}">
                <a16:creationId xmlns:a16="http://schemas.microsoft.com/office/drawing/2014/main" id="{4BDC9B69-0F5D-FF2C-7585-36A3684A45C3}"/>
              </a:ext>
            </a:extLst>
          </p:cNvPr>
          <p:cNvSpPr/>
          <p:nvPr/>
        </p:nvSpPr>
        <p:spPr>
          <a:xfrm>
            <a:off x="960782" y="4453180"/>
            <a:ext cx="4799267" cy="1437807"/>
          </a:xfrm>
          <a:custGeom>
            <a:avLst/>
            <a:gdLst>
              <a:gd name="connsiteX0" fmla="*/ 0 w 2228006"/>
              <a:gd name="connsiteY0" fmla="*/ 0 h 2421090"/>
              <a:gd name="connsiteX1" fmla="*/ 2228006 w 2228006"/>
              <a:gd name="connsiteY1" fmla="*/ 0 h 2421090"/>
              <a:gd name="connsiteX2" fmla="*/ 2228006 w 2228006"/>
              <a:gd name="connsiteY2" fmla="*/ 2421090 h 2421090"/>
              <a:gd name="connsiteX3" fmla="*/ 0 w 2228006"/>
              <a:gd name="connsiteY3" fmla="*/ 2421090 h 2421090"/>
              <a:gd name="connsiteX4" fmla="*/ 0 w 2228006"/>
              <a:gd name="connsiteY4" fmla="*/ 0 h 24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2421090">
                <a:moveTo>
                  <a:pt x="0" y="0"/>
                </a:moveTo>
                <a:lnTo>
                  <a:pt x="2228006" y="0"/>
                </a:lnTo>
                <a:lnTo>
                  <a:pt x="2228006" y="2421090"/>
                </a:lnTo>
                <a:lnTo>
                  <a:pt x="0" y="2421090"/>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ct val="15000"/>
              </a:spcAft>
              <a:buFont typeface="Arial" panose="020B0604020202020204" pitchFamily="34" charset="0"/>
              <a:buChar char="•"/>
            </a:pPr>
            <a:r>
              <a:rPr lang="en-US" altLang="en-US" sz="2000" kern="1200" dirty="0">
                <a:solidFill>
                  <a:schemeClr val="tx1">
                    <a:lumMod val="50000"/>
                  </a:schemeClr>
                </a:solidFill>
              </a:rPr>
              <a:t>Tyrosine kinase inhibitor </a:t>
            </a:r>
            <a:br>
              <a:rPr lang="en-US" altLang="en-US" sz="2000" kern="1200" dirty="0">
                <a:solidFill>
                  <a:schemeClr val="tx1">
                    <a:lumMod val="50000"/>
                  </a:schemeClr>
                </a:solidFill>
              </a:rPr>
            </a:br>
            <a:r>
              <a:rPr lang="en-US" altLang="en-US" sz="2000" kern="1200" dirty="0">
                <a:solidFill>
                  <a:schemeClr val="tx1">
                    <a:lumMod val="50000"/>
                  </a:schemeClr>
                </a:solidFill>
              </a:rPr>
              <a:t>(</a:t>
            </a:r>
            <a:r>
              <a:rPr lang="en-US" altLang="en-US" sz="2000" kern="1200" dirty="0" err="1">
                <a:solidFill>
                  <a:schemeClr val="tx1">
                    <a:lumMod val="50000"/>
                  </a:schemeClr>
                </a:solidFill>
              </a:rPr>
              <a:t>eg</a:t>
            </a:r>
            <a:r>
              <a:rPr lang="en-US" altLang="en-US" sz="2000" kern="1200" dirty="0">
                <a:solidFill>
                  <a:schemeClr val="tx1">
                    <a:lumMod val="50000"/>
                  </a:schemeClr>
                </a:solidFill>
              </a:rPr>
              <a:t>, masitinib); enhance microglial activity (</a:t>
            </a:r>
            <a:r>
              <a:rPr lang="en-US" altLang="en-US" sz="2000" kern="1200" dirty="0" err="1">
                <a:solidFill>
                  <a:schemeClr val="tx1">
                    <a:lumMod val="50000"/>
                  </a:schemeClr>
                </a:solidFill>
              </a:rPr>
              <a:t>eg</a:t>
            </a:r>
            <a:r>
              <a:rPr lang="en-US" altLang="en-US" sz="2000" kern="1200" dirty="0">
                <a:solidFill>
                  <a:schemeClr val="tx1">
                    <a:lumMod val="50000"/>
                  </a:schemeClr>
                </a:solidFill>
              </a:rPr>
              <a:t>, AL002); inhibit soluble TNF (</a:t>
            </a:r>
            <a:r>
              <a:rPr lang="en-US" altLang="en-US" sz="2000" kern="1200" dirty="0" err="1">
                <a:solidFill>
                  <a:schemeClr val="tx1">
                    <a:lumMod val="50000"/>
                  </a:schemeClr>
                </a:solidFill>
              </a:rPr>
              <a:t>eg</a:t>
            </a:r>
            <a:r>
              <a:rPr lang="en-US" altLang="en-US" sz="2000" kern="1200" dirty="0">
                <a:solidFill>
                  <a:schemeClr val="tx1">
                    <a:lumMod val="50000"/>
                  </a:schemeClr>
                </a:solidFill>
              </a:rPr>
              <a:t>, XPro1595) </a:t>
            </a:r>
          </a:p>
        </p:txBody>
      </p:sp>
      <p:sp>
        <p:nvSpPr>
          <p:cNvPr id="26" name="Freeform 25">
            <a:extLst>
              <a:ext uri="{FF2B5EF4-FFF2-40B4-BE49-F238E27FC236}">
                <a16:creationId xmlns:a16="http://schemas.microsoft.com/office/drawing/2014/main" id="{35094083-EDD7-74AD-CD87-5DD7D811E7EB}"/>
              </a:ext>
            </a:extLst>
          </p:cNvPr>
          <p:cNvSpPr/>
          <p:nvPr/>
        </p:nvSpPr>
        <p:spPr>
          <a:xfrm>
            <a:off x="6431950" y="3803375"/>
            <a:ext cx="4799267" cy="649806"/>
          </a:xfrm>
          <a:custGeom>
            <a:avLst/>
            <a:gdLst>
              <a:gd name="connsiteX0" fmla="*/ 0 w 2228006"/>
              <a:gd name="connsiteY0" fmla="*/ 0 h 623250"/>
              <a:gd name="connsiteX1" fmla="*/ 2228006 w 2228006"/>
              <a:gd name="connsiteY1" fmla="*/ 0 h 623250"/>
              <a:gd name="connsiteX2" fmla="*/ 2228006 w 2228006"/>
              <a:gd name="connsiteY2" fmla="*/ 623250 h 623250"/>
              <a:gd name="connsiteX3" fmla="*/ 0 w 2228006"/>
              <a:gd name="connsiteY3" fmla="*/ 623250 h 623250"/>
              <a:gd name="connsiteX4" fmla="*/ 0 w 2228006"/>
              <a:gd name="connsiteY4" fmla="*/ 0 h 62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623250">
                <a:moveTo>
                  <a:pt x="0" y="0"/>
                </a:moveTo>
                <a:lnTo>
                  <a:pt x="2228006" y="0"/>
                </a:lnTo>
                <a:lnTo>
                  <a:pt x="2228006" y="623250"/>
                </a:lnTo>
                <a:lnTo>
                  <a:pt x="0" y="62325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spcBef>
                <a:spcPct val="0"/>
              </a:spcBef>
              <a:spcAft>
                <a:spcPct val="35000"/>
              </a:spcAft>
              <a:buNone/>
            </a:pPr>
            <a:r>
              <a:rPr lang="en-US" altLang="en-US" sz="2200" b="1" kern="1200" dirty="0"/>
              <a:t>Drugs with multiple targets</a:t>
            </a:r>
          </a:p>
        </p:txBody>
      </p:sp>
      <p:sp>
        <p:nvSpPr>
          <p:cNvPr id="27" name="Freeform 26">
            <a:extLst>
              <a:ext uri="{FF2B5EF4-FFF2-40B4-BE49-F238E27FC236}">
                <a16:creationId xmlns:a16="http://schemas.microsoft.com/office/drawing/2014/main" id="{CB8524C4-0745-0DD3-18E7-8B64F315059D}"/>
              </a:ext>
            </a:extLst>
          </p:cNvPr>
          <p:cNvSpPr/>
          <p:nvPr/>
        </p:nvSpPr>
        <p:spPr>
          <a:xfrm>
            <a:off x="6431950" y="4453180"/>
            <a:ext cx="4799267" cy="1437807"/>
          </a:xfrm>
          <a:custGeom>
            <a:avLst/>
            <a:gdLst>
              <a:gd name="connsiteX0" fmla="*/ 0 w 2228006"/>
              <a:gd name="connsiteY0" fmla="*/ 0 h 2421090"/>
              <a:gd name="connsiteX1" fmla="*/ 2228006 w 2228006"/>
              <a:gd name="connsiteY1" fmla="*/ 0 h 2421090"/>
              <a:gd name="connsiteX2" fmla="*/ 2228006 w 2228006"/>
              <a:gd name="connsiteY2" fmla="*/ 2421090 h 2421090"/>
              <a:gd name="connsiteX3" fmla="*/ 0 w 2228006"/>
              <a:gd name="connsiteY3" fmla="*/ 2421090 h 2421090"/>
              <a:gd name="connsiteX4" fmla="*/ 0 w 2228006"/>
              <a:gd name="connsiteY4" fmla="*/ 0 h 24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06" h="2421090">
                <a:moveTo>
                  <a:pt x="0" y="0"/>
                </a:moveTo>
                <a:lnTo>
                  <a:pt x="2228006" y="0"/>
                </a:lnTo>
                <a:lnTo>
                  <a:pt x="2228006" y="2421090"/>
                </a:lnTo>
                <a:lnTo>
                  <a:pt x="0" y="242109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ct val="15000"/>
              </a:spcAft>
              <a:buFont typeface="Arial" panose="020B0604020202020204" pitchFamily="34" charset="0"/>
              <a:buChar char="•"/>
            </a:pPr>
            <a:r>
              <a:rPr lang="en-US" altLang="en-US" sz="2000" kern="1200" dirty="0">
                <a:solidFill>
                  <a:schemeClr val="tx1">
                    <a:lumMod val="50000"/>
                  </a:schemeClr>
                </a:solidFill>
              </a:rPr>
              <a:t>Impact on inflammation and BBB integrity (</a:t>
            </a:r>
            <a:r>
              <a:rPr lang="en-US" altLang="en-US" sz="2000" kern="1200" dirty="0" err="1">
                <a:solidFill>
                  <a:schemeClr val="tx1">
                    <a:lumMod val="50000"/>
                  </a:schemeClr>
                </a:solidFill>
              </a:rPr>
              <a:t>eg</a:t>
            </a:r>
            <a:r>
              <a:rPr lang="en-US" altLang="en-US" sz="2000" kern="1200" dirty="0">
                <a:solidFill>
                  <a:schemeClr val="tx1">
                    <a:lumMod val="50000"/>
                  </a:schemeClr>
                </a:solidFill>
              </a:rPr>
              <a:t>, </a:t>
            </a:r>
            <a:r>
              <a:rPr lang="en-US" altLang="en-US" sz="2000" kern="1200" dirty="0" err="1">
                <a:solidFill>
                  <a:schemeClr val="tx1">
                    <a:lumMod val="50000"/>
                  </a:schemeClr>
                </a:solidFill>
              </a:rPr>
              <a:t>semaglutide</a:t>
            </a:r>
            <a:r>
              <a:rPr lang="en-US" altLang="en-US" sz="2000" kern="1200" dirty="0">
                <a:solidFill>
                  <a:schemeClr val="tx1">
                    <a:lumMod val="50000"/>
                  </a:schemeClr>
                </a:solidFill>
              </a:rPr>
              <a:t>)</a:t>
            </a:r>
          </a:p>
        </p:txBody>
      </p:sp>
    </p:spTree>
    <p:extLst>
      <p:ext uri="{BB962C8B-B14F-4D97-AF65-F5344CB8AC3E}">
        <p14:creationId xmlns:p14="http://schemas.microsoft.com/office/powerpoint/2010/main" val="2883615334"/>
      </p:ext>
    </p:extLst>
  </p:cSld>
  <p:clrMapOvr>
    <a:masterClrMapping/>
  </p:clrMapOvr>
</p:sld>
</file>

<file path=ppt/theme/theme1.xml><?xml version="1.0" encoding="utf-8"?>
<a:theme xmlns:a="http://schemas.openxmlformats.org/drawingml/2006/main" name="Psychiatr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 id="{69D23100-A6F3-D846-B26B-9EA71F152B4F}" vid="{176574FE-6E99-9343-AF64-F8E46C8D7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Template>
  <TotalTime>14</TotalTime>
  <Words>994</Words>
  <Application>Microsoft Macintosh PowerPoint</Application>
  <PresentationFormat>Widescreen</PresentationFormat>
  <Paragraphs>80</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Apis For Office</vt:lpstr>
      <vt:lpstr>Arial</vt:lpstr>
      <vt:lpstr>Calibri</vt:lpstr>
      <vt:lpstr>Calibri Light</vt:lpstr>
      <vt:lpstr>Century Gothic</vt:lpstr>
      <vt:lpstr>Trebuchet MS</vt:lpstr>
      <vt:lpstr>Wingdings</vt:lpstr>
      <vt:lpstr>Psychiatry2023</vt:lpstr>
      <vt:lpstr>Office Theme</vt:lpstr>
      <vt:lpstr>Novel and Emerging Disease-Modifying Therapies for Mild Cognitive Impairment Due to AD: Efficacy and Safety of New DMTs for MCI</vt:lpstr>
      <vt:lpstr>PowerPoint Presentation</vt:lpstr>
      <vt:lpstr>Disclaimer</vt:lpstr>
      <vt:lpstr>Presentation Objective</vt:lpstr>
      <vt:lpstr>Why MCI?</vt:lpstr>
      <vt:lpstr>The Current AD Drug Development Pipeline</vt:lpstr>
      <vt:lpstr>Anti-Amyloid Monoclonal Antibodies in Early AD</vt:lpstr>
      <vt:lpstr>Lecanemab and Donanemab: Safety Profiles</vt:lpstr>
      <vt:lpstr>Other Approaches to Early AD (Selected Examples)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and Emerging Disease-Modifying Therapies for Mild Cognitive Impairment Due to AD: Efficacy and Safety of New DMTs for MCI</dc:title>
  <dc:subject/>
  <dc:creator>MedEd On The Go</dc:creator>
  <cp:keywords/>
  <dc:description/>
  <cp:lastModifiedBy>Moriah Diethorn</cp:lastModifiedBy>
  <cp:revision>3</cp:revision>
  <dcterms:created xsi:type="dcterms:W3CDTF">2023-08-16T21:11:36Z</dcterms:created>
  <dcterms:modified xsi:type="dcterms:W3CDTF">2023-08-29T14:21:06Z</dcterms:modified>
  <cp:category/>
</cp:coreProperties>
</file>