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16"/>
  </p:notesMasterIdLst>
  <p:sldIdLst>
    <p:sldId id="7405" r:id="rId3"/>
    <p:sldId id="265" r:id="rId4"/>
    <p:sldId id="256" r:id="rId5"/>
    <p:sldId id="258" r:id="rId6"/>
    <p:sldId id="918" r:id="rId7"/>
    <p:sldId id="919" r:id="rId8"/>
    <p:sldId id="946" r:id="rId9"/>
    <p:sldId id="7400" r:id="rId10"/>
    <p:sldId id="1208" r:id="rId11"/>
    <p:sldId id="960" r:id="rId12"/>
    <p:sldId id="1205" r:id="rId13"/>
    <p:sldId id="7407" r:id="rId14"/>
    <p:sldId id="26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4231C20-65D9-1B1D-0BE3-C208C6288E8A}" name="Karen Lebo" initials="KRL" userId="Karen Lebo" providerId="None"/>
  <p188:author id="{43450A3C-4AD8-14C3-BE8D-52870263434C}" name="Canan Schumann" initials="CS" userId="S::cschumann@ushealthconnect.com::d28afc93-6bf0-45d0-b3c3-1d5d563b5562"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CEECEE"/>
    <a:srgbClr val="C0DCDE"/>
    <a:srgbClr val="A1C8CA"/>
    <a:srgbClr val="F45875"/>
    <a:srgbClr val="7A9AF4"/>
    <a:srgbClr val="C4D1F4"/>
    <a:srgbClr val="00CD5C"/>
    <a:srgbClr val="B9CAB6"/>
    <a:srgbClr val="B6C9CA"/>
    <a:srgbClr val="CAB6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08"/>
    <p:restoredTop sz="96327"/>
  </p:normalViewPr>
  <p:slideViewPr>
    <p:cSldViewPr snapToGrid="0">
      <p:cViewPr varScale="1">
        <p:scale>
          <a:sx n="108" d="100"/>
          <a:sy n="108" d="100"/>
        </p:scale>
        <p:origin x="200" y="42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21" Type="http://schemas.microsoft.com/office/2018/10/relationships/authors" Targe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8EB2D3-4B9B-FA4F-9470-B980D1A87666}" type="datetimeFigureOut">
              <a:rPr lang="en-US" smtClean="0"/>
              <a:t>8/29/23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CBDB23-9DDA-7A4D-99C9-4AF563C2C668}" type="slidenum">
              <a:rPr lang="en-US" smtClean="0"/>
              <a:t>‹#›</a:t>
            </a:fld>
            <a:endParaRPr lang="en-US"/>
          </a:p>
        </p:txBody>
      </p:sp>
    </p:spTree>
    <p:extLst>
      <p:ext uri="{BB962C8B-B14F-4D97-AF65-F5344CB8AC3E}">
        <p14:creationId xmlns:p14="http://schemas.microsoft.com/office/powerpoint/2010/main" val="2834042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3010E4-4BD2-4B65-8163-D0644C6CCD65}" type="slidenum">
              <a:rPr lang="en-US" smtClean="0"/>
              <a:t>5</a:t>
            </a:fld>
            <a:endParaRPr lang="en-US"/>
          </a:p>
        </p:txBody>
      </p:sp>
      <p:sp>
        <p:nvSpPr>
          <p:cNvPr id="5" name="TextBox 4"/>
          <p:cNvSpPr txBox="1"/>
          <p:nvPr/>
        </p:nvSpPr>
        <p:spPr>
          <a:xfrm>
            <a:off x="0" y="1499017"/>
            <a:ext cx="894522" cy="463317"/>
          </a:xfrm>
          <a:prstGeom prst="rect">
            <a:avLst/>
          </a:prstGeom>
          <a:solidFill>
            <a:schemeClr val="bg1"/>
          </a:solidFill>
          <a:ln>
            <a:solidFill>
              <a:schemeClr val="bg1"/>
            </a:solidFill>
          </a:ln>
        </p:spPr>
        <p:txBody>
          <a:bodyPr wrap="square" lIns="93077" tIns="46538" rIns="93077" bIns="46538" rtlCol="0">
            <a:spAutoFit/>
          </a:bodyPr>
          <a:lstStyle/>
          <a:p>
            <a:r>
              <a:rPr lang="en-US" sz="800">
                <a:solidFill>
                  <a:srgbClr val="FF0000"/>
                </a:solidFill>
                <a:latin typeface="+mj-lt"/>
              </a:rPr>
              <a:t>REF-0492:</a:t>
            </a:r>
          </a:p>
          <a:p>
            <a:r>
              <a:rPr lang="en-US" sz="800">
                <a:solidFill>
                  <a:srgbClr val="FF0000"/>
                </a:solidFill>
                <a:latin typeface="+mj-lt"/>
              </a:rPr>
              <a:t>Citron 2010</a:t>
            </a:r>
          </a:p>
          <a:p>
            <a:pPr marL="0" lvl="1"/>
            <a:r>
              <a:rPr lang="en-US" sz="800">
                <a:solidFill>
                  <a:srgbClr val="FF0000"/>
                </a:solidFill>
                <a:latin typeface="+mj-lt"/>
              </a:rPr>
              <a:t>p389, Figure 1</a:t>
            </a:r>
          </a:p>
        </p:txBody>
      </p:sp>
    </p:spTree>
    <p:extLst>
      <p:ext uri="{BB962C8B-B14F-4D97-AF65-F5344CB8AC3E}">
        <p14:creationId xmlns:p14="http://schemas.microsoft.com/office/powerpoint/2010/main" val="1314504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xfrm>
            <a:off x="-788988" y="609600"/>
            <a:ext cx="8432801" cy="4743450"/>
          </a:xfrm>
          <a:ln/>
        </p:spPr>
      </p:sp>
      <p:sp>
        <p:nvSpPr>
          <p:cNvPr id="30723" name="Notes Placeholder 2"/>
          <p:cNvSpPr>
            <a:spLocks noGrp="1"/>
          </p:cNvSpPr>
          <p:nvPr>
            <p:ph type="body" idx="1"/>
          </p:nvPr>
        </p:nvSpPr>
        <p:spPr>
          <a:xfrm>
            <a:off x="293690" y="5602289"/>
            <a:ext cx="6270625" cy="3279775"/>
          </a:xfrm>
          <a:noFill/>
          <a:ln/>
        </p:spPr>
        <p:txBody>
          <a:bodyPr lIns="91422" tIns="45711" rIns="91422" bIns="45711"/>
          <a:lstStyle/>
          <a:p>
            <a:pPr eaLnBrk="1" hangingPunct="1"/>
            <a:endParaRPr lang="en-GB"/>
          </a:p>
        </p:txBody>
      </p:sp>
    </p:spTree>
    <p:extLst>
      <p:ext uri="{BB962C8B-B14F-4D97-AF65-F5344CB8AC3E}">
        <p14:creationId xmlns:p14="http://schemas.microsoft.com/office/powerpoint/2010/main" val="3321631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effectLst>
                <a:glow rad="101600">
                  <a:srgbClr val="FFFF00">
                    <a:alpha val="60000"/>
                  </a:srgbClr>
                </a:glow>
              </a:effectLst>
            </a:endParaRPr>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D4570C28-14FC-4C13-8AFF-ED39667ADF98}" type="slidenum">
              <a:rPr lang="en-US" smtClean="0"/>
              <a:pPr>
                <a:defRPr/>
              </a:pPr>
              <a:t>7</a:t>
            </a:fld>
            <a:endParaRPr lang="en-US"/>
          </a:p>
        </p:txBody>
      </p:sp>
    </p:spTree>
    <p:extLst>
      <p:ext uri="{BB962C8B-B14F-4D97-AF65-F5344CB8AC3E}">
        <p14:creationId xmlns:p14="http://schemas.microsoft.com/office/powerpoint/2010/main" val="737005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lnSpc>
                <a:spcPct val="107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242CD65D-630C-A34E-B18E-9900BE449B0A}" type="slidenum">
              <a:rPr lang="en-US" smtClean="0"/>
              <a:t>8</a:t>
            </a:fld>
            <a:endParaRPr lang="en-US"/>
          </a:p>
        </p:txBody>
      </p:sp>
    </p:spTree>
    <p:extLst>
      <p:ext uri="{BB962C8B-B14F-4D97-AF65-F5344CB8AC3E}">
        <p14:creationId xmlns:p14="http://schemas.microsoft.com/office/powerpoint/2010/main" val="1970359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a:t>Alzheimers Summit.Los Angeles.091615</a:t>
            </a:r>
          </a:p>
        </p:txBody>
      </p:sp>
      <p:sp>
        <p:nvSpPr>
          <p:cNvPr id="5" name="Slide Number Placeholder 4"/>
          <p:cNvSpPr>
            <a:spLocks noGrp="1"/>
          </p:cNvSpPr>
          <p:nvPr>
            <p:ph type="sldNum" sz="quarter" idx="11"/>
          </p:nvPr>
        </p:nvSpPr>
        <p:spPr/>
        <p:txBody>
          <a:bodyPr/>
          <a:lstStyle/>
          <a:p>
            <a:fld id="{DCAF9C3B-1335-AB49-9154-0E3C879F1300}" type="slidenum">
              <a:rPr lang="en-US" smtClean="0"/>
              <a:pPr/>
              <a:t>12</a:t>
            </a:fld>
            <a:endParaRPr lang="en-US"/>
          </a:p>
        </p:txBody>
      </p:sp>
    </p:spTree>
    <p:extLst>
      <p:ext uri="{BB962C8B-B14F-4D97-AF65-F5344CB8AC3E}">
        <p14:creationId xmlns:p14="http://schemas.microsoft.com/office/powerpoint/2010/main" val="3874354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2" name="Picture 1">
            <a:extLst>
              <a:ext uri="{FF2B5EF4-FFF2-40B4-BE49-F238E27FC236}">
                <a16:creationId xmlns:a16="http://schemas.microsoft.com/office/drawing/2014/main" id="{B4443BE8-4646-1FA0-681A-88D8860DD744}"/>
              </a:ext>
            </a:extLst>
          </p:cNvPr>
          <p:cNvPicPr>
            <a:picLocks noChangeAspect="1"/>
          </p:cNvPicPr>
          <p:nvPr/>
        </p:nvPicPr>
        <p:blipFill>
          <a:blip r:embed="rId2"/>
          <a:stretch>
            <a:fillRect/>
          </a:stretch>
        </p:blipFill>
        <p:spPr>
          <a:xfrm>
            <a:off x="0" y="-1"/>
            <a:ext cx="12192000" cy="975360"/>
          </a:xfrm>
          <a:prstGeom prst="rect">
            <a:avLst/>
          </a:prstGeom>
        </p:spPr>
      </p:pic>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4" name="Picture 3">
            <a:extLst>
              <a:ext uri="{FF2B5EF4-FFF2-40B4-BE49-F238E27FC236}">
                <a16:creationId xmlns:a16="http://schemas.microsoft.com/office/drawing/2014/main" id="{7F769840-AFB3-41D5-B8CE-7626D91553B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657705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088340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20504"/>
            <a:ext cx="12209319" cy="838200"/>
          </a:xfrm>
          <a:prstGeom prst="rect">
            <a:avLst/>
          </a:prstGeom>
        </p:spPr>
        <p:txBody>
          <a:bodyPr lIns="91429" tIns="45715" rIns="91429" bIns="45715"/>
          <a:lstStyle>
            <a:lvl1pPr>
              <a:defRPr sz="3177" b="1">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381000" y="1219200"/>
            <a:ext cx="11447319" cy="5181600"/>
          </a:xfrm>
          <a:prstGeom prst="rect">
            <a:avLst/>
          </a:prstGeom>
        </p:spPr>
        <p:txBody>
          <a:bodyPr lIns="91429" tIns="45715" rIns="91429" bIns="45715"/>
          <a:lstStyle>
            <a:lvl1pPr>
              <a:spcBef>
                <a:spcPts val="0"/>
              </a:spcBef>
              <a:spcAft>
                <a:spcPts val="1059"/>
              </a:spcAft>
              <a:defRPr sz="2471">
                <a:solidFill>
                  <a:schemeClr val="bg1"/>
                </a:solidFill>
              </a:defRPr>
            </a:lvl1pPr>
            <a:lvl2pPr>
              <a:spcBef>
                <a:spcPts val="0"/>
              </a:spcBef>
              <a:spcAft>
                <a:spcPts val="1059"/>
              </a:spcAft>
              <a:defRPr sz="2118">
                <a:solidFill>
                  <a:schemeClr val="bg1"/>
                </a:solidFill>
              </a:defRPr>
            </a:lvl2pPr>
            <a:lvl3pPr>
              <a:spcBef>
                <a:spcPts val="0"/>
              </a:spcBef>
              <a:spcAft>
                <a:spcPts val="1059"/>
              </a:spcAft>
              <a:defRPr sz="1765">
                <a:solidFill>
                  <a:schemeClr val="bg1"/>
                </a:solidFill>
              </a:defRPr>
            </a:lvl3pPr>
            <a:lvl4pPr>
              <a:spcBef>
                <a:spcPts val="0"/>
              </a:spcBef>
              <a:spcAft>
                <a:spcPts val="1059"/>
              </a:spcAft>
              <a:defRPr sz="1588">
                <a:solidFill>
                  <a:schemeClr val="bg1"/>
                </a:solidFill>
              </a:defRPr>
            </a:lvl4pPr>
            <a:lvl5pPr>
              <a:spcBef>
                <a:spcPts val="0"/>
              </a:spcBef>
              <a:spcAft>
                <a:spcPts val="1059"/>
              </a:spcAft>
              <a:defRPr sz="1588">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0"/>
          </p:nvPr>
        </p:nvSpPr>
        <p:spPr>
          <a:xfrm>
            <a:off x="382925" y="6526841"/>
            <a:ext cx="11445394" cy="226084"/>
          </a:xfrm>
          <a:prstGeom prst="rect">
            <a:avLst/>
          </a:prstGeom>
        </p:spPr>
        <p:txBody>
          <a:bodyPr anchor="b"/>
          <a:lstStyle>
            <a:lvl1pPr marL="0" indent="0">
              <a:buNone/>
              <a:defRPr sz="1059" b="1">
                <a:solidFill>
                  <a:schemeClr val="bg1"/>
                </a:solidFill>
              </a:defRPr>
            </a:lvl1pPr>
            <a:lvl2pPr marL="403386" indent="0">
              <a:buNone/>
              <a:defRPr sz="1059">
                <a:solidFill>
                  <a:schemeClr val="bg1"/>
                </a:solidFill>
              </a:defRPr>
            </a:lvl2pPr>
            <a:lvl3pPr marL="806771" indent="0">
              <a:buNone/>
              <a:defRPr sz="1059">
                <a:solidFill>
                  <a:schemeClr val="bg1"/>
                </a:solidFill>
              </a:defRPr>
            </a:lvl3pPr>
            <a:lvl4pPr marL="1210157" indent="0">
              <a:buNone/>
              <a:defRPr sz="1059">
                <a:solidFill>
                  <a:schemeClr val="bg1"/>
                </a:solidFill>
              </a:defRPr>
            </a:lvl4pPr>
            <a:lvl5pPr marL="1613544" indent="0">
              <a:buNone/>
              <a:defRPr sz="1059">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12817543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8/29/23</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016745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8/29/23</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8060144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8/29/23</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3461271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8/29/23</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240234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8/29/23</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326959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8/29/23</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0292327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8/29/23</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1047499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8/29/23</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599547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B928810-DA6E-89D1-0245-996C3A1237F5}"/>
              </a:ext>
            </a:extLst>
          </p:cNvPr>
          <p:cNvPicPr>
            <a:picLocks noChangeAspect="1"/>
          </p:cNvPicPr>
          <p:nvPr/>
        </p:nvPicPr>
        <p:blipFill>
          <a:blip r:embed="rId2"/>
          <a:stretch>
            <a:fillRect/>
          </a:stretch>
        </p:blipFill>
        <p:spPr>
          <a:xfrm>
            <a:off x="0" y="-1"/>
            <a:ext cx="12192000" cy="975360"/>
          </a:xfrm>
          <a:prstGeom prst="rect">
            <a:avLst/>
          </a:prstGeom>
        </p:spPr>
      </p:pic>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2" name="Picture 1">
            <a:extLst>
              <a:ext uri="{FF2B5EF4-FFF2-40B4-BE49-F238E27FC236}">
                <a16:creationId xmlns:a16="http://schemas.microsoft.com/office/drawing/2014/main" id="{B8243155-C1BE-4C8F-A1B8-E05BE1DC5B6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1508075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8/29/23</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2182681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8/29/23</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6407303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8/29/23</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121819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58566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837697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2"/>
              </a:buClr>
              <a:buSzPct val="100000"/>
              <a:buFont typeface="Arial" panose="020B0604020202020204" pitchFamily="34" charset="0"/>
              <a:buChar char="•"/>
              <a:defRPr/>
            </a:lvl1pPr>
            <a:lvl2pPr marL="685800" indent="-228600">
              <a:buClr>
                <a:schemeClr val="accent2"/>
              </a:buClr>
              <a:buSzPct val="100000"/>
              <a:buFont typeface="Arial" panose="020B0604020202020204" pitchFamily="34" charset="0"/>
              <a:buChar char="•"/>
              <a:defRPr/>
            </a:lvl2pPr>
            <a:lvl3pPr marL="1143000" indent="-228600">
              <a:buClr>
                <a:schemeClr val="accent2"/>
              </a:buClr>
              <a:buSzPct val="100000"/>
              <a:buFont typeface="Arial" panose="020B0604020202020204" pitchFamily="34" charset="0"/>
              <a:buChar char="•"/>
              <a:defRPr/>
            </a:lvl3pPr>
            <a:lvl4pPr marL="1600200" indent="-228600">
              <a:buClr>
                <a:schemeClr val="accent2"/>
              </a:buClr>
              <a:buSzPct val="100000"/>
              <a:buFont typeface="Arial" panose="020B0604020202020204" pitchFamily="34" charset="0"/>
              <a:buChar char="•"/>
              <a:defRPr/>
            </a:lvl4pPr>
            <a:lvl5pPr marL="2057400" indent="-228600">
              <a:buClr>
                <a:schemeClr val="accent2"/>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4"/>
              </a:buClr>
              <a:buFont typeface="Arial" panose="020B0604020202020204" pitchFamily="34" charset="0"/>
              <a:buChar char="•"/>
              <a:defRPr/>
            </a:lvl1pPr>
            <a:lvl2pPr marL="685800" indent="-228600">
              <a:buClr>
                <a:schemeClr val="accent4"/>
              </a:buClr>
              <a:buFont typeface="Arial" panose="020B0604020202020204" pitchFamily="34" charset="0"/>
              <a:buChar char="•"/>
              <a:defRPr/>
            </a:lvl2pPr>
            <a:lvl3pPr marL="1143000" indent="-228600">
              <a:buClr>
                <a:schemeClr val="accent4"/>
              </a:buClr>
              <a:buFont typeface="Arial" panose="020B0604020202020204" pitchFamily="34" charset="0"/>
              <a:buChar char="•"/>
              <a:defRPr/>
            </a:lvl3pPr>
            <a:lvl4pPr marL="1600200" indent="-228600">
              <a:buClr>
                <a:schemeClr val="accent4"/>
              </a:buClr>
              <a:buFont typeface="Arial" panose="020B0604020202020204" pitchFamily="34" charset="0"/>
              <a:buChar char="•"/>
              <a:defRPr/>
            </a:lvl4pPr>
            <a:lvl5pPr marL="2057400" indent="-228600">
              <a:buClr>
                <a:schemeClr val="accent4"/>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680063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413185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16357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845899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045571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7" name="Rectangle 6">
            <a:extLst>
              <a:ext uri="{FF2B5EF4-FFF2-40B4-BE49-F238E27FC236}">
                <a16:creationId xmlns:a16="http://schemas.microsoft.com/office/drawing/2014/main" id="{28BAFC7C-C4EC-4B09-AB0B-7ABA6DA3C09F}"/>
              </a:ext>
            </a:extLst>
          </p:cNvPr>
          <p:cNvSpPr/>
          <p:nvPr/>
        </p:nvSpPr>
        <p:spPr>
          <a:xfrm>
            <a:off x="0" y="0"/>
            <a:ext cx="12192000" cy="106681"/>
          </a:xfrm>
          <a:prstGeom prst="rect">
            <a:avLst/>
          </a:prstGeom>
          <a:gradFill>
            <a:gsLst>
              <a:gs pos="0">
                <a:srgbClr val="898CAD"/>
              </a:gs>
              <a:gs pos="100000">
                <a:srgbClr val="1C246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81967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bg1">
            <a:lumMod val="65000"/>
          </a:schemeClr>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8/29/23</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36991606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29.png"/><Relationship Id="rId7" Type="http://schemas.openxmlformats.org/officeDocument/2006/relationships/hyperlink" Target="http://www.mededonthego.com/" TargetMode="External"/><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32.svg"/><Relationship Id="rId5" Type="http://schemas.openxmlformats.org/officeDocument/2006/relationships/image" Target="../media/image31.png"/><Relationship Id="rId10" Type="http://schemas.openxmlformats.org/officeDocument/2006/relationships/image" Target="../media/image34.svg"/><Relationship Id="rId4" Type="http://schemas.openxmlformats.org/officeDocument/2006/relationships/image" Target="../media/image30.svg"/><Relationship Id="rId9" Type="http://schemas.openxmlformats.org/officeDocument/2006/relationships/image" Target="../media/image33.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mededonthego.com/Video/program/1035" TargetMode="External"/><Relationship Id="rId7" Type="http://schemas.openxmlformats.org/officeDocument/2006/relationships/image" Target="../media/image4.sv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3.png"/><Relationship Id="rId11" Type="http://schemas.openxmlformats.org/officeDocument/2006/relationships/image" Target="../media/image8.svg"/><Relationship Id="rId5" Type="http://schemas.openxmlformats.org/officeDocument/2006/relationships/hyperlink" Target="mailto:support@MedEdOTG.com" TargetMode="External"/><Relationship Id="rId10" Type="http://schemas.openxmlformats.org/officeDocument/2006/relationships/image" Target="../media/image7.png"/><Relationship Id="rId4" Type="http://schemas.openxmlformats.org/officeDocument/2006/relationships/hyperlink" Target="http://www.mededonthego.com/" TargetMode="External"/><Relationship Id="rId9" Type="http://schemas.openxmlformats.org/officeDocument/2006/relationships/image" Target="../media/image6.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5E45D-328B-BBF8-EC31-FDF2EC82A513}"/>
              </a:ext>
            </a:extLst>
          </p:cNvPr>
          <p:cNvSpPr>
            <a:spLocks noGrp="1"/>
          </p:cNvSpPr>
          <p:nvPr>
            <p:ph type="title"/>
          </p:nvPr>
        </p:nvSpPr>
        <p:spPr>
          <a:xfrm>
            <a:off x="609601" y="1709738"/>
            <a:ext cx="10515600" cy="2852737"/>
          </a:xfrm>
        </p:spPr>
        <p:txBody>
          <a:bodyPr>
            <a:normAutofit/>
          </a:bodyPr>
          <a:lstStyle/>
          <a:p>
            <a:r>
              <a:rPr lang="en-US" dirty="0"/>
              <a:t>New Data on the Pathophysiology of MCI and Dementia</a:t>
            </a:r>
          </a:p>
        </p:txBody>
      </p:sp>
      <p:sp>
        <p:nvSpPr>
          <p:cNvPr id="3" name="Subtitle 2">
            <a:extLst>
              <a:ext uri="{FF2B5EF4-FFF2-40B4-BE49-F238E27FC236}">
                <a16:creationId xmlns:a16="http://schemas.microsoft.com/office/drawing/2014/main" id="{E3D23442-8DAF-D498-A2C1-42CCBD2C2A31}"/>
              </a:ext>
            </a:extLst>
          </p:cNvPr>
          <p:cNvSpPr>
            <a:spLocks noGrp="1"/>
          </p:cNvSpPr>
          <p:nvPr>
            <p:ph type="body" idx="1"/>
          </p:nvPr>
        </p:nvSpPr>
        <p:spPr>
          <a:xfrm>
            <a:off x="609601" y="4589463"/>
            <a:ext cx="10515600" cy="1500187"/>
          </a:xfrm>
        </p:spPr>
        <p:txBody>
          <a:bodyPr/>
          <a:lstStyle/>
          <a:p>
            <a:r>
              <a:rPr lang="en-US" dirty="0"/>
              <a:t>Richard S. Isaacson, MD</a:t>
            </a:r>
          </a:p>
          <a:p>
            <a:r>
              <a:rPr lang="en-US" dirty="0"/>
              <a:t>Institute for Neurodegenerative Diseases</a:t>
            </a:r>
          </a:p>
          <a:p>
            <a:r>
              <a:rPr lang="en-US" dirty="0"/>
              <a:t>Boca Raton, FL</a:t>
            </a:r>
          </a:p>
        </p:txBody>
      </p:sp>
    </p:spTree>
    <p:extLst>
      <p:ext uri="{BB962C8B-B14F-4D97-AF65-F5344CB8AC3E}">
        <p14:creationId xmlns:p14="http://schemas.microsoft.com/office/powerpoint/2010/main" val="3025352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437A9-EB9D-405C-B04E-64DF9F0CAB48}"/>
              </a:ext>
            </a:extLst>
          </p:cNvPr>
          <p:cNvSpPr>
            <a:spLocks noGrp="1"/>
          </p:cNvSpPr>
          <p:nvPr>
            <p:ph type="title"/>
          </p:nvPr>
        </p:nvSpPr>
        <p:spPr>
          <a:xfrm>
            <a:off x="609600" y="200025"/>
            <a:ext cx="11302652" cy="1184275"/>
          </a:xfrm>
        </p:spPr>
        <p:txBody>
          <a:bodyPr>
            <a:normAutofit/>
          </a:bodyPr>
          <a:lstStyle/>
          <a:p>
            <a:r>
              <a:rPr lang="en-US" sz="2800" dirty="0"/>
              <a:t>Management of MCI Due to AD: Nonpharmacologic Interventions</a:t>
            </a:r>
            <a:endParaRPr lang="en-GB" sz="2800" dirty="0"/>
          </a:p>
        </p:txBody>
      </p:sp>
      <p:sp>
        <p:nvSpPr>
          <p:cNvPr id="5" name="TextBox 4">
            <a:extLst>
              <a:ext uri="{FF2B5EF4-FFF2-40B4-BE49-F238E27FC236}">
                <a16:creationId xmlns:a16="http://schemas.microsoft.com/office/drawing/2014/main" id="{0A430346-87A5-418C-9703-D8C453D76A86}"/>
              </a:ext>
            </a:extLst>
          </p:cNvPr>
          <p:cNvSpPr txBox="1"/>
          <p:nvPr/>
        </p:nvSpPr>
        <p:spPr>
          <a:xfrm>
            <a:off x="581305" y="1111680"/>
            <a:ext cx="11150884" cy="707886"/>
          </a:xfrm>
          <a:prstGeom prst="rect">
            <a:avLst/>
          </a:prstGeom>
          <a:noFill/>
        </p:spPr>
        <p:txBody>
          <a:bodyPr wrap="square" rtlCol="0">
            <a:spAutoFit/>
          </a:bodyPr>
          <a:lstStyle/>
          <a:p>
            <a:pPr defTabSz="685800">
              <a:defRPr/>
            </a:pPr>
            <a:r>
              <a:rPr lang="en-US" sz="2000" b="1" kern="0" dirty="0">
                <a:solidFill>
                  <a:schemeClr val="accent4"/>
                </a:solidFill>
              </a:rPr>
              <a:t>Nonpharmacologic interventions have demonstrated small but significant improvements in cognition</a:t>
            </a:r>
          </a:p>
        </p:txBody>
      </p:sp>
      <p:grpSp>
        <p:nvGrpSpPr>
          <p:cNvPr id="3" name="Group 2"/>
          <p:cNvGrpSpPr/>
          <p:nvPr/>
        </p:nvGrpSpPr>
        <p:grpSpPr>
          <a:xfrm>
            <a:off x="609600" y="2142994"/>
            <a:ext cx="11122589" cy="3432133"/>
            <a:chOff x="1822084" y="2326052"/>
            <a:chExt cx="8539926" cy="2635194"/>
          </a:xfrm>
        </p:grpSpPr>
        <p:sp>
          <p:nvSpPr>
            <p:cNvPr id="6" name="Rectangle: Rounded Corners 5">
              <a:extLst>
                <a:ext uri="{FF2B5EF4-FFF2-40B4-BE49-F238E27FC236}">
                  <a16:creationId xmlns:a16="http://schemas.microsoft.com/office/drawing/2014/main" id="{F7165E3E-0996-4846-8437-422781D4C7C6}"/>
                </a:ext>
              </a:extLst>
            </p:cNvPr>
            <p:cNvSpPr/>
            <p:nvPr/>
          </p:nvSpPr>
          <p:spPr>
            <a:xfrm>
              <a:off x="1822084" y="3176181"/>
              <a:ext cx="2002814" cy="1778407"/>
            </a:xfrm>
            <a:prstGeom prst="roundRect">
              <a:avLst>
                <a:gd name="adj" fmla="val 12379"/>
              </a:avLst>
            </a:prstGeom>
            <a:solidFill>
              <a:schemeClr val="accent2">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tIns="135000" rtlCol="0" anchor="t"/>
            <a:lstStyle/>
            <a:p>
              <a:pPr algn="ctr"/>
              <a:endParaRPr lang="en-US" sz="1600" b="1" dirty="0">
                <a:solidFill>
                  <a:schemeClr val="bg1"/>
                </a:solidFill>
              </a:endParaRPr>
            </a:p>
            <a:p>
              <a:pPr algn="ctr"/>
              <a:r>
                <a:rPr lang="en-US" b="1" dirty="0">
                  <a:solidFill>
                    <a:schemeClr val="bg1"/>
                  </a:solidFill>
                </a:rPr>
                <a:t>Cognition-based intervention in MCI</a:t>
              </a:r>
              <a:r>
                <a:rPr lang="en-US" b="1" baseline="30000" dirty="0">
                  <a:solidFill>
                    <a:schemeClr val="bg1"/>
                  </a:solidFill>
                </a:rPr>
                <a:t>1</a:t>
              </a:r>
            </a:p>
            <a:p>
              <a:pPr algn="ctr">
                <a:spcBef>
                  <a:spcPts val="450"/>
                </a:spcBef>
              </a:pPr>
              <a:r>
                <a:rPr lang="en-GB" sz="1600" dirty="0">
                  <a:solidFill>
                    <a:schemeClr val="bg1"/>
                  </a:solidFill>
                </a:rPr>
                <a:t>Difference vs control </a:t>
              </a:r>
              <a:br>
                <a:rPr lang="en-GB" sz="1600" dirty="0">
                  <a:solidFill>
                    <a:schemeClr val="bg1"/>
                  </a:solidFill>
                </a:rPr>
              </a:br>
              <a:r>
                <a:rPr lang="en-GB" sz="1600" dirty="0">
                  <a:solidFill>
                    <a:schemeClr val="bg1"/>
                  </a:solidFill>
                </a:rPr>
                <a:t>in global cognitive function</a:t>
              </a:r>
              <a:r>
                <a:rPr lang="en-GB" sz="1600" baseline="30000" dirty="0">
                  <a:solidFill>
                    <a:schemeClr val="bg1"/>
                  </a:solidFill>
                </a:rPr>
                <a:t>†</a:t>
              </a:r>
              <a:r>
                <a:rPr lang="en-GB" sz="1600" dirty="0">
                  <a:solidFill>
                    <a:schemeClr val="bg1"/>
                  </a:solidFill>
                </a:rPr>
                <a:t>: </a:t>
              </a:r>
            </a:p>
            <a:p>
              <a:pPr algn="ctr">
                <a:spcBef>
                  <a:spcPts val="450"/>
                </a:spcBef>
              </a:pPr>
              <a:r>
                <a:rPr lang="en-GB" sz="1600" b="1" dirty="0">
                  <a:solidFill>
                    <a:schemeClr val="bg1"/>
                  </a:solidFill>
                </a:rPr>
                <a:t>0.37 (</a:t>
              </a:r>
              <a:r>
                <a:rPr lang="en-GB" sz="1600" b="1" i="1" dirty="0">
                  <a:solidFill>
                    <a:schemeClr val="bg1"/>
                  </a:solidFill>
                </a:rPr>
                <a:t>P</a:t>
              </a:r>
              <a:r>
                <a:rPr lang="en-GB" sz="1600" b="1" dirty="0">
                  <a:solidFill>
                    <a:schemeClr val="bg1"/>
                  </a:solidFill>
                </a:rPr>
                <a:t>=0.02)</a:t>
              </a:r>
              <a:endParaRPr lang="en-US" sz="1600" b="1" dirty="0">
                <a:solidFill>
                  <a:schemeClr val="bg1"/>
                </a:solidFill>
              </a:endParaRPr>
            </a:p>
          </p:txBody>
        </p:sp>
        <p:sp>
          <p:nvSpPr>
            <p:cNvPr id="7" name="Rectangle: Rounded Corners 6">
              <a:extLst>
                <a:ext uri="{FF2B5EF4-FFF2-40B4-BE49-F238E27FC236}">
                  <a16:creationId xmlns:a16="http://schemas.microsoft.com/office/drawing/2014/main" id="{7878C39C-D31F-49FB-A0FD-7EBA25D1942B}"/>
                </a:ext>
              </a:extLst>
            </p:cNvPr>
            <p:cNvSpPr/>
            <p:nvPr/>
          </p:nvSpPr>
          <p:spPr>
            <a:xfrm>
              <a:off x="4033156" y="3176181"/>
              <a:ext cx="2002814" cy="1778407"/>
            </a:xfrm>
            <a:prstGeom prst="roundRect">
              <a:avLst>
                <a:gd name="adj" fmla="val 11843"/>
              </a:avLst>
            </a:prstGeom>
            <a:solidFill>
              <a:schemeClr val="accent2">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tIns="135000" rtlCol="0" anchor="t"/>
            <a:lstStyle/>
            <a:p>
              <a:pPr algn="ctr"/>
              <a:endParaRPr lang="en-US" sz="1600" b="1" dirty="0">
                <a:solidFill>
                  <a:schemeClr val="bg1"/>
                </a:solidFill>
              </a:endParaRPr>
            </a:p>
            <a:p>
              <a:pPr algn="ctr"/>
              <a:r>
                <a:rPr lang="en-US" b="1" dirty="0">
                  <a:solidFill>
                    <a:schemeClr val="bg1"/>
                  </a:solidFill>
                </a:rPr>
                <a:t>Physical exercise </a:t>
              </a:r>
              <a:br>
                <a:rPr lang="en-US" b="1" dirty="0">
                  <a:solidFill>
                    <a:schemeClr val="bg1"/>
                  </a:solidFill>
                </a:rPr>
              </a:br>
              <a:r>
                <a:rPr lang="en-US" b="1" dirty="0">
                  <a:solidFill>
                    <a:schemeClr val="bg1"/>
                  </a:solidFill>
                </a:rPr>
                <a:t>in MCI</a:t>
              </a:r>
              <a:r>
                <a:rPr lang="en-US" b="1" baseline="30000" dirty="0">
                  <a:solidFill>
                    <a:schemeClr val="bg1"/>
                  </a:solidFill>
                </a:rPr>
                <a:t>1</a:t>
              </a:r>
            </a:p>
            <a:p>
              <a:pPr algn="ctr">
                <a:spcBef>
                  <a:spcPts val="450"/>
                </a:spcBef>
              </a:pPr>
              <a:r>
                <a:rPr lang="en-GB" sz="1600" dirty="0">
                  <a:solidFill>
                    <a:schemeClr val="bg1"/>
                  </a:solidFill>
                </a:rPr>
                <a:t>Difference vs control </a:t>
              </a:r>
              <a:br>
                <a:rPr lang="en-GB" sz="1600" dirty="0">
                  <a:solidFill>
                    <a:schemeClr val="bg1"/>
                  </a:solidFill>
                </a:rPr>
              </a:br>
              <a:r>
                <a:rPr lang="en-GB" sz="1600" dirty="0">
                  <a:solidFill>
                    <a:schemeClr val="bg1"/>
                  </a:solidFill>
                </a:rPr>
                <a:t>in global cognitive function</a:t>
              </a:r>
              <a:r>
                <a:rPr lang="en-GB" sz="1600" baseline="30000" dirty="0">
                  <a:solidFill>
                    <a:schemeClr val="bg1"/>
                  </a:solidFill>
                </a:rPr>
                <a:t>†</a:t>
              </a:r>
              <a:r>
                <a:rPr lang="en-GB" sz="1600" dirty="0">
                  <a:solidFill>
                    <a:schemeClr val="bg1"/>
                  </a:solidFill>
                </a:rPr>
                <a:t>: </a:t>
              </a:r>
            </a:p>
            <a:p>
              <a:pPr algn="ctr">
                <a:spcBef>
                  <a:spcPts val="450"/>
                </a:spcBef>
              </a:pPr>
              <a:r>
                <a:rPr lang="en-GB" sz="1600" b="1" dirty="0">
                  <a:solidFill>
                    <a:schemeClr val="bg1"/>
                  </a:solidFill>
                </a:rPr>
                <a:t>0.25 (</a:t>
              </a:r>
              <a:r>
                <a:rPr lang="en-GB" sz="1600" b="1" i="1" dirty="0">
                  <a:solidFill>
                    <a:schemeClr val="bg1"/>
                  </a:solidFill>
                </a:rPr>
                <a:t>P</a:t>
              </a:r>
              <a:r>
                <a:rPr lang="en-GB" sz="1600" b="1" dirty="0">
                  <a:solidFill>
                    <a:schemeClr val="bg1"/>
                  </a:solidFill>
                </a:rPr>
                <a:t>=0.003)</a:t>
              </a:r>
              <a:endParaRPr lang="en-US" sz="1600" b="1" dirty="0">
                <a:solidFill>
                  <a:schemeClr val="bg1"/>
                </a:solidFill>
              </a:endParaRPr>
            </a:p>
          </p:txBody>
        </p:sp>
        <p:sp>
          <p:nvSpPr>
            <p:cNvPr id="8" name="Rectangle: Rounded Corners 7">
              <a:extLst>
                <a:ext uri="{FF2B5EF4-FFF2-40B4-BE49-F238E27FC236}">
                  <a16:creationId xmlns:a16="http://schemas.microsoft.com/office/drawing/2014/main" id="{64992923-3EDD-4C32-B250-3C71F1A3C837}"/>
                </a:ext>
              </a:extLst>
            </p:cNvPr>
            <p:cNvSpPr/>
            <p:nvPr/>
          </p:nvSpPr>
          <p:spPr>
            <a:xfrm>
              <a:off x="6204049" y="3182839"/>
              <a:ext cx="2002814" cy="1778407"/>
            </a:xfrm>
            <a:prstGeom prst="roundRect">
              <a:avLst>
                <a:gd name="adj" fmla="val 12379"/>
              </a:avLst>
            </a:prstGeom>
            <a:solidFill>
              <a:schemeClr val="accent2">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0" tIns="135000" rIns="0" rtlCol="0" anchor="t"/>
            <a:lstStyle/>
            <a:p>
              <a:pPr algn="ctr"/>
              <a:endParaRPr lang="en-US" sz="1600" b="1" dirty="0">
                <a:solidFill>
                  <a:schemeClr val="bg1"/>
                </a:solidFill>
              </a:endParaRPr>
            </a:p>
            <a:p>
              <a:pPr algn="ctr"/>
              <a:r>
                <a:rPr lang="en-US" b="1" dirty="0">
                  <a:solidFill>
                    <a:schemeClr val="bg1"/>
                  </a:solidFill>
                </a:rPr>
                <a:t>Physical/cognitive training in MCI</a:t>
              </a:r>
              <a:r>
                <a:rPr lang="en-US" b="1" baseline="30000" dirty="0">
                  <a:solidFill>
                    <a:schemeClr val="bg1"/>
                  </a:solidFill>
                </a:rPr>
                <a:t>2</a:t>
              </a:r>
              <a:r>
                <a:rPr lang="en-US" b="1" dirty="0">
                  <a:solidFill>
                    <a:schemeClr val="bg1"/>
                  </a:solidFill>
                </a:rPr>
                <a:t> </a:t>
              </a:r>
            </a:p>
            <a:p>
              <a:pPr algn="ctr">
                <a:spcBef>
                  <a:spcPts val="450"/>
                </a:spcBef>
              </a:pPr>
              <a:r>
                <a:rPr lang="en-GB" sz="1600" dirty="0">
                  <a:solidFill>
                    <a:schemeClr val="bg1"/>
                  </a:solidFill>
                </a:rPr>
                <a:t>Difference vs control in global cognitive function</a:t>
              </a:r>
              <a:r>
                <a:rPr lang="en-GB" sz="1600" baseline="30000" dirty="0">
                  <a:solidFill>
                    <a:schemeClr val="bg1"/>
                  </a:solidFill>
                </a:rPr>
                <a:t>†</a:t>
              </a:r>
              <a:r>
                <a:rPr lang="en-GB" sz="1600" dirty="0">
                  <a:solidFill>
                    <a:schemeClr val="bg1"/>
                  </a:solidFill>
                </a:rPr>
                <a:t>:</a:t>
              </a:r>
            </a:p>
            <a:p>
              <a:pPr algn="ctr">
                <a:spcBef>
                  <a:spcPts val="450"/>
                </a:spcBef>
              </a:pPr>
              <a:r>
                <a:rPr lang="en-GB" sz="1600" b="1" dirty="0">
                  <a:solidFill>
                    <a:schemeClr val="bg1"/>
                  </a:solidFill>
                </a:rPr>
                <a:t>2.17 (</a:t>
              </a:r>
              <a:r>
                <a:rPr lang="en-GB" sz="1600" b="1" i="1" dirty="0">
                  <a:solidFill>
                    <a:schemeClr val="bg1"/>
                  </a:solidFill>
                </a:rPr>
                <a:t>P</a:t>
              </a:r>
              <a:r>
                <a:rPr lang="en-GB" sz="1600" b="1" dirty="0">
                  <a:solidFill>
                    <a:schemeClr val="bg1"/>
                  </a:solidFill>
                </a:rPr>
                <a:t>&lt;0.0001</a:t>
              </a:r>
              <a:r>
                <a:rPr lang="en-GB" sz="1600" b="1" baseline="30000" dirty="0">
                  <a:solidFill>
                    <a:schemeClr val="bg1"/>
                  </a:solidFill>
                </a:rPr>
                <a:t>‡</a:t>
              </a:r>
              <a:r>
                <a:rPr lang="en-GB" sz="1600" b="1" dirty="0">
                  <a:solidFill>
                    <a:schemeClr val="bg1"/>
                  </a:solidFill>
                </a:rPr>
                <a:t>)</a:t>
              </a:r>
              <a:endParaRPr lang="en-US" sz="1600" b="1" dirty="0">
                <a:solidFill>
                  <a:schemeClr val="bg1"/>
                </a:solidFill>
              </a:endParaRPr>
            </a:p>
          </p:txBody>
        </p:sp>
        <p:sp>
          <p:nvSpPr>
            <p:cNvPr id="9" name="Rectangle: Rounded Corners 8">
              <a:extLst>
                <a:ext uri="{FF2B5EF4-FFF2-40B4-BE49-F238E27FC236}">
                  <a16:creationId xmlns:a16="http://schemas.microsoft.com/office/drawing/2014/main" id="{C3744AB2-04DE-4171-BF43-B3C6457BB4D4}"/>
                </a:ext>
              </a:extLst>
            </p:cNvPr>
            <p:cNvSpPr/>
            <p:nvPr/>
          </p:nvSpPr>
          <p:spPr>
            <a:xfrm>
              <a:off x="8359196" y="3172773"/>
              <a:ext cx="2002814" cy="1778407"/>
            </a:xfrm>
            <a:prstGeom prst="roundRect">
              <a:avLst>
                <a:gd name="adj" fmla="val 11843"/>
              </a:avLst>
            </a:prstGeom>
            <a:solidFill>
              <a:schemeClr val="accent2">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tIns="135000" rtlCol="0" anchor="t"/>
            <a:lstStyle/>
            <a:p>
              <a:pPr algn="ctr"/>
              <a:endParaRPr lang="en-US" sz="1600" b="1" dirty="0">
                <a:solidFill>
                  <a:schemeClr val="bg1"/>
                </a:solidFill>
              </a:endParaRPr>
            </a:p>
            <a:p>
              <a:pPr algn="ctr"/>
              <a:r>
                <a:rPr lang="en-US" b="1" dirty="0">
                  <a:solidFill>
                    <a:schemeClr val="bg1"/>
                  </a:solidFill>
                </a:rPr>
                <a:t>Multi-domain intervention in at-risk elderly people</a:t>
              </a:r>
              <a:r>
                <a:rPr lang="en-US" b="1" baseline="30000" dirty="0">
                  <a:solidFill>
                    <a:schemeClr val="bg1"/>
                  </a:solidFill>
                </a:rPr>
                <a:t>§3</a:t>
              </a:r>
            </a:p>
            <a:p>
              <a:pPr algn="ctr">
                <a:spcBef>
                  <a:spcPts val="450"/>
                </a:spcBef>
              </a:pPr>
              <a:r>
                <a:rPr lang="en-GB" sz="1600" dirty="0">
                  <a:solidFill>
                    <a:schemeClr val="bg1"/>
                  </a:solidFill>
                </a:rPr>
                <a:t>Difference vs control </a:t>
              </a:r>
              <a:br>
                <a:rPr lang="en-GB" sz="1600" dirty="0">
                  <a:solidFill>
                    <a:schemeClr val="bg1"/>
                  </a:solidFill>
                </a:rPr>
              </a:br>
              <a:r>
                <a:rPr lang="en-GB" sz="1600" dirty="0">
                  <a:solidFill>
                    <a:schemeClr val="bg1"/>
                  </a:solidFill>
                </a:rPr>
                <a:t>in cognition</a:t>
              </a:r>
              <a:r>
                <a:rPr lang="en-GB" sz="1600" baseline="30000" dirty="0">
                  <a:solidFill>
                    <a:schemeClr val="bg1"/>
                  </a:solidFill>
                </a:rPr>
                <a:t>‖:</a:t>
              </a:r>
            </a:p>
            <a:p>
              <a:pPr algn="ctr">
                <a:spcBef>
                  <a:spcPts val="450"/>
                </a:spcBef>
              </a:pPr>
              <a:r>
                <a:rPr lang="en-GB" sz="1600" b="1" dirty="0">
                  <a:solidFill>
                    <a:schemeClr val="bg1"/>
                  </a:solidFill>
                </a:rPr>
                <a:t>0.022 (</a:t>
              </a:r>
              <a:r>
                <a:rPr lang="en-GB" sz="1600" b="1" i="1" dirty="0">
                  <a:solidFill>
                    <a:schemeClr val="bg1"/>
                  </a:solidFill>
                </a:rPr>
                <a:t>P</a:t>
              </a:r>
              <a:r>
                <a:rPr lang="en-GB" sz="1600" b="1" dirty="0">
                  <a:solidFill>
                    <a:schemeClr val="bg1"/>
                  </a:solidFill>
                </a:rPr>
                <a:t>=0.03)</a:t>
              </a:r>
              <a:endParaRPr lang="en-US" sz="1600" b="1" dirty="0">
                <a:solidFill>
                  <a:schemeClr val="bg1"/>
                </a:solidFill>
              </a:endParaRPr>
            </a:p>
          </p:txBody>
        </p:sp>
        <p:sp>
          <p:nvSpPr>
            <p:cNvPr id="10" name="Oval 9">
              <a:extLst>
                <a:ext uri="{FF2B5EF4-FFF2-40B4-BE49-F238E27FC236}">
                  <a16:creationId xmlns:a16="http://schemas.microsoft.com/office/drawing/2014/main" id="{3BA3C11C-B2B4-45DC-8E0E-7127166D10DF}"/>
                </a:ext>
              </a:extLst>
            </p:cNvPr>
            <p:cNvSpPr/>
            <p:nvPr/>
          </p:nvSpPr>
          <p:spPr>
            <a:xfrm>
              <a:off x="2227646" y="2326052"/>
              <a:ext cx="1134836" cy="1134836"/>
            </a:xfrm>
            <a:prstGeom prst="ellipse">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Oval 10">
              <a:extLst>
                <a:ext uri="{FF2B5EF4-FFF2-40B4-BE49-F238E27FC236}">
                  <a16:creationId xmlns:a16="http://schemas.microsoft.com/office/drawing/2014/main" id="{60CFB904-ED70-427A-9DF9-AEB7CDE065CC}"/>
                </a:ext>
              </a:extLst>
            </p:cNvPr>
            <p:cNvSpPr/>
            <p:nvPr/>
          </p:nvSpPr>
          <p:spPr>
            <a:xfrm>
              <a:off x="4445532" y="2326052"/>
              <a:ext cx="1134836" cy="1134836"/>
            </a:xfrm>
            <a:prstGeom prst="ellipse">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Oval 11">
              <a:extLst>
                <a:ext uri="{FF2B5EF4-FFF2-40B4-BE49-F238E27FC236}">
                  <a16:creationId xmlns:a16="http://schemas.microsoft.com/office/drawing/2014/main" id="{C1F269B1-BE4B-407D-B997-79FDD3E4CB04}"/>
                </a:ext>
              </a:extLst>
            </p:cNvPr>
            <p:cNvSpPr/>
            <p:nvPr/>
          </p:nvSpPr>
          <p:spPr>
            <a:xfrm>
              <a:off x="6611632" y="2326052"/>
              <a:ext cx="1134836" cy="1134836"/>
            </a:xfrm>
            <a:prstGeom prst="ellipse">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Oval 12">
              <a:extLst>
                <a:ext uri="{FF2B5EF4-FFF2-40B4-BE49-F238E27FC236}">
                  <a16:creationId xmlns:a16="http://schemas.microsoft.com/office/drawing/2014/main" id="{8A9BA09B-1681-48D2-BCFD-87F1592FEEBA}"/>
                </a:ext>
              </a:extLst>
            </p:cNvPr>
            <p:cNvSpPr/>
            <p:nvPr/>
          </p:nvSpPr>
          <p:spPr>
            <a:xfrm>
              <a:off x="8793184" y="2326052"/>
              <a:ext cx="1134836" cy="1134836"/>
            </a:xfrm>
            <a:prstGeom prst="ellipse">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4" name="Picture 13">
              <a:extLst>
                <a:ext uri="{FF2B5EF4-FFF2-40B4-BE49-F238E27FC236}">
                  <a16:creationId xmlns:a16="http://schemas.microsoft.com/office/drawing/2014/main" id="{429D18FB-F9F4-447D-8038-A94B1E5EB64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2390063" y="2488469"/>
              <a:ext cx="810000" cy="810000"/>
            </a:xfrm>
            <a:prstGeom prst="rect">
              <a:avLst/>
            </a:prstGeom>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6F348588-ABFC-4F72-B203-222FB34DB2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32280" y="2450744"/>
              <a:ext cx="810000" cy="810000"/>
            </a:xfrm>
            <a:prstGeom prst="rect">
              <a:avLst/>
            </a:prstGeom>
            <a:effectLst>
              <a:outerShdw blurRad="50800" dist="38100" dir="2700000" algn="tl" rotWithShape="0">
                <a:prstClr val="black">
                  <a:alpha val="40000"/>
                </a:prstClr>
              </a:outerShdw>
            </a:effectLst>
          </p:spPr>
        </p:pic>
        <p:pic>
          <p:nvPicPr>
            <p:cNvPr id="16" name="Picture 15">
              <a:extLst>
                <a:ext uri="{FF2B5EF4-FFF2-40B4-BE49-F238E27FC236}">
                  <a16:creationId xmlns:a16="http://schemas.microsoft.com/office/drawing/2014/main" id="{6414EFE7-779B-434F-87CD-91236F8C48D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64769" y="2480416"/>
              <a:ext cx="349994" cy="349994"/>
            </a:xfrm>
            <a:prstGeom prst="rect">
              <a:avLst/>
            </a:prstGeom>
            <a:effectLst>
              <a:outerShdw blurRad="50800" dist="38100" dir="2700000" algn="tl" rotWithShape="0">
                <a:prstClr val="black">
                  <a:alpha val="40000"/>
                </a:prstClr>
              </a:outerShdw>
            </a:effectLst>
          </p:spPr>
        </p:pic>
        <p:pic>
          <p:nvPicPr>
            <p:cNvPr id="17" name="Picture 16">
              <a:extLst>
                <a:ext uri="{FF2B5EF4-FFF2-40B4-BE49-F238E27FC236}">
                  <a16:creationId xmlns:a16="http://schemas.microsoft.com/office/drawing/2014/main" id="{4CC2A53F-CB9D-4A20-AA8F-775123FE0F3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27614" y="2450744"/>
              <a:ext cx="521783" cy="521783"/>
            </a:xfrm>
            <a:prstGeom prst="rect">
              <a:avLst/>
            </a:prstGeom>
            <a:effectLst>
              <a:outerShdw blurRad="50800" dist="38100" dir="2700000" algn="tl" rotWithShape="0">
                <a:prstClr val="black">
                  <a:alpha val="40000"/>
                </a:prstClr>
              </a:outerShdw>
            </a:effectLst>
          </p:spPr>
        </p:pic>
        <p:pic>
          <p:nvPicPr>
            <p:cNvPr id="18" name="Picture 17">
              <a:extLst>
                <a:ext uri="{FF2B5EF4-FFF2-40B4-BE49-F238E27FC236}">
                  <a16:creationId xmlns:a16="http://schemas.microsoft.com/office/drawing/2014/main" id="{21C47445-9150-4577-BCD1-BF08DE0FAAD0}"/>
                </a:ext>
              </a:extLst>
            </p:cNvPr>
            <p:cNvPicPr>
              <a:picLocks/>
            </p:cNvPicPr>
            <p:nvPr/>
          </p:nvPicPr>
          <p:blipFill>
            <a:blip r:embed="rId6" cstate="screen">
              <a:extLst>
                <a:ext uri="{28A0092B-C50C-407E-A947-70E740481C1C}">
                  <a14:useLocalDpi xmlns:a14="http://schemas.microsoft.com/office/drawing/2010/main"/>
                </a:ext>
              </a:extLst>
            </a:blip>
            <a:stretch>
              <a:fillRect/>
            </a:stretch>
          </p:blipFill>
          <p:spPr>
            <a:xfrm>
              <a:off x="7141166" y="2808187"/>
              <a:ext cx="459000" cy="459000"/>
            </a:xfrm>
            <a:prstGeom prst="rect">
              <a:avLst/>
            </a:prstGeom>
            <a:effectLst>
              <a:outerShdw blurRad="50800" dist="38100" dir="2700000" algn="tl" rotWithShape="0">
                <a:prstClr val="black">
                  <a:alpha val="40000"/>
                </a:prstClr>
              </a:outerShdw>
            </a:effectLst>
          </p:spPr>
        </p:pic>
        <p:pic>
          <p:nvPicPr>
            <p:cNvPr id="19" name="Picture 18">
              <a:extLst>
                <a:ext uri="{FF2B5EF4-FFF2-40B4-BE49-F238E27FC236}">
                  <a16:creationId xmlns:a16="http://schemas.microsoft.com/office/drawing/2014/main" id="{EC304969-8802-46B0-8466-A747230D9A48}"/>
                </a:ext>
              </a:extLst>
            </p:cNvPr>
            <p:cNvPicPr>
              <a:picLocks/>
            </p:cNvPicPr>
            <p:nvPr/>
          </p:nvPicPr>
          <p:blipFill>
            <a:blip r:embed="rId7" cstate="screen">
              <a:extLst>
                <a:ext uri="{28A0092B-C50C-407E-A947-70E740481C1C}">
                  <a14:useLocalDpi xmlns:a14="http://schemas.microsoft.com/office/drawing/2010/main"/>
                </a:ext>
              </a:extLst>
            </a:blip>
            <a:stretch>
              <a:fillRect/>
            </a:stretch>
          </p:blipFill>
          <p:spPr>
            <a:xfrm flipH="1">
              <a:off x="9299199" y="2450744"/>
              <a:ext cx="459000" cy="459000"/>
            </a:xfrm>
            <a:prstGeom prst="rect">
              <a:avLst/>
            </a:prstGeom>
            <a:effectLst>
              <a:outerShdw blurRad="50800" dist="38100" dir="2700000" algn="tl" rotWithShape="0">
                <a:prstClr val="black">
                  <a:alpha val="40000"/>
                </a:prstClr>
              </a:outerShdw>
            </a:effectLst>
          </p:spPr>
        </p:pic>
        <p:pic>
          <p:nvPicPr>
            <p:cNvPr id="20" name="Picture 19">
              <a:extLst>
                <a:ext uri="{FF2B5EF4-FFF2-40B4-BE49-F238E27FC236}">
                  <a16:creationId xmlns:a16="http://schemas.microsoft.com/office/drawing/2014/main" id="{EBF30F89-34CB-4843-B71E-2A4DCC02A5D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flipH="1">
              <a:off x="8947358" y="2893469"/>
              <a:ext cx="405000" cy="405000"/>
            </a:xfrm>
            <a:prstGeom prst="rect">
              <a:avLst/>
            </a:prstGeom>
            <a:effectLst>
              <a:outerShdw blurRad="50800" dist="38100" dir="2700000" algn="tl" rotWithShape="0">
                <a:prstClr val="black">
                  <a:alpha val="40000"/>
                </a:prstClr>
              </a:outerShdw>
            </a:effectLst>
          </p:spPr>
        </p:pic>
        <p:pic>
          <p:nvPicPr>
            <p:cNvPr id="21" name="Picture 20">
              <a:extLst>
                <a:ext uri="{FF2B5EF4-FFF2-40B4-BE49-F238E27FC236}">
                  <a16:creationId xmlns:a16="http://schemas.microsoft.com/office/drawing/2014/main" id="{9E8BE716-7DDE-4A52-AE68-A4F5748BC08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368726" y="2959282"/>
              <a:ext cx="351659" cy="351659"/>
            </a:xfrm>
            <a:prstGeom prst="rect">
              <a:avLst/>
            </a:prstGeom>
            <a:effectLst>
              <a:outerShdw blurRad="50800" dist="38100" dir="2700000" algn="tl" rotWithShape="0">
                <a:prstClr val="black">
                  <a:alpha val="40000"/>
                </a:prstClr>
              </a:outerShdw>
            </a:effectLst>
          </p:spPr>
        </p:pic>
      </p:grpSp>
      <p:sp>
        <p:nvSpPr>
          <p:cNvPr id="24" name="Footer Placeholder 23">
            <a:extLst>
              <a:ext uri="{FF2B5EF4-FFF2-40B4-BE49-F238E27FC236}">
                <a16:creationId xmlns:a16="http://schemas.microsoft.com/office/drawing/2014/main" id="{965DEE40-6A20-7F39-AB4F-EB34DF42D6FF}"/>
              </a:ext>
            </a:extLst>
          </p:cNvPr>
          <p:cNvSpPr>
            <a:spLocks noGrp="1"/>
          </p:cNvSpPr>
          <p:nvPr>
            <p:ph type="ftr" sz="quarter" idx="3"/>
          </p:nvPr>
        </p:nvSpPr>
        <p:spPr>
          <a:xfrm>
            <a:off x="609600" y="6356350"/>
            <a:ext cx="11302652" cy="442131"/>
          </a:xfrm>
        </p:spPr>
        <p:txBody>
          <a:bodyPr/>
          <a:lstStyle/>
          <a:p>
            <a:r>
              <a:rPr lang="en-US" sz="1100" dirty="0"/>
              <a:t>
†As measured by ADAS-Cog; </a:t>
            </a:r>
            <a:r>
              <a:rPr lang="en-GB" sz="1100" baseline="30000" dirty="0"/>
              <a:t>‡</a:t>
            </a:r>
            <a:r>
              <a:rPr lang="en-GB" sz="1100" dirty="0"/>
              <a:t>For the interaction group × time;</a:t>
            </a:r>
            <a:r>
              <a:rPr lang="en-GB" sz="1100" baseline="30000" dirty="0"/>
              <a:t> §</a:t>
            </a:r>
            <a:r>
              <a:rPr lang="en-GB" sz="1100" dirty="0"/>
              <a:t>Diet, exercise, cognitive training and vascular risk monitoring (patient population consisted of those with CAIDE [Cardiovascular Risk Factors, Aging and Dementia] Dementia Risk score of ≥6 points and cognition at mean level or slightly lower than expected for age); </a:t>
            </a:r>
            <a:r>
              <a:rPr lang="en-GB" sz="1100" baseline="30000" dirty="0"/>
              <a:t>‖</a:t>
            </a:r>
            <a:r>
              <a:rPr lang="en-GB" sz="1100" dirty="0"/>
              <a:t>Measured using NTB total Z score.</a:t>
            </a:r>
            <a:r>
              <a:rPr lang="en-US" sz="1100" dirty="0"/>
              <a:t> AD, Alzheimer disease; ADAS-Cog, Alzheimer Disease Assessment Scale-Cognitive subscale; MCI, mild cognitive impairment; NTB, neuropsychological test battery.</a:t>
            </a:r>
          </a:p>
          <a:p>
            <a:r>
              <a:rPr lang="en-US" sz="1100" dirty="0"/>
              <a:t>1. Wang C, et al. </a:t>
            </a:r>
            <a:r>
              <a:rPr lang="en-US" sz="1100" i="1" dirty="0"/>
              <a:t>J </a:t>
            </a:r>
            <a:r>
              <a:rPr lang="en-US" sz="1100" i="1" dirty="0" err="1"/>
              <a:t>Alzheimers</a:t>
            </a:r>
            <a:r>
              <a:rPr lang="en-US" sz="1100" i="1" dirty="0"/>
              <a:t> Dis. </a:t>
            </a:r>
            <a:r>
              <a:rPr lang="en-US" sz="1100" dirty="0"/>
              <a:t>2014;42(2):663-678; 2. Train the Brain Consortium. </a:t>
            </a:r>
            <a:r>
              <a:rPr lang="en-US" sz="1100" i="1" dirty="0"/>
              <a:t>Sci Rep. </a:t>
            </a:r>
            <a:r>
              <a:rPr lang="en-US" sz="1100" dirty="0"/>
              <a:t>2017;7:39471; 3. </a:t>
            </a:r>
            <a:r>
              <a:rPr lang="en-US" sz="1100" dirty="0" err="1"/>
              <a:t>Ngandu</a:t>
            </a:r>
            <a:r>
              <a:rPr lang="en-US" sz="1100" dirty="0"/>
              <a:t> T, et al. </a:t>
            </a:r>
            <a:r>
              <a:rPr lang="en-US" sz="1100" i="1" dirty="0"/>
              <a:t>Lancet</a:t>
            </a:r>
            <a:r>
              <a:rPr lang="en-US" sz="1100" dirty="0"/>
              <a:t>. 2015;385(9984):2255-2263.</a:t>
            </a:r>
          </a:p>
        </p:txBody>
      </p:sp>
    </p:spTree>
    <p:extLst>
      <p:ext uri="{BB962C8B-B14F-4D97-AF65-F5344CB8AC3E}">
        <p14:creationId xmlns:p14="http://schemas.microsoft.com/office/powerpoint/2010/main" val="1401498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5292B3B-FF6E-7474-1A81-E9DFAE94574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47210" y="641293"/>
            <a:ext cx="9500189" cy="5715057"/>
          </a:xfrm>
          <a:prstGeom prst="rect">
            <a:avLst/>
          </a:prstGeom>
        </p:spPr>
      </p:pic>
      <p:sp>
        <p:nvSpPr>
          <p:cNvPr id="2" name="Footer Placeholder 1">
            <a:extLst>
              <a:ext uri="{FF2B5EF4-FFF2-40B4-BE49-F238E27FC236}">
                <a16:creationId xmlns:a16="http://schemas.microsoft.com/office/drawing/2014/main" id="{78E41079-EF6E-D5F1-01F7-4AB92A54A1E9}"/>
              </a:ext>
            </a:extLst>
          </p:cNvPr>
          <p:cNvSpPr>
            <a:spLocks noGrp="1"/>
          </p:cNvSpPr>
          <p:nvPr>
            <p:ph type="ftr" sz="quarter" idx="3"/>
          </p:nvPr>
        </p:nvSpPr>
        <p:spPr/>
        <p:txBody>
          <a:bodyPr/>
          <a:lstStyle/>
          <a:p>
            <a:r>
              <a:rPr lang="en-US" dirty="0"/>
              <a:t>Isaacson RS, et al. </a:t>
            </a:r>
            <a:r>
              <a:rPr lang="en-US" i="1" dirty="0" err="1"/>
              <a:t>Alzheimers</a:t>
            </a:r>
            <a:r>
              <a:rPr lang="en-US" i="1" dirty="0"/>
              <a:t> Dement. </a:t>
            </a:r>
            <a:r>
              <a:rPr lang="en-US" dirty="0"/>
              <a:t>2019;15(12):1588-1602.</a:t>
            </a:r>
          </a:p>
        </p:txBody>
      </p:sp>
      <p:pic>
        <p:nvPicPr>
          <p:cNvPr id="4" name="Picture 3">
            <a:extLst>
              <a:ext uri="{FF2B5EF4-FFF2-40B4-BE49-F238E27FC236}">
                <a16:creationId xmlns:a16="http://schemas.microsoft.com/office/drawing/2014/main" id="{3AA4F3F6-92B3-4448-2EFE-602FF198588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76616"/>
            <a:ext cx="2159590" cy="1296584"/>
          </a:xfrm>
          <a:prstGeom prst="rect">
            <a:avLst/>
          </a:prstGeom>
        </p:spPr>
      </p:pic>
      <p:pic>
        <p:nvPicPr>
          <p:cNvPr id="5" name="Picture 4">
            <a:extLst>
              <a:ext uri="{FF2B5EF4-FFF2-40B4-BE49-F238E27FC236}">
                <a16:creationId xmlns:a16="http://schemas.microsoft.com/office/drawing/2014/main" id="{EAB67ADC-EA39-A3C8-473D-963544F31E3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070805" y="199162"/>
            <a:ext cx="1714204" cy="1296584"/>
          </a:xfrm>
          <a:prstGeom prst="rect">
            <a:avLst/>
          </a:prstGeom>
        </p:spPr>
      </p:pic>
    </p:spTree>
    <p:extLst>
      <p:ext uri="{BB962C8B-B14F-4D97-AF65-F5344CB8AC3E}">
        <p14:creationId xmlns:p14="http://schemas.microsoft.com/office/powerpoint/2010/main" val="2792928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DAFAAB5E-5DB7-3F6F-3319-CBF2F17B3E99}"/>
              </a:ext>
            </a:extLst>
          </p:cNvPr>
          <p:cNvSpPr/>
          <p:nvPr/>
        </p:nvSpPr>
        <p:spPr>
          <a:xfrm>
            <a:off x="2167955" y="1264904"/>
            <a:ext cx="7358641" cy="4567321"/>
          </a:xfrm>
          <a:prstGeom prst="ellipse">
            <a:avLst/>
          </a:prstGeom>
          <a:noFill/>
          <a:ln w="225425">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9600" y="200025"/>
            <a:ext cx="10744200" cy="1184275"/>
          </a:xfrm>
        </p:spPr>
        <p:txBody>
          <a:bodyPr anchor="t">
            <a:normAutofit/>
          </a:bodyPr>
          <a:lstStyle/>
          <a:p>
            <a:r>
              <a:rPr lang="en-US" sz="2800" dirty="0"/>
              <a:t>Multiple Components of AD Management</a:t>
            </a:r>
          </a:p>
        </p:txBody>
      </p:sp>
      <p:sp>
        <p:nvSpPr>
          <p:cNvPr id="7" name="Footer Placeholder 6">
            <a:extLst>
              <a:ext uri="{FF2B5EF4-FFF2-40B4-BE49-F238E27FC236}">
                <a16:creationId xmlns:a16="http://schemas.microsoft.com/office/drawing/2014/main" id="{B5B5AF36-0961-002A-9FD8-CA1421EBD536}"/>
              </a:ext>
            </a:extLst>
          </p:cNvPr>
          <p:cNvSpPr>
            <a:spLocks noGrp="1"/>
          </p:cNvSpPr>
          <p:nvPr>
            <p:ph type="ftr" sz="quarter" idx="3"/>
          </p:nvPr>
        </p:nvSpPr>
        <p:spPr/>
        <p:txBody>
          <a:bodyPr/>
          <a:lstStyle/>
          <a:p>
            <a:r>
              <a:rPr lang="en-US" sz="1200" dirty="0"/>
              <a:t>AD, Alzheimer disease</a:t>
            </a:r>
          </a:p>
          <a:p>
            <a:r>
              <a:rPr lang="en-US" dirty="0"/>
              <a:t>Courtesy of Marc </a:t>
            </a:r>
            <a:r>
              <a:rPr lang="en-US" dirty="0" err="1"/>
              <a:t>Agronin</a:t>
            </a:r>
            <a:r>
              <a:rPr lang="en-US" dirty="0"/>
              <a:t>, MD</a:t>
            </a:r>
          </a:p>
        </p:txBody>
      </p:sp>
      <p:grpSp>
        <p:nvGrpSpPr>
          <p:cNvPr id="47" name="Group 46">
            <a:extLst>
              <a:ext uri="{FF2B5EF4-FFF2-40B4-BE49-F238E27FC236}">
                <a16:creationId xmlns:a16="http://schemas.microsoft.com/office/drawing/2014/main" id="{299DEC48-FE45-3697-0F71-FD3BDDDC079B}"/>
              </a:ext>
            </a:extLst>
          </p:cNvPr>
          <p:cNvGrpSpPr/>
          <p:nvPr/>
        </p:nvGrpSpPr>
        <p:grpSpPr>
          <a:xfrm>
            <a:off x="4045822" y="1767973"/>
            <a:ext cx="3619095" cy="3647935"/>
            <a:chOff x="4482168" y="2242735"/>
            <a:chExt cx="3227662" cy="3253383"/>
          </a:xfrm>
        </p:grpSpPr>
        <p:grpSp>
          <p:nvGrpSpPr>
            <p:cNvPr id="8" name="Group 7">
              <a:extLst>
                <a:ext uri="{FF2B5EF4-FFF2-40B4-BE49-F238E27FC236}">
                  <a16:creationId xmlns:a16="http://schemas.microsoft.com/office/drawing/2014/main" id="{FDC6C206-3AB3-8787-8E33-1EE323A10680}"/>
                </a:ext>
              </a:extLst>
            </p:cNvPr>
            <p:cNvGrpSpPr/>
            <p:nvPr/>
          </p:nvGrpSpPr>
          <p:grpSpPr>
            <a:xfrm>
              <a:off x="4482168" y="2242735"/>
              <a:ext cx="3227662" cy="3227662"/>
              <a:chOff x="4482168" y="2242735"/>
              <a:chExt cx="3227662" cy="3227662"/>
            </a:xfrm>
          </p:grpSpPr>
          <p:sp>
            <p:nvSpPr>
              <p:cNvPr id="9" name="Freeform 8">
                <a:extLst>
                  <a:ext uri="{FF2B5EF4-FFF2-40B4-BE49-F238E27FC236}">
                    <a16:creationId xmlns:a16="http://schemas.microsoft.com/office/drawing/2014/main" id="{92C82D92-67B9-DB3B-CB3B-AF7C3ACBBAA6}"/>
                  </a:ext>
                </a:extLst>
              </p:cNvPr>
              <p:cNvSpPr/>
              <p:nvPr/>
            </p:nvSpPr>
            <p:spPr>
              <a:xfrm>
                <a:off x="5239680" y="2242735"/>
                <a:ext cx="1712637" cy="1712637"/>
              </a:xfrm>
              <a:custGeom>
                <a:avLst/>
                <a:gdLst>
                  <a:gd name="connsiteX0" fmla="*/ 0 w 1712637"/>
                  <a:gd name="connsiteY0" fmla="*/ 856319 h 1712637"/>
                  <a:gd name="connsiteX1" fmla="*/ 856319 w 1712637"/>
                  <a:gd name="connsiteY1" fmla="*/ 0 h 1712637"/>
                  <a:gd name="connsiteX2" fmla="*/ 1712638 w 1712637"/>
                  <a:gd name="connsiteY2" fmla="*/ 856319 h 1712637"/>
                  <a:gd name="connsiteX3" fmla="*/ 856319 w 1712637"/>
                  <a:gd name="connsiteY3" fmla="*/ 1712638 h 1712637"/>
                  <a:gd name="connsiteX4" fmla="*/ 0 w 1712637"/>
                  <a:gd name="connsiteY4" fmla="*/ 856319 h 1712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2637" h="1712637">
                    <a:moveTo>
                      <a:pt x="0" y="856319"/>
                    </a:moveTo>
                    <a:cubicBezTo>
                      <a:pt x="0" y="383387"/>
                      <a:pt x="383387" y="0"/>
                      <a:pt x="856319" y="0"/>
                    </a:cubicBezTo>
                    <a:cubicBezTo>
                      <a:pt x="1329251" y="0"/>
                      <a:pt x="1712638" y="383387"/>
                      <a:pt x="1712638" y="856319"/>
                    </a:cubicBezTo>
                    <a:cubicBezTo>
                      <a:pt x="1712638" y="1329251"/>
                      <a:pt x="1329251" y="1712638"/>
                      <a:pt x="856319" y="1712638"/>
                    </a:cubicBezTo>
                    <a:cubicBezTo>
                      <a:pt x="383387" y="1712638"/>
                      <a:pt x="0" y="1329251"/>
                      <a:pt x="0" y="856319"/>
                    </a:cubicBezTo>
                    <a:close/>
                  </a:path>
                </a:pathLst>
              </a:custGeom>
              <a:solidFill>
                <a:schemeClr val="accent3">
                  <a:lumMod val="40000"/>
                  <a:lumOff val="60000"/>
                  <a:alpha val="50000"/>
                </a:schemeClr>
              </a:solidFill>
            </p:spPr>
            <p:style>
              <a:lnRef idx="2">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txBody>
              <a:bodyPr spcFirstLastPara="0" vert="horz" wrap="square" lIns="197612" tIns="230547" rIns="197612" bIns="938658" numCol="1" spcCol="1270" anchor="t" anchorCtr="0">
                <a:noAutofit/>
              </a:bodyPr>
              <a:lstStyle/>
              <a:p>
                <a:pPr marL="0" lvl="0" indent="0" algn="ctr" defTabSz="711200">
                  <a:lnSpc>
                    <a:spcPct val="90000"/>
                  </a:lnSpc>
                  <a:spcBef>
                    <a:spcPct val="0"/>
                  </a:spcBef>
                  <a:spcAft>
                    <a:spcPct val="35000"/>
                  </a:spcAft>
                  <a:buNone/>
                </a:pPr>
                <a:r>
                  <a:rPr lang="en-US" b="1" kern="1200" dirty="0"/>
                  <a:t>Patient</a:t>
                </a:r>
              </a:p>
            </p:txBody>
          </p:sp>
          <p:sp>
            <p:nvSpPr>
              <p:cNvPr id="10" name="Freeform 9">
                <a:extLst>
                  <a:ext uri="{FF2B5EF4-FFF2-40B4-BE49-F238E27FC236}">
                    <a16:creationId xmlns:a16="http://schemas.microsoft.com/office/drawing/2014/main" id="{A7E9FB88-2A23-D72A-D820-AC6618E29784}"/>
                  </a:ext>
                </a:extLst>
              </p:cNvPr>
              <p:cNvSpPr/>
              <p:nvPr/>
            </p:nvSpPr>
            <p:spPr>
              <a:xfrm>
                <a:off x="5997193" y="3000247"/>
                <a:ext cx="1712637" cy="1712637"/>
              </a:xfrm>
              <a:custGeom>
                <a:avLst/>
                <a:gdLst>
                  <a:gd name="connsiteX0" fmla="*/ 0 w 1712637"/>
                  <a:gd name="connsiteY0" fmla="*/ 856319 h 1712637"/>
                  <a:gd name="connsiteX1" fmla="*/ 856319 w 1712637"/>
                  <a:gd name="connsiteY1" fmla="*/ 0 h 1712637"/>
                  <a:gd name="connsiteX2" fmla="*/ 1712638 w 1712637"/>
                  <a:gd name="connsiteY2" fmla="*/ 856319 h 1712637"/>
                  <a:gd name="connsiteX3" fmla="*/ 856319 w 1712637"/>
                  <a:gd name="connsiteY3" fmla="*/ 1712638 h 1712637"/>
                  <a:gd name="connsiteX4" fmla="*/ 0 w 1712637"/>
                  <a:gd name="connsiteY4" fmla="*/ 856319 h 1712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2637" h="1712637">
                    <a:moveTo>
                      <a:pt x="0" y="856319"/>
                    </a:moveTo>
                    <a:cubicBezTo>
                      <a:pt x="0" y="383387"/>
                      <a:pt x="383387" y="0"/>
                      <a:pt x="856319" y="0"/>
                    </a:cubicBezTo>
                    <a:cubicBezTo>
                      <a:pt x="1329251" y="0"/>
                      <a:pt x="1712638" y="383387"/>
                      <a:pt x="1712638" y="856319"/>
                    </a:cubicBezTo>
                    <a:cubicBezTo>
                      <a:pt x="1712638" y="1329251"/>
                      <a:pt x="1329251" y="1712638"/>
                      <a:pt x="856319" y="1712638"/>
                    </a:cubicBezTo>
                    <a:cubicBezTo>
                      <a:pt x="383387" y="1712638"/>
                      <a:pt x="0" y="1329251"/>
                      <a:pt x="0" y="856319"/>
                    </a:cubicBezTo>
                    <a:close/>
                  </a:path>
                </a:pathLst>
              </a:custGeom>
            </p:spPr>
            <p:style>
              <a:lnRef idx="2">
                <a:schemeClr val="lt1">
                  <a:hueOff val="0"/>
                  <a:satOff val="0"/>
                  <a:lumOff val="0"/>
                  <a:alphaOff val="0"/>
                </a:schemeClr>
              </a:lnRef>
              <a:fillRef idx="1">
                <a:schemeClr val="accent5">
                  <a:alpha val="50000"/>
                  <a:hueOff val="-2758026"/>
                  <a:satOff val="10847"/>
                  <a:lumOff val="16144"/>
                  <a:alphaOff val="0"/>
                </a:schemeClr>
              </a:fillRef>
              <a:effectRef idx="0">
                <a:schemeClr val="accent5">
                  <a:alpha val="50000"/>
                  <a:hueOff val="-2758026"/>
                  <a:satOff val="10847"/>
                  <a:lumOff val="16144"/>
                  <a:alphaOff val="0"/>
                </a:schemeClr>
              </a:effectRef>
              <a:fontRef idx="minor">
                <a:schemeClr val="tx1"/>
              </a:fontRef>
            </p:style>
            <p:txBody>
              <a:bodyPr spcFirstLastPara="0" vert="horz" wrap="square" lIns="731520" tIns="197612" rIns="131742" bIns="197612" numCol="1" spcCol="1270" anchor="ctr" anchorCtr="0">
                <a:noAutofit/>
              </a:bodyPr>
              <a:lstStyle/>
              <a:p>
                <a:pPr marL="0" lvl="0" indent="0" algn="ctr" defTabSz="711200">
                  <a:lnSpc>
                    <a:spcPct val="90000"/>
                  </a:lnSpc>
                  <a:spcBef>
                    <a:spcPct val="0"/>
                  </a:spcBef>
                  <a:spcAft>
                    <a:spcPct val="35000"/>
                  </a:spcAft>
                  <a:buNone/>
                </a:pPr>
                <a:r>
                  <a:rPr lang="en-US" b="1" kern="1200" dirty="0"/>
                  <a:t>Doctor</a:t>
                </a:r>
              </a:p>
              <a:p>
                <a:pPr marL="0" lvl="0" indent="0" algn="ctr" defTabSz="711200">
                  <a:lnSpc>
                    <a:spcPct val="90000"/>
                  </a:lnSpc>
                  <a:spcBef>
                    <a:spcPct val="0"/>
                  </a:spcBef>
                  <a:spcAft>
                    <a:spcPct val="35000"/>
                  </a:spcAft>
                  <a:buNone/>
                </a:pPr>
                <a:endParaRPr lang="en-US" b="1" kern="1200" dirty="0"/>
              </a:p>
            </p:txBody>
          </p:sp>
          <p:sp>
            <p:nvSpPr>
              <p:cNvPr id="12" name="Freeform 11">
                <a:extLst>
                  <a:ext uri="{FF2B5EF4-FFF2-40B4-BE49-F238E27FC236}">
                    <a16:creationId xmlns:a16="http://schemas.microsoft.com/office/drawing/2014/main" id="{7857F8C1-A084-CFD7-1F40-891F8373A872}"/>
                  </a:ext>
                </a:extLst>
              </p:cNvPr>
              <p:cNvSpPr/>
              <p:nvPr/>
            </p:nvSpPr>
            <p:spPr>
              <a:xfrm>
                <a:off x="4482168" y="3000247"/>
                <a:ext cx="1712637" cy="1712637"/>
              </a:xfrm>
              <a:custGeom>
                <a:avLst/>
                <a:gdLst>
                  <a:gd name="connsiteX0" fmla="*/ 0 w 1712637"/>
                  <a:gd name="connsiteY0" fmla="*/ 856319 h 1712637"/>
                  <a:gd name="connsiteX1" fmla="*/ 856319 w 1712637"/>
                  <a:gd name="connsiteY1" fmla="*/ 0 h 1712637"/>
                  <a:gd name="connsiteX2" fmla="*/ 1712638 w 1712637"/>
                  <a:gd name="connsiteY2" fmla="*/ 856319 h 1712637"/>
                  <a:gd name="connsiteX3" fmla="*/ 856319 w 1712637"/>
                  <a:gd name="connsiteY3" fmla="*/ 1712638 h 1712637"/>
                  <a:gd name="connsiteX4" fmla="*/ 0 w 1712637"/>
                  <a:gd name="connsiteY4" fmla="*/ 856319 h 1712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2637" h="1712637">
                    <a:moveTo>
                      <a:pt x="0" y="856319"/>
                    </a:moveTo>
                    <a:cubicBezTo>
                      <a:pt x="0" y="383387"/>
                      <a:pt x="383387" y="0"/>
                      <a:pt x="856319" y="0"/>
                    </a:cubicBezTo>
                    <a:cubicBezTo>
                      <a:pt x="1329251" y="0"/>
                      <a:pt x="1712638" y="383387"/>
                      <a:pt x="1712638" y="856319"/>
                    </a:cubicBezTo>
                    <a:cubicBezTo>
                      <a:pt x="1712638" y="1329251"/>
                      <a:pt x="1329251" y="1712638"/>
                      <a:pt x="856319" y="1712638"/>
                    </a:cubicBezTo>
                    <a:cubicBezTo>
                      <a:pt x="383387" y="1712638"/>
                      <a:pt x="0" y="1329251"/>
                      <a:pt x="0" y="856319"/>
                    </a:cubicBezTo>
                    <a:close/>
                  </a:path>
                </a:pathLst>
              </a:custGeom>
            </p:spPr>
            <p:style>
              <a:lnRef idx="2">
                <a:schemeClr val="lt1">
                  <a:hueOff val="0"/>
                  <a:satOff val="0"/>
                  <a:lumOff val="0"/>
                  <a:alphaOff val="0"/>
                </a:schemeClr>
              </a:lnRef>
              <a:fillRef idx="1">
                <a:schemeClr val="accent5">
                  <a:alpha val="50000"/>
                  <a:hueOff val="-8274077"/>
                  <a:satOff val="32542"/>
                  <a:lumOff val="48431"/>
                  <a:alphaOff val="0"/>
                </a:schemeClr>
              </a:fillRef>
              <a:effectRef idx="0">
                <a:schemeClr val="accent5">
                  <a:alpha val="50000"/>
                  <a:hueOff val="-8274077"/>
                  <a:satOff val="32542"/>
                  <a:lumOff val="48431"/>
                  <a:alphaOff val="0"/>
                </a:schemeClr>
              </a:effectRef>
              <a:fontRef idx="minor">
                <a:schemeClr val="tx1"/>
              </a:fontRef>
            </p:style>
            <p:txBody>
              <a:bodyPr spcFirstLastPara="0" vert="horz" wrap="square" lIns="131741" tIns="197612" rIns="457200" bIns="197612" numCol="1" spcCol="1270" anchor="ctr" anchorCtr="0">
                <a:noAutofit/>
              </a:bodyPr>
              <a:lstStyle/>
              <a:p>
                <a:pPr marL="0" lvl="0" indent="0" algn="ctr" defTabSz="711200">
                  <a:lnSpc>
                    <a:spcPct val="90000"/>
                  </a:lnSpc>
                  <a:spcBef>
                    <a:spcPct val="0"/>
                  </a:spcBef>
                  <a:spcAft>
                    <a:spcPct val="35000"/>
                  </a:spcAft>
                  <a:buNone/>
                </a:pPr>
                <a:r>
                  <a:rPr lang="en-US" b="1" kern="1200" dirty="0"/>
                  <a:t>Caregiver</a:t>
                </a:r>
              </a:p>
              <a:p>
                <a:pPr marL="0" lvl="0" indent="0" algn="ctr" defTabSz="711200">
                  <a:lnSpc>
                    <a:spcPct val="90000"/>
                  </a:lnSpc>
                  <a:spcBef>
                    <a:spcPct val="0"/>
                  </a:spcBef>
                  <a:spcAft>
                    <a:spcPct val="35000"/>
                  </a:spcAft>
                  <a:buNone/>
                </a:pPr>
                <a:endParaRPr lang="en-US" b="1" kern="1200" dirty="0"/>
              </a:p>
            </p:txBody>
          </p:sp>
          <p:sp>
            <p:nvSpPr>
              <p:cNvPr id="11" name="Freeform 10">
                <a:extLst>
                  <a:ext uri="{FF2B5EF4-FFF2-40B4-BE49-F238E27FC236}">
                    <a16:creationId xmlns:a16="http://schemas.microsoft.com/office/drawing/2014/main" id="{7074B545-E51E-E430-9D35-9D06D3C10866}"/>
                  </a:ext>
                </a:extLst>
              </p:cNvPr>
              <p:cNvSpPr/>
              <p:nvPr/>
            </p:nvSpPr>
            <p:spPr>
              <a:xfrm>
                <a:off x="5239680" y="3757760"/>
                <a:ext cx="1712637" cy="1712637"/>
              </a:xfrm>
              <a:custGeom>
                <a:avLst/>
                <a:gdLst>
                  <a:gd name="connsiteX0" fmla="*/ 0 w 1712637"/>
                  <a:gd name="connsiteY0" fmla="*/ 856319 h 1712637"/>
                  <a:gd name="connsiteX1" fmla="*/ 856319 w 1712637"/>
                  <a:gd name="connsiteY1" fmla="*/ 0 h 1712637"/>
                  <a:gd name="connsiteX2" fmla="*/ 1712638 w 1712637"/>
                  <a:gd name="connsiteY2" fmla="*/ 856319 h 1712637"/>
                  <a:gd name="connsiteX3" fmla="*/ 856319 w 1712637"/>
                  <a:gd name="connsiteY3" fmla="*/ 1712638 h 1712637"/>
                  <a:gd name="connsiteX4" fmla="*/ 0 w 1712637"/>
                  <a:gd name="connsiteY4" fmla="*/ 856319 h 1712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2637" h="1712637">
                    <a:moveTo>
                      <a:pt x="0" y="856319"/>
                    </a:moveTo>
                    <a:cubicBezTo>
                      <a:pt x="0" y="383387"/>
                      <a:pt x="383387" y="0"/>
                      <a:pt x="856319" y="0"/>
                    </a:cubicBezTo>
                    <a:cubicBezTo>
                      <a:pt x="1329251" y="0"/>
                      <a:pt x="1712638" y="383387"/>
                      <a:pt x="1712638" y="856319"/>
                    </a:cubicBezTo>
                    <a:cubicBezTo>
                      <a:pt x="1712638" y="1329251"/>
                      <a:pt x="1329251" y="1712638"/>
                      <a:pt x="856319" y="1712638"/>
                    </a:cubicBezTo>
                    <a:cubicBezTo>
                      <a:pt x="383387" y="1712638"/>
                      <a:pt x="0" y="1329251"/>
                      <a:pt x="0" y="856319"/>
                    </a:cubicBezTo>
                    <a:close/>
                  </a:path>
                </a:pathLst>
              </a:custGeom>
            </p:spPr>
            <p:style>
              <a:lnRef idx="2">
                <a:schemeClr val="lt1">
                  <a:hueOff val="0"/>
                  <a:satOff val="0"/>
                  <a:lumOff val="0"/>
                  <a:alphaOff val="0"/>
                </a:schemeClr>
              </a:lnRef>
              <a:fillRef idx="1">
                <a:schemeClr val="accent5">
                  <a:alpha val="50000"/>
                  <a:hueOff val="-5516051"/>
                  <a:satOff val="21695"/>
                  <a:lumOff val="32287"/>
                  <a:alphaOff val="0"/>
                </a:schemeClr>
              </a:fillRef>
              <a:effectRef idx="0">
                <a:schemeClr val="accent5">
                  <a:alpha val="50000"/>
                  <a:hueOff val="-5516051"/>
                  <a:satOff val="21695"/>
                  <a:lumOff val="32287"/>
                  <a:alphaOff val="0"/>
                </a:schemeClr>
              </a:effectRef>
              <a:fontRef idx="minor">
                <a:schemeClr val="tx1"/>
              </a:fontRef>
            </p:style>
            <p:txBody>
              <a:bodyPr spcFirstLastPara="0" vert="horz" wrap="square" lIns="197612" tIns="938657" rIns="197612" bIns="230548" numCol="1" spcCol="1270" anchor="ctr" anchorCtr="0">
                <a:noAutofit/>
              </a:bodyPr>
              <a:lstStyle/>
              <a:p>
                <a:pPr marL="0" lvl="0" indent="0" algn="ctr" defTabSz="711200">
                  <a:lnSpc>
                    <a:spcPct val="90000"/>
                  </a:lnSpc>
                  <a:spcBef>
                    <a:spcPct val="0"/>
                  </a:spcBef>
                  <a:spcAft>
                    <a:spcPct val="35000"/>
                  </a:spcAft>
                  <a:buNone/>
                </a:pPr>
                <a:r>
                  <a:rPr lang="en-US" b="1" kern="1200" dirty="0"/>
                  <a:t>Support System</a:t>
                </a:r>
              </a:p>
              <a:p>
                <a:pPr marL="0" lvl="0" indent="0" algn="ctr" defTabSz="711200">
                  <a:lnSpc>
                    <a:spcPct val="90000"/>
                  </a:lnSpc>
                  <a:spcBef>
                    <a:spcPct val="0"/>
                  </a:spcBef>
                  <a:spcAft>
                    <a:spcPct val="35000"/>
                  </a:spcAft>
                  <a:buNone/>
                </a:pPr>
                <a:endParaRPr lang="en-US" b="1" kern="1200" dirty="0"/>
              </a:p>
            </p:txBody>
          </p:sp>
        </p:grpSp>
        <p:pic>
          <p:nvPicPr>
            <p:cNvPr id="17" name="Picture 3" descr="F:\Graftech Design Projects - Aurora\Med Learning Group - Christine (Hosmer) Gallo\Lisa Crenshaw\AD-12-05L\_graphics\medical icons-02.png">
              <a:extLst>
                <a:ext uri="{FF2B5EF4-FFF2-40B4-BE49-F238E27FC236}">
                  <a16:creationId xmlns:a16="http://schemas.microsoft.com/office/drawing/2014/main" id="{E669C4C7-B693-84F7-2930-0EB529A32CDF}"/>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896710" y="2750671"/>
              <a:ext cx="398580" cy="499152"/>
            </a:xfrm>
            <a:prstGeom prst="rect">
              <a:avLst/>
            </a:prstGeom>
            <a:noFill/>
            <a:extLst>
              <a:ext uri="{909E8E84-426E-40DD-AFC4-6F175D3DCCD1}">
                <a14:hiddenFill xmlns:a14="http://schemas.microsoft.com/office/drawing/2010/main">
                  <a:solidFill>
                    <a:srgbClr val="FFFFFF"/>
                  </a:solidFill>
                </a14:hiddenFill>
              </a:ext>
            </a:extLst>
          </p:spPr>
        </p:pic>
        <p:grpSp>
          <p:nvGrpSpPr>
            <p:cNvPr id="44" name="Group 43">
              <a:extLst>
                <a:ext uri="{FF2B5EF4-FFF2-40B4-BE49-F238E27FC236}">
                  <a16:creationId xmlns:a16="http://schemas.microsoft.com/office/drawing/2014/main" id="{6AEC51B9-FD08-963F-0CB6-046249C30FBE}"/>
                </a:ext>
              </a:extLst>
            </p:cNvPr>
            <p:cNvGrpSpPr/>
            <p:nvPr/>
          </p:nvGrpSpPr>
          <p:grpSpPr>
            <a:xfrm>
              <a:off x="6856479" y="3777762"/>
              <a:ext cx="737017" cy="685547"/>
              <a:chOff x="5779195" y="3091089"/>
              <a:chExt cx="670637" cy="776887"/>
            </a:xfrm>
          </p:grpSpPr>
          <p:pic>
            <p:nvPicPr>
              <p:cNvPr id="18" name="Picture 3" descr="F:\Graftech Design Projects - Aurora\Med Learning Group - Christine (Hosmer) Gallo\Lisa Crenshaw\AD-12-05L\_graphics\medical icons-02.png">
                <a:extLst>
                  <a:ext uri="{FF2B5EF4-FFF2-40B4-BE49-F238E27FC236}">
                    <a16:creationId xmlns:a16="http://schemas.microsoft.com/office/drawing/2014/main" id="{5682C85A-C543-8BF5-09C8-1BEF4A630CA2}"/>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5779195" y="3236541"/>
                <a:ext cx="417559" cy="631435"/>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3" descr="F:\Graftech Design Projects - Aurora\Med Learning Group - Christine (Hosmer) Gallo\Lisa Crenshaw\AD-12-05L\_graphics\medical icons-02.png">
                <a:extLst>
                  <a:ext uri="{FF2B5EF4-FFF2-40B4-BE49-F238E27FC236}">
                    <a16:creationId xmlns:a16="http://schemas.microsoft.com/office/drawing/2014/main" id="{8FFD522B-C91A-4039-CFD3-BFFEE7895B72}"/>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6099099" y="3091089"/>
                <a:ext cx="350733" cy="423187"/>
              </a:xfrm>
              <a:prstGeom prst="rect">
                <a:avLst/>
              </a:prstGeom>
              <a:noFill/>
              <a:extLst>
                <a:ext uri="{909E8E84-426E-40DD-AFC4-6F175D3DCCD1}">
                  <a14:hiddenFill xmlns:a14="http://schemas.microsoft.com/office/drawing/2010/main">
                    <a:solidFill>
                      <a:srgbClr val="FFFFFF"/>
                    </a:solidFill>
                  </a14:hiddenFill>
                </a:ext>
              </a:extLst>
            </p:spPr>
          </p:pic>
        </p:grpSp>
        <p:pic>
          <p:nvPicPr>
            <p:cNvPr id="45" name="Picture 3" descr="F:\Graftech Design Projects - Aurora\Med Learning Group - Christine (Hosmer) Gallo\Lisa Crenshaw\AD-12-05L\_graphics\medical icons-02.png">
              <a:extLst>
                <a:ext uri="{FF2B5EF4-FFF2-40B4-BE49-F238E27FC236}">
                  <a16:creationId xmlns:a16="http://schemas.microsoft.com/office/drawing/2014/main" id="{48817D5B-ADE2-9EA0-E4CB-85AFB58A07C2}"/>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4761188" y="3787822"/>
              <a:ext cx="478492" cy="726743"/>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3" descr="F:\Graftech Design Projects - Aurora\Med Learning Group - Christine (Hosmer) Gallo\Lisa Crenshaw\AD-12-05L\_graphics\medical icons-02.png">
              <a:extLst>
                <a:ext uri="{FF2B5EF4-FFF2-40B4-BE49-F238E27FC236}">
                  <a16:creationId xmlns:a16="http://schemas.microsoft.com/office/drawing/2014/main" id="{D8518057-36C6-D995-0C94-C348329B1E2F}"/>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5821235" y="4987690"/>
              <a:ext cx="549526" cy="508428"/>
            </a:xfrm>
            <a:prstGeom prst="rect">
              <a:avLst/>
            </a:prstGeom>
            <a:noFill/>
            <a:extLst>
              <a:ext uri="{909E8E84-426E-40DD-AFC4-6F175D3DCCD1}">
                <a14:hiddenFill xmlns:a14="http://schemas.microsoft.com/office/drawing/2010/main">
                  <a:solidFill>
                    <a:srgbClr val="FFFFFF"/>
                  </a:solidFill>
                </a14:hiddenFill>
              </a:ext>
            </a:extLst>
          </p:spPr>
        </p:pic>
      </p:grpSp>
      <p:sp>
        <p:nvSpPr>
          <p:cNvPr id="48" name="Rounded Rectangle 47">
            <a:extLst>
              <a:ext uri="{FF2B5EF4-FFF2-40B4-BE49-F238E27FC236}">
                <a16:creationId xmlns:a16="http://schemas.microsoft.com/office/drawing/2014/main" id="{F7B41349-4ACB-7394-F53B-DD9C65451657}"/>
              </a:ext>
            </a:extLst>
          </p:cNvPr>
          <p:cNvSpPr/>
          <p:nvPr/>
        </p:nvSpPr>
        <p:spPr>
          <a:xfrm>
            <a:off x="675024" y="968947"/>
            <a:ext cx="3368842" cy="2379843"/>
          </a:xfrm>
          <a:prstGeom prst="roundRect">
            <a:avLst>
              <a:gd name="adj" fmla="val 10360"/>
            </a:avLst>
          </a:prstGeom>
          <a:solidFill>
            <a:schemeClr val="bg1"/>
          </a:solidFill>
          <a:ln>
            <a:solidFill>
              <a:schemeClr val="accent1"/>
            </a:solidFill>
          </a:ln>
          <a:effectLst>
            <a:outerShdw blurRad="165100" dist="38100" dir="2700000" algn="tl" rotWithShape="0">
              <a:prstClr val="black">
                <a:alpha val="22346"/>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200"/>
              </a:spcAft>
            </a:pPr>
            <a:r>
              <a:rPr lang="en-US" sz="2000" b="1" dirty="0">
                <a:solidFill>
                  <a:schemeClr val="tx1"/>
                </a:solidFill>
              </a:rPr>
              <a:t>Initial evaluation</a:t>
            </a:r>
          </a:p>
          <a:p>
            <a:pPr marL="252146" indent="-252146">
              <a:buFont typeface="Arial" panose="020B0604020202020204" pitchFamily="34" charset="0"/>
              <a:buChar char="•"/>
            </a:pPr>
            <a:r>
              <a:rPr lang="en-US" sz="1600" dirty="0">
                <a:solidFill>
                  <a:schemeClr val="tx1"/>
                </a:solidFill>
              </a:rPr>
              <a:t>Early detection</a:t>
            </a:r>
          </a:p>
          <a:p>
            <a:pPr marL="252146" indent="-252146">
              <a:buFont typeface="Arial" panose="020B0604020202020204" pitchFamily="34" charset="0"/>
              <a:buChar char="•"/>
            </a:pPr>
            <a:r>
              <a:rPr lang="en-US" sz="1600" dirty="0">
                <a:solidFill>
                  <a:schemeClr val="tx1"/>
                </a:solidFill>
              </a:rPr>
              <a:t>Comprehensive history</a:t>
            </a:r>
          </a:p>
          <a:p>
            <a:pPr marL="252146" indent="-252146">
              <a:buFont typeface="Arial" panose="020B0604020202020204" pitchFamily="34" charset="0"/>
              <a:buChar char="•"/>
            </a:pPr>
            <a:r>
              <a:rPr lang="en-US" sz="1600" dirty="0">
                <a:solidFill>
                  <a:schemeClr val="tx1"/>
                </a:solidFill>
              </a:rPr>
              <a:t>Physical exam + labs</a:t>
            </a:r>
          </a:p>
          <a:p>
            <a:pPr marL="252146" indent="-252146">
              <a:buFont typeface="Arial" panose="020B0604020202020204" pitchFamily="34" charset="0"/>
              <a:buChar char="•"/>
            </a:pPr>
            <a:r>
              <a:rPr lang="en-US" sz="1600" dirty="0">
                <a:solidFill>
                  <a:schemeClr val="tx1"/>
                </a:solidFill>
              </a:rPr>
              <a:t>Mental status exam</a:t>
            </a:r>
          </a:p>
          <a:p>
            <a:pPr marL="252146" indent="-252146">
              <a:buFont typeface="Arial" panose="020B0604020202020204" pitchFamily="34" charset="0"/>
              <a:buChar char="•"/>
            </a:pPr>
            <a:r>
              <a:rPr lang="en-US" sz="1600" dirty="0">
                <a:solidFill>
                  <a:schemeClr val="tx1"/>
                </a:solidFill>
              </a:rPr>
              <a:t>Neuroimaging</a:t>
            </a:r>
          </a:p>
          <a:p>
            <a:pPr marL="252146" indent="-252146">
              <a:buFont typeface="Arial" panose="020B0604020202020204" pitchFamily="34" charset="0"/>
              <a:buChar char="•"/>
            </a:pPr>
            <a:r>
              <a:rPr lang="en-US" sz="1600" dirty="0">
                <a:solidFill>
                  <a:schemeClr val="tx1"/>
                </a:solidFill>
                <a:sym typeface="Wingdings" panose="05000000000000000000" pitchFamily="2" charset="2"/>
              </a:rPr>
              <a:t>Neuropsychiatric assessment</a:t>
            </a:r>
            <a:endParaRPr lang="en-US" sz="1600" dirty="0">
              <a:solidFill>
                <a:schemeClr val="tx1"/>
              </a:solidFill>
            </a:endParaRPr>
          </a:p>
        </p:txBody>
      </p:sp>
      <p:sp>
        <p:nvSpPr>
          <p:cNvPr id="49" name="Rounded Rectangle 48">
            <a:extLst>
              <a:ext uri="{FF2B5EF4-FFF2-40B4-BE49-F238E27FC236}">
                <a16:creationId xmlns:a16="http://schemas.microsoft.com/office/drawing/2014/main" id="{03BBB0C6-FF21-2497-627A-0FDE94B77E20}"/>
              </a:ext>
            </a:extLst>
          </p:cNvPr>
          <p:cNvSpPr/>
          <p:nvPr/>
        </p:nvSpPr>
        <p:spPr>
          <a:xfrm>
            <a:off x="642186" y="3668031"/>
            <a:ext cx="3368842" cy="2573816"/>
          </a:xfrm>
          <a:prstGeom prst="roundRect">
            <a:avLst>
              <a:gd name="adj" fmla="val 10360"/>
            </a:avLst>
          </a:prstGeom>
          <a:solidFill>
            <a:schemeClr val="bg1"/>
          </a:solidFill>
          <a:ln>
            <a:solidFill>
              <a:schemeClr val="accent1"/>
            </a:solidFill>
          </a:ln>
          <a:effectLst>
            <a:outerShdw blurRad="165100" dist="38100" dir="2700000" algn="tl" rotWithShape="0">
              <a:prstClr val="black">
                <a:alpha val="22346"/>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200"/>
              </a:spcAft>
            </a:pPr>
            <a:r>
              <a:rPr lang="en-US" sz="2000" b="1" dirty="0">
                <a:solidFill>
                  <a:schemeClr val="tx1"/>
                </a:solidFill>
              </a:rPr>
              <a:t>Caregiver</a:t>
            </a:r>
          </a:p>
          <a:p>
            <a:pPr marL="252146" indent="-252146">
              <a:buFont typeface="Arial" panose="020B0604020202020204" pitchFamily="34" charset="0"/>
              <a:buChar char="•"/>
            </a:pPr>
            <a:r>
              <a:rPr lang="en-US" sz="1600" dirty="0">
                <a:solidFill>
                  <a:schemeClr val="tx1"/>
                </a:solidFill>
              </a:rPr>
              <a:t>Assessment for burden, depression, and other comorbidities</a:t>
            </a:r>
          </a:p>
          <a:p>
            <a:pPr marL="252146" indent="-252146">
              <a:buFont typeface="Arial" panose="020B0604020202020204" pitchFamily="34" charset="0"/>
              <a:buChar char="•"/>
            </a:pPr>
            <a:r>
              <a:rPr lang="en-US" sz="1600" dirty="0">
                <a:solidFill>
                  <a:schemeClr val="tx1"/>
                </a:solidFill>
              </a:rPr>
              <a:t>Disease education</a:t>
            </a:r>
          </a:p>
          <a:p>
            <a:pPr marL="252146" indent="-252146">
              <a:buFont typeface="Arial" panose="020B0604020202020204" pitchFamily="34" charset="0"/>
              <a:buChar char="•"/>
            </a:pPr>
            <a:r>
              <a:rPr lang="en-US" sz="1600" dirty="0">
                <a:solidFill>
                  <a:schemeClr val="tx1"/>
                </a:solidFill>
              </a:rPr>
              <a:t>Access to local resources </a:t>
            </a:r>
          </a:p>
          <a:p>
            <a:pPr marL="252146" indent="-252146">
              <a:buFont typeface="Arial" panose="020B0604020202020204" pitchFamily="34" charset="0"/>
              <a:buChar char="•"/>
            </a:pPr>
            <a:r>
              <a:rPr lang="en-US" sz="1600" dirty="0">
                <a:solidFill>
                  <a:schemeClr val="tx1"/>
                </a:solidFill>
              </a:rPr>
              <a:t>Individual and group therapy</a:t>
            </a:r>
          </a:p>
          <a:p>
            <a:pPr marL="252146" indent="-252146">
              <a:buFont typeface="Arial" panose="020B0604020202020204" pitchFamily="34" charset="0"/>
              <a:buChar char="•"/>
            </a:pPr>
            <a:r>
              <a:rPr lang="en-US" sz="1600" dirty="0">
                <a:solidFill>
                  <a:schemeClr val="tx1"/>
                </a:solidFill>
              </a:rPr>
              <a:t>Respite time</a:t>
            </a:r>
          </a:p>
        </p:txBody>
      </p:sp>
      <p:sp>
        <p:nvSpPr>
          <p:cNvPr id="50" name="Rounded Rectangle 49">
            <a:extLst>
              <a:ext uri="{FF2B5EF4-FFF2-40B4-BE49-F238E27FC236}">
                <a16:creationId xmlns:a16="http://schemas.microsoft.com/office/drawing/2014/main" id="{DF4CA38A-0665-61DE-015D-3E2893C9CC78}"/>
              </a:ext>
            </a:extLst>
          </p:cNvPr>
          <p:cNvSpPr/>
          <p:nvPr/>
        </p:nvSpPr>
        <p:spPr>
          <a:xfrm>
            <a:off x="7664916" y="1003240"/>
            <a:ext cx="3827459" cy="2379843"/>
          </a:xfrm>
          <a:prstGeom prst="roundRect">
            <a:avLst>
              <a:gd name="adj" fmla="val 10360"/>
            </a:avLst>
          </a:prstGeom>
          <a:solidFill>
            <a:schemeClr val="bg1"/>
          </a:solidFill>
          <a:ln>
            <a:solidFill>
              <a:schemeClr val="accent1"/>
            </a:solidFill>
          </a:ln>
          <a:effectLst>
            <a:outerShdw blurRad="165100" dist="38100" dir="2700000" algn="tl" rotWithShape="0">
              <a:prstClr val="black">
                <a:alpha val="22346"/>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200"/>
              </a:spcAft>
            </a:pPr>
            <a:r>
              <a:rPr lang="en-US" sz="2000" b="1" dirty="0">
                <a:solidFill>
                  <a:schemeClr val="tx1"/>
                </a:solidFill>
              </a:rPr>
              <a:t>Ongoing Management</a:t>
            </a:r>
          </a:p>
          <a:p>
            <a:pPr marL="302575" indent="-302575">
              <a:buFont typeface="Arial" panose="020B0604020202020204" pitchFamily="34" charset="0"/>
              <a:buChar char="•"/>
            </a:pPr>
            <a:r>
              <a:rPr lang="en-US" sz="1600" dirty="0">
                <a:solidFill>
                  <a:schemeClr val="tx1"/>
                </a:solidFill>
              </a:rPr>
              <a:t>Tracking of symptoms</a:t>
            </a:r>
          </a:p>
          <a:p>
            <a:pPr marL="302575" indent="-302575">
              <a:buFont typeface="Arial" panose="020B0604020202020204" pitchFamily="34" charset="0"/>
              <a:buChar char="•"/>
            </a:pPr>
            <a:r>
              <a:rPr lang="en-US" sz="1600" dirty="0">
                <a:solidFill>
                  <a:schemeClr val="tx1"/>
                </a:solidFill>
              </a:rPr>
              <a:t>Cognitive enhancers</a:t>
            </a:r>
          </a:p>
          <a:p>
            <a:pPr marL="302575" indent="-302575">
              <a:buFont typeface="Arial" panose="020B0604020202020204" pitchFamily="34" charset="0"/>
              <a:buChar char="•"/>
            </a:pPr>
            <a:r>
              <a:rPr lang="en-US" sz="1600" dirty="0">
                <a:solidFill>
                  <a:schemeClr val="tx1"/>
                </a:solidFill>
              </a:rPr>
              <a:t>Treatment of psychiatric issues </a:t>
            </a:r>
          </a:p>
          <a:p>
            <a:pPr marL="252146" indent="-252146">
              <a:buFont typeface="Arial" panose="020B0604020202020204" pitchFamily="34" charset="0"/>
              <a:buChar char="•"/>
            </a:pPr>
            <a:r>
              <a:rPr lang="en-US" sz="1600" dirty="0">
                <a:solidFill>
                  <a:schemeClr val="tx1"/>
                </a:solidFill>
              </a:rPr>
              <a:t>Rapid assessment of mental screening changes</a:t>
            </a:r>
          </a:p>
          <a:p>
            <a:pPr marL="252146" indent="-252146">
              <a:buFont typeface="Arial" panose="020B0604020202020204" pitchFamily="34" charset="0"/>
              <a:buChar char="•"/>
            </a:pPr>
            <a:r>
              <a:rPr lang="en-US" sz="1600" dirty="0">
                <a:solidFill>
                  <a:schemeClr val="tx1"/>
                </a:solidFill>
              </a:rPr>
              <a:t>Proactive treatment of comorbidities</a:t>
            </a:r>
          </a:p>
        </p:txBody>
      </p:sp>
      <p:sp>
        <p:nvSpPr>
          <p:cNvPr id="51" name="Rounded Rectangle 50">
            <a:extLst>
              <a:ext uri="{FF2B5EF4-FFF2-40B4-BE49-F238E27FC236}">
                <a16:creationId xmlns:a16="http://schemas.microsoft.com/office/drawing/2014/main" id="{DB6F9105-B141-64BE-54E7-AED33CCF53BF}"/>
              </a:ext>
            </a:extLst>
          </p:cNvPr>
          <p:cNvSpPr/>
          <p:nvPr/>
        </p:nvSpPr>
        <p:spPr>
          <a:xfrm>
            <a:off x="7683522" y="3702324"/>
            <a:ext cx="3868383" cy="2573816"/>
          </a:xfrm>
          <a:prstGeom prst="roundRect">
            <a:avLst>
              <a:gd name="adj" fmla="val 10360"/>
            </a:avLst>
          </a:prstGeom>
          <a:solidFill>
            <a:schemeClr val="bg1"/>
          </a:solidFill>
          <a:ln>
            <a:solidFill>
              <a:schemeClr val="accent1"/>
            </a:solidFill>
          </a:ln>
          <a:effectLst>
            <a:outerShdw blurRad="165100" dist="38100" dir="2700000" algn="tl" rotWithShape="0">
              <a:prstClr val="black">
                <a:alpha val="22346"/>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200"/>
              </a:spcAft>
            </a:pPr>
            <a:r>
              <a:rPr lang="en-US" sz="2000" b="1" dirty="0">
                <a:solidFill>
                  <a:schemeClr val="tx1"/>
                </a:solidFill>
              </a:rPr>
              <a:t>Psychosocial</a:t>
            </a:r>
          </a:p>
          <a:p>
            <a:pPr marL="252146" indent="-252146">
              <a:buFont typeface="Arial" panose="020B0604020202020204" pitchFamily="34" charset="0"/>
              <a:buChar char="•"/>
            </a:pPr>
            <a:r>
              <a:rPr lang="en-US" sz="1600" dirty="0">
                <a:solidFill>
                  <a:schemeClr val="tx1"/>
                </a:solidFill>
              </a:rPr>
              <a:t>Adequate supervision</a:t>
            </a:r>
          </a:p>
          <a:p>
            <a:pPr marL="252146" indent="-252146">
              <a:buFont typeface="Arial" panose="020B0604020202020204" pitchFamily="34" charset="0"/>
              <a:buChar char="•"/>
            </a:pPr>
            <a:r>
              <a:rPr lang="en-US" sz="1600" dirty="0">
                <a:solidFill>
                  <a:schemeClr val="tx1"/>
                </a:solidFill>
              </a:rPr>
              <a:t>Safety review of home and daily life</a:t>
            </a:r>
          </a:p>
          <a:p>
            <a:pPr marL="252146" indent="-252146">
              <a:buFont typeface="Arial" panose="020B0604020202020204" pitchFamily="34" charset="0"/>
              <a:buChar char="•"/>
            </a:pPr>
            <a:r>
              <a:rPr lang="en-US" sz="1600" dirty="0">
                <a:solidFill>
                  <a:schemeClr val="tx1"/>
                </a:solidFill>
              </a:rPr>
              <a:t>Advance directives</a:t>
            </a:r>
          </a:p>
          <a:p>
            <a:pPr marL="252146" indent="-252146">
              <a:buFont typeface="Arial" panose="020B0604020202020204" pitchFamily="34" charset="0"/>
              <a:buChar char="•"/>
            </a:pPr>
            <a:r>
              <a:rPr lang="en-US" sz="1600" dirty="0">
                <a:solidFill>
                  <a:schemeClr val="tx1"/>
                </a:solidFill>
              </a:rPr>
              <a:t>Financial planning</a:t>
            </a:r>
          </a:p>
          <a:p>
            <a:pPr marL="252146" indent="-252146">
              <a:buFont typeface="Arial" panose="020B0604020202020204" pitchFamily="34" charset="0"/>
              <a:buChar char="•"/>
            </a:pPr>
            <a:r>
              <a:rPr lang="en-US" sz="1600" dirty="0">
                <a:solidFill>
                  <a:schemeClr val="tx1"/>
                </a:solidFill>
              </a:rPr>
              <a:t>Meaningful activities </a:t>
            </a:r>
          </a:p>
          <a:p>
            <a:pPr marL="252146" indent="-252146">
              <a:buFont typeface="Arial" panose="020B0604020202020204" pitchFamily="34" charset="0"/>
              <a:buChar char="•"/>
            </a:pPr>
            <a:r>
              <a:rPr lang="en-US" sz="1600" dirty="0">
                <a:solidFill>
                  <a:schemeClr val="tx1"/>
                </a:solidFill>
              </a:rPr>
              <a:t>Physical exercise</a:t>
            </a:r>
          </a:p>
          <a:p>
            <a:pPr marL="252146" indent="-252146">
              <a:buFont typeface="Arial" panose="020B0604020202020204" pitchFamily="34" charset="0"/>
              <a:buChar char="•"/>
            </a:pPr>
            <a:r>
              <a:rPr lang="en-US" sz="1600" dirty="0">
                <a:solidFill>
                  <a:schemeClr val="tx1"/>
                </a:solidFill>
              </a:rPr>
              <a:t>Healthy diet</a:t>
            </a:r>
          </a:p>
          <a:p>
            <a:pPr marL="252146" indent="-252146">
              <a:buFont typeface="Arial" panose="020B0604020202020204" pitchFamily="34" charset="0"/>
              <a:buChar char="•"/>
            </a:pPr>
            <a:r>
              <a:rPr lang="en-US" sz="1600" dirty="0">
                <a:solidFill>
                  <a:schemeClr val="tx1"/>
                </a:solidFill>
              </a:rPr>
              <a:t>Social stimulation</a:t>
            </a:r>
          </a:p>
        </p:txBody>
      </p:sp>
    </p:spTree>
    <p:extLst>
      <p:ext uri="{BB962C8B-B14F-4D97-AF65-F5344CB8AC3E}">
        <p14:creationId xmlns:p14="http://schemas.microsoft.com/office/powerpoint/2010/main" val="596507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38164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3"/>
              </a:rPr>
              <a:t>Early-Stage Alzheimer’s Disease: New Therapies for Mild Cognitive Impairment </a:t>
            </a:r>
            <a:endParaRPr kumimoji="0" lang="en-US" sz="1500" b="0" i="0" u="sng" strike="noStrike" kern="1200" cap="none" spc="0" normalizeH="0" baseline="0" noProof="0" dirty="0">
              <a:ln>
                <a:noFill/>
              </a:ln>
              <a:solidFill>
                <a:srgbClr val="0078D7"/>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Utilize clinically relevant tools to assess the subtle signs and symptoms of MCI to facilitate an earlier MCI diagnosis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Tailor communication strategies to each community of patients to overcome implicit bias and health disparities and to achieve optimal health outcomes and health equity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Provide clinicians with new and emerging data related to the pathophysiology of MCI in AD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Increase clinician awareness of the safety and efficacy of emerging DMT therapeutics used to manage MCI during the early stages of AD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A5F83-FF88-F540-707D-83ED7BBA0C2F}"/>
              </a:ext>
            </a:extLst>
          </p:cNvPr>
          <p:cNvSpPr>
            <a:spLocks noGrp="1"/>
          </p:cNvSpPr>
          <p:nvPr>
            <p:ph type="title"/>
          </p:nvPr>
        </p:nvSpPr>
        <p:spPr>
          <a:xfrm>
            <a:off x="1371600" y="1549651"/>
            <a:ext cx="9448800" cy="1184275"/>
          </a:xfrm>
        </p:spPr>
        <p:txBody>
          <a:bodyPr>
            <a:noAutofit/>
          </a:bodyPr>
          <a:lstStyle/>
          <a:p>
            <a:pPr algn="ctr"/>
            <a:r>
              <a:rPr lang="en-US" sz="3600" dirty="0"/>
              <a:t>New Data on the Pathophysiology of MCI and Dementia</a:t>
            </a:r>
          </a:p>
        </p:txBody>
      </p:sp>
      <p:sp>
        <p:nvSpPr>
          <p:cNvPr id="3" name="Content Placeholder 2">
            <a:extLst>
              <a:ext uri="{FF2B5EF4-FFF2-40B4-BE49-F238E27FC236}">
                <a16:creationId xmlns:a16="http://schemas.microsoft.com/office/drawing/2014/main" id="{B9B4E3D6-78AC-BF25-53A9-148CE301402D}"/>
              </a:ext>
            </a:extLst>
          </p:cNvPr>
          <p:cNvSpPr>
            <a:spLocks noGrp="1"/>
          </p:cNvSpPr>
          <p:nvPr>
            <p:ph idx="1"/>
          </p:nvPr>
        </p:nvSpPr>
        <p:spPr>
          <a:xfrm>
            <a:off x="1371600" y="3834063"/>
            <a:ext cx="9448800" cy="1773154"/>
          </a:xfrm>
        </p:spPr>
        <p:txBody>
          <a:bodyPr>
            <a:normAutofit/>
          </a:bodyPr>
          <a:lstStyle/>
          <a:p>
            <a:pPr marL="0" indent="0" algn="ctr">
              <a:buNone/>
            </a:pPr>
            <a:r>
              <a:rPr lang="en-US" sz="3200" dirty="0"/>
              <a:t>Emerging science on the novel pathophysiological drivers of MCI in the early stages of AD</a:t>
            </a:r>
          </a:p>
        </p:txBody>
      </p:sp>
      <p:sp>
        <p:nvSpPr>
          <p:cNvPr id="7" name="Footer Placeholder 6">
            <a:extLst>
              <a:ext uri="{FF2B5EF4-FFF2-40B4-BE49-F238E27FC236}">
                <a16:creationId xmlns:a16="http://schemas.microsoft.com/office/drawing/2014/main" id="{57023231-D003-7B5D-F1B1-7CDFD5A60AE0}"/>
              </a:ext>
            </a:extLst>
          </p:cNvPr>
          <p:cNvSpPr>
            <a:spLocks noGrp="1"/>
          </p:cNvSpPr>
          <p:nvPr>
            <p:ph type="ftr" sz="quarter" idx="3"/>
          </p:nvPr>
        </p:nvSpPr>
        <p:spPr/>
        <p:txBody>
          <a:bodyPr/>
          <a:lstStyle/>
          <a:p>
            <a:r>
              <a:rPr lang="en-US" sz="1200" dirty="0"/>
              <a:t>AD, Alzheimer disease</a:t>
            </a:r>
            <a:r>
              <a:rPr lang="en-US" dirty="0"/>
              <a:t>; MCI, mild cognitive impairment.</a:t>
            </a:r>
          </a:p>
        </p:txBody>
      </p:sp>
      <p:cxnSp>
        <p:nvCxnSpPr>
          <p:cNvPr id="9" name="Straight Connector 8">
            <a:extLst>
              <a:ext uri="{FF2B5EF4-FFF2-40B4-BE49-F238E27FC236}">
                <a16:creationId xmlns:a16="http://schemas.microsoft.com/office/drawing/2014/main" id="{579CEFFA-255A-F3B7-6367-2B10E5068BB6}"/>
              </a:ext>
            </a:extLst>
          </p:cNvPr>
          <p:cNvCxnSpPr/>
          <p:nvPr/>
        </p:nvCxnSpPr>
        <p:spPr>
          <a:xfrm>
            <a:off x="1371600" y="3380874"/>
            <a:ext cx="9280358"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4017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199505"/>
            <a:ext cx="10744200" cy="1185577"/>
          </a:xfrm>
        </p:spPr>
        <p:txBody>
          <a:bodyPr>
            <a:noAutofit/>
          </a:bodyPr>
          <a:lstStyle/>
          <a:p>
            <a:r>
              <a:rPr lang="en-US" sz="2800" dirty="0"/>
              <a:t>Multiple Therapeutic Targets Directed at AD Pathophysiology Are Under Investigation</a:t>
            </a: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8832" y="1017333"/>
            <a:ext cx="10744200" cy="5537105"/>
          </a:xfrm>
          <a:prstGeom prst="rect">
            <a:avLst/>
          </a:prstGeom>
        </p:spPr>
      </p:pic>
      <p:sp>
        <p:nvSpPr>
          <p:cNvPr id="5" name="Footer Placeholder 4">
            <a:extLst>
              <a:ext uri="{FF2B5EF4-FFF2-40B4-BE49-F238E27FC236}">
                <a16:creationId xmlns:a16="http://schemas.microsoft.com/office/drawing/2014/main" id="{A7490683-1D51-B568-3C18-073B4155EEAD}"/>
              </a:ext>
            </a:extLst>
          </p:cNvPr>
          <p:cNvSpPr>
            <a:spLocks noGrp="1"/>
          </p:cNvSpPr>
          <p:nvPr>
            <p:ph type="ftr" sz="quarter" idx="3"/>
          </p:nvPr>
        </p:nvSpPr>
        <p:spPr/>
        <p:txBody>
          <a:bodyPr/>
          <a:lstStyle/>
          <a:p>
            <a:r>
              <a:rPr lang="en-US" sz="1200" dirty="0"/>
              <a:t>AD, Alzheimer disease </a:t>
            </a:r>
          </a:p>
          <a:p>
            <a:r>
              <a:rPr lang="en-US" dirty="0"/>
              <a:t>Adapted from Citron M</a:t>
            </a:r>
            <a:r>
              <a:rPr lang="en-US" i="1" dirty="0"/>
              <a:t>. Nat Rev Drug </a:t>
            </a:r>
            <a:r>
              <a:rPr lang="en-US" i="1" dirty="0" err="1"/>
              <a:t>Discov</a:t>
            </a:r>
            <a:r>
              <a:rPr lang="en-US" i="1" dirty="0"/>
              <a:t>. </a:t>
            </a:r>
            <a:r>
              <a:rPr lang="en-US" dirty="0"/>
              <a:t>2010;9(5):387-398.</a:t>
            </a:r>
          </a:p>
        </p:txBody>
      </p:sp>
    </p:spTree>
    <p:extLst>
      <p:ext uri="{BB962C8B-B14F-4D97-AF65-F5344CB8AC3E}">
        <p14:creationId xmlns:p14="http://schemas.microsoft.com/office/powerpoint/2010/main" val="491317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9"/>
          <p:cNvSpPr>
            <a:spLocks noGrp="1" noChangeArrowheads="1"/>
          </p:cNvSpPr>
          <p:nvPr>
            <p:ph type="title"/>
          </p:nvPr>
        </p:nvSpPr>
        <p:spPr>
          <a:xfrm>
            <a:off x="609600" y="199505"/>
            <a:ext cx="10744200" cy="1185577"/>
          </a:xfrm>
        </p:spPr>
        <p:txBody>
          <a:bodyPr>
            <a:noAutofit/>
          </a:bodyPr>
          <a:lstStyle/>
          <a:p>
            <a:r>
              <a:rPr lang="en-US" sz="2800" dirty="0">
                <a:sym typeface="Symbol" pitchFamily="18" charset="2"/>
              </a:rPr>
              <a:t>Example of Therapeutic Targets: Beta A</a:t>
            </a:r>
            <a:r>
              <a:rPr lang="en-US" sz="2800" dirty="0"/>
              <a:t>myloid-Related Disease-Modifying Strategies</a:t>
            </a:r>
          </a:p>
        </p:txBody>
      </p:sp>
      <p:sp>
        <p:nvSpPr>
          <p:cNvPr id="11268" name="AutoShape 2"/>
          <p:cNvSpPr>
            <a:spLocks noChangeArrowheads="1"/>
          </p:cNvSpPr>
          <p:nvPr/>
        </p:nvSpPr>
        <p:spPr bwMode="auto">
          <a:xfrm>
            <a:off x="5059364" y="3305175"/>
            <a:ext cx="2682875" cy="1665288"/>
          </a:xfrm>
          <a:prstGeom prst="rtTriangle">
            <a:avLst/>
          </a:prstGeom>
          <a:solidFill>
            <a:srgbClr val="C0DCDE"/>
          </a:solidFill>
          <a:ln w="9525">
            <a:noFill/>
            <a:miter lim="800000"/>
            <a:headEnd/>
            <a:tailEnd/>
          </a:ln>
        </p:spPr>
        <p:txBody>
          <a:bodyPr wrap="none" anchor="ctr"/>
          <a:lstStyle/>
          <a:p>
            <a:endParaRPr lang="en-GB" sz="1400" b="1">
              <a:solidFill>
                <a:srgbClr val="FFCC00"/>
              </a:solidFill>
            </a:endParaRPr>
          </a:p>
        </p:txBody>
      </p:sp>
      <p:sp>
        <p:nvSpPr>
          <p:cNvPr id="11269" name="AutoShape 3"/>
          <p:cNvSpPr>
            <a:spLocks noChangeArrowheads="1"/>
          </p:cNvSpPr>
          <p:nvPr/>
        </p:nvSpPr>
        <p:spPr bwMode="auto">
          <a:xfrm flipH="1" flipV="1">
            <a:off x="7670801" y="4970463"/>
            <a:ext cx="3044825" cy="1536700"/>
          </a:xfrm>
          <a:prstGeom prst="rtTriangle">
            <a:avLst/>
          </a:prstGeom>
          <a:solidFill>
            <a:srgbClr val="A1C8CA"/>
          </a:solidFill>
          <a:ln w="9525">
            <a:noFill/>
            <a:miter lim="800000"/>
            <a:headEnd/>
            <a:tailEnd/>
          </a:ln>
        </p:spPr>
        <p:txBody>
          <a:bodyPr rot="10800000" wrap="none" anchor="ctr"/>
          <a:lstStyle/>
          <a:p>
            <a:endParaRPr lang="en-GB" sz="1400" b="1">
              <a:solidFill>
                <a:srgbClr val="FFCC00"/>
              </a:solidFill>
            </a:endParaRPr>
          </a:p>
        </p:txBody>
      </p:sp>
      <p:sp>
        <p:nvSpPr>
          <p:cNvPr id="11270" name="Line 5"/>
          <p:cNvSpPr>
            <a:spLocks noChangeShapeType="1"/>
          </p:cNvSpPr>
          <p:nvPr/>
        </p:nvSpPr>
        <p:spPr bwMode="auto">
          <a:xfrm flipH="1">
            <a:off x="7162801" y="3606801"/>
            <a:ext cx="917575" cy="779463"/>
          </a:xfrm>
          <a:prstGeom prst="line">
            <a:avLst/>
          </a:prstGeom>
          <a:noFill/>
          <a:ln w="28575">
            <a:solidFill>
              <a:srgbClr val="F45875"/>
            </a:solidFill>
            <a:round/>
            <a:headEnd/>
            <a:tailEnd type="triangle" w="lg" len="lg"/>
          </a:ln>
        </p:spPr>
        <p:txBody>
          <a:bodyPr/>
          <a:lstStyle/>
          <a:p>
            <a:endParaRPr lang="en-US"/>
          </a:p>
        </p:txBody>
      </p:sp>
      <p:sp>
        <p:nvSpPr>
          <p:cNvPr id="11271" name="AutoShape 7"/>
          <p:cNvSpPr>
            <a:spLocks noChangeArrowheads="1"/>
          </p:cNvSpPr>
          <p:nvPr/>
        </p:nvSpPr>
        <p:spPr bwMode="auto">
          <a:xfrm flipH="1" flipV="1">
            <a:off x="2376489" y="1639889"/>
            <a:ext cx="2682875" cy="1601787"/>
          </a:xfrm>
          <a:prstGeom prst="rtTriangle">
            <a:avLst/>
          </a:prstGeom>
          <a:solidFill>
            <a:srgbClr val="CEECEE"/>
          </a:solidFill>
          <a:ln w="9525">
            <a:noFill/>
            <a:miter lim="800000"/>
            <a:headEnd/>
            <a:tailEnd/>
          </a:ln>
        </p:spPr>
        <p:txBody>
          <a:bodyPr rot="10800000" wrap="none" anchor="ctr"/>
          <a:lstStyle/>
          <a:p>
            <a:endParaRPr lang="en-GB" sz="1400" b="1">
              <a:solidFill>
                <a:srgbClr val="FFCC00"/>
              </a:solidFill>
            </a:endParaRPr>
          </a:p>
        </p:txBody>
      </p:sp>
      <p:sp>
        <p:nvSpPr>
          <p:cNvPr id="11272" name="Rectangle 12"/>
          <p:cNvSpPr>
            <a:spLocks noChangeArrowheads="1"/>
          </p:cNvSpPr>
          <p:nvPr/>
        </p:nvSpPr>
        <p:spPr bwMode="auto">
          <a:xfrm>
            <a:off x="3090864" y="4041776"/>
            <a:ext cx="1527175" cy="708025"/>
          </a:xfrm>
          <a:prstGeom prst="roundRect">
            <a:avLst>
              <a:gd name="adj" fmla="val 10366"/>
            </a:avLst>
          </a:prstGeom>
          <a:noFill/>
          <a:ln w="28575">
            <a:solidFill>
              <a:srgbClr val="F45875"/>
            </a:solidFill>
            <a:round/>
            <a:headEnd/>
            <a:tailEnd/>
          </a:ln>
        </p:spPr>
        <p:txBody>
          <a:bodyPr lIns="0" tIns="0" rIns="0" bIns="0" anchor="ctr">
            <a:spAutoFit/>
          </a:bodyPr>
          <a:lstStyle/>
          <a:p>
            <a:pPr algn="ctr"/>
            <a:r>
              <a:rPr lang="en-US" sz="1400" b="1">
                <a:cs typeface="Arial" pitchFamily="34" charset="0"/>
                <a:sym typeface="r_symbol"/>
              </a:rPr>
              <a:t>Secretase inhibitors &amp; </a:t>
            </a:r>
          </a:p>
          <a:p>
            <a:pPr algn="ctr"/>
            <a:r>
              <a:rPr lang="en-US" sz="1400" b="1">
                <a:cs typeface="Arial" pitchFamily="34" charset="0"/>
                <a:sym typeface="r_symbol"/>
              </a:rPr>
              <a:t> modulators</a:t>
            </a:r>
          </a:p>
        </p:txBody>
      </p:sp>
      <p:sp>
        <p:nvSpPr>
          <p:cNvPr id="11273" name="Line 13"/>
          <p:cNvSpPr>
            <a:spLocks noChangeShapeType="1"/>
          </p:cNvSpPr>
          <p:nvPr/>
        </p:nvSpPr>
        <p:spPr bwMode="auto">
          <a:xfrm>
            <a:off x="4054475" y="2657475"/>
            <a:ext cx="476250" cy="260350"/>
          </a:xfrm>
          <a:prstGeom prst="line">
            <a:avLst/>
          </a:prstGeom>
          <a:noFill/>
          <a:ln w="57150">
            <a:solidFill>
              <a:srgbClr val="00CD5C"/>
            </a:solidFill>
            <a:round/>
            <a:headEnd/>
            <a:tailEnd type="triangle" w="med" len="med"/>
          </a:ln>
        </p:spPr>
        <p:txBody>
          <a:bodyPr/>
          <a:lstStyle/>
          <a:p>
            <a:endParaRPr lang="en-US"/>
          </a:p>
        </p:txBody>
      </p:sp>
      <p:sp>
        <p:nvSpPr>
          <p:cNvPr id="11274" name="Line 15"/>
          <p:cNvSpPr>
            <a:spLocks noChangeShapeType="1"/>
          </p:cNvSpPr>
          <p:nvPr/>
        </p:nvSpPr>
        <p:spPr bwMode="auto">
          <a:xfrm>
            <a:off x="5402263" y="3506789"/>
            <a:ext cx="487362" cy="307975"/>
          </a:xfrm>
          <a:prstGeom prst="line">
            <a:avLst/>
          </a:prstGeom>
          <a:noFill/>
          <a:ln w="57150">
            <a:solidFill>
              <a:srgbClr val="00CD5C"/>
            </a:solidFill>
            <a:round/>
            <a:headEnd/>
            <a:tailEnd type="triangle" w="med" len="med"/>
          </a:ln>
        </p:spPr>
        <p:txBody>
          <a:bodyPr/>
          <a:lstStyle/>
          <a:p>
            <a:endParaRPr lang="en-US"/>
          </a:p>
        </p:txBody>
      </p:sp>
      <p:sp>
        <p:nvSpPr>
          <p:cNvPr id="11275" name="Line 17"/>
          <p:cNvSpPr>
            <a:spLocks noChangeShapeType="1"/>
          </p:cNvSpPr>
          <p:nvPr/>
        </p:nvSpPr>
        <p:spPr bwMode="auto">
          <a:xfrm>
            <a:off x="6748463" y="4344988"/>
            <a:ext cx="436562" cy="279400"/>
          </a:xfrm>
          <a:prstGeom prst="line">
            <a:avLst/>
          </a:prstGeom>
          <a:noFill/>
          <a:ln w="57150">
            <a:solidFill>
              <a:srgbClr val="00CD5C"/>
            </a:solidFill>
            <a:round/>
            <a:headEnd/>
            <a:tailEnd type="triangle" w="med" len="med"/>
          </a:ln>
        </p:spPr>
        <p:txBody>
          <a:bodyPr/>
          <a:lstStyle/>
          <a:p>
            <a:endParaRPr lang="en-US"/>
          </a:p>
        </p:txBody>
      </p:sp>
      <p:sp>
        <p:nvSpPr>
          <p:cNvPr id="11276" name="Line 18"/>
          <p:cNvSpPr>
            <a:spLocks noChangeShapeType="1"/>
          </p:cNvSpPr>
          <p:nvPr/>
        </p:nvSpPr>
        <p:spPr bwMode="auto">
          <a:xfrm>
            <a:off x="7964489" y="5114925"/>
            <a:ext cx="598487" cy="304800"/>
          </a:xfrm>
          <a:prstGeom prst="line">
            <a:avLst/>
          </a:prstGeom>
          <a:noFill/>
          <a:ln w="57150">
            <a:solidFill>
              <a:srgbClr val="00CD5C"/>
            </a:solidFill>
            <a:round/>
            <a:headEnd/>
            <a:tailEnd type="triangle" w="med" len="med"/>
          </a:ln>
        </p:spPr>
        <p:txBody>
          <a:bodyPr/>
          <a:lstStyle/>
          <a:p>
            <a:endParaRPr lang="en-US"/>
          </a:p>
        </p:txBody>
      </p:sp>
      <p:sp>
        <p:nvSpPr>
          <p:cNvPr id="11277" name="Rectangle 19"/>
          <p:cNvSpPr>
            <a:spLocks noChangeArrowheads="1"/>
          </p:cNvSpPr>
          <p:nvPr/>
        </p:nvSpPr>
        <p:spPr bwMode="auto">
          <a:xfrm>
            <a:off x="9545438" y="5005389"/>
            <a:ext cx="1157689" cy="307777"/>
          </a:xfrm>
          <a:prstGeom prst="rect">
            <a:avLst/>
          </a:prstGeom>
          <a:noFill/>
          <a:ln w="9525">
            <a:noFill/>
            <a:miter lim="800000"/>
            <a:headEnd/>
            <a:tailEnd/>
          </a:ln>
        </p:spPr>
        <p:txBody>
          <a:bodyPr wrap="none">
            <a:spAutoFit/>
          </a:bodyPr>
          <a:lstStyle/>
          <a:p>
            <a:pPr algn="ctr"/>
            <a:r>
              <a:rPr lang="en-US" sz="1400" b="1">
                <a:cs typeface="Arial" pitchFamily="34" charset="0"/>
              </a:rPr>
              <a:t>Deposition </a:t>
            </a:r>
          </a:p>
        </p:txBody>
      </p:sp>
      <p:sp>
        <p:nvSpPr>
          <p:cNvPr id="11278" name="Line 20"/>
          <p:cNvSpPr>
            <a:spLocks noChangeShapeType="1"/>
          </p:cNvSpPr>
          <p:nvPr/>
        </p:nvSpPr>
        <p:spPr bwMode="auto">
          <a:xfrm>
            <a:off x="8828089" y="3595688"/>
            <a:ext cx="727075" cy="2208212"/>
          </a:xfrm>
          <a:prstGeom prst="line">
            <a:avLst/>
          </a:prstGeom>
          <a:noFill/>
          <a:ln w="28575">
            <a:solidFill>
              <a:srgbClr val="F45875"/>
            </a:solidFill>
            <a:round/>
            <a:headEnd/>
            <a:tailEnd type="triangle" w="lg" len="lg"/>
          </a:ln>
        </p:spPr>
        <p:txBody>
          <a:bodyPr/>
          <a:lstStyle/>
          <a:p>
            <a:endParaRPr lang="en-US"/>
          </a:p>
        </p:txBody>
      </p:sp>
      <p:sp>
        <p:nvSpPr>
          <p:cNvPr id="11279" name="Line 21"/>
          <p:cNvSpPr>
            <a:spLocks noChangeShapeType="1"/>
          </p:cNvSpPr>
          <p:nvPr/>
        </p:nvSpPr>
        <p:spPr bwMode="auto">
          <a:xfrm flipH="1" flipV="1">
            <a:off x="5564189" y="3733800"/>
            <a:ext cx="52387" cy="1887538"/>
          </a:xfrm>
          <a:prstGeom prst="line">
            <a:avLst/>
          </a:prstGeom>
          <a:noFill/>
          <a:ln w="28575">
            <a:solidFill>
              <a:srgbClr val="F45875"/>
            </a:solidFill>
            <a:round/>
            <a:headEnd/>
            <a:tailEnd type="triangle" w="lg" len="lg"/>
          </a:ln>
        </p:spPr>
        <p:txBody>
          <a:bodyPr/>
          <a:lstStyle/>
          <a:p>
            <a:endParaRPr lang="en-US"/>
          </a:p>
        </p:txBody>
      </p:sp>
      <p:sp>
        <p:nvSpPr>
          <p:cNvPr id="11280" name="Line 22"/>
          <p:cNvSpPr>
            <a:spLocks noChangeShapeType="1"/>
          </p:cNvSpPr>
          <p:nvPr/>
        </p:nvSpPr>
        <p:spPr bwMode="auto">
          <a:xfrm>
            <a:off x="8394700" y="3595688"/>
            <a:ext cx="0" cy="1566862"/>
          </a:xfrm>
          <a:prstGeom prst="line">
            <a:avLst/>
          </a:prstGeom>
          <a:noFill/>
          <a:ln w="28575">
            <a:solidFill>
              <a:srgbClr val="F45875"/>
            </a:solidFill>
            <a:round/>
            <a:headEnd/>
            <a:tailEnd type="triangle" w="lg" len="lg"/>
          </a:ln>
        </p:spPr>
        <p:txBody>
          <a:bodyPr/>
          <a:lstStyle/>
          <a:p>
            <a:endParaRPr lang="en-US"/>
          </a:p>
        </p:txBody>
      </p:sp>
      <p:sp>
        <p:nvSpPr>
          <p:cNvPr id="11281" name="Rectangle 23"/>
          <p:cNvSpPr>
            <a:spLocks noChangeArrowheads="1"/>
          </p:cNvSpPr>
          <p:nvPr/>
        </p:nvSpPr>
        <p:spPr bwMode="auto">
          <a:xfrm>
            <a:off x="3906777" y="1649414"/>
            <a:ext cx="1128835" cy="307777"/>
          </a:xfrm>
          <a:prstGeom prst="rect">
            <a:avLst/>
          </a:prstGeom>
          <a:noFill/>
          <a:ln w="9525">
            <a:noFill/>
            <a:miter lim="800000"/>
            <a:headEnd/>
            <a:tailEnd/>
          </a:ln>
        </p:spPr>
        <p:txBody>
          <a:bodyPr wrap="none">
            <a:spAutoFit/>
          </a:bodyPr>
          <a:lstStyle/>
          <a:p>
            <a:pPr algn="ctr"/>
            <a:r>
              <a:rPr lang="en-US" sz="1400" b="1" dirty="0">
                <a:solidFill>
                  <a:schemeClr val="tx1">
                    <a:lumMod val="50000"/>
                  </a:schemeClr>
                </a:solidFill>
                <a:cs typeface="Arial" pitchFamily="34" charset="0"/>
              </a:rPr>
              <a:t>Production</a:t>
            </a:r>
          </a:p>
        </p:txBody>
      </p:sp>
      <p:sp>
        <p:nvSpPr>
          <p:cNvPr id="11282" name="Rectangle 24"/>
          <p:cNvSpPr>
            <a:spLocks noChangeArrowheads="1"/>
          </p:cNvSpPr>
          <p:nvPr/>
        </p:nvSpPr>
        <p:spPr bwMode="auto">
          <a:xfrm>
            <a:off x="5065126" y="4624389"/>
            <a:ext cx="1237839" cy="307777"/>
          </a:xfrm>
          <a:prstGeom prst="rect">
            <a:avLst/>
          </a:prstGeom>
          <a:noFill/>
          <a:ln w="9525">
            <a:noFill/>
            <a:miter lim="800000"/>
            <a:headEnd/>
            <a:tailEnd/>
          </a:ln>
        </p:spPr>
        <p:txBody>
          <a:bodyPr wrap="none">
            <a:spAutoFit/>
          </a:bodyPr>
          <a:lstStyle/>
          <a:p>
            <a:pPr algn="ctr"/>
            <a:r>
              <a:rPr lang="en-US" sz="1400" b="1" dirty="0">
                <a:cs typeface="Arial" pitchFamily="34" charset="0"/>
              </a:rPr>
              <a:t>Aggregation</a:t>
            </a:r>
          </a:p>
        </p:txBody>
      </p:sp>
      <p:sp>
        <p:nvSpPr>
          <p:cNvPr id="11283" name="Line 25"/>
          <p:cNvSpPr>
            <a:spLocks noChangeShapeType="1"/>
          </p:cNvSpPr>
          <p:nvPr/>
        </p:nvSpPr>
        <p:spPr bwMode="auto">
          <a:xfrm flipV="1">
            <a:off x="3860800" y="2871788"/>
            <a:ext cx="374650" cy="1162050"/>
          </a:xfrm>
          <a:prstGeom prst="line">
            <a:avLst/>
          </a:prstGeom>
          <a:noFill/>
          <a:ln w="28575">
            <a:solidFill>
              <a:srgbClr val="F45875"/>
            </a:solidFill>
            <a:round/>
            <a:headEnd/>
            <a:tailEnd type="triangle" w="lg" len="lg"/>
          </a:ln>
        </p:spPr>
        <p:txBody>
          <a:bodyPr/>
          <a:lstStyle/>
          <a:p>
            <a:endParaRPr lang="en-US"/>
          </a:p>
        </p:txBody>
      </p:sp>
      <p:sp>
        <p:nvSpPr>
          <p:cNvPr id="11284" name="Line 27"/>
          <p:cNvSpPr>
            <a:spLocks noChangeShapeType="1"/>
          </p:cNvSpPr>
          <p:nvPr/>
        </p:nvSpPr>
        <p:spPr bwMode="auto">
          <a:xfrm>
            <a:off x="9398000" y="5842000"/>
            <a:ext cx="439738" cy="223838"/>
          </a:xfrm>
          <a:prstGeom prst="line">
            <a:avLst/>
          </a:prstGeom>
          <a:noFill/>
          <a:ln w="57150">
            <a:solidFill>
              <a:srgbClr val="00CD5C"/>
            </a:solidFill>
            <a:round/>
            <a:headEnd/>
            <a:tailEnd type="triangle" w="med" len="med"/>
          </a:ln>
        </p:spPr>
        <p:txBody>
          <a:bodyPr/>
          <a:lstStyle/>
          <a:p>
            <a:endParaRPr lang="en-US"/>
          </a:p>
        </p:txBody>
      </p:sp>
      <p:sp>
        <p:nvSpPr>
          <p:cNvPr id="11285" name="Line 28"/>
          <p:cNvSpPr>
            <a:spLocks noChangeShapeType="1"/>
          </p:cNvSpPr>
          <p:nvPr/>
        </p:nvSpPr>
        <p:spPr bwMode="auto">
          <a:xfrm flipH="1">
            <a:off x="5630864" y="2946400"/>
            <a:ext cx="314325" cy="412750"/>
          </a:xfrm>
          <a:prstGeom prst="line">
            <a:avLst/>
          </a:prstGeom>
          <a:noFill/>
          <a:ln w="28575">
            <a:solidFill>
              <a:srgbClr val="F45875"/>
            </a:solidFill>
            <a:round/>
            <a:headEnd/>
            <a:tailEnd type="triangle" w="lg" len="lg"/>
          </a:ln>
        </p:spPr>
        <p:txBody>
          <a:bodyPr/>
          <a:lstStyle/>
          <a:p>
            <a:endParaRPr lang="en-US"/>
          </a:p>
        </p:txBody>
      </p:sp>
      <p:sp>
        <p:nvSpPr>
          <p:cNvPr id="11286" name="Rectangle 29"/>
          <p:cNvSpPr>
            <a:spLocks noChangeArrowheads="1"/>
          </p:cNvSpPr>
          <p:nvPr/>
        </p:nvSpPr>
        <p:spPr bwMode="auto">
          <a:xfrm>
            <a:off x="6330158" y="2982913"/>
            <a:ext cx="346075" cy="338554"/>
          </a:xfrm>
          <a:prstGeom prst="rect">
            <a:avLst/>
          </a:prstGeom>
          <a:noFill/>
          <a:ln w="9525">
            <a:noFill/>
            <a:miter lim="800000"/>
            <a:headEnd/>
            <a:tailEnd/>
          </a:ln>
        </p:spPr>
        <p:txBody>
          <a:bodyPr>
            <a:spAutoFit/>
          </a:bodyPr>
          <a:lstStyle/>
          <a:p>
            <a:r>
              <a:rPr lang="en-US" sz="1600" b="1">
                <a:solidFill>
                  <a:srgbClr val="F45875"/>
                </a:solidFill>
                <a:cs typeface="Arial" pitchFamily="34" charset="0"/>
              </a:rPr>
              <a:t>?</a:t>
            </a:r>
          </a:p>
        </p:txBody>
      </p:sp>
      <p:sp>
        <p:nvSpPr>
          <p:cNvPr id="11287" name="Rectangle 31"/>
          <p:cNvSpPr>
            <a:spLocks noChangeArrowheads="1"/>
          </p:cNvSpPr>
          <p:nvPr/>
        </p:nvSpPr>
        <p:spPr bwMode="auto">
          <a:xfrm>
            <a:off x="7451726" y="3221039"/>
            <a:ext cx="1812925" cy="384175"/>
          </a:xfrm>
          <a:prstGeom prst="roundRect">
            <a:avLst>
              <a:gd name="adj" fmla="val 16667"/>
            </a:avLst>
          </a:prstGeom>
          <a:noFill/>
          <a:ln w="28575">
            <a:solidFill>
              <a:srgbClr val="F45875"/>
            </a:solidFill>
            <a:round/>
            <a:headEnd/>
            <a:tailEnd/>
          </a:ln>
        </p:spPr>
        <p:txBody>
          <a:bodyPr lIns="0" tIns="0" rIns="0" bIns="0" anchor="ctr"/>
          <a:lstStyle/>
          <a:p>
            <a:pPr algn="ctr" eaLnBrk="0" hangingPunct="0">
              <a:spcBef>
                <a:spcPct val="20000"/>
              </a:spcBef>
            </a:pPr>
            <a:r>
              <a:rPr lang="en-US" sz="1400" b="1" dirty="0">
                <a:cs typeface="Arial" pitchFamily="34" charset="0"/>
              </a:rPr>
              <a:t>Immunotherapy</a:t>
            </a:r>
          </a:p>
        </p:txBody>
      </p:sp>
      <p:sp>
        <p:nvSpPr>
          <p:cNvPr id="11288" name="Rectangle 32"/>
          <p:cNvSpPr>
            <a:spLocks noChangeArrowheads="1"/>
          </p:cNvSpPr>
          <p:nvPr/>
        </p:nvSpPr>
        <p:spPr bwMode="auto">
          <a:xfrm>
            <a:off x="5435601" y="5619751"/>
            <a:ext cx="1812925" cy="500063"/>
          </a:xfrm>
          <a:prstGeom prst="roundRect">
            <a:avLst>
              <a:gd name="adj" fmla="val 16667"/>
            </a:avLst>
          </a:prstGeom>
          <a:noFill/>
          <a:ln w="28575">
            <a:solidFill>
              <a:srgbClr val="F45875"/>
            </a:solidFill>
            <a:round/>
            <a:headEnd/>
            <a:tailEnd/>
          </a:ln>
        </p:spPr>
        <p:txBody>
          <a:bodyPr lIns="0" tIns="0" rIns="0" bIns="0" anchor="ctr"/>
          <a:lstStyle/>
          <a:p>
            <a:pPr algn="ctr"/>
            <a:r>
              <a:rPr lang="en-US" sz="1400" b="1">
                <a:cs typeface="Arial" pitchFamily="34" charset="0"/>
              </a:rPr>
              <a:t>Fibrillogenesis </a:t>
            </a:r>
            <a:br>
              <a:rPr lang="en-US" sz="1400" b="1">
                <a:cs typeface="Arial" pitchFamily="34" charset="0"/>
              </a:rPr>
            </a:br>
            <a:r>
              <a:rPr lang="en-US" sz="1400" b="1">
                <a:cs typeface="Arial" pitchFamily="34" charset="0"/>
              </a:rPr>
              <a:t>modulators</a:t>
            </a:r>
          </a:p>
        </p:txBody>
      </p:sp>
      <p:sp>
        <p:nvSpPr>
          <p:cNvPr id="11289" name="Rectangle 33"/>
          <p:cNvSpPr>
            <a:spLocks noChangeArrowheads="1"/>
          </p:cNvSpPr>
          <p:nvPr/>
        </p:nvSpPr>
        <p:spPr bwMode="auto">
          <a:xfrm>
            <a:off x="5916613" y="2472293"/>
            <a:ext cx="1162050" cy="476726"/>
          </a:xfrm>
          <a:prstGeom prst="roundRect">
            <a:avLst>
              <a:gd name="adj" fmla="val 16667"/>
            </a:avLst>
          </a:prstGeom>
          <a:noFill/>
          <a:ln w="28575">
            <a:solidFill>
              <a:srgbClr val="F45875"/>
            </a:solidFill>
            <a:round/>
            <a:headEnd/>
            <a:tailEnd/>
          </a:ln>
        </p:spPr>
        <p:txBody>
          <a:bodyPr tIns="0" bIns="0" anchor="ctr">
            <a:spAutoFit/>
          </a:bodyPr>
          <a:lstStyle/>
          <a:p>
            <a:pPr algn="ctr"/>
            <a:r>
              <a:rPr lang="en-US" sz="1400" b="1" dirty="0">
                <a:cs typeface="Arial" pitchFamily="34" charset="0"/>
              </a:rPr>
              <a:t>Cu</a:t>
            </a:r>
            <a:r>
              <a:rPr lang="en-US" sz="1400" b="1" baseline="30000" dirty="0">
                <a:cs typeface="Arial" pitchFamily="34" charset="0"/>
              </a:rPr>
              <a:t>2+</a:t>
            </a:r>
            <a:br>
              <a:rPr lang="en-US" sz="1400" b="1" dirty="0">
                <a:cs typeface="Arial" pitchFamily="34" charset="0"/>
              </a:rPr>
            </a:br>
            <a:r>
              <a:rPr lang="en-US" sz="1400" b="1" dirty="0">
                <a:cs typeface="Arial" pitchFamily="34" charset="0"/>
              </a:rPr>
              <a:t>Chelator</a:t>
            </a:r>
          </a:p>
        </p:txBody>
      </p:sp>
      <p:sp>
        <p:nvSpPr>
          <p:cNvPr id="11290" name="Rectangle 34"/>
          <p:cNvSpPr>
            <a:spLocks noChangeArrowheads="1"/>
          </p:cNvSpPr>
          <p:nvPr/>
        </p:nvSpPr>
        <p:spPr bwMode="auto">
          <a:xfrm>
            <a:off x="2195514" y="3197107"/>
            <a:ext cx="1163637" cy="238363"/>
          </a:xfrm>
          <a:prstGeom prst="roundRect">
            <a:avLst>
              <a:gd name="adj" fmla="val 16667"/>
            </a:avLst>
          </a:prstGeom>
          <a:noFill/>
          <a:ln w="28575">
            <a:solidFill>
              <a:srgbClr val="F45875"/>
            </a:solidFill>
            <a:round/>
            <a:headEnd/>
            <a:tailEnd/>
          </a:ln>
        </p:spPr>
        <p:txBody>
          <a:bodyPr lIns="0" tIns="0" rIns="0" bIns="0" anchor="ctr">
            <a:spAutoFit/>
          </a:bodyPr>
          <a:lstStyle/>
          <a:p>
            <a:pPr algn="ctr"/>
            <a:r>
              <a:rPr lang="en-US" sz="1400" b="1">
                <a:solidFill>
                  <a:schemeClr val="bg1"/>
                </a:solidFill>
                <a:cs typeface="Arial" pitchFamily="34" charset="0"/>
              </a:rPr>
              <a:t> </a:t>
            </a:r>
            <a:r>
              <a:rPr lang="en-US" sz="1400" b="1">
                <a:cs typeface="Arial" pitchFamily="34" charset="0"/>
              </a:rPr>
              <a:t>Antisense</a:t>
            </a:r>
          </a:p>
        </p:txBody>
      </p:sp>
      <p:sp>
        <p:nvSpPr>
          <p:cNvPr id="11291" name="Line 35"/>
          <p:cNvSpPr>
            <a:spLocks noChangeShapeType="1"/>
          </p:cNvSpPr>
          <p:nvPr/>
        </p:nvSpPr>
        <p:spPr bwMode="auto">
          <a:xfrm flipH="1">
            <a:off x="5975351" y="3422651"/>
            <a:ext cx="1477963" cy="227013"/>
          </a:xfrm>
          <a:prstGeom prst="line">
            <a:avLst/>
          </a:prstGeom>
          <a:noFill/>
          <a:ln w="28575">
            <a:solidFill>
              <a:srgbClr val="F45875"/>
            </a:solidFill>
            <a:round/>
            <a:headEnd/>
            <a:tailEnd type="triangle" w="lg" len="lg"/>
          </a:ln>
        </p:spPr>
        <p:txBody>
          <a:bodyPr/>
          <a:lstStyle/>
          <a:p>
            <a:endParaRPr lang="en-US"/>
          </a:p>
        </p:txBody>
      </p:sp>
      <p:sp>
        <p:nvSpPr>
          <p:cNvPr id="11292" name="Line 36"/>
          <p:cNvSpPr>
            <a:spLocks noChangeShapeType="1"/>
          </p:cNvSpPr>
          <p:nvPr/>
        </p:nvSpPr>
        <p:spPr bwMode="auto">
          <a:xfrm flipV="1">
            <a:off x="6494464" y="4529138"/>
            <a:ext cx="403225" cy="1085850"/>
          </a:xfrm>
          <a:prstGeom prst="line">
            <a:avLst/>
          </a:prstGeom>
          <a:noFill/>
          <a:ln w="28575">
            <a:solidFill>
              <a:schemeClr val="tx2"/>
            </a:solidFill>
            <a:round/>
            <a:headEnd/>
            <a:tailEnd type="triangle" w="lg" len="lg"/>
          </a:ln>
        </p:spPr>
        <p:txBody>
          <a:bodyPr/>
          <a:lstStyle/>
          <a:p>
            <a:endParaRPr lang="en-US"/>
          </a:p>
        </p:txBody>
      </p:sp>
      <p:sp>
        <p:nvSpPr>
          <p:cNvPr id="11293" name="Line 6"/>
          <p:cNvSpPr>
            <a:spLocks noChangeShapeType="1"/>
          </p:cNvSpPr>
          <p:nvPr/>
        </p:nvSpPr>
        <p:spPr bwMode="auto">
          <a:xfrm>
            <a:off x="2921000" y="1965325"/>
            <a:ext cx="420688" cy="242888"/>
          </a:xfrm>
          <a:prstGeom prst="line">
            <a:avLst/>
          </a:prstGeom>
          <a:noFill/>
          <a:ln w="57150">
            <a:solidFill>
              <a:srgbClr val="00CD5C"/>
            </a:solidFill>
            <a:round/>
            <a:headEnd/>
            <a:tailEnd type="triangle" w="med" len="med"/>
          </a:ln>
        </p:spPr>
        <p:txBody>
          <a:bodyPr/>
          <a:lstStyle/>
          <a:p>
            <a:endParaRPr lang="en-US"/>
          </a:p>
        </p:txBody>
      </p:sp>
      <p:sp>
        <p:nvSpPr>
          <p:cNvPr id="11294" name="Line 25"/>
          <p:cNvSpPr>
            <a:spLocks noChangeShapeType="1"/>
          </p:cNvSpPr>
          <p:nvPr/>
        </p:nvSpPr>
        <p:spPr bwMode="auto">
          <a:xfrm flipV="1">
            <a:off x="2692400" y="2130426"/>
            <a:ext cx="374650" cy="1057275"/>
          </a:xfrm>
          <a:prstGeom prst="line">
            <a:avLst/>
          </a:prstGeom>
          <a:noFill/>
          <a:ln w="28575">
            <a:solidFill>
              <a:srgbClr val="F45875"/>
            </a:solidFill>
            <a:round/>
            <a:headEnd/>
            <a:tailEnd type="triangle" w="lg" len="lg"/>
          </a:ln>
        </p:spPr>
        <p:txBody>
          <a:bodyPr/>
          <a:lstStyle/>
          <a:p>
            <a:endParaRPr lang="en-US"/>
          </a:p>
        </p:txBody>
      </p:sp>
      <p:sp>
        <p:nvSpPr>
          <p:cNvPr id="11295" name="AutoShape 16"/>
          <p:cNvSpPr>
            <a:spLocks noChangeArrowheads="1"/>
          </p:cNvSpPr>
          <p:nvPr/>
        </p:nvSpPr>
        <p:spPr bwMode="auto">
          <a:xfrm>
            <a:off x="9772651" y="6059488"/>
            <a:ext cx="942975" cy="576262"/>
          </a:xfrm>
          <a:prstGeom prst="roundRect">
            <a:avLst>
              <a:gd name="adj" fmla="val 16667"/>
            </a:avLst>
          </a:prstGeom>
          <a:solidFill>
            <a:srgbClr val="C4D1F4"/>
          </a:solidFill>
          <a:ln w="9525">
            <a:noFill/>
            <a:round/>
            <a:headEnd/>
            <a:tailEnd/>
          </a:ln>
        </p:spPr>
        <p:txBody>
          <a:bodyPr wrap="none" anchor="ctr"/>
          <a:lstStyle/>
          <a:p>
            <a:pPr algn="ctr"/>
            <a:r>
              <a:rPr lang="en-US" sz="1400" b="1">
                <a:solidFill>
                  <a:schemeClr val="tx1">
                    <a:lumMod val="50000"/>
                  </a:schemeClr>
                </a:solidFill>
                <a:cs typeface="Arial" pitchFamily="34" charset="0"/>
              </a:rPr>
              <a:t>Senile</a:t>
            </a:r>
          </a:p>
          <a:p>
            <a:pPr algn="ctr"/>
            <a:r>
              <a:rPr lang="en-US" sz="1400" b="1">
                <a:solidFill>
                  <a:schemeClr val="tx1">
                    <a:lumMod val="50000"/>
                  </a:schemeClr>
                </a:solidFill>
                <a:cs typeface="Arial" pitchFamily="34" charset="0"/>
              </a:rPr>
              <a:t>Plaque</a:t>
            </a:r>
            <a:endParaRPr lang="en-US" sz="1400" b="1">
              <a:solidFill>
                <a:schemeClr val="tx1">
                  <a:lumMod val="50000"/>
                </a:schemeClr>
              </a:solidFill>
            </a:endParaRPr>
          </a:p>
        </p:txBody>
      </p:sp>
      <p:sp>
        <p:nvSpPr>
          <p:cNvPr id="11296" name="AutoShape 10"/>
          <p:cNvSpPr>
            <a:spLocks noChangeArrowheads="1"/>
          </p:cNvSpPr>
          <p:nvPr/>
        </p:nvSpPr>
        <p:spPr bwMode="auto">
          <a:xfrm>
            <a:off x="3319464" y="2152650"/>
            <a:ext cx="796925" cy="704850"/>
          </a:xfrm>
          <a:prstGeom prst="roundRect">
            <a:avLst>
              <a:gd name="adj" fmla="val 16667"/>
            </a:avLst>
          </a:prstGeom>
          <a:solidFill>
            <a:schemeClr val="accent2">
              <a:lumMod val="75000"/>
            </a:schemeClr>
          </a:solidFill>
          <a:ln w="9525">
            <a:noFill/>
            <a:round/>
            <a:headEnd/>
            <a:tailEnd/>
          </a:ln>
        </p:spPr>
        <p:txBody>
          <a:bodyPr wrap="none" anchor="ctr"/>
          <a:lstStyle/>
          <a:p>
            <a:pPr algn="ctr" eaLnBrk="0" hangingPunct="0">
              <a:spcBef>
                <a:spcPct val="20000"/>
              </a:spcBef>
            </a:pPr>
            <a:r>
              <a:rPr lang="en-US" sz="1400" b="1">
                <a:solidFill>
                  <a:schemeClr val="bg1"/>
                </a:solidFill>
                <a:cs typeface="Arial" pitchFamily="34" charset="0"/>
              </a:rPr>
              <a:t>APP</a:t>
            </a:r>
          </a:p>
        </p:txBody>
      </p:sp>
      <p:sp>
        <p:nvSpPr>
          <p:cNvPr id="11297" name="AutoShape 26"/>
          <p:cNvSpPr>
            <a:spLocks noChangeArrowheads="1"/>
          </p:cNvSpPr>
          <p:nvPr/>
        </p:nvSpPr>
        <p:spPr bwMode="auto">
          <a:xfrm>
            <a:off x="2159001" y="1384300"/>
            <a:ext cx="796925" cy="704850"/>
          </a:xfrm>
          <a:prstGeom prst="roundRect">
            <a:avLst>
              <a:gd name="adj" fmla="val 16667"/>
            </a:avLst>
          </a:prstGeom>
          <a:solidFill>
            <a:schemeClr val="accent2">
              <a:lumMod val="50000"/>
            </a:schemeClr>
          </a:solidFill>
          <a:ln w="9525">
            <a:noFill/>
            <a:round/>
            <a:headEnd/>
            <a:tailEnd/>
          </a:ln>
        </p:spPr>
        <p:txBody>
          <a:bodyPr wrap="none" anchor="ctr"/>
          <a:lstStyle/>
          <a:p>
            <a:pPr algn="ctr"/>
            <a:r>
              <a:rPr lang="en-US" sz="1400" b="1" dirty="0">
                <a:solidFill>
                  <a:schemeClr val="bg1"/>
                </a:solidFill>
                <a:cs typeface="Arial" pitchFamily="34" charset="0"/>
              </a:rPr>
              <a:t>APP</a:t>
            </a:r>
            <a:br>
              <a:rPr lang="en-US" sz="1400" b="1" dirty="0">
                <a:cs typeface="Arial" pitchFamily="34" charset="0"/>
              </a:rPr>
            </a:br>
            <a:r>
              <a:rPr lang="en-US" sz="1400" b="1" dirty="0">
                <a:solidFill>
                  <a:schemeClr val="bg1"/>
                </a:solidFill>
                <a:cs typeface="Arial" pitchFamily="34" charset="0"/>
              </a:rPr>
              <a:t>gene</a:t>
            </a:r>
          </a:p>
        </p:txBody>
      </p:sp>
      <p:sp>
        <p:nvSpPr>
          <p:cNvPr id="11298" name="AutoShape 9"/>
          <p:cNvSpPr>
            <a:spLocks noChangeArrowheads="1"/>
          </p:cNvSpPr>
          <p:nvPr/>
        </p:nvSpPr>
        <p:spPr bwMode="auto">
          <a:xfrm>
            <a:off x="4406900" y="2921000"/>
            <a:ext cx="1087438" cy="704850"/>
          </a:xfrm>
          <a:prstGeom prst="roundRect">
            <a:avLst>
              <a:gd name="adj" fmla="val 16667"/>
            </a:avLst>
          </a:prstGeom>
          <a:solidFill>
            <a:srgbClr val="304A91"/>
          </a:solidFill>
          <a:ln w="9525">
            <a:noFill/>
            <a:round/>
            <a:headEnd/>
            <a:tailEnd/>
          </a:ln>
        </p:spPr>
        <p:txBody>
          <a:bodyPr wrap="none" anchor="ctr"/>
          <a:lstStyle/>
          <a:p>
            <a:pPr algn="ctr"/>
            <a:r>
              <a:rPr lang="en-US" sz="1400" b="1">
                <a:solidFill>
                  <a:schemeClr val="bg1"/>
                </a:solidFill>
                <a:cs typeface="Arial" pitchFamily="34" charset="0"/>
              </a:rPr>
              <a:t>A</a:t>
            </a:r>
            <a:r>
              <a:rPr lang="en-US" sz="1400" b="1">
                <a:solidFill>
                  <a:schemeClr val="bg1"/>
                </a:solidFill>
                <a:cs typeface="Arial" pitchFamily="34" charset="0"/>
                <a:sym typeface="Symbol" pitchFamily="18" charset="2"/>
              </a:rPr>
              <a:t></a:t>
            </a:r>
            <a:r>
              <a:rPr lang="en-US" sz="1400" b="1">
                <a:solidFill>
                  <a:schemeClr val="bg1"/>
                </a:solidFill>
                <a:cs typeface="Arial" pitchFamily="34" charset="0"/>
              </a:rPr>
              <a:t> </a:t>
            </a:r>
          </a:p>
          <a:p>
            <a:pPr algn="ctr"/>
            <a:r>
              <a:rPr lang="en-US" sz="1400" b="1">
                <a:solidFill>
                  <a:schemeClr val="bg1"/>
                </a:solidFill>
                <a:cs typeface="Arial" pitchFamily="34" charset="0"/>
              </a:rPr>
              <a:t>Monomer</a:t>
            </a:r>
          </a:p>
        </p:txBody>
      </p:sp>
      <p:sp>
        <p:nvSpPr>
          <p:cNvPr id="11299" name="AutoShape 14"/>
          <p:cNvSpPr>
            <a:spLocks noChangeArrowheads="1"/>
          </p:cNvSpPr>
          <p:nvPr/>
        </p:nvSpPr>
        <p:spPr bwMode="auto">
          <a:xfrm>
            <a:off x="5784850" y="3817938"/>
            <a:ext cx="1087438" cy="576262"/>
          </a:xfrm>
          <a:prstGeom prst="roundRect">
            <a:avLst>
              <a:gd name="adj" fmla="val 16667"/>
            </a:avLst>
          </a:prstGeom>
          <a:solidFill>
            <a:srgbClr val="466CD5"/>
          </a:solidFill>
          <a:ln w="9525">
            <a:noFill/>
            <a:round/>
            <a:headEnd/>
            <a:tailEnd/>
          </a:ln>
        </p:spPr>
        <p:txBody>
          <a:bodyPr wrap="none" anchor="ctr"/>
          <a:lstStyle/>
          <a:p>
            <a:pPr algn="ctr"/>
            <a:r>
              <a:rPr lang="en-US" sz="1400" b="1" dirty="0">
                <a:solidFill>
                  <a:schemeClr val="bg1"/>
                </a:solidFill>
                <a:cs typeface="Arial" pitchFamily="34" charset="0"/>
              </a:rPr>
              <a:t>A</a:t>
            </a:r>
            <a:r>
              <a:rPr lang="en-US" sz="1400" b="1" dirty="0">
                <a:solidFill>
                  <a:schemeClr val="bg1"/>
                </a:solidFill>
                <a:cs typeface="Arial" pitchFamily="34" charset="0"/>
                <a:sym typeface="Symbol" pitchFamily="18" charset="2"/>
              </a:rPr>
              <a:t></a:t>
            </a:r>
            <a:r>
              <a:rPr lang="en-US" sz="1400" b="1" dirty="0">
                <a:solidFill>
                  <a:schemeClr val="bg1"/>
                </a:solidFill>
                <a:cs typeface="Arial" pitchFamily="34" charset="0"/>
              </a:rPr>
              <a:t> </a:t>
            </a:r>
            <a:br>
              <a:rPr lang="en-US" sz="1400" b="1" dirty="0">
                <a:solidFill>
                  <a:schemeClr val="bg1"/>
                </a:solidFill>
                <a:cs typeface="Arial" pitchFamily="34" charset="0"/>
              </a:rPr>
            </a:br>
            <a:r>
              <a:rPr lang="en-US" sz="1400" b="1" dirty="0">
                <a:solidFill>
                  <a:schemeClr val="bg1"/>
                </a:solidFill>
                <a:cs typeface="Arial" pitchFamily="34" charset="0"/>
              </a:rPr>
              <a:t>Oligomer</a:t>
            </a:r>
            <a:endParaRPr lang="en-US" sz="1400" b="1" dirty="0">
              <a:solidFill>
                <a:schemeClr val="bg1"/>
              </a:solidFill>
            </a:endParaRPr>
          </a:p>
        </p:txBody>
      </p:sp>
      <p:sp>
        <p:nvSpPr>
          <p:cNvPr id="11300" name="AutoShape 4"/>
          <p:cNvSpPr>
            <a:spLocks noChangeArrowheads="1"/>
          </p:cNvSpPr>
          <p:nvPr/>
        </p:nvSpPr>
        <p:spPr bwMode="auto">
          <a:xfrm>
            <a:off x="7162800" y="4586288"/>
            <a:ext cx="1087438" cy="576262"/>
          </a:xfrm>
          <a:prstGeom prst="roundRect">
            <a:avLst>
              <a:gd name="adj" fmla="val 16667"/>
            </a:avLst>
          </a:prstGeom>
          <a:solidFill>
            <a:srgbClr val="7A9AF4"/>
          </a:solidFill>
          <a:ln w="9525">
            <a:noFill/>
            <a:round/>
            <a:headEnd/>
            <a:tailEnd/>
          </a:ln>
        </p:spPr>
        <p:txBody>
          <a:bodyPr wrap="none" anchor="ctr"/>
          <a:lstStyle/>
          <a:p>
            <a:pPr algn="ctr"/>
            <a:r>
              <a:rPr lang="en-US" sz="1400" b="1">
                <a:solidFill>
                  <a:schemeClr val="bg1"/>
                </a:solidFill>
                <a:cs typeface="Arial" pitchFamily="34" charset="0"/>
              </a:rPr>
              <a:t>A</a:t>
            </a:r>
            <a:r>
              <a:rPr lang="en-US" sz="1400" b="1">
                <a:solidFill>
                  <a:schemeClr val="bg1"/>
                </a:solidFill>
                <a:cs typeface="Arial" pitchFamily="34" charset="0"/>
                <a:sym typeface="Symbol" pitchFamily="18" charset="2"/>
              </a:rPr>
              <a:t></a:t>
            </a:r>
            <a:r>
              <a:rPr lang="en-US" sz="1400" b="1">
                <a:solidFill>
                  <a:schemeClr val="bg1"/>
                </a:solidFill>
                <a:cs typeface="Arial" pitchFamily="34" charset="0"/>
              </a:rPr>
              <a:t> </a:t>
            </a:r>
            <a:br>
              <a:rPr lang="en-US" sz="1400" b="1">
                <a:solidFill>
                  <a:schemeClr val="bg1"/>
                </a:solidFill>
                <a:cs typeface="Arial" pitchFamily="34" charset="0"/>
              </a:rPr>
            </a:br>
            <a:r>
              <a:rPr lang="en-US" sz="1400" b="1">
                <a:solidFill>
                  <a:schemeClr val="bg1"/>
                </a:solidFill>
                <a:cs typeface="Arial" pitchFamily="34" charset="0"/>
              </a:rPr>
              <a:t>Fibril</a:t>
            </a:r>
          </a:p>
        </p:txBody>
      </p:sp>
      <p:sp>
        <p:nvSpPr>
          <p:cNvPr id="11301" name="AutoShape 8"/>
          <p:cNvSpPr>
            <a:spLocks noChangeArrowheads="1"/>
          </p:cNvSpPr>
          <p:nvPr/>
        </p:nvSpPr>
        <p:spPr bwMode="auto">
          <a:xfrm>
            <a:off x="8467726" y="5419726"/>
            <a:ext cx="942975" cy="639763"/>
          </a:xfrm>
          <a:prstGeom prst="roundRect">
            <a:avLst>
              <a:gd name="adj" fmla="val 16667"/>
            </a:avLst>
          </a:prstGeom>
          <a:solidFill>
            <a:srgbClr val="A3B9F4"/>
          </a:solidFill>
          <a:ln w="9525">
            <a:noFill/>
            <a:round/>
            <a:headEnd/>
            <a:tailEnd/>
          </a:ln>
        </p:spPr>
        <p:txBody>
          <a:bodyPr wrap="none" anchor="ctr"/>
          <a:lstStyle/>
          <a:p>
            <a:pPr algn="ctr"/>
            <a:r>
              <a:rPr lang="en-US" sz="1400" b="1">
                <a:solidFill>
                  <a:schemeClr val="tx1">
                    <a:lumMod val="50000"/>
                  </a:schemeClr>
                </a:solidFill>
                <a:cs typeface="Arial" pitchFamily="34" charset="0"/>
              </a:rPr>
              <a:t>Diffuse</a:t>
            </a:r>
          </a:p>
          <a:p>
            <a:pPr algn="ctr"/>
            <a:r>
              <a:rPr lang="en-US" sz="1400" b="1">
                <a:solidFill>
                  <a:schemeClr val="tx1">
                    <a:lumMod val="50000"/>
                  </a:schemeClr>
                </a:solidFill>
                <a:cs typeface="Arial" pitchFamily="34" charset="0"/>
              </a:rPr>
              <a:t>Plaque</a:t>
            </a:r>
          </a:p>
        </p:txBody>
      </p:sp>
      <p:sp>
        <p:nvSpPr>
          <p:cNvPr id="3" name="Footer Placeholder 2">
            <a:extLst>
              <a:ext uri="{FF2B5EF4-FFF2-40B4-BE49-F238E27FC236}">
                <a16:creationId xmlns:a16="http://schemas.microsoft.com/office/drawing/2014/main" id="{DB02D182-8949-C49C-A72F-A2EE633F7630}"/>
              </a:ext>
            </a:extLst>
          </p:cNvPr>
          <p:cNvSpPr>
            <a:spLocks noGrp="1"/>
          </p:cNvSpPr>
          <p:nvPr>
            <p:ph type="ftr" sz="quarter" idx="3"/>
          </p:nvPr>
        </p:nvSpPr>
        <p:spPr/>
        <p:txBody>
          <a:bodyPr/>
          <a:lstStyle/>
          <a:p>
            <a:r>
              <a:rPr lang="en-US" dirty="0"/>
              <a:t>Courtesy of Dr. Norman </a:t>
            </a:r>
            <a:r>
              <a:rPr lang="en-US" dirty="0" err="1"/>
              <a:t>Relkin</a:t>
            </a:r>
            <a:r>
              <a:rPr lang="en-US" dirty="0"/>
              <a:t>, Weill Cornell Medical School, New York, NY.</a:t>
            </a:r>
          </a:p>
        </p:txBody>
      </p:sp>
    </p:spTree>
    <p:extLst>
      <p:ext uri="{BB962C8B-B14F-4D97-AF65-F5344CB8AC3E}">
        <p14:creationId xmlns:p14="http://schemas.microsoft.com/office/powerpoint/2010/main" val="218896978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06379" y="292387"/>
            <a:ext cx="9909646" cy="6273513"/>
          </a:xfrm>
          <a:prstGeom prst="rect">
            <a:avLst/>
          </a:prstGeom>
        </p:spPr>
      </p:pic>
      <p:sp>
        <p:nvSpPr>
          <p:cNvPr id="2" name="Title 1"/>
          <p:cNvSpPr>
            <a:spLocks noGrp="1"/>
          </p:cNvSpPr>
          <p:nvPr>
            <p:ph type="title"/>
          </p:nvPr>
        </p:nvSpPr>
        <p:spPr>
          <a:xfrm>
            <a:off x="609600" y="199505"/>
            <a:ext cx="4521200" cy="1972195"/>
          </a:xfrm>
        </p:spPr>
        <p:txBody>
          <a:bodyPr>
            <a:normAutofit/>
          </a:bodyPr>
          <a:lstStyle/>
          <a:p>
            <a:r>
              <a:rPr lang="en-US" dirty="0"/>
              <a:t>Disease-Modifying Therapies Directed Against Tau</a:t>
            </a:r>
          </a:p>
        </p:txBody>
      </p:sp>
      <p:sp>
        <p:nvSpPr>
          <p:cNvPr id="6" name="Footer Placeholder 5">
            <a:extLst>
              <a:ext uri="{FF2B5EF4-FFF2-40B4-BE49-F238E27FC236}">
                <a16:creationId xmlns:a16="http://schemas.microsoft.com/office/drawing/2014/main" id="{BB0196FB-63C9-BD33-8E7E-230C099413ED}"/>
              </a:ext>
            </a:extLst>
          </p:cNvPr>
          <p:cNvSpPr>
            <a:spLocks noGrp="1"/>
          </p:cNvSpPr>
          <p:nvPr>
            <p:ph type="ftr" sz="quarter" idx="3"/>
          </p:nvPr>
        </p:nvSpPr>
        <p:spPr/>
        <p:txBody>
          <a:bodyPr/>
          <a:lstStyle/>
          <a:p>
            <a:r>
              <a:rPr lang="en-US" dirty="0"/>
              <a:t>Holtzman DM, et al. </a:t>
            </a:r>
            <a:r>
              <a:rPr lang="en-US" i="1" dirty="0" err="1"/>
              <a:t>Alzheimers</a:t>
            </a:r>
            <a:r>
              <a:rPr lang="en-US" i="1" dirty="0"/>
              <a:t> Dement. </a:t>
            </a:r>
            <a:r>
              <a:rPr lang="en-US" dirty="0"/>
              <a:t>2016;12(10):1033-1039; Lee VM, et al. </a:t>
            </a:r>
            <a:r>
              <a:rPr lang="en-US" i="1" dirty="0"/>
              <a:t>Cold Spring </a:t>
            </a:r>
            <a:r>
              <a:rPr lang="en-US" i="1" dirty="0" err="1"/>
              <a:t>Harb</a:t>
            </a:r>
            <a:r>
              <a:rPr lang="en-US" i="1" dirty="0"/>
              <a:t> </a:t>
            </a:r>
            <a:r>
              <a:rPr lang="en-US" i="1" dirty="0" err="1"/>
              <a:t>Perspect</a:t>
            </a:r>
            <a:r>
              <a:rPr lang="en-US" i="1" dirty="0"/>
              <a:t> Med. </a:t>
            </a:r>
            <a:r>
              <a:rPr lang="en-US" dirty="0"/>
              <a:t>2011;1(1):a006437; </a:t>
            </a:r>
            <a:r>
              <a:rPr lang="en-US" dirty="0" err="1"/>
              <a:t>Ruthirakuhan</a:t>
            </a:r>
            <a:r>
              <a:rPr lang="en-US" dirty="0"/>
              <a:t> M, et al. </a:t>
            </a:r>
            <a:r>
              <a:rPr lang="en-US" i="1" dirty="0"/>
              <a:t>Expert </a:t>
            </a:r>
            <a:r>
              <a:rPr lang="en-US" i="1" dirty="0" err="1"/>
              <a:t>Opin</a:t>
            </a:r>
            <a:r>
              <a:rPr lang="en-US" i="1" dirty="0"/>
              <a:t> </a:t>
            </a:r>
            <a:r>
              <a:rPr lang="en-US" i="1" dirty="0" err="1"/>
              <a:t>Pharmacother</a:t>
            </a:r>
            <a:r>
              <a:rPr lang="en-US" dirty="0"/>
              <a:t>. 2016;17(18):2417-2429.</a:t>
            </a:r>
          </a:p>
        </p:txBody>
      </p:sp>
    </p:spTree>
    <p:extLst>
      <p:ext uri="{BB962C8B-B14F-4D97-AF65-F5344CB8AC3E}">
        <p14:creationId xmlns:p14="http://schemas.microsoft.com/office/powerpoint/2010/main" val="1364670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igure 1">
            <a:extLst>
              <a:ext uri="{FF2B5EF4-FFF2-40B4-BE49-F238E27FC236}">
                <a16:creationId xmlns:a16="http://schemas.microsoft.com/office/drawing/2014/main" id="{BF4B5B75-A28C-74F1-4C39-C2902B2D071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92663" y="1477963"/>
            <a:ext cx="6149926" cy="4345350"/>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5C5913A5-AEF8-3456-FE8E-C37771834102}"/>
              </a:ext>
            </a:extLst>
          </p:cNvPr>
          <p:cNvSpPr>
            <a:spLocks noGrp="1"/>
          </p:cNvSpPr>
          <p:nvPr>
            <p:ph type="ftr" sz="quarter" idx="3"/>
          </p:nvPr>
        </p:nvSpPr>
        <p:spPr>
          <a:xfrm>
            <a:off x="609600" y="6356350"/>
            <a:ext cx="10744199" cy="442131"/>
          </a:xfrm>
        </p:spPr>
        <p:txBody>
          <a:bodyPr/>
          <a:lstStyle/>
          <a:p>
            <a:r>
              <a:rPr lang="en-US" sz="1200" dirty="0"/>
              <a:t>AD, Alzheimer disease; </a:t>
            </a:r>
            <a:r>
              <a:rPr lang="en-US" dirty="0" err="1"/>
              <a:t>ApoE</a:t>
            </a:r>
            <a:r>
              <a:rPr lang="en-US" dirty="0"/>
              <a:t>, apolipoprotein E; FFAs, free fatty acids; HDLs, high-density lipoproteins; LDs, lipid droplets; OR, odds ratio.
</a:t>
            </a:r>
            <a:r>
              <a:rPr lang="en-US" dirty="0" err="1"/>
              <a:t>Kivipelto</a:t>
            </a:r>
            <a:r>
              <a:rPr lang="en-US" dirty="0"/>
              <a:t> M, et al. </a:t>
            </a:r>
            <a:r>
              <a:rPr lang="en-US" i="1" dirty="0"/>
              <a:t>Ann Intern Med. </a:t>
            </a:r>
            <a:r>
              <a:rPr lang="en-US" dirty="0"/>
              <a:t>2002;137(3):149-155; </a:t>
            </a:r>
            <a:r>
              <a:rPr lang="en-US" dirty="0" err="1"/>
              <a:t>Notkola</a:t>
            </a:r>
            <a:r>
              <a:rPr lang="en-US" dirty="0"/>
              <a:t> IL, et al. </a:t>
            </a:r>
            <a:r>
              <a:rPr lang="en-US" i="1" dirty="0"/>
              <a:t>Neuroepidemiology</a:t>
            </a:r>
            <a:r>
              <a:rPr lang="en-US" dirty="0"/>
              <a:t>. 1998;17(1):14-20; Yang D, et al. </a:t>
            </a:r>
            <a:r>
              <a:rPr lang="en-US" i="1" dirty="0"/>
              <a:t>Cell </a:t>
            </a:r>
            <a:r>
              <a:rPr lang="en-US" i="1" dirty="0" err="1"/>
              <a:t>Biosci</a:t>
            </a:r>
            <a:r>
              <a:rPr lang="en-US" i="1" dirty="0"/>
              <a:t>. </a:t>
            </a:r>
            <a:r>
              <a:rPr lang="en-US" dirty="0"/>
              <a:t>2022;12(1):106.</a:t>
            </a:r>
          </a:p>
        </p:txBody>
      </p:sp>
      <p:sp>
        <p:nvSpPr>
          <p:cNvPr id="2" name="Title 1">
            <a:extLst>
              <a:ext uri="{FF2B5EF4-FFF2-40B4-BE49-F238E27FC236}">
                <a16:creationId xmlns:a16="http://schemas.microsoft.com/office/drawing/2014/main" id="{F73D5604-F089-36A5-408C-E2BC4CD0871E}"/>
              </a:ext>
            </a:extLst>
          </p:cNvPr>
          <p:cNvSpPr>
            <a:spLocks noGrp="1"/>
          </p:cNvSpPr>
          <p:nvPr>
            <p:ph type="title"/>
          </p:nvPr>
        </p:nvSpPr>
        <p:spPr>
          <a:xfrm>
            <a:off x="609600" y="200025"/>
            <a:ext cx="10744200" cy="1184275"/>
          </a:xfrm>
        </p:spPr>
        <p:txBody>
          <a:bodyPr>
            <a:normAutofit/>
          </a:bodyPr>
          <a:lstStyle/>
          <a:p>
            <a:r>
              <a:rPr lang="en-US" altLang="en-US" dirty="0"/>
              <a:t>Both Peripheral and Central Cholesterol Metabolism Is Altered in AD</a:t>
            </a:r>
            <a:endParaRPr lang="en-US" dirty="0"/>
          </a:p>
        </p:txBody>
      </p:sp>
      <p:sp>
        <p:nvSpPr>
          <p:cNvPr id="4" name="Content Placeholder 3">
            <a:extLst>
              <a:ext uri="{FF2B5EF4-FFF2-40B4-BE49-F238E27FC236}">
                <a16:creationId xmlns:a16="http://schemas.microsoft.com/office/drawing/2014/main" id="{7761B179-A56F-5216-4D11-A17DBEAC89F7}"/>
              </a:ext>
            </a:extLst>
          </p:cNvPr>
          <p:cNvSpPr>
            <a:spLocks noGrp="1"/>
          </p:cNvSpPr>
          <p:nvPr>
            <p:ph idx="1"/>
          </p:nvPr>
        </p:nvSpPr>
        <p:spPr>
          <a:xfrm>
            <a:off x="6924782" y="1477963"/>
            <a:ext cx="4859676" cy="4722812"/>
          </a:xfrm>
        </p:spPr>
        <p:txBody>
          <a:bodyPr>
            <a:normAutofit/>
          </a:bodyPr>
          <a:lstStyle/>
          <a:p>
            <a:r>
              <a:rPr lang="en-US" sz="1800" dirty="0"/>
              <a:t>Pathologically in apoE4-related AD, smaller lipid droplets accumulate in astrocytes </a:t>
            </a:r>
          </a:p>
          <a:p>
            <a:pPr lvl="1"/>
            <a:r>
              <a:rPr lang="en-US" sz="1600" dirty="0"/>
              <a:t>ApoE4 aggregates </a:t>
            </a:r>
          </a:p>
          <a:p>
            <a:pPr lvl="1"/>
            <a:r>
              <a:rPr lang="en-US" sz="1600" dirty="0"/>
              <a:t>Higher levels of oxidative stress and lipid peroxidation </a:t>
            </a:r>
          </a:p>
          <a:p>
            <a:r>
              <a:rPr lang="en-US" sz="1800" dirty="0"/>
              <a:t>Neurons and astrocytes can eliminate excess lipids but need functional </a:t>
            </a:r>
            <a:r>
              <a:rPr lang="en-US" sz="1800" dirty="0" err="1"/>
              <a:t>apoE</a:t>
            </a:r>
            <a:r>
              <a:rPr lang="en-US" sz="1800" dirty="0"/>
              <a:t>-HDL particle for this to occur </a:t>
            </a:r>
          </a:p>
          <a:p>
            <a:r>
              <a:rPr lang="en-US" sz="1800" dirty="0"/>
              <a:t>Some of the effect of apoE4 on AD risk is likely mediated through elevated serum cholesterol</a:t>
            </a:r>
          </a:p>
          <a:p>
            <a:pPr lvl="1"/>
            <a:r>
              <a:rPr lang="en-US" sz="1600" dirty="0"/>
              <a:t>Elevated serum cholesterol is an independent risk factor for AD, even after controlling for apoE4 genotype (OR=3.1; 95% CI=1.2, 8.5)</a:t>
            </a:r>
          </a:p>
        </p:txBody>
      </p:sp>
    </p:spTree>
    <p:extLst>
      <p:ext uri="{BB962C8B-B14F-4D97-AF65-F5344CB8AC3E}">
        <p14:creationId xmlns:p14="http://schemas.microsoft.com/office/powerpoint/2010/main" val="2077097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D2496F-5446-27B4-1052-5DBDD70626FB}"/>
              </a:ext>
            </a:extLst>
          </p:cNvPr>
          <p:cNvSpPr>
            <a:spLocks noGrp="1"/>
          </p:cNvSpPr>
          <p:nvPr>
            <p:ph type="title"/>
          </p:nvPr>
        </p:nvSpPr>
        <p:spPr>
          <a:xfrm>
            <a:off x="609600" y="199505"/>
            <a:ext cx="4463441" cy="1579191"/>
          </a:xfrm>
        </p:spPr>
        <p:txBody>
          <a:bodyPr/>
          <a:lstStyle/>
          <a:p>
            <a:r>
              <a:rPr lang="en-US" dirty="0"/>
              <a:t>Modalities of AD Prevention</a:t>
            </a:r>
          </a:p>
        </p:txBody>
      </p:sp>
      <p:sp>
        <p:nvSpPr>
          <p:cNvPr id="6" name="Content Placeholder 5">
            <a:extLst>
              <a:ext uri="{FF2B5EF4-FFF2-40B4-BE49-F238E27FC236}">
                <a16:creationId xmlns:a16="http://schemas.microsoft.com/office/drawing/2014/main" id="{51316FF4-6FA8-9BB1-E69C-C3EE8C5F6487}"/>
              </a:ext>
            </a:extLst>
          </p:cNvPr>
          <p:cNvSpPr>
            <a:spLocks noGrp="1"/>
          </p:cNvSpPr>
          <p:nvPr>
            <p:ph sz="half" idx="1"/>
          </p:nvPr>
        </p:nvSpPr>
        <p:spPr>
          <a:xfrm>
            <a:off x="609601" y="1820906"/>
            <a:ext cx="3248416" cy="3258399"/>
          </a:xfrm>
        </p:spPr>
        <p:txBody>
          <a:bodyPr>
            <a:normAutofit/>
          </a:bodyPr>
          <a:lstStyle/>
          <a:p>
            <a:r>
              <a:rPr lang="en-US" sz="1800" dirty="0"/>
              <a:t>Systemic interventions (in orange, on left) should be the foundation of any AD prevention program and are aimed at correcting an unhealthy baseline</a:t>
            </a:r>
          </a:p>
          <a:p>
            <a:r>
              <a:rPr lang="en-US" sz="1800" dirty="0"/>
              <a:t>Targeted interventions (in blue, on right) can be used for patient with specific indications</a:t>
            </a:r>
          </a:p>
        </p:txBody>
      </p:sp>
      <p:sp>
        <p:nvSpPr>
          <p:cNvPr id="7" name="Content Placeholder 6">
            <a:extLst>
              <a:ext uri="{FF2B5EF4-FFF2-40B4-BE49-F238E27FC236}">
                <a16:creationId xmlns:a16="http://schemas.microsoft.com/office/drawing/2014/main" id="{42D1E2CF-FF76-2600-03B9-48D06CC1A5CD}"/>
              </a:ext>
            </a:extLst>
          </p:cNvPr>
          <p:cNvSpPr>
            <a:spLocks noGrp="1"/>
          </p:cNvSpPr>
          <p:nvPr>
            <p:ph sz="half" idx="2"/>
          </p:nvPr>
        </p:nvSpPr>
        <p:spPr/>
        <p:txBody>
          <a:bodyPr/>
          <a:lstStyle/>
          <a:p>
            <a:endParaRPr lang="en-US"/>
          </a:p>
        </p:txBody>
      </p:sp>
      <p:pic>
        <p:nvPicPr>
          <p:cNvPr id="1026" name="Picture 2">
            <a:extLst>
              <a:ext uri="{FF2B5EF4-FFF2-40B4-BE49-F238E27FC236}">
                <a16:creationId xmlns:a16="http://schemas.microsoft.com/office/drawing/2014/main" id="{083E0CF6-E00D-EC8C-CEA0-8D29B81B360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274967" y="303736"/>
            <a:ext cx="7811735" cy="6494745"/>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8">
            <a:extLst>
              <a:ext uri="{FF2B5EF4-FFF2-40B4-BE49-F238E27FC236}">
                <a16:creationId xmlns:a16="http://schemas.microsoft.com/office/drawing/2014/main" id="{7D6AD93A-EF40-965D-3581-721CA497AE9F}"/>
              </a:ext>
            </a:extLst>
          </p:cNvPr>
          <p:cNvSpPr>
            <a:spLocks noGrp="1"/>
          </p:cNvSpPr>
          <p:nvPr>
            <p:ph type="ftr" sz="quarter" idx="3"/>
          </p:nvPr>
        </p:nvSpPr>
        <p:spPr/>
        <p:txBody>
          <a:bodyPr/>
          <a:lstStyle/>
          <a:p>
            <a:r>
              <a:rPr lang="en-US" sz="1200" dirty="0"/>
              <a:t>AD, Alzheimer disease</a:t>
            </a:r>
          </a:p>
          <a:p>
            <a:r>
              <a:rPr lang="en-US" dirty="0" err="1"/>
              <a:t>Schelke</a:t>
            </a:r>
            <a:r>
              <a:rPr lang="en-US" dirty="0"/>
              <a:t> MW, et al. </a:t>
            </a:r>
            <a:r>
              <a:rPr lang="en-US" i="1" dirty="0"/>
              <a:t>Front Aging </a:t>
            </a:r>
            <a:r>
              <a:rPr lang="en-US" i="1" dirty="0" err="1"/>
              <a:t>Neurosci</a:t>
            </a:r>
            <a:r>
              <a:rPr lang="en-US" i="1" dirty="0"/>
              <a:t>. </a:t>
            </a:r>
            <a:r>
              <a:rPr lang="en-US" dirty="0"/>
              <a:t>2018;10:96.  </a:t>
            </a:r>
          </a:p>
        </p:txBody>
      </p:sp>
    </p:spTree>
    <p:extLst>
      <p:ext uri="{BB962C8B-B14F-4D97-AF65-F5344CB8AC3E}">
        <p14:creationId xmlns:p14="http://schemas.microsoft.com/office/powerpoint/2010/main" val="1723863917"/>
      </p:ext>
    </p:extLst>
  </p:cSld>
  <p:clrMapOvr>
    <a:masterClrMapping/>
  </p:clrMapOvr>
</p:sld>
</file>

<file path=ppt/theme/theme1.xml><?xml version="1.0" encoding="utf-8"?>
<a:theme xmlns:a="http://schemas.openxmlformats.org/drawingml/2006/main" name="Psychiatry2023">
  <a:themeElements>
    <a:clrScheme name="NeuroPsych23">
      <a:dk1>
        <a:srgbClr val="3F3F3F"/>
      </a:dk1>
      <a:lt1>
        <a:srgbClr val="FFFFFF"/>
      </a:lt1>
      <a:dk2>
        <a:srgbClr val="5E5E5E"/>
      </a:dk2>
      <a:lt2>
        <a:srgbClr val="FFFFFF"/>
      </a:lt2>
      <a:accent1>
        <a:srgbClr val="8589A7"/>
      </a:accent1>
      <a:accent2>
        <a:srgbClr val="2B417F"/>
      </a:accent2>
      <a:accent3>
        <a:srgbClr val="1D224C"/>
      </a:accent3>
      <a:accent4>
        <a:srgbClr val="A94658"/>
      </a:accent4>
      <a:accent5>
        <a:srgbClr val="642C50"/>
      </a:accent5>
      <a:accent6>
        <a:srgbClr val="99E9EE"/>
      </a:accent6>
      <a:hlink>
        <a:srgbClr val="3500FF"/>
      </a:hlink>
      <a:folHlink>
        <a:srgbClr val="9C266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sychiatry2023" id="{69D23100-A6F3-D846-B26B-9EA71F152B4F}" vid="{176574FE-6E99-9343-AF64-F8E46C8D7F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Psychiatry2023</Template>
  <TotalTime>41</TotalTime>
  <Words>1161</Words>
  <Application>Microsoft Macintosh PowerPoint</Application>
  <PresentationFormat>Widescreen</PresentationFormat>
  <Paragraphs>140</Paragraphs>
  <Slides>13</Slides>
  <Notes>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Arial</vt:lpstr>
      <vt:lpstr>Calibri</vt:lpstr>
      <vt:lpstr>Calibri Light</vt:lpstr>
      <vt:lpstr>Century Gothic</vt:lpstr>
      <vt:lpstr>Trebuchet MS</vt:lpstr>
      <vt:lpstr>Psychiatry2023</vt:lpstr>
      <vt:lpstr>Office Theme</vt:lpstr>
      <vt:lpstr>New Data on the Pathophysiology of MCI and Dementia</vt:lpstr>
      <vt:lpstr>PowerPoint Presentation</vt:lpstr>
      <vt:lpstr>Disclaimer</vt:lpstr>
      <vt:lpstr>New Data on the Pathophysiology of MCI and Dementia</vt:lpstr>
      <vt:lpstr>Multiple Therapeutic Targets Directed at AD Pathophysiology Are Under Investigation</vt:lpstr>
      <vt:lpstr>Example of Therapeutic Targets: Beta Amyloid-Related Disease-Modifying Strategies</vt:lpstr>
      <vt:lpstr>Disease-Modifying Therapies Directed Against Tau</vt:lpstr>
      <vt:lpstr>Both Peripheral and Central Cholesterol Metabolism Is Altered in AD</vt:lpstr>
      <vt:lpstr>Modalities of AD Prevention</vt:lpstr>
      <vt:lpstr>Management of MCI Due to AD: Nonpharmacologic Interventions</vt:lpstr>
      <vt:lpstr>PowerPoint Presentation</vt:lpstr>
      <vt:lpstr>Multiple Components of AD Management</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Data on the Pathophysiology of MCI and Dementia</dc:title>
  <dc:subject/>
  <dc:creator>MedEd On The Go</dc:creator>
  <cp:keywords/>
  <dc:description/>
  <cp:lastModifiedBy>Moriah Diethorn</cp:lastModifiedBy>
  <cp:revision>2</cp:revision>
  <dcterms:created xsi:type="dcterms:W3CDTF">2023-08-16T20:29:52Z</dcterms:created>
  <dcterms:modified xsi:type="dcterms:W3CDTF">2023-08-29T14:19:59Z</dcterms:modified>
  <cp:category/>
</cp:coreProperties>
</file>