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Lst>
  <p:notesMasterIdLst>
    <p:notesMasterId r:id="rId16"/>
  </p:notesMasterIdLst>
  <p:sldIdLst>
    <p:sldId id="7403" r:id="rId3"/>
    <p:sldId id="265" r:id="rId4"/>
    <p:sldId id="256" r:id="rId5"/>
    <p:sldId id="257" r:id="rId6"/>
    <p:sldId id="7411" r:id="rId7"/>
    <p:sldId id="1198" r:id="rId8"/>
    <p:sldId id="1200" r:id="rId9"/>
    <p:sldId id="983" r:id="rId10"/>
    <p:sldId id="783" r:id="rId11"/>
    <p:sldId id="1227" r:id="rId12"/>
    <p:sldId id="263" r:id="rId13"/>
    <p:sldId id="1199"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31C20-65D9-1B1D-0BE3-C208C6288E8A}" name="Karen Lebo" initials="KRL" userId="Karen Lebo" providerId="None"/>
  <p188:author id="{43450A3C-4AD8-14C3-BE8D-52870263434C}" name="Canan Schumann" initials="CS" userId="S::cschumann@ushealthconnect.com::d28afc93-6bf0-45d0-b3c3-1d5d563b556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35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8"/>
    <p:restoredTop sz="96327"/>
  </p:normalViewPr>
  <p:slideViewPr>
    <p:cSldViewPr snapToGrid="0">
      <p:cViewPr varScale="1">
        <p:scale>
          <a:sx n="87" d="100"/>
          <a:sy n="87" d="100"/>
        </p:scale>
        <p:origin x="200"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FC724-FDA0-264A-AD5C-52885709812D}" type="datetimeFigureOut">
              <a:rPr lang="en-US" smtClean="0"/>
              <a:t>8/29/23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93973-49A9-7D40-B975-275C4993FD77}" type="slidenum">
              <a:rPr lang="en-US" smtClean="0"/>
              <a:t>‹#›</a:t>
            </a:fld>
            <a:endParaRPr lang="en-US"/>
          </a:p>
        </p:txBody>
      </p:sp>
    </p:spTree>
    <p:extLst>
      <p:ext uri="{BB962C8B-B14F-4D97-AF65-F5344CB8AC3E}">
        <p14:creationId xmlns:p14="http://schemas.microsoft.com/office/powerpoint/2010/main" val="237472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940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8987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3717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715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1548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21041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57681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1818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1721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33564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85168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9431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693559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86407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3799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327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4108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51572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1837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2146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0115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0872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56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36201436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35"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E45D-328B-BBF8-EC31-FDF2EC82A513}"/>
              </a:ext>
            </a:extLst>
          </p:cNvPr>
          <p:cNvSpPr>
            <a:spLocks noGrp="1"/>
          </p:cNvSpPr>
          <p:nvPr>
            <p:ph type="title"/>
          </p:nvPr>
        </p:nvSpPr>
        <p:spPr>
          <a:xfrm>
            <a:off x="609601" y="1709738"/>
            <a:ext cx="10515600" cy="2852737"/>
          </a:xfrm>
        </p:spPr>
        <p:txBody>
          <a:bodyPr>
            <a:normAutofit/>
          </a:bodyPr>
          <a:lstStyle/>
          <a:p>
            <a:r>
              <a:rPr lang="en-US" dirty="0"/>
              <a:t>Challenges in Recognizing and Diagnosing MCI in AD Earlier</a:t>
            </a:r>
          </a:p>
        </p:txBody>
      </p:sp>
      <p:sp>
        <p:nvSpPr>
          <p:cNvPr id="3" name="Subtitle 2">
            <a:extLst>
              <a:ext uri="{FF2B5EF4-FFF2-40B4-BE49-F238E27FC236}">
                <a16:creationId xmlns:a16="http://schemas.microsoft.com/office/drawing/2014/main" id="{E3D23442-8DAF-D498-A2C1-42CCBD2C2A31}"/>
              </a:ext>
            </a:extLst>
          </p:cNvPr>
          <p:cNvSpPr>
            <a:spLocks noGrp="1"/>
          </p:cNvSpPr>
          <p:nvPr>
            <p:ph type="body" idx="1"/>
          </p:nvPr>
        </p:nvSpPr>
        <p:spPr>
          <a:xfrm>
            <a:off x="609601" y="4589463"/>
            <a:ext cx="10515600" cy="1500187"/>
          </a:xfrm>
        </p:spPr>
        <p:txBody>
          <a:bodyPr/>
          <a:lstStyle/>
          <a:p>
            <a:r>
              <a:rPr lang="en-US"/>
              <a:t>Richard S. Isaacson, MD</a:t>
            </a:r>
          </a:p>
          <a:p>
            <a:r>
              <a:rPr lang="en-US"/>
              <a:t>Institute for Neurodegenerative Diseases</a:t>
            </a:r>
          </a:p>
          <a:p>
            <a:r>
              <a:rPr lang="en-US"/>
              <a:t>Boca Raton, FL</a:t>
            </a:r>
          </a:p>
        </p:txBody>
      </p:sp>
    </p:spTree>
    <p:extLst>
      <p:ext uri="{BB962C8B-B14F-4D97-AF65-F5344CB8AC3E}">
        <p14:creationId xmlns:p14="http://schemas.microsoft.com/office/powerpoint/2010/main" val="381824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indoor, toy&#10;&#10;Description automatically generated">
            <a:extLst>
              <a:ext uri="{FF2B5EF4-FFF2-40B4-BE49-F238E27FC236}">
                <a16:creationId xmlns:a16="http://schemas.microsoft.com/office/drawing/2014/main" id="{1EE014EF-8119-432D-8A88-FE0D3A53FAC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noFill/>
        </p:spPr>
      </p:pic>
    </p:spTree>
    <p:extLst>
      <p:ext uri="{BB962C8B-B14F-4D97-AF65-F5344CB8AC3E}">
        <p14:creationId xmlns:p14="http://schemas.microsoft.com/office/powerpoint/2010/main" val="2231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524000" y="857250"/>
            <a:ext cx="9144000" cy="5143500"/>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Arial"/>
              <a:ea typeface="Arial"/>
              <a:cs typeface="Arial"/>
              <a:sym typeface="Arial"/>
            </a:endParaRPr>
          </a:p>
        </p:txBody>
      </p:sp>
      <p:sp>
        <p:nvSpPr>
          <p:cNvPr id="203" name="Google Shape;203;p8"/>
          <p:cNvSpPr/>
          <p:nvPr/>
        </p:nvSpPr>
        <p:spPr>
          <a:xfrm>
            <a:off x="1524000" y="857250"/>
            <a:ext cx="5715000" cy="5143500"/>
          </a:xfrm>
          <a:prstGeom prst="rect">
            <a:avLst/>
          </a:prstGeom>
          <a:solidFill>
            <a:schemeClr val="lt2"/>
          </a:solidFill>
          <a:ln>
            <a:noFill/>
          </a:ln>
        </p:spPr>
        <p:txBody>
          <a:bodyPr spcFirstLastPara="1" wrap="square" lIns="68569" tIns="34275" rIns="68569" bIns="34275" anchor="ctr" anchorCtr="0">
            <a:noAutofit/>
          </a:bodyPr>
          <a:lstStyle/>
          <a:p>
            <a:pPr algn="ctr"/>
            <a:endParaRPr sz="1350">
              <a:solidFill>
                <a:schemeClr val="lt1"/>
              </a:solidFill>
              <a:latin typeface="Arial"/>
              <a:ea typeface="Arial"/>
              <a:cs typeface="Arial"/>
              <a:sym typeface="Arial"/>
            </a:endParaRPr>
          </a:p>
        </p:txBody>
      </p:sp>
      <p:sp>
        <p:nvSpPr>
          <p:cNvPr id="204" name="Google Shape;204;p8"/>
          <p:cNvSpPr/>
          <p:nvPr/>
        </p:nvSpPr>
        <p:spPr>
          <a:xfrm>
            <a:off x="1638812" y="976521"/>
            <a:ext cx="5485379" cy="4907091"/>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Arial"/>
              <a:ea typeface="Arial"/>
              <a:cs typeface="Arial"/>
              <a:sym typeface="Arial"/>
            </a:endParaRPr>
          </a:p>
        </p:txBody>
      </p:sp>
      <p:sp>
        <p:nvSpPr>
          <p:cNvPr id="205" name="Google Shape;205;p8"/>
          <p:cNvSpPr txBox="1">
            <a:spLocks noGrp="1"/>
          </p:cNvSpPr>
          <p:nvPr>
            <p:ph type="title"/>
          </p:nvPr>
        </p:nvSpPr>
        <p:spPr>
          <a:xfrm>
            <a:off x="609600" y="199505"/>
            <a:ext cx="10744200" cy="1185577"/>
          </a:xfrm>
          <a:noFill/>
          <a:ln>
            <a:noFill/>
          </a:ln>
        </p:spPr>
        <p:txBody>
          <a:bodyPr spcFirstLastPara="1" vert="horz" wrap="square" lIns="68569" tIns="34275" rIns="68569" bIns="34275" numCol="1" rtlCol="0" anchor="ctr" anchorCtr="0" compatLnSpc="1">
            <a:prstTxWarp prst="textNoShape">
              <a:avLst/>
            </a:prstTxWarp>
            <a:normAutofit/>
          </a:bodyPr>
          <a:lstStyle/>
          <a:p>
            <a:r>
              <a:rPr lang="en-US" dirty="0"/>
              <a:t>Beta-amyloid (A</a:t>
            </a:r>
            <a:r>
              <a:rPr lang="el-GR" dirty="0">
                <a:sym typeface="Arial"/>
              </a:rPr>
              <a:t>β</a:t>
            </a:r>
            <a:r>
              <a:rPr lang="el-GR" dirty="0"/>
              <a:t>)</a:t>
            </a:r>
          </a:p>
        </p:txBody>
      </p:sp>
      <p:sp>
        <p:nvSpPr>
          <p:cNvPr id="206" name="Google Shape;206;p8"/>
          <p:cNvSpPr txBox="1">
            <a:spLocks noGrp="1"/>
          </p:cNvSpPr>
          <p:nvPr>
            <p:ph idx="1"/>
          </p:nvPr>
        </p:nvSpPr>
        <p:spPr>
          <a:xfrm>
            <a:off x="609600" y="1477963"/>
            <a:ext cx="6514591" cy="4722812"/>
          </a:xfrm>
          <a:noFill/>
          <a:ln>
            <a:noFill/>
          </a:ln>
        </p:spPr>
        <p:txBody>
          <a:bodyPr spcFirstLastPara="1" vert="horz" wrap="square" lIns="68569" tIns="34275" rIns="68569" bIns="34275" numCol="1" rtlCol="0" anchor="t" anchorCtr="0" compatLnSpc="1">
            <a:prstTxWarp prst="textNoShape">
              <a:avLst/>
            </a:prstTxWarp>
            <a:noAutofit/>
          </a:bodyPr>
          <a:lstStyle/>
          <a:p>
            <a:pPr>
              <a:spcAft>
                <a:spcPts val="1800"/>
              </a:spcAft>
            </a:pPr>
            <a:r>
              <a:rPr lang="en-US" sz="2800" dirty="0"/>
              <a:t>Two major isoforms of the protein are A</a:t>
            </a:r>
            <a:r>
              <a:rPr lang="el-GR" sz="2800" dirty="0"/>
              <a:t>β42 </a:t>
            </a:r>
            <a:r>
              <a:rPr lang="en-US" sz="2800" dirty="0"/>
              <a:t>and A</a:t>
            </a:r>
            <a:r>
              <a:rPr lang="el-GR" sz="2800" dirty="0"/>
              <a:t>β40</a:t>
            </a:r>
          </a:p>
          <a:p>
            <a:pPr>
              <a:spcAft>
                <a:spcPts val="1800"/>
              </a:spcAft>
            </a:pPr>
            <a:r>
              <a:rPr lang="en-US" sz="2800" dirty="0"/>
              <a:t>Amyloid plaques are composed of mostly or all A</a:t>
            </a:r>
            <a:r>
              <a:rPr lang="el-GR" sz="2800" dirty="0"/>
              <a:t>β42</a:t>
            </a:r>
          </a:p>
          <a:p>
            <a:pPr>
              <a:spcAft>
                <a:spcPts val="1800"/>
              </a:spcAft>
            </a:pPr>
            <a:r>
              <a:rPr lang="en-US" sz="2800" dirty="0"/>
              <a:t>Longitudinal studies have reported that the plasma A</a:t>
            </a:r>
            <a:r>
              <a:rPr lang="el-GR" sz="2800" dirty="0"/>
              <a:t>β42/</a:t>
            </a:r>
            <a:r>
              <a:rPr lang="en-US" sz="2800" dirty="0"/>
              <a:t>A</a:t>
            </a:r>
            <a:r>
              <a:rPr lang="el-GR" sz="2800" dirty="0"/>
              <a:t>β40 </a:t>
            </a:r>
            <a:r>
              <a:rPr lang="en-US" sz="2800" dirty="0"/>
              <a:t>ratio is a good predictor of future A</a:t>
            </a:r>
            <a:r>
              <a:rPr lang="el-GR" sz="2800" dirty="0"/>
              <a:t>β-</a:t>
            </a:r>
            <a:r>
              <a:rPr lang="en-US" sz="2800" dirty="0"/>
              <a:t>PET status</a:t>
            </a:r>
          </a:p>
        </p:txBody>
      </p:sp>
      <p:pic>
        <p:nvPicPr>
          <p:cNvPr id="207" name="Google Shape;207;p8" descr="Chemical formulae are written on pap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24627" y="1051988"/>
            <a:ext cx="3429000" cy="5143493"/>
          </a:xfrm>
          <a:prstGeom prst="rect">
            <a:avLst/>
          </a:prstGeom>
          <a:noFill/>
          <a:ln>
            <a:noFill/>
          </a:ln>
        </p:spPr>
      </p:pic>
      <p:sp>
        <p:nvSpPr>
          <p:cNvPr id="5" name="Footer Placeholder 4">
            <a:extLst>
              <a:ext uri="{FF2B5EF4-FFF2-40B4-BE49-F238E27FC236}">
                <a16:creationId xmlns:a16="http://schemas.microsoft.com/office/drawing/2014/main" id="{0899BBCA-CD8D-5E5F-4BDE-8DD954CA6859}"/>
              </a:ext>
            </a:extLst>
          </p:cNvPr>
          <p:cNvSpPr>
            <a:spLocks noGrp="1"/>
          </p:cNvSpPr>
          <p:nvPr>
            <p:ph type="ftr" sz="quarter" idx="3"/>
          </p:nvPr>
        </p:nvSpPr>
        <p:spPr/>
        <p:txBody>
          <a:bodyPr/>
          <a:lstStyle/>
          <a:p>
            <a:r>
              <a:rPr lang="en-US" dirty="0" err="1"/>
              <a:t>Blennow</a:t>
            </a:r>
            <a:r>
              <a:rPr lang="en-US" dirty="0"/>
              <a:t> K, et al. </a:t>
            </a:r>
            <a:r>
              <a:rPr lang="en-US" i="1" dirty="0"/>
              <a:t>J Intern Med. </a:t>
            </a:r>
            <a:r>
              <a:rPr lang="en-US" dirty="0"/>
              <a:t>2018;284(6):643-663.</a:t>
            </a:r>
          </a:p>
        </p:txBody>
      </p:sp>
    </p:spTree>
    <p:extLst>
      <p:ext uri="{BB962C8B-B14F-4D97-AF65-F5344CB8AC3E}">
        <p14:creationId xmlns:p14="http://schemas.microsoft.com/office/powerpoint/2010/main" val="540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0671D08-EC10-DAEF-F607-BB8C18C10A8F}"/>
              </a:ext>
            </a:extLst>
          </p:cNvPr>
          <p:cNvSpPr>
            <a:spLocks noGrp="1"/>
          </p:cNvSpPr>
          <p:nvPr>
            <p:ph type="ftr" sz="quarter" idx="3"/>
          </p:nvPr>
        </p:nvSpPr>
        <p:spPr>
          <a:xfrm>
            <a:off x="609600" y="6356350"/>
            <a:ext cx="10744199" cy="442131"/>
          </a:xfrm>
        </p:spPr>
        <p:txBody>
          <a:bodyPr/>
          <a:lstStyle/>
          <a:p>
            <a:r>
              <a:rPr lang="en-US" dirty="0"/>
              <a:t>Alzheimer’s Association. </a:t>
            </a:r>
            <a:r>
              <a:rPr lang="en-US" i="1" dirty="0" err="1"/>
              <a:t>Alzheimers</a:t>
            </a:r>
            <a:r>
              <a:rPr lang="en-US" i="1" dirty="0"/>
              <a:t> Dement. </a:t>
            </a:r>
            <a:r>
              <a:rPr lang="en-US" dirty="0"/>
              <a:t>2021;17(3):327-406; ASPE. Published January 31, 2014. Accessed November 30, 2021. https://</a:t>
            </a:r>
            <a:r>
              <a:rPr lang="en-US" dirty="0" err="1"/>
              <a:t>aspe.hhs.gov</a:t>
            </a:r>
            <a:r>
              <a:rPr lang="en-US" dirty="0"/>
              <a:t>/reports/racial-ethnic-disparities-alzheimers-disease-literature-review-0. </a:t>
            </a:r>
          </a:p>
        </p:txBody>
      </p:sp>
      <p:sp>
        <p:nvSpPr>
          <p:cNvPr id="2" name="Title 1">
            <a:extLst>
              <a:ext uri="{FF2B5EF4-FFF2-40B4-BE49-F238E27FC236}">
                <a16:creationId xmlns:a16="http://schemas.microsoft.com/office/drawing/2014/main" id="{65A62586-F1C1-3865-1AA5-59AA61BF2DD2}"/>
              </a:ext>
            </a:extLst>
          </p:cNvPr>
          <p:cNvSpPr>
            <a:spLocks noGrp="1"/>
          </p:cNvSpPr>
          <p:nvPr>
            <p:ph type="title"/>
          </p:nvPr>
        </p:nvSpPr>
        <p:spPr>
          <a:xfrm>
            <a:off x="609600" y="199505"/>
            <a:ext cx="10744200" cy="1185577"/>
          </a:xfrm>
        </p:spPr>
        <p:txBody>
          <a:bodyPr/>
          <a:lstStyle/>
          <a:p>
            <a:r>
              <a:rPr lang="en-US" dirty="0"/>
              <a:t>Inequities in AD Diagnosis</a:t>
            </a:r>
          </a:p>
        </p:txBody>
      </p:sp>
      <p:sp>
        <p:nvSpPr>
          <p:cNvPr id="3" name="Content Placeholder 2">
            <a:extLst>
              <a:ext uri="{FF2B5EF4-FFF2-40B4-BE49-F238E27FC236}">
                <a16:creationId xmlns:a16="http://schemas.microsoft.com/office/drawing/2014/main" id="{EBAF9592-37F8-3CC2-A042-48050A54368A}"/>
              </a:ext>
            </a:extLst>
          </p:cNvPr>
          <p:cNvSpPr>
            <a:spLocks noGrp="1"/>
          </p:cNvSpPr>
          <p:nvPr>
            <p:ph idx="1"/>
          </p:nvPr>
        </p:nvSpPr>
        <p:spPr>
          <a:xfrm>
            <a:off x="609600" y="1477963"/>
            <a:ext cx="10744200" cy="4722812"/>
          </a:xfrm>
        </p:spPr>
        <p:txBody>
          <a:bodyPr>
            <a:normAutofit/>
          </a:bodyPr>
          <a:lstStyle/>
          <a:p>
            <a:r>
              <a:rPr lang="en-US" sz="2600" dirty="0"/>
              <a:t>Unmet need to prepare health care providers with tools to care for a diverse population of older patients</a:t>
            </a:r>
          </a:p>
          <a:p>
            <a:r>
              <a:rPr lang="en-US" sz="2600" dirty="0"/>
              <a:t>Increase diversity in clinical trial recruitment to improve dementia care</a:t>
            </a:r>
          </a:p>
          <a:p>
            <a:r>
              <a:rPr lang="en-US" sz="2600" dirty="0"/>
              <a:t>Consider culturally tailored strategies to increase public awareness</a:t>
            </a:r>
          </a:p>
          <a:p>
            <a:r>
              <a:rPr lang="en-US" sz="2600" dirty="0"/>
              <a:t>Create outreach strategies to augment referral of underserved populations</a:t>
            </a:r>
          </a:p>
          <a:p>
            <a:r>
              <a:rPr lang="en-US" sz="2600" dirty="0"/>
              <a:t>Increase resources for care models that provide support following an AD diagnosis</a:t>
            </a:r>
          </a:p>
          <a:p>
            <a:endParaRPr lang="en-US" sz="2600" dirty="0"/>
          </a:p>
        </p:txBody>
      </p:sp>
    </p:spTree>
    <p:extLst>
      <p:ext uri="{BB962C8B-B14F-4D97-AF65-F5344CB8AC3E}">
        <p14:creationId xmlns:p14="http://schemas.microsoft.com/office/powerpoint/2010/main" val="84050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Early-Stage Alzheimer’s Disease: New Therapies for Mild Cognitive Impairment </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Utilize clinically relevant tools to assess the subtle signs and symptoms of MCI to facilitate an earlier MCI diagnosis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Tailor communication strategies to each community of patients to overcome implicit bias and health disparities and to achieve optimal health outcomes and health 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Provide clinicians with new and emerging data related to the pathophysiology of MCI in 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Increase clinician awareness of the safety and efficacy of emerging DMT therapeutics used to manage MCI during the early stages of 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F2691A8-6684-8E2F-774C-CD8FE0D0912F}"/>
              </a:ext>
            </a:extLst>
          </p:cNvPr>
          <p:cNvSpPr>
            <a:spLocks noGrp="1"/>
          </p:cNvSpPr>
          <p:nvPr>
            <p:ph type="ftr" sz="quarter" idx="3"/>
          </p:nvPr>
        </p:nvSpPr>
        <p:spPr>
          <a:xfrm>
            <a:off x="609600" y="6356350"/>
            <a:ext cx="10744199" cy="442131"/>
          </a:xfrm>
        </p:spPr>
        <p:txBody>
          <a:bodyPr/>
          <a:lstStyle/>
          <a:p>
            <a:r>
              <a:rPr lang="en-US"/>
              <a:t>AD, Alzheimer disease; CSF, cerebrospinal fluid; MCI, mild cognitive impairment.</a:t>
            </a:r>
          </a:p>
        </p:txBody>
      </p:sp>
      <p:sp>
        <p:nvSpPr>
          <p:cNvPr id="2" name="Title 1">
            <a:extLst>
              <a:ext uri="{FF2B5EF4-FFF2-40B4-BE49-F238E27FC236}">
                <a16:creationId xmlns:a16="http://schemas.microsoft.com/office/drawing/2014/main" id="{8B8625A0-E86F-296E-ECB4-677F7FF67F30}"/>
              </a:ext>
            </a:extLst>
          </p:cNvPr>
          <p:cNvSpPr>
            <a:spLocks noGrp="1"/>
          </p:cNvSpPr>
          <p:nvPr>
            <p:ph type="title"/>
          </p:nvPr>
        </p:nvSpPr>
        <p:spPr>
          <a:xfrm>
            <a:off x="609600" y="200025"/>
            <a:ext cx="9715928" cy="1184275"/>
          </a:xfrm>
        </p:spPr>
        <p:txBody>
          <a:bodyPr/>
          <a:lstStyle/>
          <a:p>
            <a:r>
              <a:rPr lang="en-US" dirty="0"/>
              <a:t>Challenges in Recognizing and Diagnosing MCI in AD Earlier</a:t>
            </a:r>
          </a:p>
        </p:txBody>
      </p:sp>
      <p:sp>
        <p:nvSpPr>
          <p:cNvPr id="3" name="Content Placeholder 2">
            <a:extLst>
              <a:ext uri="{FF2B5EF4-FFF2-40B4-BE49-F238E27FC236}">
                <a16:creationId xmlns:a16="http://schemas.microsoft.com/office/drawing/2014/main" id="{8ED2EE5E-0121-BBAC-790C-51E208C44D07}"/>
              </a:ext>
            </a:extLst>
          </p:cNvPr>
          <p:cNvSpPr>
            <a:spLocks noGrp="1"/>
          </p:cNvSpPr>
          <p:nvPr>
            <p:ph idx="1"/>
          </p:nvPr>
        </p:nvSpPr>
        <p:spPr>
          <a:xfrm>
            <a:off x="609600" y="1477906"/>
            <a:ext cx="10744200" cy="4722477"/>
          </a:xfrm>
        </p:spPr>
        <p:txBody>
          <a:bodyPr>
            <a:normAutofit lnSpcReduction="10000"/>
          </a:bodyPr>
          <a:lstStyle/>
          <a:p>
            <a:pPr>
              <a:spcAft>
                <a:spcPts val="1200"/>
              </a:spcAft>
            </a:pPr>
            <a:r>
              <a:rPr lang="en-US" sz="2800" dirty="0"/>
              <a:t>Clinical use of measurement-based care and diagnostic tools used to diagnosis MCI earlier</a:t>
            </a:r>
          </a:p>
          <a:p>
            <a:pPr>
              <a:spcAft>
                <a:spcPts val="1200"/>
              </a:spcAft>
            </a:pPr>
            <a:r>
              <a:rPr lang="en-US" sz="2800" dirty="0"/>
              <a:t>How early is “too” early? Before versus after symptoms begin</a:t>
            </a:r>
          </a:p>
          <a:p>
            <a:pPr>
              <a:spcAft>
                <a:spcPts val="1200"/>
              </a:spcAft>
            </a:pPr>
            <a:r>
              <a:rPr lang="en-US" sz="2800" dirty="0"/>
              <a:t>Who to screen and how to screen them?</a:t>
            </a:r>
          </a:p>
          <a:p>
            <a:pPr lvl="1">
              <a:spcAft>
                <a:spcPts val="1200"/>
              </a:spcAft>
            </a:pPr>
            <a:r>
              <a:rPr lang="en-US" sz="2400" dirty="0"/>
              <a:t>Clinical history</a:t>
            </a:r>
          </a:p>
          <a:p>
            <a:pPr lvl="1">
              <a:spcAft>
                <a:spcPts val="1200"/>
              </a:spcAft>
            </a:pPr>
            <a:r>
              <a:rPr lang="en-US" sz="2400" dirty="0"/>
              <a:t>Cognitive tests</a:t>
            </a:r>
          </a:p>
          <a:p>
            <a:pPr lvl="1">
              <a:spcAft>
                <a:spcPts val="1200"/>
              </a:spcAft>
            </a:pPr>
            <a:r>
              <a:rPr lang="en-US" sz="2400" dirty="0"/>
              <a:t>Blood tests</a:t>
            </a:r>
          </a:p>
          <a:p>
            <a:pPr lvl="1">
              <a:spcAft>
                <a:spcPts val="1200"/>
              </a:spcAft>
            </a:pPr>
            <a:r>
              <a:rPr lang="en-US" sz="2400" dirty="0"/>
              <a:t>Neuroimaging and CSF</a:t>
            </a:r>
          </a:p>
          <a:p>
            <a:pPr>
              <a:spcAft>
                <a:spcPts val="1200"/>
              </a:spcAft>
            </a:pPr>
            <a:endParaRPr lang="en-US" sz="2800" dirty="0"/>
          </a:p>
        </p:txBody>
      </p:sp>
    </p:spTree>
    <p:extLst>
      <p:ext uri="{BB962C8B-B14F-4D97-AF65-F5344CB8AC3E}">
        <p14:creationId xmlns:p14="http://schemas.microsoft.com/office/powerpoint/2010/main" val="414267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General AD Statistics</a:t>
            </a:r>
          </a:p>
        </p:txBody>
      </p:sp>
      <p:sp>
        <p:nvSpPr>
          <p:cNvPr id="3" name="Content Placeholder 2"/>
          <p:cNvSpPr>
            <a:spLocks noGrp="1"/>
          </p:cNvSpPr>
          <p:nvPr>
            <p:ph idx="1"/>
          </p:nvPr>
        </p:nvSpPr>
        <p:spPr>
          <a:xfrm>
            <a:off x="708920" y="1477963"/>
            <a:ext cx="9987337" cy="4722812"/>
          </a:xfrm>
        </p:spPr>
        <p:txBody>
          <a:bodyPr>
            <a:normAutofit/>
          </a:bodyPr>
          <a:lstStyle/>
          <a:p>
            <a:pPr marL="0" indent="0">
              <a:buNone/>
            </a:pPr>
            <a:r>
              <a:rPr lang="en-US" sz="2800" b="1" dirty="0">
                <a:solidFill>
                  <a:schemeClr val="accent3"/>
                </a:solidFill>
              </a:rPr>
              <a:t>If at age 85, &gt;40% have Alzheimer’s…</a:t>
            </a:r>
          </a:p>
          <a:p>
            <a:pPr marL="0" indent="0">
              <a:buNone/>
            </a:pPr>
            <a:endParaRPr lang="en-US" sz="2800" b="1" dirty="0"/>
          </a:p>
          <a:p>
            <a:pPr marL="0" indent="0">
              <a:buNone/>
            </a:pPr>
            <a:r>
              <a:rPr lang="en-US" sz="2800" b="1" dirty="0">
                <a:solidFill>
                  <a:schemeClr val="accent4"/>
                </a:solidFill>
              </a:rPr>
              <a:t>				</a:t>
            </a:r>
            <a:r>
              <a:rPr lang="en-US" sz="2800" b="1" dirty="0">
                <a:solidFill>
                  <a:schemeClr val="accent3"/>
                </a:solidFill>
              </a:rPr>
              <a:t>…Disease first started at </a:t>
            </a:r>
            <a:r>
              <a:rPr lang="en-US" sz="2800" b="1" i="1" dirty="0">
                <a:solidFill>
                  <a:srgbClr val="E03554"/>
                </a:solidFill>
              </a:rPr>
              <a:t>age</a:t>
            </a:r>
            <a:r>
              <a:rPr lang="en-US" sz="2800" b="1" i="1" dirty="0">
                <a:solidFill>
                  <a:schemeClr val="accent4"/>
                </a:solidFill>
              </a:rPr>
              <a:t> </a:t>
            </a:r>
            <a:r>
              <a:rPr lang="en-US" sz="2800" b="1" i="1" dirty="0">
                <a:solidFill>
                  <a:srgbClr val="E03554"/>
                </a:solidFill>
              </a:rPr>
              <a:t>55-65</a:t>
            </a:r>
          </a:p>
          <a:p>
            <a:pPr marL="0" indent="0">
              <a:buNone/>
            </a:pPr>
            <a:endParaRPr lang="en-US" sz="1600" b="1" dirty="0">
              <a:solidFill>
                <a:srgbClr val="E03554"/>
              </a:solidFill>
            </a:endParaRPr>
          </a:p>
          <a:p>
            <a:pPr marL="0" indent="0">
              <a:buNone/>
            </a:pPr>
            <a:endParaRPr lang="en-US" sz="2800" b="1" dirty="0"/>
          </a:p>
          <a:p>
            <a:pPr marL="0" indent="0">
              <a:buNone/>
            </a:pPr>
            <a:r>
              <a:rPr lang="en-US" sz="2800" b="1" dirty="0">
                <a:solidFill>
                  <a:schemeClr val="accent3"/>
                </a:solidFill>
              </a:rPr>
              <a:t>If at age 65, ~10% have Alzheimer’s…</a:t>
            </a:r>
          </a:p>
          <a:p>
            <a:pPr marL="0" indent="0">
              <a:buNone/>
            </a:pPr>
            <a:endParaRPr lang="en-US" sz="2800" b="1" dirty="0"/>
          </a:p>
          <a:p>
            <a:pPr marL="0" indent="0">
              <a:buNone/>
            </a:pPr>
            <a:r>
              <a:rPr lang="en-US" sz="2800" b="1" dirty="0">
                <a:solidFill>
                  <a:schemeClr val="accent4"/>
                </a:solidFill>
              </a:rPr>
              <a:t>				</a:t>
            </a:r>
            <a:r>
              <a:rPr lang="en-US" sz="2800" b="1" dirty="0">
                <a:solidFill>
                  <a:schemeClr val="accent3"/>
                </a:solidFill>
              </a:rPr>
              <a:t>…Disease first started at </a:t>
            </a:r>
            <a:r>
              <a:rPr lang="en-US" sz="2800" b="1" i="1" dirty="0">
                <a:solidFill>
                  <a:srgbClr val="E03554"/>
                </a:solidFill>
              </a:rPr>
              <a:t>age 35-45</a:t>
            </a:r>
          </a:p>
        </p:txBody>
      </p:sp>
      <p:sp>
        <p:nvSpPr>
          <p:cNvPr id="9" name="Footer Placeholder 8">
            <a:extLst>
              <a:ext uri="{FF2B5EF4-FFF2-40B4-BE49-F238E27FC236}">
                <a16:creationId xmlns:a16="http://schemas.microsoft.com/office/drawing/2014/main" id="{581AE06A-475C-FE6C-B9D5-7A8950AA2D81}"/>
              </a:ext>
            </a:extLst>
          </p:cNvPr>
          <p:cNvSpPr>
            <a:spLocks noGrp="1"/>
          </p:cNvSpPr>
          <p:nvPr>
            <p:ph type="ftr" sz="quarter" idx="3"/>
          </p:nvPr>
        </p:nvSpPr>
        <p:spPr/>
        <p:txBody>
          <a:bodyPr/>
          <a:lstStyle/>
          <a:p>
            <a:r>
              <a:rPr lang="en-US" dirty="0"/>
              <a:t>(2023), 2023 Alzheimer's disease facts and figures. </a:t>
            </a:r>
            <a:r>
              <a:rPr lang="en-US" i="1" dirty="0"/>
              <a:t>Alzheimer's Dement. </a:t>
            </a:r>
            <a:r>
              <a:rPr lang="en-US" dirty="0"/>
              <a:t>2019: 1598-1695. https://</a:t>
            </a:r>
            <a:r>
              <a:rPr lang="en-US" dirty="0" err="1"/>
              <a:t>doi.org</a:t>
            </a:r>
            <a:r>
              <a:rPr lang="en-US" dirty="0"/>
              <a:t>/10.1002/alz.13016</a:t>
            </a:r>
          </a:p>
        </p:txBody>
      </p:sp>
      <p:sp>
        <p:nvSpPr>
          <p:cNvPr id="10" name="Right Arrow 9">
            <a:extLst>
              <a:ext uri="{FF2B5EF4-FFF2-40B4-BE49-F238E27FC236}">
                <a16:creationId xmlns:a16="http://schemas.microsoft.com/office/drawing/2014/main" id="{E0AF164F-B68D-FEC3-B57A-F3D951EFA384}"/>
              </a:ext>
            </a:extLst>
          </p:cNvPr>
          <p:cNvSpPr/>
          <p:nvPr/>
        </p:nvSpPr>
        <p:spPr>
          <a:xfrm>
            <a:off x="2903007" y="2555751"/>
            <a:ext cx="1342832" cy="44775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E23B9C12-48E0-5490-2541-1BB2F40D5614}"/>
              </a:ext>
            </a:extLst>
          </p:cNvPr>
          <p:cNvSpPr/>
          <p:nvPr/>
        </p:nvSpPr>
        <p:spPr>
          <a:xfrm>
            <a:off x="2903007" y="5168916"/>
            <a:ext cx="1342833" cy="44775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Rectangle 11" descr="Brain in head">
            <a:extLst>
              <a:ext uri="{FF2B5EF4-FFF2-40B4-BE49-F238E27FC236}">
                <a16:creationId xmlns:a16="http://schemas.microsoft.com/office/drawing/2014/main" id="{00295309-9FBE-EDAE-D500-8EF4D8D97E39}"/>
              </a:ext>
            </a:extLst>
          </p:cNvPr>
          <p:cNvSpPr/>
          <p:nvPr/>
        </p:nvSpPr>
        <p:spPr>
          <a:xfrm>
            <a:off x="1599431" y="2040488"/>
            <a:ext cx="1388512" cy="1388512"/>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0">
            <a:schemeClr val="lt1">
              <a:hueOff val="0"/>
              <a:satOff val="0"/>
              <a:lumOff val="0"/>
              <a:alphaOff val="0"/>
            </a:schemeClr>
          </a:lnRef>
          <a:fillRef idx="2">
            <a:scrgbClr r="0" g="0" b="0"/>
          </a:fillRef>
          <a:effectRef idx="1">
            <a:schemeClr val="accent3">
              <a:hueOff val="0"/>
              <a:satOff val="0"/>
              <a:lumOff val="0"/>
              <a:alphaOff val="0"/>
            </a:schemeClr>
          </a:effectRef>
          <a:fontRef idx="minor">
            <a:schemeClr val="dk1"/>
          </a:fontRef>
        </p:style>
        <p:txBody>
          <a:bodyPr/>
          <a:lstStyle/>
          <a:p>
            <a:endParaRPr lang="en-US" dirty="0"/>
          </a:p>
        </p:txBody>
      </p:sp>
      <p:sp>
        <p:nvSpPr>
          <p:cNvPr id="13" name="Rectangle 12" descr="Brain in head">
            <a:extLst>
              <a:ext uri="{FF2B5EF4-FFF2-40B4-BE49-F238E27FC236}">
                <a16:creationId xmlns:a16="http://schemas.microsoft.com/office/drawing/2014/main" id="{47050BC8-C1BA-FD89-1D8B-B1320FA03EED}"/>
              </a:ext>
            </a:extLst>
          </p:cNvPr>
          <p:cNvSpPr/>
          <p:nvPr/>
        </p:nvSpPr>
        <p:spPr>
          <a:xfrm>
            <a:off x="1599431" y="4743418"/>
            <a:ext cx="1388512" cy="1388512"/>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0">
            <a:schemeClr val="lt1">
              <a:hueOff val="0"/>
              <a:satOff val="0"/>
              <a:lumOff val="0"/>
              <a:alphaOff val="0"/>
            </a:schemeClr>
          </a:lnRef>
          <a:fillRef idx="2">
            <a:scrgbClr r="0" g="0" b="0"/>
          </a:fillRef>
          <a:effectRef idx="1">
            <a:schemeClr val="accent3">
              <a:hueOff val="0"/>
              <a:satOff val="0"/>
              <a:lumOff val="0"/>
              <a:alphaOff val="0"/>
            </a:schemeClr>
          </a:effectRef>
          <a:fontRef idx="minor">
            <a:schemeClr val="dk1"/>
          </a:fontRef>
        </p:style>
        <p:txBody>
          <a:bodyPr/>
          <a:lstStyle/>
          <a:p>
            <a:endParaRPr lang="en-US" dirty="0"/>
          </a:p>
        </p:txBody>
      </p:sp>
      <p:sp>
        <p:nvSpPr>
          <p:cNvPr id="5" name="Oval 5">
            <a:extLst>
              <a:ext uri="{FF2B5EF4-FFF2-40B4-BE49-F238E27FC236}">
                <a16:creationId xmlns:a16="http://schemas.microsoft.com/office/drawing/2014/main" id="{F394642B-AE5C-3D9E-3A2B-B61A69DC0F95}"/>
              </a:ext>
            </a:extLst>
          </p:cNvPr>
          <p:cNvSpPr>
            <a:spLocks noChangeArrowheads="1"/>
          </p:cNvSpPr>
          <p:nvPr/>
        </p:nvSpPr>
        <p:spPr bwMode="auto">
          <a:xfrm>
            <a:off x="8659405" y="2366482"/>
            <a:ext cx="1851058" cy="9906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defRPr/>
            </a:pPr>
            <a:endParaRPr lang="en-US" altLang="en-US" sz="1800">
              <a:ln>
                <a:solidFill>
                  <a:srgbClr val="FFFF00"/>
                </a:solidFill>
              </a:ln>
            </a:endParaRPr>
          </a:p>
        </p:txBody>
      </p:sp>
      <p:sp>
        <p:nvSpPr>
          <p:cNvPr id="4" name="Oval 5">
            <a:extLst>
              <a:ext uri="{FF2B5EF4-FFF2-40B4-BE49-F238E27FC236}">
                <a16:creationId xmlns:a16="http://schemas.microsoft.com/office/drawing/2014/main" id="{BD6A2FAC-C657-24D3-0537-2D88C8DDD558}"/>
              </a:ext>
            </a:extLst>
          </p:cNvPr>
          <p:cNvSpPr>
            <a:spLocks noChangeArrowheads="1"/>
          </p:cNvSpPr>
          <p:nvPr/>
        </p:nvSpPr>
        <p:spPr bwMode="auto">
          <a:xfrm>
            <a:off x="8659405" y="4981257"/>
            <a:ext cx="1922253" cy="9144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defRPr/>
            </a:pPr>
            <a:endParaRPr lang="en-US" altLang="en-US" sz="1800">
              <a:ln>
                <a:solidFill>
                  <a:srgbClr val="FFFF00"/>
                </a:solidFill>
              </a:ln>
            </a:endParaRPr>
          </a:p>
        </p:txBody>
      </p:sp>
    </p:spTree>
    <p:custDataLst>
      <p:tags r:id="rId1"/>
    </p:custDataLst>
    <p:extLst>
      <p:ext uri="{BB962C8B-B14F-4D97-AF65-F5344CB8AC3E}">
        <p14:creationId xmlns:p14="http://schemas.microsoft.com/office/powerpoint/2010/main" val="166795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F35D-EC8B-6ED5-CBED-C525800F5422}"/>
              </a:ext>
            </a:extLst>
          </p:cNvPr>
          <p:cNvSpPr>
            <a:spLocks noGrp="1"/>
          </p:cNvSpPr>
          <p:nvPr>
            <p:ph type="title"/>
          </p:nvPr>
        </p:nvSpPr>
        <p:spPr>
          <a:xfrm>
            <a:off x="609600" y="199505"/>
            <a:ext cx="10744200" cy="1185577"/>
          </a:xfrm>
        </p:spPr>
        <p:txBody>
          <a:bodyPr anchor="ctr">
            <a:normAutofit/>
          </a:bodyPr>
          <a:lstStyle/>
          <a:p>
            <a:r>
              <a:rPr lang="en-US" dirty="0"/>
              <a:t>Who to Screen and When </a:t>
            </a:r>
          </a:p>
        </p:txBody>
      </p:sp>
      <p:grpSp>
        <p:nvGrpSpPr>
          <p:cNvPr id="9" name="Group 8">
            <a:extLst>
              <a:ext uri="{FF2B5EF4-FFF2-40B4-BE49-F238E27FC236}">
                <a16:creationId xmlns:a16="http://schemas.microsoft.com/office/drawing/2014/main" id="{087BFD27-D31F-9714-6311-A6DCA09E6222}"/>
              </a:ext>
            </a:extLst>
          </p:cNvPr>
          <p:cNvGrpSpPr/>
          <p:nvPr/>
        </p:nvGrpSpPr>
        <p:grpSpPr>
          <a:xfrm>
            <a:off x="609600" y="1529853"/>
            <a:ext cx="11152256" cy="4493296"/>
            <a:chOff x="609600" y="1478482"/>
            <a:chExt cx="11152256" cy="4493296"/>
          </a:xfrm>
        </p:grpSpPr>
        <p:sp>
          <p:nvSpPr>
            <p:cNvPr id="10" name="Rounded Rectangle 9">
              <a:extLst>
                <a:ext uri="{FF2B5EF4-FFF2-40B4-BE49-F238E27FC236}">
                  <a16:creationId xmlns:a16="http://schemas.microsoft.com/office/drawing/2014/main" id="{C4E34430-F320-3811-4669-E8302F4172C9}"/>
                </a:ext>
              </a:extLst>
            </p:cNvPr>
            <p:cNvSpPr/>
            <p:nvPr/>
          </p:nvSpPr>
          <p:spPr>
            <a:xfrm>
              <a:off x="609600" y="1478482"/>
              <a:ext cx="10744200" cy="1348949"/>
            </a:xfrm>
            <a:prstGeom prst="roundRect">
              <a:avLst>
                <a:gd name="adj" fmla="val 10000"/>
              </a:avLst>
            </a:prstGeom>
          </p:spPr>
          <p:style>
            <a:lnRef idx="0">
              <a:schemeClr val="dk1">
                <a:hueOff val="0"/>
                <a:satOff val="0"/>
                <a:lumOff val="0"/>
                <a:alphaOff val="0"/>
              </a:schemeClr>
            </a:lnRef>
            <a:fillRef idx="1">
              <a:schemeClr val="accent3">
                <a:tint val="40000"/>
                <a:hueOff val="0"/>
                <a:satOff val="0"/>
                <a:lumOff val="0"/>
                <a:alphaOff val="0"/>
              </a:schemeClr>
            </a:fillRef>
            <a:effectRef idx="1">
              <a:schemeClr val="accent3">
                <a:tint val="40000"/>
                <a:hueOff val="0"/>
                <a:satOff val="0"/>
                <a:lumOff val="0"/>
                <a:alphaOff val="0"/>
              </a:schemeClr>
            </a:effectRef>
            <a:fontRef idx="minor">
              <a:schemeClr val="dk1">
                <a:hueOff val="0"/>
                <a:satOff val="0"/>
                <a:lumOff val="0"/>
                <a:alphaOff val="0"/>
              </a:schemeClr>
            </a:fontRef>
          </p:style>
        </p:sp>
        <p:sp>
          <p:nvSpPr>
            <p:cNvPr id="11" name="Rectangle 10" descr="Brain in head">
              <a:extLst>
                <a:ext uri="{FF2B5EF4-FFF2-40B4-BE49-F238E27FC236}">
                  <a16:creationId xmlns:a16="http://schemas.microsoft.com/office/drawing/2014/main" id="{A7AFECC1-C647-EED0-E703-870FFB11B30A}"/>
                </a:ext>
              </a:extLst>
            </p:cNvPr>
            <p:cNvSpPr/>
            <p:nvPr/>
          </p:nvSpPr>
          <p:spPr>
            <a:xfrm>
              <a:off x="1017657" y="1781996"/>
              <a:ext cx="741922" cy="741922"/>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0">
              <a:schemeClr val="lt1">
                <a:hueOff val="0"/>
                <a:satOff val="0"/>
                <a:lumOff val="0"/>
                <a:alphaOff val="0"/>
              </a:schemeClr>
            </a:lnRef>
            <a:fillRef idx="2">
              <a:scrgbClr r="0" g="0" b="0"/>
            </a:fillRef>
            <a:effectRef idx="1">
              <a:schemeClr val="accent3">
                <a:hueOff val="0"/>
                <a:satOff val="0"/>
                <a:lumOff val="0"/>
                <a:alphaOff val="0"/>
              </a:schemeClr>
            </a:effectRef>
            <a:fontRef idx="minor">
              <a:schemeClr val="dk1"/>
            </a:fontRef>
          </p:style>
        </p:sp>
        <p:sp>
          <p:nvSpPr>
            <p:cNvPr id="12" name="Freeform 11">
              <a:extLst>
                <a:ext uri="{FF2B5EF4-FFF2-40B4-BE49-F238E27FC236}">
                  <a16:creationId xmlns:a16="http://schemas.microsoft.com/office/drawing/2014/main" id="{18C343A7-A3A2-CB94-1F9E-DB04FBD988F5}"/>
                </a:ext>
              </a:extLst>
            </p:cNvPr>
            <p:cNvSpPr/>
            <p:nvPr/>
          </p:nvSpPr>
          <p:spPr>
            <a:xfrm>
              <a:off x="2167636" y="1478482"/>
              <a:ext cx="9186163" cy="1348949"/>
            </a:xfrm>
            <a:custGeom>
              <a:avLst/>
              <a:gdLst>
                <a:gd name="connsiteX0" fmla="*/ 0 w 9186163"/>
                <a:gd name="connsiteY0" fmla="*/ 0 h 1348949"/>
                <a:gd name="connsiteX1" fmla="*/ 9186163 w 9186163"/>
                <a:gd name="connsiteY1" fmla="*/ 0 h 1348949"/>
                <a:gd name="connsiteX2" fmla="*/ 9186163 w 9186163"/>
                <a:gd name="connsiteY2" fmla="*/ 1348949 h 1348949"/>
                <a:gd name="connsiteX3" fmla="*/ 0 w 9186163"/>
                <a:gd name="connsiteY3" fmla="*/ 1348949 h 1348949"/>
                <a:gd name="connsiteX4" fmla="*/ 0 w 9186163"/>
                <a:gd name="connsiteY4" fmla="*/ 0 h 134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6163" h="1348949">
                  <a:moveTo>
                    <a:pt x="0" y="0"/>
                  </a:moveTo>
                  <a:lnTo>
                    <a:pt x="9186163" y="0"/>
                  </a:lnTo>
                  <a:lnTo>
                    <a:pt x="9186163" y="1348949"/>
                  </a:lnTo>
                  <a:lnTo>
                    <a:pt x="0" y="13489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764" tIns="142764" rIns="142764" bIns="14276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lumMod val="50000"/>
                    </a:schemeClr>
                  </a:solidFill>
                </a:rPr>
                <a:t>Focus on patients who report memory complaints (including caregiver or family report of cognitive problems)</a:t>
              </a:r>
            </a:p>
          </p:txBody>
        </p:sp>
        <p:sp>
          <p:nvSpPr>
            <p:cNvPr id="13" name="Rounded Rectangle 12">
              <a:extLst>
                <a:ext uri="{FF2B5EF4-FFF2-40B4-BE49-F238E27FC236}">
                  <a16:creationId xmlns:a16="http://schemas.microsoft.com/office/drawing/2014/main" id="{C77F2D36-5F55-A660-BC5E-AAF5A728E013}"/>
                </a:ext>
              </a:extLst>
            </p:cNvPr>
            <p:cNvSpPr/>
            <p:nvPr/>
          </p:nvSpPr>
          <p:spPr>
            <a:xfrm>
              <a:off x="609600" y="3013491"/>
              <a:ext cx="10744200" cy="1084618"/>
            </a:xfrm>
            <a:prstGeom prst="roundRect">
              <a:avLst>
                <a:gd name="adj" fmla="val 10000"/>
              </a:avLst>
            </a:prstGeom>
          </p:spPr>
          <p:style>
            <a:lnRef idx="0">
              <a:schemeClr val="dk1">
                <a:hueOff val="0"/>
                <a:satOff val="0"/>
                <a:lumOff val="0"/>
                <a:alphaOff val="0"/>
              </a:schemeClr>
            </a:lnRef>
            <a:fillRef idx="1">
              <a:schemeClr val="accent3">
                <a:tint val="40000"/>
                <a:hueOff val="0"/>
                <a:satOff val="0"/>
                <a:lumOff val="0"/>
                <a:alphaOff val="0"/>
              </a:schemeClr>
            </a:fillRef>
            <a:effectRef idx="1">
              <a:schemeClr val="accent3">
                <a:tint val="40000"/>
                <a:hueOff val="0"/>
                <a:satOff val="0"/>
                <a:lumOff val="0"/>
                <a:alphaOff val="0"/>
              </a:schemeClr>
            </a:effectRef>
            <a:fontRef idx="minor">
              <a:schemeClr val="dk1">
                <a:hueOff val="0"/>
                <a:satOff val="0"/>
                <a:lumOff val="0"/>
                <a:alphaOff val="0"/>
              </a:schemeClr>
            </a:fontRef>
          </p:style>
        </p:sp>
        <p:sp>
          <p:nvSpPr>
            <p:cNvPr id="14" name="Rectangle 13" descr="Warning">
              <a:extLst>
                <a:ext uri="{FF2B5EF4-FFF2-40B4-BE49-F238E27FC236}">
                  <a16:creationId xmlns:a16="http://schemas.microsoft.com/office/drawing/2014/main" id="{57A8F1B2-66F2-B479-6DB6-8403E893E0EE}"/>
                </a:ext>
              </a:extLst>
            </p:cNvPr>
            <p:cNvSpPr/>
            <p:nvPr/>
          </p:nvSpPr>
          <p:spPr>
            <a:xfrm>
              <a:off x="1017657" y="3170708"/>
              <a:ext cx="741922" cy="741922"/>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0">
              <a:schemeClr val="lt1">
                <a:hueOff val="0"/>
                <a:satOff val="0"/>
                <a:lumOff val="0"/>
                <a:alphaOff val="0"/>
              </a:schemeClr>
            </a:lnRef>
            <a:fillRef idx="2">
              <a:scrgbClr r="0" g="0" b="0"/>
            </a:fillRef>
            <a:effectRef idx="1">
              <a:schemeClr val="accent3">
                <a:hueOff val="3464238"/>
                <a:satOff val="-1666"/>
                <a:lumOff val="13137"/>
                <a:alphaOff val="0"/>
              </a:schemeClr>
            </a:effectRef>
            <a:fontRef idx="minor">
              <a:schemeClr val="dk1"/>
            </a:fontRef>
          </p:style>
        </p:sp>
        <p:sp>
          <p:nvSpPr>
            <p:cNvPr id="15" name="Freeform 14">
              <a:extLst>
                <a:ext uri="{FF2B5EF4-FFF2-40B4-BE49-F238E27FC236}">
                  <a16:creationId xmlns:a16="http://schemas.microsoft.com/office/drawing/2014/main" id="{BC1FBC58-B503-0495-C06B-DF1E7D248BF6}"/>
                </a:ext>
              </a:extLst>
            </p:cNvPr>
            <p:cNvSpPr/>
            <p:nvPr/>
          </p:nvSpPr>
          <p:spPr>
            <a:xfrm>
              <a:off x="2167636" y="2867194"/>
              <a:ext cx="9186163" cy="1348949"/>
            </a:xfrm>
            <a:custGeom>
              <a:avLst/>
              <a:gdLst>
                <a:gd name="connsiteX0" fmla="*/ 0 w 9186163"/>
                <a:gd name="connsiteY0" fmla="*/ 0 h 1348949"/>
                <a:gd name="connsiteX1" fmla="*/ 9186163 w 9186163"/>
                <a:gd name="connsiteY1" fmla="*/ 0 h 1348949"/>
                <a:gd name="connsiteX2" fmla="*/ 9186163 w 9186163"/>
                <a:gd name="connsiteY2" fmla="*/ 1348949 h 1348949"/>
                <a:gd name="connsiteX3" fmla="*/ 0 w 9186163"/>
                <a:gd name="connsiteY3" fmla="*/ 1348949 h 1348949"/>
                <a:gd name="connsiteX4" fmla="*/ 0 w 9186163"/>
                <a:gd name="connsiteY4" fmla="*/ 0 h 134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6163" h="1348949">
                  <a:moveTo>
                    <a:pt x="0" y="0"/>
                  </a:moveTo>
                  <a:lnTo>
                    <a:pt x="9186163" y="0"/>
                  </a:lnTo>
                  <a:lnTo>
                    <a:pt x="9186163" y="1348949"/>
                  </a:lnTo>
                  <a:lnTo>
                    <a:pt x="0" y="13489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764" tIns="142764" rIns="142764" bIns="14276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lumMod val="50000"/>
                    </a:schemeClr>
                  </a:solidFill>
                </a:rPr>
                <a:t>Consider risk factors </a:t>
              </a:r>
            </a:p>
          </p:txBody>
        </p:sp>
        <p:sp>
          <p:nvSpPr>
            <p:cNvPr id="16" name="Rounded Rectangle 15">
              <a:extLst>
                <a:ext uri="{FF2B5EF4-FFF2-40B4-BE49-F238E27FC236}">
                  <a16:creationId xmlns:a16="http://schemas.microsoft.com/office/drawing/2014/main" id="{C8380744-189E-C126-8564-37289650ABAF}"/>
                </a:ext>
              </a:extLst>
            </p:cNvPr>
            <p:cNvSpPr/>
            <p:nvPr/>
          </p:nvSpPr>
          <p:spPr>
            <a:xfrm>
              <a:off x="609600" y="4309969"/>
              <a:ext cx="10744200" cy="1661809"/>
            </a:xfrm>
            <a:prstGeom prst="roundRect">
              <a:avLst>
                <a:gd name="adj" fmla="val 10000"/>
              </a:avLst>
            </a:prstGeom>
          </p:spPr>
          <p:style>
            <a:lnRef idx="0">
              <a:schemeClr val="dk1">
                <a:hueOff val="0"/>
                <a:satOff val="0"/>
                <a:lumOff val="0"/>
                <a:alphaOff val="0"/>
              </a:schemeClr>
            </a:lnRef>
            <a:fillRef idx="1">
              <a:schemeClr val="accent3">
                <a:tint val="40000"/>
                <a:hueOff val="0"/>
                <a:satOff val="0"/>
                <a:lumOff val="0"/>
                <a:alphaOff val="0"/>
              </a:schemeClr>
            </a:fillRef>
            <a:effectRef idx="1">
              <a:schemeClr val="accent3">
                <a:tint val="40000"/>
                <a:hueOff val="0"/>
                <a:satOff val="0"/>
                <a:lumOff val="0"/>
                <a:alphaOff val="0"/>
              </a:schemeClr>
            </a:effectRef>
            <a:fontRef idx="minor">
              <a:schemeClr val="dk1">
                <a:hueOff val="0"/>
                <a:satOff val="0"/>
                <a:lumOff val="0"/>
                <a:alphaOff val="0"/>
              </a:schemeClr>
            </a:fontRef>
          </p:style>
        </p:sp>
        <p:sp>
          <p:nvSpPr>
            <p:cNvPr id="17" name="Rectangle 16" descr="Stethoscope">
              <a:extLst>
                <a:ext uri="{FF2B5EF4-FFF2-40B4-BE49-F238E27FC236}">
                  <a16:creationId xmlns:a16="http://schemas.microsoft.com/office/drawing/2014/main" id="{27E2E256-D1E0-0672-2FCA-ADF598A10287}"/>
                </a:ext>
              </a:extLst>
            </p:cNvPr>
            <p:cNvSpPr/>
            <p:nvPr/>
          </p:nvSpPr>
          <p:spPr>
            <a:xfrm>
              <a:off x="1017657" y="4891196"/>
              <a:ext cx="741922" cy="741922"/>
            </a:xfrm>
            <a:prstGeom prst="rect">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0">
              <a:schemeClr val="lt1">
                <a:hueOff val="0"/>
                <a:satOff val="0"/>
                <a:lumOff val="0"/>
                <a:alphaOff val="0"/>
              </a:schemeClr>
            </a:lnRef>
            <a:fillRef idx="2">
              <a:scrgbClr r="0" g="0" b="0"/>
            </a:fillRef>
            <a:effectRef idx="1">
              <a:schemeClr val="accent3">
                <a:hueOff val="6928477"/>
                <a:satOff val="-3333"/>
                <a:lumOff val="26274"/>
                <a:alphaOff val="0"/>
              </a:schemeClr>
            </a:effectRef>
            <a:fontRef idx="minor">
              <a:schemeClr val="dk1"/>
            </a:fontRef>
          </p:style>
        </p:sp>
        <p:sp>
          <p:nvSpPr>
            <p:cNvPr id="18" name="Freeform 17">
              <a:extLst>
                <a:ext uri="{FF2B5EF4-FFF2-40B4-BE49-F238E27FC236}">
                  <a16:creationId xmlns:a16="http://schemas.microsoft.com/office/drawing/2014/main" id="{AB4DE216-3056-247D-AC4D-58CE88631936}"/>
                </a:ext>
              </a:extLst>
            </p:cNvPr>
            <p:cNvSpPr/>
            <p:nvPr/>
          </p:nvSpPr>
          <p:spPr>
            <a:xfrm>
              <a:off x="2167635" y="4284169"/>
              <a:ext cx="8579133" cy="1348949"/>
            </a:xfrm>
            <a:custGeom>
              <a:avLst/>
              <a:gdLst>
                <a:gd name="connsiteX0" fmla="*/ 0 w 4834890"/>
                <a:gd name="connsiteY0" fmla="*/ 0 h 1348949"/>
                <a:gd name="connsiteX1" fmla="*/ 4834890 w 4834890"/>
                <a:gd name="connsiteY1" fmla="*/ 0 h 1348949"/>
                <a:gd name="connsiteX2" fmla="*/ 4834890 w 4834890"/>
                <a:gd name="connsiteY2" fmla="*/ 1348949 h 1348949"/>
                <a:gd name="connsiteX3" fmla="*/ 0 w 4834890"/>
                <a:gd name="connsiteY3" fmla="*/ 1348949 h 1348949"/>
                <a:gd name="connsiteX4" fmla="*/ 0 w 4834890"/>
                <a:gd name="connsiteY4" fmla="*/ 0 h 134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890" h="1348949">
                  <a:moveTo>
                    <a:pt x="0" y="0"/>
                  </a:moveTo>
                  <a:lnTo>
                    <a:pt x="4834890" y="0"/>
                  </a:lnTo>
                  <a:lnTo>
                    <a:pt x="4834890" y="1348949"/>
                  </a:lnTo>
                  <a:lnTo>
                    <a:pt x="0" y="13489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764" tIns="142764" rIns="142764" bIns="14276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lumMod val="50000"/>
                    </a:schemeClr>
                  </a:solidFill>
                </a:rPr>
                <a:t>Establish workflow for an initial &amp; follow-up screenings</a:t>
              </a:r>
            </a:p>
          </p:txBody>
        </p:sp>
        <p:sp>
          <p:nvSpPr>
            <p:cNvPr id="19" name="Freeform 18">
              <a:extLst>
                <a:ext uri="{FF2B5EF4-FFF2-40B4-BE49-F238E27FC236}">
                  <a16:creationId xmlns:a16="http://schemas.microsoft.com/office/drawing/2014/main" id="{71A32768-E48B-2432-6D86-85B361B7FBA3}"/>
                </a:ext>
              </a:extLst>
            </p:cNvPr>
            <p:cNvSpPr/>
            <p:nvPr/>
          </p:nvSpPr>
          <p:spPr>
            <a:xfrm>
              <a:off x="2575692" y="4977026"/>
              <a:ext cx="9186164" cy="939436"/>
            </a:xfrm>
            <a:custGeom>
              <a:avLst/>
              <a:gdLst>
                <a:gd name="connsiteX0" fmla="*/ 0 w 4351273"/>
                <a:gd name="connsiteY0" fmla="*/ 0 h 1348949"/>
                <a:gd name="connsiteX1" fmla="*/ 4351273 w 4351273"/>
                <a:gd name="connsiteY1" fmla="*/ 0 h 1348949"/>
                <a:gd name="connsiteX2" fmla="*/ 4351273 w 4351273"/>
                <a:gd name="connsiteY2" fmla="*/ 1348949 h 1348949"/>
                <a:gd name="connsiteX3" fmla="*/ 0 w 4351273"/>
                <a:gd name="connsiteY3" fmla="*/ 1348949 h 1348949"/>
                <a:gd name="connsiteX4" fmla="*/ 0 w 4351273"/>
                <a:gd name="connsiteY4" fmla="*/ 0 h 134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73" h="1348949">
                  <a:moveTo>
                    <a:pt x="0" y="0"/>
                  </a:moveTo>
                  <a:lnTo>
                    <a:pt x="4351273" y="0"/>
                  </a:lnTo>
                  <a:lnTo>
                    <a:pt x="4351273" y="1348949"/>
                  </a:lnTo>
                  <a:lnTo>
                    <a:pt x="0" y="13489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764" tIns="142764" rIns="142764" bIns="142764" numCol="1" spcCol="1270" anchor="ctr" anchorCtr="0">
              <a:noAutofit/>
            </a:bodyPr>
            <a:lstStyle/>
            <a:p>
              <a:pPr marL="0" lvl="0" indent="0" algn="l" defTabSz="800100">
                <a:lnSpc>
                  <a:spcPct val="100000"/>
                </a:lnSpc>
                <a:spcBef>
                  <a:spcPct val="0"/>
                </a:spcBef>
                <a:spcAft>
                  <a:spcPct val="35000"/>
                </a:spcAft>
                <a:buNone/>
              </a:pPr>
              <a:r>
                <a:rPr lang="en-US" sz="2000" kern="1200" dirty="0" err="1">
                  <a:solidFill>
                    <a:schemeClr val="tx1">
                      <a:lumMod val="50000"/>
                    </a:schemeClr>
                  </a:solidFill>
                </a:rPr>
                <a:t>Eg</a:t>
              </a:r>
              <a:r>
                <a:rPr lang="en-US" sz="2000" kern="1200" dirty="0">
                  <a:solidFill>
                    <a:schemeClr val="tx1">
                      <a:lumMod val="50000"/>
                    </a:schemeClr>
                  </a:solidFill>
                </a:rPr>
                <a:t>, annual physical exam or Medicare annual wellness visit</a:t>
              </a:r>
            </a:p>
          </p:txBody>
        </p:sp>
      </p:grpSp>
      <p:sp>
        <p:nvSpPr>
          <p:cNvPr id="8" name="Footer Placeholder 7">
            <a:extLst>
              <a:ext uri="{FF2B5EF4-FFF2-40B4-BE49-F238E27FC236}">
                <a16:creationId xmlns:a16="http://schemas.microsoft.com/office/drawing/2014/main" id="{CC629810-0D67-9D0F-5D1D-6AA5C6EF42CE}"/>
              </a:ext>
            </a:extLst>
          </p:cNvPr>
          <p:cNvSpPr>
            <a:spLocks noGrp="1"/>
          </p:cNvSpPr>
          <p:nvPr>
            <p:ph type="ftr" sz="quarter" idx="3"/>
          </p:nvPr>
        </p:nvSpPr>
        <p:spPr/>
        <p:txBody>
          <a:bodyPr/>
          <a:lstStyle/>
          <a:p>
            <a:r>
              <a:rPr lang="en-US" dirty="0" err="1"/>
              <a:t>CMS.gov</a:t>
            </a:r>
            <a:r>
              <a:rPr lang="en-US" dirty="0"/>
              <a:t>. Updated July 9, 2021. Accessed November 30, 2021. https://</a:t>
            </a:r>
            <a:r>
              <a:rPr lang="en-US" dirty="0" err="1"/>
              <a:t>www.cms.gov</a:t>
            </a:r>
            <a:r>
              <a:rPr lang="en-US" dirty="0"/>
              <a:t>/cognitive; Cordell CB, et al. </a:t>
            </a:r>
            <a:r>
              <a:rPr lang="en-US" i="1" dirty="0" err="1"/>
              <a:t>Alzheimers</a:t>
            </a:r>
            <a:r>
              <a:rPr lang="en-US" i="1" dirty="0"/>
              <a:t> Dement. </a:t>
            </a:r>
            <a:r>
              <a:rPr lang="en-US" dirty="0"/>
              <a:t>2013;9(2):141-150; Galvin JE, et al. </a:t>
            </a:r>
            <a:r>
              <a:rPr lang="en-US" i="1" dirty="0"/>
              <a:t>J Am Board Fam Med. </a:t>
            </a:r>
            <a:r>
              <a:rPr lang="en-US" dirty="0"/>
              <a:t>2012;25(3):367-382; </a:t>
            </a:r>
          </a:p>
        </p:txBody>
      </p:sp>
    </p:spTree>
    <p:extLst>
      <p:ext uri="{BB962C8B-B14F-4D97-AF65-F5344CB8AC3E}">
        <p14:creationId xmlns:p14="http://schemas.microsoft.com/office/powerpoint/2010/main" val="72134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B0B0-C97E-7200-78B6-0D1FAEBC5E09}"/>
              </a:ext>
            </a:extLst>
          </p:cNvPr>
          <p:cNvSpPr>
            <a:spLocks noGrp="1"/>
          </p:cNvSpPr>
          <p:nvPr>
            <p:ph type="title"/>
          </p:nvPr>
        </p:nvSpPr>
        <p:spPr>
          <a:xfrm>
            <a:off x="609600" y="199505"/>
            <a:ext cx="10744200" cy="1185577"/>
          </a:xfrm>
        </p:spPr>
        <p:txBody>
          <a:bodyPr/>
          <a:lstStyle/>
          <a:p>
            <a:r>
              <a:rPr lang="en-US" dirty="0"/>
              <a:t>How to Screen</a:t>
            </a:r>
          </a:p>
        </p:txBody>
      </p:sp>
      <p:sp>
        <p:nvSpPr>
          <p:cNvPr id="3" name="Content Placeholder 2">
            <a:extLst>
              <a:ext uri="{FF2B5EF4-FFF2-40B4-BE49-F238E27FC236}">
                <a16:creationId xmlns:a16="http://schemas.microsoft.com/office/drawing/2014/main" id="{C8D042AF-8CB8-0A38-7BBF-7BAA714D0EE8}"/>
              </a:ext>
            </a:extLst>
          </p:cNvPr>
          <p:cNvSpPr>
            <a:spLocks noGrp="1"/>
          </p:cNvSpPr>
          <p:nvPr>
            <p:ph idx="1"/>
          </p:nvPr>
        </p:nvSpPr>
        <p:spPr>
          <a:xfrm>
            <a:off x="609600" y="1477906"/>
            <a:ext cx="11114762" cy="4722477"/>
          </a:xfrm>
        </p:spPr>
        <p:txBody>
          <a:bodyPr/>
          <a:lstStyle/>
          <a:p>
            <a:pPr>
              <a:spcAft>
                <a:spcPts val="600"/>
              </a:spcAft>
            </a:pPr>
            <a:r>
              <a:rPr lang="en-US" sz="2600" dirty="0"/>
              <a:t>Detailed clinical and neurological history </a:t>
            </a:r>
          </a:p>
          <a:p>
            <a:pPr>
              <a:spcAft>
                <a:spcPts val="600"/>
              </a:spcAft>
            </a:pPr>
            <a:r>
              <a:rPr lang="en-US" sz="2600" dirty="0"/>
              <a:t>Report from an informant (caregiver, family member, spouse, child, etc.)</a:t>
            </a:r>
          </a:p>
          <a:p>
            <a:pPr>
              <a:spcAft>
                <a:spcPts val="600"/>
              </a:spcAft>
            </a:pPr>
            <a:r>
              <a:rPr lang="en-US" sz="2600" dirty="0"/>
              <a:t>Incorporate standardized cognitive screening instruments (including questionnaires or cognitive testing in office). </a:t>
            </a:r>
            <a:r>
              <a:rPr lang="en-US" sz="2600" i="1" dirty="0"/>
              <a:t>If worrisome, consider referral for full neuropsychological testing</a:t>
            </a:r>
          </a:p>
          <a:p>
            <a:pPr lvl="1">
              <a:spcAft>
                <a:spcPts val="600"/>
              </a:spcAft>
            </a:pPr>
            <a:r>
              <a:rPr lang="en-US" sz="2400" dirty="0"/>
              <a:t>AD8</a:t>
            </a:r>
          </a:p>
          <a:p>
            <a:pPr lvl="1">
              <a:spcAft>
                <a:spcPts val="600"/>
              </a:spcAft>
            </a:pPr>
            <a:r>
              <a:rPr lang="en-US" sz="2400" dirty="0"/>
              <a:t>Mini-Cog</a:t>
            </a:r>
          </a:p>
          <a:p>
            <a:pPr lvl="1">
              <a:spcAft>
                <a:spcPts val="600"/>
              </a:spcAft>
            </a:pPr>
            <a:r>
              <a:rPr lang="en-US" sz="2400" dirty="0"/>
              <a:t>MoCA</a:t>
            </a:r>
          </a:p>
          <a:p>
            <a:pPr lvl="1">
              <a:spcAft>
                <a:spcPts val="600"/>
              </a:spcAft>
            </a:pPr>
            <a:r>
              <a:rPr lang="en-US" sz="2400" dirty="0"/>
              <a:t>MMSE</a:t>
            </a:r>
          </a:p>
          <a:p>
            <a:pPr lvl="1">
              <a:spcAft>
                <a:spcPts val="600"/>
              </a:spcAft>
            </a:pPr>
            <a:endParaRPr lang="en-US" dirty="0"/>
          </a:p>
          <a:p>
            <a:pPr>
              <a:spcAft>
                <a:spcPts val="600"/>
              </a:spcAft>
            </a:pPr>
            <a:endParaRPr lang="en-US" dirty="0"/>
          </a:p>
        </p:txBody>
      </p:sp>
      <p:sp>
        <p:nvSpPr>
          <p:cNvPr id="7" name="Footer Placeholder 6">
            <a:extLst>
              <a:ext uri="{FF2B5EF4-FFF2-40B4-BE49-F238E27FC236}">
                <a16:creationId xmlns:a16="http://schemas.microsoft.com/office/drawing/2014/main" id="{7512A80B-B285-4664-2BC2-8B634D570CA4}"/>
              </a:ext>
            </a:extLst>
          </p:cNvPr>
          <p:cNvSpPr>
            <a:spLocks noGrp="1"/>
          </p:cNvSpPr>
          <p:nvPr>
            <p:ph type="ftr" sz="quarter" idx="3"/>
          </p:nvPr>
        </p:nvSpPr>
        <p:spPr/>
        <p:txBody>
          <a:bodyPr/>
          <a:lstStyle/>
          <a:p>
            <a:r>
              <a:rPr lang="en-US"/>
              <a:t>AD8, 8-item Ascertain Dementia Tool; Mini-Cog, Mini Cognitive Assessment Instrument; MMSE, Mini-Mental State Examination; MoCA, Montreal Cognitive Assessment.</a:t>
            </a:r>
          </a:p>
        </p:txBody>
      </p:sp>
    </p:spTree>
    <p:extLst>
      <p:ext uri="{BB962C8B-B14F-4D97-AF65-F5344CB8AC3E}">
        <p14:creationId xmlns:p14="http://schemas.microsoft.com/office/powerpoint/2010/main" val="292146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 Biomarkers 2023</a:t>
            </a:r>
          </a:p>
        </p:txBody>
      </p:sp>
      <p:sp>
        <p:nvSpPr>
          <p:cNvPr id="3" name="Content Placeholder 2"/>
          <p:cNvSpPr>
            <a:spLocks noGrp="1"/>
          </p:cNvSpPr>
          <p:nvPr>
            <p:ph sz="half" idx="1"/>
          </p:nvPr>
        </p:nvSpPr>
        <p:spPr>
          <a:xfrm>
            <a:off x="609600" y="2116475"/>
            <a:ext cx="4198706" cy="3195263"/>
          </a:xfrm>
          <a:solidFill>
            <a:schemeClr val="accent4">
              <a:lumMod val="20000"/>
              <a:lumOff val="80000"/>
            </a:schemeClr>
          </a:solidFill>
        </p:spPr>
        <p:txBody>
          <a:bodyPr anchor="ctr">
            <a:normAutofit/>
          </a:bodyPr>
          <a:lstStyle/>
          <a:p>
            <a:pPr marL="0" indent="0" algn="ctr">
              <a:buNone/>
            </a:pPr>
            <a:r>
              <a:rPr lang="en-US" sz="2800" b="1" dirty="0"/>
              <a:t>Examine potential biomarkers of protein deposition and neuronal loss and that may be useful in early AD diagnosis</a:t>
            </a:r>
            <a:endParaRPr lang="en-US" dirty="0"/>
          </a:p>
        </p:txBody>
      </p:sp>
      <p:sp>
        <p:nvSpPr>
          <p:cNvPr id="8" name="Content Placeholder 7">
            <a:extLst>
              <a:ext uri="{FF2B5EF4-FFF2-40B4-BE49-F238E27FC236}">
                <a16:creationId xmlns:a16="http://schemas.microsoft.com/office/drawing/2014/main" id="{D9E60E41-3874-3561-953F-B0473C1A6D22}"/>
              </a:ext>
            </a:extLst>
          </p:cNvPr>
          <p:cNvSpPr>
            <a:spLocks noGrp="1"/>
          </p:cNvSpPr>
          <p:nvPr>
            <p:ph sz="half" idx="2"/>
          </p:nvPr>
        </p:nvSpPr>
        <p:spPr>
          <a:xfrm>
            <a:off x="5943600" y="1229163"/>
            <a:ext cx="4905910" cy="4680672"/>
          </a:xfrm>
          <a:solidFill>
            <a:schemeClr val="accent1">
              <a:lumMod val="20000"/>
              <a:lumOff val="80000"/>
            </a:schemeClr>
          </a:solidFill>
        </p:spPr>
        <p:txBody>
          <a:bodyPr>
            <a:normAutofit/>
          </a:bodyPr>
          <a:lstStyle/>
          <a:p>
            <a:pPr>
              <a:spcAft>
                <a:spcPts val="1200"/>
              </a:spcAft>
            </a:pPr>
            <a:r>
              <a:rPr lang="en-US" sz="2800" dirty="0"/>
              <a:t>Structural MRI</a:t>
            </a:r>
          </a:p>
          <a:p>
            <a:pPr>
              <a:spcAft>
                <a:spcPts val="1200"/>
              </a:spcAft>
            </a:pPr>
            <a:r>
              <a:rPr lang="en-US" sz="2800" dirty="0"/>
              <a:t>Amyloid PET</a:t>
            </a:r>
          </a:p>
          <a:p>
            <a:pPr>
              <a:spcAft>
                <a:spcPts val="1200"/>
              </a:spcAft>
            </a:pPr>
            <a:r>
              <a:rPr lang="en-US" sz="2800" dirty="0"/>
              <a:t>FDG PET</a:t>
            </a:r>
          </a:p>
          <a:p>
            <a:pPr>
              <a:spcAft>
                <a:spcPts val="1200"/>
              </a:spcAft>
            </a:pPr>
            <a:r>
              <a:rPr lang="en-US" sz="2800" dirty="0"/>
              <a:t>CSF A</a:t>
            </a:r>
            <a:r>
              <a:rPr lang="el-GR" sz="2800" dirty="0"/>
              <a:t>β42/</a:t>
            </a:r>
            <a:r>
              <a:rPr lang="en-US" sz="2800" dirty="0"/>
              <a:t>A</a:t>
            </a:r>
            <a:r>
              <a:rPr lang="el-GR" sz="2800" dirty="0"/>
              <a:t>β40 </a:t>
            </a:r>
            <a:r>
              <a:rPr lang="en-US" sz="2800" dirty="0"/>
              <a:t>ratio</a:t>
            </a:r>
          </a:p>
          <a:p>
            <a:pPr>
              <a:spcAft>
                <a:spcPts val="1200"/>
              </a:spcAft>
            </a:pPr>
            <a:r>
              <a:rPr lang="en-US" sz="2800" dirty="0"/>
              <a:t>CSF tau</a:t>
            </a:r>
          </a:p>
          <a:p>
            <a:pPr>
              <a:spcAft>
                <a:spcPts val="1200"/>
              </a:spcAft>
            </a:pPr>
            <a:r>
              <a:rPr lang="en-US" sz="2800" dirty="0"/>
              <a:t>Serum amyloid, tau, </a:t>
            </a:r>
            <a:r>
              <a:rPr lang="en-US" sz="2800" dirty="0" err="1"/>
              <a:t>NfL</a:t>
            </a:r>
            <a:r>
              <a:rPr lang="en-US" sz="2800" dirty="0"/>
              <a:t>, and GFAP (and others)</a:t>
            </a:r>
          </a:p>
          <a:p>
            <a:pPr>
              <a:spcAft>
                <a:spcPts val="1200"/>
              </a:spcAft>
            </a:pPr>
            <a:endParaRPr lang="en-US" sz="2800" dirty="0"/>
          </a:p>
        </p:txBody>
      </p:sp>
      <p:sp>
        <p:nvSpPr>
          <p:cNvPr id="7" name="Footer Placeholder 6">
            <a:extLst>
              <a:ext uri="{FF2B5EF4-FFF2-40B4-BE49-F238E27FC236}">
                <a16:creationId xmlns:a16="http://schemas.microsoft.com/office/drawing/2014/main" id="{28B83E47-62A9-3459-2F2D-9F17E9C57BC3}"/>
              </a:ext>
            </a:extLst>
          </p:cNvPr>
          <p:cNvSpPr>
            <a:spLocks noGrp="1"/>
          </p:cNvSpPr>
          <p:nvPr>
            <p:ph type="ftr" sz="quarter" idx="3"/>
          </p:nvPr>
        </p:nvSpPr>
        <p:spPr/>
        <p:txBody>
          <a:bodyPr/>
          <a:lstStyle/>
          <a:p>
            <a:r>
              <a:rPr lang="en-US"/>
              <a:t>A</a:t>
            </a:r>
            <a:r>
              <a:rPr lang="el-GR"/>
              <a:t>β, </a:t>
            </a:r>
            <a:r>
              <a:rPr lang="en-US"/>
              <a:t>amyloid-</a:t>
            </a:r>
            <a:r>
              <a:rPr lang="el-GR"/>
              <a:t>β </a:t>
            </a:r>
            <a:r>
              <a:rPr lang="en-US"/>
              <a:t>peptide; FDG, fluorodeoxyglucose; GFAP, glial fibrillary acidic protein; MRI, magnetic resonance imaging; NfL, neurofilament light; PET, positron emission tomography.</a:t>
            </a:r>
          </a:p>
        </p:txBody>
      </p:sp>
      <p:sp>
        <p:nvSpPr>
          <p:cNvPr id="9" name="Left Brace 8">
            <a:extLst>
              <a:ext uri="{FF2B5EF4-FFF2-40B4-BE49-F238E27FC236}">
                <a16:creationId xmlns:a16="http://schemas.microsoft.com/office/drawing/2014/main" id="{5BE73BDA-912D-0C55-EC15-384ABF33E67A}"/>
              </a:ext>
            </a:extLst>
          </p:cNvPr>
          <p:cNvSpPr/>
          <p:nvPr/>
        </p:nvSpPr>
        <p:spPr>
          <a:xfrm>
            <a:off x="4890501" y="1661775"/>
            <a:ext cx="764568" cy="3815448"/>
          </a:xfrm>
          <a:prstGeom prst="leftBrace">
            <a:avLst>
              <a:gd name="adj1" fmla="val 23639"/>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3462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199505"/>
            <a:ext cx="10744200" cy="1185577"/>
          </a:xfrm>
        </p:spPr>
        <p:txBody>
          <a:bodyPr/>
          <a:lstStyle/>
          <a:p>
            <a:r>
              <a:rPr lang="en-US" dirty="0"/>
              <a:t>Neuroimaging</a:t>
            </a:r>
          </a:p>
        </p:txBody>
      </p:sp>
      <p:sp>
        <p:nvSpPr>
          <p:cNvPr id="17411" name="Rectangle 3"/>
          <p:cNvSpPr>
            <a:spLocks noGrp="1" noChangeArrowheads="1"/>
          </p:cNvSpPr>
          <p:nvPr>
            <p:ph idx="1"/>
          </p:nvPr>
        </p:nvSpPr>
        <p:spPr>
          <a:xfrm>
            <a:off x="609600" y="1477963"/>
            <a:ext cx="10744200" cy="5097498"/>
          </a:xfrm>
        </p:spPr>
        <p:txBody>
          <a:bodyPr>
            <a:normAutofit/>
          </a:bodyPr>
          <a:lstStyle/>
          <a:p>
            <a:r>
              <a:rPr lang="en-US" sz="2800" dirty="0"/>
              <a:t>MRI (thin coronal cuts through hippocampus)</a:t>
            </a:r>
          </a:p>
          <a:p>
            <a:endParaRPr lang="en-US" sz="2800" dirty="0"/>
          </a:p>
          <a:p>
            <a:endParaRPr lang="en-US" sz="2800" dirty="0"/>
          </a:p>
          <a:p>
            <a:endParaRPr lang="en-US" sz="2800" dirty="0"/>
          </a:p>
          <a:p>
            <a:endParaRPr lang="en-US" sz="2800" dirty="0"/>
          </a:p>
          <a:p>
            <a:endParaRPr lang="en-US" sz="2800" dirty="0"/>
          </a:p>
          <a:p>
            <a:r>
              <a:rPr lang="en-US" sz="2800" dirty="0"/>
              <a:t>Positron emission tomography:</a:t>
            </a:r>
          </a:p>
          <a:p>
            <a:pPr lvl="1"/>
            <a:r>
              <a:rPr lang="en-US" sz="2400" dirty="0"/>
              <a:t>FDG versus amyloid-labeling: florbetapir (FDA-approved in 2012), flutemetamol (2013), florbetaben (2014); estimate β-amyloid plaques in cognitively impaired</a:t>
            </a:r>
          </a:p>
        </p:txBody>
      </p:sp>
      <p:pic>
        <p:nvPicPr>
          <p:cNvPr id="6" name="Picture 5" descr="hpc.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1463" y="2699686"/>
            <a:ext cx="6690617" cy="1859788"/>
          </a:xfrm>
          <a:prstGeom prst="rect">
            <a:avLst/>
          </a:prstGeom>
        </p:spPr>
      </p:pic>
      <p:sp>
        <p:nvSpPr>
          <p:cNvPr id="5" name="TextBox 4">
            <a:extLst>
              <a:ext uri="{FF2B5EF4-FFF2-40B4-BE49-F238E27FC236}">
                <a16:creationId xmlns:a16="http://schemas.microsoft.com/office/drawing/2014/main" id="{9C2C7472-0950-8510-A696-BF49D4F947CF}"/>
              </a:ext>
            </a:extLst>
          </p:cNvPr>
          <p:cNvSpPr txBox="1"/>
          <p:nvPr/>
        </p:nvSpPr>
        <p:spPr>
          <a:xfrm>
            <a:off x="3291584" y="2176466"/>
            <a:ext cx="1691382" cy="523220"/>
          </a:xfrm>
          <a:prstGeom prst="rect">
            <a:avLst/>
          </a:prstGeom>
          <a:noFill/>
        </p:spPr>
        <p:txBody>
          <a:bodyPr wrap="square">
            <a:spAutoFit/>
          </a:bodyPr>
          <a:lstStyle/>
          <a:p>
            <a:pPr algn="ctr"/>
            <a:r>
              <a:rPr lang="en-US" sz="2800" b="1" dirty="0"/>
              <a:t>Control</a:t>
            </a:r>
          </a:p>
        </p:txBody>
      </p:sp>
      <p:sp>
        <p:nvSpPr>
          <p:cNvPr id="7" name="TextBox 6">
            <a:extLst>
              <a:ext uri="{FF2B5EF4-FFF2-40B4-BE49-F238E27FC236}">
                <a16:creationId xmlns:a16="http://schemas.microsoft.com/office/drawing/2014/main" id="{F207A423-AE93-227A-001D-5EA4ABC4486D}"/>
              </a:ext>
            </a:extLst>
          </p:cNvPr>
          <p:cNvSpPr txBox="1"/>
          <p:nvPr/>
        </p:nvSpPr>
        <p:spPr>
          <a:xfrm>
            <a:off x="6567328" y="2176466"/>
            <a:ext cx="1691382" cy="523220"/>
          </a:xfrm>
          <a:prstGeom prst="rect">
            <a:avLst/>
          </a:prstGeom>
          <a:noFill/>
        </p:spPr>
        <p:txBody>
          <a:bodyPr wrap="square">
            <a:spAutoFit/>
          </a:bodyPr>
          <a:lstStyle/>
          <a:p>
            <a:pPr algn="ctr"/>
            <a:r>
              <a:rPr lang="en-US" sz="2800" b="1" dirty="0"/>
              <a:t>AD</a:t>
            </a:r>
          </a:p>
        </p:txBody>
      </p:sp>
    </p:spTree>
    <p:custDataLst>
      <p:tags r:id="rId1"/>
    </p:custDataLst>
    <p:extLst>
      <p:ext uri="{BB962C8B-B14F-4D97-AF65-F5344CB8AC3E}">
        <p14:creationId xmlns:p14="http://schemas.microsoft.com/office/powerpoint/2010/main" val="2174257890"/>
      </p:ext>
    </p:extLst>
  </p:cSld>
  <p:clrMapOvr>
    <a:masterClrMapping/>
  </p:clrMapOvr>
  <p:transition spd="med" advClick="0"/>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heme/theme1.xml><?xml version="1.0" encoding="utf-8"?>
<a:theme xmlns:a="http://schemas.openxmlformats.org/drawingml/2006/main" name="Psychiatry2023">
  <a:themeElements>
    <a:clrScheme name="NeuroPsych23">
      <a:dk1>
        <a:srgbClr val="3F3F3F"/>
      </a:dk1>
      <a:lt1>
        <a:srgbClr val="FFFFFF"/>
      </a:lt1>
      <a:dk2>
        <a:srgbClr val="5E5E5E"/>
      </a:dk2>
      <a:lt2>
        <a:srgbClr val="FFFFFF"/>
      </a:lt2>
      <a:accent1>
        <a:srgbClr val="8589A7"/>
      </a:accent1>
      <a:accent2>
        <a:srgbClr val="2B417F"/>
      </a:accent2>
      <a:accent3>
        <a:srgbClr val="1D224C"/>
      </a:accent3>
      <a:accent4>
        <a:srgbClr val="A94658"/>
      </a:accent4>
      <a:accent5>
        <a:srgbClr val="642C50"/>
      </a:accent5>
      <a:accent6>
        <a:srgbClr val="99E9EE"/>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2023" id="{69D23100-A6F3-D846-B26B-9EA71F152B4F}" vid="{176574FE-6E99-9343-AF64-F8E46C8D7F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Psychiatry2023</Template>
  <TotalTime>38</TotalTime>
  <Words>992</Words>
  <Application>Microsoft Macintosh PowerPoint</Application>
  <PresentationFormat>Widescreen</PresentationFormat>
  <Paragraphs>99</Paragraphs>
  <Slides>13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Century Gothic</vt:lpstr>
      <vt:lpstr>Trebuchet MS</vt:lpstr>
      <vt:lpstr>Psychiatry2023</vt:lpstr>
      <vt:lpstr>Office Theme</vt:lpstr>
      <vt:lpstr>Challenges in Recognizing and Diagnosing MCI in AD Earlier</vt:lpstr>
      <vt:lpstr>PowerPoint Presentation</vt:lpstr>
      <vt:lpstr>Disclaimer</vt:lpstr>
      <vt:lpstr>Challenges in Recognizing and Diagnosing MCI in AD Earlier</vt:lpstr>
      <vt:lpstr>General AD Statistics</vt:lpstr>
      <vt:lpstr>Who to Screen and When </vt:lpstr>
      <vt:lpstr>How to Screen</vt:lpstr>
      <vt:lpstr>AD Biomarkers 2023</vt:lpstr>
      <vt:lpstr>Neuroimaging</vt:lpstr>
      <vt:lpstr>PowerPoint Presentation</vt:lpstr>
      <vt:lpstr>Beta-amyloid (Aβ)</vt:lpstr>
      <vt:lpstr>Inequities in AD Diagnosis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Recognizing and Diagnosing MCI in AD Earlier</dc:title>
  <dc:subject/>
  <dc:creator>MedEd On The Go</dc:creator>
  <cp:keywords/>
  <dc:description/>
  <cp:lastModifiedBy>Moriah Diethorn</cp:lastModifiedBy>
  <cp:revision>4</cp:revision>
  <dcterms:created xsi:type="dcterms:W3CDTF">2023-08-16T19:56:39Z</dcterms:created>
  <dcterms:modified xsi:type="dcterms:W3CDTF">2023-08-29T14:23:16Z</dcterms:modified>
  <cp:category/>
</cp:coreProperties>
</file>