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5" r:id="rId2"/>
    <p:sldMasterId id="2147483687" r:id="rId3"/>
  </p:sldMasterIdLst>
  <p:notesMasterIdLst>
    <p:notesMasterId r:id="rId15"/>
  </p:notesMasterIdLst>
  <p:sldIdLst>
    <p:sldId id="256" r:id="rId4"/>
    <p:sldId id="265" r:id="rId5"/>
    <p:sldId id="285" r:id="rId6"/>
    <p:sldId id="2145706077" r:id="rId7"/>
    <p:sldId id="2147474163" r:id="rId8"/>
    <p:sldId id="2147474164" r:id="rId9"/>
    <p:sldId id="2147474165" r:id="rId10"/>
    <p:sldId id="2147474158" r:id="rId11"/>
    <p:sldId id="2147474159" r:id="rId12"/>
    <p:sldId id="2147474160"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7037B9D-489D-BD61-C2A8-D798FC9BE454}" name="Robert Garris" initials="RG" userId="S::rgarris@ushealthconnect.com::2e75e808-a6ec-4b4a-8020-a0cff9079715" providerId="AD"/>
  <p188:author id="{52C4C9BB-C807-8705-0B08-A3DF41A8D64B}" name="Moriah Diethorn" initials="MD" userId="Moriah Diethorn"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270C7"/>
    <a:srgbClr val="4AC9D9"/>
    <a:srgbClr val="EAF0F7"/>
    <a:srgbClr val="E8F6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p:restoredTop sz="96327"/>
  </p:normalViewPr>
  <p:slideViewPr>
    <p:cSldViewPr snapToGrid="0">
      <p:cViewPr varScale="1">
        <p:scale>
          <a:sx n="119" d="100"/>
          <a:sy n="119" d="100"/>
        </p:scale>
        <p:origin x="76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248997-C7BC-CB4A-A4B6-FA15D441194C}" type="datetimeFigureOut">
              <a:rPr lang="en-US" smtClean="0"/>
              <a:t>8/14/23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47953C-3763-9D4F-8A8A-A10F6096E7FD}" type="slidenum">
              <a:rPr lang="en-US" smtClean="0"/>
              <a:t>‹#›</a:t>
            </a:fld>
            <a:endParaRPr lang="en-US"/>
          </a:p>
        </p:txBody>
      </p:sp>
    </p:spTree>
    <p:extLst>
      <p:ext uri="{BB962C8B-B14F-4D97-AF65-F5344CB8AC3E}">
        <p14:creationId xmlns:p14="http://schemas.microsoft.com/office/powerpoint/2010/main" val="1054745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02966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0313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170763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66419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ne Column Content" type="obj">
  <p:cSld name="One Column Content">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332317" y="425451"/>
            <a:ext cx="11379200" cy="5937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2400" b="1"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2400" b="1"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2400" b="1"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2400" b="1"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2400" b="1"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2800"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800"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800"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800" b="1" i="0" u="none" strike="noStrike" cap="none">
                <a:solidFill>
                  <a:schemeClr val="dk1"/>
                </a:solidFill>
                <a:latin typeface="Arial"/>
                <a:ea typeface="Arial"/>
                <a:cs typeface="Arial"/>
                <a:sym typeface="Arial"/>
              </a:defRPr>
            </a:lvl9pPr>
          </a:lstStyle>
          <a:p>
            <a:endParaRPr/>
          </a:p>
        </p:txBody>
      </p:sp>
      <p:sp>
        <p:nvSpPr>
          <p:cNvPr id="20" name="Shape 20"/>
          <p:cNvSpPr txBox="1">
            <a:spLocks noGrp="1"/>
          </p:cNvSpPr>
          <p:nvPr>
            <p:ph type="body" idx="1"/>
          </p:nvPr>
        </p:nvSpPr>
        <p:spPr>
          <a:xfrm>
            <a:off x="332320" y="1600201"/>
            <a:ext cx="11332633" cy="4525963"/>
          </a:xfrm>
          <a:prstGeom prst="rect">
            <a:avLst/>
          </a:prstGeom>
          <a:noFill/>
          <a:ln>
            <a:noFill/>
          </a:ln>
        </p:spPr>
        <p:txBody>
          <a:bodyPr spcFirstLastPara="1" wrap="square" lIns="91425" tIns="45700" rIns="91425" bIns="45700" anchor="t" anchorCtr="0"/>
          <a:lstStyle>
            <a:lvl1pPr marL="457189" marR="0" lvl="0" indent="-38099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377" marR="0" lvl="1" indent="-368291" algn="l" rtl="0">
              <a:spcBef>
                <a:spcPts val="440"/>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2pPr>
            <a:lvl3pPr marL="1371566" marR="0" lvl="2" indent="-355591"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754" marR="0" lvl="3" indent="-342891"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5943" marR="0" lvl="4" indent="-342891"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131" marR="0" lvl="5" indent="-355591"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320" marR="0" lvl="6" indent="-355591"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509" marR="0" lvl="7" indent="-355591"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697" marR="0" lvl="8" indent="-355591"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1531280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976742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34691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202560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877586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48345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838333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7797291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36315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5726681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593100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196606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077327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40084695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929721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7568854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167587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96368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02656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038240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4303185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39299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48002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1710905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654735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29048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418363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36248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184429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383608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79860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48060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5">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8558544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70408585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73759973"/>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20.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1026" TargetMode="External"/><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20.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C56C9-560C-E299-263F-E0A6DAB91029}"/>
              </a:ext>
            </a:extLst>
          </p:cNvPr>
          <p:cNvSpPr>
            <a:spLocks noGrp="1"/>
          </p:cNvSpPr>
          <p:nvPr>
            <p:ph type="title"/>
          </p:nvPr>
        </p:nvSpPr>
        <p:spPr>
          <a:xfrm>
            <a:off x="609601" y="1709738"/>
            <a:ext cx="10515600" cy="2852737"/>
          </a:xfrm>
        </p:spPr>
        <p:txBody>
          <a:bodyPr/>
          <a:lstStyle/>
          <a:p>
            <a:r>
              <a:rPr lang="en-US" dirty="0"/>
              <a:t>Choosing and Sequencing Regimens in Relapsed Multiple Myeloma</a:t>
            </a:r>
          </a:p>
        </p:txBody>
      </p:sp>
      <p:sp>
        <p:nvSpPr>
          <p:cNvPr id="3" name="Subtitle 2">
            <a:extLst>
              <a:ext uri="{FF2B5EF4-FFF2-40B4-BE49-F238E27FC236}">
                <a16:creationId xmlns:a16="http://schemas.microsoft.com/office/drawing/2014/main" id="{1E39505D-84DD-A2DC-E9AC-5B75E03DAAEE}"/>
              </a:ext>
            </a:extLst>
          </p:cNvPr>
          <p:cNvSpPr>
            <a:spLocks noGrp="1"/>
          </p:cNvSpPr>
          <p:nvPr>
            <p:ph type="body" idx="1"/>
          </p:nvPr>
        </p:nvSpPr>
        <p:spPr>
          <a:xfrm>
            <a:off x="609601" y="4589463"/>
            <a:ext cx="10515600" cy="1500187"/>
          </a:xfrm>
        </p:spPr>
        <p:txBody>
          <a:bodyPr>
            <a:normAutofit fontScale="77500" lnSpcReduction="20000"/>
          </a:bodyPr>
          <a:lstStyle/>
          <a:p>
            <a:r>
              <a:rPr lang="en-US" dirty="0"/>
              <a:t>Joseph </a:t>
            </a:r>
            <a:r>
              <a:rPr lang="en-US" dirty="0" err="1"/>
              <a:t>Mikhael</a:t>
            </a:r>
            <a:r>
              <a:rPr lang="en-US" dirty="0"/>
              <a:t>, MD, MEd, FRCPC</a:t>
            </a:r>
          </a:p>
          <a:p>
            <a:r>
              <a:rPr lang="en-US" dirty="0"/>
              <a:t>Chief Medical Officer, International Myeloma Foundation</a:t>
            </a:r>
          </a:p>
          <a:p>
            <a:r>
              <a:rPr lang="en-US" dirty="0"/>
              <a:t>Professor, Translational Genomics Research Institute (TGen) </a:t>
            </a:r>
          </a:p>
          <a:p>
            <a:r>
              <a:rPr lang="en-US" dirty="0"/>
              <a:t>City of Hope Cancer Center</a:t>
            </a:r>
          </a:p>
          <a:p>
            <a:r>
              <a:rPr lang="en-US" dirty="0"/>
              <a:t>Phoenix, AZ</a:t>
            </a:r>
          </a:p>
        </p:txBody>
      </p:sp>
    </p:spTree>
    <p:extLst>
      <p:ext uri="{BB962C8B-B14F-4D97-AF65-F5344CB8AC3E}">
        <p14:creationId xmlns:p14="http://schemas.microsoft.com/office/powerpoint/2010/main" val="2527506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E76BD-FA4D-9890-B371-CAB6FD456147}"/>
              </a:ext>
            </a:extLst>
          </p:cNvPr>
          <p:cNvSpPr>
            <a:spLocks noGrp="1"/>
          </p:cNvSpPr>
          <p:nvPr>
            <p:ph type="title"/>
          </p:nvPr>
        </p:nvSpPr>
        <p:spPr/>
        <p:txBody>
          <a:bodyPr>
            <a:normAutofit/>
          </a:bodyPr>
          <a:lstStyle/>
          <a:p>
            <a:r>
              <a:rPr lang="en-US" dirty="0"/>
              <a:t>What Does Dr. Joe Do?</a:t>
            </a:r>
            <a:br>
              <a:rPr lang="en-US" dirty="0"/>
            </a:br>
            <a:r>
              <a:rPr lang="en-US" sz="2400" dirty="0">
                <a:solidFill>
                  <a:schemeClr val="accent4"/>
                </a:solidFill>
              </a:rPr>
              <a:t>Third Relapse = FOURTH Line</a:t>
            </a:r>
            <a:endParaRPr lang="en-US" dirty="0">
              <a:solidFill>
                <a:schemeClr val="accent4"/>
              </a:solidFill>
            </a:endParaRPr>
          </a:p>
        </p:txBody>
      </p:sp>
      <p:sp>
        <p:nvSpPr>
          <p:cNvPr id="3" name="Text Placeholder 2">
            <a:extLst>
              <a:ext uri="{FF2B5EF4-FFF2-40B4-BE49-F238E27FC236}">
                <a16:creationId xmlns:a16="http://schemas.microsoft.com/office/drawing/2014/main" id="{823EB033-EEA0-7174-CB6C-402BF98066A6}"/>
              </a:ext>
            </a:extLst>
          </p:cNvPr>
          <p:cNvSpPr>
            <a:spLocks noGrp="1"/>
          </p:cNvSpPr>
          <p:nvPr>
            <p:ph idx="1"/>
          </p:nvPr>
        </p:nvSpPr>
        <p:spPr>
          <a:xfrm>
            <a:off x="609600" y="1477906"/>
            <a:ext cx="11076878" cy="4722477"/>
          </a:xfrm>
        </p:spPr>
        <p:txBody>
          <a:bodyPr>
            <a:normAutofit/>
          </a:bodyPr>
          <a:lstStyle/>
          <a:p>
            <a:r>
              <a:rPr lang="en-US" dirty="0"/>
              <a:t>This is challenging, as patients currently need 4 LINES of therapy to qualify </a:t>
            </a:r>
            <a:br>
              <a:rPr lang="en-US" dirty="0"/>
            </a:br>
            <a:r>
              <a:rPr lang="en-US" dirty="0"/>
              <a:t>for CAR T-cell or </a:t>
            </a:r>
            <a:r>
              <a:rPr lang="en-US" dirty="0" err="1"/>
              <a:t>teclistamab</a:t>
            </a:r>
            <a:endParaRPr lang="en-US" dirty="0"/>
          </a:p>
          <a:p>
            <a:endParaRPr lang="en-US" dirty="0"/>
          </a:p>
          <a:p>
            <a:r>
              <a:rPr lang="en-US" dirty="0"/>
              <a:t>Options include:</a:t>
            </a:r>
          </a:p>
          <a:p>
            <a:pPr lvl="1"/>
            <a:r>
              <a:rPr lang="en-US" dirty="0"/>
              <a:t>Clinical Trial</a:t>
            </a:r>
          </a:p>
          <a:p>
            <a:pPr lvl="1"/>
            <a:r>
              <a:rPr lang="en-US" dirty="0"/>
              <a:t>Any agents not yet used</a:t>
            </a:r>
          </a:p>
          <a:p>
            <a:pPr lvl="1"/>
            <a:r>
              <a:rPr lang="en-US" dirty="0"/>
              <a:t>Consider re-introducing agents to which patients were not refractory to </a:t>
            </a:r>
          </a:p>
          <a:p>
            <a:pPr lvl="1"/>
            <a:r>
              <a:rPr lang="en-US" dirty="0"/>
              <a:t>Consider re-introducing agents/classes that have not been used recently</a:t>
            </a:r>
          </a:p>
          <a:p>
            <a:pPr lvl="1"/>
            <a:r>
              <a:rPr lang="en-US" dirty="0"/>
              <a:t>Don’t forget alkylators – melphalan or cyclophosphamide (although not ideal pre-CAR T)</a:t>
            </a:r>
          </a:p>
        </p:txBody>
      </p:sp>
      <p:sp>
        <p:nvSpPr>
          <p:cNvPr id="7" name="Footer Placeholder 6">
            <a:extLst>
              <a:ext uri="{FF2B5EF4-FFF2-40B4-BE49-F238E27FC236}">
                <a16:creationId xmlns:a16="http://schemas.microsoft.com/office/drawing/2014/main" id="{7D90B29E-7935-1094-58C4-6F452A1BA651}"/>
              </a:ext>
            </a:extLst>
          </p:cNvPr>
          <p:cNvSpPr>
            <a:spLocks noGrp="1"/>
          </p:cNvSpPr>
          <p:nvPr>
            <p:ph type="ftr" sz="quarter" idx="3"/>
          </p:nvPr>
        </p:nvSpPr>
        <p:spPr/>
        <p:txBody>
          <a:bodyPr/>
          <a:lstStyle/>
          <a:p>
            <a:r>
              <a:rPr lang="en-US"/>
              <a:t>CAR, chimeric antigen receptor</a:t>
            </a:r>
          </a:p>
        </p:txBody>
      </p:sp>
    </p:spTree>
    <p:extLst>
      <p:ext uri="{BB962C8B-B14F-4D97-AF65-F5344CB8AC3E}">
        <p14:creationId xmlns:p14="http://schemas.microsoft.com/office/powerpoint/2010/main" val="1167400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5855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Early Relapse in Multiple Myeloma: Modern Management Strategies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Distinguish between relapse and progression of disease in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Compare the efficacy and safety of carfilzomib- and pomalidomide-based regimens in the treatment of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Apply current and emerging treatment approaches to multiple myeloma patients in early relapse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Recognize common adverse events seen with combination regimens used to treat early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797284-3C4A-FB42-B57C-CF8529966176}"/>
              </a:ext>
            </a:extLst>
          </p:cNvPr>
          <p:cNvSpPr>
            <a:spLocks noGrp="1"/>
          </p:cNvSpPr>
          <p:nvPr>
            <p:ph type="title"/>
          </p:nvPr>
        </p:nvSpPr>
        <p:spPr/>
        <p:txBody>
          <a:bodyPr>
            <a:normAutofit/>
          </a:bodyPr>
          <a:lstStyle/>
          <a:p>
            <a:r>
              <a:rPr lang="en-US" dirty="0"/>
              <a:t>An Approach to Relapsed MM</a:t>
            </a:r>
            <a:br>
              <a:rPr lang="en-US" dirty="0"/>
            </a:br>
            <a:r>
              <a:rPr lang="en-US" sz="2400" i="1" dirty="0">
                <a:solidFill>
                  <a:schemeClr val="accent4"/>
                </a:solidFill>
              </a:rPr>
              <a:t>It is not a simple algorithm of treatment #1 then #2 then #3…</a:t>
            </a:r>
            <a:endParaRPr lang="en-US" i="1" dirty="0">
              <a:solidFill>
                <a:schemeClr val="accent4"/>
              </a:solidFill>
            </a:endParaRPr>
          </a:p>
        </p:txBody>
      </p:sp>
      <p:sp>
        <p:nvSpPr>
          <p:cNvPr id="2" name="Content Placeholder 1">
            <a:extLst>
              <a:ext uri="{FF2B5EF4-FFF2-40B4-BE49-F238E27FC236}">
                <a16:creationId xmlns:a16="http://schemas.microsoft.com/office/drawing/2014/main" id="{05CF3B73-AA88-D246-B539-6E4B5E56633A}"/>
              </a:ext>
            </a:extLst>
          </p:cNvPr>
          <p:cNvSpPr>
            <a:spLocks noGrp="1"/>
          </p:cNvSpPr>
          <p:nvPr>
            <p:ph idx="1"/>
          </p:nvPr>
        </p:nvSpPr>
        <p:spPr/>
        <p:txBody>
          <a:bodyPr>
            <a:normAutofit/>
          </a:bodyPr>
          <a:lstStyle/>
          <a:p>
            <a:pPr marL="0" indent="0">
              <a:buNone/>
            </a:pPr>
            <a:r>
              <a:rPr lang="en-US" b="1" dirty="0"/>
              <a:t>Categories:</a:t>
            </a:r>
          </a:p>
          <a:p>
            <a:r>
              <a:rPr lang="en-US" dirty="0"/>
              <a:t>1-3 prior lines</a:t>
            </a:r>
          </a:p>
          <a:p>
            <a:r>
              <a:rPr lang="en-US" dirty="0"/>
              <a:t>Refractory to PI, </a:t>
            </a:r>
            <a:r>
              <a:rPr lang="en-US" dirty="0" err="1"/>
              <a:t>IMiD</a:t>
            </a:r>
            <a:r>
              <a:rPr lang="en-US" dirty="0"/>
              <a:t> and </a:t>
            </a:r>
            <a:r>
              <a:rPr lang="en-US" dirty="0" err="1"/>
              <a:t>MoAb</a:t>
            </a:r>
            <a:r>
              <a:rPr lang="en-US" dirty="0"/>
              <a:t> = Triple Class Refractory</a:t>
            </a:r>
          </a:p>
          <a:p>
            <a:pPr marL="0" indent="0">
              <a:buNone/>
            </a:pPr>
            <a:endParaRPr lang="en-US" dirty="0"/>
          </a:p>
          <a:p>
            <a:pPr marL="0" indent="0">
              <a:buNone/>
            </a:pPr>
            <a:r>
              <a:rPr lang="en-US" b="1" dirty="0"/>
              <a:t>Principles:</a:t>
            </a:r>
          </a:p>
          <a:p>
            <a:pPr indent="-457189">
              <a:buSzPct val="100000"/>
              <a:buFont typeface="+mj-lt"/>
              <a:buAutoNum type="arabicPeriod"/>
            </a:pPr>
            <a:r>
              <a:rPr lang="en-US" dirty="0"/>
              <a:t>Depth of response matters…</a:t>
            </a:r>
            <a:r>
              <a:rPr lang="en-US" i="1" dirty="0"/>
              <a:t>likely incorporate MRD soon</a:t>
            </a:r>
          </a:p>
          <a:p>
            <a:pPr indent="-457189">
              <a:buSzPct val="100000"/>
              <a:buFont typeface="+mj-lt"/>
              <a:buAutoNum type="arabicPeriod"/>
            </a:pPr>
            <a:r>
              <a:rPr lang="en-US" dirty="0"/>
              <a:t>High risk vs standard risk…</a:t>
            </a:r>
            <a:r>
              <a:rPr lang="en-US" i="1" dirty="0"/>
              <a:t>more aggressive Rx in high risk</a:t>
            </a:r>
          </a:p>
          <a:p>
            <a:pPr indent="-457189">
              <a:buSzPct val="100000"/>
              <a:buFont typeface="+mj-lt"/>
              <a:buAutoNum type="arabicPeriod"/>
            </a:pPr>
            <a:r>
              <a:rPr lang="en-US" dirty="0"/>
              <a:t>Balance efficacy and toxicity…</a:t>
            </a:r>
            <a:r>
              <a:rPr lang="en-US" i="1" dirty="0"/>
              <a:t>initially and constantly assess</a:t>
            </a:r>
          </a:p>
          <a:p>
            <a:pPr indent="-457189">
              <a:buSzPct val="100000"/>
              <a:buFont typeface="+mj-lt"/>
              <a:buAutoNum type="arabicPeriod"/>
            </a:pPr>
            <a:r>
              <a:rPr lang="en-US" dirty="0"/>
              <a:t>Overcome drug resistance…</a:t>
            </a:r>
            <a:r>
              <a:rPr lang="en-US" i="1" dirty="0"/>
              <a:t>change mechanism of action when possible</a:t>
            </a:r>
          </a:p>
          <a:p>
            <a:endParaRPr lang="en-US" dirty="0"/>
          </a:p>
        </p:txBody>
      </p:sp>
      <p:sp>
        <p:nvSpPr>
          <p:cNvPr id="10" name="Footer Placeholder 9">
            <a:extLst>
              <a:ext uri="{FF2B5EF4-FFF2-40B4-BE49-F238E27FC236}">
                <a16:creationId xmlns:a16="http://schemas.microsoft.com/office/drawing/2014/main" id="{B30378AF-81EA-F1A9-861E-073E03B33403}"/>
              </a:ext>
            </a:extLst>
          </p:cNvPr>
          <p:cNvSpPr>
            <a:spLocks noGrp="1"/>
          </p:cNvSpPr>
          <p:nvPr>
            <p:ph type="ftr" sz="quarter" idx="3"/>
          </p:nvPr>
        </p:nvSpPr>
        <p:spPr/>
        <p:txBody>
          <a:bodyPr/>
          <a:lstStyle/>
          <a:p>
            <a:r>
              <a:rPr lang="en-US"/>
              <a:t>IMiD, immunomodulatory drug; MoAb, monoclonal antibody; PI, proteasome inhibitor</a:t>
            </a:r>
          </a:p>
        </p:txBody>
      </p:sp>
    </p:spTree>
    <p:extLst>
      <p:ext uri="{BB962C8B-B14F-4D97-AF65-F5344CB8AC3E}">
        <p14:creationId xmlns:p14="http://schemas.microsoft.com/office/powerpoint/2010/main" val="1666351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 Box 14"/>
          <p:cNvSpPr txBox="1">
            <a:spLocks noChangeArrowheads="1"/>
          </p:cNvSpPr>
          <p:nvPr/>
        </p:nvSpPr>
        <p:spPr bwMode="auto">
          <a:xfrm>
            <a:off x="2075739" y="4919703"/>
            <a:ext cx="804168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square">
            <a:spAutoFit/>
          </a:bodyPr>
          <a:lstStyle>
            <a:lvl1pPr eaLnBrk="0" hangingPunct="0">
              <a:defRPr sz="3200" b="1">
                <a:solidFill>
                  <a:schemeClr val="tx1"/>
                </a:solidFill>
                <a:latin typeface="Arial" pitchFamily="34" charset="0"/>
                <a:ea typeface="ＭＳ Ｐゴシック" pitchFamily="34" charset="-128"/>
              </a:defRPr>
            </a:lvl1pPr>
            <a:lvl2pPr marL="742950" indent="-285750" eaLnBrk="0" hangingPunct="0">
              <a:defRPr sz="3200" b="1">
                <a:solidFill>
                  <a:schemeClr val="tx1"/>
                </a:solidFill>
                <a:latin typeface="Arial" pitchFamily="34" charset="0"/>
                <a:ea typeface="ＭＳ Ｐゴシック" pitchFamily="34" charset="-128"/>
              </a:defRPr>
            </a:lvl2pPr>
            <a:lvl3pPr marL="1143000" indent="-228600" eaLnBrk="0" hangingPunct="0">
              <a:defRPr sz="3200" b="1">
                <a:solidFill>
                  <a:schemeClr val="tx1"/>
                </a:solidFill>
                <a:latin typeface="Arial" pitchFamily="34" charset="0"/>
                <a:ea typeface="ＭＳ Ｐゴシック" pitchFamily="34" charset="-128"/>
              </a:defRPr>
            </a:lvl3pPr>
            <a:lvl4pPr marL="1600200" indent="-228600" eaLnBrk="0" hangingPunct="0">
              <a:defRPr sz="3200" b="1">
                <a:solidFill>
                  <a:schemeClr val="tx1"/>
                </a:solidFill>
                <a:latin typeface="Arial" pitchFamily="34" charset="0"/>
                <a:ea typeface="ＭＳ Ｐゴシック" pitchFamily="34" charset="-128"/>
              </a:defRPr>
            </a:lvl4pPr>
            <a:lvl5pPr marL="2057400" indent="-228600" eaLnBrk="0" hangingPunct="0">
              <a:defRPr sz="32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b="1">
                <a:solidFill>
                  <a:schemeClr val="tx1"/>
                </a:solidFill>
                <a:latin typeface="Arial" pitchFamily="34" charset="0"/>
                <a:ea typeface="ＭＳ Ｐゴシック" pitchFamily="34" charset="-128"/>
              </a:defRPr>
            </a:lvl9pPr>
          </a:lstStyle>
          <a:p>
            <a:pPr algn="ctr" defTabSz="914377" eaLnBrk="1" fontAlgn="base" hangingPunct="1">
              <a:spcBef>
                <a:spcPct val="0"/>
              </a:spcBef>
              <a:spcAft>
                <a:spcPct val="0"/>
              </a:spcAft>
              <a:defRPr/>
            </a:pPr>
            <a:endParaRPr lang="en-US" altLang="en-US" sz="2400" dirty="0">
              <a:solidFill>
                <a:srgbClr val="000000"/>
              </a:solidFill>
              <a:cs typeface="Arial"/>
            </a:endParaRPr>
          </a:p>
          <a:p>
            <a:pPr algn="ctr" defTabSz="914377" eaLnBrk="1" fontAlgn="base" hangingPunct="1">
              <a:spcBef>
                <a:spcPct val="0"/>
              </a:spcBef>
              <a:spcAft>
                <a:spcPct val="0"/>
              </a:spcAft>
              <a:defRPr/>
            </a:pPr>
            <a:r>
              <a:rPr lang="en-US" altLang="en-US" sz="2400" dirty="0">
                <a:solidFill>
                  <a:srgbClr val="000000"/>
                </a:solidFill>
                <a:cs typeface="Arial"/>
              </a:rPr>
              <a:t>Consider salvage auto transplant in eligible patients</a:t>
            </a:r>
          </a:p>
        </p:txBody>
      </p:sp>
      <p:grpSp>
        <p:nvGrpSpPr>
          <p:cNvPr id="2" name="Group 1">
            <a:extLst>
              <a:ext uri="{FF2B5EF4-FFF2-40B4-BE49-F238E27FC236}">
                <a16:creationId xmlns:a16="http://schemas.microsoft.com/office/drawing/2014/main" id="{D16E3044-8AE1-4C02-862B-1D294C19F2E9}"/>
              </a:ext>
            </a:extLst>
          </p:cNvPr>
          <p:cNvGrpSpPr/>
          <p:nvPr/>
        </p:nvGrpSpPr>
        <p:grpSpPr>
          <a:xfrm>
            <a:off x="479260" y="1250606"/>
            <a:ext cx="11233481" cy="3824218"/>
            <a:chOff x="120318" y="1265039"/>
            <a:chExt cx="11997942" cy="3822783"/>
          </a:xfrm>
        </p:grpSpPr>
        <p:sp>
          <p:nvSpPr>
            <p:cNvPr id="48135" name="Text Box 12"/>
            <p:cNvSpPr txBox="1">
              <a:spLocks noChangeArrowheads="1"/>
            </p:cNvSpPr>
            <p:nvPr/>
          </p:nvSpPr>
          <p:spPr bwMode="auto">
            <a:xfrm>
              <a:off x="2276474" y="4366306"/>
              <a:ext cx="184731" cy="332365"/>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3200" b="1">
                  <a:solidFill>
                    <a:schemeClr val="tx1"/>
                  </a:solidFill>
                  <a:latin typeface="Arial" charset="0"/>
                  <a:ea typeface="ＭＳ Ｐゴシック" charset="0"/>
                  <a:cs typeface="ＭＳ Ｐゴシック" charset="0"/>
                </a:defRPr>
              </a:lvl1pPr>
              <a:lvl2pPr marL="742950" indent="-285750">
                <a:defRPr sz="3200" b="1">
                  <a:solidFill>
                    <a:schemeClr val="tx1"/>
                  </a:solidFill>
                  <a:latin typeface="Arial" charset="0"/>
                  <a:ea typeface="ＭＳ Ｐゴシック" charset="0"/>
                </a:defRPr>
              </a:lvl2pPr>
              <a:lvl3pPr marL="1143000" indent="-228600">
                <a:defRPr sz="3200" b="1">
                  <a:solidFill>
                    <a:schemeClr val="tx1"/>
                  </a:solidFill>
                  <a:latin typeface="Arial" charset="0"/>
                  <a:ea typeface="ＭＳ Ｐゴシック" charset="0"/>
                </a:defRPr>
              </a:lvl3pPr>
              <a:lvl4pPr marL="1600200" indent="-228600">
                <a:defRPr sz="3200" b="1">
                  <a:solidFill>
                    <a:schemeClr val="tx1"/>
                  </a:solidFill>
                  <a:latin typeface="Arial" charset="0"/>
                  <a:ea typeface="ＭＳ Ｐゴシック" charset="0"/>
                </a:defRPr>
              </a:lvl4pPr>
              <a:lvl5pPr marL="2057400" indent="-228600">
                <a:defRPr sz="3200" b="1">
                  <a:solidFill>
                    <a:schemeClr val="tx1"/>
                  </a:solidFill>
                  <a:latin typeface="Arial" charset="0"/>
                  <a:ea typeface="ＭＳ Ｐゴシック" charset="0"/>
                </a:defRPr>
              </a:lvl5pPr>
              <a:lvl6pPr marL="2514600" indent="-228600" eaLnBrk="0" hangingPunct="0">
                <a:defRPr sz="3200" b="1">
                  <a:solidFill>
                    <a:schemeClr val="tx1"/>
                  </a:solidFill>
                  <a:latin typeface="Arial" charset="0"/>
                  <a:ea typeface="ＭＳ Ｐゴシック" charset="0"/>
                </a:defRPr>
              </a:lvl6pPr>
              <a:lvl7pPr marL="2971800" indent="-228600" eaLnBrk="0" hangingPunct="0">
                <a:defRPr sz="3200" b="1">
                  <a:solidFill>
                    <a:schemeClr val="tx1"/>
                  </a:solidFill>
                  <a:latin typeface="Arial" charset="0"/>
                  <a:ea typeface="ＭＳ Ｐゴシック" charset="0"/>
                </a:defRPr>
              </a:lvl7pPr>
              <a:lvl8pPr marL="3429000" indent="-228600" eaLnBrk="0" hangingPunct="0">
                <a:defRPr sz="3200" b="1">
                  <a:solidFill>
                    <a:schemeClr val="tx1"/>
                  </a:solidFill>
                  <a:latin typeface="Arial" charset="0"/>
                  <a:ea typeface="ＭＳ Ｐゴシック" charset="0"/>
                </a:defRPr>
              </a:lvl8pPr>
              <a:lvl9pPr marL="3886200" indent="-228600" eaLnBrk="0" hangingPunct="0">
                <a:defRPr sz="3200" b="1">
                  <a:solidFill>
                    <a:schemeClr val="tx1"/>
                  </a:solidFill>
                  <a:latin typeface="Arial" charset="0"/>
                  <a:ea typeface="ＭＳ Ｐゴシック" charset="0"/>
                </a:defRPr>
              </a:lvl9pPr>
            </a:lstStyle>
            <a:p>
              <a:pPr defTabSz="914377" eaLnBrk="0" fontAlgn="base" hangingPunct="0">
                <a:spcBef>
                  <a:spcPct val="50000"/>
                </a:spcBef>
                <a:spcAft>
                  <a:spcPct val="0"/>
                </a:spcAft>
                <a:defRPr/>
              </a:pPr>
              <a:endParaRPr lang="en-US" sz="1200" dirty="0">
                <a:solidFill>
                  <a:srgbClr val="000000"/>
                </a:solidFill>
                <a:cs typeface="Times New Roman" charset="0"/>
              </a:endParaRPr>
            </a:p>
          </p:txBody>
        </p:sp>
        <p:sp>
          <p:nvSpPr>
            <p:cNvPr id="94212" name="_s1039"/>
            <p:cNvSpPr>
              <a:spLocks noChangeArrowheads="1"/>
            </p:cNvSpPr>
            <p:nvPr/>
          </p:nvSpPr>
          <p:spPr bwMode="auto">
            <a:xfrm>
              <a:off x="6326188" y="2246994"/>
              <a:ext cx="4113212" cy="511175"/>
            </a:xfrm>
            <a:prstGeom prst="roundRect">
              <a:avLst>
                <a:gd name="adj" fmla="val 16667"/>
              </a:avLst>
            </a:prstGeom>
            <a:solidFill>
              <a:schemeClr val="accent1"/>
            </a:solidFill>
            <a:ln w="9525">
              <a:noFill/>
              <a:round/>
              <a:headEnd/>
              <a:tailEnd/>
            </a:ln>
          </p:spPr>
          <p:txBody>
            <a:bodyPr wrap="none" lIns="0" tIns="0" rIns="0" bIns="0" anchor="ctr"/>
            <a:lstStyle>
              <a:lvl1pPr>
                <a:lnSpc>
                  <a:spcPct val="90000"/>
                </a:lnSpc>
                <a:spcBef>
                  <a:spcPct val="50000"/>
                </a:spcBef>
                <a:buClr>
                  <a:schemeClr val="tx2"/>
                </a:buClr>
                <a:buSzPct val="120000"/>
                <a:buChar char="•"/>
                <a:defRPr sz="3200" b="1">
                  <a:solidFill>
                    <a:schemeClr val="tx1"/>
                  </a:solidFill>
                  <a:latin typeface="Arial" panose="020B0604020202020204" pitchFamily="34" charset="0"/>
                  <a:ea typeface="ＭＳ Ｐゴシック" panose="020B0600070205080204" pitchFamily="34" charset="-128"/>
                </a:defRPr>
              </a:lvl1pPr>
              <a:lvl2pPr marL="742950" indent="-28575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2pPr>
              <a:lvl3pPr marL="11430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3pPr>
              <a:lvl4pPr marL="16002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4pPr>
              <a:lvl5pPr marL="20574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9pPr>
            </a:lstStyle>
            <a:p>
              <a:pPr algn="ctr" defTabSz="914377" fontAlgn="base">
                <a:lnSpc>
                  <a:spcPct val="100000"/>
                </a:lnSpc>
                <a:spcAft>
                  <a:spcPct val="0"/>
                </a:spcAft>
                <a:buClrTx/>
                <a:buSzTx/>
                <a:buNone/>
                <a:defRPr/>
              </a:pPr>
              <a:r>
                <a:rPr lang="en-US" altLang="en-US" sz="1600" dirty="0">
                  <a:solidFill>
                    <a:srgbClr val="FFFFFF"/>
                  </a:solidFill>
                  <a:cs typeface="Times New Roman" panose="02020603050405020304" pitchFamily="18" charset="0"/>
                </a:rPr>
                <a:t>Refractory to Lenalidomide</a:t>
              </a:r>
            </a:p>
          </p:txBody>
        </p:sp>
        <p:grpSp>
          <p:nvGrpSpPr>
            <p:cNvPr id="9" name="Group 8"/>
            <p:cNvGrpSpPr>
              <a:grpSpLocks/>
            </p:cNvGrpSpPr>
            <p:nvPr/>
          </p:nvGrpSpPr>
          <p:grpSpPr bwMode="auto">
            <a:xfrm>
              <a:off x="6174660" y="2766104"/>
              <a:ext cx="5943600" cy="2321718"/>
              <a:chOff x="4667150" y="3276600"/>
              <a:chExt cx="4614459" cy="1904999"/>
            </a:xfrm>
          </p:grpSpPr>
          <p:sp>
            <p:nvSpPr>
              <p:cNvPr id="48150" name="Line 22"/>
              <p:cNvSpPr>
                <a:spLocks noChangeShapeType="1"/>
              </p:cNvSpPr>
              <p:nvPr/>
            </p:nvSpPr>
            <p:spPr bwMode="auto">
              <a:xfrm>
                <a:off x="6696075" y="3276600"/>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94231" name="_s1043"/>
              <p:cNvSpPr>
                <a:spLocks noChangeArrowheads="1"/>
              </p:cNvSpPr>
              <p:nvPr/>
            </p:nvSpPr>
            <p:spPr bwMode="auto">
              <a:xfrm>
                <a:off x="4667150" y="3725862"/>
                <a:ext cx="1710742" cy="1455737"/>
              </a:xfrm>
              <a:prstGeom prst="roundRect">
                <a:avLst>
                  <a:gd name="adj" fmla="val 16667"/>
                </a:avLst>
              </a:prstGeom>
              <a:solidFill>
                <a:schemeClr val="accent1"/>
              </a:solidFill>
              <a:ln w="9525">
                <a:noFill/>
                <a:round/>
                <a:headEnd/>
                <a:tailEnd/>
              </a:ln>
            </p:spPr>
            <p:txBody>
              <a:bodyPr wrap="none" lIns="0" tIns="0" rIns="0" bIns="0" anchor="ctr"/>
              <a:lstStyle>
                <a:lvl1pPr>
                  <a:lnSpc>
                    <a:spcPct val="90000"/>
                  </a:lnSpc>
                  <a:spcBef>
                    <a:spcPct val="50000"/>
                  </a:spcBef>
                  <a:buClr>
                    <a:schemeClr val="tx2"/>
                  </a:buClr>
                  <a:buSzPct val="120000"/>
                  <a:buChar char="•"/>
                  <a:defRPr sz="3200" b="1">
                    <a:solidFill>
                      <a:schemeClr val="tx1"/>
                    </a:solidFill>
                    <a:latin typeface="Arial" panose="020B0604020202020204" pitchFamily="34" charset="0"/>
                    <a:ea typeface="ＭＳ Ｐゴシック" panose="020B0600070205080204" pitchFamily="34" charset="-128"/>
                  </a:defRPr>
                </a:lvl1pPr>
                <a:lvl2pPr marL="742950" indent="-28575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2pPr>
                <a:lvl3pPr marL="11430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3pPr>
                <a:lvl4pPr marL="16002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4pPr>
                <a:lvl5pPr marL="20574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9pPr>
              </a:lstStyle>
              <a:p>
                <a:pPr algn="ctr" defTabSz="914377" fontAlgn="base">
                  <a:lnSpc>
                    <a:spcPct val="100000"/>
                  </a:lnSpc>
                  <a:spcAft>
                    <a:spcPct val="0"/>
                  </a:spcAft>
                  <a:buClrTx/>
                  <a:buSzTx/>
                  <a:buNone/>
                  <a:defRPr/>
                </a:pPr>
                <a:r>
                  <a:rPr lang="en-US" altLang="en-US" sz="1400" dirty="0">
                    <a:solidFill>
                      <a:srgbClr val="FFFF00"/>
                    </a:solidFill>
                    <a:cs typeface="Times New Roman" panose="02020603050405020304" pitchFamily="18" charset="0"/>
                  </a:rPr>
                  <a:t>Preferred options:</a:t>
                </a:r>
              </a:p>
              <a:p>
                <a:pPr algn="ctr" defTabSz="914377" fontAlgn="base">
                  <a:lnSpc>
                    <a:spcPct val="100000"/>
                  </a:lnSpc>
                  <a:spcAft>
                    <a:spcPct val="0"/>
                  </a:spcAft>
                  <a:buClrTx/>
                  <a:buSzTx/>
                  <a:buNone/>
                  <a:defRPr/>
                </a:pPr>
                <a:r>
                  <a:rPr lang="en-US" altLang="en-US" sz="1400" dirty="0">
                    <a:solidFill>
                      <a:srgbClr val="FFFFFF"/>
                    </a:solidFill>
                    <a:cs typeface="Times New Roman" panose="02020603050405020304" pitchFamily="18" charset="0"/>
                  </a:rPr>
                  <a:t>PVd </a:t>
                </a:r>
              </a:p>
              <a:p>
                <a:pPr algn="ctr" defTabSz="914377" fontAlgn="base">
                  <a:lnSpc>
                    <a:spcPct val="100000"/>
                  </a:lnSpc>
                  <a:spcAft>
                    <a:spcPct val="0"/>
                  </a:spcAft>
                  <a:buClrTx/>
                  <a:buSzTx/>
                  <a:buNone/>
                  <a:defRPr/>
                </a:pPr>
                <a:r>
                  <a:rPr lang="en-US" altLang="en-US" sz="1400" dirty="0" err="1">
                    <a:solidFill>
                      <a:srgbClr val="FFFFFF"/>
                    </a:solidFill>
                    <a:cs typeface="Times New Roman" panose="02020603050405020304" pitchFamily="18" charset="0"/>
                  </a:rPr>
                  <a:t>DKd</a:t>
                </a:r>
                <a:endParaRPr lang="en-US" altLang="en-US" sz="1400" dirty="0">
                  <a:solidFill>
                    <a:srgbClr val="FFFFFF"/>
                  </a:solidFill>
                  <a:cs typeface="Times New Roman" panose="02020603050405020304" pitchFamily="18" charset="0"/>
                </a:endParaRPr>
              </a:p>
              <a:p>
                <a:pPr algn="ctr" defTabSz="914377" fontAlgn="base">
                  <a:lnSpc>
                    <a:spcPct val="100000"/>
                  </a:lnSpc>
                  <a:spcAft>
                    <a:spcPct val="0"/>
                  </a:spcAft>
                  <a:buClrTx/>
                  <a:buSzTx/>
                  <a:buNone/>
                  <a:defRPr/>
                </a:pPr>
                <a:r>
                  <a:rPr lang="en-US" altLang="en-US" sz="1400" dirty="0">
                    <a:solidFill>
                      <a:srgbClr val="FFFFFF"/>
                    </a:solidFill>
                    <a:cs typeface="Times New Roman" panose="02020603050405020304" pitchFamily="18" charset="0"/>
                  </a:rPr>
                  <a:t>Isa-</a:t>
                </a:r>
                <a:r>
                  <a:rPr lang="en-US" altLang="en-US" sz="1400" dirty="0" err="1">
                    <a:solidFill>
                      <a:srgbClr val="FFFFFF"/>
                    </a:solidFill>
                    <a:cs typeface="Times New Roman" panose="02020603050405020304" pitchFamily="18" charset="0"/>
                  </a:rPr>
                  <a:t>Kd</a:t>
                </a:r>
                <a:endParaRPr lang="en-US" altLang="en-US" sz="1400" dirty="0">
                  <a:solidFill>
                    <a:srgbClr val="FFFFFF"/>
                  </a:solidFill>
                  <a:cs typeface="Times New Roman" panose="02020603050405020304" pitchFamily="18" charset="0"/>
                </a:endParaRPr>
              </a:p>
            </p:txBody>
          </p:sp>
          <p:sp>
            <p:nvSpPr>
              <p:cNvPr id="48156" name="Line 31"/>
              <p:cNvSpPr>
                <a:spLocks noChangeShapeType="1"/>
              </p:cNvSpPr>
              <p:nvPr/>
            </p:nvSpPr>
            <p:spPr bwMode="auto">
              <a:xfrm>
                <a:off x="5562600" y="3497263"/>
                <a:ext cx="23622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57" name="Line 32"/>
              <p:cNvSpPr>
                <a:spLocks noChangeShapeType="1"/>
              </p:cNvSpPr>
              <p:nvPr/>
            </p:nvSpPr>
            <p:spPr bwMode="auto">
              <a:xfrm>
                <a:off x="5562600" y="3497263"/>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58" name="Line 33"/>
              <p:cNvSpPr>
                <a:spLocks noChangeShapeType="1"/>
              </p:cNvSpPr>
              <p:nvPr/>
            </p:nvSpPr>
            <p:spPr bwMode="auto">
              <a:xfrm>
                <a:off x="7924800" y="3497263"/>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156688" name="_s1043"/>
              <p:cNvSpPr>
                <a:spLocks noChangeArrowheads="1"/>
              </p:cNvSpPr>
              <p:nvPr/>
            </p:nvSpPr>
            <p:spPr bwMode="auto">
              <a:xfrm>
                <a:off x="6515151" y="3724438"/>
                <a:ext cx="2766458" cy="1457161"/>
              </a:xfrm>
              <a:prstGeom prst="roundRect">
                <a:avLst>
                  <a:gd name="adj" fmla="val 16667"/>
                </a:avLst>
              </a:prstGeom>
              <a:solidFill>
                <a:schemeClr val="bg1">
                  <a:lumMod val="85000"/>
                </a:schemeClr>
              </a:solidFill>
              <a:ln w="9525">
                <a:noFill/>
                <a:round/>
                <a:headEnd/>
                <a:tailEnd/>
              </a:ln>
            </p:spPr>
            <p:txBody>
              <a:bodyPr wrap="none" lIns="0" tIns="0" rIns="0" bIns="0" anchor="ctr"/>
              <a:lstStyle>
                <a:lvl1pPr algn="l">
                  <a:lnSpc>
                    <a:spcPct val="90000"/>
                  </a:lnSpc>
                  <a:buClr>
                    <a:schemeClr val="tx2"/>
                  </a:buClr>
                  <a:buSzPct val="120000"/>
                  <a:buChar char="•"/>
                  <a:defRPr sz="3200" b="1">
                    <a:solidFill>
                      <a:schemeClr val="tx1"/>
                    </a:solidFill>
                    <a:latin typeface="Arial" pitchFamily="34" charset="0"/>
                    <a:ea typeface="ＭＳ Ｐゴシック" pitchFamily="34" charset="-128"/>
                  </a:defRPr>
                </a:lvl1pPr>
                <a:lvl2pPr marL="742950" indent="-28575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2pPr>
                <a:lvl3pPr marL="1143000" indent="-22860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3pPr>
                <a:lvl4pPr marL="1600200" indent="-22860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4pPr>
                <a:lvl5pPr marL="2057400" indent="-22860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5pPr>
                <a:lvl6pPr marL="25146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6pPr>
                <a:lvl7pPr marL="29718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7pPr>
                <a:lvl8pPr marL="34290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8pPr>
                <a:lvl9pPr marL="38862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9pPr>
              </a:lstStyle>
              <a:p>
                <a:pPr algn="ctr" defTabSz="914377" fontAlgn="base">
                  <a:lnSpc>
                    <a:spcPct val="100000"/>
                  </a:lnSpc>
                  <a:spcBef>
                    <a:spcPts val="200"/>
                  </a:spcBef>
                  <a:spcAft>
                    <a:spcPct val="0"/>
                  </a:spcAft>
                  <a:buClrTx/>
                  <a:buSzTx/>
                  <a:buNone/>
                  <a:defRPr/>
                </a:pPr>
                <a:r>
                  <a:rPr lang="en-US" altLang="en-US" sz="1400" dirty="0">
                    <a:solidFill>
                      <a:srgbClr val="C00000"/>
                    </a:solidFill>
                    <a:cs typeface="Times New Roman" pitchFamily="18" charset="0"/>
                  </a:rPr>
                  <a:t>Second options</a:t>
                </a:r>
              </a:p>
              <a:p>
                <a:pPr algn="ctr" defTabSz="914377" fontAlgn="base">
                  <a:lnSpc>
                    <a:spcPct val="100000"/>
                  </a:lnSpc>
                  <a:spcBef>
                    <a:spcPts val="200"/>
                  </a:spcBef>
                  <a:spcAft>
                    <a:spcPct val="0"/>
                  </a:spcAft>
                  <a:buClrTx/>
                  <a:buSzTx/>
                  <a:buNone/>
                  <a:defRPr/>
                </a:pPr>
                <a:r>
                  <a:rPr lang="en-US" altLang="en-US" sz="1400" dirty="0" err="1">
                    <a:solidFill>
                      <a:srgbClr val="000000"/>
                    </a:solidFill>
                    <a:cs typeface="Times New Roman" pitchFamily="18" charset="0"/>
                  </a:rPr>
                  <a:t>DVd;Kd</a:t>
                </a:r>
                <a:endParaRPr lang="en-US" altLang="en-US" sz="1400" dirty="0">
                  <a:solidFill>
                    <a:srgbClr val="000000"/>
                  </a:solidFill>
                  <a:cs typeface="Times New Roman" pitchFamily="18" charset="0"/>
                </a:endParaRPr>
              </a:p>
              <a:p>
                <a:pPr algn="ctr" defTabSz="914377" fontAlgn="base">
                  <a:lnSpc>
                    <a:spcPct val="100000"/>
                  </a:lnSpc>
                  <a:spcBef>
                    <a:spcPts val="200"/>
                  </a:spcBef>
                  <a:spcAft>
                    <a:spcPct val="0"/>
                  </a:spcAft>
                  <a:buClrTx/>
                  <a:buSzTx/>
                  <a:buNone/>
                  <a:defRPr/>
                </a:pPr>
                <a:r>
                  <a:rPr lang="en-US" altLang="en-US" sz="1400" dirty="0">
                    <a:solidFill>
                      <a:srgbClr val="C00000"/>
                    </a:solidFill>
                    <a:cs typeface="Times New Roman" pitchFamily="18" charset="0"/>
                  </a:rPr>
                  <a:t>Other options:</a:t>
                </a:r>
              </a:p>
              <a:p>
                <a:pPr algn="ctr" defTabSz="914377" fontAlgn="base">
                  <a:lnSpc>
                    <a:spcPct val="100000"/>
                  </a:lnSpc>
                  <a:spcBef>
                    <a:spcPts val="200"/>
                  </a:spcBef>
                  <a:spcAft>
                    <a:spcPct val="0"/>
                  </a:spcAft>
                  <a:buClrTx/>
                  <a:buSzTx/>
                  <a:buNone/>
                  <a:defRPr/>
                </a:pPr>
                <a:r>
                  <a:rPr lang="en-US" altLang="en-US" sz="1400" dirty="0">
                    <a:solidFill>
                      <a:srgbClr val="000000"/>
                    </a:solidFill>
                    <a:cs typeface="Times New Roman" pitchFamily="18" charset="0"/>
                  </a:rPr>
                  <a:t>KPd; </a:t>
                </a:r>
                <a:r>
                  <a:rPr lang="en-US" altLang="en-US" sz="1400" dirty="0" err="1">
                    <a:solidFill>
                      <a:srgbClr val="000000"/>
                    </a:solidFill>
                    <a:cs typeface="Times New Roman" pitchFamily="18" charset="0"/>
                  </a:rPr>
                  <a:t>DPd</a:t>
                </a:r>
                <a:r>
                  <a:rPr lang="en-US" altLang="en-US" sz="1400" dirty="0">
                    <a:solidFill>
                      <a:srgbClr val="000000"/>
                    </a:solidFill>
                    <a:cs typeface="Times New Roman" pitchFamily="18" charset="0"/>
                  </a:rPr>
                  <a:t>; </a:t>
                </a:r>
                <a:r>
                  <a:rPr lang="en-US" altLang="en-US" sz="1400" dirty="0" err="1">
                    <a:solidFill>
                      <a:srgbClr val="000000"/>
                    </a:solidFill>
                    <a:cs typeface="Times New Roman" pitchFamily="18" charset="0"/>
                  </a:rPr>
                  <a:t>IPd</a:t>
                </a:r>
                <a:endParaRPr lang="en-US" altLang="en-US" sz="1400" dirty="0">
                  <a:solidFill>
                    <a:srgbClr val="000000"/>
                  </a:solidFill>
                  <a:cs typeface="Times New Roman" pitchFamily="18" charset="0"/>
                </a:endParaRPr>
              </a:p>
              <a:p>
                <a:pPr algn="ctr" defTabSz="914377" fontAlgn="base">
                  <a:lnSpc>
                    <a:spcPct val="100000"/>
                  </a:lnSpc>
                  <a:spcBef>
                    <a:spcPts val="200"/>
                  </a:spcBef>
                  <a:spcAft>
                    <a:spcPct val="0"/>
                  </a:spcAft>
                  <a:buClrTx/>
                  <a:buSzTx/>
                  <a:buNone/>
                  <a:defRPr/>
                </a:pPr>
                <a:r>
                  <a:rPr lang="en-US" altLang="en-US" sz="1400" dirty="0">
                    <a:solidFill>
                      <a:srgbClr val="C00000"/>
                    </a:solidFill>
                    <a:cs typeface="Times New Roman" pitchFamily="18" charset="0"/>
                  </a:rPr>
                  <a:t>When </a:t>
                </a:r>
                <a:r>
                  <a:rPr lang="en-US" altLang="en-US" sz="1400" dirty="0" err="1">
                    <a:solidFill>
                      <a:srgbClr val="C00000"/>
                    </a:solidFill>
                    <a:cs typeface="Times New Roman" pitchFamily="18" charset="0"/>
                  </a:rPr>
                  <a:t>dara</a:t>
                </a:r>
                <a:r>
                  <a:rPr lang="en-US" altLang="en-US" sz="1400" dirty="0">
                    <a:solidFill>
                      <a:srgbClr val="C00000"/>
                    </a:solidFill>
                    <a:cs typeface="Times New Roman" pitchFamily="18" charset="0"/>
                  </a:rPr>
                  <a:t>, isa, </a:t>
                </a:r>
                <a:r>
                  <a:rPr lang="en-US" altLang="en-US" sz="1400" dirty="0" err="1">
                    <a:solidFill>
                      <a:srgbClr val="C00000"/>
                    </a:solidFill>
                    <a:cs typeface="Times New Roman" pitchFamily="18" charset="0"/>
                  </a:rPr>
                  <a:t>carf</a:t>
                </a:r>
                <a:r>
                  <a:rPr lang="en-US" altLang="en-US" sz="1400" dirty="0">
                    <a:solidFill>
                      <a:srgbClr val="C00000"/>
                    </a:solidFill>
                    <a:cs typeface="Times New Roman" pitchFamily="18" charset="0"/>
                  </a:rPr>
                  <a:t> or pom </a:t>
                </a:r>
                <a:br>
                  <a:rPr lang="en-US" altLang="en-US" sz="1400" dirty="0">
                    <a:solidFill>
                      <a:srgbClr val="C00000"/>
                    </a:solidFill>
                    <a:cs typeface="Times New Roman" pitchFamily="18" charset="0"/>
                  </a:rPr>
                </a:br>
                <a:r>
                  <a:rPr lang="en-US" altLang="en-US" sz="1400" dirty="0">
                    <a:solidFill>
                      <a:srgbClr val="C00000"/>
                    </a:solidFill>
                    <a:cs typeface="Times New Roman" pitchFamily="18" charset="0"/>
                  </a:rPr>
                  <a:t>not available:</a:t>
                </a:r>
              </a:p>
              <a:p>
                <a:pPr algn="ctr" defTabSz="914377" fontAlgn="base">
                  <a:lnSpc>
                    <a:spcPct val="100000"/>
                  </a:lnSpc>
                  <a:spcBef>
                    <a:spcPts val="200"/>
                  </a:spcBef>
                  <a:spcAft>
                    <a:spcPct val="0"/>
                  </a:spcAft>
                  <a:buClrTx/>
                  <a:buSzTx/>
                  <a:buNone/>
                  <a:defRPr/>
                </a:pPr>
                <a:r>
                  <a:rPr lang="en-US" altLang="en-US" sz="1400" dirty="0" err="1">
                    <a:solidFill>
                      <a:srgbClr val="000000"/>
                    </a:solidFill>
                    <a:cs typeface="Times New Roman" pitchFamily="18" charset="0"/>
                  </a:rPr>
                  <a:t>VCd</a:t>
                </a:r>
                <a:r>
                  <a:rPr lang="en-US" altLang="en-US" sz="1400" dirty="0">
                    <a:solidFill>
                      <a:srgbClr val="000000"/>
                    </a:solidFill>
                    <a:cs typeface="Times New Roman" pitchFamily="18" charset="0"/>
                  </a:rPr>
                  <a:t>, Vd, VMP</a:t>
                </a:r>
              </a:p>
            </p:txBody>
          </p:sp>
        </p:grpSp>
        <p:grpSp>
          <p:nvGrpSpPr>
            <p:cNvPr id="94214" name="Group 7"/>
            <p:cNvGrpSpPr>
              <a:grpSpLocks/>
            </p:cNvGrpSpPr>
            <p:nvPr/>
          </p:nvGrpSpPr>
          <p:grpSpPr bwMode="auto">
            <a:xfrm>
              <a:off x="3800475" y="1265039"/>
              <a:ext cx="4419600" cy="967666"/>
              <a:chOff x="2276475" y="1775534"/>
              <a:chExt cx="4419600" cy="967666"/>
            </a:xfrm>
          </p:grpSpPr>
          <p:sp>
            <p:nvSpPr>
              <p:cNvPr id="94225" name="_s1044"/>
              <p:cNvSpPr>
                <a:spLocks noChangeArrowheads="1"/>
              </p:cNvSpPr>
              <p:nvPr/>
            </p:nvSpPr>
            <p:spPr bwMode="auto">
              <a:xfrm>
                <a:off x="2586831" y="1775534"/>
                <a:ext cx="3798888" cy="523166"/>
              </a:xfrm>
              <a:prstGeom prst="roundRect">
                <a:avLst>
                  <a:gd name="adj" fmla="val 16667"/>
                </a:avLst>
              </a:prstGeom>
              <a:solidFill>
                <a:schemeClr val="accent1"/>
              </a:solidFill>
              <a:ln w="9525">
                <a:noFill/>
                <a:round/>
                <a:headEnd/>
                <a:tailEnd/>
              </a:ln>
            </p:spPr>
            <p:txBody>
              <a:bodyPr wrap="none" lIns="0" tIns="0" rIns="0" bIns="0" anchor="ctr"/>
              <a:lstStyle>
                <a:lvl1pPr>
                  <a:lnSpc>
                    <a:spcPct val="90000"/>
                  </a:lnSpc>
                  <a:spcBef>
                    <a:spcPct val="50000"/>
                  </a:spcBef>
                  <a:buClr>
                    <a:schemeClr val="tx2"/>
                  </a:buClr>
                  <a:buSzPct val="120000"/>
                  <a:buChar char="•"/>
                  <a:defRPr sz="3200" b="1">
                    <a:solidFill>
                      <a:schemeClr val="tx1"/>
                    </a:solidFill>
                    <a:latin typeface="Arial" panose="020B0604020202020204" pitchFamily="34" charset="0"/>
                    <a:ea typeface="ＭＳ Ｐゴシック" panose="020B0600070205080204" pitchFamily="34" charset="-128"/>
                  </a:defRPr>
                </a:lvl1pPr>
                <a:lvl2pPr marL="742950" indent="-28575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2pPr>
                <a:lvl3pPr marL="11430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3pPr>
                <a:lvl4pPr marL="16002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4pPr>
                <a:lvl5pPr marL="20574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9pPr>
              </a:lstStyle>
              <a:p>
                <a:pPr algn="ctr" defTabSz="914377" eaLnBrk="0" fontAlgn="base" hangingPunct="0">
                  <a:lnSpc>
                    <a:spcPct val="100000"/>
                  </a:lnSpc>
                  <a:spcAft>
                    <a:spcPct val="0"/>
                  </a:spcAft>
                  <a:buClrTx/>
                  <a:buSzTx/>
                  <a:buNone/>
                  <a:defRPr/>
                </a:pPr>
                <a:r>
                  <a:rPr lang="en-US" altLang="en-US" sz="1600" dirty="0">
                    <a:solidFill>
                      <a:srgbClr val="FFFFFF"/>
                    </a:solidFill>
                    <a:cs typeface="Times New Roman" panose="02020603050405020304" pitchFamily="18" charset="0"/>
                  </a:rPr>
                  <a:t>First Relapse</a:t>
                </a:r>
                <a:endParaRPr lang="en-US" altLang="en-US" sz="1600" baseline="30000" dirty="0">
                  <a:solidFill>
                    <a:srgbClr val="FFFFFF"/>
                  </a:solidFill>
                  <a:cs typeface="Times New Roman" panose="02020603050405020304" pitchFamily="18" charset="0"/>
                </a:endParaRPr>
              </a:p>
            </p:txBody>
          </p:sp>
          <p:sp>
            <p:nvSpPr>
              <p:cNvPr id="48148" name="Line 19"/>
              <p:cNvSpPr>
                <a:spLocks noChangeShapeType="1"/>
              </p:cNvSpPr>
              <p:nvPr/>
            </p:nvSpPr>
            <p:spPr bwMode="auto">
              <a:xfrm>
                <a:off x="6696075" y="2514600"/>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38" name="Line 18"/>
              <p:cNvSpPr>
                <a:spLocks noChangeShapeType="1"/>
              </p:cNvSpPr>
              <p:nvPr/>
            </p:nvSpPr>
            <p:spPr bwMode="auto">
              <a:xfrm>
                <a:off x="2276475" y="2514600"/>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36" name="Line 16"/>
              <p:cNvSpPr>
                <a:spLocks noChangeShapeType="1"/>
              </p:cNvSpPr>
              <p:nvPr/>
            </p:nvSpPr>
            <p:spPr bwMode="auto">
              <a:xfrm>
                <a:off x="4486275" y="2286000"/>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37" name="Line 17"/>
              <p:cNvSpPr>
                <a:spLocks noChangeShapeType="1"/>
              </p:cNvSpPr>
              <p:nvPr/>
            </p:nvSpPr>
            <p:spPr bwMode="auto">
              <a:xfrm>
                <a:off x="2276475" y="2514600"/>
                <a:ext cx="44196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grpSp>
        <p:sp>
          <p:nvSpPr>
            <p:cNvPr id="94215" name="_s1038"/>
            <p:cNvSpPr>
              <a:spLocks noChangeArrowheads="1"/>
            </p:cNvSpPr>
            <p:nvPr/>
          </p:nvSpPr>
          <p:spPr bwMode="auto">
            <a:xfrm>
              <a:off x="1895475" y="2246994"/>
              <a:ext cx="3798888" cy="511175"/>
            </a:xfrm>
            <a:prstGeom prst="roundRect">
              <a:avLst>
                <a:gd name="adj" fmla="val 16667"/>
              </a:avLst>
            </a:prstGeom>
            <a:solidFill>
              <a:schemeClr val="accent1"/>
            </a:solidFill>
            <a:ln w="9525">
              <a:noFill/>
              <a:round/>
              <a:headEnd/>
              <a:tailEnd/>
            </a:ln>
          </p:spPr>
          <p:txBody>
            <a:bodyPr wrap="none" lIns="0" tIns="0" rIns="0" bIns="0" anchor="ctr"/>
            <a:lstStyle>
              <a:lvl1pPr>
                <a:lnSpc>
                  <a:spcPct val="90000"/>
                </a:lnSpc>
                <a:spcBef>
                  <a:spcPct val="50000"/>
                </a:spcBef>
                <a:buClr>
                  <a:schemeClr val="tx2"/>
                </a:buClr>
                <a:buSzPct val="120000"/>
                <a:buChar char="•"/>
                <a:defRPr sz="3200" b="1">
                  <a:solidFill>
                    <a:schemeClr val="tx1"/>
                  </a:solidFill>
                  <a:latin typeface="Arial" panose="020B0604020202020204" pitchFamily="34" charset="0"/>
                  <a:ea typeface="ＭＳ Ｐゴシック" panose="020B0600070205080204" pitchFamily="34" charset="-128"/>
                </a:defRPr>
              </a:lvl1pPr>
              <a:lvl2pPr marL="742950" indent="-28575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2pPr>
              <a:lvl3pPr marL="11430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3pPr>
              <a:lvl4pPr marL="16002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4pPr>
              <a:lvl5pPr marL="20574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9pPr>
            </a:lstStyle>
            <a:p>
              <a:pPr algn="ctr" defTabSz="914377" fontAlgn="base">
                <a:lnSpc>
                  <a:spcPct val="100000"/>
                </a:lnSpc>
                <a:spcAft>
                  <a:spcPct val="0"/>
                </a:spcAft>
                <a:buClrTx/>
                <a:buSzTx/>
                <a:buNone/>
                <a:defRPr/>
              </a:pPr>
              <a:r>
                <a:rPr lang="en-US" altLang="en-US" sz="1600" dirty="0">
                  <a:solidFill>
                    <a:srgbClr val="FFFFFF"/>
                  </a:solidFill>
                  <a:cs typeface="Times New Roman" panose="02020603050405020304" pitchFamily="18" charset="0"/>
                </a:rPr>
                <a:t>Not Refractory to Lenalidomide</a:t>
              </a:r>
            </a:p>
          </p:txBody>
        </p:sp>
        <p:grpSp>
          <p:nvGrpSpPr>
            <p:cNvPr id="6" name="Group 5"/>
            <p:cNvGrpSpPr>
              <a:grpSpLocks/>
            </p:cNvGrpSpPr>
            <p:nvPr/>
          </p:nvGrpSpPr>
          <p:grpSpPr bwMode="auto">
            <a:xfrm>
              <a:off x="120318" y="2758169"/>
              <a:ext cx="5899484" cy="2329653"/>
              <a:chOff x="330201" y="3268663"/>
              <a:chExt cx="4165600" cy="1912937"/>
            </a:xfrm>
          </p:grpSpPr>
          <p:sp>
            <p:nvSpPr>
              <p:cNvPr id="94218" name="_s1040"/>
              <p:cNvSpPr>
                <a:spLocks noChangeArrowheads="1"/>
              </p:cNvSpPr>
              <p:nvPr/>
            </p:nvSpPr>
            <p:spPr bwMode="auto">
              <a:xfrm>
                <a:off x="330201" y="3725862"/>
                <a:ext cx="1652891" cy="1455738"/>
              </a:xfrm>
              <a:prstGeom prst="roundRect">
                <a:avLst>
                  <a:gd name="adj" fmla="val 16667"/>
                </a:avLst>
              </a:prstGeom>
              <a:solidFill>
                <a:schemeClr val="accent1"/>
              </a:solidFill>
              <a:ln w="9525">
                <a:noFill/>
                <a:round/>
                <a:headEnd/>
                <a:tailEnd/>
              </a:ln>
            </p:spPr>
            <p:txBody>
              <a:bodyPr wrap="none" lIns="0" tIns="0" rIns="0" bIns="0" anchor="ctr"/>
              <a:lstStyle>
                <a:lvl1pPr>
                  <a:lnSpc>
                    <a:spcPct val="90000"/>
                  </a:lnSpc>
                  <a:spcBef>
                    <a:spcPct val="50000"/>
                  </a:spcBef>
                  <a:buClr>
                    <a:schemeClr val="tx2"/>
                  </a:buClr>
                  <a:buSzPct val="120000"/>
                  <a:buChar char="•"/>
                  <a:defRPr sz="3200" b="1">
                    <a:solidFill>
                      <a:schemeClr val="tx1"/>
                    </a:solidFill>
                    <a:latin typeface="Arial" panose="020B0604020202020204" pitchFamily="34" charset="0"/>
                    <a:ea typeface="ＭＳ Ｐゴシック" panose="020B0600070205080204" pitchFamily="34" charset="-128"/>
                  </a:defRPr>
                </a:lvl1pPr>
                <a:lvl2pPr marL="742950" indent="-28575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2pPr>
                <a:lvl3pPr marL="11430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3pPr>
                <a:lvl4pPr marL="16002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4pPr>
                <a:lvl5pPr marL="2057400" indent="-228600">
                  <a:lnSpc>
                    <a:spcPct val="90000"/>
                  </a:lnSpc>
                  <a:spcBef>
                    <a:spcPct val="20000"/>
                  </a:spcBef>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anose="020B0604020202020204" pitchFamily="34" charset="0"/>
                    <a:ea typeface="ＭＳ Ｐゴシック" panose="020B0600070205080204" pitchFamily="34" charset="-128"/>
                  </a:defRPr>
                </a:lvl9pPr>
              </a:lstStyle>
              <a:p>
                <a:pPr algn="ctr" defTabSz="914377" fontAlgn="base">
                  <a:lnSpc>
                    <a:spcPct val="100000"/>
                  </a:lnSpc>
                  <a:spcAft>
                    <a:spcPct val="0"/>
                  </a:spcAft>
                  <a:buClrTx/>
                  <a:buSzTx/>
                  <a:buNone/>
                  <a:defRPr/>
                </a:pPr>
                <a:r>
                  <a:rPr lang="en-US" altLang="en-US" sz="1400" dirty="0">
                    <a:solidFill>
                      <a:srgbClr val="FFFF00"/>
                    </a:solidFill>
                    <a:cs typeface="Times New Roman" panose="02020603050405020304" pitchFamily="18" charset="0"/>
                  </a:rPr>
                  <a:t>Preferred options</a:t>
                </a:r>
                <a:r>
                  <a:rPr lang="en-US" altLang="en-US" sz="1400" dirty="0">
                    <a:solidFill>
                      <a:srgbClr val="FFFFFF"/>
                    </a:solidFill>
                    <a:cs typeface="Times New Roman" panose="02020603050405020304" pitchFamily="18" charset="0"/>
                  </a:rPr>
                  <a:t>:</a:t>
                </a:r>
              </a:p>
              <a:p>
                <a:pPr algn="ctr" defTabSz="914377" fontAlgn="base">
                  <a:lnSpc>
                    <a:spcPct val="100000"/>
                  </a:lnSpc>
                  <a:spcAft>
                    <a:spcPct val="0"/>
                  </a:spcAft>
                  <a:buClrTx/>
                  <a:buSzTx/>
                  <a:buNone/>
                  <a:defRPr/>
                </a:pPr>
                <a:r>
                  <a:rPr lang="en-US" altLang="en-US" sz="1400" dirty="0">
                    <a:solidFill>
                      <a:srgbClr val="FFFFFF"/>
                    </a:solidFill>
                    <a:cs typeface="Times New Roman" panose="02020603050405020304" pitchFamily="18" charset="0"/>
                  </a:rPr>
                  <a:t>DRd</a:t>
                </a:r>
              </a:p>
              <a:p>
                <a:pPr algn="ctr" defTabSz="914377" fontAlgn="base">
                  <a:lnSpc>
                    <a:spcPct val="100000"/>
                  </a:lnSpc>
                  <a:spcAft>
                    <a:spcPct val="0"/>
                  </a:spcAft>
                  <a:buClrTx/>
                  <a:buSzTx/>
                  <a:buNone/>
                  <a:defRPr/>
                </a:pPr>
                <a:r>
                  <a:rPr lang="en-US" altLang="en-US" sz="1400" dirty="0">
                    <a:solidFill>
                      <a:srgbClr val="FFFFFF"/>
                    </a:solidFill>
                    <a:cs typeface="Times New Roman" panose="02020603050405020304" pitchFamily="18" charset="0"/>
                  </a:rPr>
                  <a:t>(or KRd)</a:t>
                </a:r>
              </a:p>
            </p:txBody>
          </p:sp>
          <p:sp>
            <p:nvSpPr>
              <p:cNvPr id="156690" name="_s1040"/>
              <p:cNvSpPr>
                <a:spLocks noChangeArrowheads="1"/>
              </p:cNvSpPr>
              <p:nvPr/>
            </p:nvSpPr>
            <p:spPr bwMode="auto">
              <a:xfrm>
                <a:off x="2133602" y="3730625"/>
                <a:ext cx="2362199" cy="1450975"/>
              </a:xfrm>
              <a:prstGeom prst="roundRect">
                <a:avLst>
                  <a:gd name="adj" fmla="val 16667"/>
                </a:avLst>
              </a:prstGeom>
              <a:solidFill>
                <a:schemeClr val="bg1">
                  <a:lumMod val="85000"/>
                </a:schemeClr>
              </a:solidFill>
              <a:ln w="9525">
                <a:noFill/>
                <a:round/>
                <a:headEnd/>
                <a:tailEnd/>
              </a:ln>
            </p:spPr>
            <p:txBody>
              <a:bodyPr wrap="none" lIns="0" tIns="0" rIns="0" bIns="0" anchor="ctr"/>
              <a:lstStyle>
                <a:lvl1pPr algn="l">
                  <a:lnSpc>
                    <a:spcPct val="90000"/>
                  </a:lnSpc>
                  <a:buClr>
                    <a:schemeClr val="tx2"/>
                  </a:buClr>
                  <a:buSzPct val="120000"/>
                  <a:buChar char="•"/>
                  <a:defRPr sz="3200" b="1">
                    <a:solidFill>
                      <a:schemeClr val="tx1"/>
                    </a:solidFill>
                    <a:latin typeface="Arial" pitchFamily="34" charset="0"/>
                    <a:ea typeface="ＭＳ Ｐゴシック" pitchFamily="34" charset="-128"/>
                  </a:defRPr>
                </a:lvl1pPr>
                <a:lvl2pPr marL="742950" indent="-28575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2pPr>
                <a:lvl3pPr marL="1143000" indent="-22860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3pPr>
                <a:lvl4pPr marL="1600200" indent="-22860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4pPr>
                <a:lvl5pPr marL="2057400" indent="-228600" algn="l">
                  <a:lnSpc>
                    <a:spcPct val="90000"/>
                  </a:lnSpc>
                  <a:spcBef>
                    <a:spcPct val="20000"/>
                  </a:spcBef>
                  <a:buClr>
                    <a:schemeClr val="folHlink"/>
                  </a:buClr>
                  <a:buSzPct val="120000"/>
                  <a:buChar char="•"/>
                  <a:defRPr sz="3200" b="1">
                    <a:solidFill>
                      <a:schemeClr val="tx1"/>
                    </a:solidFill>
                    <a:latin typeface="Arial" pitchFamily="34" charset="0"/>
                    <a:ea typeface="ＭＳ Ｐゴシック" pitchFamily="34" charset="-128"/>
                  </a:defRPr>
                </a:lvl5pPr>
                <a:lvl6pPr marL="25146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6pPr>
                <a:lvl7pPr marL="29718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7pPr>
                <a:lvl8pPr marL="34290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8pPr>
                <a:lvl9pPr marL="3886200" indent="-228600" eaLnBrk="0" fontAlgn="base" hangingPunct="0">
                  <a:lnSpc>
                    <a:spcPct val="90000"/>
                  </a:lnSpc>
                  <a:spcBef>
                    <a:spcPct val="20000"/>
                  </a:spcBef>
                  <a:spcAft>
                    <a:spcPct val="0"/>
                  </a:spcAft>
                  <a:buClr>
                    <a:schemeClr val="folHlink"/>
                  </a:buClr>
                  <a:buSzPct val="120000"/>
                  <a:buChar char="•"/>
                  <a:defRPr sz="3200" b="1">
                    <a:solidFill>
                      <a:schemeClr val="tx1"/>
                    </a:solidFill>
                    <a:latin typeface="Arial" pitchFamily="34" charset="0"/>
                    <a:ea typeface="ＭＳ Ｐゴシック" pitchFamily="34" charset="-128"/>
                  </a:defRPr>
                </a:lvl9pPr>
              </a:lstStyle>
              <a:p>
                <a:pPr algn="ctr" defTabSz="914377" fontAlgn="base">
                  <a:lnSpc>
                    <a:spcPct val="100000"/>
                  </a:lnSpc>
                  <a:spcBef>
                    <a:spcPct val="50000"/>
                  </a:spcBef>
                  <a:spcAft>
                    <a:spcPct val="0"/>
                  </a:spcAft>
                  <a:buClrTx/>
                  <a:buSzTx/>
                  <a:buNone/>
                  <a:defRPr/>
                </a:pPr>
                <a:endParaRPr lang="en-US" altLang="en-US" sz="1400" dirty="0">
                  <a:solidFill>
                    <a:srgbClr val="000000"/>
                  </a:solidFill>
                  <a:cs typeface="Times New Roman" pitchFamily="18" charset="0"/>
                </a:endParaRPr>
              </a:p>
              <a:p>
                <a:pPr algn="ctr" defTabSz="914377" fontAlgn="base">
                  <a:lnSpc>
                    <a:spcPct val="100000"/>
                  </a:lnSpc>
                  <a:spcBef>
                    <a:spcPct val="50000"/>
                  </a:spcBef>
                  <a:spcAft>
                    <a:spcPct val="0"/>
                  </a:spcAft>
                  <a:buClrTx/>
                  <a:buSzTx/>
                  <a:buNone/>
                  <a:defRPr/>
                </a:pPr>
                <a:r>
                  <a:rPr lang="en-US" altLang="en-US" sz="1400" dirty="0">
                    <a:solidFill>
                      <a:srgbClr val="C00000"/>
                    </a:solidFill>
                    <a:cs typeface="Times New Roman" pitchFamily="18" charset="0"/>
                  </a:rPr>
                  <a:t>Alternatives:</a:t>
                </a:r>
                <a:br>
                  <a:rPr lang="en-US" altLang="en-US" sz="1400" dirty="0">
                    <a:solidFill>
                      <a:srgbClr val="C00000"/>
                    </a:solidFill>
                    <a:cs typeface="Times New Roman" pitchFamily="18" charset="0"/>
                  </a:rPr>
                </a:br>
                <a:r>
                  <a:rPr lang="en-US" altLang="en-US" sz="1400" dirty="0" err="1">
                    <a:solidFill>
                      <a:srgbClr val="000000"/>
                    </a:solidFill>
                    <a:cs typeface="Times New Roman" pitchFamily="18" charset="0"/>
                  </a:rPr>
                  <a:t>DVd</a:t>
                </a:r>
                <a:r>
                  <a:rPr lang="en-US" altLang="en-US" sz="1400" dirty="0">
                    <a:solidFill>
                      <a:srgbClr val="000000"/>
                    </a:solidFill>
                    <a:cs typeface="Times New Roman" pitchFamily="18" charset="0"/>
                  </a:rPr>
                  <a:t>, Kd, </a:t>
                </a:r>
                <a:r>
                  <a:rPr lang="en-US" altLang="en-US" sz="1400" dirty="0" err="1">
                    <a:solidFill>
                      <a:srgbClr val="000000"/>
                    </a:solidFill>
                    <a:cs typeface="Times New Roman" pitchFamily="18" charset="0"/>
                  </a:rPr>
                  <a:t>DKd</a:t>
                </a:r>
                <a:r>
                  <a:rPr lang="en-US" altLang="en-US" sz="1400" dirty="0">
                    <a:solidFill>
                      <a:srgbClr val="000000"/>
                    </a:solidFill>
                    <a:cs typeface="Times New Roman" pitchFamily="18" charset="0"/>
                  </a:rPr>
                  <a:t>, Isa-</a:t>
                </a:r>
                <a:r>
                  <a:rPr lang="en-US" altLang="en-US" sz="1400" dirty="0" err="1">
                    <a:solidFill>
                      <a:srgbClr val="000000"/>
                    </a:solidFill>
                    <a:cs typeface="Times New Roman" pitchFamily="18" charset="0"/>
                  </a:rPr>
                  <a:t>Kd</a:t>
                </a:r>
                <a:r>
                  <a:rPr lang="en-US" altLang="en-US" sz="1400" dirty="0">
                    <a:solidFill>
                      <a:srgbClr val="000000"/>
                    </a:solidFill>
                    <a:cs typeface="Times New Roman" pitchFamily="18" charset="0"/>
                  </a:rPr>
                  <a:t>, IRd, Elo-Rd</a:t>
                </a:r>
              </a:p>
              <a:p>
                <a:pPr algn="ctr" defTabSz="914377" fontAlgn="base">
                  <a:lnSpc>
                    <a:spcPct val="100000"/>
                  </a:lnSpc>
                  <a:spcBef>
                    <a:spcPct val="50000"/>
                  </a:spcBef>
                  <a:spcAft>
                    <a:spcPct val="0"/>
                  </a:spcAft>
                  <a:buClrTx/>
                  <a:buSzTx/>
                  <a:buNone/>
                  <a:defRPr/>
                </a:pPr>
                <a:r>
                  <a:rPr lang="en-US" altLang="en-US" sz="1400" dirty="0">
                    <a:solidFill>
                      <a:srgbClr val="C00000"/>
                    </a:solidFill>
                    <a:cs typeface="Times New Roman" pitchFamily="18" charset="0"/>
                  </a:rPr>
                  <a:t>When </a:t>
                </a:r>
                <a:r>
                  <a:rPr lang="en-US" altLang="en-US" sz="1400" dirty="0" err="1">
                    <a:solidFill>
                      <a:srgbClr val="C00000"/>
                    </a:solidFill>
                    <a:cs typeface="Times New Roman" pitchFamily="18" charset="0"/>
                  </a:rPr>
                  <a:t>dara</a:t>
                </a:r>
                <a:r>
                  <a:rPr lang="en-US" altLang="en-US" sz="1400" dirty="0">
                    <a:solidFill>
                      <a:srgbClr val="C00000"/>
                    </a:solidFill>
                    <a:cs typeface="Times New Roman" pitchFamily="18" charset="0"/>
                  </a:rPr>
                  <a:t>, isa, </a:t>
                </a:r>
                <a:r>
                  <a:rPr lang="en-US" altLang="en-US" sz="1400" dirty="0" err="1">
                    <a:solidFill>
                      <a:srgbClr val="C00000"/>
                    </a:solidFill>
                    <a:cs typeface="Times New Roman" pitchFamily="18" charset="0"/>
                  </a:rPr>
                  <a:t>carf</a:t>
                </a:r>
                <a:r>
                  <a:rPr lang="en-US" altLang="en-US" sz="1400" dirty="0">
                    <a:solidFill>
                      <a:srgbClr val="C00000"/>
                    </a:solidFill>
                    <a:cs typeface="Times New Roman" pitchFamily="18" charset="0"/>
                  </a:rPr>
                  <a:t> </a:t>
                </a:r>
                <a:br>
                  <a:rPr lang="en-US" altLang="en-US" sz="1400" dirty="0">
                    <a:solidFill>
                      <a:srgbClr val="C00000"/>
                    </a:solidFill>
                    <a:cs typeface="Times New Roman" pitchFamily="18" charset="0"/>
                  </a:rPr>
                </a:br>
                <a:r>
                  <a:rPr lang="en-US" altLang="en-US" sz="1400" dirty="0">
                    <a:solidFill>
                      <a:srgbClr val="C00000"/>
                    </a:solidFill>
                    <a:cs typeface="Times New Roman" pitchFamily="18" charset="0"/>
                  </a:rPr>
                  <a:t>not available:</a:t>
                </a:r>
                <a:br>
                  <a:rPr lang="en-US" altLang="en-US" sz="1400" dirty="0">
                    <a:solidFill>
                      <a:srgbClr val="C00000"/>
                    </a:solidFill>
                    <a:cs typeface="Times New Roman" pitchFamily="18" charset="0"/>
                  </a:rPr>
                </a:br>
                <a:r>
                  <a:rPr lang="en-US" altLang="en-US" sz="1400" dirty="0">
                    <a:solidFill>
                      <a:srgbClr val="000000"/>
                    </a:solidFill>
                    <a:cs typeface="Times New Roman" pitchFamily="18" charset="0"/>
                  </a:rPr>
                  <a:t>Rd, Vd, </a:t>
                </a:r>
                <a:r>
                  <a:rPr lang="en-US" altLang="en-US" sz="1400" dirty="0" err="1">
                    <a:solidFill>
                      <a:srgbClr val="000000"/>
                    </a:solidFill>
                    <a:cs typeface="Times New Roman" pitchFamily="18" charset="0"/>
                  </a:rPr>
                  <a:t>VTd</a:t>
                </a:r>
                <a:r>
                  <a:rPr lang="en-US" altLang="en-US" sz="1400" dirty="0">
                    <a:solidFill>
                      <a:srgbClr val="000000"/>
                    </a:solidFill>
                    <a:cs typeface="Times New Roman" pitchFamily="18" charset="0"/>
                  </a:rPr>
                  <a:t>, </a:t>
                </a:r>
                <a:r>
                  <a:rPr lang="en-US" altLang="en-US" sz="1400" dirty="0" err="1">
                    <a:solidFill>
                      <a:srgbClr val="000000"/>
                    </a:solidFill>
                    <a:cs typeface="Times New Roman" pitchFamily="18" charset="0"/>
                  </a:rPr>
                  <a:t>VCd</a:t>
                </a:r>
                <a:r>
                  <a:rPr lang="en-US" altLang="en-US" sz="1400" dirty="0">
                    <a:solidFill>
                      <a:srgbClr val="000000"/>
                    </a:solidFill>
                    <a:cs typeface="Times New Roman" pitchFamily="18" charset="0"/>
                  </a:rPr>
                  <a:t>, VMP</a:t>
                </a:r>
              </a:p>
              <a:p>
                <a:pPr algn="ctr" defTabSz="914377" fontAlgn="base">
                  <a:lnSpc>
                    <a:spcPct val="100000"/>
                  </a:lnSpc>
                  <a:spcBef>
                    <a:spcPct val="50000"/>
                  </a:spcBef>
                  <a:spcAft>
                    <a:spcPct val="0"/>
                  </a:spcAft>
                  <a:buClrTx/>
                  <a:buSzTx/>
                  <a:buNone/>
                  <a:defRPr/>
                </a:pPr>
                <a:endParaRPr lang="en-US" altLang="en-US" sz="1400" dirty="0">
                  <a:solidFill>
                    <a:srgbClr val="000000"/>
                  </a:solidFill>
                  <a:cs typeface="Times New Roman" pitchFamily="18" charset="0"/>
                </a:endParaRPr>
              </a:p>
            </p:txBody>
          </p:sp>
          <p:grpSp>
            <p:nvGrpSpPr>
              <p:cNvPr id="94220" name="Group 25"/>
              <p:cNvGrpSpPr>
                <a:grpSpLocks/>
              </p:cNvGrpSpPr>
              <p:nvPr/>
            </p:nvGrpSpPr>
            <p:grpSpPr bwMode="auto">
              <a:xfrm>
                <a:off x="1155700" y="3268663"/>
                <a:ext cx="2152998" cy="457200"/>
                <a:chOff x="5562600" y="4038600"/>
                <a:chExt cx="2152998" cy="457200"/>
              </a:xfrm>
            </p:grpSpPr>
            <p:sp>
              <p:nvSpPr>
                <p:cNvPr id="48144" name="Line 23"/>
                <p:cNvSpPr>
                  <a:spLocks noChangeShapeType="1"/>
                </p:cNvSpPr>
                <p:nvPr/>
              </p:nvSpPr>
              <p:spPr bwMode="auto">
                <a:xfrm>
                  <a:off x="6696075" y="4038600"/>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45" name="Line 31"/>
                <p:cNvSpPr>
                  <a:spLocks noChangeShapeType="1"/>
                </p:cNvSpPr>
                <p:nvPr/>
              </p:nvSpPr>
              <p:spPr bwMode="auto">
                <a:xfrm>
                  <a:off x="5562600" y="4267200"/>
                  <a:ext cx="2152998"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46" name="Line 32"/>
                <p:cNvSpPr>
                  <a:spLocks noChangeShapeType="1"/>
                </p:cNvSpPr>
                <p:nvPr/>
              </p:nvSpPr>
              <p:spPr bwMode="auto">
                <a:xfrm>
                  <a:off x="5562600" y="4267200"/>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sp>
              <p:nvSpPr>
                <p:cNvPr id="48147" name="Line 33"/>
                <p:cNvSpPr>
                  <a:spLocks noChangeShapeType="1"/>
                </p:cNvSpPr>
                <p:nvPr/>
              </p:nvSpPr>
              <p:spPr bwMode="auto">
                <a:xfrm>
                  <a:off x="7715598" y="4267200"/>
                  <a:ext cx="0" cy="228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defTabSz="914377" fontAlgn="base">
                    <a:spcBef>
                      <a:spcPct val="0"/>
                    </a:spcBef>
                    <a:spcAft>
                      <a:spcPct val="0"/>
                    </a:spcAft>
                    <a:defRPr/>
                  </a:pPr>
                  <a:endParaRPr lang="en-US" sz="3200" b="1" dirty="0">
                    <a:solidFill>
                      <a:srgbClr val="000000"/>
                    </a:solidFill>
                    <a:latin typeface="Arial" charset="0"/>
                    <a:ea typeface="ＭＳ Ｐゴシック" charset="0"/>
                    <a:cs typeface="Arial" charset="0"/>
                  </a:endParaRPr>
                </a:p>
              </p:txBody>
            </p:sp>
          </p:grpSp>
        </p:grpSp>
      </p:grpSp>
      <p:sp>
        <p:nvSpPr>
          <p:cNvPr id="4" name="Title 3">
            <a:extLst>
              <a:ext uri="{FF2B5EF4-FFF2-40B4-BE49-F238E27FC236}">
                <a16:creationId xmlns:a16="http://schemas.microsoft.com/office/drawing/2014/main" id="{35FE968A-839D-0640-94BF-100BA5738197}"/>
              </a:ext>
            </a:extLst>
          </p:cNvPr>
          <p:cNvSpPr>
            <a:spLocks noGrp="1"/>
          </p:cNvSpPr>
          <p:nvPr>
            <p:ph type="title"/>
          </p:nvPr>
        </p:nvSpPr>
        <p:spPr>
          <a:xfrm>
            <a:off x="609600" y="200025"/>
            <a:ext cx="10744200" cy="1184275"/>
          </a:xfrm>
        </p:spPr>
        <p:txBody>
          <a:bodyPr/>
          <a:lstStyle/>
          <a:p>
            <a:r>
              <a:rPr lang="en-US" dirty="0"/>
              <a:t>Myeloma: First Relapse – Recent IMWG Paper</a:t>
            </a:r>
          </a:p>
        </p:txBody>
      </p:sp>
      <p:sp>
        <p:nvSpPr>
          <p:cNvPr id="5" name="Footer Placeholder 4">
            <a:extLst>
              <a:ext uri="{FF2B5EF4-FFF2-40B4-BE49-F238E27FC236}">
                <a16:creationId xmlns:a16="http://schemas.microsoft.com/office/drawing/2014/main" id="{9FA0D4AA-E67F-8975-AA28-EF9278AB0FB7}"/>
              </a:ext>
            </a:extLst>
          </p:cNvPr>
          <p:cNvSpPr>
            <a:spLocks noGrp="1"/>
          </p:cNvSpPr>
          <p:nvPr>
            <p:ph type="ftr" sz="quarter" idx="3"/>
          </p:nvPr>
        </p:nvSpPr>
        <p:spPr>
          <a:xfrm>
            <a:off x="609600" y="6356350"/>
            <a:ext cx="10744199" cy="442131"/>
          </a:xfrm>
        </p:spPr>
        <p:txBody>
          <a:bodyPr/>
          <a:lstStyle/>
          <a:p>
            <a:r>
              <a:rPr lang="en-GB" sz="900" dirty="0" err="1"/>
              <a:t>DKd,daratumumab</a:t>
            </a:r>
            <a:r>
              <a:rPr lang="en-GB" sz="900" dirty="0"/>
              <a:t>/carfilzomib/dexamethasone; </a:t>
            </a:r>
            <a:r>
              <a:rPr lang="en-GB" sz="900" dirty="0" err="1"/>
              <a:t>DPd</a:t>
            </a:r>
            <a:r>
              <a:rPr lang="en-GB" sz="900" dirty="0"/>
              <a:t>, daratumumab/pomalidomide/dexamethasone; </a:t>
            </a:r>
            <a:r>
              <a:rPr lang="en-GB" sz="900" dirty="0" err="1"/>
              <a:t>DRd</a:t>
            </a:r>
            <a:r>
              <a:rPr lang="en-GB" sz="900" dirty="0"/>
              <a:t>, daratumumab/lenalidomide/ dexamethasone;  </a:t>
            </a:r>
            <a:r>
              <a:rPr lang="en-GB" sz="900" dirty="0" err="1"/>
              <a:t>DVd</a:t>
            </a:r>
            <a:r>
              <a:rPr lang="en-GB" sz="900" dirty="0"/>
              <a:t>, daratumumab/bortezomib/dexamethasone; Elo–Rd, </a:t>
            </a:r>
            <a:r>
              <a:rPr lang="en-GB" sz="900" dirty="0" err="1"/>
              <a:t>elotuzumab</a:t>
            </a:r>
            <a:r>
              <a:rPr lang="en-GB" sz="900" dirty="0"/>
              <a:t>/lenalidomide/dexamethasone; </a:t>
            </a:r>
            <a:r>
              <a:rPr lang="en-GB" sz="900" dirty="0" err="1"/>
              <a:t>IPd</a:t>
            </a:r>
            <a:r>
              <a:rPr lang="en-GB" sz="900" dirty="0"/>
              <a:t>, </a:t>
            </a:r>
            <a:r>
              <a:rPr lang="en-GB" sz="900" dirty="0" err="1"/>
              <a:t>ixazomib</a:t>
            </a:r>
            <a:r>
              <a:rPr lang="en-GB" sz="900" dirty="0"/>
              <a:t>/pomalidomide/dexamethasone;  </a:t>
            </a:r>
            <a:r>
              <a:rPr lang="en-GB" sz="900" dirty="0" err="1"/>
              <a:t>IRd</a:t>
            </a:r>
            <a:r>
              <a:rPr lang="en-GB" sz="900" dirty="0"/>
              <a:t>, </a:t>
            </a:r>
            <a:r>
              <a:rPr lang="en-GB" sz="900" dirty="0" err="1"/>
              <a:t>ixazomib</a:t>
            </a:r>
            <a:r>
              <a:rPr lang="en-GB" sz="900" dirty="0"/>
              <a:t>/lenalidomide/dexamethasone; Isa–</a:t>
            </a:r>
            <a:r>
              <a:rPr lang="en-GB" sz="900" dirty="0" err="1"/>
              <a:t>Kd</a:t>
            </a:r>
            <a:r>
              <a:rPr lang="en-GB" sz="900" dirty="0"/>
              <a:t>, </a:t>
            </a:r>
            <a:r>
              <a:rPr lang="en-GB" sz="900" dirty="0" err="1"/>
              <a:t>isatuximab</a:t>
            </a:r>
            <a:r>
              <a:rPr lang="en-GB" sz="900" dirty="0"/>
              <a:t>/carfilzomib/dexamethasone; </a:t>
            </a:r>
            <a:r>
              <a:rPr lang="en-GB" sz="900" dirty="0" err="1"/>
              <a:t>Kd</a:t>
            </a:r>
            <a:r>
              <a:rPr lang="en-GB" sz="900" dirty="0"/>
              <a:t>, carfilzomib/dexamethasone; </a:t>
            </a:r>
            <a:r>
              <a:rPr lang="en-GB" sz="900" dirty="0" err="1"/>
              <a:t>KPd</a:t>
            </a:r>
            <a:r>
              <a:rPr lang="en-GB" sz="900" dirty="0"/>
              <a:t>, carfilzomib/pomalidomide/dexamethasone; </a:t>
            </a:r>
            <a:r>
              <a:rPr lang="en-GB" sz="900" dirty="0" err="1"/>
              <a:t>KRd</a:t>
            </a:r>
            <a:r>
              <a:rPr lang="en-GB" sz="900" dirty="0"/>
              <a:t>, carfilzomib/lenalidomide/ dexamethasone; </a:t>
            </a:r>
            <a:r>
              <a:rPr lang="en-GB" sz="900" dirty="0" err="1"/>
              <a:t>PVd</a:t>
            </a:r>
            <a:r>
              <a:rPr lang="en-GB" sz="900" dirty="0"/>
              <a:t>, pomalidomide/bortezomib/dexamethasone; Rd, lenalidomide/dexamethasone;  </a:t>
            </a:r>
            <a:r>
              <a:rPr lang="en-GB" sz="900" dirty="0" err="1"/>
              <a:t>SVd</a:t>
            </a:r>
            <a:r>
              <a:rPr lang="en-GB" sz="900" dirty="0"/>
              <a:t>, </a:t>
            </a:r>
            <a:r>
              <a:rPr lang="en-GB" sz="900" dirty="0" err="1"/>
              <a:t>selinexor</a:t>
            </a:r>
            <a:r>
              <a:rPr lang="en-GB" sz="900" dirty="0"/>
              <a:t>/bortezomib/dexamethasone; </a:t>
            </a:r>
            <a:r>
              <a:rPr lang="en-GB" sz="900" dirty="0" err="1"/>
              <a:t>VCd</a:t>
            </a:r>
            <a:r>
              <a:rPr lang="en-GB" sz="900" dirty="0"/>
              <a:t>, bortezomib/cyclophosphamide/dexamethasone; </a:t>
            </a:r>
            <a:r>
              <a:rPr lang="en-GB" sz="900" dirty="0" err="1"/>
              <a:t>Vd</a:t>
            </a:r>
            <a:r>
              <a:rPr lang="en-GB" sz="900" dirty="0"/>
              <a:t>, bortezomib/dexamethasone; VMP, bortezomib/melphalan /prednisone; </a:t>
            </a:r>
            <a:r>
              <a:rPr lang="en-GB" sz="900" dirty="0" err="1"/>
              <a:t>VTd</a:t>
            </a:r>
            <a:r>
              <a:rPr lang="en-GB" sz="900" dirty="0"/>
              <a:t>, bortezomib/thalidomide/dexamethasone.</a:t>
            </a:r>
          </a:p>
          <a:p>
            <a:r>
              <a:rPr lang="en-US" dirty="0"/>
              <a:t>Moreau P, et al. IMWG Recommendations for RRMM. </a:t>
            </a:r>
            <a:r>
              <a:rPr lang="en-US" i="1" dirty="0"/>
              <a:t>Lancet Oncol. </a:t>
            </a:r>
            <a:r>
              <a:rPr lang="en-US" dirty="0"/>
              <a:t>2021;22(3):e105-e118.</a:t>
            </a:r>
          </a:p>
        </p:txBody>
      </p:sp>
    </p:spTree>
    <p:extLst>
      <p:ext uri="{BB962C8B-B14F-4D97-AF65-F5344CB8AC3E}">
        <p14:creationId xmlns:p14="http://schemas.microsoft.com/office/powerpoint/2010/main" val="2503902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EB2E2-C128-A240-A2A6-2F6830805CD8}"/>
              </a:ext>
            </a:extLst>
          </p:cNvPr>
          <p:cNvSpPr>
            <a:spLocks noGrp="1"/>
          </p:cNvSpPr>
          <p:nvPr>
            <p:ph type="title"/>
          </p:nvPr>
        </p:nvSpPr>
        <p:spPr>
          <a:xfrm>
            <a:off x="609600" y="199505"/>
            <a:ext cx="10744200" cy="1185577"/>
          </a:xfrm>
        </p:spPr>
        <p:txBody>
          <a:bodyPr anchor="ctr">
            <a:normAutofit/>
          </a:bodyPr>
          <a:lstStyle/>
          <a:p>
            <a:r>
              <a:rPr lang="en-US" sz="2400" dirty="0"/>
              <a:t>Preferred Regimens for Early Relapse (1-3 LOT) MM</a:t>
            </a:r>
            <a:br>
              <a:rPr lang="en-US" sz="2400" dirty="0"/>
            </a:br>
            <a:endParaRPr lang="en-US" sz="2400" dirty="0"/>
          </a:p>
        </p:txBody>
      </p:sp>
      <p:sp>
        <p:nvSpPr>
          <p:cNvPr id="11" name="Footer Placeholder 10">
            <a:extLst>
              <a:ext uri="{FF2B5EF4-FFF2-40B4-BE49-F238E27FC236}">
                <a16:creationId xmlns:a16="http://schemas.microsoft.com/office/drawing/2014/main" id="{F019BF77-6234-BDB2-7942-82727E1B7A8C}"/>
              </a:ext>
            </a:extLst>
          </p:cNvPr>
          <p:cNvSpPr>
            <a:spLocks noGrp="1"/>
          </p:cNvSpPr>
          <p:nvPr>
            <p:ph type="ftr" sz="quarter" idx="3"/>
          </p:nvPr>
        </p:nvSpPr>
        <p:spPr>
          <a:xfrm>
            <a:off x="609600" y="6356350"/>
            <a:ext cx="10744199" cy="442131"/>
          </a:xfrm>
        </p:spPr>
        <p:txBody>
          <a:bodyPr/>
          <a:lstStyle/>
          <a:p>
            <a:r>
              <a:rPr lang="en-US" sz="1050"/>
              <a:t>Order of regimens does not indicate comparative efficacy</a:t>
            </a:r>
          </a:p>
          <a:p>
            <a:r>
              <a:rPr lang="en-US" sz="1050"/>
              <a:t>IMiD, immunomodulatory drug; LOT, lines of therapy; PI, proteasome inhibitor</a:t>
            </a:r>
          </a:p>
          <a:p>
            <a:r>
              <a:rPr lang="en-US" sz="1050"/>
              <a:t>Adapted from NCCN Guidelines, Multiple Myeloma, Version 3.2023.</a:t>
            </a:r>
            <a:endParaRPr lang="en-US" sz="1050" dirty="0"/>
          </a:p>
        </p:txBody>
      </p:sp>
      <p:sp>
        <p:nvSpPr>
          <p:cNvPr id="5" name="Rounded Rectangle 4">
            <a:extLst>
              <a:ext uri="{FF2B5EF4-FFF2-40B4-BE49-F238E27FC236}">
                <a16:creationId xmlns:a16="http://schemas.microsoft.com/office/drawing/2014/main" id="{862912FC-BEC0-78B6-86AD-CA3F90BAEA1B}"/>
              </a:ext>
            </a:extLst>
          </p:cNvPr>
          <p:cNvSpPr/>
          <p:nvPr/>
        </p:nvSpPr>
        <p:spPr>
          <a:xfrm>
            <a:off x="233819" y="916521"/>
            <a:ext cx="11724362" cy="1088573"/>
          </a:xfrm>
          <a:prstGeom prst="round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500" dirty="0">
                <a:effectLst/>
              </a:rPr>
              <a:t>If relapse is &gt;6 months, the regimen used for primary therapy may be repeated </a:t>
            </a:r>
          </a:p>
          <a:p>
            <a:pPr marL="285750" indent="-285750">
              <a:buFont typeface="Arial" panose="020B0604020202020204" pitchFamily="34" charset="0"/>
              <a:buChar char="•"/>
            </a:pPr>
            <a:r>
              <a:rPr lang="en-US" sz="1500" dirty="0">
                <a:effectLst/>
              </a:rPr>
              <a:t>For patients still sensitive to bortezomib and/or lenalidomide, any of the regimens listed on this page may be appropriate.</a:t>
            </a:r>
          </a:p>
          <a:p>
            <a:pPr marL="285750" indent="-285750">
              <a:buFont typeface="Arial" panose="020B0604020202020204" pitchFamily="34" charset="0"/>
              <a:buChar char="•"/>
            </a:pPr>
            <a:r>
              <a:rPr lang="en-US" sz="1500" dirty="0" err="1"/>
              <a:t>Ixazomib</a:t>
            </a:r>
            <a:r>
              <a:rPr lang="en-US" sz="1500" dirty="0"/>
              <a:t>/lenalidomide/dexamethasone (category 1)</a:t>
            </a:r>
            <a:endParaRPr lang="en-US" sz="1500" dirty="0">
              <a:effectLst/>
            </a:endParaRPr>
          </a:p>
          <a:p>
            <a:pPr marL="285750" indent="-285750">
              <a:buFont typeface="Arial" panose="020B0604020202020204" pitchFamily="34" charset="0"/>
              <a:buChar char="•"/>
            </a:pPr>
            <a:r>
              <a:rPr lang="en-US" sz="1500" dirty="0">
                <a:effectLst/>
              </a:rPr>
              <a:t>Bortezomib/lenalidomide/dexamethasone</a:t>
            </a:r>
            <a:endParaRPr lang="en-US" sz="1500" dirty="0"/>
          </a:p>
        </p:txBody>
      </p:sp>
      <p:sp>
        <p:nvSpPr>
          <p:cNvPr id="10" name="Rounded Rectangle 9">
            <a:extLst>
              <a:ext uri="{FF2B5EF4-FFF2-40B4-BE49-F238E27FC236}">
                <a16:creationId xmlns:a16="http://schemas.microsoft.com/office/drawing/2014/main" id="{E48E0C0E-D3EF-CBC7-8EE6-681DBE837DA0}"/>
              </a:ext>
            </a:extLst>
          </p:cNvPr>
          <p:cNvSpPr/>
          <p:nvPr/>
        </p:nvSpPr>
        <p:spPr>
          <a:xfrm>
            <a:off x="233818" y="2474172"/>
            <a:ext cx="5766149" cy="470680"/>
          </a:xfrm>
          <a:prstGeom prst="roundRect">
            <a:avLst>
              <a:gd name="adj" fmla="val 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effectLst/>
              </a:rPr>
              <a:t>Bortezomib-Refractory</a:t>
            </a:r>
            <a:endParaRPr lang="en-US" sz="1600" b="1" dirty="0"/>
          </a:p>
        </p:txBody>
      </p:sp>
      <p:sp>
        <p:nvSpPr>
          <p:cNvPr id="12" name="Rounded Rectangle 11">
            <a:extLst>
              <a:ext uri="{FF2B5EF4-FFF2-40B4-BE49-F238E27FC236}">
                <a16:creationId xmlns:a16="http://schemas.microsoft.com/office/drawing/2014/main" id="{E4909401-B43E-8F69-B28E-D96570F32BDA}"/>
              </a:ext>
            </a:extLst>
          </p:cNvPr>
          <p:cNvSpPr/>
          <p:nvPr/>
        </p:nvSpPr>
        <p:spPr>
          <a:xfrm>
            <a:off x="6192035" y="2474172"/>
            <a:ext cx="5766149" cy="470680"/>
          </a:xfrm>
          <a:prstGeom prst="roundRect">
            <a:avLst>
              <a:gd name="adj" fmla="val 0"/>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t>L</a:t>
            </a:r>
            <a:r>
              <a:rPr lang="en-US" sz="1600" b="1" dirty="0">
                <a:effectLst/>
              </a:rPr>
              <a:t>enalidomide-Refractory</a:t>
            </a:r>
            <a:endParaRPr lang="en-US" sz="1600" b="1" dirty="0"/>
          </a:p>
        </p:txBody>
      </p:sp>
      <p:sp>
        <p:nvSpPr>
          <p:cNvPr id="13" name="Rounded Rectangle 12">
            <a:extLst>
              <a:ext uri="{FF2B5EF4-FFF2-40B4-BE49-F238E27FC236}">
                <a16:creationId xmlns:a16="http://schemas.microsoft.com/office/drawing/2014/main" id="{6EFFB212-5CC9-C56F-7BAE-F7A077F02348}"/>
              </a:ext>
            </a:extLst>
          </p:cNvPr>
          <p:cNvSpPr/>
          <p:nvPr/>
        </p:nvSpPr>
        <p:spPr>
          <a:xfrm>
            <a:off x="350956" y="2952963"/>
            <a:ext cx="5531882" cy="3229151"/>
          </a:xfrm>
          <a:prstGeom prst="roundRect">
            <a:avLst>
              <a:gd name="adj" fmla="val 0"/>
            </a:avLst>
          </a:prstGeom>
          <a:solidFill>
            <a:srgbClr val="EAF0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300" b="1" dirty="0">
                <a:solidFill>
                  <a:schemeClr val="tx1">
                    <a:lumMod val="50000"/>
                  </a:schemeClr>
                </a:solidFill>
                <a:effectLst/>
              </a:rPr>
              <a:t>Daratumumab/lenalidomide/dexamethasone (category 1)</a:t>
            </a:r>
          </a:p>
          <a:p>
            <a:pPr marL="171450" indent="-171450">
              <a:buFont typeface="Arial" panose="020B0604020202020204" pitchFamily="34" charset="0"/>
              <a:buChar char="•"/>
            </a:pPr>
            <a:r>
              <a:rPr lang="en-US" sz="1300" b="1" dirty="0">
                <a:solidFill>
                  <a:schemeClr val="tx1">
                    <a:lumMod val="50000"/>
                  </a:schemeClr>
                </a:solidFill>
                <a:effectLst/>
              </a:rPr>
              <a:t>Daratumumab/carfilzomib/dexamethasone (category 1)</a:t>
            </a:r>
          </a:p>
          <a:p>
            <a:pPr marL="171450" indent="-171450">
              <a:buFont typeface="Arial" panose="020B0604020202020204" pitchFamily="34" charset="0"/>
              <a:buChar char="•"/>
            </a:pPr>
            <a:r>
              <a:rPr lang="en-US" sz="1300" b="1" dirty="0">
                <a:solidFill>
                  <a:schemeClr val="tx1">
                    <a:lumMod val="50000"/>
                  </a:schemeClr>
                </a:solidFill>
                <a:effectLst/>
              </a:rPr>
              <a:t>Carfilzomib/</a:t>
            </a:r>
            <a:r>
              <a:rPr lang="en-US" sz="1300" b="1" dirty="0" err="1">
                <a:solidFill>
                  <a:schemeClr val="tx1">
                    <a:lumMod val="50000"/>
                  </a:schemeClr>
                </a:solidFill>
                <a:effectLst/>
              </a:rPr>
              <a:t>Ienalidomide</a:t>
            </a:r>
            <a:r>
              <a:rPr lang="en-US" sz="1300" b="1" dirty="0">
                <a:solidFill>
                  <a:schemeClr val="tx1">
                    <a:lumMod val="50000"/>
                  </a:schemeClr>
                </a:solidFill>
                <a:effectLst/>
              </a:rPr>
              <a:t>/dexamethasone (category 1)</a:t>
            </a:r>
          </a:p>
          <a:p>
            <a:pPr marL="171450" indent="-171450">
              <a:buFont typeface="Arial" panose="020B0604020202020204" pitchFamily="34" charset="0"/>
              <a:buChar char="•"/>
            </a:pPr>
            <a:r>
              <a:rPr lang="en-US" sz="1300" b="1" dirty="0" err="1">
                <a:solidFill>
                  <a:schemeClr val="tx1">
                    <a:lumMod val="50000"/>
                  </a:schemeClr>
                </a:solidFill>
                <a:effectLst/>
              </a:rPr>
              <a:t>Isatuximab-irfc</a:t>
            </a:r>
            <a:r>
              <a:rPr lang="en-US" sz="1300" b="1" dirty="0">
                <a:solidFill>
                  <a:schemeClr val="tx1">
                    <a:lumMod val="50000"/>
                  </a:schemeClr>
                </a:solidFill>
                <a:effectLst/>
              </a:rPr>
              <a:t>/carfilzomib/dexamethasone (category 1)</a:t>
            </a:r>
          </a:p>
          <a:p>
            <a:pPr marL="171450" indent="-171450">
              <a:buFont typeface="Arial" panose="020B0604020202020204" pitchFamily="34" charset="0"/>
              <a:buChar char="•"/>
            </a:pPr>
            <a:r>
              <a:rPr lang="en-US" sz="1300" b="1" dirty="0">
                <a:solidFill>
                  <a:schemeClr val="tx1">
                    <a:lumMod val="50000"/>
                  </a:schemeClr>
                </a:solidFill>
                <a:effectLst/>
              </a:rPr>
              <a:t>Carfilzomib/pomalidomide/dexamethasone</a:t>
            </a:r>
          </a:p>
          <a:p>
            <a:pPr marL="171450" indent="-171450">
              <a:buFont typeface="Arial" panose="020B0604020202020204" pitchFamily="34" charset="0"/>
              <a:buChar char="•"/>
            </a:pPr>
            <a:endParaRPr lang="en-US" sz="1300" dirty="0">
              <a:solidFill>
                <a:schemeClr val="tx1">
                  <a:lumMod val="50000"/>
                </a:schemeClr>
              </a:solidFill>
            </a:endParaRPr>
          </a:p>
          <a:p>
            <a:r>
              <a:rPr lang="en-US" sz="1300" i="1" dirty="0">
                <a:solidFill>
                  <a:schemeClr val="tx1">
                    <a:lumMod val="50000"/>
                  </a:schemeClr>
                </a:solidFill>
                <a:effectLst/>
              </a:rPr>
              <a:t> After one prior therapy including lenalidomide and a PI </a:t>
            </a:r>
          </a:p>
          <a:p>
            <a:r>
              <a:rPr lang="en-US" sz="1300" b="1" dirty="0">
                <a:solidFill>
                  <a:schemeClr val="tx1">
                    <a:lumMod val="50000"/>
                  </a:schemeClr>
                </a:solidFill>
                <a:effectLst/>
              </a:rPr>
              <a:t>    ► Daratumumab/pomalidomide/dexamethasone (category 1) </a:t>
            </a:r>
          </a:p>
          <a:p>
            <a:endParaRPr lang="en-US" sz="1300" dirty="0">
              <a:solidFill>
                <a:schemeClr val="tx1">
                  <a:lumMod val="50000"/>
                </a:schemeClr>
              </a:solidFill>
              <a:effectLst/>
            </a:endParaRPr>
          </a:p>
          <a:p>
            <a:r>
              <a:rPr lang="en-US" sz="1300" i="1" dirty="0">
                <a:solidFill>
                  <a:schemeClr val="tx1">
                    <a:lumMod val="50000"/>
                  </a:schemeClr>
                </a:solidFill>
                <a:effectLst/>
              </a:rPr>
              <a:t>After two prior therapies including lenalidomide and a PI </a:t>
            </a:r>
          </a:p>
          <a:p>
            <a:r>
              <a:rPr lang="en-US" sz="1300" b="1" dirty="0">
                <a:solidFill>
                  <a:schemeClr val="tx1">
                    <a:lumMod val="50000"/>
                  </a:schemeClr>
                </a:solidFill>
                <a:effectLst/>
              </a:rPr>
              <a:t>    ► </a:t>
            </a:r>
            <a:r>
              <a:rPr lang="en-US" sz="1300" b="1" dirty="0" err="1">
                <a:solidFill>
                  <a:schemeClr val="tx1">
                    <a:lumMod val="50000"/>
                  </a:schemeClr>
                </a:solidFill>
                <a:effectLst/>
              </a:rPr>
              <a:t>Isatuximab-irfc</a:t>
            </a:r>
            <a:r>
              <a:rPr lang="en-US" sz="1300" b="1" dirty="0">
                <a:solidFill>
                  <a:schemeClr val="tx1">
                    <a:lumMod val="50000"/>
                  </a:schemeClr>
                </a:solidFill>
                <a:effectLst/>
              </a:rPr>
              <a:t>/pomalidomide/dexamethasone (category 1) </a:t>
            </a:r>
          </a:p>
          <a:p>
            <a:endParaRPr lang="en-US" sz="1300" dirty="0">
              <a:solidFill>
                <a:schemeClr val="tx1">
                  <a:lumMod val="50000"/>
                </a:schemeClr>
              </a:solidFill>
              <a:effectLst/>
            </a:endParaRPr>
          </a:p>
          <a:p>
            <a:r>
              <a:rPr lang="en-US" sz="1300" i="1" dirty="0">
                <a:solidFill>
                  <a:schemeClr val="tx1">
                    <a:lumMod val="50000"/>
                  </a:schemeClr>
                </a:solidFill>
                <a:effectLst/>
              </a:rPr>
              <a:t>After two prior therapies including an </a:t>
            </a:r>
            <a:r>
              <a:rPr lang="en-US" sz="1300" i="1" dirty="0" err="1">
                <a:solidFill>
                  <a:schemeClr val="tx1">
                    <a:lumMod val="50000"/>
                  </a:schemeClr>
                </a:solidFill>
                <a:effectLst/>
              </a:rPr>
              <a:t>IMiD</a:t>
            </a:r>
            <a:r>
              <a:rPr lang="en-US" sz="1300" i="1" dirty="0">
                <a:solidFill>
                  <a:schemeClr val="tx1">
                    <a:lumMod val="50000"/>
                  </a:schemeClr>
                </a:solidFill>
                <a:effectLst/>
              </a:rPr>
              <a:t> and a PI and with disease progression on/within 60 days of completion of last therapy </a:t>
            </a:r>
          </a:p>
          <a:p>
            <a:r>
              <a:rPr lang="en-US" sz="1300" b="1" dirty="0">
                <a:solidFill>
                  <a:schemeClr val="tx1">
                    <a:lumMod val="50000"/>
                  </a:schemeClr>
                </a:solidFill>
                <a:effectLst/>
              </a:rPr>
              <a:t>    ► </a:t>
            </a:r>
            <a:r>
              <a:rPr lang="en-US" sz="1300" b="1" dirty="0" err="1">
                <a:solidFill>
                  <a:schemeClr val="tx1">
                    <a:lumMod val="50000"/>
                  </a:schemeClr>
                </a:solidFill>
                <a:effectLst/>
              </a:rPr>
              <a:t>Ixazomib</a:t>
            </a:r>
            <a:r>
              <a:rPr lang="en-US" sz="1300" b="1" dirty="0">
                <a:solidFill>
                  <a:schemeClr val="tx1">
                    <a:lumMod val="50000"/>
                  </a:schemeClr>
                </a:solidFill>
                <a:effectLst/>
              </a:rPr>
              <a:t>/pomalidomide/dexamethasone </a:t>
            </a:r>
            <a:endParaRPr lang="en-US" sz="1300" b="1" dirty="0">
              <a:solidFill>
                <a:schemeClr val="tx1">
                  <a:lumMod val="50000"/>
                </a:schemeClr>
              </a:solidFill>
            </a:endParaRPr>
          </a:p>
        </p:txBody>
      </p:sp>
      <p:cxnSp>
        <p:nvCxnSpPr>
          <p:cNvPr id="16" name="Elbow Connector 15">
            <a:extLst>
              <a:ext uri="{FF2B5EF4-FFF2-40B4-BE49-F238E27FC236}">
                <a16:creationId xmlns:a16="http://schemas.microsoft.com/office/drawing/2014/main" id="{F44AD1C6-AF7F-6CE6-C53C-689ED36774D0}"/>
              </a:ext>
            </a:extLst>
          </p:cNvPr>
          <p:cNvCxnSpPr>
            <a:cxnSpLocks/>
            <a:stCxn id="5" idx="2"/>
            <a:endCxn id="10" idx="0"/>
          </p:cNvCxnSpPr>
          <p:nvPr/>
        </p:nvCxnSpPr>
        <p:spPr>
          <a:xfrm rot="5400000">
            <a:off x="4371908" y="750080"/>
            <a:ext cx="469078" cy="2979107"/>
          </a:xfrm>
          <a:prstGeom prst="bentConnector3">
            <a:avLst>
              <a:gd name="adj1" fmla="val 50000"/>
            </a:avLst>
          </a:prstGeom>
          <a:ln w="28575">
            <a:solidFill>
              <a:schemeClr val="tx1">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Elbow Connector 17">
            <a:extLst>
              <a:ext uri="{FF2B5EF4-FFF2-40B4-BE49-F238E27FC236}">
                <a16:creationId xmlns:a16="http://schemas.microsoft.com/office/drawing/2014/main" id="{72C4F7FD-82EE-C7B4-8478-FCBE0A37A072}"/>
              </a:ext>
            </a:extLst>
          </p:cNvPr>
          <p:cNvCxnSpPr>
            <a:cxnSpLocks/>
            <a:stCxn id="5" idx="2"/>
            <a:endCxn id="12" idx="0"/>
          </p:cNvCxnSpPr>
          <p:nvPr/>
        </p:nvCxnSpPr>
        <p:spPr>
          <a:xfrm rot="16200000" flipH="1">
            <a:off x="7351016" y="750078"/>
            <a:ext cx="469078" cy="2979110"/>
          </a:xfrm>
          <a:prstGeom prst="bentConnector3">
            <a:avLst>
              <a:gd name="adj1" fmla="val 50000"/>
            </a:avLst>
          </a:prstGeom>
          <a:ln w="28575">
            <a:solidFill>
              <a:schemeClr val="tx1">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1" name="Rounded Rectangle 20">
            <a:extLst>
              <a:ext uri="{FF2B5EF4-FFF2-40B4-BE49-F238E27FC236}">
                <a16:creationId xmlns:a16="http://schemas.microsoft.com/office/drawing/2014/main" id="{11671EF6-6526-BA63-A43B-EE67E335DB41}"/>
              </a:ext>
            </a:extLst>
          </p:cNvPr>
          <p:cNvSpPr/>
          <p:nvPr/>
        </p:nvSpPr>
        <p:spPr>
          <a:xfrm>
            <a:off x="6309162" y="2952962"/>
            <a:ext cx="5531882" cy="3229151"/>
          </a:xfrm>
          <a:prstGeom prst="roundRect">
            <a:avLst>
              <a:gd name="adj" fmla="val 0"/>
            </a:avLst>
          </a:prstGeom>
          <a:solidFill>
            <a:srgbClr val="E8F6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300" b="1" dirty="0">
                <a:solidFill>
                  <a:schemeClr val="tx1">
                    <a:lumMod val="50000"/>
                  </a:schemeClr>
                </a:solidFill>
              </a:rPr>
              <a:t>Daratumumab/carfilzomib/dexamethasone (category 1)</a:t>
            </a:r>
          </a:p>
          <a:p>
            <a:pPr marL="171450" indent="-171450">
              <a:buFont typeface="Arial" panose="020B0604020202020204" pitchFamily="34" charset="0"/>
              <a:buChar char="•"/>
            </a:pPr>
            <a:r>
              <a:rPr lang="en-US" sz="1300" b="1" dirty="0">
                <a:solidFill>
                  <a:schemeClr val="tx1">
                    <a:lumMod val="50000"/>
                  </a:schemeClr>
                </a:solidFill>
              </a:rPr>
              <a:t>Daratumumab/bortezomib/dexamethasone (category 1)</a:t>
            </a:r>
          </a:p>
          <a:p>
            <a:pPr marL="171450" indent="-171450">
              <a:buFont typeface="Arial" panose="020B0604020202020204" pitchFamily="34" charset="0"/>
              <a:buChar char="•"/>
            </a:pPr>
            <a:r>
              <a:rPr lang="en-US" sz="1300" b="1" dirty="0" err="1">
                <a:solidFill>
                  <a:schemeClr val="tx1">
                    <a:lumMod val="50000"/>
                  </a:schemeClr>
                </a:solidFill>
              </a:rPr>
              <a:t>Isatuximab-irfc</a:t>
            </a:r>
            <a:r>
              <a:rPr lang="en-US" sz="1300" b="1" dirty="0">
                <a:solidFill>
                  <a:schemeClr val="tx1">
                    <a:lumMod val="50000"/>
                  </a:schemeClr>
                </a:solidFill>
              </a:rPr>
              <a:t>/carfilzomib/dexamethasone (category 1)</a:t>
            </a:r>
          </a:p>
          <a:p>
            <a:pPr marL="171450" indent="-171450">
              <a:buFont typeface="Arial" panose="020B0604020202020204" pitchFamily="34" charset="0"/>
              <a:buChar char="•"/>
            </a:pPr>
            <a:r>
              <a:rPr lang="en-US" sz="1300" b="1" dirty="0">
                <a:solidFill>
                  <a:schemeClr val="tx1">
                    <a:lumMod val="50000"/>
                  </a:schemeClr>
                </a:solidFill>
              </a:rPr>
              <a:t>Carfilzomib/pomalidomide/dexamethasone </a:t>
            </a:r>
          </a:p>
          <a:p>
            <a:pPr marL="171450" indent="-171450">
              <a:buFont typeface="Arial" panose="020B0604020202020204" pitchFamily="34" charset="0"/>
              <a:buChar char="•"/>
            </a:pPr>
            <a:endParaRPr lang="en-US" sz="1300" dirty="0">
              <a:solidFill>
                <a:schemeClr val="tx1">
                  <a:lumMod val="50000"/>
                </a:schemeClr>
              </a:solidFill>
            </a:endParaRPr>
          </a:p>
          <a:p>
            <a:r>
              <a:rPr lang="en-US" sz="1300" i="1" dirty="0">
                <a:solidFill>
                  <a:schemeClr val="tx1">
                    <a:lumMod val="50000"/>
                  </a:schemeClr>
                </a:solidFill>
              </a:rPr>
              <a:t>After one prior therapy including lenalidomide and a PI</a:t>
            </a:r>
          </a:p>
          <a:p>
            <a:r>
              <a:rPr lang="en-US" sz="1300" b="1" dirty="0">
                <a:solidFill>
                  <a:schemeClr val="tx1">
                    <a:lumMod val="50000"/>
                  </a:schemeClr>
                </a:solidFill>
              </a:rPr>
              <a:t>    ► Daratumumab/pomalidomide/dexamethasone (category 1) </a:t>
            </a:r>
          </a:p>
          <a:p>
            <a:endParaRPr lang="en-US" sz="1300" dirty="0">
              <a:solidFill>
                <a:schemeClr val="tx1">
                  <a:lumMod val="50000"/>
                </a:schemeClr>
              </a:solidFill>
            </a:endParaRPr>
          </a:p>
          <a:p>
            <a:r>
              <a:rPr lang="en-US" sz="1300" i="1" dirty="0">
                <a:solidFill>
                  <a:schemeClr val="tx1">
                    <a:lumMod val="50000"/>
                  </a:schemeClr>
                </a:solidFill>
              </a:rPr>
              <a:t>After two prior therapies including lenalidomide and a PI </a:t>
            </a:r>
          </a:p>
          <a:p>
            <a:r>
              <a:rPr lang="en-US" sz="1300" b="1" dirty="0">
                <a:solidFill>
                  <a:schemeClr val="tx1">
                    <a:lumMod val="50000"/>
                  </a:schemeClr>
                </a:solidFill>
              </a:rPr>
              <a:t>    ► </a:t>
            </a:r>
            <a:r>
              <a:rPr lang="en-US" sz="1300" b="1" dirty="0" err="1">
                <a:solidFill>
                  <a:schemeClr val="tx1">
                    <a:lumMod val="50000"/>
                  </a:schemeClr>
                </a:solidFill>
              </a:rPr>
              <a:t>Isatuximab-irfc</a:t>
            </a:r>
            <a:r>
              <a:rPr lang="en-US" sz="1300" b="1" dirty="0">
                <a:solidFill>
                  <a:schemeClr val="tx1">
                    <a:lumMod val="50000"/>
                  </a:schemeClr>
                </a:solidFill>
              </a:rPr>
              <a:t>/pomalidomide/dexamethasone (category 1) </a:t>
            </a:r>
          </a:p>
          <a:p>
            <a:endParaRPr lang="en-US" sz="1300" dirty="0">
              <a:solidFill>
                <a:schemeClr val="tx1">
                  <a:lumMod val="50000"/>
                </a:schemeClr>
              </a:solidFill>
            </a:endParaRPr>
          </a:p>
          <a:p>
            <a:r>
              <a:rPr lang="en-US" sz="1300" i="1" dirty="0">
                <a:solidFill>
                  <a:schemeClr val="tx1">
                    <a:lumMod val="50000"/>
                  </a:schemeClr>
                </a:solidFill>
              </a:rPr>
              <a:t>After two prior therapies including an </a:t>
            </a:r>
            <a:r>
              <a:rPr lang="en-US" sz="1300" i="1" dirty="0" err="1">
                <a:solidFill>
                  <a:schemeClr val="tx1">
                    <a:lumMod val="50000"/>
                  </a:schemeClr>
                </a:solidFill>
              </a:rPr>
              <a:t>IMiD</a:t>
            </a:r>
            <a:r>
              <a:rPr lang="en-US" sz="1300" i="1" dirty="0">
                <a:solidFill>
                  <a:schemeClr val="tx1">
                    <a:lumMod val="50000"/>
                  </a:schemeClr>
                </a:solidFill>
              </a:rPr>
              <a:t> and a PI and with disease progression on/within 60 days of completion of last therapy </a:t>
            </a:r>
          </a:p>
          <a:p>
            <a:r>
              <a:rPr lang="en-US" sz="1300" b="1" dirty="0">
                <a:solidFill>
                  <a:schemeClr val="tx1">
                    <a:lumMod val="50000"/>
                  </a:schemeClr>
                </a:solidFill>
              </a:rPr>
              <a:t>    ► Pomalidomide/bortezomib/dexamethasone (category 1) </a:t>
            </a:r>
          </a:p>
          <a:p>
            <a:r>
              <a:rPr lang="en-US" sz="1300" b="1" dirty="0">
                <a:solidFill>
                  <a:schemeClr val="tx1">
                    <a:lumMod val="50000"/>
                  </a:schemeClr>
                </a:solidFill>
              </a:rPr>
              <a:t>    ► </a:t>
            </a:r>
            <a:r>
              <a:rPr lang="en-US" sz="1300" b="1" dirty="0" err="1">
                <a:solidFill>
                  <a:schemeClr val="tx1">
                    <a:lumMod val="50000"/>
                  </a:schemeClr>
                </a:solidFill>
              </a:rPr>
              <a:t>Ixazomib</a:t>
            </a:r>
            <a:r>
              <a:rPr lang="en-US" sz="1300" b="1" dirty="0">
                <a:solidFill>
                  <a:schemeClr val="tx1">
                    <a:lumMod val="50000"/>
                  </a:schemeClr>
                </a:solidFill>
              </a:rPr>
              <a:t>/pomalidomide/dexamethasone </a:t>
            </a:r>
          </a:p>
        </p:txBody>
      </p:sp>
    </p:spTree>
    <p:extLst>
      <p:ext uri="{BB962C8B-B14F-4D97-AF65-F5344CB8AC3E}">
        <p14:creationId xmlns:p14="http://schemas.microsoft.com/office/powerpoint/2010/main" val="945414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8A8E2-BACC-B10B-B86F-343BF4882ED7}"/>
              </a:ext>
            </a:extLst>
          </p:cNvPr>
          <p:cNvSpPr>
            <a:spLocks noGrp="1"/>
          </p:cNvSpPr>
          <p:nvPr>
            <p:ph type="title"/>
          </p:nvPr>
        </p:nvSpPr>
        <p:spPr>
          <a:xfrm>
            <a:off x="609600" y="199505"/>
            <a:ext cx="10744200" cy="1185577"/>
          </a:xfrm>
        </p:spPr>
        <p:txBody>
          <a:bodyPr anchor="ctr">
            <a:normAutofit/>
          </a:bodyPr>
          <a:lstStyle/>
          <a:p>
            <a:r>
              <a:rPr lang="en-US" sz="2400" dirty="0"/>
              <a:t>Other Recommended Regimens for Early Relapse (1-3 prior LOT) MM</a:t>
            </a:r>
            <a:br>
              <a:rPr lang="en-US" sz="2400" dirty="0"/>
            </a:br>
            <a:endParaRPr lang="en-US" sz="2400" dirty="0"/>
          </a:p>
        </p:txBody>
      </p:sp>
      <p:sp>
        <p:nvSpPr>
          <p:cNvPr id="9" name="Footer Placeholder 8">
            <a:extLst>
              <a:ext uri="{FF2B5EF4-FFF2-40B4-BE49-F238E27FC236}">
                <a16:creationId xmlns:a16="http://schemas.microsoft.com/office/drawing/2014/main" id="{8704F70D-711A-E291-7EFA-4AEFA78C8D6D}"/>
              </a:ext>
            </a:extLst>
          </p:cNvPr>
          <p:cNvSpPr>
            <a:spLocks noGrp="1"/>
          </p:cNvSpPr>
          <p:nvPr>
            <p:ph type="ftr" sz="quarter" idx="3"/>
          </p:nvPr>
        </p:nvSpPr>
        <p:spPr>
          <a:xfrm>
            <a:off x="609600" y="6356350"/>
            <a:ext cx="10744199" cy="442131"/>
          </a:xfrm>
        </p:spPr>
        <p:txBody>
          <a:bodyPr/>
          <a:lstStyle/>
          <a:p>
            <a:r>
              <a:rPr lang="en-US" sz="1050" dirty="0"/>
              <a:t>Order of regimens does not indicate comparative efficacy</a:t>
            </a:r>
          </a:p>
          <a:p>
            <a:r>
              <a:rPr lang="en-US" sz="1050" dirty="0" err="1"/>
              <a:t>IMiD</a:t>
            </a:r>
            <a:r>
              <a:rPr lang="en-US" sz="1050" dirty="0"/>
              <a:t>, immunomodulatory drug; LOT, lines of therapy; PI, proteasome inhibitor</a:t>
            </a:r>
          </a:p>
          <a:p>
            <a:r>
              <a:rPr lang="en-US" sz="1050" dirty="0"/>
              <a:t>Adapted from NCCN Guidelines, Multiple Myeloma, Version 3.2023.</a:t>
            </a:r>
          </a:p>
        </p:txBody>
      </p:sp>
      <p:grpSp>
        <p:nvGrpSpPr>
          <p:cNvPr id="26" name="Group 25">
            <a:extLst>
              <a:ext uri="{FF2B5EF4-FFF2-40B4-BE49-F238E27FC236}">
                <a16:creationId xmlns:a16="http://schemas.microsoft.com/office/drawing/2014/main" id="{5032B39A-43AC-D02B-8DD7-A351DA34B192}"/>
              </a:ext>
            </a:extLst>
          </p:cNvPr>
          <p:cNvGrpSpPr/>
          <p:nvPr/>
        </p:nvGrpSpPr>
        <p:grpSpPr>
          <a:xfrm>
            <a:off x="233819" y="929906"/>
            <a:ext cx="11724362" cy="5615514"/>
            <a:chOff x="233819" y="751960"/>
            <a:chExt cx="11724362" cy="5615514"/>
          </a:xfrm>
        </p:grpSpPr>
        <p:sp>
          <p:nvSpPr>
            <p:cNvPr id="12" name="Rounded Rectangle 11">
              <a:extLst>
                <a:ext uri="{FF2B5EF4-FFF2-40B4-BE49-F238E27FC236}">
                  <a16:creationId xmlns:a16="http://schemas.microsoft.com/office/drawing/2014/main" id="{516CF012-F9A9-4D69-221C-CB62C5B3558B}"/>
                </a:ext>
              </a:extLst>
            </p:cNvPr>
            <p:cNvSpPr/>
            <p:nvPr/>
          </p:nvSpPr>
          <p:spPr>
            <a:xfrm>
              <a:off x="272682" y="1541760"/>
              <a:ext cx="1578420" cy="2168253"/>
            </a:xfrm>
            <a:prstGeom prst="roundRect">
              <a:avLst>
                <a:gd name="adj" fmla="val 0"/>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latin typeface="Arial Narrow" panose="020B0604020202020204" pitchFamily="34" charset="0"/>
                  <a:cs typeface="Arial Narrow" panose="020B0604020202020204" pitchFamily="34" charset="0"/>
                </a:rPr>
                <a:t>Other Recommended Regimens for Early Relapses </a:t>
              </a:r>
              <a:br>
                <a:rPr lang="en-US" sz="1500" b="1" dirty="0">
                  <a:latin typeface="Arial Narrow" panose="020B0604020202020204" pitchFamily="34" charset="0"/>
                  <a:cs typeface="Arial Narrow" panose="020B0604020202020204" pitchFamily="34" charset="0"/>
                </a:rPr>
              </a:br>
              <a:r>
                <a:rPr lang="en-US" sz="1500" b="1" dirty="0">
                  <a:latin typeface="Arial Narrow" panose="020B0604020202020204" pitchFamily="34" charset="0"/>
                  <a:cs typeface="Arial Narrow" panose="020B0604020202020204" pitchFamily="34" charset="0"/>
                </a:rPr>
                <a:t>(1-3 prior therapies)</a:t>
              </a:r>
            </a:p>
          </p:txBody>
        </p:sp>
        <p:sp>
          <p:nvSpPr>
            <p:cNvPr id="13" name="Rounded Rectangle 12">
              <a:extLst>
                <a:ext uri="{FF2B5EF4-FFF2-40B4-BE49-F238E27FC236}">
                  <a16:creationId xmlns:a16="http://schemas.microsoft.com/office/drawing/2014/main" id="{8965BCCA-1F79-0D74-CB7C-686C805941EC}"/>
                </a:ext>
              </a:extLst>
            </p:cNvPr>
            <p:cNvSpPr/>
            <p:nvPr/>
          </p:nvSpPr>
          <p:spPr>
            <a:xfrm>
              <a:off x="272682" y="3884386"/>
              <a:ext cx="1578420" cy="1538883"/>
            </a:xfrm>
            <a:prstGeom prst="roundRect">
              <a:avLst>
                <a:gd name="adj" fmla="val 0"/>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latin typeface="Arial Narrow" panose="020B0604020202020204" pitchFamily="34" charset="0"/>
                  <a:cs typeface="Arial Narrow" panose="020B0604020202020204" pitchFamily="34" charset="0"/>
                </a:rPr>
                <a:t>Useful in Certain Circumstances for Early Relapses </a:t>
              </a:r>
            </a:p>
            <a:p>
              <a:pPr algn="ctr"/>
              <a:r>
                <a:rPr lang="en-US" sz="1500" b="1" dirty="0">
                  <a:latin typeface="Arial Narrow" panose="020B0604020202020204" pitchFamily="34" charset="0"/>
                  <a:cs typeface="Arial Narrow" panose="020B0604020202020204" pitchFamily="34" charset="0"/>
                </a:rPr>
                <a:t>(1-3 prior therapies)</a:t>
              </a:r>
            </a:p>
          </p:txBody>
        </p:sp>
        <p:sp>
          <p:nvSpPr>
            <p:cNvPr id="16" name="Rounded Rectangle 15">
              <a:extLst>
                <a:ext uri="{FF2B5EF4-FFF2-40B4-BE49-F238E27FC236}">
                  <a16:creationId xmlns:a16="http://schemas.microsoft.com/office/drawing/2014/main" id="{8F56A49A-ECD0-0941-585B-8D4CBF147B2A}"/>
                </a:ext>
              </a:extLst>
            </p:cNvPr>
            <p:cNvSpPr/>
            <p:nvPr/>
          </p:nvSpPr>
          <p:spPr>
            <a:xfrm>
              <a:off x="233819" y="751960"/>
              <a:ext cx="11724362" cy="712967"/>
            </a:xfrm>
            <a:prstGeom prst="roundRect">
              <a:avLst>
                <a:gd name="adj" fmla="val 22923"/>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500" dirty="0">
                  <a:effectLst/>
                </a:rPr>
                <a:t>If relapse is &gt;6 months, the regimen used for primary therapy may be repeated </a:t>
              </a:r>
            </a:p>
            <a:p>
              <a:pPr marL="285750" indent="-285750">
                <a:buFont typeface="Arial" panose="020B0604020202020204" pitchFamily="34" charset="0"/>
                <a:buChar char="•"/>
              </a:pPr>
              <a:r>
                <a:rPr lang="en-US" sz="1500" dirty="0">
                  <a:effectLst/>
                </a:rPr>
                <a:t>For patients still sensitive to bortezomib and/or lenalidomide, any of the regimens listed on this page may be appropriate.</a:t>
              </a:r>
            </a:p>
          </p:txBody>
        </p:sp>
        <p:sp>
          <p:nvSpPr>
            <p:cNvPr id="18" name="TextBox 17">
              <a:extLst>
                <a:ext uri="{FF2B5EF4-FFF2-40B4-BE49-F238E27FC236}">
                  <a16:creationId xmlns:a16="http://schemas.microsoft.com/office/drawing/2014/main" id="{393350F0-2D88-AE75-CE24-787CDEA63CE1}"/>
                </a:ext>
              </a:extLst>
            </p:cNvPr>
            <p:cNvSpPr txBox="1"/>
            <p:nvPr/>
          </p:nvSpPr>
          <p:spPr>
            <a:xfrm>
              <a:off x="1959429" y="1540189"/>
              <a:ext cx="4790244" cy="2169825"/>
            </a:xfrm>
            <a:prstGeom prst="rect">
              <a:avLst/>
            </a:prstGeom>
            <a:solidFill>
              <a:srgbClr val="EAF0F7"/>
            </a:solidFill>
          </p:spPr>
          <p:txBody>
            <a:bodyPr wrap="square">
              <a:spAutoFit/>
            </a:bodyPr>
            <a:lstStyle/>
            <a:p>
              <a:pPr marL="182880" indent="-182880">
                <a:spcAft>
                  <a:spcPts val="200"/>
                </a:spcAft>
                <a:buFont typeface="Arial" panose="020B0604020202020204" pitchFamily="34" charset="0"/>
                <a:buChar char="•"/>
              </a:pPr>
              <a:r>
                <a:rPr lang="en-US" sz="1200" dirty="0">
                  <a:solidFill>
                    <a:srgbClr val="000000"/>
                  </a:solidFill>
                </a:rPr>
                <a:t>Bortezomib/liposomal doxorubicin/dexamethasone (category 1)</a:t>
              </a:r>
            </a:p>
            <a:p>
              <a:pPr marL="182880" indent="-182880">
                <a:spcAft>
                  <a:spcPts val="200"/>
                </a:spcAft>
                <a:buFont typeface="Arial" panose="020B0604020202020204" pitchFamily="34" charset="0"/>
                <a:buChar char="•"/>
              </a:pPr>
              <a:r>
                <a:rPr lang="en-US" sz="1200" dirty="0">
                  <a:solidFill>
                    <a:srgbClr val="000000"/>
                  </a:solidFill>
                </a:rPr>
                <a:t>Carfilzomib (twice weekly)/dexamethasone (category 1)</a:t>
              </a:r>
            </a:p>
            <a:p>
              <a:pPr marL="182880" indent="-182880">
                <a:spcAft>
                  <a:spcPts val="200"/>
                </a:spcAft>
                <a:buFont typeface="Arial" panose="020B0604020202020204" pitchFamily="34" charset="0"/>
                <a:buChar char="•"/>
              </a:pPr>
              <a:r>
                <a:rPr lang="en-US" sz="1200" dirty="0" err="1">
                  <a:solidFill>
                    <a:srgbClr val="000000"/>
                  </a:solidFill>
                </a:rPr>
                <a:t>Elotuzumab</a:t>
              </a:r>
              <a:r>
                <a:rPr lang="en-US" sz="1200" dirty="0">
                  <a:solidFill>
                    <a:srgbClr val="000000"/>
                  </a:solidFill>
                </a:rPr>
                <a:t>/lenalidomide/dexamethasone (category 1)</a:t>
              </a:r>
            </a:p>
            <a:p>
              <a:pPr marL="182880" indent="-182880">
                <a:spcAft>
                  <a:spcPts val="200"/>
                </a:spcAft>
                <a:buFont typeface="Arial" panose="020B0604020202020204" pitchFamily="34" charset="0"/>
                <a:buChar char="•"/>
              </a:pPr>
              <a:r>
                <a:rPr lang="en-US" sz="1200" dirty="0">
                  <a:solidFill>
                    <a:srgbClr val="000000"/>
                  </a:solidFill>
                </a:rPr>
                <a:t>Selinexor/bortezomib/dexamethasone (once weekly) (category 1)</a:t>
              </a:r>
            </a:p>
            <a:p>
              <a:pPr marL="182880" indent="-182880">
                <a:spcAft>
                  <a:spcPts val="200"/>
                </a:spcAft>
                <a:buFont typeface="Arial" panose="020B0604020202020204" pitchFamily="34" charset="0"/>
                <a:buChar char="•"/>
              </a:pPr>
              <a:r>
                <a:rPr lang="en-US" sz="1200" dirty="0">
                  <a:solidFill>
                    <a:srgbClr val="000000"/>
                  </a:solidFill>
                </a:rPr>
                <a:t>Bortezomib/cyclophosphamide/dexamethasone</a:t>
              </a:r>
            </a:p>
            <a:p>
              <a:pPr marL="182880" indent="-182880">
                <a:spcAft>
                  <a:spcPts val="200"/>
                </a:spcAft>
                <a:buFont typeface="Arial" panose="020B0604020202020204" pitchFamily="34" charset="0"/>
                <a:buChar char="•"/>
              </a:pPr>
              <a:r>
                <a:rPr lang="en-US" sz="1200" dirty="0">
                  <a:solidFill>
                    <a:srgbClr val="000000"/>
                  </a:solidFill>
                </a:rPr>
                <a:t>Carfilzomib/cyclophosphamide/dexamethasone</a:t>
              </a:r>
            </a:p>
            <a:p>
              <a:pPr marL="182880" indent="-182880">
                <a:spcAft>
                  <a:spcPts val="200"/>
                </a:spcAft>
                <a:buFont typeface="Arial" panose="020B0604020202020204" pitchFamily="34" charset="0"/>
                <a:buChar char="•"/>
              </a:pPr>
              <a:r>
                <a:rPr lang="en-US" sz="1200" dirty="0">
                  <a:solidFill>
                    <a:srgbClr val="000000"/>
                  </a:solidFill>
                </a:rPr>
                <a:t>Cyclophosphamide/lenalidomide/dexamethasone</a:t>
              </a:r>
            </a:p>
            <a:p>
              <a:pPr marL="182880" indent="-182880">
                <a:spcAft>
                  <a:spcPts val="200"/>
                </a:spcAft>
                <a:buFont typeface="Arial" panose="020B0604020202020204" pitchFamily="34" charset="0"/>
                <a:buChar char="•"/>
              </a:pPr>
              <a:r>
                <a:rPr lang="en-US" sz="1200" dirty="0">
                  <a:solidFill>
                    <a:srgbClr val="000000"/>
                  </a:solidFill>
                </a:rPr>
                <a:t>Daratumumab/cyclophosphamide/bortezomib/dexamethasone</a:t>
              </a:r>
            </a:p>
            <a:p>
              <a:pPr marL="182880" indent="-182880">
                <a:spcAft>
                  <a:spcPts val="200"/>
                </a:spcAft>
                <a:buFont typeface="Arial" panose="020B0604020202020204" pitchFamily="34" charset="0"/>
                <a:buChar char="•"/>
              </a:pPr>
              <a:r>
                <a:rPr lang="en-US" sz="1200" dirty="0" err="1">
                  <a:solidFill>
                    <a:srgbClr val="000000"/>
                  </a:solidFill>
                </a:rPr>
                <a:t>Elotuzumab</a:t>
              </a:r>
              <a:r>
                <a:rPr lang="en-US" sz="1200" dirty="0">
                  <a:solidFill>
                    <a:srgbClr val="000000"/>
                  </a:solidFill>
                </a:rPr>
                <a:t>/bortezomib/dexamethasone </a:t>
              </a:r>
            </a:p>
            <a:p>
              <a:pPr marL="182880" indent="-182880">
                <a:spcAft>
                  <a:spcPts val="200"/>
                </a:spcAft>
                <a:buFont typeface="Arial" panose="020B0604020202020204" pitchFamily="34" charset="0"/>
                <a:buChar char="•"/>
              </a:pPr>
              <a:r>
                <a:rPr lang="en-US" sz="1200" dirty="0" err="1">
                  <a:solidFill>
                    <a:srgbClr val="000000"/>
                  </a:solidFill>
                </a:rPr>
                <a:t>Ixazomib</a:t>
              </a:r>
              <a:r>
                <a:rPr lang="en-US" sz="1200" dirty="0">
                  <a:solidFill>
                    <a:srgbClr val="000000"/>
                  </a:solidFill>
                </a:rPr>
                <a:t>/cyclophosphamide/dexamethasone</a:t>
              </a:r>
            </a:p>
          </p:txBody>
        </p:sp>
        <p:sp>
          <p:nvSpPr>
            <p:cNvPr id="19" name="TextBox 18">
              <a:extLst>
                <a:ext uri="{FF2B5EF4-FFF2-40B4-BE49-F238E27FC236}">
                  <a16:creationId xmlns:a16="http://schemas.microsoft.com/office/drawing/2014/main" id="{D79E35BF-3687-6617-0F88-789ED2636A09}"/>
                </a:ext>
              </a:extLst>
            </p:cNvPr>
            <p:cNvSpPr txBox="1"/>
            <p:nvPr/>
          </p:nvSpPr>
          <p:spPr>
            <a:xfrm>
              <a:off x="1959429" y="3874484"/>
              <a:ext cx="4419069" cy="1538883"/>
            </a:xfrm>
            <a:prstGeom prst="rect">
              <a:avLst/>
            </a:prstGeom>
            <a:solidFill>
              <a:schemeClr val="bg1">
                <a:lumMod val="95000"/>
              </a:schemeClr>
            </a:solidFill>
          </p:spPr>
          <p:txBody>
            <a:bodyPr wrap="square">
              <a:spAutoFit/>
            </a:bodyPr>
            <a:lstStyle/>
            <a:p>
              <a:pPr marL="182880" indent="-182880">
                <a:spcAft>
                  <a:spcPts val="200"/>
                </a:spcAft>
                <a:buFont typeface="Arial" panose="020B0604020202020204" pitchFamily="34" charset="0"/>
                <a:buChar char="•"/>
              </a:pPr>
              <a:r>
                <a:rPr lang="en-US" sz="1200" dirty="0">
                  <a:solidFill>
                    <a:srgbClr val="000000"/>
                  </a:solidFill>
                </a:rPr>
                <a:t>Bortezomib/dexamethasone (category 1)</a:t>
              </a:r>
            </a:p>
            <a:p>
              <a:pPr marL="182880" indent="-182880">
                <a:spcAft>
                  <a:spcPts val="200"/>
                </a:spcAft>
                <a:buFont typeface="Arial" panose="020B0604020202020204" pitchFamily="34" charset="0"/>
                <a:buChar char="•"/>
              </a:pPr>
              <a:r>
                <a:rPr lang="en-US" sz="1200" dirty="0">
                  <a:solidFill>
                    <a:srgbClr val="000000"/>
                  </a:solidFill>
                </a:rPr>
                <a:t>Lenalidomide/dexamethasone (category 1) </a:t>
              </a:r>
            </a:p>
            <a:p>
              <a:pPr marL="182880" indent="-182880">
                <a:spcAft>
                  <a:spcPts val="200"/>
                </a:spcAft>
                <a:buFont typeface="Arial" panose="020B0604020202020204" pitchFamily="34" charset="0"/>
                <a:buChar char="•"/>
              </a:pPr>
              <a:r>
                <a:rPr lang="en-US" sz="1200" dirty="0">
                  <a:solidFill>
                    <a:srgbClr val="000000"/>
                  </a:solidFill>
                </a:rPr>
                <a:t>Carfilzomib/cyclophosphamide/thalidomide/dexamethasone</a:t>
              </a:r>
            </a:p>
            <a:p>
              <a:pPr marL="182880" indent="-182880">
                <a:spcAft>
                  <a:spcPts val="200"/>
                </a:spcAft>
                <a:buFont typeface="Arial" panose="020B0604020202020204" pitchFamily="34" charset="0"/>
                <a:buChar char="•"/>
              </a:pPr>
              <a:r>
                <a:rPr lang="en-US" sz="1200" dirty="0">
                  <a:solidFill>
                    <a:srgbClr val="000000"/>
                  </a:solidFill>
                </a:rPr>
                <a:t>Carfilzomib (weekly)/dexamethasone</a:t>
              </a:r>
            </a:p>
            <a:p>
              <a:pPr marL="182880" indent="-182880">
                <a:spcAft>
                  <a:spcPts val="200"/>
                </a:spcAft>
                <a:buFont typeface="Arial" panose="020B0604020202020204" pitchFamily="34" charset="0"/>
                <a:buChar char="•"/>
              </a:pPr>
              <a:r>
                <a:rPr lang="en-US" sz="1200" dirty="0">
                  <a:solidFill>
                    <a:srgbClr val="000000"/>
                  </a:solidFill>
                </a:rPr>
                <a:t>Selinexor/daratumumab/dexamethasone</a:t>
              </a:r>
            </a:p>
            <a:p>
              <a:pPr marL="182880" indent="-182880">
                <a:spcAft>
                  <a:spcPts val="200"/>
                </a:spcAft>
                <a:buFont typeface="Arial" panose="020B0604020202020204" pitchFamily="34" charset="0"/>
                <a:buChar char="•"/>
              </a:pPr>
              <a:r>
                <a:rPr lang="en-US" sz="1200" dirty="0">
                  <a:solidFill>
                    <a:srgbClr val="000000"/>
                  </a:solidFill>
                </a:rPr>
                <a:t>Selinexor/carfilzomib/dexamethasone</a:t>
              </a:r>
            </a:p>
            <a:p>
              <a:pPr marL="182880" indent="-182880">
                <a:spcAft>
                  <a:spcPts val="200"/>
                </a:spcAft>
                <a:buFont typeface="Arial" panose="020B0604020202020204" pitchFamily="34" charset="0"/>
                <a:buChar char="•"/>
              </a:pPr>
              <a:r>
                <a:rPr lang="en-US" sz="1200" dirty="0" err="1">
                  <a:solidFill>
                    <a:srgbClr val="000000"/>
                  </a:solidFill>
                </a:rPr>
                <a:t>Venetoclax</a:t>
              </a:r>
              <a:r>
                <a:rPr lang="en-US" sz="1200" dirty="0">
                  <a:solidFill>
                    <a:srgbClr val="000000"/>
                  </a:solidFill>
                </a:rPr>
                <a:t>/dexamethasone only for t(11;14) patients </a:t>
              </a:r>
            </a:p>
          </p:txBody>
        </p:sp>
        <p:sp>
          <p:nvSpPr>
            <p:cNvPr id="22" name="TextBox 21">
              <a:extLst>
                <a:ext uri="{FF2B5EF4-FFF2-40B4-BE49-F238E27FC236}">
                  <a16:creationId xmlns:a16="http://schemas.microsoft.com/office/drawing/2014/main" id="{35C8FC6F-2C17-7D59-20A1-C292943AF454}"/>
                </a:ext>
              </a:extLst>
            </p:cNvPr>
            <p:cNvSpPr txBox="1"/>
            <p:nvPr/>
          </p:nvSpPr>
          <p:spPr>
            <a:xfrm>
              <a:off x="6858000" y="1540189"/>
              <a:ext cx="5072215" cy="1200329"/>
            </a:xfrm>
            <a:prstGeom prst="rect">
              <a:avLst/>
            </a:prstGeom>
            <a:solidFill>
              <a:srgbClr val="EAF0F7"/>
            </a:solidFill>
          </p:spPr>
          <p:txBody>
            <a:bodyPr wrap="square">
              <a:spAutoFit/>
            </a:bodyPr>
            <a:lstStyle/>
            <a:p>
              <a:r>
                <a:rPr lang="en-US" sz="1200" i="1" dirty="0">
                  <a:solidFill>
                    <a:srgbClr val="000000"/>
                  </a:solidFill>
                </a:rPr>
                <a:t>After two prior therapies including an !MID and a PI and disease progression on/within 60 days of completion of last therapy</a:t>
              </a:r>
            </a:p>
            <a:p>
              <a:r>
                <a:rPr lang="en-US" sz="1200" b="1" dirty="0">
                  <a:solidFill>
                    <a:srgbClr val="000000"/>
                  </a:solidFill>
                  <a:effectLst/>
                </a:rPr>
                <a:t>     ► </a:t>
              </a:r>
              <a:r>
                <a:rPr lang="en-US" sz="1200" dirty="0">
                  <a:solidFill>
                    <a:srgbClr val="000000"/>
                  </a:solidFill>
                </a:rPr>
                <a:t>Pomalidomide/cyclophosphamide/dexamethasone </a:t>
              </a:r>
            </a:p>
            <a:p>
              <a:pPr marL="285750" indent="-285750">
                <a:buFont typeface="Arial" panose="020B0604020202020204" pitchFamily="34" charset="0"/>
                <a:buChar char="•"/>
              </a:pPr>
              <a:endParaRPr lang="en-US" sz="1200" dirty="0">
                <a:solidFill>
                  <a:srgbClr val="000000"/>
                </a:solidFill>
              </a:endParaRPr>
            </a:p>
            <a:p>
              <a:r>
                <a:rPr lang="en-US" sz="1200" i="1" dirty="0">
                  <a:solidFill>
                    <a:srgbClr val="000000"/>
                  </a:solidFill>
                </a:rPr>
                <a:t>After two prior therapies including lenalidomide and a PI</a:t>
              </a:r>
            </a:p>
            <a:p>
              <a:r>
                <a:rPr lang="en-US" sz="1200" b="1" dirty="0">
                  <a:solidFill>
                    <a:srgbClr val="000000"/>
                  </a:solidFill>
                  <a:effectLst/>
                </a:rPr>
                <a:t>     ► </a:t>
              </a:r>
              <a:r>
                <a:rPr lang="en-US" sz="1200" dirty="0" err="1">
                  <a:solidFill>
                    <a:srgbClr val="000000"/>
                  </a:solidFill>
                </a:rPr>
                <a:t>Elotuzumab</a:t>
              </a:r>
              <a:r>
                <a:rPr lang="en-US" sz="1200" dirty="0">
                  <a:solidFill>
                    <a:srgbClr val="000000"/>
                  </a:solidFill>
                </a:rPr>
                <a:t>/pomalidomide/dexamethasone </a:t>
              </a:r>
            </a:p>
          </p:txBody>
        </p:sp>
        <p:sp>
          <p:nvSpPr>
            <p:cNvPr id="23" name="TextBox 22">
              <a:extLst>
                <a:ext uri="{FF2B5EF4-FFF2-40B4-BE49-F238E27FC236}">
                  <a16:creationId xmlns:a16="http://schemas.microsoft.com/office/drawing/2014/main" id="{C73B5D67-4A73-CD79-ECB6-F502CA7B932F}"/>
                </a:ext>
              </a:extLst>
            </p:cNvPr>
            <p:cNvSpPr txBox="1"/>
            <p:nvPr/>
          </p:nvSpPr>
          <p:spPr>
            <a:xfrm>
              <a:off x="6467707" y="3874484"/>
              <a:ext cx="5462509" cy="2492990"/>
            </a:xfrm>
            <a:prstGeom prst="rect">
              <a:avLst/>
            </a:prstGeom>
            <a:solidFill>
              <a:schemeClr val="bg1">
                <a:lumMod val="95000"/>
              </a:schemeClr>
            </a:solidFill>
          </p:spPr>
          <p:txBody>
            <a:bodyPr wrap="square">
              <a:spAutoFit/>
            </a:bodyPr>
            <a:lstStyle/>
            <a:p>
              <a:r>
                <a:rPr lang="en-US" sz="1200" i="1" dirty="0">
                  <a:solidFill>
                    <a:srgbClr val="000000"/>
                  </a:solidFill>
                </a:rPr>
                <a:t>After two prior therapies including </a:t>
              </a:r>
              <a:r>
                <a:rPr lang="en-US" sz="1200" i="1" dirty="0" err="1">
                  <a:solidFill>
                    <a:srgbClr val="000000"/>
                  </a:solidFill>
                </a:rPr>
                <a:t>IMiD</a:t>
              </a:r>
              <a:r>
                <a:rPr lang="en-US" sz="1200" i="1" dirty="0">
                  <a:solidFill>
                    <a:srgbClr val="000000"/>
                  </a:solidFill>
                </a:rPr>
                <a:t> and a PI and with disease progression on/within 60 days of completion of last therapy</a:t>
              </a:r>
            </a:p>
            <a:p>
              <a:r>
                <a:rPr lang="en-US" sz="1200" b="1" dirty="0">
                  <a:solidFill>
                    <a:srgbClr val="000000"/>
                  </a:solidFill>
                  <a:effectLst/>
                </a:rPr>
                <a:t>     ► </a:t>
              </a:r>
              <a:r>
                <a:rPr lang="en-US" sz="1200" dirty="0">
                  <a:solidFill>
                    <a:srgbClr val="000000"/>
                  </a:solidFill>
                </a:rPr>
                <a:t>Pomalidomide/dexamethasone (category 1)</a:t>
              </a:r>
            </a:p>
            <a:p>
              <a:r>
                <a:rPr lang="en-US" sz="1200" b="1" dirty="0">
                  <a:solidFill>
                    <a:srgbClr val="000000"/>
                  </a:solidFill>
                  <a:effectLst/>
                </a:rPr>
                <a:t>     ► </a:t>
              </a:r>
              <a:r>
                <a:rPr lang="en-US" sz="1200" dirty="0">
                  <a:solidFill>
                    <a:srgbClr val="000000"/>
                  </a:solidFill>
                </a:rPr>
                <a:t>Selinexor/pomalidomide/dexamethasone</a:t>
              </a:r>
            </a:p>
            <a:p>
              <a:pPr marL="285750" indent="-285750">
                <a:buFont typeface="Arial" panose="020B0604020202020204" pitchFamily="34" charset="0"/>
                <a:buChar char="•"/>
              </a:pPr>
              <a:endParaRPr lang="en-US" sz="1200" dirty="0">
                <a:solidFill>
                  <a:srgbClr val="000000"/>
                </a:solidFill>
              </a:endParaRPr>
            </a:p>
            <a:p>
              <a:r>
                <a:rPr lang="en-US" sz="1200" i="1" dirty="0">
                  <a:solidFill>
                    <a:srgbClr val="000000"/>
                  </a:solidFill>
                </a:rPr>
                <a:t>For treatment of aggressive MM</a:t>
              </a:r>
            </a:p>
            <a:p>
              <a:r>
                <a:rPr lang="en-US" sz="1200" b="1" dirty="0">
                  <a:solidFill>
                    <a:srgbClr val="000000"/>
                  </a:solidFill>
                  <a:effectLst/>
                </a:rPr>
                <a:t>    ► </a:t>
              </a:r>
              <a:r>
                <a:rPr lang="en-US" sz="1200" dirty="0">
                  <a:solidFill>
                    <a:srgbClr val="000000"/>
                  </a:solidFill>
                </a:rPr>
                <a:t>Dexamethasone/cyclophosphamide/etoposide/cisplatin (DCEP)</a:t>
              </a:r>
            </a:p>
            <a:p>
              <a:r>
                <a:rPr lang="en-US" sz="1200" b="1" dirty="0">
                  <a:solidFill>
                    <a:srgbClr val="000000"/>
                  </a:solidFill>
                  <a:effectLst/>
                </a:rPr>
                <a:t>    ► </a:t>
              </a:r>
              <a:r>
                <a:rPr lang="en-US" sz="1200" dirty="0">
                  <a:solidFill>
                    <a:srgbClr val="000000"/>
                  </a:solidFill>
                </a:rPr>
                <a:t>Dexamethasone/thalidomide/cisplatin/doxorubicin/cyclophosphamide/</a:t>
              </a:r>
            </a:p>
            <a:p>
              <a:r>
                <a:rPr lang="en-US" sz="1200" dirty="0">
                  <a:solidFill>
                    <a:srgbClr val="000000"/>
                  </a:solidFill>
                </a:rPr>
                <a:t>        etoposide (DT-PACE) ± bortezomib (VTD-PACE) </a:t>
              </a:r>
            </a:p>
            <a:p>
              <a:pPr marL="285750" indent="-285750">
                <a:buFont typeface="Arial" panose="020B0604020202020204" pitchFamily="34" charset="0"/>
                <a:buChar char="•"/>
              </a:pPr>
              <a:endParaRPr lang="en-US" sz="1200" dirty="0">
                <a:solidFill>
                  <a:srgbClr val="000000"/>
                </a:solidFill>
              </a:endParaRPr>
            </a:p>
            <a:p>
              <a:r>
                <a:rPr lang="en-US" sz="1200" i="1" dirty="0">
                  <a:solidFill>
                    <a:srgbClr val="000000"/>
                  </a:solidFill>
                </a:rPr>
                <a:t>After at least three prior therapies including a PI and an </a:t>
              </a:r>
              <a:r>
                <a:rPr lang="en-US" sz="1200" i="1" dirty="0" err="1">
                  <a:solidFill>
                    <a:srgbClr val="000000"/>
                  </a:solidFill>
                </a:rPr>
                <a:t>IMiD</a:t>
              </a:r>
              <a:r>
                <a:rPr lang="en-US" sz="1200" i="1" dirty="0">
                  <a:solidFill>
                    <a:srgbClr val="000000"/>
                  </a:solidFill>
                </a:rPr>
                <a:t> or are double-refractory to a PI and an </a:t>
              </a:r>
              <a:r>
                <a:rPr lang="en-US" sz="1200" i="1" dirty="0" err="1">
                  <a:solidFill>
                    <a:srgbClr val="000000"/>
                  </a:solidFill>
                </a:rPr>
                <a:t>IMiD</a:t>
              </a:r>
              <a:endParaRPr lang="en-US" sz="1200" i="1" dirty="0">
                <a:solidFill>
                  <a:srgbClr val="000000"/>
                </a:solidFill>
              </a:endParaRPr>
            </a:p>
            <a:p>
              <a:r>
                <a:rPr lang="en-US" sz="1200" b="1" dirty="0">
                  <a:solidFill>
                    <a:srgbClr val="000000"/>
                  </a:solidFill>
                  <a:effectLst/>
                </a:rPr>
                <a:t>     ► </a:t>
              </a:r>
              <a:r>
                <a:rPr lang="en-US" sz="1200" dirty="0">
                  <a:solidFill>
                    <a:srgbClr val="000000"/>
                  </a:solidFill>
                </a:rPr>
                <a:t>Daratumumab </a:t>
              </a:r>
            </a:p>
          </p:txBody>
        </p:sp>
      </p:grpSp>
    </p:spTree>
    <p:extLst>
      <p:ext uri="{BB962C8B-B14F-4D97-AF65-F5344CB8AC3E}">
        <p14:creationId xmlns:p14="http://schemas.microsoft.com/office/powerpoint/2010/main" val="2298816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F212B-2CCC-4D92-3DB1-3E5663586C2A}"/>
              </a:ext>
            </a:extLst>
          </p:cNvPr>
          <p:cNvSpPr>
            <a:spLocks noGrp="1"/>
          </p:cNvSpPr>
          <p:nvPr>
            <p:ph type="title"/>
          </p:nvPr>
        </p:nvSpPr>
        <p:spPr/>
        <p:txBody>
          <a:bodyPr>
            <a:normAutofit/>
          </a:bodyPr>
          <a:lstStyle/>
          <a:p>
            <a:r>
              <a:rPr lang="en-US" dirty="0"/>
              <a:t>What Does Dr. Joe Do?</a:t>
            </a:r>
            <a:br>
              <a:rPr lang="en-US" dirty="0"/>
            </a:br>
            <a:r>
              <a:rPr lang="en-US" sz="2400" dirty="0">
                <a:solidFill>
                  <a:schemeClr val="accent4"/>
                </a:solidFill>
              </a:rPr>
              <a:t>FIRST Relapse = SECOND Line </a:t>
            </a:r>
            <a:endParaRPr lang="en-US" dirty="0">
              <a:solidFill>
                <a:schemeClr val="accent4"/>
              </a:solidFill>
            </a:endParaRPr>
          </a:p>
        </p:txBody>
      </p:sp>
      <p:sp>
        <p:nvSpPr>
          <p:cNvPr id="3" name="Text Placeholder 2">
            <a:extLst>
              <a:ext uri="{FF2B5EF4-FFF2-40B4-BE49-F238E27FC236}">
                <a16:creationId xmlns:a16="http://schemas.microsoft.com/office/drawing/2014/main" id="{5464FE82-238C-9760-B321-4D308CA03D1E}"/>
              </a:ext>
            </a:extLst>
          </p:cNvPr>
          <p:cNvSpPr>
            <a:spLocks noGrp="1"/>
          </p:cNvSpPr>
          <p:nvPr>
            <p:ph idx="1"/>
          </p:nvPr>
        </p:nvSpPr>
        <p:spPr/>
        <p:txBody>
          <a:bodyPr/>
          <a:lstStyle/>
          <a:p>
            <a:r>
              <a:rPr lang="en-US" dirty="0"/>
              <a:t>DVR or </a:t>
            </a:r>
            <a:r>
              <a:rPr lang="en-US" dirty="0" err="1"/>
              <a:t>VRd</a:t>
            </a:r>
            <a:r>
              <a:rPr lang="en-US" dirty="0"/>
              <a:t>-ASCT-Maintenance Lenalidomide</a:t>
            </a:r>
          </a:p>
          <a:p>
            <a:pPr lvl="1"/>
            <a:r>
              <a:rPr lang="en-US" dirty="0"/>
              <a:t>Standard risk, long time on </a:t>
            </a:r>
            <a:r>
              <a:rPr lang="en-US" dirty="0" err="1"/>
              <a:t>len</a:t>
            </a:r>
            <a:r>
              <a:rPr lang="en-US" dirty="0"/>
              <a:t> – Favor </a:t>
            </a:r>
            <a:r>
              <a:rPr lang="en-US" dirty="0" err="1"/>
              <a:t>DPd</a:t>
            </a:r>
            <a:r>
              <a:rPr lang="en-US" dirty="0"/>
              <a:t>/Isa-Pd (new MOA, pom partner)</a:t>
            </a:r>
          </a:p>
          <a:p>
            <a:pPr lvl="1"/>
            <a:r>
              <a:rPr lang="en-US" dirty="0"/>
              <a:t>High risk or short time on </a:t>
            </a:r>
            <a:r>
              <a:rPr lang="en-US" dirty="0" err="1"/>
              <a:t>len</a:t>
            </a:r>
            <a:r>
              <a:rPr lang="en-US" dirty="0"/>
              <a:t> – Favor </a:t>
            </a:r>
            <a:r>
              <a:rPr lang="en-US" dirty="0" err="1"/>
              <a:t>DKd</a:t>
            </a:r>
            <a:r>
              <a:rPr lang="en-US" dirty="0"/>
              <a:t>/Isa-</a:t>
            </a:r>
            <a:r>
              <a:rPr lang="en-US" dirty="0" err="1"/>
              <a:t>Kd</a:t>
            </a:r>
            <a:r>
              <a:rPr lang="en-US" dirty="0"/>
              <a:t> (new MOA, PI partner)</a:t>
            </a:r>
          </a:p>
          <a:p>
            <a:pPr lvl="1"/>
            <a:endParaRPr lang="en-US" dirty="0"/>
          </a:p>
          <a:p>
            <a:r>
              <a:rPr lang="en-US" dirty="0" err="1"/>
              <a:t>DRd</a:t>
            </a:r>
            <a:r>
              <a:rPr lang="en-US" dirty="0"/>
              <a:t> and no ASCT on DR</a:t>
            </a:r>
          </a:p>
          <a:p>
            <a:pPr lvl="1"/>
            <a:r>
              <a:rPr lang="en-US" dirty="0"/>
              <a:t>In most patients, I favor </a:t>
            </a:r>
            <a:r>
              <a:rPr lang="en-US" dirty="0" err="1"/>
              <a:t>KPd</a:t>
            </a:r>
            <a:r>
              <a:rPr lang="en-US" dirty="0"/>
              <a:t> </a:t>
            </a:r>
          </a:p>
          <a:p>
            <a:pPr lvl="1"/>
            <a:r>
              <a:rPr lang="en-US" dirty="0"/>
              <a:t>I consider </a:t>
            </a:r>
            <a:r>
              <a:rPr lang="en-US" dirty="0" err="1"/>
              <a:t>Seli-Kd</a:t>
            </a:r>
            <a:r>
              <a:rPr lang="en-US" dirty="0"/>
              <a:t> in patients with high risk (esp. p53 deletion)</a:t>
            </a:r>
          </a:p>
          <a:p>
            <a:pPr lvl="1"/>
            <a:endParaRPr lang="en-US" dirty="0"/>
          </a:p>
          <a:p>
            <a:r>
              <a:rPr lang="en-US" dirty="0"/>
              <a:t>Consider </a:t>
            </a:r>
            <a:r>
              <a:rPr lang="en-US" dirty="0" err="1"/>
              <a:t>PVd</a:t>
            </a:r>
            <a:r>
              <a:rPr lang="en-US" dirty="0"/>
              <a:t> in situations where </a:t>
            </a:r>
            <a:r>
              <a:rPr lang="en-US" dirty="0" err="1"/>
              <a:t>dara</a:t>
            </a:r>
            <a:r>
              <a:rPr lang="en-US" dirty="0"/>
              <a:t> or carfilzomib not easily accessible</a:t>
            </a:r>
          </a:p>
          <a:p>
            <a:r>
              <a:rPr lang="en-US" dirty="0"/>
              <a:t>Consider a second stem cell transplant if there was a long time after the first and the patient is willing to consider it!</a:t>
            </a:r>
          </a:p>
          <a:p>
            <a:pPr lvl="1"/>
            <a:endParaRPr lang="en-US" dirty="0"/>
          </a:p>
          <a:p>
            <a:endParaRPr lang="en-US" dirty="0"/>
          </a:p>
        </p:txBody>
      </p:sp>
      <p:sp>
        <p:nvSpPr>
          <p:cNvPr id="7" name="Footer Placeholder 6">
            <a:extLst>
              <a:ext uri="{FF2B5EF4-FFF2-40B4-BE49-F238E27FC236}">
                <a16:creationId xmlns:a16="http://schemas.microsoft.com/office/drawing/2014/main" id="{83043C76-7252-2D7F-E6D2-3B7155AB69CF}"/>
              </a:ext>
            </a:extLst>
          </p:cNvPr>
          <p:cNvSpPr>
            <a:spLocks noGrp="1"/>
          </p:cNvSpPr>
          <p:nvPr>
            <p:ph type="ftr" sz="quarter" idx="3"/>
          </p:nvPr>
        </p:nvSpPr>
        <p:spPr/>
        <p:txBody>
          <a:bodyPr/>
          <a:lstStyle/>
          <a:p>
            <a:r>
              <a:rPr lang="en-US" sz="900" dirty="0"/>
              <a:t>ASCT, autologous stem cell transplant; </a:t>
            </a:r>
            <a:r>
              <a:rPr lang="en-US" sz="900" dirty="0" err="1"/>
              <a:t>DKd,daratumumab</a:t>
            </a:r>
            <a:r>
              <a:rPr lang="en-US" sz="900" dirty="0"/>
              <a:t>/carfilzomib/dexamethasone; </a:t>
            </a:r>
            <a:r>
              <a:rPr lang="en-US" sz="900" dirty="0" err="1"/>
              <a:t>DPd</a:t>
            </a:r>
            <a:r>
              <a:rPr lang="en-US" sz="900" dirty="0"/>
              <a:t>, daratumumab/pomalidomide/dexamethasone; </a:t>
            </a:r>
            <a:r>
              <a:rPr lang="en-US" sz="900" dirty="0" err="1"/>
              <a:t>DRd</a:t>
            </a:r>
            <a:r>
              <a:rPr lang="en-US" sz="900" dirty="0"/>
              <a:t>, daratumumab/lenalidomide/dexamethasone;  DR, lenalidomide/dexamethasone; </a:t>
            </a:r>
            <a:r>
              <a:rPr lang="en-US" sz="900" dirty="0" err="1"/>
              <a:t>DVd</a:t>
            </a:r>
            <a:r>
              <a:rPr lang="en-US" sz="900" dirty="0"/>
              <a:t>, daratumumab/bortezomib/dexamethasone; DVR, daratumumab/bortezomib/ lenalidomide; Isa–</a:t>
            </a:r>
            <a:r>
              <a:rPr lang="en-US" sz="900" dirty="0" err="1"/>
              <a:t>Kd</a:t>
            </a:r>
            <a:r>
              <a:rPr lang="en-US" sz="900" dirty="0"/>
              <a:t>, </a:t>
            </a:r>
            <a:r>
              <a:rPr lang="en-US" sz="900" dirty="0" err="1"/>
              <a:t>isatuximab</a:t>
            </a:r>
            <a:r>
              <a:rPr lang="en-US" sz="900" dirty="0"/>
              <a:t>/carfilzomib/dexamethasone; Isa-Pd, </a:t>
            </a:r>
            <a:r>
              <a:rPr lang="en-US" sz="900" dirty="0" err="1"/>
              <a:t>isatuximab</a:t>
            </a:r>
            <a:r>
              <a:rPr lang="en-US" sz="900" dirty="0"/>
              <a:t>/pomalidomide/dexamethasone; </a:t>
            </a:r>
            <a:r>
              <a:rPr lang="en-US" sz="900" dirty="0" err="1"/>
              <a:t>Kd</a:t>
            </a:r>
            <a:r>
              <a:rPr lang="en-US" sz="900" dirty="0"/>
              <a:t>, carfilzomib/dexamethasone; </a:t>
            </a:r>
            <a:r>
              <a:rPr lang="en-US" sz="900" dirty="0" err="1"/>
              <a:t>KPd</a:t>
            </a:r>
            <a:r>
              <a:rPr lang="en-US" sz="900" dirty="0"/>
              <a:t>, carfilzomib/pomalidomide/dexamethasone; </a:t>
            </a:r>
            <a:r>
              <a:rPr lang="en-US" sz="900" dirty="0" err="1"/>
              <a:t>KRd</a:t>
            </a:r>
            <a:r>
              <a:rPr lang="en-US" sz="900" dirty="0"/>
              <a:t>, carfilzomib/lenalidomide/ dexamethasone; </a:t>
            </a:r>
            <a:r>
              <a:rPr lang="en-US" sz="900" dirty="0" err="1"/>
              <a:t>PVd</a:t>
            </a:r>
            <a:r>
              <a:rPr lang="en-US" sz="900" dirty="0"/>
              <a:t>, pomalidomide/bortezomib/dexamethasone;  </a:t>
            </a:r>
            <a:r>
              <a:rPr lang="en-US" sz="900" dirty="0" err="1"/>
              <a:t>Seli-Kd</a:t>
            </a:r>
            <a:r>
              <a:rPr lang="en-US" sz="900" dirty="0"/>
              <a:t>, </a:t>
            </a:r>
            <a:r>
              <a:rPr lang="en-US" sz="900" dirty="0" err="1"/>
              <a:t>selinexor</a:t>
            </a:r>
            <a:r>
              <a:rPr lang="en-US" sz="900" dirty="0"/>
              <a:t>/carfilzomib/dexamethasone; </a:t>
            </a:r>
            <a:r>
              <a:rPr lang="en-US" sz="900" dirty="0" err="1"/>
              <a:t>VRd</a:t>
            </a:r>
            <a:r>
              <a:rPr lang="en-US" sz="900" dirty="0"/>
              <a:t>, bortezomib/lenalidomide/dexamethasone</a:t>
            </a:r>
          </a:p>
        </p:txBody>
      </p:sp>
    </p:spTree>
    <p:extLst>
      <p:ext uri="{BB962C8B-B14F-4D97-AF65-F5344CB8AC3E}">
        <p14:creationId xmlns:p14="http://schemas.microsoft.com/office/powerpoint/2010/main" val="2316159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D3E98-C4DE-7EE8-7355-949FE1220498}"/>
              </a:ext>
            </a:extLst>
          </p:cNvPr>
          <p:cNvSpPr>
            <a:spLocks noGrp="1"/>
          </p:cNvSpPr>
          <p:nvPr>
            <p:ph type="title"/>
          </p:nvPr>
        </p:nvSpPr>
        <p:spPr/>
        <p:txBody>
          <a:bodyPr>
            <a:normAutofit/>
          </a:bodyPr>
          <a:lstStyle/>
          <a:p>
            <a:r>
              <a:rPr lang="en-US" dirty="0"/>
              <a:t>What Does Dr. Joe Do?</a:t>
            </a:r>
            <a:br>
              <a:rPr lang="en-US" dirty="0"/>
            </a:br>
            <a:r>
              <a:rPr lang="en-US" sz="2400" dirty="0">
                <a:solidFill>
                  <a:schemeClr val="accent4"/>
                </a:solidFill>
              </a:rPr>
              <a:t>Second Relapse = THIRD Line</a:t>
            </a:r>
            <a:endParaRPr lang="en-US" dirty="0">
              <a:solidFill>
                <a:schemeClr val="accent4"/>
              </a:solidFill>
            </a:endParaRPr>
          </a:p>
        </p:txBody>
      </p:sp>
      <p:sp>
        <p:nvSpPr>
          <p:cNvPr id="3" name="Text Placeholder 2">
            <a:extLst>
              <a:ext uri="{FF2B5EF4-FFF2-40B4-BE49-F238E27FC236}">
                <a16:creationId xmlns:a16="http://schemas.microsoft.com/office/drawing/2014/main" id="{ED493B4E-D5D1-46D4-202D-4F6ECCD21DDD}"/>
              </a:ext>
            </a:extLst>
          </p:cNvPr>
          <p:cNvSpPr>
            <a:spLocks noGrp="1"/>
          </p:cNvSpPr>
          <p:nvPr>
            <p:ph idx="1"/>
          </p:nvPr>
        </p:nvSpPr>
        <p:spPr/>
        <p:txBody>
          <a:bodyPr/>
          <a:lstStyle/>
          <a:p>
            <a:r>
              <a:rPr lang="en-US" dirty="0"/>
              <a:t>If patients were on a pomalidomide based regimen (</a:t>
            </a:r>
            <a:r>
              <a:rPr lang="en-US" dirty="0" err="1"/>
              <a:t>DPd</a:t>
            </a:r>
            <a:r>
              <a:rPr lang="en-US" dirty="0"/>
              <a:t>/Isa-PD/</a:t>
            </a:r>
            <a:r>
              <a:rPr lang="en-US" dirty="0" err="1"/>
              <a:t>PVd</a:t>
            </a:r>
            <a:r>
              <a:rPr lang="en-US" dirty="0"/>
              <a:t>)</a:t>
            </a:r>
          </a:p>
          <a:p>
            <a:pPr lvl="1"/>
            <a:r>
              <a:rPr lang="en-US" dirty="0"/>
              <a:t>I favor a carfilzomib-based regimen with either </a:t>
            </a:r>
            <a:r>
              <a:rPr lang="en-US" dirty="0" err="1"/>
              <a:t>selinexor</a:t>
            </a:r>
            <a:r>
              <a:rPr lang="en-US" dirty="0"/>
              <a:t> or cyclophosphamide</a:t>
            </a:r>
          </a:p>
          <a:p>
            <a:pPr lvl="1"/>
            <a:endParaRPr lang="en-US" dirty="0"/>
          </a:p>
          <a:p>
            <a:r>
              <a:rPr lang="en-US" dirty="0"/>
              <a:t>If patients were on a carfilzomib-based regimen (</a:t>
            </a:r>
            <a:r>
              <a:rPr lang="en-US" dirty="0" err="1"/>
              <a:t>DKd</a:t>
            </a:r>
            <a:r>
              <a:rPr lang="en-US" dirty="0"/>
              <a:t>/Isa-</a:t>
            </a:r>
            <a:r>
              <a:rPr lang="en-US" dirty="0" err="1"/>
              <a:t>Kd</a:t>
            </a:r>
            <a:r>
              <a:rPr lang="en-US" dirty="0"/>
              <a:t>/</a:t>
            </a:r>
            <a:r>
              <a:rPr lang="en-US" dirty="0" err="1"/>
              <a:t>Seli-Kd</a:t>
            </a:r>
            <a:r>
              <a:rPr lang="en-US" dirty="0"/>
              <a:t>)</a:t>
            </a:r>
          </a:p>
          <a:p>
            <a:pPr lvl="1"/>
            <a:r>
              <a:rPr lang="en-US" dirty="0"/>
              <a:t>I favor a pomalidomide-based regimen with either </a:t>
            </a:r>
            <a:r>
              <a:rPr lang="en-US" dirty="0" err="1"/>
              <a:t>selinexor</a:t>
            </a:r>
            <a:r>
              <a:rPr lang="en-US" dirty="0"/>
              <a:t>, </a:t>
            </a:r>
            <a:r>
              <a:rPr lang="en-US" dirty="0" err="1"/>
              <a:t>elotuzumab</a:t>
            </a:r>
            <a:r>
              <a:rPr lang="en-US" dirty="0"/>
              <a:t> or cyclophosphamide</a:t>
            </a:r>
          </a:p>
          <a:p>
            <a:pPr lvl="1"/>
            <a:endParaRPr lang="en-US" dirty="0"/>
          </a:p>
          <a:p>
            <a:r>
              <a:rPr lang="en-US" dirty="0"/>
              <a:t>If patients were on both carfilzomib and pomalidomide </a:t>
            </a:r>
          </a:p>
          <a:p>
            <a:pPr lvl="1"/>
            <a:r>
              <a:rPr lang="en-US" dirty="0"/>
              <a:t>I favor a </a:t>
            </a:r>
            <a:r>
              <a:rPr lang="en-US" dirty="0" err="1"/>
              <a:t>selinexor</a:t>
            </a:r>
            <a:r>
              <a:rPr lang="en-US" dirty="0"/>
              <a:t>-based regimen with bortezomib, </a:t>
            </a:r>
            <a:r>
              <a:rPr lang="en-US" dirty="0" err="1"/>
              <a:t>dara</a:t>
            </a:r>
            <a:r>
              <a:rPr lang="en-US" dirty="0"/>
              <a:t> or </a:t>
            </a:r>
            <a:r>
              <a:rPr lang="en-US" dirty="0" err="1"/>
              <a:t>dex</a:t>
            </a:r>
            <a:r>
              <a:rPr lang="en-US" dirty="0"/>
              <a:t> alone</a:t>
            </a:r>
          </a:p>
        </p:txBody>
      </p:sp>
      <p:sp>
        <p:nvSpPr>
          <p:cNvPr id="7" name="Footer Placeholder 6">
            <a:extLst>
              <a:ext uri="{FF2B5EF4-FFF2-40B4-BE49-F238E27FC236}">
                <a16:creationId xmlns:a16="http://schemas.microsoft.com/office/drawing/2014/main" id="{F9854EB8-D06F-BBF0-29E6-3BB21DF99050}"/>
              </a:ext>
            </a:extLst>
          </p:cNvPr>
          <p:cNvSpPr>
            <a:spLocks noGrp="1"/>
          </p:cNvSpPr>
          <p:nvPr>
            <p:ph type="ftr" sz="quarter" idx="3"/>
          </p:nvPr>
        </p:nvSpPr>
        <p:spPr/>
        <p:txBody>
          <a:bodyPr/>
          <a:lstStyle/>
          <a:p>
            <a:r>
              <a:rPr lang="en-US"/>
              <a:t>DKd, daratumumab, carfilzomib, dexamethasone; Isa-Kd, isatuximab, carfilzomib, dexamethasone; Isa-Pd, isatuximab, pomalidomide, dexamethasone; PVd, pomalidomide, bortezomib, dexamethasone; Seli-Kd, selinexor, carfilzomib, dexamethasone</a:t>
            </a:r>
          </a:p>
        </p:txBody>
      </p:sp>
    </p:spTree>
    <p:extLst>
      <p:ext uri="{BB962C8B-B14F-4D97-AF65-F5344CB8AC3E}">
        <p14:creationId xmlns:p14="http://schemas.microsoft.com/office/powerpoint/2010/main" val="2300238325"/>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HemOnc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 id="{BA3538A6-AECA-1347-B570-E67C3502EC63}" vid="{4890F33A-6B85-4549-A0E5-560ED34988F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 22</Template>
  <TotalTime>73</TotalTime>
  <Words>1882</Words>
  <Application>Microsoft Macintosh PowerPoint</Application>
  <PresentationFormat>Widescreen</PresentationFormat>
  <Paragraphs>182</Paragraphs>
  <Slides>11</Slides>
  <Notes>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11</vt:i4>
      </vt:variant>
    </vt:vector>
  </HeadingPairs>
  <TitlesOfParts>
    <vt:vector size="20" baseType="lpstr">
      <vt:lpstr>Arial</vt:lpstr>
      <vt:lpstr>Arial Narrow</vt:lpstr>
      <vt:lpstr>Calibri</vt:lpstr>
      <vt:lpstr>Calibri Light</vt:lpstr>
      <vt:lpstr>Century Gothic</vt:lpstr>
      <vt:lpstr>Trebuchet MS</vt:lpstr>
      <vt:lpstr>Hem-Onc 22</vt:lpstr>
      <vt:lpstr>Office Theme</vt:lpstr>
      <vt:lpstr>HemOnc22</vt:lpstr>
      <vt:lpstr>Choosing and Sequencing Regimens in Relapsed Multiple Myeloma</vt:lpstr>
      <vt:lpstr>PowerPoint Presentation</vt:lpstr>
      <vt:lpstr>Disclaimer</vt:lpstr>
      <vt:lpstr>An Approach to Relapsed MM It is not a simple algorithm of treatment #1 then #2 then #3…</vt:lpstr>
      <vt:lpstr>Myeloma: First Relapse – Recent IMWG Paper</vt:lpstr>
      <vt:lpstr>Preferred Regimens for Early Relapse (1-3 LOT) MM </vt:lpstr>
      <vt:lpstr>Other Recommended Regimens for Early Relapse (1-3 prior LOT) MM </vt:lpstr>
      <vt:lpstr>What Does Dr. Joe Do? FIRST Relapse = SECOND Line </vt:lpstr>
      <vt:lpstr>What Does Dr. Joe Do? Second Relapse = THIRD Line</vt:lpstr>
      <vt:lpstr>What Does Dr. Joe Do? Third Relapse = FOURTH Line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Choosing and Sequencing Regimens in Relapsed Multiple Myeloma</dc:title>
  <dc:subject/>
  <dc:creator>MedEd On The Go</dc:creator>
  <cp:keywords/>
  <dc:description/>
  <cp:lastModifiedBy>Moriah Diethorn</cp:lastModifiedBy>
  <cp:revision>9</cp:revision>
  <dcterms:created xsi:type="dcterms:W3CDTF">2023-07-27T21:27:48Z</dcterms:created>
  <dcterms:modified xsi:type="dcterms:W3CDTF">2023-08-14T17:25:22Z</dcterms:modified>
  <cp:category/>
</cp:coreProperties>
</file>