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3" r:id="rId2"/>
    <p:sldMasterId id="2147483685" r:id="rId3"/>
  </p:sldMasterIdLst>
  <p:notesMasterIdLst>
    <p:notesMasterId r:id="rId9"/>
  </p:notesMasterIdLst>
  <p:sldIdLst>
    <p:sldId id="258" r:id="rId4"/>
    <p:sldId id="265" r:id="rId5"/>
    <p:sldId id="285" r:id="rId6"/>
    <p:sldId id="257"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6327"/>
  </p:normalViewPr>
  <p:slideViewPr>
    <p:cSldViewPr snapToGrid="0">
      <p:cViewPr varScale="1">
        <p:scale>
          <a:sx n="119" d="100"/>
          <a:sy n="119" d="100"/>
        </p:scale>
        <p:origin x="7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5B8890-5EDC-784E-AF5C-8AA1070C1E4B}" type="datetimeFigureOut">
              <a:rPr lang="en-US" smtClean="0"/>
              <a:t>8/14/23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265B61-755F-D140-8E16-BB96CD3D8BE3}" type="slidenum">
              <a:rPr lang="en-US" smtClean="0"/>
              <a:t>‹#›</a:t>
            </a:fld>
            <a:endParaRPr lang="en-US"/>
          </a:p>
        </p:txBody>
      </p:sp>
    </p:spTree>
    <p:extLst>
      <p:ext uri="{BB962C8B-B14F-4D97-AF65-F5344CB8AC3E}">
        <p14:creationId xmlns:p14="http://schemas.microsoft.com/office/powerpoint/2010/main" val="61172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71806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80124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5156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79410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32539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46361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520111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78615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61431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94899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12105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89151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964163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609104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631639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5352453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6322932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6644279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993992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48523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96539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10608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721378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2084750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334156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112214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254642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4190367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6933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7218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37794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7622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035271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5115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56790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84190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83256515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8478684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1026"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1DDB9-6154-7F97-7FDD-474582243547}"/>
              </a:ext>
            </a:extLst>
          </p:cNvPr>
          <p:cNvSpPr>
            <a:spLocks noGrp="1"/>
          </p:cNvSpPr>
          <p:nvPr>
            <p:ph type="title"/>
          </p:nvPr>
        </p:nvSpPr>
        <p:spPr>
          <a:xfrm>
            <a:off x="609601" y="1709738"/>
            <a:ext cx="11113212" cy="2852737"/>
          </a:xfrm>
        </p:spPr>
        <p:txBody>
          <a:bodyPr>
            <a:normAutofit/>
          </a:bodyPr>
          <a:lstStyle/>
          <a:p>
            <a:r>
              <a:rPr lang="en-US" sz="3800" dirty="0"/>
              <a:t>Case Study: How Do You Manage First Relapse Multiple Myeloma Following Daratumumab/ Lenalidomide/Dexamethasone (</a:t>
            </a:r>
            <a:r>
              <a:rPr lang="en-US" sz="3800" dirty="0" err="1"/>
              <a:t>DRd</a:t>
            </a:r>
            <a:r>
              <a:rPr lang="en-US" sz="3800" dirty="0"/>
              <a:t>)?</a:t>
            </a:r>
          </a:p>
        </p:txBody>
      </p:sp>
      <p:sp>
        <p:nvSpPr>
          <p:cNvPr id="3" name="Subtitle 2">
            <a:extLst>
              <a:ext uri="{FF2B5EF4-FFF2-40B4-BE49-F238E27FC236}">
                <a16:creationId xmlns:a16="http://schemas.microsoft.com/office/drawing/2014/main" id="{26B0694C-90CB-749F-D25C-9261367E004B}"/>
              </a:ext>
            </a:extLst>
          </p:cNvPr>
          <p:cNvSpPr>
            <a:spLocks noGrp="1"/>
          </p:cNvSpPr>
          <p:nvPr>
            <p:ph type="body" idx="1"/>
          </p:nvPr>
        </p:nvSpPr>
        <p:spPr>
          <a:xfrm>
            <a:off x="5960688" y="4692205"/>
            <a:ext cx="5784351" cy="1500187"/>
          </a:xfrm>
        </p:spPr>
        <p:txBody>
          <a:bodyPr>
            <a:noAutofit/>
          </a:bodyPr>
          <a:lstStyle/>
          <a:p>
            <a:r>
              <a:rPr lang="en-US" sz="1600" dirty="0"/>
              <a:t>Joseph Mikhael, MD, MEd, FRCPC</a:t>
            </a:r>
            <a:br>
              <a:rPr lang="en-US" sz="1600" dirty="0"/>
            </a:br>
            <a:r>
              <a:rPr lang="en-US" sz="1600" dirty="0"/>
              <a:t>Chief Medical Officer, International Myeloma Foundation</a:t>
            </a:r>
            <a:br>
              <a:rPr lang="en-US" sz="1600" dirty="0"/>
            </a:br>
            <a:r>
              <a:rPr lang="en-US" sz="1600" dirty="0"/>
              <a:t>Professor, Translational Genomics Research Institute (TGen) </a:t>
            </a:r>
            <a:br>
              <a:rPr lang="en-US" sz="1600" dirty="0"/>
            </a:br>
            <a:r>
              <a:rPr lang="en-US" sz="1600" dirty="0"/>
              <a:t>City of Hope Cancer Center</a:t>
            </a:r>
            <a:br>
              <a:rPr lang="en-US" sz="1600" dirty="0"/>
            </a:br>
            <a:r>
              <a:rPr lang="en-US" sz="1600" dirty="0"/>
              <a:t>Phoenix, AZ</a:t>
            </a:r>
          </a:p>
          <a:p>
            <a:endParaRPr lang="en-US" sz="1600" dirty="0"/>
          </a:p>
        </p:txBody>
      </p:sp>
      <p:sp>
        <p:nvSpPr>
          <p:cNvPr id="4" name="TextBox 3">
            <a:extLst>
              <a:ext uri="{FF2B5EF4-FFF2-40B4-BE49-F238E27FC236}">
                <a16:creationId xmlns:a16="http://schemas.microsoft.com/office/drawing/2014/main" id="{64A1A4BC-C2C7-CEF6-89FA-DD1A440188D7}"/>
              </a:ext>
            </a:extLst>
          </p:cNvPr>
          <p:cNvSpPr txBox="1"/>
          <p:nvPr/>
        </p:nvSpPr>
        <p:spPr>
          <a:xfrm>
            <a:off x="609601" y="4692205"/>
            <a:ext cx="5351087" cy="1354217"/>
          </a:xfrm>
          <a:prstGeom prst="rect">
            <a:avLst/>
          </a:prstGeom>
          <a:noFill/>
        </p:spPr>
        <p:txBody>
          <a:bodyPr wrap="square">
            <a:spAutoFit/>
          </a:bodyPr>
          <a:lstStyle/>
          <a:p>
            <a:r>
              <a:rPr lang="en-US" sz="1600" dirty="0"/>
              <a:t>Noa Biran, MD </a:t>
            </a:r>
          </a:p>
          <a:p>
            <a:r>
              <a:rPr lang="en-US" sz="1600" dirty="0"/>
              <a:t>Associate Professor of Medicine </a:t>
            </a:r>
          </a:p>
          <a:p>
            <a:r>
              <a:rPr lang="en-US" sz="1600" dirty="0"/>
              <a:t>Hackensack Meridian Health </a:t>
            </a:r>
          </a:p>
          <a:p>
            <a:r>
              <a:rPr lang="en-US" sz="1600" dirty="0"/>
              <a:t>John </a:t>
            </a:r>
            <a:r>
              <a:rPr lang="en-US" sz="1600" dirty="0" err="1"/>
              <a:t>Theurer</a:t>
            </a:r>
            <a:r>
              <a:rPr lang="en-US" sz="1600" dirty="0"/>
              <a:t> Cancer Center, Multiple Myeloma Division</a:t>
            </a:r>
          </a:p>
          <a:p>
            <a:r>
              <a:rPr lang="en-US" sz="1600" dirty="0"/>
              <a:t>Hackensack, NJ</a:t>
            </a:r>
          </a:p>
        </p:txBody>
      </p:sp>
    </p:spTree>
    <p:extLst>
      <p:ext uri="{BB962C8B-B14F-4D97-AF65-F5344CB8AC3E}">
        <p14:creationId xmlns:p14="http://schemas.microsoft.com/office/powerpoint/2010/main" val="372354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Early Relapse in Multiple Myeloma: Modern Management Strategies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Distinguish between relapse and progression of disease in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Compare the efficacy and safety of carfilzomib- and pomalidomide-based regimens in the treatment of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Apply current and emerging treatment approaches to multiple myeloma patients in early relapse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Recognize common adverse events seen with combination regimens used to treat early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B2A5762D-0043-E347-F492-68099A772D64}"/>
              </a:ext>
            </a:extLst>
          </p:cNvPr>
          <p:cNvSpPr>
            <a:spLocks noGrp="1"/>
          </p:cNvSpPr>
          <p:nvPr>
            <p:ph type="ftr" sz="quarter" idx="3"/>
          </p:nvPr>
        </p:nvSpPr>
        <p:spPr>
          <a:xfrm>
            <a:off x="609600" y="6356350"/>
            <a:ext cx="10744199" cy="442131"/>
          </a:xfrm>
        </p:spPr>
        <p:txBody>
          <a:bodyPr/>
          <a:lstStyle/>
          <a:p>
            <a:r>
              <a:rPr lang="en-US" dirty="0"/>
              <a:t>CKD, chronic kidney disease; CT, computed tomography; </a:t>
            </a:r>
            <a:r>
              <a:rPr lang="en-US" dirty="0" err="1"/>
              <a:t>DRd</a:t>
            </a:r>
            <a:r>
              <a:rPr lang="en-US" dirty="0"/>
              <a:t>, daratumumab-lenalidomide-dexamethasone; FDG, 18F-fluorodeoxyglucose; FISH, fluorescence in situ hybridization; IgA, immunoglobulin A; PD, progressive disease; PET, positron emission tomography; R-ISS, Revised International Staging System; VGPR, very good partial response.  </a:t>
            </a:r>
          </a:p>
        </p:txBody>
      </p:sp>
      <p:sp>
        <p:nvSpPr>
          <p:cNvPr id="6" name="Title 5">
            <a:extLst>
              <a:ext uri="{FF2B5EF4-FFF2-40B4-BE49-F238E27FC236}">
                <a16:creationId xmlns:a16="http://schemas.microsoft.com/office/drawing/2014/main" id="{A5163459-296D-9390-869D-3095DFBD73F6}"/>
              </a:ext>
            </a:extLst>
          </p:cNvPr>
          <p:cNvSpPr>
            <a:spLocks noGrp="1"/>
          </p:cNvSpPr>
          <p:nvPr>
            <p:ph type="title"/>
          </p:nvPr>
        </p:nvSpPr>
        <p:spPr>
          <a:xfrm>
            <a:off x="609600" y="199505"/>
            <a:ext cx="10744200" cy="1185577"/>
          </a:xfrm>
        </p:spPr>
        <p:txBody>
          <a:bodyPr/>
          <a:lstStyle/>
          <a:p>
            <a:r>
              <a:rPr lang="en-US" dirty="0"/>
              <a:t>Case - Relapse Following </a:t>
            </a:r>
            <a:r>
              <a:rPr lang="en-US" dirty="0" err="1"/>
              <a:t>DRd</a:t>
            </a:r>
            <a:endParaRPr lang="en-US" dirty="0"/>
          </a:p>
        </p:txBody>
      </p:sp>
      <p:sp>
        <p:nvSpPr>
          <p:cNvPr id="7" name="Content Placeholder 6">
            <a:extLst>
              <a:ext uri="{FF2B5EF4-FFF2-40B4-BE49-F238E27FC236}">
                <a16:creationId xmlns:a16="http://schemas.microsoft.com/office/drawing/2014/main" id="{C5DACD31-41D3-ABC2-B987-020F97850883}"/>
              </a:ext>
            </a:extLst>
          </p:cNvPr>
          <p:cNvSpPr>
            <a:spLocks noGrp="1"/>
          </p:cNvSpPr>
          <p:nvPr>
            <p:ph idx="1"/>
          </p:nvPr>
        </p:nvSpPr>
        <p:spPr>
          <a:xfrm>
            <a:off x="609600" y="1448629"/>
            <a:ext cx="10744200" cy="4843391"/>
          </a:xfrm>
        </p:spPr>
        <p:txBody>
          <a:bodyPr>
            <a:noAutofit/>
          </a:bodyPr>
          <a:lstStyle/>
          <a:p>
            <a:pPr>
              <a:spcBef>
                <a:spcPts val="600"/>
              </a:spcBef>
            </a:pPr>
            <a:r>
              <a:rPr lang="en-US" sz="1900" dirty="0"/>
              <a:t>A 83-year-old woman with history of well-controlled hypertension and stage 3 CKD was found to have anemia and diffuse osteolytic bone disease</a:t>
            </a:r>
          </a:p>
          <a:p>
            <a:pPr>
              <a:spcBef>
                <a:spcPts val="600"/>
              </a:spcBef>
            </a:pPr>
            <a:r>
              <a:rPr lang="en-US" sz="1900" dirty="0"/>
              <a:t>She was diagnosed with IgA lambda multiple myeloma, R-ISS 3</a:t>
            </a:r>
          </a:p>
          <a:p>
            <a:pPr>
              <a:spcBef>
                <a:spcPts val="600"/>
              </a:spcBef>
            </a:pPr>
            <a:r>
              <a:rPr lang="en-US" sz="1900" dirty="0"/>
              <a:t>Bone marrow aspirate/biopsy showed 40-50% lambda-restricted plasma cells, Congo Red neg, and 1% lambda-restricted plasma cells by flow</a:t>
            </a:r>
          </a:p>
          <a:p>
            <a:pPr>
              <a:spcBef>
                <a:spcPts val="600"/>
              </a:spcBef>
            </a:pPr>
            <a:r>
              <a:rPr lang="en-US" sz="1900" dirty="0"/>
              <a:t>FISH with 17p del, 1q21 gain, and 13q deletion. </a:t>
            </a:r>
          </a:p>
          <a:p>
            <a:pPr>
              <a:spcBef>
                <a:spcPts val="600"/>
              </a:spcBef>
            </a:pPr>
            <a:r>
              <a:rPr lang="en-US" sz="1900" dirty="0"/>
              <a:t>Cytogenetics normal</a:t>
            </a:r>
          </a:p>
          <a:p>
            <a:pPr>
              <a:spcBef>
                <a:spcPts val="600"/>
              </a:spcBef>
            </a:pPr>
            <a:r>
              <a:rPr lang="en-US" sz="1900" dirty="0"/>
              <a:t>She was started on daratumumab, lenalidomide, and dexamethasone and achieved a VGPR after the first 2 cycles</a:t>
            </a:r>
          </a:p>
          <a:p>
            <a:pPr>
              <a:spcBef>
                <a:spcPts val="600"/>
              </a:spcBef>
            </a:pPr>
            <a:r>
              <a:rPr lang="en-US" sz="1900" dirty="0"/>
              <a:t>After cycle 19, the free lambda began to increase, and now meets </a:t>
            </a:r>
            <a:br>
              <a:rPr lang="en-US" sz="1900" dirty="0"/>
            </a:br>
            <a:r>
              <a:rPr lang="en-US" sz="1900" dirty="0"/>
              <a:t>the definition of PD</a:t>
            </a:r>
          </a:p>
          <a:p>
            <a:pPr>
              <a:spcBef>
                <a:spcPts val="600"/>
              </a:spcBef>
            </a:pPr>
            <a:r>
              <a:rPr lang="en-US" sz="1900" dirty="0"/>
              <a:t>PET/CT shows no new FDG avid lytic lesions</a:t>
            </a:r>
          </a:p>
          <a:p>
            <a:pPr>
              <a:spcBef>
                <a:spcPts val="600"/>
              </a:spcBef>
            </a:pPr>
            <a:r>
              <a:rPr lang="en-US" sz="1900" dirty="0"/>
              <a:t>Patient has excellent performance status</a:t>
            </a:r>
          </a:p>
          <a:p>
            <a:pPr lvl="1">
              <a:spcBef>
                <a:spcPts val="600"/>
              </a:spcBef>
            </a:pPr>
            <a:endParaRPr lang="en-US" sz="1900" dirty="0"/>
          </a:p>
        </p:txBody>
      </p:sp>
      <p:sp>
        <p:nvSpPr>
          <p:cNvPr id="10" name="TextBox 9">
            <a:extLst>
              <a:ext uri="{FF2B5EF4-FFF2-40B4-BE49-F238E27FC236}">
                <a16:creationId xmlns:a16="http://schemas.microsoft.com/office/drawing/2014/main" id="{98A3A646-5320-A996-66DD-A20CB1E9708D}"/>
              </a:ext>
            </a:extLst>
          </p:cNvPr>
          <p:cNvSpPr txBox="1"/>
          <p:nvPr/>
        </p:nvSpPr>
        <p:spPr>
          <a:xfrm>
            <a:off x="8013843" y="4378157"/>
            <a:ext cx="3113925" cy="1687890"/>
          </a:xfrm>
          <a:prstGeom prst="ellipse">
            <a:avLst/>
          </a:prstGeom>
          <a:solidFill>
            <a:schemeClr val="accent2">
              <a:lumMod val="20000"/>
              <a:lumOff val="80000"/>
            </a:schemeClr>
          </a:solidFill>
        </p:spPr>
        <p:txBody>
          <a:bodyPr wrap="square">
            <a:spAutoFit/>
          </a:bodyPr>
          <a:lstStyle/>
          <a:p>
            <a:pPr marL="0" indent="0" algn="ctr">
              <a:buNone/>
            </a:pPr>
            <a:r>
              <a:rPr lang="en-US" sz="2400" b="1" dirty="0"/>
              <a:t>How would you treat this patient? </a:t>
            </a:r>
          </a:p>
        </p:txBody>
      </p:sp>
    </p:spTree>
    <p:extLst>
      <p:ext uri="{BB962C8B-B14F-4D97-AF65-F5344CB8AC3E}">
        <p14:creationId xmlns:p14="http://schemas.microsoft.com/office/powerpoint/2010/main" val="3294829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HemOnc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 id="{BA3538A6-AECA-1347-B570-E67C3502EC63}" vid="{4890F33A-6B85-4549-A0E5-560ED34988F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8</TotalTime>
  <Words>610</Words>
  <Application>Microsoft Macintosh PowerPoint</Application>
  <PresentationFormat>Widescreen</PresentationFormat>
  <Paragraphs>48</Paragraphs>
  <Slides>5</Slides>
  <Notes>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Arial</vt:lpstr>
      <vt:lpstr>Calibri</vt:lpstr>
      <vt:lpstr>Calibri Light</vt:lpstr>
      <vt:lpstr>Century Gothic</vt:lpstr>
      <vt:lpstr>Trebuchet MS</vt:lpstr>
      <vt:lpstr>Hem-Onc 22</vt:lpstr>
      <vt:lpstr>Office Theme</vt:lpstr>
      <vt:lpstr>HemOnc22</vt:lpstr>
      <vt:lpstr>Case Study: How Do You Manage First Relapse Multiple Myeloma Following Daratumumab/ Lenalidomide/Dexamethasone (DRd)?</vt:lpstr>
      <vt:lpstr>PowerPoint Presentation</vt:lpstr>
      <vt:lpstr>Disclaimer</vt:lpstr>
      <vt:lpstr>Case - Relapse Following DRd</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How Do You Manage First Relapse Multiple Myeloma Following Upfront ASCT and Lenalidomide Maintenance?</dc:title>
  <dc:subject/>
  <dc:creator>MedEd On The Go</dc:creator>
  <cp:keywords/>
  <dc:description/>
  <cp:lastModifiedBy>Moriah Diethorn</cp:lastModifiedBy>
  <cp:revision>5</cp:revision>
  <dcterms:created xsi:type="dcterms:W3CDTF">2023-07-27T21:18:20Z</dcterms:created>
  <dcterms:modified xsi:type="dcterms:W3CDTF">2023-08-14T17:23:57Z</dcterms:modified>
  <cp:category/>
</cp:coreProperties>
</file>