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3" r:id="rId2"/>
    <p:sldMasterId id="2147483685" r:id="rId3"/>
  </p:sldMasterIdLst>
  <p:notesMasterIdLst>
    <p:notesMasterId r:id="rId9"/>
  </p:notesMasterIdLst>
  <p:sldIdLst>
    <p:sldId id="258" r:id="rId4"/>
    <p:sldId id="265" r:id="rId5"/>
    <p:sldId id="285" r:id="rId6"/>
    <p:sldId id="257"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6327"/>
  </p:normalViewPr>
  <p:slideViewPr>
    <p:cSldViewPr snapToGrid="0">
      <p:cViewPr varScale="1">
        <p:scale>
          <a:sx n="119" d="100"/>
          <a:sy n="119" d="100"/>
        </p:scale>
        <p:origin x="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5B8890-5EDC-784E-AF5C-8AA1070C1E4B}" type="datetimeFigureOut">
              <a:rPr lang="en-US" smtClean="0"/>
              <a:t>8/14/23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265B61-755F-D140-8E16-BB96CD3D8BE3}" type="slidenum">
              <a:rPr lang="en-US" smtClean="0"/>
              <a:t>‹#›</a:t>
            </a:fld>
            <a:endParaRPr lang="en-US"/>
          </a:p>
        </p:txBody>
      </p:sp>
    </p:spTree>
    <p:extLst>
      <p:ext uri="{BB962C8B-B14F-4D97-AF65-F5344CB8AC3E}">
        <p14:creationId xmlns:p14="http://schemas.microsoft.com/office/powerpoint/2010/main" val="61172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71806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8012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515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79410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23395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246325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412944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362671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459871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18043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5123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89151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922939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877307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356911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00324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3191104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6117001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733851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787500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749737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43485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721378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9438577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992959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548452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749188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525723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627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7218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7794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7622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035271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5115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56790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84190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61724665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5215805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1026"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DDB9-6154-7F97-7FDD-474582243547}"/>
              </a:ext>
            </a:extLst>
          </p:cNvPr>
          <p:cNvSpPr>
            <a:spLocks noGrp="1"/>
          </p:cNvSpPr>
          <p:nvPr>
            <p:ph type="title"/>
          </p:nvPr>
        </p:nvSpPr>
        <p:spPr>
          <a:xfrm>
            <a:off x="609601" y="1709738"/>
            <a:ext cx="10515600" cy="2852737"/>
          </a:xfrm>
        </p:spPr>
        <p:txBody>
          <a:bodyPr>
            <a:normAutofit fontScale="90000"/>
          </a:bodyPr>
          <a:lstStyle/>
          <a:p>
            <a:r>
              <a:rPr lang="en-US" dirty="0"/>
              <a:t>Case Study: How Do You Manage First Relapse Multiple Myeloma Following Upfront ASCT and Lenalidomide Maintenance?</a:t>
            </a:r>
          </a:p>
        </p:txBody>
      </p:sp>
      <p:sp>
        <p:nvSpPr>
          <p:cNvPr id="3" name="Subtitle 2">
            <a:extLst>
              <a:ext uri="{FF2B5EF4-FFF2-40B4-BE49-F238E27FC236}">
                <a16:creationId xmlns:a16="http://schemas.microsoft.com/office/drawing/2014/main" id="{26B0694C-90CB-749F-D25C-9261367E004B}"/>
              </a:ext>
            </a:extLst>
          </p:cNvPr>
          <p:cNvSpPr>
            <a:spLocks noGrp="1"/>
          </p:cNvSpPr>
          <p:nvPr>
            <p:ph type="body" idx="1"/>
          </p:nvPr>
        </p:nvSpPr>
        <p:spPr>
          <a:xfrm>
            <a:off x="609600" y="4692205"/>
            <a:ext cx="10515600" cy="1500187"/>
          </a:xfrm>
        </p:spPr>
        <p:txBody>
          <a:bodyPr>
            <a:noAutofit/>
          </a:bodyPr>
          <a:lstStyle/>
          <a:p>
            <a:r>
              <a:rPr lang="en-US" sz="1600" dirty="0"/>
              <a:t>Joseph Mikhael, MD, MEd, FRCPC</a:t>
            </a:r>
            <a:br>
              <a:rPr lang="en-US" sz="1600" dirty="0"/>
            </a:br>
            <a:r>
              <a:rPr lang="en-US" sz="1600" dirty="0"/>
              <a:t>Chief Medical Officer, International Myeloma Foundation</a:t>
            </a:r>
            <a:br>
              <a:rPr lang="en-US" sz="1600" dirty="0"/>
            </a:br>
            <a:r>
              <a:rPr lang="en-US" sz="1600" dirty="0"/>
              <a:t>Professor, Translational Genomics Research Institute (TGen) </a:t>
            </a:r>
            <a:br>
              <a:rPr lang="en-US" sz="1600" dirty="0"/>
            </a:br>
            <a:r>
              <a:rPr lang="en-US" sz="1600" dirty="0"/>
              <a:t>City of Hope Cancer Center</a:t>
            </a:r>
            <a:br>
              <a:rPr lang="en-US" sz="1600" dirty="0"/>
            </a:br>
            <a:r>
              <a:rPr lang="en-US" sz="1600" dirty="0"/>
              <a:t>Phoenix, AZ</a:t>
            </a:r>
          </a:p>
          <a:p>
            <a:endParaRPr lang="en-US" sz="1600" dirty="0"/>
          </a:p>
        </p:txBody>
      </p:sp>
      <p:sp>
        <p:nvSpPr>
          <p:cNvPr id="4" name="TextBox 3">
            <a:extLst>
              <a:ext uri="{FF2B5EF4-FFF2-40B4-BE49-F238E27FC236}">
                <a16:creationId xmlns:a16="http://schemas.microsoft.com/office/drawing/2014/main" id="{64A1A4BC-C2C7-CEF6-89FA-DD1A440188D7}"/>
              </a:ext>
            </a:extLst>
          </p:cNvPr>
          <p:cNvSpPr txBox="1"/>
          <p:nvPr/>
        </p:nvSpPr>
        <p:spPr>
          <a:xfrm>
            <a:off x="6495016" y="4692205"/>
            <a:ext cx="5351087" cy="1354217"/>
          </a:xfrm>
          <a:prstGeom prst="rect">
            <a:avLst/>
          </a:prstGeom>
          <a:noFill/>
        </p:spPr>
        <p:txBody>
          <a:bodyPr wrap="square">
            <a:spAutoFit/>
          </a:bodyPr>
          <a:lstStyle/>
          <a:p>
            <a:r>
              <a:rPr lang="en-US" sz="1600" dirty="0"/>
              <a:t>Noa Biran, MD </a:t>
            </a:r>
          </a:p>
          <a:p>
            <a:r>
              <a:rPr lang="en-US" sz="1600" dirty="0"/>
              <a:t>Associate Professor of Medicine </a:t>
            </a:r>
          </a:p>
          <a:p>
            <a:r>
              <a:rPr lang="en-US" sz="1600" dirty="0"/>
              <a:t>Hackensack Meridian Health </a:t>
            </a:r>
          </a:p>
          <a:p>
            <a:r>
              <a:rPr lang="en-US" sz="1600" dirty="0"/>
              <a:t>John </a:t>
            </a:r>
            <a:r>
              <a:rPr lang="en-US" sz="1600" dirty="0" err="1"/>
              <a:t>Theurer</a:t>
            </a:r>
            <a:r>
              <a:rPr lang="en-US" sz="1600" dirty="0"/>
              <a:t> Cancer Center, Multiple Myeloma Division</a:t>
            </a:r>
          </a:p>
          <a:p>
            <a:r>
              <a:rPr lang="en-US" sz="1600" dirty="0"/>
              <a:t>Hackensack, NJ</a:t>
            </a:r>
          </a:p>
        </p:txBody>
      </p:sp>
    </p:spTree>
    <p:extLst>
      <p:ext uri="{BB962C8B-B14F-4D97-AF65-F5344CB8AC3E}">
        <p14:creationId xmlns:p14="http://schemas.microsoft.com/office/powerpoint/2010/main" val="372354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Early Relapse in Multiple Myeloma: Modern Management Strategies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Distinguish between relapse and progression of disease in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Compare the efficacy and safety of carfilzomib- and pomalidomide-based regimens in the treatment of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current and emerging treatment approaches to multiple myeloma patients in early relapse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Recognize common adverse events seen with combination regimens used to treat early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163459-296D-9390-869D-3095DFBD73F6}"/>
              </a:ext>
            </a:extLst>
          </p:cNvPr>
          <p:cNvSpPr>
            <a:spLocks noGrp="1"/>
          </p:cNvSpPr>
          <p:nvPr>
            <p:ph type="title"/>
          </p:nvPr>
        </p:nvSpPr>
        <p:spPr/>
        <p:txBody>
          <a:bodyPr/>
          <a:lstStyle/>
          <a:p>
            <a:r>
              <a:rPr lang="en-US" dirty="0"/>
              <a:t>Case - Early Relapse</a:t>
            </a:r>
          </a:p>
        </p:txBody>
      </p:sp>
      <p:sp>
        <p:nvSpPr>
          <p:cNvPr id="7" name="Content Placeholder 6">
            <a:extLst>
              <a:ext uri="{FF2B5EF4-FFF2-40B4-BE49-F238E27FC236}">
                <a16:creationId xmlns:a16="http://schemas.microsoft.com/office/drawing/2014/main" id="{C5DACD31-41D3-ABC2-B987-020F97850883}"/>
              </a:ext>
            </a:extLst>
          </p:cNvPr>
          <p:cNvSpPr>
            <a:spLocks noGrp="1"/>
          </p:cNvSpPr>
          <p:nvPr>
            <p:ph idx="1"/>
          </p:nvPr>
        </p:nvSpPr>
        <p:spPr>
          <a:xfrm>
            <a:off x="609600" y="1284269"/>
            <a:ext cx="10744200" cy="5147353"/>
          </a:xfrm>
        </p:spPr>
        <p:txBody>
          <a:bodyPr>
            <a:normAutofit/>
          </a:bodyPr>
          <a:lstStyle/>
          <a:p>
            <a:r>
              <a:rPr lang="en-US" dirty="0"/>
              <a:t>64 year old African American man with standard risk MM</a:t>
            </a:r>
          </a:p>
          <a:p>
            <a:r>
              <a:rPr lang="en-US" dirty="0"/>
              <a:t>Initially treated in 2019 with VRD for 4 cycles, achieves a VGPR</a:t>
            </a:r>
          </a:p>
          <a:p>
            <a:r>
              <a:rPr lang="en-US" dirty="0"/>
              <a:t>Undergoes ASCT in October 2019 and achieves a CR</a:t>
            </a:r>
          </a:p>
          <a:p>
            <a:r>
              <a:rPr lang="en-US" dirty="0"/>
              <a:t>Placed on lenalidomide 10mg maintenance (21/28 days) in January 2020</a:t>
            </a:r>
          </a:p>
          <a:p>
            <a:r>
              <a:rPr lang="en-US" dirty="0"/>
              <a:t>He tolerates therapy well and remains in CR until March 2023</a:t>
            </a:r>
          </a:p>
          <a:p>
            <a:r>
              <a:rPr lang="en-US" dirty="0"/>
              <a:t>He then develops a slowly climbing M spike and light chain level</a:t>
            </a:r>
          </a:p>
          <a:p>
            <a:r>
              <a:rPr lang="en-US" dirty="0"/>
              <a:t>Repeat staging demonstrates:</a:t>
            </a:r>
          </a:p>
          <a:p>
            <a:pPr lvl="1"/>
            <a:r>
              <a:rPr lang="en-US" dirty="0"/>
              <a:t>BM 30% plasma cells, no high-risk features</a:t>
            </a:r>
          </a:p>
          <a:p>
            <a:pPr lvl="1"/>
            <a:r>
              <a:rPr lang="en-US" dirty="0"/>
              <a:t>CBC and biochemistry normal, except for creatinine slightly </a:t>
            </a:r>
            <a:br>
              <a:rPr lang="en-US" dirty="0"/>
            </a:br>
            <a:r>
              <a:rPr lang="en-US" dirty="0"/>
              <a:t>above normal with </a:t>
            </a:r>
            <a:r>
              <a:rPr lang="en-US" dirty="0" err="1"/>
              <a:t>CrCI</a:t>
            </a:r>
            <a:r>
              <a:rPr lang="en-US" dirty="0"/>
              <a:t> of 50</a:t>
            </a:r>
          </a:p>
          <a:p>
            <a:pPr lvl="1"/>
            <a:r>
              <a:rPr lang="en-US" dirty="0"/>
              <a:t>M spike now 1.7 and light chain ratio of 18 </a:t>
            </a:r>
          </a:p>
          <a:p>
            <a:pPr lvl="1"/>
            <a:endParaRPr lang="en-US" dirty="0"/>
          </a:p>
        </p:txBody>
      </p:sp>
      <p:sp>
        <p:nvSpPr>
          <p:cNvPr id="8" name="Footer Placeholder 7">
            <a:extLst>
              <a:ext uri="{FF2B5EF4-FFF2-40B4-BE49-F238E27FC236}">
                <a16:creationId xmlns:a16="http://schemas.microsoft.com/office/drawing/2014/main" id="{B2A5762D-0043-E347-F492-68099A772D64}"/>
              </a:ext>
            </a:extLst>
          </p:cNvPr>
          <p:cNvSpPr>
            <a:spLocks noGrp="1"/>
          </p:cNvSpPr>
          <p:nvPr>
            <p:ph type="ftr" sz="quarter" idx="3"/>
          </p:nvPr>
        </p:nvSpPr>
        <p:spPr/>
        <p:txBody>
          <a:bodyPr/>
          <a:lstStyle/>
          <a:p>
            <a:r>
              <a:rPr lang="en-US"/>
              <a:t>ASCT, autologous stem cell transplant; BM, bone marrow; CBC, complete blood count; CR, complete response; CrCl, creatinine clearance; M, monoclonal spike; VGPR, very good partial response; VRD, bortezomib-lenalidomide-dexamethasone. </a:t>
            </a:r>
          </a:p>
        </p:txBody>
      </p:sp>
      <p:sp>
        <p:nvSpPr>
          <p:cNvPr id="10" name="TextBox 9">
            <a:extLst>
              <a:ext uri="{FF2B5EF4-FFF2-40B4-BE49-F238E27FC236}">
                <a16:creationId xmlns:a16="http://schemas.microsoft.com/office/drawing/2014/main" id="{98A3A646-5320-A996-66DD-A20CB1E9708D}"/>
              </a:ext>
            </a:extLst>
          </p:cNvPr>
          <p:cNvSpPr txBox="1"/>
          <p:nvPr/>
        </p:nvSpPr>
        <p:spPr>
          <a:xfrm>
            <a:off x="8609744" y="4450076"/>
            <a:ext cx="3113925" cy="1687890"/>
          </a:xfrm>
          <a:prstGeom prst="ellipse">
            <a:avLst/>
          </a:prstGeom>
          <a:solidFill>
            <a:schemeClr val="accent2">
              <a:lumMod val="20000"/>
              <a:lumOff val="80000"/>
            </a:schemeClr>
          </a:solidFill>
        </p:spPr>
        <p:txBody>
          <a:bodyPr wrap="square">
            <a:spAutoFit/>
          </a:bodyPr>
          <a:lstStyle/>
          <a:p>
            <a:pPr marL="0" indent="0" algn="ctr">
              <a:buNone/>
            </a:pPr>
            <a:r>
              <a:rPr lang="en-US" sz="2400" b="1" dirty="0"/>
              <a:t>What is your approach to this patient? </a:t>
            </a:r>
          </a:p>
        </p:txBody>
      </p:sp>
    </p:spTree>
    <p:extLst>
      <p:ext uri="{BB962C8B-B14F-4D97-AF65-F5344CB8AC3E}">
        <p14:creationId xmlns:p14="http://schemas.microsoft.com/office/powerpoint/2010/main" val="3294829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4</TotalTime>
  <Words>578</Words>
  <Application>Microsoft Macintosh PowerPoint</Application>
  <PresentationFormat>Widescreen</PresentationFormat>
  <Paragraphs>49</Paragraphs>
  <Slides>5</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vt:lpstr>
      <vt:lpstr>Calibri</vt:lpstr>
      <vt:lpstr>Calibri Light</vt:lpstr>
      <vt:lpstr>Century Gothic</vt:lpstr>
      <vt:lpstr>Trebuchet MS</vt:lpstr>
      <vt:lpstr>Hem-Onc 22</vt:lpstr>
      <vt:lpstr>Office Theme</vt:lpstr>
      <vt:lpstr>HemOnc22</vt:lpstr>
      <vt:lpstr>Case Study: How Do You Manage First Relapse Multiple Myeloma Following Upfront ASCT and Lenalidomide Maintenance?</vt:lpstr>
      <vt:lpstr>PowerPoint Presentation</vt:lpstr>
      <vt:lpstr>Disclaimer</vt:lpstr>
      <vt:lpstr>Case - Early Relapse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How Do You Manage First Relapse Multiple Myeloma Following Upfront ASCT and Lenalidomide Maintenance?</dc:title>
  <dc:subject/>
  <dc:creator>MedEd On The Go</dc:creator>
  <cp:keywords/>
  <dc:description/>
  <cp:lastModifiedBy>Moriah Diethorn</cp:lastModifiedBy>
  <cp:revision>3</cp:revision>
  <dcterms:created xsi:type="dcterms:W3CDTF">2023-07-27T21:18:20Z</dcterms:created>
  <dcterms:modified xsi:type="dcterms:W3CDTF">2023-08-14T17:22:41Z</dcterms:modified>
  <cp:category/>
</cp:coreProperties>
</file>