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8"/>
  </p:notesMasterIdLst>
  <p:sldIdLst>
    <p:sldId id="256" r:id="rId3"/>
    <p:sldId id="265" r:id="rId4"/>
    <p:sldId id="285" r:id="rId5"/>
    <p:sldId id="257" r:id="rId6"/>
    <p:sldId id="258" r:id="rId7"/>
    <p:sldId id="279" r:id="rId8"/>
    <p:sldId id="280" r:id="rId9"/>
    <p:sldId id="281" r:id="rId10"/>
    <p:sldId id="284" r:id="rId11"/>
    <p:sldId id="282" r:id="rId12"/>
    <p:sldId id="283" r:id="rId13"/>
    <p:sldId id="260" r:id="rId14"/>
    <p:sldId id="261" r:id="rId15"/>
    <p:sldId id="278" r:id="rId16"/>
    <p:sldId id="26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4D3200-C06E-2CFC-969A-908DB7228B22}" name="Patti Repetto" initials="PR" userId="S::prepetto@ushealthconnect.com::29a62dfc-181e-481e-a0bd-97f9faffa5d7" providerId="AD"/>
  <p188:author id="{B0547538-8B96-6C5E-B990-55466F9A02D9}" name="Rebecca Barraclough" initials="RB" userId="S::rbarraclough@ushealthconnect.com::2fefac7e-c711-47ad-8a3f-c5e62e1ab735" providerId="AD"/>
  <p188:author id="{D7037B9D-489D-BD61-C2A8-D798FC9BE454}" name="Robert Garris" initials="RG" userId="S::rgarris@ushealthconnect.com::2e75e808-a6ec-4b4a-8020-a0cff9079715" providerId="AD"/>
  <p188:author id="{52C4C9BB-C807-8705-0B08-A3DF41A8D64B}" name="Moriah Diethorn" initials="MD" userId="Moriah Diethor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4" autoAdjust="0"/>
    <p:restoredTop sz="87959" autoAdjust="0"/>
  </p:normalViewPr>
  <p:slideViewPr>
    <p:cSldViewPr snapToGrid="0">
      <p:cViewPr varScale="1">
        <p:scale>
          <a:sx n="107" d="100"/>
          <a:sy n="107" d="100"/>
        </p:scale>
        <p:origin x="17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microsoft.com/office/2018/10/relationships/authors" Target="authors.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D312D1-A511-4C6D-90C8-742EC2C81F36}" type="datetimeFigureOut">
              <a:rPr lang="en-US" smtClean="0"/>
              <a:t>8/14/23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890552-C2B6-4645-B94B-F43F7B1BF70B}" type="slidenum">
              <a:rPr lang="en-US" smtClean="0"/>
              <a:t>‹#›</a:t>
            </a:fld>
            <a:endParaRPr lang="en-US"/>
          </a:p>
        </p:txBody>
      </p:sp>
    </p:spTree>
    <p:extLst>
      <p:ext uri="{BB962C8B-B14F-4D97-AF65-F5344CB8AC3E}">
        <p14:creationId xmlns:p14="http://schemas.microsoft.com/office/powerpoint/2010/main" val="2130110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154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5</a:t>
            </a:fld>
            <a:endParaRPr lang="en-US"/>
          </a:p>
        </p:txBody>
      </p:sp>
    </p:spTree>
    <p:extLst>
      <p:ext uri="{BB962C8B-B14F-4D97-AF65-F5344CB8AC3E}">
        <p14:creationId xmlns:p14="http://schemas.microsoft.com/office/powerpoint/2010/main" val="91219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7</a:t>
            </a:fld>
            <a:endParaRPr lang="en-US"/>
          </a:p>
        </p:txBody>
      </p:sp>
    </p:spTree>
    <p:extLst>
      <p:ext uri="{BB962C8B-B14F-4D97-AF65-F5344CB8AC3E}">
        <p14:creationId xmlns:p14="http://schemas.microsoft.com/office/powerpoint/2010/main" val="4190657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9</a:t>
            </a:fld>
            <a:endParaRPr lang="en-US"/>
          </a:p>
        </p:txBody>
      </p:sp>
    </p:spTree>
    <p:extLst>
      <p:ext uri="{BB962C8B-B14F-4D97-AF65-F5344CB8AC3E}">
        <p14:creationId xmlns:p14="http://schemas.microsoft.com/office/powerpoint/2010/main" val="8056336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10</a:t>
            </a:fld>
            <a:endParaRPr lang="en-US"/>
          </a:p>
        </p:txBody>
      </p:sp>
    </p:spTree>
    <p:extLst>
      <p:ext uri="{BB962C8B-B14F-4D97-AF65-F5344CB8AC3E}">
        <p14:creationId xmlns:p14="http://schemas.microsoft.com/office/powerpoint/2010/main" val="2816067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11</a:t>
            </a:fld>
            <a:endParaRPr lang="en-US"/>
          </a:p>
        </p:txBody>
      </p:sp>
    </p:spTree>
    <p:extLst>
      <p:ext uri="{BB962C8B-B14F-4D97-AF65-F5344CB8AC3E}">
        <p14:creationId xmlns:p14="http://schemas.microsoft.com/office/powerpoint/2010/main" val="14863107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890552-C2B6-4645-B94B-F43F7B1BF70B}" type="slidenum">
              <a:rPr lang="en-US" smtClean="0"/>
              <a:t>13</a:t>
            </a:fld>
            <a:endParaRPr lang="en-US"/>
          </a:p>
        </p:txBody>
      </p:sp>
    </p:spTree>
    <p:extLst>
      <p:ext uri="{BB962C8B-B14F-4D97-AF65-F5344CB8AC3E}">
        <p14:creationId xmlns:p14="http://schemas.microsoft.com/office/powerpoint/2010/main" val="30398070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9A65F76-0011-CA4E-92EC-80CC7B898B9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94770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71168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743109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584666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27800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D250C-6EEA-B1A1-B491-1042254842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BBD3599-E485-39AC-03C7-74F93F01CE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FF96DE3-09DA-C553-4E03-25C8490BF4CE}"/>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EFA9A60E-868C-52C6-C825-19BA338FF8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21579E-803B-BD28-2DBB-13250B0CA552}"/>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65697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4FC08-534A-8154-8815-A5BFFB686EF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84B8B7-FC0D-4F40-EC2B-62E119F7C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17CCE6-3E70-D9AF-F696-4DDE3281A5DF}"/>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3693B666-A55A-067A-E47A-F4A087A8B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18EFF9-3F62-FFA8-F4BC-890344B8B66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517439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025A2-2765-239F-A15A-3F2C72B2AC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EDEC4F-96BF-9190-2B7F-6CE6BF4214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41C397-E997-3E50-0FFF-FB8BD85539E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54973FE1-6DFF-CDB4-7A32-D3D242B7AD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9263AC-E06E-CCF8-C678-2295416D6BFD}"/>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2353991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2703-6067-83C5-B7B3-BFB8744510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387963D-72B5-EAAA-B532-937561249D6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D0478CC-A6AE-5BA5-0C93-2ABD2CB91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BF93BF-43F9-E86C-2186-7EE4544814C4}"/>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42E5678A-92ED-3CA8-25E7-1697F7B109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AA367E-BEF6-76B2-B494-82E3A4FFFA0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10316847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5067C-F02F-CA51-C76E-9AFAA77F467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B7DFFB7-D356-0068-C081-0037355B3B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46DE1-B636-ED1B-AB2F-C49A63505C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EE0272-F65F-ED84-720C-CA73A9D148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50EF4-AE51-FB58-8AAB-D7B6106A863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D4A651-BC82-2322-E0B4-F301EE08EC7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8" name="Footer Placeholder 7">
            <a:extLst>
              <a:ext uri="{FF2B5EF4-FFF2-40B4-BE49-F238E27FC236}">
                <a16:creationId xmlns:a16="http://schemas.microsoft.com/office/drawing/2014/main" id="{36DE80AA-357E-6C98-0356-40E44CEA866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AEBF76-C709-17B1-7646-653B310FA635}"/>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438184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A9F76-DC18-5638-D2F2-A8C5E27ACA6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92889F-0B2E-7251-3AFB-6AE4AC334F59}"/>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4" name="Footer Placeholder 3">
            <a:extLst>
              <a:ext uri="{FF2B5EF4-FFF2-40B4-BE49-F238E27FC236}">
                <a16:creationId xmlns:a16="http://schemas.microsoft.com/office/drawing/2014/main" id="{7303151B-2399-38C2-5A12-67FB2C49375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D54789-EB7D-63FF-798A-50C671590E5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182161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FAC998-1345-0A1E-D969-E2343D24E5B0}"/>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3" name="Footer Placeholder 2">
            <a:extLst>
              <a:ext uri="{FF2B5EF4-FFF2-40B4-BE49-F238E27FC236}">
                <a16:creationId xmlns:a16="http://schemas.microsoft.com/office/drawing/2014/main" id="{24CBE583-98EF-E399-09BA-BD0061BEF4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234487-D257-CCB4-7728-4674E825B93B}"/>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2382450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2021163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06936-E1B0-0DD5-1952-04504CECDC6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EED911E-6386-4271-B6E9-40C5066E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FE8560E-7E00-2A07-7AE0-12A12B709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0F7A04-C019-9FFD-A565-15FD384B2CBA}"/>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3C619466-C547-5950-58EE-EE1847F6B7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EBF1FB8-9D79-225C-2626-783076682BD3}"/>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9598549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6E1F79-9E23-3848-6F69-35488B4C97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EC5418-1A70-E059-01EC-1D7218641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BA7CE12-2BFD-3001-A50F-144325830B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1FFDA66-E22F-675F-FEB8-63150CF7F0F3}"/>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6" name="Footer Placeholder 5">
            <a:extLst>
              <a:ext uri="{FF2B5EF4-FFF2-40B4-BE49-F238E27FC236}">
                <a16:creationId xmlns:a16="http://schemas.microsoft.com/office/drawing/2014/main" id="{10C83DCB-B75E-E3B9-1D31-F97DD2D654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41B311-4B71-A04A-F24B-8930E95E38DC}"/>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9813718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774C5-0A9B-18F3-9CAF-A2B1A25B92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5D017D1-B693-49B4-3D5E-A85798E937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AF5442-7CBE-77D1-A385-C7039465135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D87A6695-506E-F21D-883F-09C59CE1C5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E03CC-E804-AE4F-BC35-01C4F6A9E24A}"/>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325767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70CF5B-1288-5AE1-2A77-4AA7451944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B6E1E66-A92E-A10E-28AA-282CAF2696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6E619-06E1-63C2-881D-5EC5E6E70BD2}"/>
              </a:ext>
            </a:extLst>
          </p:cNvPr>
          <p:cNvSpPr>
            <a:spLocks noGrp="1"/>
          </p:cNvSpPr>
          <p:nvPr>
            <p:ph type="dt" sz="half" idx="10"/>
          </p:nvPr>
        </p:nvSpPr>
        <p:spPr/>
        <p:txBody>
          <a:body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F76803AB-03EE-7B44-B956-081B88BE25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01B24F-3185-E413-DA86-85FF758C4669}"/>
              </a:ext>
            </a:extLst>
          </p:cNvPr>
          <p:cNvSpPr>
            <a:spLocks noGrp="1"/>
          </p:cNvSpPr>
          <p:nvPr>
            <p:ph type="sldNum" sz="quarter" idx="12"/>
          </p:nvPr>
        </p:nvSpPr>
        <p:spPr/>
        <p:txBody>
          <a:bodyPr/>
          <a:lstStyle/>
          <a:p>
            <a:fld id="{C73C78B3-0045-9547-874D-082F52276EB6}" type="slidenum">
              <a:rPr lang="en-US" smtClean="0"/>
              <a:t>‹#›</a:t>
            </a:fld>
            <a:endParaRPr lang="en-US"/>
          </a:p>
        </p:txBody>
      </p:sp>
    </p:spTree>
    <p:extLst>
      <p:ext uri="{BB962C8B-B14F-4D97-AF65-F5344CB8AC3E}">
        <p14:creationId xmlns:p14="http://schemas.microsoft.com/office/powerpoint/2010/main" val="50030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52170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1016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05471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17130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182255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175924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05781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852238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dt="0"/>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orient="horz" pos="864">
          <p15:clr>
            <a:srgbClr val="F26B43"/>
          </p15:clr>
        </p15:guide>
        <p15:guide id="4" orient="horz" pos="1056">
          <p15:clr>
            <a:srgbClr val="F26B43"/>
          </p15:clr>
        </p15:guide>
        <p15:guide id="5" pos="6168">
          <p15:clr>
            <a:srgbClr val="F26B43"/>
          </p15:clr>
        </p15:guide>
        <p15:guide id="6" pos="607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BC1509-97F9-9AC9-3004-0444397C1F5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3713C-9A88-4E7F-B7F0-88A5DDA067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762F71-44E5-6941-7F1B-4DA15FB3D9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607845-940D-AF42-90E6-0A3F0004BE78}" type="datetimeFigureOut">
              <a:rPr lang="en-US" smtClean="0"/>
              <a:t>8/14/23</a:t>
            </a:fld>
            <a:endParaRPr lang="en-US"/>
          </a:p>
        </p:txBody>
      </p:sp>
      <p:sp>
        <p:nvSpPr>
          <p:cNvPr id="5" name="Footer Placeholder 4">
            <a:extLst>
              <a:ext uri="{FF2B5EF4-FFF2-40B4-BE49-F238E27FC236}">
                <a16:creationId xmlns:a16="http://schemas.microsoft.com/office/drawing/2014/main" id="{2D5F44EC-2508-285C-261A-6C6D471B16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461F35-DC72-C444-9401-DB6D236197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C78B3-0045-9547-874D-082F52276EB6}" type="slidenum">
              <a:rPr lang="en-US" smtClean="0"/>
              <a:t>‹#›</a:t>
            </a:fld>
            <a:endParaRPr lang="en-US"/>
          </a:p>
        </p:txBody>
      </p:sp>
    </p:spTree>
    <p:extLst>
      <p:ext uri="{BB962C8B-B14F-4D97-AF65-F5344CB8AC3E}">
        <p14:creationId xmlns:p14="http://schemas.microsoft.com/office/powerpoint/2010/main" val="234398594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multiplemyelomahub.com/medical-information/defining-relapsed-and-refractory-mm-the-challenges-and-controversies"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multiplemyelomahub.com/medical-information/defining-relapsed-and-refractory-mm-the-challenges-and-controversies" TargetMode="Externa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8" Type="http://schemas.openxmlformats.org/officeDocument/2006/relationships/hyperlink" Target="http://www.mededotg.com/" TargetMode="External"/><Relationship Id="rId3" Type="http://schemas.openxmlformats.org/officeDocument/2006/relationships/image" Target="../media/image11.png"/><Relationship Id="rId7" Type="http://schemas.openxmlformats.org/officeDocument/2006/relationships/hyperlink" Target="http://www.mededonthego.com/" TargetMode="External"/><Relationship Id="rId2" Type="http://schemas.openxmlformats.org/officeDocument/2006/relationships/notesSlide" Target="../notesSlides/notesSlide8.xml"/><Relationship Id="rId1" Type="http://schemas.openxmlformats.org/officeDocument/2006/relationships/slideLayout" Target="../slideLayouts/slideLayout19.xml"/><Relationship Id="rId6" Type="http://schemas.openxmlformats.org/officeDocument/2006/relationships/image" Target="../media/image14.svg"/><Relationship Id="rId5" Type="http://schemas.openxmlformats.org/officeDocument/2006/relationships/image" Target="../media/image13.png"/><Relationship Id="rId10" Type="http://schemas.openxmlformats.org/officeDocument/2006/relationships/image" Target="../media/image16.svg"/><Relationship Id="rId4" Type="http://schemas.openxmlformats.org/officeDocument/2006/relationships/image" Target="../media/image12.svg"/><Relationship Id="rId9" Type="http://schemas.openxmlformats.org/officeDocument/2006/relationships/image" Target="../media/image1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mededonthego.com/Video/program/1026" TargetMode="External"/><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9.xml"/><Relationship Id="rId6" Type="http://schemas.openxmlformats.org/officeDocument/2006/relationships/image" Target="../media/image4.png"/><Relationship Id="rId11" Type="http://schemas.openxmlformats.org/officeDocument/2006/relationships/image" Target="../media/image9.svg"/><Relationship Id="rId5" Type="http://schemas.openxmlformats.org/officeDocument/2006/relationships/hyperlink" Target="mailto:support@MedEdOTG.com" TargetMode="External"/><Relationship Id="rId10" Type="http://schemas.openxmlformats.org/officeDocument/2006/relationships/image" Target="../media/image8.png"/><Relationship Id="rId4" Type="http://schemas.openxmlformats.org/officeDocument/2006/relationships/hyperlink" Target="http://www.mededonthego.com/" TargetMode="External"/><Relationship Id="rId9" Type="http://schemas.openxmlformats.org/officeDocument/2006/relationships/image" Target="../media/image7.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https://multiplemyelomahub.com/medical-information/defining-relapsed-and-refractory-mm-the-challenges-and-controversies"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multiplemyelomahub.com/medical-information/defining-relapsed-and-refractory-mm-the-challenges-and-controversies"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multiplemyelomahub.com/medical-information/defining-relapsed-and-refractory-mm-the-challenges-and-controversies"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multiplemyelomahub.com/medical-information/defining-relapsed-and-refractory-mm-the-challenges-and-controversies"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multiplemyelomahub.com/medical-information/defining-relapsed-and-refractory-mm-the-challenges-and-controversies" TargetMode="External"/><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17C4D-65E7-A158-DCD6-ECB78CEC14B9}"/>
              </a:ext>
            </a:extLst>
          </p:cNvPr>
          <p:cNvSpPr>
            <a:spLocks noGrp="1"/>
          </p:cNvSpPr>
          <p:nvPr>
            <p:ph type="title"/>
          </p:nvPr>
        </p:nvSpPr>
        <p:spPr>
          <a:xfrm>
            <a:off x="609601" y="1709738"/>
            <a:ext cx="10515600" cy="2852737"/>
          </a:xfrm>
        </p:spPr>
        <p:txBody>
          <a:bodyPr>
            <a:normAutofit/>
          </a:bodyPr>
          <a:lstStyle/>
          <a:p>
            <a:r>
              <a:rPr lang="en-US" dirty="0"/>
              <a:t>Multiple Myeloma At First Relapse: Is My Patient Refractory to Lenalidomide?</a:t>
            </a:r>
          </a:p>
        </p:txBody>
      </p:sp>
      <p:sp>
        <p:nvSpPr>
          <p:cNvPr id="3" name="Subtitle 2">
            <a:extLst>
              <a:ext uri="{FF2B5EF4-FFF2-40B4-BE49-F238E27FC236}">
                <a16:creationId xmlns:a16="http://schemas.microsoft.com/office/drawing/2014/main" id="{81AD16AF-CB10-655C-741C-0DE57E824E07}"/>
              </a:ext>
            </a:extLst>
          </p:cNvPr>
          <p:cNvSpPr>
            <a:spLocks noGrp="1"/>
          </p:cNvSpPr>
          <p:nvPr>
            <p:ph type="body" idx="1"/>
          </p:nvPr>
        </p:nvSpPr>
        <p:spPr>
          <a:xfrm>
            <a:off x="609601" y="4589463"/>
            <a:ext cx="10515600" cy="1500187"/>
          </a:xfrm>
        </p:spPr>
        <p:txBody>
          <a:bodyPr>
            <a:normAutofit/>
          </a:bodyPr>
          <a:lstStyle/>
          <a:p>
            <a:r>
              <a:rPr lang="en-US" b="1" dirty="0">
                <a:solidFill>
                  <a:schemeClr val="accent1"/>
                </a:solidFill>
              </a:rPr>
              <a:t>Noa </a:t>
            </a:r>
            <a:r>
              <a:rPr lang="en-US" b="1" dirty="0" err="1">
                <a:solidFill>
                  <a:schemeClr val="accent1"/>
                </a:solidFill>
              </a:rPr>
              <a:t>Biran</a:t>
            </a:r>
            <a:r>
              <a:rPr lang="en-US" b="1" dirty="0">
                <a:solidFill>
                  <a:schemeClr val="accent1"/>
                </a:solidFill>
              </a:rPr>
              <a:t>, MD </a:t>
            </a:r>
            <a:br>
              <a:rPr lang="en-US" dirty="0"/>
            </a:br>
            <a:r>
              <a:rPr lang="en-US" dirty="0"/>
              <a:t>Associate Professor of Medicine </a:t>
            </a:r>
            <a:br>
              <a:rPr lang="en-US" dirty="0"/>
            </a:br>
            <a:r>
              <a:rPr lang="en-US" dirty="0"/>
              <a:t>Hackensack Meridian Health </a:t>
            </a:r>
            <a:br>
              <a:rPr lang="en-US" dirty="0"/>
            </a:br>
            <a:r>
              <a:rPr lang="en-US" dirty="0"/>
              <a:t>John </a:t>
            </a:r>
            <a:r>
              <a:rPr lang="en-US" dirty="0" err="1"/>
              <a:t>Theurer</a:t>
            </a:r>
            <a:r>
              <a:rPr lang="en-US" dirty="0"/>
              <a:t> Cancer Center, Multiple Myeloma Division</a:t>
            </a:r>
            <a:br>
              <a:rPr lang="en-US" dirty="0"/>
            </a:br>
            <a:r>
              <a:rPr lang="en-US" dirty="0"/>
              <a:t>Hackensack, NJ </a:t>
            </a:r>
          </a:p>
        </p:txBody>
      </p:sp>
    </p:spTree>
    <p:extLst>
      <p:ext uri="{BB962C8B-B14F-4D97-AF65-F5344CB8AC3E}">
        <p14:creationId xmlns:p14="http://schemas.microsoft.com/office/powerpoint/2010/main" val="2253347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54F5C98-E51D-096A-35C0-D813197991B4}"/>
              </a:ext>
            </a:extLst>
          </p:cNvPr>
          <p:cNvSpPr>
            <a:spLocks noGrp="1"/>
          </p:cNvSpPr>
          <p:nvPr>
            <p:ph type="ftr" sz="quarter" idx="3"/>
          </p:nvPr>
        </p:nvSpPr>
        <p:spPr>
          <a:xfrm>
            <a:off x="609599" y="6356350"/>
            <a:ext cx="11004223"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1. Lee JH, et al.  </a:t>
            </a:r>
            <a:r>
              <a:rPr lang="en-US" sz="900" i="1" dirty="0"/>
              <a:t>Blood Res</a:t>
            </a:r>
            <a:r>
              <a:rPr lang="en-US" sz="900" dirty="0"/>
              <a:t>. 2020;55(S1):S43-S53; 2. Kumar S, et al. </a:t>
            </a:r>
            <a:r>
              <a:rPr lang="en-US" sz="900" i="1" dirty="0"/>
              <a:t>Lancet Oncol</a:t>
            </a:r>
            <a:r>
              <a:rPr lang="en-US" sz="900" dirty="0"/>
              <a:t>. 2016;17(8):e328-e346; 5. </a:t>
            </a:r>
            <a:r>
              <a:rPr lang="en-US" sz="900" dirty="0" err="1"/>
              <a:t>Sonneveld</a:t>
            </a:r>
            <a:r>
              <a:rPr lang="en-US" sz="900" dirty="0"/>
              <a:t> P, et al.  </a:t>
            </a:r>
            <a:r>
              <a:rPr lang="en-US" sz="900" i="1" dirty="0" err="1"/>
              <a:t>Haematologica</a:t>
            </a:r>
            <a:r>
              <a:rPr lang="en-US" sz="900" dirty="0"/>
              <a:t>. 2016;101(4):396-406; Hyde A. Multiple Myeloma Hub. May 26, 2022. Accessed July 2023. </a:t>
            </a:r>
            <a:r>
              <a:rPr lang="en-US" sz="900" dirty="0">
                <a:hlinkClick r:id="rId3">
                  <a:extLst>
                    <a:ext uri="{A12FA001-AC4F-418D-AE19-62706E023703}">
                      <ahyp:hlinkClr xmlns:ahyp="http://schemas.microsoft.com/office/drawing/2018/hyperlinkcolor" val="tx"/>
                    </a:ext>
                  </a:extLst>
                </a:hlinkClick>
              </a:rPr>
              <a:t>https://multiplemyelomahub.com/medical-information/defining-relapsed-and-refractory-mm-the-challenges-and-controversies</a:t>
            </a:r>
            <a:endParaRPr lang="en-US" sz="900" dirty="0"/>
          </a:p>
        </p:txBody>
      </p:sp>
      <p:sp>
        <p:nvSpPr>
          <p:cNvPr id="2" name="Title 1">
            <a:extLst>
              <a:ext uri="{FF2B5EF4-FFF2-40B4-BE49-F238E27FC236}">
                <a16:creationId xmlns:a16="http://schemas.microsoft.com/office/drawing/2014/main" id="{4C6D35DC-F9CC-1219-6ABE-FFC4D23E8622}"/>
              </a:ext>
            </a:extLst>
          </p:cNvPr>
          <p:cNvSpPr>
            <a:spLocks noGrp="1"/>
          </p:cNvSpPr>
          <p:nvPr>
            <p:ph type="title"/>
          </p:nvPr>
        </p:nvSpPr>
        <p:spPr/>
        <p:txBody>
          <a:bodyPr vert="horz" lIns="91440" tIns="45720" rIns="91440" bIns="45720" rtlCol="0" anchor="ctr">
            <a:normAutofit/>
          </a:bodyPr>
          <a:lstStyle/>
          <a:p>
            <a:r>
              <a:rPr lang="en-US"/>
              <a:t>IMWG Definition of Progression</a:t>
            </a:r>
          </a:p>
        </p:txBody>
      </p:sp>
      <p:sp>
        <p:nvSpPr>
          <p:cNvPr id="17" name="Content Placeholder 16">
            <a:extLst>
              <a:ext uri="{FF2B5EF4-FFF2-40B4-BE49-F238E27FC236}">
                <a16:creationId xmlns:a16="http://schemas.microsoft.com/office/drawing/2014/main" id="{8AC4700E-353E-6A34-C559-B7E4E98870FC}"/>
              </a:ext>
            </a:extLst>
          </p:cNvPr>
          <p:cNvSpPr>
            <a:spLocks noGrp="1"/>
          </p:cNvSpPr>
          <p:nvPr>
            <p:ph idx="1"/>
          </p:nvPr>
        </p:nvSpPr>
        <p:spPr>
          <a:xfrm>
            <a:off x="609600" y="1477907"/>
            <a:ext cx="10744200" cy="3427726"/>
          </a:xfrm>
        </p:spPr>
        <p:txBody>
          <a:bodyPr>
            <a:normAutofit/>
          </a:bodyPr>
          <a:lstStyle/>
          <a:p>
            <a:pPr marL="0" indent="0">
              <a:buNone/>
            </a:pPr>
            <a:r>
              <a:rPr lang="en-US" b="1" dirty="0">
                <a:solidFill>
                  <a:schemeClr val="accent1"/>
                </a:solidFill>
                <a:effectLst/>
                <a:latin typeface="Helvetica" pitchFamily="2" charset="0"/>
              </a:rPr>
              <a:t>Refractory</a:t>
            </a:r>
            <a:r>
              <a:rPr lang="en-US" b="1" baseline="30000" dirty="0">
                <a:solidFill>
                  <a:schemeClr val="accent1"/>
                </a:solidFill>
                <a:effectLst/>
                <a:latin typeface="Helvetica" pitchFamily="2" charset="0"/>
              </a:rPr>
              <a:t>5</a:t>
            </a:r>
          </a:p>
          <a:p>
            <a:r>
              <a:rPr lang="en-US" dirty="0">
                <a:effectLst/>
                <a:latin typeface="Helvetica" pitchFamily="2" charset="0"/>
              </a:rPr>
              <a:t>Disease that becomes non-responsive or progressive on therapy or within 60 days of the last treatment in patients who had achieved an MR</a:t>
            </a:r>
            <a:r>
              <a:rPr lang="en-US" sz="2400" baseline="30000" dirty="0"/>
              <a:t>†</a:t>
            </a:r>
            <a:r>
              <a:rPr lang="en-US" dirty="0">
                <a:effectLst/>
                <a:latin typeface="Helvetica" pitchFamily="2" charset="0"/>
              </a:rPr>
              <a:t> or better on prior therapy</a:t>
            </a:r>
          </a:p>
          <a:p>
            <a:pPr marL="0" indent="0">
              <a:buNone/>
            </a:pPr>
            <a:endParaRPr lang="en-US" dirty="0"/>
          </a:p>
        </p:txBody>
      </p:sp>
    </p:spTree>
    <p:extLst>
      <p:ext uri="{BB962C8B-B14F-4D97-AF65-F5344CB8AC3E}">
        <p14:creationId xmlns:p14="http://schemas.microsoft.com/office/powerpoint/2010/main" val="29485881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154F5C98-E51D-096A-35C0-D813197991B4}"/>
              </a:ext>
            </a:extLst>
          </p:cNvPr>
          <p:cNvSpPr>
            <a:spLocks noGrp="1"/>
          </p:cNvSpPr>
          <p:nvPr>
            <p:ph type="ftr" sz="quarter" idx="3"/>
          </p:nvPr>
        </p:nvSpPr>
        <p:spPr>
          <a:xfrm>
            <a:off x="609600" y="6356350"/>
            <a:ext cx="10947662"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1. Lee JH, et al.  </a:t>
            </a:r>
            <a:r>
              <a:rPr lang="en-US" sz="900" i="1" dirty="0"/>
              <a:t>Blood Res</a:t>
            </a:r>
            <a:r>
              <a:rPr lang="en-US" sz="900" dirty="0"/>
              <a:t>. 2020;55(S1):S43-S53; 2. Kumar S, et al. </a:t>
            </a:r>
            <a:r>
              <a:rPr lang="en-US" sz="900" i="1" dirty="0"/>
              <a:t>Lancet Oncol</a:t>
            </a:r>
            <a:r>
              <a:rPr lang="en-US" sz="900" dirty="0"/>
              <a:t>. 2016;17(8):e328-e346; 5. </a:t>
            </a:r>
            <a:r>
              <a:rPr lang="en-US" sz="900" dirty="0" err="1"/>
              <a:t>Sonneveld</a:t>
            </a:r>
            <a:r>
              <a:rPr lang="en-US" sz="900" dirty="0"/>
              <a:t> P, et al.  </a:t>
            </a:r>
            <a:r>
              <a:rPr lang="en-US" sz="900" i="1" dirty="0" err="1"/>
              <a:t>Haematologica</a:t>
            </a:r>
            <a:r>
              <a:rPr lang="en-US" sz="900" dirty="0"/>
              <a:t>. 2016;101(4):396-406; Hyde A. Multiple Myeloma Hub. May 26, 2022. Accessed July 2023. </a:t>
            </a:r>
            <a:r>
              <a:rPr lang="en-US" sz="900" dirty="0">
                <a:hlinkClick r:id="rId3">
                  <a:extLst>
                    <a:ext uri="{A12FA001-AC4F-418D-AE19-62706E023703}">
                      <ahyp:hlinkClr xmlns:ahyp="http://schemas.microsoft.com/office/drawing/2018/hyperlinkcolor" val="tx"/>
                    </a:ext>
                  </a:extLst>
                </a:hlinkClick>
              </a:rPr>
              <a:t>https://multiplemyelomahub.com/medical-information/defining-relapsed-and-refractory-mm-the-challenges-and-controversies</a:t>
            </a:r>
            <a:endParaRPr lang="en-US" sz="900" dirty="0"/>
          </a:p>
        </p:txBody>
      </p:sp>
      <p:sp>
        <p:nvSpPr>
          <p:cNvPr id="2" name="Title 1">
            <a:extLst>
              <a:ext uri="{FF2B5EF4-FFF2-40B4-BE49-F238E27FC236}">
                <a16:creationId xmlns:a16="http://schemas.microsoft.com/office/drawing/2014/main" id="{4C6D35DC-F9CC-1219-6ABE-FFC4D23E8622}"/>
              </a:ext>
            </a:extLst>
          </p:cNvPr>
          <p:cNvSpPr>
            <a:spLocks noGrp="1"/>
          </p:cNvSpPr>
          <p:nvPr>
            <p:ph type="title"/>
          </p:nvPr>
        </p:nvSpPr>
        <p:spPr/>
        <p:txBody>
          <a:bodyPr vert="horz" lIns="91440" tIns="45720" rIns="91440" bIns="45720" rtlCol="0" anchor="ctr">
            <a:normAutofit/>
          </a:bodyPr>
          <a:lstStyle/>
          <a:p>
            <a:r>
              <a:rPr lang="en-US"/>
              <a:t>IMWG Definition of Progression</a:t>
            </a:r>
          </a:p>
        </p:txBody>
      </p:sp>
      <p:sp>
        <p:nvSpPr>
          <p:cNvPr id="17" name="Content Placeholder 16">
            <a:extLst>
              <a:ext uri="{FF2B5EF4-FFF2-40B4-BE49-F238E27FC236}">
                <a16:creationId xmlns:a16="http://schemas.microsoft.com/office/drawing/2014/main" id="{8AC4700E-353E-6A34-C559-B7E4E98870FC}"/>
              </a:ext>
            </a:extLst>
          </p:cNvPr>
          <p:cNvSpPr>
            <a:spLocks noGrp="1"/>
          </p:cNvSpPr>
          <p:nvPr>
            <p:ph idx="1"/>
          </p:nvPr>
        </p:nvSpPr>
        <p:spPr/>
        <p:txBody>
          <a:bodyPr>
            <a:normAutofit/>
          </a:bodyPr>
          <a:lstStyle/>
          <a:p>
            <a:pPr marL="0" indent="0">
              <a:buNone/>
            </a:pPr>
            <a:r>
              <a:rPr lang="en-US" b="1" dirty="0">
                <a:solidFill>
                  <a:schemeClr val="accent1"/>
                </a:solidFill>
                <a:effectLst/>
                <a:latin typeface="Helvetica" pitchFamily="2" charset="0"/>
              </a:rPr>
              <a:t>Primary refractory</a:t>
            </a:r>
            <a:r>
              <a:rPr lang="en-US" b="1" baseline="30000" dirty="0">
                <a:solidFill>
                  <a:schemeClr val="accent1"/>
                </a:solidFill>
                <a:effectLst/>
                <a:latin typeface="Helvetica" pitchFamily="2" charset="0"/>
              </a:rPr>
              <a:t>3</a:t>
            </a:r>
          </a:p>
          <a:p>
            <a:r>
              <a:rPr lang="en-US" dirty="0">
                <a:effectLst/>
                <a:latin typeface="Helvetica" pitchFamily="2" charset="0"/>
              </a:rPr>
              <a:t>Refractory disease in patients who have never achieved an MR with any therapy. These include patients who never achieve an MR or better, for whom there is no significant change in the M protein concentration and no evidence of clinical progression.</a:t>
            </a:r>
            <a:endParaRPr lang="en-US" dirty="0"/>
          </a:p>
        </p:txBody>
      </p:sp>
    </p:spTree>
    <p:extLst>
      <p:ext uri="{BB962C8B-B14F-4D97-AF65-F5344CB8AC3E}">
        <p14:creationId xmlns:p14="http://schemas.microsoft.com/office/powerpoint/2010/main" val="1951531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51344-2E53-D10D-18D7-B5A111D115FA}"/>
              </a:ext>
            </a:extLst>
          </p:cNvPr>
          <p:cNvSpPr>
            <a:spLocks noGrp="1"/>
          </p:cNvSpPr>
          <p:nvPr>
            <p:ph type="title"/>
          </p:nvPr>
        </p:nvSpPr>
        <p:spPr>
          <a:xfrm>
            <a:off x="526774" y="156403"/>
            <a:ext cx="10515600" cy="1325563"/>
          </a:xfrm>
        </p:spPr>
        <p:txBody>
          <a:bodyPr>
            <a:normAutofit/>
          </a:bodyPr>
          <a:lstStyle/>
          <a:p>
            <a:r>
              <a:rPr lang="en-US" sz="3600" dirty="0"/>
              <a:t>Myeloma Refractory to Lenalidomide</a:t>
            </a:r>
          </a:p>
        </p:txBody>
      </p:sp>
      <p:sp>
        <p:nvSpPr>
          <p:cNvPr id="3" name="Content Placeholder 2">
            <a:extLst>
              <a:ext uri="{FF2B5EF4-FFF2-40B4-BE49-F238E27FC236}">
                <a16:creationId xmlns:a16="http://schemas.microsoft.com/office/drawing/2014/main" id="{01BC4D1E-C0BB-372F-F5F7-E7E33E48F682}"/>
              </a:ext>
            </a:extLst>
          </p:cNvPr>
          <p:cNvSpPr>
            <a:spLocks noGrp="1"/>
          </p:cNvSpPr>
          <p:nvPr>
            <p:ph idx="1"/>
          </p:nvPr>
        </p:nvSpPr>
        <p:spPr>
          <a:xfrm>
            <a:off x="706655" y="2402169"/>
            <a:ext cx="2747701" cy="2128595"/>
          </a:xfrm>
          <a:ln/>
        </p:spPr>
        <p:style>
          <a:lnRef idx="1">
            <a:schemeClr val="dk1"/>
          </a:lnRef>
          <a:fillRef idx="2">
            <a:schemeClr val="dk1"/>
          </a:fillRef>
          <a:effectRef idx="1">
            <a:schemeClr val="dk1"/>
          </a:effectRef>
          <a:fontRef idx="minor">
            <a:schemeClr val="dk1"/>
          </a:fontRef>
        </p:style>
        <p:txBody>
          <a:bodyPr anchor="ctr">
            <a:normAutofit/>
          </a:bodyPr>
          <a:lstStyle/>
          <a:p>
            <a:pPr marL="0" indent="0" algn="ctr">
              <a:buNone/>
            </a:pPr>
            <a:r>
              <a:rPr lang="en-US" sz="2000" dirty="0">
                <a:solidFill>
                  <a:schemeClr val="bg1"/>
                </a:solidFill>
              </a:rPr>
              <a:t>The major definition for lenalidomide-refractory disease is progression or </a:t>
            </a:r>
            <a:br>
              <a:rPr lang="en-US" sz="2000" dirty="0">
                <a:solidFill>
                  <a:schemeClr val="bg1"/>
                </a:solidFill>
              </a:rPr>
            </a:br>
            <a:r>
              <a:rPr lang="en-US" sz="2000" dirty="0">
                <a:solidFill>
                  <a:schemeClr val="bg1"/>
                </a:solidFill>
              </a:rPr>
              <a:t>&lt;PR on FULL-DOSE of lenalidomide</a:t>
            </a:r>
          </a:p>
        </p:txBody>
      </p:sp>
      <p:sp>
        <p:nvSpPr>
          <p:cNvPr id="9" name="Left Arrow 8">
            <a:extLst>
              <a:ext uri="{FF2B5EF4-FFF2-40B4-BE49-F238E27FC236}">
                <a16:creationId xmlns:a16="http://schemas.microsoft.com/office/drawing/2014/main" id="{DAD35915-6733-9028-07E6-85F67B3A0CB7}"/>
              </a:ext>
            </a:extLst>
          </p:cNvPr>
          <p:cNvSpPr/>
          <p:nvPr/>
        </p:nvSpPr>
        <p:spPr>
          <a:xfrm rot="1952565">
            <a:off x="5978520" y="4203156"/>
            <a:ext cx="1043673" cy="586866"/>
          </a:xfrm>
          <a:prstGeom prst="leftArrow">
            <a:avLst>
              <a:gd name="adj1" fmla="val 60000"/>
              <a:gd name="adj2" fmla="val 50000"/>
            </a:avLst>
          </a:prstGeom>
          <a:solidFill>
            <a:schemeClr val="tx1">
              <a:lumMod val="20000"/>
              <a:lumOff val="8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0" name="Rectangle 9">
            <a:extLst>
              <a:ext uri="{FF2B5EF4-FFF2-40B4-BE49-F238E27FC236}">
                <a16:creationId xmlns:a16="http://schemas.microsoft.com/office/drawing/2014/main" id="{F2E66AF1-A1C5-879E-6028-DE6206587B3E}"/>
              </a:ext>
            </a:extLst>
          </p:cNvPr>
          <p:cNvSpPr/>
          <p:nvPr/>
        </p:nvSpPr>
        <p:spPr>
          <a:xfrm>
            <a:off x="3998262" y="2639312"/>
            <a:ext cx="2022164" cy="1617731"/>
          </a:xfrm>
          <a:prstGeom prst="rect">
            <a:avLst/>
          </a:prstGeom>
        </p:spPr>
        <p:style>
          <a:lnRef idx="1">
            <a:schemeClr val="accent6"/>
          </a:lnRef>
          <a:fillRef idx="3">
            <a:schemeClr val="accent6"/>
          </a:fillRef>
          <a:effectRef idx="2">
            <a:schemeClr val="accent6"/>
          </a:effectRef>
          <a:fontRef idx="minor">
            <a:schemeClr val="lt1"/>
          </a:fontRef>
        </p:style>
        <p:txBody>
          <a:bodyPr spcFirstLastPara="0" vert="horz" wrap="square" lIns="85482" tIns="85482" rIns="85482" bIns="85482" numCol="1" spcCol="1270" anchor="ctr" anchorCtr="0">
            <a:noAutofit/>
          </a:bodyPr>
          <a:lstStyle/>
          <a:p>
            <a:pPr marL="0" lvl="0" indent="0" algn="ctr" defTabSz="889000">
              <a:lnSpc>
                <a:spcPct val="90000"/>
              </a:lnSpc>
              <a:spcBef>
                <a:spcPct val="0"/>
              </a:spcBef>
              <a:spcAft>
                <a:spcPct val="35000"/>
              </a:spcAft>
              <a:buNone/>
            </a:pPr>
            <a:r>
              <a:rPr lang="en-US" sz="2000" kern="1200" dirty="0"/>
              <a:t>Increase lenalidomide dose</a:t>
            </a:r>
          </a:p>
        </p:txBody>
      </p:sp>
      <p:sp>
        <p:nvSpPr>
          <p:cNvPr id="11" name="Left Arrow 10">
            <a:extLst>
              <a:ext uri="{FF2B5EF4-FFF2-40B4-BE49-F238E27FC236}">
                <a16:creationId xmlns:a16="http://schemas.microsoft.com/office/drawing/2014/main" id="{1C681479-4C0E-2DF5-3B83-1F73EF6B53F8}"/>
              </a:ext>
            </a:extLst>
          </p:cNvPr>
          <p:cNvSpPr/>
          <p:nvPr/>
        </p:nvSpPr>
        <p:spPr>
          <a:xfrm rot="5380112">
            <a:off x="7208757" y="3404496"/>
            <a:ext cx="990127" cy="539365"/>
          </a:xfrm>
          <a:prstGeom prst="leftArrow">
            <a:avLst>
              <a:gd name="adj1" fmla="val 60000"/>
              <a:gd name="adj2" fmla="val 50000"/>
            </a:avLst>
          </a:prstGeom>
          <a:solidFill>
            <a:schemeClr val="tx1">
              <a:lumMod val="20000"/>
              <a:lumOff val="8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2" name="Rectangle 11">
            <a:extLst>
              <a:ext uri="{FF2B5EF4-FFF2-40B4-BE49-F238E27FC236}">
                <a16:creationId xmlns:a16="http://schemas.microsoft.com/office/drawing/2014/main" id="{CAAC274C-E58C-7302-8181-5417FD761314}"/>
              </a:ext>
            </a:extLst>
          </p:cNvPr>
          <p:cNvSpPr/>
          <p:nvPr/>
        </p:nvSpPr>
        <p:spPr>
          <a:xfrm>
            <a:off x="6612293" y="1481966"/>
            <a:ext cx="2022164" cy="1617731"/>
          </a:xfrm>
          <a:prstGeom prst="rect">
            <a:avLst/>
          </a:prstGeom>
        </p:spPr>
        <p:style>
          <a:lnRef idx="1">
            <a:schemeClr val="accent6"/>
          </a:lnRef>
          <a:fillRef idx="3">
            <a:schemeClr val="accent6"/>
          </a:fillRef>
          <a:effectRef idx="2">
            <a:schemeClr val="accent6"/>
          </a:effectRef>
          <a:fontRef idx="minor">
            <a:schemeClr val="lt1"/>
          </a:fontRef>
        </p:style>
        <p:txBody>
          <a:bodyPr spcFirstLastPara="0" vert="horz" wrap="square" lIns="85482" tIns="85482" rIns="85482" bIns="85482" numCol="1" spcCol="1270" anchor="ctr" anchorCtr="0">
            <a:noAutofit/>
          </a:bodyPr>
          <a:lstStyle/>
          <a:p>
            <a:pPr marL="0" lvl="0" indent="0" algn="ctr" defTabSz="889000">
              <a:lnSpc>
                <a:spcPct val="90000"/>
              </a:lnSpc>
              <a:spcBef>
                <a:spcPct val="0"/>
              </a:spcBef>
              <a:spcAft>
                <a:spcPct val="35000"/>
              </a:spcAft>
              <a:buNone/>
            </a:pPr>
            <a:r>
              <a:rPr lang="en-US" sz="2000" kern="1200" dirty="0"/>
              <a:t>Add weekly dexamethasone</a:t>
            </a:r>
          </a:p>
        </p:txBody>
      </p:sp>
      <p:sp>
        <p:nvSpPr>
          <p:cNvPr id="13" name="Left Arrow 12">
            <a:extLst>
              <a:ext uri="{FF2B5EF4-FFF2-40B4-BE49-F238E27FC236}">
                <a16:creationId xmlns:a16="http://schemas.microsoft.com/office/drawing/2014/main" id="{E6189A51-2925-6CC4-9DD1-3D0DB88DF87C}"/>
              </a:ext>
            </a:extLst>
          </p:cNvPr>
          <p:cNvSpPr/>
          <p:nvPr/>
        </p:nvSpPr>
        <p:spPr>
          <a:xfrm rot="8516671">
            <a:off x="8514997" y="4145416"/>
            <a:ext cx="821375" cy="606649"/>
          </a:xfrm>
          <a:prstGeom prst="leftArrow">
            <a:avLst>
              <a:gd name="adj1" fmla="val 60000"/>
              <a:gd name="adj2" fmla="val 50000"/>
            </a:avLst>
          </a:prstGeom>
          <a:solidFill>
            <a:schemeClr val="tx1">
              <a:lumMod val="20000"/>
              <a:lumOff val="80000"/>
            </a:schemeClr>
          </a:solid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4" name="Rectangle 13">
            <a:extLst>
              <a:ext uri="{FF2B5EF4-FFF2-40B4-BE49-F238E27FC236}">
                <a16:creationId xmlns:a16="http://schemas.microsoft.com/office/drawing/2014/main" id="{8D0CE541-ED01-9CB0-645F-F4F9F2B2B2BC}"/>
              </a:ext>
            </a:extLst>
          </p:cNvPr>
          <p:cNvSpPr/>
          <p:nvPr/>
        </p:nvSpPr>
        <p:spPr>
          <a:xfrm>
            <a:off x="9331635" y="2657602"/>
            <a:ext cx="2022164" cy="1617731"/>
          </a:xfrm>
          <a:prstGeom prst="rect">
            <a:avLst/>
          </a:prstGeom>
        </p:spPr>
        <p:style>
          <a:lnRef idx="1">
            <a:schemeClr val="accent6"/>
          </a:lnRef>
          <a:fillRef idx="3">
            <a:schemeClr val="accent6"/>
          </a:fillRef>
          <a:effectRef idx="2">
            <a:schemeClr val="accent6"/>
          </a:effectRef>
          <a:fontRef idx="minor">
            <a:schemeClr val="lt1"/>
          </a:fontRef>
        </p:style>
        <p:txBody>
          <a:bodyPr spcFirstLastPara="0" vert="horz" wrap="square" lIns="85482" tIns="85482" rIns="85482" bIns="85482" numCol="1" spcCol="1270" anchor="ctr" anchorCtr="0">
            <a:noAutofit/>
          </a:bodyPr>
          <a:lstStyle/>
          <a:p>
            <a:pPr marL="0" lvl="0" indent="0" algn="ctr" defTabSz="889000">
              <a:lnSpc>
                <a:spcPct val="90000"/>
              </a:lnSpc>
              <a:spcBef>
                <a:spcPct val="0"/>
              </a:spcBef>
              <a:spcAft>
                <a:spcPct val="35000"/>
              </a:spcAft>
              <a:buNone/>
            </a:pPr>
            <a:r>
              <a:rPr lang="en-US" sz="2000" kern="1200" dirty="0"/>
              <a:t>Switch to a pomalidomide (or </a:t>
            </a:r>
            <a:r>
              <a:rPr lang="en-US" sz="2000" kern="1200" dirty="0" err="1"/>
              <a:t>mo</a:t>
            </a:r>
            <a:r>
              <a:rPr lang="en-US" sz="2000" kern="1200" dirty="0"/>
              <a:t>-Ab/PI-based regimen)</a:t>
            </a:r>
          </a:p>
        </p:txBody>
      </p:sp>
      <p:sp>
        <p:nvSpPr>
          <p:cNvPr id="6" name="Footer Placeholder 5">
            <a:extLst>
              <a:ext uri="{FF2B5EF4-FFF2-40B4-BE49-F238E27FC236}">
                <a16:creationId xmlns:a16="http://schemas.microsoft.com/office/drawing/2014/main" id="{CCBE1240-3239-2319-6BFE-7F26E5FEC243}"/>
              </a:ext>
            </a:extLst>
          </p:cNvPr>
          <p:cNvSpPr>
            <a:spLocks noGrp="1"/>
          </p:cNvSpPr>
          <p:nvPr>
            <p:ph type="ftr" sz="quarter" idx="3"/>
          </p:nvPr>
        </p:nvSpPr>
        <p:spPr/>
        <p:txBody>
          <a:bodyPr/>
          <a:lstStyle/>
          <a:p>
            <a:r>
              <a:rPr lang="en-US" dirty="0"/>
              <a:t>PR, partial response; </a:t>
            </a:r>
            <a:r>
              <a:rPr lang="en-US" dirty="0" err="1"/>
              <a:t>mo</a:t>
            </a:r>
            <a:r>
              <a:rPr lang="en-US" dirty="0"/>
              <a:t>-Ab, monoclonal antibody; PI, proteasome inhibitor. </a:t>
            </a:r>
          </a:p>
        </p:txBody>
      </p:sp>
      <p:sp>
        <p:nvSpPr>
          <p:cNvPr id="8" name="Freeform 7">
            <a:extLst>
              <a:ext uri="{FF2B5EF4-FFF2-40B4-BE49-F238E27FC236}">
                <a16:creationId xmlns:a16="http://schemas.microsoft.com/office/drawing/2014/main" id="{EA941258-C5C2-B1F5-C1EF-FD9B1179AB51}"/>
              </a:ext>
            </a:extLst>
          </p:cNvPr>
          <p:cNvSpPr/>
          <p:nvPr/>
        </p:nvSpPr>
        <p:spPr>
          <a:xfrm>
            <a:off x="6686773" y="4100124"/>
            <a:ext cx="2128594" cy="2128594"/>
          </a:xfrm>
          <a:custGeom>
            <a:avLst/>
            <a:gdLst>
              <a:gd name="connsiteX0" fmla="*/ 0 w 2128594"/>
              <a:gd name="connsiteY0" fmla="*/ 1064297 h 2128594"/>
              <a:gd name="connsiteX1" fmla="*/ 1064297 w 2128594"/>
              <a:gd name="connsiteY1" fmla="*/ 0 h 2128594"/>
              <a:gd name="connsiteX2" fmla="*/ 2128594 w 2128594"/>
              <a:gd name="connsiteY2" fmla="*/ 1064297 h 2128594"/>
              <a:gd name="connsiteX3" fmla="*/ 1064297 w 2128594"/>
              <a:gd name="connsiteY3" fmla="*/ 2128594 h 2128594"/>
              <a:gd name="connsiteX4" fmla="*/ 0 w 2128594"/>
              <a:gd name="connsiteY4" fmla="*/ 1064297 h 2128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8594" h="2128594">
                <a:moveTo>
                  <a:pt x="0" y="1064297"/>
                </a:moveTo>
                <a:cubicBezTo>
                  <a:pt x="0" y="476502"/>
                  <a:pt x="476502" y="0"/>
                  <a:pt x="1064297" y="0"/>
                </a:cubicBezTo>
                <a:cubicBezTo>
                  <a:pt x="1652092" y="0"/>
                  <a:pt x="2128594" y="476502"/>
                  <a:pt x="2128594" y="1064297"/>
                </a:cubicBezTo>
                <a:cubicBezTo>
                  <a:pt x="2128594" y="1652092"/>
                  <a:pt x="1652092" y="2128594"/>
                  <a:pt x="1064297" y="2128594"/>
                </a:cubicBezTo>
                <a:cubicBezTo>
                  <a:pt x="476502" y="2128594"/>
                  <a:pt x="0" y="1652092"/>
                  <a:pt x="0" y="1064297"/>
                </a:cubicBezTo>
                <a:close/>
              </a:path>
            </a:pathLst>
          </a:custGeom>
        </p:spPr>
        <p:style>
          <a:lnRef idx="1">
            <a:schemeClr val="accent1"/>
          </a:lnRef>
          <a:fillRef idx="3">
            <a:schemeClr val="accent1"/>
          </a:fillRef>
          <a:effectRef idx="2">
            <a:schemeClr val="accent1"/>
          </a:effectRef>
          <a:fontRef idx="minor">
            <a:schemeClr val="lt1"/>
          </a:fontRef>
        </p:style>
        <p:txBody>
          <a:bodyPr spcFirstLastPara="0" vert="horz" wrap="square" lIns="324425" tIns="324425" rIns="324425" bIns="324425" numCol="1" spcCol="1270" anchor="ctr" anchorCtr="0">
            <a:noAutofit/>
          </a:bodyPr>
          <a:lstStyle/>
          <a:p>
            <a:pPr marL="0" lvl="0" indent="0" algn="ctr" defTabSz="889000">
              <a:lnSpc>
                <a:spcPct val="90000"/>
              </a:lnSpc>
              <a:spcBef>
                <a:spcPct val="0"/>
              </a:spcBef>
              <a:spcAft>
                <a:spcPct val="35000"/>
              </a:spcAft>
              <a:buNone/>
            </a:pPr>
            <a:r>
              <a:rPr lang="en-US" sz="2000" kern="1200" dirty="0"/>
              <a:t>Progression on lenalidomide maintenance</a:t>
            </a:r>
          </a:p>
        </p:txBody>
      </p:sp>
    </p:spTree>
    <p:extLst>
      <p:ext uri="{BB962C8B-B14F-4D97-AF65-F5344CB8AC3E}">
        <p14:creationId xmlns:p14="http://schemas.microsoft.com/office/powerpoint/2010/main" val="2259735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D1CB1-95B9-17C7-A484-9D52FB5A14A5}"/>
              </a:ext>
            </a:extLst>
          </p:cNvPr>
          <p:cNvSpPr>
            <a:spLocks noGrp="1"/>
          </p:cNvSpPr>
          <p:nvPr>
            <p:ph type="title"/>
          </p:nvPr>
        </p:nvSpPr>
        <p:spPr>
          <a:xfrm>
            <a:off x="321364" y="319062"/>
            <a:ext cx="10899913" cy="826187"/>
          </a:xfrm>
        </p:spPr>
        <p:txBody>
          <a:bodyPr>
            <a:normAutofit/>
          </a:bodyPr>
          <a:lstStyle/>
          <a:p>
            <a:r>
              <a:rPr lang="en-US" dirty="0"/>
              <a:t>Treatment of LEN-exposed versus LEN-refractory</a:t>
            </a:r>
          </a:p>
        </p:txBody>
      </p:sp>
      <p:pic>
        <p:nvPicPr>
          <p:cNvPr id="9" name="Content Placeholder 8">
            <a:extLst>
              <a:ext uri="{FF2B5EF4-FFF2-40B4-BE49-F238E27FC236}">
                <a16:creationId xmlns:a16="http://schemas.microsoft.com/office/drawing/2014/main" id="{E8ECFB72-B8A3-867E-798D-B1C5B4036F05}"/>
              </a:ext>
            </a:extLst>
          </p:cNvPr>
          <p:cNvPicPr>
            <a:picLocks noGrp="1" noChangeAspect="1"/>
          </p:cNvPicPr>
          <p:nvPr>
            <p:ph idx="1"/>
          </p:nvPr>
        </p:nvPicPr>
        <p:blipFill rotWithShape="1">
          <a:blip r:embed="rId3" cstate="screen">
            <a:extLst>
              <a:ext uri="{28A0092B-C50C-407E-A947-70E740481C1C}">
                <a14:useLocalDpi xmlns:a14="http://schemas.microsoft.com/office/drawing/2010/main"/>
              </a:ext>
            </a:extLst>
          </a:blip>
          <a:srcRect/>
          <a:stretch/>
        </p:blipFill>
        <p:spPr>
          <a:xfrm>
            <a:off x="4510238" y="1151427"/>
            <a:ext cx="7131169" cy="4626233"/>
          </a:xfrm>
        </p:spPr>
      </p:pic>
      <p:sp>
        <p:nvSpPr>
          <p:cNvPr id="6" name="Footer Placeholder 5">
            <a:extLst>
              <a:ext uri="{FF2B5EF4-FFF2-40B4-BE49-F238E27FC236}">
                <a16:creationId xmlns:a16="http://schemas.microsoft.com/office/drawing/2014/main" id="{4E25A5D4-B910-037C-B102-9877ADB383C0}"/>
              </a:ext>
            </a:extLst>
          </p:cNvPr>
          <p:cNvSpPr>
            <a:spLocks noGrp="1"/>
          </p:cNvSpPr>
          <p:nvPr>
            <p:ph type="ftr" sz="quarter" idx="3"/>
          </p:nvPr>
        </p:nvSpPr>
        <p:spPr>
          <a:xfrm>
            <a:off x="609600" y="6356350"/>
            <a:ext cx="11376454" cy="442131"/>
          </a:xfrm>
        </p:spPr>
        <p:txBody>
          <a:bodyPr/>
          <a:lstStyle/>
          <a:p>
            <a:r>
              <a:rPr lang="en-US" sz="1050" dirty="0"/>
              <a:t>P-scores measure the extent of certainty that a treatment is better than the competing treatments</a:t>
            </a:r>
            <a:r>
              <a:rPr lang="en-US" sz="1050" baseline="30000" dirty="0"/>
              <a:t>2</a:t>
            </a:r>
            <a:endParaRPr lang="en-US" sz="1050" dirty="0"/>
          </a:p>
          <a:p>
            <a:r>
              <a:rPr lang="en-US" sz="1050" dirty="0"/>
              <a:t>VD, bortezomib-dexamethasone; DVD, daratumumab-VD; SVD, </a:t>
            </a:r>
            <a:r>
              <a:rPr lang="en-US" sz="1050" dirty="0" err="1"/>
              <a:t>selinexor</a:t>
            </a:r>
            <a:r>
              <a:rPr lang="en-US" sz="1050" dirty="0"/>
              <a:t>-VD; PVD, pomalidomide-VD; KD, carfilzomib-dexamethasone; </a:t>
            </a:r>
            <a:r>
              <a:rPr lang="en-US" sz="1050" dirty="0" err="1"/>
              <a:t>KdD</a:t>
            </a:r>
            <a:r>
              <a:rPr lang="en-US" sz="1050" dirty="0"/>
              <a:t>, daratumumab-KD; IKD, </a:t>
            </a:r>
            <a:r>
              <a:rPr lang="en-US" sz="1050" dirty="0" err="1"/>
              <a:t>isatuximab</a:t>
            </a:r>
            <a:r>
              <a:rPr lang="en-US" sz="1050" dirty="0"/>
              <a:t>-KD; LEN, lenalidomide.</a:t>
            </a:r>
          </a:p>
          <a:p>
            <a:r>
              <a:rPr lang="en-US" sz="1050" dirty="0"/>
              <a:t>1. </a:t>
            </a:r>
            <a:r>
              <a:rPr lang="en-US" sz="1050" dirty="0" err="1"/>
              <a:t>Botta</a:t>
            </a:r>
            <a:r>
              <a:rPr lang="en-US" sz="1050" dirty="0"/>
              <a:t> C, et al. </a:t>
            </a:r>
            <a:r>
              <a:rPr lang="en-US" sz="1050" i="1" dirty="0"/>
              <a:t>Front Oncol</a:t>
            </a:r>
            <a:r>
              <a:rPr lang="en-US" sz="1050" dirty="0"/>
              <a:t>. 2021;11:643490. 2. Rucker G, Schwarzer G. </a:t>
            </a:r>
            <a:r>
              <a:rPr lang="en-US" sz="1050" i="1" dirty="0"/>
              <a:t>BMC Med Res </a:t>
            </a:r>
            <a:r>
              <a:rPr lang="en-US" sz="1050" i="1" dirty="0" err="1"/>
              <a:t>Methodol</a:t>
            </a:r>
            <a:r>
              <a:rPr lang="en-US" sz="1050" i="1" dirty="0"/>
              <a:t>. </a:t>
            </a:r>
            <a:r>
              <a:rPr lang="en-US" sz="1050" dirty="0"/>
              <a:t>2015;15:58. </a:t>
            </a:r>
          </a:p>
        </p:txBody>
      </p:sp>
      <p:sp>
        <p:nvSpPr>
          <p:cNvPr id="3" name="Content Placeholder 2">
            <a:extLst>
              <a:ext uri="{FF2B5EF4-FFF2-40B4-BE49-F238E27FC236}">
                <a16:creationId xmlns:a16="http://schemas.microsoft.com/office/drawing/2014/main" id="{A4421436-14B0-35B3-CD45-4C3905436C35}"/>
              </a:ext>
            </a:extLst>
          </p:cNvPr>
          <p:cNvSpPr txBox="1">
            <a:spLocks/>
          </p:cNvSpPr>
          <p:nvPr/>
        </p:nvSpPr>
        <p:spPr>
          <a:xfrm>
            <a:off x="709534" y="2561980"/>
            <a:ext cx="3403432" cy="1829811"/>
          </a:xfrm>
          <a:prstGeom prst="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a:bodyPr>
          <a:lst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dk1"/>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dk1"/>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dk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dk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ctr">
              <a:buNone/>
            </a:pPr>
            <a:r>
              <a:rPr lang="en-US" sz="2000" dirty="0">
                <a:solidFill>
                  <a:schemeClr val="bg1"/>
                </a:solidFill>
              </a:rPr>
              <a:t>The efficacy of seven different lenalidomide-sparing regimens was compared in LEN-exposed and LEN-refractory patients</a:t>
            </a:r>
          </a:p>
        </p:txBody>
      </p:sp>
    </p:spTree>
    <p:extLst>
      <p:ext uri="{BB962C8B-B14F-4D97-AF65-F5344CB8AC3E}">
        <p14:creationId xmlns:p14="http://schemas.microsoft.com/office/powerpoint/2010/main" val="3637106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6AED3-EAAE-C058-1624-20457916E272}"/>
              </a:ext>
            </a:extLst>
          </p:cNvPr>
          <p:cNvSpPr>
            <a:spLocks noGrp="1"/>
          </p:cNvSpPr>
          <p:nvPr>
            <p:ph type="title"/>
          </p:nvPr>
        </p:nvSpPr>
        <p:spPr/>
        <p:txBody>
          <a:bodyPr/>
          <a:lstStyle/>
          <a:p>
            <a:r>
              <a:rPr lang="en-US" dirty="0"/>
              <a:t>Summary </a:t>
            </a:r>
          </a:p>
        </p:txBody>
      </p:sp>
      <p:sp>
        <p:nvSpPr>
          <p:cNvPr id="3" name="Content Placeholder 2">
            <a:extLst>
              <a:ext uri="{FF2B5EF4-FFF2-40B4-BE49-F238E27FC236}">
                <a16:creationId xmlns:a16="http://schemas.microsoft.com/office/drawing/2014/main" id="{DA22CE06-72B9-432C-6EEA-BA44971FA709}"/>
              </a:ext>
            </a:extLst>
          </p:cNvPr>
          <p:cNvSpPr>
            <a:spLocks noGrp="1"/>
          </p:cNvSpPr>
          <p:nvPr>
            <p:ph idx="1"/>
          </p:nvPr>
        </p:nvSpPr>
        <p:spPr/>
        <p:txBody>
          <a:bodyPr>
            <a:normAutofit/>
          </a:bodyPr>
          <a:lstStyle/>
          <a:p>
            <a:pPr>
              <a:lnSpc>
                <a:spcPct val="120000"/>
              </a:lnSpc>
              <a:spcBef>
                <a:spcPts val="0"/>
              </a:spcBef>
              <a:spcAft>
                <a:spcPts val="2400"/>
              </a:spcAft>
            </a:pPr>
            <a:r>
              <a:rPr lang="en-US" dirty="0"/>
              <a:t>Relapsed myeloma is previously treated myeloma that has progressed after prior therapy and requires new therapy</a:t>
            </a:r>
          </a:p>
          <a:p>
            <a:pPr>
              <a:lnSpc>
                <a:spcPct val="120000"/>
              </a:lnSpc>
              <a:spcBef>
                <a:spcPts val="0"/>
              </a:spcBef>
              <a:spcAft>
                <a:spcPts val="2400"/>
              </a:spcAft>
            </a:pPr>
            <a:r>
              <a:rPr lang="en-US" dirty="0"/>
              <a:t>The definition of disease progression is a 25% increase in paraprotein burden from the lowest documented value. For M-spike it requires a 0.5 g/dL or above increase from the nadir</a:t>
            </a:r>
          </a:p>
          <a:p>
            <a:pPr>
              <a:lnSpc>
                <a:spcPct val="120000"/>
              </a:lnSpc>
              <a:spcBef>
                <a:spcPts val="0"/>
              </a:spcBef>
              <a:spcAft>
                <a:spcPts val="2400"/>
              </a:spcAft>
            </a:pPr>
            <a:r>
              <a:rPr lang="en-US" dirty="0"/>
              <a:t>The response rates for regimens in the relapsed setting are significantly reduced for lenalidomide-refractory myeloma compared to lenalidomide-sensitive myeloma</a:t>
            </a:r>
          </a:p>
          <a:p>
            <a:pPr>
              <a:lnSpc>
                <a:spcPct val="120000"/>
              </a:lnSpc>
              <a:spcBef>
                <a:spcPts val="0"/>
              </a:spcBef>
              <a:spcAft>
                <a:spcPts val="2400"/>
              </a:spcAft>
            </a:pPr>
            <a:endParaRPr lang="en-US" u="sng" dirty="0"/>
          </a:p>
          <a:p>
            <a:pPr>
              <a:lnSpc>
                <a:spcPct val="120000"/>
              </a:lnSpc>
              <a:spcBef>
                <a:spcPts val="0"/>
              </a:spcBef>
              <a:spcAft>
                <a:spcPts val="2400"/>
              </a:spcAft>
            </a:pPr>
            <a:endParaRPr lang="en-US" dirty="0"/>
          </a:p>
        </p:txBody>
      </p:sp>
    </p:spTree>
    <p:extLst>
      <p:ext uri="{BB962C8B-B14F-4D97-AF65-F5344CB8AC3E}">
        <p14:creationId xmlns:p14="http://schemas.microsoft.com/office/powerpoint/2010/main" val="1625003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DC52CB23-A893-F3BC-7EE2-D977C82AA838}"/>
              </a:ext>
            </a:extLst>
          </p:cNvPr>
          <p:cNvSpPr/>
          <p:nvPr/>
        </p:nvSpPr>
        <p:spPr>
          <a:xfrm>
            <a:off x="-1" y="0"/>
            <a:ext cx="12192000" cy="6858000"/>
          </a:xfrm>
          <a:prstGeom prst="rect">
            <a:avLst/>
          </a:prstGeom>
          <a:solidFill>
            <a:srgbClr val="0098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7" name="Graphic 16" descr="User with solid fill">
            <a:extLst>
              <a:ext uri="{FF2B5EF4-FFF2-40B4-BE49-F238E27FC236}">
                <a16:creationId xmlns:a16="http://schemas.microsoft.com/office/drawing/2014/main" id="{74847793-B893-A93A-FFCC-6C95F2C9FE22}"/>
              </a:ext>
            </a:extLst>
          </p:cNvPr>
          <p:cNvPicPr>
            <a:picLocks noChangeAspect="1"/>
          </p:cNvPicPr>
          <p:nvPr/>
        </p:nvPicPr>
        <p:blipFill rotWithShape="1">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rcRect l="28418" t="35016" r="44861" b="50079"/>
          <a:stretch/>
        </p:blipFill>
        <p:spPr>
          <a:xfrm>
            <a:off x="6250613" y="0"/>
            <a:ext cx="5941387" cy="3314044"/>
          </a:xfrm>
          <a:prstGeom prst="rect">
            <a:avLst/>
          </a:prstGeom>
        </p:spPr>
      </p:pic>
      <p:sp>
        <p:nvSpPr>
          <p:cNvPr id="7" name="TextBox 6">
            <a:extLst>
              <a:ext uri="{FF2B5EF4-FFF2-40B4-BE49-F238E27FC236}">
                <a16:creationId xmlns:a16="http://schemas.microsoft.com/office/drawing/2014/main" id="{FD65D34E-012D-57F2-01D9-E33429ED2AC6}"/>
              </a:ext>
            </a:extLst>
          </p:cNvPr>
          <p:cNvSpPr txBox="1"/>
          <p:nvPr/>
        </p:nvSpPr>
        <p:spPr>
          <a:xfrm>
            <a:off x="870978" y="550718"/>
            <a:ext cx="7793520" cy="132343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Looking for more resources </a:t>
            </a:r>
            <a:b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br>
            <a:r>
              <a:rPr kumimoji="0" lang="en-US" sz="4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on this topic?</a:t>
            </a:r>
          </a:p>
        </p:txBody>
      </p:sp>
      <p:pic>
        <p:nvPicPr>
          <p:cNvPr id="18" name="Graphic 17" descr="User with solid fill">
            <a:extLst>
              <a:ext uri="{FF2B5EF4-FFF2-40B4-BE49-F238E27FC236}">
                <a16:creationId xmlns:a16="http://schemas.microsoft.com/office/drawing/2014/main" id="{5C24E54E-14AB-F843-0853-616E04BAE910}"/>
              </a:ext>
            </a:extLst>
          </p:cNvPr>
          <p:cNvPicPr>
            <a:picLocks noChangeAspect="1"/>
          </p:cNvPicPr>
          <p:nvPr/>
        </p:nvPicPr>
        <p:blipFill rotWithShape="1">
          <a:blip r:embed="rId5" cstate="screen">
            <a:extLst>
              <a:ext uri="{28A0092B-C50C-407E-A947-70E740481C1C}">
                <a14:useLocalDpi xmlns:a14="http://schemas.microsoft.com/office/drawing/2010/main"/>
              </a:ext>
              <a:ext uri="{96DAC541-7B7A-43D3-8B79-37D633B846F1}">
                <asvg:svgBlip xmlns:asvg="http://schemas.microsoft.com/office/drawing/2016/SVG/main" r:embed="rId6"/>
              </a:ext>
            </a:extLst>
          </a:blip>
          <a:srcRect l="28418" t="41261" r="53427" b="50079"/>
          <a:stretch/>
        </p:blipFill>
        <p:spPr>
          <a:xfrm flipH="1" flipV="1">
            <a:off x="-1" y="3543956"/>
            <a:ext cx="6948177" cy="3314044"/>
          </a:xfrm>
          <a:prstGeom prst="rect">
            <a:avLst/>
          </a:prstGeom>
        </p:spPr>
      </p:pic>
      <p:sp>
        <p:nvSpPr>
          <p:cNvPr id="2" name="TextBox 1">
            <a:hlinkClick r:id="rId7" tooltip="MedEd On The Go"/>
            <a:extLst>
              <a:ext uri="{FF2B5EF4-FFF2-40B4-BE49-F238E27FC236}">
                <a16:creationId xmlns:a16="http://schemas.microsoft.com/office/drawing/2014/main" id="{624C7CEC-6FAA-E8C2-47BA-84734D0A035F}"/>
              </a:ext>
            </a:extLst>
          </p:cNvPr>
          <p:cNvSpPr txBox="1"/>
          <p:nvPr/>
        </p:nvSpPr>
        <p:spPr>
          <a:xfrm>
            <a:off x="870978" y="5018509"/>
            <a:ext cx="6077198" cy="1152465"/>
          </a:xfrm>
          <a:prstGeom prst="roundRect">
            <a:avLst>
              <a:gd name="adj" fmla="val 48137"/>
            </a:avLst>
          </a:prstGeom>
          <a:solidFill>
            <a:schemeClr val="bg1"/>
          </a:solidFill>
          <a:ln>
            <a:noFill/>
          </a:ln>
          <a:effectLst/>
        </p:spPr>
        <p:txBody>
          <a:bodyPr wrap="square" tIns="182880" bIns="9144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hlinkClick r:id="rId8" tooltip="Visit us now!"/>
              </a:rPr>
              <a:t>www.MedEdOTG.com</a:t>
            </a:r>
            <a:endParaRPr kumimoji="0" lang="en-US" sz="3600" b="0" i="0" u="none" strike="noStrike" kern="1200" cap="none" spc="0" normalizeH="0" baseline="0" noProof="0" dirty="0">
              <a:ln>
                <a:noFill/>
              </a:ln>
              <a:solidFill>
                <a:srgbClr val="0098EA"/>
              </a:solidFill>
              <a:effectLst/>
              <a:uLnTx/>
              <a:uFillTx/>
              <a:latin typeface="Century Gothic" panose="020B0502020202020204" pitchFamily="34" charset="0"/>
              <a:ea typeface="+mn-ea"/>
              <a:cs typeface="Calibri" panose="020F0502020204030204" pitchFamily="34" charset="0"/>
            </a:endParaRPr>
          </a:p>
        </p:txBody>
      </p:sp>
      <p:sp>
        <p:nvSpPr>
          <p:cNvPr id="3" name="TextBox 2">
            <a:extLst>
              <a:ext uri="{FF2B5EF4-FFF2-40B4-BE49-F238E27FC236}">
                <a16:creationId xmlns:a16="http://schemas.microsoft.com/office/drawing/2014/main" id="{C54A7D02-C060-E473-59D6-ABDD4DCC19A6}"/>
              </a:ext>
            </a:extLst>
          </p:cNvPr>
          <p:cNvSpPr txBox="1"/>
          <p:nvPr/>
        </p:nvSpPr>
        <p:spPr>
          <a:xfrm>
            <a:off x="870979" y="2424875"/>
            <a:ext cx="4310622" cy="203132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CME/CE in minutes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Congress highlights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Late-breaking data</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Quizzes</a:t>
            </a:r>
          </a:p>
        </p:txBody>
      </p:sp>
      <p:sp>
        <p:nvSpPr>
          <p:cNvPr id="8" name="TextBox 7">
            <a:extLst>
              <a:ext uri="{FF2B5EF4-FFF2-40B4-BE49-F238E27FC236}">
                <a16:creationId xmlns:a16="http://schemas.microsoft.com/office/drawing/2014/main" id="{531AC232-9957-4A51-B937-C4AB6A46FA92}"/>
              </a:ext>
            </a:extLst>
          </p:cNvPr>
          <p:cNvSpPr txBox="1"/>
          <p:nvPr/>
        </p:nvSpPr>
        <p:spPr>
          <a:xfrm>
            <a:off x="5058796" y="2424875"/>
            <a:ext cx="5225023" cy="1508105"/>
          </a:xfrm>
          <a:prstGeom prst="rect">
            <a:avLst/>
          </a:prstGeom>
          <a:noFill/>
        </p:spPr>
        <p:txBody>
          <a:bodyPr wrap="square">
            <a:spAutoFit/>
          </a:bodyPr>
          <a:lstStyle/>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Webinars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In-person events</a:t>
            </a:r>
          </a:p>
          <a:p>
            <a:pPr marL="457200" marR="0" lvl="0" indent="-457200" algn="l" defTabSz="914400" rtl="0" eaLnBrk="1" fontAlgn="auto" latinLnBrk="0" hangingPunct="1">
              <a:lnSpc>
                <a:spcPct val="100000"/>
              </a:lnSpc>
              <a:spcBef>
                <a:spcPts val="0"/>
              </a:spcBef>
              <a:spcAft>
                <a:spcPts val="12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Slides &amp; resources</a:t>
            </a:r>
          </a:p>
        </p:txBody>
      </p:sp>
      <p:pic>
        <p:nvPicPr>
          <p:cNvPr id="10" name="Graphic 9">
            <a:extLst>
              <a:ext uri="{FF2B5EF4-FFF2-40B4-BE49-F238E27FC236}">
                <a16:creationId xmlns:a16="http://schemas.microsoft.com/office/drawing/2014/main" id="{93E4D248-876E-0145-581A-20C841F43DE5}"/>
              </a:ext>
            </a:extLst>
          </p:cNvPr>
          <p:cNvPicPr>
            <a:picLocks noChangeAspect="1"/>
          </p:cNvPicPr>
          <p:nvPr/>
        </p:nvPicPr>
        <p:blipFill>
          <a:blip r:embed="rId9" cstate="screen">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9036699" y="446062"/>
            <a:ext cx="2494241" cy="1255751"/>
          </a:xfrm>
          <a:prstGeom prst="rect">
            <a:avLst/>
          </a:prstGeom>
        </p:spPr>
      </p:pic>
    </p:spTree>
    <p:extLst>
      <p:ext uri="{BB962C8B-B14F-4D97-AF65-F5344CB8AC3E}">
        <p14:creationId xmlns:p14="http://schemas.microsoft.com/office/powerpoint/2010/main" val="24058161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2183204-970A-B111-5DCA-6C0B2E08FD03}"/>
              </a:ext>
            </a:extLst>
          </p:cNvPr>
          <p:cNvSpPr txBox="1"/>
          <p:nvPr/>
        </p:nvSpPr>
        <p:spPr>
          <a:xfrm>
            <a:off x="1557505" y="5707282"/>
            <a:ext cx="261296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or portions thereof may not be published, posted online or used in presentations without permission.</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extBox 8">
            <a:extLst>
              <a:ext uri="{FF2B5EF4-FFF2-40B4-BE49-F238E27FC236}">
                <a16:creationId xmlns:a16="http://schemas.microsoft.com/office/drawing/2014/main" id="{0EE13496-F6DC-B1E6-63D7-6A65639436E6}"/>
              </a:ext>
            </a:extLst>
          </p:cNvPr>
          <p:cNvSpPr txBox="1"/>
          <p:nvPr/>
        </p:nvSpPr>
        <p:spPr>
          <a:xfrm>
            <a:off x="594592" y="359469"/>
            <a:ext cx="10997719" cy="692468"/>
          </a:xfrm>
          <a:prstGeom prst="roundRect">
            <a:avLst>
              <a:gd name="adj" fmla="val 50000"/>
            </a:avLst>
          </a:prstGeom>
          <a:solidFill>
            <a:srgbClr val="0098EA"/>
          </a:solidFill>
        </p:spPr>
        <p:txBody>
          <a:bodyPr wrap="square" tIns="0" bIns="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white"/>
                </a:solidFill>
                <a:effectLst/>
                <a:uLnTx/>
                <a:uFillTx/>
                <a:latin typeface="Trebuchet MS" panose="020B0703020202090204" pitchFamily="34" charset="0"/>
                <a:ea typeface="+mn-ea"/>
                <a:cs typeface="Calibri" panose="020F0502020204030204" pitchFamily="34" charset="0"/>
              </a:rPr>
              <a:t>Resource Information</a:t>
            </a:r>
          </a:p>
        </p:txBody>
      </p:sp>
      <p:sp>
        <p:nvSpPr>
          <p:cNvPr id="4" name="TextBox 3">
            <a:extLst>
              <a:ext uri="{FF2B5EF4-FFF2-40B4-BE49-F238E27FC236}">
                <a16:creationId xmlns:a16="http://schemas.microsoft.com/office/drawing/2014/main" id="{821270A0-01CF-6D78-64D3-D2393CA1DB1B}"/>
              </a:ext>
            </a:extLst>
          </p:cNvPr>
          <p:cNvSpPr txBox="1"/>
          <p:nvPr/>
        </p:nvSpPr>
        <p:spPr>
          <a:xfrm>
            <a:off x="594592" y="1162619"/>
            <a:ext cx="10997719" cy="35855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mn-cs"/>
              </a:rPr>
              <a:t>About This Resource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These slides are one component of a continuing education program available online at </a:t>
            </a:r>
            <a:r>
              <a:rPr kumimoji="0" lang="en-US" sz="1500" b="0" i="0" u="none" strike="noStrike" kern="1200" cap="none" spc="0" normalizeH="0" baseline="0" noProof="0" dirty="0" err="1">
                <a:ln>
                  <a:noFill/>
                </a:ln>
                <a:solidFill>
                  <a:srgbClr val="747474"/>
                </a:solidFill>
                <a:effectLst/>
                <a:uLnTx/>
                <a:uFillTx/>
                <a:latin typeface="Arial" panose="020B0604020202020204" pitchFamily="34" charset="0"/>
                <a:ea typeface="+mn-ea"/>
                <a:cs typeface="Arial" panose="020B0604020202020204" pitchFamily="34" charset="0"/>
              </a:rPr>
              <a:t>MedEd</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 On The Go titled </a:t>
            </a: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3"/>
              </a:rPr>
              <a:t>Early Relapse in Multiple Myeloma: Modern Management Strategies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Program Learning Objectives:</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Distinguish between relapse and progression of disease in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Compare the efficacy and safety of carfilzomib- and pomalidomide-based regimens in the treatment of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Apply current and emerging treatment approaches to multiple myeloma patients in early relapse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rPr>
              <a:t>Recognize common adverse events seen with combination regimens used to treat early relapsed multiple myeloma</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500" dirty="0">
              <a:solidFill>
                <a:srgbClr val="747474"/>
              </a:solidFill>
              <a:latin typeface="Arial" panose="020B0604020202020204" pitchFamily="34" charset="0"/>
              <a:cs typeface="Arial" panose="020B060402020202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err="1">
                <a:ln>
                  <a:noFill/>
                </a:ln>
                <a:solidFill>
                  <a:srgbClr val="0098EA"/>
                </a:solidFill>
                <a:effectLst/>
                <a:uLnTx/>
                <a:uFillTx/>
                <a:latin typeface="Century Gothic" panose="020B0502020202020204" pitchFamily="34" charset="0"/>
                <a:ea typeface="+mn-ea"/>
                <a:cs typeface="Arial" panose="020B0604020202020204" pitchFamily="34" charset="0"/>
              </a:rPr>
              <a:t>MedEd</a:t>
            </a:r>
            <a:r>
              <a:rPr kumimoji="0" lang="en-US" sz="1500" b="1" i="0" u="none" strike="noStrike" kern="1200" cap="none" spc="0" normalizeH="0" baseline="0" noProof="0" dirty="0">
                <a:ln>
                  <a:noFill/>
                </a:ln>
                <a:solidFill>
                  <a:srgbClr val="0098EA"/>
                </a:solidFill>
                <a:effectLst/>
                <a:uLnTx/>
                <a:uFillTx/>
                <a:latin typeface="Century Gothic" panose="020B0502020202020204" pitchFamily="34" charset="0"/>
                <a:ea typeface="+mn-ea"/>
                <a:cs typeface="Arial" panose="020B0604020202020204" pitchFamily="34" charset="0"/>
              </a:rPr>
              <a:t> On The Go</a:t>
            </a:r>
            <a:r>
              <a:rPr kumimoji="0" lang="en-US" sz="1500" b="1" i="0" u="none" strike="noStrike" kern="1200" cap="none" spc="0" normalizeH="0" baseline="30000" noProof="0" dirty="0">
                <a:ln>
                  <a:noFill/>
                </a:ln>
                <a:solidFill>
                  <a:srgbClr val="0098EA"/>
                </a:solidFill>
                <a:effectLst/>
                <a:uLnTx/>
                <a:uFillTx/>
                <a:latin typeface="Century Gothic" panose="020B0502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hlinkClick r:id="rId4"/>
              </a:rPr>
              <a:t>www.mededonthego.com</a:t>
            </a:r>
            <a:endParaRPr kumimoji="0" lang="en-US" sz="1500" b="0" i="0" u="none" strike="noStrike" kern="1200" cap="none" spc="0" normalizeH="0" baseline="0" noProof="0" dirty="0">
              <a:ln>
                <a:noFill/>
              </a:ln>
              <a:solidFill>
                <a:srgbClr val="74747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747474"/>
              </a:solidFill>
              <a:effectLst/>
              <a:uLnTx/>
              <a:uFillTx/>
              <a:latin typeface="Calibri" panose="020F0502020204030204"/>
              <a:ea typeface="+mn-ea"/>
              <a:cs typeface="+mn-cs"/>
            </a:endParaRPr>
          </a:p>
        </p:txBody>
      </p:sp>
      <p:cxnSp>
        <p:nvCxnSpPr>
          <p:cNvPr id="25" name="Straight Connector 24">
            <a:extLst>
              <a:ext uri="{FF2B5EF4-FFF2-40B4-BE49-F238E27FC236}">
                <a16:creationId xmlns:a16="http://schemas.microsoft.com/office/drawing/2014/main" id="{6D57FF65-33DE-661D-FDBA-12500FF6E05A}"/>
              </a:ext>
            </a:extLst>
          </p:cNvPr>
          <p:cNvCxnSpPr>
            <a:cxnSpLocks/>
          </p:cNvCxnSpPr>
          <p:nvPr/>
        </p:nvCxnSpPr>
        <p:spPr>
          <a:xfrm>
            <a:off x="600876" y="5388512"/>
            <a:ext cx="10996532" cy="0"/>
          </a:xfrm>
          <a:prstGeom prst="line">
            <a:avLst/>
          </a:prstGeom>
          <a:ln>
            <a:solidFill>
              <a:srgbClr val="0098EA"/>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92187CAD-40DF-359C-4264-683025719B57}"/>
              </a:ext>
            </a:extLst>
          </p:cNvPr>
          <p:cNvSpPr txBox="1"/>
          <p:nvPr/>
        </p:nvSpPr>
        <p:spPr>
          <a:xfrm>
            <a:off x="9217940" y="5707282"/>
            <a:ext cx="2165677"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747474"/>
                </a:solidFill>
                <a:effectLst/>
                <a:uLnTx/>
                <a:uFillTx/>
                <a:latin typeface="Arial" panose="020B0604020202020204" pitchFamily="34" charset="0"/>
                <a:ea typeface="Times New Roman" panose="02020603050405020304" pitchFamily="18" charset="0"/>
                <a:cs typeface="Arial" panose="020B0604020202020204" pitchFamily="34" charset="0"/>
              </a:rPr>
              <a:t>To contact us regarding inaccuracies, omissions or permissions please email us at </a:t>
            </a:r>
            <a:r>
              <a:rPr kumimoji="0" lang="en-US" sz="1200" b="0" i="0" u="sng" strike="noStrike" kern="1200" cap="none" spc="0" normalizeH="0" baseline="0" noProof="0" dirty="0">
                <a:ln>
                  <a:noFill/>
                </a:ln>
                <a:solidFill>
                  <a:srgbClr val="3898F9"/>
                </a:solidFill>
                <a:effectLst/>
                <a:uLnTx/>
                <a:uFillTx/>
                <a:latin typeface="Arial" panose="020B0604020202020204" pitchFamily="34" charset="0"/>
                <a:ea typeface="Times New Roman" panose="02020603050405020304" pitchFamily="18" charset="0"/>
                <a:cs typeface="Arial" panose="020B0604020202020204" pitchFamily="34" charset="0"/>
                <a:hlinkClick r:id="rId5"/>
              </a:rPr>
              <a:t>support@MedEdOTG.com</a:t>
            </a: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8" name="Graphic 7" descr="Chat bubble outline">
            <a:extLst>
              <a:ext uri="{FF2B5EF4-FFF2-40B4-BE49-F238E27FC236}">
                <a16:creationId xmlns:a16="http://schemas.microsoft.com/office/drawing/2014/main" id="{06F4C142-8867-0F42-B3B7-D4F09FB224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flipH="1">
            <a:off x="8375917" y="5590710"/>
            <a:ext cx="787862" cy="787862"/>
          </a:xfrm>
          <a:prstGeom prst="rect">
            <a:avLst/>
          </a:prstGeom>
        </p:spPr>
      </p:pic>
      <p:pic>
        <p:nvPicPr>
          <p:cNvPr id="20" name="Graphic 19">
            <a:extLst>
              <a:ext uri="{FF2B5EF4-FFF2-40B4-BE49-F238E27FC236}">
                <a16:creationId xmlns:a16="http://schemas.microsoft.com/office/drawing/2014/main" id="{9D6FF3C3-E8EB-6F75-281D-7EC60CF26BB5}"/>
              </a:ext>
            </a:extLst>
          </p:cNvPr>
          <p:cNvPicPr>
            <a:picLocks noChangeAspect="1"/>
          </p:cNvPicPr>
          <p:nvPr/>
        </p:nvPicPr>
        <p:blipFill rotWithShape="1">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rcRect b="17964"/>
          <a:stretch/>
        </p:blipFill>
        <p:spPr>
          <a:xfrm>
            <a:off x="618797" y="5731536"/>
            <a:ext cx="787862" cy="646331"/>
          </a:xfrm>
          <a:prstGeom prst="rect">
            <a:avLst/>
          </a:prstGeom>
        </p:spPr>
      </p:pic>
      <p:sp>
        <p:nvSpPr>
          <p:cNvPr id="2" name="TextBox 1">
            <a:extLst>
              <a:ext uri="{FF2B5EF4-FFF2-40B4-BE49-F238E27FC236}">
                <a16:creationId xmlns:a16="http://schemas.microsoft.com/office/drawing/2014/main" id="{6CFC2CE5-F394-6990-63F0-E857AC5C3519}"/>
              </a:ext>
            </a:extLst>
          </p:cNvPr>
          <p:cNvSpPr txBox="1"/>
          <p:nvPr/>
        </p:nvSpPr>
        <p:spPr>
          <a:xfrm>
            <a:off x="5366615" y="5707282"/>
            <a:ext cx="2469444"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95959"/>
                </a:solidFill>
                <a:effectLst/>
                <a:uLnTx/>
                <a:uFillTx/>
                <a:latin typeface="Arial" panose="020B0604020202020204" pitchFamily="34" charset="0"/>
                <a:ea typeface="Times New Roman" panose="02020603050405020304" pitchFamily="18" charset="0"/>
                <a:cs typeface="Arial" panose="020B0604020202020204" pitchFamily="34" charset="0"/>
              </a:rPr>
              <a:t>This content can be saved for personal use (non-commercial use only) with credit given to the resource authors.</a:t>
            </a:r>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Graphic 5" descr="Download from cloud outline">
            <a:extLst>
              <a:ext uri="{FF2B5EF4-FFF2-40B4-BE49-F238E27FC236}">
                <a16:creationId xmlns:a16="http://schemas.microsoft.com/office/drawing/2014/main" id="{2D69C189-75F0-6840-CF40-7D57A5931DA0}"/>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4479126" y="5625435"/>
            <a:ext cx="787862" cy="787862"/>
          </a:xfrm>
          <a:prstGeom prst="rect">
            <a:avLst/>
          </a:prstGeom>
        </p:spPr>
      </p:pic>
    </p:spTree>
    <p:extLst>
      <p:ext uri="{BB962C8B-B14F-4D97-AF65-F5344CB8AC3E}">
        <p14:creationId xmlns:p14="http://schemas.microsoft.com/office/powerpoint/2010/main" val="26007701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The views and opinions expressed in this educational activity are those of the faculty and do not necessarily represent the views of Total CME, LLC,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E0EE4-2E2E-0201-5283-4620DCBED195}"/>
              </a:ext>
            </a:extLst>
          </p:cNvPr>
          <p:cNvSpPr>
            <a:spLocks noGrp="1"/>
          </p:cNvSpPr>
          <p:nvPr>
            <p:ph type="title"/>
          </p:nvPr>
        </p:nvSpPr>
        <p:spPr/>
        <p:txBody>
          <a:bodyPr/>
          <a:lstStyle/>
          <a:p>
            <a:r>
              <a:rPr lang="en-US"/>
              <a:t>What Is the Difference Between Relapse and Refractory?</a:t>
            </a:r>
            <a:endParaRPr lang="en-US" dirty="0"/>
          </a:p>
        </p:txBody>
      </p:sp>
      <p:sp>
        <p:nvSpPr>
          <p:cNvPr id="3" name="Content Placeholder 2">
            <a:extLst>
              <a:ext uri="{FF2B5EF4-FFF2-40B4-BE49-F238E27FC236}">
                <a16:creationId xmlns:a16="http://schemas.microsoft.com/office/drawing/2014/main" id="{5AE23810-04CE-AC4B-EF90-4E45C0E80346}"/>
              </a:ext>
            </a:extLst>
          </p:cNvPr>
          <p:cNvSpPr>
            <a:spLocks noGrp="1"/>
          </p:cNvSpPr>
          <p:nvPr>
            <p:ph sz="half" idx="1"/>
          </p:nvPr>
        </p:nvSpPr>
        <p:spPr>
          <a:xfrm>
            <a:off x="609600" y="1496291"/>
            <a:ext cx="4511040" cy="4680672"/>
          </a:xfrm>
        </p:spPr>
        <p:txBody>
          <a:bodyPr>
            <a:normAutofit fontScale="92500"/>
          </a:bodyPr>
          <a:lstStyle/>
          <a:p>
            <a:pPr>
              <a:lnSpc>
                <a:spcPct val="120000"/>
              </a:lnSpc>
              <a:spcBef>
                <a:spcPts val="0"/>
              </a:spcBef>
            </a:pPr>
            <a:r>
              <a:rPr lang="en-US"/>
              <a:t>Patients with relapsed/refractory multiple myeloma (RRMM) are a diverse group.</a:t>
            </a:r>
          </a:p>
          <a:p>
            <a:pPr lvl="1">
              <a:lnSpc>
                <a:spcPct val="120000"/>
              </a:lnSpc>
              <a:spcBef>
                <a:spcPts val="0"/>
              </a:spcBef>
            </a:pPr>
            <a:r>
              <a:rPr lang="en-US"/>
              <a:t>Relapse while NOT on</a:t>
            </a:r>
            <a:br>
              <a:rPr lang="en-US"/>
            </a:br>
            <a:r>
              <a:rPr lang="en-US"/>
              <a:t>active therapy</a:t>
            </a:r>
          </a:p>
          <a:p>
            <a:pPr lvl="1">
              <a:lnSpc>
                <a:spcPct val="120000"/>
              </a:lnSpc>
              <a:spcBef>
                <a:spcPts val="0"/>
              </a:spcBef>
            </a:pPr>
            <a:r>
              <a:rPr lang="en-US"/>
              <a:t>Relapse WHILE on active therapy</a:t>
            </a:r>
          </a:p>
          <a:p>
            <a:pPr lvl="1">
              <a:lnSpc>
                <a:spcPct val="120000"/>
              </a:lnSpc>
              <a:spcBef>
                <a:spcPts val="0"/>
              </a:spcBef>
            </a:pPr>
            <a:r>
              <a:rPr lang="en-US"/>
              <a:t>Primary refractory MM (disease that is nonresponsive to treatment in patients who never achieve a minimal response or better)</a:t>
            </a:r>
          </a:p>
          <a:p>
            <a:pPr>
              <a:lnSpc>
                <a:spcPct val="120000"/>
              </a:lnSpc>
              <a:spcBef>
                <a:spcPts val="0"/>
              </a:spcBef>
            </a:pPr>
            <a:endParaRPr lang="en-US"/>
          </a:p>
          <a:p>
            <a:endParaRPr lang="en-US" dirty="0"/>
          </a:p>
        </p:txBody>
      </p:sp>
      <p:sp>
        <p:nvSpPr>
          <p:cNvPr id="6" name="Content Placeholder 5">
            <a:extLst>
              <a:ext uri="{FF2B5EF4-FFF2-40B4-BE49-F238E27FC236}">
                <a16:creationId xmlns:a16="http://schemas.microsoft.com/office/drawing/2014/main" id="{DABF507F-5D88-86BF-E7DE-A099767713E3}"/>
              </a:ext>
            </a:extLst>
          </p:cNvPr>
          <p:cNvSpPr>
            <a:spLocks noGrp="1"/>
          </p:cNvSpPr>
          <p:nvPr>
            <p:ph sz="half" idx="2"/>
          </p:nvPr>
        </p:nvSpPr>
        <p:spPr>
          <a:xfrm>
            <a:off x="5475642" y="1496291"/>
            <a:ext cx="6106758" cy="4680672"/>
          </a:xfrm>
        </p:spPr>
        <p:txBody>
          <a:bodyPr>
            <a:normAutofit fontScale="92500"/>
          </a:bodyPr>
          <a:lstStyle/>
          <a:p>
            <a:pPr>
              <a:lnSpc>
                <a:spcPct val="120000"/>
              </a:lnSpc>
              <a:spcBef>
                <a:spcPts val="0"/>
              </a:spcBef>
            </a:pPr>
            <a:r>
              <a:rPr lang="en-US" b="1">
                <a:solidFill>
                  <a:schemeClr val="accent1"/>
                </a:solidFill>
              </a:rPr>
              <a:t>Relapsed disease: </a:t>
            </a:r>
            <a:r>
              <a:rPr lang="en-US"/>
              <a:t>Previously</a:t>
            </a:r>
            <a:br>
              <a:rPr lang="en-US"/>
            </a:br>
            <a:r>
              <a:rPr lang="en-US"/>
              <a:t>treated myeloma that has progressed after prior therapy and requires</a:t>
            </a:r>
            <a:br>
              <a:rPr lang="en-US"/>
            </a:br>
            <a:r>
              <a:rPr lang="en-US"/>
              <a:t>new therapy</a:t>
            </a:r>
          </a:p>
          <a:p>
            <a:pPr>
              <a:lnSpc>
                <a:spcPct val="120000"/>
              </a:lnSpc>
              <a:spcBef>
                <a:spcPts val="0"/>
              </a:spcBef>
            </a:pPr>
            <a:r>
              <a:rPr lang="en-US" b="1">
                <a:solidFill>
                  <a:schemeClr val="accent1"/>
                </a:solidFill>
              </a:rPr>
              <a:t>Refractory disease: </a:t>
            </a:r>
            <a:r>
              <a:rPr lang="en-US"/>
              <a:t>Disease that becomes non-responsive or progressive on therapy within 60 days of the last treatment</a:t>
            </a:r>
          </a:p>
          <a:p>
            <a:pPr>
              <a:lnSpc>
                <a:spcPct val="120000"/>
              </a:lnSpc>
              <a:spcBef>
                <a:spcPts val="0"/>
              </a:spcBef>
            </a:pPr>
            <a:r>
              <a:rPr lang="en-US" b="1">
                <a:solidFill>
                  <a:schemeClr val="accent1"/>
                </a:solidFill>
              </a:rPr>
              <a:t>Disease progression: </a:t>
            </a:r>
            <a:r>
              <a:rPr lang="en-US"/>
              <a:t>Disease that progresses by serum or urine laboratory tests or by imaging studies. (Meets the IMWG definition of PD)</a:t>
            </a:r>
          </a:p>
          <a:p>
            <a:endParaRPr lang="en-US" dirty="0"/>
          </a:p>
        </p:txBody>
      </p:sp>
      <p:sp>
        <p:nvSpPr>
          <p:cNvPr id="5" name="Footer Placeholder 4">
            <a:extLst>
              <a:ext uri="{FF2B5EF4-FFF2-40B4-BE49-F238E27FC236}">
                <a16:creationId xmlns:a16="http://schemas.microsoft.com/office/drawing/2014/main" id="{4E430417-DB28-2F37-2A3E-97DD3EC3EA0D}"/>
              </a:ext>
            </a:extLst>
          </p:cNvPr>
          <p:cNvSpPr>
            <a:spLocks noGrp="1"/>
          </p:cNvSpPr>
          <p:nvPr>
            <p:ph type="ftr" sz="quarter" idx="3"/>
          </p:nvPr>
        </p:nvSpPr>
        <p:spPr/>
        <p:txBody>
          <a:bodyPr/>
          <a:lstStyle/>
          <a:p>
            <a:r>
              <a:rPr lang="en-US" sz="1200" dirty="0"/>
              <a:t>IMWG, International Myeloma Working Group; MM, multiple myeloma; PD, progressive disease; RRMM, relapsed/refractory multiple myeloma.</a:t>
            </a:r>
          </a:p>
          <a:p>
            <a:r>
              <a:rPr lang="en-US" sz="1200" dirty="0"/>
              <a:t>Rajkumar SV, et al. </a:t>
            </a:r>
            <a:r>
              <a:rPr lang="en-US" sz="1200" i="1" dirty="0"/>
              <a:t>Blood.</a:t>
            </a:r>
            <a:r>
              <a:rPr lang="en-US" sz="1200" dirty="0"/>
              <a:t> 2011;117(18):4691-5.</a:t>
            </a:r>
          </a:p>
        </p:txBody>
      </p:sp>
    </p:spTree>
    <p:extLst>
      <p:ext uri="{BB962C8B-B14F-4D97-AF65-F5344CB8AC3E}">
        <p14:creationId xmlns:p14="http://schemas.microsoft.com/office/powerpoint/2010/main" val="1274664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D2E68-AC5D-8EB7-8AAC-C668F2A18610}"/>
              </a:ext>
            </a:extLst>
          </p:cNvPr>
          <p:cNvSpPr>
            <a:spLocks noGrp="1"/>
          </p:cNvSpPr>
          <p:nvPr>
            <p:ph type="title"/>
          </p:nvPr>
        </p:nvSpPr>
        <p:spPr>
          <a:xfrm>
            <a:off x="609600" y="199505"/>
            <a:ext cx="10744200" cy="875533"/>
          </a:xfrm>
          <a:noFill/>
        </p:spPr>
        <p:txBody>
          <a:bodyPr vert="horz" lIns="91440" tIns="45720" rIns="91440" bIns="45720" rtlCol="0" anchor="ctr">
            <a:normAutofit/>
          </a:bodyPr>
          <a:lstStyle/>
          <a:p>
            <a:r>
              <a:rPr lang="en-US" dirty="0"/>
              <a:t>IMWG Definition of Relapse</a:t>
            </a:r>
          </a:p>
        </p:txBody>
      </p:sp>
      <p:sp>
        <p:nvSpPr>
          <p:cNvPr id="11" name="Content Placeholder 10">
            <a:extLst>
              <a:ext uri="{FF2B5EF4-FFF2-40B4-BE49-F238E27FC236}">
                <a16:creationId xmlns:a16="http://schemas.microsoft.com/office/drawing/2014/main" id="{F830FCFA-DCDD-5EF1-77FA-B8476F964E75}"/>
              </a:ext>
            </a:extLst>
          </p:cNvPr>
          <p:cNvSpPr>
            <a:spLocks noGrp="1"/>
          </p:cNvSpPr>
          <p:nvPr>
            <p:ph sz="half" idx="1"/>
          </p:nvPr>
        </p:nvSpPr>
        <p:spPr>
          <a:xfrm>
            <a:off x="609600" y="1075038"/>
            <a:ext cx="5181600" cy="5101925"/>
          </a:xfrm>
        </p:spPr>
        <p:txBody>
          <a:bodyPr>
            <a:normAutofit/>
          </a:bodyPr>
          <a:lstStyle/>
          <a:p>
            <a:pPr marL="0" indent="0">
              <a:buNone/>
            </a:pPr>
            <a:r>
              <a:rPr lang="en-US" b="1" dirty="0">
                <a:solidFill>
                  <a:schemeClr val="accent1"/>
                </a:solidFill>
              </a:rPr>
              <a:t>Clinical relapse</a:t>
            </a:r>
            <a:r>
              <a:rPr lang="en-US" b="1" baseline="30000" dirty="0">
                <a:solidFill>
                  <a:schemeClr val="accent1"/>
                </a:solidFill>
              </a:rPr>
              <a:t>2</a:t>
            </a:r>
          </a:p>
          <a:p>
            <a:pPr marL="0" indent="0">
              <a:buNone/>
            </a:pPr>
            <a:r>
              <a:rPr lang="en-US" sz="1800" i="1" dirty="0">
                <a:effectLst/>
                <a:latin typeface="Helvetica" pitchFamily="2" charset="0"/>
              </a:rPr>
              <a:t>Any one or more of the following criteria:</a:t>
            </a:r>
          </a:p>
          <a:p>
            <a:r>
              <a:rPr lang="en-US" sz="1800" dirty="0">
                <a:effectLst/>
                <a:latin typeface="Helvetica" pitchFamily="2" charset="0"/>
              </a:rPr>
              <a:t>Direct indicators of increasing disease and/or end organ dysfunction (CRAB features) related to the underlying clonal plasma-cell proliferative disorder: it is not used in the calculation of time to progression or progression-free survival but is listed as something that can be reported optionally or for use in clinical practice</a:t>
            </a:r>
          </a:p>
          <a:p>
            <a:r>
              <a:rPr lang="en-US" sz="1800" dirty="0">
                <a:effectLst/>
                <a:latin typeface="Helvetica" pitchFamily="2" charset="0"/>
              </a:rPr>
              <a:t>Development of new soft tissue plasmacytomas or bone lesions (osteoporotic fractures do not constitute progression)</a:t>
            </a:r>
          </a:p>
          <a:p>
            <a:endParaRPr lang="en-US" sz="1800" dirty="0"/>
          </a:p>
        </p:txBody>
      </p:sp>
      <p:sp>
        <p:nvSpPr>
          <p:cNvPr id="13" name="Content Placeholder 12">
            <a:extLst>
              <a:ext uri="{FF2B5EF4-FFF2-40B4-BE49-F238E27FC236}">
                <a16:creationId xmlns:a16="http://schemas.microsoft.com/office/drawing/2014/main" id="{7CA23DF7-C146-3D03-6677-68AEF695DF18}"/>
              </a:ext>
            </a:extLst>
          </p:cNvPr>
          <p:cNvSpPr>
            <a:spLocks noGrp="1"/>
          </p:cNvSpPr>
          <p:nvPr>
            <p:ph sz="half" idx="2"/>
          </p:nvPr>
        </p:nvSpPr>
        <p:spPr>
          <a:xfrm>
            <a:off x="5943599" y="1977823"/>
            <a:ext cx="6017741" cy="4680672"/>
          </a:xfrm>
        </p:spPr>
        <p:txBody>
          <a:bodyPr>
            <a:normAutofit/>
          </a:bodyPr>
          <a:lstStyle/>
          <a:p>
            <a:pPr>
              <a:buFont typeface="Arial" panose="020B0604020202020204" pitchFamily="34" charset="0"/>
              <a:buChar char="•"/>
            </a:pPr>
            <a:r>
              <a:rPr lang="en-US" sz="1800" dirty="0">
                <a:effectLst/>
                <a:latin typeface="Helvetica" pitchFamily="2" charset="0"/>
              </a:rPr>
              <a:t>﻿﻿Definite increase in the size of existing plasmacytomas or bone lesions; a definite increase is defined as a 50% (and ≥1cm) increase as measured serially by the SPD of the measurable lesion</a:t>
            </a:r>
          </a:p>
          <a:p>
            <a:pPr>
              <a:buFont typeface="Arial" panose="020B0604020202020204" pitchFamily="34" charset="0"/>
              <a:buChar char="•"/>
            </a:pPr>
            <a:r>
              <a:rPr lang="en-US" sz="1800" dirty="0">
                <a:effectLst/>
                <a:latin typeface="Helvetica" pitchFamily="2" charset="0"/>
              </a:rPr>
              <a:t>﻿﻿Hypercalcemia (&gt;11 mg/dL)</a:t>
            </a:r>
          </a:p>
          <a:p>
            <a:pPr>
              <a:buFont typeface="Arial" panose="020B0604020202020204" pitchFamily="34" charset="0"/>
              <a:buChar char="•"/>
            </a:pPr>
            <a:r>
              <a:rPr lang="en-US" sz="1800" dirty="0">
                <a:effectLst/>
                <a:latin typeface="Helvetica" pitchFamily="2" charset="0"/>
              </a:rPr>
              <a:t>﻿﻿Decrease in hemoglobin of ≥2 g/dL not related to therapy or other non-myeloma-related conditions</a:t>
            </a:r>
          </a:p>
          <a:p>
            <a:pPr>
              <a:buFont typeface="Arial" panose="020B0604020202020204" pitchFamily="34" charset="0"/>
              <a:buChar char="•"/>
            </a:pPr>
            <a:r>
              <a:rPr lang="en-US" sz="1800" dirty="0">
                <a:effectLst/>
                <a:latin typeface="Helvetica" pitchFamily="2" charset="0"/>
              </a:rPr>
              <a:t>﻿﻿Rise in serum creatinine by ≥2 mg/dL from</a:t>
            </a:r>
            <a:br>
              <a:rPr lang="en-US" sz="1800" dirty="0">
                <a:effectLst/>
                <a:latin typeface="Helvetica" pitchFamily="2" charset="0"/>
              </a:rPr>
            </a:br>
            <a:r>
              <a:rPr lang="en-US" sz="1800" dirty="0">
                <a:effectLst/>
                <a:latin typeface="Helvetica" pitchFamily="2" charset="0"/>
              </a:rPr>
              <a:t>the start of the therapy and attributable to myeloma</a:t>
            </a:r>
          </a:p>
          <a:p>
            <a:pPr>
              <a:buFont typeface="Arial" panose="020B0604020202020204" pitchFamily="34" charset="0"/>
              <a:buChar char="•"/>
            </a:pPr>
            <a:r>
              <a:rPr lang="en-US" sz="1800" dirty="0">
                <a:effectLst/>
                <a:latin typeface="Helvetica" pitchFamily="2" charset="0"/>
              </a:rPr>
              <a:t>﻿﻿</a:t>
            </a:r>
            <a:r>
              <a:rPr lang="en-US" sz="1800" dirty="0" err="1">
                <a:effectLst/>
                <a:latin typeface="Helvetica" pitchFamily="2" charset="0"/>
              </a:rPr>
              <a:t>Hyperviscosity</a:t>
            </a:r>
            <a:r>
              <a:rPr lang="en-US" sz="1800" dirty="0">
                <a:effectLst/>
                <a:latin typeface="Helvetica" pitchFamily="2" charset="0"/>
              </a:rPr>
              <a:t> related to serum paraprotein</a:t>
            </a:r>
          </a:p>
          <a:p>
            <a:endParaRPr lang="en-US" sz="1800" dirty="0"/>
          </a:p>
        </p:txBody>
      </p:sp>
      <p:sp>
        <p:nvSpPr>
          <p:cNvPr id="6" name="Footer Placeholder 5">
            <a:extLst>
              <a:ext uri="{FF2B5EF4-FFF2-40B4-BE49-F238E27FC236}">
                <a16:creationId xmlns:a16="http://schemas.microsoft.com/office/drawing/2014/main" id="{2DB5E19B-A270-DCF2-0E67-6A11AC7C22DD}"/>
              </a:ext>
            </a:extLst>
          </p:cNvPr>
          <p:cNvSpPr>
            <a:spLocks noGrp="1"/>
          </p:cNvSpPr>
          <p:nvPr>
            <p:ph type="ftr" sz="quarter" idx="3"/>
          </p:nvPr>
        </p:nvSpPr>
        <p:spPr>
          <a:xfrm>
            <a:off x="609600" y="6356350"/>
            <a:ext cx="10972800"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Hyde A. Multiple Myeloma Hub. May 26, 2022. Accessed July 2023. </a:t>
            </a:r>
            <a:r>
              <a:rPr lang="en-US" sz="900" dirty="0">
                <a:hlinkClick r:id="rId3">
                  <a:extLst>
                    <a:ext uri="{A12FA001-AC4F-418D-AE19-62706E023703}">
                      <ahyp:hlinkClr xmlns:ahyp="http://schemas.microsoft.com/office/drawing/2018/hyperlinkcolor" val="tx"/>
                    </a:ext>
                  </a:extLst>
                </a:hlinkClick>
              </a:rPr>
              <a:t>https://multiplemyelomahub.com/medical-information/defining-relapsed-and-refractory-mm-the-challenges-and-controversies</a:t>
            </a:r>
            <a:r>
              <a:rPr lang="en-US" sz="900" dirty="0"/>
              <a:t>; 2. </a:t>
            </a:r>
            <a:r>
              <a:rPr lang="en-US" sz="900" dirty="0" err="1"/>
              <a:t>Dimopoulos</a:t>
            </a:r>
            <a:r>
              <a:rPr lang="en-US" sz="900" dirty="0"/>
              <a:t> MA, et al. </a:t>
            </a:r>
            <a:r>
              <a:rPr lang="en-US" sz="900" i="1" dirty="0" err="1"/>
              <a:t>Hemasphere</a:t>
            </a:r>
            <a:r>
              <a:rPr lang="en-US" sz="900" dirty="0"/>
              <a:t>. 2021;5(2):e528; 3. Lee JH, et al. </a:t>
            </a:r>
            <a:r>
              <a:rPr lang="en-US" sz="900" i="1" dirty="0"/>
              <a:t>Blood Res. </a:t>
            </a:r>
            <a:r>
              <a:rPr lang="en-US" sz="900" dirty="0"/>
              <a:t>2020;55(S1):S43-S53. </a:t>
            </a:r>
          </a:p>
        </p:txBody>
      </p:sp>
    </p:spTree>
    <p:extLst>
      <p:ext uri="{BB962C8B-B14F-4D97-AF65-F5344CB8AC3E}">
        <p14:creationId xmlns:p14="http://schemas.microsoft.com/office/powerpoint/2010/main" val="814988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5241A-D31F-DCA9-DEFD-EA10EAC80B53}"/>
              </a:ext>
            </a:extLst>
          </p:cNvPr>
          <p:cNvSpPr>
            <a:spLocks noGrp="1"/>
          </p:cNvSpPr>
          <p:nvPr>
            <p:ph type="title"/>
          </p:nvPr>
        </p:nvSpPr>
        <p:spPr>
          <a:noFill/>
        </p:spPr>
        <p:txBody>
          <a:bodyPr vert="horz" lIns="91440" tIns="45720" rIns="91440" bIns="45720" rtlCol="0" anchor="ctr">
            <a:normAutofit/>
          </a:bodyPr>
          <a:lstStyle/>
          <a:p>
            <a:r>
              <a:rPr lang="en-US" dirty="0"/>
              <a:t>IMWG Definition of Relapse</a:t>
            </a:r>
          </a:p>
        </p:txBody>
      </p:sp>
      <p:sp>
        <p:nvSpPr>
          <p:cNvPr id="4" name="Content Placeholder 3">
            <a:extLst>
              <a:ext uri="{FF2B5EF4-FFF2-40B4-BE49-F238E27FC236}">
                <a16:creationId xmlns:a16="http://schemas.microsoft.com/office/drawing/2014/main" id="{6C06783F-09B3-3742-3BF6-0698E371E774}"/>
              </a:ext>
            </a:extLst>
          </p:cNvPr>
          <p:cNvSpPr>
            <a:spLocks noGrp="1"/>
          </p:cNvSpPr>
          <p:nvPr>
            <p:ph sz="half" idx="1"/>
          </p:nvPr>
        </p:nvSpPr>
        <p:spPr>
          <a:xfrm>
            <a:off x="609600" y="1290308"/>
            <a:ext cx="6217920" cy="4680672"/>
          </a:xfrm>
        </p:spPr>
        <p:txBody>
          <a:bodyPr>
            <a:normAutofit/>
          </a:bodyPr>
          <a:lstStyle/>
          <a:p>
            <a:pPr marL="0" indent="0">
              <a:buNone/>
            </a:pPr>
            <a:r>
              <a:rPr lang="en-US" sz="2000" b="1" dirty="0">
                <a:solidFill>
                  <a:schemeClr val="accent1"/>
                </a:solidFill>
              </a:rPr>
              <a:t>Biochemical relapse</a:t>
            </a:r>
            <a:r>
              <a:rPr lang="en-US" sz="2000" b="1" baseline="30000" dirty="0">
                <a:solidFill>
                  <a:schemeClr val="accent1"/>
                </a:solidFill>
              </a:rPr>
              <a:t>3</a:t>
            </a:r>
          </a:p>
          <a:p>
            <a:r>
              <a:rPr lang="en-US" sz="2000" dirty="0">
                <a:effectLst/>
                <a:latin typeface="Helvetica" pitchFamily="2" charset="0"/>
              </a:rPr>
              <a:t>≥25% increase from the lowest confirmed response of the monoclonal protein (M protein) in the serum (absolute increase, ≥0.5 g/dL) or in the urine (absolute increase, ≥200 mg/d)</a:t>
            </a:r>
          </a:p>
          <a:p>
            <a:r>
              <a:rPr lang="en-US" sz="2000" dirty="0">
                <a:effectLst/>
                <a:latin typeface="Helvetica" pitchFamily="2" charset="0"/>
              </a:rPr>
              <a:t>≥25% increase from the lowest confirmed response between involved and uninvolved serum-free light chains (absolute increase, &gt;10 mg/dL)</a:t>
            </a:r>
          </a:p>
          <a:p>
            <a:pPr>
              <a:buFont typeface="Arial" panose="020B0604020202020204" pitchFamily="34" charset="0"/>
              <a:buChar char="•"/>
            </a:pPr>
            <a:r>
              <a:rPr lang="en-US" sz="2000" dirty="0">
                <a:effectLst/>
                <a:latin typeface="Helvetica" pitchFamily="2" charset="0"/>
              </a:rPr>
              <a:t>﻿﻿≥10% increase of the absolute percentage of BM plasma cells</a:t>
            </a:r>
          </a:p>
        </p:txBody>
      </p:sp>
      <p:sp>
        <p:nvSpPr>
          <p:cNvPr id="8" name="Content Placeholder 7">
            <a:extLst>
              <a:ext uri="{FF2B5EF4-FFF2-40B4-BE49-F238E27FC236}">
                <a16:creationId xmlns:a16="http://schemas.microsoft.com/office/drawing/2014/main" id="{38512806-2F24-46C1-A38E-71143C592CF2}"/>
              </a:ext>
            </a:extLst>
          </p:cNvPr>
          <p:cNvSpPr>
            <a:spLocks noGrp="1"/>
          </p:cNvSpPr>
          <p:nvPr>
            <p:ph sz="half" idx="2"/>
          </p:nvPr>
        </p:nvSpPr>
        <p:spPr>
          <a:xfrm>
            <a:off x="7040880" y="1708878"/>
            <a:ext cx="4541520" cy="4262102"/>
          </a:xfrm>
        </p:spPr>
        <p:txBody>
          <a:bodyPr>
            <a:normAutofit/>
          </a:bodyPr>
          <a:lstStyle/>
          <a:p>
            <a:pPr>
              <a:buFont typeface="Arial" panose="020B0604020202020204" pitchFamily="34" charset="0"/>
              <a:buChar char="•"/>
            </a:pPr>
            <a:r>
              <a:rPr lang="en-US" sz="2000" dirty="0">
                <a:effectLst/>
                <a:latin typeface="Helvetica" pitchFamily="2" charset="0"/>
              </a:rPr>
              <a:t>New soft tissue plasmacytomas or bone lesions</a:t>
            </a:r>
          </a:p>
          <a:p>
            <a:pPr>
              <a:buFont typeface="Arial" panose="020B0604020202020204" pitchFamily="34" charset="0"/>
              <a:buChar char="•"/>
            </a:pPr>
            <a:r>
              <a:rPr lang="en-US" sz="2000" dirty="0">
                <a:effectLst/>
                <a:latin typeface="Helvetica" pitchFamily="2" charset="0"/>
              </a:rPr>
              <a:t>≥50% (and ≥1 cm) increase in existing plasmacytomas or bone lesions, as measured serially according to the SPD of the measured lesions</a:t>
            </a:r>
          </a:p>
          <a:p>
            <a:endParaRPr lang="en-US" sz="2000" dirty="0"/>
          </a:p>
        </p:txBody>
      </p:sp>
      <p:sp>
        <p:nvSpPr>
          <p:cNvPr id="7" name="Footer Placeholder 5">
            <a:extLst>
              <a:ext uri="{FF2B5EF4-FFF2-40B4-BE49-F238E27FC236}">
                <a16:creationId xmlns:a16="http://schemas.microsoft.com/office/drawing/2014/main" id="{F822E767-6DC7-227F-7750-54D20294EDB3}"/>
              </a:ext>
            </a:extLst>
          </p:cNvPr>
          <p:cNvSpPr>
            <a:spLocks noGrp="1"/>
          </p:cNvSpPr>
          <p:nvPr>
            <p:ph type="ftr" sz="quarter" idx="3"/>
          </p:nvPr>
        </p:nvSpPr>
        <p:spPr>
          <a:xfrm>
            <a:off x="609600" y="6356350"/>
            <a:ext cx="10972800"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Hyde A. Multiple Myeloma Hub. May 26, 2022. Accessed July 2023. </a:t>
            </a:r>
            <a:r>
              <a:rPr lang="en-US" sz="900" dirty="0">
                <a:hlinkClick r:id="rId2">
                  <a:extLst>
                    <a:ext uri="{A12FA001-AC4F-418D-AE19-62706E023703}">
                      <ahyp:hlinkClr xmlns:ahyp="http://schemas.microsoft.com/office/drawing/2018/hyperlinkcolor" val="tx"/>
                    </a:ext>
                  </a:extLst>
                </a:hlinkClick>
              </a:rPr>
              <a:t>https://multiplemyelomahub.com/medical-information/defining-relapsed-and-refractory-mm-the-challenges-and-controversies</a:t>
            </a:r>
            <a:r>
              <a:rPr lang="en-US" sz="900" dirty="0"/>
              <a:t>; 2. </a:t>
            </a:r>
            <a:r>
              <a:rPr lang="en-US" sz="900" dirty="0" err="1"/>
              <a:t>Dimopoulos</a:t>
            </a:r>
            <a:r>
              <a:rPr lang="en-US" sz="900" dirty="0"/>
              <a:t> MA, et al. </a:t>
            </a:r>
            <a:r>
              <a:rPr lang="en-US" sz="900" i="1" dirty="0" err="1"/>
              <a:t>Hemasphere</a:t>
            </a:r>
            <a:r>
              <a:rPr lang="en-US" sz="900" dirty="0"/>
              <a:t>. 2021;5(2):e528; 3. Lee JH, et al. </a:t>
            </a:r>
            <a:r>
              <a:rPr lang="en-US" sz="900" i="1" dirty="0"/>
              <a:t>Blood Res. </a:t>
            </a:r>
            <a:r>
              <a:rPr lang="en-US" sz="900" dirty="0"/>
              <a:t>2020;55(S1):S43-S53. </a:t>
            </a:r>
          </a:p>
        </p:txBody>
      </p:sp>
    </p:spTree>
    <p:extLst>
      <p:ext uri="{BB962C8B-B14F-4D97-AF65-F5344CB8AC3E}">
        <p14:creationId xmlns:p14="http://schemas.microsoft.com/office/powerpoint/2010/main" val="320409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5">
            <a:extLst>
              <a:ext uri="{FF2B5EF4-FFF2-40B4-BE49-F238E27FC236}">
                <a16:creationId xmlns:a16="http://schemas.microsoft.com/office/drawing/2014/main" id="{02F16110-6C0F-0CB0-A4B0-4498B8CEC385}"/>
              </a:ext>
            </a:extLst>
          </p:cNvPr>
          <p:cNvSpPr>
            <a:spLocks noGrp="1"/>
          </p:cNvSpPr>
          <p:nvPr>
            <p:ph type="ftr" sz="quarter" idx="3"/>
          </p:nvPr>
        </p:nvSpPr>
        <p:spPr>
          <a:xfrm>
            <a:off x="609600" y="6356350"/>
            <a:ext cx="11003280"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Hyde A. Multiple Myeloma Hub. May 26, 2022. Accessed July 2023. </a:t>
            </a:r>
            <a:r>
              <a:rPr lang="en-US" sz="900" dirty="0">
                <a:hlinkClick r:id="rId3">
                  <a:extLst>
                    <a:ext uri="{A12FA001-AC4F-418D-AE19-62706E023703}">
                      <ahyp:hlinkClr xmlns:ahyp="http://schemas.microsoft.com/office/drawing/2018/hyperlinkcolor" val="tx"/>
                    </a:ext>
                  </a:extLst>
                </a:hlinkClick>
              </a:rPr>
              <a:t>https://multiplemyelomahub.com/medical-information/defining-relapsed-and-refractory-mm-the-challenges-and-controversies</a:t>
            </a:r>
            <a:r>
              <a:rPr lang="en-US" sz="900" dirty="0"/>
              <a:t>; 2. </a:t>
            </a:r>
            <a:r>
              <a:rPr lang="en-US" sz="900" dirty="0" err="1"/>
              <a:t>Dimopoulos</a:t>
            </a:r>
            <a:r>
              <a:rPr lang="en-US" sz="900" dirty="0"/>
              <a:t> MA, et al. </a:t>
            </a:r>
            <a:r>
              <a:rPr lang="en-US" sz="900" i="1" dirty="0" err="1"/>
              <a:t>Hemasphere</a:t>
            </a:r>
            <a:r>
              <a:rPr lang="en-US" sz="900" dirty="0"/>
              <a:t>. 2021;5(2):e528; 3. Lee JH, et al. </a:t>
            </a:r>
            <a:r>
              <a:rPr lang="en-US" sz="900" i="1" dirty="0"/>
              <a:t>Blood Res. </a:t>
            </a:r>
            <a:r>
              <a:rPr lang="en-US" sz="900" dirty="0"/>
              <a:t>2020;55(S1):S43-S53. </a:t>
            </a:r>
          </a:p>
        </p:txBody>
      </p:sp>
      <p:sp>
        <p:nvSpPr>
          <p:cNvPr id="6" name="Title 1">
            <a:extLst>
              <a:ext uri="{FF2B5EF4-FFF2-40B4-BE49-F238E27FC236}">
                <a16:creationId xmlns:a16="http://schemas.microsoft.com/office/drawing/2014/main" id="{AA56B505-3A21-AE3C-A794-34220E2DCD94}"/>
              </a:ext>
            </a:extLst>
          </p:cNvPr>
          <p:cNvSpPr>
            <a:spLocks noGrp="1"/>
          </p:cNvSpPr>
          <p:nvPr>
            <p:ph type="title"/>
          </p:nvPr>
        </p:nvSpPr>
        <p:spPr>
          <a:noFill/>
        </p:spPr>
        <p:txBody>
          <a:bodyPr vert="horz" lIns="91440" tIns="45720" rIns="91440" bIns="45720" rtlCol="0" anchor="ctr">
            <a:normAutofit/>
          </a:bodyPr>
          <a:lstStyle/>
          <a:p>
            <a:r>
              <a:rPr lang="en-US" dirty="0"/>
              <a:t>IMWG Definition of Relapse</a:t>
            </a:r>
          </a:p>
        </p:txBody>
      </p:sp>
      <p:sp>
        <p:nvSpPr>
          <p:cNvPr id="8" name="Content Placeholder 7">
            <a:extLst>
              <a:ext uri="{FF2B5EF4-FFF2-40B4-BE49-F238E27FC236}">
                <a16:creationId xmlns:a16="http://schemas.microsoft.com/office/drawing/2014/main" id="{C9719688-8B18-95C5-C8CD-735B3B522CD6}"/>
              </a:ext>
            </a:extLst>
          </p:cNvPr>
          <p:cNvSpPr>
            <a:spLocks noGrp="1"/>
          </p:cNvSpPr>
          <p:nvPr>
            <p:ph idx="1"/>
          </p:nvPr>
        </p:nvSpPr>
        <p:spPr>
          <a:xfrm>
            <a:off x="609599" y="2735994"/>
            <a:ext cx="11003279" cy="2423160"/>
          </a:xfrm>
        </p:spPr>
        <p:txBody>
          <a:bodyPr>
            <a:normAutofit/>
          </a:bodyPr>
          <a:lstStyle/>
          <a:p>
            <a:r>
              <a:rPr lang="en-US" dirty="0">
                <a:effectLst/>
                <a:latin typeface="Helvetica" pitchFamily="2" charset="0"/>
              </a:rPr>
              <a:t>Reappearance of serum or urine M protein by immunofixation or electrophoresis</a:t>
            </a:r>
          </a:p>
          <a:p>
            <a:r>
              <a:rPr lang="en-US" dirty="0">
                <a:effectLst/>
                <a:latin typeface="Helvetica" pitchFamily="2" charset="0"/>
              </a:rPr>
              <a:t>Development of ≥5% plasma cells in the BM</a:t>
            </a:r>
          </a:p>
          <a:p>
            <a:r>
              <a:rPr lang="en-US" dirty="0">
                <a:effectLst/>
                <a:latin typeface="Helvetica" pitchFamily="2" charset="0"/>
              </a:rPr>
              <a:t>Appearance of any other sign of progression (i.e., new plasmacytoma, lytic bone lesion, or hypercalcemia, see above)</a:t>
            </a:r>
          </a:p>
          <a:p>
            <a:pPr marL="0" indent="0">
              <a:buNone/>
            </a:pPr>
            <a:endParaRPr lang="en-US" dirty="0">
              <a:effectLst/>
              <a:latin typeface="Helvetica" pitchFamily="2" charset="0"/>
            </a:endParaRPr>
          </a:p>
          <a:p>
            <a:endParaRPr lang="en-US" dirty="0"/>
          </a:p>
        </p:txBody>
      </p:sp>
      <p:sp>
        <p:nvSpPr>
          <p:cNvPr id="12" name="Content Placeholder 7">
            <a:extLst>
              <a:ext uri="{FF2B5EF4-FFF2-40B4-BE49-F238E27FC236}">
                <a16:creationId xmlns:a16="http://schemas.microsoft.com/office/drawing/2014/main" id="{037390ED-CBB7-1060-0BD3-C131E3254D45}"/>
              </a:ext>
            </a:extLst>
          </p:cNvPr>
          <p:cNvSpPr txBox="1">
            <a:spLocks/>
          </p:cNvSpPr>
          <p:nvPr/>
        </p:nvSpPr>
        <p:spPr>
          <a:xfrm>
            <a:off x="609599" y="1496292"/>
            <a:ext cx="11126994" cy="536902"/>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200" b="1" dirty="0">
                <a:solidFill>
                  <a:schemeClr val="accent1"/>
                </a:solidFill>
                <a:latin typeface="Helvetica" pitchFamily="2" charset="0"/>
              </a:rPr>
              <a:t>Relapse from CR</a:t>
            </a:r>
            <a:r>
              <a:rPr lang="en-US" sz="2200" b="1" baseline="30000" dirty="0">
                <a:solidFill>
                  <a:schemeClr val="accent1"/>
                </a:solidFill>
                <a:latin typeface="Helvetica" pitchFamily="2" charset="0"/>
              </a:rPr>
              <a:t>2</a:t>
            </a:r>
            <a:r>
              <a:rPr lang="en-US" sz="2200" b="1" dirty="0">
                <a:solidFill>
                  <a:schemeClr val="accent1"/>
                </a:solidFill>
                <a:latin typeface="Helvetica" pitchFamily="2" charset="0"/>
              </a:rPr>
              <a:t> </a:t>
            </a:r>
            <a:r>
              <a:rPr lang="en-US" sz="2200" dirty="0">
                <a:solidFill>
                  <a:schemeClr val="accent1"/>
                </a:solidFill>
                <a:latin typeface="Helvetica" pitchFamily="2" charset="0"/>
              </a:rPr>
              <a:t>(to be used only if the endpoint is disease-free survival)</a:t>
            </a:r>
            <a:endParaRPr lang="en-US" sz="2200" dirty="0"/>
          </a:p>
        </p:txBody>
      </p:sp>
      <p:sp>
        <p:nvSpPr>
          <p:cNvPr id="3" name="TextBox 2">
            <a:extLst>
              <a:ext uri="{FF2B5EF4-FFF2-40B4-BE49-F238E27FC236}">
                <a16:creationId xmlns:a16="http://schemas.microsoft.com/office/drawing/2014/main" id="{9E018B07-F473-11E0-76E0-F240F34616FB}"/>
              </a:ext>
            </a:extLst>
          </p:cNvPr>
          <p:cNvSpPr txBox="1"/>
          <p:nvPr/>
        </p:nvSpPr>
        <p:spPr>
          <a:xfrm>
            <a:off x="609599" y="2144404"/>
            <a:ext cx="6096000" cy="461665"/>
          </a:xfrm>
          <a:prstGeom prst="rect">
            <a:avLst/>
          </a:prstGeom>
          <a:noFill/>
        </p:spPr>
        <p:txBody>
          <a:bodyPr wrap="square">
            <a:spAutoFit/>
          </a:bodyPr>
          <a:lstStyle/>
          <a:p>
            <a:pPr marL="0" indent="0">
              <a:buNone/>
            </a:pPr>
            <a:r>
              <a:rPr lang="en-US" sz="2400" i="1" dirty="0">
                <a:effectLst/>
                <a:latin typeface="Helvetica" pitchFamily="2" charset="0"/>
              </a:rPr>
              <a:t>Any one or more of the following criteria:</a:t>
            </a:r>
          </a:p>
        </p:txBody>
      </p:sp>
    </p:spTree>
    <p:extLst>
      <p:ext uri="{BB962C8B-B14F-4D97-AF65-F5344CB8AC3E}">
        <p14:creationId xmlns:p14="http://schemas.microsoft.com/office/powerpoint/2010/main" val="3540832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8A746244-2914-82CE-1F7B-11B0FFBE6410}"/>
              </a:ext>
            </a:extLst>
          </p:cNvPr>
          <p:cNvSpPr>
            <a:spLocks noGrp="1"/>
          </p:cNvSpPr>
          <p:nvPr>
            <p:ph sz="half" idx="1"/>
          </p:nvPr>
        </p:nvSpPr>
        <p:spPr>
          <a:xfrm>
            <a:off x="609600" y="2033193"/>
            <a:ext cx="5726654" cy="3328515"/>
          </a:xfrm>
        </p:spPr>
        <p:txBody>
          <a:bodyPr>
            <a:normAutofit/>
          </a:bodyPr>
          <a:lstStyle/>
          <a:p>
            <a:pPr marL="0" indent="0">
              <a:buNone/>
            </a:pPr>
            <a:r>
              <a:rPr lang="en-US" i="1" dirty="0">
                <a:effectLst/>
                <a:latin typeface="Helvetica" pitchFamily="2" charset="0"/>
              </a:rPr>
              <a:t>Any one or more of the following criteria:</a:t>
            </a:r>
          </a:p>
          <a:p>
            <a:pPr>
              <a:buFont typeface="Arial" panose="020B0604020202020204" pitchFamily="34" charset="0"/>
              <a:buChar char="•"/>
            </a:pPr>
            <a:r>
              <a:rPr lang="en-US" dirty="0">
                <a:effectLst/>
                <a:latin typeface="Helvetica" pitchFamily="2" charset="0"/>
              </a:rPr>
              <a:t>﻿﻿Loss of MRD-negative state (evidence of clonal plasma cells on NGF or NGS, or positive imaging study for recurrence of myeloma)</a:t>
            </a:r>
          </a:p>
          <a:p>
            <a:pPr>
              <a:buFont typeface="Arial" panose="020B0604020202020204" pitchFamily="34" charset="0"/>
              <a:buChar char="•"/>
            </a:pPr>
            <a:r>
              <a:rPr lang="en-US" dirty="0">
                <a:effectLst/>
                <a:latin typeface="Helvetica" pitchFamily="2" charset="0"/>
              </a:rPr>
              <a:t>﻿﻿Reappearance of serum or urine M protein by immunofixation or electrophoresis</a:t>
            </a:r>
            <a:endParaRPr lang="en-US" dirty="0"/>
          </a:p>
        </p:txBody>
      </p:sp>
      <p:sp>
        <p:nvSpPr>
          <p:cNvPr id="8" name="Content Placeholder 7">
            <a:extLst>
              <a:ext uri="{FF2B5EF4-FFF2-40B4-BE49-F238E27FC236}">
                <a16:creationId xmlns:a16="http://schemas.microsoft.com/office/drawing/2014/main" id="{D4842AB9-2860-5373-C044-71F8DDC1F4AC}"/>
              </a:ext>
            </a:extLst>
          </p:cNvPr>
          <p:cNvSpPr>
            <a:spLocks noGrp="1"/>
          </p:cNvSpPr>
          <p:nvPr>
            <p:ph sz="half" idx="2"/>
          </p:nvPr>
        </p:nvSpPr>
        <p:spPr>
          <a:xfrm>
            <a:off x="6564854" y="2530514"/>
            <a:ext cx="4606066" cy="3328515"/>
          </a:xfrm>
        </p:spPr>
        <p:txBody>
          <a:bodyPr>
            <a:normAutofit/>
          </a:bodyPr>
          <a:lstStyle/>
          <a:p>
            <a:pPr>
              <a:buFont typeface="Arial" panose="020B0604020202020204" pitchFamily="34" charset="0"/>
              <a:buChar char="•"/>
            </a:pPr>
            <a:r>
              <a:rPr lang="en-US" dirty="0">
                <a:effectLst/>
                <a:latin typeface="Helvetica" pitchFamily="2" charset="0"/>
              </a:rPr>
              <a:t>Development of ≥5% clonal plasma cells in the BM</a:t>
            </a:r>
          </a:p>
          <a:p>
            <a:r>
              <a:rPr lang="en-US" dirty="0">
                <a:effectLst/>
                <a:latin typeface="Helvetica" pitchFamily="2" charset="0"/>
              </a:rPr>
              <a:t>Appearance of any other sign of progression (i.e., new plasmacytoma, lytic bone lesion, or hypercalcemia)</a:t>
            </a:r>
          </a:p>
          <a:p>
            <a:endParaRPr lang="en-US" dirty="0"/>
          </a:p>
        </p:txBody>
      </p:sp>
      <p:sp>
        <p:nvSpPr>
          <p:cNvPr id="9" name="Title 1">
            <a:extLst>
              <a:ext uri="{FF2B5EF4-FFF2-40B4-BE49-F238E27FC236}">
                <a16:creationId xmlns:a16="http://schemas.microsoft.com/office/drawing/2014/main" id="{15362814-3A28-6BAF-7A6C-998AC6E26A71}"/>
              </a:ext>
            </a:extLst>
          </p:cNvPr>
          <p:cNvSpPr>
            <a:spLocks noGrp="1"/>
          </p:cNvSpPr>
          <p:nvPr>
            <p:ph type="title"/>
          </p:nvPr>
        </p:nvSpPr>
        <p:spPr>
          <a:xfrm>
            <a:off x="609600" y="199505"/>
            <a:ext cx="10744200" cy="1185577"/>
          </a:xfrm>
          <a:noFill/>
        </p:spPr>
        <p:txBody>
          <a:bodyPr vert="horz" lIns="91440" tIns="45720" rIns="91440" bIns="45720" rtlCol="0" anchor="ctr">
            <a:normAutofit/>
          </a:bodyPr>
          <a:lstStyle/>
          <a:p>
            <a:r>
              <a:rPr lang="en-US" dirty="0"/>
              <a:t>IMWG Definition of Relapse</a:t>
            </a:r>
          </a:p>
        </p:txBody>
      </p:sp>
      <p:sp>
        <p:nvSpPr>
          <p:cNvPr id="10" name="Footer Placeholder 5">
            <a:extLst>
              <a:ext uri="{FF2B5EF4-FFF2-40B4-BE49-F238E27FC236}">
                <a16:creationId xmlns:a16="http://schemas.microsoft.com/office/drawing/2014/main" id="{C15029F8-81B2-84B5-8DE1-1545520A361A}"/>
              </a:ext>
            </a:extLst>
          </p:cNvPr>
          <p:cNvSpPr>
            <a:spLocks noGrp="1"/>
          </p:cNvSpPr>
          <p:nvPr>
            <p:ph type="ftr" sz="quarter" idx="3"/>
          </p:nvPr>
        </p:nvSpPr>
        <p:spPr>
          <a:xfrm>
            <a:off x="609600" y="6356350"/>
            <a:ext cx="10972800"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Hyde A. Multiple Myeloma Hub. May 26, 2022. Accessed July 2023. </a:t>
            </a:r>
            <a:r>
              <a:rPr lang="en-US" sz="900" dirty="0">
                <a:hlinkClick r:id="rId2">
                  <a:extLst>
                    <a:ext uri="{A12FA001-AC4F-418D-AE19-62706E023703}">
                      <ahyp:hlinkClr xmlns:ahyp="http://schemas.microsoft.com/office/drawing/2018/hyperlinkcolor" val="tx"/>
                    </a:ext>
                  </a:extLst>
                </a:hlinkClick>
              </a:rPr>
              <a:t>https://multiplemyelomahub.com/medical-information/defining-relapsed-and-refractory-mm-the-challenges-and-controversies</a:t>
            </a:r>
            <a:r>
              <a:rPr lang="en-US" sz="900" dirty="0"/>
              <a:t>; 2. </a:t>
            </a:r>
            <a:r>
              <a:rPr lang="en-US" sz="900" dirty="0" err="1"/>
              <a:t>Dimopoulos</a:t>
            </a:r>
            <a:r>
              <a:rPr lang="en-US" sz="900" dirty="0"/>
              <a:t> MA, et al. </a:t>
            </a:r>
            <a:r>
              <a:rPr lang="en-US" sz="900" i="1" dirty="0" err="1"/>
              <a:t>Hemasphere</a:t>
            </a:r>
            <a:r>
              <a:rPr lang="en-US" sz="900" dirty="0"/>
              <a:t>. 2021;5(2):e528; 3. Lee JH, et al. </a:t>
            </a:r>
            <a:r>
              <a:rPr lang="en-US" sz="900" i="1" dirty="0"/>
              <a:t>Blood Res. </a:t>
            </a:r>
            <a:r>
              <a:rPr lang="en-US" sz="900" dirty="0"/>
              <a:t>2020;55(S1):S43-S53. </a:t>
            </a:r>
          </a:p>
        </p:txBody>
      </p:sp>
      <p:sp>
        <p:nvSpPr>
          <p:cNvPr id="11" name="Content Placeholder 7">
            <a:extLst>
              <a:ext uri="{FF2B5EF4-FFF2-40B4-BE49-F238E27FC236}">
                <a16:creationId xmlns:a16="http://schemas.microsoft.com/office/drawing/2014/main" id="{D9B24619-ED48-1161-E992-1E6E816B8100}"/>
              </a:ext>
            </a:extLst>
          </p:cNvPr>
          <p:cNvSpPr txBox="1">
            <a:spLocks/>
          </p:cNvSpPr>
          <p:nvPr/>
        </p:nvSpPr>
        <p:spPr>
          <a:xfrm>
            <a:off x="609599" y="1496292"/>
            <a:ext cx="11374420" cy="53690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200" b="1" dirty="0">
                <a:solidFill>
                  <a:schemeClr val="accent1"/>
                </a:solidFill>
                <a:effectLst/>
                <a:latin typeface="Helvetica" pitchFamily="2" charset="0"/>
              </a:rPr>
              <a:t>Relapse from MRD negativity</a:t>
            </a:r>
            <a:r>
              <a:rPr lang="en-US" sz="2200" b="1" baseline="30000" dirty="0">
                <a:solidFill>
                  <a:schemeClr val="accent1"/>
                </a:solidFill>
                <a:effectLst/>
                <a:latin typeface="Helvetica" pitchFamily="2" charset="0"/>
              </a:rPr>
              <a:t>2</a:t>
            </a:r>
            <a:r>
              <a:rPr lang="en-US" sz="2200" b="1" dirty="0">
                <a:solidFill>
                  <a:schemeClr val="accent1"/>
                </a:solidFill>
                <a:effectLst/>
                <a:latin typeface="Helvetica" pitchFamily="2" charset="0"/>
              </a:rPr>
              <a:t>  </a:t>
            </a:r>
            <a:r>
              <a:rPr lang="en-US" sz="2200" dirty="0">
                <a:solidFill>
                  <a:schemeClr val="accent1"/>
                </a:solidFill>
                <a:effectLst/>
                <a:latin typeface="Helvetica" pitchFamily="2" charset="0"/>
              </a:rPr>
              <a:t>(to be used only if the endpoint is disease-free survival)</a:t>
            </a:r>
          </a:p>
        </p:txBody>
      </p:sp>
    </p:spTree>
    <p:extLst>
      <p:ext uri="{BB962C8B-B14F-4D97-AF65-F5344CB8AC3E}">
        <p14:creationId xmlns:p14="http://schemas.microsoft.com/office/powerpoint/2010/main" val="587825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D35DC-F9CC-1219-6ABE-FFC4D23E8622}"/>
              </a:ext>
            </a:extLst>
          </p:cNvPr>
          <p:cNvSpPr>
            <a:spLocks noGrp="1"/>
          </p:cNvSpPr>
          <p:nvPr>
            <p:ph type="title"/>
          </p:nvPr>
        </p:nvSpPr>
        <p:spPr>
          <a:xfrm>
            <a:off x="609600" y="200025"/>
            <a:ext cx="10744200" cy="918047"/>
          </a:xfrm>
        </p:spPr>
        <p:txBody>
          <a:bodyPr vert="horz" lIns="91440" tIns="45720" rIns="91440" bIns="45720" rtlCol="0" anchor="ctr">
            <a:normAutofit/>
          </a:bodyPr>
          <a:lstStyle/>
          <a:p>
            <a:r>
              <a:rPr lang="en-US" dirty="0"/>
              <a:t>IMWG Definition of Progression</a:t>
            </a:r>
          </a:p>
        </p:txBody>
      </p:sp>
      <p:sp>
        <p:nvSpPr>
          <p:cNvPr id="17" name="Content Placeholder 16">
            <a:extLst>
              <a:ext uri="{FF2B5EF4-FFF2-40B4-BE49-F238E27FC236}">
                <a16:creationId xmlns:a16="http://schemas.microsoft.com/office/drawing/2014/main" id="{8AC4700E-353E-6A34-C559-B7E4E98870FC}"/>
              </a:ext>
            </a:extLst>
          </p:cNvPr>
          <p:cNvSpPr>
            <a:spLocks noGrp="1"/>
          </p:cNvSpPr>
          <p:nvPr>
            <p:ph sz="half" idx="1"/>
          </p:nvPr>
        </p:nvSpPr>
        <p:spPr>
          <a:xfrm>
            <a:off x="609600" y="1118072"/>
            <a:ext cx="5725212" cy="5058891"/>
          </a:xfrm>
        </p:spPr>
        <p:txBody>
          <a:bodyPr>
            <a:normAutofit/>
          </a:bodyPr>
          <a:lstStyle/>
          <a:p>
            <a:pPr marL="0" indent="0">
              <a:buNone/>
            </a:pPr>
            <a:r>
              <a:rPr lang="en-US" sz="1800" b="1" dirty="0">
                <a:solidFill>
                  <a:schemeClr val="accent1"/>
                </a:solidFill>
                <a:effectLst/>
                <a:latin typeface="Helvetica" pitchFamily="2" charset="0"/>
              </a:rPr>
              <a:t>Progressive disease</a:t>
            </a:r>
            <a:r>
              <a:rPr lang="en-US" sz="1800" b="1" baseline="30000" dirty="0">
                <a:solidFill>
                  <a:schemeClr val="accent1"/>
                </a:solidFill>
                <a:effectLst/>
                <a:latin typeface="Helvetica" pitchFamily="2" charset="0"/>
              </a:rPr>
              <a:t>4</a:t>
            </a:r>
          </a:p>
          <a:p>
            <a:pPr marL="0" indent="0">
              <a:buNone/>
            </a:pPr>
            <a:r>
              <a:rPr lang="en-US" sz="1800" i="1" dirty="0">
                <a:effectLst/>
                <a:latin typeface="Helvetica" pitchFamily="2" charset="0"/>
              </a:rPr>
              <a:t>Any one or more of the following criteria:</a:t>
            </a:r>
          </a:p>
          <a:p>
            <a:r>
              <a:rPr lang="en-US" sz="1800" dirty="0">
                <a:effectLst/>
                <a:latin typeface="Helvetica" pitchFamily="2" charset="0"/>
              </a:rPr>
              <a:t>Increase of 25% from lowest confirmed response value in one or more of the following criteria:</a:t>
            </a:r>
          </a:p>
          <a:p>
            <a:pPr lvl="1">
              <a:spcBef>
                <a:spcPts val="1100"/>
              </a:spcBef>
            </a:pPr>
            <a:r>
              <a:rPr lang="en-US" sz="1400" dirty="0">
                <a:effectLst/>
                <a:latin typeface="Helvetica" pitchFamily="2" charset="0"/>
              </a:rPr>
              <a:t>﻿﻿Serum M protein (absolute increase must be ≥0.5 g/dL)</a:t>
            </a:r>
          </a:p>
          <a:p>
            <a:pPr lvl="1">
              <a:spcBef>
                <a:spcPts val="1100"/>
              </a:spcBef>
            </a:pPr>
            <a:r>
              <a:rPr lang="en-US" sz="1400" dirty="0">
                <a:effectLst/>
                <a:latin typeface="Helvetica" pitchFamily="2" charset="0"/>
              </a:rPr>
              <a:t>﻿﻿Urine M protein (absolute increase must be</a:t>
            </a:r>
            <a:br>
              <a:rPr lang="en-US" sz="1400" dirty="0">
                <a:effectLst/>
                <a:latin typeface="Helvetica" pitchFamily="2" charset="0"/>
              </a:rPr>
            </a:br>
            <a:r>
              <a:rPr lang="en-US" sz="1400" dirty="0">
                <a:effectLst/>
                <a:latin typeface="Helvetica" pitchFamily="2" charset="0"/>
              </a:rPr>
              <a:t>≥200 mg/24 hours)</a:t>
            </a:r>
          </a:p>
          <a:p>
            <a:pPr lvl="1">
              <a:spcBef>
                <a:spcPts val="1100"/>
              </a:spcBef>
            </a:pPr>
            <a:r>
              <a:rPr lang="en-US" sz="1400" dirty="0">
                <a:effectLst/>
                <a:latin typeface="Helvetica" pitchFamily="2" charset="0"/>
              </a:rPr>
              <a:t>In patients without measurable serum and urine M protein levels, the difference between involved and uninvolved FLC levels (absolute increase must be &gt;10 mg/dL)</a:t>
            </a:r>
          </a:p>
          <a:p>
            <a:pPr lvl="1">
              <a:spcBef>
                <a:spcPts val="1100"/>
              </a:spcBef>
            </a:pPr>
            <a:r>
              <a:rPr lang="en-US" sz="1400" dirty="0">
                <a:effectLst/>
                <a:latin typeface="Helvetica" pitchFamily="2" charset="0"/>
              </a:rPr>
              <a:t>In patients without measurable serum and urine M protein levels and without measurable involved FLC levels, BM plasma cell percentage irrespective of baseline status (absolute increase must be ≥10%)</a:t>
            </a:r>
          </a:p>
          <a:p>
            <a:pPr lvl="1"/>
            <a:endParaRPr lang="en-US" sz="1400" dirty="0">
              <a:effectLst/>
              <a:latin typeface="Helvetica" pitchFamily="2" charset="0"/>
            </a:endParaRPr>
          </a:p>
        </p:txBody>
      </p:sp>
      <p:sp>
        <p:nvSpPr>
          <p:cNvPr id="18" name="Content Placeholder 17">
            <a:extLst>
              <a:ext uri="{FF2B5EF4-FFF2-40B4-BE49-F238E27FC236}">
                <a16:creationId xmlns:a16="http://schemas.microsoft.com/office/drawing/2014/main" id="{E44441CB-7A48-14EA-2B5C-52855F27808F}"/>
              </a:ext>
            </a:extLst>
          </p:cNvPr>
          <p:cNvSpPr>
            <a:spLocks noGrp="1"/>
          </p:cNvSpPr>
          <p:nvPr>
            <p:ph sz="half" idx="2"/>
          </p:nvPr>
        </p:nvSpPr>
        <p:spPr>
          <a:xfrm>
            <a:off x="6399007" y="1923470"/>
            <a:ext cx="5213873" cy="3185858"/>
          </a:xfrm>
        </p:spPr>
        <p:txBody>
          <a:bodyPr>
            <a:normAutofit/>
          </a:bodyPr>
          <a:lstStyle/>
          <a:p>
            <a:r>
              <a:rPr lang="en-US" sz="1800" dirty="0">
                <a:effectLst/>
                <a:latin typeface="Helvetica" pitchFamily="2" charset="0"/>
              </a:rPr>
              <a:t>Serum M protein increase ≥1 g/dL, if the lowest M component was ≥5 g/dL</a:t>
            </a:r>
          </a:p>
          <a:p>
            <a:r>
              <a:rPr lang="en-US" sz="1800" dirty="0">
                <a:effectLst/>
                <a:latin typeface="Helvetica" pitchFamily="2" charset="0"/>
              </a:rPr>
              <a:t>Appearance of a new lesion(s), ≥50% increase from nadir in SPD* of &gt;1 lesion, or ≥50% increase in the longest diameter of a previous lesion &gt;1 cm in short axis</a:t>
            </a:r>
          </a:p>
          <a:p>
            <a:r>
              <a:rPr lang="en-US" sz="1800" dirty="0">
                <a:effectLst/>
                <a:latin typeface="Helvetica" pitchFamily="2" charset="0"/>
              </a:rPr>
              <a:t>≥50% increase in circulating plasma cells (minimum of 200 cells/</a:t>
            </a:r>
            <a:r>
              <a:rPr lang="en-US" sz="1800" dirty="0" err="1">
                <a:effectLst/>
                <a:latin typeface="Helvetica" pitchFamily="2" charset="0"/>
              </a:rPr>
              <a:t>μL</a:t>
            </a:r>
            <a:r>
              <a:rPr lang="en-US" sz="1800" dirty="0">
                <a:latin typeface="Helvetica" pitchFamily="2" charset="0"/>
              </a:rPr>
              <a:t>)</a:t>
            </a:r>
            <a:r>
              <a:rPr lang="en-US" sz="1800" dirty="0">
                <a:effectLst/>
                <a:latin typeface="Helvetica" pitchFamily="2" charset="0"/>
              </a:rPr>
              <a:t> if this is the only measure of disease</a:t>
            </a:r>
          </a:p>
          <a:p>
            <a:endParaRPr lang="en-US" sz="1800" dirty="0"/>
          </a:p>
        </p:txBody>
      </p:sp>
      <p:sp>
        <p:nvSpPr>
          <p:cNvPr id="3" name="Footer Placeholder 2">
            <a:extLst>
              <a:ext uri="{FF2B5EF4-FFF2-40B4-BE49-F238E27FC236}">
                <a16:creationId xmlns:a16="http://schemas.microsoft.com/office/drawing/2014/main" id="{154F5C98-E51D-096A-35C0-D813197991B4}"/>
              </a:ext>
            </a:extLst>
          </p:cNvPr>
          <p:cNvSpPr>
            <a:spLocks noGrp="1"/>
          </p:cNvSpPr>
          <p:nvPr>
            <p:ph type="ftr" sz="quarter" idx="3"/>
          </p:nvPr>
        </p:nvSpPr>
        <p:spPr>
          <a:xfrm>
            <a:off x="609600" y="6356350"/>
            <a:ext cx="11003280" cy="442131"/>
          </a:xfrm>
        </p:spPr>
        <p:txBody>
          <a:bodyPr/>
          <a:lstStyle/>
          <a:p>
            <a:r>
              <a:rPr lang="en-US" sz="900" dirty="0"/>
              <a:t>BM, bone marrow; CRAB, calcium, renal, anemia, bone disease; FLC, free light chain; MR, minimal response; MRD, measurable residual disease; NGF, next-generation flow; NGS, next-generation sequencing; SPD, sum of the products of the maximal perpendicular diameters of measured lesions.</a:t>
            </a:r>
          </a:p>
          <a:p>
            <a:r>
              <a:rPr lang="en-US" sz="900" dirty="0"/>
              <a:t>*Plasmacytoma measurements should be taken from the CT portion of the PET/CT, or MRI scans, or dedicated CT scans where applicable. For patients with only skin involvement, skin lesions should be measured with a ruler. Measurement of tumor size will be determined by the SPD.</a:t>
            </a:r>
          </a:p>
          <a:p>
            <a:r>
              <a:rPr lang="en-US" sz="900" dirty="0"/>
              <a:t>†MR: ≥25% but ≤49% reduction of serum M protein and reduction in 24-hour urine M protein by 50–89%. In addition to the above listed criteria, if present at baseline, a ≥50% reduction in the size (SPD†) of soft tissue plasmacytomas is also required.</a:t>
            </a:r>
          </a:p>
          <a:p>
            <a:r>
              <a:rPr lang="en-US" sz="900" dirty="0"/>
              <a:t>1. Lee JH, et al.  </a:t>
            </a:r>
            <a:r>
              <a:rPr lang="en-US" sz="900" i="1" dirty="0"/>
              <a:t>Blood Res</a:t>
            </a:r>
            <a:r>
              <a:rPr lang="en-US" sz="900" dirty="0"/>
              <a:t>. 2020;55(S1):S43-S53; 2. Kumar S, et al. </a:t>
            </a:r>
            <a:r>
              <a:rPr lang="en-US" sz="900" i="1" dirty="0"/>
              <a:t>Lancet Oncol</a:t>
            </a:r>
            <a:r>
              <a:rPr lang="en-US" sz="900" dirty="0"/>
              <a:t>. 2016;17(8):e328-e346; 5. </a:t>
            </a:r>
            <a:r>
              <a:rPr lang="en-US" sz="900" dirty="0" err="1"/>
              <a:t>Sonneveld</a:t>
            </a:r>
            <a:r>
              <a:rPr lang="en-US" sz="900" dirty="0"/>
              <a:t> P, et al.  </a:t>
            </a:r>
            <a:r>
              <a:rPr lang="en-US" sz="900" i="1" dirty="0" err="1"/>
              <a:t>Haematologica</a:t>
            </a:r>
            <a:r>
              <a:rPr lang="en-US" sz="900" dirty="0"/>
              <a:t>. 2016;101(4):396-406; Hyde A. Multiple Myeloma Hub. May 26, 2022. Accessed July 2023. </a:t>
            </a:r>
            <a:r>
              <a:rPr lang="en-US" sz="900" dirty="0">
                <a:hlinkClick r:id="rId3">
                  <a:extLst>
                    <a:ext uri="{A12FA001-AC4F-418D-AE19-62706E023703}">
                      <ahyp:hlinkClr xmlns:ahyp="http://schemas.microsoft.com/office/drawing/2018/hyperlinkcolor" val="tx"/>
                    </a:ext>
                  </a:extLst>
                </a:hlinkClick>
              </a:rPr>
              <a:t>https://multiplemyelomahub.com/medical-information/defining-relapsed-and-refractory-mm-the-challenges-and-controversies</a:t>
            </a:r>
            <a:endParaRPr lang="en-US" sz="900" dirty="0"/>
          </a:p>
        </p:txBody>
      </p:sp>
    </p:spTree>
    <p:extLst>
      <p:ext uri="{BB962C8B-B14F-4D97-AF65-F5344CB8AC3E}">
        <p14:creationId xmlns:p14="http://schemas.microsoft.com/office/powerpoint/2010/main" val="4142502481"/>
      </p:ext>
    </p:extLst>
  </p:cSld>
  <p:clrMapOvr>
    <a:masterClrMapping/>
  </p:clrMapOvr>
</p:sld>
</file>

<file path=ppt/theme/theme1.xml><?xml version="1.0" encoding="utf-8"?>
<a:theme xmlns:a="http://schemas.openxmlformats.org/drawingml/2006/main" name="HemOnc22">
  <a:themeElements>
    <a:clrScheme name="HemOnc 22 New New">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AD337F"/>
      </a:accent5>
      <a:accent6>
        <a:srgbClr val="35A696"/>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mOnc22" id="{BA3538A6-AECA-1347-B570-E67C3502EC63}" vid="{4890F33A-6B85-4549-A0E5-560ED34988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HemOnc22</Template>
  <TotalTime>7753</TotalTime>
  <Words>3157</Words>
  <Application>Microsoft Macintosh PowerPoint</Application>
  <PresentationFormat>Widescreen</PresentationFormat>
  <Paragraphs>138</Paragraphs>
  <Slides>15</Slides>
  <Notes>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15</vt:i4>
      </vt:variant>
    </vt:vector>
  </HeadingPairs>
  <TitlesOfParts>
    <vt:vector size="23" baseType="lpstr">
      <vt:lpstr>Arial</vt:lpstr>
      <vt:lpstr>Calibri</vt:lpstr>
      <vt:lpstr>Calibri Light</vt:lpstr>
      <vt:lpstr>Century Gothic</vt:lpstr>
      <vt:lpstr>Helvetica</vt:lpstr>
      <vt:lpstr>Trebuchet MS</vt:lpstr>
      <vt:lpstr>HemOnc22</vt:lpstr>
      <vt:lpstr>Office Theme</vt:lpstr>
      <vt:lpstr>Multiple Myeloma At First Relapse: Is My Patient Refractory to Lenalidomide?</vt:lpstr>
      <vt:lpstr>PowerPoint Presentation</vt:lpstr>
      <vt:lpstr>Disclaimer</vt:lpstr>
      <vt:lpstr>What Is the Difference Between Relapse and Refractory?</vt:lpstr>
      <vt:lpstr>IMWG Definition of Relapse</vt:lpstr>
      <vt:lpstr>IMWG Definition of Relapse</vt:lpstr>
      <vt:lpstr>IMWG Definition of Relapse</vt:lpstr>
      <vt:lpstr>IMWG Definition of Relapse</vt:lpstr>
      <vt:lpstr>IMWG Definition of Progression</vt:lpstr>
      <vt:lpstr>IMWG Definition of Progression</vt:lpstr>
      <vt:lpstr>IMWG Definition of Progression</vt:lpstr>
      <vt:lpstr>Myeloma Refractory to Lenalidomide</vt:lpstr>
      <vt:lpstr>Treatment of LEN-exposed versus LEN-refractory</vt:lpstr>
      <vt:lpstr>Summary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Multiple Myeloma At First Relapse: Is My Patient Refractory to Lenalidomide?</dc:title>
  <dc:subject/>
  <dc:creator>MedEd On The Go</dc:creator>
  <cp:keywords/>
  <dc:description/>
  <cp:lastModifiedBy>Moriah Diethorn</cp:lastModifiedBy>
  <cp:revision>33</cp:revision>
  <dcterms:created xsi:type="dcterms:W3CDTF">2023-06-08T11:57:53Z</dcterms:created>
  <dcterms:modified xsi:type="dcterms:W3CDTF">2023-08-14T17:24:44Z</dcterms:modified>
  <cp:category/>
</cp:coreProperties>
</file>