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4"/>
  </p:notesMasterIdLst>
  <p:sldIdLst>
    <p:sldId id="257" r:id="rId2"/>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5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8D2DF"/>
    <a:srgbClr val="E6E6E6"/>
    <a:srgbClr val="ECECEC"/>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68" autoAdjust="0"/>
    <p:restoredTop sz="91077" autoAdjust="0"/>
  </p:normalViewPr>
  <p:slideViewPr>
    <p:cSldViewPr snapToGrid="0">
      <p:cViewPr varScale="1">
        <p:scale>
          <a:sx n="77" d="100"/>
          <a:sy n="77" d="100"/>
        </p:scale>
        <p:origin x="372" y="84"/>
      </p:cViewPr>
      <p:guideLst>
        <p:guide orient="horz" pos="2160"/>
        <p:guide pos="3840"/>
        <p:guide pos="5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6/30/2022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hyperlink" Target="mailto:Ian_Krop@dfci.harvard.edu" TargetMode="Externa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CA76-7CE2-4970-BD02-33A3CA0C887D}"/>
              </a:ext>
            </a:extLst>
          </p:cNvPr>
          <p:cNvSpPr>
            <a:spLocks noGrp="1"/>
          </p:cNvSpPr>
          <p:nvPr>
            <p:ph type="title"/>
          </p:nvPr>
        </p:nvSpPr>
        <p:spPr/>
        <p:txBody>
          <a:bodyPr>
            <a:normAutofit/>
          </a:bodyPr>
          <a:lstStyle>
            <a:lvl1pPr>
              <a:defRPr sz="24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1B8D69F-3700-4BCF-955E-8225131836CE}"/>
              </a:ext>
            </a:extLst>
          </p:cNvPr>
          <p:cNvSpPr>
            <a:spLocks noGrp="1"/>
          </p:cNvSpPr>
          <p:nvPr>
            <p:ph idx="1"/>
          </p:nvPr>
        </p:nvSpPr>
        <p:spPr/>
        <p:txBody>
          <a:bodyPr/>
          <a:lstStyle>
            <a:lvl1pPr>
              <a:defRPr sz="1800">
                <a:latin typeface="Arial" panose="020B0604020202020204" pitchFamily="34" charset="0"/>
                <a:cs typeface="Arial" panose="020B0604020202020204" pitchFamily="34" charset="0"/>
              </a:defRPr>
            </a:lvl1pPr>
            <a:lvl2pPr>
              <a:defRPr sz="1500">
                <a:latin typeface="Arial" panose="020B0604020202020204" pitchFamily="34" charset="0"/>
                <a:cs typeface="Arial" panose="020B0604020202020204" pitchFamily="34" charset="0"/>
              </a:defRPr>
            </a:lvl2pPr>
            <a:lvl3pPr>
              <a:defRPr sz="135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05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996E147-CA84-4258-821B-C5DD5FF2454F}"/>
              </a:ext>
            </a:extLst>
          </p:cNvPr>
          <p:cNvSpPr>
            <a:spLocks noGrp="1"/>
          </p:cNvSpPr>
          <p:nvPr>
            <p:ph type="sldNum" sz="quarter" idx="12"/>
          </p:nvPr>
        </p:nvSpPr>
        <p:spPr/>
        <p:txBody>
          <a:bodyPr/>
          <a:lstStyle/>
          <a:p>
            <a:fld id="{E018F977-6C15-49B1-AA07-BEE9975E7737}" type="slidenum">
              <a:rPr lang="en-US" smtClean="0"/>
              <a:t>‹#›</a:t>
            </a:fld>
            <a:endParaRPr lang="en-US" dirty="0"/>
          </a:p>
        </p:txBody>
      </p:sp>
      <p:sp>
        <p:nvSpPr>
          <p:cNvPr id="8" name="Text Placeholder 7">
            <a:extLst>
              <a:ext uri="{FF2B5EF4-FFF2-40B4-BE49-F238E27FC236}">
                <a16:creationId xmlns:a16="http://schemas.microsoft.com/office/drawing/2014/main" id="{66C76C54-2CFF-6D40-B53F-7312826CFBE1}"/>
              </a:ext>
            </a:extLst>
          </p:cNvPr>
          <p:cNvSpPr>
            <a:spLocks noGrp="1"/>
          </p:cNvSpPr>
          <p:nvPr>
            <p:ph type="body" sz="quarter" idx="13" hasCustomPrompt="1"/>
          </p:nvPr>
        </p:nvSpPr>
        <p:spPr>
          <a:xfrm>
            <a:off x="1968650" y="6356350"/>
            <a:ext cx="9628095" cy="501650"/>
          </a:xfrm>
        </p:spPr>
        <p:txBody>
          <a:bodyPr anchor="b">
            <a:normAutofit/>
          </a:bodyPr>
          <a:lstStyle>
            <a:lvl1pPr marL="0" indent="0">
              <a:buNone/>
              <a:defRPr sz="675">
                <a:latin typeface="Arial" panose="020B0604020202020204" pitchFamily="34" charset="0"/>
                <a:cs typeface="Arial" panose="020B0604020202020204" pitchFamily="34" charset="0"/>
              </a:defRPr>
            </a:lvl1pPr>
          </a:lstStyle>
          <a:p>
            <a:pPr lvl="0"/>
            <a:r>
              <a:rPr lang="en-US" dirty="0"/>
              <a:t>References/Footnotes/Abbreviations</a:t>
            </a:r>
          </a:p>
        </p:txBody>
      </p:sp>
    </p:spTree>
    <p:extLst>
      <p:ext uri="{BB962C8B-B14F-4D97-AF65-F5344CB8AC3E}">
        <p14:creationId xmlns:p14="http://schemas.microsoft.com/office/powerpoint/2010/main" val="7919188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CA76-7CE2-4970-BD02-33A3CA0C887D}"/>
              </a:ext>
            </a:extLst>
          </p:cNvPr>
          <p:cNvSpPr>
            <a:spLocks noGrp="1"/>
          </p:cNvSpPr>
          <p:nvPr>
            <p:ph type="title"/>
          </p:nvPr>
        </p:nvSpPr>
        <p:spPr/>
        <p:txBody>
          <a:bodyPr>
            <a:normAutofit/>
          </a:bodyPr>
          <a:lstStyle>
            <a:lvl1pPr>
              <a:defRPr sz="24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1B8D69F-3700-4BCF-955E-8225131836CE}"/>
              </a:ext>
            </a:extLst>
          </p:cNvPr>
          <p:cNvSpPr>
            <a:spLocks noGrp="1"/>
          </p:cNvSpPr>
          <p:nvPr>
            <p:ph idx="1"/>
          </p:nvPr>
        </p:nvSpPr>
        <p:spPr/>
        <p:txBody>
          <a:bodyPr/>
          <a:lstStyle>
            <a:lvl1pPr>
              <a:defRPr sz="1800">
                <a:latin typeface="Arial" panose="020B0604020202020204" pitchFamily="34" charset="0"/>
                <a:cs typeface="Arial" panose="020B0604020202020204" pitchFamily="34" charset="0"/>
              </a:defRPr>
            </a:lvl1pPr>
            <a:lvl2pPr>
              <a:defRPr sz="1500">
                <a:latin typeface="Arial" panose="020B0604020202020204" pitchFamily="34" charset="0"/>
                <a:cs typeface="Arial" panose="020B0604020202020204" pitchFamily="34" charset="0"/>
              </a:defRPr>
            </a:lvl2pPr>
            <a:lvl3pPr>
              <a:defRPr sz="135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05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996E147-CA84-4258-821B-C5DD5FF2454F}"/>
              </a:ext>
            </a:extLst>
          </p:cNvPr>
          <p:cNvSpPr>
            <a:spLocks noGrp="1"/>
          </p:cNvSpPr>
          <p:nvPr>
            <p:ph type="sldNum" sz="quarter" idx="12"/>
          </p:nvPr>
        </p:nvSpPr>
        <p:spPr/>
        <p:txBody>
          <a:bodyPr/>
          <a:lstStyle/>
          <a:p>
            <a:fld id="{E018F977-6C15-49B1-AA07-BEE9975E7737}" type="slidenum">
              <a:rPr lang="en-US" smtClean="0"/>
              <a:t>‹#›</a:t>
            </a:fld>
            <a:endParaRPr lang="en-US" dirty="0"/>
          </a:p>
        </p:txBody>
      </p:sp>
      <p:sp>
        <p:nvSpPr>
          <p:cNvPr id="8" name="Text Placeholder 7">
            <a:extLst>
              <a:ext uri="{FF2B5EF4-FFF2-40B4-BE49-F238E27FC236}">
                <a16:creationId xmlns:a16="http://schemas.microsoft.com/office/drawing/2014/main" id="{66C76C54-2CFF-6D40-B53F-7312826CFBE1}"/>
              </a:ext>
            </a:extLst>
          </p:cNvPr>
          <p:cNvSpPr>
            <a:spLocks noGrp="1"/>
          </p:cNvSpPr>
          <p:nvPr>
            <p:ph type="body" sz="quarter" idx="13" hasCustomPrompt="1"/>
          </p:nvPr>
        </p:nvSpPr>
        <p:spPr>
          <a:xfrm>
            <a:off x="1968650" y="6356350"/>
            <a:ext cx="9628095" cy="501650"/>
          </a:xfrm>
        </p:spPr>
        <p:txBody>
          <a:bodyPr anchor="b">
            <a:normAutofit/>
          </a:bodyPr>
          <a:lstStyle>
            <a:lvl1pPr marL="0" indent="0">
              <a:buNone/>
              <a:defRPr sz="675">
                <a:latin typeface="Arial" panose="020B0604020202020204" pitchFamily="34" charset="0"/>
                <a:cs typeface="Arial" panose="020B0604020202020204" pitchFamily="34" charset="0"/>
              </a:defRPr>
            </a:lvl1pPr>
          </a:lstStyle>
          <a:p>
            <a:pPr lvl="0"/>
            <a:r>
              <a:rPr lang="en-US" dirty="0"/>
              <a:t>References/Footnotes/Abbreviations</a:t>
            </a:r>
          </a:p>
        </p:txBody>
      </p:sp>
    </p:spTree>
    <p:extLst>
      <p:ext uri="{BB962C8B-B14F-4D97-AF65-F5344CB8AC3E}">
        <p14:creationId xmlns:p14="http://schemas.microsoft.com/office/powerpoint/2010/main" val="2072819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CA76-7CE2-4970-BD02-33A3CA0C887D}"/>
              </a:ext>
            </a:extLst>
          </p:cNvPr>
          <p:cNvSpPr>
            <a:spLocks noGrp="1"/>
          </p:cNvSpPr>
          <p:nvPr>
            <p:ph type="title"/>
          </p:nvPr>
        </p:nvSpPr>
        <p:spPr/>
        <p:txBody>
          <a:bodyPr>
            <a:normAutofit/>
          </a:bodyPr>
          <a:lstStyle>
            <a:lvl1pPr>
              <a:defRPr sz="24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1B8D69F-3700-4BCF-955E-8225131836CE}"/>
              </a:ext>
            </a:extLst>
          </p:cNvPr>
          <p:cNvSpPr>
            <a:spLocks noGrp="1"/>
          </p:cNvSpPr>
          <p:nvPr>
            <p:ph idx="1"/>
          </p:nvPr>
        </p:nvSpPr>
        <p:spPr/>
        <p:txBody>
          <a:bodyPr/>
          <a:lstStyle>
            <a:lvl1pPr>
              <a:defRPr sz="1800">
                <a:latin typeface="Arial" panose="020B0604020202020204" pitchFamily="34" charset="0"/>
                <a:cs typeface="Arial" panose="020B0604020202020204" pitchFamily="34" charset="0"/>
              </a:defRPr>
            </a:lvl1pPr>
            <a:lvl2pPr>
              <a:defRPr sz="1500">
                <a:latin typeface="Arial" panose="020B0604020202020204" pitchFamily="34" charset="0"/>
                <a:cs typeface="Arial" panose="020B0604020202020204" pitchFamily="34" charset="0"/>
              </a:defRPr>
            </a:lvl2pPr>
            <a:lvl3pPr>
              <a:defRPr sz="135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05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996E147-CA84-4258-821B-C5DD5FF2454F}"/>
              </a:ext>
            </a:extLst>
          </p:cNvPr>
          <p:cNvSpPr>
            <a:spLocks noGrp="1"/>
          </p:cNvSpPr>
          <p:nvPr>
            <p:ph type="sldNum" sz="quarter" idx="12"/>
          </p:nvPr>
        </p:nvSpPr>
        <p:spPr/>
        <p:txBody>
          <a:bodyPr/>
          <a:lstStyle/>
          <a:p>
            <a:fld id="{E018F977-6C15-49B1-AA07-BEE9975E7737}" type="slidenum">
              <a:rPr lang="en-US" smtClean="0"/>
              <a:t>‹#›</a:t>
            </a:fld>
            <a:endParaRPr lang="en-US" dirty="0"/>
          </a:p>
        </p:txBody>
      </p:sp>
      <p:sp>
        <p:nvSpPr>
          <p:cNvPr id="8" name="Text Placeholder 7">
            <a:extLst>
              <a:ext uri="{FF2B5EF4-FFF2-40B4-BE49-F238E27FC236}">
                <a16:creationId xmlns:a16="http://schemas.microsoft.com/office/drawing/2014/main" id="{66C76C54-2CFF-6D40-B53F-7312826CFBE1}"/>
              </a:ext>
            </a:extLst>
          </p:cNvPr>
          <p:cNvSpPr>
            <a:spLocks noGrp="1"/>
          </p:cNvSpPr>
          <p:nvPr>
            <p:ph type="body" sz="quarter" idx="13" hasCustomPrompt="1"/>
          </p:nvPr>
        </p:nvSpPr>
        <p:spPr>
          <a:xfrm>
            <a:off x="1968650" y="6356350"/>
            <a:ext cx="9628095" cy="501650"/>
          </a:xfrm>
        </p:spPr>
        <p:txBody>
          <a:bodyPr anchor="b">
            <a:normAutofit/>
          </a:bodyPr>
          <a:lstStyle>
            <a:lvl1pPr marL="0" indent="0">
              <a:buNone/>
              <a:defRPr sz="675">
                <a:latin typeface="Arial" panose="020B0604020202020204" pitchFamily="34" charset="0"/>
                <a:cs typeface="Arial" panose="020B0604020202020204" pitchFamily="34" charset="0"/>
              </a:defRPr>
            </a:lvl1pPr>
          </a:lstStyle>
          <a:p>
            <a:pPr lvl="0"/>
            <a:r>
              <a:rPr lang="en-US" dirty="0"/>
              <a:t>References/Footnotes/Abbreviations</a:t>
            </a:r>
          </a:p>
        </p:txBody>
      </p:sp>
    </p:spTree>
    <p:extLst>
      <p:ext uri="{BB962C8B-B14F-4D97-AF65-F5344CB8AC3E}">
        <p14:creationId xmlns:p14="http://schemas.microsoft.com/office/powerpoint/2010/main" val="40027329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116D1988-50EC-4BB3-865F-87CF946FA9F8}" type="slidenum">
              <a:rPr lang="en-US" smtClean="0">
                <a:solidFill>
                  <a:srgbClr val="00539B"/>
                </a:solidFill>
              </a:rPr>
              <a:pPr/>
              <a:t>‹#›</a:t>
            </a:fld>
            <a:endParaRPr lang="en-US" dirty="0">
              <a:solidFill>
                <a:srgbClr val="00539B"/>
              </a:solidFill>
            </a:endParaRPr>
          </a:p>
        </p:txBody>
      </p:sp>
    </p:spTree>
    <p:extLst>
      <p:ext uri="{BB962C8B-B14F-4D97-AF65-F5344CB8AC3E}">
        <p14:creationId xmlns:p14="http://schemas.microsoft.com/office/powerpoint/2010/main" val="465132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DS AZ_Title and Text">
    <p:spTree>
      <p:nvGrpSpPr>
        <p:cNvPr id="1" name=""/>
        <p:cNvGrpSpPr/>
        <p:nvPr/>
      </p:nvGrpSpPr>
      <p:grpSpPr>
        <a:xfrm>
          <a:off x="0" y="0"/>
          <a:ext cx="0" cy="0"/>
          <a:chOff x="0" y="0"/>
          <a:chExt cx="0" cy="0"/>
        </a:xfrm>
      </p:grpSpPr>
      <p:sp>
        <p:nvSpPr>
          <p:cNvPr id="4" name="Title 8"/>
          <p:cNvSpPr>
            <a:spLocks noGrp="1"/>
          </p:cNvSpPr>
          <p:nvPr>
            <p:ph type="title" hasCustomPrompt="1"/>
          </p:nvPr>
        </p:nvSpPr>
        <p:spPr>
          <a:xfrm>
            <a:off x="406399" y="604891"/>
            <a:ext cx="11366500" cy="672000"/>
          </a:xfrm>
          <a:prstGeom prst="rect">
            <a:avLst/>
          </a:prstGeom>
        </p:spPr>
        <p:txBody>
          <a:bodyPr vert="horz" lIns="0"/>
          <a:lstStyle>
            <a:lvl1pPr algn="l">
              <a:defRPr sz="3733" b="1" baseline="0">
                <a:solidFill>
                  <a:schemeClr val="tx2"/>
                </a:solidFill>
                <a:latin typeface="Arial" pitchFamily="34" charset="0"/>
                <a:cs typeface="Arial" pitchFamily="34" charset="0"/>
              </a:defRPr>
            </a:lvl1pPr>
          </a:lstStyle>
          <a:p>
            <a:r>
              <a:rPr lang="en-GB" noProof="0" dirty="0"/>
              <a:t>Click to add slide title</a:t>
            </a:r>
          </a:p>
        </p:txBody>
      </p:sp>
      <p:sp>
        <p:nvSpPr>
          <p:cNvPr id="2" name="Slide Number Placeholder 1">
            <a:extLst>
              <a:ext uri="{FF2B5EF4-FFF2-40B4-BE49-F238E27FC236}">
                <a16:creationId xmlns:a16="http://schemas.microsoft.com/office/drawing/2014/main" id="{24E26D3C-57EC-4CEF-A2A8-A07986F7F862}"/>
              </a:ext>
            </a:extLst>
          </p:cNvPr>
          <p:cNvSpPr>
            <a:spLocks noGrp="1"/>
          </p:cNvSpPr>
          <p:nvPr>
            <p:ph type="sldNum" sz="quarter" idx="10"/>
          </p:nvPr>
        </p:nvSpPr>
        <p:spPr>
          <a:xfrm>
            <a:off x="11244900" y="6527800"/>
            <a:ext cx="528000" cy="201339"/>
          </a:xfrm>
        </p:spPr>
        <p:txBody>
          <a:bodyPr/>
          <a:lstStyle/>
          <a:p>
            <a:fld id="{3C4F54F3-C349-4609-AFEE-01462D5C7942}" type="slidenum">
              <a:rPr lang="en-GB" smtClean="0"/>
              <a:pPr/>
              <a:t>‹#›</a:t>
            </a:fld>
            <a:endParaRPr lang="en-GB" dirty="0"/>
          </a:p>
        </p:txBody>
      </p:sp>
      <p:sp>
        <p:nvSpPr>
          <p:cNvPr id="5" name="Rectangle 4">
            <a:extLst>
              <a:ext uri="{FF2B5EF4-FFF2-40B4-BE49-F238E27FC236}">
                <a16:creationId xmlns:a16="http://schemas.microsoft.com/office/drawing/2014/main" id="{4A495E37-014D-4325-B58C-6895D9962CA8}"/>
              </a:ext>
            </a:extLst>
          </p:cNvPr>
          <p:cNvSpPr/>
          <p:nvPr userDrawn="1"/>
        </p:nvSpPr>
        <p:spPr>
          <a:xfrm>
            <a:off x="0" y="1740"/>
            <a:ext cx="8778240" cy="12192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8" name="Text Placeholder 7">
            <a:extLst>
              <a:ext uri="{FF2B5EF4-FFF2-40B4-BE49-F238E27FC236}">
                <a16:creationId xmlns:a16="http://schemas.microsoft.com/office/drawing/2014/main" id="{B12EC8AA-523E-4C27-980C-E290647A9431}"/>
              </a:ext>
            </a:extLst>
          </p:cNvPr>
          <p:cNvSpPr>
            <a:spLocks noGrp="1"/>
          </p:cNvSpPr>
          <p:nvPr>
            <p:ph type="body" sz="quarter" idx="11" hasCustomPrompt="1"/>
          </p:nvPr>
        </p:nvSpPr>
        <p:spPr>
          <a:xfrm>
            <a:off x="406401" y="1600201"/>
            <a:ext cx="11366500" cy="4552951"/>
          </a:xfrm>
          <a:prstGeom prst="rect">
            <a:avLst/>
          </a:prstGeom>
        </p:spPr>
        <p:txBody>
          <a:bodyPr lIns="0"/>
          <a:lstStyle>
            <a:lvl1pPr marL="0" indent="0">
              <a:buFont typeface="Arial" panose="020B0604020202020204" pitchFamily="34" charset="0"/>
              <a:buNone/>
              <a:defRPr sz="3733">
                <a:solidFill>
                  <a:schemeClr val="tx2"/>
                </a:solidFill>
              </a:defRPr>
            </a:lvl1pPr>
            <a:lvl2pPr marL="304792" indent="-304792">
              <a:buClr>
                <a:schemeClr val="accent3"/>
              </a:buClr>
              <a:buFont typeface="Arial" panose="020B0604020202020204" pitchFamily="34" charset="0"/>
              <a:buChar char="•"/>
              <a:defRPr sz="3200">
                <a:solidFill>
                  <a:schemeClr val="tx2"/>
                </a:solidFill>
              </a:defRPr>
            </a:lvl2pPr>
            <a:lvl3pPr marL="609585" indent="-304792">
              <a:buClr>
                <a:schemeClr val="accent3"/>
              </a:buClr>
              <a:buFont typeface="Arial" panose="020B0604020202020204" pitchFamily="34" charset="0"/>
              <a:buChar char="–"/>
              <a:defRPr sz="2667">
                <a:solidFill>
                  <a:schemeClr val="tx2"/>
                </a:solidFill>
              </a:defRPr>
            </a:lvl3pPr>
            <a:lvl4pPr marL="914377" indent="-304792">
              <a:buClr>
                <a:schemeClr val="accent3"/>
              </a:buClr>
              <a:buFont typeface="Arial" panose="020B0604020202020204" pitchFamily="34" charset="0"/>
              <a:buChar char="•"/>
              <a:defRPr sz="2400">
                <a:solidFill>
                  <a:schemeClr val="tx2"/>
                </a:solidFill>
              </a:defRPr>
            </a:lvl4pPr>
            <a:lvl5pPr marL="1219170" indent="-304792">
              <a:buClr>
                <a:schemeClr val="accent3"/>
              </a:buClr>
              <a:buFont typeface="Arial" panose="020B0604020202020204" pitchFamily="34" charset="0"/>
              <a:buChar char="–"/>
              <a:defRPr sz="2400">
                <a:solidFill>
                  <a:schemeClr val="tx2"/>
                </a:solidFill>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Box 9">
            <a:extLst>
              <a:ext uri="{FF2B5EF4-FFF2-40B4-BE49-F238E27FC236}">
                <a16:creationId xmlns:a16="http://schemas.microsoft.com/office/drawing/2014/main" id="{A930DD08-461E-4D36-BBED-30490502E06B}"/>
              </a:ext>
            </a:extLst>
          </p:cNvPr>
          <p:cNvSpPr txBox="1"/>
          <p:nvPr userDrawn="1"/>
        </p:nvSpPr>
        <p:spPr>
          <a:xfrm>
            <a:off x="2507534" y="162626"/>
            <a:ext cx="6420465" cy="276999"/>
          </a:xfrm>
          <a:prstGeom prst="rect">
            <a:avLst/>
          </a:prstGeom>
          <a:noFill/>
        </p:spPr>
        <p:txBody>
          <a:bodyPr wrap="square" rtlCol="0">
            <a:spAutoFit/>
          </a:bodyPr>
          <a:lstStyle/>
          <a:p>
            <a:pPr algn="ctr"/>
            <a:r>
              <a:rPr lang="en-US" sz="1200" dirty="0"/>
              <a:t>San Antonio Breast Cancer Symposium</a:t>
            </a:r>
            <a:r>
              <a:rPr lang="en-US" sz="1200" baseline="30000" dirty="0"/>
              <a:t>®</a:t>
            </a:r>
            <a:r>
              <a:rPr lang="en-US" sz="1200" baseline="0" dirty="0"/>
              <a:t>, December 7 – 10, 2021</a:t>
            </a:r>
            <a:endParaRPr lang="en-US" sz="1200" baseline="30000" dirty="0"/>
          </a:p>
        </p:txBody>
      </p:sp>
      <p:sp>
        <p:nvSpPr>
          <p:cNvPr id="11" name="TextBox 10">
            <a:extLst>
              <a:ext uri="{FF2B5EF4-FFF2-40B4-BE49-F238E27FC236}">
                <a16:creationId xmlns:a16="http://schemas.microsoft.com/office/drawing/2014/main" id="{808A691A-7C28-44AF-816C-369C96BC44F4}"/>
              </a:ext>
            </a:extLst>
          </p:cNvPr>
          <p:cNvSpPr txBox="1"/>
          <p:nvPr userDrawn="1"/>
        </p:nvSpPr>
        <p:spPr>
          <a:xfrm>
            <a:off x="769560" y="6550286"/>
            <a:ext cx="10652872" cy="276999"/>
          </a:xfrm>
          <a:prstGeom prst="rect">
            <a:avLst/>
          </a:prstGeom>
          <a:noFill/>
        </p:spPr>
        <p:txBody>
          <a:bodyPr wrap="square" rtlCol="0">
            <a:spAutoFit/>
          </a:bodyPr>
          <a:lstStyle/>
          <a:p>
            <a:pPr algn="ctr"/>
            <a:r>
              <a:rPr lang="en-US" sz="1200" dirty="0"/>
              <a:t>This presentation is the intellectual property of the author/presenter. Contact them at </a:t>
            </a:r>
            <a:r>
              <a:rPr lang="en-US" sz="1200" dirty="0">
                <a:hlinkClick r:id="rId2"/>
              </a:rPr>
              <a:t>Ian_Krop@dfci.harvard.edu</a:t>
            </a:r>
            <a:r>
              <a:rPr lang="en-US" sz="1200" dirty="0"/>
              <a:t> for permission to reprint and/or distribute.</a:t>
            </a:r>
          </a:p>
        </p:txBody>
      </p:sp>
    </p:spTree>
    <p:extLst>
      <p:ext uri="{BB962C8B-B14F-4D97-AF65-F5344CB8AC3E}">
        <p14:creationId xmlns:p14="http://schemas.microsoft.com/office/powerpoint/2010/main" val="538525542"/>
      </p:ext>
    </p:extLst>
  </p:cSld>
  <p:clrMapOvr>
    <a:masterClrMapping/>
  </p:clrMapOvr>
  <p:extLst>
    <p:ext uri="{DCECCB84-F9BA-43D5-87BE-67443E8EF086}">
      <p15:sldGuideLst xmlns:p15="http://schemas.microsoft.com/office/powerpoint/2012/main">
        <p15:guide id="1" orient="horz" pos="756">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15BA594-2AC7-4643-82C4-0A22F91BAED5}" type="datetimeFigureOut">
              <a:rPr lang="it-IT" smtClean="0"/>
              <a:t>30/06/2022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AC448E1-018A-4752-8DF3-B7BF4291C20C}" type="slidenum">
              <a:rPr lang="it-IT" smtClean="0"/>
              <a:t>‹#›</a:t>
            </a:fld>
            <a:endParaRPr lang="it-IT"/>
          </a:p>
        </p:txBody>
      </p:sp>
    </p:spTree>
    <p:extLst>
      <p:ext uri="{BB962C8B-B14F-4D97-AF65-F5344CB8AC3E}">
        <p14:creationId xmlns:p14="http://schemas.microsoft.com/office/powerpoint/2010/main" val="2019758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20">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8416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028FD-BF33-41FC-B467-78C1E1170A12}"/>
              </a:ext>
            </a:extLst>
          </p:cNvPr>
          <p:cNvSpPr>
            <a:spLocks noGrp="1"/>
          </p:cNvSpPr>
          <p:nvPr>
            <p:ph type="title"/>
          </p:nvPr>
        </p:nvSpPr>
        <p:spPr/>
        <p:txBody>
          <a:bodyPr/>
          <a:lstStyle/>
          <a:p>
            <a:r>
              <a:rPr lang="en-US" dirty="0"/>
              <a:t>The Faculty Discussed the Following Publications:</a:t>
            </a:r>
          </a:p>
        </p:txBody>
      </p:sp>
      <p:sp>
        <p:nvSpPr>
          <p:cNvPr id="3" name="Subtitle 2">
            <a:extLst>
              <a:ext uri="{FF2B5EF4-FFF2-40B4-BE49-F238E27FC236}">
                <a16:creationId xmlns:a16="http://schemas.microsoft.com/office/drawing/2014/main" id="{ED9BE597-0492-487B-AE48-A9E985AC8715}"/>
              </a:ext>
            </a:extLst>
          </p:cNvPr>
          <p:cNvSpPr>
            <a:spLocks noGrp="1"/>
          </p:cNvSpPr>
          <p:nvPr>
            <p:ph idx="1"/>
          </p:nvPr>
        </p:nvSpPr>
        <p:spPr>
          <a:xfrm>
            <a:off x="609600" y="1396092"/>
            <a:ext cx="10744200" cy="5461907"/>
          </a:xfrm>
        </p:spPr>
        <p:txBody>
          <a:bodyPr>
            <a:normAutofit/>
          </a:bodyPr>
          <a:lstStyle/>
          <a:p>
            <a:r>
              <a:rPr lang="en-US" dirty="0"/>
              <a:t>ASCENT:</a:t>
            </a:r>
          </a:p>
          <a:p>
            <a:pPr lvl="1"/>
            <a:r>
              <a:rPr lang="it-IT" sz="1700" dirty="0"/>
              <a:t>Bardia A, Tolaney SM, Loirat D, et al. </a:t>
            </a:r>
            <a:r>
              <a:rPr lang="en-US" sz="1700" dirty="0"/>
              <a:t>Sacituzumab </a:t>
            </a:r>
            <a:r>
              <a:rPr lang="en-US" sz="1700" dirty="0" err="1"/>
              <a:t>govitecan</a:t>
            </a:r>
            <a:r>
              <a:rPr lang="en-US" sz="1700" dirty="0"/>
              <a:t> (SG) versus treatment of physician’s choice (TPC) in patients (pts) with previously treated, metastatic triple-negative breast cancer (</a:t>
            </a:r>
            <a:r>
              <a:rPr lang="en-US" sz="1700" dirty="0" err="1"/>
              <a:t>mTNBC</a:t>
            </a:r>
            <a:r>
              <a:rPr lang="en-US" sz="1700" dirty="0"/>
              <a:t>): Final results from the phase 3 ASCENT study. </a:t>
            </a:r>
            <a:r>
              <a:rPr lang="en-US" sz="1700" i="1" dirty="0"/>
              <a:t>J Clin Oncol </a:t>
            </a:r>
            <a:r>
              <a:rPr lang="en-US" sz="1700" dirty="0"/>
              <a:t>40, 2022 (suppl 16; </a:t>
            </a:r>
            <a:r>
              <a:rPr lang="en-US" sz="1700" dirty="0" err="1"/>
              <a:t>abstr</a:t>
            </a:r>
            <a:r>
              <a:rPr lang="en-US" sz="1700" dirty="0"/>
              <a:t> 1071)</a:t>
            </a:r>
          </a:p>
          <a:p>
            <a:pPr lvl="1"/>
            <a:r>
              <a:rPr lang="en-US" sz="1700" dirty="0"/>
              <a:t>Bardia A, Hurvitz SA, </a:t>
            </a:r>
            <a:r>
              <a:rPr lang="en-US" sz="1700" dirty="0" err="1"/>
              <a:t>Tolaney</a:t>
            </a:r>
            <a:r>
              <a:rPr lang="en-US" sz="1700" dirty="0"/>
              <a:t> SM, et al. Sacituzumab </a:t>
            </a:r>
            <a:r>
              <a:rPr lang="en-US" sz="1700" dirty="0" err="1"/>
              <a:t>Govitecan</a:t>
            </a:r>
            <a:r>
              <a:rPr lang="en-US" sz="1700" dirty="0"/>
              <a:t> in Metastatic Triple-Negative Breast Cancer. </a:t>
            </a:r>
            <a:r>
              <a:rPr lang="en-US" sz="1700" i="1" dirty="0"/>
              <a:t>N </a:t>
            </a:r>
            <a:r>
              <a:rPr lang="en-US" sz="1700" i="1" dirty="0" err="1"/>
              <a:t>Engl</a:t>
            </a:r>
            <a:r>
              <a:rPr lang="en-US" sz="1700" i="1" dirty="0"/>
              <a:t> J Med. </a:t>
            </a:r>
            <a:r>
              <a:rPr lang="en-US" sz="1700" dirty="0"/>
              <a:t>2021 Apr 22;384(16):1529-1541.</a:t>
            </a:r>
          </a:p>
          <a:p>
            <a:r>
              <a:rPr lang="en-US" dirty="0"/>
              <a:t>DESTINY-Breast03:</a:t>
            </a:r>
          </a:p>
          <a:p>
            <a:pPr lvl="1"/>
            <a:r>
              <a:rPr lang="en-US" sz="1700" dirty="0"/>
              <a:t>Cortés J, Kim SB, Chung WP, et al. Trastuzumab </a:t>
            </a:r>
            <a:r>
              <a:rPr lang="en-US" sz="1700" dirty="0" err="1"/>
              <a:t>Deruxtecan</a:t>
            </a:r>
            <a:r>
              <a:rPr lang="en-US" sz="1700" dirty="0"/>
              <a:t> versus Trastuzumab Emtansine for Breast Cancer. </a:t>
            </a:r>
            <a:r>
              <a:rPr lang="en-US" sz="1700" i="1" dirty="0"/>
              <a:t>N </a:t>
            </a:r>
            <a:r>
              <a:rPr lang="en-US" sz="1700" i="1" dirty="0" err="1"/>
              <a:t>Engl</a:t>
            </a:r>
            <a:r>
              <a:rPr lang="en-US" sz="1700" i="1" dirty="0"/>
              <a:t> J Med. </a:t>
            </a:r>
            <a:r>
              <a:rPr lang="en-US" sz="1700" dirty="0"/>
              <a:t>2022 Mar 24;386(12):1143-1154.</a:t>
            </a:r>
          </a:p>
          <a:p>
            <a:r>
              <a:rPr lang="en-US" dirty="0"/>
              <a:t>DESTINY-Breast04</a:t>
            </a:r>
          </a:p>
          <a:p>
            <a:pPr lvl="1"/>
            <a:r>
              <a:rPr lang="fr-FR" sz="1600" dirty="0"/>
              <a:t>Modi S, Jacot W, </a:t>
            </a:r>
            <a:r>
              <a:rPr lang="fr-FR" sz="1600" dirty="0" err="1"/>
              <a:t>Yamashita</a:t>
            </a:r>
            <a:r>
              <a:rPr lang="fr-FR" sz="1600" dirty="0"/>
              <a:t> T, et al. Trastuzumab </a:t>
            </a:r>
            <a:r>
              <a:rPr lang="fr-FR" sz="1600" dirty="0" err="1"/>
              <a:t>deruxtecan</a:t>
            </a:r>
            <a:r>
              <a:rPr lang="fr-FR" sz="1600" dirty="0"/>
              <a:t> (T-</a:t>
            </a:r>
            <a:r>
              <a:rPr lang="fr-FR" sz="1600" dirty="0" err="1"/>
              <a:t>DXd</a:t>
            </a:r>
            <a:r>
              <a:rPr lang="fr-FR" sz="1600" dirty="0"/>
              <a:t>) versus </a:t>
            </a:r>
            <a:r>
              <a:rPr lang="fr-FR" sz="1600" dirty="0" err="1"/>
              <a:t>treatment</a:t>
            </a:r>
            <a:r>
              <a:rPr lang="fr-FR" sz="1600" dirty="0"/>
              <a:t> of </a:t>
            </a:r>
            <a:r>
              <a:rPr lang="fr-FR" sz="1600" dirty="0" err="1"/>
              <a:t>physician’s</a:t>
            </a:r>
            <a:r>
              <a:rPr lang="fr-FR" sz="1600" dirty="0"/>
              <a:t> </a:t>
            </a:r>
            <a:r>
              <a:rPr lang="fr-FR" sz="1600" dirty="0" err="1"/>
              <a:t>choice</a:t>
            </a:r>
            <a:r>
              <a:rPr lang="fr-FR" sz="1600" dirty="0"/>
              <a:t> (TPC) in patients (pts) </a:t>
            </a:r>
            <a:r>
              <a:rPr lang="fr-FR" sz="1600" dirty="0" err="1"/>
              <a:t>with</a:t>
            </a:r>
            <a:r>
              <a:rPr lang="fr-FR" sz="1600" dirty="0"/>
              <a:t> HER2-low </a:t>
            </a:r>
            <a:r>
              <a:rPr lang="fr-FR" sz="1600" dirty="0" err="1"/>
              <a:t>unresectable</a:t>
            </a:r>
            <a:r>
              <a:rPr lang="fr-FR" sz="1600" dirty="0"/>
              <a:t> and/or </a:t>
            </a:r>
            <a:r>
              <a:rPr lang="fr-FR" sz="1600" dirty="0" err="1"/>
              <a:t>metastatic</a:t>
            </a:r>
            <a:r>
              <a:rPr lang="fr-FR" sz="1600" dirty="0"/>
              <a:t> </a:t>
            </a:r>
            <a:r>
              <a:rPr lang="fr-FR" sz="1600" dirty="0" err="1"/>
              <a:t>breast</a:t>
            </a:r>
            <a:r>
              <a:rPr lang="fr-FR" sz="1600" dirty="0"/>
              <a:t> cancer (</a:t>
            </a:r>
            <a:r>
              <a:rPr lang="fr-FR" sz="1600" dirty="0" err="1"/>
              <a:t>mBC</a:t>
            </a:r>
            <a:r>
              <a:rPr lang="fr-FR" sz="1600" dirty="0"/>
              <a:t>): </a:t>
            </a:r>
            <a:r>
              <a:rPr lang="fr-FR" sz="1600" dirty="0" err="1"/>
              <a:t>Results</a:t>
            </a:r>
            <a:r>
              <a:rPr lang="fr-FR" sz="1600" dirty="0"/>
              <a:t> of DESTINY-Breast04, a </a:t>
            </a:r>
            <a:r>
              <a:rPr lang="fr-FR" sz="1600" dirty="0" err="1"/>
              <a:t>randomized</a:t>
            </a:r>
            <a:r>
              <a:rPr lang="fr-FR" sz="1600" dirty="0"/>
              <a:t>, phase 3 </a:t>
            </a:r>
            <a:r>
              <a:rPr lang="fr-FR" sz="1600" dirty="0" err="1"/>
              <a:t>study</a:t>
            </a:r>
            <a:r>
              <a:rPr lang="fr-FR" sz="1600" dirty="0"/>
              <a:t>. </a:t>
            </a:r>
            <a:r>
              <a:rPr lang="it-IT" sz="1600" i="1" dirty="0"/>
              <a:t>J Clin Oncol </a:t>
            </a:r>
            <a:r>
              <a:rPr lang="it-IT" sz="1600" dirty="0"/>
              <a:t>40, 2022 (suppl 17; abstr LBA3)</a:t>
            </a:r>
            <a:endParaRPr lang="en-US" sz="1600" dirty="0"/>
          </a:p>
          <a:p>
            <a:pPr lvl="1">
              <a:spcBef>
                <a:spcPts val="300"/>
              </a:spcBef>
              <a:spcAft>
                <a:spcPts val="300"/>
              </a:spcAft>
            </a:pPr>
            <a:r>
              <a:rPr lang="en-US" sz="1600" dirty="0"/>
              <a:t>Modi S, </a:t>
            </a:r>
            <a:r>
              <a:rPr lang="en-US" sz="1600" dirty="0" err="1"/>
              <a:t>Jacot</a:t>
            </a:r>
            <a:r>
              <a:rPr lang="en-US" sz="1600" dirty="0"/>
              <a:t> W, Yamashita T, et al. Trastuzumab </a:t>
            </a:r>
            <a:r>
              <a:rPr lang="en-US" sz="1600" dirty="0" err="1"/>
              <a:t>Deruxtecan</a:t>
            </a:r>
            <a:r>
              <a:rPr lang="en-US" sz="1600" dirty="0"/>
              <a:t> in Previously Treated HER2-Low Advanced Breast Cancer. </a:t>
            </a:r>
            <a:r>
              <a:rPr lang="en-US" sz="1600" i="1" dirty="0"/>
              <a:t>N </a:t>
            </a:r>
            <a:r>
              <a:rPr lang="en-US" sz="1600" i="1" dirty="0" err="1"/>
              <a:t>Engl</a:t>
            </a:r>
            <a:r>
              <a:rPr lang="en-US" sz="1600" i="1" dirty="0"/>
              <a:t> J Med. </a:t>
            </a:r>
            <a:r>
              <a:rPr lang="en-US" sz="1600" dirty="0"/>
              <a:t>2022 Jun 5. </a:t>
            </a:r>
            <a:r>
              <a:rPr lang="en-US" sz="1600" dirty="0" err="1"/>
              <a:t>doi</a:t>
            </a:r>
            <a:r>
              <a:rPr lang="en-US" sz="1600" dirty="0"/>
              <a:t>: 10.1056/NEJMoa2203690. </a:t>
            </a:r>
            <a:r>
              <a:rPr lang="en-US" sz="1600" dirty="0" err="1"/>
              <a:t>Epub</a:t>
            </a:r>
            <a:r>
              <a:rPr lang="en-US" sz="1600" dirty="0"/>
              <a:t> ahead of print.</a:t>
            </a:r>
          </a:p>
        </p:txBody>
      </p:sp>
    </p:spTree>
    <p:extLst>
      <p:ext uri="{BB962C8B-B14F-4D97-AF65-F5344CB8AC3E}">
        <p14:creationId xmlns:p14="http://schemas.microsoft.com/office/powerpoint/2010/main" val="419425580"/>
      </p:ext>
    </p:extLst>
  </p:cSld>
  <p:clrMapOvr>
    <a:masterClrMapping/>
  </p:clrMapOvr>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394</Words>
  <Application>Microsoft Office PowerPoint</Application>
  <PresentationFormat>Widescreen</PresentationFormat>
  <Paragraphs>11</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HemOnc-2020</vt:lpstr>
      <vt:lpstr>Disclaimer</vt:lpstr>
      <vt:lpstr>The Faculty Discussed the Following Publications: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2022-06-30T16:20:51Z</dcterms:modified>
</cp:coreProperties>
</file>