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
  </p:notesMasterIdLst>
  <p:sldIdLst>
    <p:sldId id="910" r:id="rId2"/>
    <p:sldId id="256" r:id="rId3"/>
    <p:sldId id="2145706515" r:id="rId4"/>
    <p:sldId id="1027" r:id="rId5"/>
    <p:sldId id="2145706520" r:id="rId6"/>
    <p:sldId id="2145706521" r:id="rId7"/>
    <p:sldId id="2145706522" r:id="rId8"/>
    <p:sldId id="266" r:id="rId9"/>
    <p:sldId id="2145706514" r:id="rId10"/>
    <p:sldId id="1448942542" r:id="rId11"/>
    <p:sldId id="1023" r:id="rId12"/>
    <p:sldId id="13276" r:id="rId13"/>
    <p:sldId id="2145706523" r:id="rId14"/>
    <p:sldId id="2145706519" r:id="rId15"/>
    <p:sldId id="13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C9F607-A97D-A09D-EE46-53A6A0102547}" name="Amanda Mulder" initials="AM" userId="Amanda Mulder" providerId="None"/>
  <p188:author id="{87551934-1EED-109D-8469-49CE7051BEDC}" name="Megan Reimann, PharmD, BCOP" initials="MRPB" userId="S::mreimann@ushealthconnect.com::551785c5-e18e-4f20-8abf-31b115b8a49a"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7" d="100"/>
          <a:sy n="77"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Knapp" userId="eaddf937-eef7-4e44-b8b8-eb6c9bae9fe4" providerId="ADAL" clId="{C271D7DA-27D6-4264-9F25-CF37C51EAE12}"/>
    <pc:docChg chg="custSel addSld modSld">
      <pc:chgData name="Jeffrey Knapp" userId="eaddf937-eef7-4e44-b8b8-eb6c9bae9fe4" providerId="ADAL" clId="{C271D7DA-27D6-4264-9F25-CF37C51EAE12}" dt="2022-06-30T16:19:22.140" v="4" actId="27636"/>
      <pc:docMkLst>
        <pc:docMk/>
      </pc:docMkLst>
      <pc:sldChg chg="modSp add mod">
        <pc:chgData name="Jeffrey Knapp" userId="eaddf937-eef7-4e44-b8b8-eb6c9bae9fe4" providerId="ADAL" clId="{C271D7DA-27D6-4264-9F25-CF37C51EAE12}" dt="2022-06-30T16:19:22.140" v="4" actId="27636"/>
        <pc:sldMkLst>
          <pc:docMk/>
          <pc:sldMk cId="3306514557" sldId="256"/>
        </pc:sldMkLst>
        <pc:spChg chg="mod">
          <ac:chgData name="Jeffrey Knapp" userId="eaddf937-eef7-4e44-b8b8-eb6c9bae9fe4" providerId="ADAL" clId="{C271D7DA-27D6-4264-9F25-CF37C51EAE12}" dt="2022-06-30T16:19:22.140" v="4" actId="27636"/>
          <ac:spMkLst>
            <pc:docMk/>
            <pc:sldMk cId="3306514557" sldId="256"/>
            <ac:spMk id="10" creationId="{ED686F8A-DE79-29E4-3A92-6740BE7B4ED7}"/>
          </ac:spMkLst>
        </pc:spChg>
      </pc:sldChg>
      <pc:sldChg chg="delCm">
        <pc:chgData name="Jeffrey Knapp" userId="eaddf937-eef7-4e44-b8b8-eb6c9bae9fe4" providerId="ADAL" clId="{C271D7DA-27D6-4264-9F25-CF37C51EAE12}" dt="2022-06-30T16:18:15.734" v="0" actId="2056"/>
        <pc:sldMkLst>
          <pc:docMk/>
          <pc:sldMk cId="985669557" sldId="266"/>
        </pc:sldMkLst>
      </pc:sldChg>
      <pc:sldChg chg="delCm">
        <pc:chgData name="Jeffrey Knapp" userId="eaddf937-eef7-4e44-b8b8-eb6c9bae9fe4" providerId="ADAL" clId="{C271D7DA-27D6-4264-9F25-CF37C51EAE12}" dt="2022-06-30T16:18:15.734" v="0" actId="2056"/>
        <pc:sldMkLst>
          <pc:docMk/>
          <pc:sldMk cId="0" sldId="910"/>
        </pc:sldMkLst>
      </pc:sldChg>
      <pc:sldChg chg="delCm">
        <pc:chgData name="Jeffrey Knapp" userId="eaddf937-eef7-4e44-b8b8-eb6c9bae9fe4" providerId="ADAL" clId="{C271D7DA-27D6-4264-9F25-CF37C51EAE12}" dt="2022-06-30T16:18:15.734" v="0" actId="2056"/>
        <pc:sldMkLst>
          <pc:docMk/>
          <pc:sldMk cId="2288967978" sldId="1023"/>
        </pc:sldMkLst>
      </pc:sldChg>
      <pc:sldChg chg="delCm">
        <pc:chgData name="Jeffrey Knapp" userId="eaddf937-eef7-4e44-b8b8-eb6c9bae9fe4" providerId="ADAL" clId="{C271D7DA-27D6-4264-9F25-CF37C51EAE12}" dt="2022-06-30T16:18:15.734" v="0" actId="2056"/>
        <pc:sldMkLst>
          <pc:docMk/>
          <pc:sldMk cId="1955469971" sldId="21457065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E7B95-34C9-4FDF-8C57-BEC0D8667296}"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94033-C235-4808-85CC-2CE76F2CE123}" type="slidenum">
              <a:rPr lang="en-US" smtClean="0"/>
              <a:t>‹#›</a:t>
            </a:fld>
            <a:endParaRPr lang="en-US"/>
          </a:p>
        </p:txBody>
      </p:sp>
    </p:spTree>
    <p:extLst>
      <p:ext uri="{BB962C8B-B14F-4D97-AF65-F5344CB8AC3E}">
        <p14:creationId xmlns:p14="http://schemas.microsoft.com/office/powerpoint/2010/main" val="319996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en-US" dirty="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96171-A15F-AF4E-B7C5-E1453CAAF64D}" type="slidenum">
              <a:rPr lang="en-US" smtClean="0"/>
              <a:t>15</a:t>
            </a:fld>
            <a:endParaRPr lang="en-US"/>
          </a:p>
        </p:txBody>
      </p:sp>
    </p:spTree>
    <p:extLst>
      <p:ext uri="{BB962C8B-B14F-4D97-AF65-F5344CB8AC3E}">
        <p14:creationId xmlns:p14="http://schemas.microsoft.com/office/powerpoint/2010/main" val="264505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B8E5-0106-43FE-AEC6-7151AE99BA0E}" type="slidenum">
              <a:rPr lang="en-US" smtClean="0"/>
              <a:t>4</a:t>
            </a:fld>
            <a:endParaRPr lang="en-US"/>
          </a:p>
        </p:txBody>
      </p:sp>
    </p:spTree>
    <p:extLst>
      <p:ext uri="{BB962C8B-B14F-4D97-AF65-F5344CB8AC3E}">
        <p14:creationId xmlns:p14="http://schemas.microsoft.com/office/powerpoint/2010/main" val="406934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B8E5-0106-43FE-AEC6-7151AE99BA0E}" type="slidenum">
              <a:rPr lang="en-US" smtClean="0"/>
              <a:t>5</a:t>
            </a:fld>
            <a:endParaRPr lang="en-US"/>
          </a:p>
        </p:txBody>
      </p:sp>
    </p:spTree>
    <p:extLst>
      <p:ext uri="{BB962C8B-B14F-4D97-AF65-F5344CB8AC3E}">
        <p14:creationId xmlns:p14="http://schemas.microsoft.com/office/powerpoint/2010/main" val="305332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B8E5-0106-43FE-AEC6-7151AE99BA0E}" type="slidenum">
              <a:rPr lang="en-US" smtClean="0"/>
              <a:t>6</a:t>
            </a:fld>
            <a:endParaRPr lang="en-US"/>
          </a:p>
        </p:txBody>
      </p:sp>
    </p:spTree>
    <p:extLst>
      <p:ext uri="{BB962C8B-B14F-4D97-AF65-F5344CB8AC3E}">
        <p14:creationId xmlns:p14="http://schemas.microsoft.com/office/powerpoint/2010/main" val="158542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76B8E5-0106-43FE-AEC6-7151AE99BA0E}" type="slidenum">
              <a:rPr lang="en-US" smtClean="0"/>
              <a:t>7</a:t>
            </a:fld>
            <a:endParaRPr lang="en-US"/>
          </a:p>
        </p:txBody>
      </p:sp>
    </p:spTree>
    <p:extLst>
      <p:ext uri="{BB962C8B-B14F-4D97-AF65-F5344CB8AC3E}">
        <p14:creationId xmlns:p14="http://schemas.microsoft.com/office/powerpoint/2010/main" val="88505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A013BA8-215C-44EF-B852-611079F220FE}" type="slidenum">
              <a:rPr lang="en-US" smtClean="0"/>
              <a:t>8</a:t>
            </a:fld>
            <a:endParaRPr lang="en-US"/>
          </a:p>
        </p:txBody>
      </p:sp>
    </p:spTree>
    <p:extLst>
      <p:ext uri="{BB962C8B-B14F-4D97-AF65-F5344CB8AC3E}">
        <p14:creationId xmlns:p14="http://schemas.microsoft.com/office/powerpoint/2010/main" val="184103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88C28D95-B03A-468D-B80C-1B96D1972B03}" type="slidenum">
              <a:rPr lang="en-US" smtClean="0"/>
              <a:pPr>
                <a:defRPr/>
              </a:pPr>
              <a:t>11</a:t>
            </a:fld>
            <a:endParaRPr lang="en-US"/>
          </a:p>
        </p:txBody>
      </p:sp>
    </p:spTree>
    <p:extLst>
      <p:ext uri="{BB962C8B-B14F-4D97-AF65-F5344CB8AC3E}">
        <p14:creationId xmlns:p14="http://schemas.microsoft.com/office/powerpoint/2010/main" val="398951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EAC583B-C177-4D56-B77D-87A9CB7AE801}" type="slidenum">
              <a:rPr lang="en-US" smtClean="0"/>
              <a:t>13</a:t>
            </a:fld>
            <a:endParaRPr lang="en-US" dirty="0"/>
          </a:p>
        </p:txBody>
      </p:sp>
    </p:spTree>
    <p:extLst>
      <p:ext uri="{BB962C8B-B14F-4D97-AF65-F5344CB8AC3E}">
        <p14:creationId xmlns:p14="http://schemas.microsoft.com/office/powerpoint/2010/main" val="158415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88C28D95-B03A-468D-B80C-1B96D1972B03}" type="slidenum">
              <a:rPr lang="en-US" smtClean="0"/>
              <a:pPr>
                <a:defRPr/>
              </a:pPr>
              <a:t>14</a:t>
            </a:fld>
            <a:endParaRPr lang="en-US"/>
          </a:p>
        </p:txBody>
      </p:sp>
    </p:spTree>
    <p:extLst>
      <p:ext uri="{BB962C8B-B14F-4D97-AF65-F5344CB8AC3E}">
        <p14:creationId xmlns:p14="http://schemas.microsoft.com/office/powerpoint/2010/main" val="1388843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9940C3-C702-124D-9396-F6F978988A8A}"/>
              </a:ext>
            </a:extLst>
          </p:cNvPr>
          <p:cNvPicPr>
            <a:picLocks noChangeAspect="1"/>
          </p:cNvPicPr>
          <p:nvPr userDrawn="1"/>
        </p:nvPicPr>
        <p:blipFill>
          <a:blip r:embed="rId2"/>
          <a:srcRect/>
          <a:stretch/>
        </p:blipFill>
        <p:spPr>
          <a:xfrm>
            <a:off x="0" y="0"/>
            <a:ext cx="12192000" cy="1016000"/>
          </a:xfrm>
          <a:prstGeom prst="rect">
            <a:avLst/>
          </a:prstGeom>
        </p:spPr>
      </p:pic>
      <p:sp>
        <p:nvSpPr>
          <p:cNvPr id="3" name="Content Placeholder 2">
            <a:extLst>
              <a:ext uri="{FF2B5EF4-FFF2-40B4-BE49-F238E27FC236}">
                <a16:creationId xmlns:a16="http://schemas.microsoft.com/office/drawing/2014/main" id="{F3321193-2DD8-D940-A305-950FC1B9DABB}"/>
              </a:ext>
            </a:extLst>
          </p:cNvPr>
          <p:cNvSpPr>
            <a:spLocks noGrp="1"/>
          </p:cNvSpPr>
          <p:nvPr>
            <p:ph idx="1"/>
          </p:nvPr>
        </p:nvSpPr>
        <p:spPr>
          <a:xfrm>
            <a:off x="525048" y="1253331"/>
            <a:ext cx="11362152" cy="5072388"/>
          </a:xfrm>
        </p:spPr>
        <p:txBody>
          <a:bodyPr/>
          <a:lstStyle>
            <a:lvl1pPr marL="228594" indent="-228594" algn="just">
              <a:buClr>
                <a:srgbClr val="ED1E7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algn="just">
              <a:buClr>
                <a:schemeClr val="tx1"/>
              </a:buClr>
              <a:defRPr>
                <a:solidFill>
                  <a:schemeClr val="tx1"/>
                </a:solidFill>
                <a:latin typeface="Arial" panose="020B0604020202020204" pitchFamily="34" charset="0"/>
                <a:cs typeface="Arial" panose="020B0604020202020204" pitchFamily="34" charset="0"/>
              </a:defRPr>
            </a:lvl2pPr>
            <a:lvl3pPr algn="just">
              <a:buClr>
                <a:schemeClr val="tx1"/>
              </a:buClr>
              <a:defRPr>
                <a:solidFill>
                  <a:schemeClr val="tx1"/>
                </a:solidFill>
                <a:latin typeface="Arial" panose="020B0604020202020204" pitchFamily="34" charset="0"/>
                <a:cs typeface="Arial" panose="020B0604020202020204" pitchFamily="34" charset="0"/>
              </a:defRPr>
            </a:lvl3pPr>
            <a:lvl4pPr algn="just">
              <a:buClr>
                <a:schemeClr val="tx1"/>
              </a:buClr>
              <a:defRPr>
                <a:solidFill>
                  <a:schemeClr val="tx1"/>
                </a:solidFill>
                <a:latin typeface="Arial" panose="020B0604020202020204" pitchFamily="34" charset="0"/>
                <a:cs typeface="Arial" panose="020B0604020202020204" pitchFamily="34" charset="0"/>
              </a:defRPr>
            </a:lvl4pPr>
            <a:lvl5pPr algn="just">
              <a:buClr>
                <a:schemeClr val="tx1"/>
              </a:buCl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4">
            <a:extLst>
              <a:ext uri="{FF2B5EF4-FFF2-40B4-BE49-F238E27FC236}">
                <a16:creationId xmlns:a16="http://schemas.microsoft.com/office/drawing/2014/main" id="{6531572E-811A-7148-BC7F-112A0A32C8C8}"/>
              </a:ext>
            </a:extLst>
          </p:cNvPr>
          <p:cNvSpPr>
            <a:spLocks noGrp="1"/>
          </p:cNvSpPr>
          <p:nvPr>
            <p:ph sz="quarter" idx="10" hasCustomPrompt="1"/>
          </p:nvPr>
        </p:nvSpPr>
        <p:spPr>
          <a:xfrm>
            <a:off x="525048" y="6424615"/>
            <a:ext cx="11362152" cy="331826"/>
          </a:xfrm>
        </p:spPr>
        <p:txBody>
          <a:bodyPr anchor="b">
            <a:noAutofit/>
          </a:bodyPr>
          <a:lstStyle>
            <a:lvl1pPr marL="0" indent="0" algn="l">
              <a:lnSpc>
                <a:spcPct val="100000"/>
              </a:lnSpc>
              <a:spcBef>
                <a:spcPts val="0"/>
              </a:spcBef>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189" indent="0" algn="r">
              <a:buFontTx/>
              <a:buNone/>
              <a:defRPr sz="1000">
                <a:solidFill>
                  <a:schemeClr val="tx1">
                    <a:lumMod val="50000"/>
                    <a:lumOff val="50000"/>
                  </a:schemeClr>
                </a:solidFill>
                <a:latin typeface="Arial" panose="020B0604020202020204" pitchFamily="34" charset="0"/>
                <a:cs typeface="Arial" panose="020B0604020202020204" pitchFamily="34" charset="0"/>
              </a:defRPr>
            </a:lvl2pPr>
            <a:lvl3pPr marL="914377" indent="0" algn="r">
              <a:buFontTx/>
              <a:buNone/>
              <a:defRPr sz="1000">
                <a:solidFill>
                  <a:schemeClr val="tx1">
                    <a:lumMod val="50000"/>
                    <a:lumOff val="50000"/>
                  </a:schemeClr>
                </a:solidFill>
                <a:latin typeface="Arial" panose="020B0604020202020204" pitchFamily="34" charset="0"/>
                <a:cs typeface="Arial" panose="020B0604020202020204" pitchFamily="34" charset="0"/>
              </a:defRPr>
            </a:lvl3pPr>
            <a:lvl4pPr marL="1371566" indent="0" algn="r">
              <a:buFontTx/>
              <a:buNone/>
              <a:defRPr sz="1000">
                <a:solidFill>
                  <a:schemeClr val="tx1">
                    <a:lumMod val="50000"/>
                    <a:lumOff val="50000"/>
                  </a:schemeClr>
                </a:solidFill>
                <a:latin typeface="Arial" panose="020B0604020202020204" pitchFamily="34" charset="0"/>
                <a:cs typeface="Arial" panose="020B0604020202020204" pitchFamily="34" charset="0"/>
              </a:defRPr>
            </a:lvl4pPr>
            <a:lvl5pPr marL="1828754" indent="0" algn="r">
              <a:buFontTx/>
              <a:buNone/>
              <a:defRPr sz="10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GB" dirty="0"/>
              <a:t>References</a:t>
            </a:r>
          </a:p>
        </p:txBody>
      </p:sp>
      <p:sp>
        <p:nvSpPr>
          <p:cNvPr id="9" name="Title 1">
            <a:extLst>
              <a:ext uri="{FF2B5EF4-FFF2-40B4-BE49-F238E27FC236}">
                <a16:creationId xmlns:a16="http://schemas.microsoft.com/office/drawing/2014/main" id="{EEC6C130-3F0A-2B4F-BFD0-83E847732783}"/>
              </a:ext>
            </a:extLst>
          </p:cNvPr>
          <p:cNvSpPr>
            <a:spLocks noGrp="1"/>
          </p:cNvSpPr>
          <p:nvPr>
            <p:ph type="title"/>
          </p:nvPr>
        </p:nvSpPr>
        <p:spPr>
          <a:xfrm>
            <a:off x="525048" y="101559"/>
            <a:ext cx="10406188" cy="815545"/>
          </a:xfrm>
        </p:spPr>
        <p:txBody>
          <a:bodyPr>
            <a:normAutofit/>
          </a:bodyPr>
          <a:lstStyle>
            <a:lvl1pPr>
              <a:defRPr sz="2800" b="0" i="0">
                <a:solidFill>
                  <a:srgbClr val="C1CCC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78729938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AC1B-C55E-4BA6-8DDA-9BF99CC2954B}"/>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05149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AC7367-95B9-CC46-91F5-AB20BC183242}"/>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3CD54CE6-B8CC-48FA-B64F-7AE27BFA6E49}"/>
              </a:ext>
            </a:extLst>
          </p:cNvPr>
          <p:cNvSpPr>
            <a:spLocks noGrp="1"/>
          </p:cNvSpPr>
          <p:nvPr>
            <p:ph type="ctrTitle" hasCustomPrompt="1"/>
          </p:nvPr>
        </p:nvSpPr>
        <p:spPr>
          <a:xfrm>
            <a:off x="322729" y="258186"/>
            <a:ext cx="11521440" cy="2693479"/>
          </a:xfrm>
        </p:spPr>
        <p:txBody>
          <a:bodyPr anchor="b">
            <a:normAutofit/>
          </a:bodyPr>
          <a:lstStyle>
            <a:lvl1pPr algn="ctr">
              <a:lnSpc>
                <a:spcPct val="100000"/>
              </a:lnSpc>
              <a:defRPr sz="3400" b="1">
                <a:solidFill>
                  <a:schemeClr val="bg1"/>
                </a:solidFill>
                <a:latin typeface="Arial" panose="020B0604020202020204" pitchFamily="34" charset="0"/>
                <a:cs typeface="Arial" panose="020B0604020202020204" pitchFamily="34" charset="0"/>
              </a:defRPr>
            </a:lvl1pPr>
          </a:lstStyle>
          <a:p>
            <a:r>
              <a:rPr lang="en-US" dirty="0"/>
              <a:t>Oral Presentation Title</a:t>
            </a:r>
          </a:p>
        </p:txBody>
      </p:sp>
      <p:sp>
        <p:nvSpPr>
          <p:cNvPr id="3" name="Subtitle 2">
            <a:extLst>
              <a:ext uri="{FF2B5EF4-FFF2-40B4-BE49-F238E27FC236}">
                <a16:creationId xmlns:a16="http://schemas.microsoft.com/office/drawing/2014/main" id="{0C613AC9-12F9-4A4F-8DE9-1F9E454D4425}"/>
              </a:ext>
            </a:extLst>
          </p:cNvPr>
          <p:cNvSpPr>
            <a:spLocks noGrp="1"/>
          </p:cNvSpPr>
          <p:nvPr>
            <p:ph type="subTitle" idx="1" hasCustomPrompt="1"/>
          </p:nvPr>
        </p:nvSpPr>
        <p:spPr>
          <a:xfrm>
            <a:off x="322730" y="2962417"/>
            <a:ext cx="11521439" cy="1155531"/>
          </a:xfrm>
        </p:spPr>
        <p:txBody>
          <a:bodyPr>
            <a:normAutofit/>
          </a:bodyPr>
          <a:lstStyle>
            <a:lvl1pPr marL="0" indent="0" algn="ctr">
              <a:lnSpc>
                <a:spcPct val="100000"/>
              </a:lnSpc>
              <a:buNone/>
              <a:defRPr sz="18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Authors</a:t>
            </a:r>
          </a:p>
        </p:txBody>
      </p:sp>
      <p:sp>
        <p:nvSpPr>
          <p:cNvPr id="6" name="Slide Number Placeholder 5">
            <a:extLst>
              <a:ext uri="{FF2B5EF4-FFF2-40B4-BE49-F238E27FC236}">
                <a16:creationId xmlns:a16="http://schemas.microsoft.com/office/drawing/2014/main" id="{2E00D6F3-F7A0-4570-877C-BC9CE21E28F3}"/>
              </a:ext>
            </a:extLst>
          </p:cNvPr>
          <p:cNvSpPr>
            <a:spLocks noGrp="1"/>
          </p:cNvSpPr>
          <p:nvPr>
            <p:ph type="sldNum" sz="quarter" idx="12"/>
          </p:nvPr>
        </p:nvSpPr>
        <p:spPr/>
        <p:txBody>
          <a:bodyPr/>
          <a:lstStyle>
            <a:lvl1pPr>
              <a:defRPr>
                <a:solidFill>
                  <a:schemeClr val="bg1"/>
                </a:solidFill>
              </a:defRPr>
            </a:lvl1pPr>
          </a:lstStyle>
          <a:p>
            <a:fld id="{E018F977-6C15-49B1-AA07-BEE9975E7737}" type="slidenum">
              <a:rPr lang="en-US" smtClean="0"/>
              <a:pPr/>
              <a:t>‹#›</a:t>
            </a:fld>
            <a:endParaRPr lang="en-US"/>
          </a:p>
        </p:txBody>
      </p:sp>
      <p:sp>
        <p:nvSpPr>
          <p:cNvPr id="19" name="Text Placeholder 18">
            <a:extLst>
              <a:ext uri="{FF2B5EF4-FFF2-40B4-BE49-F238E27FC236}">
                <a16:creationId xmlns:a16="http://schemas.microsoft.com/office/drawing/2014/main" id="{345E5192-CECC-D747-8E15-0CCEA9D9A0C0}"/>
              </a:ext>
            </a:extLst>
          </p:cNvPr>
          <p:cNvSpPr>
            <a:spLocks noGrp="1"/>
          </p:cNvSpPr>
          <p:nvPr>
            <p:ph type="body" sz="quarter" idx="13" hasCustomPrompt="1"/>
          </p:nvPr>
        </p:nvSpPr>
        <p:spPr>
          <a:xfrm>
            <a:off x="322264" y="4192953"/>
            <a:ext cx="11522075" cy="1366520"/>
          </a:xfrm>
        </p:spPr>
        <p:txBody>
          <a:bodyPr>
            <a:normAutofit/>
          </a:bodyPr>
          <a:lstStyle>
            <a:lvl1pPr marL="0" indent="0" algn="ctr">
              <a:lnSpc>
                <a:spcPct val="100000"/>
              </a:lnSpc>
              <a:buNone/>
              <a:defRPr sz="1300">
                <a:solidFill>
                  <a:schemeClr val="bg1"/>
                </a:solidFill>
                <a:latin typeface="Arial" panose="020B0604020202020204" pitchFamily="34" charset="0"/>
                <a:cs typeface="Arial" panose="020B0604020202020204" pitchFamily="34" charset="0"/>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stStyle>
          <a:p>
            <a:pPr lvl="0"/>
            <a:r>
              <a:rPr lang="en-US" dirty="0"/>
              <a:t>Affiliations</a:t>
            </a:r>
          </a:p>
        </p:txBody>
      </p:sp>
      <p:grpSp>
        <p:nvGrpSpPr>
          <p:cNvPr id="12" name="Group 11">
            <a:extLst>
              <a:ext uri="{FF2B5EF4-FFF2-40B4-BE49-F238E27FC236}">
                <a16:creationId xmlns:a16="http://schemas.microsoft.com/office/drawing/2014/main" id="{13320C7A-7450-45E6-96CD-113FD8BA4548}"/>
              </a:ext>
            </a:extLst>
          </p:cNvPr>
          <p:cNvGrpSpPr/>
          <p:nvPr userDrawn="1"/>
        </p:nvGrpSpPr>
        <p:grpSpPr>
          <a:xfrm>
            <a:off x="10223352" y="11976"/>
            <a:ext cx="1968648" cy="979353"/>
            <a:chOff x="0" y="5177142"/>
            <a:chExt cx="2940518" cy="1682621"/>
          </a:xfrm>
        </p:grpSpPr>
        <p:sp>
          <p:nvSpPr>
            <p:cNvPr id="13" name="Right Triangle 12">
              <a:extLst>
                <a:ext uri="{FF2B5EF4-FFF2-40B4-BE49-F238E27FC236}">
                  <a16:creationId xmlns:a16="http://schemas.microsoft.com/office/drawing/2014/main" id="{295D02AC-52EE-4F33-8426-CF6661671927}"/>
                </a:ext>
              </a:extLst>
            </p:cNvPr>
            <p:cNvSpPr/>
            <p:nvPr userDrawn="1"/>
          </p:nvSpPr>
          <p:spPr>
            <a:xfrm>
              <a:off x="0" y="5177142"/>
              <a:ext cx="2940518" cy="1680857"/>
            </a:xfrm>
            <a:prstGeom prst="rtTriangle">
              <a:avLst/>
            </a:prstGeom>
            <a:solidFill>
              <a:srgbClr val="81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ight Triangle 13">
              <a:extLst>
                <a:ext uri="{FF2B5EF4-FFF2-40B4-BE49-F238E27FC236}">
                  <a16:creationId xmlns:a16="http://schemas.microsoft.com/office/drawing/2014/main" id="{BB80C084-B54C-499F-9E70-8EF20E259441}"/>
                </a:ext>
              </a:extLst>
            </p:cNvPr>
            <p:cNvSpPr/>
            <p:nvPr userDrawn="1"/>
          </p:nvSpPr>
          <p:spPr>
            <a:xfrm>
              <a:off x="0" y="5236143"/>
              <a:ext cx="2940518" cy="16236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410019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DS AZ_Title, Subtitle and Text">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06399" y="192000"/>
            <a:ext cx="11366500" cy="672000"/>
          </a:xfrm>
          <a:prstGeom prst="rect">
            <a:avLst/>
          </a:prstGeom>
        </p:spPr>
        <p:txBody>
          <a:bodyPr vert="horz" lIns="0"/>
          <a:lstStyle>
            <a:lvl1pPr algn="l">
              <a:defRPr sz="3733" b="1" baseline="0">
                <a:solidFill>
                  <a:schemeClr val="tx2"/>
                </a:solidFill>
                <a:latin typeface="Arial" pitchFamily="34" charset="0"/>
                <a:cs typeface="Arial" pitchFamily="34" charset="0"/>
              </a:defRPr>
            </a:lvl1pPr>
          </a:lstStyle>
          <a:p>
            <a:r>
              <a:rPr lang="en-GB" noProof="0" dirty="0"/>
              <a:t>Click to add slide title</a:t>
            </a:r>
          </a:p>
        </p:txBody>
      </p:sp>
      <p:sp>
        <p:nvSpPr>
          <p:cNvPr id="2" name="Slide Number Placeholder 1">
            <a:extLst>
              <a:ext uri="{FF2B5EF4-FFF2-40B4-BE49-F238E27FC236}">
                <a16:creationId xmlns:a16="http://schemas.microsoft.com/office/drawing/2014/main" id="{24E26D3C-57EC-4CEF-A2A8-A07986F7F862}"/>
              </a:ext>
            </a:extLst>
          </p:cNvPr>
          <p:cNvSpPr>
            <a:spLocks noGrp="1"/>
          </p:cNvSpPr>
          <p:nvPr>
            <p:ph type="sldNum" sz="quarter" idx="10"/>
          </p:nvPr>
        </p:nvSpPr>
        <p:spPr/>
        <p:txBody>
          <a:bodyPr/>
          <a:lstStyle/>
          <a:p>
            <a:fld id="{3C4F54F3-C349-4609-AFEE-01462D5C7942}" type="slidenum">
              <a:rPr lang="en-GB" smtClean="0"/>
              <a:pPr/>
              <a:t>‹#›</a:t>
            </a:fld>
            <a:endParaRPr lang="en-GB"/>
          </a:p>
        </p:txBody>
      </p:sp>
      <p:sp>
        <p:nvSpPr>
          <p:cNvPr id="5" name="Rectangle 4">
            <a:extLst>
              <a:ext uri="{FF2B5EF4-FFF2-40B4-BE49-F238E27FC236}">
                <a16:creationId xmlns:a16="http://schemas.microsoft.com/office/drawing/2014/main" id="{4A495E37-014D-4325-B58C-6895D9962CA8}"/>
              </a:ext>
            </a:extLst>
          </p:cNvPr>
          <p:cNvSpPr/>
          <p:nvPr userDrawn="1"/>
        </p:nvSpPr>
        <p:spPr>
          <a:xfrm>
            <a:off x="0" y="1740"/>
            <a:ext cx="8778240"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1E047106-60B3-4DBC-AF5B-2C0B9225BB37}"/>
              </a:ext>
            </a:extLst>
          </p:cNvPr>
          <p:cNvSpPr/>
          <p:nvPr userDrawn="1"/>
        </p:nvSpPr>
        <p:spPr>
          <a:xfrm>
            <a:off x="8778240" y="6355080"/>
            <a:ext cx="3413760"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B12EC8AA-523E-4C27-980C-E290647A9431}"/>
              </a:ext>
            </a:extLst>
          </p:cNvPr>
          <p:cNvSpPr>
            <a:spLocks noGrp="1"/>
          </p:cNvSpPr>
          <p:nvPr>
            <p:ph type="body" sz="quarter" idx="11" hasCustomPrompt="1"/>
          </p:nvPr>
        </p:nvSpPr>
        <p:spPr>
          <a:xfrm>
            <a:off x="406402" y="1600202"/>
            <a:ext cx="11366500" cy="4552951"/>
          </a:xfrm>
          <a:prstGeom prst="rect">
            <a:avLst/>
          </a:prstGeom>
        </p:spPr>
        <p:txBody>
          <a:bodyPr lIns="0"/>
          <a:lstStyle>
            <a:lvl1pPr marL="0" indent="0">
              <a:buNone/>
              <a:defRPr sz="3733">
                <a:solidFill>
                  <a:schemeClr val="tx2"/>
                </a:solidFill>
              </a:defRPr>
            </a:lvl1pPr>
            <a:lvl2pPr marL="304784" indent="-304784">
              <a:buClr>
                <a:schemeClr val="accent3"/>
              </a:buClr>
              <a:buFont typeface="Arial" panose="020B0604020202020204" pitchFamily="34" charset="0"/>
              <a:buChar char="•"/>
              <a:defRPr sz="3200">
                <a:solidFill>
                  <a:schemeClr val="tx2"/>
                </a:solidFill>
              </a:defRPr>
            </a:lvl2pPr>
            <a:lvl3pPr marL="609570" indent="-304784">
              <a:buClr>
                <a:schemeClr val="accent3"/>
              </a:buClr>
              <a:buFont typeface="Arial" panose="020B0604020202020204" pitchFamily="34" charset="0"/>
              <a:buChar char="–"/>
              <a:defRPr sz="2667">
                <a:solidFill>
                  <a:schemeClr val="tx2"/>
                </a:solidFill>
              </a:defRPr>
            </a:lvl3pPr>
            <a:lvl4pPr marL="914354" indent="-304784">
              <a:buClr>
                <a:schemeClr val="accent3"/>
              </a:buClr>
              <a:buFont typeface="Arial" panose="020B0604020202020204" pitchFamily="34" charset="0"/>
              <a:buChar char="•"/>
              <a:defRPr sz="2400">
                <a:solidFill>
                  <a:schemeClr val="tx2"/>
                </a:solidFill>
              </a:defRPr>
            </a:lvl4pPr>
            <a:lvl5pPr marL="1219140" indent="-304784">
              <a:buClr>
                <a:schemeClr val="accent3"/>
              </a:buClr>
              <a:buFont typeface="Arial" panose="020B0604020202020204" pitchFamily="34" charset="0"/>
              <a:buChar char="–"/>
              <a:defRPr sz="2400">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5573EA1D-36B3-4FBF-A4F4-714A441EDA4F}"/>
              </a:ext>
            </a:extLst>
          </p:cNvPr>
          <p:cNvSpPr>
            <a:spLocks noGrp="1"/>
          </p:cNvSpPr>
          <p:nvPr>
            <p:ph type="subTitle" idx="12" hasCustomPrompt="1"/>
          </p:nvPr>
        </p:nvSpPr>
        <p:spPr>
          <a:xfrm>
            <a:off x="406401" y="864000"/>
            <a:ext cx="11366499" cy="283605"/>
          </a:xfrm>
          <a:prstGeom prst="rect">
            <a:avLst/>
          </a:prstGeom>
        </p:spPr>
        <p:txBody>
          <a:bodyPr lIns="0" anchor="ctr"/>
          <a:lstStyle>
            <a:lvl1pPr marL="0" indent="0" algn="l">
              <a:lnSpc>
                <a:spcPct val="100000"/>
              </a:lnSpc>
              <a:spcBef>
                <a:spcPts val="0"/>
              </a:spcBef>
              <a:buNone/>
              <a:defRPr sz="3200">
                <a:solidFill>
                  <a:schemeClr val="tx1">
                    <a:lumMod val="50000"/>
                    <a:lumOff val="50000"/>
                  </a:schemeClr>
                </a:solidFill>
                <a:latin typeface="Arial" pitchFamily="34" charset="0"/>
                <a:cs typeface="Arial"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noProof="0" dirty="0"/>
              <a:t>Click to add subtitle</a:t>
            </a:r>
          </a:p>
        </p:txBody>
      </p:sp>
      <p:sp>
        <p:nvSpPr>
          <p:cNvPr id="10" name="TextBox 9">
            <a:extLst>
              <a:ext uri="{FF2B5EF4-FFF2-40B4-BE49-F238E27FC236}">
                <a16:creationId xmlns:a16="http://schemas.microsoft.com/office/drawing/2014/main" id="{78831797-7F25-4CD4-9A20-74DFBAEA0997}"/>
              </a:ext>
            </a:extLst>
          </p:cNvPr>
          <p:cNvSpPr txBox="1"/>
          <p:nvPr userDrawn="1"/>
        </p:nvSpPr>
        <p:spPr>
          <a:xfrm>
            <a:off x="769560" y="6550288"/>
            <a:ext cx="10652872" cy="276999"/>
          </a:xfrm>
          <a:prstGeom prst="rect">
            <a:avLst/>
          </a:prstGeom>
          <a:noFill/>
        </p:spPr>
        <p:txBody>
          <a:bodyPr wrap="square" rtlCol="0">
            <a:spAutoFit/>
          </a:bodyPr>
          <a:lstStyle/>
          <a:p>
            <a:r>
              <a:rPr lang="en-US" sz="1200"/>
              <a:t>This presentation is the intellectual property of the author/presenter. Contact them at </a:t>
            </a:r>
            <a:r>
              <a:rPr lang="en-US" sz="1200">
                <a:hlinkClick r:id="rId2"/>
              </a:rPr>
              <a:t>Ian_Krop@dfci.harvard.edu</a:t>
            </a:r>
            <a:r>
              <a:rPr lang="en-US" sz="1200"/>
              <a:t> for permission to reprint and/or distribute.</a:t>
            </a:r>
          </a:p>
        </p:txBody>
      </p:sp>
      <p:sp>
        <p:nvSpPr>
          <p:cNvPr id="9" name="TextBox 8">
            <a:extLst>
              <a:ext uri="{FF2B5EF4-FFF2-40B4-BE49-F238E27FC236}">
                <a16:creationId xmlns:a16="http://schemas.microsoft.com/office/drawing/2014/main" id="{7B4DA75B-A35D-477D-BDBA-597C6EE8F1C2}"/>
              </a:ext>
            </a:extLst>
          </p:cNvPr>
          <p:cNvSpPr txBox="1"/>
          <p:nvPr userDrawn="1"/>
        </p:nvSpPr>
        <p:spPr>
          <a:xfrm>
            <a:off x="2507536" y="58867"/>
            <a:ext cx="6420465" cy="276999"/>
          </a:xfrm>
          <a:prstGeom prst="rect">
            <a:avLst/>
          </a:prstGeom>
          <a:noFill/>
        </p:spPr>
        <p:txBody>
          <a:bodyPr wrap="square" rtlCol="0">
            <a:spAutoFit/>
          </a:bodyPr>
          <a:lstStyle/>
          <a:p>
            <a:pPr algn="ctr"/>
            <a:r>
              <a:rPr lang="en-US" sz="1200"/>
              <a:t>San Antonio Breast Cancer Symposium</a:t>
            </a:r>
            <a:r>
              <a:rPr lang="en-US" sz="1200" baseline="30000"/>
              <a:t>®</a:t>
            </a:r>
            <a:r>
              <a:rPr lang="en-US" sz="1200" baseline="0"/>
              <a:t>, December 7 – 10, 2021</a:t>
            </a:r>
            <a:endParaRPr lang="en-US" sz="1200" baseline="30000"/>
          </a:p>
        </p:txBody>
      </p:sp>
    </p:spTree>
    <p:extLst>
      <p:ext uri="{BB962C8B-B14F-4D97-AF65-F5344CB8AC3E}">
        <p14:creationId xmlns:p14="http://schemas.microsoft.com/office/powerpoint/2010/main" val="2656057281"/>
      </p:ext>
    </p:extLst>
  </p:cSld>
  <p:clrMapOvr>
    <a:masterClrMapping/>
  </p:clrMapOvr>
  <p:extLst>
    <p:ext uri="{DCECCB84-F9BA-43D5-87BE-67443E8EF086}">
      <p15:sldGuideLst xmlns:p15="http://schemas.microsoft.com/office/powerpoint/2012/main">
        <p15:guide id="1" orient="horz" pos="7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1802"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351">
                <a:latin typeface="Arial" panose="020B0604020202020204" pitchFamily="34" charset="0"/>
                <a:cs typeface="Arial" panose="020B0604020202020204" pitchFamily="34" charset="0"/>
              </a:defRPr>
            </a:lvl1pPr>
            <a:lvl2pPr>
              <a:defRPr sz="1126">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1">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3" y="6356350"/>
            <a:ext cx="9628095" cy="501650"/>
          </a:xfrm>
        </p:spPr>
        <p:txBody>
          <a:bodyPr anchor="b">
            <a:normAutofit/>
          </a:bodyPr>
          <a:lstStyle>
            <a:lvl1pPr marL="0" indent="0">
              <a:buNone/>
              <a:defRPr sz="507">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1395224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1802"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351">
                <a:latin typeface="Arial" panose="020B0604020202020204" pitchFamily="34" charset="0"/>
                <a:cs typeface="Arial" panose="020B0604020202020204" pitchFamily="34" charset="0"/>
              </a:defRPr>
            </a:lvl1pPr>
            <a:lvl2pPr>
              <a:defRPr sz="1126">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1">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3" y="6356350"/>
            <a:ext cx="9628095" cy="501650"/>
          </a:xfrm>
        </p:spPr>
        <p:txBody>
          <a:bodyPr anchor="b">
            <a:normAutofit/>
          </a:bodyPr>
          <a:lstStyle>
            <a:lvl1pPr marL="0" indent="0">
              <a:buNone/>
              <a:defRPr sz="507">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3700013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1802"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351">
                <a:latin typeface="Arial" panose="020B0604020202020204" pitchFamily="34" charset="0"/>
                <a:cs typeface="Arial" panose="020B0604020202020204" pitchFamily="34" charset="0"/>
              </a:defRPr>
            </a:lvl1pPr>
            <a:lvl2pPr>
              <a:defRPr sz="1126">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1">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3" y="6356350"/>
            <a:ext cx="9628095" cy="501650"/>
          </a:xfrm>
        </p:spPr>
        <p:txBody>
          <a:bodyPr anchor="b">
            <a:normAutofit/>
          </a:bodyPr>
          <a:lstStyle>
            <a:lvl1pPr marL="0" indent="0">
              <a:buNone/>
              <a:defRPr sz="507">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65240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489491" y="2152439"/>
            <a:ext cx="11213019" cy="3600000"/>
          </a:xfrm>
          <a:prstGeom prst="rect">
            <a:avLst/>
          </a:prstGeom>
        </p:spPr>
        <p:txBody>
          <a:bodyPr>
            <a:noAutofit/>
          </a:bodyPr>
          <a:lstStyle>
            <a:lvl1pPr marL="0" indent="0">
              <a:buNone/>
              <a:defRPr sz="1600" baseline="0">
                <a:solidFill>
                  <a:schemeClr val="tx1"/>
                </a:solidFill>
              </a:defRPr>
            </a:lvl1pPr>
          </a:lstStyle>
          <a:p>
            <a:pPr lvl="0"/>
            <a:r>
              <a:rPr lang="en-US" dirty="0"/>
              <a:t>Click to edit Master text </a:t>
            </a:r>
            <a:r>
              <a:rPr lang="en-US" dirty="0" err="1"/>
              <a:t>stylesc</a:t>
            </a:r>
            <a:endParaRPr lang="en-US" dirty="0"/>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480001" y="646992"/>
            <a:ext cx="11213020" cy="576000"/>
          </a:xfrm>
          <a:prstGeom prst="rect">
            <a:avLst/>
          </a:prstGeom>
        </p:spPr>
        <p:txBody>
          <a:bodyPr anchor="t">
            <a:noAutofit/>
          </a:bodyPr>
          <a:lstStyle>
            <a:lvl1pPr algn="l">
              <a:lnSpc>
                <a:spcPct val="80000"/>
              </a:lnSpc>
              <a:defRPr sz="2800" b="1" i="0" cap="all">
                <a:solidFill>
                  <a:schemeClr val="tx1"/>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480001" y="1222992"/>
            <a:ext cx="11213020" cy="600000"/>
          </a:xfrm>
          <a:prstGeom prst="rect">
            <a:avLst/>
          </a:prstGeom>
        </p:spPr>
        <p:txBody>
          <a:bodyPr anchor="t">
            <a:noAutofit/>
          </a:bodyPr>
          <a:lstStyle>
            <a:lvl1pPr marL="0" indent="0" algn="l">
              <a:buNone/>
              <a:defRPr sz="2000">
                <a:solidFill>
                  <a:schemeClr val="tx1"/>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Image 5" descr="Une image contenant texte, clipart&#10;&#10;Description générée automatiquement">
            <a:extLst>
              <a:ext uri="{FF2B5EF4-FFF2-40B4-BE49-F238E27FC236}">
                <a16:creationId xmlns:a16="http://schemas.microsoft.com/office/drawing/2014/main" id="{F492A15B-C99B-D446-8998-A54E258D6D9F}"/>
              </a:ext>
            </a:extLst>
          </p:cNvPr>
          <p:cNvPicPr>
            <a:picLocks noChangeAspect="1"/>
          </p:cNvPicPr>
          <p:nvPr userDrawn="1"/>
        </p:nvPicPr>
        <p:blipFill rotWithShape="1">
          <a:blip r:embed="rId2"/>
          <a:srcRect b="45104"/>
          <a:stretch/>
        </p:blipFill>
        <p:spPr>
          <a:xfrm>
            <a:off x="624788" y="6301105"/>
            <a:ext cx="2510384" cy="226697"/>
          </a:xfrm>
          <a:prstGeom prst="rect">
            <a:avLst/>
          </a:prstGeom>
        </p:spPr>
      </p:pic>
    </p:spTree>
    <p:extLst>
      <p:ext uri="{BB962C8B-B14F-4D97-AF65-F5344CB8AC3E}">
        <p14:creationId xmlns:p14="http://schemas.microsoft.com/office/powerpoint/2010/main" val="106393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443288" y="1936750"/>
            <a:ext cx="6629400" cy="457200"/>
          </a:xfrm>
          <a:prstGeom prst="rect">
            <a:avLst/>
          </a:prstGeom>
          <a:noFill/>
          <a:ln w="9525">
            <a:noFill/>
            <a:miter lim="800000"/>
            <a:headEnd/>
            <a:tailEnd/>
          </a:ln>
        </p:spPr>
        <p:txBody>
          <a:bodyPr>
            <a:spAutoFit/>
          </a:bodyPr>
          <a:lstStyle/>
          <a:p>
            <a:pPr marL="342900" indent="-342900">
              <a:spcBef>
                <a:spcPct val="50000"/>
              </a:spcBef>
              <a:tabLst>
                <a:tab pos="288925" algn="l"/>
              </a:tabLst>
            </a:pPr>
            <a:r>
              <a:rPr lang="en-US" sz="2400">
                <a:solidFill>
                  <a:schemeClr val="bg1"/>
                </a:solidFill>
                <a:latin typeface="Times New Roman" pitchFamily="18" charset="0"/>
              </a:rPr>
              <a:t>   </a:t>
            </a:r>
          </a:p>
        </p:txBody>
      </p:sp>
      <p:sp>
        <p:nvSpPr>
          <p:cNvPr id="3076" name="Text Box 6"/>
          <p:cNvSpPr txBox="1">
            <a:spLocks noChangeArrowheads="1"/>
          </p:cNvSpPr>
          <p:nvPr/>
        </p:nvSpPr>
        <p:spPr bwMode="auto">
          <a:xfrm>
            <a:off x="5241925" y="3092450"/>
            <a:ext cx="184150" cy="641350"/>
          </a:xfrm>
          <a:prstGeom prst="rect">
            <a:avLst/>
          </a:prstGeom>
          <a:noFill/>
          <a:ln w="9525">
            <a:noFill/>
            <a:miter lim="800000"/>
            <a:headEnd/>
            <a:tailEnd/>
          </a:ln>
        </p:spPr>
        <p:txBody>
          <a:bodyPr wrap="none">
            <a:spAutoFit/>
          </a:bodyPr>
          <a:lstStyle/>
          <a:p>
            <a:endParaRPr lang="en-US" sz="3600">
              <a:latin typeface="Times New Roman" pitchFamily="18" charset="0"/>
            </a:endParaRPr>
          </a:p>
        </p:txBody>
      </p:sp>
      <p:sp>
        <p:nvSpPr>
          <p:cNvPr id="2" name="Title 1">
            <a:extLst>
              <a:ext uri="{FF2B5EF4-FFF2-40B4-BE49-F238E27FC236}">
                <a16:creationId xmlns:a16="http://schemas.microsoft.com/office/drawing/2014/main" id="{8733CAAB-AAFB-133B-041E-73C9C1CF73C6}"/>
              </a:ext>
            </a:extLst>
          </p:cNvPr>
          <p:cNvSpPr>
            <a:spLocks noGrp="1"/>
          </p:cNvSpPr>
          <p:nvPr>
            <p:ph type="title"/>
          </p:nvPr>
        </p:nvSpPr>
        <p:spPr>
          <a:xfrm>
            <a:off x="609601" y="1111023"/>
            <a:ext cx="10515600" cy="2852737"/>
          </a:xfrm>
        </p:spPr>
        <p:txBody>
          <a:bodyPr/>
          <a:lstStyle/>
          <a:p>
            <a:r>
              <a:rPr lang="en-US" dirty="0"/>
              <a:t>Case Discussion: How Do I Manage Patients with TNBC?</a:t>
            </a:r>
          </a:p>
        </p:txBody>
      </p:sp>
      <p:sp>
        <p:nvSpPr>
          <p:cNvPr id="3" name="Text Placeholder 2">
            <a:extLst>
              <a:ext uri="{FF2B5EF4-FFF2-40B4-BE49-F238E27FC236}">
                <a16:creationId xmlns:a16="http://schemas.microsoft.com/office/drawing/2014/main" id="{DDC9F580-8F7C-1D38-2CDB-486FA3AAC3F7}"/>
              </a:ext>
            </a:extLst>
          </p:cNvPr>
          <p:cNvSpPr>
            <a:spLocks noGrp="1"/>
          </p:cNvSpPr>
          <p:nvPr>
            <p:ph type="body" idx="1"/>
          </p:nvPr>
        </p:nvSpPr>
        <p:spPr>
          <a:xfrm>
            <a:off x="609601" y="3614056"/>
            <a:ext cx="10515600" cy="2950029"/>
          </a:xfrm>
        </p:spPr>
        <p:txBody>
          <a:bodyPr>
            <a:normAutofit fontScale="92500" lnSpcReduction="10000"/>
          </a:bodyPr>
          <a:lstStyle/>
          <a:p>
            <a:r>
              <a:rPr lang="en-US" dirty="0"/>
              <a:t>Aditya </a:t>
            </a:r>
            <a:r>
              <a:rPr lang="en-US" dirty="0" err="1"/>
              <a:t>Bardia</a:t>
            </a:r>
            <a:r>
              <a:rPr lang="en-US" dirty="0"/>
              <a:t>, MD, MPH</a:t>
            </a:r>
          </a:p>
          <a:p>
            <a:r>
              <a:rPr lang="en-US" dirty="0"/>
              <a:t>Director </a:t>
            </a:r>
          </a:p>
          <a:p>
            <a:r>
              <a:rPr lang="en-US" dirty="0"/>
              <a:t>Breast Cancer Research</a:t>
            </a:r>
          </a:p>
          <a:p>
            <a:r>
              <a:rPr lang="en-US" dirty="0"/>
              <a:t>Associate Professor</a:t>
            </a:r>
          </a:p>
          <a:p>
            <a:r>
              <a:rPr lang="en-US" dirty="0"/>
              <a:t>Harvard Medical School</a:t>
            </a:r>
          </a:p>
          <a:p>
            <a:r>
              <a:rPr lang="en-US" dirty="0"/>
              <a:t>Attending Physician </a:t>
            </a:r>
          </a:p>
          <a:p>
            <a:r>
              <a:rPr lang="en-US" dirty="0"/>
              <a:t>Massachusetts General Hospital</a:t>
            </a:r>
          </a:p>
          <a:p>
            <a:r>
              <a:rPr lang="en-US" dirty="0"/>
              <a:t>Boston, MA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7993D-7001-4E67-82A4-690F12D16839}"/>
              </a:ext>
            </a:extLst>
          </p:cNvPr>
          <p:cNvSpPr>
            <a:spLocks noGrp="1"/>
          </p:cNvSpPr>
          <p:nvPr>
            <p:ph type="title"/>
          </p:nvPr>
        </p:nvSpPr>
        <p:spPr>
          <a:xfrm>
            <a:off x="723900" y="1371600"/>
            <a:ext cx="10744200" cy="2960255"/>
          </a:xfrm>
        </p:spPr>
        <p:txBody>
          <a:bodyPr>
            <a:normAutofit/>
          </a:bodyPr>
          <a:lstStyle/>
          <a:p>
            <a:pPr algn="ctr"/>
            <a:r>
              <a:rPr lang="en-US" sz="4000" dirty="0"/>
              <a:t>What If a Patient Has a Known</a:t>
            </a:r>
            <a:br>
              <a:rPr lang="en-US" sz="4000" dirty="0"/>
            </a:br>
            <a:r>
              <a:rPr lang="en-US" sz="4000" dirty="0"/>
              <a:t>Germline BRCA Mutation?</a:t>
            </a:r>
          </a:p>
        </p:txBody>
      </p:sp>
    </p:spTree>
    <p:extLst>
      <p:ext uri="{BB962C8B-B14F-4D97-AF65-F5344CB8AC3E}">
        <p14:creationId xmlns:p14="http://schemas.microsoft.com/office/powerpoint/2010/main" val="345110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4166" t="15610" r="2500" b="14807"/>
          <a:stretch/>
        </p:blipFill>
        <p:spPr>
          <a:xfrm>
            <a:off x="2415473" y="1244871"/>
            <a:ext cx="5802086" cy="2477912"/>
          </a:xfrm>
          <a:prstGeom prst="rect">
            <a:avLst/>
          </a:prstGeom>
        </p:spPr>
      </p:pic>
      <p:pic>
        <p:nvPicPr>
          <p:cNvPr id="6" name="Picture 3">
            <a:extLst>
              <a:ext uri="{FF2B5EF4-FFF2-40B4-BE49-F238E27FC236}">
                <a16:creationId xmlns:a16="http://schemas.microsoft.com/office/drawing/2014/main" id="{731C6FEF-B9B9-43E9-869F-971A4C7EAE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8" t="2849" r="1252" b="56767"/>
          <a:stretch/>
        </p:blipFill>
        <p:spPr bwMode="auto">
          <a:xfrm>
            <a:off x="1801640" y="3883911"/>
            <a:ext cx="6652082" cy="2296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a:extLst>
              <a:ext uri="{FF2B5EF4-FFF2-40B4-BE49-F238E27FC236}">
                <a16:creationId xmlns:a16="http://schemas.microsoft.com/office/drawing/2014/main" id="{5F453FB0-FC35-4FB9-A27F-D36B75DA97F0}"/>
              </a:ext>
            </a:extLst>
          </p:cNvPr>
          <p:cNvSpPr/>
          <p:nvPr/>
        </p:nvSpPr>
        <p:spPr bwMode="auto">
          <a:xfrm>
            <a:off x="8859816" y="2237728"/>
            <a:ext cx="2113250" cy="238254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200" fontAlgn="base" hangingPunct="0">
              <a:lnSpc>
                <a:spcPct val="93000"/>
              </a:lnSpc>
              <a:spcBef>
                <a:spcPct val="0"/>
              </a:spcBef>
              <a:spcAft>
                <a:spcPct val="0"/>
              </a:spcAft>
              <a:buClr>
                <a:srgbClr val="000000"/>
              </a:buClr>
              <a:buSzPct val="100000"/>
            </a:pPr>
            <a:r>
              <a:rPr lang="en-US" sz="2000" dirty="0">
                <a:solidFill>
                  <a:schemeClr val="bg1"/>
                </a:solidFill>
                <a:latin typeface="Arial" charset="0"/>
              </a:rPr>
              <a:t>Both Olaparib and Talazoparib FDA approved for pt</a:t>
            </a:r>
            <a:r>
              <a:rPr lang="en-US" sz="2000" dirty="0">
                <a:solidFill>
                  <a:schemeClr val="bg1"/>
                </a:solidFill>
              </a:rPr>
              <a:t>s with</a:t>
            </a:r>
            <a:r>
              <a:rPr lang="en-US" sz="2000" dirty="0">
                <a:solidFill>
                  <a:schemeClr val="bg1"/>
                </a:solidFill>
                <a:latin typeface="Arial" charset="0"/>
              </a:rPr>
              <a:t> HER2 – MBC and germline BRCA mutations</a:t>
            </a:r>
          </a:p>
        </p:txBody>
      </p:sp>
      <p:sp>
        <p:nvSpPr>
          <p:cNvPr id="8" name="Title 7">
            <a:extLst>
              <a:ext uri="{FF2B5EF4-FFF2-40B4-BE49-F238E27FC236}">
                <a16:creationId xmlns:a16="http://schemas.microsoft.com/office/drawing/2014/main" id="{20417E2A-B6C9-9E6E-CE79-902BD53BF330}"/>
              </a:ext>
            </a:extLst>
          </p:cNvPr>
          <p:cNvSpPr>
            <a:spLocks noGrp="1"/>
          </p:cNvSpPr>
          <p:nvPr>
            <p:ph type="title"/>
          </p:nvPr>
        </p:nvSpPr>
        <p:spPr>
          <a:xfrm>
            <a:off x="225774" y="199505"/>
            <a:ext cx="11842047" cy="1185577"/>
          </a:xfrm>
        </p:spPr>
        <p:txBody>
          <a:bodyPr>
            <a:normAutofit/>
          </a:bodyPr>
          <a:lstStyle/>
          <a:p>
            <a:r>
              <a:rPr lang="en-US" dirty="0"/>
              <a:t>HER2- MBC with </a:t>
            </a:r>
            <a:r>
              <a:rPr lang="en-US" dirty="0" err="1"/>
              <a:t>gBRCA</a:t>
            </a:r>
            <a:r>
              <a:rPr lang="en-US" dirty="0"/>
              <a:t> Mutation: Olaparib and </a:t>
            </a:r>
            <a:r>
              <a:rPr lang="en-US" dirty="0" err="1"/>
              <a:t>Talazoparib</a:t>
            </a:r>
            <a:endParaRPr lang="en-US" dirty="0"/>
          </a:p>
        </p:txBody>
      </p:sp>
      <p:sp>
        <p:nvSpPr>
          <p:cNvPr id="7" name="Footer Placeholder 6">
            <a:extLst>
              <a:ext uri="{FF2B5EF4-FFF2-40B4-BE49-F238E27FC236}">
                <a16:creationId xmlns:a16="http://schemas.microsoft.com/office/drawing/2014/main" id="{F40AA4F1-11D9-F5A9-6640-FFD45FE87405}"/>
              </a:ext>
            </a:extLst>
          </p:cNvPr>
          <p:cNvSpPr>
            <a:spLocks noGrp="1"/>
          </p:cNvSpPr>
          <p:nvPr>
            <p:ph type="ftr" sz="quarter" idx="3"/>
          </p:nvPr>
        </p:nvSpPr>
        <p:spPr/>
        <p:txBody>
          <a:bodyPr/>
          <a:lstStyle/>
          <a:p>
            <a:r>
              <a:rPr lang="da-DK" dirty="0"/>
              <a:t>Robson M, et al. </a:t>
            </a:r>
            <a:r>
              <a:rPr lang="da-DK" i="1" dirty="0"/>
              <a:t>N Engl J Med. </a:t>
            </a:r>
            <a:r>
              <a:rPr lang="da-DK" dirty="0"/>
              <a:t>2017;377(6):523-533.</a:t>
            </a:r>
            <a:br>
              <a:rPr lang="da-DK" dirty="0"/>
            </a:br>
            <a:r>
              <a:rPr lang="da-DK" dirty="0"/>
              <a:t>Litton JK, et al. </a:t>
            </a:r>
            <a:r>
              <a:rPr lang="da-DK" i="1" dirty="0"/>
              <a:t>N Engl J Med. </a:t>
            </a:r>
            <a:r>
              <a:rPr lang="da-DK" dirty="0"/>
              <a:t>2018;379(8):753-763.</a:t>
            </a:r>
          </a:p>
        </p:txBody>
      </p:sp>
    </p:spTree>
    <p:extLst>
      <p:ext uri="{BB962C8B-B14F-4D97-AF65-F5344CB8AC3E}">
        <p14:creationId xmlns:p14="http://schemas.microsoft.com/office/powerpoint/2010/main" val="228896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Story: 35F </a:t>
            </a:r>
          </a:p>
        </p:txBody>
      </p:sp>
      <p:sp>
        <p:nvSpPr>
          <p:cNvPr id="3" name="Content Placeholder 2"/>
          <p:cNvSpPr>
            <a:spLocks noGrp="1"/>
          </p:cNvSpPr>
          <p:nvPr>
            <p:ph idx="1"/>
          </p:nvPr>
        </p:nvSpPr>
        <p:spPr>
          <a:xfrm>
            <a:off x="609600" y="1477906"/>
            <a:ext cx="10744200" cy="5380094"/>
          </a:xfrm>
        </p:spPr>
        <p:txBody>
          <a:bodyPr>
            <a:normAutofit/>
          </a:bodyPr>
          <a:lstStyle/>
          <a:p>
            <a:r>
              <a:rPr lang="en-US" sz="2800" dirty="0"/>
              <a:t>2017: Underwent lumpectomy with radiotherapy for pT2N0, invasive breast cancer, ER-/PR-/HER2- </a:t>
            </a:r>
          </a:p>
          <a:p>
            <a:r>
              <a:rPr lang="en-US" sz="2800" dirty="0"/>
              <a:t>2018: Received AC-T chemotherapy</a:t>
            </a:r>
          </a:p>
          <a:p>
            <a:r>
              <a:rPr lang="en-US" sz="2800" dirty="0"/>
              <a:t>2018: Pulmonary metastasis </a:t>
            </a:r>
            <a:r>
              <a:rPr lang="en-US" sz="2800" dirty="0">
                <a:sym typeface="Wingdings" panose="05000000000000000000" pitchFamily="2" charset="2"/>
              </a:rPr>
              <a:t> </a:t>
            </a:r>
            <a:r>
              <a:rPr lang="en-US" sz="2800" dirty="0" err="1">
                <a:sym typeface="Wingdings" panose="05000000000000000000" pitchFamily="2" charset="2"/>
              </a:rPr>
              <a:t>mTNBC</a:t>
            </a:r>
            <a:r>
              <a:rPr lang="en-US" sz="2800" dirty="0">
                <a:sym typeface="Wingdings" panose="05000000000000000000" pitchFamily="2" charset="2"/>
              </a:rPr>
              <a:t>, PD-L1 positive</a:t>
            </a:r>
            <a:endParaRPr lang="en-US" sz="2800" dirty="0"/>
          </a:p>
          <a:p>
            <a:r>
              <a:rPr lang="en-US" sz="2800" dirty="0"/>
              <a:t>2018: Received carboplatin and pembrolizumab (clinical trial). Disease progression after nine months. Received capecitabine. Disease progression after three months. </a:t>
            </a:r>
          </a:p>
          <a:p>
            <a:endParaRPr lang="en-US" sz="2800" dirty="0"/>
          </a:p>
          <a:p>
            <a:pPr marL="0" indent="0">
              <a:buNone/>
            </a:pPr>
            <a:r>
              <a:rPr lang="en-US" sz="2800" dirty="0"/>
              <a:t>Which therapy would you choose next?</a:t>
            </a:r>
          </a:p>
        </p:txBody>
      </p:sp>
    </p:spTree>
    <p:extLst>
      <p:ext uri="{BB962C8B-B14F-4D97-AF65-F5344CB8AC3E}">
        <p14:creationId xmlns:p14="http://schemas.microsoft.com/office/powerpoint/2010/main" val="48270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184CE434-5D5D-4BDD-AAD5-ED71FC86C00E}"/>
              </a:ext>
            </a:extLst>
          </p:cNvPr>
          <p:cNvSpPr txBox="1">
            <a:spLocks/>
          </p:cNvSpPr>
          <p:nvPr/>
        </p:nvSpPr>
        <p:spPr>
          <a:xfrm>
            <a:off x="2782714" y="5194601"/>
            <a:ext cx="5420818" cy="175110"/>
          </a:xfrm>
          <a:prstGeom prst="rect">
            <a:avLst/>
          </a:prstGeom>
        </p:spPr>
        <p:txBody>
          <a:bodyPr vert="horz" lIns="51483" tIns="25741" rIns="51483" bIns="25741"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63" dirty="0">
              <a:ea typeface="Helvetica" charset="0"/>
              <a:cs typeface="Helvetica" charset="0"/>
            </a:endParaRPr>
          </a:p>
        </p:txBody>
      </p:sp>
      <p:sp>
        <p:nvSpPr>
          <p:cNvPr id="3" name="Rectangle 2">
            <a:extLst>
              <a:ext uri="{FF2B5EF4-FFF2-40B4-BE49-F238E27FC236}">
                <a16:creationId xmlns:a16="http://schemas.microsoft.com/office/drawing/2014/main" id="{B0F1EDD9-100D-4BFF-8183-AFD84AA24671}"/>
              </a:ext>
            </a:extLst>
          </p:cNvPr>
          <p:cNvSpPr/>
          <p:nvPr/>
        </p:nvSpPr>
        <p:spPr>
          <a:xfrm>
            <a:off x="2969983" y="4857644"/>
            <a:ext cx="6498043" cy="177356"/>
          </a:xfrm>
          <a:prstGeom prst="rect">
            <a:avLst/>
          </a:prstGeom>
        </p:spPr>
        <p:txBody>
          <a:bodyPr wrap="square">
            <a:spAutoFit/>
          </a:bodyPr>
          <a:lstStyle/>
          <a:p>
            <a:pPr>
              <a:lnSpc>
                <a:spcPct val="120000"/>
              </a:lnSpc>
              <a:spcBef>
                <a:spcPts val="676"/>
              </a:spcBef>
              <a:spcAft>
                <a:spcPts val="338"/>
              </a:spcAft>
            </a:pPr>
            <a:r>
              <a:rPr lang="en-US" sz="507" dirty="0">
                <a:latin typeface="Arial" panose="020B0604020202020204" pitchFamily="34" charset="0"/>
                <a:cs typeface="Arial" panose="020B0604020202020204" pitchFamily="34" charset="0"/>
              </a:rPr>
              <a:t> </a:t>
            </a:r>
            <a:endParaRPr lang="en-US" sz="507"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2C111CA-71D9-4AD9-892E-E8841218C278}"/>
              </a:ext>
            </a:extLst>
          </p:cNvPr>
          <p:cNvSpPr/>
          <p:nvPr/>
        </p:nvSpPr>
        <p:spPr bwMode="auto">
          <a:xfrm>
            <a:off x="9943327" y="5035000"/>
            <a:ext cx="2005529" cy="158393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200" fontAlgn="base" hangingPunct="0">
              <a:lnSpc>
                <a:spcPct val="93000"/>
              </a:lnSpc>
              <a:spcBef>
                <a:spcPct val="0"/>
              </a:spcBef>
              <a:spcAft>
                <a:spcPct val="0"/>
              </a:spcAft>
              <a:buClr>
                <a:srgbClr val="000000"/>
              </a:buClr>
              <a:buSzPct val="100000"/>
            </a:pPr>
            <a:r>
              <a:rPr lang="en-US" dirty="0">
                <a:solidFill>
                  <a:schemeClr val="bg1"/>
                </a:solidFill>
              </a:rPr>
              <a:t>FDA approved for pts with pre-treated </a:t>
            </a:r>
            <a:r>
              <a:rPr lang="en-US" dirty="0" err="1">
                <a:solidFill>
                  <a:schemeClr val="bg1"/>
                </a:solidFill>
              </a:rPr>
              <a:t>mTNBC</a:t>
            </a:r>
            <a:r>
              <a:rPr lang="en-US" dirty="0">
                <a:solidFill>
                  <a:schemeClr val="bg1"/>
                </a:solidFill>
              </a:rPr>
              <a:t> </a:t>
            </a:r>
          </a:p>
          <a:p>
            <a:pPr algn="ctr" defTabSz="457200" fontAlgn="base" hangingPunct="0">
              <a:lnSpc>
                <a:spcPct val="93000"/>
              </a:lnSpc>
              <a:spcBef>
                <a:spcPct val="0"/>
              </a:spcBef>
              <a:spcAft>
                <a:spcPct val="0"/>
              </a:spcAft>
              <a:buClr>
                <a:srgbClr val="000000"/>
              </a:buClr>
              <a:buSzPct val="100000"/>
            </a:pPr>
            <a:r>
              <a:rPr lang="en-US" dirty="0">
                <a:solidFill>
                  <a:schemeClr val="bg1"/>
                </a:solidFill>
              </a:rPr>
              <a:t>(at least 1 prior therapy for MBC)</a:t>
            </a:r>
          </a:p>
        </p:txBody>
      </p:sp>
      <p:sp>
        <p:nvSpPr>
          <p:cNvPr id="2" name="TextBox 1">
            <a:extLst>
              <a:ext uri="{FF2B5EF4-FFF2-40B4-BE49-F238E27FC236}">
                <a16:creationId xmlns:a16="http://schemas.microsoft.com/office/drawing/2014/main" id="{A22E43DE-E616-C4DC-C634-EDB5A1E5BCB1}"/>
              </a:ext>
            </a:extLst>
          </p:cNvPr>
          <p:cNvSpPr txBox="1"/>
          <p:nvPr/>
        </p:nvSpPr>
        <p:spPr>
          <a:xfrm>
            <a:off x="8777700" y="2039958"/>
            <a:ext cx="2028000" cy="1200329"/>
          </a:xfrm>
          <a:prstGeom prst="rect">
            <a:avLst/>
          </a:prstGeom>
          <a:noFill/>
        </p:spPr>
        <p:txBody>
          <a:bodyPr wrap="square" rtlCol="0">
            <a:spAutoFit/>
          </a:bodyPr>
          <a:lstStyle/>
          <a:p>
            <a:r>
              <a:rPr lang="en-US" dirty="0"/>
              <a:t>Progression-Free Survival Among Patients Without Brain Metastases</a:t>
            </a:r>
          </a:p>
        </p:txBody>
      </p:sp>
      <p:sp>
        <p:nvSpPr>
          <p:cNvPr id="19" name="TextBox 18">
            <a:extLst>
              <a:ext uri="{FF2B5EF4-FFF2-40B4-BE49-F238E27FC236}">
                <a16:creationId xmlns:a16="http://schemas.microsoft.com/office/drawing/2014/main" id="{8B310A58-910D-4352-8A20-21347264B700}"/>
              </a:ext>
            </a:extLst>
          </p:cNvPr>
          <p:cNvSpPr txBox="1"/>
          <p:nvPr/>
        </p:nvSpPr>
        <p:spPr>
          <a:xfrm>
            <a:off x="8777700" y="3641820"/>
            <a:ext cx="2028000" cy="1200329"/>
          </a:xfrm>
          <a:prstGeom prst="rect">
            <a:avLst/>
          </a:prstGeom>
          <a:noFill/>
        </p:spPr>
        <p:txBody>
          <a:bodyPr wrap="square" rtlCol="0">
            <a:spAutoFit/>
          </a:bodyPr>
          <a:lstStyle/>
          <a:p>
            <a:r>
              <a:rPr lang="en-US" dirty="0"/>
              <a:t>Overall Survival Among Patients Without Brain Metastases</a:t>
            </a:r>
          </a:p>
        </p:txBody>
      </p:sp>
      <p:sp>
        <p:nvSpPr>
          <p:cNvPr id="5" name="Title 4">
            <a:extLst>
              <a:ext uri="{FF2B5EF4-FFF2-40B4-BE49-F238E27FC236}">
                <a16:creationId xmlns:a16="http://schemas.microsoft.com/office/drawing/2014/main" id="{6C5F07DB-3C03-4E82-F1A1-4DB42CE53112}"/>
              </a:ext>
            </a:extLst>
          </p:cNvPr>
          <p:cNvSpPr>
            <a:spLocks noGrp="1"/>
          </p:cNvSpPr>
          <p:nvPr>
            <p:ph type="title"/>
          </p:nvPr>
        </p:nvSpPr>
        <p:spPr/>
        <p:txBody>
          <a:bodyPr>
            <a:normAutofit/>
          </a:bodyPr>
          <a:lstStyle/>
          <a:p>
            <a:r>
              <a:rPr lang="en-US" dirty="0"/>
              <a:t>Pre-treated </a:t>
            </a:r>
            <a:r>
              <a:rPr lang="en-US" dirty="0" err="1"/>
              <a:t>mTNBC</a:t>
            </a:r>
            <a:r>
              <a:rPr lang="en-US" dirty="0"/>
              <a:t>: Sacituzumab </a:t>
            </a:r>
            <a:r>
              <a:rPr lang="en-US" dirty="0" err="1"/>
              <a:t>Govitecan</a:t>
            </a:r>
            <a:endParaRPr lang="en-US" dirty="0"/>
          </a:p>
        </p:txBody>
      </p:sp>
      <p:pic>
        <p:nvPicPr>
          <p:cNvPr id="13" name="Picture 12">
            <a:extLst>
              <a:ext uri="{FF2B5EF4-FFF2-40B4-BE49-F238E27FC236}">
                <a16:creationId xmlns:a16="http://schemas.microsoft.com/office/drawing/2014/main" id="{F3B0B42A-69E5-C21A-1ACA-0D35B18220C0}"/>
              </a:ext>
            </a:extLst>
          </p:cNvPr>
          <p:cNvPicPr>
            <a:picLocks noChangeAspect="1"/>
          </p:cNvPicPr>
          <p:nvPr/>
        </p:nvPicPr>
        <p:blipFill>
          <a:blip r:embed="rId3"/>
          <a:stretch>
            <a:fillRect/>
          </a:stretch>
        </p:blipFill>
        <p:spPr>
          <a:xfrm>
            <a:off x="2187657" y="1214833"/>
            <a:ext cx="5486400" cy="2219796"/>
          </a:xfrm>
          <a:prstGeom prst="rect">
            <a:avLst/>
          </a:prstGeom>
        </p:spPr>
      </p:pic>
      <p:pic>
        <p:nvPicPr>
          <p:cNvPr id="18" name="Picture 17">
            <a:extLst>
              <a:ext uri="{FF2B5EF4-FFF2-40B4-BE49-F238E27FC236}">
                <a16:creationId xmlns:a16="http://schemas.microsoft.com/office/drawing/2014/main" id="{ACB08BD4-A66C-35A8-EEC8-07C3631C19D9}"/>
              </a:ext>
            </a:extLst>
          </p:cNvPr>
          <p:cNvPicPr>
            <a:picLocks noChangeAspect="1"/>
          </p:cNvPicPr>
          <p:nvPr/>
        </p:nvPicPr>
        <p:blipFill>
          <a:blip r:embed="rId4"/>
          <a:stretch>
            <a:fillRect/>
          </a:stretch>
        </p:blipFill>
        <p:spPr>
          <a:xfrm>
            <a:off x="2187657" y="3693446"/>
            <a:ext cx="5486400" cy="2187051"/>
          </a:xfrm>
          <a:prstGeom prst="rect">
            <a:avLst/>
          </a:prstGeom>
        </p:spPr>
      </p:pic>
      <p:sp>
        <p:nvSpPr>
          <p:cNvPr id="20" name="Footer Placeholder 5">
            <a:extLst>
              <a:ext uri="{FF2B5EF4-FFF2-40B4-BE49-F238E27FC236}">
                <a16:creationId xmlns:a16="http://schemas.microsoft.com/office/drawing/2014/main" id="{84611515-F056-BC4D-D9DE-5338E2429BC0}"/>
              </a:ext>
            </a:extLst>
          </p:cNvPr>
          <p:cNvSpPr>
            <a:spLocks noGrp="1"/>
          </p:cNvSpPr>
          <p:nvPr>
            <p:ph type="ftr" sz="quarter" idx="3"/>
          </p:nvPr>
        </p:nvSpPr>
        <p:spPr>
          <a:xfrm>
            <a:off x="609600" y="6356350"/>
            <a:ext cx="10744199" cy="442131"/>
          </a:xfrm>
        </p:spPr>
        <p:txBody>
          <a:bodyPr/>
          <a:lstStyle/>
          <a:p>
            <a:r>
              <a:rPr lang="en-US" dirty="0"/>
              <a:t>Bardia A et al. Presented at the ASCO 2022 Conference: Abstract 1071.</a:t>
            </a:r>
          </a:p>
        </p:txBody>
      </p:sp>
    </p:spTree>
    <p:extLst>
      <p:ext uri="{BB962C8B-B14F-4D97-AF65-F5344CB8AC3E}">
        <p14:creationId xmlns:p14="http://schemas.microsoft.com/office/powerpoint/2010/main" val="125132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AF225-BA16-4396-82B4-A3C673EA05B5}"/>
              </a:ext>
            </a:extLst>
          </p:cNvPr>
          <p:cNvSpPr>
            <a:spLocks noGrp="1"/>
          </p:cNvSpPr>
          <p:nvPr>
            <p:ph type="title"/>
          </p:nvPr>
        </p:nvSpPr>
        <p:spPr/>
        <p:txBody>
          <a:bodyPr/>
          <a:lstStyle/>
          <a:p>
            <a:r>
              <a:rPr lang="en-US" dirty="0"/>
              <a:t>Management of Metastatic TNBC: Treatment Algorithm</a:t>
            </a:r>
          </a:p>
        </p:txBody>
      </p:sp>
      <p:pic>
        <p:nvPicPr>
          <p:cNvPr id="3" name="image3.png">
            <a:extLst>
              <a:ext uri="{FF2B5EF4-FFF2-40B4-BE49-F238E27FC236}">
                <a16:creationId xmlns:a16="http://schemas.microsoft.com/office/drawing/2014/main" id="{B85CB9B3-AC50-4C65-8331-E2D31D4973EB}"/>
              </a:ext>
            </a:extLst>
          </p:cNvPr>
          <p:cNvPicPr/>
          <p:nvPr/>
        </p:nvPicPr>
        <p:blipFill>
          <a:blip r:embed="rId3"/>
          <a:srcRect/>
          <a:stretch>
            <a:fillRect/>
          </a:stretch>
        </p:blipFill>
        <p:spPr>
          <a:xfrm>
            <a:off x="2095499" y="1371600"/>
            <a:ext cx="8001001" cy="4953000"/>
          </a:xfrm>
          <a:prstGeom prst="rect">
            <a:avLst/>
          </a:prstGeom>
          <a:ln/>
        </p:spPr>
      </p:pic>
      <p:sp>
        <p:nvSpPr>
          <p:cNvPr id="6" name="Footer Placeholder 5">
            <a:extLst>
              <a:ext uri="{FF2B5EF4-FFF2-40B4-BE49-F238E27FC236}">
                <a16:creationId xmlns:a16="http://schemas.microsoft.com/office/drawing/2014/main" id="{540A6D4C-04CE-44B3-128B-73BA3483B91C}"/>
              </a:ext>
            </a:extLst>
          </p:cNvPr>
          <p:cNvSpPr>
            <a:spLocks noGrp="1"/>
          </p:cNvSpPr>
          <p:nvPr>
            <p:ph type="ftr" sz="quarter" idx="3"/>
          </p:nvPr>
        </p:nvSpPr>
        <p:spPr/>
        <p:txBody>
          <a:bodyPr/>
          <a:lstStyle/>
          <a:p>
            <a:r>
              <a:rPr lang="en-US" dirty="0"/>
              <a:t>Kennan J et al. </a:t>
            </a:r>
            <a:r>
              <a:rPr lang="en-US" i="1" dirty="0" err="1"/>
              <a:t>TouchOncology</a:t>
            </a:r>
            <a:r>
              <a:rPr lang="en-US" i="1" dirty="0"/>
              <a:t>. </a:t>
            </a:r>
            <a:r>
              <a:rPr lang="en-US" dirty="0"/>
              <a:t>In Press. </a:t>
            </a:r>
          </a:p>
        </p:txBody>
      </p:sp>
    </p:spTree>
    <p:extLst>
      <p:ext uri="{BB962C8B-B14F-4D97-AF65-F5344CB8AC3E}">
        <p14:creationId xmlns:p14="http://schemas.microsoft.com/office/powerpoint/2010/main" val="1955469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2A45-06F2-4323-9640-6800FE2488D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0260113-6A33-4402-B4AD-66E19F1D5B5C}"/>
              </a:ext>
            </a:extLst>
          </p:cNvPr>
          <p:cNvSpPr>
            <a:spLocks noGrp="1"/>
          </p:cNvSpPr>
          <p:nvPr>
            <p:ph idx="1"/>
          </p:nvPr>
        </p:nvSpPr>
        <p:spPr/>
        <p:txBody>
          <a:bodyPr>
            <a:normAutofit lnSpcReduction="10000"/>
          </a:bodyPr>
          <a:lstStyle/>
          <a:p>
            <a:pPr marL="0" indent="0">
              <a:buNone/>
            </a:pPr>
            <a:r>
              <a:rPr lang="en-US" u="sng" dirty="0"/>
              <a:t>First Line:</a:t>
            </a:r>
          </a:p>
          <a:p>
            <a:r>
              <a:rPr lang="en-US" dirty="0"/>
              <a:t>Chemotherapy + pembrolizumab preferred first line therapy for metastatic TNBC that is PD-L1 positive</a:t>
            </a:r>
          </a:p>
          <a:p>
            <a:endParaRPr lang="en-US" dirty="0"/>
          </a:p>
          <a:p>
            <a:pPr marL="0" indent="0">
              <a:buNone/>
            </a:pPr>
            <a:r>
              <a:rPr lang="en-US" u="sng" dirty="0"/>
              <a:t>Second, Third, and Plus Line:</a:t>
            </a:r>
          </a:p>
          <a:p>
            <a:r>
              <a:rPr lang="en-US" dirty="0"/>
              <a:t>PARP inhibitor (</a:t>
            </a:r>
            <a:r>
              <a:rPr lang="en-US" dirty="0" err="1"/>
              <a:t>olaparib</a:t>
            </a:r>
            <a:r>
              <a:rPr lang="en-US" dirty="0"/>
              <a:t>, talazoparib) standard for BRCA-mutant metastatic TNBC</a:t>
            </a:r>
          </a:p>
          <a:p>
            <a:r>
              <a:rPr lang="en-US" dirty="0"/>
              <a:t>Sacituzumab govitecan preferred second line (and beyond) therapy for metastatic TNBC</a:t>
            </a:r>
          </a:p>
          <a:p>
            <a:r>
              <a:rPr lang="en-US" dirty="0"/>
              <a:t>Chemotherapy (such as capecitabine, </a:t>
            </a:r>
            <a:r>
              <a:rPr lang="en-US" dirty="0" err="1"/>
              <a:t>eribulin</a:t>
            </a:r>
            <a:r>
              <a:rPr lang="en-US" dirty="0"/>
              <a:t>) currently standard of care for third line (and beyond) metastatic TNBC</a:t>
            </a:r>
          </a:p>
          <a:p>
            <a:endParaRPr lang="en-US" dirty="0"/>
          </a:p>
        </p:txBody>
      </p:sp>
      <p:sp>
        <p:nvSpPr>
          <p:cNvPr id="4" name="Title 1">
            <a:extLst>
              <a:ext uri="{FF2B5EF4-FFF2-40B4-BE49-F238E27FC236}">
                <a16:creationId xmlns:a16="http://schemas.microsoft.com/office/drawing/2014/main" id="{92BA557D-8FDC-450D-8282-B529A877862F}"/>
              </a:ext>
            </a:extLst>
          </p:cNvPr>
          <p:cNvSpPr txBox="1">
            <a:spLocks/>
          </p:cNvSpPr>
          <p:nvPr/>
        </p:nvSpPr>
        <p:spPr>
          <a:xfrm>
            <a:off x="1524000" y="854869"/>
            <a:ext cx="0" cy="0"/>
          </a:xfrm>
        </p:spPr>
        <p:txBody>
          <a:bodyPr/>
          <a:lstStyle>
            <a:lvl1pPr algn="ctr" rtl="0" eaLnBrk="1" fontAlgn="base" hangingPunct="1">
              <a:spcBef>
                <a:spcPct val="0"/>
              </a:spcBef>
              <a:spcAft>
                <a:spcPct val="0"/>
              </a:spcAft>
              <a:defRPr sz="3600" i="0">
                <a:solidFill>
                  <a:schemeClr val="bg1"/>
                </a:solidFill>
                <a:latin typeface="+mn-lt"/>
                <a:ea typeface="+mj-ea"/>
                <a:cs typeface="+mj-cs"/>
              </a:defRPr>
            </a:lvl1pPr>
            <a:lvl2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2pPr>
            <a:lvl3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3pPr>
            <a:lvl4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4pPr>
            <a:lvl5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9pPr>
          </a:lstStyle>
          <a:p>
            <a:r>
              <a:rPr lang="en-US" kern="0" dirty="0">
                <a:solidFill>
                  <a:srgbClr val="FF0000"/>
                </a:solidFill>
              </a:rPr>
              <a:t>                                             </a:t>
            </a:r>
            <a:endParaRPr lang="en-US" b="1" kern="0" dirty="0">
              <a:solidFill>
                <a:srgbClr val="FF0000"/>
              </a:solidFill>
            </a:endParaRPr>
          </a:p>
        </p:txBody>
      </p:sp>
    </p:spTree>
    <p:extLst>
      <p:ext uri="{BB962C8B-B14F-4D97-AF65-F5344CB8AC3E}">
        <p14:creationId xmlns:p14="http://schemas.microsoft.com/office/powerpoint/2010/main" val="385387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964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125072-6213-4A2E-B393-AB71948420DC}"/>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773E9FE7-C5D9-D097-1820-7DF5F1FC86B7}"/>
              </a:ext>
            </a:extLst>
          </p:cNvPr>
          <p:cNvSpPr>
            <a:spLocks noGrp="1"/>
          </p:cNvSpPr>
          <p:nvPr>
            <p:ph idx="1"/>
          </p:nvPr>
        </p:nvSpPr>
        <p:spPr/>
        <p:txBody>
          <a:bodyPr>
            <a:normAutofit/>
          </a:bodyPr>
          <a:lstStyle/>
          <a:p>
            <a:r>
              <a:rPr lang="en-US" sz="3200" dirty="0"/>
              <a:t>First line therapy</a:t>
            </a:r>
          </a:p>
          <a:p>
            <a:pPr marL="0" indent="0">
              <a:buNone/>
            </a:pPr>
            <a:r>
              <a:rPr lang="en-US" sz="3200" dirty="0"/>
              <a:t> </a:t>
            </a:r>
          </a:p>
          <a:p>
            <a:r>
              <a:rPr lang="en-US" sz="3200" dirty="0"/>
              <a:t>Second line (and plus) therapy</a:t>
            </a:r>
          </a:p>
          <a:p>
            <a:endParaRPr lang="en-US" sz="3200" dirty="0"/>
          </a:p>
        </p:txBody>
      </p:sp>
    </p:spTree>
    <p:extLst>
      <p:ext uri="{BB962C8B-B14F-4D97-AF65-F5344CB8AC3E}">
        <p14:creationId xmlns:p14="http://schemas.microsoft.com/office/powerpoint/2010/main" val="48174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Story: 44F</a:t>
            </a:r>
          </a:p>
        </p:txBody>
      </p:sp>
      <p:sp>
        <p:nvSpPr>
          <p:cNvPr id="3" name="Content Placeholder 2"/>
          <p:cNvSpPr>
            <a:spLocks noGrp="1"/>
          </p:cNvSpPr>
          <p:nvPr>
            <p:ph idx="1"/>
          </p:nvPr>
        </p:nvSpPr>
        <p:spPr>
          <a:xfrm>
            <a:off x="609600" y="1477906"/>
            <a:ext cx="10744200" cy="5188708"/>
          </a:xfrm>
        </p:spPr>
        <p:txBody>
          <a:bodyPr>
            <a:normAutofit fontScale="92500"/>
          </a:bodyPr>
          <a:lstStyle/>
          <a:p>
            <a:pPr marL="0" indent="0">
              <a:buNone/>
            </a:pPr>
            <a:r>
              <a:rPr lang="en-US" sz="3000" dirty="0"/>
              <a:t>Noticed increase in shortness of breath, which prompted restaging scans that revealed pulmonary and liver lesions; CT guided biopsy revealed breast adenocarcinoma, ER-/PR-/HER2-</a:t>
            </a:r>
          </a:p>
          <a:p>
            <a:endParaRPr lang="en-US" sz="100" dirty="0"/>
          </a:p>
          <a:p>
            <a:pPr marL="0" indent="0">
              <a:buNone/>
            </a:pPr>
            <a:r>
              <a:rPr lang="en-US" sz="3000" dirty="0"/>
              <a:t>How would you treat this patient?</a:t>
            </a:r>
          </a:p>
          <a:p>
            <a:pPr marL="0" indent="0">
              <a:buNone/>
            </a:pPr>
            <a:r>
              <a:rPr lang="en-US" sz="2600" dirty="0"/>
              <a:t>(BRCA testing negative)</a:t>
            </a:r>
          </a:p>
          <a:p>
            <a:r>
              <a:rPr lang="en-US" sz="2600" dirty="0"/>
              <a:t>Carboplatin</a:t>
            </a:r>
          </a:p>
          <a:p>
            <a:r>
              <a:rPr lang="en-US" sz="2600" dirty="0" err="1"/>
              <a:t>Eribulin</a:t>
            </a:r>
            <a:endParaRPr lang="en-US" sz="2600" dirty="0"/>
          </a:p>
          <a:p>
            <a:r>
              <a:rPr lang="en-US" sz="2600" dirty="0"/>
              <a:t>Paclitaxel</a:t>
            </a:r>
          </a:p>
          <a:p>
            <a:r>
              <a:rPr lang="en-US" sz="2600" dirty="0"/>
              <a:t>Capecitabine</a:t>
            </a:r>
          </a:p>
          <a:p>
            <a:r>
              <a:rPr lang="en-US" sz="2600" dirty="0"/>
              <a:t>It depends…</a:t>
            </a:r>
          </a:p>
          <a:p>
            <a:endParaRPr lang="en-US" dirty="0"/>
          </a:p>
        </p:txBody>
      </p:sp>
      <p:sp>
        <p:nvSpPr>
          <p:cNvPr id="6" name="Rectangle 5">
            <a:extLst>
              <a:ext uri="{FF2B5EF4-FFF2-40B4-BE49-F238E27FC236}">
                <a16:creationId xmlns:a16="http://schemas.microsoft.com/office/drawing/2014/main" id="{7F9FDD9B-A993-C255-A81D-20F2314941DF}"/>
              </a:ext>
            </a:extLst>
          </p:cNvPr>
          <p:cNvSpPr/>
          <p:nvPr/>
        </p:nvSpPr>
        <p:spPr>
          <a:xfrm>
            <a:off x="467833" y="2977116"/>
            <a:ext cx="6018027" cy="360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63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Story: 44F</a:t>
            </a:r>
          </a:p>
        </p:txBody>
      </p:sp>
      <p:sp>
        <p:nvSpPr>
          <p:cNvPr id="3" name="Content Placeholder 2"/>
          <p:cNvSpPr>
            <a:spLocks noGrp="1"/>
          </p:cNvSpPr>
          <p:nvPr>
            <p:ph idx="1"/>
          </p:nvPr>
        </p:nvSpPr>
        <p:spPr>
          <a:xfrm>
            <a:off x="609600" y="1477906"/>
            <a:ext cx="10744200" cy="5188708"/>
          </a:xfrm>
        </p:spPr>
        <p:txBody>
          <a:bodyPr>
            <a:normAutofit fontScale="92500"/>
          </a:bodyPr>
          <a:lstStyle/>
          <a:p>
            <a:pPr marL="0" indent="0">
              <a:buNone/>
            </a:pPr>
            <a:r>
              <a:rPr lang="en-US" sz="3000" dirty="0"/>
              <a:t>Noticed increase in shortness of breath, which prompted restaging scans that revealed pulmonary and liver lesions; CT guided biopsy revealed breast adenocarcinoma, ER-/PR-/HER2-</a:t>
            </a:r>
          </a:p>
          <a:p>
            <a:endParaRPr lang="en-US" sz="100" dirty="0"/>
          </a:p>
          <a:p>
            <a:pPr marL="0" indent="0">
              <a:buNone/>
            </a:pPr>
            <a:r>
              <a:rPr lang="en-US" sz="3000" dirty="0"/>
              <a:t>How would you treat this patient?</a:t>
            </a:r>
          </a:p>
          <a:p>
            <a:pPr marL="0" indent="0">
              <a:buNone/>
            </a:pPr>
            <a:r>
              <a:rPr lang="en-US" sz="2600" dirty="0"/>
              <a:t>(BRCA testing negative)</a:t>
            </a:r>
          </a:p>
          <a:p>
            <a:r>
              <a:rPr lang="en-US" sz="2600" dirty="0"/>
              <a:t>Carboplatin</a:t>
            </a:r>
          </a:p>
          <a:p>
            <a:r>
              <a:rPr lang="en-US" sz="2600" dirty="0" err="1"/>
              <a:t>Eribulin</a:t>
            </a:r>
            <a:endParaRPr lang="en-US" sz="2600" dirty="0"/>
          </a:p>
          <a:p>
            <a:r>
              <a:rPr lang="en-US" sz="2600" dirty="0"/>
              <a:t>Paclitaxel</a:t>
            </a:r>
          </a:p>
          <a:p>
            <a:r>
              <a:rPr lang="en-US" sz="2600" dirty="0"/>
              <a:t>Capecitabine</a:t>
            </a:r>
          </a:p>
          <a:p>
            <a:r>
              <a:rPr lang="en-US" sz="2600" dirty="0"/>
              <a:t>It depends…</a:t>
            </a:r>
          </a:p>
          <a:p>
            <a:endParaRPr lang="en-US" dirty="0"/>
          </a:p>
        </p:txBody>
      </p:sp>
    </p:spTree>
    <p:extLst>
      <p:ext uri="{BB962C8B-B14F-4D97-AF65-F5344CB8AC3E}">
        <p14:creationId xmlns:p14="http://schemas.microsoft.com/office/powerpoint/2010/main" val="95644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Story: 44F</a:t>
            </a:r>
          </a:p>
        </p:txBody>
      </p:sp>
      <p:sp>
        <p:nvSpPr>
          <p:cNvPr id="3" name="Content Placeholder 2"/>
          <p:cNvSpPr>
            <a:spLocks noGrp="1"/>
          </p:cNvSpPr>
          <p:nvPr>
            <p:ph idx="1"/>
          </p:nvPr>
        </p:nvSpPr>
        <p:spPr>
          <a:xfrm>
            <a:off x="609600" y="1477906"/>
            <a:ext cx="10744200" cy="5188708"/>
          </a:xfrm>
        </p:spPr>
        <p:txBody>
          <a:bodyPr>
            <a:normAutofit fontScale="92500"/>
          </a:bodyPr>
          <a:lstStyle/>
          <a:p>
            <a:pPr marL="0" indent="0">
              <a:buNone/>
            </a:pPr>
            <a:r>
              <a:rPr lang="en-US" sz="3000" dirty="0"/>
              <a:t>Noticed increase in shortness of breath, which prompted restaging scans that revealed pulmonary and liver lesions; CT guided biopsy revealed breast adenocarcinoma, ER-/PR-/HER2-</a:t>
            </a:r>
          </a:p>
          <a:p>
            <a:endParaRPr lang="en-US" sz="100" dirty="0"/>
          </a:p>
          <a:p>
            <a:pPr marL="0" indent="0">
              <a:buNone/>
            </a:pPr>
            <a:r>
              <a:rPr lang="en-US" sz="3000" dirty="0"/>
              <a:t>How would you treat this patient?</a:t>
            </a:r>
          </a:p>
          <a:p>
            <a:pPr marL="0" indent="0">
              <a:buNone/>
            </a:pPr>
            <a:r>
              <a:rPr lang="en-US" sz="2600" dirty="0"/>
              <a:t>(BRCA testing negative)</a:t>
            </a:r>
          </a:p>
          <a:p>
            <a:r>
              <a:rPr lang="en-US" sz="2600" dirty="0"/>
              <a:t>Carboplatin</a:t>
            </a:r>
          </a:p>
          <a:p>
            <a:r>
              <a:rPr lang="en-US" sz="2600" dirty="0" err="1"/>
              <a:t>Eribulin</a:t>
            </a:r>
            <a:endParaRPr lang="en-US" sz="2600" dirty="0"/>
          </a:p>
          <a:p>
            <a:r>
              <a:rPr lang="en-US" sz="2600" dirty="0"/>
              <a:t>Paclitaxel</a:t>
            </a:r>
          </a:p>
          <a:p>
            <a:r>
              <a:rPr lang="en-US" sz="2600" dirty="0"/>
              <a:t>Capecitabine</a:t>
            </a:r>
          </a:p>
          <a:p>
            <a:r>
              <a:rPr lang="en-US" sz="2600" dirty="0"/>
              <a:t>It depends…</a:t>
            </a:r>
          </a:p>
          <a:p>
            <a:endParaRPr lang="en-US" dirty="0"/>
          </a:p>
        </p:txBody>
      </p:sp>
      <p:sp>
        <p:nvSpPr>
          <p:cNvPr id="6" name="Rectangle 5">
            <a:extLst>
              <a:ext uri="{FF2B5EF4-FFF2-40B4-BE49-F238E27FC236}">
                <a16:creationId xmlns:a16="http://schemas.microsoft.com/office/drawing/2014/main" id="{7F9FDD9B-A993-C255-A81D-20F2314941DF}"/>
              </a:ext>
            </a:extLst>
          </p:cNvPr>
          <p:cNvSpPr/>
          <p:nvPr/>
        </p:nvSpPr>
        <p:spPr>
          <a:xfrm>
            <a:off x="467833" y="2977116"/>
            <a:ext cx="6018027" cy="360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96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Story: 44F</a:t>
            </a:r>
          </a:p>
        </p:txBody>
      </p:sp>
      <p:sp>
        <p:nvSpPr>
          <p:cNvPr id="3" name="Content Placeholder 2"/>
          <p:cNvSpPr>
            <a:spLocks noGrp="1"/>
          </p:cNvSpPr>
          <p:nvPr>
            <p:ph idx="1"/>
          </p:nvPr>
        </p:nvSpPr>
        <p:spPr>
          <a:xfrm>
            <a:off x="609600" y="1477906"/>
            <a:ext cx="10744200" cy="5188708"/>
          </a:xfrm>
        </p:spPr>
        <p:txBody>
          <a:bodyPr>
            <a:normAutofit/>
          </a:bodyPr>
          <a:lstStyle/>
          <a:p>
            <a:pPr marL="0" indent="0">
              <a:buNone/>
            </a:pPr>
            <a:r>
              <a:rPr lang="en-US" sz="2800" dirty="0"/>
              <a:t>Noticed increase in shortness of breath, which prompted restaging scans that revealed pulmonary and liver lesions; CT guided biopsy revealed breast adenocarcinoma, ER-/PR-/HER2-</a:t>
            </a:r>
          </a:p>
          <a:p>
            <a:endParaRPr lang="en-US" sz="100" dirty="0"/>
          </a:p>
          <a:p>
            <a:pPr marL="0" indent="0">
              <a:buNone/>
            </a:pPr>
            <a:r>
              <a:rPr lang="en-US" sz="2800" dirty="0"/>
              <a:t>How would you treat this patient?</a:t>
            </a:r>
          </a:p>
          <a:p>
            <a:r>
              <a:rPr lang="en-US" dirty="0"/>
              <a:t>BRCA testing negative </a:t>
            </a:r>
          </a:p>
          <a:p>
            <a:r>
              <a:rPr lang="en-US" dirty="0"/>
              <a:t>PD-L1 positive</a:t>
            </a:r>
          </a:p>
          <a:p>
            <a:endParaRPr lang="en-US" sz="2000" dirty="0"/>
          </a:p>
        </p:txBody>
      </p:sp>
    </p:spTree>
    <p:extLst>
      <p:ext uri="{BB962C8B-B14F-4D97-AF65-F5344CB8AC3E}">
        <p14:creationId xmlns:p14="http://schemas.microsoft.com/office/powerpoint/2010/main" val="106718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
            <a:extLst>
              <a:ext uri="{FF2B5EF4-FFF2-40B4-BE49-F238E27FC236}">
                <a16:creationId xmlns:a16="http://schemas.microsoft.com/office/drawing/2014/main" id="{37A80B90-7276-4FC9-9D59-B355E631C56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
        <p:nvSpPr>
          <p:cNvPr id="5" name="Title 1">
            <a:extLst>
              <a:ext uri="{FF2B5EF4-FFF2-40B4-BE49-F238E27FC236}">
                <a16:creationId xmlns:a16="http://schemas.microsoft.com/office/drawing/2014/main" id="{76255A17-968F-45C9-B2E9-6FF5FF709949}"/>
              </a:ext>
            </a:extLst>
          </p:cNvPr>
          <p:cNvSpPr txBox="1">
            <a:spLocks/>
          </p:cNvSpPr>
          <p:nvPr/>
        </p:nvSpPr>
        <p:spPr>
          <a:xfrm>
            <a:off x="2625341" y="6101646"/>
            <a:ext cx="7013959" cy="305983"/>
          </a:xfrm>
        </p:spPr>
        <p:txBody>
          <a:bodyPr>
            <a:noAutofit/>
          </a:bodyPr>
          <a:lstStyle>
            <a:lvl1pPr algn="ctr" rtl="0" eaLnBrk="1" fontAlgn="base" hangingPunct="1">
              <a:spcBef>
                <a:spcPct val="0"/>
              </a:spcBef>
              <a:spcAft>
                <a:spcPct val="0"/>
              </a:spcAft>
              <a:defRPr sz="3600" i="0">
                <a:solidFill>
                  <a:schemeClr val="bg1"/>
                </a:solidFill>
                <a:latin typeface="+mn-lt"/>
                <a:ea typeface="+mj-ea"/>
                <a:cs typeface="+mj-cs"/>
              </a:defRPr>
            </a:lvl1pPr>
            <a:lvl2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2pPr>
            <a:lvl3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3pPr>
            <a:lvl4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4pPr>
            <a:lvl5pPr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3200">
                <a:solidFill>
                  <a:schemeClr val="tx2"/>
                </a:solidFill>
                <a:latin typeface="Georgia" pitchFamily="-72" charset="0"/>
                <a:ea typeface="ＭＳ Ｐゴシック" pitchFamily="-72" charset="-128"/>
                <a:cs typeface="ＭＳ Ｐゴシック" pitchFamily="-72" charset="-128"/>
              </a:defRPr>
            </a:lvl9pPr>
          </a:lstStyle>
          <a:p>
            <a:r>
              <a:rPr lang="en-US" sz="1800" b="1" kern="0" dirty="0">
                <a:solidFill>
                  <a:srgbClr val="FF0000"/>
                </a:solidFill>
              </a:rPr>
              <a:t>Nov 2020: FDA Approved Pembrolizumab for PD-L1+ </a:t>
            </a:r>
            <a:r>
              <a:rPr lang="en-US" sz="1800" b="1" kern="0" dirty="0" err="1">
                <a:solidFill>
                  <a:srgbClr val="FF0000"/>
                </a:solidFill>
              </a:rPr>
              <a:t>mTNBC</a:t>
            </a:r>
            <a:endParaRPr lang="en-US" sz="1800" b="1" kern="0" dirty="0">
              <a:solidFill>
                <a:srgbClr val="FF0000"/>
              </a:solidFill>
            </a:endParaRPr>
          </a:p>
        </p:txBody>
      </p:sp>
      <p:sp>
        <p:nvSpPr>
          <p:cNvPr id="2" name="Title 1">
            <a:extLst>
              <a:ext uri="{FF2B5EF4-FFF2-40B4-BE49-F238E27FC236}">
                <a16:creationId xmlns:a16="http://schemas.microsoft.com/office/drawing/2014/main" id="{37403A51-E775-2B38-8831-F9C15DED6221}"/>
              </a:ext>
            </a:extLst>
          </p:cNvPr>
          <p:cNvSpPr>
            <a:spLocks noGrp="1"/>
          </p:cNvSpPr>
          <p:nvPr>
            <p:ph type="title"/>
          </p:nvPr>
        </p:nvSpPr>
        <p:spPr>
          <a:xfrm>
            <a:off x="609600" y="199506"/>
            <a:ext cx="10744200" cy="850362"/>
          </a:xfrm>
        </p:spPr>
        <p:txBody>
          <a:bodyPr/>
          <a:lstStyle/>
          <a:p>
            <a:r>
              <a:rPr lang="en-US" kern="0" dirty="0"/>
              <a:t>Metastatic TNBC (Keynote 355)</a:t>
            </a:r>
            <a:endParaRPr lang="en-US" dirty="0"/>
          </a:p>
        </p:txBody>
      </p:sp>
      <p:sp>
        <p:nvSpPr>
          <p:cNvPr id="7" name="Footer Placeholder 6">
            <a:extLst>
              <a:ext uri="{FF2B5EF4-FFF2-40B4-BE49-F238E27FC236}">
                <a16:creationId xmlns:a16="http://schemas.microsoft.com/office/drawing/2014/main" id="{C69745A4-1C53-F91D-E1D0-9290DE0238B4}"/>
              </a:ext>
            </a:extLst>
          </p:cNvPr>
          <p:cNvSpPr>
            <a:spLocks noGrp="1"/>
          </p:cNvSpPr>
          <p:nvPr>
            <p:ph type="ftr" sz="quarter" idx="3"/>
          </p:nvPr>
        </p:nvSpPr>
        <p:spPr/>
        <p:txBody>
          <a:bodyPr/>
          <a:lstStyle/>
          <a:p>
            <a:r>
              <a:rPr lang="en-US" dirty="0"/>
              <a:t>Cortes J, et al. Presented at the ASCO 2020 Conference: Abstract #1000.</a:t>
            </a:r>
          </a:p>
        </p:txBody>
      </p:sp>
    </p:spTree>
    <p:extLst>
      <p:ext uri="{BB962C8B-B14F-4D97-AF65-F5344CB8AC3E}">
        <p14:creationId xmlns:p14="http://schemas.microsoft.com/office/powerpoint/2010/main" val="98566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6AC75-1BC1-4D4A-AE45-18565E8A402F}"/>
              </a:ext>
            </a:extLst>
          </p:cNvPr>
          <p:cNvSpPr>
            <a:spLocks noGrp="1"/>
          </p:cNvSpPr>
          <p:nvPr>
            <p:ph type="title"/>
          </p:nvPr>
        </p:nvSpPr>
        <p:spPr/>
        <p:txBody>
          <a:bodyPr/>
          <a:lstStyle/>
          <a:p>
            <a:r>
              <a:rPr lang="en-US" dirty="0"/>
              <a:t>Atezolizumab Indication Withdrawn</a:t>
            </a:r>
          </a:p>
        </p:txBody>
      </p:sp>
      <p:sp>
        <p:nvSpPr>
          <p:cNvPr id="4" name="Content Placeholder 3">
            <a:extLst>
              <a:ext uri="{FF2B5EF4-FFF2-40B4-BE49-F238E27FC236}">
                <a16:creationId xmlns:a16="http://schemas.microsoft.com/office/drawing/2014/main" id="{A41257B0-75DF-4773-9A90-BE2C6DAB51FC}"/>
              </a:ext>
            </a:extLst>
          </p:cNvPr>
          <p:cNvSpPr>
            <a:spLocks noGrp="1"/>
          </p:cNvSpPr>
          <p:nvPr>
            <p:ph idx="1"/>
          </p:nvPr>
        </p:nvSpPr>
        <p:spPr/>
        <p:txBody>
          <a:bodyPr>
            <a:normAutofit/>
          </a:bodyPr>
          <a:lstStyle/>
          <a:p>
            <a:pPr>
              <a:spcBef>
                <a:spcPts val="1200"/>
              </a:spcBef>
              <a:spcAft>
                <a:spcPts val="1200"/>
              </a:spcAft>
            </a:pPr>
            <a:r>
              <a:rPr lang="en-US" sz="2800" dirty="0"/>
              <a:t>Atezolizumab TNBC indication was withdrawn by the manufacturer in August 2021 after talks with the FDA</a:t>
            </a:r>
          </a:p>
          <a:p>
            <a:pPr>
              <a:spcBef>
                <a:spcPts val="1200"/>
              </a:spcBef>
              <a:spcAft>
                <a:spcPts val="1200"/>
              </a:spcAft>
            </a:pPr>
            <a:r>
              <a:rPr lang="en-US" sz="2800" dirty="0"/>
              <a:t>Atezolizumab + nab-paclitaxel received accelerated approval in 2019 based on the IMpassion130 trial</a:t>
            </a:r>
          </a:p>
          <a:p>
            <a:pPr>
              <a:spcBef>
                <a:spcPts val="1200"/>
              </a:spcBef>
              <a:spcAft>
                <a:spcPts val="1200"/>
              </a:spcAft>
            </a:pPr>
            <a:r>
              <a:rPr lang="en-US" sz="2800" dirty="0"/>
              <a:t>Continued approval was based on the results of IMpassion131, which did not meet its primary endpoint</a:t>
            </a:r>
          </a:p>
        </p:txBody>
      </p:sp>
      <p:sp>
        <p:nvSpPr>
          <p:cNvPr id="5" name="Footer Placeholder 4">
            <a:extLst>
              <a:ext uri="{FF2B5EF4-FFF2-40B4-BE49-F238E27FC236}">
                <a16:creationId xmlns:a16="http://schemas.microsoft.com/office/drawing/2014/main" id="{82DCC1A9-6E79-47ED-A615-A2EEC0DB1887}"/>
              </a:ext>
            </a:extLst>
          </p:cNvPr>
          <p:cNvSpPr>
            <a:spLocks noGrp="1"/>
          </p:cNvSpPr>
          <p:nvPr>
            <p:ph type="ftr" sz="quarter" idx="3"/>
          </p:nvPr>
        </p:nvSpPr>
        <p:spPr/>
        <p:txBody>
          <a:bodyPr/>
          <a:lstStyle/>
          <a:p>
            <a:r>
              <a:rPr lang="en-US" sz="1200" dirty="0">
                <a:latin typeface="Arial" panose="020B0604020202020204" pitchFamily="34" charset="0"/>
                <a:ea typeface="ＭＳ Ｐゴシック" charset="0"/>
                <a:cs typeface="Arial" panose="020B0604020202020204" pitchFamily="34" charset="0"/>
              </a:rPr>
              <a:t>Press Release. https://www.roche.com/media/releases/med-cor-2021-08-27.htm.</a:t>
            </a:r>
            <a:endParaRPr lang="en-US" altLang="en-US" sz="1200" dirty="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155923665"/>
      </p:ext>
    </p:extLst>
  </p:cSld>
  <p:clrMapOvr>
    <a:masterClrMapping/>
  </p:clrMapOvr>
</p:sld>
</file>

<file path=ppt/theme/theme1.xml><?xml version="1.0" encoding="utf-8"?>
<a:theme xmlns:a="http://schemas.openxmlformats.org/drawingml/2006/main" name="2020 Onc">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Onc" id="{FF8430B7-57FC-421F-91B4-F7BEFA074436}" vid="{48AD52FB-1687-4FA8-B97E-D383D4CA3C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Onc</Template>
  <TotalTime>139</TotalTime>
  <Words>787</Words>
  <Application>Microsoft Office PowerPoint</Application>
  <PresentationFormat>Widescreen</PresentationFormat>
  <Paragraphs>98</Paragraphs>
  <Slides>15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2020 Onc</vt:lpstr>
      <vt:lpstr>Case Discussion: How Do I Manage Patients with TNBC?</vt:lpstr>
      <vt:lpstr>Disclaimer</vt:lpstr>
      <vt:lpstr>Objectives</vt:lpstr>
      <vt:lpstr>Patient Story: 44F</vt:lpstr>
      <vt:lpstr>Patient Story: 44F</vt:lpstr>
      <vt:lpstr>Patient Story: 44F</vt:lpstr>
      <vt:lpstr>Patient Story: 44F</vt:lpstr>
      <vt:lpstr>Metastatic TNBC (Keynote 355)</vt:lpstr>
      <vt:lpstr>Atezolizumab Indication Withdrawn</vt:lpstr>
      <vt:lpstr>What If a Patient Has a Known Germline BRCA Mutation?</vt:lpstr>
      <vt:lpstr>HER2- MBC with gBRCA Mutation: Olaparib and Talazoparib</vt:lpstr>
      <vt:lpstr>Patient Story: 35F </vt:lpstr>
      <vt:lpstr>Pre-treated mTNBC: Sacituzumab Govitecan</vt:lpstr>
      <vt:lpstr>Management of Metastatic TNBC: Treatment Algorithm</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TROP2-Directed Antibody Therapy Important in Breast Cancer?</dc:title>
  <dc:creator/>
  <cp:lastModifiedBy>Jeffrey Knapp</cp:lastModifiedBy>
  <cp:revision>7</cp:revision>
  <dcterms:created xsi:type="dcterms:W3CDTF">2022-06-06T14:22:35Z</dcterms:created>
  <dcterms:modified xsi:type="dcterms:W3CDTF">2022-06-30T16:19:26Z</dcterms:modified>
</cp:coreProperties>
</file>