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9"/>
  </p:notesMasterIdLst>
  <p:sldIdLst>
    <p:sldId id="1274" r:id="rId2"/>
    <p:sldId id="256" r:id="rId3"/>
    <p:sldId id="1042" r:id="rId4"/>
    <p:sldId id="1294" r:id="rId5"/>
    <p:sldId id="2135245350" r:id="rId6"/>
    <p:sldId id="13291" r:id="rId7"/>
    <p:sldId id="2469" r:id="rId8"/>
    <p:sldId id="2135245352" r:id="rId9"/>
    <p:sldId id="13280" r:id="rId10"/>
    <p:sldId id="2135245353" r:id="rId11"/>
    <p:sldId id="13282" r:id="rId12"/>
    <p:sldId id="2135245351" r:id="rId13"/>
    <p:sldId id="13290" r:id="rId14"/>
    <p:sldId id="2135245349" r:id="rId15"/>
    <p:sldId id="2135245347" r:id="rId16"/>
    <p:sldId id="1371" r:id="rId17"/>
    <p:sldId id="13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C9F607-A97D-A09D-EE46-53A6A0102547}" name="Amanda Mulder" initials="AM" userId="Amanda Mulder" providerId="None"/>
  <p188:author id="{87551934-1EED-109D-8469-49CE7051BEDC}" name="Megan Reimann, PharmD, BCOP" initials="MRPB" userId="S::mreimann@ushealthconnect.com::551785c5-e18e-4f20-8abf-31b115b8a49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7" d="100"/>
          <a:sy n="77"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Knapp" userId="eaddf937-eef7-4e44-b8b8-eb6c9bae9fe4" providerId="ADAL" clId="{90F26B9F-89B9-4E44-83CE-4CEB6B16056B}"/>
    <pc:docChg chg="custSel addSld modSld">
      <pc:chgData name="Jeffrey Knapp" userId="eaddf937-eef7-4e44-b8b8-eb6c9bae9fe4" providerId="ADAL" clId="{90F26B9F-89B9-4E44-83CE-4CEB6B16056B}" dt="2022-06-30T16:21:32.836" v="17" actId="27636"/>
      <pc:docMkLst>
        <pc:docMk/>
      </pc:docMkLst>
      <pc:sldChg chg="modSp add mod">
        <pc:chgData name="Jeffrey Knapp" userId="eaddf937-eef7-4e44-b8b8-eb6c9bae9fe4" providerId="ADAL" clId="{90F26B9F-89B9-4E44-83CE-4CEB6B16056B}" dt="2022-06-30T16:21:32.836" v="17" actId="27636"/>
        <pc:sldMkLst>
          <pc:docMk/>
          <pc:sldMk cId="3306514557" sldId="256"/>
        </pc:sldMkLst>
        <pc:spChg chg="mod">
          <ac:chgData name="Jeffrey Knapp" userId="eaddf937-eef7-4e44-b8b8-eb6c9bae9fe4" providerId="ADAL" clId="{90F26B9F-89B9-4E44-83CE-4CEB6B16056B}" dt="2022-06-30T16:21:32.836" v="17" actId="27636"/>
          <ac:spMkLst>
            <pc:docMk/>
            <pc:sldMk cId="3306514557" sldId="256"/>
            <ac:spMk id="10" creationId="{ED686F8A-DE79-29E4-3A92-6740BE7B4ED7}"/>
          </ac:spMkLst>
        </pc:spChg>
      </pc:sldChg>
      <pc:sldChg chg="modSp mod">
        <pc:chgData name="Jeffrey Knapp" userId="eaddf937-eef7-4e44-b8b8-eb6c9bae9fe4" providerId="ADAL" clId="{90F26B9F-89B9-4E44-83CE-4CEB6B16056B}" dt="2022-06-30T16:02:46.938" v="9" actId="20577"/>
        <pc:sldMkLst>
          <pc:docMk/>
          <pc:sldMk cId="2885219522" sldId="1274"/>
        </pc:sldMkLst>
        <pc:spChg chg="mod">
          <ac:chgData name="Jeffrey Knapp" userId="eaddf937-eef7-4e44-b8b8-eb6c9bae9fe4" providerId="ADAL" clId="{90F26B9F-89B9-4E44-83CE-4CEB6B16056B}" dt="2022-06-30T16:02:46.938" v="9" actId="20577"/>
          <ac:spMkLst>
            <pc:docMk/>
            <pc:sldMk cId="2885219522" sldId="1274"/>
            <ac:spMk id="3" creationId="{00000000-0000-0000-0000-000000000000}"/>
          </ac:spMkLst>
        </pc:spChg>
      </pc:sldChg>
      <pc:sldChg chg="modNotes">
        <pc:chgData name="Jeffrey Knapp" userId="eaddf937-eef7-4e44-b8b8-eb6c9bae9fe4" providerId="ADAL" clId="{90F26B9F-89B9-4E44-83CE-4CEB6B16056B}" dt="2022-06-30T16:02:25.428" v="2" actId="368"/>
        <pc:sldMkLst>
          <pc:docMk/>
          <pc:sldMk cId="3817655502" sldId="1294"/>
        </pc:sldMkLst>
      </pc:sldChg>
      <pc:sldChg chg="delCm">
        <pc:chgData name="Jeffrey Knapp" userId="eaddf937-eef7-4e44-b8b8-eb6c9bae9fe4" providerId="ADAL" clId="{90F26B9F-89B9-4E44-83CE-4CEB6B16056B}" dt="2022-06-30T16:02:24.358" v="0" actId="2056"/>
        <pc:sldMkLst>
          <pc:docMk/>
          <pc:sldMk cId="1329359693" sldId="2469"/>
        </pc:sldMkLst>
      </pc:sldChg>
      <pc:sldChg chg="modSp mod delCm">
        <pc:chgData name="Jeffrey Knapp" userId="eaddf937-eef7-4e44-b8b8-eb6c9bae9fe4" providerId="ADAL" clId="{90F26B9F-89B9-4E44-83CE-4CEB6B16056B}" dt="2022-06-30T16:04:23.907" v="12" actId="2711"/>
        <pc:sldMkLst>
          <pc:docMk/>
          <pc:sldMk cId="2654045847" sldId="13282"/>
        </pc:sldMkLst>
        <pc:spChg chg="mod">
          <ac:chgData name="Jeffrey Knapp" userId="eaddf937-eef7-4e44-b8b8-eb6c9bae9fe4" providerId="ADAL" clId="{90F26B9F-89B9-4E44-83CE-4CEB6B16056B}" dt="2022-06-30T16:04:23.907" v="12" actId="2711"/>
          <ac:spMkLst>
            <pc:docMk/>
            <pc:sldMk cId="2654045847" sldId="13282"/>
            <ac:spMk id="2" creationId="{DE7D22C5-1ABB-6F33-FA2E-9F051CFE1BD2}"/>
          </ac:spMkLst>
        </pc:spChg>
      </pc:sldChg>
      <pc:sldChg chg="delCm">
        <pc:chgData name="Jeffrey Knapp" userId="eaddf937-eef7-4e44-b8b8-eb6c9bae9fe4" providerId="ADAL" clId="{90F26B9F-89B9-4E44-83CE-4CEB6B16056B}" dt="2022-06-30T16:02:24.358" v="0" actId="2056"/>
        <pc:sldMkLst>
          <pc:docMk/>
          <pc:sldMk cId="3146983210" sldId="13290"/>
        </pc:sldMkLst>
      </pc:sldChg>
      <pc:sldChg chg="modNotes">
        <pc:chgData name="Jeffrey Knapp" userId="eaddf937-eef7-4e44-b8b8-eb6c9bae9fe4" providerId="ADAL" clId="{90F26B9F-89B9-4E44-83CE-4CEB6B16056B}" dt="2022-06-30T16:02:25.438" v="6" actId="368"/>
        <pc:sldMkLst>
          <pc:docMk/>
          <pc:sldMk cId="1760905432" sldId="13291"/>
        </pc:sldMkLst>
      </pc:sldChg>
      <pc:sldChg chg="modNotes">
        <pc:chgData name="Jeffrey Knapp" userId="eaddf937-eef7-4e44-b8b8-eb6c9bae9fe4" providerId="ADAL" clId="{90F26B9F-89B9-4E44-83CE-4CEB6B16056B}" dt="2022-06-30T16:02:25.438" v="4" actId="368"/>
        <pc:sldMkLst>
          <pc:docMk/>
          <pc:sldMk cId="1824393683" sldId="2135245350"/>
        </pc:sldMkLst>
      </pc:sldChg>
      <pc:sldChg chg="modSp mod">
        <pc:chgData name="Jeffrey Knapp" userId="eaddf937-eef7-4e44-b8b8-eb6c9bae9fe4" providerId="ADAL" clId="{90F26B9F-89B9-4E44-83CE-4CEB6B16056B}" dt="2022-06-30T16:04:34.027" v="13" actId="2711"/>
        <pc:sldMkLst>
          <pc:docMk/>
          <pc:sldMk cId="2557603241" sldId="2135245351"/>
        </pc:sldMkLst>
        <pc:spChg chg="mod">
          <ac:chgData name="Jeffrey Knapp" userId="eaddf937-eef7-4e44-b8b8-eb6c9bae9fe4" providerId="ADAL" clId="{90F26B9F-89B9-4E44-83CE-4CEB6B16056B}" dt="2022-06-30T16:04:34.027" v="13" actId="2711"/>
          <ac:spMkLst>
            <pc:docMk/>
            <pc:sldMk cId="2557603241" sldId="2135245351"/>
            <ac:spMk id="2" creationId="{DE7D22C5-1ABB-6F33-FA2E-9F051CFE1BD2}"/>
          </ac:spMkLst>
        </pc:spChg>
      </pc:sldChg>
      <pc:sldChg chg="modSp mod delCm">
        <pc:chgData name="Jeffrey Knapp" userId="eaddf937-eef7-4e44-b8b8-eb6c9bae9fe4" providerId="ADAL" clId="{90F26B9F-89B9-4E44-83CE-4CEB6B16056B}" dt="2022-06-30T16:03:57.518" v="11" actId="2711"/>
        <pc:sldMkLst>
          <pc:docMk/>
          <pc:sldMk cId="4013010095" sldId="2135245352"/>
        </pc:sldMkLst>
        <pc:spChg chg="mod">
          <ac:chgData name="Jeffrey Knapp" userId="eaddf937-eef7-4e44-b8b8-eb6c9bae9fe4" providerId="ADAL" clId="{90F26B9F-89B9-4E44-83CE-4CEB6B16056B}" dt="2022-06-30T16:03:57.518" v="11" actId="2711"/>
          <ac:spMkLst>
            <pc:docMk/>
            <pc:sldMk cId="4013010095" sldId="2135245352"/>
            <ac:spMk id="2" creationId="{0537C18F-88CE-C3B0-AE4E-AC8589F692BA}"/>
          </ac:spMkLst>
        </pc:spChg>
        <pc:spChg chg="mod">
          <ac:chgData name="Jeffrey Knapp" userId="eaddf937-eef7-4e44-b8b8-eb6c9bae9fe4" providerId="ADAL" clId="{90F26B9F-89B9-4E44-83CE-4CEB6B16056B}" dt="2022-06-30T16:03:47.347" v="10" actId="14100"/>
          <ac:spMkLst>
            <pc:docMk/>
            <pc:sldMk cId="4013010095" sldId="2135245352"/>
            <ac:spMk id="5" creationId="{5D7EBA45-73F8-7B5C-2C63-A585110FD620}"/>
          </ac:spMkLst>
        </pc:spChg>
        <pc:spChg chg="mod">
          <ac:chgData name="Jeffrey Knapp" userId="eaddf937-eef7-4e44-b8b8-eb6c9bae9fe4" providerId="ADAL" clId="{90F26B9F-89B9-4E44-83CE-4CEB6B16056B}" dt="2022-06-30T16:03:57.518" v="11" actId="2711"/>
          <ac:spMkLst>
            <pc:docMk/>
            <pc:sldMk cId="4013010095" sldId="2135245352"/>
            <ac:spMk id="19" creationId="{831BD051-F677-7E63-BA6D-D7C2DEA676C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SG</c:v>
                </c:pt>
              </c:strCache>
            </c:strRef>
          </c:tx>
          <c:spPr>
            <a:solidFill>
              <a:schemeClr val="accent5"/>
            </a:solidFill>
            <a:ln w="12700" cap="flat" cmpd="sng" algn="ctr">
              <a:solidFill>
                <a:schemeClr val="accent5">
                  <a:shade val="50000"/>
                </a:schemeClr>
              </a:solidFill>
              <a:prstDash val="solid"/>
              <a:miter lim="800000"/>
            </a:ln>
            <a:effectLst/>
          </c:spPr>
          <c:invertIfNegative val="0"/>
          <c:dLbls>
            <c:dLbl>
              <c:idx val="0"/>
              <c:layout>
                <c:manualLayout>
                  <c:x val="-1.2962145126830746E-3"/>
                  <c:y val="-7.8105519046676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F-40E1-818E-FBE65BF5182D}"/>
                </c:ext>
              </c:extLst>
            </c:dLbl>
            <c:dLbl>
              <c:idx val="1"/>
              <c:layout>
                <c:manualLayout>
                  <c:x val="0"/>
                  <c:y val="-0.156211038093353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4F-40E1-818E-FBE65BF5182D}"/>
                </c:ext>
              </c:extLst>
            </c:dLbl>
            <c:dLbl>
              <c:idx val="2"/>
              <c:layout>
                <c:manualLayout>
                  <c:x val="1.657533621020742E-2"/>
                  <c:y val="-0.1585737035793035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9470705129928964E-2"/>
                      <c:h val="0.13082324708274073"/>
                    </c:manualLayout>
                  </c15:layout>
                </c:ext>
                <c:ext xmlns:c16="http://schemas.microsoft.com/office/drawing/2014/chart" uri="{C3380CC4-5D6E-409C-BE32-E72D297353CC}">
                  <c16:uniqueId val="{00000002-AA4F-40E1-818E-FBE65BF5182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pt idx="0">
                    <c:v>0.11</c:v>
                  </c:pt>
                  <c:pt idx="1">
                    <c:v>0.17</c:v>
                  </c:pt>
                  <c:pt idx="2">
                    <c:v>0.2</c:v>
                  </c:pt>
                </c:numCache>
              </c:numRef>
            </c:plus>
            <c:minus>
              <c:numRef>
                <c:f>Sheet1!$E$2:$E$4</c:f>
                <c:numCache>
                  <c:formatCode>General</c:formatCode>
                  <c:ptCount val="3"/>
                  <c:pt idx="0">
                    <c:v>0.11</c:v>
                  </c:pt>
                  <c:pt idx="1">
                    <c:v>0.15</c:v>
                  </c:pt>
                  <c:pt idx="2">
                    <c:v>0.13</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Sheet1!$B$2:$B$4</c:f>
              <c:numCache>
                <c:formatCode>0%</c:formatCode>
                <c:ptCount val="3"/>
                <c:pt idx="0">
                  <c:v>0.44</c:v>
                </c:pt>
                <c:pt idx="1">
                  <c:v>0.38</c:v>
                </c:pt>
                <c:pt idx="2">
                  <c:v>0.22</c:v>
                </c:pt>
              </c:numCache>
            </c:numRef>
          </c:val>
          <c:extLst>
            <c:ext xmlns:c16="http://schemas.microsoft.com/office/drawing/2014/chart" uri="{C3380CC4-5D6E-409C-BE32-E72D297353CC}">
              <c16:uniqueId val="{00000003-AA4F-40E1-818E-FBE65BF5182D}"/>
            </c:ext>
          </c:extLst>
        </c:ser>
        <c:ser>
          <c:idx val="1"/>
          <c:order val="1"/>
          <c:tx>
            <c:strRef>
              <c:f>Sheet1!$C$1</c:f>
              <c:strCache>
                <c:ptCount val="1"/>
                <c:pt idx="0">
                  <c:v>TPC</c:v>
                </c:pt>
              </c:strCache>
            </c:strRef>
          </c:tx>
          <c:spPr>
            <a:solidFill>
              <a:schemeClr val="bg1">
                <a:lumMod val="50000"/>
              </a:schemeClr>
            </a:solidFill>
            <a:ln>
              <a:noFill/>
            </a:ln>
            <a:effectLst/>
          </c:spPr>
          <c:invertIfNegative val="0"/>
          <c:dLbls>
            <c:dLbl>
              <c:idx val="0"/>
              <c:layout>
                <c:manualLayout>
                  <c:x val="1.2962145126830507E-3"/>
                  <c:y val="-4.2603010389096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F-40E1-818E-FBE65BF5182D}"/>
                </c:ext>
              </c:extLst>
            </c:dLbl>
            <c:dLbl>
              <c:idx val="1"/>
              <c:layout>
                <c:manualLayout>
                  <c:x val="2.5924290253660064E-3"/>
                  <c:y val="-0.17041204155638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4F-40E1-818E-FBE65BF5182D}"/>
                </c:ext>
              </c:extLst>
            </c:dLbl>
            <c:dLbl>
              <c:idx val="2"/>
              <c:layout>
                <c:manualLayout>
                  <c:x val="0"/>
                  <c:y val="-0.14911053636183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F-40E1-818E-FBE65BF5182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pt idx="0">
                    <c:v>7.0000000000000007E-2</c:v>
                  </c:pt>
                  <c:pt idx="1">
                    <c:v>0.16</c:v>
                  </c:pt>
                  <c:pt idx="2">
                    <c:v>0.15</c:v>
                  </c:pt>
                </c:numCache>
              </c:numRef>
            </c:plus>
            <c:minus>
              <c:numRef>
                <c:f>Sheet1!$G$2:$G$4</c:f>
                <c:numCache>
                  <c:formatCode>General</c:formatCode>
                  <c:ptCount val="3"/>
                  <c:pt idx="0">
                    <c:v>0.01</c:v>
                  </c:pt>
                  <c:pt idx="1">
                    <c:v>0.08</c:v>
                  </c:pt>
                  <c:pt idx="2">
                    <c:v>0.05</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Sheet1!$C$2:$C$4</c:f>
              <c:numCache>
                <c:formatCode>0%</c:formatCode>
                <c:ptCount val="3"/>
                <c:pt idx="0">
                  <c:v>0.01</c:v>
                </c:pt>
                <c:pt idx="1">
                  <c:v>0.11</c:v>
                </c:pt>
                <c:pt idx="2">
                  <c:v>0.06</c:v>
                </c:pt>
              </c:numCache>
            </c:numRef>
          </c:val>
          <c:extLst>
            <c:ext xmlns:c16="http://schemas.microsoft.com/office/drawing/2014/chart" uri="{C3380CC4-5D6E-409C-BE32-E72D297353CC}">
              <c16:uniqueId val="{00000007-AA4F-40E1-818E-FBE65BF5182D}"/>
            </c:ext>
          </c:extLst>
        </c:ser>
        <c:dLbls>
          <c:showLegendKey val="0"/>
          <c:showVal val="0"/>
          <c:showCatName val="0"/>
          <c:showSerName val="0"/>
          <c:showPercent val="0"/>
          <c:showBubbleSize val="0"/>
        </c:dLbls>
        <c:gapWidth val="219"/>
        <c:overlap val="-27"/>
        <c:axId val="49141327"/>
        <c:axId val="2102233296"/>
      </c:barChart>
      <c:catAx>
        <c:axId val="491413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2233296"/>
        <c:crosses val="autoZero"/>
        <c:auto val="1"/>
        <c:lblAlgn val="ctr"/>
        <c:lblOffset val="100"/>
        <c:noMultiLvlLbl val="0"/>
      </c:catAx>
      <c:valAx>
        <c:axId val="210223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ORR, % (95%</a:t>
                </a:r>
                <a:r>
                  <a:rPr lang="en-US" b="1" baseline="0" dirty="0">
                    <a:solidFill>
                      <a:schemeClr val="tx1"/>
                    </a:solidFill>
                  </a:rPr>
                  <a:t> CI)</a:t>
                </a:r>
                <a:endParaRPr lang="en-US" b="1"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1413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SG</c:v>
                </c:pt>
              </c:strCache>
            </c:strRef>
          </c:tx>
          <c:spPr>
            <a:solidFill>
              <a:schemeClr val="accent5"/>
            </a:solidFill>
            <a:ln w="12700" cap="flat" cmpd="sng" algn="ctr">
              <a:solidFill>
                <a:schemeClr val="accent5">
                  <a:shade val="50000"/>
                </a:schemeClr>
              </a:solidFill>
              <a:prstDash val="solid"/>
              <a:miter lim="800000"/>
            </a:ln>
            <a:effectLst/>
          </c:spPr>
          <c:invertIfNegative val="0"/>
          <c:dLbls>
            <c:dLbl>
              <c:idx val="0"/>
              <c:layout>
                <c:manualLayout>
                  <c:x val="-1.2962145126830746E-3"/>
                  <c:y val="-7.81055190466765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4F-40E1-818E-FBE65BF5182D}"/>
                </c:ext>
              </c:extLst>
            </c:dLbl>
            <c:dLbl>
              <c:idx val="1"/>
              <c:layout>
                <c:manualLayout>
                  <c:x val="0"/>
                  <c:y val="-0.156211038093353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4F-40E1-818E-FBE65BF5182D}"/>
                </c:ext>
              </c:extLst>
            </c:dLbl>
            <c:dLbl>
              <c:idx val="2"/>
              <c:layout>
                <c:manualLayout>
                  <c:x val="1.657533621020742E-2"/>
                  <c:y val="-0.1585737035793035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9470705129928964E-2"/>
                      <c:h val="0.13082324708274073"/>
                    </c:manualLayout>
                  </c15:layout>
                </c:ext>
                <c:ext xmlns:c16="http://schemas.microsoft.com/office/drawing/2014/chart" uri="{C3380CC4-5D6E-409C-BE32-E72D297353CC}">
                  <c16:uniqueId val="{00000002-AA4F-40E1-818E-FBE65BF5182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pt idx="0">
                    <c:v>0.11</c:v>
                  </c:pt>
                  <c:pt idx="1">
                    <c:v>0.17</c:v>
                  </c:pt>
                  <c:pt idx="2">
                    <c:v>0.2</c:v>
                  </c:pt>
                </c:numCache>
              </c:numRef>
            </c:plus>
            <c:minus>
              <c:numRef>
                <c:f>Sheet1!$E$2:$E$4</c:f>
                <c:numCache>
                  <c:formatCode>General</c:formatCode>
                  <c:ptCount val="3"/>
                  <c:pt idx="0">
                    <c:v>0.11</c:v>
                  </c:pt>
                  <c:pt idx="1">
                    <c:v>0.15</c:v>
                  </c:pt>
                  <c:pt idx="2">
                    <c:v>0.13</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Sheet1!$B$2:$B$4</c:f>
              <c:numCache>
                <c:formatCode>0%</c:formatCode>
                <c:ptCount val="3"/>
                <c:pt idx="0">
                  <c:v>0.44</c:v>
                </c:pt>
                <c:pt idx="1">
                  <c:v>0.38</c:v>
                </c:pt>
                <c:pt idx="2">
                  <c:v>0.22</c:v>
                </c:pt>
              </c:numCache>
            </c:numRef>
          </c:val>
          <c:extLst>
            <c:ext xmlns:c16="http://schemas.microsoft.com/office/drawing/2014/chart" uri="{C3380CC4-5D6E-409C-BE32-E72D297353CC}">
              <c16:uniqueId val="{00000003-AA4F-40E1-818E-FBE65BF5182D}"/>
            </c:ext>
          </c:extLst>
        </c:ser>
        <c:ser>
          <c:idx val="1"/>
          <c:order val="1"/>
          <c:tx>
            <c:strRef>
              <c:f>Sheet1!$C$1</c:f>
              <c:strCache>
                <c:ptCount val="1"/>
                <c:pt idx="0">
                  <c:v>TPC</c:v>
                </c:pt>
              </c:strCache>
            </c:strRef>
          </c:tx>
          <c:spPr>
            <a:solidFill>
              <a:schemeClr val="bg1">
                <a:lumMod val="50000"/>
              </a:schemeClr>
            </a:solidFill>
            <a:ln>
              <a:noFill/>
            </a:ln>
            <a:effectLst/>
          </c:spPr>
          <c:invertIfNegative val="0"/>
          <c:dLbls>
            <c:dLbl>
              <c:idx val="0"/>
              <c:layout>
                <c:manualLayout>
                  <c:x val="1.2962145126830507E-3"/>
                  <c:y val="-4.26030103890963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4F-40E1-818E-FBE65BF5182D}"/>
                </c:ext>
              </c:extLst>
            </c:dLbl>
            <c:dLbl>
              <c:idx val="1"/>
              <c:layout>
                <c:manualLayout>
                  <c:x val="2.5924290253660064E-3"/>
                  <c:y val="-0.17041204155638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4F-40E1-818E-FBE65BF5182D}"/>
                </c:ext>
              </c:extLst>
            </c:dLbl>
            <c:dLbl>
              <c:idx val="2"/>
              <c:layout>
                <c:manualLayout>
                  <c:x val="0"/>
                  <c:y val="-0.149110536361837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4F-40E1-818E-FBE65BF5182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pt idx="0">
                    <c:v>7.0000000000000007E-2</c:v>
                  </c:pt>
                  <c:pt idx="1">
                    <c:v>0.16</c:v>
                  </c:pt>
                  <c:pt idx="2">
                    <c:v>0.15</c:v>
                  </c:pt>
                </c:numCache>
              </c:numRef>
            </c:plus>
            <c:minus>
              <c:numRef>
                <c:f>Sheet1!$G$2:$G$4</c:f>
                <c:numCache>
                  <c:formatCode>General</c:formatCode>
                  <c:ptCount val="3"/>
                  <c:pt idx="0">
                    <c:v>0.01</c:v>
                  </c:pt>
                  <c:pt idx="1">
                    <c:v>0.08</c:v>
                  </c:pt>
                  <c:pt idx="2">
                    <c:v>0.05</c:v>
                  </c:pt>
                </c:numCache>
              </c:numRef>
            </c:minus>
            <c:spPr>
              <a:noFill/>
              <a:ln w="9525" cap="flat" cmpd="sng" algn="ctr">
                <a:solidFill>
                  <a:schemeClr val="bg2">
                    <a:lumMod val="10000"/>
                  </a:schemeClr>
                </a:solidFill>
                <a:round/>
              </a:ln>
              <a:effectLst/>
            </c:spPr>
          </c:errBars>
          <c:cat>
            <c:strRef>
              <c:f>Sheet1!$A$2:$A$4</c:f>
              <c:strCache>
                <c:ptCount val="3"/>
                <c:pt idx="0">
                  <c:v>Trop-2 High</c:v>
                </c:pt>
                <c:pt idx="1">
                  <c:v>Trop-2 Medium</c:v>
                </c:pt>
                <c:pt idx="2">
                  <c:v>Trop-2 Low</c:v>
                </c:pt>
              </c:strCache>
            </c:strRef>
          </c:cat>
          <c:val>
            <c:numRef>
              <c:f>Sheet1!$C$2:$C$4</c:f>
              <c:numCache>
                <c:formatCode>0%</c:formatCode>
                <c:ptCount val="3"/>
                <c:pt idx="0">
                  <c:v>0.01</c:v>
                </c:pt>
                <c:pt idx="1">
                  <c:v>0.11</c:v>
                </c:pt>
                <c:pt idx="2">
                  <c:v>0.06</c:v>
                </c:pt>
              </c:numCache>
            </c:numRef>
          </c:val>
          <c:extLst>
            <c:ext xmlns:c16="http://schemas.microsoft.com/office/drawing/2014/chart" uri="{C3380CC4-5D6E-409C-BE32-E72D297353CC}">
              <c16:uniqueId val="{00000007-AA4F-40E1-818E-FBE65BF5182D}"/>
            </c:ext>
          </c:extLst>
        </c:ser>
        <c:dLbls>
          <c:showLegendKey val="0"/>
          <c:showVal val="0"/>
          <c:showCatName val="0"/>
          <c:showSerName val="0"/>
          <c:showPercent val="0"/>
          <c:showBubbleSize val="0"/>
        </c:dLbls>
        <c:gapWidth val="219"/>
        <c:overlap val="-27"/>
        <c:axId val="49141327"/>
        <c:axId val="2102233296"/>
      </c:barChart>
      <c:catAx>
        <c:axId val="491413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2233296"/>
        <c:crosses val="autoZero"/>
        <c:auto val="1"/>
        <c:lblAlgn val="ctr"/>
        <c:lblOffset val="100"/>
        <c:noMultiLvlLbl val="0"/>
      </c:catAx>
      <c:valAx>
        <c:axId val="210223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b="1" dirty="0">
                    <a:solidFill>
                      <a:schemeClr val="tx1"/>
                    </a:solidFill>
                  </a:rPr>
                  <a:t>ORR, % (95%</a:t>
                </a:r>
                <a:r>
                  <a:rPr lang="en-US" b="1" baseline="0" dirty="0">
                    <a:solidFill>
                      <a:schemeClr val="tx1"/>
                    </a:solidFill>
                  </a:rPr>
                  <a:t> CI)</a:t>
                </a:r>
                <a:endParaRPr lang="en-US" b="1"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1413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TNBC!$A$4</c:f>
              <c:strCache>
                <c:ptCount val="1"/>
                <c:pt idx="0">
                  <c:v>TNBC Grade 1-2</c:v>
                </c:pt>
              </c:strCache>
            </c:strRef>
          </c:tx>
          <c:spPr>
            <a:solidFill>
              <a:schemeClr val="accent2"/>
            </a:solidFill>
            <a:ln>
              <a:solidFill>
                <a:schemeClr val="accent2"/>
              </a:solid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TNBC!$B$4:$Q$4</c:f>
              <c:numCache>
                <c:formatCode>General</c:formatCode>
                <c:ptCount val="16"/>
                <c:pt idx="0">
                  <c:v>63.600000000000009</c:v>
                </c:pt>
                <c:pt idx="1">
                  <c:v>45.4</c:v>
                </c:pt>
                <c:pt idx="2">
                  <c:v>31.9</c:v>
                </c:pt>
                <c:pt idx="3">
                  <c:v>27.3</c:v>
                </c:pt>
                <c:pt idx="4">
                  <c:v>34.1</c:v>
                </c:pt>
                <c:pt idx="5">
                  <c:v>20.399999999999999</c:v>
                </c:pt>
                <c:pt idx="6">
                  <c:v>22.7</c:v>
                </c:pt>
                <c:pt idx="7">
                  <c:v>20.5</c:v>
                </c:pt>
                <c:pt idx="8">
                  <c:v>11.399999999999999</c:v>
                </c:pt>
                <c:pt idx="9">
                  <c:v>15.899999999999999</c:v>
                </c:pt>
                <c:pt idx="10">
                  <c:v>18.2</c:v>
                </c:pt>
                <c:pt idx="11">
                  <c:v>13.600000000000001</c:v>
                </c:pt>
                <c:pt idx="12">
                  <c:v>15.9</c:v>
                </c:pt>
                <c:pt idx="13">
                  <c:v>15.9</c:v>
                </c:pt>
                <c:pt idx="14">
                  <c:v>15.9</c:v>
                </c:pt>
                <c:pt idx="15">
                  <c:v>15.9</c:v>
                </c:pt>
              </c:numCache>
            </c:numRef>
          </c:val>
          <c:extLst>
            <c:ext xmlns:c16="http://schemas.microsoft.com/office/drawing/2014/chart" uri="{C3380CC4-5D6E-409C-BE32-E72D297353CC}">
              <c16:uniqueId val="{00000000-ED7B-48DE-9CAD-6B785353DEAC}"/>
            </c:ext>
          </c:extLst>
        </c:ser>
        <c:ser>
          <c:idx val="1"/>
          <c:order val="1"/>
          <c:tx>
            <c:strRef>
              <c:f>TNBC!$A$5</c:f>
              <c:strCache>
                <c:ptCount val="1"/>
                <c:pt idx="0">
                  <c:v>TNBC Grade 3+</c:v>
                </c:pt>
              </c:strCache>
            </c:strRef>
          </c:tx>
          <c:spPr>
            <a:pattFill prst="wdUpDiag">
              <a:fgClr>
                <a:schemeClr val="accent2"/>
              </a:fgClr>
              <a:bgClr>
                <a:schemeClr val="bg1"/>
              </a:bgClr>
            </a:pattFill>
            <a:ln>
              <a:solidFill>
                <a:srgbClr val="003865"/>
              </a:solidFill>
            </a:ln>
            <a:effectLst/>
          </c:spPr>
          <c:invertIfNegative val="0"/>
          <c:dPt>
            <c:idx val="0"/>
            <c:invertIfNegative val="0"/>
            <c:bubble3D val="0"/>
            <c:extLst>
              <c:ext xmlns:c16="http://schemas.microsoft.com/office/drawing/2014/chart" uri="{C3380CC4-5D6E-409C-BE32-E72D297353CC}">
                <c16:uniqueId val="{00000001-ED7B-48DE-9CAD-6B785353DEAC}"/>
              </c:ext>
            </c:extLst>
          </c:dPt>
          <c:dPt>
            <c:idx val="2"/>
            <c:invertIfNegative val="0"/>
            <c:bubble3D val="0"/>
            <c:extLst>
              <c:ext xmlns:c16="http://schemas.microsoft.com/office/drawing/2014/chart" uri="{C3380CC4-5D6E-409C-BE32-E72D297353CC}">
                <c16:uniqueId val="{00000002-ED7B-48DE-9CAD-6B785353DEAC}"/>
              </c:ext>
            </c:extLst>
          </c:dPt>
          <c:dPt>
            <c:idx val="4"/>
            <c:invertIfNegative val="0"/>
            <c:bubble3D val="0"/>
            <c:extLst>
              <c:ext xmlns:c16="http://schemas.microsoft.com/office/drawing/2014/chart" uri="{C3380CC4-5D6E-409C-BE32-E72D297353CC}">
                <c16:uniqueId val="{00000003-ED7B-48DE-9CAD-6B785353DEAC}"/>
              </c:ext>
            </c:extLst>
          </c:dPt>
          <c:dPt>
            <c:idx val="6"/>
            <c:invertIfNegative val="0"/>
            <c:bubble3D val="0"/>
            <c:extLst>
              <c:ext xmlns:c16="http://schemas.microsoft.com/office/drawing/2014/chart" uri="{C3380CC4-5D6E-409C-BE32-E72D297353CC}">
                <c16:uniqueId val="{00000004-ED7B-48DE-9CAD-6B785353DEAC}"/>
              </c:ext>
            </c:extLst>
          </c:dPt>
          <c:dPt>
            <c:idx val="10"/>
            <c:invertIfNegative val="0"/>
            <c:bubble3D val="0"/>
            <c:extLst>
              <c:ext xmlns:c16="http://schemas.microsoft.com/office/drawing/2014/chart" uri="{C3380CC4-5D6E-409C-BE32-E72D297353CC}">
                <c16:uniqueId val="{00000005-ED7B-48DE-9CAD-6B785353DEAC}"/>
              </c:ext>
            </c:extLst>
          </c:dPt>
          <c:dPt>
            <c:idx val="18"/>
            <c:invertIfNegative val="0"/>
            <c:bubble3D val="0"/>
            <c:extLst>
              <c:ext xmlns:c16="http://schemas.microsoft.com/office/drawing/2014/chart" uri="{C3380CC4-5D6E-409C-BE32-E72D297353CC}">
                <c16:uniqueId val="{00000006-ED7B-48DE-9CAD-6B785353DEAC}"/>
              </c:ext>
            </c:extLst>
          </c:dPt>
          <c:dPt>
            <c:idx val="20"/>
            <c:invertIfNegative val="0"/>
            <c:bubble3D val="0"/>
            <c:extLst>
              <c:ext xmlns:c16="http://schemas.microsoft.com/office/drawing/2014/chart" uri="{C3380CC4-5D6E-409C-BE32-E72D297353CC}">
                <c16:uniqueId val="{00000007-ED7B-48DE-9CAD-6B785353DEAC}"/>
              </c:ext>
            </c:extLst>
          </c:dPt>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TNBC!$B$5:$Q$5</c:f>
              <c:numCache>
                <c:formatCode>General</c:formatCode>
                <c:ptCount val="16"/>
                <c:pt idx="0">
                  <c:v>2.2999999999999998</c:v>
                </c:pt>
                <c:pt idx="1">
                  <c:v>9.1</c:v>
                </c:pt>
                <c:pt idx="2">
                  <c:v>4.5</c:v>
                </c:pt>
                <c:pt idx="3">
                  <c:v>6.8</c:v>
                </c:pt>
                <c:pt idx="4">
                  <c:v>0</c:v>
                </c:pt>
                <c:pt idx="5">
                  <c:v>2.2999999999999998</c:v>
                </c:pt>
                <c:pt idx="6">
                  <c:v>0</c:v>
                </c:pt>
                <c:pt idx="7">
                  <c:v>0</c:v>
                </c:pt>
                <c:pt idx="8">
                  <c:v>6.8</c:v>
                </c:pt>
                <c:pt idx="9">
                  <c:v>2.2999999999999998</c:v>
                </c:pt>
                <c:pt idx="10">
                  <c:v>0</c:v>
                </c:pt>
                <c:pt idx="11">
                  <c:v>2.2999999999999998</c:v>
                </c:pt>
                <c:pt idx="12">
                  <c:v>0</c:v>
                </c:pt>
                <c:pt idx="13">
                  <c:v>0</c:v>
                </c:pt>
                <c:pt idx="14">
                  <c:v>0</c:v>
                </c:pt>
                <c:pt idx="15">
                  <c:v>0</c:v>
                </c:pt>
              </c:numCache>
            </c:numRef>
          </c:val>
          <c:extLst>
            <c:ext xmlns:c16="http://schemas.microsoft.com/office/drawing/2014/chart" uri="{C3380CC4-5D6E-409C-BE32-E72D297353CC}">
              <c16:uniqueId val="{00000008-ED7B-48DE-9CAD-6B785353DEAC}"/>
            </c:ext>
          </c:extLst>
        </c:ser>
        <c:ser>
          <c:idx val="2"/>
          <c:order val="2"/>
          <c:tx>
            <c:strRef>
              <c:f>TNBC!$A$6</c:f>
              <c:strCache>
                <c:ptCount val="1"/>
              </c:strCache>
            </c:strRef>
          </c:tx>
          <c:spPr>
            <a:solidFill>
              <a:schemeClr val="accent3"/>
            </a:solid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TNBC!$B$6:$Q$6</c:f>
              <c:numCache>
                <c:formatCode>General</c:formatCode>
                <c:ptCount val="16"/>
              </c:numCache>
            </c:numRef>
          </c:val>
          <c:extLst>
            <c:ext xmlns:c16="http://schemas.microsoft.com/office/drawing/2014/chart" uri="{C3380CC4-5D6E-409C-BE32-E72D297353CC}">
              <c16:uniqueId val="{00000009-ED7B-48DE-9CAD-6B785353DEAC}"/>
            </c:ext>
          </c:extLst>
        </c:ser>
        <c:ser>
          <c:idx val="3"/>
          <c:order val="3"/>
          <c:tx>
            <c:strRef>
              <c:f>TNBC!$A$7</c:f>
              <c:strCache>
                <c:ptCount val="1"/>
              </c:strCache>
            </c:strRef>
          </c:tx>
          <c:spPr>
            <a:solidFill>
              <a:schemeClr val="accent4"/>
            </a:solid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TNBC!$B$7:$Q$7</c:f>
              <c:numCache>
                <c:formatCode>General</c:formatCode>
                <c:ptCount val="16"/>
              </c:numCache>
            </c:numRef>
          </c:val>
          <c:extLst>
            <c:ext xmlns:c16="http://schemas.microsoft.com/office/drawing/2014/chart" uri="{C3380CC4-5D6E-409C-BE32-E72D297353CC}">
              <c16:uniqueId val="{0000000A-ED7B-48DE-9CAD-6B785353DEAC}"/>
            </c:ext>
          </c:extLst>
        </c:ser>
        <c:ser>
          <c:idx val="4"/>
          <c:order val="4"/>
          <c:tx>
            <c:strRef>
              <c:f>'Sheet2 (3)'!#REF!</c:f>
              <c:strCache>
                <c:ptCount val="1"/>
                <c:pt idx="0">
                  <c:v>#REF!</c:v>
                </c:pt>
              </c:strCache>
            </c:strRef>
          </c:tx>
          <c:spPr>
            <a:no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'Sheet2 (3)'!#REF!</c:f>
              <c:numCache>
                <c:formatCode>General</c:formatCode>
                <c:ptCount val="1"/>
                <c:pt idx="0">
                  <c:v>1</c:v>
                </c:pt>
              </c:numCache>
            </c:numRef>
          </c:val>
          <c:extLst>
            <c:ext xmlns:c16="http://schemas.microsoft.com/office/drawing/2014/chart" uri="{C3380CC4-5D6E-409C-BE32-E72D297353CC}">
              <c16:uniqueId val="{0000000B-ED7B-48DE-9CAD-6B785353DEAC}"/>
            </c:ext>
          </c:extLst>
        </c:ser>
        <c:ser>
          <c:idx val="5"/>
          <c:order val="5"/>
          <c:tx>
            <c:strRef>
              <c:f>'Sheet2 (3)'!#REF!</c:f>
              <c:strCache>
                <c:ptCount val="1"/>
                <c:pt idx="0">
                  <c:v>#REF!</c:v>
                </c:pt>
              </c:strCache>
            </c:strRef>
          </c:tx>
          <c:spPr>
            <a:noFill/>
            <a:ln>
              <a:noFill/>
            </a:ln>
            <a:effectLst/>
          </c:spPr>
          <c:invertIfNegative val="0"/>
          <c:cat>
            <c:strRef>
              <c:f>TNBC!$B$3:$Q$3</c:f>
              <c:strCache>
                <c:ptCount val="16"/>
                <c:pt idx="0">
                  <c:v>Nausea</c:v>
                </c:pt>
                <c:pt idx="1">
                  <c:v>Stomatitis</c:v>
                </c:pt>
                <c:pt idx="2">
                  <c:v>Vomiting</c:v>
                </c:pt>
                <c:pt idx="3">
                  <c:v>Fatigue</c:v>
                </c:pt>
                <c:pt idx="4">
                  <c:v>Alopecia</c:v>
                </c:pt>
                <c:pt idx="5">
                  <c:v>Mucosal inflammation</c:v>
                </c:pt>
                <c:pt idx="6">
                  <c:v>Constipation</c:v>
                </c:pt>
                <c:pt idx="7">
                  <c:v>Headache</c:v>
                </c:pt>
                <c:pt idx="8">
                  <c:v>Lymphocyte count decreased</c:v>
                </c:pt>
                <c:pt idx="9">
                  <c:v>Neutrophil count decreased</c:v>
                </c:pt>
                <c:pt idx="10">
                  <c:v>Pyrexia</c:v>
                </c:pt>
                <c:pt idx="11">
                  <c:v>Anemia</c:v>
                </c:pt>
                <c:pt idx="12">
                  <c:v>Pruritus</c:v>
                </c:pt>
                <c:pt idx="13">
                  <c:v>Hypokalemia</c:v>
                </c:pt>
                <c:pt idx="14">
                  <c:v>Diarrhea</c:v>
                </c:pt>
                <c:pt idx="15">
                  <c:v>Cough</c:v>
                </c:pt>
              </c:strCache>
            </c:strRef>
          </c:cat>
          <c:val>
            <c:numRef>
              <c:f>'Sheet2 (3)'!#REF!</c:f>
              <c:numCache>
                <c:formatCode>General</c:formatCode>
                <c:ptCount val="1"/>
                <c:pt idx="0">
                  <c:v>1</c:v>
                </c:pt>
              </c:numCache>
            </c:numRef>
          </c:val>
          <c:extLst>
            <c:ext xmlns:c16="http://schemas.microsoft.com/office/drawing/2014/chart" uri="{C3380CC4-5D6E-409C-BE32-E72D297353CC}">
              <c16:uniqueId val="{0000000C-ED7B-48DE-9CAD-6B785353DEAC}"/>
            </c:ext>
          </c:extLst>
        </c:ser>
        <c:dLbls>
          <c:showLegendKey val="0"/>
          <c:showVal val="0"/>
          <c:showCatName val="0"/>
          <c:showSerName val="0"/>
          <c:showPercent val="0"/>
          <c:showBubbleSize val="0"/>
        </c:dLbls>
        <c:gapWidth val="50"/>
        <c:overlap val="100"/>
        <c:axId val="1042019327"/>
        <c:axId val="1042023487"/>
      </c:barChart>
      <c:catAx>
        <c:axId val="1042019327"/>
        <c:scaling>
          <c:orientation val="maxMin"/>
        </c:scaling>
        <c:delete val="0"/>
        <c:axPos val="l"/>
        <c:numFmt formatCode="General" sourceLinked="1"/>
        <c:majorTickMark val="out"/>
        <c:minorTickMark val="none"/>
        <c:tickLblPos val="nextTo"/>
        <c:spPr>
          <a:noFill/>
          <a:ln w="9017" cap="flat" cmpd="sng" algn="ctr">
            <a:solidFill>
              <a:schemeClr val="tx1"/>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en-US"/>
          </a:p>
        </c:txPr>
        <c:crossAx val="1042023487"/>
        <c:crosses val="autoZero"/>
        <c:auto val="1"/>
        <c:lblAlgn val="ctr"/>
        <c:lblOffset val="100"/>
        <c:noMultiLvlLbl val="0"/>
      </c:catAx>
      <c:valAx>
        <c:axId val="1042023487"/>
        <c:scaling>
          <c:orientation val="minMax"/>
          <c:max val="70"/>
        </c:scaling>
        <c:delete val="0"/>
        <c:axPos val="t"/>
        <c:majorGridlines>
          <c:spPr>
            <a:ln w="9525" cap="flat" cmpd="sng" algn="ctr">
              <a:noFill/>
              <a:round/>
            </a:ln>
            <a:effectLst/>
          </c:spPr>
        </c:majorGridlines>
        <c:numFmt formatCode="General" sourceLinked="1"/>
        <c:majorTickMark val="out"/>
        <c:minorTickMark val="none"/>
        <c:tickLblPos val="none"/>
        <c:spPr>
          <a:noFill/>
          <a:ln w="15875">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04201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E7B95-34C9-4FDF-8C57-BEC0D8667296}"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94033-C235-4808-85CC-2CE76F2CE123}" type="slidenum">
              <a:rPr lang="en-US" smtClean="0"/>
              <a:t>‹#›</a:t>
            </a:fld>
            <a:endParaRPr lang="en-US"/>
          </a:p>
        </p:txBody>
      </p:sp>
    </p:spTree>
    <p:extLst>
      <p:ext uri="{BB962C8B-B14F-4D97-AF65-F5344CB8AC3E}">
        <p14:creationId xmlns:p14="http://schemas.microsoft.com/office/powerpoint/2010/main" val="319996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88C28D95-B03A-468D-B80C-1B96D1972B03}" type="slidenum">
              <a:rPr lang="en-US" smtClean="0"/>
              <a:pPr>
                <a:defRPr/>
              </a:pPr>
              <a:t>1</a:t>
            </a:fld>
            <a:endParaRPr lang="en-US"/>
          </a:p>
        </p:txBody>
      </p:sp>
    </p:spTree>
    <p:extLst>
      <p:ext uri="{BB962C8B-B14F-4D97-AF65-F5344CB8AC3E}">
        <p14:creationId xmlns:p14="http://schemas.microsoft.com/office/powerpoint/2010/main" val="14382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7EAC583B-C177-4D56-B77D-87A9CB7AE801}" type="slidenum">
              <a:rPr lang="en-US" smtClean="0"/>
              <a:t>12</a:t>
            </a:fld>
            <a:endParaRPr lang="en-US" dirty="0"/>
          </a:p>
        </p:txBody>
      </p:sp>
    </p:spTree>
    <p:extLst>
      <p:ext uri="{BB962C8B-B14F-4D97-AF65-F5344CB8AC3E}">
        <p14:creationId xmlns:p14="http://schemas.microsoft.com/office/powerpoint/2010/main" val="132965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B43881-AB18-43A8-8688-61AD449D9833}" type="slidenum">
              <a:rPr lang="en-US" smtClean="0"/>
              <a:t>15</a:t>
            </a:fld>
            <a:endParaRPr lang="en-US"/>
          </a:p>
        </p:txBody>
      </p:sp>
    </p:spTree>
    <p:extLst>
      <p:ext uri="{BB962C8B-B14F-4D97-AF65-F5344CB8AC3E}">
        <p14:creationId xmlns:p14="http://schemas.microsoft.com/office/powerpoint/2010/main" val="71700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88C28D95-B03A-468D-B80C-1B96D1972B03}" type="slidenum">
              <a:rPr lang="en-US" smtClean="0"/>
              <a:pPr>
                <a:defRPr/>
              </a:pPr>
              <a:t>16</a:t>
            </a:fld>
            <a:endParaRPr lang="en-US"/>
          </a:p>
        </p:txBody>
      </p:sp>
    </p:spTree>
    <p:extLst>
      <p:ext uri="{BB962C8B-B14F-4D97-AF65-F5344CB8AC3E}">
        <p14:creationId xmlns:p14="http://schemas.microsoft.com/office/powerpoint/2010/main" val="221079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10"/>
          </p:nvPr>
        </p:nvSpPr>
        <p:spPr/>
        <p:txBody>
          <a:bodyPr/>
          <a:lstStyle/>
          <a:p>
            <a:fld id="{FB48E256-0336-44E8-896E-700BB6EEC5B4}" type="slidenum">
              <a:rPr kumimoji="1" lang="ja-JP" altLang="en-US" smtClean="0"/>
              <a:t>4</a:t>
            </a:fld>
            <a:endParaRPr kumimoji="1" lang="ja-JP" altLang="en-US"/>
          </a:p>
        </p:txBody>
      </p:sp>
    </p:spTree>
    <p:extLst>
      <p:ext uri="{BB962C8B-B14F-4D97-AF65-F5344CB8AC3E}">
        <p14:creationId xmlns:p14="http://schemas.microsoft.com/office/powerpoint/2010/main" val="405771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10"/>
          </p:nvPr>
        </p:nvSpPr>
        <p:spPr/>
        <p:txBody>
          <a:bodyPr/>
          <a:lstStyle/>
          <a:p>
            <a:fld id="{FB48E256-0336-44E8-896E-700BB6EEC5B4}" type="slidenum">
              <a:rPr kumimoji="1" lang="ja-JP" altLang="en-US" smtClean="0"/>
              <a:t>5</a:t>
            </a:fld>
            <a:endParaRPr kumimoji="1" lang="ja-JP" altLang="en-US"/>
          </a:p>
        </p:txBody>
      </p:sp>
    </p:spTree>
    <p:extLst>
      <p:ext uri="{BB962C8B-B14F-4D97-AF65-F5344CB8AC3E}">
        <p14:creationId xmlns:p14="http://schemas.microsoft.com/office/powerpoint/2010/main" val="202310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4953F-501C-498F-811F-52E153962CB2}" type="slidenum">
              <a:rPr lang="en-US" smtClean="0"/>
              <a:t>6</a:t>
            </a:fld>
            <a:endParaRPr lang="en-US" dirty="0"/>
          </a:p>
        </p:txBody>
      </p:sp>
    </p:spTree>
    <p:extLst>
      <p:ext uri="{BB962C8B-B14F-4D97-AF65-F5344CB8AC3E}">
        <p14:creationId xmlns:p14="http://schemas.microsoft.com/office/powerpoint/2010/main" val="37231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C583B-C177-4D56-B77D-87A9CB7AE801}" type="slidenum">
              <a:rPr lang="en-US" smtClean="0"/>
              <a:t>7</a:t>
            </a:fld>
            <a:endParaRPr lang="en-US" dirty="0"/>
          </a:p>
        </p:txBody>
      </p:sp>
    </p:spTree>
    <p:extLst>
      <p:ext uri="{BB962C8B-B14F-4D97-AF65-F5344CB8AC3E}">
        <p14:creationId xmlns:p14="http://schemas.microsoft.com/office/powerpoint/2010/main" val="419865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AC583B-C177-4D56-B77D-87A9CB7AE801}" type="slidenum">
              <a:rPr lang="en-US" smtClean="0"/>
              <a:t>8</a:t>
            </a:fld>
            <a:endParaRPr lang="en-US" dirty="0"/>
          </a:p>
        </p:txBody>
      </p:sp>
    </p:spTree>
    <p:extLst>
      <p:ext uri="{BB962C8B-B14F-4D97-AF65-F5344CB8AC3E}">
        <p14:creationId xmlns:p14="http://schemas.microsoft.com/office/powerpoint/2010/main" val="233548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C583B-C177-4D56-B77D-87A9CB7AE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84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AC583B-C177-4D56-B77D-87A9CB7AE801}" type="slidenum">
              <a:rPr lang="en-US" smtClean="0"/>
              <a:t>10</a:t>
            </a:fld>
            <a:endParaRPr lang="en-US" dirty="0"/>
          </a:p>
        </p:txBody>
      </p:sp>
    </p:spTree>
    <p:extLst>
      <p:ext uri="{BB962C8B-B14F-4D97-AF65-F5344CB8AC3E}">
        <p14:creationId xmlns:p14="http://schemas.microsoft.com/office/powerpoint/2010/main" val="88676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699250" cy="3768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7EAC583B-C177-4D56-B77D-87A9CB7AE801}" type="slidenum">
              <a:rPr lang="en-US" smtClean="0"/>
              <a:t>11</a:t>
            </a:fld>
            <a:endParaRPr lang="en-US" dirty="0"/>
          </a:p>
        </p:txBody>
      </p:sp>
    </p:spTree>
    <p:extLst>
      <p:ext uri="{BB962C8B-B14F-4D97-AF65-F5344CB8AC3E}">
        <p14:creationId xmlns:p14="http://schemas.microsoft.com/office/powerpoint/2010/main" val="122990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9940C3-C702-124D-9396-F6F978988A8A}"/>
              </a:ext>
            </a:extLst>
          </p:cNvPr>
          <p:cNvPicPr>
            <a:picLocks noChangeAspect="1"/>
          </p:cNvPicPr>
          <p:nvPr userDrawn="1"/>
        </p:nvPicPr>
        <p:blipFill>
          <a:blip r:embed="rId2"/>
          <a:srcRect/>
          <a:stretch/>
        </p:blipFill>
        <p:spPr>
          <a:xfrm>
            <a:off x="0" y="0"/>
            <a:ext cx="12192000" cy="1016000"/>
          </a:xfrm>
          <a:prstGeom prst="rect">
            <a:avLst/>
          </a:prstGeom>
        </p:spPr>
      </p:pic>
      <p:sp>
        <p:nvSpPr>
          <p:cNvPr id="3" name="Content Placeholder 2">
            <a:extLst>
              <a:ext uri="{FF2B5EF4-FFF2-40B4-BE49-F238E27FC236}">
                <a16:creationId xmlns:a16="http://schemas.microsoft.com/office/drawing/2014/main" id="{F3321193-2DD8-D940-A305-950FC1B9DABB}"/>
              </a:ext>
            </a:extLst>
          </p:cNvPr>
          <p:cNvSpPr>
            <a:spLocks noGrp="1"/>
          </p:cNvSpPr>
          <p:nvPr>
            <p:ph idx="1"/>
          </p:nvPr>
        </p:nvSpPr>
        <p:spPr>
          <a:xfrm>
            <a:off x="525048" y="1253331"/>
            <a:ext cx="11362152" cy="5072388"/>
          </a:xfrm>
        </p:spPr>
        <p:txBody>
          <a:bodyPr/>
          <a:lstStyle>
            <a:lvl1pPr marL="228594" indent="-228594" algn="just">
              <a:buClr>
                <a:srgbClr val="ED1E7F"/>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1pPr>
            <a:lvl2pPr algn="just">
              <a:buClr>
                <a:schemeClr val="tx1"/>
              </a:buClr>
              <a:defRPr>
                <a:solidFill>
                  <a:schemeClr val="tx1"/>
                </a:solidFill>
                <a:latin typeface="Arial" panose="020B0604020202020204" pitchFamily="34" charset="0"/>
                <a:cs typeface="Arial" panose="020B0604020202020204" pitchFamily="34" charset="0"/>
              </a:defRPr>
            </a:lvl2pPr>
            <a:lvl3pPr algn="just">
              <a:buClr>
                <a:schemeClr val="tx1"/>
              </a:buClr>
              <a:defRPr>
                <a:solidFill>
                  <a:schemeClr val="tx1"/>
                </a:solidFill>
                <a:latin typeface="Arial" panose="020B0604020202020204" pitchFamily="34" charset="0"/>
                <a:cs typeface="Arial" panose="020B0604020202020204" pitchFamily="34" charset="0"/>
              </a:defRPr>
            </a:lvl3pPr>
            <a:lvl4pPr algn="just">
              <a:buClr>
                <a:schemeClr val="tx1"/>
              </a:buClr>
              <a:defRPr>
                <a:solidFill>
                  <a:schemeClr val="tx1"/>
                </a:solidFill>
                <a:latin typeface="Arial" panose="020B0604020202020204" pitchFamily="34" charset="0"/>
                <a:cs typeface="Arial" panose="020B0604020202020204" pitchFamily="34" charset="0"/>
              </a:defRPr>
            </a:lvl4pPr>
            <a:lvl5pPr algn="just">
              <a:buClr>
                <a:schemeClr val="tx1"/>
              </a:buCl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4">
            <a:extLst>
              <a:ext uri="{FF2B5EF4-FFF2-40B4-BE49-F238E27FC236}">
                <a16:creationId xmlns:a16="http://schemas.microsoft.com/office/drawing/2014/main" id="{6531572E-811A-7148-BC7F-112A0A32C8C8}"/>
              </a:ext>
            </a:extLst>
          </p:cNvPr>
          <p:cNvSpPr>
            <a:spLocks noGrp="1"/>
          </p:cNvSpPr>
          <p:nvPr>
            <p:ph sz="quarter" idx="10" hasCustomPrompt="1"/>
          </p:nvPr>
        </p:nvSpPr>
        <p:spPr>
          <a:xfrm>
            <a:off x="525048" y="6424615"/>
            <a:ext cx="11362152" cy="331826"/>
          </a:xfrm>
        </p:spPr>
        <p:txBody>
          <a:bodyPr anchor="b">
            <a:noAutofit/>
          </a:bodyPr>
          <a:lstStyle>
            <a:lvl1pPr marL="0" indent="0" algn="l">
              <a:lnSpc>
                <a:spcPct val="100000"/>
              </a:lnSpc>
              <a:spcBef>
                <a:spcPts val="0"/>
              </a:spcBef>
              <a:buFontTx/>
              <a:buNone/>
              <a:defRPr sz="1000">
                <a:solidFill>
                  <a:schemeClr val="tx1">
                    <a:lumMod val="50000"/>
                    <a:lumOff val="50000"/>
                  </a:schemeClr>
                </a:solidFill>
                <a:latin typeface="Arial" panose="020B0604020202020204" pitchFamily="34" charset="0"/>
                <a:cs typeface="Arial" panose="020B0604020202020204" pitchFamily="34" charset="0"/>
              </a:defRPr>
            </a:lvl1pPr>
            <a:lvl2pPr marL="457189"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2pPr>
            <a:lvl3pPr marL="914377"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3pPr>
            <a:lvl4pPr marL="1371566"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4pPr>
            <a:lvl5pPr marL="1828754" indent="0" algn="r">
              <a:buFontTx/>
              <a:buNone/>
              <a:defRPr sz="10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GB" dirty="0"/>
              <a:t>References</a:t>
            </a:r>
          </a:p>
        </p:txBody>
      </p:sp>
      <p:sp>
        <p:nvSpPr>
          <p:cNvPr id="9" name="Title 1">
            <a:extLst>
              <a:ext uri="{FF2B5EF4-FFF2-40B4-BE49-F238E27FC236}">
                <a16:creationId xmlns:a16="http://schemas.microsoft.com/office/drawing/2014/main" id="{EEC6C130-3F0A-2B4F-BFD0-83E847732783}"/>
              </a:ext>
            </a:extLst>
          </p:cNvPr>
          <p:cNvSpPr>
            <a:spLocks noGrp="1"/>
          </p:cNvSpPr>
          <p:nvPr>
            <p:ph type="title"/>
          </p:nvPr>
        </p:nvSpPr>
        <p:spPr>
          <a:xfrm>
            <a:off x="525048" y="101559"/>
            <a:ext cx="10406188" cy="815545"/>
          </a:xfrm>
        </p:spPr>
        <p:txBody>
          <a:bodyPr>
            <a:normAutofit/>
          </a:bodyPr>
          <a:lstStyle>
            <a:lvl1pPr>
              <a:defRPr sz="2800" b="0" i="0">
                <a:solidFill>
                  <a:srgbClr val="C1CCC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8729938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AC1B-C55E-4BA6-8DDA-9BF99CC2954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514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AC7367-95B9-CC46-91F5-AB20BC183242}"/>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3CD54CE6-B8CC-48FA-B64F-7AE27BFA6E49}"/>
              </a:ext>
            </a:extLst>
          </p:cNvPr>
          <p:cNvSpPr>
            <a:spLocks noGrp="1"/>
          </p:cNvSpPr>
          <p:nvPr>
            <p:ph type="ctrTitle" hasCustomPrompt="1"/>
          </p:nvPr>
        </p:nvSpPr>
        <p:spPr>
          <a:xfrm>
            <a:off x="322729" y="258186"/>
            <a:ext cx="11521440" cy="2693479"/>
          </a:xfrm>
        </p:spPr>
        <p:txBody>
          <a:bodyPr anchor="b">
            <a:normAutofit/>
          </a:bodyPr>
          <a:lstStyle>
            <a:lvl1pPr algn="ctr">
              <a:lnSpc>
                <a:spcPct val="100000"/>
              </a:lnSpc>
              <a:defRPr sz="3400" b="1">
                <a:solidFill>
                  <a:schemeClr val="bg1"/>
                </a:solidFill>
                <a:latin typeface="Arial" panose="020B0604020202020204" pitchFamily="34" charset="0"/>
                <a:cs typeface="Arial" panose="020B0604020202020204" pitchFamily="34" charset="0"/>
              </a:defRPr>
            </a:lvl1pPr>
          </a:lstStyle>
          <a:p>
            <a:r>
              <a:rPr lang="en-US" dirty="0"/>
              <a:t>Oral Presentation Title</a:t>
            </a:r>
          </a:p>
        </p:txBody>
      </p:sp>
      <p:sp>
        <p:nvSpPr>
          <p:cNvPr id="3" name="Subtitle 2">
            <a:extLst>
              <a:ext uri="{FF2B5EF4-FFF2-40B4-BE49-F238E27FC236}">
                <a16:creationId xmlns:a16="http://schemas.microsoft.com/office/drawing/2014/main" id="{0C613AC9-12F9-4A4F-8DE9-1F9E454D4425}"/>
              </a:ext>
            </a:extLst>
          </p:cNvPr>
          <p:cNvSpPr>
            <a:spLocks noGrp="1"/>
          </p:cNvSpPr>
          <p:nvPr>
            <p:ph type="subTitle" idx="1" hasCustomPrompt="1"/>
          </p:nvPr>
        </p:nvSpPr>
        <p:spPr>
          <a:xfrm>
            <a:off x="322730" y="2962417"/>
            <a:ext cx="11521439" cy="1155531"/>
          </a:xfrm>
        </p:spPr>
        <p:txBody>
          <a:bodyPr>
            <a:normAutofit/>
          </a:bodyPr>
          <a:lstStyle>
            <a:lvl1pPr marL="0" indent="0" algn="ctr">
              <a:lnSpc>
                <a:spcPct val="100000"/>
              </a:lnSpc>
              <a:buNone/>
              <a:defRPr sz="18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Authors</a:t>
            </a:r>
          </a:p>
        </p:txBody>
      </p:sp>
      <p:sp>
        <p:nvSpPr>
          <p:cNvPr id="6" name="Slide Number Placeholder 5">
            <a:extLst>
              <a:ext uri="{FF2B5EF4-FFF2-40B4-BE49-F238E27FC236}">
                <a16:creationId xmlns:a16="http://schemas.microsoft.com/office/drawing/2014/main" id="{2E00D6F3-F7A0-4570-877C-BC9CE21E28F3}"/>
              </a:ext>
            </a:extLst>
          </p:cNvPr>
          <p:cNvSpPr>
            <a:spLocks noGrp="1"/>
          </p:cNvSpPr>
          <p:nvPr>
            <p:ph type="sldNum" sz="quarter" idx="12"/>
          </p:nvPr>
        </p:nvSpPr>
        <p:spPr/>
        <p:txBody>
          <a:bodyPr/>
          <a:lstStyle>
            <a:lvl1pPr>
              <a:defRPr>
                <a:solidFill>
                  <a:schemeClr val="bg1"/>
                </a:solidFill>
              </a:defRPr>
            </a:lvl1pPr>
          </a:lstStyle>
          <a:p>
            <a:fld id="{E018F977-6C15-49B1-AA07-BEE9975E7737}" type="slidenum">
              <a:rPr lang="en-US" smtClean="0"/>
              <a:pPr/>
              <a:t>‹#›</a:t>
            </a:fld>
            <a:endParaRPr lang="en-US"/>
          </a:p>
        </p:txBody>
      </p:sp>
      <p:sp>
        <p:nvSpPr>
          <p:cNvPr id="19" name="Text Placeholder 18">
            <a:extLst>
              <a:ext uri="{FF2B5EF4-FFF2-40B4-BE49-F238E27FC236}">
                <a16:creationId xmlns:a16="http://schemas.microsoft.com/office/drawing/2014/main" id="{345E5192-CECC-D747-8E15-0CCEA9D9A0C0}"/>
              </a:ext>
            </a:extLst>
          </p:cNvPr>
          <p:cNvSpPr>
            <a:spLocks noGrp="1"/>
          </p:cNvSpPr>
          <p:nvPr>
            <p:ph type="body" sz="quarter" idx="13" hasCustomPrompt="1"/>
          </p:nvPr>
        </p:nvSpPr>
        <p:spPr>
          <a:xfrm>
            <a:off x="322264" y="4192953"/>
            <a:ext cx="11522075" cy="1366520"/>
          </a:xfrm>
        </p:spPr>
        <p:txBody>
          <a:bodyPr>
            <a:normAutofit/>
          </a:bodyPr>
          <a:lstStyle>
            <a:lvl1pPr marL="0" indent="0" algn="ctr">
              <a:lnSpc>
                <a:spcPct val="100000"/>
              </a:lnSpc>
              <a:buNone/>
              <a:defRPr sz="1300">
                <a:solidFill>
                  <a:schemeClr val="bg1"/>
                </a:solidFill>
                <a:latin typeface="Arial" panose="020B0604020202020204" pitchFamily="34" charset="0"/>
                <a:cs typeface="Arial" panose="020B0604020202020204" pitchFamily="34" charset="0"/>
              </a:defRPr>
            </a:lvl1pPr>
            <a:lvl2pPr marL="457189" indent="0" algn="ctr">
              <a:buNone/>
              <a:defRPr sz="1800"/>
            </a:lvl2pPr>
            <a:lvl3pPr marL="914377" indent="0" algn="ctr">
              <a:buNone/>
              <a:defRPr sz="1800"/>
            </a:lvl3pPr>
            <a:lvl4pPr marL="1371566" indent="0" algn="ctr">
              <a:buNone/>
              <a:defRPr sz="1800"/>
            </a:lvl4pPr>
            <a:lvl5pPr marL="1828754" indent="0" algn="ctr">
              <a:buNone/>
              <a:defRPr sz="1800"/>
            </a:lvl5pPr>
          </a:lstStyle>
          <a:p>
            <a:pPr lvl="0"/>
            <a:r>
              <a:rPr lang="en-US" dirty="0"/>
              <a:t>Affiliations</a:t>
            </a:r>
          </a:p>
        </p:txBody>
      </p:sp>
      <p:grpSp>
        <p:nvGrpSpPr>
          <p:cNvPr id="12" name="Group 11">
            <a:extLst>
              <a:ext uri="{FF2B5EF4-FFF2-40B4-BE49-F238E27FC236}">
                <a16:creationId xmlns:a16="http://schemas.microsoft.com/office/drawing/2014/main" id="{13320C7A-7450-45E6-96CD-113FD8BA4548}"/>
              </a:ext>
            </a:extLst>
          </p:cNvPr>
          <p:cNvGrpSpPr/>
          <p:nvPr userDrawn="1"/>
        </p:nvGrpSpPr>
        <p:grpSpPr>
          <a:xfrm>
            <a:off x="10223352" y="11976"/>
            <a:ext cx="1968648" cy="979353"/>
            <a:chOff x="0" y="5177142"/>
            <a:chExt cx="2940518" cy="1682621"/>
          </a:xfrm>
        </p:grpSpPr>
        <p:sp>
          <p:nvSpPr>
            <p:cNvPr id="13" name="Right Triangle 12">
              <a:extLst>
                <a:ext uri="{FF2B5EF4-FFF2-40B4-BE49-F238E27FC236}">
                  <a16:creationId xmlns:a16="http://schemas.microsoft.com/office/drawing/2014/main" id="{295D02AC-52EE-4F33-8426-CF6661671927}"/>
                </a:ext>
              </a:extLst>
            </p:cNvPr>
            <p:cNvSpPr/>
            <p:nvPr userDrawn="1"/>
          </p:nvSpPr>
          <p:spPr>
            <a:xfrm>
              <a:off x="0" y="5177142"/>
              <a:ext cx="2940518" cy="1680857"/>
            </a:xfrm>
            <a:prstGeom prst="rtTriangle">
              <a:avLst/>
            </a:prstGeom>
            <a:solidFill>
              <a:srgbClr val="81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ight Triangle 13">
              <a:extLst>
                <a:ext uri="{FF2B5EF4-FFF2-40B4-BE49-F238E27FC236}">
                  <a16:creationId xmlns:a16="http://schemas.microsoft.com/office/drawing/2014/main" id="{BB80C084-B54C-499F-9E70-8EF20E259441}"/>
                </a:ext>
              </a:extLst>
            </p:cNvPr>
            <p:cNvSpPr/>
            <p:nvPr userDrawn="1"/>
          </p:nvSpPr>
          <p:spPr>
            <a:xfrm>
              <a:off x="0" y="5236143"/>
              <a:ext cx="2940518" cy="162362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41001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DS AZ_Title, Subtitle and Tex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06399" y="192000"/>
            <a:ext cx="11366500" cy="672000"/>
          </a:xfrm>
          <a:prstGeom prst="rect">
            <a:avLst/>
          </a:prstGeom>
        </p:spPr>
        <p:txBody>
          <a:bodyPr vert="horz" lIns="0"/>
          <a:lstStyle>
            <a:lvl1pPr algn="l">
              <a:defRPr sz="3733" b="1" baseline="0">
                <a:solidFill>
                  <a:schemeClr val="tx2"/>
                </a:solidFill>
                <a:latin typeface="Arial" pitchFamily="34" charset="0"/>
                <a:cs typeface="Arial" pitchFamily="34" charset="0"/>
              </a:defRPr>
            </a:lvl1pPr>
          </a:lstStyle>
          <a:p>
            <a:r>
              <a:rPr lang="en-GB" noProof="0" dirty="0"/>
              <a:t>Click to add slide title</a:t>
            </a:r>
          </a:p>
        </p:txBody>
      </p:sp>
      <p:sp>
        <p:nvSpPr>
          <p:cNvPr id="2" name="Slide Number Placeholder 1">
            <a:extLst>
              <a:ext uri="{FF2B5EF4-FFF2-40B4-BE49-F238E27FC236}">
                <a16:creationId xmlns:a16="http://schemas.microsoft.com/office/drawing/2014/main" id="{24E26D3C-57EC-4CEF-A2A8-A07986F7F862}"/>
              </a:ext>
            </a:extLst>
          </p:cNvPr>
          <p:cNvSpPr>
            <a:spLocks noGrp="1"/>
          </p:cNvSpPr>
          <p:nvPr>
            <p:ph type="sldNum" sz="quarter" idx="10"/>
          </p:nvPr>
        </p:nvSpPr>
        <p:spPr/>
        <p:txBody>
          <a:bodyPr/>
          <a:lstStyle/>
          <a:p>
            <a:fld id="{3C4F54F3-C349-4609-AFEE-01462D5C7942}" type="slidenum">
              <a:rPr lang="en-GB" smtClean="0"/>
              <a:pPr/>
              <a:t>‹#›</a:t>
            </a:fld>
            <a:endParaRPr lang="en-GB"/>
          </a:p>
        </p:txBody>
      </p:sp>
      <p:sp>
        <p:nvSpPr>
          <p:cNvPr id="5" name="Rectangle 4">
            <a:extLst>
              <a:ext uri="{FF2B5EF4-FFF2-40B4-BE49-F238E27FC236}">
                <a16:creationId xmlns:a16="http://schemas.microsoft.com/office/drawing/2014/main" id="{4A495E37-014D-4325-B58C-6895D9962CA8}"/>
              </a:ext>
            </a:extLst>
          </p:cNvPr>
          <p:cNvSpPr/>
          <p:nvPr userDrawn="1"/>
        </p:nvSpPr>
        <p:spPr>
          <a:xfrm>
            <a:off x="0" y="1740"/>
            <a:ext cx="8778240"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1E047106-60B3-4DBC-AF5B-2C0B9225BB37}"/>
              </a:ext>
            </a:extLst>
          </p:cNvPr>
          <p:cNvSpPr/>
          <p:nvPr userDrawn="1"/>
        </p:nvSpPr>
        <p:spPr>
          <a:xfrm>
            <a:off x="8778240" y="6355080"/>
            <a:ext cx="3413760"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B12EC8AA-523E-4C27-980C-E290647A9431}"/>
              </a:ext>
            </a:extLst>
          </p:cNvPr>
          <p:cNvSpPr>
            <a:spLocks noGrp="1"/>
          </p:cNvSpPr>
          <p:nvPr>
            <p:ph type="body" sz="quarter" idx="11" hasCustomPrompt="1"/>
          </p:nvPr>
        </p:nvSpPr>
        <p:spPr>
          <a:xfrm>
            <a:off x="406402" y="1600202"/>
            <a:ext cx="11366500" cy="4552951"/>
          </a:xfrm>
          <a:prstGeom prst="rect">
            <a:avLst/>
          </a:prstGeom>
        </p:spPr>
        <p:txBody>
          <a:bodyPr lIns="0"/>
          <a:lstStyle>
            <a:lvl1pPr marL="0" indent="0">
              <a:buNone/>
              <a:defRPr sz="3733">
                <a:solidFill>
                  <a:schemeClr val="tx2"/>
                </a:solidFill>
              </a:defRPr>
            </a:lvl1pPr>
            <a:lvl2pPr marL="304784" indent="-304784">
              <a:buClr>
                <a:schemeClr val="accent3"/>
              </a:buClr>
              <a:buFont typeface="Arial" panose="020B0604020202020204" pitchFamily="34" charset="0"/>
              <a:buChar char="•"/>
              <a:defRPr sz="3200">
                <a:solidFill>
                  <a:schemeClr val="tx2"/>
                </a:solidFill>
              </a:defRPr>
            </a:lvl2pPr>
            <a:lvl3pPr marL="609570" indent="-304784">
              <a:buClr>
                <a:schemeClr val="accent3"/>
              </a:buClr>
              <a:buFont typeface="Arial" panose="020B0604020202020204" pitchFamily="34" charset="0"/>
              <a:buChar char="–"/>
              <a:defRPr sz="2667">
                <a:solidFill>
                  <a:schemeClr val="tx2"/>
                </a:solidFill>
              </a:defRPr>
            </a:lvl3pPr>
            <a:lvl4pPr marL="914354" indent="-304784">
              <a:buClr>
                <a:schemeClr val="accent3"/>
              </a:buClr>
              <a:buFont typeface="Arial" panose="020B0604020202020204" pitchFamily="34" charset="0"/>
              <a:buChar char="•"/>
              <a:defRPr sz="2400">
                <a:solidFill>
                  <a:schemeClr val="tx2"/>
                </a:solidFill>
              </a:defRPr>
            </a:lvl4pPr>
            <a:lvl5pPr marL="1219140" indent="-304784">
              <a:buClr>
                <a:schemeClr val="accent3"/>
              </a:buClr>
              <a:buFont typeface="Arial" panose="020B0604020202020204" pitchFamily="34" charset="0"/>
              <a:buChar char="–"/>
              <a:defRPr sz="2400">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5573EA1D-36B3-4FBF-A4F4-714A441EDA4F}"/>
              </a:ext>
            </a:extLst>
          </p:cNvPr>
          <p:cNvSpPr>
            <a:spLocks noGrp="1"/>
          </p:cNvSpPr>
          <p:nvPr>
            <p:ph type="subTitle" idx="12" hasCustomPrompt="1"/>
          </p:nvPr>
        </p:nvSpPr>
        <p:spPr>
          <a:xfrm>
            <a:off x="406401" y="864000"/>
            <a:ext cx="11366499" cy="283605"/>
          </a:xfrm>
          <a:prstGeom prst="rect">
            <a:avLst/>
          </a:prstGeom>
        </p:spPr>
        <p:txBody>
          <a:bodyPr lIns="0" anchor="ctr"/>
          <a:lstStyle>
            <a:lvl1pPr marL="0" indent="0" algn="l">
              <a:lnSpc>
                <a:spcPct val="100000"/>
              </a:lnSpc>
              <a:spcBef>
                <a:spcPts val="0"/>
              </a:spcBef>
              <a:buNone/>
              <a:defRPr sz="3200">
                <a:solidFill>
                  <a:schemeClr val="tx1">
                    <a:lumMod val="50000"/>
                    <a:lumOff val="50000"/>
                  </a:schemeClr>
                </a:solidFill>
                <a:latin typeface="Arial" pitchFamily="34" charset="0"/>
                <a:cs typeface="Arial"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noProof="0" dirty="0"/>
              <a:t>Click to add subtitle</a:t>
            </a:r>
          </a:p>
        </p:txBody>
      </p:sp>
      <p:sp>
        <p:nvSpPr>
          <p:cNvPr id="10" name="TextBox 9">
            <a:extLst>
              <a:ext uri="{FF2B5EF4-FFF2-40B4-BE49-F238E27FC236}">
                <a16:creationId xmlns:a16="http://schemas.microsoft.com/office/drawing/2014/main" id="{78831797-7F25-4CD4-9A20-74DFBAEA0997}"/>
              </a:ext>
            </a:extLst>
          </p:cNvPr>
          <p:cNvSpPr txBox="1"/>
          <p:nvPr userDrawn="1"/>
        </p:nvSpPr>
        <p:spPr>
          <a:xfrm>
            <a:off x="769560" y="6550288"/>
            <a:ext cx="10652872" cy="276999"/>
          </a:xfrm>
          <a:prstGeom prst="rect">
            <a:avLst/>
          </a:prstGeom>
          <a:noFill/>
        </p:spPr>
        <p:txBody>
          <a:bodyPr wrap="square" rtlCol="0">
            <a:spAutoFit/>
          </a:bodyPr>
          <a:lstStyle/>
          <a:p>
            <a:r>
              <a:rPr lang="en-US" sz="1200"/>
              <a:t>This presentation is the intellectual property of the author/presenter. Contact them at </a:t>
            </a:r>
            <a:r>
              <a:rPr lang="en-US" sz="1200">
                <a:hlinkClick r:id="rId2"/>
              </a:rPr>
              <a:t>Ian_Krop@dfci.harvard.edu</a:t>
            </a:r>
            <a:r>
              <a:rPr lang="en-US" sz="1200"/>
              <a:t> for permission to reprint and/or distribute.</a:t>
            </a:r>
          </a:p>
        </p:txBody>
      </p:sp>
      <p:sp>
        <p:nvSpPr>
          <p:cNvPr id="9" name="TextBox 8">
            <a:extLst>
              <a:ext uri="{FF2B5EF4-FFF2-40B4-BE49-F238E27FC236}">
                <a16:creationId xmlns:a16="http://schemas.microsoft.com/office/drawing/2014/main" id="{7B4DA75B-A35D-477D-BDBA-597C6EE8F1C2}"/>
              </a:ext>
            </a:extLst>
          </p:cNvPr>
          <p:cNvSpPr txBox="1"/>
          <p:nvPr userDrawn="1"/>
        </p:nvSpPr>
        <p:spPr>
          <a:xfrm>
            <a:off x="2507536" y="58867"/>
            <a:ext cx="6420465" cy="276999"/>
          </a:xfrm>
          <a:prstGeom prst="rect">
            <a:avLst/>
          </a:prstGeom>
          <a:noFill/>
        </p:spPr>
        <p:txBody>
          <a:bodyPr wrap="square" rtlCol="0">
            <a:spAutoFit/>
          </a:bodyPr>
          <a:lstStyle/>
          <a:p>
            <a:pPr algn="ctr"/>
            <a:r>
              <a:rPr lang="en-US" sz="1200"/>
              <a:t>San Antonio Breast Cancer Symposium</a:t>
            </a:r>
            <a:r>
              <a:rPr lang="en-US" sz="1200" baseline="30000"/>
              <a:t>®</a:t>
            </a:r>
            <a:r>
              <a:rPr lang="en-US" sz="1200" baseline="0"/>
              <a:t>, December 7 – 10, 2021</a:t>
            </a:r>
            <a:endParaRPr lang="en-US" sz="1200" baseline="30000"/>
          </a:p>
        </p:txBody>
      </p:sp>
    </p:spTree>
    <p:extLst>
      <p:ext uri="{BB962C8B-B14F-4D97-AF65-F5344CB8AC3E}">
        <p14:creationId xmlns:p14="http://schemas.microsoft.com/office/powerpoint/2010/main" val="2656057281"/>
      </p:ext>
    </p:extLst>
  </p:cSld>
  <p:clrMapOvr>
    <a:masterClrMapping/>
  </p:clrMapOvr>
  <p:extLst>
    <p:ext uri="{DCECCB84-F9BA-43D5-87BE-67443E8EF086}">
      <p15:sldGuideLst xmlns:p15="http://schemas.microsoft.com/office/powerpoint/2012/main">
        <p15:guide id="1" orient="horz"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139522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370001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1802"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1351">
                <a:latin typeface="Arial" panose="020B0604020202020204" pitchFamily="34" charset="0"/>
                <a:cs typeface="Arial" panose="020B0604020202020204" pitchFamily="34" charset="0"/>
              </a:defRPr>
            </a:lvl1pPr>
            <a:lvl2pPr>
              <a:defRPr sz="1126">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1">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dirty="0"/>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53" y="6356350"/>
            <a:ext cx="9628095" cy="501650"/>
          </a:xfrm>
        </p:spPr>
        <p:txBody>
          <a:bodyPr anchor="b">
            <a:normAutofit/>
          </a:bodyPr>
          <a:lstStyle>
            <a:lvl1pPr marL="0" indent="0">
              <a:buNone/>
              <a:defRPr sz="507">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65240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489491" y="2152439"/>
            <a:ext cx="11213019" cy="3600000"/>
          </a:xfrm>
          <a:prstGeom prst="rect">
            <a:avLst/>
          </a:prstGeom>
        </p:spPr>
        <p:txBody>
          <a:bodyPr>
            <a:noAutofit/>
          </a:bodyPr>
          <a:lstStyle>
            <a:lvl1pPr marL="0" indent="0">
              <a:buNone/>
              <a:defRPr sz="1600" baseline="0">
                <a:solidFill>
                  <a:schemeClr val="tx1"/>
                </a:solidFill>
              </a:defRPr>
            </a:lvl1pPr>
          </a:lstStyle>
          <a:p>
            <a:pPr lvl="0"/>
            <a:r>
              <a:rPr lang="en-US" dirty="0"/>
              <a:t>Click to edit Master text </a:t>
            </a:r>
            <a:r>
              <a:rPr lang="en-US" dirty="0" err="1"/>
              <a:t>stylesc</a:t>
            </a:r>
            <a:endParaRPr lang="en-US" dirty="0"/>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480001" y="646992"/>
            <a:ext cx="11213020" cy="576000"/>
          </a:xfrm>
          <a:prstGeom prst="rect">
            <a:avLst/>
          </a:prstGeom>
        </p:spPr>
        <p:txBody>
          <a:bodyPr anchor="t">
            <a:noAutofit/>
          </a:bodyPr>
          <a:lstStyle>
            <a:lvl1pPr algn="l">
              <a:lnSpc>
                <a:spcPct val="80000"/>
              </a:lnSpc>
              <a:defRPr sz="2800" b="1" i="0" cap="all">
                <a:solidFill>
                  <a:schemeClr val="tx1"/>
                </a:solidFill>
                <a:latin typeface="+mn-lt"/>
                <a:cs typeface="Arial Narrow"/>
              </a:defRPr>
            </a:lvl1pPr>
          </a:lstStyle>
          <a:p>
            <a:endParaRPr lang="en-US" dirty="0"/>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480001" y="1222992"/>
            <a:ext cx="11213020" cy="600000"/>
          </a:xfrm>
          <a:prstGeom prst="rect">
            <a:avLst/>
          </a:prstGeom>
        </p:spPr>
        <p:txBody>
          <a:bodyPr anchor="t">
            <a:noAutofit/>
          </a:bodyPr>
          <a:lstStyle>
            <a:lvl1pPr marL="0" indent="0" algn="l">
              <a:buNone/>
              <a:defRPr sz="2000">
                <a:solidFill>
                  <a:schemeClr val="tx1"/>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Image 5" descr="Une image contenant texte, clipart&#10;&#10;Description générée automatiquement">
            <a:extLst>
              <a:ext uri="{FF2B5EF4-FFF2-40B4-BE49-F238E27FC236}">
                <a16:creationId xmlns:a16="http://schemas.microsoft.com/office/drawing/2014/main" id="{F492A15B-C99B-D446-8998-A54E258D6D9F}"/>
              </a:ext>
            </a:extLst>
          </p:cNvPr>
          <p:cNvPicPr>
            <a:picLocks noChangeAspect="1"/>
          </p:cNvPicPr>
          <p:nvPr userDrawn="1"/>
        </p:nvPicPr>
        <p:blipFill rotWithShape="1">
          <a:blip r:embed="rId2"/>
          <a:srcRect b="45104"/>
          <a:stretch/>
        </p:blipFill>
        <p:spPr>
          <a:xfrm>
            <a:off x="624788" y="6301105"/>
            <a:ext cx="2510384" cy="226697"/>
          </a:xfrm>
          <a:prstGeom prst="rect">
            <a:avLst/>
          </a:prstGeom>
        </p:spPr>
      </p:pic>
    </p:spTree>
    <p:extLst>
      <p:ext uri="{BB962C8B-B14F-4D97-AF65-F5344CB8AC3E}">
        <p14:creationId xmlns:p14="http://schemas.microsoft.com/office/powerpoint/2010/main" val="106393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1548373"/>
            <a:ext cx="11116234" cy="2852737"/>
          </a:xfrm>
        </p:spPr>
        <p:txBody>
          <a:bodyPr>
            <a:normAutofit/>
          </a:bodyPr>
          <a:lstStyle/>
          <a:p>
            <a:r>
              <a:rPr lang="en-US" sz="4000" dirty="0"/>
              <a:t>What Is the Evidence Supporting TROP-2 Directed Therapy in Current Clinical Practice of Patients With TNBC?</a:t>
            </a:r>
          </a:p>
        </p:txBody>
      </p:sp>
      <p:sp>
        <p:nvSpPr>
          <p:cNvPr id="3" name="Content Placeholder 2"/>
          <p:cNvSpPr>
            <a:spLocks noGrp="1"/>
          </p:cNvSpPr>
          <p:nvPr>
            <p:ph type="body" idx="1"/>
          </p:nvPr>
        </p:nvSpPr>
        <p:spPr>
          <a:xfrm>
            <a:off x="609601" y="4230874"/>
            <a:ext cx="10515600" cy="2268537"/>
          </a:xfrm>
        </p:spPr>
        <p:txBody>
          <a:bodyPr>
            <a:normAutofit fontScale="85000" lnSpcReduction="20000"/>
          </a:bodyPr>
          <a:lstStyle/>
          <a:p>
            <a:r>
              <a:rPr lang="en-US" dirty="0"/>
              <a:t>Aditya Bardia, MD, MPH</a:t>
            </a:r>
          </a:p>
          <a:p>
            <a:r>
              <a:rPr lang="en-US" dirty="0"/>
              <a:t>Director</a:t>
            </a:r>
          </a:p>
          <a:p>
            <a:r>
              <a:rPr lang="en-US" dirty="0"/>
              <a:t>Breast Cancer Research</a:t>
            </a:r>
          </a:p>
          <a:p>
            <a:r>
              <a:rPr lang="en-US" dirty="0"/>
              <a:t>Associate Professor</a:t>
            </a:r>
          </a:p>
          <a:p>
            <a:r>
              <a:rPr lang="en-US" dirty="0"/>
              <a:t>Harvard Medical School</a:t>
            </a:r>
          </a:p>
          <a:p>
            <a:r>
              <a:rPr lang="en-US" dirty="0"/>
              <a:t>Mass General Hospital Cancer Center</a:t>
            </a:r>
          </a:p>
          <a:p>
            <a:r>
              <a:rPr lang="en-US" dirty="0"/>
              <a:t>Boston, MA</a:t>
            </a:r>
          </a:p>
          <a:p>
            <a:endParaRPr lang="en-US" dirty="0"/>
          </a:p>
        </p:txBody>
      </p:sp>
    </p:spTree>
    <p:extLst>
      <p:ext uri="{BB962C8B-B14F-4D97-AF65-F5344CB8AC3E}">
        <p14:creationId xmlns:p14="http://schemas.microsoft.com/office/powerpoint/2010/main" val="2885219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6CC3AD-3772-4CA2-9266-131F88E460E9}"/>
              </a:ext>
            </a:extLst>
          </p:cNvPr>
          <p:cNvSpPr txBox="1">
            <a:spLocks/>
          </p:cNvSpPr>
          <p:nvPr/>
        </p:nvSpPr>
        <p:spPr>
          <a:xfrm>
            <a:off x="1932214" y="5213002"/>
            <a:ext cx="8327571" cy="732685"/>
          </a:xfrm>
          <a:prstGeom prst="rect">
            <a:avLst/>
          </a:prstGeom>
        </p:spPr>
        <p:txBody>
          <a:bodyPr vert="horz" lIns="38612" tIns="19306" rIns="38612" bIns="1930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5"/>
              </a:spcAft>
            </a:pPr>
            <a:r>
              <a:rPr lang="en-US" sz="1350" dirty="0"/>
              <a:t>Key grade ≥ 3 TRAEs (SG vs TPC): neutropenia</a:t>
            </a:r>
            <a:r>
              <a:rPr lang="en-US" sz="1350" baseline="30000" dirty="0"/>
              <a:t> </a:t>
            </a:r>
            <a:r>
              <a:rPr lang="en-US" sz="1350" dirty="0"/>
              <a:t>(51% vs 33%), diarrhea (10% vs &lt; 1%), leukopenia (10% vs 5%), anemia (8% vs 5%), and febrile neutropenia (6% vs 2%)</a:t>
            </a:r>
          </a:p>
          <a:p>
            <a:pPr>
              <a:lnSpc>
                <a:spcPct val="100000"/>
              </a:lnSpc>
              <a:spcBef>
                <a:spcPts val="0"/>
              </a:spcBef>
              <a:spcAft>
                <a:spcPts val="85"/>
              </a:spcAft>
            </a:pPr>
            <a:r>
              <a:rPr lang="en-US" sz="1350" dirty="0"/>
              <a:t>No severe cardiovascular toxicity; no grade &gt; 2 neuropathy or grade &gt; 3 interstitial lung disease with SG</a:t>
            </a:r>
          </a:p>
        </p:txBody>
      </p:sp>
      <p:sp>
        <p:nvSpPr>
          <p:cNvPr id="2" name="Title 1">
            <a:extLst>
              <a:ext uri="{FF2B5EF4-FFF2-40B4-BE49-F238E27FC236}">
                <a16:creationId xmlns:a16="http://schemas.microsoft.com/office/drawing/2014/main" id="{2921DC53-9661-45BE-1FC4-F5AC2D71FDDA}"/>
              </a:ext>
            </a:extLst>
          </p:cNvPr>
          <p:cNvSpPr>
            <a:spLocks noGrp="1"/>
          </p:cNvSpPr>
          <p:nvPr>
            <p:ph type="title"/>
          </p:nvPr>
        </p:nvSpPr>
        <p:spPr/>
        <p:txBody>
          <a:bodyPr>
            <a:normAutofit/>
          </a:bodyPr>
          <a:lstStyle/>
          <a:p>
            <a:r>
              <a:rPr lang="en-US" dirty="0"/>
              <a:t>Treatment Related Adverse Effects:</a:t>
            </a:r>
            <a:br>
              <a:rPr lang="en-US" dirty="0"/>
            </a:br>
            <a:r>
              <a:rPr lang="en-US" dirty="0"/>
              <a:t>Sacituzumab </a:t>
            </a:r>
            <a:r>
              <a:rPr lang="en-US" dirty="0" err="1"/>
              <a:t>Govitecan</a:t>
            </a:r>
            <a:r>
              <a:rPr lang="en-US" dirty="0"/>
              <a:t> (vs TPC)</a:t>
            </a:r>
          </a:p>
        </p:txBody>
      </p:sp>
      <p:sp>
        <p:nvSpPr>
          <p:cNvPr id="3" name="Footer Placeholder 2">
            <a:extLst>
              <a:ext uri="{FF2B5EF4-FFF2-40B4-BE49-F238E27FC236}">
                <a16:creationId xmlns:a16="http://schemas.microsoft.com/office/drawing/2014/main" id="{7768A76C-AA20-904B-1E99-1D584616C9A3}"/>
              </a:ext>
            </a:extLst>
          </p:cNvPr>
          <p:cNvSpPr>
            <a:spLocks noGrp="1"/>
          </p:cNvSpPr>
          <p:nvPr>
            <p:ph type="ftr" sz="quarter" idx="3"/>
          </p:nvPr>
        </p:nvSpPr>
        <p:spPr/>
        <p:txBody>
          <a:bodyPr/>
          <a:lstStyle/>
          <a:p>
            <a:r>
              <a:rPr lang="en-US" dirty="0" err="1"/>
              <a:t>Bardia</a:t>
            </a:r>
            <a:r>
              <a:rPr lang="en-US" dirty="0"/>
              <a:t> A, et al. </a:t>
            </a:r>
            <a:r>
              <a:rPr lang="en-US" i="1" dirty="0"/>
              <a:t>N </a:t>
            </a:r>
            <a:r>
              <a:rPr lang="en-US" i="1" dirty="0" err="1"/>
              <a:t>Engl</a:t>
            </a:r>
            <a:r>
              <a:rPr lang="en-US" i="1" dirty="0"/>
              <a:t> J Med. </a:t>
            </a:r>
            <a:r>
              <a:rPr lang="en-US" dirty="0"/>
              <a:t>2021;384(16):1529-1541.</a:t>
            </a:r>
          </a:p>
          <a:p>
            <a:r>
              <a:rPr lang="en-US" dirty="0" err="1"/>
              <a:t>Bardia</a:t>
            </a:r>
            <a:r>
              <a:rPr lang="en-US" dirty="0"/>
              <a:t> A, et al. Presented at the ASCO 2022 Conference: Abstract 1071.</a:t>
            </a:r>
          </a:p>
        </p:txBody>
      </p:sp>
      <p:pic>
        <p:nvPicPr>
          <p:cNvPr id="5" name="Picture 4">
            <a:extLst>
              <a:ext uri="{FF2B5EF4-FFF2-40B4-BE49-F238E27FC236}">
                <a16:creationId xmlns:a16="http://schemas.microsoft.com/office/drawing/2014/main" id="{AA720268-A83D-4360-8E22-B9F82E1D710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30000"/>
                    </a14:imgEffect>
                  </a14:imgLayer>
                </a14:imgProps>
              </a:ext>
            </a:extLst>
          </a:blip>
          <a:stretch>
            <a:fillRect/>
          </a:stretch>
        </p:blipFill>
        <p:spPr>
          <a:xfrm>
            <a:off x="2595201" y="1597242"/>
            <a:ext cx="7001597" cy="3200400"/>
          </a:xfrm>
          <a:prstGeom prst="rect">
            <a:avLst/>
          </a:prstGeom>
        </p:spPr>
      </p:pic>
    </p:spTree>
    <p:extLst>
      <p:ext uri="{BB962C8B-B14F-4D97-AF65-F5344CB8AC3E}">
        <p14:creationId xmlns:p14="http://schemas.microsoft.com/office/powerpoint/2010/main" val="226085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1BFCEC-BB2A-4AD5-AAF8-3FDF4387CA84}"/>
              </a:ext>
            </a:extLst>
          </p:cNvPr>
          <p:cNvSpPr>
            <a:spLocks noGrp="1"/>
          </p:cNvSpPr>
          <p:nvPr>
            <p:ph type="title"/>
          </p:nvPr>
        </p:nvSpPr>
        <p:spPr/>
        <p:txBody>
          <a:bodyPr/>
          <a:lstStyle/>
          <a:p>
            <a:r>
              <a:rPr lang="en-US" dirty="0"/>
              <a:t>What About Biomarkers?</a:t>
            </a:r>
          </a:p>
        </p:txBody>
      </p:sp>
      <p:sp>
        <p:nvSpPr>
          <p:cNvPr id="3" name="Footer Placeholder 2">
            <a:extLst>
              <a:ext uri="{FF2B5EF4-FFF2-40B4-BE49-F238E27FC236}">
                <a16:creationId xmlns:a16="http://schemas.microsoft.com/office/drawing/2014/main" id="{83C2CDEC-7CB4-F67D-DE9A-408868A4E870}"/>
              </a:ext>
            </a:extLst>
          </p:cNvPr>
          <p:cNvSpPr>
            <a:spLocks noGrp="1"/>
          </p:cNvSpPr>
          <p:nvPr>
            <p:ph type="ftr" sz="quarter" idx="3"/>
          </p:nvPr>
        </p:nvSpPr>
        <p:spPr/>
        <p:txBody>
          <a:bodyPr/>
          <a:lstStyle/>
          <a:p>
            <a:r>
              <a:rPr lang="it-IT" dirty="0"/>
              <a:t>Bardia A, et al. </a:t>
            </a:r>
            <a:r>
              <a:rPr lang="it-IT" i="1" dirty="0"/>
              <a:t>Ann Oncol. </a:t>
            </a:r>
            <a:r>
              <a:rPr lang="it-IT" dirty="0"/>
              <a:t>2021 Sep;32(9):1148-1156.</a:t>
            </a:r>
          </a:p>
        </p:txBody>
      </p:sp>
      <p:sp>
        <p:nvSpPr>
          <p:cNvPr id="10" name="Title 1">
            <a:extLst>
              <a:ext uri="{FF2B5EF4-FFF2-40B4-BE49-F238E27FC236}">
                <a16:creationId xmlns:a16="http://schemas.microsoft.com/office/drawing/2014/main" id="{386CA7FB-1FC9-4B96-8562-BF61ECA37542}"/>
              </a:ext>
            </a:extLst>
          </p:cNvPr>
          <p:cNvSpPr txBox="1">
            <a:spLocks/>
          </p:cNvSpPr>
          <p:nvPr/>
        </p:nvSpPr>
        <p:spPr>
          <a:xfrm>
            <a:off x="2905292" y="1575270"/>
            <a:ext cx="6389820" cy="489983"/>
          </a:xfrm>
          <a:prstGeom prst="rect">
            <a:avLst/>
          </a:prstGeom>
        </p:spPr>
        <p:txBody>
          <a:bodyPr vert="horz" lIns="51483" tIns="25741" rIns="51483" bIns="25741"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1802" dirty="0"/>
          </a:p>
        </p:txBody>
      </p:sp>
      <p:sp>
        <p:nvSpPr>
          <p:cNvPr id="2" name="TextBox 1">
            <a:extLst>
              <a:ext uri="{FF2B5EF4-FFF2-40B4-BE49-F238E27FC236}">
                <a16:creationId xmlns:a16="http://schemas.microsoft.com/office/drawing/2014/main" id="{DE7D22C5-1ABB-6F33-FA2E-9F051CFE1BD2}"/>
              </a:ext>
            </a:extLst>
          </p:cNvPr>
          <p:cNvSpPr txBox="1"/>
          <p:nvPr/>
        </p:nvSpPr>
        <p:spPr>
          <a:xfrm>
            <a:off x="533400" y="1779366"/>
            <a:ext cx="2209800" cy="923330"/>
          </a:xfrm>
          <a:prstGeom prst="rect">
            <a:avLst/>
          </a:prstGeom>
          <a:noFill/>
        </p:spPr>
        <p:txBody>
          <a:bodyPr wrap="square" rtlCol="0">
            <a:spAutoFit/>
          </a:bodyPr>
          <a:lstStyle/>
          <a:p>
            <a:pPr algn="ctr"/>
            <a:r>
              <a:rPr lang="en-US" sz="1800" dirty="0">
                <a:solidFill>
                  <a:schemeClr val="tx1"/>
                </a:solidFill>
                <a:effectLst/>
              </a:rPr>
              <a:t>Objective Response </a:t>
            </a:r>
            <a:r>
              <a:rPr lang="en-US" dirty="0">
                <a:solidFill>
                  <a:schemeClr val="tx1"/>
                </a:solidFill>
              </a:rPr>
              <a:t>R</a:t>
            </a:r>
            <a:r>
              <a:rPr lang="en-US" sz="1800" dirty="0">
                <a:solidFill>
                  <a:schemeClr val="tx1"/>
                </a:solidFill>
                <a:effectLst/>
              </a:rPr>
              <a:t>ate by Trop-2 Expression</a:t>
            </a:r>
            <a:endParaRPr lang="en-US" dirty="0">
              <a:solidFill>
                <a:schemeClr val="tx1"/>
              </a:solidFill>
            </a:endParaRPr>
          </a:p>
        </p:txBody>
      </p:sp>
      <p:sp>
        <p:nvSpPr>
          <p:cNvPr id="252" name="Title 1">
            <a:extLst>
              <a:ext uri="{FF2B5EF4-FFF2-40B4-BE49-F238E27FC236}">
                <a16:creationId xmlns:a16="http://schemas.microsoft.com/office/drawing/2014/main" id="{61D73D3D-C395-62BA-A686-C28F9A896A5B}"/>
              </a:ext>
            </a:extLst>
          </p:cNvPr>
          <p:cNvSpPr txBox="1">
            <a:spLocks/>
          </p:cNvSpPr>
          <p:nvPr/>
        </p:nvSpPr>
        <p:spPr>
          <a:xfrm>
            <a:off x="2905292" y="1575270"/>
            <a:ext cx="6389820" cy="489983"/>
          </a:xfrm>
          <a:prstGeom prst="rect">
            <a:avLst/>
          </a:prstGeom>
        </p:spPr>
        <p:txBody>
          <a:bodyPr vert="horz" lIns="51483" tIns="25741" rIns="51483" bIns="25741"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fontAlgn="base">
              <a:spcAft>
                <a:spcPct val="0"/>
              </a:spcAft>
            </a:pPr>
            <a:endParaRPr lang="en-US" sz="1802" dirty="0">
              <a:solidFill>
                <a:srgbClr val="000000"/>
              </a:solidFill>
              <a:ea typeface="Microsoft YaHei"/>
            </a:endParaRPr>
          </a:p>
        </p:txBody>
      </p:sp>
      <p:graphicFrame>
        <p:nvGraphicFramePr>
          <p:cNvPr id="253" name="Chart 252">
            <a:extLst>
              <a:ext uri="{FF2B5EF4-FFF2-40B4-BE49-F238E27FC236}">
                <a16:creationId xmlns:a16="http://schemas.microsoft.com/office/drawing/2014/main" id="{E4AEEB8C-4486-32EF-45A3-0EBCEA156014}"/>
              </a:ext>
            </a:extLst>
          </p:cNvPr>
          <p:cNvGraphicFramePr/>
          <p:nvPr>
            <p:extLst>
              <p:ext uri="{D42A27DB-BD31-4B8C-83A1-F6EECF244321}">
                <p14:modId xmlns:p14="http://schemas.microsoft.com/office/powerpoint/2010/main" val="1774503019"/>
              </p:ext>
            </p:extLst>
          </p:nvPr>
        </p:nvGraphicFramePr>
        <p:xfrm>
          <a:off x="3276600" y="1469252"/>
          <a:ext cx="6248400" cy="1768614"/>
        </p:xfrm>
        <a:graphic>
          <a:graphicData uri="http://schemas.openxmlformats.org/drawingml/2006/chart">
            <c:chart xmlns:c="http://schemas.openxmlformats.org/drawingml/2006/chart" xmlns:r="http://schemas.openxmlformats.org/officeDocument/2006/relationships" r:id="rId3"/>
          </a:graphicData>
        </a:graphic>
      </p:graphicFrame>
      <p:grpSp>
        <p:nvGrpSpPr>
          <p:cNvPr id="332" name="グループ化 2">
            <a:extLst>
              <a:ext uri="{FF2B5EF4-FFF2-40B4-BE49-F238E27FC236}">
                <a16:creationId xmlns:a16="http://schemas.microsoft.com/office/drawing/2014/main" id="{87546810-4B3B-DC21-8778-F0BEE9E8908D}"/>
              </a:ext>
            </a:extLst>
          </p:cNvPr>
          <p:cNvGrpSpPr/>
          <p:nvPr/>
        </p:nvGrpSpPr>
        <p:grpSpPr>
          <a:xfrm>
            <a:off x="4682747" y="3691870"/>
            <a:ext cx="2926915" cy="2366229"/>
            <a:chOff x="2517168" y="-64535"/>
            <a:chExt cx="8231658" cy="6878052"/>
          </a:xfrm>
        </p:grpSpPr>
        <p:sp>
          <p:nvSpPr>
            <p:cNvPr id="333" name="楕円 3">
              <a:extLst>
                <a:ext uri="{FF2B5EF4-FFF2-40B4-BE49-F238E27FC236}">
                  <a16:creationId xmlns:a16="http://schemas.microsoft.com/office/drawing/2014/main" id="{664BF058-FDD1-C8BF-1B60-4EC143AF7ED3}"/>
                </a:ext>
              </a:extLst>
            </p:cNvPr>
            <p:cNvSpPr/>
            <p:nvPr/>
          </p:nvSpPr>
          <p:spPr>
            <a:xfrm>
              <a:off x="2517168" y="1188504"/>
              <a:ext cx="8231658" cy="5625013"/>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34" name="楕円 4">
              <a:extLst>
                <a:ext uri="{FF2B5EF4-FFF2-40B4-BE49-F238E27FC236}">
                  <a16:creationId xmlns:a16="http://schemas.microsoft.com/office/drawing/2014/main" id="{04011F8F-700B-D890-3BDA-31ADB6A8921A}"/>
                </a:ext>
              </a:extLst>
            </p:cNvPr>
            <p:cNvSpPr/>
            <p:nvPr/>
          </p:nvSpPr>
          <p:spPr>
            <a:xfrm>
              <a:off x="7626731" y="1776063"/>
              <a:ext cx="1828799" cy="163359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335" name="図 7">
              <a:extLst>
                <a:ext uri="{FF2B5EF4-FFF2-40B4-BE49-F238E27FC236}">
                  <a16:creationId xmlns:a16="http://schemas.microsoft.com/office/drawing/2014/main" id="{F41D04BB-2EF3-E373-2E8F-9A6BE3E111E3}"/>
                </a:ext>
              </a:extLst>
            </p:cNvPr>
            <p:cNvPicPr>
              <a:picLocks noChangeAspect="1"/>
            </p:cNvPicPr>
            <p:nvPr/>
          </p:nvPicPr>
          <p:blipFill>
            <a:blip r:embed="rId4"/>
            <a:stretch>
              <a:fillRect/>
            </a:stretch>
          </p:blipFill>
          <p:spPr>
            <a:xfrm rot="12312822">
              <a:off x="6351992" y="-64535"/>
              <a:ext cx="925168" cy="833247"/>
            </a:xfrm>
            <a:prstGeom prst="rect">
              <a:avLst/>
            </a:prstGeom>
          </p:spPr>
        </p:pic>
        <p:pic>
          <p:nvPicPr>
            <p:cNvPr id="336" name="図 8">
              <a:extLst>
                <a:ext uri="{FF2B5EF4-FFF2-40B4-BE49-F238E27FC236}">
                  <a16:creationId xmlns:a16="http://schemas.microsoft.com/office/drawing/2014/main" id="{C97E4943-8AC2-00D2-A416-28D41F34AD7C}"/>
                </a:ext>
              </a:extLst>
            </p:cNvPr>
            <p:cNvPicPr>
              <a:picLocks noChangeAspect="1"/>
            </p:cNvPicPr>
            <p:nvPr/>
          </p:nvPicPr>
          <p:blipFill>
            <a:blip r:embed="rId4"/>
            <a:stretch>
              <a:fillRect/>
            </a:stretch>
          </p:blipFill>
          <p:spPr>
            <a:xfrm rot="3900000">
              <a:off x="4126544" y="265685"/>
              <a:ext cx="925168" cy="833247"/>
            </a:xfrm>
            <a:prstGeom prst="rect">
              <a:avLst/>
            </a:prstGeom>
          </p:spPr>
        </p:pic>
        <p:sp>
          <p:nvSpPr>
            <p:cNvPr id="337" name="楕円 11">
              <a:extLst>
                <a:ext uri="{FF2B5EF4-FFF2-40B4-BE49-F238E27FC236}">
                  <a16:creationId xmlns:a16="http://schemas.microsoft.com/office/drawing/2014/main" id="{CB1B277F-2041-9DC5-9B74-A6727D654413}"/>
                </a:ext>
              </a:extLst>
            </p:cNvPr>
            <p:cNvSpPr/>
            <p:nvPr/>
          </p:nvSpPr>
          <p:spPr>
            <a:xfrm>
              <a:off x="2648092" y="1294417"/>
              <a:ext cx="7962347" cy="5369464"/>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38" name="楕円 12">
              <a:extLst>
                <a:ext uri="{FF2B5EF4-FFF2-40B4-BE49-F238E27FC236}">
                  <a16:creationId xmlns:a16="http://schemas.microsoft.com/office/drawing/2014/main" id="{92CD690B-7BB3-6BDF-CD21-8B56851AC442}"/>
                </a:ext>
              </a:extLst>
            </p:cNvPr>
            <p:cNvSpPr/>
            <p:nvPr/>
          </p:nvSpPr>
          <p:spPr>
            <a:xfrm>
              <a:off x="7533112" y="1692437"/>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39" name="フリーフォーム: 図形 10">
              <a:extLst>
                <a:ext uri="{FF2B5EF4-FFF2-40B4-BE49-F238E27FC236}">
                  <a16:creationId xmlns:a16="http://schemas.microsoft.com/office/drawing/2014/main" id="{4742F0CC-6BFB-5970-EDBE-1863B6F8171A}"/>
                </a:ext>
              </a:extLst>
            </p:cNvPr>
            <p:cNvSpPr/>
            <p:nvPr/>
          </p:nvSpPr>
          <p:spPr>
            <a:xfrm rot="2698438">
              <a:off x="7804991" y="2888103"/>
              <a:ext cx="269545" cy="519808"/>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340" name="図 9">
              <a:extLst>
                <a:ext uri="{FF2B5EF4-FFF2-40B4-BE49-F238E27FC236}">
                  <a16:creationId xmlns:a16="http://schemas.microsoft.com/office/drawing/2014/main" id="{1CE30C78-854C-009B-8B56-FC828270C5D6}"/>
                </a:ext>
              </a:extLst>
            </p:cNvPr>
            <p:cNvPicPr>
              <a:picLocks noChangeAspect="1"/>
            </p:cNvPicPr>
            <p:nvPr/>
          </p:nvPicPr>
          <p:blipFill>
            <a:blip r:embed="rId4"/>
            <a:stretch>
              <a:fillRect/>
            </a:stretch>
          </p:blipFill>
          <p:spPr>
            <a:xfrm rot="13200000">
              <a:off x="8107924" y="2068352"/>
              <a:ext cx="925168" cy="833247"/>
            </a:xfrm>
            <a:prstGeom prst="rect">
              <a:avLst/>
            </a:prstGeom>
          </p:spPr>
        </p:pic>
        <p:grpSp>
          <p:nvGrpSpPr>
            <p:cNvPr id="341" name="グループ化 21">
              <a:extLst>
                <a:ext uri="{FF2B5EF4-FFF2-40B4-BE49-F238E27FC236}">
                  <a16:creationId xmlns:a16="http://schemas.microsoft.com/office/drawing/2014/main" id="{A4F5DA1A-2B0E-7418-B9DD-0C725DD4FBF9}"/>
                </a:ext>
              </a:extLst>
            </p:cNvPr>
            <p:cNvGrpSpPr/>
            <p:nvPr/>
          </p:nvGrpSpPr>
          <p:grpSpPr>
            <a:xfrm>
              <a:off x="7799010" y="4136268"/>
              <a:ext cx="1896592" cy="1694147"/>
              <a:chOff x="6946882" y="4356182"/>
              <a:chExt cx="1896592" cy="1694147"/>
            </a:xfrm>
          </p:grpSpPr>
          <p:sp>
            <p:nvSpPr>
              <p:cNvPr id="365" name="楕円 19">
                <a:extLst>
                  <a:ext uri="{FF2B5EF4-FFF2-40B4-BE49-F238E27FC236}">
                    <a16:creationId xmlns:a16="http://schemas.microsoft.com/office/drawing/2014/main" id="{76893932-E74C-8E29-B8DE-8DAC58694DBB}"/>
                  </a:ext>
                </a:extLst>
              </p:cNvPr>
              <p:cNvSpPr/>
              <p:nvPr/>
            </p:nvSpPr>
            <p:spPr>
              <a:xfrm>
                <a:off x="7029408" y="4429897"/>
                <a:ext cx="1720447" cy="153680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66" name="楕円 20">
                <a:extLst>
                  <a:ext uri="{FF2B5EF4-FFF2-40B4-BE49-F238E27FC236}">
                    <a16:creationId xmlns:a16="http://schemas.microsoft.com/office/drawing/2014/main" id="{AB454BBD-662A-0066-4135-6E6B836BF2ED}"/>
                  </a:ext>
                </a:extLst>
              </p:cNvPr>
              <p:cNvSpPr/>
              <p:nvPr/>
            </p:nvSpPr>
            <p:spPr>
              <a:xfrm>
                <a:off x="6946882" y="4356182"/>
                <a:ext cx="1896592" cy="169414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42" name="グループ化 22">
              <a:extLst>
                <a:ext uri="{FF2B5EF4-FFF2-40B4-BE49-F238E27FC236}">
                  <a16:creationId xmlns:a16="http://schemas.microsoft.com/office/drawing/2014/main" id="{FE830292-0094-9255-62DD-1C648D6A1246}"/>
                </a:ext>
              </a:extLst>
            </p:cNvPr>
            <p:cNvGrpSpPr/>
            <p:nvPr/>
          </p:nvGrpSpPr>
          <p:grpSpPr>
            <a:xfrm>
              <a:off x="5437296" y="4520395"/>
              <a:ext cx="2016035" cy="1800841"/>
              <a:chOff x="6774603" y="4124672"/>
              <a:chExt cx="2016035" cy="1800841"/>
            </a:xfrm>
          </p:grpSpPr>
          <p:sp>
            <p:nvSpPr>
              <p:cNvPr id="363" name="楕円 23">
                <a:extLst>
                  <a:ext uri="{FF2B5EF4-FFF2-40B4-BE49-F238E27FC236}">
                    <a16:creationId xmlns:a16="http://schemas.microsoft.com/office/drawing/2014/main" id="{DCDBC526-3B03-A7DC-FB53-0A45BDDF1899}"/>
                  </a:ext>
                </a:extLst>
              </p:cNvPr>
              <p:cNvSpPr/>
              <p:nvPr/>
            </p:nvSpPr>
            <p:spPr>
              <a:xfrm>
                <a:off x="6868222" y="4208298"/>
                <a:ext cx="1828799" cy="1633591"/>
              </a:xfrm>
              <a:prstGeom prst="ellipse">
                <a:avLst/>
              </a:prstGeom>
              <a:solidFill>
                <a:srgbClr val="808080"/>
              </a:solid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64" name="楕円 24">
                <a:extLst>
                  <a:ext uri="{FF2B5EF4-FFF2-40B4-BE49-F238E27FC236}">
                    <a16:creationId xmlns:a16="http://schemas.microsoft.com/office/drawing/2014/main" id="{4EC3CC6C-7CD1-CA3D-BDF7-74E731252199}"/>
                  </a:ext>
                </a:extLst>
              </p:cNvPr>
              <p:cNvSpPr/>
              <p:nvPr/>
            </p:nvSpPr>
            <p:spPr>
              <a:xfrm>
                <a:off x="6774603" y="4124672"/>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343" name="楕円 27">
              <a:extLst>
                <a:ext uri="{FF2B5EF4-FFF2-40B4-BE49-F238E27FC236}">
                  <a16:creationId xmlns:a16="http://schemas.microsoft.com/office/drawing/2014/main" id="{0B51AD80-EE7B-A07D-D0EA-0B6F3D13EE42}"/>
                </a:ext>
              </a:extLst>
            </p:cNvPr>
            <p:cNvSpPr/>
            <p:nvPr/>
          </p:nvSpPr>
          <p:spPr>
            <a:xfrm>
              <a:off x="4292395" y="2263018"/>
              <a:ext cx="2420281" cy="2052635"/>
            </a:xfrm>
            <a:prstGeom prst="ellipse">
              <a:avLst/>
            </a:prstGeom>
            <a:noFill/>
            <a:ln w="38100" cap="flat" cmpd="sng" algn="ctr">
              <a:solidFill>
                <a:srgbClr val="00CC99">
                  <a:shade val="50000"/>
                </a:srgbClr>
              </a:solidFill>
              <a:prstDash val="dash"/>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44" name="楕円 36">
              <a:extLst>
                <a:ext uri="{FF2B5EF4-FFF2-40B4-BE49-F238E27FC236}">
                  <a16:creationId xmlns:a16="http://schemas.microsoft.com/office/drawing/2014/main" id="{818657FB-A630-BD55-DA44-8D755BA3FFFE}"/>
                </a:ext>
              </a:extLst>
            </p:cNvPr>
            <p:cNvSpPr/>
            <p:nvPr/>
          </p:nvSpPr>
          <p:spPr>
            <a:xfrm>
              <a:off x="2766541" y="3493443"/>
              <a:ext cx="441477" cy="642787"/>
            </a:xfrm>
            <a:prstGeom prst="ellipse">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45" name="円弧 38">
              <a:extLst>
                <a:ext uri="{FF2B5EF4-FFF2-40B4-BE49-F238E27FC236}">
                  <a16:creationId xmlns:a16="http://schemas.microsoft.com/office/drawing/2014/main" id="{744B5C4D-9334-BD1F-CCED-808E65B515A4}"/>
                </a:ext>
              </a:extLst>
            </p:cNvPr>
            <p:cNvSpPr/>
            <p:nvPr/>
          </p:nvSpPr>
          <p:spPr>
            <a:xfrm rot="10800000">
              <a:off x="3006141" y="2966083"/>
              <a:ext cx="3850019" cy="2558622"/>
            </a:xfrm>
            <a:prstGeom prst="arc">
              <a:avLst>
                <a:gd name="adj1" fmla="val 18474078"/>
                <a:gd name="adj2" fmla="val 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46" name="円弧 41">
              <a:extLst>
                <a:ext uri="{FF2B5EF4-FFF2-40B4-BE49-F238E27FC236}">
                  <a16:creationId xmlns:a16="http://schemas.microsoft.com/office/drawing/2014/main" id="{AE7013D6-9C9C-5D36-2BCE-93D91C0D9E16}"/>
                </a:ext>
              </a:extLst>
            </p:cNvPr>
            <p:cNvSpPr/>
            <p:nvPr/>
          </p:nvSpPr>
          <p:spPr>
            <a:xfrm rot="13200000">
              <a:off x="3270818" y="1369210"/>
              <a:ext cx="2950437" cy="4248136"/>
            </a:xfrm>
            <a:prstGeom prst="arc">
              <a:avLst>
                <a:gd name="adj1" fmla="val 19401305"/>
                <a:gd name="adj2" fmla="val 195443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47" name="円弧 42">
              <a:extLst>
                <a:ext uri="{FF2B5EF4-FFF2-40B4-BE49-F238E27FC236}">
                  <a16:creationId xmlns:a16="http://schemas.microsoft.com/office/drawing/2014/main" id="{13F121BE-25B6-A371-2690-F888BDA56B94}"/>
                </a:ext>
              </a:extLst>
            </p:cNvPr>
            <p:cNvSpPr/>
            <p:nvPr/>
          </p:nvSpPr>
          <p:spPr>
            <a:xfrm rot="14700000">
              <a:off x="3576886" y="1568084"/>
              <a:ext cx="2950437" cy="4248136"/>
            </a:xfrm>
            <a:prstGeom prst="arc">
              <a:avLst>
                <a:gd name="adj1" fmla="val 18151206"/>
                <a:gd name="adj2" fmla="val 65851"/>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48" name="円弧 43">
              <a:extLst>
                <a:ext uri="{FF2B5EF4-FFF2-40B4-BE49-F238E27FC236}">
                  <a16:creationId xmlns:a16="http://schemas.microsoft.com/office/drawing/2014/main" id="{77B842D3-210D-B209-1F2F-318D155B8ADF}"/>
                </a:ext>
              </a:extLst>
            </p:cNvPr>
            <p:cNvSpPr/>
            <p:nvPr/>
          </p:nvSpPr>
          <p:spPr>
            <a:xfrm rot="14700000">
              <a:off x="3535810" y="1204771"/>
              <a:ext cx="2950437" cy="4248136"/>
            </a:xfrm>
            <a:prstGeom prst="arc">
              <a:avLst>
                <a:gd name="adj1" fmla="val 14017393"/>
                <a:gd name="adj2" fmla="val 16104782"/>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49" name="円弧 44">
              <a:extLst>
                <a:ext uri="{FF2B5EF4-FFF2-40B4-BE49-F238E27FC236}">
                  <a16:creationId xmlns:a16="http://schemas.microsoft.com/office/drawing/2014/main" id="{1FEFECD4-43D9-362B-9022-5100E97051AF}"/>
                </a:ext>
              </a:extLst>
            </p:cNvPr>
            <p:cNvSpPr/>
            <p:nvPr/>
          </p:nvSpPr>
          <p:spPr>
            <a:xfrm rot="14700000">
              <a:off x="3455931" y="846795"/>
              <a:ext cx="2950437" cy="4248136"/>
            </a:xfrm>
            <a:prstGeom prst="arc">
              <a:avLst>
                <a:gd name="adj1" fmla="val 13438190"/>
                <a:gd name="adj2" fmla="val 1550732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50" name="星: 8 pt 47">
              <a:extLst>
                <a:ext uri="{FF2B5EF4-FFF2-40B4-BE49-F238E27FC236}">
                  <a16:creationId xmlns:a16="http://schemas.microsoft.com/office/drawing/2014/main" id="{F49B8156-B0EF-5854-651F-F7A7F9555B7C}"/>
                </a:ext>
              </a:extLst>
            </p:cNvPr>
            <p:cNvSpPr/>
            <p:nvPr/>
          </p:nvSpPr>
          <p:spPr>
            <a:xfrm>
              <a:off x="3814708" y="4676968"/>
              <a:ext cx="281426" cy="281426"/>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51" name="円弧 48">
              <a:extLst>
                <a:ext uri="{FF2B5EF4-FFF2-40B4-BE49-F238E27FC236}">
                  <a16:creationId xmlns:a16="http://schemas.microsoft.com/office/drawing/2014/main" id="{9FD1825C-F7AE-828C-D7DB-9F56AE4DBAE8}"/>
                </a:ext>
              </a:extLst>
            </p:cNvPr>
            <p:cNvSpPr/>
            <p:nvPr/>
          </p:nvSpPr>
          <p:spPr>
            <a:xfrm rot="14700000">
              <a:off x="3545456" y="62406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352" name="円弧 49">
              <a:extLst>
                <a:ext uri="{FF2B5EF4-FFF2-40B4-BE49-F238E27FC236}">
                  <a16:creationId xmlns:a16="http://schemas.microsoft.com/office/drawing/2014/main" id="{5B72DBB0-6132-DCC2-98A7-CD49C91C3C45}"/>
                </a:ext>
              </a:extLst>
            </p:cNvPr>
            <p:cNvSpPr/>
            <p:nvPr/>
          </p:nvSpPr>
          <p:spPr>
            <a:xfrm rot="14700000">
              <a:off x="3442191" y="185705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pic>
          <p:nvPicPr>
            <p:cNvPr id="353" name="図 50">
              <a:extLst>
                <a:ext uri="{FF2B5EF4-FFF2-40B4-BE49-F238E27FC236}">
                  <a16:creationId xmlns:a16="http://schemas.microsoft.com/office/drawing/2014/main" id="{738C451B-6296-7232-55B7-F6F5F0F9F1AD}"/>
                </a:ext>
              </a:extLst>
            </p:cNvPr>
            <p:cNvPicPr>
              <a:picLocks noChangeAspect="1"/>
            </p:cNvPicPr>
            <p:nvPr/>
          </p:nvPicPr>
          <p:blipFill>
            <a:blip r:embed="rId4"/>
            <a:stretch>
              <a:fillRect/>
            </a:stretch>
          </p:blipFill>
          <p:spPr>
            <a:xfrm rot="1800000">
              <a:off x="8832571" y="4598172"/>
              <a:ext cx="541296" cy="487515"/>
            </a:xfrm>
            <a:prstGeom prst="rect">
              <a:avLst/>
            </a:prstGeom>
          </p:spPr>
        </p:pic>
        <p:sp>
          <p:nvSpPr>
            <p:cNvPr id="354" name="フリーフォーム: 図形 51">
              <a:extLst>
                <a:ext uri="{FF2B5EF4-FFF2-40B4-BE49-F238E27FC236}">
                  <a16:creationId xmlns:a16="http://schemas.microsoft.com/office/drawing/2014/main" id="{9BC8B43A-F234-03BE-5419-6C4EA005AC85}"/>
                </a:ext>
              </a:extLst>
            </p:cNvPr>
            <p:cNvSpPr/>
            <p:nvPr/>
          </p:nvSpPr>
          <p:spPr>
            <a:xfrm rot="575599">
              <a:off x="8051728" y="4702337"/>
              <a:ext cx="204496" cy="380921"/>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355" name="図 52">
              <a:extLst>
                <a:ext uri="{FF2B5EF4-FFF2-40B4-BE49-F238E27FC236}">
                  <a16:creationId xmlns:a16="http://schemas.microsoft.com/office/drawing/2014/main" id="{F590EC7F-1ECE-568E-AD44-3437843A28ED}"/>
                </a:ext>
              </a:extLst>
            </p:cNvPr>
            <p:cNvPicPr>
              <a:picLocks noChangeAspect="1"/>
            </p:cNvPicPr>
            <p:nvPr/>
          </p:nvPicPr>
          <p:blipFill>
            <a:blip r:embed="rId4"/>
            <a:stretch>
              <a:fillRect/>
            </a:stretch>
          </p:blipFill>
          <p:spPr>
            <a:xfrm rot="20400000">
              <a:off x="8284447" y="5065305"/>
              <a:ext cx="541296" cy="487515"/>
            </a:xfrm>
            <a:prstGeom prst="rect">
              <a:avLst/>
            </a:prstGeom>
          </p:spPr>
        </p:pic>
        <p:sp>
          <p:nvSpPr>
            <p:cNvPr id="356" name="楕円 53">
              <a:extLst>
                <a:ext uri="{FF2B5EF4-FFF2-40B4-BE49-F238E27FC236}">
                  <a16:creationId xmlns:a16="http://schemas.microsoft.com/office/drawing/2014/main" id="{3283FD18-23C4-5192-66D2-16C4B39BD2C6}"/>
                </a:ext>
              </a:extLst>
            </p:cNvPr>
            <p:cNvSpPr/>
            <p:nvPr/>
          </p:nvSpPr>
          <p:spPr>
            <a:xfrm rot="1800000">
              <a:off x="8648412" y="1689446"/>
              <a:ext cx="933697" cy="381487"/>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nvGrpSpPr>
            <p:cNvPr id="357" name="グループ化 37">
              <a:extLst>
                <a:ext uri="{FF2B5EF4-FFF2-40B4-BE49-F238E27FC236}">
                  <a16:creationId xmlns:a16="http://schemas.microsoft.com/office/drawing/2014/main" id="{DFBBC354-9982-4B9A-E686-BF5E4C44151C}"/>
                </a:ext>
              </a:extLst>
            </p:cNvPr>
            <p:cNvGrpSpPr/>
            <p:nvPr/>
          </p:nvGrpSpPr>
          <p:grpSpPr>
            <a:xfrm>
              <a:off x="4434265" y="3127279"/>
              <a:ext cx="2113362" cy="285342"/>
              <a:chOff x="4249505" y="5998441"/>
              <a:chExt cx="4404295" cy="562133"/>
            </a:xfrm>
          </p:grpSpPr>
          <p:sp>
            <p:nvSpPr>
              <p:cNvPr id="361" name="フリーフォーム: 図形 39">
                <a:extLst>
                  <a:ext uri="{FF2B5EF4-FFF2-40B4-BE49-F238E27FC236}">
                    <a16:creationId xmlns:a16="http://schemas.microsoft.com/office/drawing/2014/main" id="{ADC2C8D5-AEAD-E89B-1B68-9685C9E2B0F3}"/>
                  </a:ext>
                </a:extLst>
              </p:cNvPr>
              <p:cNvSpPr/>
              <p:nvPr/>
            </p:nvSpPr>
            <p:spPr>
              <a:xfrm>
                <a:off x="4712716" y="5998441"/>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62" name="フリーフォーム: 図形 40">
                <a:extLst>
                  <a:ext uri="{FF2B5EF4-FFF2-40B4-BE49-F238E27FC236}">
                    <a16:creationId xmlns:a16="http://schemas.microsoft.com/office/drawing/2014/main" id="{34D3D42E-BA2F-CEDB-71DB-FCC17120ED39}"/>
                  </a:ext>
                </a:extLst>
              </p:cNvPr>
              <p:cNvSpPr/>
              <p:nvPr/>
            </p:nvSpPr>
            <p:spPr>
              <a:xfrm>
                <a:off x="4249505" y="6007066"/>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358" name="星: 8 pt 45">
              <a:extLst>
                <a:ext uri="{FF2B5EF4-FFF2-40B4-BE49-F238E27FC236}">
                  <a16:creationId xmlns:a16="http://schemas.microsoft.com/office/drawing/2014/main" id="{CA5FA5AA-77A7-7A43-A88E-4FB2E0AF453C}"/>
                </a:ext>
              </a:extLst>
            </p:cNvPr>
            <p:cNvSpPr/>
            <p:nvPr/>
          </p:nvSpPr>
          <p:spPr>
            <a:xfrm>
              <a:off x="4526006" y="3088473"/>
              <a:ext cx="287035" cy="287035"/>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59" name="星: 8 pt 57">
              <a:extLst>
                <a:ext uri="{FF2B5EF4-FFF2-40B4-BE49-F238E27FC236}">
                  <a16:creationId xmlns:a16="http://schemas.microsoft.com/office/drawing/2014/main" id="{EBB35118-DA08-6EE9-4483-07D268D8EA24}"/>
                </a:ext>
              </a:extLst>
            </p:cNvPr>
            <p:cNvSpPr/>
            <p:nvPr/>
          </p:nvSpPr>
          <p:spPr>
            <a:xfrm>
              <a:off x="5979826" y="5662215"/>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60" name="星: 8 pt 58">
              <a:extLst>
                <a:ext uri="{FF2B5EF4-FFF2-40B4-BE49-F238E27FC236}">
                  <a16:creationId xmlns:a16="http://schemas.microsoft.com/office/drawing/2014/main" id="{0978A261-DABB-CFCF-1D08-D2AE4C042B5F}"/>
                </a:ext>
              </a:extLst>
            </p:cNvPr>
            <p:cNvSpPr/>
            <p:nvPr/>
          </p:nvSpPr>
          <p:spPr>
            <a:xfrm>
              <a:off x="6813040" y="5103198"/>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67" name="グループ化 14">
            <a:extLst>
              <a:ext uri="{FF2B5EF4-FFF2-40B4-BE49-F238E27FC236}">
                <a16:creationId xmlns:a16="http://schemas.microsoft.com/office/drawing/2014/main" id="{E62EB7BD-D2AF-20BD-EF0D-0BBAEBADDB12}"/>
              </a:ext>
            </a:extLst>
          </p:cNvPr>
          <p:cNvGrpSpPr>
            <a:grpSpLocks noChangeAspect="1"/>
          </p:cNvGrpSpPr>
          <p:nvPr/>
        </p:nvGrpSpPr>
        <p:grpSpPr>
          <a:xfrm rot="538702">
            <a:off x="6357681" y="4487159"/>
            <a:ext cx="92612" cy="228502"/>
            <a:chOff x="7973034" y="2728579"/>
            <a:chExt cx="273896" cy="675791"/>
          </a:xfrm>
        </p:grpSpPr>
        <p:sp>
          <p:nvSpPr>
            <p:cNvPr id="368" name="月 13">
              <a:extLst>
                <a:ext uri="{FF2B5EF4-FFF2-40B4-BE49-F238E27FC236}">
                  <a16:creationId xmlns:a16="http://schemas.microsoft.com/office/drawing/2014/main" id="{710C9FCC-E216-3C87-6D3D-F765366CA40D}"/>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69" name="月 61">
              <a:extLst>
                <a:ext uri="{FF2B5EF4-FFF2-40B4-BE49-F238E27FC236}">
                  <a16:creationId xmlns:a16="http://schemas.microsoft.com/office/drawing/2014/main" id="{1372BD96-CE5D-E52A-BA8D-07DA67524586}"/>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70" name="グループ化 65">
            <a:extLst>
              <a:ext uri="{FF2B5EF4-FFF2-40B4-BE49-F238E27FC236}">
                <a16:creationId xmlns:a16="http://schemas.microsoft.com/office/drawing/2014/main" id="{74C02B62-E76D-D733-D595-B2C08590BC1F}"/>
              </a:ext>
            </a:extLst>
          </p:cNvPr>
          <p:cNvGrpSpPr>
            <a:grpSpLocks noChangeAspect="1"/>
          </p:cNvGrpSpPr>
          <p:nvPr/>
        </p:nvGrpSpPr>
        <p:grpSpPr>
          <a:xfrm rot="13429816">
            <a:off x="7140687" y="4675684"/>
            <a:ext cx="92612" cy="228502"/>
            <a:chOff x="7973034" y="2728579"/>
            <a:chExt cx="273896" cy="675791"/>
          </a:xfrm>
        </p:grpSpPr>
        <p:sp>
          <p:nvSpPr>
            <p:cNvPr id="371" name="月 66">
              <a:extLst>
                <a:ext uri="{FF2B5EF4-FFF2-40B4-BE49-F238E27FC236}">
                  <a16:creationId xmlns:a16="http://schemas.microsoft.com/office/drawing/2014/main" id="{875C2C33-1BA4-15B9-C94A-2EC36498E836}"/>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72" name="月 67">
              <a:extLst>
                <a:ext uri="{FF2B5EF4-FFF2-40B4-BE49-F238E27FC236}">
                  <a16:creationId xmlns:a16="http://schemas.microsoft.com/office/drawing/2014/main" id="{CFFD232E-8393-33D2-5C9B-8055745F3B7E}"/>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73" name="グループ化 68">
            <a:extLst>
              <a:ext uri="{FF2B5EF4-FFF2-40B4-BE49-F238E27FC236}">
                <a16:creationId xmlns:a16="http://schemas.microsoft.com/office/drawing/2014/main" id="{19A85163-8861-4CD7-7D8B-6A8E07EB846F}"/>
              </a:ext>
            </a:extLst>
          </p:cNvPr>
          <p:cNvGrpSpPr>
            <a:grpSpLocks noChangeAspect="1"/>
          </p:cNvGrpSpPr>
          <p:nvPr/>
        </p:nvGrpSpPr>
        <p:grpSpPr>
          <a:xfrm rot="3749302">
            <a:off x="6508651" y="4206820"/>
            <a:ext cx="92612" cy="228502"/>
            <a:chOff x="7973034" y="2728579"/>
            <a:chExt cx="273896" cy="675791"/>
          </a:xfrm>
        </p:grpSpPr>
        <p:sp>
          <p:nvSpPr>
            <p:cNvPr id="374" name="月 69">
              <a:extLst>
                <a:ext uri="{FF2B5EF4-FFF2-40B4-BE49-F238E27FC236}">
                  <a16:creationId xmlns:a16="http://schemas.microsoft.com/office/drawing/2014/main" id="{12CD202B-01B2-B5DA-EADA-F4D3868FC036}"/>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75" name="月 70">
              <a:extLst>
                <a:ext uri="{FF2B5EF4-FFF2-40B4-BE49-F238E27FC236}">
                  <a16:creationId xmlns:a16="http://schemas.microsoft.com/office/drawing/2014/main" id="{F640A887-2CD4-BC71-6488-540CC6A04A61}"/>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76" name="グループ化 71">
            <a:extLst>
              <a:ext uri="{FF2B5EF4-FFF2-40B4-BE49-F238E27FC236}">
                <a16:creationId xmlns:a16="http://schemas.microsoft.com/office/drawing/2014/main" id="{F8CA3C05-9B3A-A899-C8E1-2A4C634CDE8D}"/>
              </a:ext>
            </a:extLst>
          </p:cNvPr>
          <p:cNvGrpSpPr>
            <a:grpSpLocks noChangeAspect="1"/>
          </p:cNvGrpSpPr>
          <p:nvPr/>
        </p:nvGrpSpPr>
        <p:grpSpPr>
          <a:xfrm rot="19036667">
            <a:off x="6490961" y="4772904"/>
            <a:ext cx="92612" cy="228502"/>
            <a:chOff x="7973034" y="2728579"/>
            <a:chExt cx="273896" cy="675791"/>
          </a:xfrm>
        </p:grpSpPr>
        <p:sp>
          <p:nvSpPr>
            <p:cNvPr id="377" name="月 72">
              <a:extLst>
                <a:ext uri="{FF2B5EF4-FFF2-40B4-BE49-F238E27FC236}">
                  <a16:creationId xmlns:a16="http://schemas.microsoft.com/office/drawing/2014/main" id="{10786EBE-D1B4-1766-5123-460D6D3EC33E}"/>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78" name="月 73">
              <a:extLst>
                <a:ext uri="{FF2B5EF4-FFF2-40B4-BE49-F238E27FC236}">
                  <a16:creationId xmlns:a16="http://schemas.microsoft.com/office/drawing/2014/main" id="{5768C31F-56DD-9612-11A0-0DFC9608265E}"/>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79" name="グループ化 74">
            <a:extLst>
              <a:ext uri="{FF2B5EF4-FFF2-40B4-BE49-F238E27FC236}">
                <a16:creationId xmlns:a16="http://schemas.microsoft.com/office/drawing/2014/main" id="{80E864C5-33B9-B617-294E-68EA993958C0}"/>
              </a:ext>
            </a:extLst>
          </p:cNvPr>
          <p:cNvGrpSpPr>
            <a:grpSpLocks noChangeAspect="1"/>
          </p:cNvGrpSpPr>
          <p:nvPr/>
        </p:nvGrpSpPr>
        <p:grpSpPr>
          <a:xfrm rot="8414957">
            <a:off x="7123448" y="5097435"/>
            <a:ext cx="69313" cy="171019"/>
            <a:chOff x="7973034" y="2728579"/>
            <a:chExt cx="273896" cy="675791"/>
          </a:xfrm>
        </p:grpSpPr>
        <p:sp>
          <p:nvSpPr>
            <p:cNvPr id="380" name="月 75">
              <a:extLst>
                <a:ext uri="{FF2B5EF4-FFF2-40B4-BE49-F238E27FC236}">
                  <a16:creationId xmlns:a16="http://schemas.microsoft.com/office/drawing/2014/main" id="{B155F561-F987-0585-00D3-D3C363E97E99}"/>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81" name="月 76">
              <a:extLst>
                <a:ext uri="{FF2B5EF4-FFF2-40B4-BE49-F238E27FC236}">
                  <a16:creationId xmlns:a16="http://schemas.microsoft.com/office/drawing/2014/main" id="{BDDE96F6-8E87-0B5D-4173-E2CFB1C31D2C}"/>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82" name="グループ化 77">
            <a:extLst>
              <a:ext uri="{FF2B5EF4-FFF2-40B4-BE49-F238E27FC236}">
                <a16:creationId xmlns:a16="http://schemas.microsoft.com/office/drawing/2014/main" id="{3D178D9B-BE7B-DC6D-19BD-3AC083064589}"/>
              </a:ext>
            </a:extLst>
          </p:cNvPr>
          <p:cNvGrpSpPr>
            <a:grpSpLocks noChangeAspect="1"/>
          </p:cNvGrpSpPr>
          <p:nvPr/>
        </p:nvGrpSpPr>
        <p:grpSpPr>
          <a:xfrm rot="3257973">
            <a:off x="6600441" y="5101599"/>
            <a:ext cx="69313" cy="171019"/>
            <a:chOff x="7973034" y="2728579"/>
            <a:chExt cx="273896" cy="675791"/>
          </a:xfrm>
        </p:grpSpPr>
        <p:sp>
          <p:nvSpPr>
            <p:cNvPr id="383" name="月 78">
              <a:extLst>
                <a:ext uri="{FF2B5EF4-FFF2-40B4-BE49-F238E27FC236}">
                  <a16:creationId xmlns:a16="http://schemas.microsoft.com/office/drawing/2014/main" id="{C5DE321C-3008-480E-BDBA-113136E67ED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84" name="月 79">
              <a:extLst>
                <a:ext uri="{FF2B5EF4-FFF2-40B4-BE49-F238E27FC236}">
                  <a16:creationId xmlns:a16="http://schemas.microsoft.com/office/drawing/2014/main" id="{449E14F9-0ED5-931F-8D45-2674E4BAAB4E}"/>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85" name="グループ化 80">
            <a:extLst>
              <a:ext uri="{FF2B5EF4-FFF2-40B4-BE49-F238E27FC236}">
                <a16:creationId xmlns:a16="http://schemas.microsoft.com/office/drawing/2014/main" id="{86B0165D-05A2-B6B0-AB8C-9F37BF749FA2}"/>
              </a:ext>
            </a:extLst>
          </p:cNvPr>
          <p:cNvGrpSpPr>
            <a:grpSpLocks noChangeAspect="1"/>
          </p:cNvGrpSpPr>
          <p:nvPr/>
        </p:nvGrpSpPr>
        <p:grpSpPr>
          <a:xfrm rot="5677465">
            <a:off x="6856069" y="5007181"/>
            <a:ext cx="69313" cy="171019"/>
            <a:chOff x="7973034" y="2728579"/>
            <a:chExt cx="273896" cy="675791"/>
          </a:xfrm>
        </p:grpSpPr>
        <p:sp>
          <p:nvSpPr>
            <p:cNvPr id="386" name="月 81">
              <a:extLst>
                <a:ext uri="{FF2B5EF4-FFF2-40B4-BE49-F238E27FC236}">
                  <a16:creationId xmlns:a16="http://schemas.microsoft.com/office/drawing/2014/main" id="{C66E3687-EE82-37D1-244D-56954FA36409}"/>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87" name="月 82">
              <a:extLst>
                <a:ext uri="{FF2B5EF4-FFF2-40B4-BE49-F238E27FC236}">
                  <a16:creationId xmlns:a16="http://schemas.microsoft.com/office/drawing/2014/main" id="{79E11124-0EF6-D17B-679E-9E9FCFDE3EFC}"/>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88" name="グループ化 83">
            <a:extLst>
              <a:ext uri="{FF2B5EF4-FFF2-40B4-BE49-F238E27FC236}">
                <a16:creationId xmlns:a16="http://schemas.microsoft.com/office/drawing/2014/main" id="{B3B7642D-0066-ECB8-9779-D13F2E7E128B}"/>
              </a:ext>
            </a:extLst>
          </p:cNvPr>
          <p:cNvGrpSpPr>
            <a:grpSpLocks noChangeAspect="1"/>
          </p:cNvGrpSpPr>
          <p:nvPr/>
        </p:nvGrpSpPr>
        <p:grpSpPr>
          <a:xfrm rot="161441">
            <a:off x="6483783" y="5334380"/>
            <a:ext cx="69313" cy="171019"/>
            <a:chOff x="7973034" y="2728579"/>
            <a:chExt cx="273896" cy="675791"/>
          </a:xfrm>
        </p:grpSpPr>
        <p:sp>
          <p:nvSpPr>
            <p:cNvPr id="389" name="月 84">
              <a:extLst>
                <a:ext uri="{FF2B5EF4-FFF2-40B4-BE49-F238E27FC236}">
                  <a16:creationId xmlns:a16="http://schemas.microsoft.com/office/drawing/2014/main" id="{EE46CCB6-F3AC-DA88-1143-DAC419F135EC}"/>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90" name="月 85">
              <a:extLst>
                <a:ext uri="{FF2B5EF4-FFF2-40B4-BE49-F238E27FC236}">
                  <a16:creationId xmlns:a16="http://schemas.microsoft.com/office/drawing/2014/main" id="{4DE9E99E-64A6-CDEC-7849-5FEE4DFBB5D4}"/>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91" name="グループ化 86">
            <a:extLst>
              <a:ext uri="{FF2B5EF4-FFF2-40B4-BE49-F238E27FC236}">
                <a16:creationId xmlns:a16="http://schemas.microsoft.com/office/drawing/2014/main" id="{59617E68-DD6C-1C26-900F-17909A814816}"/>
              </a:ext>
            </a:extLst>
          </p:cNvPr>
          <p:cNvGrpSpPr>
            <a:grpSpLocks noChangeAspect="1"/>
          </p:cNvGrpSpPr>
          <p:nvPr/>
        </p:nvGrpSpPr>
        <p:grpSpPr>
          <a:xfrm rot="19078255">
            <a:off x="6575712" y="5564537"/>
            <a:ext cx="69313" cy="171019"/>
            <a:chOff x="7973034" y="2728579"/>
            <a:chExt cx="273896" cy="675791"/>
          </a:xfrm>
        </p:grpSpPr>
        <p:sp>
          <p:nvSpPr>
            <p:cNvPr id="392" name="月 87">
              <a:extLst>
                <a:ext uri="{FF2B5EF4-FFF2-40B4-BE49-F238E27FC236}">
                  <a16:creationId xmlns:a16="http://schemas.microsoft.com/office/drawing/2014/main" id="{FF8ED9A8-A7A9-E80C-47DB-45BBB183B4D6}"/>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93" name="月 88">
              <a:extLst>
                <a:ext uri="{FF2B5EF4-FFF2-40B4-BE49-F238E27FC236}">
                  <a16:creationId xmlns:a16="http://schemas.microsoft.com/office/drawing/2014/main" id="{0A9DD8FE-C80E-D0D1-03A5-03D923525F1E}"/>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94" name="グループ化 89">
            <a:extLst>
              <a:ext uri="{FF2B5EF4-FFF2-40B4-BE49-F238E27FC236}">
                <a16:creationId xmlns:a16="http://schemas.microsoft.com/office/drawing/2014/main" id="{7548C22E-613E-5AD1-E060-956CBE8F7CA6}"/>
              </a:ext>
            </a:extLst>
          </p:cNvPr>
          <p:cNvGrpSpPr>
            <a:grpSpLocks noChangeAspect="1"/>
          </p:cNvGrpSpPr>
          <p:nvPr/>
        </p:nvGrpSpPr>
        <p:grpSpPr>
          <a:xfrm rot="16824556">
            <a:off x="6842186" y="5674350"/>
            <a:ext cx="69313" cy="171019"/>
            <a:chOff x="7973034" y="2728579"/>
            <a:chExt cx="273896" cy="675791"/>
          </a:xfrm>
        </p:grpSpPr>
        <p:sp>
          <p:nvSpPr>
            <p:cNvPr id="395" name="月 90">
              <a:extLst>
                <a:ext uri="{FF2B5EF4-FFF2-40B4-BE49-F238E27FC236}">
                  <a16:creationId xmlns:a16="http://schemas.microsoft.com/office/drawing/2014/main" id="{79614810-C7B2-5A13-E31A-1058839630DA}"/>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96" name="月 91">
              <a:extLst>
                <a:ext uri="{FF2B5EF4-FFF2-40B4-BE49-F238E27FC236}">
                  <a16:creationId xmlns:a16="http://schemas.microsoft.com/office/drawing/2014/main" id="{07CA9C3B-DD55-6567-59C3-730ECB3379D2}"/>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97" name="グループ化 92">
            <a:extLst>
              <a:ext uri="{FF2B5EF4-FFF2-40B4-BE49-F238E27FC236}">
                <a16:creationId xmlns:a16="http://schemas.microsoft.com/office/drawing/2014/main" id="{B565636A-9899-5ECA-C7C7-03DBFEA18FA3}"/>
              </a:ext>
            </a:extLst>
          </p:cNvPr>
          <p:cNvGrpSpPr>
            <a:grpSpLocks noChangeAspect="1"/>
          </p:cNvGrpSpPr>
          <p:nvPr/>
        </p:nvGrpSpPr>
        <p:grpSpPr>
          <a:xfrm rot="14532207">
            <a:off x="7106672" y="5593956"/>
            <a:ext cx="69313" cy="171019"/>
            <a:chOff x="7973034" y="2728579"/>
            <a:chExt cx="273896" cy="675791"/>
          </a:xfrm>
        </p:grpSpPr>
        <p:sp>
          <p:nvSpPr>
            <p:cNvPr id="398" name="月 93">
              <a:extLst>
                <a:ext uri="{FF2B5EF4-FFF2-40B4-BE49-F238E27FC236}">
                  <a16:creationId xmlns:a16="http://schemas.microsoft.com/office/drawing/2014/main" id="{9AF2363F-3429-00FF-20C1-4DB75A8A3A83}"/>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99" name="月 94">
              <a:extLst>
                <a:ext uri="{FF2B5EF4-FFF2-40B4-BE49-F238E27FC236}">
                  <a16:creationId xmlns:a16="http://schemas.microsoft.com/office/drawing/2014/main" id="{BA5898DD-006A-97BA-BA33-38DBF65D2B8D}"/>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400" name="グループ化 95">
            <a:extLst>
              <a:ext uri="{FF2B5EF4-FFF2-40B4-BE49-F238E27FC236}">
                <a16:creationId xmlns:a16="http://schemas.microsoft.com/office/drawing/2014/main" id="{FC871006-2259-69DF-971B-41EFE40373A3}"/>
              </a:ext>
            </a:extLst>
          </p:cNvPr>
          <p:cNvGrpSpPr>
            <a:grpSpLocks noChangeAspect="1"/>
          </p:cNvGrpSpPr>
          <p:nvPr/>
        </p:nvGrpSpPr>
        <p:grpSpPr>
          <a:xfrm rot="11538489">
            <a:off x="7244695" y="5351998"/>
            <a:ext cx="69313" cy="171019"/>
            <a:chOff x="7973034" y="2728579"/>
            <a:chExt cx="273896" cy="675791"/>
          </a:xfrm>
        </p:grpSpPr>
        <p:sp>
          <p:nvSpPr>
            <p:cNvPr id="401" name="月 96">
              <a:extLst>
                <a:ext uri="{FF2B5EF4-FFF2-40B4-BE49-F238E27FC236}">
                  <a16:creationId xmlns:a16="http://schemas.microsoft.com/office/drawing/2014/main" id="{44CF0915-8FCF-0F30-5A61-5E4B4CCC5F1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402" name="月 97">
              <a:extLst>
                <a:ext uri="{FF2B5EF4-FFF2-40B4-BE49-F238E27FC236}">
                  <a16:creationId xmlns:a16="http://schemas.microsoft.com/office/drawing/2014/main" id="{AB72D470-88AB-F7AA-0D42-35FBEC88EBD4}"/>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403" name="矢印: 右 26">
            <a:extLst>
              <a:ext uri="{FF2B5EF4-FFF2-40B4-BE49-F238E27FC236}">
                <a16:creationId xmlns:a16="http://schemas.microsoft.com/office/drawing/2014/main" id="{C7033C9A-1516-85A7-EE5D-99CF23ACE0BF}"/>
              </a:ext>
            </a:extLst>
          </p:cNvPr>
          <p:cNvSpPr/>
          <p:nvPr/>
        </p:nvSpPr>
        <p:spPr>
          <a:xfrm rot="10800000">
            <a:off x="4234105" y="4857408"/>
            <a:ext cx="326425" cy="162685"/>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404" name="楕円 102">
            <a:extLst>
              <a:ext uri="{FF2B5EF4-FFF2-40B4-BE49-F238E27FC236}">
                <a16:creationId xmlns:a16="http://schemas.microsoft.com/office/drawing/2014/main" id="{CFF0221C-32AF-2884-5702-7F2177C59543}"/>
              </a:ext>
            </a:extLst>
          </p:cNvPr>
          <p:cNvSpPr/>
          <p:nvPr/>
        </p:nvSpPr>
        <p:spPr>
          <a:xfrm>
            <a:off x="3836353" y="4853207"/>
            <a:ext cx="262120" cy="26212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405" name="フリーフォーム: 図形 127">
            <a:extLst>
              <a:ext uri="{FF2B5EF4-FFF2-40B4-BE49-F238E27FC236}">
                <a16:creationId xmlns:a16="http://schemas.microsoft.com/office/drawing/2014/main" id="{6103873A-134A-7B01-0C81-3CE9C06C5048}"/>
              </a:ext>
            </a:extLst>
          </p:cNvPr>
          <p:cNvSpPr/>
          <p:nvPr/>
        </p:nvSpPr>
        <p:spPr>
          <a:xfrm>
            <a:off x="6012705" y="3979559"/>
            <a:ext cx="258980" cy="370119"/>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3"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3" b="0" i="0" u="none" strike="noStrike" kern="0" cap="none" spc="0" normalizeH="0" baseline="0" noProof="0" dirty="0">
              <a:ln>
                <a:noFill/>
              </a:ln>
              <a:solidFill>
                <a:srgbClr val="000000"/>
              </a:solidFill>
              <a:effectLst/>
              <a:uLnTx/>
              <a:uFillTx/>
              <a:latin typeface="Arial"/>
              <a:ea typeface="Microsoft YaHei"/>
            </a:endParaRPr>
          </a:p>
        </p:txBody>
      </p:sp>
      <p:sp>
        <p:nvSpPr>
          <p:cNvPr id="406" name="フリーフォーム: 図形 127">
            <a:extLst>
              <a:ext uri="{FF2B5EF4-FFF2-40B4-BE49-F238E27FC236}">
                <a16:creationId xmlns:a16="http://schemas.microsoft.com/office/drawing/2014/main" id="{AB416813-642A-FB33-DBC9-4A9B5C647759}"/>
              </a:ext>
            </a:extLst>
          </p:cNvPr>
          <p:cNvSpPr/>
          <p:nvPr/>
        </p:nvSpPr>
        <p:spPr>
          <a:xfrm>
            <a:off x="5686562" y="3998231"/>
            <a:ext cx="258980" cy="370119"/>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3"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3" b="0" i="0" u="none" strike="noStrike" kern="0" cap="none" spc="0" normalizeH="0" baseline="0" noProof="0" dirty="0">
              <a:ln>
                <a:noFill/>
              </a:ln>
              <a:solidFill>
                <a:srgbClr val="000000"/>
              </a:solidFill>
              <a:effectLst/>
              <a:uLnTx/>
              <a:uFillTx/>
              <a:latin typeface="Arial"/>
              <a:ea typeface="Microsoft YaHei"/>
            </a:endParaRPr>
          </a:p>
        </p:txBody>
      </p:sp>
    </p:spTree>
    <p:extLst>
      <p:ext uri="{BB962C8B-B14F-4D97-AF65-F5344CB8AC3E}">
        <p14:creationId xmlns:p14="http://schemas.microsoft.com/office/powerpoint/2010/main" val="265404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1BFCEC-BB2A-4AD5-AAF8-3FDF4387CA84}"/>
              </a:ext>
            </a:extLst>
          </p:cNvPr>
          <p:cNvSpPr>
            <a:spLocks noGrp="1"/>
          </p:cNvSpPr>
          <p:nvPr>
            <p:ph type="title"/>
          </p:nvPr>
        </p:nvSpPr>
        <p:spPr/>
        <p:txBody>
          <a:bodyPr/>
          <a:lstStyle/>
          <a:p>
            <a:r>
              <a:rPr lang="en-US" dirty="0"/>
              <a:t>What About Biomarkers?</a:t>
            </a:r>
          </a:p>
        </p:txBody>
      </p:sp>
      <p:sp>
        <p:nvSpPr>
          <p:cNvPr id="3" name="Footer Placeholder 2">
            <a:extLst>
              <a:ext uri="{FF2B5EF4-FFF2-40B4-BE49-F238E27FC236}">
                <a16:creationId xmlns:a16="http://schemas.microsoft.com/office/drawing/2014/main" id="{83C2CDEC-7CB4-F67D-DE9A-408868A4E870}"/>
              </a:ext>
            </a:extLst>
          </p:cNvPr>
          <p:cNvSpPr>
            <a:spLocks noGrp="1"/>
          </p:cNvSpPr>
          <p:nvPr>
            <p:ph type="ftr" sz="quarter" idx="3"/>
          </p:nvPr>
        </p:nvSpPr>
        <p:spPr/>
        <p:txBody>
          <a:bodyPr/>
          <a:lstStyle/>
          <a:p>
            <a:r>
              <a:rPr lang="it-IT" dirty="0"/>
              <a:t>Bardia A, et al. </a:t>
            </a:r>
            <a:r>
              <a:rPr lang="it-IT" i="1" dirty="0"/>
              <a:t>Ann Oncol. </a:t>
            </a:r>
            <a:r>
              <a:rPr lang="it-IT" dirty="0"/>
              <a:t>2021 Sep;32(9):1148-1156.</a:t>
            </a:r>
          </a:p>
        </p:txBody>
      </p:sp>
      <p:sp>
        <p:nvSpPr>
          <p:cNvPr id="10" name="Title 1">
            <a:extLst>
              <a:ext uri="{FF2B5EF4-FFF2-40B4-BE49-F238E27FC236}">
                <a16:creationId xmlns:a16="http://schemas.microsoft.com/office/drawing/2014/main" id="{386CA7FB-1FC9-4B96-8562-BF61ECA37542}"/>
              </a:ext>
            </a:extLst>
          </p:cNvPr>
          <p:cNvSpPr txBox="1">
            <a:spLocks/>
          </p:cNvSpPr>
          <p:nvPr/>
        </p:nvSpPr>
        <p:spPr>
          <a:xfrm>
            <a:off x="2905292" y="1575270"/>
            <a:ext cx="6389820" cy="489983"/>
          </a:xfrm>
          <a:prstGeom prst="rect">
            <a:avLst/>
          </a:prstGeom>
        </p:spPr>
        <p:txBody>
          <a:bodyPr vert="horz" lIns="51483" tIns="25741" rIns="51483" bIns="25741"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1802" dirty="0"/>
          </a:p>
        </p:txBody>
      </p:sp>
      <p:sp>
        <p:nvSpPr>
          <p:cNvPr id="2" name="TextBox 1">
            <a:extLst>
              <a:ext uri="{FF2B5EF4-FFF2-40B4-BE49-F238E27FC236}">
                <a16:creationId xmlns:a16="http://schemas.microsoft.com/office/drawing/2014/main" id="{DE7D22C5-1ABB-6F33-FA2E-9F051CFE1BD2}"/>
              </a:ext>
            </a:extLst>
          </p:cNvPr>
          <p:cNvSpPr txBox="1"/>
          <p:nvPr/>
        </p:nvSpPr>
        <p:spPr>
          <a:xfrm>
            <a:off x="533400" y="1779366"/>
            <a:ext cx="2209800" cy="923330"/>
          </a:xfrm>
          <a:prstGeom prst="rect">
            <a:avLst/>
          </a:prstGeom>
          <a:noFill/>
        </p:spPr>
        <p:txBody>
          <a:bodyPr wrap="square" rtlCol="0">
            <a:spAutoFit/>
          </a:bodyPr>
          <a:lstStyle/>
          <a:p>
            <a:pPr algn="ctr"/>
            <a:r>
              <a:rPr lang="en-US" sz="1800" dirty="0">
                <a:solidFill>
                  <a:schemeClr val="tx1"/>
                </a:solidFill>
                <a:effectLst/>
              </a:rPr>
              <a:t>Objective Response </a:t>
            </a:r>
            <a:r>
              <a:rPr lang="en-US" dirty="0">
                <a:solidFill>
                  <a:schemeClr val="tx1"/>
                </a:solidFill>
              </a:rPr>
              <a:t>R</a:t>
            </a:r>
            <a:r>
              <a:rPr lang="en-US" sz="1800" dirty="0">
                <a:solidFill>
                  <a:schemeClr val="tx1"/>
                </a:solidFill>
                <a:effectLst/>
              </a:rPr>
              <a:t>ate by Trop-2 Expression</a:t>
            </a:r>
            <a:endParaRPr lang="en-US" dirty="0">
              <a:solidFill>
                <a:schemeClr val="tx1"/>
              </a:solidFill>
            </a:endParaRPr>
          </a:p>
        </p:txBody>
      </p:sp>
      <p:sp>
        <p:nvSpPr>
          <p:cNvPr id="252" name="Title 1">
            <a:extLst>
              <a:ext uri="{FF2B5EF4-FFF2-40B4-BE49-F238E27FC236}">
                <a16:creationId xmlns:a16="http://schemas.microsoft.com/office/drawing/2014/main" id="{61D73D3D-C395-62BA-A686-C28F9A896A5B}"/>
              </a:ext>
            </a:extLst>
          </p:cNvPr>
          <p:cNvSpPr txBox="1">
            <a:spLocks/>
          </p:cNvSpPr>
          <p:nvPr/>
        </p:nvSpPr>
        <p:spPr>
          <a:xfrm>
            <a:off x="2905292" y="1575270"/>
            <a:ext cx="6389820" cy="489983"/>
          </a:xfrm>
          <a:prstGeom prst="rect">
            <a:avLst/>
          </a:prstGeom>
        </p:spPr>
        <p:txBody>
          <a:bodyPr vert="horz" lIns="51483" tIns="25741" rIns="51483" bIns="25741" rtlCol="0" anchor="b">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fontAlgn="base">
              <a:spcAft>
                <a:spcPct val="0"/>
              </a:spcAft>
            </a:pPr>
            <a:endParaRPr lang="en-US" sz="1802" dirty="0">
              <a:solidFill>
                <a:srgbClr val="000000"/>
              </a:solidFill>
              <a:ea typeface="Microsoft YaHei"/>
            </a:endParaRPr>
          </a:p>
        </p:txBody>
      </p:sp>
      <p:graphicFrame>
        <p:nvGraphicFramePr>
          <p:cNvPr id="253" name="Chart 252">
            <a:extLst>
              <a:ext uri="{FF2B5EF4-FFF2-40B4-BE49-F238E27FC236}">
                <a16:creationId xmlns:a16="http://schemas.microsoft.com/office/drawing/2014/main" id="{E4AEEB8C-4486-32EF-45A3-0EBCEA156014}"/>
              </a:ext>
            </a:extLst>
          </p:cNvPr>
          <p:cNvGraphicFramePr/>
          <p:nvPr/>
        </p:nvGraphicFramePr>
        <p:xfrm>
          <a:off x="3276600" y="1469252"/>
          <a:ext cx="6248400" cy="1768614"/>
        </p:xfrm>
        <a:graphic>
          <a:graphicData uri="http://schemas.openxmlformats.org/drawingml/2006/chart">
            <c:chart xmlns:c="http://schemas.openxmlformats.org/drawingml/2006/chart" xmlns:r="http://schemas.openxmlformats.org/officeDocument/2006/relationships" r:id="rId3"/>
          </a:graphicData>
        </a:graphic>
      </p:graphicFrame>
      <p:grpSp>
        <p:nvGrpSpPr>
          <p:cNvPr id="254" name="グループ化 2">
            <a:extLst>
              <a:ext uri="{FF2B5EF4-FFF2-40B4-BE49-F238E27FC236}">
                <a16:creationId xmlns:a16="http://schemas.microsoft.com/office/drawing/2014/main" id="{571A5A51-CF4E-CB4A-1002-8296162500AB}"/>
              </a:ext>
            </a:extLst>
          </p:cNvPr>
          <p:cNvGrpSpPr/>
          <p:nvPr/>
        </p:nvGrpSpPr>
        <p:grpSpPr>
          <a:xfrm>
            <a:off x="4682747" y="3691870"/>
            <a:ext cx="2926915" cy="2366229"/>
            <a:chOff x="2517168" y="-64535"/>
            <a:chExt cx="8231658" cy="6878052"/>
          </a:xfrm>
        </p:grpSpPr>
        <p:sp>
          <p:nvSpPr>
            <p:cNvPr id="255" name="楕円 3">
              <a:extLst>
                <a:ext uri="{FF2B5EF4-FFF2-40B4-BE49-F238E27FC236}">
                  <a16:creationId xmlns:a16="http://schemas.microsoft.com/office/drawing/2014/main" id="{63461E78-4773-A88E-8EE0-B1EE121D1BEF}"/>
                </a:ext>
              </a:extLst>
            </p:cNvPr>
            <p:cNvSpPr/>
            <p:nvPr/>
          </p:nvSpPr>
          <p:spPr>
            <a:xfrm>
              <a:off x="2517168" y="1188504"/>
              <a:ext cx="8231658" cy="5625013"/>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56" name="楕円 4">
              <a:extLst>
                <a:ext uri="{FF2B5EF4-FFF2-40B4-BE49-F238E27FC236}">
                  <a16:creationId xmlns:a16="http://schemas.microsoft.com/office/drawing/2014/main" id="{AF11751E-936F-4F6E-37FF-C79654D60968}"/>
                </a:ext>
              </a:extLst>
            </p:cNvPr>
            <p:cNvSpPr/>
            <p:nvPr/>
          </p:nvSpPr>
          <p:spPr>
            <a:xfrm>
              <a:off x="7626731" y="1776063"/>
              <a:ext cx="1828799" cy="163359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257" name="図 7">
              <a:extLst>
                <a:ext uri="{FF2B5EF4-FFF2-40B4-BE49-F238E27FC236}">
                  <a16:creationId xmlns:a16="http://schemas.microsoft.com/office/drawing/2014/main" id="{5B28A070-1C9E-60D5-10D2-EC318CA9C3E7}"/>
                </a:ext>
              </a:extLst>
            </p:cNvPr>
            <p:cNvPicPr>
              <a:picLocks noChangeAspect="1"/>
            </p:cNvPicPr>
            <p:nvPr/>
          </p:nvPicPr>
          <p:blipFill>
            <a:blip r:embed="rId4"/>
            <a:stretch>
              <a:fillRect/>
            </a:stretch>
          </p:blipFill>
          <p:spPr>
            <a:xfrm rot="12312822">
              <a:off x="6351992" y="-64535"/>
              <a:ext cx="925168" cy="833247"/>
            </a:xfrm>
            <a:prstGeom prst="rect">
              <a:avLst/>
            </a:prstGeom>
          </p:spPr>
        </p:pic>
        <p:pic>
          <p:nvPicPr>
            <p:cNvPr id="258" name="図 8">
              <a:extLst>
                <a:ext uri="{FF2B5EF4-FFF2-40B4-BE49-F238E27FC236}">
                  <a16:creationId xmlns:a16="http://schemas.microsoft.com/office/drawing/2014/main" id="{927A4655-5BD1-FD56-036F-E3B9D4636584}"/>
                </a:ext>
              </a:extLst>
            </p:cNvPr>
            <p:cNvPicPr>
              <a:picLocks noChangeAspect="1"/>
            </p:cNvPicPr>
            <p:nvPr/>
          </p:nvPicPr>
          <p:blipFill>
            <a:blip r:embed="rId4"/>
            <a:stretch>
              <a:fillRect/>
            </a:stretch>
          </p:blipFill>
          <p:spPr>
            <a:xfrm rot="3900000">
              <a:off x="4126544" y="265685"/>
              <a:ext cx="925168" cy="833247"/>
            </a:xfrm>
            <a:prstGeom prst="rect">
              <a:avLst/>
            </a:prstGeom>
          </p:spPr>
        </p:pic>
        <p:sp>
          <p:nvSpPr>
            <p:cNvPr id="259" name="楕円 11">
              <a:extLst>
                <a:ext uri="{FF2B5EF4-FFF2-40B4-BE49-F238E27FC236}">
                  <a16:creationId xmlns:a16="http://schemas.microsoft.com/office/drawing/2014/main" id="{68DBAAEB-B667-9144-8D83-F03512412F26}"/>
                </a:ext>
              </a:extLst>
            </p:cNvPr>
            <p:cNvSpPr/>
            <p:nvPr/>
          </p:nvSpPr>
          <p:spPr>
            <a:xfrm>
              <a:off x="2648092" y="1294417"/>
              <a:ext cx="7962347" cy="5369464"/>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60" name="楕円 12">
              <a:extLst>
                <a:ext uri="{FF2B5EF4-FFF2-40B4-BE49-F238E27FC236}">
                  <a16:creationId xmlns:a16="http://schemas.microsoft.com/office/drawing/2014/main" id="{EEEBBBC3-FC0D-CA7F-BA5B-EDA6EC0166E9}"/>
                </a:ext>
              </a:extLst>
            </p:cNvPr>
            <p:cNvSpPr/>
            <p:nvPr/>
          </p:nvSpPr>
          <p:spPr>
            <a:xfrm>
              <a:off x="7533112" y="1692437"/>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61" name="フリーフォーム: 図形 10">
              <a:extLst>
                <a:ext uri="{FF2B5EF4-FFF2-40B4-BE49-F238E27FC236}">
                  <a16:creationId xmlns:a16="http://schemas.microsoft.com/office/drawing/2014/main" id="{72F943E8-E6BD-398F-CAFC-823A4BA993AA}"/>
                </a:ext>
              </a:extLst>
            </p:cNvPr>
            <p:cNvSpPr/>
            <p:nvPr/>
          </p:nvSpPr>
          <p:spPr>
            <a:xfrm rot="2698438">
              <a:off x="7804991" y="2888103"/>
              <a:ext cx="269545" cy="519808"/>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262" name="図 9">
              <a:extLst>
                <a:ext uri="{FF2B5EF4-FFF2-40B4-BE49-F238E27FC236}">
                  <a16:creationId xmlns:a16="http://schemas.microsoft.com/office/drawing/2014/main" id="{23200542-0759-8A47-5017-4AEC06BA6003}"/>
                </a:ext>
              </a:extLst>
            </p:cNvPr>
            <p:cNvPicPr>
              <a:picLocks noChangeAspect="1"/>
            </p:cNvPicPr>
            <p:nvPr/>
          </p:nvPicPr>
          <p:blipFill>
            <a:blip r:embed="rId4"/>
            <a:stretch>
              <a:fillRect/>
            </a:stretch>
          </p:blipFill>
          <p:spPr>
            <a:xfrm rot="13200000">
              <a:off x="8107924" y="2068352"/>
              <a:ext cx="925168" cy="833247"/>
            </a:xfrm>
            <a:prstGeom prst="rect">
              <a:avLst/>
            </a:prstGeom>
          </p:spPr>
        </p:pic>
        <p:grpSp>
          <p:nvGrpSpPr>
            <p:cNvPr id="263" name="グループ化 21">
              <a:extLst>
                <a:ext uri="{FF2B5EF4-FFF2-40B4-BE49-F238E27FC236}">
                  <a16:creationId xmlns:a16="http://schemas.microsoft.com/office/drawing/2014/main" id="{D0859711-22DE-DC0A-0ACD-12F99D9145B4}"/>
                </a:ext>
              </a:extLst>
            </p:cNvPr>
            <p:cNvGrpSpPr/>
            <p:nvPr/>
          </p:nvGrpSpPr>
          <p:grpSpPr>
            <a:xfrm>
              <a:off x="7799010" y="4136268"/>
              <a:ext cx="1896592" cy="1694147"/>
              <a:chOff x="6946882" y="4356182"/>
              <a:chExt cx="1896592" cy="1694147"/>
            </a:xfrm>
          </p:grpSpPr>
          <p:sp>
            <p:nvSpPr>
              <p:cNvPr id="287" name="楕円 19">
                <a:extLst>
                  <a:ext uri="{FF2B5EF4-FFF2-40B4-BE49-F238E27FC236}">
                    <a16:creationId xmlns:a16="http://schemas.microsoft.com/office/drawing/2014/main" id="{25A3927E-9863-D531-A418-9AC765B6BB33}"/>
                  </a:ext>
                </a:extLst>
              </p:cNvPr>
              <p:cNvSpPr/>
              <p:nvPr/>
            </p:nvSpPr>
            <p:spPr>
              <a:xfrm>
                <a:off x="7029408" y="4429897"/>
                <a:ext cx="1720447" cy="153680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88" name="楕円 20">
                <a:extLst>
                  <a:ext uri="{FF2B5EF4-FFF2-40B4-BE49-F238E27FC236}">
                    <a16:creationId xmlns:a16="http://schemas.microsoft.com/office/drawing/2014/main" id="{EA02FCC8-51E3-2E97-2DD2-E053A60E291B}"/>
                  </a:ext>
                </a:extLst>
              </p:cNvPr>
              <p:cNvSpPr/>
              <p:nvPr/>
            </p:nvSpPr>
            <p:spPr>
              <a:xfrm>
                <a:off x="6946882" y="4356182"/>
                <a:ext cx="1896592" cy="169414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264" name="グループ化 22">
              <a:extLst>
                <a:ext uri="{FF2B5EF4-FFF2-40B4-BE49-F238E27FC236}">
                  <a16:creationId xmlns:a16="http://schemas.microsoft.com/office/drawing/2014/main" id="{73855BFB-3FC9-9444-CAD9-36123199DC90}"/>
                </a:ext>
              </a:extLst>
            </p:cNvPr>
            <p:cNvGrpSpPr/>
            <p:nvPr/>
          </p:nvGrpSpPr>
          <p:grpSpPr>
            <a:xfrm>
              <a:off x="5437296" y="4520395"/>
              <a:ext cx="2016035" cy="1800841"/>
              <a:chOff x="6774603" y="4124672"/>
              <a:chExt cx="2016035" cy="1800841"/>
            </a:xfrm>
          </p:grpSpPr>
          <p:sp>
            <p:nvSpPr>
              <p:cNvPr id="285" name="楕円 23">
                <a:extLst>
                  <a:ext uri="{FF2B5EF4-FFF2-40B4-BE49-F238E27FC236}">
                    <a16:creationId xmlns:a16="http://schemas.microsoft.com/office/drawing/2014/main" id="{E3EDDAE0-5806-706B-EB4F-F5505E4C685E}"/>
                  </a:ext>
                </a:extLst>
              </p:cNvPr>
              <p:cNvSpPr/>
              <p:nvPr/>
            </p:nvSpPr>
            <p:spPr>
              <a:xfrm>
                <a:off x="6868222" y="4208298"/>
                <a:ext cx="1828799" cy="1633591"/>
              </a:xfrm>
              <a:prstGeom prst="ellipse">
                <a:avLst/>
              </a:prstGeom>
              <a:solidFill>
                <a:srgbClr val="808080"/>
              </a:solid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86" name="楕円 24">
                <a:extLst>
                  <a:ext uri="{FF2B5EF4-FFF2-40B4-BE49-F238E27FC236}">
                    <a16:creationId xmlns:a16="http://schemas.microsoft.com/office/drawing/2014/main" id="{32F4BA00-7DB2-ED07-5EFD-FE509955AC8A}"/>
                  </a:ext>
                </a:extLst>
              </p:cNvPr>
              <p:cNvSpPr/>
              <p:nvPr/>
            </p:nvSpPr>
            <p:spPr>
              <a:xfrm>
                <a:off x="6774603" y="4124672"/>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265" name="楕円 27">
              <a:extLst>
                <a:ext uri="{FF2B5EF4-FFF2-40B4-BE49-F238E27FC236}">
                  <a16:creationId xmlns:a16="http://schemas.microsoft.com/office/drawing/2014/main" id="{46CF1F3B-1F01-DF98-D916-3AE582516EF4}"/>
                </a:ext>
              </a:extLst>
            </p:cNvPr>
            <p:cNvSpPr/>
            <p:nvPr/>
          </p:nvSpPr>
          <p:spPr>
            <a:xfrm>
              <a:off x="4292395" y="2263018"/>
              <a:ext cx="2420281" cy="2052635"/>
            </a:xfrm>
            <a:prstGeom prst="ellipse">
              <a:avLst/>
            </a:prstGeom>
            <a:noFill/>
            <a:ln w="38100" cap="flat" cmpd="sng" algn="ctr">
              <a:solidFill>
                <a:srgbClr val="00CC99">
                  <a:shade val="50000"/>
                </a:srgbClr>
              </a:solidFill>
              <a:prstDash val="dash"/>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66" name="楕円 36">
              <a:extLst>
                <a:ext uri="{FF2B5EF4-FFF2-40B4-BE49-F238E27FC236}">
                  <a16:creationId xmlns:a16="http://schemas.microsoft.com/office/drawing/2014/main" id="{E9FC7BE9-965E-59F6-D585-FCC3CB35DC75}"/>
                </a:ext>
              </a:extLst>
            </p:cNvPr>
            <p:cNvSpPr/>
            <p:nvPr/>
          </p:nvSpPr>
          <p:spPr>
            <a:xfrm>
              <a:off x="2766541" y="3493443"/>
              <a:ext cx="441477" cy="642787"/>
            </a:xfrm>
            <a:prstGeom prst="ellipse">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67" name="円弧 38">
              <a:extLst>
                <a:ext uri="{FF2B5EF4-FFF2-40B4-BE49-F238E27FC236}">
                  <a16:creationId xmlns:a16="http://schemas.microsoft.com/office/drawing/2014/main" id="{E0B0626F-98BF-D635-AE8B-F147A59767D7}"/>
                </a:ext>
              </a:extLst>
            </p:cNvPr>
            <p:cNvSpPr/>
            <p:nvPr/>
          </p:nvSpPr>
          <p:spPr>
            <a:xfrm rot="10800000">
              <a:off x="3006141" y="2966083"/>
              <a:ext cx="3850019" cy="2558622"/>
            </a:xfrm>
            <a:prstGeom prst="arc">
              <a:avLst>
                <a:gd name="adj1" fmla="val 18474078"/>
                <a:gd name="adj2" fmla="val 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68" name="円弧 41">
              <a:extLst>
                <a:ext uri="{FF2B5EF4-FFF2-40B4-BE49-F238E27FC236}">
                  <a16:creationId xmlns:a16="http://schemas.microsoft.com/office/drawing/2014/main" id="{32E9BAFD-5EFA-DEB2-1CF7-B23742B33880}"/>
                </a:ext>
              </a:extLst>
            </p:cNvPr>
            <p:cNvSpPr/>
            <p:nvPr/>
          </p:nvSpPr>
          <p:spPr>
            <a:xfrm rot="13200000">
              <a:off x="3270818" y="1369210"/>
              <a:ext cx="2950437" cy="4248136"/>
            </a:xfrm>
            <a:prstGeom prst="arc">
              <a:avLst>
                <a:gd name="adj1" fmla="val 19401305"/>
                <a:gd name="adj2" fmla="val 195443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69" name="円弧 42">
              <a:extLst>
                <a:ext uri="{FF2B5EF4-FFF2-40B4-BE49-F238E27FC236}">
                  <a16:creationId xmlns:a16="http://schemas.microsoft.com/office/drawing/2014/main" id="{C034695C-3918-E4A5-E390-D88BEF42C80F}"/>
                </a:ext>
              </a:extLst>
            </p:cNvPr>
            <p:cNvSpPr/>
            <p:nvPr/>
          </p:nvSpPr>
          <p:spPr>
            <a:xfrm rot="14700000">
              <a:off x="3576886" y="1568084"/>
              <a:ext cx="2950437" cy="4248136"/>
            </a:xfrm>
            <a:prstGeom prst="arc">
              <a:avLst>
                <a:gd name="adj1" fmla="val 18151206"/>
                <a:gd name="adj2" fmla="val 65851"/>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70" name="円弧 43">
              <a:extLst>
                <a:ext uri="{FF2B5EF4-FFF2-40B4-BE49-F238E27FC236}">
                  <a16:creationId xmlns:a16="http://schemas.microsoft.com/office/drawing/2014/main" id="{2101AD27-E4C5-591D-97EA-ED763DA4F5B1}"/>
                </a:ext>
              </a:extLst>
            </p:cNvPr>
            <p:cNvSpPr/>
            <p:nvPr/>
          </p:nvSpPr>
          <p:spPr>
            <a:xfrm rot="14700000">
              <a:off x="3535810" y="1204771"/>
              <a:ext cx="2950437" cy="4248136"/>
            </a:xfrm>
            <a:prstGeom prst="arc">
              <a:avLst>
                <a:gd name="adj1" fmla="val 14017393"/>
                <a:gd name="adj2" fmla="val 16104782"/>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71" name="円弧 44">
              <a:extLst>
                <a:ext uri="{FF2B5EF4-FFF2-40B4-BE49-F238E27FC236}">
                  <a16:creationId xmlns:a16="http://schemas.microsoft.com/office/drawing/2014/main" id="{EEC86659-400B-7DB4-68BB-E3A4B76628BB}"/>
                </a:ext>
              </a:extLst>
            </p:cNvPr>
            <p:cNvSpPr/>
            <p:nvPr/>
          </p:nvSpPr>
          <p:spPr>
            <a:xfrm rot="14700000">
              <a:off x="3455931" y="846795"/>
              <a:ext cx="2950437" cy="4248136"/>
            </a:xfrm>
            <a:prstGeom prst="arc">
              <a:avLst>
                <a:gd name="adj1" fmla="val 13438190"/>
                <a:gd name="adj2" fmla="val 1550732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72" name="星: 8 pt 47">
              <a:extLst>
                <a:ext uri="{FF2B5EF4-FFF2-40B4-BE49-F238E27FC236}">
                  <a16:creationId xmlns:a16="http://schemas.microsoft.com/office/drawing/2014/main" id="{5C885583-1DAC-B259-BFED-D9D54ED0DFB9}"/>
                </a:ext>
              </a:extLst>
            </p:cNvPr>
            <p:cNvSpPr/>
            <p:nvPr/>
          </p:nvSpPr>
          <p:spPr>
            <a:xfrm>
              <a:off x="3814708" y="4676968"/>
              <a:ext cx="281426" cy="281426"/>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73" name="円弧 48">
              <a:extLst>
                <a:ext uri="{FF2B5EF4-FFF2-40B4-BE49-F238E27FC236}">
                  <a16:creationId xmlns:a16="http://schemas.microsoft.com/office/drawing/2014/main" id="{CDB00AB4-693D-5FA1-F670-C51A23CA869A}"/>
                </a:ext>
              </a:extLst>
            </p:cNvPr>
            <p:cNvSpPr/>
            <p:nvPr/>
          </p:nvSpPr>
          <p:spPr>
            <a:xfrm rot="14700000">
              <a:off x="3545456" y="62406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sp>
          <p:nvSpPr>
            <p:cNvPr id="274" name="円弧 49">
              <a:extLst>
                <a:ext uri="{FF2B5EF4-FFF2-40B4-BE49-F238E27FC236}">
                  <a16:creationId xmlns:a16="http://schemas.microsoft.com/office/drawing/2014/main" id="{01047C9B-2075-1394-C544-93F5470F073C}"/>
                </a:ext>
              </a:extLst>
            </p:cNvPr>
            <p:cNvSpPr/>
            <p:nvPr/>
          </p:nvSpPr>
          <p:spPr>
            <a:xfrm rot="14700000">
              <a:off x="3442191" y="185705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000000"/>
                </a:solidFill>
                <a:effectLst/>
                <a:uLnTx/>
                <a:uFillTx/>
                <a:latin typeface="Arial"/>
                <a:ea typeface="Microsoft YaHei"/>
              </a:endParaRPr>
            </a:p>
          </p:txBody>
        </p:sp>
        <p:pic>
          <p:nvPicPr>
            <p:cNvPr id="275" name="図 50">
              <a:extLst>
                <a:ext uri="{FF2B5EF4-FFF2-40B4-BE49-F238E27FC236}">
                  <a16:creationId xmlns:a16="http://schemas.microsoft.com/office/drawing/2014/main" id="{0330573D-F47C-82FC-22E3-211605D9DEAF}"/>
                </a:ext>
              </a:extLst>
            </p:cNvPr>
            <p:cNvPicPr>
              <a:picLocks noChangeAspect="1"/>
            </p:cNvPicPr>
            <p:nvPr/>
          </p:nvPicPr>
          <p:blipFill>
            <a:blip r:embed="rId4"/>
            <a:stretch>
              <a:fillRect/>
            </a:stretch>
          </p:blipFill>
          <p:spPr>
            <a:xfrm rot="1800000">
              <a:off x="8832571" y="4598172"/>
              <a:ext cx="541296" cy="487515"/>
            </a:xfrm>
            <a:prstGeom prst="rect">
              <a:avLst/>
            </a:prstGeom>
          </p:spPr>
        </p:pic>
        <p:sp>
          <p:nvSpPr>
            <p:cNvPr id="276" name="フリーフォーム: 図形 51">
              <a:extLst>
                <a:ext uri="{FF2B5EF4-FFF2-40B4-BE49-F238E27FC236}">
                  <a16:creationId xmlns:a16="http://schemas.microsoft.com/office/drawing/2014/main" id="{104E65AA-5846-F457-2050-450C1CC19E79}"/>
                </a:ext>
              </a:extLst>
            </p:cNvPr>
            <p:cNvSpPr/>
            <p:nvPr/>
          </p:nvSpPr>
          <p:spPr>
            <a:xfrm rot="575599">
              <a:off x="8051728" y="4702337"/>
              <a:ext cx="204496" cy="380921"/>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pic>
          <p:nvPicPr>
            <p:cNvPr id="277" name="図 52">
              <a:extLst>
                <a:ext uri="{FF2B5EF4-FFF2-40B4-BE49-F238E27FC236}">
                  <a16:creationId xmlns:a16="http://schemas.microsoft.com/office/drawing/2014/main" id="{4F5E9F12-AD86-4F55-B32E-86F144DCD4C5}"/>
                </a:ext>
              </a:extLst>
            </p:cNvPr>
            <p:cNvPicPr>
              <a:picLocks noChangeAspect="1"/>
            </p:cNvPicPr>
            <p:nvPr/>
          </p:nvPicPr>
          <p:blipFill>
            <a:blip r:embed="rId4"/>
            <a:stretch>
              <a:fillRect/>
            </a:stretch>
          </p:blipFill>
          <p:spPr>
            <a:xfrm rot="20400000">
              <a:off x="8284447" y="5065305"/>
              <a:ext cx="541296" cy="487515"/>
            </a:xfrm>
            <a:prstGeom prst="rect">
              <a:avLst/>
            </a:prstGeom>
          </p:spPr>
        </p:pic>
        <p:sp>
          <p:nvSpPr>
            <p:cNvPr id="278" name="楕円 53">
              <a:extLst>
                <a:ext uri="{FF2B5EF4-FFF2-40B4-BE49-F238E27FC236}">
                  <a16:creationId xmlns:a16="http://schemas.microsoft.com/office/drawing/2014/main" id="{1EBFFA48-DCCF-91AA-F150-DC5008E15B31}"/>
                </a:ext>
              </a:extLst>
            </p:cNvPr>
            <p:cNvSpPr/>
            <p:nvPr/>
          </p:nvSpPr>
          <p:spPr>
            <a:xfrm rot="1800000">
              <a:off x="8648412" y="1689446"/>
              <a:ext cx="933697" cy="381487"/>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nvGrpSpPr>
            <p:cNvPr id="279" name="グループ化 37">
              <a:extLst>
                <a:ext uri="{FF2B5EF4-FFF2-40B4-BE49-F238E27FC236}">
                  <a16:creationId xmlns:a16="http://schemas.microsoft.com/office/drawing/2014/main" id="{F608FEB1-97D1-EC84-6BE1-8C5305B11426}"/>
                </a:ext>
              </a:extLst>
            </p:cNvPr>
            <p:cNvGrpSpPr/>
            <p:nvPr/>
          </p:nvGrpSpPr>
          <p:grpSpPr>
            <a:xfrm>
              <a:off x="4434265" y="3127279"/>
              <a:ext cx="2113362" cy="285342"/>
              <a:chOff x="4249505" y="5998441"/>
              <a:chExt cx="4404295" cy="562133"/>
            </a:xfrm>
          </p:grpSpPr>
          <p:sp>
            <p:nvSpPr>
              <p:cNvPr id="283" name="フリーフォーム: 図形 39">
                <a:extLst>
                  <a:ext uri="{FF2B5EF4-FFF2-40B4-BE49-F238E27FC236}">
                    <a16:creationId xmlns:a16="http://schemas.microsoft.com/office/drawing/2014/main" id="{6DB05D95-16CE-F407-47EC-7084757A78F5}"/>
                  </a:ext>
                </a:extLst>
              </p:cNvPr>
              <p:cNvSpPr/>
              <p:nvPr/>
            </p:nvSpPr>
            <p:spPr>
              <a:xfrm>
                <a:off x="4712716" y="5998441"/>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84" name="フリーフォーム: 図形 40">
                <a:extLst>
                  <a:ext uri="{FF2B5EF4-FFF2-40B4-BE49-F238E27FC236}">
                    <a16:creationId xmlns:a16="http://schemas.microsoft.com/office/drawing/2014/main" id="{A4E2DE8B-5E02-9CB1-451A-614B5CA69FB8}"/>
                  </a:ext>
                </a:extLst>
              </p:cNvPr>
              <p:cNvSpPr/>
              <p:nvPr/>
            </p:nvSpPr>
            <p:spPr>
              <a:xfrm>
                <a:off x="4249505" y="6007066"/>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280" name="星: 8 pt 45">
              <a:extLst>
                <a:ext uri="{FF2B5EF4-FFF2-40B4-BE49-F238E27FC236}">
                  <a16:creationId xmlns:a16="http://schemas.microsoft.com/office/drawing/2014/main" id="{EC752A81-E1DD-47F2-0046-8B1ED006F8DD}"/>
                </a:ext>
              </a:extLst>
            </p:cNvPr>
            <p:cNvSpPr/>
            <p:nvPr/>
          </p:nvSpPr>
          <p:spPr>
            <a:xfrm>
              <a:off x="4526006" y="3088473"/>
              <a:ext cx="287035" cy="287035"/>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81" name="星: 8 pt 57">
              <a:extLst>
                <a:ext uri="{FF2B5EF4-FFF2-40B4-BE49-F238E27FC236}">
                  <a16:creationId xmlns:a16="http://schemas.microsoft.com/office/drawing/2014/main" id="{4A074047-E7C5-A305-22DC-77CDCD72F6F7}"/>
                </a:ext>
              </a:extLst>
            </p:cNvPr>
            <p:cNvSpPr/>
            <p:nvPr/>
          </p:nvSpPr>
          <p:spPr>
            <a:xfrm>
              <a:off x="5979826" y="5662215"/>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82" name="星: 8 pt 58">
              <a:extLst>
                <a:ext uri="{FF2B5EF4-FFF2-40B4-BE49-F238E27FC236}">
                  <a16:creationId xmlns:a16="http://schemas.microsoft.com/office/drawing/2014/main" id="{44AD73F8-3931-66F9-24F7-1936FAB128A1}"/>
                </a:ext>
              </a:extLst>
            </p:cNvPr>
            <p:cNvSpPr/>
            <p:nvPr/>
          </p:nvSpPr>
          <p:spPr>
            <a:xfrm>
              <a:off x="6813040" y="5103198"/>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289" name="グループ化 14">
            <a:extLst>
              <a:ext uri="{FF2B5EF4-FFF2-40B4-BE49-F238E27FC236}">
                <a16:creationId xmlns:a16="http://schemas.microsoft.com/office/drawing/2014/main" id="{711948E4-8AB3-859F-733E-AF5DB7038E64}"/>
              </a:ext>
            </a:extLst>
          </p:cNvPr>
          <p:cNvGrpSpPr>
            <a:grpSpLocks noChangeAspect="1"/>
          </p:cNvGrpSpPr>
          <p:nvPr/>
        </p:nvGrpSpPr>
        <p:grpSpPr>
          <a:xfrm rot="538702">
            <a:off x="6357681" y="4487159"/>
            <a:ext cx="92612" cy="228502"/>
            <a:chOff x="7973034" y="2728579"/>
            <a:chExt cx="273896" cy="675791"/>
          </a:xfrm>
        </p:grpSpPr>
        <p:sp>
          <p:nvSpPr>
            <p:cNvPr id="290" name="月 13">
              <a:extLst>
                <a:ext uri="{FF2B5EF4-FFF2-40B4-BE49-F238E27FC236}">
                  <a16:creationId xmlns:a16="http://schemas.microsoft.com/office/drawing/2014/main" id="{F29B3FEE-988A-F8EC-F060-406DCEDEB8C9}"/>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91" name="月 61">
              <a:extLst>
                <a:ext uri="{FF2B5EF4-FFF2-40B4-BE49-F238E27FC236}">
                  <a16:creationId xmlns:a16="http://schemas.microsoft.com/office/drawing/2014/main" id="{8C1CC811-048A-9963-990D-2B82429D8CD2}"/>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292" name="グループ化 65">
            <a:extLst>
              <a:ext uri="{FF2B5EF4-FFF2-40B4-BE49-F238E27FC236}">
                <a16:creationId xmlns:a16="http://schemas.microsoft.com/office/drawing/2014/main" id="{5C469A21-3E5C-AD84-F2A7-E55D7BE3B599}"/>
              </a:ext>
            </a:extLst>
          </p:cNvPr>
          <p:cNvGrpSpPr>
            <a:grpSpLocks noChangeAspect="1"/>
          </p:cNvGrpSpPr>
          <p:nvPr/>
        </p:nvGrpSpPr>
        <p:grpSpPr>
          <a:xfrm rot="13429816">
            <a:off x="7140687" y="4675684"/>
            <a:ext cx="92612" cy="228502"/>
            <a:chOff x="7973034" y="2728579"/>
            <a:chExt cx="273896" cy="675791"/>
          </a:xfrm>
        </p:grpSpPr>
        <p:sp>
          <p:nvSpPr>
            <p:cNvPr id="293" name="月 66">
              <a:extLst>
                <a:ext uri="{FF2B5EF4-FFF2-40B4-BE49-F238E27FC236}">
                  <a16:creationId xmlns:a16="http://schemas.microsoft.com/office/drawing/2014/main" id="{76CF3F6E-0705-0BE1-8B63-B6E778003C37}"/>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94" name="月 67">
              <a:extLst>
                <a:ext uri="{FF2B5EF4-FFF2-40B4-BE49-F238E27FC236}">
                  <a16:creationId xmlns:a16="http://schemas.microsoft.com/office/drawing/2014/main" id="{F249C7BE-0947-985D-3104-1F4EE53124A7}"/>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295" name="グループ化 68">
            <a:extLst>
              <a:ext uri="{FF2B5EF4-FFF2-40B4-BE49-F238E27FC236}">
                <a16:creationId xmlns:a16="http://schemas.microsoft.com/office/drawing/2014/main" id="{BF7DC36D-B289-62D8-E6BE-97E4AB240F9F}"/>
              </a:ext>
            </a:extLst>
          </p:cNvPr>
          <p:cNvGrpSpPr>
            <a:grpSpLocks noChangeAspect="1"/>
          </p:cNvGrpSpPr>
          <p:nvPr/>
        </p:nvGrpSpPr>
        <p:grpSpPr>
          <a:xfrm rot="3749302">
            <a:off x="6508651" y="4206820"/>
            <a:ext cx="92612" cy="228502"/>
            <a:chOff x="7973034" y="2728579"/>
            <a:chExt cx="273896" cy="675791"/>
          </a:xfrm>
        </p:grpSpPr>
        <p:sp>
          <p:nvSpPr>
            <p:cNvPr id="296" name="月 69">
              <a:extLst>
                <a:ext uri="{FF2B5EF4-FFF2-40B4-BE49-F238E27FC236}">
                  <a16:creationId xmlns:a16="http://schemas.microsoft.com/office/drawing/2014/main" id="{610E184B-4642-425E-FB1D-8FB44B6B840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297" name="月 70">
              <a:extLst>
                <a:ext uri="{FF2B5EF4-FFF2-40B4-BE49-F238E27FC236}">
                  <a16:creationId xmlns:a16="http://schemas.microsoft.com/office/drawing/2014/main" id="{02B746FD-D072-9980-EE44-477DBFB168FD}"/>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298" name="グループ化 71">
            <a:extLst>
              <a:ext uri="{FF2B5EF4-FFF2-40B4-BE49-F238E27FC236}">
                <a16:creationId xmlns:a16="http://schemas.microsoft.com/office/drawing/2014/main" id="{27A70221-B8F3-EEDD-4516-3B8DD1F276DE}"/>
              </a:ext>
            </a:extLst>
          </p:cNvPr>
          <p:cNvGrpSpPr>
            <a:grpSpLocks noChangeAspect="1"/>
          </p:cNvGrpSpPr>
          <p:nvPr/>
        </p:nvGrpSpPr>
        <p:grpSpPr>
          <a:xfrm rot="19036667">
            <a:off x="6490961" y="4772904"/>
            <a:ext cx="92612" cy="228502"/>
            <a:chOff x="7973034" y="2728579"/>
            <a:chExt cx="273896" cy="675791"/>
          </a:xfrm>
        </p:grpSpPr>
        <p:sp>
          <p:nvSpPr>
            <p:cNvPr id="299" name="月 72">
              <a:extLst>
                <a:ext uri="{FF2B5EF4-FFF2-40B4-BE49-F238E27FC236}">
                  <a16:creationId xmlns:a16="http://schemas.microsoft.com/office/drawing/2014/main" id="{A87CF1BB-8E59-C9A2-E7EB-8C047FD9EB6A}"/>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00" name="月 73">
              <a:extLst>
                <a:ext uri="{FF2B5EF4-FFF2-40B4-BE49-F238E27FC236}">
                  <a16:creationId xmlns:a16="http://schemas.microsoft.com/office/drawing/2014/main" id="{0802CD3D-5F06-82D3-CF27-E8A63B5B809D}"/>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01" name="グループ化 74">
            <a:extLst>
              <a:ext uri="{FF2B5EF4-FFF2-40B4-BE49-F238E27FC236}">
                <a16:creationId xmlns:a16="http://schemas.microsoft.com/office/drawing/2014/main" id="{2FBD315D-FC52-1A2E-9D91-4CC7C0036DFC}"/>
              </a:ext>
            </a:extLst>
          </p:cNvPr>
          <p:cNvGrpSpPr>
            <a:grpSpLocks noChangeAspect="1"/>
          </p:cNvGrpSpPr>
          <p:nvPr/>
        </p:nvGrpSpPr>
        <p:grpSpPr>
          <a:xfrm rot="8414957">
            <a:off x="7123448" y="5097435"/>
            <a:ext cx="69313" cy="171019"/>
            <a:chOff x="7973034" y="2728579"/>
            <a:chExt cx="273896" cy="675791"/>
          </a:xfrm>
        </p:grpSpPr>
        <p:sp>
          <p:nvSpPr>
            <p:cNvPr id="302" name="月 75">
              <a:extLst>
                <a:ext uri="{FF2B5EF4-FFF2-40B4-BE49-F238E27FC236}">
                  <a16:creationId xmlns:a16="http://schemas.microsoft.com/office/drawing/2014/main" id="{E208252D-F1FD-B1CB-C68E-CCE520C2E950}"/>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03" name="月 76">
              <a:extLst>
                <a:ext uri="{FF2B5EF4-FFF2-40B4-BE49-F238E27FC236}">
                  <a16:creationId xmlns:a16="http://schemas.microsoft.com/office/drawing/2014/main" id="{F6CBB9CB-9AD2-EBDC-A26A-0245E595D685}"/>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04" name="グループ化 77">
            <a:extLst>
              <a:ext uri="{FF2B5EF4-FFF2-40B4-BE49-F238E27FC236}">
                <a16:creationId xmlns:a16="http://schemas.microsoft.com/office/drawing/2014/main" id="{84E0E52B-95A6-1CE3-3183-CEED788B056A}"/>
              </a:ext>
            </a:extLst>
          </p:cNvPr>
          <p:cNvGrpSpPr>
            <a:grpSpLocks noChangeAspect="1"/>
          </p:cNvGrpSpPr>
          <p:nvPr/>
        </p:nvGrpSpPr>
        <p:grpSpPr>
          <a:xfrm rot="3257973">
            <a:off x="6600441" y="5101599"/>
            <a:ext cx="69313" cy="171019"/>
            <a:chOff x="7973034" y="2728579"/>
            <a:chExt cx="273896" cy="675791"/>
          </a:xfrm>
        </p:grpSpPr>
        <p:sp>
          <p:nvSpPr>
            <p:cNvPr id="305" name="月 78">
              <a:extLst>
                <a:ext uri="{FF2B5EF4-FFF2-40B4-BE49-F238E27FC236}">
                  <a16:creationId xmlns:a16="http://schemas.microsoft.com/office/drawing/2014/main" id="{8834762A-B7D3-99AF-DB7C-D8F9DB619F8D}"/>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06" name="月 79">
              <a:extLst>
                <a:ext uri="{FF2B5EF4-FFF2-40B4-BE49-F238E27FC236}">
                  <a16:creationId xmlns:a16="http://schemas.microsoft.com/office/drawing/2014/main" id="{1A425E89-37E8-FB44-F3B7-3393A853E147}"/>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07" name="グループ化 80">
            <a:extLst>
              <a:ext uri="{FF2B5EF4-FFF2-40B4-BE49-F238E27FC236}">
                <a16:creationId xmlns:a16="http://schemas.microsoft.com/office/drawing/2014/main" id="{61BFEC4D-C713-73E4-168F-946E4CA507BC}"/>
              </a:ext>
            </a:extLst>
          </p:cNvPr>
          <p:cNvGrpSpPr>
            <a:grpSpLocks noChangeAspect="1"/>
          </p:cNvGrpSpPr>
          <p:nvPr/>
        </p:nvGrpSpPr>
        <p:grpSpPr>
          <a:xfrm rot="5677465">
            <a:off x="6856069" y="5007181"/>
            <a:ext cx="69313" cy="171019"/>
            <a:chOff x="7973034" y="2728579"/>
            <a:chExt cx="273896" cy="675791"/>
          </a:xfrm>
        </p:grpSpPr>
        <p:sp>
          <p:nvSpPr>
            <p:cNvPr id="308" name="月 81">
              <a:extLst>
                <a:ext uri="{FF2B5EF4-FFF2-40B4-BE49-F238E27FC236}">
                  <a16:creationId xmlns:a16="http://schemas.microsoft.com/office/drawing/2014/main" id="{BC27A891-8B0A-FDE1-226F-A2D72A0E8C3E}"/>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09" name="月 82">
              <a:extLst>
                <a:ext uri="{FF2B5EF4-FFF2-40B4-BE49-F238E27FC236}">
                  <a16:creationId xmlns:a16="http://schemas.microsoft.com/office/drawing/2014/main" id="{45AB8B00-5C1E-893D-69EB-394F7BDE08B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10" name="グループ化 83">
            <a:extLst>
              <a:ext uri="{FF2B5EF4-FFF2-40B4-BE49-F238E27FC236}">
                <a16:creationId xmlns:a16="http://schemas.microsoft.com/office/drawing/2014/main" id="{9B1EEA9B-61C8-B796-72C2-211A0486C080}"/>
              </a:ext>
            </a:extLst>
          </p:cNvPr>
          <p:cNvGrpSpPr>
            <a:grpSpLocks noChangeAspect="1"/>
          </p:cNvGrpSpPr>
          <p:nvPr/>
        </p:nvGrpSpPr>
        <p:grpSpPr>
          <a:xfrm rot="161441">
            <a:off x="6483783" y="5334380"/>
            <a:ext cx="69313" cy="171019"/>
            <a:chOff x="7973034" y="2728579"/>
            <a:chExt cx="273896" cy="675791"/>
          </a:xfrm>
        </p:grpSpPr>
        <p:sp>
          <p:nvSpPr>
            <p:cNvPr id="311" name="月 84">
              <a:extLst>
                <a:ext uri="{FF2B5EF4-FFF2-40B4-BE49-F238E27FC236}">
                  <a16:creationId xmlns:a16="http://schemas.microsoft.com/office/drawing/2014/main" id="{9C7B0499-8E58-D3B8-33B4-2029A5643E71}"/>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12" name="月 85">
              <a:extLst>
                <a:ext uri="{FF2B5EF4-FFF2-40B4-BE49-F238E27FC236}">
                  <a16:creationId xmlns:a16="http://schemas.microsoft.com/office/drawing/2014/main" id="{02180CBF-B4B7-B1FF-D58E-131837DF26C7}"/>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13" name="グループ化 86">
            <a:extLst>
              <a:ext uri="{FF2B5EF4-FFF2-40B4-BE49-F238E27FC236}">
                <a16:creationId xmlns:a16="http://schemas.microsoft.com/office/drawing/2014/main" id="{E28C49E8-B6FB-0160-06E2-477A1C98C5F1}"/>
              </a:ext>
            </a:extLst>
          </p:cNvPr>
          <p:cNvGrpSpPr>
            <a:grpSpLocks noChangeAspect="1"/>
          </p:cNvGrpSpPr>
          <p:nvPr/>
        </p:nvGrpSpPr>
        <p:grpSpPr>
          <a:xfrm rot="19078255">
            <a:off x="6575712" y="5564537"/>
            <a:ext cx="69313" cy="171019"/>
            <a:chOff x="7973034" y="2728579"/>
            <a:chExt cx="273896" cy="675791"/>
          </a:xfrm>
        </p:grpSpPr>
        <p:sp>
          <p:nvSpPr>
            <p:cNvPr id="314" name="月 87">
              <a:extLst>
                <a:ext uri="{FF2B5EF4-FFF2-40B4-BE49-F238E27FC236}">
                  <a16:creationId xmlns:a16="http://schemas.microsoft.com/office/drawing/2014/main" id="{DDEAA400-773A-3DD6-C324-21964A3EB267}"/>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15" name="月 88">
              <a:extLst>
                <a:ext uri="{FF2B5EF4-FFF2-40B4-BE49-F238E27FC236}">
                  <a16:creationId xmlns:a16="http://schemas.microsoft.com/office/drawing/2014/main" id="{5C41511B-4B73-271A-221C-08B6185495B3}"/>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16" name="グループ化 89">
            <a:extLst>
              <a:ext uri="{FF2B5EF4-FFF2-40B4-BE49-F238E27FC236}">
                <a16:creationId xmlns:a16="http://schemas.microsoft.com/office/drawing/2014/main" id="{658708B8-A976-31B6-87F9-CA8FE7A9F2F0}"/>
              </a:ext>
            </a:extLst>
          </p:cNvPr>
          <p:cNvGrpSpPr>
            <a:grpSpLocks noChangeAspect="1"/>
          </p:cNvGrpSpPr>
          <p:nvPr/>
        </p:nvGrpSpPr>
        <p:grpSpPr>
          <a:xfrm rot="16824556">
            <a:off x="6842186" y="5674350"/>
            <a:ext cx="69313" cy="171019"/>
            <a:chOff x="7973034" y="2728579"/>
            <a:chExt cx="273896" cy="675791"/>
          </a:xfrm>
        </p:grpSpPr>
        <p:sp>
          <p:nvSpPr>
            <p:cNvPr id="317" name="月 90">
              <a:extLst>
                <a:ext uri="{FF2B5EF4-FFF2-40B4-BE49-F238E27FC236}">
                  <a16:creationId xmlns:a16="http://schemas.microsoft.com/office/drawing/2014/main" id="{0FCBE5AF-FC82-A9FA-F66E-0E7AB195EEB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18" name="月 91">
              <a:extLst>
                <a:ext uri="{FF2B5EF4-FFF2-40B4-BE49-F238E27FC236}">
                  <a16:creationId xmlns:a16="http://schemas.microsoft.com/office/drawing/2014/main" id="{34B969B5-DC71-E431-B3D6-0236CE1672EA}"/>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19" name="グループ化 92">
            <a:extLst>
              <a:ext uri="{FF2B5EF4-FFF2-40B4-BE49-F238E27FC236}">
                <a16:creationId xmlns:a16="http://schemas.microsoft.com/office/drawing/2014/main" id="{2524D891-51F6-EDFE-8113-9FAF2455A100}"/>
              </a:ext>
            </a:extLst>
          </p:cNvPr>
          <p:cNvGrpSpPr>
            <a:grpSpLocks noChangeAspect="1"/>
          </p:cNvGrpSpPr>
          <p:nvPr/>
        </p:nvGrpSpPr>
        <p:grpSpPr>
          <a:xfrm rot="14532207">
            <a:off x="7106672" y="5593956"/>
            <a:ext cx="69313" cy="171019"/>
            <a:chOff x="7973034" y="2728579"/>
            <a:chExt cx="273896" cy="675791"/>
          </a:xfrm>
        </p:grpSpPr>
        <p:sp>
          <p:nvSpPr>
            <p:cNvPr id="320" name="月 93">
              <a:extLst>
                <a:ext uri="{FF2B5EF4-FFF2-40B4-BE49-F238E27FC236}">
                  <a16:creationId xmlns:a16="http://schemas.microsoft.com/office/drawing/2014/main" id="{B1339458-52B0-F940-67EC-839372EC5740}"/>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21" name="月 94">
              <a:extLst>
                <a:ext uri="{FF2B5EF4-FFF2-40B4-BE49-F238E27FC236}">
                  <a16:creationId xmlns:a16="http://schemas.microsoft.com/office/drawing/2014/main" id="{A7D5CF2A-2CFA-F0CF-76E0-6610E292A8F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grpSp>
        <p:nvGrpSpPr>
          <p:cNvPr id="322" name="グループ化 95">
            <a:extLst>
              <a:ext uri="{FF2B5EF4-FFF2-40B4-BE49-F238E27FC236}">
                <a16:creationId xmlns:a16="http://schemas.microsoft.com/office/drawing/2014/main" id="{F417C907-0A64-2881-8D80-38DE06C17463}"/>
              </a:ext>
            </a:extLst>
          </p:cNvPr>
          <p:cNvGrpSpPr>
            <a:grpSpLocks noChangeAspect="1"/>
          </p:cNvGrpSpPr>
          <p:nvPr/>
        </p:nvGrpSpPr>
        <p:grpSpPr>
          <a:xfrm rot="11538489">
            <a:off x="7244695" y="5351998"/>
            <a:ext cx="69313" cy="171019"/>
            <a:chOff x="7973034" y="2728579"/>
            <a:chExt cx="273896" cy="675791"/>
          </a:xfrm>
        </p:grpSpPr>
        <p:sp>
          <p:nvSpPr>
            <p:cNvPr id="323" name="月 96">
              <a:extLst>
                <a:ext uri="{FF2B5EF4-FFF2-40B4-BE49-F238E27FC236}">
                  <a16:creationId xmlns:a16="http://schemas.microsoft.com/office/drawing/2014/main" id="{B72C3D9A-DA4A-D17F-374C-CC42DA82A607}"/>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24" name="月 97">
              <a:extLst>
                <a:ext uri="{FF2B5EF4-FFF2-40B4-BE49-F238E27FC236}">
                  <a16:creationId xmlns:a16="http://schemas.microsoft.com/office/drawing/2014/main" id="{6C8A824B-C244-9E3B-8EB9-06666FDB92CB}"/>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grpSp>
      <p:sp>
        <p:nvSpPr>
          <p:cNvPr id="325" name="矢印: 右 26">
            <a:extLst>
              <a:ext uri="{FF2B5EF4-FFF2-40B4-BE49-F238E27FC236}">
                <a16:creationId xmlns:a16="http://schemas.microsoft.com/office/drawing/2014/main" id="{595480D2-F878-E46A-8E21-CCE0080AE11B}"/>
              </a:ext>
            </a:extLst>
          </p:cNvPr>
          <p:cNvSpPr/>
          <p:nvPr/>
        </p:nvSpPr>
        <p:spPr>
          <a:xfrm rot="10800000">
            <a:off x="4234105" y="4857408"/>
            <a:ext cx="326425" cy="162685"/>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26" name="楕円 102">
            <a:extLst>
              <a:ext uri="{FF2B5EF4-FFF2-40B4-BE49-F238E27FC236}">
                <a16:creationId xmlns:a16="http://schemas.microsoft.com/office/drawing/2014/main" id="{7131358F-AD6A-4CF5-2DCE-1B0A24132E6B}"/>
              </a:ext>
            </a:extLst>
          </p:cNvPr>
          <p:cNvSpPr/>
          <p:nvPr/>
        </p:nvSpPr>
        <p:spPr>
          <a:xfrm>
            <a:off x="3836353" y="4853207"/>
            <a:ext cx="262120" cy="26212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27" name="フリーフォーム: 図形 127">
            <a:extLst>
              <a:ext uri="{FF2B5EF4-FFF2-40B4-BE49-F238E27FC236}">
                <a16:creationId xmlns:a16="http://schemas.microsoft.com/office/drawing/2014/main" id="{F5D891BD-03B4-18F3-F3ED-3A8C5D43BF49}"/>
              </a:ext>
            </a:extLst>
          </p:cNvPr>
          <p:cNvSpPr/>
          <p:nvPr/>
        </p:nvSpPr>
        <p:spPr>
          <a:xfrm>
            <a:off x="6012705" y="3979559"/>
            <a:ext cx="258980" cy="370119"/>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3"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3" b="0" i="0" u="none" strike="noStrike" kern="0" cap="none" spc="0" normalizeH="0" baseline="0" noProof="0" dirty="0">
              <a:ln>
                <a:noFill/>
              </a:ln>
              <a:solidFill>
                <a:srgbClr val="000000"/>
              </a:solidFill>
              <a:effectLst/>
              <a:uLnTx/>
              <a:uFillTx/>
              <a:latin typeface="Arial"/>
              <a:ea typeface="Microsoft YaHei"/>
            </a:endParaRPr>
          </a:p>
        </p:txBody>
      </p:sp>
      <p:sp>
        <p:nvSpPr>
          <p:cNvPr id="328" name="フリーフォーム: 図形 127">
            <a:extLst>
              <a:ext uri="{FF2B5EF4-FFF2-40B4-BE49-F238E27FC236}">
                <a16:creationId xmlns:a16="http://schemas.microsoft.com/office/drawing/2014/main" id="{39781E7D-E8E2-4476-DF20-CB4B73C4886E}"/>
              </a:ext>
            </a:extLst>
          </p:cNvPr>
          <p:cNvSpPr/>
          <p:nvPr/>
        </p:nvSpPr>
        <p:spPr>
          <a:xfrm>
            <a:off x="5686562" y="3998231"/>
            <a:ext cx="258980" cy="370119"/>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3"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3" b="0" i="0" u="none" strike="noStrike" kern="0" cap="none" spc="0" normalizeH="0" baseline="0" noProof="0" dirty="0">
              <a:ln>
                <a:noFill/>
              </a:ln>
              <a:solidFill>
                <a:srgbClr val="000000"/>
              </a:solidFill>
              <a:effectLst/>
              <a:uLnTx/>
              <a:uFillTx/>
              <a:latin typeface="Arial"/>
              <a:ea typeface="Microsoft YaHei"/>
            </a:endParaRPr>
          </a:p>
        </p:txBody>
      </p:sp>
      <p:sp>
        <p:nvSpPr>
          <p:cNvPr id="329" name="矢印: 右 26">
            <a:extLst>
              <a:ext uri="{FF2B5EF4-FFF2-40B4-BE49-F238E27FC236}">
                <a16:creationId xmlns:a16="http://schemas.microsoft.com/office/drawing/2014/main" id="{757C9772-6C15-8314-A476-B84458269434}"/>
              </a:ext>
            </a:extLst>
          </p:cNvPr>
          <p:cNvSpPr/>
          <p:nvPr/>
        </p:nvSpPr>
        <p:spPr>
          <a:xfrm rot="10800000">
            <a:off x="4334721" y="4399755"/>
            <a:ext cx="326425" cy="162685"/>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30" name="フリーフォーム: 図形 31">
            <a:extLst>
              <a:ext uri="{FF2B5EF4-FFF2-40B4-BE49-F238E27FC236}">
                <a16:creationId xmlns:a16="http://schemas.microsoft.com/office/drawing/2014/main" id="{7F9BEC47-A309-5FB8-8888-BB7F4841F108}"/>
              </a:ext>
            </a:extLst>
          </p:cNvPr>
          <p:cNvSpPr/>
          <p:nvPr/>
        </p:nvSpPr>
        <p:spPr>
          <a:xfrm>
            <a:off x="3404427" y="3727938"/>
            <a:ext cx="822962" cy="733196"/>
          </a:xfrm>
          <a:custGeom>
            <a:avLst/>
            <a:gdLst>
              <a:gd name="connsiteX0" fmla="*/ 970082 w 1947118"/>
              <a:gd name="connsiteY0" fmla="*/ 1726115 h 1734730"/>
              <a:gd name="connsiteX1" fmla="*/ 63633 w 1947118"/>
              <a:gd name="connsiteY1" fmla="*/ 1352404 h 1734730"/>
              <a:gd name="connsiteX2" fmla="*/ 119292 w 1947118"/>
              <a:gd name="connsiteY2" fmla="*/ 612932 h 1734730"/>
              <a:gd name="connsiteX3" fmla="*/ 469150 w 1947118"/>
              <a:gd name="connsiteY3" fmla="*/ 310783 h 1734730"/>
              <a:gd name="connsiteX4" fmla="*/ 1025741 w 1947118"/>
              <a:gd name="connsiteY4" fmla="*/ 682 h 1734730"/>
              <a:gd name="connsiteX5" fmla="*/ 1733407 w 1947118"/>
              <a:gd name="connsiteY5" fmla="*/ 398247 h 1734730"/>
              <a:gd name="connsiteX6" fmla="*/ 1940141 w 1947118"/>
              <a:gd name="connsiteY6" fmla="*/ 930984 h 1734730"/>
              <a:gd name="connsiteX7" fmla="*/ 1534624 w 1947118"/>
              <a:gd name="connsiteY7" fmla="*/ 1559137 h 1734730"/>
              <a:gd name="connsiteX8" fmla="*/ 970082 w 1947118"/>
              <a:gd name="connsiteY8" fmla="*/ 1726115 h 1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118" h="1734730">
                <a:moveTo>
                  <a:pt x="970082" y="1726115"/>
                </a:moveTo>
                <a:cubicBezTo>
                  <a:pt x="724917" y="1691660"/>
                  <a:pt x="205431" y="1537934"/>
                  <a:pt x="63633" y="1352404"/>
                </a:cubicBezTo>
                <a:cubicBezTo>
                  <a:pt x="-78165" y="1166874"/>
                  <a:pt x="51706" y="786535"/>
                  <a:pt x="119292" y="612932"/>
                </a:cubicBezTo>
                <a:cubicBezTo>
                  <a:pt x="186878" y="439328"/>
                  <a:pt x="318075" y="412825"/>
                  <a:pt x="469150" y="310783"/>
                </a:cubicBezTo>
                <a:cubicBezTo>
                  <a:pt x="620225" y="208741"/>
                  <a:pt x="815031" y="-13895"/>
                  <a:pt x="1025741" y="682"/>
                </a:cubicBezTo>
                <a:cubicBezTo>
                  <a:pt x="1236451" y="15259"/>
                  <a:pt x="1581007" y="243197"/>
                  <a:pt x="1733407" y="398247"/>
                </a:cubicBezTo>
                <a:cubicBezTo>
                  <a:pt x="1885807" y="553297"/>
                  <a:pt x="1973271" y="737502"/>
                  <a:pt x="1940141" y="930984"/>
                </a:cubicBezTo>
                <a:cubicBezTo>
                  <a:pt x="1907011" y="1124466"/>
                  <a:pt x="1694975" y="1429266"/>
                  <a:pt x="1534624" y="1559137"/>
                </a:cubicBezTo>
                <a:cubicBezTo>
                  <a:pt x="1374273" y="1689008"/>
                  <a:pt x="1215247" y="1760570"/>
                  <a:pt x="970082" y="1726115"/>
                </a:cubicBezTo>
                <a:close/>
              </a:path>
            </a:pathLst>
          </a:custGeom>
          <a:gradFill flip="none" rotWithShape="1">
            <a:gsLst>
              <a:gs pos="0">
                <a:srgbClr val="00CC99">
                  <a:tint val="66000"/>
                  <a:satMod val="160000"/>
                  <a:alpha val="44000"/>
                </a:srgbClr>
              </a:gs>
              <a:gs pos="50000">
                <a:srgbClr val="00CC99">
                  <a:tint val="44500"/>
                  <a:satMod val="160000"/>
                </a:srgbClr>
              </a:gs>
              <a:gs pos="100000">
                <a:srgbClr val="00CC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3" b="0" i="0" u="none" strike="noStrike" kern="0" cap="none" spc="0" normalizeH="0" baseline="0" noProof="0">
              <a:ln>
                <a:noFill/>
              </a:ln>
              <a:solidFill>
                <a:srgbClr val="FFFFFF"/>
              </a:solidFill>
              <a:effectLst/>
              <a:uLnTx/>
              <a:uFillTx/>
              <a:latin typeface="Arial"/>
              <a:ea typeface="Microsoft YaHei"/>
            </a:endParaRPr>
          </a:p>
        </p:txBody>
      </p:sp>
      <p:sp>
        <p:nvSpPr>
          <p:cNvPr id="331" name="テキスト ボックス 15">
            <a:extLst>
              <a:ext uri="{FF2B5EF4-FFF2-40B4-BE49-F238E27FC236}">
                <a16:creationId xmlns:a16="http://schemas.microsoft.com/office/drawing/2014/main" id="{CBEBA68A-25F2-6D87-17DB-665ED0B323EF}"/>
              </a:ext>
            </a:extLst>
          </p:cNvPr>
          <p:cNvSpPr txBox="1"/>
          <p:nvPr/>
        </p:nvSpPr>
        <p:spPr>
          <a:xfrm>
            <a:off x="3119384" y="3484410"/>
            <a:ext cx="1368743" cy="300531"/>
          </a:xfrm>
          <a:prstGeom prst="rect">
            <a:avLst/>
          </a:prstGeom>
          <a:noFill/>
        </p:spPr>
        <p:txBody>
          <a:bodyPr wrap="square" rtlCol="0">
            <a:spAutoFit/>
          </a:bodyPr>
          <a:lstStyle/>
          <a:p>
            <a:pPr defTabSz="457200" fontAlgn="base">
              <a:spcBef>
                <a:spcPct val="0"/>
              </a:spcBef>
              <a:spcAft>
                <a:spcPct val="0"/>
              </a:spcAft>
            </a:pPr>
            <a:r>
              <a:rPr kumimoji="1" lang="en-US" altLang="ja-JP" sz="1353" u="sng" dirty="0">
                <a:solidFill>
                  <a:srgbClr val="000000"/>
                </a:solidFill>
                <a:latin typeface="Calibri" panose="020F0502020204030204" pitchFamily="34" charset="0"/>
                <a:ea typeface="Microsoft YaHei"/>
                <a:cs typeface="Calibri" panose="020F0502020204030204" pitchFamily="34" charset="0"/>
              </a:rPr>
              <a:t>Bystander Effect</a:t>
            </a:r>
            <a:endParaRPr kumimoji="1" lang="ja-JP" altLang="en-US" sz="1353" u="sng" dirty="0">
              <a:solidFill>
                <a:srgbClr val="000000"/>
              </a:solidFill>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255760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3C82682-1494-A476-5A83-638A13EA6528}"/>
              </a:ext>
            </a:extLst>
          </p:cNvPr>
          <p:cNvSpPr>
            <a:spLocks noGrp="1"/>
          </p:cNvSpPr>
          <p:nvPr>
            <p:ph type="ftr" sz="quarter" idx="3"/>
          </p:nvPr>
        </p:nvSpPr>
        <p:spPr/>
        <p:txBody>
          <a:bodyPr/>
          <a:lstStyle/>
          <a:p>
            <a:r>
              <a:rPr lang="en-US" dirty="0" err="1"/>
              <a:t>Bardia</a:t>
            </a:r>
            <a:r>
              <a:rPr lang="en-US" dirty="0"/>
              <a:t> A, et al. Presented at ESMO Breast Cancer Congress 2021: Abstract LBA4.</a:t>
            </a:r>
          </a:p>
        </p:txBody>
      </p:sp>
      <p:sp>
        <p:nvSpPr>
          <p:cNvPr id="162" name="Title 161">
            <a:extLst>
              <a:ext uri="{FF2B5EF4-FFF2-40B4-BE49-F238E27FC236}">
                <a16:creationId xmlns:a16="http://schemas.microsoft.com/office/drawing/2014/main" id="{F75A20FB-7340-15BA-946B-38F755C90751}"/>
              </a:ext>
            </a:extLst>
          </p:cNvPr>
          <p:cNvSpPr>
            <a:spLocks noGrp="1"/>
          </p:cNvSpPr>
          <p:nvPr>
            <p:ph type="title"/>
          </p:nvPr>
        </p:nvSpPr>
        <p:spPr/>
        <p:txBody>
          <a:bodyPr/>
          <a:lstStyle/>
          <a:p>
            <a:r>
              <a:rPr lang="en-US" dirty="0"/>
              <a:t>What About Other Drugs?</a:t>
            </a:r>
          </a:p>
        </p:txBody>
      </p:sp>
      <p:sp>
        <p:nvSpPr>
          <p:cNvPr id="2" name="Espace réservé du texte 1">
            <a:extLst>
              <a:ext uri="{FF2B5EF4-FFF2-40B4-BE49-F238E27FC236}">
                <a16:creationId xmlns:a16="http://schemas.microsoft.com/office/drawing/2014/main" id="{6148EE18-136F-F442-A7CC-476A3BEFE2F2}"/>
              </a:ext>
            </a:extLst>
          </p:cNvPr>
          <p:cNvSpPr>
            <a:spLocks noGrp="1"/>
          </p:cNvSpPr>
          <p:nvPr>
            <p:ph idx="1"/>
          </p:nvPr>
        </p:nvSpPr>
        <p:spPr>
          <a:xfrm>
            <a:off x="609600" y="1477906"/>
            <a:ext cx="4855779" cy="4722477"/>
          </a:xfrm>
        </p:spPr>
        <p:txBody>
          <a:bodyPr>
            <a:normAutofit/>
          </a:bodyPr>
          <a:lstStyle/>
          <a:p>
            <a:r>
              <a:rPr lang="en-US" altLang="ja-JP" sz="1800" dirty="0">
                <a:sym typeface="Helvetica"/>
              </a:rPr>
              <a:t>Patients with relapsed/refractory advanced or metastatic TNBC have poor clinical outcomes</a:t>
            </a:r>
            <a:r>
              <a:rPr lang="en-US" sz="1800" baseline="30000" dirty="0">
                <a:sym typeface="Helvetica"/>
              </a:rPr>
              <a:t>1</a:t>
            </a:r>
            <a:endParaRPr lang="en-GB" sz="1800" baseline="30000" dirty="0">
              <a:sym typeface="Helvetica"/>
            </a:endParaRPr>
          </a:p>
          <a:p>
            <a:r>
              <a:rPr lang="en-US" sz="1800" dirty="0"/>
              <a:t>Dato-DXd is a differentiated TROP2-directed ADC designed with three components</a:t>
            </a:r>
            <a:r>
              <a:rPr lang="en-US" sz="1800" baseline="30000" dirty="0"/>
              <a:t>2,3</a:t>
            </a:r>
            <a:r>
              <a:rPr lang="en-US" sz="1800" dirty="0"/>
              <a:t>:</a:t>
            </a:r>
          </a:p>
          <a:p>
            <a:pPr lvl="1"/>
            <a:r>
              <a:rPr lang="en-GB" sz="1600" dirty="0"/>
              <a:t>A humanized anti-TROP2 IgG1</a:t>
            </a:r>
            <a:r>
              <a:rPr lang="en-GB" sz="1600" baseline="30000" dirty="0"/>
              <a:t>4</a:t>
            </a:r>
            <a:r>
              <a:rPr lang="en-GB" sz="1600" dirty="0"/>
              <a:t> </a:t>
            </a:r>
            <a:r>
              <a:rPr lang="en-GB" sz="1600" dirty="0" err="1"/>
              <a:t>mAb</a:t>
            </a:r>
            <a:endParaRPr lang="en-GB" sz="1600" dirty="0"/>
          </a:p>
          <a:p>
            <a:pPr lvl="1"/>
            <a:r>
              <a:rPr lang="en-GB" sz="1600" dirty="0"/>
              <a:t>A topoisomerase I inhibitor payload </a:t>
            </a:r>
            <a:br>
              <a:rPr lang="en-GB" sz="1600" dirty="0"/>
            </a:br>
            <a:r>
              <a:rPr lang="en-GB" sz="1600" dirty="0"/>
              <a:t>(</a:t>
            </a:r>
            <a:r>
              <a:rPr lang="en-GB" sz="1600" dirty="0" err="1"/>
              <a:t>exatecan</a:t>
            </a:r>
            <a:r>
              <a:rPr lang="en-GB" sz="1600" dirty="0"/>
              <a:t> derivative, DXd)</a:t>
            </a:r>
          </a:p>
          <a:p>
            <a:pPr lvl="1"/>
            <a:r>
              <a:rPr lang="en-GB" sz="1600" dirty="0"/>
              <a:t>A tetrapeptide-based cleavable linker</a:t>
            </a:r>
          </a:p>
          <a:p>
            <a:r>
              <a:rPr lang="en-US" sz="1800" dirty="0"/>
              <a:t>Dato-DXd has demonstrated highly encouraging antitumor activity and manageable AEs in the NSCLC cohort</a:t>
            </a:r>
            <a:r>
              <a:rPr lang="en-US" sz="1800" baseline="30000" dirty="0"/>
              <a:t>5</a:t>
            </a:r>
          </a:p>
          <a:p>
            <a:pPr lvl="1"/>
            <a:r>
              <a:rPr lang="en-GB" sz="1600" dirty="0"/>
              <a:t>6 mg/kg has been selected as the dose for expansion into other advanced tumor types</a:t>
            </a:r>
            <a:endParaRPr lang="en-US" sz="1600" dirty="0"/>
          </a:p>
        </p:txBody>
      </p:sp>
      <p:sp>
        <p:nvSpPr>
          <p:cNvPr id="7" name="Text Placeholder 15">
            <a:extLst>
              <a:ext uri="{FF2B5EF4-FFF2-40B4-BE49-F238E27FC236}">
                <a16:creationId xmlns:a16="http://schemas.microsoft.com/office/drawing/2014/main" id="{231F109E-DEB0-4B91-B6EF-06A89595D0BF}"/>
              </a:ext>
            </a:extLst>
          </p:cNvPr>
          <p:cNvSpPr txBox="1">
            <a:spLocks/>
          </p:cNvSpPr>
          <p:nvPr/>
        </p:nvSpPr>
        <p:spPr>
          <a:xfrm>
            <a:off x="5552552" y="6083277"/>
            <a:ext cx="6639448" cy="308894"/>
          </a:xfrm>
          <a:prstGeom prst="rect">
            <a:avLst/>
          </a:prstGeom>
        </p:spPr>
        <p:txBody>
          <a:bodyPr anchor="b"/>
          <a:lst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fontAlgn="auto">
              <a:spcBef>
                <a:spcPts val="0"/>
              </a:spcBef>
              <a:spcAft>
                <a:spcPts val="0"/>
              </a:spcAft>
              <a:buClrTx/>
              <a:buSzTx/>
              <a:buNone/>
              <a:defRPr/>
            </a:pPr>
            <a:r>
              <a:rPr lang="en-US" sz="800" b="1" dirty="0">
                <a:latin typeface="+mn-lt"/>
                <a:ea typeface="+mn-ea"/>
                <a:cs typeface="+mn-cs"/>
              </a:rPr>
              <a:t>ADC, antibody drug conjugate; AE, adverse event; IgG1, immunoglobulin G1; </a:t>
            </a:r>
            <a:r>
              <a:rPr lang="en-US" sz="800" b="1" dirty="0" err="1">
                <a:latin typeface="+mn-lt"/>
                <a:ea typeface="+mn-ea"/>
                <a:cs typeface="+mn-cs"/>
              </a:rPr>
              <a:t>mAB</a:t>
            </a:r>
            <a:r>
              <a:rPr lang="en-US" sz="800" b="1" dirty="0">
                <a:latin typeface="+mn-lt"/>
                <a:ea typeface="+mn-ea"/>
                <a:cs typeface="+mn-cs"/>
              </a:rPr>
              <a:t>, monoclonal antibody; NSCLC, non-small cell lung cancer; TNBC, triple negative breast cancer; TROP2, trophoblast cell surface antigen.</a:t>
            </a:r>
            <a:br>
              <a:rPr lang="en-US" sz="800" b="1" dirty="0">
                <a:latin typeface="+mn-lt"/>
                <a:ea typeface="+mn-ea"/>
                <a:cs typeface="+mn-cs"/>
              </a:rPr>
            </a:br>
            <a:r>
              <a:rPr lang="en-US" sz="800" b="1" baseline="30000" dirty="0">
                <a:latin typeface="+mn-lt"/>
                <a:ea typeface="+mn-ea"/>
                <a:cs typeface="+mn-cs"/>
              </a:rPr>
              <a:t>a </a:t>
            </a:r>
            <a:r>
              <a:rPr lang="en-US" sz="800" b="1" dirty="0">
                <a:latin typeface="+mn-lt"/>
                <a:ea typeface="+mn-ea"/>
                <a:cs typeface="+mn-cs"/>
              </a:rPr>
              <a:t>Actual drug positions may vary.</a:t>
            </a:r>
          </a:p>
          <a:p>
            <a:pPr marL="0" indent="0" defTabSz="685800" fontAlgn="auto">
              <a:spcBef>
                <a:spcPts val="0"/>
              </a:spcBef>
              <a:spcAft>
                <a:spcPts val="0"/>
              </a:spcAft>
              <a:buClrTx/>
              <a:buSzTx/>
              <a:buNone/>
              <a:defRPr/>
            </a:pPr>
            <a:br>
              <a:rPr lang="en-US" sz="800" b="1" dirty="0">
                <a:latin typeface="+mn-lt"/>
                <a:ea typeface="+mn-ea"/>
                <a:cs typeface="+mn-cs"/>
              </a:rPr>
            </a:br>
            <a:r>
              <a:rPr lang="en-US" sz="800" b="1" dirty="0">
                <a:latin typeface="+mn-lt"/>
              </a:rPr>
              <a:t>1. Bardia A, et al. </a:t>
            </a:r>
            <a:r>
              <a:rPr lang="en-US" sz="800" b="1" i="1" dirty="0">
                <a:latin typeface="+mn-lt"/>
              </a:rPr>
              <a:t>NEJM</a:t>
            </a:r>
            <a:r>
              <a:rPr lang="en-US" sz="800" b="1" dirty="0">
                <a:latin typeface="+mn-lt"/>
              </a:rPr>
              <a:t>.2021; 2. </a:t>
            </a:r>
            <a:r>
              <a:rPr lang="en-US" sz="800" b="1" dirty="0" err="1">
                <a:latin typeface="+mn-lt"/>
              </a:rPr>
              <a:t>Okajima</a:t>
            </a:r>
            <a:r>
              <a:rPr lang="en-US" sz="800" b="1" dirty="0">
                <a:latin typeface="+mn-lt"/>
              </a:rPr>
              <a:t> D, et al. AACR-NCI-EORTC 2019 [Abstract C026]; 3. Nakada T, et al. </a:t>
            </a:r>
            <a:r>
              <a:rPr lang="en-US" sz="800" b="1" i="1" dirty="0">
                <a:latin typeface="+mn-lt"/>
              </a:rPr>
              <a:t>Chem Pharm Bull (Tokyo)</a:t>
            </a:r>
            <a:r>
              <a:rPr lang="en-US" sz="800" b="1" dirty="0">
                <a:latin typeface="+mn-lt"/>
              </a:rPr>
              <a:t>. 2019;67(3):173-185; 4. Daiichi Sankyo Co. Ltd. Accessed October 6, 2020. </a:t>
            </a:r>
            <a:r>
              <a:rPr lang="en-US" sz="800" b="1" dirty="0">
                <a:latin typeface="+mn-lt"/>
                <a:hlinkClick r:id="rId2">
                  <a:extLst>
                    <a:ext uri="{A12FA001-AC4F-418D-AE19-62706E023703}">
                      <ahyp:hlinkClr xmlns:ahyp="http://schemas.microsoft.com/office/drawing/2018/hyperlinkcolor" val="tx"/>
                    </a:ext>
                  </a:extLst>
                </a:hlinkClick>
              </a:rPr>
              <a:t>https://www.daiichisankyo.com/media_investors/investor_relations/ir_calendar/files/005438/DS-1062%20Seminar%20Slides_EN.pdf7</a:t>
            </a:r>
            <a:r>
              <a:rPr lang="en-US" sz="800" b="1" dirty="0">
                <a:latin typeface="+mn-lt"/>
              </a:rPr>
              <a:t>; 5. </a:t>
            </a:r>
            <a:r>
              <a:rPr lang="en-US" sz="800" b="1" dirty="0" err="1">
                <a:latin typeface="+mn-lt"/>
              </a:rPr>
              <a:t>Spira</a:t>
            </a:r>
            <a:r>
              <a:rPr lang="en-US" sz="800" b="1" dirty="0">
                <a:latin typeface="+mn-lt"/>
              </a:rPr>
              <a:t> A et al. WCLC 2020 [Abstract 3407]</a:t>
            </a:r>
            <a:r>
              <a:rPr lang="en-US" sz="800" b="1" dirty="0">
                <a:latin typeface="+mn-lt"/>
                <a:ea typeface="+mn-ea"/>
                <a:cs typeface="+mn-cs"/>
              </a:rPr>
              <a:t>; 6. </a:t>
            </a:r>
            <a:r>
              <a:rPr lang="en-US" sz="800" b="1" dirty="0" err="1">
                <a:latin typeface="+mn-lt"/>
                <a:ea typeface="+mn-ea"/>
                <a:cs typeface="+mn-cs"/>
              </a:rPr>
              <a:t>Krop</a:t>
            </a:r>
            <a:r>
              <a:rPr lang="en-US" sz="800" b="1" dirty="0">
                <a:latin typeface="+mn-lt"/>
                <a:ea typeface="+mn-ea"/>
                <a:cs typeface="+mn-cs"/>
              </a:rPr>
              <a:t> I, et al. SABCS 2019 [Abstract GS1-03].</a:t>
            </a:r>
          </a:p>
        </p:txBody>
      </p:sp>
      <p:sp>
        <p:nvSpPr>
          <p:cNvPr id="6" name="Text Placeholder 14">
            <a:extLst>
              <a:ext uri="{FF2B5EF4-FFF2-40B4-BE49-F238E27FC236}">
                <a16:creationId xmlns:a16="http://schemas.microsoft.com/office/drawing/2014/main" id="{3CE3D136-EDC2-4B80-AFA4-E52B96FB2B1D}"/>
              </a:ext>
            </a:extLst>
          </p:cNvPr>
          <p:cNvSpPr txBox="1">
            <a:spLocks/>
          </p:cNvSpPr>
          <p:nvPr/>
        </p:nvSpPr>
        <p:spPr bwMode="auto">
          <a:xfrm>
            <a:off x="7415350" y="1223075"/>
            <a:ext cx="1959878" cy="602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00B0F0"/>
              </a:buClr>
              <a:buFontTx/>
              <a:buNone/>
              <a:defRPr sz="2800" kern="1200">
                <a:solidFill>
                  <a:schemeClr val="tx1"/>
                </a:solidFill>
                <a:latin typeface="Arial" pitchFamily="34" charset="0"/>
                <a:ea typeface="+mn-ea"/>
                <a:cs typeface="Arial" pitchFamily="34" charset="0"/>
              </a:defRPr>
            </a:lvl1pPr>
            <a:lvl2pPr marL="688975" indent="-231775" algn="l" rtl="0" eaLnBrk="1" fontAlgn="base" hangingPunct="1">
              <a:spcBef>
                <a:spcPct val="20000"/>
              </a:spcBef>
              <a:spcAft>
                <a:spcPct val="0"/>
              </a:spcAft>
              <a:buClr>
                <a:srgbClr val="00B0F0"/>
              </a:buClr>
              <a:buFont typeface="Arial" pitchFamily="34" charset="0"/>
              <a:buChar char="•"/>
              <a:defRPr sz="2400" kern="1200">
                <a:solidFill>
                  <a:schemeClr val="tx1"/>
                </a:solidFill>
                <a:latin typeface="Arial" pitchFamily="34" charset="0"/>
                <a:ea typeface="+mn-ea"/>
                <a:cs typeface="Arial" pitchFamily="34" charset="0"/>
              </a:defRPr>
            </a:lvl2pPr>
            <a:lvl3pPr marL="1027113" indent="-225425" algn="l" rtl="0" eaLnBrk="1" fontAlgn="base" hangingPunct="1">
              <a:spcBef>
                <a:spcPct val="20000"/>
              </a:spcBef>
              <a:spcAft>
                <a:spcPct val="0"/>
              </a:spcAft>
              <a:buClr>
                <a:srgbClr val="00B0F0"/>
              </a:buClr>
              <a:buFont typeface="Arial" pitchFamily="34" charset="0"/>
              <a:buChar char="•"/>
              <a:defRPr sz="2200" kern="1200">
                <a:solidFill>
                  <a:schemeClr val="tx1"/>
                </a:solidFill>
                <a:latin typeface="Arial" pitchFamily="34" charset="0"/>
                <a:ea typeface="+mn-ea"/>
                <a:cs typeface="Arial" pitchFamily="34" charset="0"/>
              </a:defRPr>
            </a:lvl3pPr>
            <a:lvl4pPr marL="1377950" indent="-238125" algn="l" rtl="0" eaLnBrk="1" fontAlgn="base" hangingPunct="1">
              <a:spcBef>
                <a:spcPct val="20000"/>
              </a:spcBef>
              <a:spcAft>
                <a:spcPct val="0"/>
              </a:spcAft>
              <a:buClr>
                <a:srgbClr val="00B0F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00B0F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defRPr/>
            </a:pPr>
            <a:r>
              <a:rPr lang="en-GB" sz="1100" b="1" dirty="0">
                <a:solidFill>
                  <a:srgbClr val="000000"/>
                </a:solidFill>
                <a:latin typeface="+mn-lt"/>
              </a:rPr>
              <a:t>Humanized </a:t>
            </a:r>
          </a:p>
          <a:p>
            <a:pPr marL="0" lvl="1" indent="0" algn="ctr">
              <a:buNone/>
              <a:defRPr/>
            </a:pPr>
            <a:r>
              <a:rPr lang="en-GB" sz="1100" b="1" dirty="0">
                <a:solidFill>
                  <a:srgbClr val="000000"/>
                </a:solidFill>
                <a:latin typeface="+mn-lt"/>
              </a:rPr>
              <a:t>Anti-TROP2 IgG1 mAb</a:t>
            </a:r>
          </a:p>
        </p:txBody>
      </p:sp>
      <p:grpSp>
        <p:nvGrpSpPr>
          <p:cNvPr id="9" name="Group 8">
            <a:extLst>
              <a:ext uri="{FF2B5EF4-FFF2-40B4-BE49-F238E27FC236}">
                <a16:creationId xmlns:a16="http://schemas.microsoft.com/office/drawing/2014/main" id="{3C8BF3E6-9B37-4652-A34E-F4993C016A0B}"/>
              </a:ext>
            </a:extLst>
          </p:cNvPr>
          <p:cNvGrpSpPr/>
          <p:nvPr/>
        </p:nvGrpSpPr>
        <p:grpSpPr>
          <a:xfrm>
            <a:off x="7604327" y="1689633"/>
            <a:ext cx="1679167" cy="1371978"/>
            <a:chOff x="5731372" y="1205556"/>
            <a:chExt cx="1576975" cy="1335170"/>
          </a:xfrm>
        </p:grpSpPr>
        <p:grpSp>
          <p:nvGrpSpPr>
            <p:cNvPr id="10" name="Group 9">
              <a:extLst>
                <a:ext uri="{FF2B5EF4-FFF2-40B4-BE49-F238E27FC236}">
                  <a16:creationId xmlns:a16="http://schemas.microsoft.com/office/drawing/2014/main" id="{A4575C04-9D0A-4F00-9CCD-5E77BBEF2172}"/>
                </a:ext>
              </a:extLst>
            </p:cNvPr>
            <p:cNvGrpSpPr/>
            <p:nvPr/>
          </p:nvGrpSpPr>
          <p:grpSpPr>
            <a:xfrm>
              <a:off x="6293771" y="1527369"/>
              <a:ext cx="146766" cy="379059"/>
              <a:chOff x="6295089" y="1218451"/>
              <a:chExt cx="146766" cy="379059"/>
            </a:xfrm>
          </p:grpSpPr>
          <p:sp>
            <p:nvSpPr>
              <p:cNvPr id="42" name="Oval 41">
                <a:extLst>
                  <a:ext uri="{FF2B5EF4-FFF2-40B4-BE49-F238E27FC236}">
                    <a16:creationId xmlns:a16="http://schemas.microsoft.com/office/drawing/2014/main" id="{F7B8E085-7A6E-4156-8D21-BC5212312262}"/>
                  </a:ext>
                </a:extLst>
              </p:cNvPr>
              <p:cNvSpPr/>
              <p:nvPr/>
            </p:nvSpPr>
            <p:spPr>
              <a:xfrm>
                <a:off x="6323766" y="1218451"/>
                <a:ext cx="118089" cy="379059"/>
              </a:xfrm>
              <a:prstGeom prst="ellipse">
                <a:avLst/>
              </a:prstGeom>
              <a:solidFill>
                <a:srgbClr val="EF189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cxnSp>
            <p:nvCxnSpPr>
              <p:cNvPr id="43" name="Straight Connector 42">
                <a:extLst>
                  <a:ext uri="{FF2B5EF4-FFF2-40B4-BE49-F238E27FC236}">
                    <a16:creationId xmlns:a16="http://schemas.microsoft.com/office/drawing/2014/main" id="{87BDB85E-6419-429B-BBC9-82E4CD84B165}"/>
                  </a:ext>
                </a:extLst>
              </p:cNvPr>
              <p:cNvCxnSpPr/>
              <p:nvPr/>
            </p:nvCxnSpPr>
            <p:spPr>
              <a:xfrm flipV="1">
                <a:off x="6295089" y="1261557"/>
                <a:ext cx="106642" cy="65779"/>
              </a:xfrm>
              <a:prstGeom prst="line">
                <a:avLst/>
              </a:prstGeom>
              <a:noFill/>
              <a:ln w="25400" cap="flat">
                <a:solidFill>
                  <a:srgbClr val="EF1891"/>
                </a:solidFill>
                <a:prstDash val="solid"/>
                <a:round/>
              </a:ln>
              <a:effectLst/>
              <a:sp3d/>
            </p:spPr>
            <p:style>
              <a:lnRef idx="0">
                <a:scrgbClr r="0" g="0" b="0"/>
              </a:lnRef>
              <a:fillRef idx="0">
                <a:scrgbClr r="0" g="0" b="0"/>
              </a:fillRef>
              <a:effectRef idx="0">
                <a:scrgbClr r="0" g="0" b="0"/>
              </a:effectRef>
              <a:fontRef idx="none"/>
            </p:style>
          </p:cxnSp>
        </p:grpSp>
        <p:grpSp>
          <p:nvGrpSpPr>
            <p:cNvPr id="11" name="Group 10">
              <a:extLst>
                <a:ext uri="{FF2B5EF4-FFF2-40B4-BE49-F238E27FC236}">
                  <a16:creationId xmlns:a16="http://schemas.microsoft.com/office/drawing/2014/main" id="{B58432E5-A1D4-49D8-BA1A-18074C722540}"/>
                </a:ext>
              </a:extLst>
            </p:cNvPr>
            <p:cNvGrpSpPr/>
            <p:nvPr/>
          </p:nvGrpSpPr>
          <p:grpSpPr>
            <a:xfrm rot="10800000">
              <a:off x="5857796" y="1680489"/>
              <a:ext cx="146766" cy="379059"/>
              <a:chOff x="6295089" y="1087966"/>
              <a:chExt cx="146766" cy="379059"/>
            </a:xfrm>
          </p:grpSpPr>
          <p:sp>
            <p:nvSpPr>
              <p:cNvPr id="40" name="Oval 39">
                <a:extLst>
                  <a:ext uri="{FF2B5EF4-FFF2-40B4-BE49-F238E27FC236}">
                    <a16:creationId xmlns:a16="http://schemas.microsoft.com/office/drawing/2014/main" id="{CB30C91E-4805-4906-B5CA-0ABAE1E65602}"/>
                  </a:ext>
                </a:extLst>
              </p:cNvPr>
              <p:cNvSpPr/>
              <p:nvPr/>
            </p:nvSpPr>
            <p:spPr>
              <a:xfrm>
                <a:off x="6323766" y="1087966"/>
                <a:ext cx="118089" cy="379059"/>
              </a:xfrm>
              <a:prstGeom prst="ellipse">
                <a:avLst/>
              </a:prstGeom>
              <a:solidFill>
                <a:srgbClr val="EF189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cxnSp>
            <p:nvCxnSpPr>
              <p:cNvPr id="41" name="Straight Connector 40">
                <a:extLst>
                  <a:ext uri="{FF2B5EF4-FFF2-40B4-BE49-F238E27FC236}">
                    <a16:creationId xmlns:a16="http://schemas.microsoft.com/office/drawing/2014/main" id="{8FE57677-C150-46B1-B78C-9C7176C8E93B}"/>
                  </a:ext>
                </a:extLst>
              </p:cNvPr>
              <p:cNvCxnSpPr/>
              <p:nvPr/>
            </p:nvCxnSpPr>
            <p:spPr>
              <a:xfrm flipV="1">
                <a:off x="6295089" y="1261557"/>
                <a:ext cx="106642" cy="65779"/>
              </a:xfrm>
              <a:prstGeom prst="line">
                <a:avLst/>
              </a:prstGeom>
              <a:noFill/>
              <a:ln w="25400" cap="flat">
                <a:solidFill>
                  <a:srgbClr val="EF1891"/>
                </a:solidFill>
                <a:prstDash val="solid"/>
                <a:round/>
              </a:ln>
              <a:effectLst/>
              <a:sp3d/>
            </p:spPr>
            <p:style>
              <a:lnRef idx="0">
                <a:scrgbClr r="0" g="0" b="0"/>
              </a:lnRef>
              <a:fillRef idx="0">
                <a:scrgbClr r="0" g="0" b="0"/>
              </a:fillRef>
              <a:effectRef idx="0">
                <a:scrgbClr r="0" g="0" b="0"/>
              </a:effectRef>
              <a:fontRef idx="none"/>
            </p:style>
          </p:cxnSp>
        </p:grpSp>
        <p:grpSp>
          <p:nvGrpSpPr>
            <p:cNvPr id="12" name="Group 11">
              <a:extLst>
                <a:ext uri="{FF2B5EF4-FFF2-40B4-BE49-F238E27FC236}">
                  <a16:creationId xmlns:a16="http://schemas.microsoft.com/office/drawing/2014/main" id="{B7EF23DE-CBF6-4107-BCE9-EA9322E61AA7}"/>
                </a:ext>
              </a:extLst>
            </p:cNvPr>
            <p:cNvGrpSpPr/>
            <p:nvPr/>
          </p:nvGrpSpPr>
          <p:grpSpPr>
            <a:xfrm rot="14719877">
              <a:off x="6500451" y="1403511"/>
              <a:ext cx="146766" cy="365803"/>
              <a:chOff x="6295089" y="1094593"/>
              <a:chExt cx="146766" cy="365803"/>
            </a:xfrm>
          </p:grpSpPr>
          <p:sp>
            <p:nvSpPr>
              <p:cNvPr id="38" name="Oval 37">
                <a:extLst>
                  <a:ext uri="{FF2B5EF4-FFF2-40B4-BE49-F238E27FC236}">
                    <a16:creationId xmlns:a16="http://schemas.microsoft.com/office/drawing/2014/main" id="{2C662FBB-33D3-45DD-9D58-C2B927A875F4}"/>
                  </a:ext>
                </a:extLst>
              </p:cNvPr>
              <p:cNvSpPr/>
              <p:nvPr/>
            </p:nvSpPr>
            <p:spPr>
              <a:xfrm>
                <a:off x="6323766" y="1094593"/>
                <a:ext cx="118089" cy="365803"/>
              </a:xfrm>
              <a:prstGeom prst="ellipse">
                <a:avLst/>
              </a:prstGeom>
              <a:solidFill>
                <a:srgbClr val="EF189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cxnSp>
            <p:nvCxnSpPr>
              <p:cNvPr id="39" name="Straight Connector 38">
                <a:extLst>
                  <a:ext uri="{FF2B5EF4-FFF2-40B4-BE49-F238E27FC236}">
                    <a16:creationId xmlns:a16="http://schemas.microsoft.com/office/drawing/2014/main" id="{50E963EE-1910-4DC5-B1B9-28193B27874A}"/>
                  </a:ext>
                </a:extLst>
              </p:cNvPr>
              <p:cNvCxnSpPr/>
              <p:nvPr/>
            </p:nvCxnSpPr>
            <p:spPr>
              <a:xfrm flipV="1">
                <a:off x="6295089" y="1261557"/>
                <a:ext cx="106642" cy="65779"/>
              </a:xfrm>
              <a:prstGeom prst="line">
                <a:avLst/>
              </a:prstGeom>
              <a:noFill/>
              <a:ln w="25400" cap="flat">
                <a:solidFill>
                  <a:srgbClr val="EF1891"/>
                </a:solidFill>
                <a:prstDash val="solid"/>
                <a:round/>
              </a:ln>
              <a:effectLst/>
              <a:sp3d/>
            </p:spPr>
            <p:style>
              <a:lnRef idx="0">
                <a:scrgbClr r="0" g="0" b="0"/>
              </a:lnRef>
              <a:fillRef idx="0">
                <a:scrgbClr r="0" g="0" b="0"/>
              </a:fillRef>
              <a:effectRef idx="0">
                <a:scrgbClr r="0" g="0" b="0"/>
              </a:effectRef>
              <a:fontRef idx="none"/>
            </p:style>
          </p:cxnSp>
        </p:grpSp>
        <p:grpSp>
          <p:nvGrpSpPr>
            <p:cNvPr id="13" name="Group 12">
              <a:extLst>
                <a:ext uri="{FF2B5EF4-FFF2-40B4-BE49-F238E27FC236}">
                  <a16:creationId xmlns:a16="http://schemas.microsoft.com/office/drawing/2014/main" id="{2D6ABD57-6691-4007-A088-896301783912}"/>
                </a:ext>
              </a:extLst>
            </p:cNvPr>
            <p:cNvGrpSpPr/>
            <p:nvPr/>
          </p:nvGrpSpPr>
          <p:grpSpPr>
            <a:xfrm rot="3771213">
              <a:off x="6952561" y="1666181"/>
              <a:ext cx="146766" cy="365803"/>
              <a:chOff x="6295089" y="1094594"/>
              <a:chExt cx="146766" cy="365803"/>
            </a:xfrm>
          </p:grpSpPr>
          <p:sp>
            <p:nvSpPr>
              <p:cNvPr id="36" name="Oval 35">
                <a:extLst>
                  <a:ext uri="{FF2B5EF4-FFF2-40B4-BE49-F238E27FC236}">
                    <a16:creationId xmlns:a16="http://schemas.microsoft.com/office/drawing/2014/main" id="{5E71EB20-58A8-489E-B2BA-E448C957B1A2}"/>
                  </a:ext>
                </a:extLst>
              </p:cNvPr>
              <p:cNvSpPr/>
              <p:nvPr/>
            </p:nvSpPr>
            <p:spPr>
              <a:xfrm>
                <a:off x="6323766" y="1094594"/>
                <a:ext cx="118089" cy="365803"/>
              </a:xfrm>
              <a:prstGeom prst="ellipse">
                <a:avLst/>
              </a:prstGeom>
              <a:solidFill>
                <a:srgbClr val="EF189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cxnSp>
            <p:nvCxnSpPr>
              <p:cNvPr id="37" name="Straight Connector 36">
                <a:extLst>
                  <a:ext uri="{FF2B5EF4-FFF2-40B4-BE49-F238E27FC236}">
                    <a16:creationId xmlns:a16="http://schemas.microsoft.com/office/drawing/2014/main" id="{5BBEDA29-D4C9-4E0D-8D15-32B86A06887F}"/>
                  </a:ext>
                </a:extLst>
              </p:cNvPr>
              <p:cNvCxnSpPr/>
              <p:nvPr/>
            </p:nvCxnSpPr>
            <p:spPr>
              <a:xfrm flipV="1">
                <a:off x="6295089" y="1261557"/>
                <a:ext cx="106642" cy="65779"/>
              </a:xfrm>
              <a:prstGeom prst="line">
                <a:avLst/>
              </a:prstGeom>
              <a:noFill/>
              <a:ln w="25400" cap="flat">
                <a:solidFill>
                  <a:srgbClr val="EF1891"/>
                </a:solidFill>
                <a:prstDash val="solid"/>
                <a:round/>
              </a:ln>
              <a:effectLst/>
              <a:sp3d/>
            </p:spPr>
            <p:style>
              <a:lnRef idx="0">
                <a:scrgbClr r="0" g="0" b="0"/>
              </a:lnRef>
              <a:fillRef idx="0">
                <a:scrgbClr r="0" g="0" b="0"/>
              </a:fillRef>
              <a:effectRef idx="0">
                <a:scrgbClr r="0" g="0" b="0"/>
              </a:effectRef>
              <a:fontRef idx="none"/>
            </p:style>
          </p:cxnSp>
        </p:grpSp>
        <p:cxnSp>
          <p:nvCxnSpPr>
            <p:cNvPr id="14" name="Straight Connector 13">
              <a:extLst>
                <a:ext uri="{FF2B5EF4-FFF2-40B4-BE49-F238E27FC236}">
                  <a16:creationId xmlns:a16="http://schemas.microsoft.com/office/drawing/2014/main" id="{A326E2AB-E97F-4B25-9ED2-86F4FF65BD99}"/>
                </a:ext>
              </a:extLst>
            </p:cNvPr>
            <p:cNvCxnSpPr/>
            <p:nvPr/>
          </p:nvCxnSpPr>
          <p:spPr>
            <a:xfrm>
              <a:off x="6020411" y="1355919"/>
              <a:ext cx="106642" cy="171450"/>
            </a:xfrm>
            <a:prstGeom prst="line">
              <a:avLst/>
            </a:pr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8D32ED34-3719-49CF-A2A3-0BCA111D1B99}"/>
                </a:ext>
              </a:extLst>
            </p:cNvPr>
            <p:cNvCxnSpPr/>
            <p:nvPr/>
          </p:nvCxnSpPr>
          <p:spPr>
            <a:xfrm>
              <a:off x="5848961" y="1467044"/>
              <a:ext cx="106642" cy="171450"/>
            </a:xfrm>
            <a:prstGeom prst="line">
              <a:avLst/>
            </a:pr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cxnSp>
        <p:grpSp>
          <p:nvGrpSpPr>
            <p:cNvPr id="16" name="Group 15">
              <a:extLst>
                <a:ext uri="{FF2B5EF4-FFF2-40B4-BE49-F238E27FC236}">
                  <a16:creationId xmlns:a16="http://schemas.microsoft.com/office/drawing/2014/main" id="{77DBAB04-CC9B-4838-86B2-18BBA981BD80}"/>
                </a:ext>
              </a:extLst>
            </p:cNvPr>
            <p:cNvGrpSpPr/>
            <p:nvPr/>
          </p:nvGrpSpPr>
          <p:grpSpPr>
            <a:xfrm rot="3878549">
              <a:off x="6804675" y="1381199"/>
              <a:ext cx="278092" cy="282575"/>
              <a:chOff x="6385065" y="1098751"/>
              <a:chExt cx="278092" cy="282575"/>
            </a:xfrm>
          </p:grpSpPr>
          <p:cxnSp>
            <p:nvCxnSpPr>
              <p:cNvPr id="34" name="Straight Connector 33">
                <a:extLst>
                  <a:ext uri="{FF2B5EF4-FFF2-40B4-BE49-F238E27FC236}">
                    <a16:creationId xmlns:a16="http://schemas.microsoft.com/office/drawing/2014/main" id="{FF987DD1-9DBA-4F45-9A48-9549EC7E3602}"/>
                  </a:ext>
                </a:extLst>
              </p:cNvPr>
              <p:cNvCxnSpPr/>
              <p:nvPr/>
            </p:nvCxnSpPr>
            <p:spPr>
              <a:xfrm>
                <a:off x="6556515" y="1098751"/>
                <a:ext cx="106642" cy="171450"/>
              </a:xfrm>
              <a:prstGeom prst="line">
                <a:avLst/>
              </a:pr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B79BFB8A-534A-49B5-B500-2202978897DC}"/>
                  </a:ext>
                </a:extLst>
              </p:cNvPr>
              <p:cNvCxnSpPr/>
              <p:nvPr/>
            </p:nvCxnSpPr>
            <p:spPr>
              <a:xfrm>
                <a:off x="6385065" y="1209876"/>
                <a:ext cx="106642" cy="171450"/>
              </a:xfrm>
              <a:prstGeom prst="line">
                <a:avLst/>
              </a:pr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cxnSp>
        </p:grpSp>
        <p:sp>
          <p:nvSpPr>
            <p:cNvPr id="17" name="Arc 46">
              <a:extLst>
                <a:ext uri="{FF2B5EF4-FFF2-40B4-BE49-F238E27FC236}">
                  <a16:creationId xmlns:a16="http://schemas.microsoft.com/office/drawing/2014/main" id="{E35B089C-5F8A-4AA1-98D0-AC1A32DA64FB}"/>
                </a:ext>
              </a:extLst>
            </p:cNvPr>
            <p:cNvSpPr/>
            <p:nvPr/>
          </p:nvSpPr>
          <p:spPr>
            <a:xfrm rot="893168">
              <a:off x="6171664" y="1753439"/>
              <a:ext cx="273815" cy="622572"/>
            </a:xfrm>
            <a:custGeom>
              <a:avLst/>
              <a:gdLst>
                <a:gd name="connsiteX0" fmla="*/ 239712 w 479425"/>
                <a:gd name="connsiteY0" fmla="*/ 0 h 1112152"/>
                <a:gd name="connsiteX1" fmla="*/ 479425 w 479425"/>
                <a:gd name="connsiteY1" fmla="*/ 556076 h 1112152"/>
                <a:gd name="connsiteX2" fmla="*/ 239713 w 479425"/>
                <a:gd name="connsiteY2" fmla="*/ 556076 h 1112152"/>
                <a:gd name="connsiteX3" fmla="*/ 239712 w 479425"/>
                <a:gd name="connsiteY3" fmla="*/ 0 h 1112152"/>
                <a:gd name="connsiteX0" fmla="*/ 239712 w 479425"/>
                <a:gd name="connsiteY0" fmla="*/ 0 h 1112152"/>
                <a:gd name="connsiteX1" fmla="*/ 479425 w 479425"/>
                <a:gd name="connsiteY1" fmla="*/ 556076 h 111215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64609"/>
                <a:gd name="connsiteY0" fmla="*/ 0 h 625019"/>
                <a:gd name="connsiteX1" fmla="*/ 239713 w 264609"/>
                <a:gd name="connsiteY1" fmla="*/ 556076 h 625019"/>
                <a:gd name="connsiteX2" fmla="*/ 1 w 264609"/>
                <a:gd name="connsiteY2" fmla="*/ 556076 h 625019"/>
                <a:gd name="connsiteX3" fmla="*/ 0 w 264609"/>
                <a:gd name="connsiteY3" fmla="*/ 0 h 625019"/>
                <a:gd name="connsiteX0" fmla="*/ 0 w 264609"/>
                <a:gd name="connsiteY0" fmla="*/ 0 h 625019"/>
                <a:gd name="connsiteX1" fmla="*/ 264609 w 264609"/>
                <a:gd name="connsiteY1" fmla="*/ 625019 h 625019"/>
                <a:gd name="connsiteX0" fmla="*/ 0 w 264609"/>
                <a:gd name="connsiteY0" fmla="*/ 0 h 625019"/>
                <a:gd name="connsiteX1" fmla="*/ 222118 w 264609"/>
                <a:gd name="connsiteY1" fmla="*/ 564039 h 625019"/>
                <a:gd name="connsiteX2" fmla="*/ 1 w 264609"/>
                <a:gd name="connsiteY2" fmla="*/ 556076 h 625019"/>
                <a:gd name="connsiteX3" fmla="*/ 0 w 264609"/>
                <a:gd name="connsiteY3" fmla="*/ 0 h 625019"/>
                <a:gd name="connsiteX0" fmla="*/ 0 w 264609"/>
                <a:gd name="connsiteY0" fmla="*/ 0 h 625019"/>
                <a:gd name="connsiteX1" fmla="*/ 264609 w 264609"/>
                <a:gd name="connsiteY1" fmla="*/ 625019 h 625019"/>
                <a:gd name="connsiteX0" fmla="*/ 0 w 273815"/>
                <a:gd name="connsiteY0" fmla="*/ 0 h 622572"/>
                <a:gd name="connsiteX1" fmla="*/ 222118 w 273815"/>
                <a:gd name="connsiteY1" fmla="*/ 564039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Lst>
              <a:ahLst/>
              <a:cxnLst>
                <a:cxn ang="0">
                  <a:pos x="connsiteX0" y="connsiteY0"/>
                </a:cxn>
                <a:cxn ang="0">
                  <a:pos x="connsiteX1" y="connsiteY1"/>
                </a:cxn>
              </a:cxnLst>
              <a:rect l="l" t="t" r="r" b="b"/>
              <a:pathLst>
                <a:path w="273815" h="622572" stroke="0" extrusionOk="0">
                  <a:moveTo>
                    <a:pt x="0" y="0"/>
                  </a:moveTo>
                  <a:cubicBezTo>
                    <a:pt x="132390" y="0"/>
                    <a:pt x="222118" y="256927"/>
                    <a:pt x="222118" y="564039"/>
                  </a:cubicBezTo>
                  <a:lnTo>
                    <a:pt x="1" y="556076"/>
                  </a:lnTo>
                  <a:cubicBezTo>
                    <a:pt x="1" y="370717"/>
                    <a:pt x="0" y="185359"/>
                    <a:pt x="0" y="0"/>
                  </a:cubicBezTo>
                  <a:close/>
                </a:path>
                <a:path w="273815" h="622572" fill="none">
                  <a:moveTo>
                    <a:pt x="0" y="0"/>
                  </a:moveTo>
                  <a:cubicBezTo>
                    <a:pt x="132390" y="0"/>
                    <a:pt x="210815" y="325636"/>
                    <a:pt x="273815" y="622572"/>
                  </a:cubicBezTo>
                </a:path>
              </a:pathLst>
            </a:cu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defTabSz="914400" fontAlgn="auto" latinLnBrk="1" hangingPunct="0">
                <a:spcBef>
                  <a:spcPts val="0"/>
                </a:spcBef>
                <a:spcAft>
                  <a:spcPts val="0"/>
                </a:spcAft>
              </a:pPr>
              <a:endParaRPr lang="en-US" dirty="0">
                <a:solidFill>
                  <a:srgbClr val="000000"/>
                </a:solidFill>
              </a:endParaRPr>
            </a:p>
          </p:txBody>
        </p:sp>
        <p:sp>
          <p:nvSpPr>
            <p:cNvPr id="18" name="Arc 46">
              <a:extLst>
                <a:ext uri="{FF2B5EF4-FFF2-40B4-BE49-F238E27FC236}">
                  <a16:creationId xmlns:a16="http://schemas.microsoft.com/office/drawing/2014/main" id="{10BAD325-BD51-49A4-9611-A6C01A54BB51}"/>
                </a:ext>
              </a:extLst>
            </p:cNvPr>
            <p:cNvSpPr/>
            <p:nvPr/>
          </p:nvSpPr>
          <p:spPr>
            <a:xfrm rot="893168">
              <a:off x="6412559" y="1681184"/>
              <a:ext cx="264609" cy="697262"/>
            </a:xfrm>
            <a:custGeom>
              <a:avLst/>
              <a:gdLst>
                <a:gd name="connsiteX0" fmla="*/ 239712 w 479425"/>
                <a:gd name="connsiteY0" fmla="*/ 0 h 1112152"/>
                <a:gd name="connsiteX1" fmla="*/ 479425 w 479425"/>
                <a:gd name="connsiteY1" fmla="*/ 556076 h 1112152"/>
                <a:gd name="connsiteX2" fmla="*/ 239713 w 479425"/>
                <a:gd name="connsiteY2" fmla="*/ 556076 h 1112152"/>
                <a:gd name="connsiteX3" fmla="*/ 239712 w 479425"/>
                <a:gd name="connsiteY3" fmla="*/ 0 h 1112152"/>
                <a:gd name="connsiteX0" fmla="*/ 239712 w 479425"/>
                <a:gd name="connsiteY0" fmla="*/ 0 h 1112152"/>
                <a:gd name="connsiteX1" fmla="*/ 479425 w 479425"/>
                <a:gd name="connsiteY1" fmla="*/ 556076 h 111215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73815"/>
                <a:gd name="connsiteY0" fmla="*/ 0 h 622572"/>
                <a:gd name="connsiteX1" fmla="*/ 239713 w 273815"/>
                <a:gd name="connsiteY1" fmla="*/ 556076 h 622572"/>
                <a:gd name="connsiteX2" fmla="*/ 1 w 273815"/>
                <a:gd name="connsiteY2" fmla="*/ 556076 h 622572"/>
                <a:gd name="connsiteX3" fmla="*/ 0 w 273815"/>
                <a:gd name="connsiteY3" fmla="*/ 0 h 622572"/>
                <a:gd name="connsiteX0" fmla="*/ 0 w 273815"/>
                <a:gd name="connsiteY0" fmla="*/ 0 h 622572"/>
                <a:gd name="connsiteX1" fmla="*/ 273815 w 273815"/>
                <a:gd name="connsiteY1" fmla="*/ 622572 h 622572"/>
                <a:gd name="connsiteX0" fmla="*/ 0 w 264609"/>
                <a:gd name="connsiteY0" fmla="*/ 0 h 625019"/>
                <a:gd name="connsiteX1" fmla="*/ 239713 w 264609"/>
                <a:gd name="connsiteY1" fmla="*/ 556076 h 625019"/>
                <a:gd name="connsiteX2" fmla="*/ 1 w 264609"/>
                <a:gd name="connsiteY2" fmla="*/ 556076 h 625019"/>
                <a:gd name="connsiteX3" fmla="*/ 0 w 264609"/>
                <a:gd name="connsiteY3" fmla="*/ 0 h 625019"/>
                <a:gd name="connsiteX0" fmla="*/ 0 w 264609"/>
                <a:gd name="connsiteY0" fmla="*/ 0 h 625019"/>
                <a:gd name="connsiteX1" fmla="*/ 264609 w 264609"/>
                <a:gd name="connsiteY1" fmla="*/ 625019 h 625019"/>
                <a:gd name="connsiteX0" fmla="*/ 0 w 264609"/>
                <a:gd name="connsiteY0" fmla="*/ 35033 h 660052"/>
                <a:gd name="connsiteX1" fmla="*/ 239713 w 264609"/>
                <a:gd name="connsiteY1" fmla="*/ 591109 h 660052"/>
                <a:gd name="connsiteX2" fmla="*/ 1 w 264609"/>
                <a:gd name="connsiteY2" fmla="*/ 591109 h 660052"/>
                <a:gd name="connsiteX3" fmla="*/ 0 w 264609"/>
                <a:gd name="connsiteY3" fmla="*/ 35033 h 660052"/>
                <a:gd name="connsiteX0" fmla="*/ 181232 w 264609"/>
                <a:gd name="connsiteY0" fmla="*/ 0 h 660052"/>
                <a:gd name="connsiteX1" fmla="*/ 264609 w 264609"/>
                <a:gd name="connsiteY1" fmla="*/ 660052 h 660052"/>
                <a:gd name="connsiteX0" fmla="*/ 0 w 264609"/>
                <a:gd name="connsiteY0" fmla="*/ 35033 h 660052"/>
                <a:gd name="connsiteX1" fmla="*/ 239713 w 264609"/>
                <a:gd name="connsiteY1" fmla="*/ 591109 h 660052"/>
                <a:gd name="connsiteX2" fmla="*/ 1 w 264609"/>
                <a:gd name="connsiteY2" fmla="*/ 591109 h 660052"/>
                <a:gd name="connsiteX3" fmla="*/ 0 w 264609"/>
                <a:gd name="connsiteY3" fmla="*/ 35033 h 660052"/>
                <a:gd name="connsiteX0" fmla="*/ 181232 w 264609"/>
                <a:gd name="connsiteY0" fmla="*/ 0 h 660052"/>
                <a:gd name="connsiteX1" fmla="*/ 264609 w 264609"/>
                <a:gd name="connsiteY1" fmla="*/ 660052 h 660052"/>
                <a:gd name="connsiteX0" fmla="*/ 0 w 264609"/>
                <a:gd name="connsiteY0" fmla="*/ 72243 h 697262"/>
                <a:gd name="connsiteX1" fmla="*/ 239713 w 264609"/>
                <a:gd name="connsiteY1" fmla="*/ 628319 h 697262"/>
                <a:gd name="connsiteX2" fmla="*/ 1 w 264609"/>
                <a:gd name="connsiteY2" fmla="*/ 628319 h 697262"/>
                <a:gd name="connsiteX3" fmla="*/ 0 w 264609"/>
                <a:gd name="connsiteY3" fmla="*/ 72243 h 697262"/>
                <a:gd name="connsiteX0" fmla="*/ 197623 w 264609"/>
                <a:gd name="connsiteY0" fmla="*/ 0 h 697262"/>
                <a:gd name="connsiteX1" fmla="*/ 264609 w 264609"/>
                <a:gd name="connsiteY1" fmla="*/ 697262 h 697262"/>
                <a:gd name="connsiteX0" fmla="*/ 0 w 264609"/>
                <a:gd name="connsiteY0" fmla="*/ 72243 h 697262"/>
                <a:gd name="connsiteX1" fmla="*/ 239713 w 264609"/>
                <a:gd name="connsiteY1" fmla="*/ 628319 h 697262"/>
                <a:gd name="connsiteX2" fmla="*/ 1 w 264609"/>
                <a:gd name="connsiteY2" fmla="*/ 628319 h 697262"/>
                <a:gd name="connsiteX3" fmla="*/ 0 w 264609"/>
                <a:gd name="connsiteY3" fmla="*/ 72243 h 697262"/>
                <a:gd name="connsiteX0" fmla="*/ 197623 w 264609"/>
                <a:gd name="connsiteY0" fmla="*/ 0 h 697262"/>
                <a:gd name="connsiteX1" fmla="*/ 264609 w 264609"/>
                <a:gd name="connsiteY1" fmla="*/ 697262 h 697262"/>
                <a:gd name="connsiteX0" fmla="*/ 0 w 264609"/>
                <a:gd name="connsiteY0" fmla="*/ 72243 h 697262"/>
                <a:gd name="connsiteX1" fmla="*/ 239713 w 264609"/>
                <a:gd name="connsiteY1" fmla="*/ 628319 h 697262"/>
                <a:gd name="connsiteX2" fmla="*/ 1 w 264609"/>
                <a:gd name="connsiteY2" fmla="*/ 628319 h 697262"/>
                <a:gd name="connsiteX3" fmla="*/ 0 w 264609"/>
                <a:gd name="connsiteY3" fmla="*/ 72243 h 697262"/>
                <a:gd name="connsiteX0" fmla="*/ 197623 w 264609"/>
                <a:gd name="connsiteY0" fmla="*/ 0 h 697262"/>
                <a:gd name="connsiteX1" fmla="*/ 264609 w 264609"/>
                <a:gd name="connsiteY1" fmla="*/ 697262 h 697262"/>
              </a:gdLst>
              <a:ahLst/>
              <a:cxnLst>
                <a:cxn ang="0">
                  <a:pos x="connsiteX0" y="connsiteY0"/>
                </a:cxn>
                <a:cxn ang="0">
                  <a:pos x="connsiteX1" y="connsiteY1"/>
                </a:cxn>
              </a:cxnLst>
              <a:rect l="l" t="t" r="r" b="b"/>
              <a:pathLst>
                <a:path w="264609" h="697262" stroke="0" extrusionOk="0">
                  <a:moveTo>
                    <a:pt x="0" y="72243"/>
                  </a:moveTo>
                  <a:cubicBezTo>
                    <a:pt x="132390" y="72243"/>
                    <a:pt x="239713" y="321207"/>
                    <a:pt x="239713" y="628319"/>
                  </a:cubicBezTo>
                  <a:lnTo>
                    <a:pt x="1" y="628319"/>
                  </a:lnTo>
                  <a:cubicBezTo>
                    <a:pt x="1" y="442960"/>
                    <a:pt x="0" y="257602"/>
                    <a:pt x="0" y="72243"/>
                  </a:cubicBezTo>
                  <a:close/>
                </a:path>
                <a:path w="264609" h="697262" fill="none">
                  <a:moveTo>
                    <a:pt x="197623" y="0"/>
                  </a:moveTo>
                  <a:cubicBezTo>
                    <a:pt x="67486" y="161773"/>
                    <a:pt x="201609" y="400326"/>
                    <a:pt x="264609" y="697262"/>
                  </a:cubicBezTo>
                </a:path>
              </a:pathLst>
            </a:custGeom>
            <a:noFill/>
            <a:ln w="25400" cap="flat">
              <a:solidFill>
                <a:srgbClr val="70BE8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defTabSz="914400" fontAlgn="auto" latinLnBrk="1" hangingPunct="0">
                <a:spcBef>
                  <a:spcPts val="0"/>
                </a:spcBef>
                <a:spcAft>
                  <a:spcPts val="0"/>
                </a:spcAft>
              </a:pPr>
              <a:endParaRPr lang="en-US" dirty="0">
                <a:solidFill>
                  <a:srgbClr val="000000"/>
                </a:solidFill>
              </a:endParaRPr>
            </a:p>
          </p:txBody>
        </p:sp>
        <p:sp>
          <p:nvSpPr>
            <p:cNvPr id="19" name="Oval 18">
              <a:extLst>
                <a:ext uri="{FF2B5EF4-FFF2-40B4-BE49-F238E27FC236}">
                  <a16:creationId xmlns:a16="http://schemas.microsoft.com/office/drawing/2014/main" id="{112E619F-DFB7-4844-B3C8-6546F798A50B}"/>
                </a:ext>
              </a:extLst>
            </p:cNvPr>
            <p:cNvSpPr/>
            <p:nvPr/>
          </p:nvSpPr>
          <p:spPr>
            <a:xfrm>
              <a:off x="6930368" y="1755618"/>
              <a:ext cx="220203" cy="379057"/>
            </a:xfrm>
            <a:prstGeom prst="ellipse">
              <a:avLst/>
            </a:prstGeom>
            <a:noFill/>
            <a:ln w="38100" cap="flat">
              <a:solidFill>
                <a:srgbClr val="89E0F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0" name="Right Arrow 28">
              <a:extLst>
                <a:ext uri="{FF2B5EF4-FFF2-40B4-BE49-F238E27FC236}">
                  <a16:creationId xmlns:a16="http://schemas.microsoft.com/office/drawing/2014/main" id="{E7B39B23-EA80-4550-B7F5-C477BFA7EBA9}"/>
                </a:ext>
              </a:extLst>
            </p:cNvPr>
            <p:cNvSpPr/>
            <p:nvPr/>
          </p:nvSpPr>
          <p:spPr>
            <a:xfrm rot="5400000">
              <a:off x="6789483" y="1981533"/>
              <a:ext cx="520976" cy="516752"/>
            </a:xfrm>
            <a:prstGeom prst="rightArrow">
              <a:avLst>
                <a:gd name="adj1" fmla="val 50000"/>
                <a:gd name="adj2" fmla="val 69847"/>
              </a:avLst>
            </a:prstGeom>
            <a:solidFill>
              <a:srgbClr val="89E0F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grpSp>
          <p:nvGrpSpPr>
            <p:cNvPr id="21" name="Group 20">
              <a:extLst>
                <a:ext uri="{FF2B5EF4-FFF2-40B4-BE49-F238E27FC236}">
                  <a16:creationId xmlns:a16="http://schemas.microsoft.com/office/drawing/2014/main" id="{32730D50-4203-428F-B987-C7921ADE4D69}"/>
                </a:ext>
              </a:extLst>
            </p:cNvPr>
            <p:cNvGrpSpPr/>
            <p:nvPr/>
          </p:nvGrpSpPr>
          <p:grpSpPr>
            <a:xfrm>
              <a:off x="5731372" y="1205556"/>
              <a:ext cx="1485658" cy="1335170"/>
              <a:chOff x="5731372" y="1205556"/>
              <a:chExt cx="1485658" cy="1335170"/>
            </a:xfrm>
            <a:solidFill>
              <a:srgbClr val="70BE8E"/>
            </a:solidFill>
          </p:grpSpPr>
          <p:sp>
            <p:nvSpPr>
              <p:cNvPr id="22" name="Rounded Rectangle 30">
                <a:extLst>
                  <a:ext uri="{FF2B5EF4-FFF2-40B4-BE49-F238E27FC236}">
                    <a16:creationId xmlns:a16="http://schemas.microsoft.com/office/drawing/2014/main" id="{86F8B361-33D6-443F-AA3E-08C2155AA864}"/>
                  </a:ext>
                </a:extLst>
              </p:cNvPr>
              <p:cNvSpPr/>
              <p:nvPr/>
            </p:nvSpPr>
            <p:spPr>
              <a:xfrm rot="19740283">
                <a:off x="5915522" y="1205556"/>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3" name="Rounded Rectangle 31">
                <a:extLst>
                  <a:ext uri="{FF2B5EF4-FFF2-40B4-BE49-F238E27FC236}">
                    <a16:creationId xmlns:a16="http://schemas.microsoft.com/office/drawing/2014/main" id="{A0603FE4-2303-45ED-98F4-E1A84541FE45}"/>
                  </a:ext>
                </a:extLst>
              </p:cNvPr>
              <p:cNvSpPr/>
              <p:nvPr/>
            </p:nvSpPr>
            <p:spPr>
              <a:xfrm rot="19740283">
                <a:off x="5731372" y="1297631"/>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4" name="Rounded Rectangle 32">
                <a:extLst>
                  <a:ext uri="{FF2B5EF4-FFF2-40B4-BE49-F238E27FC236}">
                    <a16:creationId xmlns:a16="http://schemas.microsoft.com/office/drawing/2014/main" id="{4A3C494D-FC4A-4B04-B1F1-7C14F397E077}"/>
                  </a:ext>
                </a:extLst>
              </p:cNvPr>
              <p:cNvSpPr/>
              <p:nvPr/>
            </p:nvSpPr>
            <p:spPr>
              <a:xfrm rot="19740283">
                <a:off x="5953622" y="1573856"/>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5" name="Rounded Rectangle 33">
                <a:extLst>
                  <a:ext uri="{FF2B5EF4-FFF2-40B4-BE49-F238E27FC236}">
                    <a16:creationId xmlns:a16="http://schemas.microsoft.com/office/drawing/2014/main" id="{ED1A23C7-3E44-4336-9DB0-A3D27BDD3D57}"/>
                  </a:ext>
                </a:extLst>
              </p:cNvPr>
              <p:cNvSpPr/>
              <p:nvPr/>
            </p:nvSpPr>
            <p:spPr>
              <a:xfrm rot="19740283">
                <a:off x="6140947" y="1478606"/>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6" name="Rounded Rectangle 34">
                <a:extLst>
                  <a:ext uri="{FF2B5EF4-FFF2-40B4-BE49-F238E27FC236}">
                    <a16:creationId xmlns:a16="http://schemas.microsoft.com/office/drawing/2014/main" id="{50206854-5C96-45C6-A9AC-005572797AAE}"/>
                  </a:ext>
                </a:extLst>
              </p:cNvPr>
              <p:cNvSpPr/>
              <p:nvPr/>
            </p:nvSpPr>
            <p:spPr>
              <a:xfrm rot="1907158">
                <a:off x="6884024" y="1205731"/>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7" name="Rounded Rectangle 35">
                <a:extLst>
                  <a:ext uri="{FF2B5EF4-FFF2-40B4-BE49-F238E27FC236}">
                    <a16:creationId xmlns:a16="http://schemas.microsoft.com/office/drawing/2014/main" id="{DD1BB52A-AE6F-4A10-9E6C-51135227D43A}"/>
                  </a:ext>
                </a:extLst>
              </p:cNvPr>
              <p:cNvSpPr/>
              <p:nvPr/>
            </p:nvSpPr>
            <p:spPr>
              <a:xfrm rot="1907158">
                <a:off x="7068049" y="1298265"/>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8" name="Rounded Rectangle 36">
                <a:extLst>
                  <a:ext uri="{FF2B5EF4-FFF2-40B4-BE49-F238E27FC236}">
                    <a16:creationId xmlns:a16="http://schemas.microsoft.com/office/drawing/2014/main" id="{5054EC95-94FD-4952-9140-DB7AD7FE0B16}"/>
                  </a:ext>
                </a:extLst>
              </p:cNvPr>
              <p:cNvSpPr/>
              <p:nvPr/>
            </p:nvSpPr>
            <p:spPr>
              <a:xfrm rot="1907158">
                <a:off x="6664823" y="1476066"/>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29" name="Rounded Rectangle 37">
                <a:extLst>
                  <a:ext uri="{FF2B5EF4-FFF2-40B4-BE49-F238E27FC236}">
                    <a16:creationId xmlns:a16="http://schemas.microsoft.com/office/drawing/2014/main" id="{8901E048-AAE8-4A16-8AE4-779DE81B9957}"/>
                  </a:ext>
                </a:extLst>
              </p:cNvPr>
              <p:cNvSpPr/>
              <p:nvPr/>
            </p:nvSpPr>
            <p:spPr>
              <a:xfrm rot="1907158">
                <a:off x="6842623" y="1571316"/>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30" name="Rounded Rectangle 38">
                <a:extLst>
                  <a:ext uri="{FF2B5EF4-FFF2-40B4-BE49-F238E27FC236}">
                    <a16:creationId xmlns:a16="http://schemas.microsoft.com/office/drawing/2014/main" id="{11D6391D-A7C2-4673-B9DF-13BDD89D24D5}"/>
                  </a:ext>
                </a:extLst>
              </p:cNvPr>
              <p:cNvSpPr/>
              <p:nvPr/>
            </p:nvSpPr>
            <p:spPr>
              <a:xfrm>
                <a:off x="6280143" y="1930618"/>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31" name="Rounded Rectangle 39">
                <a:extLst>
                  <a:ext uri="{FF2B5EF4-FFF2-40B4-BE49-F238E27FC236}">
                    <a16:creationId xmlns:a16="http://schemas.microsoft.com/office/drawing/2014/main" id="{A30D2DCE-B20B-47A7-9C75-DAEE4BF42572}"/>
                  </a:ext>
                </a:extLst>
              </p:cNvPr>
              <p:cNvSpPr/>
              <p:nvPr/>
            </p:nvSpPr>
            <p:spPr>
              <a:xfrm>
                <a:off x="6508743" y="1930618"/>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32" name="Rounded Rectangle 40">
                <a:extLst>
                  <a:ext uri="{FF2B5EF4-FFF2-40B4-BE49-F238E27FC236}">
                    <a16:creationId xmlns:a16="http://schemas.microsoft.com/office/drawing/2014/main" id="{709BD0DD-2390-4099-A031-24E16FD060B4}"/>
                  </a:ext>
                </a:extLst>
              </p:cNvPr>
              <p:cNvSpPr/>
              <p:nvPr/>
            </p:nvSpPr>
            <p:spPr>
              <a:xfrm>
                <a:off x="6283318" y="2248118"/>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sp>
            <p:nvSpPr>
              <p:cNvPr id="33" name="Rounded Rectangle 41">
                <a:extLst>
                  <a:ext uri="{FF2B5EF4-FFF2-40B4-BE49-F238E27FC236}">
                    <a16:creationId xmlns:a16="http://schemas.microsoft.com/office/drawing/2014/main" id="{7EBE67DB-DF02-4C2D-873E-9B10AA8399BA}"/>
                  </a:ext>
                </a:extLst>
              </p:cNvPr>
              <p:cNvSpPr/>
              <p:nvPr/>
            </p:nvSpPr>
            <p:spPr>
              <a:xfrm>
                <a:off x="6511918" y="2248118"/>
                <a:ext cx="148981" cy="292608"/>
              </a:xfrm>
              <a:prstGeom prst="roundRect">
                <a:avLst/>
              </a:prstGeom>
              <a:gr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fontAlgn="auto" hangingPunct="0">
                  <a:spcBef>
                    <a:spcPts val="0"/>
                  </a:spcBef>
                  <a:spcAft>
                    <a:spcPts val="0"/>
                  </a:spcAft>
                </a:pPr>
                <a:endParaRPr lang="en-US" sz="1200" dirty="0">
                  <a:solidFill>
                    <a:srgbClr val="000000"/>
                  </a:solidFill>
                  <a:latin typeface="+mj-lt"/>
                  <a:ea typeface="+mj-ea"/>
                  <a:cs typeface="+mj-cs"/>
                  <a:sym typeface="Helvetica"/>
                </a:endParaRPr>
              </a:p>
            </p:txBody>
          </p:sp>
        </p:grpSp>
      </p:grpSp>
      <p:grpSp>
        <p:nvGrpSpPr>
          <p:cNvPr id="44" name="Group 43">
            <a:extLst>
              <a:ext uri="{FF2B5EF4-FFF2-40B4-BE49-F238E27FC236}">
                <a16:creationId xmlns:a16="http://schemas.microsoft.com/office/drawing/2014/main" id="{6CB2BA42-8668-44EC-B957-1F8DECD0169C}"/>
              </a:ext>
            </a:extLst>
          </p:cNvPr>
          <p:cNvGrpSpPr/>
          <p:nvPr/>
        </p:nvGrpSpPr>
        <p:grpSpPr>
          <a:xfrm>
            <a:off x="6378678" y="3053728"/>
            <a:ext cx="4125625" cy="1704830"/>
            <a:chOff x="1737826" y="1903921"/>
            <a:chExt cx="4125625" cy="1704830"/>
          </a:xfrm>
        </p:grpSpPr>
        <p:grpSp>
          <p:nvGrpSpPr>
            <p:cNvPr id="45" name="Group 44">
              <a:extLst>
                <a:ext uri="{FF2B5EF4-FFF2-40B4-BE49-F238E27FC236}">
                  <a16:creationId xmlns:a16="http://schemas.microsoft.com/office/drawing/2014/main" id="{F17273F6-5A00-43E9-9A2C-1DD6C88A90AA}"/>
                </a:ext>
              </a:extLst>
            </p:cNvPr>
            <p:cNvGrpSpPr/>
            <p:nvPr/>
          </p:nvGrpSpPr>
          <p:grpSpPr>
            <a:xfrm>
              <a:off x="1779588" y="2313351"/>
              <a:ext cx="3949701" cy="927100"/>
              <a:chOff x="1779588" y="2757488"/>
              <a:chExt cx="3949701" cy="927100"/>
            </a:xfrm>
          </p:grpSpPr>
          <p:sp>
            <p:nvSpPr>
              <p:cNvPr id="50" name="Freeform 368">
                <a:extLst>
                  <a:ext uri="{FF2B5EF4-FFF2-40B4-BE49-F238E27FC236}">
                    <a16:creationId xmlns:a16="http://schemas.microsoft.com/office/drawing/2014/main" id="{5BC87B06-FB40-4AA4-A158-2603D1E43159}"/>
                  </a:ext>
                </a:extLst>
              </p:cNvPr>
              <p:cNvSpPr>
                <a:spLocks/>
              </p:cNvSpPr>
              <p:nvPr/>
            </p:nvSpPr>
            <p:spPr bwMode="auto">
              <a:xfrm>
                <a:off x="4570413"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1" name="Freeform 369">
                <a:extLst>
                  <a:ext uri="{FF2B5EF4-FFF2-40B4-BE49-F238E27FC236}">
                    <a16:creationId xmlns:a16="http://schemas.microsoft.com/office/drawing/2014/main" id="{4DADE04F-19E2-4ABB-A80C-0CCC5B0E64C2}"/>
                  </a:ext>
                </a:extLst>
              </p:cNvPr>
              <p:cNvSpPr>
                <a:spLocks/>
              </p:cNvSpPr>
              <p:nvPr/>
            </p:nvSpPr>
            <p:spPr bwMode="auto">
              <a:xfrm>
                <a:off x="4603751"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2" name="Freeform 370">
                <a:extLst>
                  <a:ext uri="{FF2B5EF4-FFF2-40B4-BE49-F238E27FC236}">
                    <a16:creationId xmlns:a16="http://schemas.microsoft.com/office/drawing/2014/main" id="{9BB6209F-46A7-40A3-9E40-50B7E5702F28}"/>
                  </a:ext>
                </a:extLst>
              </p:cNvPr>
              <p:cNvSpPr>
                <a:spLocks noEditPoints="1"/>
              </p:cNvSpPr>
              <p:nvPr/>
            </p:nvSpPr>
            <p:spPr bwMode="auto">
              <a:xfrm>
                <a:off x="4556126" y="2757488"/>
                <a:ext cx="63500" cy="68263"/>
              </a:xfrm>
              <a:custGeom>
                <a:avLst/>
                <a:gdLst>
                  <a:gd name="T0" fmla="*/ 74 w 148"/>
                  <a:gd name="T1" fmla="*/ 139 h 161"/>
                  <a:gd name="T2" fmla="*/ 74 w 148"/>
                  <a:gd name="T3" fmla="*/ 139 h 161"/>
                  <a:gd name="T4" fmla="*/ 121 w 148"/>
                  <a:gd name="T5" fmla="*/ 81 h 161"/>
                  <a:gd name="T6" fmla="*/ 74 w 148"/>
                  <a:gd name="T7" fmla="*/ 22 h 161"/>
                  <a:gd name="T8" fmla="*/ 27 w 148"/>
                  <a:gd name="T9" fmla="*/ 81 h 161"/>
                  <a:gd name="T10" fmla="*/ 74 w 148"/>
                  <a:gd name="T11" fmla="*/ 139 h 161"/>
                  <a:gd name="T12" fmla="*/ 148 w 148"/>
                  <a:gd name="T13" fmla="*/ 81 h 161"/>
                  <a:gd name="T14" fmla="*/ 148 w 148"/>
                  <a:gd name="T15" fmla="*/ 81 h 161"/>
                  <a:gd name="T16" fmla="*/ 74 w 148"/>
                  <a:gd name="T17" fmla="*/ 161 h 161"/>
                  <a:gd name="T18" fmla="*/ 0 w 148"/>
                  <a:gd name="T19" fmla="*/ 81 h 161"/>
                  <a:gd name="T20" fmla="*/ 74 w 148"/>
                  <a:gd name="T21" fmla="*/ 0 h 161"/>
                  <a:gd name="T22" fmla="*/ 148 w 148"/>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1"/>
                    </a:cubicBezTo>
                    <a:cubicBezTo>
                      <a:pt x="121" y="51"/>
                      <a:pt x="107" y="22"/>
                      <a:pt x="74" y="22"/>
                    </a:cubicBezTo>
                    <a:cubicBezTo>
                      <a:pt x="41" y="22"/>
                      <a:pt x="27" y="52"/>
                      <a:pt x="27" y="81"/>
                    </a:cubicBezTo>
                    <a:cubicBezTo>
                      <a:pt x="27" y="110"/>
                      <a:pt x="41" y="139"/>
                      <a:pt x="74" y="139"/>
                    </a:cubicBezTo>
                    <a:close/>
                    <a:moveTo>
                      <a:pt x="148" y="81"/>
                    </a:moveTo>
                    <a:lnTo>
                      <a:pt x="148" y="81"/>
                    </a:lnTo>
                    <a:cubicBezTo>
                      <a:pt x="148" y="125"/>
                      <a:pt x="120" y="161"/>
                      <a:pt x="74" y="161"/>
                    </a:cubicBezTo>
                    <a:cubicBezTo>
                      <a:pt x="28" y="161"/>
                      <a:pt x="0" y="125"/>
                      <a:pt x="0" y="81"/>
                    </a:cubicBezTo>
                    <a:cubicBezTo>
                      <a:pt x="0" y="37"/>
                      <a:pt x="28" y="0"/>
                      <a:pt x="74" y="0"/>
                    </a:cubicBezTo>
                    <a:cubicBezTo>
                      <a:pt x="120" y="0"/>
                      <a:pt x="148" y="37"/>
                      <a:pt x="148"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53" name="Freeform 371">
                <a:extLst>
                  <a:ext uri="{FF2B5EF4-FFF2-40B4-BE49-F238E27FC236}">
                    <a16:creationId xmlns:a16="http://schemas.microsoft.com/office/drawing/2014/main" id="{2155D75C-06A5-469B-8CDD-BAE7781A4736}"/>
                  </a:ext>
                </a:extLst>
              </p:cNvPr>
              <p:cNvSpPr>
                <a:spLocks/>
              </p:cNvSpPr>
              <p:nvPr/>
            </p:nvSpPr>
            <p:spPr bwMode="auto">
              <a:xfrm>
                <a:off x="5168901" y="30083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4" name="Freeform 372">
                <a:extLst>
                  <a:ext uri="{FF2B5EF4-FFF2-40B4-BE49-F238E27FC236}">
                    <a16:creationId xmlns:a16="http://schemas.microsoft.com/office/drawing/2014/main" id="{E63596F9-B48A-45BF-BA05-443883DC9C85}"/>
                  </a:ext>
                </a:extLst>
              </p:cNvPr>
              <p:cNvSpPr>
                <a:spLocks/>
              </p:cNvSpPr>
              <p:nvPr/>
            </p:nvSpPr>
            <p:spPr bwMode="auto">
              <a:xfrm>
                <a:off x="5202238" y="30083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5" name="Freeform 373">
                <a:extLst>
                  <a:ext uri="{FF2B5EF4-FFF2-40B4-BE49-F238E27FC236}">
                    <a16:creationId xmlns:a16="http://schemas.microsoft.com/office/drawing/2014/main" id="{01661AE1-482D-4CE2-9852-D604C748EEF3}"/>
                  </a:ext>
                </a:extLst>
              </p:cNvPr>
              <p:cNvSpPr>
                <a:spLocks noEditPoints="1"/>
              </p:cNvSpPr>
              <p:nvPr/>
            </p:nvSpPr>
            <p:spPr bwMode="auto">
              <a:xfrm>
                <a:off x="5154613" y="2909888"/>
                <a:ext cx="61913" cy="66675"/>
              </a:xfrm>
              <a:custGeom>
                <a:avLst/>
                <a:gdLst>
                  <a:gd name="T0" fmla="*/ 74 w 147"/>
                  <a:gd name="T1" fmla="*/ 139 h 161"/>
                  <a:gd name="T2" fmla="*/ 74 w 147"/>
                  <a:gd name="T3" fmla="*/ 139 h 161"/>
                  <a:gd name="T4" fmla="*/ 120 w 147"/>
                  <a:gd name="T5" fmla="*/ 80 h 161"/>
                  <a:gd name="T6" fmla="*/ 73 w 147"/>
                  <a:gd name="T7" fmla="*/ 22 h 161"/>
                  <a:gd name="T8" fmla="*/ 27 w 147"/>
                  <a:gd name="T9" fmla="*/ 80 h 161"/>
                  <a:gd name="T10" fmla="*/ 74 w 147"/>
                  <a:gd name="T11" fmla="*/ 139 h 161"/>
                  <a:gd name="T12" fmla="*/ 147 w 147"/>
                  <a:gd name="T13" fmla="*/ 80 h 161"/>
                  <a:gd name="T14" fmla="*/ 147 w 147"/>
                  <a:gd name="T15" fmla="*/ 80 h 161"/>
                  <a:gd name="T16" fmla="*/ 74 w 147"/>
                  <a:gd name="T17" fmla="*/ 161 h 161"/>
                  <a:gd name="T18" fmla="*/ 0 w 147"/>
                  <a:gd name="T19" fmla="*/ 80 h 161"/>
                  <a:gd name="T20" fmla="*/ 74 w 147"/>
                  <a:gd name="T21" fmla="*/ 0 h 161"/>
                  <a:gd name="T22" fmla="*/ 147 w 147"/>
                  <a:gd name="T2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4" y="139"/>
                    </a:moveTo>
                    <a:lnTo>
                      <a:pt x="74" y="139"/>
                    </a:lnTo>
                    <a:cubicBezTo>
                      <a:pt x="107" y="139"/>
                      <a:pt x="120" y="109"/>
                      <a:pt x="120" y="80"/>
                    </a:cubicBezTo>
                    <a:cubicBezTo>
                      <a:pt x="120" y="51"/>
                      <a:pt x="106" y="22"/>
                      <a:pt x="73" y="22"/>
                    </a:cubicBezTo>
                    <a:cubicBezTo>
                      <a:pt x="40" y="22"/>
                      <a:pt x="27" y="51"/>
                      <a:pt x="27" y="80"/>
                    </a:cubicBezTo>
                    <a:cubicBezTo>
                      <a:pt x="27" y="109"/>
                      <a:pt x="41" y="139"/>
                      <a:pt x="74" y="139"/>
                    </a:cubicBezTo>
                    <a:close/>
                    <a:moveTo>
                      <a:pt x="147" y="80"/>
                    </a:moveTo>
                    <a:lnTo>
                      <a:pt x="147" y="80"/>
                    </a:lnTo>
                    <a:cubicBezTo>
                      <a:pt x="147" y="124"/>
                      <a:pt x="119" y="161"/>
                      <a:pt x="74" y="161"/>
                    </a:cubicBezTo>
                    <a:cubicBezTo>
                      <a:pt x="27" y="161"/>
                      <a:pt x="0" y="124"/>
                      <a:pt x="0" y="80"/>
                    </a:cubicBezTo>
                    <a:cubicBezTo>
                      <a:pt x="0" y="36"/>
                      <a:pt x="28" y="0"/>
                      <a:pt x="74" y="0"/>
                    </a:cubicBezTo>
                    <a:cubicBezTo>
                      <a:pt x="119" y="0"/>
                      <a:pt x="147" y="36"/>
                      <a:pt x="147" y="80"/>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56" name="Freeform 374">
                <a:extLst>
                  <a:ext uri="{FF2B5EF4-FFF2-40B4-BE49-F238E27FC236}">
                    <a16:creationId xmlns:a16="http://schemas.microsoft.com/office/drawing/2014/main" id="{18F26CAB-BD55-4D90-8CCE-9D2115590CFF}"/>
                  </a:ext>
                </a:extLst>
              </p:cNvPr>
              <p:cNvSpPr>
                <a:spLocks/>
              </p:cNvSpPr>
              <p:nvPr/>
            </p:nvSpPr>
            <p:spPr bwMode="auto">
              <a:xfrm>
                <a:off x="5497513" y="3263901"/>
                <a:ext cx="52388" cy="42863"/>
              </a:xfrm>
              <a:custGeom>
                <a:avLst/>
                <a:gdLst>
                  <a:gd name="T0" fmla="*/ 0 w 123"/>
                  <a:gd name="T1" fmla="*/ 0 h 102"/>
                  <a:gd name="T2" fmla="*/ 0 w 123"/>
                  <a:gd name="T3" fmla="*/ 0 h 102"/>
                  <a:gd name="T4" fmla="*/ 123 w 123"/>
                  <a:gd name="T5" fmla="*/ 102 h 102"/>
                </a:gdLst>
                <a:ahLst/>
                <a:cxnLst>
                  <a:cxn ang="0">
                    <a:pos x="T0" y="T1"/>
                  </a:cxn>
                  <a:cxn ang="0">
                    <a:pos x="T2" y="T3"/>
                  </a:cxn>
                  <a:cxn ang="0">
                    <a:pos x="T4" y="T5"/>
                  </a:cxn>
                </a:cxnLst>
                <a:rect l="0" t="0" r="r" b="b"/>
                <a:pathLst>
                  <a:path w="123" h="102">
                    <a:moveTo>
                      <a:pt x="0" y="0"/>
                    </a:moveTo>
                    <a:lnTo>
                      <a:pt x="0" y="0"/>
                    </a:lnTo>
                    <a:lnTo>
                      <a:pt x="123" y="102"/>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7" name="Freeform 375">
                <a:extLst>
                  <a:ext uri="{FF2B5EF4-FFF2-40B4-BE49-F238E27FC236}">
                    <a16:creationId xmlns:a16="http://schemas.microsoft.com/office/drawing/2014/main" id="{F7477FE4-4D6A-4882-B614-698F88018FD4}"/>
                  </a:ext>
                </a:extLst>
              </p:cNvPr>
              <p:cNvSpPr>
                <a:spLocks/>
              </p:cNvSpPr>
              <p:nvPr/>
            </p:nvSpPr>
            <p:spPr bwMode="auto">
              <a:xfrm>
                <a:off x="5516563" y="3236913"/>
                <a:ext cx="53975" cy="46038"/>
              </a:xfrm>
              <a:custGeom>
                <a:avLst/>
                <a:gdLst>
                  <a:gd name="T0" fmla="*/ 0 w 131"/>
                  <a:gd name="T1" fmla="*/ 0 h 109"/>
                  <a:gd name="T2" fmla="*/ 0 w 131"/>
                  <a:gd name="T3" fmla="*/ 0 h 109"/>
                  <a:gd name="T4" fmla="*/ 131 w 131"/>
                  <a:gd name="T5" fmla="*/ 109 h 109"/>
                </a:gdLst>
                <a:ahLst/>
                <a:cxnLst>
                  <a:cxn ang="0">
                    <a:pos x="T0" y="T1"/>
                  </a:cxn>
                  <a:cxn ang="0">
                    <a:pos x="T2" y="T3"/>
                  </a:cxn>
                  <a:cxn ang="0">
                    <a:pos x="T4" y="T5"/>
                  </a:cxn>
                </a:cxnLst>
                <a:rect l="0" t="0" r="r" b="b"/>
                <a:pathLst>
                  <a:path w="131" h="109">
                    <a:moveTo>
                      <a:pt x="0" y="0"/>
                    </a:moveTo>
                    <a:lnTo>
                      <a:pt x="0" y="0"/>
                    </a:lnTo>
                    <a:lnTo>
                      <a:pt x="131" y="109"/>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58" name="Freeform 376">
                <a:extLst>
                  <a:ext uri="{FF2B5EF4-FFF2-40B4-BE49-F238E27FC236}">
                    <a16:creationId xmlns:a16="http://schemas.microsoft.com/office/drawing/2014/main" id="{D881F16E-1738-4A80-A53D-023CA3CAD7AE}"/>
                  </a:ext>
                </a:extLst>
              </p:cNvPr>
              <p:cNvSpPr>
                <a:spLocks noEditPoints="1"/>
              </p:cNvSpPr>
              <p:nvPr/>
            </p:nvSpPr>
            <p:spPr bwMode="auto">
              <a:xfrm>
                <a:off x="5573713" y="3294063"/>
                <a:ext cx="61913" cy="68263"/>
              </a:xfrm>
              <a:custGeom>
                <a:avLst/>
                <a:gdLst>
                  <a:gd name="T0" fmla="*/ 74 w 148"/>
                  <a:gd name="T1" fmla="*/ 139 h 161"/>
                  <a:gd name="T2" fmla="*/ 74 w 148"/>
                  <a:gd name="T3" fmla="*/ 139 h 161"/>
                  <a:gd name="T4" fmla="*/ 121 w 148"/>
                  <a:gd name="T5" fmla="*/ 80 h 161"/>
                  <a:gd name="T6" fmla="*/ 74 w 148"/>
                  <a:gd name="T7" fmla="*/ 22 h 161"/>
                  <a:gd name="T8" fmla="*/ 27 w 148"/>
                  <a:gd name="T9" fmla="*/ 80 h 161"/>
                  <a:gd name="T10" fmla="*/ 74 w 148"/>
                  <a:gd name="T11" fmla="*/ 139 h 161"/>
                  <a:gd name="T12" fmla="*/ 148 w 148"/>
                  <a:gd name="T13" fmla="*/ 80 h 161"/>
                  <a:gd name="T14" fmla="*/ 148 w 148"/>
                  <a:gd name="T15" fmla="*/ 80 h 161"/>
                  <a:gd name="T16" fmla="*/ 74 w 148"/>
                  <a:gd name="T17" fmla="*/ 161 h 161"/>
                  <a:gd name="T18" fmla="*/ 0 w 148"/>
                  <a:gd name="T19" fmla="*/ 80 h 161"/>
                  <a:gd name="T20" fmla="*/ 74 w 148"/>
                  <a:gd name="T21" fmla="*/ 0 h 161"/>
                  <a:gd name="T22" fmla="*/ 148 w 148"/>
                  <a:gd name="T2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0"/>
                    </a:cubicBezTo>
                    <a:cubicBezTo>
                      <a:pt x="121" y="51"/>
                      <a:pt x="107" y="22"/>
                      <a:pt x="74" y="22"/>
                    </a:cubicBezTo>
                    <a:cubicBezTo>
                      <a:pt x="41" y="22"/>
                      <a:pt x="27" y="51"/>
                      <a:pt x="27" y="80"/>
                    </a:cubicBezTo>
                    <a:cubicBezTo>
                      <a:pt x="27" y="109"/>
                      <a:pt x="41" y="139"/>
                      <a:pt x="74" y="139"/>
                    </a:cubicBezTo>
                    <a:close/>
                    <a:moveTo>
                      <a:pt x="148" y="80"/>
                    </a:moveTo>
                    <a:lnTo>
                      <a:pt x="148" y="80"/>
                    </a:lnTo>
                    <a:cubicBezTo>
                      <a:pt x="148" y="124"/>
                      <a:pt x="120" y="161"/>
                      <a:pt x="74" y="161"/>
                    </a:cubicBezTo>
                    <a:cubicBezTo>
                      <a:pt x="28" y="161"/>
                      <a:pt x="0" y="124"/>
                      <a:pt x="0" y="80"/>
                    </a:cubicBezTo>
                    <a:cubicBezTo>
                      <a:pt x="0" y="37"/>
                      <a:pt x="28" y="0"/>
                      <a:pt x="74" y="0"/>
                    </a:cubicBezTo>
                    <a:cubicBezTo>
                      <a:pt x="120" y="0"/>
                      <a:pt x="148" y="37"/>
                      <a:pt x="148" y="80"/>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59" name="Freeform 377">
                <a:extLst>
                  <a:ext uri="{FF2B5EF4-FFF2-40B4-BE49-F238E27FC236}">
                    <a16:creationId xmlns:a16="http://schemas.microsoft.com/office/drawing/2014/main" id="{87587996-F447-4B73-B917-9BF8F8B066CD}"/>
                  </a:ext>
                </a:extLst>
              </p:cNvPr>
              <p:cNvSpPr>
                <a:spLocks/>
              </p:cNvSpPr>
              <p:nvPr/>
            </p:nvSpPr>
            <p:spPr bwMode="auto">
              <a:xfrm>
                <a:off x="4292601" y="3402013"/>
                <a:ext cx="50800" cy="65088"/>
              </a:xfrm>
              <a:custGeom>
                <a:avLst/>
                <a:gdLst>
                  <a:gd name="T0" fmla="*/ 27 w 124"/>
                  <a:gd name="T1" fmla="*/ 0 h 154"/>
                  <a:gd name="T2" fmla="*/ 27 w 124"/>
                  <a:gd name="T3" fmla="*/ 0 h 154"/>
                  <a:gd name="T4" fmla="*/ 27 w 124"/>
                  <a:gd name="T5" fmla="*/ 62 h 154"/>
                  <a:gd name="T6" fmla="*/ 97 w 124"/>
                  <a:gd name="T7" fmla="*/ 62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2"/>
                    </a:lnTo>
                    <a:lnTo>
                      <a:pt x="97" y="62"/>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0" name="Freeform 378">
                <a:extLst>
                  <a:ext uri="{FF2B5EF4-FFF2-40B4-BE49-F238E27FC236}">
                    <a16:creationId xmlns:a16="http://schemas.microsoft.com/office/drawing/2014/main" id="{7072E068-5EAC-432A-AC36-59C301C198BE}"/>
                  </a:ext>
                </a:extLst>
              </p:cNvPr>
              <p:cNvSpPr>
                <a:spLocks/>
              </p:cNvSpPr>
              <p:nvPr/>
            </p:nvSpPr>
            <p:spPr bwMode="auto">
              <a:xfrm>
                <a:off x="4352926" y="3459163"/>
                <a:ext cx="25400" cy="39688"/>
              </a:xfrm>
              <a:custGeom>
                <a:avLst/>
                <a:gdLst>
                  <a:gd name="T0" fmla="*/ 59 w 62"/>
                  <a:gd name="T1" fmla="*/ 24 h 92"/>
                  <a:gd name="T2" fmla="*/ 59 w 62"/>
                  <a:gd name="T3" fmla="*/ 24 h 92"/>
                  <a:gd name="T4" fmla="*/ 46 w 62"/>
                  <a:gd name="T5" fmla="*/ 43 h 92"/>
                  <a:gd name="T6" fmla="*/ 46 w 62"/>
                  <a:gd name="T7" fmla="*/ 43 h 92"/>
                  <a:gd name="T8" fmla="*/ 62 w 62"/>
                  <a:gd name="T9" fmla="*/ 65 h 92"/>
                  <a:gd name="T10" fmla="*/ 31 w 62"/>
                  <a:gd name="T11" fmla="*/ 92 h 92"/>
                  <a:gd name="T12" fmla="*/ 0 w 62"/>
                  <a:gd name="T13" fmla="*/ 61 h 92"/>
                  <a:gd name="T14" fmla="*/ 14 w 62"/>
                  <a:gd name="T15" fmla="*/ 61 h 92"/>
                  <a:gd name="T16" fmla="*/ 14 w 62"/>
                  <a:gd name="T17" fmla="*/ 62 h 92"/>
                  <a:gd name="T18" fmla="*/ 31 w 62"/>
                  <a:gd name="T19" fmla="*/ 80 h 92"/>
                  <a:gd name="T20" fmla="*/ 48 w 62"/>
                  <a:gd name="T21" fmla="*/ 64 h 92"/>
                  <a:gd name="T22" fmla="*/ 27 w 62"/>
                  <a:gd name="T23" fmla="*/ 49 h 92"/>
                  <a:gd name="T24" fmla="*/ 25 w 62"/>
                  <a:gd name="T25" fmla="*/ 49 h 92"/>
                  <a:gd name="T26" fmla="*/ 25 w 62"/>
                  <a:gd name="T27" fmla="*/ 38 h 92"/>
                  <a:gd name="T28" fmla="*/ 26 w 62"/>
                  <a:gd name="T29" fmla="*/ 38 h 92"/>
                  <a:gd name="T30" fmla="*/ 44 w 62"/>
                  <a:gd name="T31" fmla="*/ 25 h 92"/>
                  <a:gd name="T32" fmla="*/ 31 w 62"/>
                  <a:gd name="T33" fmla="*/ 12 h 92"/>
                  <a:gd name="T34" fmla="*/ 16 w 62"/>
                  <a:gd name="T35" fmla="*/ 29 h 92"/>
                  <a:gd name="T36" fmla="*/ 16 w 62"/>
                  <a:gd name="T37" fmla="*/ 30 h 92"/>
                  <a:gd name="T38" fmla="*/ 2 w 62"/>
                  <a:gd name="T39" fmla="*/ 30 h 92"/>
                  <a:gd name="T40" fmla="*/ 31 w 62"/>
                  <a:gd name="T41" fmla="*/ 0 h 92"/>
                  <a:gd name="T42" fmla="*/ 59 w 62"/>
                  <a:gd name="T43"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92">
                    <a:moveTo>
                      <a:pt x="59" y="24"/>
                    </a:moveTo>
                    <a:lnTo>
                      <a:pt x="59" y="24"/>
                    </a:lnTo>
                    <a:cubicBezTo>
                      <a:pt x="59" y="33"/>
                      <a:pt x="55" y="40"/>
                      <a:pt x="46" y="43"/>
                    </a:cubicBezTo>
                    <a:lnTo>
                      <a:pt x="46" y="43"/>
                    </a:lnTo>
                    <a:cubicBezTo>
                      <a:pt x="56" y="45"/>
                      <a:pt x="62" y="54"/>
                      <a:pt x="62" y="65"/>
                    </a:cubicBezTo>
                    <a:cubicBezTo>
                      <a:pt x="62" y="82"/>
                      <a:pt x="47" y="92"/>
                      <a:pt x="31" y="92"/>
                    </a:cubicBezTo>
                    <a:cubicBezTo>
                      <a:pt x="12" y="92"/>
                      <a:pt x="1" y="81"/>
                      <a:pt x="0" y="61"/>
                    </a:cubicBezTo>
                    <a:lnTo>
                      <a:pt x="14" y="61"/>
                    </a:lnTo>
                    <a:lnTo>
                      <a:pt x="14" y="62"/>
                    </a:lnTo>
                    <a:cubicBezTo>
                      <a:pt x="14" y="72"/>
                      <a:pt x="20" y="80"/>
                      <a:pt x="31" y="80"/>
                    </a:cubicBezTo>
                    <a:cubicBezTo>
                      <a:pt x="41" y="80"/>
                      <a:pt x="48" y="74"/>
                      <a:pt x="48" y="64"/>
                    </a:cubicBezTo>
                    <a:cubicBezTo>
                      <a:pt x="48" y="54"/>
                      <a:pt x="42" y="49"/>
                      <a:pt x="27" y="49"/>
                    </a:cubicBezTo>
                    <a:lnTo>
                      <a:pt x="25" y="49"/>
                    </a:lnTo>
                    <a:lnTo>
                      <a:pt x="25" y="38"/>
                    </a:lnTo>
                    <a:lnTo>
                      <a:pt x="26" y="38"/>
                    </a:lnTo>
                    <a:cubicBezTo>
                      <a:pt x="37" y="38"/>
                      <a:pt x="44" y="34"/>
                      <a:pt x="44" y="25"/>
                    </a:cubicBezTo>
                    <a:cubicBezTo>
                      <a:pt x="44" y="17"/>
                      <a:pt x="38" y="12"/>
                      <a:pt x="31" y="12"/>
                    </a:cubicBezTo>
                    <a:cubicBezTo>
                      <a:pt x="22" y="12"/>
                      <a:pt x="16" y="20"/>
                      <a:pt x="16" y="29"/>
                    </a:cubicBezTo>
                    <a:lnTo>
                      <a:pt x="16" y="30"/>
                    </a:lnTo>
                    <a:lnTo>
                      <a:pt x="2" y="30"/>
                    </a:lnTo>
                    <a:cubicBezTo>
                      <a:pt x="3" y="12"/>
                      <a:pt x="14" y="0"/>
                      <a:pt x="31" y="0"/>
                    </a:cubicBezTo>
                    <a:cubicBezTo>
                      <a:pt x="45" y="0"/>
                      <a:pt x="59" y="9"/>
                      <a:pt x="59" y="24"/>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1" name="Freeform 379">
                <a:extLst>
                  <a:ext uri="{FF2B5EF4-FFF2-40B4-BE49-F238E27FC236}">
                    <a16:creationId xmlns:a16="http://schemas.microsoft.com/office/drawing/2014/main" id="{4FBBB625-BB33-4B28-99B7-DFCD0AF920CE}"/>
                  </a:ext>
                </a:extLst>
              </p:cNvPr>
              <p:cNvSpPr>
                <a:spLocks/>
              </p:cNvSpPr>
              <p:nvPr/>
            </p:nvSpPr>
            <p:spPr bwMode="auto">
              <a:xfrm>
                <a:off x="4383088" y="3400426"/>
                <a:ext cx="58738" cy="68263"/>
              </a:xfrm>
              <a:custGeom>
                <a:avLst/>
                <a:gdLst>
                  <a:gd name="T0" fmla="*/ 139 w 139"/>
                  <a:gd name="T1" fmla="*/ 52 h 161"/>
                  <a:gd name="T2" fmla="*/ 139 w 139"/>
                  <a:gd name="T3" fmla="*/ 52 h 161"/>
                  <a:gd name="T4" fmla="*/ 112 w 139"/>
                  <a:gd name="T5" fmla="*/ 52 h 161"/>
                  <a:gd name="T6" fmla="*/ 74 w 139"/>
                  <a:gd name="T7" fmla="*/ 22 h 161"/>
                  <a:gd name="T8" fmla="*/ 27 w 139"/>
                  <a:gd name="T9" fmla="*/ 80 h 161"/>
                  <a:gd name="T10" fmla="*/ 74 w 139"/>
                  <a:gd name="T11" fmla="*/ 139 h 161"/>
                  <a:gd name="T12" fmla="*/ 113 w 139"/>
                  <a:gd name="T13" fmla="*/ 99 h 161"/>
                  <a:gd name="T14" fmla="*/ 139 w 139"/>
                  <a:gd name="T15" fmla="*/ 99 h 161"/>
                  <a:gd name="T16" fmla="*/ 74 w 139"/>
                  <a:gd name="T17" fmla="*/ 161 h 161"/>
                  <a:gd name="T18" fmla="*/ 21 w 139"/>
                  <a:gd name="T19" fmla="*/ 138 h 161"/>
                  <a:gd name="T20" fmla="*/ 0 w 139"/>
                  <a:gd name="T21" fmla="*/ 80 h 161"/>
                  <a:gd name="T22" fmla="*/ 74 w 139"/>
                  <a:gd name="T23" fmla="*/ 0 h 161"/>
                  <a:gd name="T24" fmla="*/ 139 w 139"/>
                  <a:gd name="T2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1">
                    <a:moveTo>
                      <a:pt x="139" y="52"/>
                    </a:moveTo>
                    <a:lnTo>
                      <a:pt x="139" y="52"/>
                    </a:lnTo>
                    <a:lnTo>
                      <a:pt x="112" y="52"/>
                    </a:lnTo>
                    <a:cubicBezTo>
                      <a:pt x="107" y="32"/>
                      <a:pt x="94" y="22"/>
                      <a:pt x="74" y="22"/>
                    </a:cubicBezTo>
                    <a:cubicBezTo>
                      <a:pt x="45" y="22"/>
                      <a:pt x="27" y="46"/>
                      <a:pt x="27" y="80"/>
                    </a:cubicBezTo>
                    <a:cubicBezTo>
                      <a:pt x="27" y="114"/>
                      <a:pt x="44" y="139"/>
                      <a:pt x="74" y="139"/>
                    </a:cubicBezTo>
                    <a:cubicBezTo>
                      <a:pt x="96" y="139"/>
                      <a:pt x="110" y="123"/>
                      <a:pt x="113" y="99"/>
                    </a:cubicBezTo>
                    <a:lnTo>
                      <a:pt x="139" y="99"/>
                    </a:lnTo>
                    <a:cubicBezTo>
                      <a:pt x="136" y="136"/>
                      <a:pt x="112" y="161"/>
                      <a:pt x="74" y="161"/>
                    </a:cubicBezTo>
                    <a:cubicBezTo>
                      <a:pt x="52" y="161"/>
                      <a:pt x="34" y="153"/>
                      <a:pt x="21" y="138"/>
                    </a:cubicBezTo>
                    <a:cubicBezTo>
                      <a:pt x="7" y="123"/>
                      <a:pt x="0" y="103"/>
                      <a:pt x="0" y="80"/>
                    </a:cubicBezTo>
                    <a:cubicBezTo>
                      <a:pt x="0" y="36"/>
                      <a:pt x="27" y="0"/>
                      <a:pt x="74" y="0"/>
                    </a:cubicBezTo>
                    <a:cubicBezTo>
                      <a:pt x="109" y="0"/>
                      <a:pt x="136" y="20"/>
                      <a:pt x="139" y="52"/>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2" name="Freeform 380">
                <a:extLst>
                  <a:ext uri="{FF2B5EF4-FFF2-40B4-BE49-F238E27FC236}">
                    <a16:creationId xmlns:a16="http://schemas.microsoft.com/office/drawing/2014/main" id="{A2B53AEC-811A-48DA-9C08-6E18A62F49F7}"/>
                  </a:ext>
                </a:extLst>
              </p:cNvPr>
              <p:cNvSpPr>
                <a:spLocks/>
              </p:cNvSpPr>
              <p:nvPr/>
            </p:nvSpPr>
            <p:spPr bwMode="auto">
              <a:xfrm>
                <a:off x="4506913" y="3621088"/>
                <a:ext cx="44450" cy="63500"/>
              </a:xfrm>
              <a:custGeom>
                <a:avLst/>
                <a:gdLst>
                  <a:gd name="T0" fmla="*/ 106 w 106"/>
                  <a:gd name="T1" fmla="*/ 0 h 154"/>
                  <a:gd name="T2" fmla="*/ 106 w 106"/>
                  <a:gd name="T3" fmla="*/ 0 h 154"/>
                  <a:gd name="T4" fmla="*/ 106 w 106"/>
                  <a:gd name="T5" fmla="*/ 23 h 154"/>
                  <a:gd name="T6" fmla="*/ 27 w 106"/>
                  <a:gd name="T7" fmla="*/ 23 h 154"/>
                  <a:gd name="T8" fmla="*/ 27 w 106"/>
                  <a:gd name="T9" fmla="*/ 63 h 154"/>
                  <a:gd name="T10" fmla="*/ 96 w 106"/>
                  <a:gd name="T11" fmla="*/ 63 h 154"/>
                  <a:gd name="T12" fmla="*/ 96 w 106"/>
                  <a:gd name="T13" fmla="*/ 85 h 154"/>
                  <a:gd name="T14" fmla="*/ 27 w 106"/>
                  <a:gd name="T15" fmla="*/ 85 h 154"/>
                  <a:gd name="T16" fmla="*/ 27 w 106"/>
                  <a:gd name="T17" fmla="*/ 154 h 154"/>
                  <a:gd name="T18" fmla="*/ 0 w 106"/>
                  <a:gd name="T19" fmla="*/ 154 h 154"/>
                  <a:gd name="T20" fmla="*/ 0 w 106"/>
                  <a:gd name="T21" fmla="*/ 0 h 154"/>
                  <a:gd name="T22" fmla="*/ 106 w 106"/>
                  <a:gd name="T2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54">
                    <a:moveTo>
                      <a:pt x="106" y="0"/>
                    </a:moveTo>
                    <a:lnTo>
                      <a:pt x="106" y="0"/>
                    </a:lnTo>
                    <a:lnTo>
                      <a:pt x="106" y="23"/>
                    </a:lnTo>
                    <a:lnTo>
                      <a:pt x="27" y="23"/>
                    </a:lnTo>
                    <a:lnTo>
                      <a:pt x="27" y="63"/>
                    </a:lnTo>
                    <a:lnTo>
                      <a:pt x="96" y="63"/>
                    </a:lnTo>
                    <a:lnTo>
                      <a:pt x="96" y="85"/>
                    </a:lnTo>
                    <a:lnTo>
                      <a:pt x="27" y="85"/>
                    </a:lnTo>
                    <a:lnTo>
                      <a:pt x="27" y="154"/>
                    </a:lnTo>
                    <a:lnTo>
                      <a:pt x="0" y="154"/>
                    </a:lnTo>
                    <a:lnTo>
                      <a:pt x="0" y="0"/>
                    </a:lnTo>
                    <a:lnTo>
                      <a:pt x="106"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3" name="Freeform 381">
                <a:extLst>
                  <a:ext uri="{FF2B5EF4-FFF2-40B4-BE49-F238E27FC236}">
                    <a16:creationId xmlns:a16="http://schemas.microsoft.com/office/drawing/2014/main" id="{3C1C60C1-D94E-422B-87BE-2BDAD614A614}"/>
                  </a:ext>
                </a:extLst>
              </p:cNvPr>
              <p:cNvSpPr>
                <a:spLocks/>
              </p:cNvSpPr>
              <p:nvPr/>
            </p:nvSpPr>
            <p:spPr bwMode="auto">
              <a:xfrm>
                <a:off x="5238751" y="3371851"/>
                <a:ext cx="52388" cy="65088"/>
              </a:xfrm>
              <a:custGeom>
                <a:avLst/>
                <a:gdLst>
                  <a:gd name="T0" fmla="*/ 27 w 124"/>
                  <a:gd name="T1" fmla="*/ 0 h 154"/>
                  <a:gd name="T2" fmla="*/ 27 w 124"/>
                  <a:gd name="T3" fmla="*/ 0 h 154"/>
                  <a:gd name="T4" fmla="*/ 27 w 124"/>
                  <a:gd name="T5" fmla="*/ 62 h 154"/>
                  <a:gd name="T6" fmla="*/ 97 w 124"/>
                  <a:gd name="T7" fmla="*/ 62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2"/>
                    </a:lnTo>
                    <a:lnTo>
                      <a:pt x="97" y="62"/>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4" name="Freeform 382">
                <a:extLst>
                  <a:ext uri="{FF2B5EF4-FFF2-40B4-BE49-F238E27FC236}">
                    <a16:creationId xmlns:a16="http://schemas.microsoft.com/office/drawing/2014/main" id="{CF33CC69-9947-40FA-875F-A3B721E3EA10}"/>
                  </a:ext>
                </a:extLst>
              </p:cNvPr>
              <p:cNvSpPr>
                <a:spLocks noEditPoints="1"/>
              </p:cNvSpPr>
              <p:nvPr/>
            </p:nvSpPr>
            <p:spPr bwMode="auto">
              <a:xfrm>
                <a:off x="5302251" y="3370263"/>
                <a:ext cx="60325" cy="68263"/>
              </a:xfrm>
              <a:custGeom>
                <a:avLst/>
                <a:gdLst>
                  <a:gd name="T0" fmla="*/ 74 w 147"/>
                  <a:gd name="T1" fmla="*/ 139 h 161"/>
                  <a:gd name="T2" fmla="*/ 74 w 147"/>
                  <a:gd name="T3" fmla="*/ 139 h 161"/>
                  <a:gd name="T4" fmla="*/ 120 w 147"/>
                  <a:gd name="T5" fmla="*/ 80 h 161"/>
                  <a:gd name="T6" fmla="*/ 73 w 147"/>
                  <a:gd name="T7" fmla="*/ 22 h 161"/>
                  <a:gd name="T8" fmla="*/ 27 w 147"/>
                  <a:gd name="T9" fmla="*/ 80 h 161"/>
                  <a:gd name="T10" fmla="*/ 74 w 147"/>
                  <a:gd name="T11" fmla="*/ 139 h 161"/>
                  <a:gd name="T12" fmla="*/ 147 w 147"/>
                  <a:gd name="T13" fmla="*/ 80 h 161"/>
                  <a:gd name="T14" fmla="*/ 147 w 147"/>
                  <a:gd name="T15" fmla="*/ 80 h 161"/>
                  <a:gd name="T16" fmla="*/ 74 w 147"/>
                  <a:gd name="T17" fmla="*/ 161 h 161"/>
                  <a:gd name="T18" fmla="*/ 0 w 147"/>
                  <a:gd name="T19" fmla="*/ 80 h 161"/>
                  <a:gd name="T20" fmla="*/ 74 w 147"/>
                  <a:gd name="T21" fmla="*/ 0 h 161"/>
                  <a:gd name="T22" fmla="*/ 147 w 147"/>
                  <a:gd name="T2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4" y="139"/>
                    </a:moveTo>
                    <a:lnTo>
                      <a:pt x="74" y="139"/>
                    </a:lnTo>
                    <a:cubicBezTo>
                      <a:pt x="107" y="139"/>
                      <a:pt x="120" y="110"/>
                      <a:pt x="120" y="80"/>
                    </a:cubicBezTo>
                    <a:cubicBezTo>
                      <a:pt x="120" y="51"/>
                      <a:pt x="107" y="22"/>
                      <a:pt x="73" y="22"/>
                    </a:cubicBezTo>
                    <a:cubicBezTo>
                      <a:pt x="40" y="22"/>
                      <a:pt x="27" y="51"/>
                      <a:pt x="27" y="80"/>
                    </a:cubicBezTo>
                    <a:cubicBezTo>
                      <a:pt x="27" y="109"/>
                      <a:pt x="41" y="139"/>
                      <a:pt x="74" y="139"/>
                    </a:cubicBezTo>
                    <a:close/>
                    <a:moveTo>
                      <a:pt x="147" y="80"/>
                    </a:moveTo>
                    <a:lnTo>
                      <a:pt x="147" y="80"/>
                    </a:lnTo>
                    <a:cubicBezTo>
                      <a:pt x="147" y="124"/>
                      <a:pt x="119" y="161"/>
                      <a:pt x="74" y="161"/>
                    </a:cubicBezTo>
                    <a:cubicBezTo>
                      <a:pt x="27" y="161"/>
                      <a:pt x="0" y="124"/>
                      <a:pt x="0" y="80"/>
                    </a:cubicBezTo>
                    <a:cubicBezTo>
                      <a:pt x="0" y="37"/>
                      <a:pt x="28" y="0"/>
                      <a:pt x="74" y="0"/>
                    </a:cubicBezTo>
                    <a:cubicBezTo>
                      <a:pt x="119" y="0"/>
                      <a:pt x="147" y="37"/>
                      <a:pt x="147" y="80"/>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5" name="Freeform 383">
                <a:extLst>
                  <a:ext uri="{FF2B5EF4-FFF2-40B4-BE49-F238E27FC236}">
                    <a16:creationId xmlns:a16="http://schemas.microsoft.com/office/drawing/2014/main" id="{BCE78DB9-BC8E-467F-AEF0-A86D42678C92}"/>
                  </a:ext>
                </a:extLst>
              </p:cNvPr>
              <p:cNvSpPr>
                <a:spLocks/>
              </p:cNvSpPr>
              <p:nvPr/>
            </p:nvSpPr>
            <p:spPr bwMode="auto">
              <a:xfrm>
                <a:off x="5573713" y="3390901"/>
                <a:ext cx="58738" cy="68263"/>
              </a:xfrm>
              <a:custGeom>
                <a:avLst/>
                <a:gdLst>
                  <a:gd name="T0" fmla="*/ 139 w 140"/>
                  <a:gd name="T1" fmla="*/ 52 h 161"/>
                  <a:gd name="T2" fmla="*/ 139 w 140"/>
                  <a:gd name="T3" fmla="*/ 52 h 161"/>
                  <a:gd name="T4" fmla="*/ 112 w 140"/>
                  <a:gd name="T5" fmla="*/ 52 h 161"/>
                  <a:gd name="T6" fmla="*/ 74 w 140"/>
                  <a:gd name="T7" fmla="*/ 22 h 161"/>
                  <a:gd name="T8" fmla="*/ 27 w 140"/>
                  <a:gd name="T9" fmla="*/ 80 h 161"/>
                  <a:gd name="T10" fmla="*/ 74 w 140"/>
                  <a:gd name="T11" fmla="*/ 139 h 161"/>
                  <a:gd name="T12" fmla="*/ 113 w 140"/>
                  <a:gd name="T13" fmla="*/ 98 h 161"/>
                  <a:gd name="T14" fmla="*/ 140 w 140"/>
                  <a:gd name="T15" fmla="*/ 98 h 161"/>
                  <a:gd name="T16" fmla="*/ 74 w 140"/>
                  <a:gd name="T17" fmla="*/ 161 h 161"/>
                  <a:gd name="T18" fmla="*/ 21 w 140"/>
                  <a:gd name="T19" fmla="*/ 138 h 161"/>
                  <a:gd name="T20" fmla="*/ 0 w 140"/>
                  <a:gd name="T21" fmla="*/ 80 h 161"/>
                  <a:gd name="T22" fmla="*/ 74 w 140"/>
                  <a:gd name="T23" fmla="*/ 0 h 161"/>
                  <a:gd name="T24" fmla="*/ 139 w 140"/>
                  <a:gd name="T25"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61">
                    <a:moveTo>
                      <a:pt x="139" y="52"/>
                    </a:moveTo>
                    <a:lnTo>
                      <a:pt x="139" y="52"/>
                    </a:lnTo>
                    <a:lnTo>
                      <a:pt x="112" y="52"/>
                    </a:lnTo>
                    <a:cubicBezTo>
                      <a:pt x="107" y="32"/>
                      <a:pt x="94" y="22"/>
                      <a:pt x="74" y="22"/>
                    </a:cubicBezTo>
                    <a:cubicBezTo>
                      <a:pt x="45" y="22"/>
                      <a:pt x="27" y="46"/>
                      <a:pt x="27" y="80"/>
                    </a:cubicBezTo>
                    <a:cubicBezTo>
                      <a:pt x="27" y="114"/>
                      <a:pt x="45" y="139"/>
                      <a:pt x="74" y="139"/>
                    </a:cubicBezTo>
                    <a:cubicBezTo>
                      <a:pt x="96" y="139"/>
                      <a:pt x="111" y="123"/>
                      <a:pt x="113" y="98"/>
                    </a:cubicBezTo>
                    <a:lnTo>
                      <a:pt x="140" y="98"/>
                    </a:lnTo>
                    <a:cubicBezTo>
                      <a:pt x="137" y="135"/>
                      <a:pt x="112" y="161"/>
                      <a:pt x="74" y="161"/>
                    </a:cubicBezTo>
                    <a:cubicBezTo>
                      <a:pt x="52" y="161"/>
                      <a:pt x="35" y="153"/>
                      <a:pt x="21" y="138"/>
                    </a:cubicBezTo>
                    <a:cubicBezTo>
                      <a:pt x="7" y="123"/>
                      <a:pt x="0" y="103"/>
                      <a:pt x="0" y="80"/>
                    </a:cubicBezTo>
                    <a:cubicBezTo>
                      <a:pt x="0" y="36"/>
                      <a:pt x="28" y="0"/>
                      <a:pt x="74" y="0"/>
                    </a:cubicBezTo>
                    <a:cubicBezTo>
                      <a:pt x="110" y="0"/>
                      <a:pt x="136" y="20"/>
                      <a:pt x="139" y="52"/>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6" name="Freeform 384">
                <a:extLst>
                  <a:ext uri="{FF2B5EF4-FFF2-40B4-BE49-F238E27FC236}">
                    <a16:creationId xmlns:a16="http://schemas.microsoft.com/office/drawing/2014/main" id="{AEFE672C-CCD4-4585-95C0-CDA9FE2FAAD9}"/>
                  </a:ext>
                </a:extLst>
              </p:cNvPr>
              <p:cNvSpPr>
                <a:spLocks/>
              </p:cNvSpPr>
              <p:nvPr/>
            </p:nvSpPr>
            <p:spPr bwMode="auto">
              <a:xfrm>
                <a:off x="5641976" y="3392488"/>
                <a:ext cx="52388"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7" name="Freeform 385">
                <a:extLst>
                  <a:ext uri="{FF2B5EF4-FFF2-40B4-BE49-F238E27FC236}">
                    <a16:creationId xmlns:a16="http://schemas.microsoft.com/office/drawing/2014/main" id="{AA2FCC21-E95D-4580-9C69-250AED722ABA}"/>
                  </a:ext>
                </a:extLst>
              </p:cNvPr>
              <p:cNvSpPr>
                <a:spLocks/>
              </p:cNvSpPr>
              <p:nvPr/>
            </p:nvSpPr>
            <p:spPr bwMode="auto">
              <a:xfrm>
                <a:off x="5702301" y="3449638"/>
                <a:ext cx="26988" cy="38100"/>
              </a:xfrm>
              <a:custGeom>
                <a:avLst/>
                <a:gdLst>
                  <a:gd name="T0" fmla="*/ 59 w 62"/>
                  <a:gd name="T1" fmla="*/ 24 h 91"/>
                  <a:gd name="T2" fmla="*/ 59 w 62"/>
                  <a:gd name="T3" fmla="*/ 24 h 91"/>
                  <a:gd name="T4" fmla="*/ 46 w 62"/>
                  <a:gd name="T5" fmla="*/ 42 h 91"/>
                  <a:gd name="T6" fmla="*/ 46 w 62"/>
                  <a:gd name="T7" fmla="*/ 43 h 91"/>
                  <a:gd name="T8" fmla="*/ 62 w 62"/>
                  <a:gd name="T9" fmla="*/ 65 h 91"/>
                  <a:gd name="T10" fmla="*/ 31 w 62"/>
                  <a:gd name="T11" fmla="*/ 91 h 91"/>
                  <a:gd name="T12" fmla="*/ 0 w 62"/>
                  <a:gd name="T13" fmla="*/ 61 h 91"/>
                  <a:gd name="T14" fmla="*/ 14 w 62"/>
                  <a:gd name="T15" fmla="*/ 61 h 91"/>
                  <a:gd name="T16" fmla="*/ 14 w 62"/>
                  <a:gd name="T17" fmla="*/ 62 h 91"/>
                  <a:gd name="T18" fmla="*/ 31 w 62"/>
                  <a:gd name="T19" fmla="*/ 80 h 91"/>
                  <a:gd name="T20" fmla="*/ 48 w 62"/>
                  <a:gd name="T21" fmla="*/ 64 h 91"/>
                  <a:gd name="T22" fmla="*/ 27 w 62"/>
                  <a:gd name="T23" fmla="*/ 49 h 91"/>
                  <a:gd name="T24" fmla="*/ 25 w 62"/>
                  <a:gd name="T25" fmla="*/ 49 h 91"/>
                  <a:gd name="T26" fmla="*/ 25 w 62"/>
                  <a:gd name="T27" fmla="*/ 38 h 91"/>
                  <a:gd name="T28" fmla="*/ 26 w 62"/>
                  <a:gd name="T29" fmla="*/ 38 h 91"/>
                  <a:gd name="T30" fmla="*/ 44 w 62"/>
                  <a:gd name="T31" fmla="*/ 24 h 91"/>
                  <a:gd name="T32" fmla="*/ 31 w 62"/>
                  <a:gd name="T33" fmla="*/ 12 h 91"/>
                  <a:gd name="T34" fmla="*/ 16 w 62"/>
                  <a:gd name="T35" fmla="*/ 29 h 91"/>
                  <a:gd name="T36" fmla="*/ 16 w 62"/>
                  <a:gd name="T37" fmla="*/ 30 h 91"/>
                  <a:gd name="T38" fmla="*/ 2 w 62"/>
                  <a:gd name="T39" fmla="*/ 30 h 91"/>
                  <a:gd name="T40" fmla="*/ 31 w 62"/>
                  <a:gd name="T41" fmla="*/ 0 h 91"/>
                  <a:gd name="T42" fmla="*/ 59 w 62"/>
                  <a:gd name="T43"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91">
                    <a:moveTo>
                      <a:pt x="59" y="24"/>
                    </a:moveTo>
                    <a:lnTo>
                      <a:pt x="59" y="24"/>
                    </a:lnTo>
                    <a:cubicBezTo>
                      <a:pt x="59" y="33"/>
                      <a:pt x="55" y="39"/>
                      <a:pt x="46" y="42"/>
                    </a:cubicBezTo>
                    <a:lnTo>
                      <a:pt x="46" y="43"/>
                    </a:lnTo>
                    <a:cubicBezTo>
                      <a:pt x="56" y="45"/>
                      <a:pt x="62" y="53"/>
                      <a:pt x="62" y="65"/>
                    </a:cubicBezTo>
                    <a:cubicBezTo>
                      <a:pt x="62" y="82"/>
                      <a:pt x="47" y="91"/>
                      <a:pt x="31" y="91"/>
                    </a:cubicBezTo>
                    <a:cubicBezTo>
                      <a:pt x="12" y="91"/>
                      <a:pt x="1" y="81"/>
                      <a:pt x="0" y="61"/>
                    </a:cubicBezTo>
                    <a:lnTo>
                      <a:pt x="14" y="61"/>
                    </a:lnTo>
                    <a:lnTo>
                      <a:pt x="14" y="62"/>
                    </a:lnTo>
                    <a:cubicBezTo>
                      <a:pt x="14" y="72"/>
                      <a:pt x="20" y="80"/>
                      <a:pt x="31" y="80"/>
                    </a:cubicBezTo>
                    <a:cubicBezTo>
                      <a:pt x="41" y="80"/>
                      <a:pt x="48" y="74"/>
                      <a:pt x="48" y="64"/>
                    </a:cubicBezTo>
                    <a:cubicBezTo>
                      <a:pt x="48" y="54"/>
                      <a:pt x="42" y="49"/>
                      <a:pt x="27" y="49"/>
                    </a:cubicBezTo>
                    <a:lnTo>
                      <a:pt x="25" y="49"/>
                    </a:lnTo>
                    <a:lnTo>
                      <a:pt x="25" y="38"/>
                    </a:lnTo>
                    <a:lnTo>
                      <a:pt x="26" y="38"/>
                    </a:lnTo>
                    <a:cubicBezTo>
                      <a:pt x="37" y="38"/>
                      <a:pt x="44" y="33"/>
                      <a:pt x="44" y="24"/>
                    </a:cubicBezTo>
                    <a:cubicBezTo>
                      <a:pt x="44" y="17"/>
                      <a:pt x="38" y="12"/>
                      <a:pt x="31" y="12"/>
                    </a:cubicBezTo>
                    <a:cubicBezTo>
                      <a:pt x="22" y="12"/>
                      <a:pt x="16" y="19"/>
                      <a:pt x="16" y="29"/>
                    </a:cubicBezTo>
                    <a:lnTo>
                      <a:pt x="16" y="30"/>
                    </a:lnTo>
                    <a:lnTo>
                      <a:pt x="2" y="30"/>
                    </a:lnTo>
                    <a:cubicBezTo>
                      <a:pt x="3" y="11"/>
                      <a:pt x="15" y="0"/>
                      <a:pt x="31" y="0"/>
                    </a:cubicBezTo>
                    <a:cubicBezTo>
                      <a:pt x="45" y="0"/>
                      <a:pt x="59" y="8"/>
                      <a:pt x="59" y="24"/>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8" name="Freeform 386">
                <a:extLst>
                  <a:ext uri="{FF2B5EF4-FFF2-40B4-BE49-F238E27FC236}">
                    <a16:creationId xmlns:a16="http://schemas.microsoft.com/office/drawing/2014/main" id="{A5E99DE1-80CF-4478-8524-849168CF5FC1}"/>
                  </a:ext>
                </a:extLst>
              </p:cNvPr>
              <p:cNvSpPr>
                <a:spLocks/>
              </p:cNvSpPr>
              <p:nvPr/>
            </p:nvSpPr>
            <p:spPr bwMode="auto">
              <a:xfrm>
                <a:off x="4767263" y="3008313"/>
                <a:ext cx="65088" cy="73025"/>
              </a:xfrm>
              <a:custGeom>
                <a:avLst/>
                <a:gdLst>
                  <a:gd name="T0" fmla="*/ 157 w 157"/>
                  <a:gd name="T1" fmla="*/ 174 h 174"/>
                  <a:gd name="T2" fmla="*/ 157 w 157"/>
                  <a:gd name="T3" fmla="*/ 174 h 174"/>
                  <a:gd name="T4" fmla="*/ 0 w 157"/>
                  <a:gd name="T5" fmla="*/ 174 h 174"/>
                  <a:gd name="T6" fmla="*/ 0 w 157"/>
                  <a:gd name="T7" fmla="*/ 0 h 174"/>
                  <a:gd name="T8" fmla="*/ 157 w 157"/>
                  <a:gd name="T9" fmla="*/ 0 h 174"/>
                  <a:gd name="T10" fmla="*/ 157 w 157"/>
                  <a:gd name="T11" fmla="*/ 174 h 174"/>
                </a:gdLst>
                <a:ahLst/>
                <a:cxnLst>
                  <a:cxn ang="0">
                    <a:pos x="T0" y="T1"/>
                  </a:cxn>
                  <a:cxn ang="0">
                    <a:pos x="T2" y="T3"/>
                  </a:cxn>
                  <a:cxn ang="0">
                    <a:pos x="T4" y="T5"/>
                  </a:cxn>
                  <a:cxn ang="0">
                    <a:pos x="T6" y="T7"/>
                  </a:cxn>
                  <a:cxn ang="0">
                    <a:pos x="T8" y="T9"/>
                  </a:cxn>
                  <a:cxn ang="0">
                    <a:pos x="T10" y="T11"/>
                  </a:cxn>
                </a:cxnLst>
                <a:rect l="0" t="0" r="r" b="b"/>
                <a:pathLst>
                  <a:path w="157" h="174">
                    <a:moveTo>
                      <a:pt x="157" y="174"/>
                    </a:moveTo>
                    <a:lnTo>
                      <a:pt x="157" y="174"/>
                    </a:lnTo>
                    <a:lnTo>
                      <a:pt x="0" y="174"/>
                    </a:lnTo>
                    <a:lnTo>
                      <a:pt x="0" y="0"/>
                    </a:lnTo>
                    <a:lnTo>
                      <a:pt x="157" y="0"/>
                    </a:lnTo>
                    <a:lnTo>
                      <a:pt x="157"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69" name="Freeform 387">
                <a:extLst>
                  <a:ext uri="{FF2B5EF4-FFF2-40B4-BE49-F238E27FC236}">
                    <a16:creationId xmlns:a16="http://schemas.microsoft.com/office/drawing/2014/main" id="{6CCE06F1-2385-4B39-9A0B-651A39BF4CC8}"/>
                  </a:ext>
                </a:extLst>
              </p:cNvPr>
              <p:cNvSpPr>
                <a:spLocks/>
              </p:cNvSpPr>
              <p:nvPr/>
            </p:nvSpPr>
            <p:spPr bwMode="auto">
              <a:xfrm>
                <a:off x="4773613" y="3013076"/>
                <a:ext cx="52388"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70" name="Freeform 388">
                <a:extLst>
                  <a:ext uri="{FF2B5EF4-FFF2-40B4-BE49-F238E27FC236}">
                    <a16:creationId xmlns:a16="http://schemas.microsoft.com/office/drawing/2014/main" id="{0DCCF680-B9CF-4F2E-AABF-153F5E4233BB}"/>
                  </a:ext>
                </a:extLst>
              </p:cNvPr>
              <p:cNvSpPr>
                <a:spLocks/>
              </p:cNvSpPr>
              <p:nvPr/>
            </p:nvSpPr>
            <p:spPr bwMode="auto">
              <a:xfrm>
                <a:off x="3438526" y="3194051"/>
                <a:ext cx="257175" cy="222250"/>
              </a:xfrm>
              <a:custGeom>
                <a:avLst/>
                <a:gdLst>
                  <a:gd name="T0" fmla="*/ 460 w 613"/>
                  <a:gd name="T1" fmla="*/ 0 h 530"/>
                  <a:gd name="T2" fmla="*/ 460 w 613"/>
                  <a:gd name="T3" fmla="*/ 0 h 530"/>
                  <a:gd name="T4" fmla="*/ 153 w 613"/>
                  <a:gd name="T5" fmla="*/ 0 h 530"/>
                  <a:gd name="T6" fmla="*/ 0 w 613"/>
                  <a:gd name="T7" fmla="*/ 265 h 530"/>
                  <a:gd name="T8" fmla="*/ 153 w 613"/>
                  <a:gd name="T9" fmla="*/ 530 h 530"/>
                  <a:gd name="T10" fmla="*/ 460 w 613"/>
                  <a:gd name="T11" fmla="*/ 530 h 530"/>
                  <a:gd name="T12" fmla="*/ 613 w 613"/>
                  <a:gd name="T13" fmla="*/ 265 h 530"/>
                  <a:gd name="T14" fmla="*/ 460 w 613"/>
                  <a:gd name="T15" fmla="*/ 0 h 530"/>
                  <a:gd name="T16" fmla="*/ 460 w 613"/>
                  <a:gd name="T1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530">
                    <a:moveTo>
                      <a:pt x="460" y="0"/>
                    </a:moveTo>
                    <a:lnTo>
                      <a:pt x="460" y="0"/>
                    </a:lnTo>
                    <a:lnTo>
                      <a:pt x="153" y="0"/>
                    </a:lnTo>
                    <a:lnTo>
                      <a:pt x="0" y="265"/>
                    </a:lnTo>
                    <a:lnTo>
                      <a:pt x="153" y="530"/>
                    </a:lnTo>
                    <a:lnTo>
                      <a:pt x="460" y="530"/>
                    </a:lnTo>
                    <a:lnTo>
                      <a:pt x="613" y="265"/>
                    </a:lnTo>
                    <a:lnTo>
                      <a:pt x="460" y="0"/>
                    </a:lnTo>
                    <a:lnTo>
                      <a:pt x="460" y="0"/>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1" name="Freeform 389">
                <a:extLst>
                  <a:ext uri="{FF2B5EF4-FFF2-40B4-BE49-F238E27FC236}">
                    <a16:creationId xmlns:a16="http://schemas.microsoft.com/office/drawing/2014/main" id="{D014A20E-B233-44A8-A7E9-07DA5FBE4C4B}"/>
                  </a:ext>
                </a:extLst>
              </p:cNvPr>
              <p:cNvSpPr>
                <a:spLocks/>
              </p:cNvSpPr>
              <p:nvPr/>
            </p:nvSpPr>
            <p:spPr bwMode="auto">
              <a:xfrm>
                <a:off x="3613151" y="3216276"/>
                <a:ext cx="55563" cy="95250"/>
              </a:xfrm>
              <a:custGeom>
                <a:avLst/>
                <a:gdLst>
                  <a:gd name="T0" fmla="*/ 131 w 131"/>
                  <a:gd name="T1" fmla="*/ 225 h 225"/>
                  <a:gd name="T2" fmla="*/ 131 w 131"/>
                  <a:gd name="T3" fmla="*/ 225 h 225"/>
                  <a:gd name="T4" fmla="*/ 0 w 131"/>
                  <a:gd name="T5" fmla="*/ 0 h 225"/>
                </a:gdLst>
                <a:ahLst/>
                <a:cxnLst>
                  <a:cxn ang="0">
                    <a:pos x="T0" y="T1"/>
                  </a:cxn>
                  <a:cxn ang="0">
                    <a:pos x="T2" y="T3"/>
                  </a:cxn>
                  <a:cxn ang="0">
                    <a:pos x="T4" y="T5"/>
                  </a:cxn>
                </a:cxnLst>
                <a:rect l="0" t="0" r="r" b="b"/>
                <a:pathLst>
                  <a:path w="131" h="225">
                    <a:moveTo>
                      <a:pt x="131" y="225"/>
                    </a:moveTo>
                    <a:lnTo>
                      <a:pt x="131" y="225"/>
                    </a:lnTo>
                    <a:lnTo>
                      <a:pt x="0"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2" name="Freeform 390">
                <a:extLst>
                  <a:ext uri="{FF2B5EF4-FFF2-40B4-BE49-F238E27FC236}">
                    <a16:creationId xmlns:a16="http://schemas.microsoft.com/office/drawing/2014/main" id="{13A4634C-4E4A-438A-A547-F21CE99D1689}"/>
                  </a:ext>
                </a:extLst>
              </p:cNvPr>
              <p:cNvSpPr>
                <a:spLocks/>
              </p:cNvSpPr>
              <p:nvPr/>
            </p:nvSpPr>
            <p:spPr bwMode="auto">
              <a:xfrm>
                <a:off x="3462338" y="3216276"/>
                <a:ext cx="55563" cy="95250"/>
              </a:xfrm>
              <a:custGeom>
                <a:avLst/>
                <a:gdLst>
                  <a:gd name="T0" fmla="*/ 0 w 131"/>
                  <a:gd name="T1" fmla="*/ 225 h 225"/>
                  <a:gd name="T2" fmla="*/ 0 w 131"/>
                  <a:gd name="T3" fmla="*/ 225 h 225"/>
                  <a:gd name="T4" fmla="*/ 131 w 131"/>
                  <a:gd name="T5" fmla="*/ 0 h 225"/>
                </a:gdLst>
                <a:ahLst/>
                <a:cxnLst>
                  <a:cxn ang="0">
                    <a:pos x="T0" y="T1"/>
                  </a:cxn>
                  <a:cxn ang="0">
                    <a:pos x="T2" y="T3"/>
                  </a:cxn>
                  <a:cxn ang="0">
                    <a:pos x="T4" y="T5"/>
                  </a:cxn>
                </a:cxnLst>
                <a:rect l="0" t="0" r="r" b="b"/>
                <a:pathLst>
                  <a:path w="131" h="225">
                    <a:moveTo>
                      <a:pt x="0" y="225"/>
                    </a:moveTo>
                    <a:lnTo>
                      <a:pt x="0" y="225"/>
                    </a:lnTo>
                    <a:lnTo>
                      <a:pt x="131"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3" name="Freeform 391">
                <a:extLst>
                  <a:ext uri="{FF2B5EF4-FFF2-40B4-BE49-F238E27FC236}">
                    <a16:creationId xmlns:a16="http://schemas.microsoft.com/office/drawing/2014/main" id="{937E95E5-9091-4203-8050-92CC80AB8D17}"/>
                  </a:ext>
                </a:extLst>
              </p:cNvPr>
              <p:cNvSpPr>
                <a:spLocks/>
              </p:cNvSpPr>
              <p:nvPr/>
            </p:nvSpPr>
            <p:spPr bwMode="auto">
              <a:xfrm>
                <a:off x="3514726" y="3389313"/>
                <a:ext cx="107950" cy="0"/>
              </a:xfrm>
              <a:custGeom>
                <a:avLst/>
                <a:gdLst>
                  <a:gd name="T0" fmla="*/ 0 w 260"/>
                  <a:gd name="T1" fmla="*/ 0 h 2"/>
                  <a:gd name="T2" fmla="*/ 0 w 260"/>
                  <a:gd name="T3" fmla="*/ 0 h 2"/>
                  <a:gd name="T4" fmla="*/ 260 w 260"/>
                  <a:gd name="T5" fmla="*/ 2 h 2"/>
                </a:gdLst>
                <a:ahLst/>
                <a:cxnLst>
                  <a:cxn ang="0">
                    <a:pos x="T0" y="T1"/>
                  </a:cxn>
                  <a:cxn ang="0">
                    <a:pos x="T2" y="T3"/>
                  </a:cxn>
                  <a:cxn ang="0">
                    <a:pos x="T4" y="T5"/>
                  </a:cxn>
                </a:cxnLst>
                <a:rect l="0" t="0" r="r" b="b"/>
                <a:pathLst>
                  <a:path w="260" h="2">
                    <a:moveTo>
                      <a:pt x="0" y="0"/>
                    </a:moveTo>
                    <a:lnTo>
                      <a:pt x="0" y="0"/>
                    </a:lnTo>
                    <a:lnTo>
                      <a:pt x="260" y="2"/>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4" name="Freeform 392">
                <a:extLst>
                  <a:ext uri="{FF2B5EF4-FFF2-40B4-BE49-F238E27FC236}">
                    <a16:creationId xmlns:a16="http://schemas.microsoft.com/office/drawing/2014/main" id="{D9F74921-27DB-440C-8F0D-5416DC271547}"/>
                  </a:ext>
                </a:extLst>
              </p:cNvPr>
              <p:cNvSpPr>
                <a:spLocks noEditPoints="1"/>
              </p:cNvSpPr>
              <p:nvPr/>
            </p:nvSpPr>
            <p:spPr bwMode="auto">
              <a:xfrm>
                <a:off x="3622676" y="2979738"/>
                <a:ext cx="58738" cy="101600"/>
              </a:xfrm>
              <a:custGeom>
                <a:avLst/>
                <a:gdLst>
                  <a:gd name="T0" fmla="*/ 0 w 140"/>
                  <a:gd name="T1" fmla="*/ 0 h 243"/>
                  <a:gd name="T2" fmla="*/ 0 w 140"/>
                  <a:gd name="T3" fmla="*/ 0 h 243"/>
                  <a:gd name="T4" fmla="*/ 20 w 140"/>
                  <a:gd name="T5" fmla="*/ 35 h 243"/>
                  <a:gd name="T6" fmla="*/ 40 w 140"/>
                  <a:gd name="T7" fmla="*/ 70 h 243"/>
                  <a:gd name="T8" fmla="*/ 40 w 140"/>
                  <a:gd name="T9" fmla="*/ 70 h 243"/>
                  <a:gd name="T10" fmla="*/ 60 w 140"/>
                  <a:gd name="T11" fmla="*/ 104 h 243"/>
                  <a:gd name="T12" fmla="*/ 80 w 140"/>
                  <a:gd name="T13" fmla="*/ 139 h 243"/>
                  <a:gd name="T14" fmla="*/ 80 w 140"/>
                  <a:gd name="T15" fmla="*/ 139 h 243"/>
                  <a:gd name="T16" fmla="*/ 100 w 140"/>
                  <a:gd name="T17" fmla="*/ 174 h 243"/>
                  <a:gd name="T18" fmla="*/ 120 w 140"/>
                  <a:gd name="T19" fmla="*/ 208 h 243"/>
                  <a:gd name="T20" fmla="*/ 120 w 140"/>
                  <a:gd name="T21" fmla="*/ 208 h 243"/>
                  <a:gd name="T22" fmla="*/ 140 w 140"/>
                  <a:gd name="T23"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243">
                    <a:moveTo>
                      <a:pt x="0" y="0"/>
                    </a:moveTo>
                    <a:lnTo>
                      <a:pt x="0" y="0"/>
                    </a:lnTo>
                    <a:lnTo>
                      <a:pt x="20" y="35"/>
                    </a:lnTo>
                    <a:moveTo>
                      <a:pt x="40" y="70"/>
                    </a:moveTo>
                    <a:lnTo>
                      <a:pt x="40" y="70"/>
                    </a:lnTo>
                    <a:lnTo>
                      <a:pt x="60" y="104"/>
                    </a:lnTo>
                    <a:moveTo>
                      <a:pt x="80" y="139"/>
                    </a:moveTo>
                    <a:lnTo>
                      <a:pt x="80" y="139"/>
                    </a:lnTo>
                    <a:lnTo>
                      <a:pt x="100" y="174"/>
                    </a:lnTo>
                    <a:moveTo>
                      <a:pt x="120" y="208"/>
                    </a:moveTo>
                    <a:lnTo>
                      <a:pt x="120" y="208"/>
                    </a:lnTo>
                    <a:lnTo>
                      <a:pt x="140" y="243"/>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5" name="Freeform 393">
                <a:extLst>
                  <a:ext uri="{FF2B5EF4-FFF2-40B4-BE49-F238E27FC236}">
                    <a16:creationId xmlns:a16="http://schemas.microsoft.com/office/drawing/2014/main" id="{9C599180-562C-4123-9F96-54408266AAF4}"/>
                  </a:ext>
                </a:extLst>
              </p:cNvPr>
              <p:cNvSpPr>
                <a:spLocks/>
              </p:cNvSpPr>
              <p:nvPr/>
            </p:nvSpPr>
            <p:spPr bwMode="auto">
              <a:xfrm>
                <a:off x="3627438" y="3086101"/>
                <a:ext cx="65088" cy="114300"/>
              </a:xfrm>
              <a:custGeom>
                <a:avLst/>
                <a:gdLst>
                  <a:gd name="T0" fmla="*/ 0 w 155"/>
                  <a:gd name="T1" fmla="*/ 274 h 274"/>
                  <a:gd name="T2" fmla="*/ 0 w 155"/>
                  <a:gd name="T3" fmla="*/ 274 h 274"/>
                  <a:gd name="T4" fmla="*/ 155 w 155"/>
                  <a:gd name="T5" fmla="*/ 0 h 274"/>
                </a:gdLst>
                <a:ahLst/>
                <a:cxnLst>
                  <a:cxn ang="0">
                    <a:pos x="T0" y="T1"/>
                  </a:cxn>
                  <a:cxn ang="0">
                    <a:pos x="T2" y="T3"/>
                  </a:cxn>
                  <a:cxn ang="0">
                    <a:pos x="T4" y="T5"/>
                  </a:cxn>
                </a:cxnLst>
                <a:rect l="0" t="0" r="r" b="b"/>
                <a:pathLst>
                  <a:path w="155" h="274">
                    <a:moveTo>
                      <a:pt x="0" y="274"/>
                    </a:moveTo>
                    <a:lnTo>
                      <a:pt x="0" y="274"/>
                    </a:lnTo>
                    <a:lnTo>
                      <a:pt x="155"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6" name="Freeform 394">
                <a:extLst>
                  <a:ext uri="{FF2B5EF4-FFF2-40B4-BE49-F238E27FC236}">
                    <a16:creationId xmlns:a16="http://schemas.microsoft.com/office/drawing/2014/main" id="{979EA2D9-A0E7-4A61-9263-D627D8B74828}"/>
                  </a:ext>
                </a:extLst>
              </p:cNvPr>
              <p:cNvSpPr>
                <a:spLocks/>
              </p:cNvSpPr>
              <p:nvPr/>
            </p:nvSpPr>
            <p:spPr bwMode="auto">
              <a:xfrm>
                <a:off x="1946276" y="2935288"/>
                <a:ext cx="180975" cy="201613"/>
              </a:xfrm>
              <a:custGeom>
                <a:avLst/>
                <a:gdLst>
                  <a:gd name="T0" fmla="*/ 142 w 432"/>
                  <a:gd name="T1" fmla="*/ 476 h 476"/>
                  <a:gd name="T2" fmla="*/ 142 w 432"/>
                  <a:gd name="T3" fmla="*/ 476 h 476"/>
                  <a:gd name="T4" fmla="*/ 0 w 432"/>
                  <a:gd name="T5" fmla="*/ 215 h 476"/>
                  <a:gd name="T6" fmla="*/ 197 w 432"/>
                  <a:gd name="T7" fmla="*/ 0 h 476"/>
                  <a:gd name="T8" fmla="*/ 432 w 432"/>
                  <a:gd name="T9" fmla="*/ 125 h 476"/>
                  <a:gd name="T10" fmla="*/ 432 w 432"/>
                  <a:gd name="T11" fmla="*/ 418 h 476"/>
                  <a:gd name="T12" fmla="*/ 142 w 432"/>
                  <a:gd name="T13" fmla="*/ 476 h 476"/>
                  <a:gd name="T14" fmla="*/ 142 w 432"/>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76">
                    <a:moveTo>
                      <a:pt x="142" y="476"/>
                    </a:moveTo>
                    <a:lnTo>
                      <a:pt x="142" y="476"/>
                    </a:lnTo>
                    <a:lnTo>
                      <a:pt x="0" y="215"/>
                    </a:lnTo>
                    <a:lnTo>
                      <a:pt x="197" y="0"/>
                    </a:lnTo>
                    <a:lnTo>
                      <a:pt x="432" y="125"/>
                    </a:lnTo>
                    <a:lnTo>
                      <a:pt x="432" y="418"/>
                    </a:lnTo>
                    <a:lnTo>
                      <a:pt x="142" y="476"/>
                    </a:lnTo>
                    <a:lnTo>
                      <a:pt x="142" y="476"/>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7" name="Freeform 395">
                <a:extLst>
                  <a:ext uri="{FF2B5EF4-FFF2-40B4-BE49-F238E27FC236}">
                    <a16:creationId xmlns:a16="http://schemas.microsoft.com/office/drawing/2014/main" id="{69F5DFA9-4AD5-4CBA-AA3B-FF85F9D968DF}"/>
                  </a:ext>
                </a:extLst>
              </p:cNvPr>
              <p:cNvSpPr>
                <a:spLocks/>
              </p:cNvSpPr>
              <p:nvPr/>
            </p:nvSpPr>
            <p:spPr bwMode="auto">
              <a:xfrm>
                <a:off x="2133601" y="2921001"/>
                <a:ext cx="2241550" cy="63500"/>
              </a:xfrm>
              <a:custGeom>
                <a:avLst/>
                <a:gdLst>
                  <a:gd name="T0" fmla="*/ 0 w 5344"/>
                  <a:gd name="T1" fmla="*/ 153 h 153"/>
                  <a:gd name="T2" fmla="*/ 0 w 5344"/>
                  <a:gd name="T3" fmla="*/ 153 h 153"/>
                  <a:gd name="T4" fmla="*/ 259 w 5344"/>
                  <a:gd name="T5" fmla="*/ 0 h 153"/>
                  <a:gd name="T6" fmla="*/ 505 w 5344"/>
                  <a:gd name="T7" fmla="*/ 153 h 153"/>
                  <a:gd name="T8" fmla="*/ 766 w 5344"/>
                  <a:gd name="T9" fmla="*/ 0 h 153"/>
                  <a:gd name="T10" fmla="*/ 1030 w 5344"/>
                  <a:gd name="T11" fmla="*/ 153 h 153"/>
                  <a:gd name="T12" fmla="*/ 1279 w 5344"/>
                  <a:gd name="T13" fmla="*/ 0 h 153"/>
                  <a:gd name="T14" fmla="*/ 1532 w 5344"/>
                  <a:gd name="T15" fmla="*/ 153 h 153"/>
                  <a:gd name="T16" fmla="*/ 1775 w 5344"/>
                  <a:gd name="T17" fmla="*/ 0 h 153"/>
                  <a:gd name="T18" fmla="*/ 2036 w 5344"/>
                  <a:gd name="T19" fmla="*/ 153 h 153"/>
                  <a:gd name="T20" fmla="*/ 2300 w 5344"/>
                  <a:gd name="T21" fmla="*/ 0 h 153"/>
                  <a:gd name="T22" fmla="*/ 2535 w 5344"/>
                  <a:gd name="T23" fmla="*/ 153 h 153"/>
                  <a:gd name="T24" fmla="*/ 2811 w 5344"/>
                  <a:gd name="T25" fmla="*/ 0 h 153"/>
                  <a:gd name="T26" fmla="*/ 3054 w 5344"/>
                  <a:gd name="T27" fmla="*/ 153 h 153"/>
                  <a:gd name="T28" fmla="*/ 3318 w 5344"/>
                  <a:gd name="T29" fmla="*/ 0 h 153"/>
                  <a:gd name="T30" fmla="*/ 3551 w 5344"/>
                  <a:gd name="T31" fmla="*/ 153 h 153"/>
                  <a:gd name="T32" fmla="*/ 3821 w 5344"/>
                  <a:gd name="T33" fmla="*/ 0 h 153"/>
                  <a:gd name="T34" fmla="*/ 4078 w 5344"/>
                  <a:gd name="T35" fmla="*/ 153 h 153"/>
                  <a:gd name="T36" fmla="*/ 4330 w 5344"/>
                  <a:gd name="T37" fmla="*/ 0 h 153"/>
                  <a:gd name="T38" fmla="*/ 4591 w 5344"/>
                  <a:gd name="T39" fmla="*/ 153 h 153"/>
                  <a:gd name="T40" fmla="*/ 4829 w 5344"/>
                  <a:gd name="T41" fmla="*/ 0 h 153"/>
                  <a:gd name="T42" fmla="*/ 5093 w 5344"/>
                  <a:gd name="T43" fmla="*/ 153 h 153"/>
                  <a:gd name="T44" fmla="*/ 5344 w 5344"/>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44" h="153">
                    <a:moveTo>
                      <a:pt x="0" y="153"/>
                    </a:moveTo>
                    <a:lnTo>
                      <a:pt x="0" y="153"/>
                    </a:lnTo>
                    <a:lnTo>
                      <a:pt x="259" y="0"/>
                    </a:lnTo>
                    <a:lnTo>
                      <a:pt x="505" y="153"/>
                    </a:lnTo>
                    <a:lnTo>
                      <a:pt x="766" y="0"/>
                    </a:lnTo>
                    <a:lnTo>
                      <a:pt x="1030" y="153"/>
                    </a:lnTo>
                    <a:lnTo>
                      <a:pt x="1279" y="0"/>
                    </a:lnTo>
                    <a:lnTo>
                      <a:pt x="1532" y="153"/>
                    </a:lnTo>
                    <a:lnTo>
                      <a:pt x="1775" y="0"/>
                    </a:lnTo>
                    <a:lnTo>
                      <a:pt x="2036" y="153"/>
                    </a:lnTo>
                    <a:lnTo>
                      <a:pt x="2300" y="0"/>
                    </a:lnTo>
                    <a:lnTo>
                      <a:pt x="2535" y="153"/>
                    </a:lnTo>
                    <a:lnTo>
                      <a:pt x="2811" y="0"/>
                    </a:lnTo>
                    <a:lnTo>
                      <a:pt x="3054" y="153"/>
                    </a:lnTo>
                    <a:lnTo>
                      <a:pt x="3318" y="0"/>
                    </a:lnTo>
                    <a:lnTo>
                      <a:pt x="3551" y="153"/>
                    </a:lnTo>
                    <a:lnTo>
                      <a:pt x="3821" y="0"/>
                    </a:lnTo>
                    <a:lnTo>
                      <a:pt x="4078" y="153"/>
                    </a:lnTo>
                    <a:lnTo>
                      <a:pt x="4330" y="0"/>
                    </a:lnTo>
                    <a:lnTo>
                      <a:pt x="4591" y="153"/>
                    </a:lnTo>
                    <a:lnTo>
                      <a:pt x="4829" y="0"/>
                    </a:lnTo>
                    <a:lnTo>
                      <a:pt x="5093" y="153"/>
                    </a:lnTo>
                    <a:lnTo>
                      <a:pt x="5344"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8" name="Freeform 396">
                <a:extLst>
                  <a:ext uri="{FF2B5EF4-FFF2-40B4-BE49-F238E27FC236}">
                    <a16:creationId xmlns:a16="http://schemas.microsoft.com/office/drawing/2014/main" id="{EE2CDFDA-D648-4C33-9341-8EF960D698E1}"/>
                  </a:ext>
                </a:extLst>
              </p:cNvPr>
              <p:cNvSpPr>
                <a:spLocks/>
              </p:cNvSpPr>
              <p:nvPr/>
            </p:nvSpPr>
            <p:spPr bwMode="auto">
              <a:xfrm>
                <a:off x="2759076" y="2978151"/>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79" name="Freeform 397">
                <a:extLst>
                  <a:ext uri="{FF2B5EF4-FFF2-40B4-BE49-F238E27FC236}">
                    <a16:creationId xmlns:a16="http://schemas.microsoft.com/office/drawing/2014/main" id="{F5C087A8-3610-42FF-8310-E810D70DB0AA}"/>
                  </a:ext>
                </a:extLst>
              </p:cNvPr>
              <p:cNvSpPr>
                <a:spLocks/>
              </p:cNvSpPr>
              <p:nvPr/>
            </p:nvSpPr>
            <p:spPr bwMode="auto">
              <a:xfrm>
                <a:off x="2792413" y="2978151"/>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0" name="Freeform 398">
                <a:extLst>
                  <a:ext uri="{FF2B5EF4-FFF2-40B4-BE49-F238E27FC236}">
                    <a16:creationId xmlns:a16="http://schemas.microsoft.com/office/drawing/2014/main" id="{40E10924-A8D5-467B-9A09-B50F19BCD8AE}"/>
                  </a:ext>
                </a:extLst>
              </p:cNvPr>
              <p:cNvSpPr>
                <a:spLocks/>
              </p:cNvSpPr>
              <p:nvPr/>
            </p:nvSpPr>
            <p:spPr bwMode="auto">
              <a:xfrm>
                <a:off x="2105026" y="3113088"/>
                <a:ext cx="50800" cy="50800"/>
              </a:xfrm>
              <a:custGeom>
                <a:avLst/>
                <a:gdLst>
                  <a:gd name="T0" fmla="*/ 0 w 121"/>
                  <a:gd name="T1" fmla="*/ 0 h 121"/>
                  <a:gd name="T2" fmla="*/ 0 w 121"/>
                  <a:gd name="T3" fmla="*/ 0 h 121"/>
                  <a:gd name="T4" fmla="*/ 121 w 121"/>
                  <a:gd name="T5" fmla="*/ 121 h 121"/>
                </a:gdLst>
                <a:ahLst/>
                <a:cxnLst>
                  <a:cxn ang="0">
                    <a:pos x="T0" y="T1"/>
                  </a:cxn>
                  <a:cxn ang="0">
                    <a:pos x="T2" y="T3"/>
                  </a:cxn>
                  <a:cxn ang="0">
                    <a:pos x="T4" y="T5"/>
                  </a:cxn>
                </a:cxnLst>
                <a:rect l="0" t="0" r="r" b="b"/>
                <a:pathLst>
                  <a:path w="121" h="121">
                    <a:moveTo>
                      <a:pt x="0" y="0"/>
                    </a:moveTo>
                    <a:lnTo>
                      <a:pt x="0" y="0"/>
                    </a:lnTo>
                    <a:lnTo>
                      <a:pt x="121" y="121"/>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1" name="Freeform 399">
                <a:extLst>
                  <a:ext uri="{FF2B5EF4-FFF2-40B4-BE49-F238E27FC236}">
                    <a16:creationId xmlns:a16="http://schemas.microsoft.com/office/drawing/2014/main" id="{F6490BCC-F39D-405B-A223-9F1FCD7D48C7}"/>
                  </a:ext>
                </a:extLst>
              </p:cNvPr>
              <p:cNvSpPr>
                <a:spLocks/>
              </p:cNvSpPr>
              <p:nvPr/>
            </p:nvSpPr>
            <p:spPr bwMode="auto">
              <a:xfrm>
                <a:off x="2128838" y="3089276"/>
                <a:ext cx="50800" cy="50800"/>
              </a:xfrm>
              <a:custGeom>
                <a:avLst/>
                <a:gdLst>
                  <a:gd name="T0" fmla="*/ 0 w 120"/>
                  <a:gd name="T1" fmla="*/ 0 h 121"/>
                  <a:gd name="T2" fmla="*/ 0 w 120"/>
                  <a:gd name="T3" fmla="*/ 0 h 121"/>
                  <a:gd name="T4" fmla="*/ 120 w 120"/>
                  <a:gd name="T5" fmla="*/ 121 h 121"/>
                </a:gdLst>
                <a:ahLst/>
                <a:cxnLst>
                  <a:cxn ang="0">
                    <a:pos x="T0" y="T1"/>
                  </a:cxn>
                  <a:cxn ang="0">
                    <a:pos x="T2" y="T3"/>
                  </a:cxn>
                  <a:cxn ang="0">
                    <a:pos x="T4" y="T5"/>
                  </a:cxn>
                </a:cxnLst>
                <a:rect l="0" t="0" r="r" b="b"/>
                <a:pathLst>
                  <a:path w="120" h="121">
                    <a:moveTo>
                      <a:pt x="0" y="0"/>
                    </a:moveTo>
                    <a:lnTo>
                      <a:pt x="0" y="0"/>
                    </a:lnTo>
                    <a:lnTo>
                      <a:pt x="120" y="121"/>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2" name="Freeform 400">
                <a:extLst>
                  <a:ext uri="{FF2B5EF4-FFF2-40B4-BE49-F238E27FC236}">
                    <a16:creationId xmlns:a16="http://schemas.microsoft.com/office/drawing/2014/main" id="{9E7304F6-F35F-49D4-B96D-51690DC1064F}"/>
                  </a:ext>
                </a:extLst>
              </p:cNvPr>
              <p:cNvSpPr>
                <a:spLocks/>
              </p:cNvSpPr>
              <p:nvPr/>
            </p:nvSpPr>
            <p:spPr bwMode="auto">
              <a:xfrm>
                <a:off x="2009776" y="3133726"/>
                <a:ext cx="4763" cy="71438"/>
              </a:xfrm>
              <a:custGeom>
                <a:avLst/>
                <a:gdLst>
                  <a:gd name="T0" fmla="*/ 0 w 12"/>
                  <a:gd name="T1" fmla="*/ 0 h 170"/>
                  <a:gd name="T2" fmla="*/ 0 w 12"/>
                  <a:gd name="T3" fmla="*/ 0 h 170"/>
                  <a:gd name="T4" fmla="*/ 12 w 12"/>
                  <a:gd name="T5" fmla="*/ 170 h 170"/>
                </a:gdLst>
                <a:ahLst/>
                <a:cxnLst>
                  <a:cxn ang="0">
                    <a:pos x="T0" y="T1"/>
                  </a:cxn>
                  <a:cxn ang="0">
                    <a:pos x="T2" y="T3"/>
                  </a:cxn>
                  <a:cxn ang="0">
                    <a:pos x="T4" y="T5"/>
                  </a:cxn>
                </a:cxnLst>
                <a:rect l="0" t="0" r="r" b="b"/>
                <a:pathLst>
                  <a:path w="12" h="170">
                    <a:moveTo>
                      <a:pt x="0" y="0"/>
                    </a:moveTo>
                    <a:lnTo>
                      <a:pt x="0" y="0"/>
                    </a:lnTo>
                    <a:lnTo>
                      <a:pt x="12"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3" name="Freeform 401">
                <a:extLst>
                  <a:ext uri="{FF2B5EF4-FFF2-40B4-BE49-F238E27FC236}">
                    <a16:creationId xmlns:a16="http://schemas.microsoft.com/office/drawing/2014/main" id="{828BB772-1A09-46FC-9C5B-E5B27B32925D}"/>
                  </a:ext>
                </a:extLst>
              </p:cNvPr>
              <p:cNvSpPr>
                <a:spLocks/>
              </p:cNvSpPr>
              <p:nvPr/>
            </p:nvSpPr>
            <p:spPr bwMode="auto">
              <a:xfrm>
                <a:off x="1998663" y="2881313"/>
                <a:ext cx="14288" cy="69850"/>
              </a:xfrm>
              <a:custGeom>
                <a:avLst/>
                <a:gdLst>
                  <a:gd name="T0" fmla="*/ 0 w 37"/>
                  <a:gd name="T1" fmla="*/ 0 h 166"/>
                  <a:gd name="T2" fmla="*/ 0 w 37"/>
                  <a:gd name="T3" fmla="*/ 0 h 166"/>
                  <a:gd name="T4" fmla="*/ 37 w 37"/>
                  <a:gd name="T5" fmla="*/ 166 h 166"/>
                </a:gdLst>
                <a:ahLst/>
                <a:cxnLst>
                  <a:cxn ang="0">
                    <a:pos x="T0" y="T1"/>
                  </a:cxn>
                  <a:cxn ang="0">
                    <a:pos x="T2" y="T3"/>
                  </a:cxn>
                  <a:cxn ang="0">
                    <a:pos x="T4" y="T5"/>
                  </a:cxn>
                </a:cxnLst>
                <a:rect l="0" t="0" r="r" b="b"/>
                <a:pathLst>
                  <a:path w="37" h="166">
                    <a:moveTo>
                      <a:pt x="0" y="0"/>
                    </a:moveTo>
                    <a:lnTo>
                      <a:pt x="0" y="0"/>
                    </a:lnTo>
                    <a:lnTo>
                      <a:pt x="37" y="166"/>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4" name="Freeform 402">
                <a:extLst>
                  <a:ext uri="{FF2B5EF4-FFF2-40B4-BE49-F238E27FC236}">
                    <a16:creationId xmlns:a16="http://schemas.microsoft.com/office/drawing/2014/main" id="{70C5EE08-4D24-444E-814A-7DD9A27BC901}"/>
                  </a:ext>
                </a:extLst>
              </p:cNvPr>
              <p:cNvSpPr>
                <a:spLocks/>
              </p:cNvSpPr>
              <p:nvPr/>
            </p:nvSpPr>
            <p:spPr bwMode="auto">
              <a:xfrm>
                <a:off x="2030413" y="2873376"/>
                <a:ext cx="15875" cy="71438"/>
              </a:xfrm>
              <a:custGeom>
                <a:avLst/>
                <a:gdLst>
                  <a:gd name="T0" fmla="*/ 0 w 37"/>
                  <a:gd name="T1" fmla="*/ 0 h 167"/>
                  <a:gd name="T2" fmla="*/ 0 w 37"/>
                  <a:gd name="T3" fmla="*/ 0 h 167"/>
                  <a:gd name="T4" fmla="*/ 37 w 37"/>
                  <a:gd name="T5" fmla="*/ 167 h 167"/>
                </a:gdLst>
                <a:ahLst/>
                <a:cxnLst>
                  <a:cxn ang="0">
                    <a:pos x="T0" y="T1"/>
                  </a:cxn>
                  <a:cxn ang="0">
                    <a:pos x="T2" y="T3"/>
                  </a:cxn>
                  <a:cxn ang="0">
                    <a:pos x="T4" y="T5"/>
                  </a:cxn>
                </a:cxnLst>
                <a:rect l="0" t="0" r="r" b="b"/>
                <a:pathLst>
                  <a:path w="37" h="167">
                    <a:moveTo>
                      <a:pt x="0" y="0"/>
                    </a:moveTo>
                    <a:lnTo>
                      <a:pt x="0" y="0"/>
                    </a:lnTo>
                    <a:lnTo>
                      <a:pt x="37" y="167"/>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5" name="Freeform 403">
                <a:extLst>
                  <a:ext uri="{FF2B5EF4-FFF2-40B4-BE49-F238E27FC236}">
                    <a16:creationId xmlns:a16="http://schemas.microsoft.com/office/drawing/2014/main" id="{39E37351-0C25-49BE-BAC3-A453D9A2D05C}"/>
                  </a:ext>
                </a:extLst>
              </p:cNvPr>
              <p:cNvSpPr>
                <a:spLocks/>
              </p:cNvSpPr>
              <p:nvPr/>
            </p:nvSpPr>
            <p:spPr bwMode="auto">
              <a:xfrm>
                <a:off x="1779588" y="3136901"/>
                <a:ext cx="225425" cy="204788"/>
              </a:xfrm>
              <a:custGeom>
                <a:avLst/>
                <a:gdLst>
                  <a:gd name="T0" fmla="*/ 538 w 538"/>
                  <a:gd name="T1" fmla="*/ 0 h 489"/>
                  <a:gd name="T2" fmla="*/ 538 w 538"/>
                  <a:gd name="T3" fmla="*/ 0 h 489"/>
                  <a:gd name="T4" fmla="*/ 0 w 538"/>
                  <a:gd name="T5" fmla="*/ 489 h 489"/>
                </a:gdLst>
                <a:ahLst/>
                <a:cxnLst>
                  <a:cxn ang="0">
                    <a:pos x="T0" y="T1"/>
                  </a:cxn>
                  <a:cxn ang="0">
                    <a:pos x="T2" y="T3"/>
                  </a:cxn>
                  <a:cxn ang="0">
                    <a:pos x="T4" y="T5"/>
                  </a:cxn>
                </a:cxnLst>
                <a:rect l="0" t="0" r="r" b="b"/>
                <a:pathLst>
                  <a:path w="538" h="489">
                    <a:moveTo>
                      <a:pt x="538" y="0"/>
                    </a:moveTo>
                    <a:lnTo>
                      <a:pt x="538" y="0"/>
                    </a:lnTo>
                    <a:lnTo>
                      <a:pt x="0" y="489"/>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6" name="Freeform 404">
                <a:extLst>
                  <a:ext uri="{FF2B5EF4-FFF2-40B4-BE49-F238E27FC236}">
                    <a16:creationId xmlns:a16="http://schemas.microsoft.com/office/drawing/2014/main" id="{7B111D7E-5D87-4717-A198-7BFDAD9A6F73}"/>
                  </a:ext>
                </a:extLst>
              </p:cNvPr>
              <p:cNvSpPr>
                <a:spLocks noEditPoints="1"/>
              </p:cNvSpPr>
              <p:nvPr/>
            </p:nvSpPr>
            <p:spPr bwMode="auto">
              <a:xfrm>
                <a:off x="2744788" y="3062288"/>
                <a:ext cx="61913" cy="68263"/>
              </a:xfrm>
              <a:custGeom>
                <a:avLst/>
                <a:gdLst>
                  <a:gd name="T0" fmla="*/ 74 w 148"/>
                  <a:gd name="T1" fmla="*/ 139 h 161"/>
                  <a:gd name="T2" fmla="*/ 74 w 148"/>
                  <a:gd name="T3" fmla="*/ 139 h 161"/>
                  <a:gd name="T4" fmla="*/ 121 w 148"/>
                  <a:gd name="T5" fmla="*/ 81 h 161"/>
                  <a:gd name="T6" fmla="*/ 74 w 148"/>
                  <a:gd name="T7" fmla="*/ 22 h 161"/>
                  <a:gd name="T8" fmla="*/ 27 w 148"/>
                  <a:gd name="T9" fmla="*/ 81 h 161"/>
                  <a:gd name="T10" fmla="*/ 74 w 148"/>
                  <a:gd name="T11" fmla="*/ 139 h 161"/>
                  <a:gd name="T12" fmla="*/ 148 w 148"/>
                  <a:gd name="T13" fmla="*/ 81 h 161"/>
                  <a:gd name="T14" fmla="*/ 148 w 148"/>
                  <a:gd name="T15" fmla="*/ 81 h 161"/>
                  <a:gd name="T16" fmla="*/ 74 w 148"/>
                  <a:gd name="T17" fmla="*/ 161 h 161"/>
                  <a:gd name="T18" fmla="*/ 0 w 148"/>
                  <a:gd name="T19" fmla="*/ 81 h 161"/>
                  <a:gd name="T20" fmla="*/ 74 w 148"/>
                  <a:gd name="T21" fmla="*/ 0 h 161"/>
                  <a:gd name="T22" fmla="*/ 148 w 148"/>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1"/>
                    </a:cubicBezTo>
                    <a:cubicBezTo>
                      <a:pt x="121" y="51"/>
                      <a:pt x="107" y="22"/>
                      <a:pt x="74" y="22"/>
                    </a:cubicBezTo>
                    <a:cubicBezTo>
                      <a:pt x="41" y="22"/>
                      <a:pt x="27" y="52"/>
                      <a:pt x="27" y="81"/>
                    </a:cubicBezTo>
                    <a:cubicBezTo>
                      <a:pt x="27" y="110"/>
                      <a:pt x="41" y="139"/>
                      <a:pt x="74" y="139"/>
                    </a:cubicBezTo>
                    <a:close/>
                    <a:moveTo>
                      <a:pt x="148" y="81"/>
                    </a:moveTo>
                    <a:lnTo>
                      <a:pt x="148" y="81"/>
                    </a:lnTo>
                    <a:cubicBezTo>
                      <a:pt x="148" y="125"/>
                      <a:pt x="120" y="161"/>
                      <a:pt x="74" y="161"/>
                    </a:cubicBezTo>
                    <a:cubicBezTo>
                      <a:pt x="28" y="161"/>
                      <a:pt x="0" y="125"/>
                      <a:pt x="0" y="81"/>
                    </a:cubicBezTo>
                    <a:cubicBezTo>
                      <a:pt x="0" y="37"/>
                      <a:pt x="28" y="0"/>
                      <a:pt x="74" y="0"/>
                    </a:cubicBezTo>
                    <a:cubicBezTo>
                      <a:pt x="120" y="0"/>
                      <a:pt x="148" y="37"/>
                      <a:pt x="148"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87" name="Freeform 405">
                <a:extLst>
                  <a:ext uri="{FF2B5EF4-FFF2-40B4-BE49-F238E27FC236}">
                    <a16:creationId xmlns:a16="http://schemas.microsoft.com/office/drawing/2014/main" id="{F43DFF95-766E-4EC7-B6C1-90082B794B0B}"/>
                  </a:ext>
                </a:extLst>
              </p:cNvPr>
              <p:cNvSpPr>
                <a:spLocks/>
              </p:cNvSpPr>
              <p:nvPr/>
            </p:nvSpPr>
            <p:spPr bwMode="auto">
              <a:xfrm>
                <a:off x="3395663" y="2978151"/>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8" name="Freeform 407">
                <a:extLst>
                  <a:ext uri="{FF2B5EF4-FFF2-40B4-BE49-F238E27FC236}">
                    <a16:creationId xmlns:a16="http://schemas.microsoft.com/office/drawing/2014/main" id="{778A6031-78D4-4D6D-B436-44AA8A383095}"/>
                  </a:ext>
                </a:extLst>
              </p:cNvPr>
              <p:cNvSpPr>
                <a:spLocks/>
              </p:cNvSpPr>
              <p:nvPr/>
            </p:nvSpPr>
            <p:spPr bwMode="auto">
              <a:xfrm>
                <a:off x="3429001" y="2978150"/>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89" name="Freeform 408">
                <a:extLst>
                  <a:ext uri="{FF2B5EF4-FFF2-40B4-BE49-F238E27FC236}">
                    <a16:creationId xmlns:a16="http://schemas.microsoft.com/office/drawing/2014/main" id="{5C02AD56-6D41-45E0-98E9-9ECD20F600DF}"/>
                  </a:ext>
                </a:extLst>
              </p:cNvPr>
              <p:cNvSpPr>
                <a:spLocks noEditPoints="1"/>
              </p:cNvSpPr>
              <p:nvPr/>
            </p:nvSpPr>
            <p:spPr bwMode="auto">
              <a:xfrm>
                <a:off x="3381376" y="3062288"/>
                <a:ext cx="61913" cy="68263"/>
              </a:xfrm>
              <a:custGeom>
                <a:avLst/>
                <a:gdLst>
                  <a:gd name="T0" fmla="*/ 73 w 147"/>
                  <a:gd name="T1" fmla="*/ 139 h 161"/>
                  <a:gd name="T2" fmla="*/ 73 w 147"/>
                  <a:gd name="T3" fmla="*/ 139 h 161"/>
                  <a:gd name="T4" fmla="*/ 120 w 147"/>
                  <a:gd name="T5" fmla="*/ 81 h 161"/>
                  <a:gd name="T6" fmla="*/ 73 w 147"/>
                  <a:gd name="T7" fmla="*/ 22 h 161"/>
                  <a:gd name="T8" fmla="*/ 27 w 147"/>
                  <a:gd name="T9" fmla="*/ 81 h 161"/>
                  <a:gd name="T10" fmla="*/ 73 w 147"/>
                  <a:gd name="T11" fmla="*/ 139 h 161"/>
                  <a:gd name="T12" fmla="*/ 147 w 147"/>
                  <a:gd name="T13" fmla="*/ 81 h 161"/>
                  <a:gd name="T14" fmla="*/ 147 w 147"/>
                  <a:gd name="T15" fmla="*/ 81 h 161"/>
                  <a:gd name="T16" fmla="*/ 73 w 147"/>
                  <a:gd name="T17" fmla="*/ 161 h 161"/>
                  <a:gd name="T18" fmla="*/ 0 w 147"/>
                  <a:gd name="T19" fmla="*/ 81 h 161"/>
                  <a:gd name="T20" fmla="*/ 73 w 147"/>
                  <a:gd name="T21" fmla="*/ 0 h 161"/>
                  <a:gd name="T22" fmla="*/ 147 w 147"/>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3" y="139"/>
                    </a:moveTo>
                    <a:lnTo>
                      <a:pt x="73" y="139"/>
                    </a:lnTo>
                    <a:cubicBezTo>
                      <a:pt x="106" y="139"/>
                      <a:pt x="120" y="110"/>
                      <a:pt x="120" y="81"/>
                    </a:cubicBezTo>
                    <a:cubicBezTo>
                      <a:pt x="120" y="51"/>
                      <a:pt x="106" y="22"/>
                      <a:pt x="73" y="22"/>
                    </a:cubicBezTo>
                    <a:cubicBezTo>
                      <a:pt x="40" y="22"/>
                      <a:pt x="27" y="52"/>
                      <a:pt x="27" y="81"/>
                    </a:cubicBezTo>
                    <a:cubicBezTo>
                      <a:pt x="27" y="110"/>
                      <a:pt x="40" y="139"/>
                      <a:pt x="73" y="139"/>
                    </a:cubicBezTo>
                    <a:close/>
                    <a:moveTo>
                      <a:pt x="147" y="81"/>
                    </a:moveTo>
                    <a:lnTo>
                      <a:pt x="147" y="81"/>
                    </a:lnTo>
                    <a:cubicBezTo>
                      <a:pt x="147" y="125"/>
                      <a:pt x="119" y="161"/>
                      <a:pt x="73" y="161"/>
                    </a:cubicBezTo>
                    <a:cubicBezTo>
                      <a:pt x="27" y="161"/>
                      <a:pt x="0" y="125"/>
                      <a:pt x="0" y="81"/>
                    </a:cubicBezTo>
                    <a:cubicBezTo>
                      <a:pt x="0" y="37"/>
                      <a:pt x="27" y="0"/>
                      <a:pt x="73" y="0"/>
                    </a:cubicBezTo>
                    <a:cubicBezTo>
                      <a:pt x="119" y="0"/>
                      <a:pt x="147" y="37"/>
                      <a:pt x="147"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90" name="Freeform 409">
                <a:extLst>
                  <a:ext uri="{FF2B5EF4-FFF2-40B4-BE49-F238E27FC236}">
                    <a16:creationId xmlns:a16="http://schemas.microsoft.com/office/drawing/2014/main" id="{672FDB12-4BBF-4E0A-9C89-D1C95A260C81}"/>
                  </a:ext>
                </a:extLst>
              </p:cNvPr>
              <p:cNvSpPr>
                <a:spLocks/>
              </p:cNvSpPr>
              <p:nvPr/>
            </p:nvSpPr>
            <p:spPr bwMode="auto">
              <a:xfrm>
                <a:off x="4041776" y="2978150"/>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1" name="Freeform 410">
                <a:extLst>
                  <a:ext uri="{FF2B5EF4-FFF2-40B4-BE49-F238E27FC236}">
                    <a16:creationId xmlns:a16="http://schemas.microsoft.com/office/drawing/2014/main" id="{AFCEBA2D-A3A4-4B54-A57E-5267CC81C1D8}"/>
                  </a:ext>
                </a:extLst>
              </p:cNvPr>
              <p:cNvSpPr>
                <a:spLocks/>
              </p:cNvSpPr>
              <p:nvPr/>
            </p:nvSpPr>
            <p:spPr bwMode="auto">
              <a:xfrm>
                <a:off x="4075113" y="2978150"/>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2" name="Freeform 411">
                <a:extLst>
                  <a:ext uri="{FF2B5EF4-FFF2-40B4-BE49-F238E27FC236}">
                    <a16:creationId xmlns:a16="http://schemas.microsoft.com/office/drawing/2014/main" id="{8DE46AC5-FF57-42F5-92C6-3B771D0E3885}"/>
                  </a:ext>
                </a:extLst>
              </p:cNvPr>
              <p:cNvSpPr>
                <a:spLocks noEditPoints="1"/>
              </p:cNvSpPr>
              <p:nvPr/>
            </p:nvSpPr>
            <p:spPr bwMode="auto">
              <a:xfrm>
                <a:off x="4027488" y="3062288"/>
                <a:ext cx="61913" cy="68263"/>
              </a:xfrm>
              <a:custGeom>
                <a:avLst/>
                <a:gdLst>
                  <a:gd name="T0" fmla="*/ 73 w 147"/>
                  <a:gd name="T1" fmla="*/ 139 h 161"/>
                  <a:gd name="T2" fmla="*/ 73 w 147"/>
                  <a:gd name="T3" fmla="*/ 139 h 161"/>
                  <a:gd name="T4" fmla="*/ 120 w 147"/>
                  <a:gd name="T5" fmla="*/ 81 h 161"/>
                  <a:gd name="T6" fmla="*/ 73 w 147"/>
                  <a:gd name="T7" fmla="*/ 22 h 161"/>
                  <a:gd name="T8" fmla="*/ 26 w 147"/>
                  <a:gd name="T9" fmla="*/ 81 h 161"/>
                  <a:gd name="T10" fmla="*/ 73 w 147"/>
                  <a:gd name="T11" fmla="*/ 139 h 161"/>
                  <a:gd name="T12" fmla="*/ 147 w 147"/>
                  <a:gd name="T13" fmla="*/ 81 h 161"/>
                  <a:gd name="T14" fmla="*/ 147 w 147"/>
                  <a:gd name="T15" fmla="*/ 81 h 161"/>
                  <a:gd name="T16" fmla="*/ 73 w 147"/>
                  <a:gd name="T17" fmla="*/ 161 h 161"/>
                  <a:gd name="T18" fmla="*/ 0 w 147"/>
                  <a:gd name="T19" fmla="*/ 81 h 161"/>
                  <a:gd name="T20" fmla="*/ 73 w 147"/>
                  <a:gd name="T21" fmla="*/ 0 h 161"/>
                  <a:gd name="T22" fmla="*/ 147 w 147"/>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3" y="139"/>
                    </a:moveTo>
                    <a:lnTo>
                      <a:pt x="73" y="139"/>
                    </a:lnTo>
                    <a:cubicBezTo>
                      <a:pt x="106" y="139"/>
                      <a:pt x="120" y="110"/>
                      <a:pt x="120" y="81"/>
                    </a:cubicBezTo>
                    <a:cubicBezTo>
                      <a:pt x="120" y="51"/>
                      <a:pt x="106" y="22"/>
                      <a:pt x="73" y="22"/>
                    </a:cubicBezTo>
                    <a:cubicBezTo>
                      <a:pt x="40" y="22"/>
                      <a:pt x="26" y="52"/>
                      <a:pt x="26" y="81"/>
                    </a:cubicBezTo>
                    <a:cubicBezTo>
                      <a:pt x="26" y="110"/>
                      <a:pt x="40" y="139"/>
                      <a:pt x="73" y="139"/>
                    </a:cubicBezTo>
                    <a:close/>
                    <a:moveTo>
                      <a:pt x="147" y="81"/>
                    </a:moveTo>
                    <a:lnTo>
                      <a:pt x="147" y="81"/>
                    </a:lnTo>
                    <a:cubicBezTo>
                      <a:pt x="147" y="125"/>
                      <a:pt x="119" y="161"/>
                      <a:pt x="73" y="161"/>
                    </a:cubicBezTo>
                    <a:cubicBezTo>
                      <a:pt x="27" y="161"/>
                      <a:pt x="0" y="125"/>
                      <a:pt x="0" y="81"/>
                    </a:cubicBezTo>
                    <a:cubicBezTo>
                      <a:pt x="0" y="37"/>
                      <a:pt x="27" y="0"/>
                      <a:pt x="73" y="0"/>
                    </a:cubicBezTo>
                    <a:cubicBezTo>
                      <a:pt x="119" y="0"/>
                      <a:pt x="147" y="37"/>
                      <a:pt x="147"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93" name="Freeform 412">
                <a:extLst>
                  <a:ext uri="{FF2B5EF4-FFF2-40B4-BE49-F238E27FC236}">
                    <a16:creationId xmlns:a16="http://schemas.microsoft.com/office/drawing/2014/main" id="{045912B8-BCC4-4009-ABC7-D89F5F099792}"/>
                  </a:ext>
                </a:extLst>
              </p:cNvPr>
              <p:cNvSpPr>
                <a:spLocks/>
              </p:cNvSpPr>
              <p:nvPr/>
            </p:nvSpPr>
            <p:spPr bwMode="auto">
              <a:xfrm>
                <a:off x="3081338"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4" name="Freeform 413">
                <a:extLst>
                  <a:ext uri="{FF2B5EF4-FFF2-40B4-BE49-F238E27FC236}">
                    <a16:creationId xmlns:a16="http://schemas.microsoft.com/office/drawing/2014/main" id="{4702CB90-8BE4-435B-882A-7EDDF4B8BE7F}"/>
                  </a:ext>
                </a:extLst>
              </p:cNvPr>
              <p:cNvSpPr>
                <a:spLocks/>
              </p:cNvSpPr>
              <p:nvPr/>
            </p:nvSpPr>
            <p:spPr bwMode="auto">
              <a:xfrm>
                <a:off x="3114676"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5" name="Freeform 414">
                <a:extLst>
                  <a:ext uri="{FF2B5EF4-FFF2-40B4-BE49-F238E27FC236}">
                    <a16:creationId xmlns:a16="http://schemas.microsoft.com/office/drawing/2014/main" id="{41622D30-9DEE-4BC9-BDAA-94EA13AC4368}"/>
                  </a:ext>
                </a:extLst>
              </p:cNvPr>
              <p:cNvSpPr>
                <a:spLocks noEditPoints="1"/>
              </p:cNvSpPr>
              <p:nvPr/>
            </p:nvSpPr>
            <p:spPr bwMode="auto">
              <a:xfrm>
                <a:off x="3068638" y="2757488"/>
                <a:ext cx="60325" cy="68263"/>
              </a:xfrm>
              <a:custGeom>
                <a:avLst/>
                <a:gdLst>
                  <a:gd name="T0" fmla="*/ 73 w 147"/>
                  <a:gd name="T1" fmla="*/ 139 h 161"/>
                  <a:gd name="T2" fmla="*/ 73 w 147"/>
                  <a:gd name="T3" fmla="*/ 139 h 161"/>
                  <a:gd name="T4" fmla="*/ 120 w 147"/>
                  <a:gd name="T5" fmla="*/ 81 h 161"/>
                  <a:gd name="T6" fmla="*/ 73 w 147"/>
                  <a:gd name="T7" fmla="*/ 22 h 161"/>
                  <a:gd name="T8" fmla="*/ 27 w 147"/>
                  <a:gd name="T9" fmla="*/ 81 h 161"/>
                  <a:gd name="T10" fmla="*/ 73 w 147"/>
                  <a:gd name="T11" fmla="*/ 139 h 161"/>
                  <a:gd name="T12" fmla="*/ 147 w 147"/>
                  <a:gd name="T13" fmla="*/ 81 h 161"/>
                  <a:gd name="T14" fmla="*/ 147 w 147"/>
                  <a:gd name="T15" fmla="*/ 81 h 161"/>
                  <a:gd name="T16" fmla="*/ 73 w 147"/>
                  <a:gd name="T17" fmla="*/ 161 h 161"/>
                  <a:gd name="T18" fmla="*/ 0 w 147"/>
                  <a:gd name="T19" fmla="*/ 81 h 161"/>
                  <a:gd name="T20" fmla="*/ 73 w 147"/>
                  <a:gd name="T21" fmla="*/ 0 h 161"/>
                  <a:gd name="T22" fmla="*/ 147 w 147"/>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3" y="139"/>
                    </a:moveTo>
                    <a:lnTo>
                      <a:pt x="73" y="139"/>
                    </a:lnTo>
                    <a:cubicBezTo>
                      <a:pt x="106" y="139"/>
                      <a:pt x="120" y="110"/>
                      <a:pt x="120" y="81"/>
                    </a:cubicBezTo>
                    <a:cubicBezTo>
                      <a:pt x="120" y="51"/>
                      <a:pt x="106" y="22"/>
                      <a:pt x="73" y="22"/>
                    </a:cubicBezTo>
                    <a:cubicBezTo>
                      <a:pt x="40" y="22"/>
                      <a:pt x="27" y="52"/>
                      <a:pt x="27" y="81"/>
                    </a:cubicBezTo>
                    <a:cubicBezTo>
                      <a:pt x="27" y="110"/>
                      <a:pt x="40" y="139"/>
                      <a:pt x="73" y="139"/>
                    </a:cubicBezTo>
                    <a:close/>
                    <a:moveTo>
                      <a:pt x="147" y="81"/>
                    </a:moveTo>
                    <a:lnTo>
                      <a:pt x="147" y="81"/>
                    </a:lnTo>
                    <a:cubicBezTo>
                      <a:pt x="147" y="125"/>
                      <a:pt x="119" y="161"/>
                      <a:pt x="73" y="161"/>
                    </a:cubicBezTo>
                    <a:cubicBezTo>
                      <a:pt x="27" y="161"/>
                      <a:pt x="0" y="125"/>
                      <a:pt x="0" y="81"/>
                    </a:cubicBezTo>
                    <a:cubicBezTo>
                      <a:pt x="0" y="37"/>
                      <a:pt x="27" y="0"/>
                      <a:pt x="73" y="0"/>
                    </a:cubicBezTo>
                    <a:cubicBezTo>
                      <a:pt x="119" y="0"/>
                      <a:pt x="147" y="37"/>
                      <a:pt x="147"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96" name="Freeform 415">
                <a:extLst>
                  <a:ext uri="{FF2B5EF4-FFF2-40B4-BE49-F238E27FC236}">
                    <a16:creationId xmlns:a16="http://schemas.microsoft.com/office/drawing/2014/main" id="{9225BE8C-9B29-4A36-A295-628A10B9FD5B}"/>
                  </a:ext>
                </a:extLst>
              </p:cNvPr>
              <p:cNvSpPr>
                <a:spLocks/>
              </p:cNvSpPr>
              <p:nvPr/>
            </p:nvSpPr>
            <p:spPr bwMode="auto">
              <a:xfrm>
                <a:off x="3719513"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7" name="Freeform 416">
                <a:extLst>
                  <a:ext uri="{FF2B5EF4-FFF2-40B4-BE49-F238E27FC236}">
                    <a16:creationId xmlns:a16="http://schemas.microsoft.com/office/drawing/2014/main" id="{0CB9E3BB-1568-4DA5-B1B3-D3315ED4B554}"/>
                  </a:ext>
                </a:extLst>
              </p:cNvPr>
              <p:cNvSpPr>
                <a:spLocks/>
              </p:cNvSpPr>
              <p:nvPr/>
            </p:nvSpPr>
            <p:spPr bwMode="auto">
              <a:xfrm>
                <a:off x="3752851" y="2855913"/>
                <a:ext cx="0" cy="71438"/>
              </a:xfrm>
              <a:custGeom>
                <a:avLst/>
                <a:gdLst>
                  <a:gd name="T0" fmla="*/ 0 h 170"/>
                  <a:gd name="T1" fmla="*/ 0 h 170"/>
                  <a:gd name="T2" fmla="*/ 170 h 170"/>
                </a:gdLst>
                <a:ahLst/>
                <a:cxnLst>
                  <a:cxn ang="0">
                    <a:pos x="0" y="T0"/>
                  </a:cxn>
                  <a:cxn ang="0">
                    <a:pos x="0" y="T1"/>
                  </a:cxn>
                  <a:cxn ang="0">
                    <a:pos x="0" y="T2"/>
                  </a:cxn>
                </a:cxnLst>
                <a:rect l="0" t="0" r="r" b="b"/>
                <a:pathLst>
                  <a:path h="170">
                    <a:moveTo>
                      <a:pt x="0" y="0"/>
                    </a:moveTo>
                    <a:lnTo>
                      <a:pt x="0" y="0"/>
                    </a:lnTo>
                    <a:lnTo>
                      <a:pt x="0" y="17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98" name="Freeform 417">
                <a:extLst>
                  <a:ext uri="{FF2B5EF4-FFF2-40B4-BE49-F238E27FC236}">
                    <a16:creationId xmlns:a16="http://schemas.microsoft.com/office/drawing/2014/main" id="{4DCE05D3-D029-43A7-9BA5-F75CB95B473B}"/>
                  </a:ext>
                </a:extLst>
              </p:cNvPr>
              <p:cNvSpPr>
                <a:spLocks noEditPoints="1"/>
              </p:cNvSpPr>
              <p:nvPr/>
            </p:nvSpPr>
            <p:spPr bwMode="auto">
              <a:xfrm>
                <a:off x="3705226" y="2757488"/>
                <a:ext cx="63500" cy="68263"/>
              </a:xfrm>
              <a:custGeom>
                <a:avLst/>
                <a:gdLst>
                  <a:gd name="T0" fmla="*/ 74 w 148"/>
                  <a:gd name="T1" fmla="*/ 139 h 161"/>
                  <a:gd name="T2" fmla="*/ 74 w 148"/>
                  <a:gd name="T3" fmla="*/ 139 h 161"/>
                  <a:gd name="T4" fmla="*/ 121 w 148"/>
                  <a:gd name="T5" fmla="*/ 81 h 161"/>
                  <a:gd name="T6" fmla="*/ 74 w 148"/>
                  <a:gd name="T7" fmla="*/ 22 h 161"/>
                  <a:gd name="T8" fmla="*/ 27 w 148"/>
                  <a:gd name="T9" fmla="*/ 81 h 161"/>
                  <a:gd name="T10" fmla="*/ 74 w 148"/>
                  <a:gd name="T11" fmla="*/ 139 h 161"/>
                  <a:gd name="T12" fmla="*/ 148 w 148"/>
                  <a:gd name="T13" fmla="*/ 81 h 161"/>
                  <a:gd name="T14" fmla="*/ 148 w 148"/>
                  <a:gd name="T15" fmla="*/ 81 h 161"/>
                  <a:gd name="T16" fmla="*/ 74 w 148"/>
                  <a:gd name="T17" fmla="*/ 161 h 161"/>
                  <a:gd name="T18" fmla="*/ 0 w 148"/>
                  <a:gd name="T19" fmla="*/ 81 h 161"/>
                  <a:gd name="T20" fmla="*/ 74 w 148"/>
                  <a:gd name="T21" fmla="*/ 0 h 161"/>
                  <a:gd name="T22" fmla="*/ 148 w 148"/>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1"/>
                    </a:cubicBezTo>
                    <a:cubicBezTo>
                      <a:pt x="121" y="51"/>
                      <a:pt x="107" y="22"/>
                      <a:pt x="74" y="22"/>
                    </a:cubicBezTo>
                    <a:cubicBezTo>
                      <a:pt x="41" y="22"/>
                      <a:pt x="27" y="52"/>
                      <a:pt x="27" y="81"/>
                    </a:cubicBezTo>
                    <a:cubicBezTo>
                      <a:pt x="27" y="110"/>
                      <a:pt x="41" y="139"/>
                      <a:pt x="74" y="139"/>
                    </a:cubicBezTo>
                    <a:close/>
                    <a:moveTo>
                      <a:pt x="148" y="81"/>
                    </a:moveTo>
                    <a:lnTo>
                      <a:pt x="148" y="81"/>
                    </a:lnTo>
                    <a:cubicBezTo>
                      <a:pt x="148" y="125"/>
                      <a:pt x="120" y="161"/>
                      <a:pt x="74" y="161"/>
                    </a:cubicBezTo>
                    <a:cubicBezTo>
                      <a:pt x="28" y="161"/>
                      <a:pt x="0" y="125"/>
                      <a:pt x="0" y="81"/>
                    </a:cubicBezTo>
                    <a:cubicBezTo>
                      <a:pt x="0" y="37"/>
                      <a:pt x="28" y="0"/>
                      <a:pt x="74" y="0"/>
                    </a:cubicBezTo>
                    <a:cubicBezTo>
                      <a:pt x="120" y="0"/>
                      <a:pt x="148" y="37"/>
                      <a:pt x="148"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99" name="Freeform 418">
                <a:extLst>
                  <a:ext uri="{FF2B5EF4-FFF2-40B4-BE49-F238E27FC236}">
                    <a16:creationId xmlns:a16="http://schemas.microsoft.com/office/drawing/2014/main" id="{8E0B0061-9DC8-4BED-8705-5BB130EE632F}"/>
                  </a:ext>
                </a:extLst>
              </p:cNvPr>
              <p:cNvSpPr>
                <a:spLocks noEditPoints="1"/>
              </p:cNvSpPr>
              <p:nvPr/>
            </p:nvSpPr>
            <p:spPr bwMode="auto">
              <a:xfrm>
                <a:off x="2174876" y="3151188"/>
                <a:ext cx="61913" cy="68263"/>
              </a:xfrm>
              <a:custGeom>
                <a:avLst/>
                <a:gdLst>
                  <a:gd name="T0" fmla="*/ 73 w 147"/>
                  <a:gd name="T1" fmla="*/ 139 h 161"/>
                  <a:gd name="T2" fmla="*/ 73 w 147"/>
                  <a:gd name="T3" fmla="*/ 139 h 161"/>
                  <a:gd name="T4" fmla="*/ 120 w 147"/>
                  <a:gd name="T5" fmla="*/ 81 h 161"/>
                  <a:gd name="T6" fmla="*/ 73 w 147"/>
                  <a:gd name="T7" fmla="*/ 22 h 161"/>
                  <a:gd name="T8" fmla="*/ 27 w 147"/>
                  <a:gd name="T9" fmla="*/ 81 h 161"/>
                  <a:gd name="T10" fmla="*/ 73 w 147"/>
                  <a:gd name="T11" fmla="*/ 139 h 161"/>
                  <a:gd name="T12" fmla="*/ 147 w 147"/>
                  <a:gd name="T13" fmla="*/ 81 h 161"/>
                  <a:gd name="T14" fmla="*/ 147 w 147"/>
                  <a:gd name="T15" fmla="*/ 81 h 161"/>
                  <a:gd name="T16" fmla="*/ 73 w 147"/>
                  <a:gd name="T17" fmla="*/ 161 h 161"/>
                  <a:gd name="T18" fmla="*/ 0 w 147"/>
                  <a:gd name="T19" fmla="*/ 81 h 161"/>
                  <a:gd name="T20" fmla="*/ 73 w 147"/>
                  <a:gd name="T21" fmla="*/ 0 h 161"/>
                  <a:gd name="T22" fmla="*/ 147 w 147"/>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3" y="139"/>
                    </a:moveTo>
                    <a:lnTo>
                      <a:pt x="73" y="139"/>
                    </a:lnTo>
                    <a:cubicBezTo>
                      <a:pt x="106" y="139"/>
                      <a:pt x="120" y="110"/>
                      <a:pt x="120" y="81"/>
                    </a:cubicBezTo>
                    <a:cubicBezTo>
                      <a:pt x="120" y="52"/>
                      <a:pt x="106" y="22"/>
                      <a:pt x="73" y="22"/>
                    </a:cubicBezTo>
                    <a:cubicBezTo>
                      <a:pt x="40" y="22"/>
                      <a:pt x="27" y="52"/>
                      <a:pt x="27" y="81"/>
                    </a:cubicBezTo>
                    <a:cubicBezTo>
                      <a:pt x="27" y="110"/>
                      <a:pt x="40" y="139"/>
                      <a:pt x="73" y="139"/>
                    </a:cubicBezTo>
                    <a:close/>
                    <a:moveTo>
                      <a:pt x="147" y="81"/>
                    </a:moveTo>
                    <a:lnTo>
                      <a:pt x="147" y="81"/>
                    </a:lnTo>
                    <a:cubicBezTo>
                      <a:pt x="147" y="125"/>
                      <a:pt x="119" y="161"/>
                      <a:pt x="73" y="161"/>
                    </a:cubicBezTo>
                    <a:cubicBezTo>
                      <a:pt x="27" y="161"/>
                      <a:pt x="0" y="125"/>
                      <a:pt x="0" y="81"/>
                    </a:cubicBezTo>
                    <a:cubicBezTo>
                      <a:pt x="0" y="37"/>
                      <a:pt x="27" y="0"/>
                      <a:pt x="73" y="0"/>
                    </a:cubicBezTo>
                    <a:cubicBezTo>
                      <a:pt x="119" y="0"/>
                      <a:pt x="147" y="37"/>
                      <a:pt x="147"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0" name="Freeform 419">
                <a:extLst>
                  <a:ext uri="{FF2B5EF4-FFF2-40B4-BE49-F238E27FC236}">
                    <a16:creationId xmlns:a16="http://schemas.microsoft.com/office/drawing/2014/main" id="{CD8AE1CD-4C12-4288-A865-4BA6BB670A82}"/>
                  </a:ext>
                </a:extLst>
              </p:cNvPr>
              <p:cNvSpPr>
                <a:spLocks noEditPoints="1"/>
              </p:cNvSpPr>
              <p:nvPr/>
            </p:nvSpPr>
            <p:spPr bwMode="auto">
              <a:xfrm>
                <a:off x="1968501" y="2786063"/>
                <a:ext cx="61913" cy="68263"/>
              </a:xfrm>
              <a:custGeom>
                <a:avLst/>
                <a:gdLst>
                  <a:gd name="T0" fmla="*/ 74 w 147"/>
                  <a:gd name="T1" fmla="*/ 139 h 161"/>
                  <a:gd name="T2" fmla="*/ 74 w 147"/>
                  <a:gd name="T3" fmla="*/ 139 h 161"/>
                  <a:gd name="T4" fmla="*/ 120 w 147"/>
                  <a:gd name="T5" fmla="*/ 81 h 161"/>
                  <a:gd name="T6" fmla="*/ 73 w 147"/>
                  <a:gd name="T7" fmla="*/ 22 h 161"/>
                  <a:gd name="T8" fmla="*/ 27 w 147"/>
                  <a:gd name="T9" fmla="*/ 81 h 161"/>
                  <a:gd name="T10" fmla="*/ 74 w 147"/>
                  <a:gd name="T11" fmla="*/ 139 h 161"/>
                  <a:gd name="T12" fmla="*/ 147 w 147"/>
                  <a:gd name="T13" fmla="*/ 81 h 161"/>
                  <a:gd name="T14" fmla="*/ 147 w 147"/>
                  <a:gd name="T15" fmla="*/ 81 h 161"/>
                  <a:gd name="T16" fmla="*/ 74 w 147"/>
                  <a:gd name="T17" fmla="*/ 161 h 161"/>
                  <a:gd name="T18" fmla="*/ 0 w 147"/>
                  <a:gd name="T19" fmla="*/ 81 h 161"/>
                  <a:gd name="T20" fmla="*/ 74 w 147"/>
                  <a:gd name="T21" fmla="*/ 0 h 161"/>
                  <a:gd name="T22" fmla="*/ 147 w 147"/>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61">
                    <a:moveTo>
                      <a:pt x="74" y="139"/>
                    </a:moveTo>
                    <a:lnTo>
                      <a:pt x="74" y="139"/>
                    </a:lnTo>
                    <a:cubicBezTo>
                      <a:pt x="107" y="139"/>
                      <a:pt x="120" y="110"/>
                      <a:pt x="120" y="81"/>
                    </a:cubicBezTo>
                    <a:cubicBezTo>
                      <a:pt x="120" y="52"/>
                      <a:pt x="106" y="22"/>
                      <a:pt x="73" y="22"/>
                    </a:cubicBezTo>
                    <a:cubicBezTo>
                      <a:pt x="40" y="22"/>
                      <a:pt x="27" y="52"/>
                      <a:pt x="27" y="81"/>
                    </a:cubicBezTo>
                    <a:cubicBezTo>
                      <a:pt x="27" y="110"/>
                      <a:pt x="41" y="139"/>
                      <a:pt x="74" y="139"/>
                    </a:cubicBezTo>
                    <a:close/>
                    <a:moveTo>
                      <a:pt x="147" y="81"/>
                    </a:moveTo>
                    <a:lnTo>
                      <a:pt x="147" y="81"/>
                    </a:lnTo>
                    <a:cubicBezTo>
                      <a:pt x="147" y="125"/>
                      <a:pt x="119" y="161"/>
                      <a:pt x="74" y="161"/>
                    </a:cubicBezTo>
                    <a:cubicBezTo>
                      <a:pt x="27" y="161"/>
                      <a:pt x="0" y="125"/>
                      <a:pt x="0" y="81"/>
                    </a:cubicBezTo>
                    <a:cubicBezTo>
                      <a:pt x="0" y="37"/>
                      <a:pt x="28" y="0"/>
                      <a:pt x="74" y="0"/>
                    </a:cubicBezTo>
                    <a:cubicBezTo>
                      <a:pt x="119" y="0"/>
                      <a:pt x="147" y="37"/>
                      <a:pt x="147"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1" name="Freeform 420">
                <a:extLst>
                  <a:ext uri="{FF2B5EF4-FFF2-40B4-BE49-F238E27FC236}">
                    <a16:creationId xmlns:a16="http://schemas.microsoft.com/office/drawing/2014/main" id="{CEE83F4A-69E4-4D13-9908-D0C5EDF593C2}"/>
                  </a:ext>
                </a:extLst>
              </p:cNvPr>
              <p:cNvSpPr>
                <a:spLocks/>
              </p:cNvSpPr>
              <p:nvPr/>
            </p:nvSpPr>
            <p:spPr bwMode="auto">
              <a:xfrm>
                <a:off x="1990726" y="3211513"/>
                <a:ext cx="52388"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4 h 154"/>
                  <a:gd name="T18" fmla="*/ 27 w 124"/>
                  <a:gd name="T19" fmla="*/ 84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4"/>
                    </a:lnTo>
                    <a:lnTo>
                      <a:pt x="27" y="84"/>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2" name="Freeform 421">
                <a:extLst>
                  <a:ext uri="{FF2B5EF4-FFF2-40B4-BE49-F238E27FC236}">
                    <a16:creationId xmlns:a16="http://schemas.microsoft.com/office/drawing/2014/main" id="{833F521B-0752-4F66-ADBD-7E81A582452B}"/>
                  </a:ext>
                </a:extLst>
              </p:cNvPr>
              <p:cNvSpPr>
                <a:spLocks/>
              </p:cNvSpPr>
              <p:nvPr/>
            </p:nvSpPr>
            <p:spPr bwMode="auto">
              <a:xfrm>
                <a:off x="2844801" y="2881313"/>
                <a:ext cx="66675" cy="73025"/>
              </a:xfrm>
              <a:custGeom>
                <a:avLst/>
                <a:gdLst>
                  <a:gd name="T0" fmla="*/ 157 w 157"/>
                  <a:gd name="T1" fmla="*/ 174 h 174"/>
                  <a:gd name="T2" fmla="*/ 157 w 157"/>
                  <a:gd name="T3" fmla="*/ 174 h 174"/>
                  <a:gd name="T4" fmla="*/ 0 w 157"/>
                  <a:gd name="T5" fmla="*/ 174 h 174"/>
                  <a:gd name="T6" fmla="*/ 0 w 157"/>
                  <a:gd name="T7" fmla="*/ 0 h 174"/>
                  <a:gd name="T8" fmla="*/ 157 w 157"/>
                  <a:gd name="T9" fmla="*/ 0 h 174"/>
                  <a:gd name="T10" fmla="*/ 157 w 157"/>
                  <a:gd name="T11" fmla="*/ 174 h 174"/>
                </a:gdLst>
                <a:ahLst/>
                <a:cxnLst>
                  <a:cxn ang="0">
                    <a:pos x="T0" y="T1"/>
                  </a:cxn>
                  <a:cxn ang="0">
                    <a:pos x="T2" y="T3"/>
                  </a:cxn>
                  <a:cxn ang="0">
                    <a:pos x="T4" y="T5"/>
                  </a:cxn>
                  <a:cxn ang="0">
                    <a:pos x="T6" y="T7"/>
                  </a:cxn>
                  <a:cxn ang="0">
                    <a:pos x="T8" y="T9"/>
                  </a:cxn>
                  <a:cxn ang="0">
                    <a:pos x="T10" y="T11"/>
                  </a:cxn>
                </a:cxnLst>
                <a:rect l="0" t="0" r="r" b="b"/>
                <a:pathLst>
                  <a:path w="157" h="174">
                    <a:moveTo>
                      <a:pt x="157" y="174"/>
                    </a:moveTo>
                    <a:lnTo>
                      <a:pt x="157" y="174"/>
                    </a:lnTo>
                    <a:lnTo>
                      <a:pt x="0" y="174"/>
                    </a:lnTo>
                    <a:lnTo>
                      <a:pt x="0" y="0"/>
                    </a:lnTo>
                    <a:lnTo>
                      <a:pt x="157" y="0"/>
                    </a:lnTo>
                    <a:lnTo>
                      <a:pt x="157"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3" name="Freeform 422">
                <a:extLst>
                  <a:ext uri="{FF2B5EF4-FFF2-40B4-BE49-F238E27FC236}">
                    <a16:creationId xmlns:a16="http://schemas.microsoft.com/office/drawing/2014/main" id="{9018AF5A-36D6-4CAA-8833-EA39186EAC5F}"/>
                  </a:ext>
                </a:extLst>
              </p:cNvPr>
              <p:cNvSpPr>
                <a:spLocks/>
              </p:cNvSpPr>
              <p:nvPr/>
            </p:nvSpPr>
            <p:spPr bwMode="auto">
              <a:xfrm>
                <a:off x="2852738" y="2811463"/>
                <a:ext cx="52388"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4" name="Freeform 423">
                <a:extLst>
                  <a:ext uri="{FF2B5EF4-FFF2-40B4-BE49-F238E27FC236}">
                    <a16:creationId xmlns:a16="http://schemas.microsoft.com/office/drawing/2014/main" id="{72B69122-A6D3-43FB-B8DC-F207FA92ED00}"/>
                  </a:ext>
                </a:extLst>
              </p:cNvPr>
              <p:cNvSpPr>
                <a:spLocks/>
              </p:cNvSpPr>
              <p:nvPr/>
            </p:nvSpPr>
            <p:spPr bwMode="auto">
              <a:xfrm>
                <a:off x="2852738" y="2884488"/>
                <a:ext cx="52388" cy="65088"/>
              </a:xfrm>
              <a:custGeom>
                <a:avLst/>
                <a:gdLst>
                  <a:gd name="T0" fmla="*/ 29 w 125"/>
                  <a:gd name="T1" fmla="*/ 0 h 153"/>
                  <a:gd name="T2" fmla="*/ 29 w 125"/>
                  <a:gd name="T3" fmla="*/ 0 h 153"/>
                  <a:gd name="T4" fmla="*/ 99 w 125"/>
                  <a:gd name="T5" fmla="*/ 113 h 153"/>
                  <a:gd name="T6" fmla="*/ 100 w 125"/>
                  <a:gd name="T7" fmla="*/ 113 h 153"/>
                  <a:gd name="T8" fmla="*/ 100 w 125"/>
                  <a:gd name="T9" fmla="*/ 0 h 153"/>
                  <a:gd name="T10" fmla="*/ 125 w 125"/>
                  <a:gd name="T11" fmla="*/ 0 h 153"/>
                  <a:gd name="T12" fmla="*/ 125 w 125"/>
                  <a:gd name="T13" fmla="*/ 153 h 153"/>
                  <a:gd name="T14" fmla="*/ 97 w 125"/>
                  <a:gd name="T15" fmla="*/ 153 h 153"/>
                  <a:gd name="T16" fmla="*/ 27 w 125"/>
                  <a:gd name="T17" fmla="*/ 40 h 153"/>
                  <a:gd name="T18" fmla="*/ 26 w 125"/>
                  <a:gd name="T19" fmla="*/ 40 h 153"/>
                  <a:gd name="T20" fmla="*/ 26 w 125"/>
                  <a:gd name="T21" fmla="*/ 153 h 153"/>
                  <a:gd name="T22" fmla="*/ 0 w 125"/>
                  <a:gd name="T23" fmla="*/ 153 h 153"/>
                  <a:gd name="T24" fmla="*/ 0 w 125"/>
                  <a:gd name="T25" fmla="*/ 0 h 153"/>
                  <a:gd name="T26" fmla="*/ 29 w 125"/>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53">
                    <a:moveTo>
                      <a:pt x="29" y="0"/>
                    </a:moveTo>
                    <a:lnTo>
                      <a:pt x="29" y="0"/>
                    </a:lnTo>
                    <a:lnTo>
                      <a:pt x="99" y="113"/>
                    </a:lnTo>
                    <a:lnTo>
                      <a:pt x="100" y="113"/>
                    </a:lnTo>
                    <a:lnTo>
                      <a:pt x="100" y="0"/>
                    </a:lnTo>
                    <a:lnTo>
                      <a:pt x="125" y="0"/>
                    </a:lnTo>
                    <a:lnTo>
                      <a:pt x="125" y="153"/>
                    </a:lnTo>
                    <a:lnTo>
                      <a:pt x="97" y="153"/>
                    </a:lnTo>
                    <a:lnTo>
                      <a:pt x="27" y="40"/>
                    </a:lnTo>
                    <a:lnTo>
                      <a:pt x="26" y="40"/>
                    </a:lnTo>
                    <a:lnTo>
                      <a:pt x="26" y="153"/>
                    </a:lnTo>
                    <a:lnTo>
                      <a:pt x="0" y="153"/>
                    </a:lnTo>
                    <a:lnTo>
                      <a:pt x="0" y="0"/>
                    </a:lnTo>
                    <a:lnTo>
                      <a:pt x="29"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5" name="Freeform 424">
                <a:extLst>
                  <a:ext uri="{FF2B5EF4-FFF2-40B4-BE49-F238E27FC236}">
                    <a16:creationId xmlns:a16="http://schemas.microsoft.com/office/drawing/2014/main" id="{86F715D3-BEF8-4D52-8EDB-804986B3F3AF}"/>
                  </a:ext>
                </a:extLst>
              </p:cNvPr>
              <p:cNvSpPr>
                <a:spLocks/>
              </p:cNvSpPr>
              <p:nvPr/>
            </p:nvSpPr>
            <p:spPr bwMode="auto">
              <a:xfrm>
                <a:off x="3490913" y="2874963"/>
                <a:ext cx="65088" cy="74613"/>
              </a:xfrm>
              <a:custGeom>
                <a:avLst/>
                <a:gdLst>
                  <a:gd name="T0" fmla="*/ 156 w 156"/>
                  <a:gd name="T1" fmla="*/ 175 h 175"/>
                  <a:gd name="T2" fmla="*/ 156 w 156"/>
                  <a:gd name="T3" fmla="*/ 175 h 175"/>
                  <a:gd name="T4" fmla="*/ 0 w 156"/>
                  <a:gd name="T5" fmla="*/ 175 h 175"/>
                  <a:gd name="T6" fmla="*/ 0 w 156"/>
                  <a:gd name="T7" fmla="*/ 0 h 175"/>
                  <a:gd name="T8" fmla="*/ 156 w 156"/>
                  <a:gd name="T9" fmla="*/ 0 h 175"/>
                  <a:gd name="T10" fmla="*/ 156 w 156"/>
                  <a:gd name="T11" fmla="*/ 175 h 175"/>
                </a:gdLst>
                <a:ahLst/>
                <a:cxnLst>
                  <a:cxn ang="0">
                    <a:pos x="T0" y="T1"/>
                  </a:cxn>
                  <a:cxn ang="0">
                    <a:pos x="T2" y="T3"/>
                  </a:cxn>
                  <a:cxn ang="0">
                    <a:pos x="T4" y="T5"/>
                  </a:cxn>
                  <a:cxn ang="0">
                    <a:pos x="T6" y="T7"/>
                  </a:cxn>
                  <a:cxn ang="0">
                    <a:pos x="T8" y="T9"/>
                  </a:cxn>
                  <a:cxn ang="0">
                    <a:pos x="T10" y="T11"/>
                  </a:cxn>
                </a:cxnLst>
                <a:rect l="0" t="0" r="r" b="b"/>
                <a:pathLst>
                  <a:path w="156" h="175">
                    <a:moveTo>
                      <a:pt x="156" y="175"/>
                    </a:moveTo>
                    <a:lnTo>
                      <a:pt x="156" y="175"/>
                    </a:lnTo>
                    <a:lnTo>
                      <a:pt x="0" y="175"/>
                    </a:lnTo>
                    <a:lnTo>
                      <a:pt x="0" y="0"/>
                    </a:lnTo>
                    <a:lnTo>
                      <a:pt x="156" y="0"/>
                    </a:lnTo>
                    <a:lnTo>
                      <a:pt x="156" y="175"/>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6" name="Freeform 425">
                <a:extLst>
                  <a:ext uri="{FF2B5EF4-FFF2-40B4-BE49-F238E27FC236}">
                    <a16:creationId xmlns:a16="http://schemas.microsoft.com/office/drawing/2014/main" id="{AEEF523D-0FF1-4FBB-9D2C-2DA39025F738}"/>
                  </a:ext>
                </a:extLst>
              </p:cNvPr>
              <p:cNvSpPr>
                <a:spLocks/>
              </p:cNvSpPr>
              <p:nvPr/>
            </p:nvSpPr>
            <p:spPr bwMode="auto">
              <a:xfrm>
                <a:off x="3497263" y="2806700"/>
                <a:ext cx="52388"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7" name="Freeform 426">
                <a:extLst>
                  <a:ext uri="{FF2B5EF4-FFF2-40B4-BE49-F238E27FC236}">
                    <a16:creationId xmlns:a16="http://schemas.microsoft.com/office/drawing/2014/main" id="{FB1F9998-EEC3-417D-A4D8-1035E3C8AA3B}"/>
                  </a:ext>
                </a:extLst>
              </p:cNvPr>
              <p:cNvSpPr>
                <a:spLocks/>
              </p:cNvSpPr>
              <p:nvPr/>
            </p:nvSpPr>
            <p:spPr bwMode="auto">
              <a:xfrm>
                <a:off x="3497263" y="2879725"/>
                <a:ext cx="52388" cy="65088"/>
              </a:xfrm>
              <a:custGeom>
                <a:avLst/>
                <a:gdLst>
                  <a:gd name="T0" fmla="*/ 29 w 125"/>
                  <a:gd name="T1" fmla="*/ 0 h 153"/>
                  <a:gd name="T2" fmla="*/ 29 w 125"/>
                  <a:gd name="T3" fmla="*/ 0 h 153"/>
                  <a:gd name="T4" fmla="*/ 99 w 125"/>
                  <a:gd name="T5" fmla="*/ 113 h 153"/>
                  <a:gd name="T6" fmla="*/ 100 w 125"/>
                  <a:gd name="T7" fmla="*/ 113 h 153"/>
                  <a:gd name="T8" fmla="*/ 100 w 125"/>
                  <a:gd name="T9" fmla="*/ 0 h 153"/>
                  <a:gd name="T10" fmla="*/ 125 w 125"/>
                  <a:gd name="T11" fmla="*/ 0 h 153"/>
                  <a:gd name="T12" fmla="*/ 125 w 125"/>
                  <a:gd name="T13" fmla="*/ 153 h 153"/>
                  <a:gd name="T14" fmla="*/ 97 w 125"/>
                  <a:gd name="T15" fmla="*/ 153 h 153"/>
                  <a:gd name="T16" fmla="*/ 27 w 125"/>
                  <a:gd name="T17" fmla="*/ 40 h 153"/>
                  <a:gd name="T18" fmla="*/ 26 w 125"/>
                  <a:gd name="T19" fmla="*/ 40 h 153"/>
                  <a:gd name="T20" fmla="*/ 26 w 125"/>
                  <a:gd name="T21" fmla="*/ 153 h 153"/>
                  <a:gd name="T22" fmla="*/ 0 w 125"/>
                  <a:gd name="T23" fmla="*/ 153 h 153"/>
                  <a:gd name="T24" fmla="*/ 0 w 125"/>
                  <a:gd name="T25" fmla="*/ 0 h 153"/>
                  <a:gd name="T26" fmla="*/ 29 w 125"/>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53">
                    <a:moveTo>
                      <a:pt x="29" y="0"/>
                    </a:moveTo>
                    <a:lnTo>
                      <a:pt x="29" y="0"/>
                    </a:lnTo>
                    <a:lnTo>
                      <a:pt x="99" y="113"/>
                    </a:lnTo>
                    <a:lnTo>
                      <a:pt x="100" y="113"/>
                    </a:lnTo>
                    <a:lnTo>
                      <a:pt x="100" y="0"/>
                    </a:lnTo>
                    <a:lnTo>
                      <a:pt x="125" y="0"/>
                    </a:lnTo>
                    <a:lnTo>
                      <a:pt x="125" y="153"/>
                    </a:lnTo>
                    <a:lnTo>
                      <a:pt x="97" y="153"/>
                    </a:lnTo>
                    <a:lnTo>
                      <a:pt x="27" y="40"/>
                    </a:lnTo>
                    <a:lnTo>
                      <a:pt x="26" y="40"/>
                    </a:lnTo>
                    <a:lnTo>
                      <a:pt x="26" y="153"/>
                    </a:lnTo>
                    <a:lnTo>
                      <a:pt x="0" y="153"/>
                    </a:lnTo>
                    <a:lnTo>
                      <a:pt x="0" y="0"/>
                    </a:lnTo>
                    <a:lnTo>
                      <a:pt x="29"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8" name="Freeform 427">
                <a:extLst>
                  <a:ext uri="{FF2B5EF4-FFF2-40B4-BE49-F238E27FC236}">
                    <a16:creationId xmlns:a16="http://schemas.microsoft.com/office/drawing/2014/main" id="{918D2A2A-7C4F-4863-83FD-5A87408F0739}"/>
                  </a:ext>
                </a:extLst>
              </p:cNvPr>
              <p:cNvSpPr>
                <a:spLocks/>
              </p:cNvSpPr>
              <p:nvPr/>
            </p:nvSpPr>
            <p:spPr bwMode="auto">
              <a:xfrm>
                <a:off x="4127501" y="2881313"/>
                <a:ext cx="66675" cy="73025"/>
              </a:xfrm>
              <a:custGeom>
                <a:avLst/>
                <a:gdLst>
                  <a:gd name="T0" fmla="*/ 157 w 157"/>
                  <a:gd name="T1" fmla="*/ 174 h 174"/>
                  <a:gd name="T2" fmla="*/ 157 w 157"/>
                  <a:gd name="T3" fmla="*/ 174 h 174"/>
                  <a:gd name="T4" fmla="*/ 0 w 157"/>
                  <a:gd name="T5" fmla="*/ 174 h 174"/>
                  <a:gd name="T6" fmla="*/ 0 w 157"/>
                  <a:gd name="T7" fmla="*/ 0 h 174"/>
                  <a:gd name="T8" fmla="*/ 157 w 157"/>
                  <a:gd name="T9" fmla="*/ 0 h 174"/>
                  <a:gd name="T10" fmla="*/ 157 w 157"/>
                  <a:gd name="T11" fmla="*/ 174 h 174"/>
                </a:gdLst>
                <a:ahLst/>
                <a:cxnLst>
                  <a:cxn ang="0">
                    <a:pos x="T0" y="T1"/>
                  </a:cxn>
                  <a:cxn ang="0">
                    <a:pos x="T2" y="T3"/>
                  </a:cxn>
                  <a:cxn ang="0">
                    <a:pos x="T4" y="T5"/>
                  </a:cxn>
                  <a:cxn ang="0">
                    <a:pos x="T6" y="T7"/>
                  </a:cxn>
                  <a:cxn ang="0">
                    <a:pos x="T8" y="T9"/>
                  </a:cxn>
                  <a:cxn ang="0">
                    <a:pos x="T10" y="T11"/>
                  </a:cxn>
                </a:cxnLst>
                <a:rect l="0" t="0" r="r" b="b"/>
                <a:pathLst>
                  <a:path w="157" h="174">
                    <a:moveTo>
                      <a:pt x="157" y="174"/>
                    </a:moveTo>
                    <a:lnTo>
                      <a:pt x="157" y="174"/>
                    </a:lnTo>
                    <a:lnTo>
                      <a:pt x="0" y="174"/>
                    </a:lnTo>
                    <a:lnTo>
                      <a:pt x="0" y="0"/>
                    </a:lnTo>
                    <a:lnTo>
                      <a:pt x="157" y="0"/>
                    </a:lnTo>
                    <a:lnTo>
                      <a:pt x="157"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09" name="Freeform 428">
                <a:extLst>
                  <a:ext uri="{FF2B5EF4-FFF2-40B4-BE49-F238E27FC236}">
                    <a16:creationId xmlns:a16="http://schemas.microsoft.com/office/drawing/2014/main" id="{B4BB1157-97E4-4321-BE22-B23F81002F43}"/>
                  </a:ext>
                </a:extLst>
              </p:cNvPr>
              <p:cNvSpPr>
                <a:spLocks/>
              </p:cNvSpPr>
              <p:nvPr/>
            </p:nvSpPr>
            <p:spPr bwMode="auto">
              <a:xfrm>
                <a:off x="4135438" y="2811463"/>
                <a:ext cx="50800"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0" name="Freeform 429">
                <a:extLst>
                  <a:ext uri="{FF2B5EF4-FFF2-40B4-BE49-F238E27FC236}">
                    <a16:creationId xmlns:a16="http://schemas.microsoft.com/office/drawing/2014/main" id="{114CD560-69FE-424A-8F68-3CB194A0C23D}"/>
                  </a:ext>
                </a:extLst>
              </p:cNvPr>
              <p:cNvSpPr>
                <a:spLocks/>
              </p:cNvSpPr>
              <p:nvPr/>
            </p:nvSpPr>
            <p:spPr bwMode="auto">
              <a:xfrm>
                <a:off x="4135438" y="2884488"/>
                <a:ext cx="52388" cy="65088"/>
              </a:xfrm>
              <a:custGeom>
                <a:avLst/>
                <a:gdLst>
                  <a:gd name="T0" fmla="*/ 28 w 125"/>
                  <a:gd name="T1" fmla="*/ 0 h 153"/>
                  <a:gd name="T2" fmla="*/ 28 w 125"/>
                  <a:gd name="T3" fmla="*/ 0 h 153"/>
                  <a:gd name="T4" fmla="*/ 99 w 125"/>
                  <a:gd name="T5" fmla="*/ 113 h 153"/>
                  <a:gd name="T6" fmla="*/ 99 w 125"/>
                  <a:gd name="T7" fmla="*/ 113 h 153"/>
                  <a:gd name="T8" fmla="*/ 99 w 125"/>
                  <a:gd name="T9" fmla="*/ 0 h 153"/>
                  <a:gd name="T10" fmla="*/ 125 w 125"/>
                  <a:gd name="T11" fmla="*/ 0 h 153"/>
                  <a:gd name="T12" fmla="*/ 125 w 125"/>
                  <a:gd name="T13" fmla="*/ 153 h 153"/>
                  <a:gd name="T14" fmla="*/ 96 w 125"/>
                  <a:gd name="T15" fmla="*/ 153 h 153"/>
                  <a:gd name="T16" fmla="*/ 26 w 125"/>
                  <a:gd name="T17" fmla="*/ 40 h 153"/>
                  <a:gd name="T18" fmla="*/ 26 w 125"/>
                  <a:gd name="T19" fmla="*/ 40 h 153"/>
                  <a:gd name="T20" fmla="*/ 26 w 125"/>
                  <a:gd name="T21" fmla="*/ 153 h 153"/>
                  <a:gd name="T22" fmla="*/ 0 w 125"/>
                  <a:gd name="T23" fmla="*/ 153 h 153"/>
                  <a:gd name="T24" fmla="*/ 0 w 125"/>
                  <a:gd name="T25" fmla="*/ 0 h 153"/>
                  <a:gd name="T26" fmla="*/ 28 w 125"/>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53">
                    <a:moveTo>
                      <a:pt x="28" y="0"/>
                    </a:moveTo>
                    <a:lnTo>
                      <a:pt x="28" y="0"/>
                    </a:lnTo>
                    <a:lnTo>
                      <a:pt x="99" y="113"/>
                    </a:lnTo>
                    <a:lnTo>
                      <a:pt x="99" y="113"/>
                    </a:lnTo>
                    <a:lnTo>
                      <a:pt x="99" y="0"/>
                    </a:lnTo>
                    <a:lnTo>
                      <a:pt x="125" y="0"/>
                    </a:lnTo>
                    <a:lnTo>
                      <a:pt x="125" y="153"/>
                    </a:lnTo>
                    <a:lnTo>
                      <a:pt x="96" y="153"/>
                    </a:lnTo>
                    <a:lnTo>
                      <a:pt x="26" y="40"/>
                    </a:lnTo>
                    <a:lnTo>
                      <a:pt x="26" y="40"/>
                    </a:lnTo>
                    <a:lnTo>
                      <a:pt x="26" y="153"/>
                    </a:lnTo>
                    <a:lnTo>
                      <a:pt x="0" y="153"/>
                    </a:lnTo>
                    <a:lnTo>
                      <a:pt x="0" y="0"/>
                    </a:lnTo>
                    <a:lnTo>
                      <a:pt x="28"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1" name="Freeform 430">
                <a:extLst>
                  <a:ext uri="{FF2B5EF4-FFF2-40B4-BE49-F238E27FC236}">
                    <a16:creationId xmlns:a16="http://schemas.microsoft.com/office/drawing/2014/main" id="{BF58875C-D1EE-49B8-8DA6-A72C9F0E68F3}"/>
                  </a:ext>
                </a:extLst>
              </p:cNvPr>
              <p:cNvSpPr>
                <a:spLocks/>
              </p:cNvSpPr>
              <p:nvPr/>
            </p:nvSpPr>
            <p:spPr bwMode="auto">
              <a:xfrm>
                <a:off x="3165476" y="2940050"/>
                <a:ext cx="65088" cy="73025"/>
              </a:xfrm>
              <a:custGeom>
                <a:avLst/>
                <a:gdLst>
                  <a:gd name="T0" fmla="*/ 156 w 156"/>
                  <a:gd name="T1" fmla="*/ 174 h 174"/>
                  <a:gd name="T2" fmla="*/ 156 w 156"/>
                  <a:gd name="T3" fmla="*/ 174 h 174"/>
                  <a:gd name="T4" fmla="*/ 0 w 156"/>
                  <a:gd name="T5" fmla="*/ 174 h 174"/>
                  <a:gd name="T6" fmla="*/ 0 w 156"/>
                  <a:gd name="T7" fmla="*/ 0 h 174"/>
                  <a:gd name="T8" fmla="*/ 156 w 156"/>
                  <a:gd name="T9" fmla="*/ 0 h 174"/>
                  <a:gd name="T10" fmla="*/ 156 w 156"/>
                  <a:gd name="T11" fmla="*/ 174 h 174"/>
                </a:gdLst>
                <a:ahLst/>
                <a:cxnLst>
                  <a:cxn ang="0">
                    <a:pos x="T0" y="T1"/>
                  </a:cxn>
                  <a:cxn ang="0">
                    <a:pos x="T2" y="T3"/>
                  </a:cxn>
                  <a:cxn ang="0">
                    <a:pos x="T4" y="T5"/>
                  </a:cxn>
                  <a:cxn ang="0">
                    <a:pos x="T6" y="T7"/>
                  </a:cxn>
                  <a:cxn ang="0">
                    <a:pos x="T8" y="T9"/>
                  </a:cxn>
                  <a:cxn ang="0">
                    <a:pos x="T10" y="T11"/>
                  </a:cxn>
                </a:cxnLst>
                <a:rect l="0" t="0" r="r" b="b"/>
                <a:pathLst>
                  <a:path w="156" h="174">
                    <a:moveTo>
                      <a:pt x="156" y="174"/>
                    </a:moveTo>
                    <a:lnTo>
                      <a:pt x="156" y="174"/>
                    </a:lnTo>
                    <a:lnTo>
                      <a:pt x="0" y="174"/>
                    </a:lnTo>
                    <a:lnTo>
                      <a:pt x="0" y="0"/>
                    </a:lnTo>
                    <a:lnTo>
                      <a:pt x="156" y="0"/>
                    </a:lnTo>
                    <a:lnTo>
                      <a:pt x="156"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2" name="Freeform 431">
                <a:extLst>
                  <a:ext uri="{FF2B5EF4-FFF2-40B4-BE49-F238E27FC236}">
                    <a16:creationId xmlns:a16="http://schemas.microsoft.com/office/drawing/2014/main" id="{5D62BC26-2754-46FA-931C-7BFDC018BAAF}"/>
                  </a:ext>
                </a:extLst>
              </p:cNvPr>
              <p:cNvSpPr>
                <a:spLocks/>
              </p:cNvSpPr>
              <p:nvPr/>
            </p:nvSpPr>
            <p:spPr bwMode="auto">
              <a:xfrm>
                <a:off x="3171826" y="3016250"/>
                <a:ext cx="52388" cy="63500"/>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3" name="Freeform 432">
                <a:extLst>
                  <a:ext uri="{FF2B5EF4-FFF2-40B4-BE49-F238E27FC236}">
                    <a16:creationId xmlns:a16="http://schemas.microsoft.com/office/drawing/2014/main" id="{1E4BCD50-2704-4746-838A-CCA81F0878B0}"/>
                  </a:ext>
                </a:extLst>
              </p:cNvPr>
              <p:cNvSpPr>
                <a:spLocks/>
              </p:cNvSpPr>
              <p:nvPr/>
            </p:nvSpPr>
            <p:spPr bwMode="auto">
              <a:xfrm>
                <a:off x="3171826" y="2944813"/>
                <a:ext cx="52388" cy="63500"/>
              </a:xfrm>
              <a:custGeom>
                <a:avLst/>
                <a:gdLst>
                  <a:gd name="T0" fmla="*/ 28 w 124"/>
                  <a:gd name="T1" fmla="*/ 0 h 154"/>
                  <a:gd name="T2" fmla="*/ 28 w 124"/>
                  <a:gd name="T3" fmla="*/ 0 h 154"/>
                  <a:gd name="T4" fmla="*/ 98 w 124"/>
                  <a:gd name="T5" fmla="*/ 113 h 154"/>
                  <a:gd name="T6" fmla="*/ 99 w 124"/>
                  <a:gd name="T7" fmla="*/ 113 h 154"/>
                  <a:gd name="T8" fmla="*/ 99 w 124"/>
                  <a:gd name="T9" fmla="*/ 0 h 154"/>
                  <a:gd name="T10" fmla="*/ 124 w 124"/>
                  <a:gd name="T11" fmla="*/ 0 h 154"/>
                  <a:gd name="T12" fmla="*/ 124 w 124"/>
                  <a:gd name="T13" fmla="*/ 154 h 154"/>
                  <a:gd name="T14" fmla="*/ 96 w 124"/>
                  <a:gd name="T15" fmla="*/ 154 h 154"/>
                  <a:gd name="T16" fmla="*/ 26 w 124"/>
                  <a:gd name="T17" fmla="*/ 41 h 154"/>
                  <a:gd name="T18" fmla="*/ 25 w 124"/>
                  <a:gd name="T19" fmla="*/ 41 h 154"/>
                  <a:gd name="T20" fmla="*/ 25 w 124"/>
                  <a:gd name="T21" fmla="*/ 154 h 154"/>
                  <a:gd name="T22" fmla="*/ 0 w 124"/>
                  <a:gd name="T23" fmla="*/ 154 h 154"/>
                  <a:gd name="T24" fmla="*/ 0 w 124"/>
                  <a:gd name="T25" fmla="*/ 0 h 154"/>
                  <a:gd name="T26" fmla="*/ 28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8" y="0"/>
                    </a:moveTo>
                    <a:lnTo>
                      <a:pt x="28" y="0"/>
                    </a:lnTo>
                    <a:lnTo>
                      <a:pt x="98" y="113"/>
                    </a:lnTo>
                    <a:lnTo>
                      <a:pt x="99" y="113"/>
                    </a:lnTo>
                    <a:lnTo>
                      <a:pt x="99" y="0"/>
                    </a:lnTo>
                    <a:lnTo>
                      <a:pt x="124" y="0"/>
                    </a:lnTo>
                    <a:lnTo>
                      <a:pt x="124" y="154"/>
                    </a:lnTo>
                    <a:lnTo>
                      <a:pt x="96" y="154"/>
                    </a:lnTo>
                    <a:lnTo>
                      <a:pt x="26" y="41"/>
                    </a:lnTo>
                    <a:lnTo>
                      <a:pt x="25" y="41"/>
                    </a:lnTo>
                    <a:lnTo>
                      <a:pt x="25" y="154"/>
                    </a:lnTo>
                    <a:lnTo>
                      <a:pt x="0" y="154"/>
                    </a:lnTo>
                    <a:lnTo>
                      <a:pt x="0" y="0"/>
                    </a:lnTo>
                    <a:lnTo>
                      <a:pt x="28"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4" name="Freeform 433">
                <a:extLst>
                  <a:ext uri="{FF2B5EF4-FFF2-40B4-BE49-F238E27FC236}">
                    <a16:creationId xmlns:a16="http://schemas.microsoft.com/office/drawing/2014/main" id="{A7C37A9B-FD59-4509-B2FC-74B99D88FCD6}"/>
                  </a:ext>
                </a:extLst>
              </p:cNvPr>
              <p:cNvSpPr>
                <a:spLocks/>
              </p:cNvSpPr>
              <p:nvPr/>
            </p:nvSpPr>
            <p:spPr bwMode="auto">
              <a:xfrm>
                <a:off x="3811588" y="2940050"/>
                <a:ext cx="65088" cy="73025"/>
              </a:xfrm>
              <a:custGeom>
                <a:avLst/>
                <a:gdLst>
                  <a:gd name="T0" fmla="*/ 156 w 156"/>
                  <a:gd name="T1" fmla="*/ 174 h 174"/>
                  <a:gd name="T2" fmla="*/ 156 w 156"/>
                  <a:gd name="T3" fmla="*/ 174 h 174"/>
                  <a:gd name="T4" fmla="*/ 0 w 156"/>
                  <a:gd name="T5" fmla="*/ 174 h 174"/>
                  <a:gd name="T6" fmla="*/ 0 w 156"/>
                  <a:gd name="T7" fmla="*/ 0 h 174"/>
                  <a:gd name="T8" fmla="*/ 156 w 156"/>
                  <a:gd name="T9" fmla="*/ 0 h 174"/>
                  <a:gd name="T10" fmla="*/ 156 w 156"/>
                  <a:gd name="T11" fmla="*/ 174 h 174"/>
                </a:gdLst>
                <a:ahLst/>
                <a:cxnLst>
                  <a:cxn ang="0">
                    <a:pos x="T0" y="T1"/>
                  </a:cxn>
                  <a:cxn ang="0">
                    <a:pos x="T2" y="T3"/>
                  </a:cxn>
                  <a:cxn ang="0">
                    <a:pos x="T4" y="T5"/>
                  </a:cxn>
                  <a:cxn ang="0">
                    <a:pos x="T6" y="T7"/>
                  </a:cxn>
                  <a:cxn ang="0">
                    <a:pos x="T8" y="T9"/>
                  </a:cxn>
                  <a:cxn ang="0">
                    <a:pos x="T10" y="T11"/>
                  </a:cxn>
                </a:cxnLst>
                <a:rect l="0" t="0" r="r" b="b"/>
                <a:pathLst>
                  <a:path w="156" h="174">
                    <a:moveTo>
                      <a:pt x="156" y="174"/>
                    </a:moveTo>
                    <a:lnTo>
                      <a:pt x="156" y="174"/>
                    </a:lnTo>
                    <a:lnTo>
                      <a:pt x="0" y="174"/>
                    </a:lnTo>
                    <a:lnTo>
                      <a:pt x="0" y="0"/>
                    </a:lnTo>
                    <a:lnTo>
                      <a:pt x="156" y="0"/>
                    </a:lnTo>
                    <a:lnTo>
                      <a:pt x="156"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5" name="Freeform 434">
                <a:extLst>
                  <a:ext uri="{FF2B5EF4-FFF2-40B4-BE49-F238E27FC236}">
                    <a16:creationId xmlns:a16="http://schemas.microsoft.com/office/drawing/2014/main" id="{DED0733A-3D91-4B31-9EBF-3DD84292C55E}"/>
                  </a:ext>
                </a:extLst>
              </p:cNvPr>
              <p:cNvSpPr>
                <a:spLocks/>
              </p:cNvSpPr>
              <p:nvPr/>
            </p:nvSpPr>
            <p:spPr bwMode="auto">
              <a:xfrm>
                <a:off x="3817938" y="3016250"/>
                <a:ext cx="52388" cy="63500"/>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6" name="Freeform 435">
                <a:extLst>
                  <a:ext uri="{FF2B5EF4-FFF2-40B4-BE49-F238E27FC236}">
                    <a16:creationId xmlns:a16="http://schemas.microsoft.com/office/drawing/2014/main" id="{EDC814B3-1789-4F95-A706-E2B66E04978C}"/>
                  </a:ext>
                </a:extLst>
              </p:cNvPr>
              <p:cNvSpPr>
                <a:spLocks/>
              </p:cNvSpPr>
              <p:nvPr/>
            </p:nvSpPr>
            <p:spPr bwMode="auto">
              <a:xfrm>
                <a:off x="3817938" y="2944813"/>
                <a:ext cx="52388" cy="63500"/>
              </a:xfrm>
              <a:custGeom>
                <a:avLst/>
                <a:gdLst>
                  <a:gd name="T0" fmla="*/ 28 w 124"/>
                  <a:gd name="T1" fmla="*/ 0 h 154"/>
                  <a:gd name="T2" fmla="*/ 28 w 124"/>
                  <a:gd name="T3" fmla="*/ 0 h 154"/>
                  <a:gd name="T4" fmla="*/ 98 w 124"/>
                  <a:gd name="T5" fmla="*/ 113 h 154"/>
                  <a:gd name="T6" fmla="*/ 99 w 124"/>
                  <a:gd name="T7" fmla="*/ 113 h 154"/>
                  <a:gd name="T8" fmla="*/ 99 w 124"/>
                  <a:gd name="T9" fmla="*/ 0 h 154"/>
                  <a:gd name="T10" fmla="*/ 124 w 124"/>
                  <a:gd name="T11" fmla="*/ 0 h 154"/>
                  <a:gd name="T12" fmla="*/ 124 w 124"/>
                  <a:gd name="T13" fmla="*/ 154 h 154"/>
                  <a:gd name="T14" fmla="*/ 96 w 124"/>
                  <a:gd name="T15" fmla="*/ 154 h 154"/>
                  <a:gd name="T16" fmla="*/ 26 w 124"/>
                  <a:gd name="T17" fmla="*/ 41 h 154"/>
                  <a:gd name="T18" fmla="*/ 25 w 124"/>
                  <a:gd name="T19" fmla="*/ 41 h 154"/>
                  <a:gd name="T20" fmla="*/ 25 w 124"/>
                  <a:gd name="T21" fmla="*/ 154 h 154"/>
                  <a:gd name="T22" fmla="*/ 0 w 124"/>
                  <a:gd name="T23" fmla="*/ 154 h 154"/>
                  <a:gd name="T24" fmla="*/ 0 w 124"/>
                  <a:gd name="T25" fmla="*/ 0 h 154"/>
                  <a:gd name="T26" fmla="*/ 28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8" y="0"/>
                    </a:moveTo>
                    <a:lnTo>
                      <a:pt x="28" y="0"/>
                    </a:lnTo>
                    <a:lnTo>
                      <a:pt x="98" y="113"/>
                    </a:lnTo>
                    <a:lnTo>
                      <a:pt x="99" y="113"/>
                    </a:lnTo>
                    <a:lnTo>
                      <a:pt x="99" y="0"/>
                    </a:lnTo>
                    <a:lnTo>
                      <a:pt x="124" y="0"/>
                    </a:lnTo>
                    <a:lnTo>
                      <a:pt x="124" y="154"/>
                    </a:lnTo>
                    <a:lnTo>
                      <a:pt x="96" y="154"/>
                    </a:lnTo>
                    <a:lnTo>
                      <a:pt x="26" y="41"/>
                    </a:lnTo>
                    <a:lnTo>
                      <a:pt x="25" y="41"/>
                    </a:lnTo>
                    <a:lnTo>
                      <a:pt x="25" y="154"/>
                    </a:lnTo>
                    <a:lnTo>
                      <a:pt x="0" y="154"/>
                    </a:lnTo>
                    <a:lnTo>
                      <a:pt x="0" y="0"/>
                    </a:lnTo>
                    <a:lnTo>
                      <a:pt x="28"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7" name="Freeform 436">
                <a:extLst>
                  <a:ext uri="{FF2B5EF4-FFF2-40B4-BE49-F238E27FC236}">
                    <a16:creationId xmlns:a16="http://schemas.microsoft.com/office/drawing/2014/main" id="{A3C8FB3C-2CFF-4DEF-B575-375C50B50D9C}"/>
                  </a:ext>
                </a:extLst>
              </p:cNvPr>
              <p:cNvSpPr>
                <a:spLocks/>
              </p:cNvSpPr>
              <p:nvPr/>
            </p:nvSpPr>
            <p:spPr bwMode="auto">
              <a:xfrm>
                <a:off x="3535363" y="3049588"/>
                <a:ext cx="50800" cy="65088"/>
              </a:xfrm>
              <a:custGeom>
                <a:avLst/>
                <a:gdLst>
                  <a:gd name="T0" fmla="*/ 27 w 124"/>
                  <a:gd name="T1" fmla="*/ 0 h 154"/>
                  <a:gd name="T2" fmla="*/ 27 w 124"/>
                  <a:gd name="T3" fmla="*/ 0 h 154"/>
                  <a:gd name="T4" fmla="*/ 27 w 124"/>
                  <a:gd name="T5" fmla="*/ 61 h 154"/>
                  <a:gd name="T6" fmla="*/ 97 w 124"/>
                  <a:gd name="T7" fmla="*/ 61 h 154"/>
                  <a:gd name="T8" fmla="*/ 97 w 124"/>
                  <a:gd name="T9" fmla="*/ 0 h 154"/>
                  <a:gd name="T10" fmla="*/ 124 w 124"/>
                  <a:gd name="T11" fmla="*/ 0 h 154"/>
                  <a:gd name="T12" fmla="*/ 124 w 124"/>
                  <a:gd name="T13" fmla="*/ 154 h 154"/>
                  <a:gd name="T14" fmla="*/ 97 w 124"/>
                  <a:gd name="T15" fmla="*/ 154 h 154"/>
                  <a:gd name="T16" fmla="*/ 97 w 124"/>
                  <a:gd name="T17" fmla="*/ 84 h 154"/>
                  <a:gd name="T18" fmla="*/ 27 w 124"/>
                  <a:gd name="T19" fmla="*/ 84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1"/>
                    </a:lnTo>
                    <a:lnTo>
                      <a:pt x="97" y="61"/>
                    </a:lnTo>
                    <a:lnTo>
                      <a:pt x="97" y="0"/>
                    </a:lnTo>
                    <a:lnTo>
                      <a:pt x="124" y="0"/>
                    </a:lnTo>
                    <a:lnTo>
                      <a:pt x="124" y="154"/>
                    </a:lnTo>
                    <a:lnTo>
                      <a:pt x="97" y="154"/>
                    </a:lnTo>
                    <a:lnTo>
                      <a:pt x="97" y="84"/>
                    </a:lnTo>
                    <a:lnTo>
                      <a:pt x="27" y="84"/>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8" name="Freeform 437">
                <a:extLst>
                  <a:ext uri="{FF2B5EF4-FFF2-40B4-BE49-F238E27FC236}">
                    <a16:creationId xmlns:a16="http://schemas.microsoft.com/office/drawing/2014/main" id="{914FBF15-A281-40C3-A494-ACB8AF706F14}"/>
                  </a:ext>
                </a:extLst>
              </p:cNvPr>
              <p:cNvSpPr>
                <a:spLocks/>
              </p:cNvSpPr>
              <p:nvPr/>
            </p:nvSpPr>
            <p:spPr bwMode="auto">
              <a:xfrm>
                <a:off x="3578226" y="2987675"/>
                <a:ext cx="44450" cy="57150"/>
              </a:xfrm>
              <a:custGeom>
                <a:avLst/>
                <a:gdLst>
                  <a:gd name="T0" fmla="*/ 62 w 107"/>
                  <a:gd name="T1" fmla="*/ 135 h 135"/>
                  <a:gd name="T2" fmla="*/ 62 w 107"/>
                  <a:gd name="T3" fmla="*/ 135 h 135"/>
                  <a:gd name="T4" fmla="*/ 107 w 107"/>
                  <a:gd name="T5" fmla="*/ 0 h 135"/>
                  <a:gd name="T6" fmla="*/ 0 w 107"/>
                  <a:gd name="T7" fmla="*/ 94 h 135"/>
                  <a:gd name="T8" fmla="*/ 62 w 107"/>
                  <a:gd name="T9" fmla="*/ 135 h 135"/>
                </a:gdLst>
                <a:ahLst/>
                <a:cxnLst>
                  <a:cxn ang="0">
                    <a:pos x="T0" y="T1"/>
                  </a:cxn>
                  <a:cxn ang="0">
                    <a:pos x="T2" y="T3"/>
                  </a:cxn>
                  <a:cxn ang="0">
                    <a:pos x="T4" y="T5"/>
                  </a:cxn>
                  <a:cxn ang="0">
                    <a:pos x="T6" y="T7"/>
                  </a:cxn>
                  <a:cxn ang="0">
                    <a:pos x="T8" y="T9"/>
                  </a:cxn>
                </a:cxnLst>
                <a:rect l="0" t="0" r="r" b="b"/>
                <a:pathLst>
                  <a:path w="107" h="135">
                    <a:moveTo>
                      <a:pt x="62" y="135"/>
                    </a:moveTo>
                    <a:lnTo>
                      <a:pt x="62" y="135"/>
                    </a:lnTo>
                    <a:lnTo>
                      <a:pt x="107" y="0"/>
                    </a:lnTo>
                    <a:lnTo>
                      <a:pt x="0" y="94"/>
                    </a:lnTo>
                    <a:lnTo>
                      <a:pt x="62" y="135"/>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19" name="Freeform 438">
                <a:extLst>
                  <a:ext uri="{FF2B5EF4-FFF2-40B4-BE49-F238E27FC236}">
                    <a16:creationId xmlns:a16="http://schemas.microsoft.com/office/drawing/2014/main" id="{3C004A06-EEE2-43D2-8554-611E2E18FF6A}"/>
                  </a:ext>
                </a:extLst>
              </p:cNvPr>
              <p:cNvSpPr>
                <a:spLocks/>
              </p:cNvSpPr>
              <p:nvPr/>
            </p:nvSpPr>
            <p:spPr bwMode="auto">
              <a:xfrm>
                <a:off x="4525963" y="3108325"/>
                <a:ext cx="249238" cy="223838"/>
              </a:xfrm>
              <a:custGeom>
                <a:avLst/>
                <a:gdLst>
                  <a:gd name="T0" fmla="*/ 429 w 595"/>
                  <a:gd name="T1" fmla="*/ 0 h 534"/>
                  <a:gd name="T2" fmla="*/ 429 w 595"/>
                  <a:gd name="T3" fmla="*/ 0 h 534"/>
                  <a:gd name="T4" fmla="*/ 132 w 595"/>
                  <a:gd name="T5" fmla="*/ 19 h 534"/>
                  <a:gd name="T6" fmla="*/ 0 w 595"/>
                  <a:gd name="T7" fmla="*/ 286 h 534"/>
                  <a:gd name="T8" fmla="*/ 165 w 595"/>
                  <a:gd name="T9" fmla="*/ 534 h 534"/>
                  <a:gd name="T10" fmla="*/ 463 w 595"/>
                  <a:gd name="T11" fmla="*/ 515 h 534"/>
                  <a:gd name="T12" fmla="*/ 595 w 595"/>
                  <a:gd name="T13" fmla="*/ 248 h 534"/>
                  <a:gd name="T14" fmla="*/ 429 w 595"/>
                  <a:gd name="T15" fmla="*/ 0 h 534"/>
                  <a:gd name="T16" fmla="*/ 429 w 595"/>
                  <a:gd name="T1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34">
                    <a:moveTo>
                      <a:pt x="429" y="0"/>
                    </a:moveTo>
                    <a:lnTo>
                      <a:pt x="429" y="0"/>
                    </a:lnTo>
                    <a:lnTo>
                      <a:pt x="132" y="19"/>
                    </a:lnTo>
                    <a:lnTo>
                      <a:pt x="0" y="286"/>
                    </a:lnTo>
                    <a:lnTo>
                      <a:pt x="165" y="534"/>
                    </a:lnTo>
                    <a:lnTo>
                      <a:pt x="463" y="515"/>
                    </a:lnTo>
                    <a:lnTo>
                      <a:pt x="595" y="248"/>
                    </a:lnTo>
                    <a:lnTo>
                      <a:pt x="429" y="0"/>
                    </a:lnTo>
                    <a:lnTo>
                      <a:pt x="429" y="0"/>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0" name="Freeform 439">
                <a:extLst>
                  <a:ext uri="{FF2B5EF4-FFF2-40B4-BE49-F238E27FC236}">
                    <a16:creationId xmlns:a16="http://schemas.microsoft.com/office/drawing/2014/main" id="{96F20E92-2378-460F-9FDE-A1F165240F64}"/>
                  </a:ext>
                </a:extLst>
              </p:cNvPr>
              <p:cNvSpPr>
                <a:spLocks/>
              </p:cNvSpPr>
              <p:nvPr/>
            </p:nvSpPr>
            <p:spPr bwMode="auto">
              <a:xfrm>
                <a:off x="4538663" y="3324225"/>
                <a:ext cx="249238" cy="225425"/>
              </a:xfrm>
              <a:custGeom>
                <a:avLst/>
                <a:gdLst>
                  <a:gd name="T0" fmla="*/ 430 w 595"/>
                  <a:gd name="T1" fmla="*/ 0 h 534"/>
                  <a:gd name="T2" fmla="*/ 430 w 595"/>
                  <a:gd name="T3" fmla="*/ 0 h 534"/>
                  <a:gd name="T4" fmla="*/ 132 w 595"/>
                  <a:gd name="T5" fmla="*/ 19 h 534"/>
                  <a:gd name="T6" fmla="*/ 0 w 595"/>
                  <a:gd name="T7" fmla="*/ 287 h 534"/>
                  <a:gd name="T8" fmla="*/ 166 w 595"/>
                  <a:gd name="T9" fmla="*/ 534 h 534"/>
                  <a:gd name="T10" fmla="*/ 463 w 595"/>
                  <a:gd name="T11" fmla="*/ 515 h 534"/>
                  <a:gd name="T12" fmla="*/ 595 w 595"/>
                  <a:gd name="T13" fmla="*/ 248 h 534"/>
                  <a:gd name="T14" fmla="*/ 430 w 595"/>
                  <a:gd name="T15" fmla="*/ 0 h 534"/>
                  <a:gd name="T16" fmla="*/ 430 w 595"/>
                  <a:gd name="T1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34">
                    <a:moveTo>
                      <a:pt x="430" y="0"/>
                    </a:moveTo>
                    <a:lnTo>
                      <a:pt x="430" y="0"/>
                    </a:lnTo>
                    <a:lnTo>
                      <a:pt x="132" y="19"/>
                    </a:lnTo>
                    <a:lnTo>
                      <a:pt x="0" y="287"/>
                    </a:lnTo>
                    <a:lnTo>
                      <a:pt x="166" y="534"/>
                    </a:lnTo>
                    <a:lnTo>
                      <a:pt x="463" y="515"/>
                    </a:lnTo>
                    <a:lnTo>
                      <a:pt x="595" y="248"/>
                    </a:lnTo>
                    <a:lnTo>
                      <a:pt x="430" y="0"/>
                    </a:lnTo>
                    <a:lnTo>
                      <a:pt x="430" y="0"/>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1" name="Freeform 440">
                <a:extLst>
                  <a:ext uri="{FF2B5EF4-FFF2-40B4-BE49-F238E27FC236}">
                    <a16:creationId xmlns:a16="http://schemas.microsoft.com/office/drawing/2014/main" id="{63E2B7D5-3A7F-4FFE-AAA8-EFE7D3F095BF}"/>
                  </a:ext>
                </a:extLst>
              </p:cNvPr>
              <p:cNvSpPr>
                <a:spLocks/>
              </p:cNvSpPr>
              <p:nvPr/>
            </p:nvSpPr>
            <p:spPr bwMode="auto">
              <a:xfrm>
                <a:off x="4564063" y="3352800"/>
                <a:ext cx="47625" cy="96838"/>
              </a:xfrm>
              <a:custGeom>
                <a:avLst/>
                <a:gdLst>
                  <a:gd name="T0" fmla="*/ 0 w 112"/>
                  <a:gd name="T1" fmla="*/ 228 h 228"/>
                  <a:gd name="T2" fmla="*/ 0 w 112"/>
                  <a:gd name="T3" fmla="*/ 228 h 228"/>
                  <a:gd name="T4" fmla="*/ 112 w 112"/>
                  <a:gd name="T5" fmla="*/ 0 h 228"/>
                </a:gdLst>
                <a:ahLst/>
                <a:cxnLst>
                  <a:cxn ang="0">
                    <a:pos x="T0" y="T1"/>
                  </a:cxn>
                  <a:cxn ang="0">
                    <a:pos x="T2" y="T3"/>
                  </a:cxn>
                  <a:cxn ang="0">
                    <a:pos x="T4" y="T5"/>
                  </a:cxn>
                </a:cxnLst>
                <a:rect l="0" t="0" r="r" b="b"/>
                <a:pathLst>
                  <a:path w="112" h="228">
                    <a:moveTo>
                      <a:pt x="0" y="228"/>
                    </a:moveTo>
                    <a:lnTo>
                      <a:pt x="0" y="228"/>
                    </a:lnTo>
                    <a:lnTo>
                      <a:pt x="112"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2" name="Freeform 441">
                <a:extLst>
                  <a:ext uri="{FF2B5EF4-FFF2-40B4-BE49-F238E27FC236}">
                    <a16:creationId xmlns:a16="http://schemas.microsoft.com/office/drawing/2014/main" id="{D1E02D2B-B1C9-4C74-94CB-DF97452ABBDB}"/>
                  </a:ext>
                </a:extLst>
              </p:cNvPr>
              <p:cNvSpPr>
                <a:spLocks/>
              </p:cNvSpPr>
              <p:nvPr/>
            </p:nvSpPr>
            <p:spPr bwMode="auto">
              <a:xfrm>
                <a:off x="4619626" y="3514725"/>
                <a:ext cx="104775" cy="6350"/>
              </a:xfrm>
              <a:custGeom>
                <a:avLst/>
                <a:gdLst>
                  <a:gd name="T0" fmla="*/ 0 w 253"/>
                  <a:gd name="T1" fmla="*/ 15 h 15"/>
                  <a:gd name="T2" fmla="*/ 0 w 253"/>
                  <a:gd name="T3" fmla="*/ 15 h 15"/>
                  <a:gd name="T4" fmla="*/ 253 w 253"/>
                  <a:gd name="T5" fmla="*/ 0 h 15"/>
                </a:gdLst>
                <a:ahLst/>
                <a:cxnLst>
                  <a:cxn ang="0">
                    <a:pos x="T0" y="T1"/>
                  </a:cxn>
                  <a:cxn ang="0">
                    <a:pos x="T2" y="T3"/>
                  </a:cxn>
                  <a:cxn ang="0">
                    <a:pos x="T4" y="T5"/>
                  </a:cxn>
                </a:cxnLst>
                <a:rect l="0" t="0" r="r" b="b"/>
                <a:pathLst>
                  <a:path w="253" h="15">
                    <a:moveTo>
                      <a:pt x="0" y="15"/>
                    </a:moveTo>
                    <a:lnTo>
                      <a:pt x="0" y="15"/>
                    </a:lnTo>
                    <a:lnTo>
                      <a:pt x="253"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3" name="Freeform 442">
                <a:extLst>
                  <a:ext uri="{FF2B5EF4-FFF2-40B4-BE49-F238E27FC236}">
                    <a16:creationId xmlns:a16="http://schemas.microsoft.com/office/drawing/2014/main" id="{7FA14D76-7B0B-43A9-AB89-8D96C609E5CC}"/>
                  </a:ext>
                </a:extLst>
              </p:cNvPr>
              <p:cNvSpPr>
                <a:spLocks/>
              </p:cNvSpPr>
              <p:nvPr/>
            </p:nvSpPr>
            <p:spPr bwMode="auto">
              <a:xfrm>
                <a:off x="4719638" y="3200400"/>
                <a:ext cx="249238" cy="223838"/>
              </a:xfrm>
              <a:custGeom>
                <a:avLst/>
                <a:gdLst>
                  <a:gd name="T0" fmla="*/ 430 w 595"/>
                  <a:gd name="T1" fmla="*/ 0 h 534"/>
                  <a:gd name="T2" fmla="*/ 430 w 595"/>
                  <a:gd name="T3" fmla="*/ 0 h 534"/>
                  <a:gd name="T4" fmla="*/ 132 w 595"/>
                  <a:gd name="T5" fmla="*/ 19 h 534"/>
                  <a:gd name="T6" fmla="*/ 0 w 595"/>
                  <a:gd name="T7" fmla="*/ 287 h 534"/>
                  <a:gd name="T8" fmla="*/ 166 w 595"/>
                  <a:gd name="T9" fmla="*/ 534 h 534"/>
                  <a:gd name="T10" fmla="*/ 463 w 595"/>
                  <a:gd name="T11" fmla="*/ 515 h 534"/>
                  <a:gd name="T12" fmla="*/ 595 w 595"/>
                  <a:gd name="T13" fmla="*/ 248 h 534"/>
                  <a:gd name="T14" fmla="*/ 430 w 595"/>
                  <a:gd name="T15" fmla="*/ 0 h 534"/>
                  <a:gd name="T16" fmla="*/ 430 w 595"/>
                  <a:gd name="T1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5" h="534">
                    <a:moveTo>
                      <a:pt x="430" y="0"/>
                    </a:moveTo>
                    <a:lnTo>
                      <a:pt x="430" y="0"/>
                    </a:lnTo>
                    <a:lnTo>
                      <a:pt x="132" y="19"/>
                    </a:lnTo>
                    <a:lnTo>
                      <a:pt x="0" y="287"/>
                    </a:lnTo>
                    <a:lnTo>
                      <a:pt x="166" y="534"/>
                    </a:lnTo>
                    <a:lnTo>
                      <a:pt x="463" y="515"/>
                    </a:lnTo>
                    <a:lnTo>
                      <a:pt x="595" y="248"/>
                    </a:lnTo>
                    <a:lnTo>
                      <a:pt x="430" y="0"/>
                    </a:lnTo>
                    <a:lnTo>
                      <a:pt x="430" y="0"/>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4" name="Freeform 443">
                <a:extLst>
                  <a:ext uri="{FF2B5EF4-FFF2-40B4-BE49-F238E27FC236}">
                    <a16:creationId xmlns:a16="http://schemas.microsoft.com/office/drawing/2014/main" id="{F5E601BE-A276-4BA3-B939-2A61E888F6CF}"/>
                  </a:ext>
                </a:extLst>
              </p:cNvPr>
              <p:cNvSpPr>
                <a:spLocks/>
              </p:cNvSpPr>
              <p:nvPr/>
            </p:nvSpPr>
            <p:spPr bwMode="auto">
              <a:xfrm>
                <a:off x="4786313" y="3227388"/>
                <a:ext cx="104775" cy="6350"/>
              </a:xfrm>
              <a:custGeom>
                <a:avLst/>
                <a:gdLst>
                  <a:gd name="T0" fmla="*/ 0 w 253"/>
                  <a:gd name="T1" fmla="*/ 16 h 16"/>
                  <a:gd name="T2" fmla="*/ 0 w 253"/>
                  <a:gd name="T3" fmla="*/ 16 h 16"/>
                  <a:gd name="T4" fmla="*/ 253 w 253"/>
                  <a:gd name="T5" fmla="*/ 0 h 16"/>
                </a:gdLst>
                <a:ahLst/>
                <a:cxnLst>
                  <a:cxn ang="0">
                    <a:pos x="T0" y="T1"/>
                  </a:cxn>
                  <a:cxn ang="0">
                    <a:pos x="T2" y="T3"/>
                  </a:cxn>
                  <a:cxn ang="0">
                    <a:pos x="T4" y="T5"/>
                  </a:cxn>
                </a:cxnLst>
                <a:rect l="0" t="0" r="r" b="b"/>
                <a:pathLst>
                  <a:path w="253" h="16">
                    <a:moveTo>
                      <a:pt x="0" y="16"/>
                    </a:moveTo>
                    <a:lnTo>
                      <a:pt x="0" y="16"/>
                    </a:lnTo>
                    <a:lnTo>
                      <a:pt x="253"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5" name="Freeform 444">
                <a:extLst>
                  <a:ext uri="{FF2B5EF4-FFF2-40B4-BE49-F238E27FC236}">
                    <a16:creationId xmlns:a16="http://schemas.microsoft.com/office/drawing/2014/main" id="{2FBA8570-74DB-43BC-B084-3B2D88E3BE7C}"/>
                  </a:ext>
                </a:extLst>
              </p:cNvPr>
              <p:cNvSpPr>
                <a:spLocks/>
              </p:cNvSpPr>
              <p:nvPr/>
            </p:nvSpPr>
            <p:spPr bwMode="auto">
              <a:xfrm>
                <a:off x="4752976" y="3309938"/>
                <a:ext cx="60325" cy="87313"/>
              </a:xfrm>
              <a:custGeom>
                <a:avLst/>
                <a:gdLst>
                  <a:gd name="T0" fmla="*/ 0 w 145"/>
                  <a:gd name="T1" fmla="*/ 0 h 207"/>
                  <a:gd name="T2" fmla="*/ 0 w 145"/>
                  <a:gd name="T3" fmla="*/ 0 h 207"/>
                  <a:gd name="T4" fmla="*/ 145 w 145"/>
                  <a:gd name="T5" fmla="*/ 207 h 207"/>
                </a:gdLst>
                <a:ahLst/>
                <a:cxnLst>
                  <a:cxn ang="0">
                    <a:pos x="T0" y="T1"/>
                  </a:cxn>
                  <a:cxn ang="0">
                    <a:pos x="T2" y="T3"/>
                  </a:cxn>
                  <a:cxn ang="0">
                    <a:pos x="T4" y="T5"/>
                  </a:cxn>
                </a:cxnLst>
                <a:rect l="0" t="0" r="r" b="b"/>
                <a:pathLst>
                  <a:path w="145" h="207">
                    <a:moveTo>
                      <a:pt x="0" y="0"/>
                    </a:moveTo>
                    <a:lnTo>
                      <a:pt x="0" y="0"/>
                    </a:lnTo>
                    <a:lnTo>
                      <a:pt x="145" y="207"/>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6" name="Freeform 445">
                <a:extLst>
                  <a:ext uri="{FF2B5EF4-FFF2-40B4-BE49-F238E27FC236}">
                    <a16:creationId xmlns:a16="http://schemas.microsoft.com/office/drawing/2014/main" id="{82DD269E-3DEC-47DC-ADB3-F1F886190738}"/>
                  </a:ext>
                </a:extLst>
              </p:cNvPr>
              <p:cNvSpPr>
                <a:spLocks/>
              </p:cNvSpPr>
              <p:nvPr/>
            </p:nvSpPr>
            <p:spPr bwMode="auto">
              <a:xfrm>
                <a:off x="4886326" y="3300413"/>
                <a:ext cx="49213" cy="93663"/>
              </a:xfrm>
              <a:custGeom>
                <a:avLst/>
                <a:gdLst>
                  <a:gd name="T0" fmla="*/ 0 w 121"/>
                  <a:gd name="T1" fmla="*/ 222 h 222"/>
                  <a:gd name="T2" fmla="*/ 0 w 121"/>
                  <a:gd name="T3" fmla="*/ 222 h 222"/>
                  <a:gd name="T4" fmla="*/ 121 w 121"/>
                  <a:gd name="T5" fmla="*/ 0 h 222"/>
                </a:gdLst>
                <a:ahLst/>
                <a:cxnLst>
                  <a:cxn ang="0">
                    <a:pos x="T0" y="T1"/>
                  </a:cxn>
                  <a:cxn ang="0">
                    <a:pos x="T2" y="T3"/>
                  </a:cxn>
                  <a:cxn ang="0">
                    <a:pos x="T4" y="T5"/>
                  </a:cxn>
                </a:cxnLst>
                <a:rect l="0" t="0" r="r" b="b"/>
                <a:pathLst>
                  <a:path w="121" h="222">
                    <a:moveTo>
                      <a:pt x="0" y="222"/>
                    </a:moveTo>
                    <a:lnTo>
                      <a:pt x="0" y="222"/>
                    </a:lnTo>
                    <a:lnTo>
                      <a:pt x="121"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7" name="Freeform 446">
                <a:extLst>
                  <a:ext uri="{FF2B5EF4-FFF2-40B4-BE49-F238E27FC236}">
                    <a16:creationId xmlns:a16="http://schemas.microsoft.com/office/drawing/2014/main" id="{2B18D471-4A5B-4E76-BA28-36F2952AF0ED}"/>
                  </a:ext>
                </a:extLst>
              </p:cNvPr>
              <p:cNvSpPr>
                <a:spLocks/>
              </p:cNvSpPr>
              <p:nvPr/>
            </p:nvSpPr>
            <p:spPr bwMode="auto">
              <a:xfrm>
                <a:off x="5080001" y="3071813"/>
                <a:ext cx="217488" cy="249238"/>
              </a:xfrm>
              <a:custGeom>
                <a:avLst/>
                <a:gdLst>
                  <a:gd name="T0" fmla="*/ 518 w 518"/>
                  <a:gd name="T1" fmla="*/ 446 h 596"/>
                  <a:gd name="T2" fmla="*/ 518 w 518"/>
                  <a:gd name="T3" fmla="*/ 446 h 596"/>
                  <a:gd name="T4" fmla="*/ 516 w 518"/>
                  <a:gd name="T5" fmla="*/ 148 h 596"/>
                  <a:gd name="T6" fmla="*/ 258 w 518"/>
                  <a:gd name="T7" fmla="*/ 0 h 596"/>
                  <a:gd name="T8" fmla="*/ 0 w 518"/>
                  <a:gd name="T9" fmla="*/ 150 h 596"/>
                  <a:gd name="T10" fmla="*/ 1 w 518"/>
                  <a:gd name="T11" fmla="*/ 448 h 596"/>
                  <a:gd name="T12" fmla="*/ 260 w 518"/>
                  <a:gd name="T13" fmla="*/ 596 h 596"/>
                  <a:gd name="T14" fmla="*/ 518 w 518"/>
                  <a:gd name="T15" fmla="*/ 446 h 596"/>
                  <a:gd name="T16" fmla="*/ 518 w 518"/>
                  <a:gd name="T17" fmla="*/ 44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596">
                    <a:moveTo>
                      <a:pt x="518" y="446"/>
                    </a:moveTo>
                    <a:lnTo>
                      <a:pt x="518" y="446"/>
                    </a:lnTo>
                    <a:lnTo>
                      <a:pt x="516" y="148"/>
                    </a:lnTo>
                    <a:lnTo>
                      <a:pt x="258" y="0"/>
                    </a:lnTo>
                    <a:lnTo>
                      <a:pt x="0" y="150"/>
                    </a:lnTo>
                    <a:lnTo>
                      <a:pt x="1" y="448"/>
                    </a:lnTo>
                    <a:lnTo>
                      <a:pt x="260" y="596"/>
                    </a:lnTo>
                    <a:lnTo>
                      <a:pt x="518" y="446"/>
                    </a:lnTo>
                    <a:lnTo>
                      <a:pt x="518" y="446"/>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8" name="Freeform 447">
                <a:extLst>
                  <a:ext uri="{FF2B5EF4-FFF2-40B4-BE49-F238E27FC236}">
                    <a16:creationId xmlns:a16="http://schemas.microsoft.com/office/drawing/2014/main" id="{31EDC77E-004E-4751-B846-4F90CE66FD75}"/>
                  </a:ext>
                </a:extLst>
              </p:cNvPr>
              <p:cNvSpPr>
                <a:spLocks/>
              </p:cNvSpPr>
              <p:nvPr/>
            </p:nvSpPr>
            <p:spPr bwMode="auto">
              <a:xfrm>
                <a:off x="5270501" y="3143250"/>
                <a:ext cx="1588" cy="106363"/>
              </a:xfrm>
              <a:custGeom>
                <a:avLst/>
                <a:gdLst>
                  <a:gd name="T0" fmla="*/ 1 w 1"/>
                  <a:gd name="T1" fmla="*/ 0 h 253"/>
                  <a:gd name="T2" fmla="*/ 1 w 1"/>
                  <a:gd name="T3" fmla="*/ 0 h 253"/>
                  <a:gd name="T4" fmla="*/ 0 w 1"/>
                  <a:gd name="T5" fmla="*/ 253 h 253"/>
                </a:gdLst>
                <a:ahLst/>
                <a:cxnLst>
                  <a:cxn ang="0">
                    <a:pos x="T0" y="T1"/>
                  </a:cxn>
                  <a:cxn ang="0">
                    <a:pos x="T2" y="T3"/>
                  </a:cxn>
                  <a:cxn ang="0">
                    <a:pos x="T4" y="T5"/>
                  </a:cxn>
                </a:cxnLst>
                <a:rect l="0" t="0" r="r" b="b"/>
                <a:pathLst>
                  <a:path w="1" h="253">
                    <a:moveTo>
                      <a:pt x="1" y="0"/>
                    </a:moveTo>
                    <a:lnTo>
                      <a:pt x="1" y="0"/>
                    </a:lnTo>
                    <a:lnTo>
                      <a:pt x="0" y="253"/>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29" name="Freeform 448">
                <a:extLst>
                  <a:ext uri="{FF2B5EF4-FFF2-40B4-BE49-F238E27FC236}">
                    <a16:creationId xmlns:a16="http://schemas.microsoft.com/office/drawing/2014/main" id="{8749912C-7853-457B-9222-1ADC9DE3C7CF}"/>
                  </a:ext>
                </a:extLst>
              </p:cNvPr>
              <p:cNvSpPr>
                <a:spLocks/>
              </p:cNvSpPr>
              <p:nvPr/>
            </p:nvSpPr>
            <p:spPr bwMode="auto">
              <a:xfrm>
                <a:off x="5105401" y="3232150"/>
                <a:ext cx="88900" cy="57150"/>
              </a:xfrm>
              <a:custGeom>
                <a:avLst/>
                <a:gdLst>
                  <a:gd name="T0" fmla="*/ 0 w 215"/>
                  <a:gd name="T1" fmla="*/ 0 h 135"/>
                  <a:gd name="T2" fmla="*/ 0 w 215"/>
                  <a:gd name="T3" fmla="*/ 0 h 135"/>
                  <a:gd name="T4" fmla="*/ 215 w 215"/>
                  <a:gd name="T5" fmla="*/ 135 h 135"/>
                </a:gdLst>
                <a:ahLst/>
                <a:cxnLst>
                  <a:cxn ang="0">
                    <a:pos x="T0" y="T1"/>
                  </a:cxn>
                  <a:cxn ang="0">
                    <a:pos x="T2" y="T3"/>
                  </a:cxn>
                  <a:cxn ang="0">
                    <a:pos x="T4" y="T5"/>
                  </a:cxn>
                </a:cxnLst>
                <a:rect l="0" t="0" r="r" b="b"/>
                <a:pathLst>
                  <a:path w="215" h="135">
                    <a:moveTo>
                      <a:pt x="0" y="0"/>
                    </a:moveTo>
                    <a:lnTo>
                      <a:pt x="0" y="0"/>
                    </a:lnTo>
                    <a:lnTo>
                      <a:pt x="215" y="135"/>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0" name="Freeform 449">
                <a:extLst>
                  <a:ext uri="{FF2B5EF4-FFF2-40B4-BE49-F238E27FC236}">
                    <a16:creationId xmlns:a16="http://schemas.microsoft.com/office/drawing/2014/main" id="{3CD4D856-2EC2-4AE0-BAF0-4584A50CD461}"/>
                  </a:ext>
                </a:extLst>
              </p:cNvPr>
              <p:cNvSpPr>
                <a:spLocks/>
              </p:cNvSpPr>
              <p:nvPr/>
            </p:nvSpPr>
            <p:spPr bwMode="auto">
              <a:xfrm>
                <a:off x="5297488" y="3071813"/>
                <a:ext cx="215900" cy="249238"/>
              </a:xfrm>
              <a:custGeom>
                <a:avLst/>
                <a:gdLst>
                  <a:gd name="T0" fmla="*/ 517 w 517"/>
                  <a:gd name="T1" fmla="*/ 446 h 596"/>
                  <a:gd name="T2" fmla="*/ 517 w 517"/>
                  <a:gd name="T3" fmla="*/ 446 h 596"/>
                  <a:gd name="T4" fmla="*/ 516 w 517"/>
                  <a:gd name="T5" fmla="*/ 148 h 596"/>
                  <a:gd name="T6" fmla="*/ 257 w 517"/>
                  <a:gd name="T7" fmla="*/ 0 h 596"/>
                  <a:gd name="T8" fmla="*/ 0 w 517"/>
                  <a:gd name="T9" fmla="*/ 150 h 596"/>
                  <a:gd name="T10" fmla="*/ 1 w 517"/>
                  <a:gd name="T11" fmla="*/ 448 h 596"/>
                  <a:gd name="T12" fmla="*/ 260 w 517"/>
                  <a:gd name="T13" fmla="*/ 596 h 596"/>
                  <a:gd name="T14" fmla="*/ 517 w 517"/>
                  <a:gd name="T15" fmla="*/ 446 h 596"/>
                  <a:gd name="T16" fmla="*/ 517 w 517"/>
                  <a:gd name="T17" fmla="*/ 44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596">
                    <a:moveTo>
                      <a:pt x="517" y="446"/>
                    </a:moveTo>
                    <a:lnTo>
                      <a:pt x="517" y="446"/>
                    </a:lnTo>
                    <a:lnTo>
                      <a:pt x="516" y="148"/>
                    </a:lnTo>
                    <a:lnTo>
                      <a:pt x="257" y="0"/>
                    </a:lnTo>
                    <a:lnTo>
                      <a:pt x="0" y="150"/>
                    </a:lnTo>
                    <a:lnTo>
                      <a:pt x="1" y="448"/>
                    </a:lnTo>
                    <a:lnTo>
                      <a:pt x="260" y="596"/>
                    </a:lnTo>
                    <a:lnTo>
                      <a:pt x="517" y="446"/>
                    </a:lnTo>
                    <a:lnTo>
                      <a:pt x="517" y="446"/>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1" name="Freeform 450">
                <a:extLst>
                  <a:ext uri="{FF2B5EF4-FFF2-40B4-BE49-F238E27FC236}">
                    <a16:creationId xmlns:a16="http://schemas.microsoft.com/office/drawing/2014/main" id="{C0CBFB59-BF66-4CDF-AFFB-58918AFD980C}"/>
                  </a:ext>
                </a:extLst>
              </p:cNvPr>
              <p:cNvSpPr>
                <a:spLocks/>
              </p:cNvSpPr>
              <p:nvPr/>
            </p:nvSpPr>
            <p:spPr bwMode="auto">
              <a:xfrm>
                <a:off x="4897438" y="3094038"/>
                <a:ext cx="184150" cy="209550"/>
              </a:xfrm>
              <a:custGeom>
                <a:avLst/>
                <a:gdLst>
                  <a:gd name="T0" fmla="*/ 174 w 436"/>
                  <a:gd name="T1" fmla="*/ 501 h 501"/>
                  <a:gd name="T2" fmla="*/ 174 w 436"/>
                  <a:gd name="T3" fmla="*/ 501 h 501"/>
                  <a:gd name="T4" fmla="*/ 0 w 436"/>
                  <a:gd name="T5" fmla="*/ 245 h 501"/>
                  <a:gd name="T6" fmla="*/ 162 w 436"/>
                  <a:gd name="T7" fmla="*/ 0 h 501"/>
                  <a:gd name="T8" fmla="*/ 435 w 436"/>
                  <a:gd name="T9" fmla="*/ 97 h 501"/>
                  <a:gd name="T10" fmla="*/ 436 w 436"/>
                  <a:gd name="T11" fmla="*/ 395 h 501"/>
                  <a:gd name="T12" fmla="*/ 174 w 436"/>
                  <a:gd name="T13" fmla="*/ 501 h 501"/>
                  <a:gd name="T14" fmla="*/ 174 w 436"/>
                  <a:gd name="T15" fmla="*/ 501 h 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501">
                    <a:moveTo>
                      <a:pt x="174" y="501"/>
                    </a:moveTo>
                    <a:lnTo>
                      <a:pt x="174" y="501"/>
                    </a:lnTo>
                    <a:lnTo>
                      <a:pt x="0" y="245"/>
                    </a:lnTo>
                    <a:lnTo>
                      <a:pt x="162" y="0"/>
                    </a:lnTo>
                    <a:lnTo>
                      <a:pt x="435" y="97"/>
                    </a:lnTo>
                    <a:lnTo>
                      <a:pt x="436" y="395"/>
                    </a:lnTo>
                    <a:lnTo>
                      <a:pt x="174" y="501"/>
                    </a:lnTo>
                    <a:lnTo>
                      <a:pt x="174" y="501"/>
                    </a:lnTo>
                    <a:close/>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2" name="Freeform 451">
                <a:extLst>
                  <a:ext uri="{FF2B5EF4-FFF2-40B4-BE49-F238E27FC236}">
                    <a16:creationId xmlns:a16="http://schemas.microsoft.com/office/drawing/2014/main" id="{670C56BA-5319-4D1E-8280-E2AFC7213ED0}"/>
                  </a:ext>
                </a:extLst>
              </p:cNvPr>
              <p:cNvSpPr>
                <a:spLocks/>
              </p:cNvSpPr>
              <p:nvPr/>
            </p:nvSpPr>
            <p:spPr bwMode="auto">
              <a:xfrm>
                <a:off x="4384676" y="2921000"/>
                <a:ext cx="304800" cy="63500"/>
              </a:xfrm>
              <a:custGeom>
                <a:avLst/>
                <a:gdLst>
                  <a:gd name="T0" fmla="*/ 726 w 726"/>
                  <a:gd name="T1" fmla="*/ 153 h 153"/>
                  <a:gd name="T2" fmla="*/ 726 w 726"/>
                  <a:gd name="T3" fmla="*/ 153 h 153"/>
                  <a:gd name="T4" fmla="*/ 485 w 726"/>
                  <a:gd name="T5" fmla="*/ 0 h 153"/>
                  <a:gd name="T6" fmla="*/ 241 w 726"/>
                  <a:gd name="T7" fmla="*/ 153 h 153"/>
                  <a:gd name="T8" fmla="*/ 0 w 726"/>
                  <a:gd name="T9" fmla="*/ 0 h 153"/>
                </a:gdLst>
                <a:ahLst/>
                <a:cxnLst>
                  <a:cxn ang="0">
                    <a:pos x="T0" y="T1"/>
                  </a:cxn>
                  <a:cxn ang="0">
                    <a:pos x="T2" y="T3"/>
                  </a:cxn>
                  <a:cxn ang="0">
                    <a:pos x="T4" y="T5"/>
                  </a:cxn>
                  <a:cxn ang="0">
                    <a:pos x="T6" y="T7"/>
                  </a:cxn>
                  <a:cxn ang="0">
                    <a:pos x="T8" y="T9"/>
                  </a:cxn>
                </a:cxnLst>
                <a:rect l="0" t="0" r="r" b="b"/>
                <a:pathLst>
                  <a:path w="726" h="153">
                    <a:moveTo>
                      <a:pt x="726" y="153"/>
                    </a:moveTo>
                    <a:lnTo>
                      <a:pt x="726" y="153"/>
                    </a:lnTo>
                    <a:lnTo>
                      <a:pt x="485" y="0"/>
                    </a:lnTo>
                    <a:lnTo>
                      <a:pt x="241" y="153"/>
                    </a:lnTo>
                    <a:lnTo>
                      <a:pt x="0"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3" name="Freeform 452">
                <a:extLst>
                  <a:ext uri="{FF2B5EF4-FFF2-40B4-BE49-F238E27FC236}">
                    <a16:creationId xmlns:a16="http://schemas.microsoft.com/office/drawing/2014/main" id="{3F4C285D-BB09-486F-8600-AF4E1DA233B1}"/>
                  </a:ext>
                </a:extLst>
              </p:cNvPr>
              <p:cNvSpPr>
                <a:spLocks/>
              </p:cNvSpPr>
              <p:nvPr/>
            </p:nvSpPr>
            <p:spPr bwMode="auto">
              <a:xfrm>
                <a:off x="4695826" y="2984500"/>
                <a:ext cx="0" cy="9525"/>
              </a:xfrm>
              <a:custGeom>
                <a:avLst/>
                <a:gdLst>
                  <a:gd name="T0" fmla="*/ 0 h 20"/>
                  <a:gd name="T1" fmla="*/ 0 h 20"/>
                  <a:gd name="T2" fmla="*/ 20 h 20"/>
                </a:gdLst>
                <a:ahLst/>
                <a:cxnLst>
                  <a:cxn ang="0">
                    <a:pos x="0" y="T0"/>
                  </a:cxn>
                  <a:cxn ang="0">
                    <a:pos x="0" y="T1"/>
                  </a:cxn>
                  <a:cxn ang="0">
                    <a:pos x="0" y="T2"/>
                  </a:cxn>
                </a:cxnLst>
                <a:rect l="0" t="0" r="r" b="b"/>
                <a:pathLst>
                  <a:path h="20">
                    <a:moveTo>
                      <a:pt x="0" y="0"/>
                    </a:moveTo>
                    <a:lnTo>
                      <a:pt x="0" y="0"/>
                    </a:lnTo>
                    <a:lnTo>
                      <a:pt x="0" y="20"/>
                    </a:lnTo>
                  </a:path>
                </a:pathLst>
              </a:custGeom>
              <a:noFill/>
              <a:ln w="1746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4" name="Freeform 453">
                <a:extLst>
                  <a:ext uri="{FF2B5EF4-FFF2-40B4-BE49-F238E27FC236}">
                    <a16:creationId xmlns:a16="http://schemas.microsoft.com/office/drawing/2014/main" id="{A20EEC76-C776-4F9C-84C4-29F049BFC5E8}"/>
                  </a:ext>
                </a:extLst>
              </p:cNvPr>
              <p:cNvSpPr>
                <a:spLocks noEditPoints="1"/>
              </p:cNvSpPr>
              <p:nvPr/>
            </p:nvSpPr>
            <p:spPr bwMode="auto">
              <a:xfrm>
                <a:off x="4695826" y="3013075"/>
                <a:ext cx="0" cy="60325"/>
              </a:xfrm>
              <a:custGeom>
                <a:avLst/>
                <a:gdLst>
                  <a:gd name="T0" fmla="*/ 0 h 141"/>
                  <a:gd name="T1" fmla="*/ 0 h 141"/>
                  <a:gd name="T2" fmla="*/ 47 h 141"/>
                  <a:gd name="T3" fmla="*/ 94 h 141"/>
                  <a:gd name="T4" fmla="*/ 94 h 141"/>
                  <a:gd name="T5" fmla="*/ 141 h 141"/>
                </a:gdLst>
                <a:ahLst/>
                <a:cxnLst>
                  <a:cxn ang="0">
                    <a:pos x="0" y="T0"/>
                  </a:cxn>
                  <a:cxn ang="0">
                    <a:pos x="0" y="T1"/>
                  </a:cxn>
                  <a:cxn ang="0">
                    <a:pos x="0" y="T2"/>
                  </a:cxn>
                  <a:cxn ang="0">
                    <a:pos x="0" y="T3"/>
                  </a:cxn>
                  <a:cxn ang="0">
                    <a:pos x="0" y="T4"/>
                  </a:cxn>
                  <a:cxn ang="0">
                    <a:pos x="0" y="T5"/>
                  </a:cxn>
                </a:cxnLst>
                <a:rect l="0" t="0" r="r" b="b"/>
                <a:pathLst>
                  <a:path h="141">
                    <a:moveTo>
                      <a:pt x="0" y="0"/>
                    </a:moveTo>
                    <a:lnTo>
                      <a:pt x="0" y="0"/>
                    </a:lnTo>
                    <a:lnTo>
                      <a:pt x="0" y="47"/>
                    </a:lnTo>
                    <a:moveTo>
                      <a:pt x="0" y="94"/>
                    </a:moveTo>
                    <a:lnTo>
                      <a:pt x="0" y="94"/>
                    </a:lnTo>
                    <a:lnTo>
                      <a:pt x="0" y="141"/>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5" name="Freeform 454">
                <a:extLst>
                  <a:ext uri="{FF2B5EF4-FFF2-40B4-BE49-F238E27FC236}">
                    <a16:creationId xmlns:a16="http://schemas.microsoft.com/office/drawing/2014/main" id="{46FA25F8-1764-4423-8F68-9E21AEE1FAEA}"/>
                  </a:ext>
                </a:extLst>
              </p:cNvPr>
              <p:cNvSpPr>
                <a:spLocks/>
              </p:cNvSpPr>
              <p:nvPr/>
            </p:nvSpPr>
            <p:spPr bwMode="auto">
              <a:xfrm>
                <a:off x="4695826" y="3092450"/>
                <a:ext cx="0" cy="7938"/>
              </a:xfrm>
              <a:custGeom>
                <a:avLst/>
                <a:gdLst>
                  <a:gd name="T0" fmla="*/ 0 h 20"/>
                  <a:gd name="T1" fmla="*/ 0 h 20"/>
                  <a:gd name="T2" fmla="*/ 20 h 20"/>
                </a:gdLst>
                <a:ahLst/>
                <a:cxnLst>
                  <a:cxn ang="0">
                    <a:pos x="0" y="T0"/>
                  </a:cxn>
                  <a:cxn ang="0">
                    <a:pos x="0" y="T1"/>
                  </a:cxn>
                  <a:cxn ang="0">
                    <a:pos x="0" y="T2"/>
                  </a:cxn>
                </a:cxnLst>
                <a:rect l="0" t="0" r="r" b="b"/>
                <a:pathLst>
                  <a:path h="20">
                    <a:moveTo>
                      <a:pt x="0" y="0"/>
                    </a:moveTo>
                    <a:lnTo>
                      <a:pt x="0" y="0"/>
                    </a:lnTo>
                    <a:lnTo>
                      <a:pt x="0" y="2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6" name="Freeform 455">
                <a:extLst>
                  <a:ext uri="{FF2B5EF4-FFF2-40B4-BE49-F238E27FC236}">
                    <a16:creationId xmlns:a16="http://schemas.microsoft.com/office/drawing/2014/main" id="{C74ECF67-31BC-417E-AB4F-23D558FE46A2}"/>
                  </a:ext>
                </a:extLst>
              </p:cNvPr>
              <p:cNvSpPr>
                <a:spLocks/>
              </p:cNvSpPr>
              <p:nvPr/>
            </p:nvSpPr>
            <p:spPr bwMode="auto">
              <a:xfrm>
                <a:off x="4710113" y="3060700"/>
                <a:ext cx="57150" cy="42863"/>
              </a:xfrm>
              <a:custGeom>
                <a:avLst/>
                <a:gdLst>
                  <a:gd name="T0" fmla="*/ 100 w 137"/>
                  <a:gd name="T1" fmla="*/ 0 h 102"/>
                  <a:gd name="T2" fmla="*/ 100 w 137"/>
                  <a:gd name="T3" fmla="*/ 0 h 102"/>
                  <a:gd name="T4" fmla="*/ 0 w 137"/>
                  <a:gd name="T5" fmla="*/ 102 h 102"/>
                  <a:gd name="T6" fmla="*/ 137 w 137"/>
                  <a:gd name="T7" fmla="*/ 63 h 102"/>
                  <a:gd name="T8" fmla="*/ 100 w 137"/>
                  <a:gd name="T9" fmla="*/ 0 h 102"/>
                </a:gdLst>
                <a:ahLst/>
                <a:cxnLst>
                  <a:cxn ang="0">
                    <a:pos x="T0" y="T1"/>
                  </a:cxn>
                  <a:cxn ang="0">
                    <a:pos x="T2" y="T3"/>
                  </a:cxn>
                  <a:cxn ang="0">
                    <a:pos x="T4" y="T5"/>
                  </a:cxn>
                  <a:cxn ang="0">
                    <a:pos x="T6" y="T7"/>
                  </a:cxn>
                  <a:cxn ang="0">
                    <a:pos x="T8" y="T9"/>
                  </a:cxn>
                </a:cxnLst>
                <a:rect l="0" t="0" r="r" b="b"/>
                <a:pathLst>
                  <a:path w="137" h="102">
                    <a:moveTo>
                      <a:pt x="100" y="0"/>
                    </a:moveTo>
                    <a:lnTo>
                      <a:pt x="100" y="0"/>
                    </a:lnTo>
                    <a:lnTo>
                      <a:pt x="0" y="102"/>
                    </a:lnTo>
                    <a:lnTo>
                      <a:pt x="137" y="63"/>
                    </a:lnTo>
                    <a:lnTo>
                      <a:pt x="100"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37" name="Freeform 456">
                <a:extLst>
                  <a:ext uri="{FF2B5EF4-FFF2-40B4-BE49-F238E27FC236}">
                    <a16:creationId xmlns:a16="http://schemas.microsoft.com/office/drawing/2014/main" id="{455CE762-0B80-4EA9-87B5-4C3D79186370}"/>
                  </a:ext>
                </a:extLst>
              </p:cNvPr>
              <p:cNvSpPr>
                <a:spLocks/>
              </p:cNvSpPr>
              <p:nvPr/>
            </p:nvSpPr>
            <p:spPr bwMode="auto">
              <a:xfrm>
                <a:off x="5349876" y="3324225"/>
                <a:ext cx="52388" cy="52388"/>
              </a:xfrm>
              <a:custGeom>
                <a:avLst/>
                <a:gdLst>
                  <a:gd name="T0" fmla="*/ 54 w 123"/>
                  <a:gd name="T1" fmla="*/ 125 h 125"/>
                  <a:gd name="T2" fmla="*/ 54 w 123"/>
                  <a:gd name="T3" fmla="*/ 125 h 125"/>
                  <a:gd name="T4" fmla="*/ 123 w 123"/>
                  <a:gd name="T5" fmla="*/ 0 h 125"/>
                  <a:gd name="T6" fmla="*/ 0 w 123"/>
                  <a:gd name="T7" fmla="*/ 73 h 125"/>
                  <a:gd name="T8" fmla="*/ 54 w 123"/>
                  <a:gd name="T9" fmla="*/ 125 h 125"/>
                </a:gdLst>
                <a:ahLst/>
                <a:cxnLst>
                  <a:cxn ang="0">
                    <a:pos x="T0" y="T1"/>
                  </a:cxn>
                  <a:cxn ang="0">
                    <a:pos x="T2" y="T3"/>
                  </a:cxn>
                  <a:cxn ang="0">
                    <a:pos x="T4" y="T5"/>
                  </a:cxn>
                  <a:cxn ang="0">
                    <a:pos x="T6" y="T7"/>
                  </a:cxn>
                  <a:cxn ang="0">
                    <a:pos x="T8" y="T9"/>
                  </a:cxn>
                </a:cxnLst>
                <a:rect l="0" t="0" r="r" b="b"/>
                <a:pathLst>
                  <a:path w="123" h="125">
                    <a:moveTo>
                      <a:pt x="54" y="125"/>
                    </a:moveTo>
                    <a:lnTo>
                      <a:pt x="54" y="125"/>
                    </a:lnTo>
                    <a:lnTo>
                      <a:pt x="123" y="0"/>
                    </a:lnTo>
                    <a:lnTo>
                      <a:pt x="0" y="73"/>
                    </a:lnTo>
                    <a:lnTo>
                      <a:pt x="54" y="125"/>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38" name="Freeform 457">
                <a:extLst>
                  <a:ext uri="{FF2B5EF4-FFF2-40B4-BE49-F238E27FC236}">
                    <a16:creationId xmlns:a16="http://schemas.microsoft.com/office/drawing/2014/main" id="{C2797E7F-9732-431B-B839-71DEAA17128C}"/>
                  </a:ext>
                </a:extLst>
              </p:cNvPr>
              <p:cNvSpPr>
                <a:spLocks/>
              </p:cNvSpPr>
              <p:nvPr/>
            </p:nvSpPr>
            <p:spPr bwMode="auto">
              <a:xfrm>
                <a:off x="5405438" y="3324225"/>
                <a:ext cx="4763" cy="7938"/>
              </a:xfrm>
              <a:custGeom>
                <a:avLst/>
                <a:gdLst>
                  <a:gd name="T0" fmla="*/ 0 w 10"/>
                  <a:gd name="T1" fmla="*/ 0 h 17"/>
                  <a:gd name="T2" fmla="*/ 0 w 10"/>
                  <a:gd name="T3" fmla="*/ 0 h 17"/>
                  <a:gd name="T4" fmla="*/ 10 w 10"/>
                  <a:gd name="T5" fmla="*/ 17 h 17"/>
                </a:gdLst>
                <a:ahLst/>
                <a:cxnLst>
                  <a:cxn ang="0">
                    <a:pos x="T0" y="T1"/>
                  </a:cxn>
                  <a:cxn ang="0">
                    <a:pos x="T2" y="T3"/>
                  </a:cxn>
                  <a:cxn ang="0">
                    <a:pos x="T4" y="T5"/>
                  </a:cxn>
                </a:cxnLst>
                <a:rect l="0" t="0" r="r" b="b"/>
                <a:pathLst>
                  <a:path w="10" h="17">
                    <a:moveTo>
                      <a:pt x="0" y="0"/>
                    </a:moveTo>
                    <a:lnTo>
                      <a:pt x="0" y="0"/>
                    </a:lnTo>
                    <a:lnTo>
                      <a:pt x="10" y="17"/>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39" name="Freeform 458">
                <a:extLst>
                  <a:ext uri="{FF2B5EF4-FFF2-40B4-BE49-F238E27FC236}">
                    <a16:creationId xmlns:a16="http://schemas.microsoft.com/office/drawing/2014/main" id="{638B33F0-F5C5-4221-B570-CC74989C0131}"/>
                  </a:ext>
                </a:extLst>
              </p:cNvPr>
              <p:cNvSpPr>
                <a:spLocks noEditPoints="1"/>
              </p:cNvSpPr>
              <p:nvPr/>
            </p:nvSpPr>
            <p:spPr bwMode="auto">
              <a:xfrm>
                <a:off x="5419726" y="3348038"/>
                <a:ext cx="30163" cy="50800"/>
              </a:xfrm>
              <a:custGeom>
                <a:avLst/>
                <a:gdLst>
                  <a:gd name="T0" fmla="*/ 0 w 73"/>
                  <a:gd name="T1" fmla="*/ 0 h 120"/>
                  <a:gd name="T2" fmla="*/ 0 w 73"/>
                  <a:gd name="T3" fmla="*/ 0 h 120"/>
                  <a:gd name="T4" fmla="*/ 25 w 73"/>
                  <a:gd name="T5" fmla="*/ 40 h 120"/>
                  <a:gd name="T6" fmla="*/ 49 w 73"/>
                  <a:gd name="T7" fmla="*/ 80 h 120"/>
                  <a:gd name="T8" fmla="*/ 49 w 73"/>
                  <a:gd name="T9" fmla="*/ 80 h 120"/>
                  <a:gd name="T10" fmla="*/ 73 w 73"/>
                  <a:gd name="T11" fmla="*/ 120 h 120"/>
                </a:gdLst>
                <a:ahLst/>
                <a:cxnLst>
                  <a:cxn ang="0">
                    <a:pos x="T0" y="T1"/>
                  </a:cxn>
                  <a:cxn ang="0">
                    <a:pos x="T2" y="T3"/>
                  </a:cxn>
                  <a:cxn ang="0">
                    <a:pos x="T4" y="T5"/>
                  </a:cxn>
                  <a:cxn ang="0">
                    <a:pos x="T6" y="T7"/>
                  </a:cxn>
                  <a:cxn ang="0">
                    <a:pos x="T8" y="T9"/>
                  </a:cxn>
                  <a:cxn ang="0">
                    <a:pos x="T10" y="T11"/>
                  </a:cxn>
                </a:cxnLst>
                <a:rect l="0" t="0" r="r" b="b"/>
                <a:pathLst>
                  <a:path w="73" h="120">
                    <a:moveTo>
                      <a:pt x="0" y="0"/>
                    </a:moveTo>
                    <a:lnTo>
                      <a:pt x="0" y="0"/>
                    </a:lnTo>
                    <a:lnTo>
                      <a:pt x="25" y="40"/>
                    </a:lnTo>
                    <a:moveTo>
                      <a:pt x="49" y="80"/>
                    </a:moveTo>
                    <a:lnTo>
                      <a:pt x="49" y="80"/>
                    </a:lnTo>
                    <a:lnTo>
                      <a:pt x="73" y="12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40" name="Freeform 459">
                <a:extLst>
                  <a:ext uri="{FF2B5EF4-FFF2-40B4-BE49-F238E27FC236}">
                    <a16:creationId xmlns:a16="http://schemas.microsoft.com/office/drawing/2014/main" id="{25B237F4-5AAE-4406-B0AD-E585DEB987BE}"/>
                  </a:ext>
                </a:extLst>
              </p:cNvPr>
              <p:cNvSpPr>
                <a:spLocks/>
              </p:cNvSpPr>
              <p:nvPr/>
            </p:nvSpPr>
            <p:spPr bwMode="auto">
              <a:xfrm>
                <a:off x="5461001" y="3416300"/>
                <a:ext cx="4763" cy="6350"/>
              </a:xfrm>
              <a:custGeom>
                <a:avLst/>
                <a:gdLst>
                  <a:gd name="T0" fmla="*/ 0 w 10"/>
                  <a:gd name="T1" fmla="*/ 0 h 17"/>
                  <a:gd name="T2" fmla="*/ 0 w 10"/>
                  <a:gd name="T3" fmla="*/ 0 h 17"/>
                  <a:gd name="T4" fmla="*/ 10 w 10"/>
                  <a:gd name="T5" fmla="*/ 17 h 17"/>
                </a:gdLst>
                <a:ahLst/>
                <a:cxnLst>
                  <a:cxn ang="0">
                    <a:pos x="T0" y="T1"/>
                  </a:cxn>
                  <a:cxn ang="0">
                    <a:pos x="T2" y="T3"/>
                  </a:cxn>
                  <a:cxn ang="0">
                    <a:pos x="T4" y="T5"/>
                  </a:cxn>
                </a:cxnLst>
                <a:rect l="0" t="0" r="r" b="b"/>
                <a:pathLst>
                  <a:path w="10" h="17">
                    <a:moveTo>
                      <a:pt x="0" y="0"/>
                    </a:moveTo>
                    <a:lnTo>
                      <a:pt x="0" y="0"/>
                    </a:lnTo>
                    <a:lnTo>
                      <a:pt x="10" y="17"/>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41" name="Freeform 460">
                <a:extLst>
                  <a:ext uri="{FF2B5EF4-FFF2-40B4-BE49-F238E27FC236}">
                    <a16:creationId xmlns:a16="http://schemas.microsoft.com/office/drawing/2014/main" id="{42247776-977F-4A66-A7BD-404D3B46E184}"/>
                  </a:ext>
                </a:extLst>
              </p:cNvPr>
              <p:cNvSpPr>
                <a:spLocks/>
              </p:cNvSpPr>
              <p:nvPr/>
            </p:nvSpPr>
            <p:spPr bwMode="auto">
              <a:xfrm>
                <a:off x="5454651" y="3419475"/>
                <a:ext cx="93663" cy="0"/>
              </a:xfrm>
              <a:custGeom>
                <a:avLst/>
                <a:gdLst>
                  <a:gd name="T0" fmla="*/ 224 w 224"/>
                  <a:gd name="T1" fmla="*/ 224 w 224"/>
                  <a:gd name="T2" fmla="*/ 0 w 224"/>
                </a:gdLst>
                <a:ahLst/>
                <a:cxnLst>
                  <a:cxn ang="0">
                    <a:pos x="T0" y="0"/>
                  </a:cxn>
                  <a:cxn ang="0">
                    <a:pos x="T1" y="0"/>
                  </a:cxn>
                  <a:cxn ang="0">
                    <a:pos x="T2" y="0"/>
                  </a:cxn>
                </a:cxnLst>
                <a:rect l="0" t="0" r="r" b="b"/>
                <a:pathLst>
                  <a:path w="224">
                    <a:moveTo>
                      <a:pt x="224" y="0"/>
                    </a:moveTo>
                    <a:lnTo>
                      <a:pt x="224" y="0"/>
                    </a:lnTo>
                    <a:lnTo>
                      <a:pt x="0"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42" name="Freeform 461">
                <a:extLst>
                  <a:ext uri="{FF2B5EF4-FFF2-40B4-BE49-F238E27FC236}">
                    <a16:creationId xmlns:a16="http://schemas.microsoft.com/office/drawing/2014/main" id="{684EDACD-7589-48C6-AAAF-68134FA7E94C}"/>
                  </a:ext>
                </a:extLst>
              </p:cNvPr>
              <p:cNvSpPr>
                <a:spLocks/>
              </p:cNvSpPr>
              <p:nvPr/>
            </p:nvSpPr>
            <p:spPr bwMode="auto">
              <a:xfrm>
                <a:off x="4448176" y="3446463"/>
                <a:ext cx="93663" cy="0"/>
              </a:xfrm>
              <a:custGeom>
                <a:avLst/>
                <a:gdLst>
                  <a:gd name="T0" fmla="*/ 223 w 223"/>
                  <a:gd name="T1" fmla="*/ 223 w 223"/>
                  <a:gd name="T2" fmla="*/ 0 w 223"/>
                </a:gdLst>
                <a:ahLst/>
                <a:cxnLst>
                  <a:cxn ang="0">
                    <a:pos x="T0" y="0"/>
                  </a:cxn>
                  <a:cxn ang="0">
                    <a:pos x="T1" y="0"/>
                  </a:cxn>
                  <a:cxn ang="0">
                    <a:pos x="T2" y="0"/>
                  </a:cxn>
                </a:cxnLst>
                <a:rect l="0" t="0" r="r" b="b"/>
                <a:pathLst>
                  <a:path w="223">
                    <a:moveTo>
                      <a:pt x="223" y="0"/>
                    </a:moveTo>
                    <a:lnTo>
                      <a:pt x="223" y="0"/>
                    </a:lnTo>
                    <a:lnTo>
                      <a:pt x="0" y="0"/>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43" name="Freeform 462">
                <a:extLst>
                  <a:ext uri="{FF2B5EF4-FFF2-40B4-BE49-F238E27FC236}">
                    <a16:creationId xmlns:a16="http://schemas.microsoft.com/office/drawing/2014/main" id="{57984C25-50BE-474E-9ADB-28F208E529AF}"/>
                  </a:ext>
                </a:extLst>
              </p:cNvPr>
              <p:cNvSpPr>
                <a:spLocks/>
              </p:cNvSpPr>
              <p:nvPr/>
            </p:nvSpPr>
            <p:spPr bwMode="auto">
              <a:xfrm>
                <a:off x="4556126" y="3543300"/>
                <a:ext cx="57150" cy="74613"/>
              </a:xfrm>
              <a:custGeom>
                <a:avLst/>
                <a:gdLst>
                  <a:gd name="T0" fmla="*/ 136 w 136"/>
                  <a:gd name="T1" fmla="*/ 0 h 177"/>
                  <a:gd name="T2" fmla="*/ 136 w 136"/>
                  <a:gd name="T3" fmla="*/ 0 h 177"/>
                  <a:gd name="T4" fmla="*/ 0 w 136"/>
                  <a:gd name="T5" fmla="*/ 177 h 177"/>
                </a:gdLst>
                <a:ahLst/>
                <a:cxnLst>
                  <a:cxn ang="0">
                    <a:pos x="T0" y="T1"/>
                  </a:cxn>
                  <a:cxn ang="0">
                    <a:pos x="T2" y="T3"/>
                  </a:cxn>
                  <a:cxn ang="0">
                    <a:pos x="T4" y="T5"/>
                  </a:cxn>
                </a:cxnLst>
                <a:rect l="0" t="0" r="r" b="b"/>
                <a:pathLst>
                  <a:path w="136" h="177">
                    <a:moveTo>
                      <a:pt x="136" y="0"/>
                    </a:moveTo>
                    <a:lnTo>
                      <a:pt x="136" y="0"/>
                    </a:lnTo>
                    <a:lnTo>
                      <a:pt x="0" y="177"/>
                    </a:lnTo>
                  </a:path>
                </a:pathLst>
              </a:custGeom>
              <a:noFill/>
              <a:ln w="17463"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44" name="Freeform 463">
                <a:extLst>
                  <a:ext uri="{FF2B5EF4-FFF2-40B4-BE49-F238E27FC236}">
                    <a16:creationId xmlns:a16="http://schemas.microsoft.com/office/drawing/2014/main" id="{D2DBB574-BFD0-4E2C-A9F7-94A02E1E1206}"/>
                  </a:ext>
                </a:extLst>
              </p:cNvPr>
              <p:cNvSpPr>
                <a:spLocks/>
              </p:cNvSpPr>
              <p:nvPr/>
            </p:nvSpPr>
            <p:spPr bwMode="auto">
              <a:xfrm>
                <a:off x="4341813" y="2874963"/>
                <a:ext cx="66675" cy="74613"/>
              </a:xfrm>
              <a:custGeom>
                <a:avLst/>
                <a:gdLst>
                  <a:gd name="T0" fmla="*/ 156 w 156"/>
                  <a:gd name="T1" fmla="*/ 175 h 175"/>
                  <a:gd name="T2" fmla="*/ 156 w 156"/>
                  <a:gd name="T3" fmla="*/ 175 h 175"/>
                  <a:gd name="T4" fmla="*/ 0 w 156"/>
                  <a:gd name="T5" fmla="*/ 175 h 175"/>
                  <a:gd name="T6" fmla="*/ 0 w 156"/>
                  <a:gd name="T7" fmla="*/ 0 h 175"/>
                  <a:gd name="T8" fmla="*/ 156 w 156"/>
                  <a:gd name="T9" fmla="*/ 0 h 175"/>
                  <a:gd name="T10" fmla="*/ 156 w 156"/>
                  <a:gd name="T11" fmla="*/ 175 h 175"/>
                </a:gdLst>
                <a:ahLst/>
                <a:cxnLst>
                  <a:cxn ang="0">
                    <a:pos x="T0" y="T1"/>
                  </a:cxn>
                  <a:cxn ang="0">
                    <a:pos x="T2" y="T3"/>
                  </a:cxn>
                  <a:cxn ang="0">
                    <a:pos x="T4" y="T5"/>
                  </a:cxn>
                  <a:cxn ang="0">
                    <a:pos x="T6" y="T7"/>
                  </a:cxn>
                  <a:cxn ang="0">
                    <a:pos x="T8" y="T9"/>
                  </a:cxn>
                  <a:cxn ang="0">
                    <a:pos x="T10" y="T11"/>
                  </a:cxn>
                </a:cxnLst>
                <a:rect l="0" t="0" r="r" b="b"/>
                <a:pathLst>
                  <a:path w="156" h="175">
                    <a:moveTo>
                      <a:pt x="156" y="175"/>
                    </a:moveTo>
                    <a:lnTo>
                      <a:pt x="156" y="175"/>
                    </a:lnTo>
                    <a:lnTo>
                      <a:pt x="0" y="175"/>
                    </a:lnTo>
                    <a:lnTo>
                      <a:pt x="0" y="0"/>
                    </a:lnTo>
                    <a:lnTo>
                      <a:pt x="156" y="0"/>
                    </a:lnTo>
                    <a:lnTo>
                      <a:pt x="156" y="175"/>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45" name="Freeform 464">
                <a:extLst>
                  <a:ext uri="{FF2B5EF4-FFF2-40B4-BE49-F238E27FC236}">
                    <a16:creationId xmlns:a16="http://schemas.microsoft.com/office/drawing/2014/main" id="{9DFEC108-05F2-4D58-9E43-3F0CF8390EB7}"/>
                  </a:ext>
                </a:extLst>
              </p:cNvPr>
              <p:cNvSpPr>
                <a:spLocks noEditPoints="1"/>
              </p:cNvSpPr>
              <p:nvPr/>
            </p:nvSpPr>
            <p:spPr bwMode="auto">
              <a:xfrm>
                <a:off x="4343401" y="2878138"/>
                <a:ext cx="63500" cy="68263"/>
              </a:xfrm>
              <a:custGeom>
                <a:avLst/>
                <a:gdLst>
                  <a:gd name="T0" fmla="*/ 74 w 148"/>
                  <a:gd name="T1" fmla="*/ 139 h 161"/>
                  <a:gd name="T2" fmla="*/ 74 w 148"/>
                  <a:gd name="T3" fmla="*/ 139 h 161"/>
                  <a:gd name="T4" fmla="*/ 121 w 148"/>
                  <a:gd name="T5" fmla="*/ 81 h 161"/>
                  <a:gd name="T6" fmla="*/ 74 w 148"/>
                  <a:gd name="T7" fmla="*/ 22 h 161"/>
                  <a:gd name="T8" fmla="*/ 27 w 148"/>
                  <a:gd name="T9" fmla="*/ 81 h 161"/>
                  <a:gd name="T10" fmla="*/ 74 w 148"/>
                  <a:gd name="T11" fmla="*/ 139 h 161"/>
                  <a:gd name="T12" fmla="*/ 148 w 148"/>
                  <a:gd name="T13" fmla="*/ 81 h 161"/>
                  <a:gd name="T14" fmla="*/ 148 w 148"/>
                  <a:gd name="T15" fmla="*/ 81 h 161"/>
                  <a:gd name="T16" fmla="*/ 74 w 148"/>
                  <a:gd name="T17" fmla="*/ 161 h 161"/>
                  <a:gd name="T18" fmla="*/ 0 w 148"/>
                  <a:gd name="T19" fmla="*/ 81 h 161"/>
                  <a:gd name="T20" fmla="*/ 74 w 148"/>
                  <a:gd name="T21" fmla="*/ 0 h 161"/>
                  <a:gd name="T22" fmla="*/ 148 w 148"/>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1"/>
                    </a:cubicBezTo>
                    <a:cubicBezTo>
                      <a:pt x="121" y="51"/>
                      <a:pt x="107" y="22"/>
                      <a:pt x="74" y="22"/>
                    </a:cubicBezTo>
                    <a:cubicBezTo>
                      <a:pt x="41" y="22"/>
                      <a:pt x="27" y="51"/>
                      <a:pt x="27" y="81"/>
                    </a:cubicBezTo>
                    <a:cubicBezTo>
                      <a:pt x="27" y="110"/>
                      <a:pt x="41" y="139"/>
                      <a:pt x="74" y="139"/>
                    </a:cubicBezTo>
                    <a:close/>
                    <a:moveTo>
                      <a:pt x="148" y="81"/>
                    </a:moveTo>
                    <a:lnTo>
                      <a:pt x="148" y="81"/>
                    </a:lnTo>
                    <a:cubicBezTo>
                      <a:pt x="148" y="125"/>
                      <a:pt x="120" y="161"/>
                      <a:pt x="74" y="161"/>
                    </a:cubicBezTo>
                    <a:cubicBezTo>
                      <a:pt x="28" y="161"/>
                      <a:pt x="0" y="124"/>
                      <a:pt x="0" y="81"/>
                    </a:cubicBezTo>
                    <a:cubicBezTo>
                      <a:pt x="0" y="37"/>
                      <a:pt x="28" y="0"/>
                      <a:pt x="74" y="0"/>
                    </a:cubicBezTo>
                    <a:cubicBezTo>
                      <a:pt x="120" y="0"/>
                      <a:pt x="148" y="37"/>
                      <a:pt x="148"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46" name="Freeform 465">
                <a:extLst>
                  <a:ext uri="{FF2B5EF4-FFF2-40B4-BE49-F238E27FC236}">
                    <a16:creationId xmlns:a16="http://schemas.microsoft.com/office/drawing/2014/main" id="{C6E72EE5-5CD6-4164-8A68-F6357FE26D04}"/>
                  </a:ext>
                </a:extLst>
              </p:cNvPr>
              <p:cNvSpPr>
                <a:spLocks/>
              </p:cNvSpPr>
              <p:nvPr/>
            </p:nvSpPr>
            <p:spPr bwMode="auto">
              <a:xfrm>
                <a:off x="4659313" y="2933700"/>
                <a:ext cx="65088" cy="73025"/>
              </a:xfrm>
              <a:custGeom>
                <a:avLst/>
                <a:gdLst>
                  <a:gd name="T0" fmla="*/ 156 w 156"/>
                  <a:gd name="T1" fmla="*/ 174 h 174"/>
                  <a:gd name="T2" fmla="*/ 156 w 156"/>
                  <a:gd name="T3" fmla="*/ 174 h 174"/>
                  <a:gd name="T4" fmla="*/ 0 w 156"/>
                  <a:gd name="T5" fmla="*/ 174 h 174"/>
                  <a:gd name="T6" fmla="*/ 0 w 156"/>
                  <a:gd name="T7" fmla="*/ 0 h 174"/>
                  <a:gd name="T8" fmla="*/ 156 w 156"/>
                  <a:gd name="T9" fmla="*/ 0 h 174"/>
                  <a:gd name="T10" fmla="*/ 156 w 156"/>
                  <a:gd name="T11" fmla="*/ 174 h 174"/>
                </a:gdLst>
                <a:ahLst/>
                <a:cxnLst>
                  <a:cxn ang="0">
                    <a:pos x="T0" y="T1"/>
                  </a:cxn>
                  <a:cxn ang="0">
                    <a:pos x="T2" y="T3"/>
                  </a:cxn>
                  <a:cxn ang="0">
                    <a:pos x="T4" y="T5"/>
                  </a:cxn>
                  <a:cxn ang="0">
                    <a:pos x="T6" y="T7"/>
                  </a:cxn>
                  <a:cxn ang="0">
                    <a:pos x="T8" y="T9"/>
                  </a:cxn>
                  <a:cxn ang="0">
                    <a:pos x="T10" y="T11"/>
                  </a:cxn>
                </a:cxnLst>
                <a:rect l="0" t="0" r="r" b="b"/>
                <a:pathLst>
                  <a:path w="156" h="174">
                    <a:moveTo>
                      <a:pt x="156" y="174"/>
                    </a:moveTo>
                    <a:lnTo>
                      <a:pt x="156" y="174"/>
                    </a:lnTo>
                    <a:lnTo>
                      <a:pt x="0" y="174"/>
                    </a:lnTo>
                    <a:lnTo>
                      <a:pt x="0" y="0"/>
                    </a:lnTo>
                    <a:lnTo>
                      <a:pt x="156" y="0"/>
                    </a:lnTo>
                    <a:lnTo>
                      <a:pt x="156"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47" name="Freeform 466">
                <a:extLst>
                  <a:ext uri="{FF2B5EF4-FFF2-40B4-BE49-F238E27FC236}">
                    <a16:creationId xmlns:a16="http://schemas.microsoft.com/office/drawing/2014/main" id="{1392F047-4830-49AA-B2A1-19F1F658FF3C}"/>
                  </a:ext>
                </a:extLst>
              </p:cNvPr>
              <p:cNvSpPr>
                <a:spLocks/>
              </p:cNvSpPr>
              <p:nvPr/>
            </p:nvSpPr>
            <p:spPr bwMode="auto">
              <a:xfrm>
                <a:off x="4730751" y="2938463"/>
                <a:ext cx="52388" cy="65088"/>
              </a:xfrm>
              <a:custGeom>
                <a:avLst/>
                <a:gdLst>
                  <a:gd name="T0" fmla="*/ 27 w 124"/>
                  <a:gd name="T1" fmla="*/ 0 h 154"/>
                  <a:gd name="T2" fmla="*/ 27 w 124"/>
                  <a:gd name="T3" fmla="*/ 0 h 154"/>
                  <a:gd name="T4" fmla="*/ 27 w 124"/>
                  <a:gd name="T5" fmla="*/ 62 h 154"/>
                  <a:gd name="T6" fmla="*/ 97 w 124"/>
                  <a:gd name="T7" fmla="*/ 62 h 154"/>
                  <a:gd name="T8" fmla="*/ 97 w 124"/>
                  <a:gd name="T9" fmla="*/ 0 h 154"/>
                  <a:gd name="T10" fmla="*/ 124 w 124"/>
                  <a:gd name="T11" fmla="*/ 0 h 154"/>
                  <a:gd name="T12" fmla="*/ 124 w 124"/>
                  <a:gd name="T13" fmla="*/ 154 h 154"/>
                  <a:gd name="T14" fmla="*/ 97 w 124"/>
                  <a:gd name="T15" fmla="*/ 154 h 154"/>
                  <a:gd name="T16" fmla="*/ 97 w 124"/>
                  <a:gd name="T17" fmla="*/ 85 h 154"/>
                  <a:gd name="T18" fmla="*/ 27 w 124"/>
                  <a:gd name="T19" fmla="*/ 85 h 154"/>
                  <a:gd name="T20" fmla="*/ 27 w 124"/>
                  <a:gd name="T21" fmla="*/ 154 h 154"/>
                  <a:gd name="T22" fmla="*/ 0 w 124"/>
                  <a:gd name="T23" fmla="*/ 154 h 154"/>
                  <a:gd name="T24" fmla="*/ 0 w 124"/>
                  <a:gd name="T25" fmla="*/ 0 h 154"/>
                  <a:gd name="T26" fmla="*/ 27 w 124"/>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4">
                    <a:moveTo>
                      <a:pt x="27" y="0"/>
                    </a:moveTo>
                    <a:lnTo>
                      <a:pt x="27" y="0"/>
                    </a:lnTo>
                    <a:lnTo>
                      <a:pt x="27" y="62"/>
                    </a:lnTo>
                    <a:lnTo>
                      <a:pt x="97" y="62"/>
                    </a:lnTo>
                    <a:lnTo>
                      <a:pt x="97" y="0"/>
                    </a:lnTo>
                    <a:lnTo>
                      <a:pt x="124" y="0"/>
                    </a:lnTo>
                    <a:lnTo>
                      <a:pt x="124" y="154"/>
                    </a:lnTo>
                    <a:lnTo>
                      <a:pt x="97" y="154"/>
                    </a:lnTo>
                    <a:lnTo>
                      <a:pt x="97" y="85"/>
                    </a:lnTo>
                    <a:lnTo>
                      <a:pt x="27" y="85"/>
                    </a:lnTo>
                    <a:lnTo>
                      <a:pt x="27" y="154"/>
                    </a:lnTo>
                    <a:lnTo>
                      <a:pt x="0" y="154"/>
                    </a:lnTo>
                    <a:lnTo>
                      <a:pt x="0" y="0"/>
                    </a:lnTo>
                    <a:lnTo>
                      <a:pt x="27"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48" name="Freeform 467">
                <a:extLst>
                  <a:ext uri="{FF2B5EF4-FFF2-40B4-BE49-F238E27FC236}">
                    <a16:creationId xmlns:a16="http://schemas.microsoft.com/office/drawing/2014/main" id="{9FF0B601-B28D-4C8D-AE23-789407A9B409}"/>
                  </a:ext>
                </a:extLst>
              </p:cNvPr>
              <p:cNvSpPr>
                <a:spLocks/>
              </p:cNvSpPr>
              <p:nvPr/>
            </p:nvSpPr>
            <p:spPr bwMode="auto">
              <a:xfrm>
                <a:off x="5048251" y="3081338"/>
                <a:ext cx="65088" cy="74613"/>
              </a:xfrm>
              <a:custGeom>
                <a:avLst/>
                <a:gdLst>
                  <a:gd name="T0" fmla="*/ 157 w 157"/>
                  <a:gd name="T1" fmla="*/ 174 h 174"/>
                  <a:gd name="T2" fmla="*/ 157 w 157"/>
                  <a:gd name="T3" fmla="*/ 174 h 174"/>
                  <a:gd name="T4" fmla="*/ 0 w 157"/>
                  <a:gd name="T5" fmla="*/ 174 h 174"/>
                  <a:gd name="T6" fmla="*/ 0 w 157"/>
                  <a:gd name="T7" fmla="*/ 0 h 174"/>
                  <a:gd name="T8" fmla="*/ 157 w 157"/>
                  <a:gd name="T9" fmla="*/ 0 h 174"/>
                  <a:gd name="T10" fmla="*/ 157 w 157"/>
                  <a:gd name="T11" fmla="*/ 174 h 174"/>
                </a:gdLst>
                <a:ahLst/>
                <a:cxnLst>
                  <a:cxn ang="0">
                    <a:pos x="T0" y="T1"/>
                  </a:cxn>
                  <a:cxn ang="0">
                    <a:pos x="T2" y="T3"/>
                  </a:cxn>
                  <a:cxn ang="0">
                    <a:pos x="T4" y="T5"/>
                  </a:cxn>
                  <a:cxn ang="0">
                    <a:pos x="T6" y="T7"/>
                  </a:cxn>
                  <a:cxn ang="0">
                    <a:pos x="T8" y="T9"/>
                  </a:cxn>
                  <a:cxn ang="0">
                    <a:pos x="T10" y="T11"/>
                  </a:cxn>
                </a:cxnLst>
                <a:rect l="0" t="0" r="r" b="b"/>
                <a:pathLst>
                  <a:path w="157" h="174">
                    <a:moveTo>
                      <a:pt x="157" y="174"/>
                    </a:moveTo>
                    <a:lnTo>
                      <a:pt x="157" y="174"/>
                    </a:lnTo>
                    <a:lnTo>
                      <a:pt x="0" y="174"/>
                    </a:lnTo>
                    <a:lnTo>
                      <a:pt x="0" y="0"/>
                    </a:lnTo>
                    <a:lnTo>
                      <a:pt x="157" y="0"/>
                    </a:lnTo>
                    <a:lnTo>
                      <a:pt x="157"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49" name="Freeform 468">
                <a:extLst>
                  <a:ext uri="{FF2B5EF4-FFF2-40B4-BE49-F238E27FC236}">
                    <a16:creationId xmlns:a16="http://schemas.microsoft.com/office/drawing/2014/main" id="{9425CBE1-016E-4A6E-8FF9-8A44617C4A1F}"/>
                  </a:ext>
                </a:extLst>
              </p:cNvPr>
              <p:cNvSpPr>
                <a:spLocks/>
              </p:cNvSpPr>
              <p:nvPr/>
            </p:nvSpPr>
            <p:spPr bwMode="auto">
              <a:xfrm>
                <a:off x="5054601" y="3086100"/>
                <a:ext cx="52388" cy="65088"/>
              </a:xfrm>
              <a:custGeom>
                <a:avLst/>
                <a:gdLst>
                  <a:gd name="T0" fmla="*/ 28 w 125"/>
                  <a:gd name="T1" fmla="*/ 0 h 154"/>
                  <a:gd name="T2" fmla="*/ 28 w 125"/>
                  <a:gd name="T3" fmla="*/ 0 h 154"/>
                  <a:gd name="T4" fmla="*/ 99 w 125"/>
                  <a:gd name="T5" fmla="*/ 114 h 154"/>
                  <a:gd name="T6" fmla="*/ 99 w 125"/>
                  <a:gd name="T7" fmla="*/ 114 h 154"/>
                  <a:gd name="T8" fmla="*/ 99 w 125"/>
                  <a:gd name="T9" fmla="*/ 0 h 154"/>
                  <a:gd name="T10" fmla="*/ 125 w 125"/>
                  <a:gd name="T11" fmla="*/ 0 h 154"/>
                  <a:gd name="T12" fmla="*/ 125 w 125"/>
                  <a:gd name="T13" fmla="*/ 154 h 154"/>
                  <a:gd name="T14" fmla="*/ 96 w 125"/>
                  <a:gd name="T15" fmla="*/ 154 h 154"/>
                  <a:gd name="T16" fmla="*/ 26 w 125"/>
                  <a:gd name="T17" fmla="*/ 41 h 154"/>
                  <a:gd name="T18" fmla="*/ 26 w 125"/>
                  <a:gd name="T19" fmla="*/ 41 h 154"/>
                  <a:gd name="T20" fmla="*/ 26 w 125"/>
                  <a:gd name="T21" fmla="*/ 154 h 154"/>
                  <a:gd name="T22" fmla="*/ 0 w 125"/>
                  <a:gd name="T23" fmla="*/ 154 h 154"/>
                  <a:gd name="T24" fmla="*/ 0 w 125"/>
                  <a:gd name="T25" fmla="*/ 0 h 154"/>
                  <a:gd name="T26" fmla="*/ 28 w 125"/>
                  <a:gd name="T2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54">
                    <a:moveTo>
                      <a:pt x="28" y="0"/>
                    </a:moveTo>
                    <a:lnTo>
                      <a:pt x="28" y="0"/>
                    </a:lnTo>
                    <a:lnTo>
                      <a:pt x="99" y="114"/>
                    </a:lnTo>
                    <a:lnTo>
                      <a:pt x="99" y="114"/>
                    </a:lnTo>
                    <a:lnTo>
                      <a:pt x="99" y="0"/>
                    </a:lnTo>
                    <a:lnTo>
                      <a:pt x="125" y="0"/>
                    </a:lnTo>
                    <a:lnTo>
                      <a:pt x="125" y="154"/>
                    </a:lnTo>
                    <a:lnTo>
                      <a:pt x="96" y="154"/>
                    </a:lnTo>
                    <a:lnTo>
                      <a:pt x="26" y="41"/>
                    </a:lnTo>
                    <a:lnTo>
                      <a:pt x="26" y="41"/>
                    </a:lnTo>
                    <a:lnTo>
                      <a:pt x="26" y="154"/>
                    </a:lnTo>
                    <a:lnTo>
                      <a:pt x="0" y="154"/>
                    </a:lnTo>
                    <a:lnTo>
                      <a:pt x="0" y="0"/>
                    </a:lnTo>
                    <a:lnTo>
                      <a:pt x="28"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0" name="Freeform 469">
                <a:extLst>
                  <a:ext uri="{FF2B5EF4-FFF2-40B4-BE49-F238E27FC236}">
                    <a16:creationId xmlns:a16="http://schemas.microsoft.com/office/drawing/2014/main" id="{D0621249-C953-40F0-BC05-8A25AB4411E4}"/>
                  </a:ext>
                </a:extLst>
              </p:cNvPr>
              <p:cNvSpPr>
                <a:spLocks/>
              </p:cNvSpPr>
              <p:nvPr/>
            </p:nvSpPr>
            <p:spPr bwMode="auto">
              <a:xfrm>
                <a:off x="5453063" y="3068638"/>
                <a:ext cx="88900" cy="101600"/>
              </a:xfrm>
              <a:custGeom>
                <a:avLst/>
                <a:gdLst>
                  <a:gd name="T0" fmla="*/ 210 w 210"/>
                  <a:gd name="T1" fmla="*/ 243 h 243"/>
                  <a:gd name="T2" fmla="*/ 210 w 210"/>
                  <a:gd name="T3" fmla="*/ 243 h 243"/>
                  <a:gd name="T4" fmla="*/ 0 w 210"/>
                  <a:gd name="T5" fmla="*/ 234 h 243"/>
                  <a:gd name="T6" fmla="*/ 75 w 210"/>
                  <a:gd name="T7" fmla="*/ 0 h 243"/>
                  <a:gd name="T8" fmla="*/ 210 w 210"/>
                  <a:gd name="T9" fmla="*/ 57 h 243"/>
                  <a:gd name="T10" fmla="*/ 210 w 210"/>
                  <a:gd name="T11" fmla="*/ 243 h 243"/>
                </a:gdLst>
                <a:ahLst/>
                <a:cxnLst>
                  <a:cxn ang="0">
                    <a:pos x="T0" y="T1"/>
                  </a:cxn>
                  <a:cxn ang="0">
                    <a:pos x="T2" y="T3"/>
                  </a:cxn>
                  <a:cxn ang="0">
                    <a:pos x="T4" y="T5"/>
                  </a:cxn>
                  <a:cxn ang="0">
                    <a:pos x="T6" y="T7"/>
                  </a:cxn>
                  <a:cxn ang="0">
                    <a:pos x="T8" y="T9"/>
                  </a:cxn>
                  <a:cxn ang="0">
                    <a:pos x="T10" y="T11"/>
                  </a:cxn>
                </a:cxnLst>
                <a:rect l="0" t="0" r="r" b="b"/>
                <a:pathLst>
                  <a:path w="210" h="243">
                    <a:moveTo>
                      <a:pt x="210" y="243"/>
                    </a:moveTo>
                    <a:lnTo>
                      <a:pt x="210" y="243"/>
                    </a:lnTo>
                    <a:lnTo>
                      <a:pt x="0" y="234"/>
                    </a:lnTo>
                    <a:lnTo>
                      <a:pt x="75" y="0"/>
                    </a:lnTo>
                    <a:lnTo>
                      <a:pt x="210" y="57"/>
                    </a:lnTo>
                    <a:lnTo>
                      <a:pt x="210" y="24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1" name="Freeform 470">
                <a:extLst>
                  <a:ext uri="{FF2B5EF4-FFF2-40B4-BE49-F238E27FC236}">
                    <a16:creationId xmlns:a16="http://schemas.microsoft.com/office/drawing/2014/main" id="{B2B7A2D6-7B31-4F21-AC21-A47896EE9D69}"/>
                  </a:ext>
                </a:extLst>
              </p:cNvPr>
              <p:cNvSpPr>
                <a:spLocks noEditPoints="1"/>
              </p:cNvSpPr>
              <p:nvPr/>
            </p:nvSpPr>
            <p:spPr bwMode="auto">
              <a:xfrm>
                <a:off x="5478463" y="3094038"/>
                <a:ext cx="61913" cy="68263"/>
              </a:xfrm>
              <a:custGeom>
                <a:avLst/>
                <a:gdLst>
                  <a:gd name="T0" fmla="*/ 74 w 148"/>
                  <a:gd name="T1" fmla="*/ 139 h 161"/>
                  <a:gd name="T2" fmla="*/ 74 w 148"/>
                  <a:gd name="T3" fmla="*/ 139 h 161"/>
                  <a:gd name="T4" fmla="*/ 121 w 148"/>
                  <a:gd name="T5" fmla="*/ 81 h 161"/>
                  <a:gd name="T6" fmla="*/ 74 w 148"/>
                  <a:gd name="T7" fmla="*/ 22 h 161"/>
                  <a:gd name="T8" fmla="*/ 27 w 148"/>
                  <a:gd name="T9" fmla="*/ 81 h 161"/>
                  <a:gd name="T10" fmla="*/ 74 w 148"/>
                  <a:gd name="T11" fmla="*/ 139 h 161"/>
                  <a:gd name="T12" fmla="*/ 148 w 148"/>
                  <a:gd name="T13" fmla="*/ 81 h 161"/>
                  <a:gd name="T14" fmla="*/ 148 w 148"/>
                  <a:gd name="T15" fmla="*/ 81 h 161"/>
                  <a:gd name="T16" fmla="*/ 74 w 148"/>
                  <a:gd name="T17" fmla="*/ 161 h 161"/>
                  <a:gd name="T18" fmla="*/ 0 w 148"/>
                  <a:gd name="T19" fmla="*/ 81 h 161"/>
                  <a:gd name="T20" fmla="*/ 74 w 148"/>
                  <a:gd name="T21" fmla="*/ 0 h 161"/>
                  <a:gd name="T22" fmla="*/ 148 w 148"/>
                  <a:gd name="T23" fmla="*/ 8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61">
                    <a:moveTo>
                      <a:pt x="74" y="139"/>
                    </a:moveTo>
                    <a:lnTo>
                      <a:pt x="74" y="139"/>
                    </a:lnTo>
                    <a:cubicBezTo>
                      <a:pt x="107" y="139"/>
                      <a:pt x="121" y="110"/>
                      <a:pt x="121" y="81"/>
                    </a:cubicBezTo>
                    <a:cubicBezTo>
                      <a:pt x="121" y="51"/>
                      <a:pt x="107" y="22"/>
                      <a:pt x="74" y="22"/>
                    </a:cubicBezTo>
                    <a:cubicBezTo>
                      <a:pt x="41" y="22"/>
                      <a:pt x="27" y="52"/>
                      <a:pt x="27" y="81"/>
                    </a:cubicBezTo>
                    <a:cubicBezTo>
                      <a:pt x="27" y="110"/>
                      <a:pt x="41" y="139"/>
                      <a:pt x="74" y="139"/>
                    </a:cubicBezTo>
                    <a:close/>
                    <a:moveTo>
                      <a:pt x="148" y="81"/>
                    </a:moveTo>
                    <a:lnTo>
                      <a:pt x="148" y="81"/>
                    </a:lnTo>
                    <a:cubicBezTo>
                      <a:pt x="148" y="125"/>
                      <a:pt x="120" y="161"/>
                      <a:pt x="74" y="161"/>
                    </a:cubicBezTo>
                    <a:cubicBezTo>
                      <a:pt x="28" y="161"/>
                      <a:pt x="0" y="125"/>
                      <a:pt x="0" y="81"/>
                    </a:cubicBezTo>
                    <a:cubicBezTo>
                      <a:pt x="0" y="37"/>
                      <a:pt x="28" y="0"/>
                      <a:pt x="74" y="0"/>
                    </a:cubicBezTo>
                    <a:cubicBezTo>
                      <a:pt x="120" y="0"/>
                      <a:pt x="148" y="37"/>
                      <a:pt x="148" y="81"/>
                    </a:cubicBez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2" name="Freeform 471">
                <a:extLst>
                  <a:ext uri="{FF2B5EF4-FFF2-40B4-BE49-F238E27FC236}">
                    <a16:creationId xmlns:a16="http://schemas.microsoft.com/office/drawing/2014/main" id="{6E01330B-6C8F-482E-AF4B-600027FC7B42}"/>
                  </a:ext>
                </a:extLst>
              </p:cNvPr>
              <p:cNvSpPr>
                <a:spLocks/>
              </p:cNvSpPr>
              <p:nvPr/>
            </p:nvSpPr>
            <p:spPr bwMode="auto">
              <a:xfrm>
                <a:off x="4672013" y="2940050"/>
                <a:ext cx="49213" cy="61913"/>
              </a:xfrm>
              <a:custGeom>
                <a:avLst/>
                <a:gdLst>
                  <a:gd name="T0" fmla="*/ 0 w 115"/>
                  <a:gd name="T1" fmla="*/ 146 h 146"/>
                  <a:gd name="T2" fmla="*/ 0 w 115"/>
                  <a:gd name="T3" fmla="*/ 146 h 146"/>
                  <a:gd name="T4" fmla="*/ 0 w 115"/>
                  <a:gd name="T5" fmla="*/ 0 h 146"/>
                  <a:gd name="T6" fmla="*/ 20 w 115"/>
                  <a:gd name="T7" fmla="*/ 0 h 146"/>
                  <a:gd name="T8" fmla="*/ 97 w 115"/>
                  <a:gd name="T9" fmla="*/ 115 h 146"/>
                  <a:gd name="T10" fmla="*/ 97 w 115"/>
                  <a:gd name="T11" fmla="*/ 0 h 146"/>
                  <a:gd name="T12" fmla="*/ 115 w 115"/>
                  <a:gd name="T13" fmla="*/ 0 h 146"/>
                  <a:gd name="T14" fmla="*/ 115 w 115"/>
                  <a:gd name="T15" fmla="*/ 146 h 146"/>
                  <a:gd name="T16" fmla="*/ 95 w 115"/>
                  <a:gd name="T17" fmla="*/ 146 h 146"/>
                  <a:gd name="T18" fmla="*/ 19 w 115"/>
                  <a:gd name="T19" fmla="*/ 32 h 146"/>
                  <a:gd name="T20" fmla="*/ 19 w 115"/>
                  <a:gd name="T21" fmla="*/ 146 h 146"/>
                  <a:gd name="T22" fmla="*/ 0 w 115"/>
                  <a:gd name="T23"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46">
                    <a:moveTo>
                      <a:pt x="0" y="146"/>
                    </a:moveTo>
                    <a:lnTo>
                      <a:pt x="0" y="146"/>
                    </a:lnTo>
                    <a:lnTo>
                      <a:pt x="0" y="0"/>
                    </a:lnTo>
                    <a:lnTo>
                      <a:pt x="20" y="0"/>
                    </a:lnTo>
                    <a:lnTo>
                      <a:pt x="97" y="115"/>
                    </a:lnTo>
                    <a:lnTo>
                      <a:pt x="97" y="0"/>
                    </a:lnTo>
                    <a:lnTo>
                      <a:pt x="115" y="0"/>
                    </a:lnTo>
                    <a:lnTo>
                      <a:pt x="115" y="146"/>
                    </a:lnTo>
                    <a:lnTo>
                      <a:pt x="95" y="146"/>
                    </a:lnTo>
                    <a:lnTo>
                      <a:pt x="19" y="32"/>
                    </a:lnTo>
                    <a:lnTo>
                      <a:pt x="19" y="146"/>
                    </a:lnTo>
                    <a:lnTo>
                      <a:pt x="0" y="146"/>
                    </a:lnTo>
                    <a:close/>
                  </a:path>
                </a:pathLst>
              </a:custGeom>
              <a:solidFill>
                <a:srgbClr val="EB0F86"/>
              </a:solidFill>
              <a:ln w="0">
                <a:solidFill>
                  <a:srgbClr val="ED0084"/>
                </a:solid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3" name="Freeform 472">
                <a:extLst>
                  <a:ext uri="{FF2B5EF4-FFF2-40B4-BE49-F238E27FC236}">
                    <a16:creationId xmlns:a16="http://schemas.microsoft.com/office/drawing/2014/main" id="{DBD9F471-E0FE-46F9-BA21-FA467D720E95}"/>
                  </a:ext>
                </a:extLst>
              </p:cNvPr>
              <p:cNvSpPr>
                <a:spLocks/>
              </p:cNvSpPr>
              <p:nvPr/>
            </p:nvSpPr>
            <p:spPr bwMode="auto">
              <a:xfrm>
                <a:off x="4672013" y="2940050"/>
                <a:ext cx="49213" cy="61913"/>
              </a:xfrm>
              <a:custGeom>
                <a:avLst/>
                <a:gdLst>
                  <a:gd name="T0" fmla="*/ 0 w 115"/>
                  <a:gd name="T1" fmla="*/ 146 h 146"/>
                  <a:gd name="T2" fmla="*/ 0 w 115"/>
                  <a:gd name="T3" fmla="*/ 146 h 146"/>
                  <a:gd name="T4" fmla="*/ 0 w 115"/>
                  <a:gd name="T5" fmla="*/ 0 h 146"/>
                  <a:gd name="T6" fmla="*/ 20 w 115"/>
                  <a:gd name="T7" fmla="*/ 0 h 146"/>
                  <a:gd name="T8" fmla="*/ 97 w 115"/>
                  <a:gd name="T9" fmla="*/ 115 h 146"/>
                  <a:gd name="T10" fmla="*/ 97 w 115"/>
                  <a:gd name="T11" fmla="*/ 0 h 146"/>
                  <a:gd name="T12" fmla="*/ 115 w 115"/>
                  <a:gd name="T13" fmla="*/ 0 h 146"/>
                  <a:gd name="T14" fmla="*/ 115 w 115"/>
                  <a:gd name="T15" fmla="*/ 146 h 146"/>
                  <a:gd name="T16" fmla="*/ 95 w 115"/>
                  <a:gd name="T17" fmla="*/ 146 h 146"/>
                  <a:gd name="T18" fmla="*/ 19 w 115"/>
                  <a:gd name="T19" fmla="*/ 32 h 146"/>
                  <a:gd name="T20" fmla="*/ 19 w 115"/>
                  <a:gd name="T21" fmla="*/ 146 h 146"/>
                  <a:gd name="T22" fmla="*/ 0 w 115"/>
                  <a:gd name="T23" fmla="*/ 146 h 146"/>
                  <a:gd name="T24" fmla="*/ 0 w 115"/>
                  <a:gd name="T2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6">
                    <a:moveTo>
                      <a:pt x="0" y="146"/>
                    </a:moveTo>
                    <a:lnTo>
                      <a:pt x="0" y="146"/>
                    </a:lnTo>
                    <a:lnTo>
                      <a:pt x="0" y="0"/>
                    </a:lnTo>
                    <a:lnTo>
                      <a:pt x="20" y="0"/>
                    </a:lnTo>
                    <a:lnTo>
                      <a:pt x="97" y="115"/>
                    </a:lnTo>
                    <a:lnTo>
                      <a:pt x="97" y="0"/>
                    </a:lnTo>
                    <a:lnTo>
                      <a:pt x="115" y="0"/>
                    </a:lnTo>
                    <a:lnTo>
                      <a:pt x="115" y="146"/>
                    </a:lnTo>
                    <a:lnTo>
                      <a:pt x="95" y="146"/>
                    </a:lnTo>
                    <a:lnTo>
                      <a:pt x="19" y="32"/>
                    </a:lnTo>
                    <a:lnTo>
                      <a:pt x="19" y="146"/>
                    </a:lnTo>
                    <a:lnTo>
                      <a:pt x="0" y="146"/>
                    </a:lnTo>
                    <a:lnTo>
                      <a:pt x="0" y="146"/>
                    </a:lnTo>
                    <a:close/>
                  </a:path>
                </a:pathLst>
              </a:custGeom>
              <a:noFill/>
              <a:ln w="31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154" name="Freeform 473">
                <a:extLst>
                  <a:ext uri="{FF2B5EF4-FFF2-40B4-BE49-F238E27FC236}">
                    <a16:creationId xmlns:a16="http://schemas.microsoft.com/office/drawing/2014/main" id="{BC3FCF41-9564-4604-A6E1-9865A7E0A697}"/>
                  </a:ext>
                </a:extLst>
              </p:cNvPr>
              <p:cNvSpPr>
                <a:spLocks/>
              </p:cNvSpPr>
              <p:nvPr/>
            </p:nvSpPr>
            <p:spPr bwMode="auto">
              <a:xfrm>
                <a:off x="2093913" y="2943225"/>
                <a:ext cx="65088" cy="73025"/>
              </a:xfrm>
              <a:custGeom>
                <a:avLst/>
                <a:gdLst>
                  <a:gd name="T0" fmla="*/ 156 w 156"/>
                  <a:gd name="T1" fmla="*/ 174 h 174"/>
                  <a:gd name="T2" fmla="*/ 156 w 156"/>
                  <a:gd name="T3" fmla="*/ 174 h 174"/>
                  <a:gd name="T4" fmla="*/ 0 w 156"/>
                  <a:gd name="T5" fmla="*/ 174 h 174"/>
                  <a:gd name="T6" fmla="*/ 0 w 156"/>
                  <a:gd name="T7" fmla="*/ 0 h 174"/>
                  <a:gd name="T8" fmla="*/ 156 w 156"/>
                  <a:gd name="T9" fmla="*/ 0 h 174"/>
                  <a:gd name="T10" fmla="*/ 156 w 156"/>
                  <a:gd name="T11" fmla="*/ 174 h 174"/>
                </a:gdLst>
                <a:ahLst/>
                <a:cxnLst>
                  <a:cxn ang="0">
                    <a:pos x="T0" y="T1"/>
                  </a:cxn>
                  <a:cxn ang="0">
                    <a:pos x="T2" y="T3"/>
                  </a:cxn>
                  <a:cxn ang="0">
                    <a:pos x="T4" y="T5"/>
                  </a:cxn>
                  <a:cxn ang="0">
                    <a:pos x="T6" y="T7"/>
                  </a:cxn>
                  <a:cxn ang="0">
                    <a:pos x="T8" y="T9"/>
                  </a:cxn>
                  <a:cxn ang="0">
                    <a:pos x="T10" y="T11"/>
                  </a:cxn>
                </a:cxnLst>
                <a:rect l="0" t="0" r="r" b="b"/>
                <a:pathLst>
                  <a:path w="156" h="174">
                    <a:moveTo>
                      <a:pt x="156" y="174"/>
                    </a:moveTo>
                    <a:lnTo>
                      <a:pt x="156" y="174"/>
                    </a:lnTo>
                    <a:lnTo>
                      <a:pt x="0" y="174"/>
                    </a:lnTo>
                    <a:lnTo>
                      <a:pt x="0" y="0"/>
                    </a:lnTo>
                    <a:lnTo>
                      <a:pt x="156" y="0"/>
                    </a:lnTo>
                    <a:lnTo>
                      <a:pt x="156"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5" name="Freeform 474">
                <a:extLst>
                  <a:ext uri="{FF2B5EF4-FFF2-40B4-BE49-F238E27FC236}">
                    <a16:creationId xmlns:a16="http://schemas.microsoft.com/office/drawing/2014/main" id="{BB91C806-EC05-4F43-B36D-67C011D8FD63}"/>
                  </a:ext>
                </a:extLst>
              </p:cNvPr>
              <p:cNvSpPr>
                <a:spLocks/>
              </p:cNvSpPr>
              <p:nvPr/>
            </p:nvSpPr>
            <p:spPr bwMode="auto">
              <a:xfrm>
                <a:off x="2100263" y="2947988"/>
                <a:ext cx="52388" cy="63500"/>
              </a:xfrm>
              <a:custGeom>
                <a:avLst/>
                <a:gdLst>
                  <a:gd name="T0" fmla="*/ 28 w 124"/>
                  <a:gd name="T1" fmla="*/ 0 h 153"/>
                  <a:gd name="T2" fmla="*/ 28 w 124"/>
                  <a:gd name="T3" fmla="*/ 0 h 153"/>
                  <a:gd name="T4" fmla="*/ 98 w 124"/>
                  <a:gd name="T5" fmla="*/ 113 h 153"/>
                  <a:gd name="T6" fmla="*/ 99 w 124"/>
                  <a:gd name="T7" fmla="*/ 113 h 153"/>
                  <a:gd name="T8" fmla="*/ 99 w 124"/>
                  <a:gd name="T9" fmla="*/ 0 h 153"/>
                  <a:gd name="T10" fmla="*/ 124 w 124"/>
                  <a:gd name="T11" fmla="*/ 0 h 153"/>
                  <a:gd name="T12" fmla="*/ 124 w 124"/>
                  <a:gd name="T13" fmla="*/ 153 h 153"/>
                  <a:gd name="T14" fmla="*/ 96 w 124"/>
                  <a:gd name="T15" fmla="*/ 153 h 153"/>
                  <a:gd name="T16" fmla="*/ 26 w 124"/>
                  <a:gd name="T17" fmla="*/ 40 h 153"/>
                  <a:gd name="T18" fmla="*/ 25 w 124"/>
                  <a:gd name="T19" fmla="*/ 40 h 153"/>
                  <a:gd name="T20" fmla="*/ 25 w 124"/>
                  <a:gd name="T21" fmla="*/ 153 h 153"/>
                  <a:gd name="T22" fmla="*/ 0 w 124"/>
                  <a:gd name="T23" fmla="*/ 153 h 153"/>
                  <a:gd name="T24" fmla="*/ 0 w 124"/>
                  <a:gd name="T25" fmla="*/ 0 h 153"/>
                  <a:gd name="T26" fmla="*/ 28 w 124"/>
                  <a:gd name="T2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53">
                    <a:moveTo>
                      <a:pt x="28" y="0"/>
                    </a:moveTo>
                    <a:lnTo>
                      <a:pt x="28" y="0"/>
                    </a:lnTo>
                    <a:lnTo>
                      <a:pt x="98" y="113"/>
                    </a:lnTo>
                    <a:lnTo>
                      <a:pt x="99" y="113"/>
                    </a:lnTo>
                    <a:lnTo>
                      <a:pt x="99" y="0"/>
                    </a:lnTo>
                    <a:lnTo>
                      <a:pt x="124" y="0"/>
                    </a:lnTo>
                    <a:lnTo>
                      <a:pt x="124" y="153"/>
                    </a:lnTo>
                    <a:lnTo>
                      <a:pt x="96" y="153"/>
                    </a:lnTo>
                    <a:lnTo>
                      <a:pt x="26" y="40"/>
                    </a:lnTo>
                    <a:lnTo>
                      <a:pt x="25" y="40"/>
                    </a:lnTo>
                    <a:lnTo>
                      <a:pt x="25" y="153"/>
                    </a:lnTo>
                    <a:lnTo>
                      <a:pt x="0" y="153"/>
                    </a:lnTo>
                    <a:lnTo>
                      <a:pt x="0" y="0"/>
                    </a:lnTo>
                    <a:lnTo>
                      <a:pt x="28" y="0"/>
                    </a:lnTo>
                    <a:close/>
                  </a:path>
                </a:pathLst>
              </a:custGeom>
              <a:solidFill>
                <a:srgbClr val="EB0F8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6" name="Freeform 475">
                <a:extLst>
                  <a:ext uri="{FF2B5EF4-FFF2-40B4-BE49-F238E27FC236}">
                    <a16:creationId xmlns:a16="http://schemas.microsoft.com/office/drawing/2014/main" id="{C3C6BA13-DEDD-4E58-865D-6531DE2B1188}"/>
                  </a:ext>
                </a:extLst>
              </p:cNvPr>
              <p:cNvSpPr>
                <a:spLocks/>
              </p:cNvSpPr>
              <p:nvPr/>
            </p:nvSpPr>
            <p:spPr bwMode="auto">
              <a:xfrm>
                <a:off x="4883151" y="3373438"/>
                <a:ext cx="65088" cy="73025"/>
              </a:xfrm>
              <a:custGeom>
                <a:avLst/>
                <a:gdLst>
                  <a:gd name="T0" fmla="*/ 157 w 157"/>
                  <a:gd name="T1" fmla="*/ 174 h 174"/>
                  <a:gd name="T2" fmla="*/ 157 w 157"/>
                  <a:gd name="T3" fmla="*/ 174 h 174"/>
                  <a:gd name="T4" fmla="*/ 0 w 157"/>
                  <a:gd name="T5" fmla="*/ 174 h 174"/>
                  <a:gd name="T6" fmla="*/ 0 w 157"/>
                  <a:gd name="T7" fmla="*/ 0 h 174"/>
                  <a:gd name="T8" fmla="*/ 157 w 157"/>
                  <a:gd name="T9" fmla="*/ 0 h 174"/>
                  <a:gd name="T10" fmla="*/ 157 w 157"/>
                  <a:gd name="T11" fmla="*/ 174 h 174"/>
                </a:gdLst>
                <a:ahLst/>
                <a:cxnLst>
                  <a:cxn ang="0">
                    <a:pos x="T0" y="T1"/>
                  </a:cxn>
                  <a:cxn ang="0">
                    <a:pos x="T2" y="T3"/>
                  </a:cxn>
                  <a:cxn ang="0">
                    <a:pos x="T4" y="T5"/>
                  </a:cxn>
                  <a:cxn ang="0">
                    <a:pos x="T6" y="T7"/>
                  </a:cxn>
                  <a:cxn ang="0">
                    <a:pos x="T8" y="T9"/>
                  </a:cxn>
                  <a:cxn ang="0">
                    <a:pos x="T10" y="T11"/>
                  </a:cxn>
                </a:cxnLst>
                <a:rect l="0" t="0" r="r" b="b"/>
                <a:pathLst>
                  <a:path w="157" h="174">
                    <a:moveTo>
                      <a:pt x="157" y="174"/>
                    </a:moveTo>
                    <a:lnTo>
                      <a:pt x="157" y="174"/>
                    </a:lnTo>
                    <a:lnTo>
                      <a:pt x="0" y="174"/>
                    </a:lnTo>
                    <a:lnTo>
                      <a:pt x="0" y="0"/>
                    </a:lnTo>
                    <a:lnTo>
                      <a:pt x="157" y="0"/>
                    </a:lnTo>
                    <a:lnTo>
                      <a:pt x="157" y="17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7" name="Freeform 476">
                <a:extLst>
                  <a:ext uri="{FF2B5EF4-FFF2-40B4-BE49-F238E27FC236}">
                    <a16:creationId xmlns:a16="http://schemas.microsoft.com/office/drawing/2014/main" id="{0F338254-2A30-42CE-B611-FEEF0A8D2547}"/>
                  </a:ext>
                </a:extLst>
              </p:cNvPr>
              <p:cNvSpPr>
                <a:spLocks/>
              </p:cNvSpPr>
              <p:nvPr/>
            </p:nvSpPr>
            <p:spPr bwMode="auto">
              <a:xfrm>
                <a:off x="4868863" y="3348038"/>
                <a:ext cx="79375" cy="69850"/>
              </a:xfrm>
              <a:custGeom>
                <a:avLst/>
                <a:gdLst>
                  <a:gd name="T0" fmla="*/ 142 w 189"/>
                  <a:gd name="T1" fmla="*/ 167 h 167"/>
                  <a:gd name="T2" fmla="*/ 142 w 189"/>
                  <a:gd name="T3" fmla="*/ 167 h 167"/>
                  <a:gd name="T4" fmla="*/ 0 w 189"/>
                  <a:gd name="T5" fmla="*/ 101 h 167"/>
                  <a:gd name="T6" fmla="*/ 47 w 189"/>
                  <a:gd name="T7" fmla="*/ 0 h 167"/>
                  <a:gd name="T8" fmla="*/ 189 w 189"/>
                  <a:gd name="T9" fmla="*/ 66 h 167"/>
                  <a:gd name="T10" fmla="*/ 142 w 189"/>
                  <a:gd name="T11" fmla="*/ 167 h 167"/>
                </a:gdLst>
                <a:ahLst/>
                <a:cxnLst>
                  <a:cxn ang="0">
                    <a:pos x="T0" y="T1"/>
                  </a:cxn>
                  <a:cxn ang="0">
                    <a:pos x="T2" y="T3"/>
                  </a:cxn>
                  <a:cxn ang="0">
                    <a:pos x="T4" y="T5"/>
                  </a:cxn>
                  <a:cxn ang="0">
                    <a:pos x="T6" y="T7"/>
                  </a:cxn>
                  <a:cxn ang="0">
                    <a:pos x="T8" y="T9"/>
                  </a:cxn>
                  <a:cxn ang="0">
                    <a:pos x="T10" y="T11"/>
                  </a:cxn>
                </a:cxnLst>
                <a:rect l="0" t="0" r="r" b="b"/>
                <a:pathLst>
                  <a:path w="189" h="167">
                    <a:moveTo>
                      <a:pt x="142" y="167"/>
                    </a:moveTo>
                    <a:lnTo>
                      <a:pt x="142" y="167"/>
                    </a:lnTo>
                    <a:lnTo>
                      <a:pt x="0" y="101"/>
                    </a:lnTo>
                    <a:lnTo>
                      <a:pt x="47" y="0"/>
                    </a:lnTo>
                    <a:lnTo>
                      <a:pt x="189" y="66"/>
                    </a:lnTo>
                    <a:lnTo>
                      <a:pt x="142" y="16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8" name="Freeform 477">
                <a:extLst>
                  <a:ext uri="{FF2B5EF4-FFF2-40B4-BE49-F238E27FC236}">
                    <a16:creationId xmlns:a16="http://schemas.microsoft.com/office/drawing/2014/main" id="{0B2857CA-63BF-4156-898E-D3C8CCC5C4B6}"/>
                  </a:ext>
                </a:extLst>
              </p:cNvPr>
              <p:cNvSpPr>
                <a:spLocks/>
              </p:cNvSpPr>
              <p:nvPr/>
            </p:nvSpPr>
            <p:spPr bwMode="auto">
              <a:xfrm>
                <a:off x="4891088" y="3379788"/>
                <a:ext cx="49213" cy="61913"/>
              </a:xfrm>
              <a:custGeom>
                <a:avLst/>
                <a:gdLst>
                  <a:gd name="T0" fmla="*/ 0 w 115"/>
                  <a:gd name="T1" fmla="*/ 146 h 146"/>
                  <a:gd name="T2" fmla="*/ 0 w 115"/>
                  <a:gd name="T3" fmla="*/ 146 h 146"/>
                  <a:gd name="T4" fmla="*/ 0 w 115"/>
                  <a:gd name="T5" fmla="*/ 0 h 146"/>
                  <a:gd name="T6" fmla="*/ 20 w 115"/>
                  <a:gd name="T7" fmla="*/ 0 h 146"/>
                  <a:gd name="T8" fmla="*/ 96 w 115"/>
                  <a:gd name="T9" fmla="*/ 114 h 146"/>
                  <a:gd name="T10" fmla="*/ 96 w 115"/>
                  <a:gd name="T11" fmla="*/ 0 h 146"/>
                  <a:gd name="T12" fmla="*/ 115 w 115"/>
                  <a:gd name="T13" fmla="*/ 0 h 146"/>
                  <a:gd name="T14" fmla="*/ 115 w 115"/>
                  <a:gd name="T15" fmla="*/ 146 h 146"/>
                  <a:gd name="T16" fmla="*/ 95 w 115"/>
                  <a:gd name="T17" fmla="*/ 146 h 146"/>
                  <a:gd name="T18" fmla="*/ 19 w 115"/>
                  <a:gd name="T19" fmla="*/ 31 h 146"/>
                  <a:gd name="T20" fmla="*/ 19 w 115"/>
                  <a:gd name="T21" fmla="*/ 146 h 146"/>
                  <a:gd name="T22" fmla="*/ 0 w 115"/>
                  <a:gd name="T23"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46">
                    <a:moveTo>
                      <a:pt x="0" y="146"/>
                    </a:moveTo>
                    <a:lnTo>
                      <a:pt x="0" y="146"/>
                    </a:lnTo>
                    <a:lnTo>
                      <a:pt x="0" y="0"/>
                    </a:lnTo>
                    <a:lnTo>
                      <a:pt x="20" y="0"/>
                    </a:lnTo>
                    <a:lnTo>
                      <a:pt x="96" y="114"/>
                    </a:lnTo>
                    <a:lnTo>
                      <a:pt x="96" y="0"/>
                    </a:lnTo>
                    <a:lnTo>
                      <a:pt x="115" y="0"/>
                    </a:lnTo>
                    <a:lnTo>
                      <a:pt x="115" y="146"/>
                    </a:lnTo>
                    <a:lnTo>
                      <a:pt x="95" y="146"/>
                    </a:lnTo>
                    <a:lnTo>
                      <a:pt x="19" y="31"/>
                    </a:lnTo>
                    <a:lnTo>
                      <a:pt x="19" y="146"/>
                    </a:lnTo>
                    <a:lnTo>
                      <a:pt x="0" y="146"/>
                    </a:lnTo>
                    <a:close/>
                  </a:path>
                </a:pathLst>
              </a:custGeom>
              <a:solidFill>
                <a:srgbClr val="EB0F8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dirty="0"/>
              </a:p>
            </p:txBody>
          </p:sp>
          <p:sp>
            <p:nvSpPr>
              <p:cNvPr id="159" name="Freeform 478">
                <a:extLst>
                  <a:ext uri="{FF2B5EF4-FFF2-40B4-BE49-F238E27FC236}">
                    <a16:creationId xmlns:a16="http://schemas.microsoft.com/office/drawing/2014/main" id="{BD097DBE-6EC7-408B-B660-7378F6D5BD0E}"/>
                  </a:ext>
                </a:extLst>
              </p:cNvPr>
              <p:cNvSpPr>
                <a:spLocks/>
              </p:cNvSpPr>
              <p:nvPr/>
            </p:nvSpPr>
            <p:spPr bwMode="auto">
              <a:xfrm>
                <a:off x="4891088" y="3379788"/>
                <a:ext cx="49213" cy="61913"/>
              </a:xfrm>
              <a:custGeom>
                <a:avLst/>
                <a:gdLst>
                  <a:gd name="T0" fmla="*/ 0 w 115"/>
                  <a:gd name="T1" fmla="*/ 146 h 146"/>
                  <a:gd name="T2" fmla="*/ 0 w 115"/>
                  <a:gd name="T3" fmla="*/ 146 h 146"/>
                  <a:gd name="T4" fmla="*/ 0 w 115"/>
                  <a:gd name="T5" fmla="*/ 0 h 146"/>
                  <a:gd name="T6" fmla="*/ 20 w 115"/>
                  <a:gd name="T7" fmla="*/ 0 h 146"/>
                  <a:gd name="T8" fmla="*/ 96 w 115"/>
                  <a:gd name="T9" fmla="*/ 114 h 146"/>
                  <a:gd name="T10" fmla="*/ 96 w 115"/>
                  <a:gd name="T11" fmla="*/ 0 h 146"/>
                  <a:gd name="T12" fmla="*/ 115 w 115"/>
                  <a:gd name="T13" fmla="*/ 0 h 146"/>
                  <a:gd name="T14" fmla="*/ 115 w 115"/>
                  <a:gd name="T15" fmla="*/ 146 h 146"/>
                  <a:gd name="T16" fmla="*/ 95 w 115"/>
                  <a:gd name="T17" fmla="*/ 146 h 146"/>
                  <a:gd name="T18" fmla="*/ 19 w 115"/>
                  <a:gd name="T19" fmla="*/ 31 h 146"/>
                  <a:gd name="T20" fmla="*/ 19 w 115"/>
                  <a:gd name="T21" fmla="*/ 146 h 146"/>
                  <a:gd name="T22" fmla="*/ 0 w 115"/>
                  <a:gd name="T23" fmla="*/ 146 h 146"/>
                  <a:gd name="T24" fmla="*/ 0 w 115"/>
                  <a:gd name="T2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46">
                    <a:moveTo>
                      <a:pt x="0" y="146"/>
                    </a:moveTo>
                    <a:lnTo>
                      <a:pt x="0" y="146"/>
                    </a:lnTo>
                    <a:lnTo>
                      <a:pt x="0" y="0"/>
                    </a:lnTo>
                    <a:lnTo>
                      <a:pt x="20" y="0"/>
                    </a:lnTo>
                    <a:lnTo>
                      <a:pt x="96" y="114"/>
                    </a:lnTo>
                    <a:lnTo>
                      <a:pt x="96" y="0"/>
                    </a:lnTo>
                    <a:lnTo>
                      <a:pt x="115" y="0"/>
                    </a:lnTo>
                    <a:lnTo>
                      <a:pt x="115" y="146"/>
                    </a:lnTo>
                    <a:lnTo>
                      <a:pt x="95" y="146"/>
                    </a:lnTo>
                    <a:lnTo>
                      <a:pt x="19" y="31"/>
                    </a:lnTo>
                    <a:lnTo>
                      <a:pt x="19" y="146"/>
                    </a:lnTo>
                    <a:lnTo>
                      <a:pt x="0" y="146"/>
                    </a:lnTo>
                    <a:lnTo>
                      <a:pt x="0" y="146"/>
                    </a:lnTo>
                    <a:close/>
                  </a:path>
                </a:pathLst>
              </a:custGeom>
              <a:noFill/>
              <a:ln w="3175" cap="flat">
                <a:solidFill>
                  <a:srgbClr val="EB0F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grpSp>
        <p:sp>
          <p:nvSpPr>
            <p:cNvPr id="46" name="Freeform 479">
              <a:extLst>
                <a:ext uri="{FF2B5EF4-FFF2-40B4-BE49-F238E27FC236}">
                  <a16:creationId xmlns:a16="http://schemas.microsoft.com/office/drawing/2014/main" id="{023A1457-8FDA-4A5D-9753-A5FBC8FDF684}"/>
                </a:ext>
              </a:extLst>
            </p:cNvPr>
            <p:cNvSpPr>
              <a:spLocks/>
            </p:cNvSpPr>
            <p:nvPr/>
          </p:nvSpPr>
          <p:spPr bwMode="auto">
            <a:xfrm>
              <a:off x="1781176" y="2121263"/>
              <a:ext cx="3937000" cy="200025"/>
            </a:xfrm>
            <a:custGeom>
              <a:avLst/>
              <a:gdLst>
                <a:gd name="T0" fmla="*/ 0 w 9391"/>
                <a:gd name="T1" fmla="*/ 475 h 475"/>
                <a:gd name="T2" fmla="*/ 0 w 9391"/>
                <a:gd name="T3" fmla="*/ 475 h 475"/>
                <a:gd name="T4" fmla="*/ 251 w 9391"/>
                <a:gd name="T5" fmla="*/ 237 h 475"/>
                <a:gd name="T6" fmla="*/ 4445 w 9391"/>
                <a:gd name="T7" fmla="*/ 237 h 475"/>
                <a:gd name="T8" fmla="*/ 4696 w 9391"/>
                <a:gd name="T9" fmla="*/ 0 h 475"/>
                <a:gd name="T10" fmla="*/ 4946 w 9391"/>
                <a:gd name="T11" fmla="*/ 237 h 475"/>
                <a:gd name="T12" fmla="*/ 9140 w 9391"/>
                <a:gd name="T13" fmla="*/ 237 h 475"/>
                <a:gd name="T14" fmla="*/ 9391 w 9391"/>
                <a:gd name="T15" fmla="*/ 475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1" h="475">
                  <a:moveTo>
                    <a:pt x="0" y="475"/>
                  </a:moveTo>
                  <a:lnTo>
                    <a:pt x="0" y="475"/>
                  </a:lnTo>
                  <a:cubicBezTo>
                    <a:pt x="0" y="344"/>
                    <a:pt x="112" y="237"/>
                    <a:pt x="251" y="237"/>
                  </a:cubicBezTo>
                  <a:lnTo>
                    <a:pt x="4445" y="237"/>
                  </a:lnTo>
                  <a:cubicBezTo>
                    <a:pt x="4583" y="237"/>
                    <a:pt x="4696" y="131"/>
                    <a:pt x="4696" y="0"/>
                  </a:cubicBezTo>
                  <a:cubicBezTo>
                    <a:pt x="4696" y="131"/>
                    <a:pt x="4808" y="237"/>
                    <a:pt x="4946" y="237"/>
                  </a:cubicBezTo>
                  <a:lnTo>
                    <a:pt x="9140" y="237"/>
                  </a:lnTo>
                  <a:cubicBezTo>
                    <a:pt x="9279" y="237"/>
                    <a:pt x="9391" y="344"/>
                    <a:pt x="9391" y="475"/>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dirty="0"/>
            </a:p>
          </p:txBody>
        </p:sp>
        <p:sp>
          <p:nvSpPr>
            <p:cNvPr id="47" name="TextBox 46">
              <a:extLst>
                <a:ext uri="{FF2B5EF4-FFF2-40B4-BE49-F238E27FC236}">
                  <a16:creationId xmlns:a16="http://schemas.microsoft.com/office/drawing/2014/main" id="{BA032D78-04B6-4227-B4EE-203A96F97C51}"/>
                </a:ext>
              </a:extLst>
            </p:cNvPr>
            <p:cNvSpPr txBox="1"/>
            <p:nvPr/>
          </p:nvSpPr>
          <p:spPr>
            <a:xfrm>
              <a:off x="3264308" y="1903921"/>
              <a:ext cx="993217"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defTabSz="914400" fontAlgn="auto" hangingPunct="0">
                <a:spcBef>
                  <a:spcPts val="0"/>
                </a:spcBef>
                <a:spcAft>
                  <a:spcPts val="0"/>
                </a:spcAft>
              </a:pPr>
              <a:r>
                <a:rPr lang="en-US" sz="1100" b="1" dirty="0">
                  <a:solidFill>
                    <a:srgbClr val="000000"/>
                  </a:solidFill>
                  <a:cs typeface="Arial" panose="020B0604020202020204" pitchFamily="34" charset="0"/>
                  <a:sym typeface="Helvetica"/>
                </a:rPr>
                <a:t>Deruxtecan</a:t>
              </a:r>
              <a:r>
                <a:rPr lang="en-US" sz="1100" b="1" baseline="30000" dirty="0">
                  <a:solidFill>
                    <a:srgbClr val="000000"/>
                  </a:solidFill>
                  <a:cs typeface="Arial" panose="020B0604020202020204" pitchFamily="34" charset="0"/>
                  <a:sym typeface="Helvetica"/>
                </a:rPr>
                <a:t>6,a</a:t>
              </a:r>
            </a:p>
          </p:txBody>
        </p:sp>
        <p:sp>
          <p:nvSpPr>
            <p:cNvPr id="48" name="TextBox 47">
              <a:extLst>
                <a:ext uri="{FF2B5EF4-FFF2-40B4-BE49-F238E27FC236}">
                  <a16:creationId xmlns:a16="http://schemas.microsoft.com/office/drawing/2014/main" id="{9B933428-B51F-4D1F-8B58-645221DAC351}"/>
                </a:ext>
              </a:extLst>
            </p:cNvPr>
            <p:cNvSpPr txBox="1"/>
            <p:nvPr/>
          </p:nvSpPr>
          <p:spPr>
            <a:xfrm>
              <a:off x="1737826" y="3028819"/>
              <a:ext cx="2406745" cy="2590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12700" algn="ctr">
                <a:spcBef>
                  <a:spcPts val="130"/>
                </a:spcBef>
              </a:pPr>
              <a:r>
                <a:rPr lang="en-US" sz="1000" b="1" spc="15" dirty="0">
                  <a:solidFill>
                    <a:srgbClr val="ED0084"/>
                  </a:solidFill>
                  <a:cs typeface="Arial" panose="020B0604020202020204" pitchFamily="34" charset="0"/>
                </a:rPr>
                <a:t>Cleavable Tetrapeptide-Based</a:t>
              </a:r>
              <a:r>
                <a:rPr lang="en-US" sz="1000" b="1" spc="-20" dirty="0">
                  <a:solidFill>
                    <a:srgbClr val="ED0084"/>
                  </a:solidFill>
                  <a:cs typeface="Arial" panose="020B0604020202020204" pitchFamily="34" charset="0"/>
                </a:rPr>
                <a:t> </a:t>
              </a:r>
              <a:r>
                <a:rPr lang="en-US" sz="1000" b="1" spc="10" dirty="0">
                  <a:solidFill>
                    <a:srgbClr val="ED0084"/>
                  </a:solidFill>
                  <a:cs typeface="Arial" panose="020B0604020202020204" pitchFamily="34" charset="0"/>
                </a:rPr>
                <a:t>Linker</a:t>
              </a:r>
              <a:endParaRPr lang="en-US" sz="1000" dirty="0">
                <a:solidFill>
                  <a:srgbClr val="ED0084"/>
                </a:solidFill>
                <a:cs typeface="Arial" panose="020B0604020202020204" pitchFamily="34" charset="0"/>
              </a:endParaRPr>
            </a:p>
          </p:txBody>
        </p:sp>
        <p:sp>
          <p:nvSpPr>
            <p:cNvPr id="49" name="TextBox 48">
              <a:extLst>
                <a:ext uri="{FF2B5EF4-FFF2-40B4-BE49-F238E27FC236}">
                  <a16:creationId xmlns:a16="http://schemas.microsoft.com/office/drawing/2014/main" id="{4B7A19F4-9C32-466F-B36F-7FCA0CD0AE6F}"/>
                </a:ext>
              </a:extLst>
            </p:cNvPr>
            <p:cNvSpPr txBox="1"/>
            <p:nvPr/>
          </p:nvSpPr>
          <p:spPr>
            <a:xfrm>
              <a:off x="4126761" y="3208646"/>
              <a:ext cx="1736690"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R="5080" algn="ctr"/>
              <a:r>
                <a:rPr lang="en-US" sz="1000" b="1" spc="15" dirty="0">
                  <a:solidFill>
                    <a:srgbClr val="ED0084"/>
                  </a:solidFill>
                  <a:cs typeface="Arial" panose="020B0604020202020204" pitchFamily="34" charset="0"/>
                </a:rPr>
                <a:t>Topoisomerase </a:t>
              </a:r>
              <a:r>
                <a:rPr lang="en-US" sz="1000" b="1" spc="5" dirty="0">
                  <a:solidFill>
                    <a:srgbClr val="ED0084"/>
                  </a:solidFill>
                  <a:cs typeface="Arial" panose="020B0604020202020204" pitchFamily="34" charset="0"/>
                </a:rPr>
                <a:t>I </a:t>
              </a:r>
              <a:r>
                <a:rPr lang="en-US" sz="1000" b="1" spc="10" dirty="0">
                  <a:solidFill>
                    <a:srgbClr val="ED0084"/>
                  </a:solidFill>
                  <a:cs typeface="Arial" panose="020B0604020202020204" pitchFamily="34" charset="0"/>
                </a:rPr>
                <a:t>Inhibitor </a:t>
              </a:r>
              <a:br>
                <a:rPr lang="en-US" sz="1000" b="1" spc="10" dirty="0">
                  <a:solidFill>
                    <a:srgbClr val="ED0084"/>
                  </a:solidFill>
                  <a:cs typeface="Arial" panose="020B0604020202020204" pitchFamily="34" charset="0"/>
                </a:rPr>
              </a:br>
              <a:r>
                <a:rPr lang="en-US" sz="1000" b="1" spc="15" dirty="0">
                  <a:solidFill>
                    <a:srgbClr val="ED0084"/>
                  </a:solidFill>
                  <a:cs typeface="Arial" panose="020B0604020202020204" pitchFamily="34" charset="0"/>
                </a:rPr>
                <a:t>Payload</a:t>
              </a:r>
              <a:r>
                <a:rPr lang="en-US" sz="1000" b="1" spc="-5" dirty="0">
                  <a:solidFill>
                    <a:srgbClr val="ED0084"/>
                  </a:solidFill>
                  <a:cs typeface="Arial" panose="020B0604020202020204" pitchFamily="34" charset="0"/>
                </a:rPr>
                <a:t> </a:t>
              </a:r>
              <a:r>
                <a:rPr lang="en-US" sz="1000" b="1" spc="15" dirty="0">
                  <a:solidFill>
                    <a:srgbClr val="ED0084"/>
                  </a:solidFill>
                  <a:cs typeface="Arial" panose="020B0604020202020204" pitchFamily="34" charset="0"/>
                </a:rPr>
                <a:t>(DXd)</a:t>
              </a:r>
              <a:endParaRPr lang="en-US" sz="1000" dirty="0">
                <a:solidFill>
                  <a:srgbClr val="ED0084"/>
                </a:solidFill>
                <a:cs typeface="Arial" panose="020B0604020202020204" pitchFamily="34" charset="0"/>
              </a:endParaRPr>
            </a:p>
          </p:txBody>
        </p:sp>
      </p:grpSp>
    </p:spTree>
    <p:extLst>
      <p:ext uri="{BB962C8B-B14F-4D97-AF65-F5344CB8AC3E}">
        <p14:creationId xmlns:p14="http://schemas.microsoft.com/office/powerpoint/2010/main" val="314698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3">
            <a:extLst>
              <a:ext uri="{FF2B5EF4-FFF2-40B4-BE49-F238E27FC236}">
                <a16:creationId xmlns:a16="http://schemas.microsoft.com/office/drawing/2014/main" id="{1190C154-D0CE-4325-B208-D5085100C258}"/>
              </a:ext>
            </a:extLst>
          </p:cNvPr>
          <p:cNvSpPr>
            <a:spLocks noGrp="1"/>
          </p:cNvSpPr>
          <p:nvPr>
            <p:ph type="title"/>
          </p:nvPr>
        </p:nvSpPr>
        <p:spPr/>
        <p:txBody>
          <a:bodyPr/>
          <a:lstStyle/>
          <a:p>
            <a:r>
              <a:rPr lang="en-GB" dirty="0">
                <a:sym typeface="Helvetica"/>
              </a:rPr>
              <a:t>Clinical Efficacy in </a:t>
            </a:r>
            <a:r>
              <a:rPr lang="en-GB" dirty="0" err="1">
                <a:sym typeface="Helvetica"/>
              </a:rPr>
              <a:t>mTNBC</a:t>
            </a:r>
            <a:r>
              <a:rPr lang="en-GB" dirty="0">
                <a:sym typeface="Helvetica"/>
              </a:rPr>
              <a:t>: </a:t>
            </a:r>
            <a:r>
              <a:rPr lang="en-GB" dirty="0" err="1">
                <a:sym typeface="Helvetica"/>
              </a:rPr>
              <a:t>Datopotamab</a:t>
            </a:r>
            <a:r>
              <a:rPr lang="en-GB" dirty="0">
                <a:sym typeface="Helvetica"/>
              </a:rPr>
              <a:t> Deruxtecan</a:t>
            </a:r>
          </a:p>
        </p:txBody>
      </p:sp>
      <p:sp>
        <p:nvSpPr>
          <p:cNvPr id="2" name="Footer Placeholder 1">
            <a:extLst>
              <a:ext uri="{FF2B5EF4-FFF2-40B4-BE49-F238E27FC236}">
                <a16:creationId xmlns:a16="http://schemas.microsoft.com/office/drawing/2014/main" id="{44689C0E-27B9-09D1-EE87-FC6C75754E1C}"/>
              </a:ext>
            </a:extLst>
          </p:cNvPr>
          <p:cNvSpPr>
            <a:spLocks noGrp="1"/>
          </p:cNvSpPr>
          <p:nvPr>
            <p:ph type="ftr" sz="quarter" idx="3"/>
          </p:nvPr>
        </p:nvSpPr>
        <p:spPr/>
        <p:txBody>
          <a:bodyPr/>
          <a:lstStyle/>
          <a:p>
            <a:r>
              <a:rPr lang="en-US" dirty="0" err="1"/>
              <a:t>Krop</a:t>
            </a:r>
            <a:r>
              <a:rPr lang="en-US" dirty="0"/>
              <a:t> I, et al. Presented at: 2021 San Antonio Breast Cancer Symposium; December 7-10, 2021; San Antonio, TX. Abstract GS1-05.</a:t>
            </a:r>
          </a:p>
        </p:txBody>
      </p:sp>
      <p:sp>
        <p:nvSpPr>
          <p:cNvPr id="286" name="TextBox 285">
            <a:extLst>
              <a:ext uri="{FF2B5EF4-FFF2-40B4-BE49-F238E27FC236}">
                <a16:creationId xmlns:a16="http://schemas.microsoft.com/office/drawing/2014/main" id="{3DB0805B-D345-523C-562C-50583A3A8400}"/>
              </a:ext>
            </a:extLst>
          </p:cNvPr>
          <p:cNvSpPr txBox="1"/>
          <p:nvPr/>
        </p:nvSpPr>
        <p:spPr>
          <a:xfrm>
            <a:off x="2956863" y="5670570"/>
            <a:ext cx="6101824" cy="307777"/>
          </a:xfrm>
          <a:prstGeom prst="rect">
            <a:avLst/>
          </a:prstGeom>
          <a:noFill/>
        </p:spPr>
        <p:txBody>
          <a:bodyPr wrap="square" rtlCol="0">
            <a:spAutoFit/>
          </a:bodyPr>
          <a:lstStyle/>
          <a:p>
            <a:pPr defTabSz="457200"/>
            <a:r>
              <a:rPr lang="en-US" sz="1400" b="1" dirty="0">
                <a:solidFill>
                  <a:srgbClr val="000000"/>
                </a:solidFill>
                <a:latin typeface="Arial Narrow"/>
                <a:ea typeface="Microsoft YaHei"/>
                <a:cs typeface="Arial Narrow"/>
              </a:rPr>
              <a:t>Similarly, enrollment in TROPION-PanTumor01: Dato-</a:t>
            </a:r>
            <a:r>
              <a:rPr lang="en-US" sz="1400" b="1" dirty="0" err="1">
                <a:solidFill>
                  <a:srgbClr val="000000"/>
                </a:solidFill>
                <a:latin typeface="Arial Narrow"/>
                <a:ea typeface="Microsoft YaHei"/>
                <a:cs typeface="Arial Narrow"/>
              </a:rPr>
              <a:t>DXd</a:t>
            </a:r>
            <a:r>
              <a:rPr lang="en-US" sz="1400" b="1" dirty="0">
                <a:solidFill>
                  <a:srgbClr val="000000"/>
                </a:solidFill>
                <a:latin typeface="Arial Narrow"/>
                <a:ea typeface="Microsoft YaHei"/>
                <a:cs typeface="Arial Narrow"/>
              </a:rPr>
              <a:t> HR+ Breast Cancer Cohort</a:t>
            </a:r>
          </a:p>
        </p:txBody>
      </p:sp>
      <p:grpSp>
        <p:nvGrpSpPr>
          <p:cNvPr id="287" name="Group 286">
            <a:extLst>
              <a:ext uri="{FF2B5EF4-FFF2-40B4-BE49-F238E27FC236}">
                <a16:creationId xmlns:a16="http://schemas.microsoft.com/office/drawing/2014/main" id="{42E10992-9DDC-6AF6-EC56-5FDA52B92B79}"/>
              </a:ext>
            </a:extLst>
          </p:cNvPr>
          <p:cNvGrpSpPr/>
          <p:nvPr/>
        </p:nvGrpSpPr>
        <p:grpSpPr>
          <a:xfrm>
            <a:off x="2204413" y="2033754"/>
            <a:ext cx="7783174" cy="3286919"/>
            <a:chOff x="698670" y="1272169"/>
            <a:chExt cx="7783174" cy="3286919"/>
          </a:xfrm>
        </p:grpSpPr>
        <p:sp>
          <p:nvSpPr>
            <p:cNvPr id="288" name="TextBox 287">
              <a:extLst>
                <a:ext uri="{FF2B5EF4-FFF2-40B4-BE49-F238E27FC236}">
                  <a16:creationId xmlns:a16="http://schemas.microsoft.com/office/drawing/2014/main" id="{288967E1-84FF-F391-FE01-D42535AF6E62}"/>
                </a:ext>
              </a:extLst>
            </p:cNvPr>
            <p:cNvSpPr txBox="1"/>
            <p:nvPr/>
          </p:nvSpPr>
          <p:spPr>
            <a:xfrm>
              <a:off x="2255698" y="2893750"/>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289" name="Rectangle 288">
              <a:extLst>
                <a:ext uri="{FF2B5EF4-FFF2-40B4-BE49-F238E27FC236}">
                  <a16:creationId xmlns:a16="http://schemas.microsoft.com/office/drawing/2014/main" id="{0838FDF3-7352-E529-D49F-21C8DFD486D1}"/>
                </a:ext>
              </a:extLst>
            </p:cNvPr>
            <p:cNvSpPr/>
            <p:nvPr/>
          </p:nvSpPr>
          <p:spPr>
            <a:xfrm>
              <a:off x="1012587" y="2767923"/>
              <a:ext cx="230972" cy="207167"/>
            </a:xfrm>
            <a:prstGeom prst="rect">
              <a:avLst/>
            </a:prstGeom>
            <a:solidFill>
              <a:srgbClr val="FFFFFF"/>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Arial"/>
                <a:ea typeface="Microsoft YaHei"/>
              </a:endParaRPr>
            </a:p>
          </p:txBody>
        </p:sp>
        <p:sp>
          <p:nvSpPr>
            <p:cNvPr id="290" name="TextBox 289">
              <a:extLst>
                <a:ext uri="{FF2B5EF4-FFF2-40B4-BE49-F238E27FC236}">
                  <a16:creationId xmlns:a16="http://schemas.microsoft.com/office/drawing/2014/main" id="{EA2EA65D-04A4-CF68-F26F-6809ED5614B5}"/>
                </a:ext>
              </a:extLst>
            </p:cNvPr>
            <p:cNvSpPr txBox="1"/>
            <p:nvPr/>
          </p:nvSpPr>
          <p:spPr>
            <a:xfrm>
              <a:off x="5599691" y="2682443"/>
              <a:ext cx="2882153"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1" u="none" strike="noStrike" kern="0" cap="none" spc="0" normalizeH="0" baseline="0" noProof="0" dirty="0">
                  <a:ln>
                    <a:noFill/>
                  </a:ln>
                  <a:solidFill>
                    <a:srgbClr val="FFFFFF"/>
                  </a:solidFill>
                  <a:effectLst/>
                  <a:uLnTx/>
                  <a:uFillTx/>
                  <a:ea typeface="Microsoft YaHei"/>
                </a:rPr>
                <a:t>Median follow-up: 7.6 months (range, 4-13 months)</a:t>
              </a:r>
            </a:p>
          </p:txBody>
        </p:sp>
        <p:sp>
          <p:nvSpPr>
            <p:cNvPr id="291" name="Freeform 231">
              <a:extLst>
                <a:ext uri="{FF2B5EF4-FFF2-40B4-BE49-F238E27FC236}">
                  <a16:creationId xmlns:a16="http://schemas.microsoft.com/office/drawing/2014/main" id="{F312A94F-0CE3-227E-0EF6-720E2B64F8A6}"/>
                </a:ext>
              </a:extLst>
            </p:cNvPr>
            <p:cNvSpPr/>
            <p:nvPr/>
          </p:nvSpPr>
          <p:spPr>
            <a:xfrm>
              <a:off x="4580048" y="2919606"/>
              <a:ext cx="178733" cy="465025"/>
            </a:xfrm>
            <a:custGeom>
              <a:avLst/>
              <a:gdLst>
                <a:gd name="connsiteX0" fmla="*/ 0 w 101310"/>
                <a:gd name="connsiteY0" fmla="*/ 0 h 387773"/>
                <a:gd name="connsiteX1" fmla="*/ 101311 w 101310"/>
                <a:gd name="connsiteY1" fmla="*/ 0 h 387773"/>
                <a:gd name="connsiteX2" fmla="*/ 101311 w 101310"/>
                <a:gd name="connsiteY2" fmla="*/ 387773 h 387773"/>
                <a:gd name="connsiteX3" fmla="*/ 0 w 101310"/>
                <a:gd name="connsiteY3" fmla="*/ 387773 h 387773"/>
              </a:gdLst>
              <a:ahLst/>
              <a:cxnLst>
                <a:cxn ang="0">
                  <a:pos x="connsiteX0" y="connsiteY0"/>
                </a:cxn>
                <a:cxn ang="0">
                  <a:pos x="connsiteX1" y="connsiteY1"/>
                </a:cxn>
                <a:cxn ang="0">
                  <a:pos x="connsiteX2" y="connsiteY2"/>
                </a:cxn>
                <a:cxn ang="0">
                  <a:pos x="connsiteX3" y="connsiteY3"/>
                </a:cxn>
              </a:cxnLst>
              <a:rect l="l" t="t" r="r" b="b"/>
              <a:pathLst>
                <a:path w="101310" h="387773">
                  <a:moveTo>
                    <a:pt x="0" y="0"/>
                  </a:moveTo>
                  <a:lnTo>
                    <a:pt x="101311" y="0"/>
                  </a:lnTo>
                  <a:lnTo>
                    <a:pt x="101311" y="387773"/>
                  </a:lnTo>
                  <a:lnTo>
                    <a:pt x="0" y="387773"/>
                  </a:lnTo>
                  <a:close/>
                </a:path>
              </a:pathLst>
            </a:custGeom>
            <a:solidFill>
              <a:srgbClr val="FFFFFF">
                <a:lumMod val="50000"/>
              </a:srgbClr>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2" name="Freeform 232">
              <a:extLst>
                <a:ext uri="{FF2B5EF4-FFF2-40B4-BE49-F238E27FC236}">
                  <a16:creationId xmlns:a16="http://schemas.microsoft.com/office/drawing/2014/main" id="{52794A82-23B2-99E4-7F7A-048BBA161612}"/>
                </a:ext>
              </a:extLst>
            </p:cNvPr>
            <p:cNvSpPr/>
            <p:nvPr/>
          </p:nvSpPr>
          <p:spPr>
            <a:xfrm>
              <a:off x="5302656" y="2919606"/>
              <a:ext cx="178733" cy="573965"/>
            </a:xfrm>
            <a:custGeom>
              <a:avLst/>
              <a:gdLst>
                <a:gd name="connsiteX0" fmla="*/ 0 w 101310"/>
                <a:gd name="connsiteY0" fmla="*/ 0 h 478615"/>
                <a:gd name="connsiteX1" fmla="*/ 101311 w 101310"/>
                <a:gd name="connsiteY1" fmla="*/ 0 h 478615"/>
                <a:gd name="connsiteX2" fmla="*/ 101311 w 101310"/>
                <a:gd name="connsiteY2" fmla="*/ 478616 h 478615"/>
                <a:gd name="connsiteX3" fmla="*/ 0 w 101310"/>
                <a:gd name="connsiteY3" fmla="*/ 478616 h 478615"/>
              </a:gdLst>
              <a:ahLst/>
              <a:cxnLst>
                <a:cxn ang="0">
                  <a:pos x="connsiteX0" y="connsiteY0"/>
                </a:cxn>
                <a:cxn ang="0">
                  <a:pos x="connsiteX1" y="connsiteY1"/>
                </a:cxn>
                <a:cxn ang="0">
                  <a:pos x="connsiteX2" y="connsiteY2"/>
                </a:cxn>
                <a:cxn ang="0">
                  <a:pos x="connsiteX3" y="connsiteY3"/>
                </a:cxn>
              </a:cxnLst>
              <a:rect l="l" t="t" r="r" b="b"/>
              <a:pathLst>
                <a:path w="101310" h="478615">
                  <a:moveTo>
                    <a:pt x="0" y="0"/>
                  </a:moveTo>
                  <a:lnTo>
                    <a:pt x="101311" y="0"/>
                  </a:lnTo>
                  <a:lnTo>
                    <a:pt x="101311" y="478616"/>
                  </a:lnTo>
                  <a:lnTo>
                    <a:pt x="0" y="478616"/>
                  </a:lnTo>
                  <a:close/>
                </a:path>
              </a:pathLst>
            </a:custGeom>
            <a:solidFill>
              <a:srgbClr val="FFFFFF">
                <a:lumMod val="50000"/>
              </a:srgbClr>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3" name="Freeform 260">
              <a:extLst>
                <a:ext uri="{FF2B5EF4-FFF2-40B4-BE49-F238E27FC236}">
                  <a16:creationId xmlns:a16="http://schemas.microsoft.com/office/drawing/2014/main" id="{00188430-9105-9A5E-53FA-DF2E76A71282}"/>
                </a:ext>
              </a:extLst>
            </p:cNvPr>
            <p:cNvSpPr/>
            <p:nvPr/>
          </p:nvSpPr>
          <p:spPr>
            <a:xfrm>
              <a:off x="1898171" y="2063149"/>
              <a:ext cx="178733" cy="856602"/>
            </a:xfrm>
            <a:custGeom>
              <a:avLst/>
              <a:gdLst>
                <a:gd name="connsiteX0" fmla="*/ 0 w 101310"/>
                <a:gd name="connsiteY0" fmla="*/ 0 h 714299"/>
                <a:gd name="connsiteX1" fmla="*/ 101311 w 101310"/>
                <a:gd name="connsiteY1" fmla="*/ 0 h 714299"/>
                <a:gd name="connsiteX2" fmla="*/ 101311 w 101310"/>
                <a:gd name="connsiteY2" fmla="*/ 714300 h 714299"/>
                <a:gd name="connsiteX3" fmla="*/ 0 w 101310"/>
                <a:gd name="connsiteY3" fmla="*/ 714300 h 714299"/>
              </a:gdLst>
              <a:ahLst/>
              <a:cxnLst>
                <a:cxn ang="0">
                  <a:pos x="connsiteX0" y="connsiteY0"/>
                </a:cxn>
                <a:cxn ang="0">
                  <a:pos x="connsiteX1" y="connsiteY1"/>
                </a:cxn>
                <a:cxn ang="0">
                  <a:pos x="connsiteX2" y="connsiteY2"/>
                </a:cxn>
                <a:cxn ang="0">
                  <a:pos x="connsiteX3" y="connsiteY3"/>
                </a:cxn>
              </a:cxnLst>
              <a:rect l="l" t="t" r="r" b="b"/>
              <a:pathLst>
                <a:path w="101310" h="714299">
                  <a:moveTo>
                    <a:pt x="0" y="0"/>
                  </a:moveTo>
                  <a:lnTo>
                    <a:pt x="101311" y="0"/>
                  </a:lnTo>
                  <a:lnTo>
                    <a:pt x="101311" y="714300"/>
                  </a:lnTo>
                  <a:lnTo>
                    <a:pt x="0" y="714300"/>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4" name="Freeform 261">
              <a:extLst>
                <a:ext uri="{FF2B5EF4-FFF2-40B4-BE49-F238E27FC236}">
                  <a16:creationId xmlns:a16="http://schemas.microsoft.com/office/drawing/2014/main" id="{53D033B1-1F26-08F7-CA03-1981F82A66EF}"/>
                </a:ext>
              </a:extLst>
            </p:cNvPr>
            <p:cNvSpPr/>
            <p:nvPr/>
          </p:nvSpPr>
          <p:spPr>
            <a:xfrm>
              <a:off x="3149529" y="2919607"/>
              <a:ext cx="178733" cy="179346"/>
            </a:xfrm>
            <a:custGeom>
              <a:avLst/>
              <a:gdLst>
                <a:gd name="connsiteX0" fmla="*/ 0 w 101310"/>
                <a:gd name="connsiteY0" fmla="*/ 0 h 149552"/>
                <a:gd name="connsiteX1" fmla="*/ 101311 w 101310"/>
                <a:gd name="connsiteY1" fmla="*/ 0 h 149552"/>
                <a:gd name="connsiteX2" fmla="*/ 101311 w 101310"/>
                <a:gd name="connsiteY2" fmla="*/ 149552 h 149552"/>
                <a:gd name="connsiteX3" fmla="*/ 0 w 101310"/>
                <a:gd name="connsiteY3" fmla="*/ 149552 h 149552"/>
              </a:gdLst>
              <a:ahLst/>
              <a:cxnLst>
                <a:cxn ang="0">
                  <a:pos x="connsiteX0" y="connsiteY0"/>
                </a:cxn>
                <a:cxn ang="0">
                  <a:pos x="connsiteX1" y="connsiteY1"/>
                </a:cxn>
                <a:cxn ang="0">
                  <a:pos x="connsiteX2" y="connsiteY2"/>
                </a:cxn>
                <a:cxn ang="0">
                  <a:pos x="connsiteX3" y="connsiteY3"/>
                </a:cxn>
              </a:cxnLst>
              <a:rect l="l" t="t" r="r" b="b"/>
              <a:pathLst>
                <a:path w="101310" h="149552">
                  <a:moveTo>
                    <a:pt x="0" y="0"/>
                  </a:moveTo>
                  <a:lnTo>
                    <a:pt x="101311" y="0"/>
                  </a:lnTo>
                  <a:lnTo>
                    <a:pt x="101311" y="149552"/>
                  </a:lnTo>
                  <a:lnTo>
                    <a:pt x="0" y="14955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5" name="Freeform 262">
              <a:extLst>
                <a:ext uri="{FF2B5EF4-FFF2-40B4-BE49-F238E27FC236}">
                  <a16:creationId xmlns:a16="http://schemas.microsoft.com/office/drawing/2014/main" id="{D6E72DA3-8C2F-685B-EBBD-8C0EC4D02951}"/>
                </a:ext>
              </a:extLst>
            </p:cNvPr>
            <p:cNvSpPr/>
            <p:nvPr/>
          </p:nvSpPr>
          <p:spPr>
            <a:xfrm>
              <a:off x="3507211" y="2919607"/>
              <a:ext cx="178733" cy="236713"/>
            </a:xfrm>
            <a:custGeom>
              <a:avLst/>
              <a:gdLst>
                <a:gd name="connsiteX0" fmla="*/ 0 w 101310"/>
                <a:gd name="connsiteY0" fmla="*/ 0 h 197389"/>
                <a:gd name="connsiteX1" fmla="*/ 101311 w 101310"/>
                <a:gd name="connsiteY1" fmla="*/ 0 h 197389"/>
                <a:gd name="connsiteX2" fmla="*/ 101311 w 101310"/>
                <a:gd name="connsiteY2" fmla="*/ 197390 h 197389"/>
                <a:gd name="connsiteX3" fmla="*/ 0 w 101310"/>
                <a:gd name="connsiteY3" fmla="*/ 197390 h 197389"/>
              </a:gdLst>
              <a:ahLst/>
              <a:cxnLst>
                <a:cxn ang="0">
                  <a:pos x="connsiteX0" y="connsiteY0"/>
                </a:cxn>
                <a:cxn ang="0">
                  <a:pos x="connsiteX1" y="connsiteY1"/>
                </a:cxn>
                <a:cxn ang="0">
                  <a:pos x="connsiteX2" y="connsiteY2"/>
                </a:cxn>
                <a:cxn ang="0">
                  <a:pos x="connsiteX3" y="connsiteY3"/>
                </a:cxn>
              </a:cxnLst>
              <a:rect l="l" t="t" r="r" b="b"/>
              <a:pathLst>
                <a:path w="101310" h="197389">
                  <a:moveTo>
                    <a:pt x="0" y="0"/>
                  </a:moveTo>
                  <a:lnTo>
                    <a:pt x="101311" y="0"/>
                  </a:lnTo>
                  <a:lnTo>
                    <a:pt x="101311" y="197390"/>
                  </a:lnTo>
                  <a:lnTo>
                    <a:pt x="0" y="197390"/>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6" name="Freeform 263">
              <a:extLst>
                <a:ext uri="{FF2B5EF4-FFF2-40B4-BE49-F238E27FC236}">
                  <a16:creationId xmlns:a16="http://schemas.microsoft.com/office/drawing/2014/main" id="{5C221F14-A116-AA48-D112-361394AE7F7B}"/>
                </a:ext>
              </a:extLst>
            </p:cNvPr>
            <p:cNvSpPr/>
            <p:nvPr/>
          </p:nvSpPr>
          <p:spPr>
            <a:xfrm>
              <a:off x="3685947" y="2919607"/>
              <a:ext cx="178733" cy="271337"/>
            </a:xfrm>
            <a:custGeom>
              <a:avLst/>
              <a:gdLst>
                <a:gd name="connsiteX0" fmla="*/ 0 w 101310"/>
                <a:gd name="connsiteY0" fmla="*/ 0 h 226261"/>
                <a:gd name="connsiteX1" fmla="*/ 101311 w 101310"/>
                <a:gd name="connsiteY1" fmla="*/ 0 h 226261"/>
                <a:gd name="connsiteX2" fmla="*/ 101311 w 101310"/>
                <a:gd name="connsiteY2" fmla="*/ 226261 h 226261"/>
                <a:gd name="connsiteX3" fmla="*/ 0 w 101310"/>
                <a:gd name="connsiteY3" fmla="*/ 226261 h 226261"/>
              </a:gdLst>
              <a:ahLst/>
              <a:cxnLst>
                <a:cxn ang="0">
                  <a:pos x="connsiteX0" y="connsiteY0"/>
                </a:cxn>
                <a:cxn ang="0">
                  <a:pos x="connsiteX1" y="connsiteY1"/>
                </a:cxn>
                <a:cxn ang="0">
                  <a:pos x="connsiteX2" y="connsiteY2"/>
                </a:cxn>
                <a:cxn ang="0">
                  <a:pos x="connsiteX3" y="connsiteY3"/>
                </a:cxn>
              </a:cxnLst>
              <a:rect l="l" t="t" r="r" b="b"/>
              <a:pathLst>
                <a:path w="101310" h="226261">
                  <a:moveTo>
                    <a:pt x="0" y="0"/>
                  </a:moveTo>
                  <a:lnTo>
                    <a:pt x="101311" y="0"/>
                  </a:lnTo>
                  <a:lnTo>
                    <a:pt x="101311" y="226261"/>
                  </a:lnTo>
                  <a:lnTo>
                    <a:pt x="0" y="226261"/>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7" name="Freeform 264">
              <a:extLst>
                <a:ext uri="{FF2B5EF4-FFF2-40B4-BE49-F238E27FC236}">
                  <a16:creationId xmlns:a16="http://schemas.microsoft.com/office/drawing/2014/main" id="{00AAFAC1-937D-214D-5A57-37FBBB00AA70}"/>
                </a:ext>
              </a:extLst>
            </p:cNvPr>
            <p:cNvSpPr/>
            <p:nvPr/>
          </p:nvSpPr>
          <p:spPr>
            <a:xfrm>
              <a:off x="3864895" y="2919607"/>
              <a:ext cx="178733" cy="279595"/>
            </a:xfrm>
            <a:custGeom>
              <a:avLst/>
              <a:gdLst>
                <a:gd name="connsiteX0" fmla="*/ 0 w 101310"/>
                <a:gd name="connsiteY0" fmla="*/ 0 h 233147"/>
                <a:gd name="connsiteX1" fmla="*/ 101311 w 101310"/>
                <a:gd name="connsiteY1" fmla="*/ 0 h 233147"/>
                <a:gd name="connsiteX2" fmla="*/ 101311 w 101310"/>
                <a:gd name="connsiteY2" fmla="*/ 233147 h 233147"/>
                <a:gd name="connsiteX3" fmla="*/ 0 w 101310"/>
                <a:gd name="connsiteY3" fmla="*/ 233147 h 233147"/>
              </a:gdLst>
              <a:ahLst/>
              <a:cxnLst>
                <a:cxn ang="0">
                  <a:pos x="connsiteX0" y="connsiteY0"/>
                </a:cxn>
                <a:cxn ang="0">
                  <a:pos x="connsiteX1" y="connsiteY1"/>
                </a:cxn>
                <a:cxn ang="0">
                  <a:pos x="connsiteX2" y="connsiteY2"/>
                </a:cxn>
                <a:cxn ang="0">
                  <a:pos x="connsiteX3" y="connsiteY3"/>
                </a:cxn>
              </a:cxnLst>
              <a:rect l="l" t="t" r="r" b="b"/>
              <a:pathLst>
                <a:path w="101310" h="233147">
                  <a:moveTo>
                    <a:pt x="0" y="0"/>
                  </a:moveTo>
                  <a:lnTo>
                    <a:pt x="101311" y="0"/>
                  </a:lnTo>
                  <a:lnTo>
                    <a:pt x="101311" y="233147"/>
                  </a:lnTo>
                  <a:lnTo>
                    <a:pt x="0" y="233147"/>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8" name="Freeform 265">
              <a:extLst>
                <a:ext uri="{FF2B5EF4-FFF2-40B4-BE49-F238E27FC236}">
                  <a16:creationId xmlns:a16="http://schemas.microsoft.com/office/drawing/2014/main" id="{E02C1E62-6A3D-BF87-4DFD-C6E7541E7730}"/>
                </a:ext>
              </a:extLst>
            </p:cNvPr>
            <p:cNvSpPr/>
            <p:nvPr/>
          </p:nvSpPr>
          <p:spPr>
            <a:xfrm>
              <a:off x="5116252" y="2919607"/>
              <a:ext cx="186403" cy="563100"/>
            </a:xfrm>
            <a:custGeom>
              <a:avLst/>
              <a:gdLst>
                <a:gd name="connsiteX0" fmla="*/ 0 w 105657"/>
                <a:gd name="connsiteY0" fmla="*/ 0 h 469555"/>
                <a:gd name="connsiteX1" fmla="*/ 105658 w 105657"/>
                <a:gd name="connsiteY1" fmla="*/ 0 h 469555"/>
                <a:gd name="connsiteX2" fmla="*/ 105658 w 105657"/>
                <a:gd name="connsiteY2" fmla="*/ 469556 h 469555"/>
                <a:gd name="connsiteX3" fmla="*/ 0 w 105657"/>
                <a:gd name="connsiteY3" fmla="*/ 469556 h 469555"/>
              </a:gdLst>
              <a:ahLst/>
              <a:cxnLst>
                <a:cxn ang="0">
                  <a:pos x="connsiteX0" y="connsiteY0"/>
                </a:cxn>
                <a:cxn ang="0">
                  <a:pos x="connsiteX1" y="connsiteY1"/>
                </a:cxn>
                <a:cxn ang="0">
                  <a:pos x="connsiteX2" y="connsiteY2"/>
                </a:cxn>
                <a:cxn ang="0">
                  <a:pos x="connsiteX3" y="connsiteY3"/>
                </a:cxn>
              </a:cxnLst>
              <a:rect l="l" t="t" r="r" b="b"/>
              <a:pathLst>
                <a:path w="105657" h="469555">
                  <a:moveTo>
                    <a:pt x="0" y="0"/>
                  </a:moveTo>
                  <a:lnTo>
                    <a:pt x="105658" y="0"/>
                  </a:lnTo>
                  <a:lnTo>
                    <a:pt x="105658" y="469556"/>
                  </a:lnTo>
                  <a:lnTo>
                    <a:pt x="0" y="469556"/>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299" name="Freeform 266">
              <a:extLst>
                <a:ext uri="{FF2B5EF4-FFF2-40B4-BE49-F238E27FC236}">
                  <a16:creationId xmlns:a16="http://schemas.microsoft.com/office/drawing/2014/main" id="{1828CBAF-0B6A-55C9-4E71-2AD34F09FADC}"/>
                </a:ext>
              </a:extLst>
            </p:cNvPr>
            <p:cNvSpPr/>
            <p:nvPr/>
          </p:nvSpPr>
          <p:spPr>
            <a:xfrm>
              <a:off x="2076906" y="2714618"/>
              <a:ext cx="178733" cy="204987"/>
            </a:xfrm>
            <a:custGeom>
              <a:avLst/>
              <a:gdLst>
                <a:gd name="connsiteX0" fmla="*/ 0 w 101310"/>
                <a:gd name="connsiteY0" fmla="*/ 0 h 170934"/>
                <a:gd name="connsiteX1" fmla="*/ 101311 w 101310"/>
                <a:gd name="connsiteY1" fmla="*/ 0 h 170934"/>
                <a:gd name="connsiteX2" fmla="*/ 101311 w 101310"/>
                <a:gd name="connsiteY2" fmla="*/ 170934 h 170934"/>
                <a:gd name="connsiteX3" fmla="*/ 0 w 101310"/>
                <a:gd name="connsiteY3" fmla="*/ 170934 h 170934"/>
              </a:gdLst>
              <a:ahLst/>
              <a:cxnLst>
                <a:cxn ang="0">
                  <a:pos x="connsiteX0" y="connsiteY0"/>
                </a:cxn>
                <a:cxn ang="0">
                  <a:pos x="connsiteX1" y="connsiteY1"/>
                </a:cxn>
                <a:cxn ang="0">
                  <a:pos x="connsiteX2" y="connsiteY2"/>
                </a:cxn>
                <a:cxn ang="0">
                  <a:pos x="connsiteX3" y="connsiteY3"/>
                </a:cxn>
              </a:cxnLst>
              <a:rect l="l" t="t" r="r" b="b"/>
              <a:pathLst>
                <a:path w="101310" h="170934">
                  <a:moveTo>
                    <a:pt x="0" y="0"/>
                  </a:moveTo>
                  <a:lnTo>
                    <a:pt x="101311" y="0"/>
                  </a:lnTo>
                  <a:lnTo>
                    <a:pt x="101311" y="170934"/>
                  </a:lnTo>
                  <a:lnTo>
                    <a:pt x="0" y="17093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0" name="Freeform 267">
              <a:extLst>
                <a:ext uri="{FF2B5EF4-FFF2-40B4-BE49-F238E27FC236}">
                  <a16:creationId xmlns:a16="http://schemas.microsoft.com/office/drawing/2014/main" id="{91542CD8-9644-88B7-5871-B4C4523D7902}"/>
                </a:ext>
              </a:extLst>
            </p:cNvPr>
            <p:cNvSpPr/>
            <p:nvPr/>
          </p:nvSpPr>
          <p:spPr>
            <a:xfrm>
              <a:off x="2255641" y="2880782"/>
              <a:ext cx="178733" cy="38969"/>
            </a:xfrm>
            <a:custGeom>
              <a:avLst/>
              <a:gdLst>
                <a:gd name="connsiteX0" fmla="*/ 0 w 101310"/>
                <a:gd name="connsiteY0" fmla="*/ 0 h 32495"/>
                <a:gd name="connsiteX1" fmla="*/ 101311 w 101310"/>
                <a:gd name="connsiteY1" fmla="*/ 0 h 32495"/>
                <a:gd name="connsiteX2" fmla="*/ 101311 w 101310"/>
                <a:gd name="connsiteY2" fmla="*/ 32496 h 32495"/>
                <a:gd name="connsiteX3" fmla="*/ 0 w 101310"/>
                <a:gd name="connsiteY3" fmla="*/ 32496 h 32495"/>
              </a:gdLst>
              <a:ahLst/>
              <a:cxnLst>
                <a:cxn ang="0">
                  <a:pos x="connsiteX0" y="connsiteY0"/>
                </a:cxn>
                <a:cxn ang="0">
                  <a:pos x="connsiteX1" y="connsiteY1"/>
                </a:cxn>
                <a:cxn ang="0">
                  <a:pos x="connsiteX2" y="connsiteY2"/>
                </a:cxn>
                <a:cxn ang="0">
                  <a:pos x="connsiteX3" y="connsiteY3"/>
                </a:cxn>
              </a:cxnLst>
              <a:rect l="l" t="t" r="r" b="b"/>
              <a:pathLst>
                <a:path w="101310" h="32495">
                  <a:moveTo>
                    <a:pt x="0" y="0"/>
                  </a:moveTo>
                  <a:lnTo>
                    <a:pt x="101311" y="0"/>
                  </a:lnTo>
                  <a:lnTo>
                    <a:pt x="101311" y="32496"/>
                  </a:lnTo>
                  <a:lnTo>
                    <a:pt x="0" y="32496"/>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1" name="Freeform 268">
              <a:extLst>
                <a:ext uri="{FF2B5EF4-FFF2-40B4-BE49-F238E27FC236}">
                  <a16:creationId xmlns:a16="http://schemas.microsoft.com/office/drawing/2014/main" id="{124679B2-2BB3-82AF-764D-0D3D45DFB302}"/>
                </a:ext>
              </a:extLst>
            </p:cNvPr>
            <p:cNvSpPr/>
            <p:nvPr/>
          </p:nvSpPr>
          <p:spPr>
            <a:xfrm>
              <a:off x="5839073" y="2919172"/>
              <a:ext cx="178733" cy="646833"/>
            </a:xfrm>
            <a:custGeom>
              <a:avLst/>
              <a:gdLst>
                <a:gd name="connsiteX0" fmla="*/ 0 w 101310"/>
                <a:gd name="connsiteY0" fmla="*/ 0 h 539378"/>
                <a:gd name="connsiteX1" fmla="*/ 101311 w 101310"/>
                <a:gd name="connsiteY1" fmla="*/ 0 h 539378"/>
                <a:gd name="connsiteX2" fmla="*/ 101311 w 101310"/>
                <a:gd name="connsiteY2" fmla="*/ 539379 h 539378"/>
                <a:gd name="connsiteX3" fmla="*/ 0 w 101310"/>
                <a:gd name="connsiteY3" fmla="*/ 539379 h 539378"/>
              </a:gdLst>
              <a:ahLst/>
              <a:cxnLst>
                <a:cxn ang="0">
                  <a:pos x="connsiteX0" y="connsiteY0"/>
                </a:cxn>
                <a:cxn ang="0">
                  <a:pos x="connsiteX1" y="connsiteY1"/>
                </a:cxn>
                <a:cxn ang="0">
                  <a:pos x="connsiteX2" y="connsiteY2"/>
                </a:cxn>
                <a:cxn ang="0">
                  <a:pos x="connsiteX3" y="connsiteY3"/>
                </a:cxn>
              </a:cxnLst>
              <a:rect l="l" t="t" r="r" b="b"/>
              <a:pathLst>
                <a:path w="101310" h="539378">
                  <a:moveTo>
                    <a:pt x="0" y="0"/>
                  </a:moveTo>
                  <a:lnTo>
                    <a:pt x="101311" y="0"/>
                  </a:lnTo>
                  <a:lnTo>
                    <a:pt x="101311" y="539379"/>
                  </a:lnTo>
                  <a:lnTo>
                    <a:pt x="0" y="539379"/>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2" name="Freeform 269">
              <a:extLst>
                <a:ext uri="{FF2B5EF4-FFF2-40B4-BE49-F238E27FC236}">
                  <a16:creationId xmlns:a16="http://schemas.microsoft.com/office/drawing/2014/main" id="{FBAD84D5-C4EA-CDB9-A192-AD30C8926D43}"/>
                </a:ext>
              </a:extLst>
            </p:cNvPr>
            <p:cNvSpPr/>
            <p:nvPr/>
          </p:nvSpPr>
          <p:spPr>
            <a:xfrm>
              <a:off x="6017809" y="2919172"/>
              <a:ext cx="178733" cy="665086"/>
            </a:xfrm>
            <a:custGeom>
              <a:avLst/>
              <a:gdLst>
                <a:gd name="connsiteX0" fmla="*/ 0 w 101310"/>
                <a:gd name="connsiteY0" fmla="*/ 0 h 554599"/>
                <a:gd name="connsiteX1" fmla="*/ 101311 w 101310"/>
                <a:gd name="connsiteY1" fmla="*/ 0 h 554599"/>
                <a:gd name="connsiteX2" fmla="*/ 101311 w 101310"/>
                <a:gd name="connsiteY2" fmla="*/ 554600 h 554599"/>
                <a:gd name="connsiteX3" fmla="*/ 0 w 101310"/>
                <a:gd name="connsiteY3" fmla="*/ 554600 h 554599"/>
              </a:gdLst>
              <a:ahLst/>
              <a:cxnLst>
                <a:cxn ang="0">
                  <a:pos x="connsiteX0" y="connsiteY0"/>
                </a:cxn>
                <a:cxn ang="0">
                  <a:pos x="connsiteX1" y="connsiteY1"/>
                </a:cxn>
                <a:cxn ang="0">
                  <a:pos x="connsiteX2" y="connsiteY2"/>
                </a:cxn>
                <a:cxn ang="0">
                  <a:pos x="connsiteX3" y="connsiteY3"/>
                </a:cxn>
              </a:cxnLst>
              <a:rect l="l" t="t" r="r" b="b"/>
              <a:pathLst>
                <a:path w="101310" h="554599">
                  <a:moveTo>
                    <a:pt x="0" y="0"/>
                  </a:moveTo>
                  <a:lnTo>
                    <a:pt x="101311" y="0"/>
                  </a:lnTo>
                  <a:lnTo>
                    <a:pt x="101311" y="554600"/>
                  </a:lnTo>
                  <a:lnTo>
                    <a:pt x="0" y="554600"/>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3" name="Freeform 271">
              <a:extLst>
                <a:ext uri="{FF2B5EF4-FFF2-40B4-BE49-F238E27FC236}">
                  <a16:creationId xmlns:a16="http://schemas.microsoft.com/office/drawing/2014/main" id="{7D44BD64-DDE8-DA46-3015-10546AE70760}"/>
                </a:ext>
              </a:extLst>
            </p:cNvPr>
            <p:cNvSpPr/>
            <p:nvPr/>
          </p:nvSpPr>
          <p:spPr>
            <a:xfrm>
              <a:off x="1352808" y="1388355"/>
              <a:ext cx="21303" cy="3062504"/>
            </a:xfrm>
            <a:custGeom>
              <a:avLst/>
              <a:gdLst>
                <a:gd name="connsiteX0" fmla="*/ 0 w 12075"/>
                <a:gd name="connsiteY0" fmla="*/ 0 h 2553745"/>
                <a:gd name="connsiteX1" fmla="*/ 0 w 12075"/>
                <a:gd name="connsiteY1" fmla="*/ 2553745 h 2553745"/>
              </a:gdLst>
              <a:ahLst/>
              <a:cxnLst>
                <a:cxn ang="0">
                  <a:pos x="connsiteX0" y="connsiteY0"/>
                </a:cxn>
                <a:cxn ang="0">
                  <a:pos x="connsiteX1" y="connsiteY1"/>
                </a:cxn>
              </a:cxnLst>
              <a:rect l="l" t="t" r="r" b="b"/>
              <a:pathLst>
                <a:path w="12075" h="2553745">
                  <a:moveTo>
                    <a:pt x="0" y="0"/>
                  </a:moveTo>
                  <a:lnTo>
                    <a:pt x="0" y="2553745"/>
                  </a:lnTo>
                </a:path>
              </a:pathLst>
            </a:custGeom>
            <a:ln w="9054" cap="sq">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4" name="Freeform 272">
              <a:extLst>
                <a:ext uri="{FF2B5EF4-FFF2-40B4-BE49-F238E27FC236}">
                  <a16:creationId xmlns:a16="http://schemas.microsoft.com/office/drawing/2014/main" id="{ED5F9136-106C-7382-C27B-D14B90C8C402}"/>
                </a:ext>
              </a:extLst>
            </p:cNvPr>
            <p:cNvSpPr/>
            <p:nvPr/>
          </p:nvSpPr>
          <p:spPr>
            <a:xfrm>
              <a:off x="1270365" y="1388355"/>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5" name="Freeform 273">
              <a:extLst>
                <a:ext uri="{FF2B5EF4-FFF2-40B4-BE49-F238E27FC236}">
                  <a16:creationId xmlns:a16="http://schemas.microsoft.com/office/drawing/2014/main" id="{3A91BF1A-411E-F602-02DB-05E703B09F63}"/>
                </a:ext>
              </a:extLst>
            </p:cNvPr>
            <p:cNvSpPr/>
            <p:nvPr/>
          </p:nvSpPr>
          <p:spPr>
            <a:xfrm>
              <a:off x="1270365" y="1694606"/>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6" name="Freeform 274">
              <a:extLst>
                <a:ext uri="{FF2B5EF4-FFF2-40B4-BE49-F238E27FC236}">
                  <a16:creationId xmlns:a16="http://schemas.microsoft.com/office/drawing/2014/main" id="{37079757-522C-7825-130D-995DBA21D3F9}"/>
                </a:ext>
              </a:extLst>
            </p:cNvPr>
            <p:cNvSpPr/>
            <p:nvPr/>
          </p:nvSpPr>
          <p:spPr>
            <a:xfrm>
              <a:off x="1270365" y="2000854"/>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7" name="Freeform 275">
              <a:extLst>
                <a:ext uri="{FF2B5EF4-FFF2-40B4-BE49-F238E27FC236}">
                  <a16:creationId xmlns:a16="http://schemas.microsoft.com/office/drawing/2014/main" id="{97D8D2A5-86DC-75D2-3B3C-8F457D4A271F}"/>
                </a:ext>
              </a:extLst>
            </p:cNvPr>
            <p:cNvSpPr/>
            <p:nvPr/>
          </p:nvSpPr>
          <p:spPr>
            <a:xfrm>
              <a:off x="1270365" y="2307105"/>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8" name="Freeform 276">
              <a:extLst>
                <a:ext uri="{FF2B5EF4-FFF2-40B4-BE49-F238E27FC236}">
                  <a16:creationId xmlns:a16="http://schemas.microsoft.com/office/drawing/2014/main" id="{04526CFF-1612-4CD8-0F3B-F0A94FAE7040}"/>
                </a:ext>
              </a:extLst>
            </p:cNvPr>
            <p:cNvSpPr/>
            <p:nvPr/>
          </p:nvSpPr>
          <p:spPr>
            <a:xfrm>
              <a:off x="1270365" y="2613355"/>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09" name="Freeform 277">
              <a:extLst>
                <a:ext uri="{FF2B5EF4-FFF2-40B4-BE49-F238E27FC236}">
                  <a16:creationId xmlns:a16="http://schemas.microsoft.com/office/drawing/2014/main" id="{659EEBDD-E733-27B4-86C2-13EDA9457CA2}"/>
                </a:ext>
              </a:extLst>
            </p:cNvPr>
            <p:cNvSpPr/>
            <p:nvPr/>
          </p:nvSpPr>
          <p:spPr>
            <a:xfrm>
              <a:off x="1270365" y="2919606"/>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0" name="Freeform 278">
              <a:extLst>
                <a:ext uri="{FF2B5EF4-FFF2-40B4-BE49-F238E27FC236}">
                  <a16:creationId xmlns:a16="http://schemas.microsoft.com/office/drawing/2014/main" id="{7E32BD8D-B3EF-D404-E4BA-DDBB9A35F768}"/>
                </a:ext>
              </a:extLst>
            </p:cNvPr>
            <p:cNvSpPr/>
            <p:nvPr/>
          </p:nvSpPr>
          <p:spPr>
            <a:xfrm>
              <a:off x="1270365" y="3225856"/>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1" name="Freeform 279">
              <a:extLst>
                <a:ext uri="{FF2B5EF4-FFF2-40B4-BE49-F238E27FC236}">
                  <a16:creationId xmlns:a16="http://schemas.microsoft.com/office/drawing/2014/main" id="{77F6AEC9-272B-BF51-17E4-3368ACDA202F}"/>
                </a:ext>
              </a:extLst>
            </p:cNvPr>
            <p:cNvSpPr/>
            <p:nvPr/>
          </p:nvSpPr>
          <p:spPr>
            <a:xfrm>
              <a:off x="1270365" y="3532107"/>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2" name="Freeform 280">
              <a:extLst>
                <a:ext uri="{FF2B5EF4-FFF2-40B4-BE49-F238E27FC236}">
                  <a16:creationId xmlns:a16="http://schemas.microsoft.com/office/drawing/2014/main" id="{3D7C1212-1DEA-C051-8CEB-E8735B23623C}"/>
                </a:ext>
              </a:extLst>
            </p:cNvPr>
            <p:cNvSpPr/>
            <p:nvPr/>
          </p:nvSpPr>
          <p:spPr>
            <a:xfrm>
              <a:off x="1270365" y="3838356"/>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3" name="Freeform 281">
              <a:extLst>
                <a:ext uri="{FF2B5EF4-FFF2-40B4-BE49-F238E27FC236}">
                  <a16:creationId xmlns:a16="http://schemas.microsoft.com/office/drawing/2014/main" id="{ACA028ED-C34C-14A6-DE7C-CC16E05FF2A1}"/>
                </a:ext>
              </a:extLst>
            </p:cNvPr>
            <p:cNvSpPr/>
            <p:nvPr/>
          </p:nvSpPr>
          <p:spPr>
            <a:xfrm>
              <a:off x="1270365" y="4144607"/>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4" name="Freeform 282">
              <a:extLst>
                <a:ext uri="{FF2B5EF4-FFF2-40B4-BE49-F238E27FC236}">
                  <a16:creationId xmlns:a16="http://schemas.microsoft.com/office/drawing/2014/main" id="{FBEDD5F2-190F-3FDD-82B8-A44AA9F369B4}"/>
                </a:ext>
              </a:extLst>
            </p:cNvPr>
            <p:cNvSpPr/>
            <p:nvPr/>
          </p:nvSpPr>
          <p:spPr>
            <a:xfrm>
              <a:off x="1270365" y="4450857"/>
              <a:ext cx="82441" cy="14487"/>
            </a:xfrm>
            <a:custGeom>
              <a:avLst/>
              <a:gdLst>
                <a:gd name="connsiteX0" fmla="*/ 46731 w 46730"/>
                <a:gd name="connsiteY0" fmla="*/ 0 h 12080"/>
                <a:gd name="connsiteX1" fmla="*/ 0 w 46730"/>
                <a:gd name="connsiteY1" fmla="*/ 0 h 12080"/>
              </a:gdLst>
              <a:ahLst/>
              <a:cxnLst>
                <a:cxn ang="0">
                  <a:pos x="connsiteX0" y="connsiteY0"/>
                </a:cxn>
                <a:cxn ang="0">
                  <a:pos x="connsiteX1" y="connsiteY1"/>
                </a:cxn>
              </a:cxnLst>
              <a:rect l="l" t="t" r="r" b="b"/>
              <a:pathLst>
                <a:path w="46730" h="12080">
                  <a:moveTo>
                    <a:pt x="46731" y="0"/>
                  </a:moveTo>
                  <a:lnTo>
                    <a:pt x="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5" name="Freeform 283">
              <a:extLst>
                <a:ext uri="{FF2B5EF4-FFF2-40B4-BE49-F238E27FC236}">
                  <a16:creationId xmlns:a16="http://schemas.microsoft.com/office/drawing/2014/main" id="{E9584CC9-2D24-4A9D-C574-81B79561CD5B}"/>
                </a:ext>
              </a:extLst>
            </p:cNvPr>
            <p:cNvSpPr/>
            <p:nvPr/>
          </p:nvSpPr>
          <p:spPr>
            <a:xfrm>
              <a:off x="1352808" y="2919606"/>
              <a:ext cx="7023917" cy="14487"/>
            </a:xfrm>
            <a:custGeom>
              <a:avLst/>
              <a:gdLst>
                <a:gd name="connsiteX0" fmla="*/ 0 w 3981309"/>
                <a:gd name="connsiteY0" fmla="*/ 0 h 12080"/>
                <a:gd name="connsiteX1" fmla="*/ 3981310 w 3981309"/>
                <a:gd name="connsiteY1" fmla="*/ 0 h 12080"/>
              </a:gdLst>
              <a:ahLst/>
              <a:cxnLst>
                <a:cxn ang="0">
                  <a:pos x="connsiteX0" y="connsiteY0"/>
                </a:cxn>
                <a:cxn ang="0">
                  <a:pos x="connsiteX1" y="connsiteY1"/>
                </a:cxn>
              </a:cxnLst>
              <a:rect l="l" t="t" r="r" b="b"/>
              <a:pathLst>
                <a:path w="3981309" h="12080">
                  <a:moveTo>
                    <a:pt x="0" y="0"/>
                  </a:moveTo>
                  <a:lnTo>
                    <a:pt x="3981310" y="0"/>
                  </a:lnTo>
                </a:path>
              </a:pathLst>
            </a:custGeom>
            <a:ln w="9054" cap="flat">
              <a:solidFill>
                <a:srgbClr val="231F20"/>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16" name="TextBox 315">
              <a:extLst>
                <a:ext uri="{FF2B5EF4-FFF2-40B4-BE49-F238E27FC236}">
                  <a16:creationId xmlns:a16="http://schemas.microsoft.com/office/drawing/2014/main" id="{7C13F9DF-5ACC-959B-B4DA-7A5AC5EB381B}"/>
                </a:ext>
              </a:extLst>
            </p:cNvPr>
            <p:cNvSpPr txBox="1"/>
            <p:nvPr/>
          </p:nvSpPr>
          <p:spPr>
            <a:xfrm>
              <a:off x="957995" y="1272169"/>
              <a:ext cx="37702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100</a:t>
              </a:r>
            </a:p>
          </p:txBody>
        </p:sp>
        <p:sp>
          <p:nvSpPr>
            <p:cNvPr id="317" name="TextBox 316">
              <a:extLst>
                <a:ext uri="{FF2B5EF4-FFF2-40B4-BE49-F238E27FC236}">
                  <a16:creationId xmlns:a16="http://schemas.microsoft.com/office/drawing/2014/main" id="{725A196F-314C-054F-5769-4E7B3F94C5CE}"/>
                </a:ext>
              </a:extLst>
            </p:cNvPr>
            <p:cNvSpPr txBox="1"/>
            <p:nvPr/>
          </p:nvSpPr>
          <p:spPr>
            <a:xfrm rot="16200000">
              <a:off x="-646249" y="2733274"/>
              <a:ext cx="3059170" cy="369332"/>
            </a:xfrm>
            <a:prstGeom prst="rect">
              <a:avLst/>
            </a:prstGeom>
            <a:noFill/>
          </p:spPr>
          <p:txBody>
            <a:bodyPr wrap="square" rtlCol="0" anchor="b">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ea typeface="Microsoft YaHei"/>
                  <a:cs typeface="Arial"/>
                  <a:sym typeface="Arial"/>
                  <a:rtl val="0"/>
                </a:rPr>
                <a:t>Best Percent Change in </a:t>
              </a:r>
              <a:r>
                <a:rPr kumimoji="0" lang="en-US" sz="900" b="1" i="0" u="none" strike="noStrike" kern="0" cap="none" spc="0" normalizeH="0" baseline="0" noProof="0" dirty="0" err="1">
                  <a:ln>
                    <a:noFill/>
                  </a:ln>
                  <a:solidFill>
                    <a:srgbClr val="000000"/>
                  </a:solidFill>
                  <a:effectLst/>
                  <a:uLnTx/>
                  <a:uFillTx/>
                  <a:ea typeface="Microsoft YaHei"/>
                  <a:cs typeface="Arial"/>
                  <a:sym typeface="Arial"/>
                  <a:rtl val="0"/>
                </a:rPr>
                <a:t>SoD</a:t>
              </a:r>
              <a:r>
                <a:rPr kumimoji="0" lang="en-US" sz="900" b="1" i="0" u="none" strike="noStrike" kern="0" cap="none" spc="0" normalizeH="0" baseline="0" noProof="0" dirty="0">
                  <a:ln>
                    <a:noFill/>
                  </a:ln>
                  <a:solidFill>
                    <a:srgbClr val="000000"/>
                  </a:solidFill>
                  <a:effectLst/>
                  <a:uLnTx/>
                  <a:uFillTx/>
                  <a:ea typeface="Microsoft YaHei"/>
                  <a:cs typeface="Arial"/>
                  <a:sym typeface="Arial"/>
                  <a:rtl val="0"/>
                </a:rPr>
                <a:t> From Baseline </a:t>
              </a:r>
              <a:br>
                <a:rPr kumimoji="0" lang="en-US" sz="900" b="1" i="0" u="none" strike="noStrike" kern="0" cap="none" spc="0" normalizeH="0" baseline="0" noProof="0" dirty="0">
                  <a:ln>
                    <a:noFill/>
                  </a:ln>
                  <a:solidFill>
                    <a:srgbClr val="000000"/>
                  </a:solidFill>
                  <a:effectLst/>
                  <a:uLnTx/>
                  <a:uFillTx/>
                  <a:ea typeface="Microsoft YaHei"/>
                  <a:cs typeface="Arial"/>
                  <a:sym typeface="Arial"/>
                  <a:rtl val="0"/>
                </a:rPr>
              </a:br>
              <a:r>
                <a:rPr kumimoji="0" lang="en-US" sz="900" b="1" i="0" u="none" strike="noStrike" kern="0" cap="none" spc="0" normalizeH="0" baseline="0" noProof="0" dirty="0">
                  <a:ln>
                    <a:noFill/>
                  </a:ln>
                  <a:solidFill>
                    <a:srgbClr val="000000"/>
                  </a:solidFill>
                  <a:effectLst/>
                  <a:uLnTx/>
                  <a:uFillTx/>
                  <a:ea typeface="Microsoft YaHei"/>
                  <a:cs typeface="Arial"/>
                  <a:sym typeface="Arial"/>
                  <a:rtl val="0"/>
                </a:rPr>
                <a:t>by BICR (n=39), %</a:t>
              </a:r>
            </a:p>
          </p:txBody>
        </p:sp>
        <p:sp>
          <p:nvSpPr>
            <p:cNvPr id="318" name="TextBox 317">
              <a:extLst>
                <a:ext uri="{FF2B5EF4-FFF2-40B4-BE49-F238E27FC236}">
                  <a16:creationId xmlns:a16="http://schemas.microsoft.com/office/drawing/2014/main" id="{E56907C3-636D-F74E-F9C8-25E9131F6641}"/>
                </a:ext>
              </a:extLst>
            </p:cNvPr>
            <p:cNvSpPr txBox="1"/>
            <p:nvPr/>
          </p:nvSpPr>
          <p:spPr>
            <a:xfrm>
              <a:off x="1009895" y="1564241"/>
              <a:ext cx="31290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80</a:t>
              </a:r>
            </a:p>
          </p:txBody>
        </p:sp>
        <p:sp>
          <p:nvSpPr>
            <p:cNvPr id="319" name="TextBox 318">
              <a:extLst>
                <a:ext uri="{FF2B5EF4-FFF2-40B4-BE49-F238E27FC236}">
                  <a16:creationId xmlns:a16="http://schemas.microsoft.com/office/drawing/2014/main" id="{69119E6E-7C29-DB4A-7083-0E0C87AB7EA8}"/>
                </a:ext>
              </a:extLst>
            </p:cNvPr>
            <p:cNvSpPr txBox="1"/>
            <p:nvPr/>
          </p:nvSpPr>
          <p:spPr>
            <a:xfrm>
              <a:off x="1009895" y="1870491"/>
              <a:ext cx="31290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ea typeface="Microsoft YaHei"/>
                  <a:cs typeface="Arial"/>
                  <a:sym typeface="Arial"/>
                  <a:rtl val="0"/>
                </a:rPr>
                <a:t>60</a:t>
              </a:r>
            </a:p>
          </p:txBody>
        </p:sp>
        <p:sp>
          <p:nvSpPr>
            <p:cNvPr id="320" name="TextBox 319">
              <a:extLst>
                <a:ext uri="{FF2B5EF4-FFF2-40B4-BE49-F238E27FC236}">
                  <a16:creationId xmlns:a16="http://schemas.microsoft.com/office/drawing/2014/main" id="{980FDED3-827D-091F-2625-79D94CDF23C6}"/>
                </a:ext>
              </a:extLst>
            </p:cNvPr>
            <p:cNvSpPr txBox="1"/>
            <p:nvPr/>
          </p:nvSpPr>
          <p:spPr>
            <a:xfrm>
              <a:off x="1009895" y="2176742"/>
              <a:ext cx="31290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40</a:t>
              </a:r>
            </a:p>
          </p:txBody>
        </p:sp>
        <p:sp>
          <p:nvSpPr>
            <p:cNvPr id="321" name="TextBox 320">
              <a:extLst>
                <a:ext uri="{FF2B5EF4-FFF2-40B4-BE49-F238E27FC236}">
                  <a16:creationId xmlns:a16="http://schemas.microsoft.com/office/drawing/2014/main" id="{3887CA26-0C44-E6D2-9A4A-D94B1954B6D2}"/>
                </a:ext>
              </a:extLst>
            </p:cNvPr>
            <p:cNvSpPr txBox="1"/>
            <p:nvPr/>
          </p:nvSpPr>
          <p:spPr>
            <a:xfrm>
              <a:off x="1009895" y="2482992"/>
              <a:ext cx="31290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20</a:t>
              </a:r>
            </a:p>
          </p:txBody>
        </p:sp>
        <p:sp>
          <p:nvSpPr>
            <p:cNvPr id="322" name="TextBox 321">
              <a:extLst>
                <a:ext uri="{FF2B5EF4-FFF2-40B4-BE49-F238E27FC236}">
                  <a16:creationId xmlns:a16="http://schemas.microsoft.com/office/drawing/2014/main" id="{8991A4C4-36BB-0070-5FD3-EA927A828764}"/>
                </a:ext>
              </a:extLst>
            </p:cNvPr>
            <p:cNvSpPr txBox="1"/>
            <p:nvPr/>
          </p:nvSpPr>
          <p:spPr>
            <a:xfrm>
              <a:off x="1059077" y="2818833"/>
              <a:ext cx="248786"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0</a:t>
              </a:r>
            </a:p>
          </p:txBody>
        </p:sp>
        <p:sp>
          <p:nvSpPr>
            <p:cNvPr id="323" name="TextBox 322">
              <a:extLst>
                <a:ext uri="{FF2B5EF4-FFF2-40B4-BE49-F238E27FC236}">
                  <a16:creationId xmlns:a16="http://schemas.microsoft.com/office/drawing/2014/main" id="{D8E2A43C-F1E8-4EA2-382C-51625C4FDFB1}"/>
                </a:ext>
              </a:extLst>
            </p:cNvPr>
            <p:cNvSpPr txBox="1"/>
            <p:nvPr/>
          </p:nvSpPr>
          <p:spPr>
            <a:xfrm>
              <a:off x="984646" y="3095493"/>
              <a:ext cx="351378"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ea typeface="Microsoft YaHei"/>
                  <a:cs typeface="Arial"/>
                  <a:sym typeface="Arial"/>
                  <a:rtl val="0"/>
                </a:rPr>
                <a:t>-20</a:t>
              </a:r>
            </a:p>
          </p:txBody>
        </p:sp>
        <p:sp>
          <p:nvSpPr>
            <p:cNvPr id="324" name="TextBox 323">
              <a:extLst>
                <a:ext uri="{FF2B5EF4-FFF2-40B4-BE49-F238E27FC236}">
                  <a16:creationId xmlns:a16="http://schemas.microsoft.com/office/drawing/2014/main" id="{315AAAE7-7596-9AED-CECC-E49177F7F735}"/>
                </a:ext>
              </a:extLst>
            </p:cNvPr>
            <p:cNvSpPr txBox="1"/>
            <p:nvPr/>
          </p:nvSpPr>
          <p:spPr>
            <a:xfrm>
              <a:off x="984646" y="3401742"/>
              <a:ext cx="351378"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ea typeface="Microsoft YaHei"/>
                  <a:cs typeface="Arial"/>
                  <a:sym typeface="Arial"/>
                  <a:rtl val="0"/>
                </a:rPr>
                <a:t>-40</a:t>
              </a:r>
            </a:p>
          </p:txBody>
        </p:sp>
        <p:sp>
          <p:nvSpPr>
            <p:cNvPr id="325" name="TextBox 324">
              <a:extLst>
                <a:ext uri="{FF2B5EF4-FFF2-40B4-BE49-F238E27FC236}">
                  <a16:creationId xmlns:a16="http://schemas.microsoft.com/office/drawing/2014/main" id="{C74324BF-503A-644D-537D-78ECE4A665C0}"/>
                </a:ext>
              </a:extLst>
            </p:cNvPr>
            <p:cNvSpPr txBox="1"/>
            <p:nvPr/>
          </p:nvSpPr>
          <p:spPr>
            <a:xfrm>
              <a:off x="984646" y="3707992"/>
              <a:ext cx="351378"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-60</a:t>
              </a:r>
            </a:p>
          </p:txBody>
        </p:sp>
        <p:sp>
          <p:nvSpPr>
            <p:cNvPr id="326" name="TextBox 325">
              <a:extLst>
                <a:ext uri="{FF2B5EF4-FFF2-40B4-BE49-F238E27FC236}">
                  <a16:creationId xmlns:a16="http://schemas.microsoft.com/office/drawing/2014/main" id="{ACC8E32A-7339-9A7B-A139-FED9F101F55F}"/>
                </a:ext>
              </a:extLst>
            </p:cNvPr>
            <p:cNvSpPr txBox="1"/>
            <p:nvPr/>
          </p:nvSpPr>
          <p:spPr>
            <a:xfrm>
              <a:off x="984646" y="4014243"/>
              <a:ext cx="351378"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-80</a:t>
              </a:r>
            </a:p>
          </p:txBody>
        </p:sp>
        <p:sp>
          <p:nvSpPr>
            <p:cNvPr id="327" name="TextBox 326">
              <a:extLst>
                <a:ext uri="{FF2B5EF4-FFF2-40B4-BE49-F238E27FC236}">
                  <a16:creationId xmlns:a16="http://schemas.microsoft.com/office/drawing/2014/main" id="{10077C6C-EAAD-D405-C0EC-E7CBF85A5219}"/>
                </a:ext>
              </a:extLst>
            </p:cNvPr>
            <p:cNvSpPr txBox="1"/>
            <p:nvPr/>
          </p:nvSpPr>
          <p:spPr>
            <a:xfrm>
              <a:off x="924659" y="4328256"/>
              <a:ext cx="415498"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-100</a:t>
              </a:r>
            </a:p>
          </p:txBody>
        </p:sp>
        <p:sp>
          <p:nvSpPr>
            <p:cNvPr id="328" name="TextBox 327">
              <a:extLst>
                <a:ext uri="{FF2B5EF4-FFF2-40B4-BE49-F238E27FC236}">
                  <a16:creationId xmlns:a16="http://schemas.microsoft.com/office/drawing/2014/main" id="{C9BD4B1B-4C20-7394-1657-1CBF699567EF}"/>
                </a:ext>
              </a:extLst>
            </p:cNvPr>
            <p:cNvSpPr txBox="1"/>
            <p:nvPr/>
          </p:nvSpPr>
          <p:spPr>
            <a:xfrm>
              <a:off x="1560189" y="3637194"/>
              <a:ext cx="595035"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ea typeface="Microsoft YaHei"/>
                  <a:cs typeface="Arial"/>
                  <a:sym typeface="Arial"/>
                  <a:rtl val="0"/>
                </a:rPr>
                <a:t>8 mg/kg</a:t>
              </a:r>
            </a:p>
          </p:txBody>
        </p:sp>
        <p:sp>
          <p:nvSpPr>
            <p:cNvPr id="329" name="TextBox 328">
              <a:extLst>
                <a:ext uri="{FF2B5EF4-FFF2-40B4-BE49-F238E27FC236}">
                  <a16:creationId xmlns:a16="http://schemas.microsoft.com/office/drawing/2014/main" id="{C93404B3-C95A-7F4C-0B82-9D98C281B25C}"/>
                </a:ext>
              </a:extLst>
            </p:cNvPr>
            <p:cNvSpPr txBox="1"/>
            <p:nvPr/>
          </p:nvSpPr>
          <p:spPr>
            <a:xfrm>
              <a:off x="1560189" y="3796403"/>
              <a:ext cx="595035"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6 mg/kg</a:t>
              </a:r>
            </a:p>
          </p:txBody>
        </p:sp>
        <p:sp>
          <p:nvSpPr>
            <p:cNvPr id="330" name="TextBox 329">
              <a:extLst>
                <a:ext uri="{FF2B5EF4-FFF2-40B4-BE49-F238E27FC236}">
                  <a16:creationId xmlns:a16="http://schemas.microsoft.com/office/drawing/2014/main" id="{6AA10ED0-1C51-8318-28A0-298CAD04CB51}"/>
                </a:ext>
              </a:extLst>
            </p:cNvPr>
            <p:cNvSpPr txBox="1"/>
            <p:nvPr/>
          </p:nvSpPr>
          <p:spPr>
            <a:xfrm>
              <a:off x="1361944" y="3483471"/>
              <a:ext cx="755335" cy="230832"/>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ea typeface="Microsoft YaHei"/>
                  <a:cs typeface="Arial"/>
                  <a:sym typeface="Arial"/>
                  <a:rtl val="0"/>
                </a:rPr>
                <a:t>Dose level:</a:t>
              </a:r>
            </a:p>
          </p:txBody>
        </p:sp>
        <p:sp>
          <p:nvSpPr>
            <p:cNvPr id="331" name="Rectangle 330">
              <a:extLst>
                <a:ext uri="{FF2B5EF4-FFF2-40B4-BE49-F238E27FC236}">
                  <a16:creationId xmlns:a16="http://schemas.microsoft.com/office/drawing/2014/main" id="{A91EE44C-8F74-8076-674D-BFB37133A571}"/>
                </a:ext>
              </a:extLst>
            </p:cNvPr>
            <p:cNvSpPr/>
            <p:nvPr/>
          </p:nvSpPr>
          <p:spPr>
            <a:xfrm>
              <a:off x="1454258" y="3728749"/>
              <a:ext cx="118696" cy="80683"/>
            </a:xfrm>
            <a:prstGeom prst="rect">
              <a:avLst/>
            </a:prstGeom>
            <a:solidFill>
              <a:srgbClr val="FFFFFF">
                <a:lumMod val="50000"/>
              </a:srgbClr>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Arial"/>
                <a:ea typeface="Microsoft YaHei"/>
              </a:endParaRPr>
            </a:p>
          </p:txBody>
        </p:sp>
        <p:sp>
          <p:nvSpPr>
            <p:cNvPr id="332" name="Rectangle 331">
              <a:extLst>
                <a:ext uri="{FF2B5EF4-FFF2-40B4-BE49-F238E27FC236}">
                  <a16:creationId xmlns:a16="http://schemas.microsoft.com/office/drawing/2014/main" id="{1AC828A1-4336-3CE2-C3DD-55C3B62266B3}"/>
                </a:ext>
              </a:extLst>
            </p:cNvPr>
            <p:cNvSpPr/>
            <p:nvPr/>
          </p:nvSpPr>
          <p:spPr>
            <a:xfrm>
              <a:off x="1454258" y="3883838"/>
              <a:ext cx="118696" cy="80683"/>
            </a:xfrm>
            <a:prstGeom prst="rect">
              <a:avLst/>
            </a:prstGeom>
            <a:solidFill>
              <a:srgbClr val="3333CC"/>
            </a:solidFill>
            <a:ln w="9525"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Arial"/>
                <a:ea typeface="Microsoft YaHei"/>
              </a:endParaRPr>
            </a:p>
          </p:txBody>
        </p:sp>
        <p:sp>
          <p:nvSpPr>
            <p:cNvPr id="333" name="TextBox 332">
              <a:extLst>
                <a:ext uri="{FF2B5EF4-FFF2-40B4-BE49-F238E27FC236}">
                  <a16:creationId xmlns:a16="http://schemas.microsoft.com/office/drawing/2014/main" id="{6B82FE8B-0C25-EDFA-E40C-80B006868557}"/>
                </a:ext>
              </a:extLst>
            </p:cNvPr>
            <p:cNvSpPr txBox="1"/>
            <p:nvPr/>
          </p:nvSpPr>
          <p:spPr>
            <a:xfrm>
              <a:off x="1898171" y="2890480"/>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4" name="TextBox 333">
              <a:extLst>
                <a:ext uri="{FF2B5EF4-FFF2-40B4-BE49-F238E27FC236}">
                  <a16:creationId xmlns:a16="http://schemas.microsoft.com/office/drawing/2014/main" id="{91B1A47E-144E-0E47-1846-C0E1399FE999}"/>
                </a:ext>
              </a:extLst>
            </p:cNvPr>
            <p:cNvSpPr txBox="1"/>
            <p:nvPr/>
          </p:nvSpPr>
          <p:spPr>
            <a:xfrm>
              <a:off x="2077499" y="2890668"/>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5" name="TextBox 334">
              <a:extLst>
                <a:ext uri="{FF2B5EF4-FFF2-40B4-BE49-F238E27FC236}">
                  <a16:creationId xmlns:a16="http://schemas.microsoft.com/office/drawing/2014/main" id="{782533F0-638E-F188-38B7-6C51033F99CC}"/>
                </a:ext>
              </a:extLst>
            </p:cNvPr>
            <p:cNvSpPr txBox="1"/>
            <p:nvPr/>
          </p:nvSpPr>
          <p:spPr>
            <a:xfrm>
              <a:off x="3153640" y="3075132"/>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6" name="TextBox 335">
              <a:extLst>
                <a:ext uri="{FF2B5EF4-FFF2-40B4-BE49-F238E27FC236}">
                  <a16:creationId xmlns:a16="http://schemas.microsoft.com/office/drawing/2014/main" id="{68187F11-35B9-5DD7-BF87-89D6C78F976D}"/>
                </a:ext>
              </a:extLst>
            </p:cNvPr>
            <p:cNvSpPr txBox="1"/>
            <p:nvPr/>
          </p:nvSpPr>
          <p:spPr>
            <a:xfrm>
              <a:off x="3509459" y="3131380"/>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7" name="TextBox 336">
              <a:extLst>
                <a:ext uri="{FF2B5EF4-FFF2-40B4-BE49-F238E27FC236}">
                  <a16:creationId xmlns:a16="http://schemas.microsoft.com/office/drawing/2014/main" id="{AB9175B9-2BBE-9646-1356-B68B7A10C610}"/>
                </a:ext>
              </a:extLst>
            </p:cNvPr>
            <p:cNvSpPr txBox="1"/>
            <p:nvPr/>
          </p:nvSpPr>
          <p:spPr>
            <a:xfrm>
              <a:off x="3687960" y="3161895"/>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8" name="TextBox 337">
              <a:extLst>
                <a:ext uri="{FF2B5EF4-FFF2-40B4-BE49-F238E27FC236}">
                  <a16:creationId xmlns:a16="http://schemas.microsoft.com/office/drawing/2014/main" id="{CC057E40-12A8-F096-58E8-76A7829C86D8}"/>
                </a:ext>
              </a:extLst>
            </p:cNvPr>
            <p:cNvSpPr txBox="1"/>
            <p:nvPr/>
          </p:nvSpPr>
          <p:spPr>
            <a:xfrm>
              <a:off x="3864078" y="3171976"/>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39" name="TextBox 338">
              <a:extLst>
                <a:ext uri="{FF2B5EF4-FFF2-40B4-BE49-F238E27FC236}">
                  <a16:creationId xmlns:a16="http://schemas.microsoft.com/office/drawing/2014/main" id="{F110CCEB-6954-BA25-14D7-FB5761797077}"/>
                </a:ext>
              </a:extLst>
            </p:cNvPr>
            <p:cNvSpPr txBox="1"/>
            <p:nvPr/>
          </p:nvSpPr>
          <p:spPr>
            <a:xfrm>
              <a:off x="5123639" y="3455611"/>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40" name="TextBox 339">
              <a:extLst>
                <a:ext uri="{FF2B5EF4-FFF2-40B4-BE49-F238E27FC236}">
                  <a16:creationId xmlns:a16="http://schemas.microsoft.com/office/drawing/2014/main" id="{8C227CB8-5463-E7C2-26E2-BD2A27E68E9F}"/>
                </a:ext>
              </a:extLst>
            </p:cNvPr>
            <p:cNvSpPr txBox="1"/>
            <p:nvPr/>
          </p:nvSpPr>
          <p:spPr>
            <a:xfrm>
              <a:off x="5840039" y="3536628"/>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41" name="TextBox 340">
              <a:extLst>
                <a:ext uri="{FF2B5EF4-FFF2-40B4-BE49-F238E27FC236}">
                  <a16:creationId xmlns:a16="http://schemas.microsoft.com/office/drawing/2014/main" id="{BB598ACC-C798-DC71-2D6F-39EBF6E9B108}"/>
                </a:ext>
              </a:extLst>
            </p:cNvPr>
            <p:cNvSpPr txBox="1"/>
            <p:nvPr/>
          </p:nvSpPr>
          <p:spPr>
            <a:xfrm>
              <a:off x="6017325" y="3557798"/>
              <a:ext cx="175891"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42" name="Freeform 234">
              <a:extLst>
                <a:ext uri="{FF2B5EF4-FFF2-40B4-BE49-F238E27FC236}">
                  <a16:creationId xmlns:a16="http://schemas.microsoft.com/office/drawing/2014/main" id="{118B153F-5336-C6FD-7AC7-579AD74061CB}"/>
                </a:ext>
              </a:extLst>
            </p:cNvPr>
            <p:cNvSpPr/>
            <p:nvPr/>
          </p:nvSpPr>
          <p:spPr>
            <a:xfrm>
              <a:off x="4758781" y="2919606"/>
              <a:ext cx="178733" cy="521378"/>
            </a:xfrm>
            <a:custGeom>
              <a:avLst/>
              <a:gdLst>
                <a:gd name="connsiteX0" fmla="*/ 0 w 101310"/>
                <a:gd name="connsiteY0" fmla="*/ 0 h 434764"/>
                <a:gd name="connsiteX1" fmla="*/ 101311 w 101310"/>
                <a:gd name="connsiteY1" fmla="*/ 0 h 434764"/>
                <a:gd name="connsiteX2" fmla="*/ 101311 w 101310"/>
                <a:gd name="connsiteY2" fmla="*/ 434765 h 434764"/>
                <a:gd name="connsiteX3" fmla="*/ 0 w 101310"/>
                <a:gd name="connsiteY3" fmla="*/ 434765 h 434764"/>
              </a:gdLst>
              <a:ahLst/>
              <a:cxnLst>
                <a:cxn ang="0">
                  <a:pos x="connsiteX0" y="connsiteY0"/>
                </a:cxn>
                <a:cxn ang="0">
                  <a:pos x="connsiteX1" y="connsiteY1"/>
                </a:cxn>
                <a:cxn ang="0">
                  <a:pos x="connsiteX2" y="connsiteY2"/>
                </a:cxn>
                <a:cxn ang="0">
                  <a:pos x="connsiteX3" y="connsiteY3"/>
                </a:cxn>
              </a:cxnLst>
              <a:rect l="l" t="t" r="r" b="b"/>
              <a:pathLst>
                <a:path w="101310" h="434764">
                  <a:moveTo>
                    <a:pt x="0" y="0"/>
                  </a:moveTo>
                  <a:lnTo>
                    <a:pt x="101311" y="0"/>
                  </a:lnTo>
                  <a:lnTo>
                    <a:pt x="101311" y="434765"/>
                  </a:lnTo>
                  <a:lnTo>
                    <a:pt x="0" y="434765"/>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3" name="Freeform 235">
              <a:extLst>
                <a:ext uri="{FF2B5EF4-FFF2-40B4-BE49-F238E27FC236}">
                  <a16:creationId xmlns:a16="http://schemas.microsoft.com/office/drawing/2014/main" id="{A267634D-0619-9C34-DB8E-636D1C25C117}"/>
                </a:ext>
              </a:extLst>
            </p:cNvPr>
            <p:cNvSpPr/>
            <p:nvPr/>
          </p:nvSpPr>
          <p:spPr>
            <a:xfrm>
              <a:off x="4937516" y="2919606"/>
              <a:ext cx="178733" cy="550207"/>
            </a:xfrm>
            <a:custGeom>
              <a:avLst/>
              <a:gdLst>
                <a:gd name="connsiteX0" fmla="*/ 0 w 101310"/>
                <a:gd name="connsiteY0" fmla="*/ 0 h 458804"/>
                <a:gd name="connsiteX1" fmla="*/ 101311 w 101310"/>
                <a:gd name="connsiteY1" fmla="*/ 0 h 458804"/>
                <a:gd name="connsiteX2" fmla="*/ 101311 w 101310"/>
                <a:gd name="connsiteY2" fmla="*/ 458804 h 458804"/>
                <a:gd name="connsiteX3" fmla="*/ 0 w 101310"/>
                <a:gd name="connsiteY3" fmla="*/ 458804 h 458804"/>
              </a:gdLst>
              <a:ahLst/>
              <a:cxnLst>
                <a:cxn ang="0">
                  <a:pos x="connsiteX0" y="connsiteY0"/>
                </a:cxn>
                <a:cxn ang="0">
                  <a:pos x="connsiteX1" y="connsiteY1"/>
                </a:cxn>
                <a:cxn ang="0">
                  <a:pos x="connsiteX2" y="connsiteY2"/>
                </a:cxn>
                <a:cxn ang="0">
                  <a:pos x="connsiteX3" y="connsiteY3"/>
                </a:cxn>
              </a:cxnLst>
              <a:rect l="l" t="t" r="r" b="b"/>
              <a:pathLst>
                <a:path w="101310" h="458804">
                  <a:moveTo>
                    <a:pt x="0" y="0"/>
                  </a:moveTo>
                  <a:lnTo>
                    <a:pt x="101311" y="0"/>
                  </a:lnTo>
                  <a:lnTo>
                    <a:pt x="101311" y="458804"/>
                  </a:lnTo>
                  <a:lnTo>
                    <a:pt x="0" y="45880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4" name="Freeform 236">
              <a:extLst>
                <a:ext uri="{FF2B5EF4-FFF2-40B4-BE49-F238E27FC236}">
                  <a16:creationId xmlns:a16="http://schemas.microsoft.com/office/drawing/2014/main" id="{D6160880-AA67-8F29-F40A-AEE5128E810A}"/>
                </a:ext>
              </a:extLst>
            </p:cNvPr>
            <p:cNvSpPr/>
            <p:nvPr/>
          </p:nvSpPr>
          <p:spPr>
            <a:xfrm>
              <a:off x="5481391" y="2919606"/>
              <a:ext cx="178733" cy="604967"/>
            </a:xfrm>
            <a:custGeom>
              <a:avLst/>
              <a:gdLst>
                <a:gd name="connsiteX0" fmla="*/ 0 w 101310"/>
                <a:gd name="connsiteY0" fmla="*/ 0 h 504467"/>
                <a:gd name="connsiteX1" fmla="*/ 101311 w 101310"/>
                <a:gd name="connsiteY1" fmla="*/ 0 h 504467"/>
                <a:gd name="connsiteX2" fmla="*/ 101311 w 101310"/>
                <a:gd name="connsiteY2" fmla="*/ 504467 h 504467"/>
                <a:gd name="connsiteX3" fmla="*/ 0 w 101310"/>
                <a:gd name="connsiteY3" fmla="*/ 504467 h 504467"/>
              </a:gdLst>
              <a:ahLst/>
              <a:cxnLst>
                <a:cxn ang="0">
                  <a:pos x="connsiteX0" y="connsiteY0"/>
                </a:cxn>
                <a:cxn ang="0">
                  <a:pos x="connsiteX1" y="connsiteY1"/>
                </a:cxn>
                <a:cxn ang="0">
                  <a:pos x="connsiteX2" y="connsiteY2"/>
                </a:cxn>
                <a:cxn ang="0">
                  <a:pos x="connsiteX3" y="connsiteY3"/>
                </a:cxn>
              </a:cxnLst>
              <a:rect l="l" t="t" r="r" b="b"/>
              <a:pathLst>
                <a:path w="101310" h="504467">
                  <a:moveTo>
                    <a:pt x="0" y="0"/>
                  </a:moveTo>
                  <a:lnTo>
                    <a:pt x="101311" y="0"/>
                  </a:lnTo>
                  <a:lnTo>
                    <a:pt x="101311" y="504467"/>
                  </a:lnTo>
                  <a:lnTo>
                    <a:pt x="0" y="504467"/>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5" name="Freeform 237">
              <a:extLst>
                <a:ext uri="{FF2B5EF4-FFF2-40B4-BE49-F238E27FC236}">
                  <a16:creationId xmlns:a16="http://schemas.microsoft.com/office/drawing/2014/main" id="{CADD7DFE-D630-BD98-5DC2-BAC730FDD85C}"/>
                </a:ext>
              </a:extLst>
            </p:cNvPr>
            <p:cNvSpPr/>
            <p:nvPr/>
          </p:nvSpPr>
          <p:spPr>
            <a:xfrm>
              <a:off x="5660126" y="2919606"/>
              <a:ext cx="178733" cy="628291"/>
            </a:xfrm>
            <a:custGeom>
              <a:avLst/>
              <a:gdLst>
                <a:gd name="connsiteX0" fmla="*/ 0 w 101310"/>
                <a:gd name="connsiteY0" fmla="*/ 0 h 523916"/>
                <a:gd name="connsiteX1" fmla="*/ 101311 w 101310"/>
                <a:gd name="connsiteY1" fmla="*/ 0 h 523916"/>
                <a:gd name="connsiteX2" fmla="*/ 101311 w 101310"/>
                <a:gd name="connsiteY2" fmla="*/ 523916 h 523916"/>
                <a:gd name="connsiteX3" fmla="*/ 0 w 101310"/>
                <a:gd name="connsiteY3" fmla="*/ 523916 h 523916"/>
              </a:gdLst>
              <a:ahLst/>
              <a:cxnLst>
                <a:cxn ang="0">
                  <a:pos x="connsiteX0" y="connsiteY0"/>
                </a:cxn>
                <a:cxn ang="0">
                  <a:pos x="connsiteX1" y="connsiteY1"/>
                </a:cxn>
                <a:cxn ang="0">
                  <a:pos x="connsiteX2" y="connsiteY2"/>
                </a:cxn>
                <a:cxn ang="0">
                  <a:pos x="connsiteX3" y="connsiteY3"/>
                </a:cxn>
              </a:cxnLst>
              <a:rect l="l" t="t" r="r" b="b"/>
              <a:pathLst>
                <a:path w="101310" h="523916">
                  <a:moveTo>
                    <a:pt x="0" y="0"/>
                  </a:moveTo>
                  <a:lnTo>
                    <a:pt x="101311" y="0"/>
                  </a:lnTo>
                  <a:lnTo>
                    <a:pt x="101311" y="523916"/>
                  </a:lnTo>
                  <a:lnTo>
                    <a:pt x="0" y="523916"/>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6" name="Freeform 238">
              <a:extLst>
                <a:ext uri="{FF2B5EF4-FFF2-40B4-BE49-F238E27FC236}">
                  <a16:creationId xmlns:a16="http://schemas.microsoft.com/office/drawing/2014/main" id="{00EE8C59-751F-E65F-A348-5AED01FD4D99}"/>
                </a:ext>
              </a:extLst>
            </p:cNvPr>
            <p:cNvSpPr/>
            <p:nvPr/>
          </p:nvSpPr>
          <p:spPr>
            <a:xfrm>
              <a:off x="6196543" y="2919606"/>
              <a:ext cx="178733" cy="674938"/>
            </a:xfrm>
            <a:custGeom>
              <a:avLst/>
              <a:gdLst>
                <a:gd name="connsiteX0" fmla="*/ 0 w 101310"/>
                <a:gd name="connsiteY0" fmla="*/ 0 h 562814"/>
                <a:gd name="connsiteX1" fmla="*/ 101311 w 101310"/>
                <a:gd name="connsiteY1" fmla="*/ 0 h 562814"/>
                <a:gd name="connsiteX2" fmla="*/ 101311 w 101310"/>
                <a:gd name="connsiteY2" fmla="*/ 562814 h 562814"/>
                <a:gd name="connsiteX3" fmla="*/ 0 w 101310"/>
                <a:gd name="connsiteY3" fmla="*/ 562814 h 562814"/>
              </a:gdLst>
              <a:ahLst/>
              <a:cxnLst>
                <a:cxn ang="0">
                  <a:pos x="connsiteX0" y="connsiteY0"/>
                </a:cxn>
                <a:cxn ang="0">
                  <a:pos x="connsiteX1" y="connsiteY1"/>
                </a:cxn>
                <a:cxn ang="0">
                  <a:pos x="connsiteX2" y="connsiteY2"/>
                </a:cxn>
                <a:cxn ang="0">
                  <a:pos x="connsiteX3" y="connsiteY3"/>
                </a:cxn>
              </a:cxnLst>
              <a:rect l="l" t="t" r="r" b="b"/>
              <a:pathLst>
                <a:path w="101310" h="562814">
                  <a:moveTo>
                    <a:pt x="0" y="0"/>
                  </a:moveTo>
                  <a:lnTo>
                    <a:pt x="101311" y="0"/>
                  </a:lnTo>
                  <a:lnTo>
                    <a:pt x="101311" y="562814"/>
                  </a:lnTo>
                  <a:lnTo>
                    <a:pt x="0" y="56281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7" name="Freeform 239">
              <a:extLst>
                <a:ext uri="{FF2B5EF4-FFF2-40B4-BE49-F238E27FC236}">
                  <a16:creationId xmlns:a16="http://schemas.microsoft.com/office/drawing/2014/main" id="{2A3F0BDB-9DAB-E0F5-0D90-EA304FA1711A}"/>
                </a:ext>
              </a:extLst>
            </p:cNvPr>
            <p:cNvSpPr/>
            <p:nvPr/>
          </p:nvSpPr>
          <p:spPr>
            <a:xfrm>
              <a:off x="6375279" y="2919606"/>
              <a:ext cx="178733" cy="743460"/>
            </a:xfrm>
            <a:custGeom>
              <a:avLst/>
              <a:gdLst>
                <a:gd name="connsiteX0" fmla="*/ 0 w 101310"/>
                <a:gd name="connsiteY0" fmla="*/ 0 h 619953"/>
                <a:gd name="connsiteX1" fmla="*/ 101311 w 101310"/>
                <a:gd name="connsiteY1" fmla="*/ 0 h 619953"/>
                <a:gd name="connsiteX2" fmla="*/ 101311 w 101310"/>
                <a:gd name="connsiteY2" fmla="*/ 619954 h 619953"/>
                <a:gd name="connsiteX3" fmla="*/ 0 w 101310"/>
                <a:gd name="connsiteY3" fmla="*/ 619954 h 619953"/>
              </a:gdLst>
              <a:ahLst/>
              <a:cxnLst>
                <a:cxn ang="0">
                  <a:pos x="connsiteX0" y="connsiteY0"/>
                </a:cxn>
                <a:cxn ang="0">
                  <a:pos x="connsiteX1" y="connsiteY1"/>
                </a:cxn>
                <a:cxn ang="0">
                  <a:pos x="connsiteX2" y="connsiteY2"/>
                </a:cxn>
                <a:cxn ang="0">
                  <a:pos x="connsiteX3" y="connsiteY3"/>
                </a:cxn>
              </a:cxnLst>
              <a:rect l="l" t="t" r="r" b="b"/>
              <a:pathLst>
                <a:path w="101310" h="619953">
                  <a:moveTo>
                    <a:pt x="0" y="0"/>
                  </a:moveTo>
                  <a:lnTo>
                    <a:pt x="101311" y="0"/>
                  </a:lnTo>
                  <a:lnTo>
                    <a:pt x="101311" y="619954"/>
                  </a:lnTo>
                  <a:lnTo>
                    <a:pt x="0" y="61995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8" name="Freeform 240">
              <a:extLst>
                <a:ext uri="{FF2B5EF4-FFF2-40B4-BE49-F238E27FC236}">
                  <a16:creationId xmlns:a16="http://schemas.microsoft.com/office/drawing/2014/main" id="{D92ADB72-6F4E-4CE6-E086-4B51944DDBC0}"/>
                </a:ext>
              </a:extLst>
            </p:cNvPr>
            <p:cNvSpPr/>
            <p:nvPr/>
          </p:nvSpPr>
          <p:spPr>
            <a:xfrm>
              <a:off x="6554225" y="2919606"/>
              <a:ext cx="178733" cy="837190"/>
            </a:xfrm>
            <a:custGeom>
              <a:avLst/>
              <a:gdLst>
                <a:gd name="connsiteX0" fmla="*/ 0 w 101310"/>
                <a:gd name="connsiteY0" fmla="*/ 0 h 698112"/>
                <a:gd name="connsiteX1" fmla="*/ 101311 w 101310"/>
                <a:gd name="connsiteY1" fmla="*/ 0 h 698112"/>
                <a:gd name="connsiteX2" fmla="*/ 101311 w 101310"/>
                <a:gd name="connsiteY2" fmla="*/ 698112 h 698112"/>
                <a:gd name="connsiteX3" fmla="*/ 0 w 101310"/>
                <a:gd name="connsiteY3" fmla="*/ 698112 h 698112"/>
              </a:gdLst>
              <a:ahLst/>
              <a:cxnLst>
                <a:cxn ang="0">
                  <a:pos x="connsiteX0" y="connsiteY0"/>
                </a:cxn>
                <a:cxn ang="0">
                  <a:pos x="connsiteX1" y="connsiteY1"/>
                </a:cxn>
                <a:cxn ang="0">
                  <a:pos x="connsiteX2" y="connsiteY2"/>
                </a:cxn>
                <a:cxn ang="0">
                  <a:pos x="connsiteX3" y="connsiteY3"/>
                </a:cxn>
              </a:cxnLst>
              <a:rect l="l" t="t" r="r" b="b"/>
              <a:pathLst>
                <a:path w="101310" h="698112">
                  <a:moveTo>
                    <a:pt x="0" y="0"/>
                  </a:moveTo>
                  <a:lnTo>
                    <a:pt x="101311" y="0"/>
                  </a:lnTo>
                  <a:lnTo>
                    <a:pt x="101311" y="698112"/>
                  </a:lnTo>
                  <a:lnTo>
                    <a:pt x="0" y="69811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49" name="Freeform 241">
              <a:extLst>
                <a:ext uri="{FF2B5EF4-FFF2-40B4-BE49-F238E27FC236}">
                  <a16:creationId xmlns:a16="http://schemas.microsoft.com/office/drawing/2014/main" id="{C8A45DA6-FC9C-6A13-3B81-239792D138CA}"/>
                </a:ext>
              </a:extLst>
            </p:cNvPr>
            <p:cNvSpPr/>
            <p:nvPr/>
          </p:nvSpPr>
          <p:spPr>
            <a:xfrm>
              <a:off x="6732961" y="2919606"/>
              <a:ext cx="178733" cy="870075"/>
            </a:xfrm>
            <a:custGeom>
              <a:avLst/>
              <a:gdLst>
                <a:gd name="connsiteX0" fmla="*/ 0 w 101310"/>
                <a:gd name="connsiteY0" fmla="*/ 0 h 725534"/>
                <a:gd name="connsiteX1" fmla="*/ 101311 w 101310"/>
                <a:gd name="connsiteY1" fmla="*/ 0 h 725534"/>
                <a:gd name="connsiteX2" fmla="*/ 101311 w 101310"/>
                <a:gd name="connsiteY2" fmla="*/ 725534 h 725534"/>
                <a:gd name="connsiteX3" fmla="*/ 0 w 101310"/>
                <a:gd name="connsiteY3" fmla="*/ 725534 h 725534"/>
              </a:gdLst>
              <a:ahLst/>
              <a:cxnLst>
                <a:cxn ang="0">
                  <a:pos x="connsiteX0" y="connsiteY0"/>
                </a:cxn>
                <a:cxn ang="0">
                  <a:pos x="connsiteX1" y="connsiteY1"/>
                </a:cxn>
                <a:cxn ang="0">
                  <a:pos x="connsiteX2" y="connsiteY2"/>
                </a:cxn>
                <a:cxn ang="0">
                  <a:pos x="connsiteX3" y="connsiteY3"/>
                </a:cxn>
              </a:cxnLst>
              <a:rect l="l" t="t" r="r" b="b"/>
              <a:pathLst>
                <a:path w="101310" h="725534">
                  <a:moveTo>
                    <a:pt x="0" y="0"/>
                  </a:moveTo>
                  <a:lnTo>
                    <a:pt x="101311" y="0"/>
                  </a:lnTo>
                  <a:lnTo>
                    <a:pt x="101311" y="725534"/>
                  </a:lnTo>
                  <a:lnTo>
                    <a:pt x="0" y="72553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0" name="Freeform 242">
              <a:extLst>
                <a:ext uri="{FF2B5EF4-FFF2-40B4-BE49-F238E27FC236}">
                  <a16:creationId xmlns:a16="http://schemas.microsoft.com/office/drawing/2014/main" id="{44A60F8D-3832-F5B5-DBD4-42F43D209D9F}"/>
                </a:ext>
              </a:extLst>
            </p:cNvPr>
            <p:cNvSpPr/>
            <p:nvPr/>
          </p:nvSpPr>
          <p:spPr>
            <a:xfrm>
              <a:off x="6911696" y="2919606"/>
              <a:ext cx="178733" cy="874710"/>
            </a:xfrm>
            <a:custGeom>
              <a:avLst/>
              <a:gdLst>
                <a:gd name="connsiteX0" fmla="*/ 0 w 101310"/>
                <a:gd name="connsiteY0" fmla="*/ 0 h 729399"/>
                <a:gd name="connsiteX1" fmla="*/ 101311 w 101310"/>
                <a:gd name="connsiteY1" fmla="*/ 0 h 729399"/>
                <a:gd name="connsiteX2" fmla="*/ 101311 w 101310"/>
                <a:gd name="connsiteY2" fmla="*/ 729400 h 729399"/>
                <a:gd name="connsiteX3" fmla="*/ 0 w 101310"/>
                <a:gd name="connsiteY3" fmla="*/ 729400 h 729399"/>
              </a:gdLst>
              <a:ahLst/>
              <a:cxnLst>
                <a:cxn ang="0">
                  <a:pos x="connsiteX0" y="connsiteY0"/>
                </a:cxn>
                <a:cxn ang="0">
                  <a:pos x="connsiteX1" y="connsiteY1"/>
                </a:cxn>
                <a:cxn ang="0">
                  <a:pos x="connsiteX2" y="connsiteY2"/>
                </a:cxn>
                <a:cxn ang="0">
                  <a:pos x="connsiteX3" y="connsiteY3"/>
                </a:cxn>
              </a:cxnLst>
              <a:rect l="l" t="t" r="r" b="b"/>
              <a:pathLst>
                <a:path w="101310" h="729399">
                  <a:moveTo>
                    <a:pt x="0" y="0"/>
                  </a:moveTo>
                  <a:lnTo>
                    <a:pt x="101311" y="0"/>
                  </a:lnTo>
                  <a:lnTo>
                    <a:pt x="101311" y="729400"/>
                  </a:lnTo>
                  <a:lnTo>
                    <a:pt x="0" y="729400"/>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1" name="Freeform 243">
              <a:extLst>
                <a:ext uri="{FF2B5EF4-FFF2-40B4-BE49-F238E27FC236}">
                  <a16:creationId xmlns:a16="http://schemas.microsoft.com/office/drawing/2014/main" id="{F9CA1D9A-D724-C1A0-B282-511E62CC2D0C}"/>
                </a:ext>
              </a:extLst>
            </p:cNvPr>
            <p:cNvSpPr/>
            <p:nvPr/>
          </p:nvSpPr>
          <p:spPr>
            <a:xfrm>
              <a:off x="7090643" y="2919606"/>
              <a:ext cx="178733" cy="1016102"/>
            </a:xfrm>
            <a:custGeom>
              <a:avLst/>
              <a:gdLst>
                <a:gd name="connsiteX0" fmla="*/ 0 w 101310"/>
                <a:gd name="connsiteY0" fmla="*/ 0 h 847302"/>
                <a:gd name="connsiteX1" fmla="*/ 101311 w 101310"/>
                <a:gd name="connsiteY1" fmla="*/ 0 h 847302"/>
                <a:gd name="connsiteX2" fmla="*/ 101311 w 101310"/>
                <a:gd name="connsiteY2" fmla="*/ 847302 h 847302"/>
                <a:gd name="connsiteX3" fmla="*/ 0 w 101310"/>
                <a:gd name="connsiteY3" fmla="*/ 847302 h 847302"/>
              </a:gdLst>
              <a:ahLst/>
              <a:cxnLst>
                <a:cxn ang="0">
                  <a:pos x="connsiteX0" y="connsiteY0"/>
                </a:cxn>
                <a:cxn ang="0">
                  <a:pos x="connsiteX1" y="connsiteY1"/>
                </a:cxn>
                <a:cxn ang="0">
                  <a:pos x="connsiteX2" y="connsiteY2"/>
                </a:cxn>
                <a:cxn ang="0">
                  <a:pos x="connsiteX3" y="connsiteY3"/>
                </a:cxn>
              </a:cxnLst>
              <a:rect l="l" t="t" r="r" b="b"/>
              <a:pathLst>
                <a:path w="101310" h="847302">
                  <a:moveTo>
                    <a:pt x="0" y="0"/>
                  </a:moveTo>
                  <a:lnTo>
                    <a:pt x="101311" y="0"/>
                  </a:lnTo>
                  <a:lnTo>
                    <a:pt x="101311" y="847302"/>
                  </a:lnTo>
                  <a:lnTo>
                    <a:pt x="0" y="84730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2" name="Freeform 244">
              <a:extLst>
                <a:ext uri="{FF2B5EF4-FFF2-40B4-BE49-F238E27FC236}">
                  <a16:creationId xmlns:a16="http://schemas.microsoft.com/office/drawing/2014/main" id="{2F07779E-F8AC-980B-E06C-D61DB64E64BB}"/>
                </a:ext>
              </a:extLst>
            </p:cNvPr>
            <p:cNvSpPr/>
            <p:nvPr/>
          </p:nvSpPr>
          <p:spPr>
            <a:xfrm>
              <a:off x="7269378" y="2919606"/>
              <a:ext cx="178733" cy="1016102"/>
            </a:xfrm>
            <a:custGeom>
              <a:avLst/>
              <a:gdLst>
                <a:gd name="connsiteX0" fmla="*/ 0 w 101310"/>
                <a:gd name="connsiteY0" fmla="*/ 0 h 847302"/>
                <a:gd name="connsiteX1" fmla="*/ 101311 w 101310"/>
                <a:gd name="connsiteY1" fmla="*/ 0 h 847302"/>
                <a:gd name="connsiteX2" fmla="*/ 101311 w 101310"/>
                <a:gd name="connsiteY2" fmla="*/ 847302 h 847302"/>
                <a:gd name="connsiteX3" fmla="*/ 0 w 101310"/>
                <a:gd name="connsiteY3" fmla="*/ 847302 h 847302"/>
              </a:gdLst>
              <a:ahLst/>
              <a:cxnLst>
                <a:cxn ang="0">
                  <a:pos x="connsiteX0" y="connsiteY0"/>
                </a:cxn>
                <a:cxn ang="0">
                  <a:pos x="connsiteX1" y="connsiteY1"/>
                </a:cxn>
                <a:cxn ang="0">
                  <a:pos x="connsiteX2" y="connsiteY2"/>
                </a:cxn>
                <a:cxn ang="0">
                  <a:pos x="connsiteX3" y="connsiteY3"/>
                </a:cxn>
              </a:cxnLst>
              <a:rect l="l" t="t" r="r" b="b"/>
              <a:pathLst>
                <a:path w="101310" h="847302">
                  <a:moveTo>
                    <a:pt x="0" y="0"/>
                  </a:moveTo>
                  <a:lnTo>
                    <a:pt x="101311" y="0"/>
                  </a:lnTo>
                  <a:lnTo>
                    <a:pt x="101311" y="847302"/>
                  </a:lnTo>
                  <a:lnTo>
                    <a:pt x="0" y="84730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3" name="Freeform 245">
              <a:extLst>
                <a:ext uri="{FF2B5EF4-FFF2-40B4-BE49-F238E27FC236}">
                  <a16:creationId xmlns:a16="http://schemas.microsoft.com/office/drawing/2014/main" id="{8BF697AB-4C4E-AADC-85D9-DF799D8395A7}"/>
                </a:ext>
              </a:extLst>
            </p:cNvPr>
            <p:cNvSpPr/>
            <p:nvPr/>
          </p:nvSpPr>
          <p:spPr>
            <a:xfrm>
              <a:off x="7448113" y="2919606"/>
              <a:ext cx="178733" cy="1051304"/>
            </a:xfrm>
            <a:custGeom>
              <a:avLst/>
              <a:gdLst>
                <a:gd name="connsiteX0" fmla="*/ 0 w 101310"/>
                <a:gd name="connsiteY0" fmla="*/ 0 h 876656"/>
                <a:gd name="connsiteX1" fmla="*/ 101311 w 101310"/>
                <a:gd name="connsiteY1" fmla="*/ 0 h 876656"/>
                <a:gd name="connsiteX2" fmla="*/ 101311 w 101310"/>
                <a:gd name="connsiteY2" fmla="*/ 876657 h 876656"/>
                <a:gd name="connsiteX3" fmla="*/ 0 w 101310"/>
                <a:gd name="connsiteY3" fmla="*/ 876657 h 876656"/>
              </a:gdLst>
              <a:ahLst/>
              <a:cxnLst>
                <a:cxn ang="0">
                  <a:pos x="connsiteX0" y="connsiteY0"/>
                </a:cxn>
                <a:cxn ang="0">
                  <a:pos x="connsiteX1" y="connsiteY1"/>
                </a:cxn>
                <a:cxn ang="0">
                  <a:pos x="connsiteX2" y="connsiteY2"/>
                </a:cxn>
                <a:cxn ang="0">
                  <a:pos x="connsiteX3" y="connsiteY3"/>
                </a:cxn>
              </a:cxnLst>
              <a:rect l="l" t="t" r="r" b="b"/>
              <a:pathLst>
                <a:path w="101310" h="876656">
                  <a:moveTo>
                    <a:pt x="0" y="0"/>
                  </a:moveTo>
                  <a:lnTo>
                    <a:pt x="101311" y="0"/>
                  </a:lnTo>
                  <a:lnTo>
                    <a:pt x="101311" y="876657"/>
                  </a:lnTo>
                  <a:lnTo>
                    <a:pt x="0" y="876657"/>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4" name="Freeform 246">
              <a:extLst>
                <a:ext uri="{FF2B5EF4-FFF2-40B4-BE49-F238E27FC236}">
                  <a16:creationId xmlns:a16="http://schemas.microsoft.com/office/drawing/2014/main" id="{AA5A0E59-A575-9FFF-3AB8-1E027FCFA3AD}"/>
                </a:ext>
              </a:extLst>
            </p:cNvPr>
            <p:cNvSpPr/>
            <p:nvPr/>
          </p:nvSpPr>
          <p:spPr>
            <a:xfrm>
              <a:off x="7626848" y="2919606"/>
              <a:ext cx="178733" cy="1136051"/>
            </a:xfrm>
            <a:custGeom>
              <a:avLst/>
              <a:gdLst>
                <a:gd name="connsiteX0" fmla="*/ 0 w 101310"/>
                <a:gd name="connsiteY0" fmla="*/ 0 h 947325"/>
                <a:gd name="connsiteX1" fmla="*/ 101311 w 101310"/>
                <a:gd name="connsiteY1" fmla="*/ 0 h 947325"/>
                <a:gd name="connsiteX2" fmla="*/ 101311 w 101310"/>
                <a:gd name="connsiteY2" fmla="*/ 947326 h 947325"/>
                <a:gd name="connsiteX3" fmla="*/ 0 w 101310"/>
                <a:gd name="connsiteY3" fmla="*/ 947326 h 947325"/>
              </a:gdLst>
              <a:ahLst/>
              <a:cxnLst>
                <a:cxn ang="0">
                  <a:pos x="connsiteX0" y="connsiteY0"/>
                </a:cxn>
                <a:cxn ang="0">
                  <a:pos x="connsiteX1" y="connsiteY1"/>
                </a:cxn>
                <a:cxn ang="0">
                  <a:pos x="connsiteX2" y="connsiteY2"/>
                </a:cxn>
                <a:cxn ang="0">
                  <a:pos x="connsiteX3" y="connsiteY3"/>
                </a:cxn>
              </a:cxnLst>
              <a:rect l="l" t="t" r="r" b="b"/>
              <a:pathLst>
                <a:path w="101310" h="947325">
                  <a:moveTo>
                    <a:pt x="0" y="0"/>
                  </a:moveTo>
                  <a:lnTo>
                    <a:pt x="101311" y="0"/>
                  </a:lnTo>
                  <a:lnTo>
                    <a:pt x="101311" y="947326"/>
                  </a:lnTo>
                  <a:lnTo>
                    <a:pt x="0" y="947326"/>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5" name="Freeform 247">
              <a:extLst>
                <a:ext uri="{FF2B5EF4-FFF2-40B4-BE49-F238E27FC236}">
                  <a16:creationId xmlns:a16="http://schemas.microsoft.com/office/drawing/2014/main" id="{8BD12CBB-120D-9FC1-7B5F-0A97D77D03D0}"/>
                </a:ext>
              </a:extLst>
            </p:cNvPr>
            <p:cNvSpPr/>
            <p:nvPr/>
          </p:nvSpPr>
          <p:spPr>
            <a:xfrm>
              <a:off x="7805795" y="2919606"/>
              <a:ext cx="178733" cy="1182264"/>
            </a:xfrm>
            <a:custGeom>
              <a:avLst/>
              <a:gdLst>
                <a:gd name="connsiteX0" fmla="*/ 0 w 101310"/>
                <a:gd name="connsiteY0" fmla="*/ 0 h 985861"/>
                <a:gd name="connsiteX1" fmla="*/ 101311 w 101310"/>
                <a:gd name="connsiteY1" fmla="*/ 0 h 985861"/>
                <a:gd name="connsiteX2" fmla="*/ 101311 w 101310"/>
                <a:gd name="connsiteY2" fmla="*/ 985862 h 985861"/>
                <a:gd name="connsiteX3" fmla="*/ 0 w 101310"/>
                <a:gd name="connsiteY3" fmla="*/ 985862 h 985861"/>
              </a:gdLst>
              <a:ahLst/>
              <a:cxnLst>
                <a:cxn ang="0">
                  <a:pos x="connsiteX0" y="connsiteY0"/>
                </a:cxn>
                <a:cxn ang="0">
                  <a:pos x="connsiteX1" y="connsiteY1"/>
                </a:cxn>
                <a:cxn ang="0">
                  <a:pos x="connsiteX2" y="connsiteY2"/>
                </a:cxn>
                <a:cxn ang="0">
                  <a:pos x="connsiteX3" y="connsiteY3"/>
                </a:cxn>
              </a:cxnLst>
              <a:rect l="l" t="t" r="r" b="b"/>
              <a:pathLst>
                <a:path w="101310" h="985861">
                  <a:moveTo>
                    <a:pt x="0" y="0"/>
                  </a:moveTo>
                  <a:lnTo>
                    <a:pt x="101311" y="0"/>
                  </a:lnTo>
                  <a:lnTo>
                    <a:pt x="101311" y="985862"/>
                  </a:lnTo>
                  <a:lnTo>
                    <a:pt x="0" y="98586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6" name="Freeform 248">
              <a:extLst>
                <a:ext uri="{FF2B5EF4-FFF2-40B4-BE49-F238E27FC236}">
                  <a16:creationId xmlns:a16="http://schemas.microsoft.com/office/drawing/2014/main" id="{E45AB5FD-019E-30A4-BAD3-F824C76A1111}"/>
                </a:ext>
              </a:extLst>
            </p:cNvPr>
            <p:cNvSpPr/>
            <p:nvPr/>
          </p:nvSpPr>
          <p:spPr>
            <a:xfrm>
              <a:off x="7984530" y="2919606"/>
              <a:ext cx="178733" cy="1527919"/>
            </a:xfrm>
            <a:custGeom>
              <a:avLst/>
              <a:gdLst>
                <a:gd name="connsiteX0" fmla="*/ 0 w 101310"/>
                <a:gd name="connsiteY0" fmla="*/ 0 h 1274094"/>
                <a:gd name="connsiteX1" fmla="*/ 101311 w 101310"/>
                <a:gd name="connsiteY1" fmla="*/ 0 h 1274094"/>
                <a:gd name="connsiteX2" fmla="*/ 101311 w 101310"/>
                <a:gd name="connsiteY2" fmla="*/ 1274094 h 1274094"/>
                <a:gd name="connsiteX3" fmla="*/ 0 w 101310"/>
                <a:gd name="connsiteY3" fmla="*/ 1274094 h 1274094"/>
              </a:gdLst>
              <a:ahLst/>
              <a:cxnLst>
                <a:cxn ang="0">
                  <a:pos x="connsiteX0" y="connsiteY0"/>
                </a:cxn>
                <a:cxn ang="0">
                  <a:pos x="connsiteX1" y="connsiteY1"/>
                </a:cxn>
                <a:cxn ang="0">
                  <a:pos x="connsiteX2" y="connsiteY2"/>
                </a:cxn>
                <a:cxn ang="0">
                  <a:pos x="connsiteX3" y="connsiteY3"/>
                </a:cxn>
              </a:cxnLst>
              <a:rect l="l" t="t" r="r" b="b"/>
              <a:pathLst>
                <a:path w="101310" h="1274094">
                  <a:moveTo>
                    <a:pt x="0" y="0"/>
                  </a:moveTo>
                  <a:lnTo>
                    <a:pt x="101311" y="0"/>
                  </a:lnTo>
                  <a:lnTo>
                    <a:pt x="101311" y="1274094"/>
                  </a:lnTo>
                  <a:lnTo>
                    <a:pt x="0" y="127409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7" name="Freeform 249">
              <a:extLst>
                <a:ext uri="{FF2B5EF4-FFF2-40B4-BE49-F238E27FC236}">
                  <a16:creationId xmlns:a16="http://schemas.microsoft.com/office/drawing/2014/main" id="{B0C3A057-CEE3-7EBC-390F-94E6799B90AD}"/>
                </a:ext>
              </a:extLst>
            </p:cNvPr>
            <p:cNvSpPr/>
            <p:nvPr/>
          </p:nvSpPr>
          <p:spPr>
            <a:xfrm>
              <a:off x="8163266" y="2919606"/>
              <a:ext cx="178733" cy="1527919"/>
            </a:xfrm>
            <a:custGeom>
              <a:avLst/>
              <a:gdLst>
                <a:gd name="connsiteX0" fmla="*/ 0 w 101310"/>
                <a:gd name="connsiteY0" fmla="*/ 0 h 1274094"/>
                <a:gd name="connsiteX1" fmla="*/ 101311 w 101310"/>
                <a:gd name="connsiteY1" fmla="*/ 0 h 1274094"/>
                <a:gd name="connsiteX2" fmla="*/ 101311 w 101310"/>
                <a:gd name="connsiteY2" fmla="*/ 1274094 h 1274094"/>
                <a:gd name="connsiteX3" fmla="*/ 0 w 101310"/>
                <a:gd name="connsiteY3" fmla="*/ 1274094 h 1274094"/>
              </a:gdLst>
              <a:ahLst/>
              <a:cxnLst>
                <a:cxn ang="0">
                  <a:pos x="connsiteX0" y="connsiteY0"/>
                </a:cxn>
                <a:cxn ang="0">
                  <a:pos x="connsiteX1" y="connsiteY1"/>
                </a:cxn>
                <a:cxn ang="0">
                  <a:pos x="connsiteX2" y="connsiteY2"/>
                </a:cxn>
                <a:cxn ang="0">
                  <a:pos x="connsiteX3" y="connsiteY3"/>
                </a:cxn>
              </a:cxnLst>
              <a:rect l="l" t="t" r="r" b="b"/>
              <a:pathLst>
                <a:path w="101310" h="1274094">
                  <a:moveTo>
                    <a:pt x="0" y="0"/>
                  </a:moveTo>
                  <a:lnTo>
                    <a:pt x="101311" y="0"/>
                  </a:lnTo>
                  <a:lnTo>
                    <a:pt x="101311" y="1274094"/>
                  </a:lnTo>
                  <a:lnTo>
                    <a:pt x="0" y="127409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8" name="Freeform 250">
              <a:extLst>
                <a:ext uri="{FF2B5EF4-FFF2-40B4-BE49-F238E27FC236}">
                  <a16:creationId xmlns:a16="http://schemas.microsoft.com/office/drawing/2014/main" id="{A1AC6A55-57B5-C094-E658-C0A34081B07D}"/>
                </a:ext>
              </a:extLst>
            </p:cNvPr>
            <p:cNvSpPr/>
            <p:nvPr/>
          </p:nvSpPr>
          <p:spPr>
            <a:xfrm>
              <a:off x="4401099" y="2919606"/>
              <a:ext cx="178733" cy="460534"/>
            </a:xfrm>
            <a:custGeom>
              <a:avLst/>
              <a:gdLst>
                <a:gd name="connsiteX0" fmla="*/ 0 w 101310"/>
                <a:gd name="connsiteY0" fmla="*/ 0 h 384028"/>
                <a:gd name="connsiteX1" fmla="*/ 101311 w 101310"/>
                <a:gd name="connsiteY1" fmla="*/ 0 h 384028"/>
                <a:gd name="connsiteX2" fmla="*/ 101311 w 101310"/>
                <a:gd name="connsiteY2" fmla="*/ 384028 h 384028"/>
                <a:gd name="connsiteX3" fmla="*/ 0 w 101310"/>
                <a:gd name="connsiteY3" fmla="*/ 384028 h 384028"/>
              </a:gdLst>
              <a:ahLst/>
              <a:cxnLst>
                <a:cxn ang="0">
                  <a:pos x="connsiteX0" y="connsiteY0"/>
                </a:cxn>
                <a:cxn ang="0">
                  <a:pos x="connsiteX1" y="connsiteY1"/>
                </a:cxn>
                <a:cxn ang="0">
                  <a:pos x="connsiteX2" y="connsiteY2"/>
                </a:cxn>
                <a:cxn ang="0">
                  <a:pos x="connsiteX3" y="connsiteY3"/>
                </a:cxn>
              </a:cxnLst>
              <a:rect l="l" t="t" r="r" b="b"/>
              <a:pathLst>
                <a:path w="101310" h="384028">
                  <a:moveTo>
                    <a:pt x="0" y="0"/>
                  </a:moveTo>
                  <a:lnTo>
                    <a:pt x="101311" y="0"/>
                  </a:lnTo>
                  <a:lnTo>
                    <a:pt x="101311" y="384028"/>
                  </a:lnTo>
                  <a:lnTo>
                    <a:pt x="0" y="384028"/>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59" name="Freeform 251">
              <a:extLst>
                <a:ext uri="{FF2B5EF4-FFF2-40B4-BE49-F238E27FC236}">
                  <a16:creationId xmlns:a16="http://schemas.microsoft.com/office/drawing/2014/main" id="{C1678395-F030-DFFE-60DC-3E3BFAC29CCF}"/>
                </a:ext>
              </a:extLst>
            </p:cNvPr>
            <p:cNvSpPr/>
            <p:nvPr/>
          </p:nvSpPr>
          <p:spPr>
            <a:xfrm>
              <a:off x="4222364" y="2919606"/>
              <a:ext cx="178733" cy="460534"/>
            </a:xfrm>
            <a:custGeom>
              <a:avLst/>
              <a:gdLst>
                <a:gd name="connsiteX0" fmla="*/ 0 w 101310"/>
                <a:gd name="connsiteY0" fmla="*/ 0 h 384028"/>
                <a:gd name="connsiteX1" fmla="*/ 101311 w 101310"/>
                <a:gd name="connsiteY1" fmla="*/ 0 h 384028"/>
                <a:gd name="connsiteX2" fmla="*/ 101311 w 101310"/>
                <a:gd name="connsiteY2" fmla="*/ 384028 h 384028"/>
                <a:gd name="connsiteX3" fmla="*/ 0 w 101310"/>
                <a:gd name="connsiteY3" fmla="*/ 384028 h 384028"/>
              </a:gdLst>
              <a:ahLst/>
              <a:cxnLst>
                <a:cxn ang="0">
                  <a:pos x="connsiteX0" y="connsiteY0"/>
                </a:cxn>
                <a:cxn ang="0">
                  <a:pos x="connsiteX1" y="connsiteY1"/>
                </a:cxn>
                <a:cxn ang="0">
                  <a:pos x="connsiteX2" y="connsiteY2"/>
                </a:cxn>
                <a:cxn ang="0">
                  <a:pos x="connsiteX3" y="connsiteY3"/>
                </a:cxn>
              </a:cxnLst>
              <a:rect l="l" t="t" r="r" b="b"/>
              <a:pathLst>
                <a:path w="101310" h="384028">
                  <a:moveTo>
                    <a:pt x="0" y="0"/>
                  </a:moveTo>
                  <a:lnTo>
                    <a:pt x="101311" y="0"/>
                  </a:lnTo>
                  <a:lnTo>
                    <a:pt x="101311" y="384028"/>
                  </a:lnTo>
                  <a:lnTo>
                    <a:pt x="0" y="384028"/>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0" name="Freeform 252">
              <a:extLst>
                <a:ext uri="{FF2B5EF4-FFF2-40B4-BE49-F238E27FC236}">
                  <a16:creationId xmlns:a16="http://schemas.microsoft.com/office/drawing/2014/main" id="{5DF137F5-EFE1-EEA8-44F3-4ABEA5FF88AF}"/>
                </a:ext>
              </a:extLst>
            </p:cNvPr>
            <p:cNvSpPr/>
            <p:nvPr/>
          </p:nvSpPr>
          <p:spPr>
            <a:xfrm>
              <a:off x="4043629" y="2919606"/>
              <a:ext cx="178733" cy="418812"/>
            </a:xfrm>
            <a:custGeom>
              <a:avLst/>
              <a:gdLst>
                <a:gd name="connsiteX0" fmla="*/ 0 w 101310"/>
                <a:gd name="connsiteY0" fmla="*/ 0 h 349237"/>
                <a:gd name="connsiteX1" fmla="*/ 101311 w 101310"/>
                <a:gd name="connsiteY1" fmla="*/ 0 h 349237"/>
                <a:gd name="connsiteX2" fmla="*/ 101311 w 101310"/>
                <a:gd name="connsiteY2" fmla="*/ 349237 h 349237"/>
                <a:gd name="connsiteX3" fmla="*/ 0 w 101310"/>
                <a:gd name="connsiteY3" fmla="*/ 349237 h 349237"/>
              </a:gdLst>
              <a:ahLst/>
              <a:cxnLst>
                <a:cxn ang="0">
                  <a:pos x="connsiteX0" y="connsiteY0"/>
                </a:cxn>
                <a:cxn ang="0">
                  <a:pos x="connsiteX1" y="connsiteY1"/>
                </a:cxn>
                <a:cxn ang="0">
                  <a:pos x="connsiteX2" y="connsiteY2"/>
                </a:cxn>
                <a:cxn ang="0">
                  <a:pos x="connsiteX3" y="connsiteY3"/>
                </a:cxn>
              </a:cxnLst>
              <a:rect l="l" t="t" r="r" b="b"/>
              <a:pathLst>
                <a:path w="101310" h="349237">
                  <a:moveTo>
                    <a:pt x="0" y="0"/>
                  </a:moveTo>
                  <a:lnTo>
                    <a:pt x="101311" y="0"/>
                  </a:lnTo>
                  <a:lnTo>
                    <a:pt x="101311" y="349237"/>
                  </a:lnTo>
                  <a:lnTo>
                    <a:pt x="0" y="349237"/>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1" name="Freeform 253">
              <a:extLst>
                <a:ext uri="{FF2B5EF4-FFF2-40B4-BE49-F238E27FC236}">
                  <a16:creationId xmlns:a16="http://schemas.microsoft.com/office/drawing/2014/main" id="{D2D7A949-A511-D0FC-F798-942689CEA6BB}"/>
                </a:ext>
              </a:extLst>
            </p:cNvPr>
            <p:cNvSpPr/>
            <p:nvPr/>
          </p:nvSpPr>
          <p:spPr>
            <a:xfrm>
              <a:off x="3328476" y="2919606"/>
              <a:ext cx="178733" cy="203973"/>
            </a:xfrm>
            <a:custGeom>
              <a:avLst/>
              <a:gdLst>
                <a:gd name="connsiteX0" fmla="*/ 0 w 101310"/>
                <a:gd name="connsiteY0" fmla="*/ 0 h 170088"/>
                <a:gd name="connsiteX1" fmla="*/ 101311 w 101310"/>
                <a:gd name="connsiteY1" fmla="*/ 0 h 170088"/>
                <a:gd name="connsiteX2" fmla="*/ 101311 w 101310"/>
                <a:gd name="connsiteY2" fmla="*/ 170089 h 170088"/>
                <a:gd name="connsiteX3" fmla="*/ 0 w 101310"/>
                <a:gd name="connsiteY3" fmla="*/ 170089 h 170088"/>
              </a:gdLst>
              <a:ahLst/>
              <a:cxnLst>
                <a:cxn ang="0">
                  <a:pos x="connsiteX0" y="connsiteY0"/>
                </a:cxn>
                <a:cxn ang="0">
                  <a:pos x="connsiteX1" y="connsiteY1"/>
                </a:cxn>
                <a:cxn ang="0">
                  <a:pos x="connsiteX2" y="connsiteY2"/>
                </a:cxn>
                <a:cxn ang="0">
                  <a:pos x="connsiteX3" y="connsiteY3"/>
                </a:cxn>
              </a:cxnLst>
              <a:rect l="l" t="t" r="r" b="b"/>
              <a:pathLst>
                <a:path w="101310" h="170088">
                  <a:moveTo>
                    <a:pt x="0" y="0"/>
                  </a:moveTo>
                  <a:lnTo>
                    <a:pt x="101311" y="0"/>
                  </a:lnTo>
                  <a:lnTo>
                    <a:pt x="101311" y="170089"/>
                  </a:lnTo>
                  <a:lnTo>
                    <a:pt x="0" y="170089"/>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2" name="Freeform 254">
              <a:extLst>
                <a:ext uri="{FF2B5EF4-FFF2-40B4-BE49-F238E27FC236}">
                  <a16:creationId xmlns:a16="http://schemas.microsoft.com/office/drawing/2014/main" id="{11A4671F-6B3D-C492-7C8C-7ED7F20A4CAB}"/>
                </a:ext>
              </a:extLst>
            </p:cNvPr>
            <p:cNvSpPr/>
            <p:nvPr/>
          </p:nvSpPr>
          <p:spPr>
            <a:xfrm>
              <a:off x="2970794" y="2919606"/>
              <a:ext cx="178733" cy="171378"/>
            </a:xfrm>
            <a:custGeom>
              <a:avLst/>
              <a:gdLst>
                <a:gd name="connsiteX0" fmla="*/ 0 w 101310"/>
                <a:gd name="connsiteY0" fmla="*/ 0 h 142908"/>
                <a:gd name="connsiteX1" fmla="*/ 101311 w 101310"/>
                <a:gd name="connsiteY1" fmla="*/ 0 h 142908"/>
                <a:gd name="connsiteX2" fmla="*/ 101311 w 101310"/>
                <a:gd name="connsiteY2" fmla="*/ 142908 h 142908"/>
                <a:gd name="connsiteX3" fmla="*/ 0 w 101310"/>
                <a:gd name="connsiteY3" fmla="*/ 142908 h 142908"/>
              </a:gdLst>
              <a:ahLst/>
              <a:cxnLst>
                <a:cxn ang="0">
                  <a:pos x="connsiteX0" y="connsiteY0"/>
                </a:cxn>
                <a:cxn ang="0">
                  <a:pos x="connsiteX1" y="connsiteY1"/>
                </a:cxn>
                <a:cxn ang="0">
                  <a:pos x="connsiteX2" y="connsiteY2"/>
                </a:cxn>
                <a:cxn ang="0">
                  <a:pos x="connsiteX3" y="connsiteY3"/>
                </a:cxn>
              </a:cxnLst>
              <a:rect l="l" t="t" r="r" b="b"/>
              <a:pathLst>
                <a:path w="101310" h="142908">
                  <a:moveTo>
                    <a:pt x="0" y="0"/>
                  </a:moveTo>
                  <a:lnTo>
                    <a:pt x="101311" y="0"/>
                  </a:lnTo>
                  <a:lnTo>
                    <a:pt x="101311" y="142908"/>
                  </a:lnTo>
                  <a:lnTo>
                    <a:pt x="0" y="142908"/>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3" name="Freeform 255">
              <a:extLst>
                <a:ext uri="{FF2B5EF4-FFF2-40B4-BE49-F238E27FC236}">
                  <a16:creationId xmlns:a16="http://schemas.microsoft.com/office/drawing/2014/main" id="{48F51940-82CE-5E47-2687-A5DA944190BD}"/>
                </a:ext>
              </a:extLst>
            </p:cNvPr>
            <p:cNvSpPr/>
            <p:nvPr/>
          </p:nvSpPr>
          <p:spPr>
            <a:xfrm>
              <a:off x="2792059" y="2919606"/>
              <a:ext cx="178733" cy="152255"/>
            </a:xfrm>
            <a:custGeom>
              <a:avLst/>
              <a:gdLst>
                <a:gd name="connsiteX0" fmla="*/ 0 w 101310"/>
                <a:gd name="connsiteY0" fmla="*/ 0 h 126962"/>
                <a:gd name="connsiteX1" fmla="*/ 101311 w 101310"/>
                <a:gd name="connsiteY1" fmla="*/ 0 h 126962"/>
                <a:gd name="connsiteX2" fmla="*/ 101311 w 101310"/>
                <a:gd name="connsiteY2" fmla="*/ 126962 h 126962"/>
                <a:gd name="connsiteX3" fmla="*/ 0 w 101310"/>
                <a:gd name="connsiteY3" fmla="*/ 126962 h 126962"/>
              </a:gdLst>
              <a:ahLst/>
              <a:cxnLst>
                <a:cxn ang="0">
                  <a:pos x="connsiteX0" y="connsiteY0"/>
                </a:cxn>
                <a:cxn ang="0">
                  <a:pos x="connsiteX1" y="connsiteY1"/>
                </a:cxn>
                <a:cxn ang="0">
                  <a:pos x="connsiteX2" y="connsiteY2"/>
                </a:cxn>
                <a:cxn ang="0">
                  <a:pos x="connsiteX3" y="connsiteY3"/>
                </a:cxn>
              </a:cxnLst>
              <a:rect l="l" t="t" r="r" b="b"/>
              <a:pathLst>
                <a:path w="101310" h="126962">
                  <a:moveTo>
                    <a:pt x="0" y="0"/>
                  </a:moveTo>
                  <a:lnTo>
                    <a:pt x="101311" y="0"/>
                  </a:lnTo>
                  <a:lnTo>
                    <a:pt x="101311" y="126962"/>
                  </a:lnTo>
                  <a:lnTo>
                    <a:pt x="0" y="126962"/>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4" name="Freeform 256">
              <a:extLst>
                <a:ext uri="{FF2B5EF4-FFF2-40B4-BE49-F238E27FC236}">
                  <a16:creationId xmlns:a16="http://schemas.microsoft.com/office/drawing/2014/main" id="{E1420D61-E964-8104-EF79-44DEE3C3BED8}"/>
                </a:ext>
              </a:extLst>
            </p:cNvPr>
            <p:cNvSpPr/>
            <p:nvPr/>
          </p:nvSpPr>
          <p:spPr>
            <a:xfrm>
              <a:off x="1719224" y="2044170"/>
              <a:ext cx="178733" cy="875434"/>
            </a:xfrm>
            <a:custGeom>
              <a:avLst/>
              <a:gdLst>
                <a:gd name="connsiteX0" fmla="*/ 0 w 101310"/>
                <a:gd name="connsiteY0" fmla="*/ 0 h 730003"/>
                <a:gd name="connsiteX1" fmla="*/ 101311 w 101310"/>
                <a:gd name="connsiteY1" fmla="*/ 0 h 730003"/>
                <a:gd name="connsiteX2" fmla="*/ 101311 w 101310"/>
                <a:gd name="connsiteY2" fmla="*/ 730004 h 730003"/>
                <a:gd name="connsiteX3" fmla="*/ 0 w 101310"/>
                <a:gd name="connsiteY3" fmla="*/ 730004 h 730003"/>
              </a:gdLst>
              <a:ahLst/>
              <a:cxnLst>
                <a:cxn ang="0">
                  <a:pos x="connsiteX0" y="connsiteY0"/>
                </a:cxn>
                <a:cxn ang="0">
                  <a:pos x="connsiteX1" y="connsiteY1"/>
                </a:cxn>
                <a:cxn ang="0">
                  <a:pos x="connsiteX2" y="connsiteY2"/>
                </a:cxn>
                <a:cxn ang="0">
                  <a:pos x="connsiteX3" y="connsiteY3"/>
                </a:cxn>
              </a:cxnLst>
              <a:rect l="l" t="t" r="r" b="b"/>
              <a:pathLst>
                <a:path w="101310" h="730003">
                  <a:moveTo>
                    <a:pt x="0" y="0"/>
                  </a:moveTo>
                  <a:lnTo>
                    <a:pt x="101311" y="0"/>
                  </a:lnTo>
                  <a:lnTo>
                    <a:pt x="101311" y="730004"/>
                  </a:lnTo>
                  <a:lnTo>
                    <a:pt x="0" y="730004"/>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5" name="Freeform 257">
              <a:extLst>
                <a:ext uri="{FF2B5EF4-FFF2-40B4-BE49-F238E27FC236}">
                  <a16:creationId xmlns:a16="http://schemas.microsoft.com/office/drawing/2014/main" id="{F7E599E7-DC6D-B5EC-C713-8297A5A93972}"/>
                </a:ext>
              </a:extLst>
            </p:cNvPr>
            <p:cNvSpPr/>
            <p:nvPr/>
          </p:nvSpPr>
          <p:spPr>
            <a:xfrm>
              <a:off x="1540489" y="1866852"/>
              <a:ext cx="178733" cy="1052752"/>
            </a:xfrm>
            <a:custGeom>
              <a:avLst/>
              <a:gdLst>
                <a:gd name="connsiteX0" fmla="*/ 0 w 101310"/>
                <a:gd name="connsiteY0" fmla="*/ 0 h 877864"/>
                <a:gd name="connsiteX1" fmla="*/ 101311 w 101310"/>
                <a:gd name="connsiteY1" fmla="*/ 0 h 877864"/>
                <a:gd name="connsiteX2" fmla="*/ 101311 w 101310"/>
                <a:gd name="connsiteY2" fmla="*/ 877865 h 877864"/>
                <a:gd name="connsiteX3" fmla="*/ 0 w 101310"/>
                <a:gd name="connsiteY3" fmla="*/ 877865 h 877864"/>
              </a:gdLst>
              <a:ahLst/>
              <a:cxnLst>
                <a:cxn ang="0">
                  <a:pos x="connsiteX0" y="connsiteY0"/>
                </a:cxn>
                <a:cxn ang="0">
                  <a:pos x="connsiteX1" y="connsiteY1"/>
                </a:cxn>
                <a:cxn ang="0">
                  <a:pos x="connsiteX2" y="connsiteY2"/>
                </a:cxn>
                <a:cxn ang="0">
                  <a:pos x="connsiteX3" y="connsiteY3"/>
                </a:cxn>
              </a:cxnLst>
              <a:rect l="l" t="t" r="r" b="b"/>
              <a:pathLst>
                <a:path w="101310" h="877864">
                  <a:moveTo>
                    <a:pt x="0" y="0"/>
                  </a:moveTo>
                  <a:lnTo>
                    <a:pt x="101311" y="0"/>
                  </a:lnTo>
                  <a:lnTo>
                    <a:pt x="101311" y="877865"/>
                  </a:lnTo>
                  <a:lnTo>
                    <a:pt x="0" y="877865"/>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6" name="Freeform 258">
              <a:extLst>
                <a:ext uri="{FF2B5EF4-FFF2-40B4-BE49-F238E27FC236}">
                  <a16:creationId xmlns:a16="http://schemas.microsoft.com/office/drawing/2014/main" id="{AB2D9BA8-DCF3-52F4-6A37-762F9CB99728}"/>
                </a:ext>
              </a:extLst>
            </p:cNvPr>
            <p:cNvSpPr/>
            <p:nvPr/>
          </p:nvSpPr>
          <p:spPr>
            <a:xfrm>
              <a:off x="1361754" y="1464700"/>
              <a:ext cx="178733" cy="1454906"/>
            </a:xfrm>
            <a:custGeom>
              <a:avLst/>
              <a:gdLst>
                <a:gd name="connsiteX0" fmla="*/ 0 w 101310"/>
                <a:gd name="connsiteY0" fmla="*/ 0 h 1213210"/>
                <a:gd name="connsiteX1" fmla="*/ 101311 w 101310"/>
                <a:gd name="connsiteY1" fmla="*/ 0 h 1213210"/>
                <a:gd name="connsiteX2" fmla="*/ 101311 w 101310"/>
                <a:gd name="connsiteY2" fmla="*/ 1213210 h 1213210"/>
                <a:gd name="connsiteX3" fmla="*/ 0 w 101310"/>
                <a:gd name="connsiteY3" fmla="*/ 1213210 h 1213210"/>
              </a:gdLst>
              <a:ahLst/>
              <a:cxnLst>
                <a:cxn ang="0">
                  <a:pos x="connsiteX0" y="connsiteY0"/>
                </a:cxn>
                <a:cxn ang="0">
                  <a:pos x="connsiteX1" y="connsiteY1"/>
                </a:cxn>
                <a:cxn ang="0">
                  <a:pos x="connsiteX2" y="connsiteY2"/>
                </a:cxn>
                <a:cxn ang="0">
                  <a:pos x="connsiteX3" y="connsiteY3"/>
                </a:cxn>
              </a:cxnLst>
              <a:rect l="l" t="t" r="r" b="b"/>
              <a:pathLst>
                <a:path w="101310" h="1213210">
                  <a:moveTo>
                    <a:pt x="0" y="0"/>
                  </a:moveTo>
                  <a:lnTo>
                    <a:pt x="101311" y="0"/>
                  </a:lnTo>
                  <a:lnTo>
                    <a:pt x="101311" y="1213210"/>
                  </a:lnTo>
                  <a:lnTo>
                    <a:pt x="0" y="1213210"/>
                  </a:lnTo>
                  <a:close/>
                </a:path>
              </a:pathLst>
            </a:custGeom>
            <a:solidFill>
              <a:srgbClr val="3333CC"/>
            </a:solidFill>
            <a:ln w="3018" cap="flat">
              <a:solidFill>
                <a:srgbClr val="8E8E8E"/>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7" name="Freeform 289">
              <a:extLst>
                <a:ext uri="{FF2B5EF4-FFF2-40B4-BE49-F238E27FC236}">
                  <a16:creationId xmlns:a16="http://schemas.microsoft.com/office/drawing/2014/main" id="{A4E7AE38-6742-8BCA-05EC-95A56FE45204}"/>
                </a:ext>
              </a:extLst>
            </p:cNvPr>
            <p:cNvSpPr/>
            <p:nvPr/>
          </p:nvSpPr>
          <p:spPr>
            <a:xfrm>
              <a:off x="1352808" y="3375794"/>
              <a:ext cx="21303" cy="14487"/>
            </a:xfrm>
            <a:custGeom>
              <a:avLst/>
              <a:gdLst>
                <a:gd name="connsiteX0" fmla="*/ 0 w 12075"/>
                <a:gd name="connsiteY0" fmla="*/ 0 h 12080"/>
                <a:gd name="connsiteX1" fmla="*/ 12075 w 12075"/>
                <a:gd name="connsiteY1" fmla="*/ 0 h 12080"/>
              </a:gdLst>
              <a:ahLst/>
              <a:cxnLst>
                <a:cxn ang="0">
                  <a:pos x="connsiteX0" y="connsiteY0"/>
                </a:cxn>
                <a:cxn ang="0">
                  <a:pos x="connsiteX1" y="connsiteY1"/>
                </a:cxn>
              </a:cxnLst>
              <a:rect l="l" t="t" r="r" b="b"/>
              <a:pathLst>
                <a:path w="12075" h="12080">
                  <a:moveTo>
                    <a:pt x="0" y="0"/>
                  </a:moveTo>
                  <a:lnTo>
                    <a:pt x="12075" y="0"/>
                  </a:lnTo>
                </a:path>
              </a:pathLst>
            </a:custGeom>
            <a:ln w="6350" cap="flat">
              <a:solidFill>
                <a:srgbClr val="2D2DB9">
                  <a:lumMod val="75000"/>
                </a:srgbClr>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8" name="Freeform 290">
              <a:extLst>
                <a:ext uri="{FF2B5EF4-FFF2-40B4-BE49-F238E27FC236}">
                  <a16:creationId xmlns:a16="http://schemas.microsoft.com/office/drawing/2014/main" id="{D04B3D60-2BFC-8EDE-FC97-6DFA2913CB97}"/>
                </a:ext>
              </a:extLst>
            </p:cNvPr>
            <p:cNvSpPr/>
            <p:nvPr/>
          </p:nvSpPr>
          <p:spPr>
            <a:xfrm>
              <a:off x="1395201" y="3375794"/>
              <a:ext cx="6949569" cy="14487"/>
            </a:xfrm>
            <a:custGeom>
              <a:avLst/>
              <a:gdLst>
                <a:gd name="connsiteX0" fmla="*/ 0 w 3939167"/>
                <a:gd name="connsiteY0" fmla="*/ 0 h 12080"/>
                <a:gd name="connsiteX1" fmla="*/ 3939168 w 3939167"/>
                <a:gd name="connsiteY1" fmla="*/ 0 h 12080"/>
              </a:gdLst>
              <a:ahLst/>
              <a:cxnLst>
                <a:cxn ang="0">
                  <a:pos x="connsiteX0" y="connsiteY0"/>
                </a:cxn>
                <a:cxn ang="0">
                  <a:pos x="connsiteX1" y="connsiteY1"/>
                </a:cxn>
              </a:cxnLst>
              <a:rect l="l" t="t" r="r" b="b"/>
              <a:pathLst>
                <a:path w="3939167" h="12080">
                  <a:moveTo>
                    <a:pt x="0" y="0"/>
                  </a:moveTo>
                  <a:lnTo>
                    <a:pt x="3939168" y="0"/>
                  </a:lnTo>
                </a:path>
              </a:pathLst>
            </a:custGeom>
            <a:ln w="6350" cap="flat">
              <a:solidFill>
                <a:srgbClr val="000000">
                  <a:lumMod val="95000"/>
                  <a:lumOff val="5000"/>
                </a:srgbClr>
              </a:solidFill>
              <a:custDash>
                <a:ds d="150000" sp="75000"/>
              </a:custDash>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69" name="Freeform 291">
              <a:extLst>
                <a:ext uri="{FF2B5EF4-FFF2-40B4-BE49-F238E27FC236}">
                  <a16:creationId xmlns:a16="http://schemas.microsoft.com/office/drawing/2014/main" id="{FE6A1A54-1EB4-52A4-446F-D63328BFFCEC}"/>
                </a:ext>
              </a:extLst>
            </p:cNvPr>
            <p:cNvSpPr/>
            <p:nvPr/>
          </p:nvSpPr>
          <p:spPr>
            <a:xfrm>
              <a:off x="8355422" y="3375794"/>
              <a:ext cx="21303" cy="14487"/>
            </a:xfrm>
            <a:custGeom>
              <a:avLst/>
              <a:gdLst>
                <a:gd name="connsiteX0" fmla="*/ 0 w 12075"/>
                <a:gd name="connsiteY0" fmla="*/ 0 h 12080"/>
                <a:gd name="connsiteX1" fmla="*/ 12075 w 12075"/>
                <a:gd name="connsiteY1" fmla="*/ 0 h 12080"/>
              </a:gdLst>
              <a:ahLst/>
              <a:cxnLst>
                <a:cxn ang="0">
                  <a:pos x="connsiteX0" y="connsiteY0"/>
                </a:cxn>
                <a:cxn ang="0">
                  <a:pos x="connsiteX1" y="connsiteY1"/>
                </a:cxn>
              </a:cxnLst>
              <a:rect l="l" t="t" r="r" b="b"/>
              <a:pathLst>
                <a:path w="12075" h="12080">
                  <a:moveTo>
                    <a:pt x="0" y="0"/>
                  </a:moveTo>
                  <a:lnTo>
                    <a:pt x="12075" y="0"/>
                  </a:lnTo>
                </a:path>
              </a:pathLst>
            </a:custGeom>
            <a:ln w="6350" cap="flat">
              <a:solidFill>
                <a:srgbClr val="2D2DB9">
                  <a:lumMod val="75000"/>
                </a:srgbClr>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70" name="Freeform 285">
              <a:extLst>
                <a:ext uri="{FF2B5EF4-FFF2-40B4-BE49-F238E27FC236}">
                  <a16:creationId xmlns:a16="http://schemas.microsoft.com/office/drawing/2014/main" id="{9D71750D-942D-A608-1506-FC51B70AACBE}"/>
                </a:ext>
              </a:extLst>
            </p:cNvPr>
            <p:cNvSpPr/>
            <p:nvPr/>
          </p:nvSpPr>
          <p:spPr>
            <a:xfrm>
              <a:off x="1352808" y="2613355"/>
              <a:ext cx="21303" cy="14487"/>
            </a:xfrm>
            <a:custGeom>
              <a:avLst/>
              <a:gdLst>
                <a:gd name="connsiteX0" fmla="*/ 0 w 12075"/>
                <a:gd name="connsiteY0" fmla="*/ 0 h 12080"/>
                <a:gd name="connsiteX1" fmla="*/ 12075 w 12075"/>
                <a:gd name="connsiteY1" fmla="*/ 0 h 12080"/>
              </a:gdLst>
              <a:ahLst/>
              <a:cxnLst>
                <a:cxn ang="0">
                  <a:pos x="connsiteX0" y="connsiteY0"/>
                </a:cxn>
                <a:cxn ang="0">
                  <a:pos x="connsiteX1" y="connsiteY1"/>
                </a:cxn>
              </a:cxnLst>
              <a:rect l="l" t="t" r="r" b="b"/>
              <a:pathLst>
                <a:path w="12075" h="12080">
                  <a:moveTo>
                    <a:pt x="0" y="0"/>
                  </a:moveTo>
                  <a:lnTo>
                    <a:pt x="12075" y="0"/>
                  </a:lnTo>
                </a:path>
              </a:pathLst>
            </a:custGeom>
            <a:ln w="6350" cap="flat">
              <a:solidFill>
                <a:srgbClr val="2D2DB9">
                  <a:lumMod val="75000"/>
                </a:srgbClr>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71" name="Freeform 286">
              <a:extLst>
                <a:ext uri="{FF2B5EF4-FFF2-40B4-BE49-F238E27FC236}">
                  <a16:creationId xmlns:a16="http://schemas.microsoft.com/office/drawing/2014/main" id="{08278DC4-2C3C-9B86-62C5-8118F7E3E991}"/>
                </a:ext>
              </a:extLst>
            </p:cNvPr>
            <p:cNvSpPr/>
            <p:nvPr/>
          </p:nvSpPr>
          <p:spPr>
            <a:xfrm>
              <a:off x="1395201" y="2613355"/>
              <a:ext cx="6949569" cy="14487"/>
            </a:xfrm>
            <a:custGeom>
              <a:avLst/>
              <a:gdLst>
                <a:gd name="connsiteX0" fmla="*/ 0 w 3939167"/>
                <a:gd name="connsiteY0" fmla="*/ 0 h 12080"/>
                <a:gd name="connsiteX1" fmla="*/ 3939168 w 3939167"/>
                <a:gd name="connsiteY1" fmla="*/ 0 h 12080"/>
              </a:gdLst>
              <a:ahLst/>
              <a:cxnLst>
                <a:cxn ang="0">
                  <a:pos x="connsiteX0" y="connsiteY0"/>
                </a:cxn>
                <a:cxn ang="0">
                  <a:pos x="connsiteX1" y="connsiteY1"/>
                </a:cxn>
              </a:cxnLst>
              <a:rect l="l" t="t" r="r" b="b"/>
              <a:pathLst>
                <a:path w="3939167" h="12080">
                  <a:moveTo>
                    <a:pt x="0" y="0"/>
                  </a:moveTo>
                  <a:lnTo>
                    <a:pt x="3939168" y="0"/>
                  </a:lnTo>
                </a:path>
              </a:pathLst>
            </a:custGeom>
            <a:ln w="6350" cap="flat">
              <a:solidFill>
                <a:srgbClr val="000000">
                  <a:lumMod val="95000"/>
                  <a:lumOff val="5000"/>
                </a:srgbClr>
              </a:solidFill>
              <a:custDash>
                <a:ds d="150000" sp="75000"/>
              </a:custDash>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72" name="Freeform 287">
              <a:extLst>
                <a:ext uri="{FF2B5EF4-FFF2-40B4-BE49-F238E27FC236}">
                  <a16:creationId xmlns:a16="http://schemas.microsoft.com/office/drawing/2014/main" id="{B1ED4FA5-2B2B-18B7-E735-62DABD1582FA}"/>
                </a:ext>
              </a:extLst>
            </p:cNvPr>
            <p:cNvSpPr/>
            <p:nvPr/>
          </p:nvSpPr>
          <p:spPr>
            <a:xfrm>
              <a:off x="8355422" y="2613355"/>
              <a:ext cx="21303" cy="14487"/>
            </a:xfrm>
            <a:custGeom>
              <a:avLst/>
              <a:gdLst>
                <a:gd name="connsiteX0" fmla="*/ 0 w 12075"/>
                <a:gd name="connsiteY0" fmla="*/ 0 h 12080"/>
                <a:gd name="connsiteX1" fmla="*/ 12075 w 12075"/>
                <a:gd name="connsiteY1" fmla="*/ 0 h 12080"/>
              </a:gdLst>
              <a:ahLst/>
              <a:cxnLst>
                <a:cxn ang="0">
                  <a:pos x="connsiteX0" y="connsiteY0"/>
                </a:cxn>
                <a:cxn ang="0">
                  <a:pos x="connsiteX1" y="connsiteY1"/>
                </a:cxn>
              </a:cxnLst>
              <a:rect l="l" t="t" r="r" b="b"/>
              <a:pathLst>
                <a:path w="12075" h="12080">
                  <a:moveTo>
                    <a:pt x="0" y="0"/>
                  </a:moveTo>
                  <a:lnTo>
                    <a:pt x="12075" y="0"/>
                  </a:lnTo>
                </a:path>
              </a:pathLst>
            </a:custGeom>
            <a:ln w="6350" cap="flat">
              <a:solidFill>
                <a:srgbClr val="2D2DB9">
                  <a:lumMod val="75000"/>
                </a:srgbClr>
              </a:solidFill>
              <a:prstDash val="solid"/>
              <a:miter/>
            </a:ln>
          </p:spPr>
          <p:txBody>
            <a:bodyPr rtlCol="0" anchor="ct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ea typeface="Microsoft YaHei"/>
              </a:endParaRPr>
            </a:p>
          </p:txBody>
        </p:sp>
        <p:sp>
          <p:nvSpPr>
            <p:cNvPr id="373" name="TextBox 372">
              <a:extLst>
                <a:ext uri="{FF2B5EF4-FFF2-40B4-BE49-F238E27FC236}">
                  <a16:creationId xmlns:a16="http://schemas.microsoft.com/office/drawing/2014/main" id="{4F42782E-DBB6-FC16-5EFF-E69DACBAC56C}"/>
                </a:ext>
              </a:extLst>
            </p:cNvPr>
            <p:cNvSpPr txBox="1"/>
            <p:nvPr/>
          </p:nvSpPr>
          <p:spPr>
            <a:xfrm>
              <a:off x="1708856" y="2936198"/>
              <a:ext cx="227948" cy="184666"/>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30000" noProof="0" dirty="0">
                  <a:ln>
                    <a:noFill/>
                  </a:ln>
                  <a:solidFill>
                    <a:srgbClr val="FFFFFF"/>
                  </a:solidFill>
                  <a:effectLst/>
                  <a:uLnTx/>
                  <a:uFillTx/>
                  <a:ea typeface="Microsoft YaHei"/>
                </a:rPr>
                <a:t>†</a:t>
              </a:r>
            </a:p>
          </p:txBody>
        </p:sp>
        <p:sp>
          <p:nvSpPr>
            <p:cNvPr id="374" name="TextBox 373">
              <a:extLst>
                <a:ext uri="{FF2B5EF4-FFF2-40B4-BE49-F238E27FC236}">
                  <a16:creationId xmlns:a16="http://schemas.microsoft.com/office/drawing/2014/main" id="{E6575375-AEC8-0EFE-CCBE-798AD39F970A}"/>
                </a:ext>
              </a:extLst>
            </p:cNvPr>
            <p:cNvSpPr txBox="1"/>
            <p:nvPr/>
          </p:nvSpPr>
          <p:spPr>
            <a:xfrm>
              <a:off x="3324005" y="3126659"/>
              <a:ext cx="227948" cy="184666"/>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30000" noProof="0" dirty="0">
                  <a:ln>
                    <a:noFill/>
                  </a:ln>
                  <a:solidFill>
                    <a:srgbClr val="FFFFFF"/>
                  </a:solidFill>
                  <a:effectLst/>
                  <a:uLnTx/>
                  <a:uFillTx/>
                  <a:ea typeface="Microsoft YaHei"/>
                </a:rPr>
                <a:t>†</a:t>
              </a:r>
            </a:p>
          </p:txBody>
        </p:sp>
        <p:sp>
          <p:nvSpPr>
            <p:cNvPr id="375" name="TextBox 374">
              <a:extLst>
                <a:ext uri="{FF2B5EF4-FFF2-40B4-BE49-F238E27FC236}">
                  <a16:creationId xmlns:a16="http://schemas.microsoft.com/office/drawing/2014/main" id="{C389FEBA-21B0-FFA2-84CA-C25E7637885A}"/>
                </a:ext>
              </a:extLst>
            </p:cNvPr>
            <p:cNvSpPr txBox="1"/>
            <p:nvPr/>
          </p:nvSpPr>
          <p:spPr>
            <a:xfrm>
              <a:off x="4216877" y="3389626"/>
              <a:ext cx="227948" cy="184666"/>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30000" noProof="0" dirty="0">
                  <a:ln>
                    <a:noFill/>
                  </a:ln>
                  <a:solidFill>
                    <a:srgbClr val="FFFFFF"/>
                  </a:solidFill>
                  <a:effectLst/>
                  <a:uLnTx/>
                  <a:uFillTx/>
                  <a:ea typeface="Microsoft YaHei"/>
                </a:rPr>
                <a:t>†</a:t>
              </a:r>
            </a:p>
          </p:txBody>
        </p:sp>
        <p:sp>
          <p:nvSpPr>
            <p:cNvPr id="376" name="TextBox 375">
              <a:extLst>
                <a:ext uri="{FF2B5EF4-FFF2-40B4-BE49-F238E27FC236}">
                  <a16:creationId xmlns:a16="http://schemas.microsoft.com/office/drawing/2014/main" id="{156501AC-5F89-D7D7-F366-7B467FCD7F44}"/>
                </a:ext>
              </a:extLst>
            </p:cNvPr>
            <p:cNvSpPr txBox="1"/>
            <p:nvPr/>
          </p:nvSpPr>
          <p:spPr>
            <a:xfrm>
              <a:off x="6704387" y="4083421"/>
              <a:ext cx="90260" cy="230832"/>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a:t>
              </a:r>
            </a:p>
          </p:txBody>
        </p:sp>
        <p:sp>
          <p:nvSpPr>
            <p:cNvPr id="377" name="TextBox 376">
              <a:extLst>
                <a:ext uri="{FF2B5EF4-FFF2-40B4-BE49-F238E27FC236}">
                  <a16:creationId xmlns:a16="http://schemas.microsoft.com/office/drawing/2014/main" id="{9D01C658-159E-BEBF-FD9F-157E80D48288}"/>
                </a:ext>
              </a:extLst>
            </p:cNvPr>
            <p:cNvSpPr txBox="1"/>
            <p:nvPr/>
          </p:nvSpPr>
          <p:spPr>
            <a:xfrm>
              <a:off x="6735680" y="4083406"/>
              <a:ext cx="1354661" cy="415498"/>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000000"/>
                  </a:solidFill>
                  <a:effectLst/>
                  <a:uLnTx/>
                  <a:uFillTx/>
                  <a:ea typeface="Microsoft YaHei"/>
                </a:rPr>
                <a:t>Prior </a:t>
              </a:r>
              <a:r>
                <a:rPr kumimoji="0" lang="en-US" sz="700" b="0" i="0" u="none" strike="noStrike" kern="0" cap="none" spc="0" normalizeH="0" baseline="0" noProof="0" dirty="0" err="1">
                  <a:ln>
                    <a:noFill/>
                  </a:ln>
                  <a:solidFill>
                    <a:srgbClr val="000000"/>
                  </a:solidFill>
                  <a:effectLst/>
                  <a:uLnTx/>
                  <a:uFillTx/>
                  <a:ea typeface="Microsoft YaHei"/>
                </a:rPr>
                <a:t>sacituzumab</a:t>
              </a:r>
              <a:r>
                <a:rPr kumimoji="0" lang="en-US" sz="700" b="0" i="0" u="none" strike="noStrike" kern="0" cap="none" spc="0" normalizeH="0" baseline="0" noProof="0" dirty="0">
                  <a:ln>
                    <a:noFill/>
                  </a:ln>
                  <a:solidFill>
                    <a:srgbClr val="000000"/>
                  </a:solidFill>
                  <a:effectLst/>
                  <a:uLnTx/>
                  <a:uFillTx/>
                  <a:ea typeface="Microsoft YaHei"/>
                </a:rPr>
                <a:t> </a:t>
              </a:r>
              <a:r>
                <a:rPr kumimoji="0" lang="en-US" sz="700" b="0" i="0" u="none" strike="noStrike" kern="0" cap="none" spc="0" normalizeH="0" baseline="0" noProof="0" dirty="0" err="1">
                  <a:ln>
                    <a:noFill/>
                  </a:ln>
                  <a:solidFill>
                    <a:srgbClr val="000000"/>
                  </a:solidFill>
                  <a:effectLst/>
                  <a:uLnTx/>
                  <a:uFillTx/>
                  <a:ea typeface="Microsoft YaHei"/>
                </a:rPr>
                <a:t>govitecan</a:t>
              </a:r>
              <a:endParaRPr kumimoji="0" lang="en-US" sz="700" b="0" i="0" u="none" strike="noStrike" kern="0" cap="none" spc="0" normalizeH="0" baseline="0" noProof="0" dirty="0">
                <a:ln>
                  <a:noFill/>
                </a:ln>
                <a:solidFill>
                  <a:srgbClr val="000000"/>
                </a:solidFill>
                <a:effectLst/>
                <a:uLnTx/>
                <a:uFillTx/>
                <a:ea typeface="Microsoft YaHei"/>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000000"/>
                  </a:solidFill>
                  <a:effectLst/>
                  <a:uLnTx/>
                  <a:uFillTx/>
                  <a:ea typeface="Microsoft YaHei"/>
                </a:rPr>
                <a:t>Prior DXd-based ADC</a:t>
              </a:r>
            </a:p>
            <a:p>
              <a:pPr marL="0" marR="0" lvl="0" indent="0" defTabSz="457200" eaLnBrk="1" fontAlgn="base" latinLnBrk="0" hangingPunct="1">
                <a:lnSpc>
                  <a:spcPct val="100000"/>
                </a:lnSpc>
                <a:spcBef>
                  <a:spcPct val="0"/>
                </a:spcBef>
                <a:spcAft>
                  <a:spcPct val="0"/>
                </a:spcAft>
                <a:buClrTx/>
                <a:buSzTx/>
                <a:buFontTx/>
                <a:buNone/>
                <a:tabLst/>
                <a:defRPr/>
              </a:pPr>
              <a:endParaRPr kumimoji="0" lang="en-US" sz="700" b="0" i="0" u="none" strike="noStrike" kern="0" cap="none" spc="0" normalizeH="0" baseline="0" noProof="0" dirty="0">
                <a:ln>
                  <a:noFill/>
                </a:ln>
                <a:solidFill>
                  <a:srgbClr val="000000"/>
                </a:solidFill>
                <a:effectLst/>
                <a:uLnTx/>
                <a:uFillTx/>
                <a:ea typeface="Microsoft YaHei"/>
              </a:endParaRPr>
            </a:p>
          </p:txBody>
        </p:sp>
        <p:sp>
          <p:nvSpPr>
            <p:cNvPr id="378" name="TextBox 377">
              <a:extLst>
                <a:ext uri="{FF2B5EF4-FFF2-40B4-BE49-F238E27FC236}">
                  <a16:creationId xmlns:a16="http://schemas.microsoft.com/office/drawing/2014/main" id="{19FA95AB-DAB5-76AB-E10B-110D169CBD9C}"/>
                </a:ext>
              </a:extLst>
            </p:cNvPr>
            <p:cNvSpPr txBox="1"/>
            <p:nvPr/>
          </p:nvSpPr>
          <p:spPr>
            <a:xfrm>
              <a:off x="6635613" y="4210790"/>
              <a:ext cx="227948" cy="184666"/>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30000" noProof="0" dirty="0">
                  <a:ln>
                    <a:noFill/>
                  </a:ln>
                  <a:solidFill>
                    <a:srgbClr val="FFFFFF"/>
                  </a:solidFill>
                  <a:effectLst/>
                  <a:uLnTx/>
                  <a:uFillTx/>
                  <a:ea typeface="Microsoft YaHei"/>
                </a:rPr>
                <a:t>†</a:t>
              </a:r>
            </a:p>
          </p:txBody>
        </p:sp>
      </p:grpSp>
      <p:graphicFrame>
        <p:nvGraphicFramePr>
          <p:cNvPr id="379" name="Table Placeholder 7">
            <a:extLst>
              <a:ext uri="{FF2B5EF4-FFF2-40B4-BE49-F238E27FC236}">
                <a16:creationId xmlns:a16="http://schemas.microsoft.com/office/drawing/2014/main" id="{F9AE119E-FBDC-3F9E-C6BA-81C8EDEBCF68}"/>
              </a:ext>
            </a:extLst>
          </p:cNvPr>
          <p:cNvGraphicFramePr>
            <a:graphicFrameLocks/>
          </p:cNvGraphicFramePr>
          <p:nvPr>
            <p:extLst>
              <p:ext uri="{D42A27DB-BD31-4B8C-83A1-F6EECF244321}">
                <p14:modId xmlns:p14="http://schemas.microsoft.com/office/powerpoint/2010/main" val="3920889509"/>
              </p:ext>
            </p:extLst>
          </p:nvPr>
        </p:nvGraphicFramePr>
        <p:xfrm>
          <a:off x="6499248" y="1484751"/>
          <a:ext cx="3348495" cy="1791681"/>
        </p:xfrm>
        <a:graphic>
          <a:graphicData uri="http://schemas.openxmlformats.org/drawingml/2006/table">
            <a:tbl>
              <a:tblPr firstRow="1" bandRow="1"/>
              <a:tblGrid>
                <a:gridCol w="2056195">
                  <a:extLst>
                    <a:ext uri="{9D8B030D-6E8A-4147-A177-3AD203B41FA5}">
                      <a16:colId xmlns:a16="http://schemas.microsoft.com/office/drawing/2014/main" val="2711776087"/>
                    </a:ext>
                  </a:extLst>
                </a:gridCol>
                <a:gridCol w="1292300">
                  <a:extLst>
                    <a:ext uri="{9D8B030D-6E8A-4147-A177-3AD203B41FA5}">
                      <a16:colId xmlns:a16="http://schemas.microsoft.com/office/drawing/2014/main" val="1270773384"/>
                    </a:ext>
                  </a:extLst>
                </a:gridCol>
              </a:tblGrid>
              <a:tr h="312657">
                <a:tc>
                  <a:txBody>
                    <a:bodyPr/>
                    <a:lstStyle>
                      <a:lvl1pPr marL="0" algn="l" defTabSz="914400" rtl="0" eaLnBrk="1" latinLnBrk="0" hangingPunct="1">
                        <a:defRPr sz="1800" b="1" kern="1200">
                          <a:solidFill>
                            <a:schemeClr val="tx1"/>
                          </a:solidFill>
                          <a:latin typeface="Arial"/>
                          <a:ea typeface="Microsoft YaHei"/>
                          <a:cs typeface="Microsoft YaHei"/>
                        </a:defRPr>
                      </a:lvl1pPr>
                      <a:lvl2pPr marL="457200" algn="l" defTabSz="914400" rtl="0" eaLnBrk="1" latinLnBrk="0" hangingPunct="1">
                        <a:defRPr sz="1800" b="1" kern="1200">
                          <a:solidFill>
                            <a:schemeClr val="tx1"/>
                          </a:solidFill>
                          <a:latin typeface="Arial"/>
                          <a:ea typeface="Microsoft YaHei"/>
                          <a:cs typeface="Microsoft YaHei"/>
                        </a:defRPr>
                      </a:lvl2pPr>
                      <a:lvl3pPr marL="914400" algn="l" defTabSz="914400" rtl="0" eaLnBrk="1" latinLnBrk="0" hangingPunct="1">
                        <a:defRPr sz="1800" b="1" kern="1200">
                          <a:solidFill>
                            <a:schemeClr val="tx1"/>
                          </a:solidFill>
                          <a:latin typeface="Arial"/>
                          <a:ea typeface="Microsoft YaHei"/>
                          <a:cs typeface="Microsoft YaHei"/>
                        </a:defRPr>
                      </a:lvl3pPr>
                      <a:lvl4pPr marL="1371600" algn="l" defTabSz="914400" rtl="0" eaLnBrk="1" latinLnBrk="0" hangingPunct="1">
                        <a:defRPr sz="1800" b="1" kern="1200">
                          <a:solidFill>
                            <a:schemeClr val="tx1"/>
                          </a:solidFill>
                          <a:latin typeface="Arial"/>
                          <a:ea typeface="Microsoft YaHei"/>
                          <a:cs typeface="Microsoft YaHei"/>
                        </a:defRPr>
                      </a:lvl4pPr>
                      <a:lvl5pPr marL="1828800" algn="l" defTabSz="914400" rtl="0" eaLnBrk="1" latinLnBrk="0" hangingPunct="1">
                        <a:defRPr sz="1800" b="1" kern="1200">
                          <a:solidFill>
                            <a:schemeClr val="tx1"/>
                          </a:solidFill>
                          <a:latin typeface="Arial"/>
                          <a:ea typeface="Microsoft YaHei"/>
                          <a:cs typeface="Microsoft YaHei"/>
                        </a:defRPr>
                      </a:lvl5pPr>
                      <a:lvl6pPr marL="2286000" algn="l" defTabSz="914400" rtl="0" eaLnBrk="1" latinLnBrk="0" hangingPunct="1">
                        <a:defRPr sz="1800" b="1" kern="1200">
                          <a:solidFill>
                            <a:schemeClr val="tx1"/>
                          </a:solidFill>
                          <a:latin typeface="Arial"/>
                          <a:ea typeface="Microsoft YaHei"/>
                          <a:cs typeface="Microsoft YaHei"/>
                        </a:defRPr>
                      </a:lvl6pPr>
                      <a:lvl7pPr marL="2743200" algn="l" defTabSz="914400" rtl="0" eaLnBrk="1" latinLnBrk="0" hangingPunct="1">
                        <a:defRPr sz="1800" b="1" kern="1200">
                          <a:solidFill>
                            <a:schemeClr val="tx1"/>
                          </a:solidFill>
                          <a:latin typeface="Arial"/>
                          <a:ea typeface="Microsoft YaHei"/>
                          <a:cs typeface="Microsoft YaHei"/>
                        </a:defRPr>
                      </a:lvl7pPr>
                      <a:lvl8pPr marL="3200400" algn="l" defTabSz="914400" rtl="0" eaLnBrk="1" latinLnBrk="0" hangingPunct="1">
                        <a:defRPr sz="1800" b="1" kern="1200">
                          <a:solidFill>
                            <a:schemeClr val="tx1"/>
                          </a:solidFill>
                          <a:latin typeface="Arial"/>
                          <a:ea typeface="Microsoft YaHei"/>
                          <a:cs typeface="Microsoft YaHei"/>
                        </a:defRPr>
                      </a:lvl8pPr>
                      <a:lvl9pPr marL="3657600" algn="l" defTabSz="914400" rtl="0" eaLnBrk="1" latinLnBrk="0" hangingPunct="1">
                        <a:defRPr sz="1800" b="1" kern="1200">
                          <a:solidFill>
                            <a:schemeClr val="tx1"/>
                          </a:solidFill>
                          <a:latin typeface="Arial"/>
                          <a:ea typeface="Microsoft YaHei"/>
                          <a:cs typeface="Microsoft YaHei"/>
                        </a:defRPr>
                      </a:lvl9pPr>
                    </a:lstStyle>
                    <a:p>
                      <a:pPr>
                        <a:lnSpc>
                          <a:spcPct val="60000"/>
                        </a:lnSpc>
                      </a:pPr>
                      <a:r>
                        <a:rPr lang="en-US" sz="800" dirty="0">
                          <a:solidFill>
                            <a:schemeClr val="tx1"/>
                          </a:solidFill>
                        </a:rPr>
                        <a:t>Patients, n (%)</a:t>
                      </a:r>
                      <a:r>
                        <a:rPr lang="en-US" sz="800" baseline="30000" dirty="0">
                          <a:solidFill>
                            <a:schemeClr val="tx1"/>
                          </a:solidFill>
                        </a:rPr>
                        <a:t>a</a:t>
                      </a:r>
                      <a:endParaRPr lang="en-US" sz="800" dirty="0">
                        <a:solidFill>
                          <a:schemeClr val="tx1"/>
                        </a:solidFill>
                        <a:latin typeface="+mn-lt"/>
                      </a:endParaRPr>
                    </a:p>
                  </a:txBody>
                  <a:tcPr anchor="b">
                    <a:lnL>
                      <a:noFill/>
                    </a:lnL>
                    <a:lnR>
                      <a:noFill/>
                    </a:lnR>
                    <a:lnT w="12700" cap="flat" cmpd="sng" algn="ctr">
                      <a:noFill/>
                      <a:prstDash val="solid"/>
                      <a:round/>
                      <a:headEnd type="none" w="med" len="med"/>
                      <a:tailEnd type="none" w="med" len="med"/>
                    </a:lnT>
                    <a:lnB w="12700" cmpd="sng">
                      <a:solidFill>
                        <a:srgbClr val="2D2DB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ea typeface="Microsoft YaHei"/>
                          <a:cs typeface="Microsoft YaHei"/>
                        </a:defRPr>
                      </a:lvl1pPr>
                      <a:lvl2pPr marL="457200" algn="l" defTabSz="914400" rtl="0" eaLnBrk="1" latinLnBrk="0" hangingPunct="1">
                        <a:defRPr sz="1800" b="1" kern="1200">
                          <a:solidFill>
                            <a:schemeClr val="tx1"/>
                          </a:solidFill>
                          <a:latin typeface="Arial"/>
                          <a:ea typeface="Microsoft YaHei"/>
                          <a:cs typeface="Microsoft YaHei"/>
                        </a:defRPr>
                      </a:lvl2pPr>
                      <a:lvl3pPr marL="914400" algn="l" defTabSz="914400" rtl="0" eaLnBrk="1" latinLnBrk="0" hangingPunct="1">
                        <a:defRPr sz="1800" b="1" kern="1200">
                          <a:solidFill>
                            <a:schemeClr val="tx1"/>
                          </a:solidFill>
                          <a:latin typeface="Arial"/>
                          <a:ea typeface="Microsoft YaHei"/>
                          <a:cs typeface="Microsoft YaHei"/>
                        </a:defRPr>
                      </a:lvl3pPr>
                      <a:lvl4pPr marL="1371600" algn="l" defTabSz="914400" rtl="0" eaLnBrk="1" latinLnBrk="0" hangingPunct="1">
                        <a:defRPr sz="1800" b="1" kern="1200">
                          <a:solidFill>
                            <a:schemeClr val="tx1"/>
                          </a:solidFill>
                          <a:latin typeface="Arial"/>
                          <a:ea typeface="Microsoft YaHei"/>
                          <a:cs typeface="Microsoft YaHei"/>
                        </a:defRPr>
                      </a:lvl4pPr>
                      <a:lvl5pPr marL="1828800" algn="l" defTabSz="914400" rtl="0" eaLnBrk="1" latinLnBrk="0" hangingPunct="1">
                        <a:defRPr sz="1800" b="1" kern="1200">
                          <a:solidFill>
                            <a:schemeClr val="tx1"/>
                          </a:solidFill>
                          <a:latin typeface="Arial"/>
                          <a:ea typeface="Microsoft YaHei"/>
                          <a:cs typeface="Microsoft YaHei"/>
                        </a:defRPr>
                      </a:lvl5pPr>
                      <a:lvl6pPr marL="2286000" algn="l" defTabSz="914400" rtl="0" eaLnBrk="1" latinLnBrk="0" hangingPunct="1">
                        <a:defRPr sz="1800" b="1" kern="1200">
                          <a:solidFill>
                            <a:schemeClr val="tx1"/>
                          </a:solidFill>
                          <a:latin typeface="Arial"/>
                          <a:ea typeface="Microsoft YaHei"/>
                          <a:cs typeface="Microsoft YaHei"/>
                        </a:defRPr>
                      </a:lvl6pPr>
                      <a:lvl7pPr marL="2743200" algn="l" defTabSz="914400" rtl="0" eaLnBrk="1" latinLnBrk="0" hangingPunct="1">
                        <a:defRPr sz="1800" b="1" kern="1200">
                          <a:solidFill>
                            <a:schemeClr val="tx1"/>
                          </a:solidFill>
                          <a:latin typeface="Arial"/>
                          <a:ea typeface="Microsoft YaHei"/>
                          <a:cs typeface="Microsoft YaHei"/>
                        </a:defRPr>
                      </a:lvl7pPr>
                      <a:lvl8pPr marL="3200400" algn="l" defTabSz="914400" rtl="0" eaLnBrk="1" latinLnBrk="0" hangingPunct="1">
                        <a:defRPr sz="1800" b="1" kern="1200">
                          <a:solidFill>
                            <a:schemeClr val="tx1"/>
                          </a:solidFill>
                          <a:latin typeface="Arial"/>
                          <a:ea typeface="Microsoft YaHei"/>
                          <a:cs typeface="Microsoft YaHei"/>
                        </a:defRPr>
                      </a:lvl8pPr>
                      <a:lvl9pPr marL="3657600" algn="l" defTabSz="914400" rtl="0" eaLnBrk="1" latinLnBrk="0" hangingPunct="1">
                        <a:defRPr sz="1800" b="1" kern="1200">
                          <a:solidFill>
                            <a:schemeClr val="tx1"/>
                          </a:solidFill>
                          <a:latin typeface="Arial"/>
                          <a:ea typeface="Microsoft YaHei"/>
                          <a:cs typeface="Microsoft YaHei"/>
                        </a:defRPr>
                      </a:lvl9pPr>
                    </a:lstStyle>
                    <a:p>
                      <a:pPr algn="ctr">
                        <a:lnSpc>
                          <a:spcPct val="80000"/>
                        </a:lnSpc>
                      </a:pPr>
                      <a:r>
                        <a:rPr lang="en-US" sz="800" dirty="0">
                          <a:solidFill>
                            <a:schemeClr val="tx1"/>
                          </a:solidFill>
                        </a:rPr>
                        <a:t>All Patients</a:t>
                      </a:r>
                      <a:br>
                        <a:rPr lang="en-US" sz="800" dirty="0">
                          <a:solidFill>
                            <a:schemeClr val="tx1"/>
                          </a:solidFill>
                        </a:rPr>
                      </a:br>
                      <a:r>
                        <a:rPr lang="en-US" sz="800" dirty="0">
                          <a:solidFill>
                            <a:schemeClr val="tx1"/>
                          </a:solidFill>
                        </a:rPr>
                        <a:t>(n=44</a:t>
                      </a:r>
                      <a:r>
                        <a:rPr lang="en-US" sz="800" baseline="0" dirty="0">
                          <a:solidFill>
                            <a:schemeClr val="tx1"/>
                          </a:solidFill>
                        </a:rPr>
                        <a:t>)</a:t>
                      </a:r>
                      <a:endParaRPr lang="en-US" sz="800" dirty="0">
                        <a:solidFill>
                          <a:schemeClr val="tx1"/>
                        </a:solidFill>
                        <a:latin typeface="+mn-lt"/>
                      </a:endParaRPr>
                    </a:p>
                  </a:txBody>
                  <a:tcPr anchor="b">
                    <a:lnL>
                      <a:noFill/>
                    </a:lnL>
                    <a:lnR>
                      <a:noFill/>
                    </a:lnR>
                    <a:lnT w="12700" cap="flat" cmpd="sng" algn="ctr">
                      <a:noFill/>
                      <a:prstDash val="solid"/>
                      <a:round/>
                      <a:headEnd type="none" w="med" len="med"/>
                      <a:tailEnd type="none" w="med" len="med"/>
                    </a:lnT>
                    <a:lnB w="12700" cmpd="sng">
                      <a:solidFill>
                        <a:srgbClr val="2D2DB9"/>
                      </a:solidFill>
                    </a:lnB>
                    <a:lnTlToBr w="12700" cmpd="sng">
                      <a:noFill/>
                      <a:prstDash val="solid"/>
                    </a:lnTlToBr>
                    <a:lnBlToTr w="12700" cmpd="sng">
                      <a:noFill/>
                      <a:prstDash val="solid"/>
                    </a:lnBlToTr>
                    <a:noFill/>
                  </a:tcPr>
                </a:tc>
                <a:extLst>
                  <a:ext uri="{0D108BD9-81ED-4DB2-BD59-A6C34878D82A}">
                    <a16:rowId xmlns:a16="http://schemas.microsoft.com/office/drawing/2014/main" val="1521913451"/>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ORR</a:t>
                      </a:r>
                      <a:endParaRPr lang="en-US" sz="800" b="1" dirty="0">
                        <a:solidFill>
                          <a:schemeClr val="tx1"/>
                        </a:solidFill>
                        <a:latin typeface="+mn-lt"/>
                      </a:endParaRPr>
                    </a:p>
                  </a:txBody>
                  <a:tcPr anchor="ctr">
                    <a:lnL>
                      <a:noFill/>
                    </a:lnL>
                    <a:lnR>
                      <a:noFill/>
                    </a:lnR>
                    <a:lnT w="12700" cmpd="sng">
                      <a:solidFill>
                        <a:srgbClr val="2D2DB9"/>
                      </a:solid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kern="1200" dirty="0">
                          <a:solidFill>
                            <a:schemeClr val="tx1"/>
                          </a:solidFill>
                        </a:rPr>
                        <a:t>15 (34)</a:t>
                      </a:r>
                      <a:endParaRPr lang="en-US" sz="800" b="1" kern="1200" dirty="0">
                        <a:solidFill>
                          <a:schemeClr val="tx1"/>
                        </a:solidFill>
                        <a:latin typeface="+mn-lt"/>
                        <a:ea typeface="+mn-ea"/>
                        <a:cs typeface="+mn-cs"/>
                      </a:endParaRPr>
                    </a:p>
                  </a:txBody>
                  <a:tcPr anchor="ctr">
                    <a:lnL>
                      <a:noFill/>
                    </a:lnL>
                    <a:lnR>
                      <a:noFill/>
                    </a:lnR>
                    <a:lnT w="12700" cmpd="sng">
                      <a:solidFill>
                        <a:srgbClr val="2D2DB9"/>
                      </a:solid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marL="57150" indent="0">
                        <a:lnSpc>
                          <a:spcPct val="60000"/>
                        </a:lnSpc>
                      </a:pPr>
                      <a:r>
                        <a:rPr lang="en-US" sz="800" dirty="0">
                          <a:latin typeface="+mn-lt"/>
                        </a:rPr>
                        <a:t>CR/PR (confirmed)</a:t>
                      </a: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0" kern="1200" dirty="0">
                          <a:solidFill>
                            <a:schemeClr val="tx1"/>
                          </a:solidFill>
                          <a:latin typeface="+mn-lt"/>
                          <a:ea typeface="+mn-ea"/>
                          <a:cs typeface="+mn-cs"/>
                        </a:rPr>
                        <a:t>14 (32)</a:t>
                      </a: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0714385"/>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marL="57150" indent="0">
                        <a:lnSpc>
                          <a:spcPct val="60000"/>
                        </a:lnSpc>
                      </a:pPr>
                      <a:r>
                        <a:rPr lang="en-US" sz="800" dirty="0"/>
                        <a:t>CR/PR (pending confirmation)</a:t>
                      </a:r>
                      <a:r>
                        <a:rPr lang="en-US" sz="800" baseline="30000" dirty="0"/>
                        <a:t>b</a:t>
                      </a:r>
                      <a:endParaRPr lang="en-US" sz="800" dirty="0">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0" kern="1200" dirty="0">
                          <a:solidFill>
                            <a:schemeClr val="tx1"/>
                          </a:solidFill>
                        </a:rPr>
                        <a:t>1 (2)</a:t>
                      </a:r>
                      <a:endParaRPr lang="en-US" sz="8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4028351"/>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Non-CR/non-PD </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dirty="0">
                          <a:solidFill>
                            <a:schemeClr val="tx1"/>
                          </a:solidFill>
                        </a:rPr>
                        <a:t>3 (7)</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64749282"/>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Stable disease</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dirty="0">
                          <a:solidFill>
                            <a:schemeClr val="tx1"/>
                          </a:solidFill>
                        </a:rPr>
                        <a:t>17 (39)</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47615023"/>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Not evaluable</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dirty="0">
                          <a:solidFill>
                            <a:schemeClr val="tx1"/>
                          </a:solidFill>
                        </a:rPr>
                        <a:t>2 (5)</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7125866"/>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Disease control rate</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dirty="0">
                          <a:solidFill>
                            <a:schemeClr val="tx1"/>
                          </a:solidFill>
                        </a:rPr>
                        <a:t>34 (77)</a:t>
                      </a:r>
                      <a:endParaRPr lang="en-US" sz="800" b="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9380975"/>
                  </a:ext>
                </a:extLst>
              </a:tr>
              <a:tr h="184878">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nSpc>
                          <a:spcPct val="60000"/>
                        </a:lnSpc>
                      </a:pPr>
                      <a:r>
                        <a:rPr lang="en-US" sz="800" b="1" dirty="0">
                          <a:solidFill>
                            <a:schemeClr val="tx1"/>
                          </a:solidFill>
                        </a:rPr>
                        <a:t>PD</a:t>
                      </a:r>
                      <a:endParaRPr lang="en-US" sz="800" b="1" dirty="0">
                        <a:solidFill>
                          <a:schemeClr val="tx1"/>
                        </a:solidFill>
                        <a:latin typeface="+mn-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Microsoft YaHei"/>
                          <a:cs typeface="Microsoft YaHei"/>
                        </a:defRPr>
                      </a:lvl1pPr>
                      <a:lvl2pPr marL="457200" algn="l" defTabSz="914400" rtl="0" eaLnBrk="1" latinLnBrk="0" hangingPunct="1">
                        <a:defRPr sz="1800" kern="1200">
                          <a:solidFill>
                            <a:schemeClr val="tx1"/>
                          </a:solidFill>
                          <a:latin typeface="Arial"/>
                          <a:ea typeface="Microsoft YaHei"/>
                          <a:cs typeface="Microsoft YaHei"/>
                        </a:defRPr>
                      </a:lvl2pPr>
                      <a:lvl3pPr marL="914400" algn="l" defTabSz="914400" rtl="0" eaLnBrk="1" latinLnBrk="0" hangingPunct="1">
                        <a:defRPr sz="1800" kern="1200">
                          <a:solidFill>
                            <a:schemeClr val="tx1"/>
                          </a:solidFill>
                          <a:latin typeface="Arial"/>
                          <a:ea typeface="Microsoft YaHei"/>
                          <a:cs typeface="Microsoft YaHei"/>
                        </a:defRPr>
                      </a:lvl3pPr>
                      <a:lvl4pPr marL="1371600" algn="l" defTabSz="914400" rtl="0" eaLnBrk="1" latinLnBrk="0" hangingPunct="1">
                        <a:defRPr sz="1800" kern="1200">
                          <a:solidFill>
                            <a:schemeClr val="tx1"/>
                          </a:solidFill>
                          <a:latin typeface="Arial"/>
                          <a:ea typeface="Microsoft YaHei"/>
                          <a:cs typeface="Microsoft YaHei"/>
                        </a:defRPr>
                      </a:lvl4pPr>
                      <a:lvl5pPr marL="1828800" algn="l" defTabSz="914400" rtl="0" eaLnBrk="1" latinLnBrk="0" hangingPunct="1">
                        <a:defRPr sz="1800" kern="1200">
                          <a:solidFill>
                            <a:schemeClr val="tx1"/>
                          </a:solidFill>
                          <a:latin typeface="Arial"/>
                          <a:ea typeface="Microsoft YaHei"/>
                          <a:cs typeface="Microsoft YaHei"/>
                        </a:defRPr>
                      </a:lvl5pPr>
                      <a:lvl6pPr marL="2286000" algn="l" defTabSz="914400" rtl="0" eaLnBrk="1" latinLnBrk="0" hangingPunct="1">
                        <a:defRPr sz="1800" kern="1200">
                          <a:solidFill>
                            <a:schemeClr val="tx1"/>
                          </a:solidFill>
                          <a:latin typeface="Arial"/>
                          <a:ea typeface="Microsoft YaHei"/>
                          <a:cs typeface="Microsoft YaHei"/>
                        </a:defRPr>
                      </a:lvl6pPr>
                      <a:lvl7pPr marL="2743200" algn="l" defTabSz="914400" rtl="0" eaLnBrk="1" latinLnBrk="0" hangingPunct="1">
                        <a:defRPr sz="1800" kern="1200">
                          <a:solidFill>
                            <a:schemeClr val="tx1"/>
                          </a:solidFill>
                          <a:latin typeface="Arial"/>
                          <a:ea typeface="Microsoft YaHei"/>
                          <a:cs typeface="Microsoft YaHei"/>
                        </a:defRPr>
                      </a:lvl7pPr>
                      <a:lvl8pPr marL="3200400" algn="l" defTabSz="914400" rtl="0" eaLnBrk="1" latinLnBrk="0" hangingPunct="1">
                        <a:defRPr sz="1800" kern="1200">
                          <a:solidFill>
                            <a:schemeClr val="tx1"/>
                          </a:solidFill>
                          <a:latin typeface="Arial"/>
                          <a:ea typeface="Microsoft YaHei"/>
                          <a:cs typeface="Microsoft YaHei"/>
                        </a:defRPr>
                      </a:lvl8pPr>
                      <a:lvl9pPr marL="3657600" algn="l" defTabSz="914400" rtl="0" eaLnBrk="1" latinLnBrk="0" hangingPunct="1">
                        <a:defRPr sz="1800" kern="1200">
                          <a:solidFill>
                            <a:schemeClr val="tx1"/>
                          </a:solidFill>
                          <a:latin typeface="Arial"/>
                          <a:ea typeface="Microsoft YaHei"/>
                          <a:cs typeface="Microsoft YaHei"/>
                        </a:defRPr>
                      </a:lvl9pPr>
                    </a:lstStyle>
                    <a:p>
                      <a:pPr algn="ctr">
                        <a:lnSpc>
                          <a:spcPct val="60000"/>
                        </a:lnSpc>
                      </a:pPr>
                      <a:r>
                        <a:rPr lang="en-US" sz="800" b="1" dirty="0">
                          <a:solidFill>
                            <a:schemeClr val="tx1"/>
                          </a:solidFill>
                        </a:rPr>
                        <a:t>8 (18)</a:t>
                      </a:r>
                      <a:endParaRPr lang="en-US" sz="800" b="1" dirty="0">
                        <a:solidFill>
                          <a:schemeClr val="tx1"/>
                        </a:solidFill>
                        <a:latin typeface="+mn-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490251"/>
                  </a:ext>
                </a:extLst>
              </a:tr>
            </a:tbl>
          </a:graphicData>
        </a:graphic>
      </p:graphicFrame>
    </p:spTree>
    <p:extLst>
      <p:ext uri="{BB962C8B-B14F-4D97-AF65-F5344CB8AC3E}">
        <p14:creationId xmlns:p14="http://schemas.microsoft.com/office/powerpoint/2010/main" val="141588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54A1C1-58D7-97A0-9898-D9641B30A8B3}"/>
              </a:ext>
            </a:extLst>
          </p:cNvPr>
          <p:cNvSpPr>
            <a:spLocks noGrp="1"/>
          </p:cNvSpPr>
          <p:nvPr>
            <p:ph type="ftr" sz="quarter" idx="3"/>
          </p:nvPr>
        </p:nvSpPr>
        <p:spPr/>
        <p:txBody>
          <a:bodyPr/>
          <a:lstStyle/>
          <a:p>
            <a:r>
              <a:rPr lang="en-US" dirty="0" err="1"/>
              <a:t>Krop</a:t>
            </a:r>
            <a:r>
              <a:rPr lang="en-US" dirty="0"/>
              <a:t> I, et al. Presented at: 2021 San Antonio Breast Cancer Symposium; December 7-10, 2021; San Antonio, TX. Abstract GS1-05.</a:t>
            </a:r>
          </a:p>
        </p:txBody>
      </p:sp>
      <p:sp>
        <p:nvSpPr>
          <p:cNvPr id="35" name="Title 3">
            <a:extLst>
              <a:ext uri="{FF2B5EF4-FFF2-40B4-BE49-F238E27FC236}">
                <a16:creationId xmlns:a16="http://schemas.microsoft.com/office/drawing/2014/main" id="{3F94E538-B37E-4258-94D2-C19C4875EF22}"/>
              </a:ext>
            </a:extLst>
          </p:cNvPr>
          <p:cNvSpPr>
            <a:spLocks noGrp="1"/>
          </p:cNvSpPr>
          <p:nvPr>
            <p:ph type="title"/>
          </p:nvPr>
        </p:nvSpPr>
        <p:spPr/>
        <p:txBody>
          <a:bodyPr/>
          <a:lstStyle/>
          <a:p>
            <a:r>
              <a:rPr lang="en-GB" dirty="0">
                <a:sym typeface="Helvetica"/>
              </a:rPr>
              <a:t>Treatment-Emergent Adverse Events:</a:t>
            </a:r>
            <a:br>
              <a:rPr lang="en-GB" dirty="0">
                <a:sym typeface="Helvetica"/>
              </a:rPr>
            </a:br>
            <a:r>
              <a:rPr lang="en-GB" dirty="0" err="1">
                <a:sym typeface="Helvetica"/>
              </a:rPr>
              <a:t>Datopotamab</a:t>
            </a:r>
            <a:r>
              <a:rPr lang="en-GB" dirty="0">
                <a:sym typeface="Helvetica"/>
              </a:rPr>
              <a:t> Deruxtecan</a:t>
            </a:r>
          </a:p>
        </p:txBody>
      </p:sp>
      <p:sp>
        <p:nvSpPr>
          <p:cNvPr id="2" name="Content Placeholder 1">
            <a:extLst>
              <a:ext uri="{FF2B5EF4-FFF2-40B4-BE49-F238E27FC236}">
                <a16:creationId xmlns:a16="http://schemas.microsoft.com/office/drawing/2014/main" id="{2E842218-B3DA-72FC-0794-BA6E5DD034B8}"/>
              </a:ext>
            </a:extLst>
          </p:cNvPr>
          <p:cNvSpPr>
            <a:spLocks noGrp="1"/>
          </p:cNvSpPr>
          <p:nvPr>
            <p:ph idx="1"/>
          </p:nvPr>
        </p:nvSpPr>
        <p:spPr>
          <a:xfrm>
            <a:off x="6831724" y="1940361"/>
            <a:ext cx="4708635" cy="4722477"/>
          </a:xfrm>
        </p:spPr>
        <p:txBody>
          <a:bodyPr>
            <a:normAutofit/>
          </a:bodyPr>
          <a:lstStyle/>
          <a:p>
            <a:r>
              <a:rPr lang="en-US" sz="1800" dirty="0"/>
              <a:t>Most common adverse events observed were nausea and stomatitis (predominantly grade 1-2)</a:t>
            </a:r>
          </a:p>
          <a:p>
            <a:r>
              <a:rPr lang="en-US" sz="1800" dirty="0"/>
              <a:t>Low frequency of hematologic toxicity and diarrhea</a:t>
            </a:r>
          </a:p>
          <a:p>
            <a:r>
              <a:rPr lang="en-US" sz="1800" dirty="0"/>
              <a:t>No cases of ILD</a:t>
            </a:r>
          </a:p>
          <a:p>
            <a:endParaRPr lang="en-US" sz="1800" dirty="0"/>
          </a:p>
          <a:p>
            <a:r>
              <a:rPr lang="en-US" sz="1800" dirty="0">
                <a:solidFill>
                  <a:schemeClr val="accent5">
                    <a:lumMod val="50000"/>
                  </a:schemeClr>
                </a:solidFill>
              </a:rPr>
              <a:t>Different from Sacituzumab </a:t>
            </a:r>
            <a:r>
              <a:rPr lang="en-US" sz="1800" dirty="0" err="1">
                <a:solidFill>
                  <a:schemeClr val="accent5">
                    <a:lumMod val="50000"/>
                  </a:schemeClr>
                </a:solidFill>
              </a:rPr>
              <a:t>Govitecan</a:t>
            </a:r>
            <a:r>
              <a:rPr lang="en-US" sz="1800" dirty="0">
                <a:solidFill>
                  <a:schemeClr val="accent5">
                    <a:lumMod val="50000"/>
                  </a:schemeClr>
                </a:solidFill>
              </a:rPr>
              <a:t> and Trastuzumab </a:t>
            </a:r>
            <a:r>
              <a:rPr lang="en-US" sz="1800" dirty="0" err="1">
                <a:solidFill>
                  <a:schemeClr val="accent5">
                    <a:lumMod val="50000"/>
                  </a:schemeClr>
                </a:solidFill>
              </a:rPr>
              <a:t>Deruxetcan</a:t>
            </a:r>
            <a:r>
              <a:rPr lang="en-US" sz="1800" dirty="0">
                <a:solidFill>
                  <a:schemeClr val="accent5">
                    <a:lumMod val="50000"/>
                  </a:schemeClr>
                </a:solidFill>
              </a:rPr>
              <a:t>!</a:t>
            </a:r>
          </a:p>
          <a:p>
            <a:endParaRPr lang="en-US" sz="1800" dirty="0"/>
          </a:p>
        </p:txBody>
      </p:sp>
      <p:grpSp>
        <p:nvGrpSpPr>
          <p:cNvPr id="68" name="Group 67">
            <a:extLst>
              <a:ext uri="{FF2B5EF4-FFF2-40B4-BE49-F238E27FC236}">
                <a16:creationId xmlns:a16="http://schemas.microsoft.com/office/drawing/2014/main" id="{DEB15F20-7B1E-F71F-E302-67F7CCFA6672}"/>
              </a:ext>
            </a:extLst>
          </p:cNvPr>
          <p:cNvGrpSpPr/>
          <p:nvPr/>
        </p:nvGrpSpPr>
        <p:grpSpPr>
          <a:xfrm>
            <a:off x="859378" y="1923392"/>
            <a:ext cx="5943962" cy="3783725"/>
            <a:chOff x="222848" y="1031305"/>
            <a:chExt cx="4473250" cy="3729037"/>
          </a:xfrm>
        </p:grpSpPr>
        <p:graphicFrame>
          <p:nvGraphicFramePr>
            <p:cNvPr id="69" name="Chart 68">
              <a:extLst>
                <a:ext uri="{FF2B5EF4-FFF2-40B4-BE49-F238E27FC236}">
                  <a16:creationId xmlns:a16="http://schemas.microsoft.com/office/drawing/2014/main" id="{A887A86D-B028-FD42-4060-D0494C37B961}"/>
                </a:ext>
              </a:extLst>
            </p:cNvPr>
            <p:cNvGraphicFramePr>
              <a:graphicFrameLocks/>
            </p:cNvGraphicFramePr>
            <p:nvPr>
              <p:extLst>
                <p:ext uri="{D42A27DB-BD31-4B8C-83A1-F6EECF244321}">
                  <p14:modId xmlns:p14="http://schemas.microsoft.com/office/powerpoint/2010/main" val="4214963329"/>
                </p:ext>
              </p:extLst>
            </p:nvPr>
          </p:nvGraphicFramePr>
          <p:xfrm>
            <a:off x="222848" y="1031305"/>
            <a:ext cx="4349152" cy="3453539"/>
          </p:xfrm>
          <a:graphic>
            <a:graphicData uri="http://schemas.openxmlformats.org/drawingml/2006/chart">
              <c:chart xmlns:c="http://schemas.openxmlformats.org/drawingml/2006/chart" xmlns:r="http://schemas.openxmlformats.org/officeDocument/2006/relationships" r:id="rId3"/>
            </a:graphicData>
          </a:graphic>
        </p:graphicFrame>
        <p:grpSp>
          <p:nvGrpSpPr>
            <p:cNvPr id="70" name="Group 69">
              <a:extLst>
                <a:ext uri="{FF2B5EF4-FFF2-40B4-BE49-F238E27FC236}">
                  <a16:creationId xmlns:a16="http://schemas.microsoft.com/office/drawing/2014/main" id="{393ECD1C-3F66-B35A-5ACB-935184ACF942}"/>
                </a:ext>
              </a:extLst>
            </p:cNvPr>
            <p:cNvGrpSpPr/>
            <p:nvPr/>
          </p:nvGrpSpPr>
          <p:grpSpPr>
            <a:xfrm>
              <a:off x="1618941" y="4329987"/>
              <a:ext cx="3077157" cy="276317"/>
              <a:chOff x="1357817" y="4321399"/>
              <a:chExt cx="3234214" cy="222444"/>
            </a:xfrm>
          </p:grpSpPr>
          <p:sp>
            <p:nvSpPr>
              <p:cNvPr id="78" name="TextBox 77">
                <a:extLst>
                  <a:ext uri="{FF2B5EF4-FFF2-40B4-BE49-F238E27FC236}">
                    <a16:creationId xmlns:a16="http://schemas.microsoft.com/office/drawing/2014/main" id="{F0E8CC3E-366D-FA7D-5FDE-678413EB3246}"/>
                  </a:ext>
                </a:extLst>
              </p:cNvPr>
              <p:cNvSpPr txBox="1"/>
              <p:nvPr/>
            </p:nvSpPr>
            <p:spPr>
              <a:xfrm>
                <a:off x="1357817" y="4346004"/>
                <a:ext cx="224490" cy="192215"/>
              </a:xfrm>
              <a:prstGeom prst="rect">
                <a:avLst/>
              </a:prstGeom>
              <a:noFill/>
            </p:spPr>
            <p:txBody>
              <a:bodyPr wrap="non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0</a:t>
                </a:r>
              </a:p>
            </p:txBody>
          </p:sp>
          <p:grpSp>
            <p:nvGrpSpPr>
              <p:cNvPr id="79" name="Group 78">
                <a:extLst>
                  <a:ext uri="{FF2B5EF4-FFF2-40B4-BE49-F238E27FC236}">
                    <a16:creationId xmlns:a16="http://schemas.microsoft.com/office/drawing/2014/main" id="{F9E66775-9F0C-4252-1084-BAE8D02DDB61}"/>
                  </a:ext>
                </a:extLst>
              </p:cNvPr>
              <p:cNvGrpSpPr/>
              <p:nvPr/>
            </p:nvGrpSpPr>
            <p:grpSpPr>
              <a:xfrm>
                <a:off x="1452895" y="4321399"/>
                <a:ext cx="3139136" cy="222444"/>
                <a:chOff x="1813313" y="4504654"/>
                <a:chExt cx="3267635" cy="196084"/>
              </a:xfrm>
            </p:grpSpPr>
            <p:sp>
              <p:nvSpPr>
                <p:cNvPr id="80" name="TextBox 79">
                  <a:extLst>
                    <a:ext uri="{FF2B5EF4-FFF2-40B4-BE49-F238E27FC236}">
                      <a16:creationId xmlns:a16="http://schemas.microsoft.com/office/drawing/2014/main" id="{D7C2CE10-F457-CDCB-C9A8-A7CBC0FA55CE}"/>
                    </a:ext>
                  </a:extLst>
                </p:cNvPr>
                <p:cNvSpPr txBox="1"/>
                <p:nvPr/>
              </p:nvSpPr>
              <p:spPr>
                <a:xfrm>
                  <a:off x="2083379" y="4526557"/>
                  <a:ext cx="283226" cy="169436"/>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10</a:t>
                  </a:r>
                </a:p>
              </p:txBody>
            </p:sp>
            <p:grpSp>
              <p:nvGrpSpPr>
                <p:cNvPr id="81" name="Group 80">
                  <a:extLst>
                    <a:ext uri="{FF2B5EF4-FFF2-40B4-BE49-F238E27FC236}">
                      <a16:creationId xmlns:a16="http://schemas.microsoft.com/office/drawing/2014/main" id="{08B97307-A1D2-806E-8F15-ABC6C0FD412B}"/>
                    </a:ext>
                  </a:extLst>
                </p:cNvPr>
                <p:cNvGrpSpPr/>
                <p:nvPr/>
              </p:nvGrpSpPr>
              <p:grpSpPr>
                <a:xfrm>
                  <a:off x="1813313" y="4504654"/>
                  <a:ext cx="3267635" cy="196084"/>
                  <a:chOff x="1813313" y="4504654"/>
                  <a:chExt cx="3267635" cy="196084"/>
                </a:xfrm>
              </p:grpSpPr>
              <p:sp>
                <p:nvSpPr>
                  <p:cNvPr id="82" name="TextBox 81">
                    <a:extLst>
                      <a:ext uri="{FF2B5EF4-FFF2-40B4-BE49-F238E27FC236}">
                        <a16:creationId xmlns:a16="http://schemas.microsoft.com/office/drawing/2014/main" id="{66F6AB3E-B526-69A7-C104-0059FD601FB0}"/>
                      </a:ext>
                    </a:extLst>
                  </p:cNvPr>
                  <p:cNvSpPr txBox="1"/>
                  <p:nvPr/>
                </p:nvSpPr>
                <p:spPr>
                  <a:xfrm>
                    <a:off x="2480123" y="4528502"/>
                    <a:ext cx="428984"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20</a:t>
                    </a:r>
                  </a:p>
                </p:txBody>
              </p:sp>
              <p:sp>
                <p:nvSpPr>
                  <p:cNvPr id="83" name="TextBox 82">
                    <a:extLst>
                      <a:ext uri="{FF2B5EF4-FFF2-40B4-BE49-F238E27FC236}">
                        <a16:creationId xmlns:a16="http://schemas.microsoft.com/office/drawing/2014/main" id="{950528B3-2EEF-C8E1-9225-81BDEC7A7A27}"/>
                      </a:ext>
                    </a:extLst>
                  </p:cNvPr>
                  <p:cNvSpPr txBox="1"/>
                  <p:nvPr/>
                </p:nvSpPr>
                <p:spPr>
                  <a:xfrm>
                    <a:off x="2925955" y="4531302"/>
                    <a:ext cx="408544"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30</a:t>
                    </a:r>
                  </a:p>
                </p:txBody>
              </p:sp>
              <p:sp>
                <p:nvSpPr>
                  <p:cNvPr id="84" name="TextBox 83">
                    <a:extLst>
                      <a:ext uri="{FF2B5EF4-FFF2-40B4-BE49-F238E27FC236}">
                        <a16:creationId xmlns:a16="http://schemas.microsoft.com/office/drawing/2014/main" id="{4FD56D63-88D8-7099-E522-2A9898DD951A}"/>
                      </a:ext>
                    </a:extLst>
                  </p:cNvPr>
                  <p:cNvSpPr txBox="1"/>
                  <p:nvPr/>
                </p:nvSpPr>
                <p:spPr>
                  <a:xfrm>
                    <a:off x="3361387" y="4527574"/>
                    <a:ext cx="408544"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40</a:t>
                    </a:r>
                  </a:p>
                </p:txBody>
              </p:sp>
              <p:sp>
                <p:nvSpPr>
                  <p:cNvPr id="85" name="TextBox 84">
                    <a:extLst>
                      <a:ext uri="{FF2B5EF4-FFF2-40B4-BE49-F238E27FC236}">
                        <a16:creationId xmlns:a16="http://schemas.microsoft.com/office/drawing/2014/main" id="{E251080C-4DD7-E4D8-0AF1-7BFF87C1EBD3}"/>
                      </a:ext>
                    </a:extLst>
                  </p:cNvPr>
                  <p:cNvSpPr txBox="1"/>
                  <p:nvPr/>
                </p:nvSpPr>
                <p:spPr>
                  <a:xfrm>
                    <a:off x="3802898" y="4529319"/>
                    <a:ext cx="412523"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50</a:t>
                    </a:r>
                  </a:p>
                </p:txBody>
              </p:sp>
              <p:sp>
                <p:nvSpPr>
                  <p:cNvPr id="86" name="TextBox 85">
                    <a:extLst>
                      <a:ext uri="{FF2B5EF4-FFF2-40B4-BE49-F238E27FC236}">
                        <a16:creationId xmlns:a16="http://schemas.microsoft.com/office/drawing/2014/main" id="{2872A1CA-1DB1-8484-E721-B1F4FF5BC908}"/>
                      </a:ext>
                    </a:extLst>
                  </p:cNvPr>
                  <p:cNvSpPr txBox="1"/>
                  <p:nvPr/>
                </p:nvSpPr>
                <p:spPr>
                  <a:xfrm>
                    <a:off x="4238776" y="4523972"/>
                    <a:ext cx="427101"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60</a:t>
                    </a:r>
                  </a:p>
                </p:txBody>
              </p:sp>
              <p:sp>
                <p:nvSpPr>
                  <p:cNvPr id="87" name="TextBox 86">
                    <a:extLst>
                      <a:ext uri="{FF2B5EF4-FFF2-40B4-BE49-F238E27FC236}">
                        <a16:creationId xmlns:a16="http://schemas.microsoft.com/office/drawing/2014/main" id="{F2B2261E-0048-D38C-3927-6D9A8D7E1B9F}"/>
                      </a:ext>
                    </a:extLst>
                  </p:cNvPr>
                  <p:cNvSpPr txBox="1"/>
                  <p:nvPr/>
                </p:nvSpPr>
                <p:spPr>
                  <a:xfrm>
                    <a:off x="4678021" y="4521669"/>
                    <a:ext cx="402927" cy="169436"/>
                  </a:xfrm>
                  <a:prstGeom prst="rect">
                    <a:avLst/>
                  </a:prstGeom>
                  <a:no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70</a:t>
                    </a:r>
                  </a:p>
                </p:txBody>
              </p:sp>
              <p:cxnSp>
                <p:nvCxnSpPr>
                  <p:cNvPr id="88" name="Straight Connector 87">
                    <a:extLst>
                      <a:ext uri="{FF2B5EF4-FFF2-40B4-BE49-F238E27FC236}">
                        <a16:creationId xmlns:a16="http://schemas.microsoft.com/office/drawing/2014/main" id="{7D5C2ECE-6DB5-4117-C0D6-0467AE0BA00E}"/>
                      </a:ext>
                    </a:extLst>
                  </p:cNvPr>
                  <p:cNvCxnSpPr>
                    <a:cxnSpLocks/>
                  </p:cNvCxnSpPr>
                  <p:nvPr/>
                </p:nvCxnSpPr>
                <p:spPr>
                  <a:xfrm flipV="1">
                    <a:off x="1813313" y="4508260"/>
                    <a:ext cx="3070913" cy="5803"/>
                  </a:xfrm>
                  <a:prstGeom prst="line">
                    <a:avLst/>
                  </a:prstGeom>
                  <a:noFill/>
                  <a:ln w="9017" cap="flat" cmpd="sng" algn="ctr">
                    <a:solidFill>
                      <a:srgbClr val="00CC99"/>
                    </a:solidFill>
                    <a:prstDash val="solid"/>
                  </a:ln>
                  <a:effectLst/>
                </p:spPr>
              </p:cxnSp>
              <p:cxnSp>
                <p:nvCxnSpPr>
                  <p:cNvPr id="89" name="Straight Connector 88">
                    <a:extLst>
                      <a:ext uri="{FF2B5EF4-FFF2-40B4-BE49-F238E27FC236}">
                        <a16:creationId xmlns:a16="http://schemas.microsoft.com/office/drawing/2014/main" id="{7E4123F5-1865-4B3C-3F84-D829CBF028AF}"/>
                      </a:ext>
                    </a:extLst>
                  </p:cNvPr>
                  <p:cNvCxnSpPr/>
                  <p:nvPr/>
                </p:nvCxnSpPr>
                <p:spPr>
                  <a:xfrm>
                    <a:off x="4879521" y="4504654"/>
                    <a:ext cx="0" cy="53938"/>
                  </a:xfrm>
                  <a:prstGeom prst="line">
                    <a:avLst/>
                  </a:prstGeom>
                  <a:noFill/>
                  <a:ln w="9017" cap="flat" cmpd="sng" algn="ctr">
                    <a:solidFill>
                      <a:srgbClr val="00CC99"/>
                    </a:solidFill>
                    <a:prstDash val="solid"/>
                  </a:ln>
                  <a:effectLst/>
                </p:spPr>
              </p:cxnSp>
              <p:cxnSp>
                <p:nvCxnSpPr>
                  <p:cNvPr id="90" name="Straight Connector 89">
                    <a:extLst>
                      <a:ext uri="{FF2B5EF4-FFF2-40B4-BE49-F238E27FC236}">
                        <a16:creationId xmlns:a16="http://schemas.microsoft.com/office/drawing/2014/main" id="{14241883-BC9E-8194-604A-2ABF0AD82CDE}"/>
                      </a:ext>
                    </a:extLst>
                  </p:cNvPr>
                  <p:cNvCxnSpPr>
                    <a:cxnSpLocks/>
                  </p:cNvCxnSpPr>
                  <p:nvPr/>
                </p:nvCxnSpPr>
                <p:spPr>
                  <a:xfrm>
                    <a:off x="4445954" y="4505497"/>
                    <a:ext cx="0" cy="53938"/>
                  </a:xfrm>
                  <a:prstGeom prst="line">
                    <a:avLst/>
                  </a:prstGeom>
                  <a:noFill/>
                  <a:ln w="9017" cap="flat" cmpd="sng" algn="ctr">
                    <a:solidFill>
                      <a:srgbClr val="00CC99"/>
                    </a:solidFill>
                    <a:prstDash val="solid"/>
                  </a:ln>
                  <a:effectLst/>
                </p:spPr>
              </p:cxnSp>
              <p:cxnSp>
                <p:nvCxnSpPr>
                  <p:cNvPr id="91" name="Straight Connector 90">
                    <a:extLst>
                      <a:ext uri="{FF2B5EF4-FFF2-40B4-BE49-F238E27FC236}">
                        <a16:creationId xmlns:a16="http://schemas.microsoft.com/office/drawing/2014/main" id="{F4A9FF5D-0A69-31FE-AB10-32660D7C46E4}"/>
                      </a:ext>
                    </a:extLst>
                  </p:cNvPr>
                  <p:cNvCxnSpPr>
                    <a:cxnSpLocks/>
                  </p:cNvCxnSpPr>
                  <p:nvPr/>
                </p:nvCxnSpPr>
                <p:spPr>
                  <a:xfrm>
                    <a:off x="4006324" y="4508786"/>
                    <a:ext cx="0" cy="53938"/>
                  </a:xfrm>
                  <a:prstGeom prst="line">
                    <a:avLst/>
                  </a:prstGeom>
                  <a:noFill/>
                  <a:ln w="9017" cap="flat" cmpd="sng" algn="ctr">
                    <a:solidFill>
                      <a:srgbClr val="00CC99"/>
                    </a:solidFill>
                    <a:prstDash val="solid"/>
                  </a:ln>
                  <a:effectLst/>
                </p:spPr>
              </p:cxnSp>
              <p:cxnSp>
                <p:nvCxnSpPr>
                  <p:cNvPr id="92" name="Straight Connector 91">
                    <a:extLst>
                      <a:ext uri="{FF2B5EF4-FFF2-40B4-BE49-F238E27FC236}">
                        <a16:creationId xmlns:a16="http://schemas.microsoft.com/office/drawing/2014/main" id="{E2C8316F-121F-3605-06D8-E36DDC37BF69}"/>
                      </a:ext>
                    </a:extLst>
                  </p:cNvPr>
                  <p:cNvCxnSpPr>
                    <a:cxnSpLocks/>
                  </p:cNvCxnSpPr>
                  <p:nvPr/>
                </p:nvCxnSpPr>
                <p:spPr>
                  <a:xfrm>
                    <a:off x="3563662" y="4508786"/>
                    <a:ext cx="0" cy="53938"/>
                  </a:xfrm>
                  <a:prstGeom prst="line">
                    <a:avLst/>
                  </a:prstGeom>
                  <a:noFill/>
                  <a:ln w="9017" cap="flat" cmpd="sng" algn="ctr">
                    <a:solidFill>
                      <a:srgbClr val="00CC99"/>
                    </a:solidFill>
                    <a:prstDash val="solid"/>
                  </a:ln>
                  <a:effectLst/>
                </p:spPr>
              </p:cxnSp>
              <p:cxnSp>
                <p:nvCxnSpPr>
                  <p:cNvPr id="93" name="Straight Connector 92">
                    <a:extLst>
                      <a:ext uri="{FF2B5EF4-FFF2-40B4-BE49-F238E27FC236}">
                        <a16:creationId xmlns:a16="http://schemas.microsoft.com/office/drawing/2014/main" id="{BCABB29D-BE3E-E2C4-3825-95B83BF1C78C}"/>
                      </a:ext>
                    </a:extLst>
                  </p:cNvPr>
                  <p:cNvCxnSpPr>
                    <a:cxnSpLocks/>
                  </p:cNvCxnSpPr>
                  <p:nvPr/>
                </p:nvCxnSpPr>
                <p:spPr>
                  <a:xfrm>
                    <a:off x="3127063" y="4510891"/>
                    <a:ext cx="0" cy="53938"/>
                  </a:xfrm>
                  <a:prstGeom prst="line">
                    <a:avLst/>
                  </a:prstGeom>
                  <a:noFill/>
                  <a:ln w="9017" cap="flat" cmpd="sng" algn="ctr">
                    <a:solidFill>
                      <a:srgbClr val="00CC99"/>
                    </a:solidFill>
                    <a:prstDash val="solid"/>
                  </a:ln>
                  <a:effectLst/>
                </p:spPr>
              </p:cxnSp>
              <p:cxnSp>
                <p:nvCxnSpPr>
                  <p:cNvPr id="94" name="Straight Connector 93">
                    <a:extLst>
                      <a:ext uri="{FF2B5EF4-FFF2-40B4-BE49-F238E27FC236}">
                        <a16:creationId xmlns:a16="http://schemas.microsoft.com/office/drawing/2014/main" id="{31E6567A-2934-327B-5D8D-6008C46FF643}"/>
                      </a:ext>
                    </a:extLst>
                  </p:cNvPr>
                  <p:cNvCxnSpPr>
                    <a:cxnSpLocks/>
                  </p:cNvCxnSpPr>
                  <p:nvPr/>
                </p:nvCxnSpPr>
                <p:spPr>
                  <a:xfrm>
                    <a:off x="2690465" y="4508435"/>
                    <a:ext cx="0" cy="53938"/>
                  </a:xfrm>
                  <a:prstGeom prst="line">
                    <a:avLst/>
                  </a:prstGeom>
                  <a:noFill/>
                  <a:ln w="9017" cap="flat" cmpd="sng" algn="ctr">
                    <a:solidFill>
                      <a:srgbClr val="00CC99"/>
                    </a:solidFill>
                    <a:prstDash val="solid"/>
                  </a:ln>
                  <a:effectLst/>
                </p:spPr>
              </p:cxnSp>
              <p:cxnSp>
                <p:nvCxnSpPr>
                  <p:cNvPr id="95" name="Straight Connector 94">
                    <a:extLst>
                      <a:ext uri="{FF2B5EF4-FFF2-40B4-BE49-F238E27FC236}">
                        <a16:creationId xmlns:a16="http://schemas.microsoft.com/office/drawing/2014/main" id="{10027190-30EE-12E8-8340-6DA0F6C42D14}"/>
                      </a:ext>
                    </a:extLst>
                  </p:cNvPr>
                  <p:cNvCxnSpPr>
                    <a:cxnSpLocks/>
                  </p:cNvCxnSpPr>
                  <p:nvPr/>
                </p:nvCxnSpPr>
                <p:spPr>
                  <a:xfrm>
                    <a:off x="2253866" y="4510891"/>
                    <a:ext cx="0" cy="53938"/>
                  </a:xfrm>
                  <a:prstGeom prst="line">
                    <a:avLst/>
                  </a:prstGeom>
                  <a:noFill/>
                  <a:ln w="9017" cap="flat" cmpd="sng" algn="ctr">
                    <a:solidFill>
                      <a:srgbClr val="00CC99"/>
                    </a:solidFill>
                    <a:prstDash val="solid"/>
                  </a:ln>
                  <a:effectLst/>
                </p:spPr>
              </p:cxnSp>
              <p:cxnSp>
                <p:nvCxnSpPr>
                  <p:cNvPr id="96" name="Straight Connector 95">
                    <a:extLst>
                      <a:ext uri="{FF2B5EF4-FFF2-40B4-BE49-F238E27FC236}">
                        <a16:creationId xmlns:a16="http://schemas.microsoft.com/office/drawing/2014/main" id="{F7050F0B-F524-B38C-9731-1EE723F82F11}"/>
                      </a:ext>
                    </a:extLst>
                  </p:cNvPr>
                  <p:cNvCxnSpPr>
                    <a:cxnSpLocks/>
                  </p:cNvCxnSpPr>
                  <p:nvPr/>
                </p:nvCxnSpPr>
                <p:spPr>
                  <a:xfrm>
                    <a:off x="1829466" y="4513348"/>
                    <a:ext cx="0" cy="53938"/>
                  </a:xfrm>
                  <a:prstGeom prst="line">
                    <a:avLst/>
                  </a:prstGeom>
                  <a:noFill/>
                  <a:ln w="9017" cap="flat" cmpd="sng" algn="ctr">
                    <a:solidFill>
                      <a:srgbClr val="00CC99"/>
                    </a:solidFill>
                    <a:prstDash val="solid"/>
                  </a:ln>
                  <a:effectLst/>
                </p:spPr>
              </p:cxnSp>
            </p:grpSp>
          </p:grpSp>
        </p:grpSp>
        <p:grpSp>
          <p:nvGrpSpPr>
            <p:cNvPr id="71" name="Group 70">
              <a:extLst>
                <a:ext uri="{FF2B5EF4-FFF2-40B4-BE49-F238E27FC236}">
                  <a16:creationId xmlns:a16="http://schemas.microsoft.com/office/drawing/2014/main" id="{B73B4106-B0FE-D7DB-5FF6-59C2BF4C5DD8}"/>
                </a:ext>
              </a:extLst>
            </p:cNvPr>
            <p:cNvGrpSpPr/>
            <p:nvPr/>
          </p:nvGrpSpPr>
          <p:grpSpPr>
            <a:xfrm>
              <a:off x="3915703" y="3787806"/>
              <a:ext cx="531003" cy="481087"/>
              <a:chOff x="3853267" y="3450003"/>
              <a:chExt cx="465128" cy="387289"/>
            </a:xfrm>
          </p:grpSpPr>
          <p:sp>
            <p:nvSpPr>
              <p:cNvPr id="73" name="Rectangle 72">
                <a:extLst>
                  <a:ext uri="{FF2B5EF4-FFF2-40B4-BE49-F238E27FC236}">
                    <a16:creationId xmlns:a16="http://schemas.microsoft.com/office/drawing/2014/main" id="{E88044F7-DD29-79BB-52A5-74D23B458F19}"/>
                  </a:ext>
                </a:extLst>
              </p:cNvPr>
              <p:cNvSpPr/>
              <p:nvPr/>
            </p:nvSpPr>
            <p:spPr>
              <a:xfrm>
                <a:off x="3937971" y="3594396"/>
                <a:ext cx="170022" cy="66926"/>
              </a:xfrm>
              <a:prstGeom prst="rect">
                <a:avLst/>
              </a:prstGeom>
              <a:solidFill>
                <a:srgbClr val="003865"/>
              </a:solidFill>
              <a:ln w="9525" cap="flat" cmpd="sng" algn="ctr">
                <a:solidFill>
                  <a:srgbClr val="003865"/>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a:ea typeface="Microsoft YaHei"/>
                </a:endParaRPr>
              </a:p>
            </p:txBody>
          </p:sp>
          <p:sp>
            <p:nvSpPr>
              <p:cNvPr id="74" name="Rectangle 73">
                <a:extLst>
                  <a:ext uri="{FF2B5EF4-FFF2-40B4-BE49-F238E27FC236}">
                    <a16:creationId xmlns:a16="http://schemas.microsoft.com/office/drawing/2014/main" id="{7BDA7A17-52C5-FAE2-3816-45AC8FF096E0}"/>
                  </a:ext>
                </a:extLst>
              </p:cNvPr>
              <p:cNvSpPr/>
              <p:nvPr/>
            </p:nvSpPr>
            <p:spPr>
              <a:xfrm>
                <a:off x="3937971" y="3697482"/>
                <a:ext cx="170022" cy="66926"/>
              </a:xfrm>
              <a:prstGeom prst="rect">
                <a:avLst/>
              </a:prstGeom>
              <a:pattFill prst="wdUpDiag">
                <a:fgClr>
                  <a:srgbClr val="003865"/>
                </a:fgClr>
                <a:bgClr>
                  <a:srgbClr val="FFFFFF"/>
                </a:bgClr>
              </a:pattFill>
              <a:ln w="9525" cap="flat" cmpd="sng" algn="ctr">
                <a:solidFill>
                  <a:srgbClr val="003865"/>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icrosoft YaHei"/>
                </a:endParaRPr>
              </a:p>
            </p:txBody>
          </p:sp>
          <p:sp>
            <p:nvSpPr>
              <p:cNvPr id="75" name="TextBox 74">
                <a:extLst>
                  <a:ext uri="{FF2B5EF4-FFF2-40B4-BE49-F238E27FC236}">
                    <a16:creationId xmlns:a16="http://schemas.microsoft.com/office/drawing/2014/main" id="{67A783A1-61B1-FCAE-F239-AD2212E6C10E}"/>
                  </a:ext>
                </a:extLst>
              </p:cNvPr>
              <p:cNvSpPr txBox="1"/>
              <p:nvPr/>
            </p:nvSpPr>
            <p:spPr>
              <a:xfrm>
                <a:off x="3853267" y="3450003"/>
                <a:ext cx="376484" cy="207000"/>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ea typeface="Microsoft YaHei"/>
                  </a:rPr>
                  <a:t>Grade</a:t>
                </a:r>
              </a:p>
            </p:txBody>
          </p:sp>
          <p:sp>
            <p:nvSpPr>
              <p:cNvPr id="76" name="TextBox 75">
                <a:extLst>
                  <a:ext uri="{FF2B5EF4-FFF2-40B4-BE49-F238E27FC236}">
                    <a16:creationId xmlns:a16="http://schemas.microsoft.com/office/drawing/2014/main" id="{FCA3CBA8-9215-7CC9-963E-D16EE6B413B5}"/>
                  </a:ext>
                </a:extLst>
              </p:cNvPr>
              <p:cNvSpPr txBox="1"/>
              <p:nvPr/>
            </p:nvSpPr>
            <p:spPr>
              <a:xfrm>
                <a:off x="4067320" y="3551988"/>
                <a:ext cx="251075" cy="192214"/>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1-2</a:t>
                </a:r>
              </a:p>
            </p:txBody>
          </p:sp>
          <p:sp>
            <p:nvSpPr>
              <p:cNvPr id="77" name="TextBox 76">
                <a:extLst>
                  <a:ext uri="{FF2B5EF4-FFF2-40B4-BE49-F238E27FC236}">
                    <a16:creationId xmlns:a16="http://schemas.microsoft.com/office/drawing/2014/main" id="{25487F30-504E-99FE-8ADC-B0D1313A2F58}"/>
                  </a:ext>
                </a:extLst>
              </p:cNvPr>
              <p:cNvSpPr txBox="1"/>
              <p:nvPr/>
            </p:nvSpPr>
            <p:spPr>
              <a:xfrm>
                <a:off x="4084260" y="3645078"/>
                <a:ext cx="226760" cy="192214"/>
              </a:xfrm>
              <a:prstGeom prst="rect">
                <a:avLst/>
              </a:prstGeom>
              <a:noFill/>
            </p:spPr>
            <p:txBody>
              <a:bodyPr wrap="non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700" b="0" i="0" u="none" strike="noStrike" kern="0" cap="none" spc="0" normalizeH="0" baseline="0" noProof="0" dirty="0">
                    <a:ln>
                      <a:noFill/>
                    </a:ln>
                    <a:solidFill>
                      <a:srgbClr val="FFFFFF"/>
                    </a:solidFill>
                    <a:effectLst/>
                    <a:uLnTx/>
                    <a:uFillTx/>
                    <a:ea typeface="Microsoft YaHei"/>
                  </a:rPr>
                  <a:t>≥3</a:t>
                </a:r>
              </a:p>
            </p:txBody>
          </p:sp>
        </p:grpSp>
        <p:sp>
          <p:nvSpPr>
            <p:cNvPr id="72" name="TextBox 71">
              <a:extLst>
                <a:ext uri="{FF2B5EF4-FFF2-40B4-BE49-F238E27FC236}">
                  <a16:creationId xmlns:a16="http://schemas.microsoft.com/office/drawing/2014/main" id="{2265D052-7311-EDFF-6E62-957503BBB2F7}"/>
                </a:ext>
              </a:extLst>
            </p:cNvPr>
            <p:cNvSpPr txBox="1"/>
            <p:nvPr/>
          </p:nvSpPr>
          <p:spPr>
            <a:xfrm>
              <a:off x="2774465" y="4484843"/>
              <a:ext cx="898571" cy="275499"/>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FFFFFF"/>
                  </a:solidFill>
                  <a:effectLst/>
                  <a:uLnTx/>
                  <a:uFillTx/>
                  <a:ea typeface="Microsoft YaHei"/>
                </a:rPr>
                <a:t>Patients, %</a:t>
              </a:r>
              <a:r>
                <a:rPr kumimoji="0" lang="en-US" sz="900" b="0" i="0" u="none" strike="noStrike" kern="0" cap="none" spc="0" normalizeH="0" baseline="30000" noProof="0" dirty="0">
                  <a:ln>
                    <a:noFill/>
                  </a:ln>
                  <a:solidFill>
                    <a:srgbClr val="FFFFFF"/>
                  </a:solidFill>
                  <a:effectLst/>
                  <a:uLnTx/>
                  <a:uFillTx/>
                  <a:ea typeface="Microsoft YaHei"/>
                </a:rPr>
                <a:t>a</a:t>
              </a:r>
              <a:endParaRPr kumimoji="0" lang="en-US" sz="900" b="0" i="0" u="none" strike="noStrike" kern="0" cap="none" spc="0" normalizeH="0" baseline="0" noProof="0" dirty="0">
                <a:ln>
                  <a:noFill/>
                </a:ln>
                <a:solidFill>
                  <a:srgbClr val="FFFFFF"/>
                </a:solidFill>
                <a:effectLst/>
                <a:uLnTx/>
                <a:uFillTx/>
                <a:ea typeface="Microsoft YaHei"/>
              </a:endParaRPr>
            </a:p>
          </p:txBody>
        </p:sp>
      </p:grpSp>
    </p:spTree>
    <p:extLst>
      <p:ext uri="{BB962C8B-B14F-4D97-AF65-F5344CB8AC3E}">
        <p14:creationId xmlns:p14="http://schemas.microsoft.com/office/powerpoint/2010/main" val="384544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ADCs to Target MBC: </a:t>
            </a:r>
            <a:br>
              <a:rPr lang="en-US" dirty="0"/>
            </a:br>
            <a:r>
              <a:rPr lang="en-US" dirty="0"/>
              <a:t>Multiple Agents in Development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523855793"/>
              </p:ext>
            </p:extLst>
          </p:nvPr>
        </p:nvGraphicFramePr>
        <p:xfrm>
          <a:off x="1697299" y="1681655"/>
          <a:ext cx="8797402" cy="4439341"/>
        </p:xfrm>
        <a:graphic>
          <a:graphicData uri="http://schemas.openxmlformats.org/drawingml/2006/table">
            <a:tbl>
              <a:tblPr firstRow="1" bandRow="1">
                <a:tableStyleId>{073A0DAA-6AF3-43AB-8588-CEC1D06C72B9}</a:tableStyleId>
              </a:tblPr>
              <a:tblGrid>
                <a:gridCol w="4809711">
                  <a:extLst>
                    <a:ext uri="{9D8B030D-6E8A-4147-A177-3AD203B41FA5}">
                      <a16:colId xmlns:a16="http://schemas.microsoft.com/office/drawing/2014/main" val="20000"/>
                    </a:ext>
                  </a:extLst>
                </a:gridCol>
                <a:gridCol w="3987691">
                  <a:extLst>
                    <a:ext uri="{9D8B030D-6E8A-4147-A177-3AD203B41FA5}">
                      <a16:colId xmlns:a16="http://schemas.microsoft.com/office/drawing/2014/main" val="20001"/>
                    </a:ext>
                  </a:extLst>
                </a:gridCol>
              </a:tblGrid>
              <a:tr h="457200">
                <a:tc>
                  <a:txBody>
                    <a:bodyPr/>
                    <a:lstStyle/>
                    <a:p>
                      <a:pPr algn="ctr"/>
                      <a:r>
                        <a:rPr lang="en-US" sz="1800" dirty="0"/>
                        <a:t>Drug</a:t>
                      </a:r>
                    </a:p>
                  </a:txBody>
                  <a:tcPr>
                    <a:solidFill>
                      <a:srgbClr val="007F7F"/>
                    </a:solidFill>
                  </a:tcPr>
                </a:tc>
                <a:tc>
                  <a:txBody>
                    <a:bodyPr/>
                    <a:lstStyle/>
                    <a:p>
                      <a:pPr algn="ctr"/>
                      <a:r>
                        <a:rPr lang="en-US" sz="1800" dirty="0"/>
                        <a:t>Target</a:t>
                      </a:r>
                    </a:p>
                  </a:txBody>
                  <a:tcPr>
                    <a:solidFill>
                      <a:srgbClr val="007F7F"/>
                    </a:solidFill>
                  </a:tcPr>
                </a:tc>
                <a:extLst>
                  <a:ext uri="{0D108BD9-81ED-4DB2-BD59-A6C34878D82A}">
                    <a16:rowId xmlns:a16="http://schemas.microsoft.com/office/drawing/2014/main" val="10000"/>
                  </a:ext>
                </a:extLst>
              </a:tr>
              <a:tr h="600933">
                <a:tc>
                  <a:txBody>
                    <a:bodyPr/>
                    <a:lstStyle/>
                    <a:p>
                      <a:pPr algn="ctr"/>
                      <a:r>
                        <a:rPr lang="en-US" sz="1800" dirty="0">
                          <a:solidFill>
                            <a:srgbClr val="000000"/>
                          </a:solidFill>
                          <a:effectLst/>
                          <a:ea typeface="Calibri" panose="020F0502020204030204" pitchFamily="34" charset="0"/>
                        </a:rPr>
                        <a:t>Ado-trastuzumab emtansine (T-DM1) </a:t>
                      </a:r>
                      <a:endParaRPr lang="en-US" sz="1800" b="0" dirty="0"/>
                    </a:p>
                  </a:txBody>
                  <a:tcPr anchor="ctr"/>
                </a:tc>
                <a:tc>
                  <a:txBody>
                    <a:bodyPr/>
                    <a:lstStyle/>
                    <a:p>
                      <a:pPr algn="ctr"/>
                      <a:r>
                        <a:rPr lang="en-US" sz="1800" b="0" u="none" dirty="0"/>
                        <a:t>HER2</a:t>
                      </a:r>
                    </a:p>
                  </a:txBody>
                  <a:tcPr anchor="ctr"/>
                </a:tc>
                <a:extLst>
                  <a:ext uri="{0D108BD9-81ED-4DB2-BD59-A6C34878D82A}">
                    <a16:rowId xmlns:a16="http://schemas.microsoft.com/office/drawing/2014/main" val="10001"/>
                  </a:ext>
                </a:extLst>
              </a:tr>
              <a:tr h="38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Trastuzumab </a:t>
                      </a:r>
                      <a:r>
                        <a:rPr lang="en-US" sz="1800" kern="1200" dirty="0" err="1">
                          <a:solidFill>
                            <a:schemeClr val="dk1"/>
                          </a:solidFill>
                          <a:effectLst/>
                          <a:latin typeface="+mn-lt"/>
                          <a:ea typeface="+mn-ea"/>
                          <a:cs typeface="+mn-cs"/>
                        </a:rPr>
                        <a:t>deruxtecan</a:t>
                      </a:r>
                      <a:r>
                        <a:rPr lang="en-US" sz="1800" kern="1200" dirty="0">
                          <a:solidFill>
                            <a:schemeClr val="dk1"/>
                          </a:solidFill>
                          <a:effectLst/>
                          <a:latin typeface="+mn-lt"/>
                          <a:ea typeface="+mn-ea"/>
                          <a:cs typeface="+mn-cs"/>
                        </a:rPr>
                        <a:t> (DS-8201a)</a:t>
                      </a:r>
                      <a:endParaRPr lang="en-US" sz="1800" b="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u="none" dirty="0"/>
                        <a:t>HER2</a:t>
                      </a:r>
                    </a:p>
                  </a:txBody>
                  <a:tcPr anchor="ct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Sacituzumab govitecan (IMMU-132)</a:t>
                      </a:r>
                      <a:endParaRPr lang="en-US" sz="1800" b="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1800" b="0" u="none" dirty="0"/>
                        <a:t>Trop-2</a:t>
                      </a:r>
                      <a:endParaRPr lang="en-US" sz="1800" b="0" u="none" dirty="0"/>
                    </a:p>
                  </a:txBody>
                  <a:tcPr anchor="ctr"/>
                </a:tc>
                <a:extLst>
                  <a:ext uri="{0D108BD9-81ED-4DB2-BD59-A6C34878D82A}">
                    <a16:rowId xmlns:a16="http://schemas.microsoft.com/office/drawing/2014/main" val="1000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Ladiratuzumab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vedotin</a:t>
                      </a:r>
                      <a:r>
                        <a:rPr lang="en-US" sz="1800" kern="1200" dirty="0">
                          <a:solidFill>
                            <a:schemeClr val="dk1"/>
                          </a:solidFill>
                          <a:effectLst/>
                          <a:latin typeface="+mn-lt"/>
                          <a:ea typeface="+mn-ea"/>
                          <a:cs typeface="+mn-cs"/>
                        </a:rPr>
                        <a:t> (SGN-LIV1a)</a:t>
                      </a:r>
                      <a:endParaRPr lang="en-US" sz="1800" b="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LIV-1</a:t>
                      </a:r>
                      <a:endParaRPr lang="en-US" sz="1800" b="0" u="none" dirty="0"/>
                    </a:p>
                  </a:txBody>
                  <a:tcPr anchor="ctr"/>
                </a:tc>
                <a:extLst>
                  <a:ext uri="{0D108BD9-81ED-4DB2-BD59-A6C34878D82A}">
                    <a16:rowId xmlns:a16="http://schemas.microsoft.com/office/drawing/2014/main" val="305010333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dk1"/>
                          </a:solidFill>
                          <a:effectLst/>
                          <a:latin typeface="+mn-lt"/>
                          <a:ea typeface="+mn-ea"/>
                          <a:cs typeface="+mn-cs"/>
                        </a:rPr>
                        <a:t>Patritumab</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deruxtecan</a:t>
                      </a:r>
                      <a:r>
                        <a:rPr lang="en-US" sz="1800" b="0" i="0" kern="1200" dirty="0">
                          <a:solidFill>
                            <a:schemeClr val="dk1"/>
                          </a:solidFill>
                          <a:effectLst/>
                          <a:latin typeface="+mn-lt"/>
                          <a:ea typeface="+mn-ea"/>
                          <a:cs typeface="+mn-cs"/>
                        </a:rPr>
                        <a:t> (</a:t>
                      </a:r>
                      <a:r>
                        <a:rPr lang="en-US" sz="1800" b="0" dirty="0"/>
                        <a:t>U3-1402)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u="none" dirty="0"/>
                        <a:t>HER3</a:t>
                      </a:r>
                    </a:p>
                  </a:txBody>
                  <a:tcPr anchor="ctr"/>
                </a:tc>
                <a:extLst>
                  <a:ext uri="{0D108BD9-81ED-4DB2-BD59-A6C34878D82A}">
                    <a16:rowId xmlns:a16="http://schemas.microsoft.com/office/drawing/2014/main" val="2746672185"/>
                  </a:ext>
                </a:extLst>
              </a:tr>
              <a:tr h="215611">
                <a:tc>
                  <a:txBody>
                    <a:bodyPr/>
                    <a:lstStyle/>
                    <a:p>
                      <a:pPr algn="ctr"/>
                      <a:r>
                        <a:rPr lang="en-US" sz="1800" b="0" dirty="0" err="1"/>
                        <a:t>Datopotamab</a:t>
                      </a:r>
                      <a:r>
                        <a:rPr lang="en-US" sz="1800" b="0" dirty="0"/>
                        <a:t> </a:t>
                      </a:r>
                      <a:r>
                        <a:rPr lang="en-US" sz="1800" b="0" dirty="0" err="1"/>
                        <a:t>deruxtecan</a:t>
                      </a:r>
                      <a:r>
                        <a:rPr lang="en-US" sz="1800" b="0" dirty="0"/>
                        <a:t> (DS-1062)</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u="none" dirty="0"/>
                        <a:t>Trop-2</a:t>
                      </a:r>
                    </a:p>
                  </a:txBody>
                  <a:tcPr anchor="ctr"/>
                </a:tc>
                <a:extLst>
                  <a:ext uri="{0D108BD9-81ED-4DB2-BD59-A6C34878D82A}">
                    <a16:rowId xmlns:a16="http://schemas.microsoft.com/office/drawing/2014/main" val="145455321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AVID100</a:t>
                      </a:r>
                      <a:endParaRPr lang="en-US" sz="1800" b="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en-US" sz="1800" b="0" u="none" dirty="0"/>
                        <a:t>EGFR</a:t>
                      </a:r>
                    </a:p>
                  </a:txBody>
                  <a:tcPr anchor="ctr"/>
                </a:tc>
                <a:extLst>
                  <a:ext uri="{0D108BD9-81ED-4DB2-BD59-A6C34878D82A}">
                    <a16:rowId xmlns:a16="http://schemas.microsoft.com/office/drawing/2014/main" val="1091563504"/>
                  </a:ext>
                </a:extLst>
              </a:tr>
              <a:tr h="431221">
                <a:tc>
                  <a:txBody>
                    <a:bodyPr/>
                    <a:lstStyle/>
                    <a:p>
                      <a:pPr algn="ctr"/>
                      <a:r>
                        <a:rPr lang="en-US" sz="1800" b="0" dirty="0"/>
                        <a:t>BA3021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cs typeface="Arial" charset="0"/>
                        </a:rPr>
                        <a:t>ROR2</a:t>
                      </a:r>
                    </a:p>
                  </a:txBody>
                  <a:tcPr anchor="ctr"/>
                </a:tc>
                <a:extLst>
                  <a:ext uri="{0D108BD9-81ED-4DB2-BD59-A6C34878D82A}">
                    <a16:rowId xmlns:a16="http://schemas.microsoft.com/office/drawing/2014/main" val="3250772314"/>
                  </a:ext>
                </a:extLst>
              </a:tr>
              <a:tr h="215611">
                <a:tc>
                  <a:txBody>
                    <a:bodyPr/>
                    <a:lstStyle/>
                    <a:p>
                      <a:pPr algn="ctr"/>
                      <a:r>
                        <a:rPr lang="en-US" sz="1800" b="0" dirty="0"/>
                        <a:t>SAR6658</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cs typeface="Arial" charset="0"/>
                        </a:rPr>
                        <a:t>CA6</a:t>
                      </a:r>
                    </a:p>
                  </a:txBody>
                  <a:tcPr anchor="ctr"/>
                </a:tc>
                <a:extLst>
                  <a:ext uri="{0D108BD9-81ED-4DB2-BD59-A6C34878D82A}">
                    <a16:rowId xmlns:a16="http://schemas.microsoft.com/office/drawing/2014/main" val="2721286079"/>
                  </a:ext>
                </a:extLst>
              </a:tr>
              <a:tr h="215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SAR408701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a:cs typeface="Arial" charset="0"/>
                        </a:rPr>
                        <a:t>CEA-CAM5</a:t>
                      </a:r>
                    </a:p>
                  </a:txBody>
                  <a:tcPr anchor="ctr"/>
                </a:tc>
                <a:extLst>
                  <a:ext uri="{0D108BD9-81ED-4DB2-BD59-A6C34878D82A}">
                    <a16:rowId xmlns:a16="http://schemas.microsoft.com/office/drawing/2014/main" val="2823797084"/>
                  </a:ext>
                </a:extLst>
              </a:tr>
            </a:tbl>
          </a:graphicData>
        </a:graphic>
      </p:graphicFrame>
    </p:spTree>
    <p:extLst>
      <p:ext uri="{BB962C8B-B14F-4D97-AF65-F5344CB8AC3E}">
        <p14:creationId xmlns:p14="http://schemas.microsoft.com/office/powerpoint/2010/main" val="40411120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563C-5C72-AACE-B2DB-A6D7385C552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5B50E02-43C2-4BD4-BFD9-DFD82B5CDC83}"/>
              </a:ext>
            </a:extLst>
          </p:cNvPr>
          <p:cNvSpPr>
            <a:spLocks noGrp="1"/>
          </p:cNvSpPr>
          <p:nvPr>
            <p:ph idx="1"/>
          </p:nvPr>
        </p:nvSpPr>
        <p:spPr/>
        <p:txBody>
          <a:bodyPr>
            <a:normAutofit/>
          </a:bodyPr>
          <a:lstStyle/>
          <a:p>
            <a:pPr>
              <a:spcBef>
                <a:spcPts val="1800"/>
              </a:spcBef>
            </a:pPr>
            <a:r>
              <a:rPr lang="en-US" dirty="0"/>
              <a:t>Sacituzumab govitecan (SG), first-in-class trop-2 ADC, is the preferred treatment for patients with metastatic TNBC (2nd line and beyond) </a:t>
            </a:r>
          </a:p>
          <a:p>
            <a:pPr>
              <a:spcBef>
                <a:spcPts val="1800"/>
              </a:spcBef>
            </a:pPr>
            <a:r>
              <a:rPr lang="en-US" dirty="0"/>
              <a:t>Ongoing studies are evaluating SG in HR+ breast cancer, in combination with targeted therapies and immunotherapy, as well as neo/adjuvant therapy in early breast cancer </a:t>
            </a:r>
          </a:p>
          <a:p>
            <a:pPr>
              <a:spcBef>
                <a:spcPts val="1800"/>
              </a:spcBef>
            </a:pPr>
            <a:r>
              <a:rPr lang="en-US" dirty="0" err="1"/>
              <a:t>Datopotamab</a:t>
            </a:r>
            <a:r>
              <a:rPr lang="en-US" dirty="0"/>
              <a:t> deruxtecan (Dato-</a:t>
            </a:r>
            <a:r>
              <a:rPr lang="en-US" dirty="0" err="1"/>
              <a:t>DxD</a:t>
            </a:r>
            <a:r>
              <a:rPr lang="en-US" dirty="0"/>
              <a:t>) is another trop-2 ADC that has demonstrated impressive clinical activity in pre-treated </a:t>
            </a:r>
            <a:r>
              <a:rPr lang="en-US" dirty="0" err="1"/>
              <a:t>mTNBC</a:t>
            </a:r>
            <a:r>
              <a:rPr lang="en-US" dirty="0"/>
              <a:t> </a:t>
            </a:r>
          </a:p>
          <a:p>
            <a:pPr>
              <a:spcBef>
                <a:spcPts val="1800"/>
              </a:spcBef>
            </a:pPr>
            <a:r>
              <a:rPr lang="en-US" dirty="0"/>
              <a:t>Additionally, there are multiple targeted therapies in development to target key genomic pathways and antigens overexpressed in breast cancer </a:t>
            </a:r>
          </a:p>
          <a:p>
            <a:pPr>
              <a:spcBef>
                <a:spcPts val="1800"/>
              </a:spcBef>
            </a:pPr>
            <a:endParaRPr lang="en-US" dirty="0"/>
          </a:p>
          <a:p>
            <a:pPr>
              <a:spcBef>
                <a:spcPts val="1800"/>
              </a:spcBef>
            </a:pPr>
            <a:endParaRPr lang="en-US" dirty="0"/>
          </a:p>
          <a:p>
            <a:pPr>
              <a:spcBef>
                <a:spcPts val="1800"/>
              </a:spcBef>
            </a:pPr>
            <a:endParaRPr lang="en-US" dirty="0"/>
          </a:p>
        </p:txBody>
      </p:sp>
    </p:spTree>
    <p:extLst>
      <p:ext uri="{BB962C8B-B14F-4D97-AF65-F5344CB8AC3E}">
        <p14:creationId xmlns:p14="http://schemas.microsoft.com/office/powerpoint/2010/main" val="166614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720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C82D7AD-20AE-BD07-06B8-EA5EFC320CF2}"/>
              </a:ext>
            </a:extLst>
          </p:cNvPr>
          <p:cNvSpPr>
            <a:spLocks noGrp="1"/>
          </p:cNvSpPr>
          <p:nvPr>
            <p:ph type="ftr" sz="quarter" idx="3"/>
          </p:nvPr>
        </p:nvSpPr>
        <p:spPr/>
        <p:txBody>
          <a:bodyPr/>
          <a:lstStyle/>
          <a:p>
            <a:r>
              <a:rPr lang="en-US" dirty="0"/>
              <a:t>ADC, antibody drug conjugate</a:t>
            </a:r>
          </a:p>
          <a:p>
            <a:r>
              <a:rPr lang="en-US" dirty="0" err="1"/>
              <a:t>Shvartsur</a:t>
            </a:r>
            <a:r>
              <a:rPr lang="en-US" dirty="0"/>
              <a:t> A, </a:t>
            </a:r>
            <a:r>
              <a:rPr lang="en-US" dirty="0" err="1"/>
              <a:t>Bonavida</a:t>
            </a:r>
            <a:r>
              <a:rPr lang="en-US" dirty="0"/>
              <a:t> B. </a:t>
            </a:r>
            <a:r>
              <a:rPr lang="en-US" i="1" dirty="0"/>
              <a:t>Genes Cancer. </a:t>
            </a:r>
            <a:r>
              <a:rPr lang="en-US" dirty="0"/>
              <a:t>2015 Mar;6(3-4):84-105.</a:t>
            </a:r>
          </a:p>
        </p:txBody>
      </p:sp>
      <p:sp>
        <p:nvSpPr>
          <p:cNvPr id="5" name="Title 1"/>
          <p:cNvSpPr>
            <a:spLocks noGrp="1"/>
          </p:cNvSpPr>
          <p:nvPr>
            <p:ph type="title"/>
          </p:nvPr>
        </p:nvSpPr>
        <p:spPr/>
        <p:txBody>
          <a:bodyPr/>
          <a:lstStyle/>
          <a:p>
            <a:r>
              <a:rPr lang="en-US" dirty="0"/>
              <a:t>Trop-2 as Therapeutic Target</a:t>
            </a:r>
          </a:p>
        </p:txBody>
      </p:sp>
      <p:sp>
        <p:nvSpPr>
          <p:cNvPr id="3" name="Content Placeholder 2"/>
          <p:cNvSpPr>
            <a:spLocks noGrp="1"/>
          </p:cNvSpPr>
          <p:nvPr>
            <p:ph idx="1"/>
          </p:nvPr>
        </p:nvSpPr>
        <p:spPr/>
        <p:txBody>
          <a:bodyPr>
            <a:normAutofit/>
          </a:bodyPr>
          <a:lstStyle/>
          <a:p>
            <a:r>
              <a:rPr lang="en-US" altLang="en-US" sz="2800" dirty="0"/>
              <a:t>Trop-2/EGP-1 is a pan-epithelial cancer antigen</a:t>
            </a:r>
          </a:p>
          <a:p>
            <a:pPr lvl="1"/>
            <a:r>
              <a:rPr lang="en-US" altLang="en-US" sz="2400" dirty="0"/>
              <a:t>Related to but distinct from EGP-2 (aka </a:t>
            </a:r>
            <a:r>
              <a:rPr lang="en-US" altLang="en-US" sz="2400" dirty="0" err="1"/>
              <a:t>EpCAM</a:t>
            </a:r>
            <a:r>
              <a:rPr lang="en-US" altLang="en-US" sz="2400" dirty="0"/>
              <a:t>) </a:t>
            </a:r>
          </a:p>
          <a:p>
            <a:pPr lvl="2"/>
            <a:r>
              <a:rPr lang="en-US" altLang="en-US" sz="2000" dirty="0"/>
              <a:t>Less expression on normal tissues</a:t>
            </a:r>
          </a:p>
          <a:p>
            <a:pPr lvl="1"/>
            <a:endParaRPr lang="en-US" sz="2400" dirty="0"/>
          </a:p>
          <a:p>
            <a:r>
              <a:rPr lang="en-US" sz="2800" dirty="0"/>
              <a:t>Overexpressed in multiple tumor types</a:t>
            </a:r>
          </a:p>
          <a:p>
            <a:endParaRPr lang="en-US" sz="2800" dirty="0"/>
          </a:p>
          <a:p>
            <a:r>
              <a:rPr lang="en-US" sz="2800" dirty="0"/>
              <a:t>Excellent target for ADC</a:t>
            </a:r>
          </a:p>
          <a:p>
            <a:endParaRPr lang="en-US" sz="2800" dirty="0"/>
          </a:p>
        </p:txBody>
      </p:sp>
      <p:pic>
        <p:nvPicPr>
          <p:cNvPr id="6" name="Picture 9">
            <a:extLst>
              <a:ext uri="{FF2B5EF4-FFF2-40B4-BE49-F238E27FC236}">
                <a16:creationId xmlns:a16="http://schemas.microsoft.com/office/drawing/2014/main" id="{3CDB48BC-9CC6-4577-AD02-E55D43AD9E4F}"/>
              </a:ext>
            </a:extLst>
          </p:cNvPr>
          <p:cNvPicPr>
            <a:picLocks noChangeAspect="1"/>
          </p:cNvPicPr>
          <p:nvPr/>
        </p:nvPicPr>
        <p:blipFill>
          <a:blip r:embed="rId2" cstate="print">
            <a:extLst>
              <a:ext uri="{28A0092B-C50C-407E-A947-70E740481C1C}">
                <a14:useLocalDpi xmlns:a14="http://schemas.microsoft.com/office/drawing/2010/main" val="0"/>
              </a:ext>
            </a:extLst>
          </a:blip>
          <a:srcRect l="55017"/>
          <a:stretch>
            <a:fillRect/>
          </a:stretch>
        </p:blipFill>
        <p:spPr bwMode="auto">
          <a:xfrm>
            <a:off x="7775986" y="2537082"/>
            <a:ext cx="3376744" cy="4183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762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t>Antibody-Drug Conjugates: Targeted Payload Delivery</a:t>
            </a:r>
          </a:p>
        </p:txBody>
      </p:sp>
      <p:sp>
        <p:nvSpPr>
          <p:cNvPr id="2" name="Footer Placeholder 1">
            <a:extLst>
              <a:ext uri="{FF2B5EF4-FFF2-40B4-BE49-F238E27FC236}">
                <a16:creationId xmlns:a16="http://schemas.microsoft.com/office/drawing/2014/main" id="{287A2C6A-F6D0-C19B-304E-4772732392E0}"/>
              </a:ext>
            </a:extLst>
          </p:cNvPr>
          <p:cNvSpPr>
            <a:spLocks noGrp="1"/>
          </p:cNvSpPr>
          <p:nvPr>
            <p:ph type="ftr" sz="quarter" idx="3"/>
          </p:nvPr>
        </p:nvSpPr>
        <p:spPr/>
        <p:txBody>
          <a:bodyPr/>
          <a:lstStyle/>
          <a:p>
            <a:r>
              <a:rPr lang="it-IT" dirty="0"/>
              <a:t>Nagayama A, et al. </a:t>
            </a:r>
            <a:r>
              <a:rPr lang="it-IT" i="1" dirty="0"/>
              <a:t>Target Oncol. </a:t>
            </a:r>
            <a:r>
              <a:rPr lang="it-IT" dirty="0"/>
              <a:t>2017 Dec;12(6):719-739.</a:t>
            </a:r>
          </a:p>
        </p:txBody>
      </p:sp>
      <p:grpSp>
        <p:nvGrpSpPr>
          <p:cNvPr id="270" name="グループ化 2">
            <a:extLst>
              <a:ext uri="{FF2B5EF4-FFF2-40B4-BE49-F238E27FC236}">
                <a16:creationId xmlns:a16="http://schemas.microsoft.com/office/drawing/2014/main" id="{0A307B5C-27FE-87FB-DD99-5B3AED654EB0}"/>
              </a:ext>
            </a:extLst>
          </p:cNvPr>
          <p:cNvGrpSpPr/>
          <p:nvPr/>
        </p:nvGrpSpPr>
        <p:grpSpPr>
          <a:xfrm>
            <a:off x="4848869" y="2349345"/>
            <a:ext cx="2924207" cy="2364041"/>
            <a:chOff x="2517168" y="-64535"/>
            <a:chExt cx="8231658" cy="6878052"/>
          </a:xfrm>
        </p:grpSpPr>
        <p:sp>
          <p:nvSpPr>
            <p:cNvPr id="271" name="楕円 3">
              <a:extLst>
                <a:ext uri="{FF2B5EF4-FFF2-40B4-BE49-F238E27FC236}">
                  <a16:creationId xmlns:a16="http://schemas.microsoft.com/office/drawing/2014/main" id="{2994CFCC-C352-9947-C14B-05D02C923A52}"/>
                </a:ext>
              </a:extLst>
            </p:cNvPr>
            <p:cNvSpPr/>
            <p:nvPr/>
          </p:nvSpPr>
          <p:spPr>
            <a:xfrm>
              <a:off x="2517168" y="1188504"/>
              <a:ext cx="8231658" cy="5625013"/>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2" name="楕円 4">
              <a:extLst>
                <a:ext uri="{FF2B5EF4-FFF2-40B4-BE49-F238E27FC236}">
                  <a16:creationId xmlns:a16="http://schemas.microsoft.com/office/drawing/2014/main" id="{F4C801A7-9ECC-92E7-6CDE-BD4166BE4A02}"/>
                </a:ext>
              </a:extLst>
            </p:cNvPr>
            <p:cNvSpPr/>
            <p:nvPr/>
          </p:nvSpPr>
          <p:spPr>
            <a:xfrm>
              <a:off x="7626731" y="1776063"/>
              <a:ext cx="1828799" cy="163359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73" name="図 7">
              <a:extLst>
                <a:ext uri="{FF2B5EF4-FFF2-40B4-BE49-F238E27FC236}">
                  <a16:creationId xmlns:a16="http://schemas.microsoft.com/office/drawing/2014/main" id="{9EC9FDA5-6564-58D8-82D4-74B622FA0356}"/>
                </a:ext>
              </a:extLst>
            </p:cNvPr>
            <p:cNvPicPr>
              <a:picLocks noChangeAspect="1"/>
            </p:cNvPicPr>
            <p:nvPr/>
          </p:nvPicPr>
          <p:blipFill>
            <a:blip r:embed="rId3"/>
            <a:stretch>
              <a:fillRect/>
            </a:stretch>
          </p:blipFill>
          <p:spPr>
            <a:xfrm rot="12312822">
              <a:off x="6351992" y="-64535"/>
              <a:ext cx="925168" cy="833247"/>
            </a:xfrm>
            <a:prstGeom prst="rect">
              <a:avLst/>
            </a:prstGeom>
          </p:spPr>
        </p:pic>
        <p:pic>
          <p:nvPicPr>
            <p:cNvPr id="274" name="図 8">
              <a:extLst>
                <a:ext uri="{FF2B5EF4-FFF2-40B4-BE49-F238E27FC236}">
                  <a16:creationId xmlns:a16="http://schemas.microsoft.com/office/drawing/2014/main" id="{E9D7DE73-C126-81B5-D233-ECBE4978C3DF}"/>
                </a:ext>
              </a:extLst>
            </p:cNvPr>
            <p:cNvPicPr>
              <a:picLocks noChangeAspect="1"/>
            </p:cNvPicPr>
            <p:nvPr/>
          </p:nvPicPr>
          <p:blipFill>
            <a:blip r:embed="rId3"/>
            <a:stretch>
              <a:fillRect/>
            </a:stretch>
          </p:blipFill>
          <p:spPr>
            <a:xfrm rot="3900000">
              <a:off x="4126544" y="265685"/>
              <a:ext cx="925168" cy="833247"/>
            </a:xfrm>
            <a:prstGeom prst="rect">
              <a:avLst/>
            </a:prstGeom>
          </p:spPr>
        </p:pic>
        <p:sp>
          <p:nvSpPr>
            <p:cNvPr id="275" name="楕円 11">
              <a:extLst>
                <a:ext uri="{FF2B5EF4-FFF2-40B4-BE49-F238E27FC236}">
                  <a16:creationId xmlns:a16="http://schemas.microsoft.com/office/drawing/2014/main" id="{9A523CFA-6E21-9489-224C-AC12225478A6}"/>
                </a:ext>
              </a:extLst>
            </p:cNvPr>
            <p:cNvSpPr/>
            <p:nvPr/>
          </p:nvSpPr>
          <p:spPr>
            <a:xfrm>
              <a:off x="2648092" y="1294417"/>
              <a:ext cx="7962347" cy="5369464"/>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6" name="楕円 12">
              <a:extLst>
                <a:ext uri="{FF2B5EF4-FFF2-40B4-BE49-F238E27FC236}">
                  <a16:creationId xmlns:a16="http://schemas.microsoft.com/office/drawing/2014/main" id="{8D41E645-DEB8-89F1-69D5-502424053A7E}"/>
                </a:ext>
              </a:extLst>
            </p:cNvPr>
            <p:cNvSpPr/>
            <p:nvPr/>
          </p:nvSpPr>
          <p:spPr>
            <a:xfrm>
              <a:off x="7533112" y="1692437"/>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7" name="フリーフォーム: 図形 10">
              <a:extLst>
                <a:ext uri="{FF2B5EF4-FFF2-40B4-BE49-F238E27FC236}">
                  <a16:creationId xmlns:a16="http://schemas.microsoft.com/office/drawing/2014/main" id="{7D9CB4CA-08B3-901D-A2F2-F5F3AA2F86A5}"/>
                </a:ext>
              </a:extLst>
            </p:cNvPr>
            <p:cNvSpPr/>
            <p:nvPr/>
          </p:nvSpPr>
          <p:spPr>
            <a:xfrm rot="2698438">
              <a:off x="7804991" y="2888103"/>
              <a:ext cx="269545" cy="519808"/>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78" name="図 9">
              <a:extLst>
                <a:ext uri="{FF2B5EF4-FFF2-40B4-BE49-F238E27FC236}">
                  <a16:creationId xmlns:a16="http://schemas.microsoft.com/office/drawing/2014/main" id="{F253CEE9-EF7B-9142-C2AA-D9DF18513BEC}"/>
                </a:ext>
              </a:extLst>
            </p:cNvPr>
            <p:cNvPicPr>
              <a:picLocks noChangeAspect="1"/>
            </p:cNvPicPr>
            <p:nvPr/>
          </p:nvPicPr>
          <p:blipFill>
            <a:blip r:embed="rId3"/>
            <a:stretch>
              <a:fillRect/>
            </a:stretch>
          </p:blipFill>
          <p:spPr>
            <a:xfrm rot="13200000">
              <a:off x="8107924" y="2068352"/>
              <a:ext cx="925168" cy="833247"/>
            </a:xfrm>
            <a:prstGeom prst="rect">
              <a:avLst/>
            </a:prstGeom>
          </p:spPr>
        </p:pic>
        <p:grpSp>
          <p:nvGrpSpPr>
            <p:cNvPr id="279" name="グループ化 21">
              <a:extLst>
                <a:ext uri="{FF2B5EF4-FFF2-40B4-BE49-F238E27FC236}">
                  <a16:creationId xmlns:a16="http://schemas.microsoft.com/office/drawing/2014/main" id="{3817CB75-1D5C-1C11-EB1E-561D140CFD2A}"/>
                </a:ext>
              </a:extLst>
            </p:cNvPr>
            <p:cNvGrpSpPr/>
            <p:nvPr/>
          </p:nvGrpSpPr>
          <p:grpSpPr>
            <a:xfrm>
              <a:off x="7799010" y="4136268"/>
              <a:ext cx="1896592" cy="1694147"/>
              <a:chOff x="6946882" y="4356182"/>
              <a:chExt cx="1896592" cy="1694147"/>
            </a:xfrm>
          </p:grpSpPr>
          <p:sp>
            <p:nvSpPr>
              <p:cNvPr id="303" name="楕円 19">
                <a:extLst>
                  <a:ext uri="{FF2B5EF4-FFF2-40B4-BE49-F238E27FC236}">
                    <a16:creationId xmlns:a16="http://schemas.microsoft.com/office/drawing/2014/main" id="{5D07214C-3144-10C1-FE2A-F4BD4792F7AE}"/>
                  </a:ext>
                </a:extLst>
              </p:cNvPr>
              <p:cNvSpPr/>
              <p:nvPr/>
            </p:nvSpPr>
            <p:spPr>
              <a:xfrm>
                <a:off x="7029408" y="4429897"/>
                <a:ext cx="1720447" cy="153680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4" name="楕円 20">
                <a:extLst>
                  <a:ext uri="{FF2B5EF4-FFF2-40B4-BE49-F238E27FC236}">
                    <a16:creationId xmlns:a16="http://schemas.microsoft.com/office/drawing/2014/main" id="{D26312CA-7CDB-B33E-CE01-C7A25AAA44FD}"/>
                  </a:ext>
                </a:extLst>
              </p:cNvPr>
              <p:cNvSpPr/>
              <p:nvPr/>
            </p:nvSpPr>
            <p:spPr>
              <a:xfrm>
                <a:off x="6946882" y="4356182"/>
                <a:ext cx="1896592" cy="169414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280" name="グループ化 22">
              <a:extLst>
                <a:ext uri="{FF2B5EF4-FFF2-40B4-BE49-F238E27FC236}">
                  <a16:creationId xmlns:a16="http://schemas.microsoft.com/office/drawing/2014/main" id="{6096C6D4-ECBE-361C-B3F2-7C610C574A2F}"/>
                </a:ext>
              </a:extLst>
            </p:cNvPr>
            <p:cNvGrpSpPr/>
            <p:nvPr/>
          </p:nvGrpSpPr>
          <p:grpSpPr>
            <a:xfrm>
              <a:off x="5437296" y="4520395"/>
              <a:ext cx="2016035" cy="1800841"/>
              <a:chOff x="6774603" y="4124672"/>
              <a:chExt cx="2016035" cy="1800841"/>
            </a:xfrm>
          </p:grpSpPr>
          <p:sp>
            <p:nvSpPr>
              <p:cNvPr id="301" name="楕円 23">
                <a:extLst>
                  <a:ext uri="{FF2B5EF4-FFF2-40B4-BE49-F238E27FC236}">
                    <a16:creationId xmlns:a16="http://schemas.microsoft.com/office/drawing/2014/main" id="{99EC182D-F6BB-125E-CA28-86B550F17D5C}"/>
                  </a:ext>
                </a:extLst>
              </p:cNvPr>
              <p:cNvSpPr/>
              <p:nvPr/>
            </p:nvSpPr>
            <p:spPr>
              <a:xfrm>
                <a:off x="6868222" y="4208298"/>
                <a:ext cx="1828799" cy="1633591"/>
              </a:xfrm>
              <a:prstGeom prst="ellipse">
                <a:avLst/>
              </a:prstGeom>
              <a:solidFill>
                <a:srgbClr val="808080"/>
              </a:solid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2" name="楕円 24">
                <a:extLst>
                  <a:ext uri="{FF2B5EF4-FFF2-40B4-BE49-F238E27FC236}">
                    <a16:creationId xmlns:a16="http://schemas.microsoft.com/office/drawing/2014/main" id="{DF2AA555-F4DF-88D1-2945-F161D9EDE28D}"/>
                  </a:ext>
                </a:extLst>
              </p:cNvPr>
              <p:cNvSpPr/>
              <p:nvPr/>
            </p:nvSpPr>
            <p:spPr>
              <a:xfrm>
                <a:off x="6774603" y="4124672"/>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281" name="楕円 27">
              <a:extLst>
                <a:ext uri="{FF2B5EF4-FFF2-40B4-BE49-F238E27FC236}">
                  <a16:creationId xmlns:a16="http://schemas.microsoft.com/office/drawing/2014/main" id="{2D308C95-3726-4005-5DE7-7A448DE83A3D}"/>
                </a:ext>
              </a:extLst>
            </p:cNvPr>
            <p:cNvSpPr/>
            <p:nvPr/>
          </p:nvSpPr>
          <p:spPr>
            <a:xfrm>
              <a:off x="4292395" y="2263018"/>
              <a:ext cx="2420281" cy="2052635"/>
            </a:xfrm>
            <a:prstGeom prst="ellipse">
              <a:avLst/>
            </a:prstGeom>
            <a:noFill/>
            <a:ln w="38100" cap="flat" cmpd="sng" algn="ctr">
              <a:solidFill>
                <a:srgbClr val="00CC99">
                  <a:shade val="50000"/>
                </a:srgbClr>
              </a:solidFill>
              <a:prstDash val="dash"/>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2" name="楕円 36">
              <a:extLst>
                <a:ext uri="{FF2B5EF4-FFF2-40B4-BE49-F238E27FC236}">
                  <a16:creationId xmlns:a16="http://schemas.microsoft.com/office/drawing/2014/main" id="{1297D067-B349-D6AD-2BBF-A90469DA2829}"/>
                </a:ext>
              </a:extLst>
            </p:cNvPr>
            <p:cNvSpPr/>
            <p:nvPr/>
          </p:nvSpPr>
          <p:spPr>
            <a:xfrm>
              <a:off x="2766541" y="3493443"/>
              <a:ext cx="441477" cy="642787"/>
            </a:xfrm>
            <a:prstGeom prst="ellipse">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3" name="円弧 38">
              <a:extLst>
                <a:ext uri="{FF2B5EF4-FFF2-40B4-BE49-F238E27FC236}">
                  <a16:creationId xmlns:a16="http://schemas.microsoft.com/office/drawing/2014/main" id="{62BD6A14-24BF-8711-7F76-59DCA8256DF8}"/>
                </a:ext>
              </a:extLst>
            </p:cNvPr>
            <p:cNvSpPr/>
            <p:nvPr/>
          </p:nvSpPr>
          <p:spPr>
            <a:xfrm rot="10800000">
              <a:off x="3006141" y="2966083"/>
              <a:ext cx="3850019" cy="2558622"/>
            </a:xfrm>
            <a:prstGeom prst="arc">
              <a:avLst>
                <a:gd name="adj1" fmla="val 18474078"/>
                <a:gd name="adj2" fmla="val 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4" name="円弧 41">
              <a:extLst>
                <a:ext uri="{FF2B5EF4-FFF2-40B4-BE49-F238E27FC236}">
                  <a16:creationId xmlns:a16="http://schemas.microsoft.com/office/drawing/2014/main" id="{068A549F-6FAD-F52D-D28B-E5147463AC4D}"/>
                </a:ext>
              </a:extLst>
            </p:cNvPr>
            <p:cNvSpPr/>
            <p:nvPr/>
          </p:nvSpPr>
          <p:spPr>
            <a:xfrm rot="13200000">
              <a:off x="3270818" y="1369210"/>
              <a:ext cx="2950437" cy="4248136"/>
            </a:xfrm>
            <a:prstGeom prst="arc">
              <a:avLst>
                <a:gd name="adj1" fmla="val 19401305"/>
                <a:gd name="adj2" fmla="val 195443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5" name="円弧 42">
              <a:extLst>
                <a:ext uri="{FF2B5EF4-FFF2-40B4-BE49-F238E27FC236}">
                  <a16:creationId xmlns:a16="http://schemas.microsoft.com/office/drawing/2014/main" id="{54775B40-AA16-157F-B93A-ECE9F3155932}"/>
                </a:ext>
              </a:extLst>
            </p:cNvPr>
            <p:cNvSpPr/>
            <p:nvPr/>
          </p:nvSpPr>
          <p:spPr>
            <a:xfrm rot="14700000">
              <a:off x="3576886" y="1568084"/>
              <a:ext cx="2950437" cy="4248136"/>
            </a:xfrm>
            <a:prstGeom prst="arc">
              <a:avLst>
                <a:gd name="adj1" fmla="val 18151206"/>
                <a:gd name="adj2" fmla="val 65851"/>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6" name="円弧 43">
              <a:extLst>
                <a:ext uri="{FF2B5EF4-FFF2-40B4-BE49-F238E27FC236}">
                  <a16:creationId xmlns:a16="http://schemas.microsoft.com/office/drawing/2014/main" id="{AB408F0B-146C-5FA4-E98C-ED88F1C60386}"/>
                </a:ext>
              </a:extLst>
            </p:cNvPr>
            <p:cNvSpPr/>
            <p:nvPr/>
          </p:nvSpPr>
          <p:spPr>
            <a:xfrm rot="14700000">
              <a:off x="3535810" y="1204771"/>
              <a:ext cx="2950437" cy="4248136"/>
            </a:xfrm>
            <a:prstGeom prst="arc">
              <a:avLst>
                <a:gd name="adj1" fmla="val 14017393"/>
                <a:gd name="adj2" fmla="val 16104782"/>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7" name="円弧 44">
              <a:extLst>
                <a:ext uri="{FF2B5EF4-FFF2-40B4-BE49-F238E27FC236}">
                  <a16:creationId xmlns:a16="http://schemas.microsoft.com/office/drawing/2014/main" id="{CBAB42CD-4969-874F-E674-121961459D94}"/>
                </a:ext>
              </a:extLst>
            </p:cNvPr>
            <p:cNvSpPr/>
            <p:nvPr/>
          </p:nvSpPr>
          <p:spPr>
            <a:xfrm rot="14700000">
              <a:off x="3455931" y="846795"/>
              <a:ext cx="2950437" cy="4248136"/>
            </a:xfrm>
            <a:prstGeom prst="arc">
              <a:avLst>
                <a:gd name="adj1" fmla="val 13438190"/>
                <a:gd name="adj2" fmla="val 1550732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8" name="星: 8 pt 47">
              <a:extLst>
                <a:ext uri="{FF2B5EF4-FFF2-40B4-BE49-F238E27FC236}">
                  <a16:creationId xmlns:a16="http://schemas.microsoft.com/office/drawing/2014/main" id="{8AA15097-A166-6F08-F455-832A2D3E6E3B}"/>
                </a:ext>
              </a:extLst>
            </p:cNvPr>
            <p:cNvSpPr/>
            <p:nvPr/>
          </p:nvSpPr>
          <p:spPr>
            <a:xfrm>
              <a:off x="3814708" y="4676968"/>
              <a:ext cx="281426" cy="281426"/>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9" name="円弧 48">
              <a:extLst>
                <a:ext uri="{FF2B5EF4-FFF2-40B4-BE49-F238E27FC236}">
                  <a16:creationId xmlns:a16="http://schemas.microsoft.com/office/drawing/2014/main" id="{C4F7D659-1D26-0E48-0644-24FBB34BC118}"/>
                </a:ext>
              </a:extLst>
            </p:cNvPr>
            <p:cNvSpPr/>
            <p:nvPr/>
          </p:nvSpPr>
          <p:spPr>
            <a:xfrm rot="14700000">
              <a:off x="3545456" y="62406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90" name="円弧 49">
              <a:extLst>
                <a:ext uri="{FF2B5EF4-FFF2-40B4-BE49-F238E27FC236}">
                  <a16:creationId xmlns:a16="http://schemas.microsoft.com/office/drawing/2014/main" id="{D54DEA8B-5832-FA14-5F28-82C7DCBF2DB0}"/>
                </a:ext>
              </a:extLst>
            </p:cNvPr>
            <p:cNvSpPr/>
            <p:nvPr/>
          </p:nvSpPr>
          <p:spPr>
            <a:xfrm rot="14700000">
              <a:off x="3442191" y="185705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pic>
          <p:nvPicPr>
            <p:cNvPr id="291" name="図 50">
              <a:extLst>
                <a:ext uri="{FF2B5EF4-FFF2-40B4-BE49-F238E27FC236}">
                  <a16:creationId xmlns:a16="http://schemas.microsoft.com/office/drawing/2014/main" id="{D68AD710-3E54-6A47-BBD1-2B20D90677E6}"/>
                </a:ext>
              </a:extLst>
            </p:cNvPr>
            <p:cNvPicPr>
              <a:picLocks noChangeAspect="1"/>
            </p:cNvPicPr>
            <p:nvPr/>
          </p:nvPicPr>
          <p:blipFill>
            <a:blip r:embed="rId3"/>
            <a:stretch>
              <a:fillRect/>
            </a:stretch>
          </p:blipFill>
          <p:spPr>
            <a:xfrm rot="1800000">
              <a:off x="8832571" y="4598172"/>
              <a:ext cx="541296" cy="487515"/>
            </a:xfrm>
            <a:prstGeom prst="rect">
              <a:avLst/>
            </a:prstGeom>
          </p:spPr>
        </p:pic>
        <p:sp>
          <p:nvSpPr>
            <p:cNvPr id="292" name="フリーフォーム: 図形 51">
              <a:extLst>
                <a:ext uri="{FF2B5EF4-FFF2-40B4-BE49-F238E27FC236}">
                  <a16:creationId xmlns:a16="http://schemas.microsoft.com/office/drawing/2014/main" id="{107DF0D2-604E-5CB7-3D07-E2D7EC06E20D}"/>
                </a:ext>
              </a:extLst>
            </p:cNvPr>
            <p:cNvSpPr/>
            <p:nvPr/>
          </p:nvSpPr>
          <p:spPr>
            <a:xfrm rot="575599">
              <a:off x="8051728" y="4702337"/>
              <a:ext cx="204496" cy="380921"/>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93" name="図 52">
              <a:extLst>
                <a:ext uri="{FF2B5EF4-FFF2-40B4-BE49-F238E27FC236}">
                  <a16:creationId xmlns:a16="http://schemas.microsoft.com/office/drawing/2014/main" id="{F2AB5A6D-6EEC-7DEF-6FED-921C3CFE9830}"/>
                </a:ext>
              </a:extLst>
            </p:cNvPr>
            <p:cNvPicPr>
              <a:picLocks noChangeAspect="1"/>
            </p:cNvPicPr>
            <p:nvPr/>
          </p:nvPicPr>
          <p:blipFill>
            <a:blip r:embed="rId3"/>
            <a:stretch>
              <a:fillRect/>
            </a:stretch>
          </p:blipFill>
          <p:spPr>
            <a:xfrm rot="20400000">
              <a:off x="8284447" y="5065305"/>
              <a:ext cx="541296" cy="487515"/>
            </a:xfrm>
            <a:prstGeom prst="rect">
              <a:avLst/>
            </a:prstGeom>
          </p:spPr>
        </p:pic>
        <p:sp>
          <p:nvSpPr>
            <p:cNvPr id="294" name="楕円 53">
              <a:extLst>
                <a:ext uri="{FF2B5EF4-FFF2-40B4-BE49-F238E27FC236}">
                  <a16:creationId xmlns:a16="http://schemas.microsoft.com/office/drawing/2014/main" id="{4204691C-7B13-77B8-694A-700AD48DB5EE}"/>
                </a:ext>
              </a:extLst>
            </p:cNvPr>
            <p:cNvSpPr/>
            <p:nvPr/>
          </p:nvSpPr>
          <p:spPr>
            <a:xfrm rot="1800000">
              <a:off x="8648412" y="1689446"/>
              <a:ext cx="933697" cy="381487"/>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295" name="グループ化 37">
              <a:extLst>
                <a:ext uri="{FF2B5EF4-FFF2-40B4-BE49-F238E27FC236}">
                  <a16:creationId xmlns:a16="http://schemas.microsoft.com/office/drawing/2014/main" id="{AE0824FA-5F0C-8929-F067-A71D1A117335}"/>
                </a:ext>
              </a:extLst>
            </p:cNvPr>
            <p:cNvGrpSpPr/>
            <p:nvPr/>
          </p:nvGrpSpPr>
          <p:grpSpPr>
            <a:xfrm>
              <a:off x="4434265" y="3127279"/>
              <a:ext cx="2113362" cy="285342"/>
              <a:chOff x="4249505" y="5998441"/>
              <a:chExt cx="4404295" cy="562133"/>
            </a:xfrm>
          </p:grpSpPr>
          <p:sp>
            <p:nvSpPr>
              <p:cNvPr id="299" name="フリーフォーム: 図形 39">
                <a:extLst>
                  <a:ext uri="{FF2B5EF4-FFF2-40B4-BE49-F238E27FC236}">
                    <a16:creationId xmlns:a16="http://schemas.microsoft.com/office/drawing/2014/main" id="{E25D3795-E9DD-CBB4-BC15-B8C1791BB36A}"/>
                  </a:ext>
                </a:extLst>
              </p:cNvPr>
              <p:cNvSpPr/>
              <p:nvPr/>
            </p:nvSpPr>
            <p:spPr>
              <a:xfrm>
                <a:off x="4712716" y="5998441"/>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0" name="フリーフォーム: 図形 40">
                <a:extLst>
                  <a:ext uri="{FF2B5EF4-FFF2-40B4-BE49-F238E27FC236}">
                    <a16:creationId xmlns:a16="http://schemas.microsoft.com/office/drawing/2014/main" id="{82652A90-B003-B2D5-6940-E51DB3E54AE5}"/>
                  </a:ext>
                </a:extLst>
              </p:cNvPr>
              <p:cNvSpPr/>
              <p:nvPr/>
            </p:nvSpPr>
            <p:spPr>
              <a:xfrm>
                <a:off x="4249505" y="6007066"/>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296" name="星: 8 pt 45">
              <a:extLst>
                <a:ext uri="{FF2B5EF4-FFF2-40B4-BE49-F238E27FC236}">
                  <a16:creationId xmlns:a16="http://schemas.microsoft.com/office/drawing/2014/main" id="{74A5AEDB-851B-786E-2EB4-34B341C00DEB}"/>
                </a:ext>
              </a:extLst>
            </p:cNvPr>
            <p:cNvSpPr/>
            <p:nvPr/>
          </p:nvSpPr>
          <p:spPr>
            <a:xfrm>
              <a:off x="4526006" y="3088473"/>
              <a:ext cx="287035" cy="287035"/>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97" name="星: 8 pt 57">
              <a:extLst>
                <a:ext uri="{FF2B5EF4-FFF2-40B4-BE49-F238E27FC236}">
                  <a16:creationId xmlns:a16="http://schemas.microsoft.com/office/drawing/2014/main" id="{08164F6F-C2FB-862B-4AA2-EFC2BA0BCC16}"/>
                </a:ext>
              </a:extLst>
            </p:cNvPr>
            <p:cNvSpPr/>
            <p:nvPr/>
          </p:nvSpPr>
          <p:spPr>
            <a:xfrm>
              <a:off x="5979826" y="5662215"/>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98" name="星: 8 pt 58">
              <a:extLst>
                <a:ext uri="{FF2B5EF4-FFF2-40B4-BE49-F238E27FC236}">
                  <a16:creationId xmlns:a16="http://schemas.microsoft.com/office/drawing/2014/main" id="{3225AF90-B3D9-A191-78CE-19257FAC2BC3}"/>
                </a:ext>
              </a:extLst>
            </p:cNvPr>
            <p:cNvSpPr/>
            <p:nvPr/>
          </p:nvSpPr>
          <p:spPr>
            <a:xfrm>
              <a:off x="6813040" y="5103198"/>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pic>
        <p:nvPicPr>
          <p:cNvPr id="305" name="図 6">
            <a:extLst>
              <a:ext uri="{FF2B5EF4-FFF2-40B4-BE49-F238E27FC236}">
                <a16:creationId xmlns:a16="http://schemas.microsoft.com/office/drawing/2014/main" id="{89EDB012-1264-4ADD-0D61-55B60E81F059}"/>
              </a:ext>
            </a:extLst>
          </p:cNvPr>
          <p:cNvPicPr>
            <a:picLocks noChangeAspect="1"/>
          </p:cNvPicPr>
          <p:nvPr/>
        </p:nvPicPr>
        <p:blipFill>
          <a:blip r:embed="rId4"/>
          <a:stretch>
            <a:fillRect/>
          </a:stretch>
        </p:blipFill>
        <p:spPr>
          <a:xfrm>
            <a:off x="6201688" y="4094659"/>
            <a:ext cx="89095" cy="89095"/>
          </a:xfrm>
          <a:prstGeom prst="rect">
            <a:avLst/>
          </a:prstGeom>
        </p:spPr>
      </p:pic>
      <p:pic>
        <p:nvPicPr>
          <p:cNvPr id="306" name="図 46">
            <a:extLst>
              <a:ext uri="{FF2B5EF4-FFF2-40B4-BE49-F238E27FC236}">
                <a16:creationId xmlns:a16="http://schemas.microsoft.com/office/drawing/2014/main" id="{3EB366B2-D19F-9430-953B-184C6A77C72E}"/>
              </a:ext>
            </a:extLst>
          </p:cNvPr>
          <p:cNvPicPr>
            <a:picLocks noChangeAspect="1"/>
          </p:cNvPicPr>
          <p:nvPr/>
        </p:nvPicPr>
        <p:blipFill>
          <a:blip r:embed="rId4"/>
          <a:stretch>
            <a:fillRect/>
          </a:stretch>
        </p:blipFill>
        <p:spPr>
          <a:xfrm rot="3967343">
            <a:off x="6397590" y="4265019"/>
            <a:ext cx="89095" cy="89095"/>
          </a:xfrm>
          <a:prstGeom prst="rect">
            <a:avLst/>
          </a:prstGeom>
        </p:spPr>
      </p:pic>
      <p:pic>
        <p:nvPicPr>
          <p:cNvPr id="307" name="図 59">
            <a:extLst>
              <a:ext uri="{FF2B5EF4-FFF2-40B4-BE49-F238E27FC236}">
                <a16:creationId xmlns:a16="http://schemas.microsoft.com/office/drawing/2014/main" id="{3D5D1616-27DF-5259-2A89-2F77E0BF53BF}"/>
              </a:ext>
            </a:extLst>
          </p:cNvPr>
          <p:cNvPicPr>
            <a:picLocks noChangeAspect="1"/>
          </p:cNvPicPr>
          <p:nvPr/>
        </p:nvPicPr>
        <p:blipFill>
          <a:blip r:embed="rId4"/>
          <a:stretch>
            <a:fillRect/>
          </a:stretch>
        </p:blipFill>
        <p:spPr>
          <a:xfrm rot="214393">
            <a:off x="6017765" y="4195712"/>
            <a:ext cx="89095" cy="89095"/>
          </a:xfrm>
          <a:prstGeom prst="rect">
            <a:avLst/>
          </a:prstGeom>
        </p:spPr>
      </p:pic>
      <p:pic>
        <p:nvPicPr>
          <p:cNvPr id="308" name="図 60">
            <a:extLst>
              <a:ext uri="{FF2B5EF4-FFF2-40B4-BE49-F238E27FC236}">
                <a16:creationId xmlns:a16="http://schemas.microsoft.com/office/drawing/2014/main" id="{F10264A0-FC78-BCD2-220A-58FA386455BC}"/>
              </a:ext>
            </a:extLst>
          </p:cNvPr>
          <p:cNvPicPr>
            <a:picLocks noChangeAspect="1"/>
          </p:cNvPicPr>
          <p:nvPr/>
        </p:nvPicPr>
        <p:blipFill>
          <a:blip r:embed="rId4"/>
          <a:stretch>
            <a:fillRect/>
          </a:stretch>
        </p:blipFill>
        <p:spPr>
          <a:xfrm rot="2400587">
            <a:off x="6210763" y="4287274"/>
            <a:ext cx="89095" cy="89095"/>
          </a:xfrm>
          <a:prstGeom prst="rect">
            <a:avLst/>
          </a:prstGeom>
        </p:spPr>
      </p:pic>
      <p:grpSp>
        <p:nvGrpSpPr>
          <p:cNvPr id="309" name="グループ化 14">
            <a:extLst>
              <a:ext uri="{FF2B5EF4-FFF2-40B4-BE49-F238E27FC236}">
                <a16:creationId xmlns:a16="http://schemas.microsoft.com/office/drawing/2014/main" id="{5D0F3192-040F-9F56-8FC5-0B24B63C9A2B}"/>
              </a:ext>
            </a:extLst>
          </p:cNvPr>
          <p:cNvGrpSpPr>
            <a:grpSpLocks noChangeAspect="1"/>
          </p:cNvGrpSpPr>
          <p:nvPr/>
        </p:nvGrpSpPr>
        <p:grpSpPr>
          <a:xfrm rot="538702">
            <a:off x="6522254" y="3143900"/>
            <a:ext cx="92526" cy="228291"/>
            <a:chOff x="7973034" y="2728579"/>
            <a:chExt cx="273896" cy="675791"/>
          </a:xfrm>
        </p:grpSpPr>
        <p:sp>
          <p:nvSpPr>
            <p:cNvPr id="310" name="月 13">
              <a:extLst>
                <a:ext uri="{FF2B5EF4-FFF2-40B4-BE49-F238E27FC236}">
                  <a16:creationId xmlns:a16="http://schemas.microsoft.com/office/drawing/2014/main" id="{43580586-985E-16AE-B5E4-39141F45E15C}"/>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1" name="月 61">
              <a:extLst>
                <a:ext uri="{FF2B5EF4-FFF2-40B4-BE49-F238E27FC236}">
                  <a16:creationId xmlns:a16="http://schemas.microsoft.com/office/drawing/2014/main" id="{8854B43E-9BCB-9DD5-F8CF-04ECDE5EAF0A}"/>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2" name="グループ化 62">
            <a:extLst>
              <a:ext uri="{FF2B5EF4-FFF2-40B4-BE49-F238E27FC236}">
                <a16:creationId xmlns:a16="http://schemas.microsoft.com/office/drawing/2014/main" id="{07DF8039-360B-1C15-6E2B-C0EF2C8CDC66}"/>
              </a:ext>
            </a:extLst>
          </p:cNvPr>
          <p:cNvGrpSpPr>
            <a:grpSpLocks noChangeAspect="1"/>
          </p:cNvGrpSpPr>
          <p:nvPr/>
        </p:nvGrpSpPr>
        <p:grpSpPr>
          <a:xfrm rot="16200000">
            <a:off x="7009166" y="3504575"/>
            <a:ext cx="92526" cy="228291"/>
            <a:chOff x="7973034" y="2728579"/>
            <a:chExt cx="273896" cy="675791"/>
          </a:xfrm>
        </p:grpSpPr>
        <p:sp>
          <p:nvSpPr>
            <p:cNvPr id="313" name="月 63">
              <a:extLst>
                <a:ext uri="{FF2B5EF4-FFF2-40B4-BE49-F238E27FC236}">
                  <a16:creationId xmlns:a16="http://schemas.microsoft.com/office/drawing/2014/main" id="{42196A46-978A-9443-6AD9-15053A6DF6C8}"/>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4" name="月 64">
              <a:extLst>
                <a:ext uri="{FF2B5EF4-FFF2-40B4-BE49-F238E27FC236}">
                  <a16:creationId xmlns:a16="http://schemas.microsoft.com/office/drawing/2014/main" id="{0D7E6816-1547-BADD-D8FE-745ED56E1E5F}"/>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5" name="グループ化 65">
            <a:extLst>
              <a:ext uri="{FF2B5EF4-FFF2-40B4-BE49-F238E27FC236}">
                <a16:creationId xmlns:a16="http://schemas.microsoft.com/office/drawing/2014/main" id="{AE739CCE-D915-7466-CF0B-9028085001A3}"/>
              </a:ext>
            </a:extLst>
          </p:cNvPr>
          <p:cNvGrpSpPr>
            <a:grpSpLocks noChangeAspect="1"/>
          </p:cNvGrpSpPr>
          <p:nvPr/>
        </p:nvGrpSpPr>
        <p:grpSpPr>
          <a:xfrm rot="13429816">
            <a:off x="7304535" y="3332251"/>
            <a:ext cx="92526" cy="228291"/>
            <a:chOff x="7973034" y="2728579"/>
            <a:chExt cx="273896" cy="675791"/>
          </a:xfrm>
        </p:grpSpPr>
        <p:sp>
          <p:nvSpPr>
            <p:cNvPr id="316" name="月 66">
              <a:extLst>
                <a:ext uri="{FF2B5EF4-FFF2-40B4-BE49-F238E27FC236}">
                  <a16:creationId xmlns:a16="http://schemas.microsoft.com/office/drawing/2014/main" id="{27225B0A-8557-3378-0897-165BF4CB69D5}"/>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7" name="月 67">
              <a:extLst>
                <a:ext uri="{FF2B5EF4-FFF2-40B4-BE49-F238E27FC236}">
                  <a16:creationId xmlns:a16="http://schemas.microsoft.com/office/drawing/2014/main" id="{A52276F4-0F3F-CEEA-7020-10D312C1DEF8}"/>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8" name="グループ化 68">
            <a:extLst>
              <a:ext uri="{FF2B5EF4-FFF2-40B4-BE49-F238E27FC236}">
                <a16:creationId xmlns:a16="http://schemas.microsoft.com/office/drawing/2014/main" id="{1BFACD95-AF40-E03B-E2EF-B478A9778C5A}"/>
              </a:ext>
            </a:extLst>
          </p:cNvPr>
          <p:cNvGrpSpPr>
            <a:grpSpLocks noChangeAspect="1"/>
          </p:cNvGrpSpPr>
          <p:nvPr/>
        </p:nvGrpSpPr>
        <p:grpSpPr>
          <a:xfrm rot="3749302">
            <a:off x="6673085" y="2863821"/>
            <a:ext cx="92526" cy="228291"/>
            <a:chOff x="7973034" y="2728579"/>
            <a:chExt cx="273896" cy="675791"/>
          </a:xfrm>
        </p:grpSpPr>
        <p:sp>
          <p:nvSpPr>
            <p:cNvPr id="319" name="月 69">
              <a:extLst>
                <a:ext uri="{FF2B5EF4-FFF2-40B4-BE49-F238E27FC236}">
                  <a16:creationId xmlns:a16="http://schemas.microsoft.com/office/drawing/2014/main" id="{DFDFD722-41B3-920D-58E4-A96E4CCB534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0" name="月 70">
              <a:extLst>
                <a:ext uri="{FF2B5EF4-FFF2-40B4-BE49-F238E27FC236}">
                  <a16:creationId xmlns:a16="http://schemas.microsoft.com/office/drawing/2014/main" id="{DDE6D888-1046-FB7A-652E-29A1AB44548C}"/>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1" name="グループ化 71">
            <a:extLst>
              <a:ext uri="{FF2B5EF4-FFF2-40B4-BE49-F238E27FC236}">
                <a16:creationId xmlns:a16="http://schemas.microsoft.com/office/drawing/2014/main" id="{AE2FDC3E-578C-8987-C8CA-C9FBC92A8AF8}"/>
              </a:ext>
            </a:extLst>
          </p:cNvPr>
          <p:cNvGrpSpPr>
            <a:grpSpLocks noChangeAspect="1"/>
          </p:cNvGrpSpPr>
          <p:nvPr/>
        </p:nvGrpSpPr>
        <p:grpSpPr>
          <a:xfrm rot="19036667">
            <a:off x="6655411" y="3429381"/>
            <a:ext cx="92526" cy="228291"/>
            <a:chOff x="7973034" y="2728579"/>
            <a:chExt cx="273896" cy="675791"/>
          </a:xfrm>
        </p:grpSpPr>
        <p:sp>
          <p:nvSpPr>
            <p:cNvPr id="322" name="月 72">
              <a:extLst>
                <a:ext uri="{FF2B5EF4-FFF2-40B4-BE49-F238E27FC236}">
                  <a16:creationId xmlns:a16="http://schemas.microsoft.com/office/drawing/2014/main" id="{8C829444-4B30-7BA7-F375-A49B70B1C40E}"/>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3" name="月 73">
              <a:extLst>
                <a:ext uri="{FF2B5EF4-FFF2-40B4-BE49-F238E27FC236}">
                  <a16:creationId xmlns:a16="http://schemas.microsoft.com/office/drawing/2014/main" id="{7393DE34-0665-277E-E9C9-E1EFD0E05756}"/>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4" name="グループ化 74">
            <a:extLst>
              <a:ext uri="{FF2B5EF4-FFF2-40B4-BE49-F238E27FC236}">
                <a16:creationId xmlns:a16="http://schemas.microsoft.com/office/drawing/2014/main" id="{33820927-946A-E824-4172-735AE5A21F11}"/>
              </a:ext>
            </a:extLst>
          </p:cNvPr>
          <p:cNvGrpSpPr>
            <a:grpSpLocks noChangeAspect="1"/>
          </p:cNvGrpSpPr>
          <p:nvPr/>
        </p:nvGrpSpPr>
        <p:grpSpPr>
          <a:xfrm rot="8414957">
            <a:off x="7287312" y="3753611"/>
            <a:ext cx="69249" cy="170861"/>
            <a:chOff x="7973034" y="2728579"/>
            <a:chExt cx="273896" cy="675791"/>
          </a:xfrm>
        </p:grpSpPr>
        <p:sp>
          <p:nvSpPr>
            <p:cNvPr id="325" name="月 75">
              <a:extLst>
                <a:ext uri="{FF2B5EF4-FFF2-40B4-BE49-F238E27FC236}">
                  <a16:creationId xmlns:a16="http://schemas.microsoft.com/office/drawing/2014/main" id="{3E379F56-6C33-7761-DE5C-65B122289B83}"/>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6" name="月 76">
              <a:extLst>
                <a:ext uri="{FF2B5EF4-FFF2-40B4-BE49-F238E27FC236}">
                  <a16:creationId xmlns:a16="http://schemas.microsoft.com/office/drawing/2014/main" id="{FC5E7531-43A2-BF07-A740-7FCF05B10C63}"/>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7" name="グループ化 77">
            <a:extLst>
              <a:ext uri="{FF2B5EF4-FFF2-40B4-BE49-F238E27FC236}">
                <a16:creationId xmlns:a16="http://schemas.microsoft.com/office/drawing/2014/main" id="{01FE77DF-9DA9-A62B-7FF1-8EFD1999ACB4}"/>
              </a:ext>
            </a:extLst>
          </p:cNvPr>
          <p:cNvGrpSpPr>
            <a:grpSpLocks noChangeAspect="1"/>
          </p:cNvGrpSpPr>
          <p:nvPr/>
        </p:nvGrpSpPr>
        <p:grpSpPr>
          <a:xfrm rot="3257973">
            <a:off x="6764788" y="3757771"/>
            <a:ext cx="69249" cy="170861"/>
            <a:chOff x="7973034" y="2728579"/>
            <a:chExt cx="273896" cy="675791"/>
          </a:xfrm>
        </p:grpSpPr>
        <p:sp>
          <p:nvSpPr>
            <p:cNvPr id="328" name="月 78">
              <a:extLst>
                <a:ext uri="{FF2B5EF4-FFF2-40B4-BE49-F238E27FC236}">
                  <a16:creationId xmlns:a16="http://schemas.microsoft.com/office/drawing/2014/main" id="{DAD1E052-CAD9-CA79-35EB-3BE95093666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9" name="月 79">
              <a:extLst>
                <a:ext uri="{FF2B5EF4-FFF2-40B4-BE49-F238E27FC236}">
                  <a16:creationId xmlns:a16="http://schemas.microsoft.com/office/drawing/2014/main" id="{D15C48D2-257A-B9B0-0B39-F880F546F903}"/>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0" name="グループ化 80">
            <a:extLst>
              <a:ext uri="{FF2B5EF4-FFF2-40B4-BE49-F238E27FC236}">
                <a16:creationId xmlns:a16="http://schemas.microsoft.com/office/drawing/2014/main" id="{AD3E1733-31DD-60F3-3261-EA2EB5B08912}"/>
              </a:ext>
            </a:extLst>
          </p:cNvPr>
          <p:cNvGrpSpPr>
            <a:grpSpLocks noChangeAspect="1"/>
          </p:cNvGrpSpPr>
          <p:nvPr/>
        </p:nvGrpSpPr>
        <p:grpSpPr>
          <a:xfrm rot="5677465">
            <a:off x="7020180" y="3663440"/>
            <a:ext cx="69249" cy="170861"/>
            <a:chOff x="7973034" y="2728579"/>
            <a:chExt cx="273896" cy="675791"/>
          </a:xfrm>
        </p:grpSpPr>
        <p:sp>
          <p:nvSpPr>
            <p:cNvPr id="331" name="月 81">
              <a:extLst>
                <a:ext uri="{FF2B5EF4-FFF2-40B4-BE49-F238E27FC236}">
                  <a16:creationId xmlns:a16="http://schemas.microsoft.com/office/drawing/2014/main" id="{B87A16B0-C1E3-9978-9DBC-BDA38E0C1D05}"/>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2" name="月 82">
              <a:extLst>
                <a:ext uri="{FF2B5EF4-FFF2-40B4-BE49-F238E27FC236}">
                  <a16:creationId xmlns:a16="http://schemas.microsoft.com/office/drawing/2014/main" id="{A7097500-D078-E475-F7CF-F95D2A230E60}"/>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3" name="グループ化 83">
            <a:extLst>
              <a:ext uri="{FF2B5EF4-FFF2-40B4-BE49-F238E27FC236}">
                <a16:creationId xmlns:a16="http://schemas.microsoft.com/office/drawing/2014/main" id="{ACE3E0F1-CFB2-F3CF-2DA5-A84267011F76}"/>
              </a:ext>
            </a:extLst>
          </p:cNvPr>
          <p:cNvGrpSpPr>
            <a:grpSpLocks noChangeAspect="1"/>
          </p:cNvGrpSpPr>
          <p:nvPr/>
        </p:nvGrpSpPr>
        <p:grpSpPr>
          <a:xfrm rot="161441">
            <a:off x="6648238" y="3990337"/>
            <a:ext cx="69249" cy="170861"/>
            <a:chOff x="7973034" y="2728579"/>
            <a:chExt cx="273896" cy="675791"/>
          </a:xfrm>
        </p:grpSpPr>
        <p:sp>
          <p:nvSpPr>
            <p:cNvPr id="334" name="月 84">
              <a:extLst>
                <a:ext uri="{FF2B5EF4-FFF2-40B4-BE49-F238E27FC236}">
                  <a16:creationId xmlns:a16="http://schemas.microsoft.com/office/drawing/2014/main" id="{EB6DAA0E-51D7-9DB4-B73E-8702D14B3BD3}"/>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5" name="月 85">
              <a:extLst>
                <a:ext uri="{FF2B5EF4-FFF2-40B4-BE49-F238E27FC236}">
                  <a16:creationId xmlns:a16="http://schemas.microsoft.com/office/drawing/2014/main" id="{564D941B-9A6B-B0C4-14D4-F45A6818D94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6" name="グループ化 86">
            <a:extLst>
              <a:ext uri="{FF2B5EF4-FFF2-40B4-BE49-F238E27FC236}">
                <a16:creationId xmlns:a16="http://schemas.microsoft.com/office/drawing/2014/main" id="{3696D4C4-DC31-837D-52AC-CB09BD5420E1}"/>
              </a:ext>
            </a:extLst>
          </p:cNvPr>
          <p:cNvGrpSpPr>
            <a:grpSpLocks noChangeAspect="1"/>
          </p:cNvGrpSpPr>
          <p:nvPr/>
        </p:nvGrpSpPr>
        <p:grpSpPr>
          <a:xfrm rot="19078255">
            <a:off x="6740082" y="4220281"/>
            <a:ext cx="69249" cy="170861"/>
            <a:chOff x="7973034" y="2728579"/>
            <a:chExt cx="273896" cy="675791"/>
          </a:xfrm>
        </p:grpSpPr>
        <p:sp>
          <p:nvSpPr>
            <p:cNvPr id="337" name="月 87">
              <a:extLst>
                <a:ext uri="{FF2B5EF4-FFF2-40B4-BE49-F238E27FC236}">
                  <a16:creationId xmlns:a16="http://schemas.microsoft.com/office/drawing/2014/main" id="{1C3C0334-FDB9-01E6-6A54-C2BCF5FEA24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8" name="月 88">
              <a:extLst>
                <a:ext uri="{FF2B5EF4-FFF2-40B4-BE49-F238E27FC236}">
                  <a16:creationId xmlns:a16="http://schemas.microsoft.com/office/drawing/2014/main" id="{54D4E305-A435-38C6-1C99-0CD4BD3A64D7}"/>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9" name="グループ化 89">
            <a:extLst>
              <a:ext uri="{FF2B5EF4-FFF2-40B4-BE49-F238E27FC236}">
                <a16:creationId xmlns:a16="http://schemas.microsoft.com/office/drawing/2014/main" id="{71FCD9C0-B438-A005-48F1-EF6251C63C56}"/>
              </a:ext>
            </a:extLst>
          </p:cNvPr>
          <p:cNvGrpSpPr>
            <a:grpSpLocks noChangeAspect="1"/>
          </p:cNvGrpSpPr>
          <p:nvPr/>
        </p:nvGrpSpPr>
        <p:grpSpPr>
          <a:xfrm rot="16824556">
            <a:off x="7006309" y="4329992"/>
            <a:ext cx="69249" cy="170861"/>
            <a:chOff x="7973034" y="2728579"/>
            <a:chExt cx="273896" cy="675791"/>
          </a:xfrm>
        </p:grpSpPr>
        <p:sp>
          <p:nvSpPr>
            <p:cNvPr id="340" name="月 90">
              <a:extLst>
                <a:ext uri="{FF2B5EF4-FFF2-40B4-BE49-F238E27FC236}">
                  <a16:creationId xmlns:a16="http://schemas.microsoft.com/office/drawing/2014/main" id="{5FCF691A-97CE-46CE-7EDF-4A6D01D0CD00}"/>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1" name="月 91">
              <a:extLst>
                <a:ext uri="{FF2B5EF4-FFF2-40B4-BE49-F238E27FC236}">
                  <a16:creationId xmlns:a16="http://schemas.microsoft.com/office/drawing/2014/main" id="{E407F8CF-98BD-4F4D-319F-8EAB71B4DB18}"/>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42" name="グループ化 92">
            <a:extLst>
              <a:ext uri="{FF2B5EF4-FFF2-40B4-BE49-F238E27FC236}">
                <a16:creationId xmlns:a16="http://schemas.microsoft.com/office/drawing/2014/main" id="{5E5F98ED-3F8E-04FC-203E-131CAAC913BA}"/>
              </a:ext>
            </a:extLst>
          </p:cNvPr>
          <p:cNvGrpSpPr>
            <a:grpSpLocks noChangeAspect="1"/>
          </p:cNvGrpSpPr>
          <p:nvPr/>
        </p:nvGrpSpPr>
        <p:grpSpPr>
          <a:xfrm rot="14532207">
            <a:off x="7270551" y="4249672"/>
            <a:ext cx="69249" cy="170861"/>
            <a:chOff x="7973034" y="2728579"/>
            <a:chExt cx="273896" cy="675791"/>
          </a:xfrm>
        </p:grpSpPr>
        <p:sp>
          <p:nvSpPr>
            <p:cNvPr id="343" name="月 93">
              <a:extLst>
                <a:ext uri="{FF2B5EF4-FFF2-40B4-BE49-F238E27FC236}">
                  <a16:creationId xmlns:a16="http://schemas.microsoft.com/office/drawing/2014/main" id="{7BD35052-0027-9EAE-671D-C162D9B9ED4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4" name="月 94">
              <a:extLst>
                <a:ext uri="{FF2B5EF4-FFF2-40B4-BE49-F238E27FC236}">
                  <a16:creationId xmlns:a16="http://schemas.microsoft.com/office/drawing/2014/main" id="{326F6517-5A09-FCFA-6F0B-28E4F9A295E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45" name="グループ化 95">
            <a:extLst>
              <a:ext uri="{FF2B5EF4-FFF2-40B4-BE49-F238E27FC236}">
                <a16:creationId xmlns:a16="http://schemas.microsoft.com/office/drawing/2014/main" id="{C9AB2E0D-6770-FFF9-2536-AF29C378DC75}"/>
              </a:ext>
            </a:extLst>
          </p:cNvPr>
          <p:cNvGrpSpPr>
            <a:grpSpLocks noChangeAspect="1"/>
          </p:cNvGrpSpPr>
          <p:nvPr/>
        </p:nvGrpSpPr>
        <p:grpSpPr>
          <a:xfrm rot="11538489">
            <a:off x="7408446" y="4007938"/>
            <a:ext cx="69249" cy="170861"/>
            <a:chOff x="7973034" y="2728579"/>
            <a:chExt cx="273896" cy="675791"/>
          </a:xfrm>
        </p:grpSpPr>
        <p:sp>
          <p:nvSpPr>
            <p:cNvPr id="346" name="月 96">
              <a:extLst>
                <a:ext uri="{FF2B5EF4-FFF2-40B4-BE49-F238E27FC236}">
                  <a16:creationId xmlns:a16="http://schemas.microsoft.com/office/drawing/2014/main" id="{B3E56EEA-1B79-15B3-8DAF-67CF52BFF28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7" name="月 97">
              <a:extLst>
                <a:ext uri="{FF2B5EF4-FFF2-40B4-BE49-F238E27FC236}">
                  <a16:creationId xmlns:a16="http://schemas.microsoft.com/office/drawing/2014/main" id="{81B8D089-7293-E474-8595-498072E2CE4D}"/>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348" name="テキスト ボックス 15">
            <a:extLst>
              <a:ext uri="{FF2B5EF4-FFF2-40B4-BE49-F238E27FC236}">
                <a16:creationId xmlns:a16="http://schemas.microsoft.com/office/drawing/2014/main" id="{A1594D1B-B0F1-3148-A6AF-19DF53D8B8B0}"/>
              </a:ext>
            </a:extLst>
          </p:cNvPr>
          <p:cNvSpPr txBox="1"/>
          <p:nvPr/>
        </p:nvSpPr>
        <p:spPr>
          <a:xfrm>
            <a:off x="3948841" y="2220787"/>
            <a:ext cx="1570577" cy="461665"/>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1. Binding of an ADC to antigen</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49" name="テキスト ボックス 98">
            <a:extLst>
              <a:ext uri="{FF2B5EF4-FFF2-40B4-BE49-F238E27FC236}">
                <a16:creationId xmlns:a16="http://schemas.microsoft.com/office/drawing/2014/main" id="{09C3907F-B315-1367-D069-20C4CAD0BBFC}"/>
              </a:ext>
            </a:extLst>
          </p:cNvPr>
          <p:cNvSpPr txBox="1"/>
          <p:nvPr/>
        </p:nvSpPr>
        <p:spPr>
          <a:xfrm>
            <a:off x="7345449" y="2372221"/>
            <a:ext cx="1472224" cy="646331"/>
          </a:xfrm>
          <a:prstGeom prst="rect">
            <a:avLst/>
          </a:prstGeom>
          <a:noFill/>
        </p:spPr>
        <p:txBody>
          <a:bodyPr wrap="square" rtlCol="0">
            <a:spAutoFit/>
          </a:bodyPr>
          <a:lstStyle/>
          <a:p>
            <a:pPr algn="ctr" defTabSz="457200" fontAlgn="base">
              <a:spcBef>
                <a:spcPct val="0"/>
              </a:spcBef>
              <a:spcAft>
                <a:spcPct val="0"/>
              </a:spcAft>
            </a:pPr>
            <a:r>
              <a:rPr lang="en-US" altLang="ja-JP" sz="1200" b="1" dirty="0">
                <a:solidFill>
                  <a:srgbClr val="000000"/>
                </a:solidFill>
                <a:latin typeface="Arial" panose="020B0604020202020204" pitchFamily="34" charset="0"/>
                <a:ea typeface="Microsoft YaHei"/>
                <a:cs typeface="Arial" panose="020B0604020202020204" pitchFamily="34" charset="0"/>
              </a:rPr>
              <a:t>2</a:t>
            </a:r>
            <a:r>
              <a:rPr kumimoji="1" lang="en-US" altLang="ja-JP" sz="1200" b="1" dirty="0">
                <a:solidFill>
                  <a:srgbClr val="000000"/>
                </a:solidFill>
                <a:latin typeface="Arial" panose="020B0604020202020204" pitchFamily="34" charset="0"/>
                <a:ea typeface="Microsoft YaHei"/>
                <a:cs typeface="Arial" panose="020B0604020202020204" pitchFamily="34" charset="0"/>
              </a:rPr>
              <a:t>. Internalization to the early endosome</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50" name="テキスト ボックス 99">
            <a:extLst>
              <a:ext uri="{FF2B5EF4-FFF2-40B4-BE49-F238E27FC236}">
                <a16:creationId xmlns:a16="http://schemas.microsoft.com/office/drawing/2014/main" id="{D074ACA5-7CA8-C733-FE9C-EEA47923144C}"/>
              </a:ext>
            </a:extLst>
          </p:cNvPr>
          <p:cNvSpPr txBox="1"/>
          <p:nvPr/>
        </p:nvSpPr>
        <p:spPr>
          <a:xfrm>
            <a:off x="7517720" y="4260537"/>
            <a:ext cx="1436201" cy="646331"/>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3. Degradation of ADCs in the lysosome</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51" name="テキスト ボックス 100">
            <a:extLst>
              <a:ext uri="{FF2B5EF4-FFF2-40B4-BE49-F238E27FC236}">
                <a16:creationId xmlns:a16="http://schemas.microsoft.com/office/drawing/2014/main" id="{B609FD33-5383-FFF1-B3A2-9B51E1E51468}"/>
              </a:ext>
            </a:extLst>
          </p:cNvPr>
          <p:cNvSpPr txBox="1"/>
          <p:nvPr/>
        </p:nvSpPr>
        <p:spPr>
          <a:xfrm>
            <a:off x="4068831" y="4499851"/>
            <a:ext cx="1367477" cy="646331"/>
          </a:xfrm>
          <a:prstGeom prst="rect">
            <a:avLst/>
          </a:prstGeom>
          <a:noFill/>
        </p:spPr>
        <p:txBody>
          <a:bodyPr wrap="square" rtlCol="0">
            <a:spAutoFit/>
          </a:bodyPr>
          <a:lstStyle/>
          <a:p>
            <a:pPr algn="ctr" defTabSz="457200" fontAlgn="base">
              <a:spcBef>
                <a:spcPct val="0"/>
              </a:spcBef>
              <a:spcAft>
                <a:spcPct val="0"/>
              </a:spcAft>
            </a:pPr>
            <a:r>
              <a:rPr lang="en-US" altLang="ja-JP" sz="1200" b="1" dirty="0">
                <a:solidFill>
                  <a:srgbClr val="000000"/>
                </a:solidFill>
                <a:latin typeface="Arial" panose="020B0604020202020204" pitchFamily="34" charset="0"/>
                <a:ea typeface="Microsoft YaHei"/>
                <a:cs typeface="Arial" panose="020B0604020202020204" pitchFamily="34" charset="0"/>
              </a:rPr>
              <a:t>4</a:t>
            </a:r>
            <a:r>
              <a:rPr kumimoji="1" lang="en-US" altLang="ja-JP" sz="1200" b="1" dirty="0">
                <a:solidFill>
                  <a:srgbClr val="000000"/>
                </a:solidFill>
                <a:latin typeface="Arial" panose="020B0604020202020204" pitchFamily="34" charset="0"/>
                <a:ea typeface="Microsoft YaHei"/>
                <a:cs typeface="Arial" panose="020B0604020202020204" pitchFamily="34" charset="0"/>
              </a:rPr>
              <a:t>. Release </a:t>
            </a:r>
            <a:r>
              <a:rPr lang="en-US" altLang="ja-JP" sz="1200" b="1" dirty="0">
                <a:solidFill>
                  <a:srgbClr val="000000"/>
                </a:solidFill>
                <a:latin typeface="Arial" panose="020B0604020202020204" pitchFamily="34" charset="0"/>
                <a:ea typeface="Microsoft YaHei"/>
                <a:cs typeface="Arial" panose="020B0604020202020204" pitchFamily="34" charset="0"/>
              </a:rPr>
              <a:t>and action </a:t>
            </a:r>
            <a:r>
              <a:rPr kumimoji="1" lang="en-US" altLang="ja-JP" sz="1200" b="1" dirty="0">
                <a:solidFill>
                  <a:srgbClr val="000000"/>
                </a:solidFill>
                <a:latin typeface="Arial" panose="020B0604020202020204" pitchFamily="34" charset="0"/>
                <a:ea typeface="Microsoft YaHei"/>
                <a:cs typeface="Arial" panose="020B0604020202020204" pitchFamily="34" charset="0"/>
              </a:rPr>
              <a:t>of payload</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cxnSp>
        <p:nvCxnSpPr>
          <p:cNvPr id="352" name="コネクタ: カギ線 17">
            <a:extLst>
              <a:ext uri="{FF2B5EF4-FFF2-40B4-BE49-F238E27FC236}">
                <a16:creationId xmlns:a16="http://schemas.microsoft.com/office/drawing/2014/main" id="{8686C591-308C-CE16-03C6-71E064A56E52}"/>
              </a:ext>
            </a:extLst>
          </p:cNvPr>
          <p:cNvCxnSpPr>
            <a:cxnSpLocks/>
            <a:stCxn id="316" idx="1"/>
          </p:cNvCxnSpPr>
          <p:nvPr/>
        </p:nvCxnSpPr>
        <p:spPr>
          <a:xfrm>
            <a:off x="7386873" y="3475275"/>
            <a:ext cx="123020" cy="153678"/>
          </a:xfrm>
          <a:prstGeom prst="bentConnector2">
            <a:avLst/>
          </a:prstGeom>
          <a:noFill/>
          <a:ln w="19050" cap="flat" cmpd="sng" algn="ctr">
            <a:solidFill>
              <a:srgbClr val="000000"/>
            </a:solidFill>
            <a:prstDash val="solid"/>
            <a:headEnd type="oval"/>
          </a:ln>
          <a:effectLst/>
        </p:spPr>
      </p:cxnSp>
      <p:sp>
        <p:nvSpPr>
          <p:cNvPr id="353" name="テキスト ボックス 25">
            <a:extLst>
              <a:ext uri="{FF2B5EF4-FFF2-40B4-BE49-F238E27FC236}">
                <a16:creationId xmlns:a16="http://schemas.microsoft.com/office/drawing/2014/main" id="{13A3FE1B-9EC4-44F6-FB37-7696336F9435}"/>
              </a:ext>
            </a:extLst>
          </p:cNvPr>
          <p:cNvSpPr txBox="1"/>
          <p:nvPr/>
        </p:nvSpPr>
        <p:spPr>
          <a:xfrm>
            <a:off x="7334223" y="3611521"/>
            <a:ext cx="348346" cy="274178"/>
          </a:xfrm>
          <a:prstGeom prst="rect">
            <a:avLst/>
          </a:prstGeom>
          <a:noFill/>
        </p:spPr>
        <p:txBody>
          <a:bodyPr wrap="square" rtlCol="0">
            <a:spAutoFit/>
          </a:bodyPr>
          <a:lstStyle/>
          <a:p>
            <a:pPr defTabSz="457200" fontAlgn="base">
              <a:spcBef>
                <a:spcPct val="0"/>
              </a:spcBef>
              <a:spcAft>
                <a:spcPct val="0"/>
              </a:spcAft>
            </a:pPr>
            <a:r>
              <a:rPr kumimoji="1" lang="en-US" altLang="ja-JP" sz="591" dirty="0" err="1">
                <a:solidFill>
                  <a:srgbClr val="FFFFFF"/>
                </a:solidFill>
                <a:latin typeface="Calibri" panose="020F0502020204030204" pitchFamily="34" charset="0"/>
                <a:ea typeface="Microsoft YaHei"/>
                <a:cs typeface="Calibri" panose="020F0502020204030204" pitchFamily="34" charset="0"/>
              </a:rPr>
              <a:t>Clathrin</a:t>
            </a:r>
            <a:endParaRPr kumimoji="1" lang="ja-JP" altLang="en-US" sz="591" dirty="0">
              <a:solidFill>
                <a:srgbClr val="FFFFFF"/>
              </a:solidFill>
              <a:latin typeface="Calibri" panose="020F0502020204030204" pitchFamily="34" charset="0"/>
              <a:ea typeface="Microsoft YaHei"/>
              <a:cs typeface="Calibri" panose="020F0502020204030204" pitchFamily="34" charset="0"/>
            </a:endParaRPr>
          </a:p>
        </p:txBody>
      </p:sp>
      <p:sp>
        <p:nvSpPr>
          <p:cNvPr id="354" name="矢印: 右 26">
            <a:extLst>
              <a:ext uri="{FF2B5EF4-FFF2-40B4-BE49-F238E27FC236}">
                <a16:creationId xmlns:a16="http://schemas.microsoft.com/office/drawing/2014/main" id="{3A3BBEB9-6B6B-8169-FABA-DE55435AC4C3}"/>
              </a:ext>
            </a:extLst>
          </p:cNvPr>
          <p:cNvSpPr/>
          <p:nvPr/>
        </p:nvSpPr>
        <p:spPr>
          <a:xfrm rot="10800000">
            <a:off x="4400642" y="3513805"/>
            <a:ext cx="326123" cy="162535"/>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5" name="フリーフォーム: 図形 31">
            <a:extLst>
              <a:ext uri="{FF2B5EF4-FFF2-40B4-BE49-F238E27FC236}">
                <a16:creationId xmlns:a16="http://schemas.microsoft.com/office/drawing/2014/main" id="{0BE5BACE-1064-6401-9EB1-9A3CF0AC71CA}"/>
              </a:ext>
            </a:extLst>
          </p:cNvPr>
          <p:cNvSpPr/>
          <p:nvPr/>
        </p:nvSpPr>
        <p:spPr>
          <a:xfrm>
            <a:off x="3565829" y="3202916"/>
            <a:ext cx="822201" cy="732518"/>
          </a:xfrm>
          <a:custGeom>
            <a:avLst/>
            <a:gdLst>
              <a:gd name="connsiteX0" fmla="*/ 970082 w 1947118"/>
              <a:gd name="connsiteY0" fmla="*/ 1726115 h 1734730"/>
              <a:gd name="connsiteX1" fmla="*/ 63633 w 1947118"/>
              <a:gd name="connsiteY1" fmla="*/ 1352404 h 1734730"/>
              <a:gd name="connsiteX2" fmla="*/ 119292 w 1947118"/>
              <a:gd name="connsiteY2" fmla="*/ 612932 h 1734730"/>
              <a:gd name="connsiteX3" fmla="*/ 469150 w 1947118"/>
              <a:gd name="connsiteY3" fmla="*/ 310783 h 1734730"/>
              <a:gd name="connsiteX4" fmla="*/ 1025741 w 1947118"/>
              <a:gd name="connsiteY4" fmla="*/ 682 h 1734730"/>
              <a:gd name="connsiteX5" fmla="*/ 1733407 w 1947118"/>
              <a:gd name="connsiteY5" fmla="*/ 398247 h 1734730"/>
              <a:gd name="connsiteX6" fmla="*/ 1940141 w 1947118"/>
              <a:gd name="connsiteY6" fmla="*/ 930984 h 1734730"/>
              <a:gd name="connsiteX7" fmla="*/ 1534624 w 1947118"/>
              <a:gd name="connsiteY7" fmla="*/ 1559137 h 1734730"/>
              <a:gd name="connsiteX8" fmla="*/ 970082 w 1947118"/>
              <a:gd name="connsiteY8" fmla="*/ 1726115 h 1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118" h="1734730">
                <a:moveTo>
                  <a:pt x="970082" y="1726115"/>
                </a:moveTo>
                <a:cubicBezTo>
                  <a:pt x="724917" y="1691660"/>
                  <a:pt x="205431" y="1537934"/>
                  <a:pt x="63633" y="1352404"/>
                </a:cubicBezTo>
                <a:cubicBezTo>
                  <a:pt x="-78165" y="1166874"/>
                  <a:pt x="51706" y="786535"/>
                  <a:pt x="119292" y="612932"/>
                </a:cubicBezTo>
                <a:cubicBezTo>
                  <a:pt x="186878" y="439328"/>
                  <a:pt x="318075" y="412825"/>
                  <a:pt x="469150" y="310783"/>
                </a:cubicBezTo>
                <a:cubicBezTo>
                  <a:pt x="620225" y="208741"/>
                  <a:pt x="815031" y="-13895"/>
                  <a:pt x="1025741" y="682"/>
                </a:cubicBezTo>
                <a:cubicBezTo>
                  <a:pt x="1236451" y="15259"/>
                  <a:pt x="1581007" y="243197"/>
                  <a:pt x="1733407" y="398247"/>
                </a:cubicBezTo>
                <a:cubicBezTo>
                  <a:pt x="1885807" y="553297"/>
                  <a:pt x="1973271" y="737502"/>
                  <a:pt x="1940141" y="930984"/>
                </a:cubicBezTo>
                <a:cubicBezTo>
                  <a:pt x="1907011" y="1124466"/>
                  <a:pt x="1694975" y="1429266"/>
                  <a:pt x="1534624" y="1559137"/>
                </a:cubicBezTo>
                <a:cubicBezTo>
                  <a:pt x="1374273" y="1689008"/>
                  <a:pt x="1215247" y="1760570"/>
                  <a:pt x="970082" y="1726115"/>
                </a:cubicBezTo>
                <a:close/>
              </a:path>
            </a:pathLst>
          </a:custGeom>
          <a:gradFill flip="none" rotWithShape="1">
            <a:gsLst>
              <a:gs pos="0">
                <a:srgbClr val="00CC99">
                  <a:tint val="66000"/>
                  <a:satMod val="160000"/>
                  <a:alpha val="44000"/>
                </a:srgbClr>
              </a:gs>
              <a:gs pos="50000">
                <a:srgbClr val="00CC99">
                  <a:tint val="44500"/>
                  <a:satMod val="160000"/>
                </a:srgbClr>
              </a:gs>
              <a:gs pos="100000">
                <a:srgbClr val="00CC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6" name="楕円 32">
            <a:extLst>
              <a:ext uri="{FF2B5EF4-FFF2-40B4-BE49-F238E27FC236}">
                <a16:creationId xmlns:a16="http://schemas.microsoft.com/office/drawing/2014/main" id="{188DFFB6-5DF3-4628-C3E1-587979A5CA66}"/>
              </a:ext>
            </a:extLst>
          </p:cNvPr>
          <p:cNvSpPr/>
          <p:nvPr/>
        </p:nvSpPr>
        <p:spPr>
          <a:xfrm>
            <a:off x="3774006" y="3371476"/>
            <a:ext cx="137660" cy="13766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7" name="楕円 101">
            <a:extLst>
              <a:ext uri="{FF2B5EF4-FFF2-40B4-BE49-F238E27FC236}">
                <a16:creationId xmlns:a16="http://schemas.microsoft.com/office/drawing/2014/main" id="{65A09B94-2459-5B42-5585-DBA15A21FE8E}"/>
              </a:ext>
            </a:extLst>
          </p:cNvPr>
          <p:cNvSpPr/>
          <p:nvPr/>
        </p:nvSpPr>
        <p:spPr>
          <a:xfrm>
            <a:off x="3729965" y="3530703"/>
            <a:ext cx="103999" cy="103999"/>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8" name="楕円 102">
            <a:extLst>
              <a:ext uri="{FF2B5EF4-FFF2-40B4-BE49-F238E27FC236}">
                <a16:creationId xmlns:a16="http://schemas.microsoft.com/office/drawing/2014/main" id="{0DF06599-CAAA-AD01-F39B-6D495DF18707}"/>
              </a:ext>
            </a:extLst>
          </p:cNvPr>
          <p:cNvSpPr/>
          <p:nvPr/>
        </p:nvSpPr>
        <p:spPr>
          <a:xfrm>
            <a:off x="4003258" y="3509608"/>
            <a:ext cx="261878" cy="261878"/>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9" name="楕円 103">
            <a:extLst>
              <a:ext uri="{FF2B5EF4-FFF2-40B4-BE49-F238E27FC236}">
                <a16:creationId xmlns:a16="http://schemas.microsoft.com/office/drawing/2014/main" id="{A570A3D6-EF66-C645-2217-0A981123CA68}"/>
              </a:ext>
            </a:extLst>
          </p:cNvPr>
          <p:cNvSpPr/>
          <p:nvPr/>
        </p:nvSpPr>
        <p:spPr>
          <a:xfrm>
            <a:off x="4020544" y="3340964"/>
            <a:ext cx="137660" cy="13766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0" name="楕円 104">
            <a:extLst>
              <a:ext uri="{FF2B5EF4-FFF2-40B4-BE49-F238E27FC236}">
                <a16:creationId xmlns:a16="http://schemas.microsoft.com/office/drawing/2014/main" id="{F2A7A943-D3F0-D517-B42F-A633077B0BE0}"/>
              </a:ext>
            </a:extLst>
          </p:cNvPr>
          <p:cNvSpPr/>
          <p:nvPr/>
        </p:nvSpPr>
        <p:spPr>
          <a:xfrm>
            <a:off x="3905392" y="3469372"/>
            <a:ext cx="116060" cy="107265"/>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1" name="楕円 105">
            <a:extLst>
              <a:ext uri="{FF2B5EF4-FFF2-40B4-BE49-F238E27FC236}">
                <a16:creationId xmlns:a16="http://schemas.microsoft.com/office/drawing/2014/main" id="{B6E22878-9883-4094-963C-4679C7E007CF}"/>
              </a:ext>
            </a:extLst>
          </p:cNvPr>
          <p:cNvSpPr/>
          <p:nvPr/>
        </p:nvSpPr>
        <p:spPr>
          <a:xfrm>
            <a:off x="3753464" y="3623753"/>
            <a:ext cx="257340" cy="25734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2" name="楕円 106">
            <a:extLst>
              <a:ext uri="{FF2B5EF4-FFF2-40B4-BE49-F238E27FC236}">
                <a16:creationId xmlns:a16="http://schemas.microsoft.com/office/drawing/2014/main" id="{EF81BCA4-5EA8-A889-20E8-9DF5ADFE6020}"/>
              </a:ext>
            </a:extLst>
          </p:cNvPr>
          <p:cNvSpPr/>
          <p:nvPr/>
        </p:nvSpPr>
        <p:spPr>
          <a:xfrm>
            <a:off x="4193250" y="3387573"/>
            <a:ext cx="75299" cy="75299"/>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3" name="テキスト ボックス 107">
            <a:extLst>
              <a:ext uri="{FF2B5EF4-FFF2-40B4-BE49-F238E27FC236}">
                <a16:creationId xmlns:a16="http://schemas.microsoft.com/office/drawing/2014/main" id="{FA01361F-BDFA-D8FF-E56C-6DDC162B5576}"/>
              </a:ext>
            </a:extLst>
          </p:cNvPr>
          <p:cNvSpPr txBox="1"/>
          <p:nvPr/>
        </p:nvSpPr>
        <p:spPr>
          <a:xfrm>
            <a:off x="3429001" y="3962751"/>
            <a:ext cx="1367477" cy="461665"/>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5. Apoptosis of the cancer cell</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64" name="フローチャート: 結合子 33">
            <a:extLst>
              <a:ext uri="{FF2B5EF4-FFF2-40B4-BE49-F238E27FC236}">
                <a16:creationId xmlns:a16="http://schemas.microsoft.com/office/drawing/2014/main" id="{C7369606-A143-6F37-13AA-74AA46E5B406}"/>
              </a:ext>
            </a:extLst>
          </p:cNvPr>
          <p:cNvSpPr/>
          <p:nvPr/>
        </p:nvSpPr>
        <p:spPr>
          <a:xfrm>
            <a:off x="7129339" y="4162098"/>
            <a:ext cx="125102" cy="125102"/>
          </a:xfrm>
          <a:prstGeom prst="flowChartConnector">
            <a:avLst/>
          </a:prstGeom>
          <a:solidFill>
            <a:srgbClr val="000000">
              <a:lumMod val="20000"/>
              <a:lumOff val="80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338" b="0" i="0" u="none" strike="noStrike" kern="0" cap="none" spc="0" normalizeH="0" baseline="0" noProof="0" dirty="0">
                <a:ln>
                  <a:noFill/>
                </a:ln>
                <a:solidFill>
                  <a:srgbClr val="000000"/>
                </a:solidFill>
                <a:effectLst/>
                <a:uLnTx/>
                <a:uFillTx/>
                <a:latin typeface="Arial"/>
                <a:ea typeface="Microsoft YaHei"/>
              </a:rPr>
              <a:t>H</a:t>
            </a:r>
            <a:r>
              <a:rPr kumimoji="1" lang="en-US" altLang="ja-JP" sz="422" b="0" i="0" u="none" strike="noStrike" kern="0" cap="none" spc="0" normalizeH="0" baseline="30000" noProof="0" dirty="0">
                <a:ln>
                  <a:noFill/>
                </a:ln>
                <a:solidFill>
                  <a:srgbClr val="000000"/>
                </a:solidFill>
                <a:effectLst/>
                <a:uLnTx/>
                <a:uFillTx/>
                <a:latin typeface="Arial"/>
                <a:ea typeface="Microsoft YaHei"/>
              </a:rPr>
              <a:t>+</a:t>
            </a:r>
            <a:endParaRPr kumimoji="1" lang="ja-JP" altLang="en-US" sz="422" b="0" i="0" u="none" strike="noStrike" kern="0" cap="none" spc="0" normalizeH="0" baseline="30000" noProof="0" dirty="0">
              <a:ln>
                <a:noFill/>
              </a:ln>
              <a:solidFill>
                <a:srgbClr val="000000"/>
              </a:solidFill>
              <a:effectLst/>
              <a:uLnTx/>
              <a:uFillTx/>
              <a:latin typeface="Arial"/>
              <a:ea typeface="Microsoft YaHei"/>
            </a:endParaRPr>
          </a:p>
        </p:txBody>
      </p:sp>
      <p:sp>
        <p:nvSpPr>
          <p:cNvPr id="365" name="フローチャート: 結合子 108">
            <a:extLst>
              <a:ext uri="{FF2B5EF4-FFF2-40B4-BE49-F238E27FC236}">
                <a16:creationId xmlns:a16="http://schemas.microsoft.com/office/drawing/2014/main" id="{6D1DEE9C-7361-BF4F-7C14-94A09B5DA163}"/>
              </a:ext>
            </a:extLst>
          </p:cNvPr>
          <p:cNvSpPr/>
          <p:nvPr/>
        </p:nvSpPr>
        <p:spPr>
          <a:xfrm>
            <a:off x="6941788" y="3888049"/>
            <a:ext cx="125102" cy="125102"/>
          </a:xfrm>
          <a:prstGeom prst="flowChartConnector">
            <a:avLst/>
          </a:prstGeom>
          <a:solidFill>
            <a:srgbClr val="000000">
              <a:lumMod val="20000"/>
              <a:lumOff val="80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338" b="0" i="0" u="none" strike="noStrike" kern="0" cap="none" spc="0" normalizeH="0" baseline="0" noProof="0" dirty="0">
                <a:ln>
                  <a:noFill/>
                </a:ln>
                <a:solidFill>
                  <a:srgbClr val="000000"/>
                </a:solidFill>
                <a:effectLst/>
                <a:uLnTx/>
                <a:uFillTx/>
                <a:latin typeface="Arial"/>
                <a:ea typeface="Microsoft YaHei"/>
              </a:rPr>
              <a:t>H</a:t>
            </a:r>
            <a:r>
              <a:rPr kumimoji="1" lang="en-US" altLang="ja-JP" sz="422" b="0" i="0" u="none" strike="noStrike" kern="0" cap="none" spc="0" normalizeH="0" baseline="30000" noProof="0" dirty="0">
                <a:ln>
                  <a:noFill/>
                </a:ln>
                <a:solidFill>
                  <a:srgbClr val="000000"/>
                </a:solidFill>
                <a:effectLst/>
                <a:uLnTx/>
                <a:uFillTx/>
                <a:latin typeface="Arial"/>
                <a:ea typeface="Microsoft YaHei"/>
              </a:rPr>
              <a:t>+</a:t>
            </a:r>
            <a:endParaRPr kumimoji="1" lang="ja-JP" altLang="en-US" sz="422" b="0" i="0" u="none" strike="noStrike" kern="0" cap="none" spc="0" normalizeH="0" baseline="30000" noProof="0" dirty="0">
              <a:ln>
                <a:noFill/>
              </a:ln>
              <a:solidFill>
                <a:srgbClr val="000000"/>
              </a:solidFill>
              <a:effectLst/>
              <a:uLnTx/>
              <a:uFillTx/>
              <a:latin typeface="Arial"/>
              <a:ea typeface="Microsoft YaHei"/>
            </a:endParaRPr>
          </a:p>
        </p:txBody>
      </p:sp>
      <p:sp>
        <p:nvSpPr>
          <p:cNvPr id="366" name="フローチャート: 結合子 35">
            <a:extLst>
              <a:ext uri="{FF2B5EF4-FFF2-40B4-BE49-F238E27FC236}">
                <a16:creationId xmlns:a16="http://schemas.microsoft.com/office/drawing/2014/main" id="{073A30B0-3971-E173-E660-5172F8DF89C5}"/>
              </a:ext>
            </a:extLst>
          </p:cNvPr>
          <p:cNvSpPr/>
          <p:nvPr/>
        </p:nvSpPr>
        <p:spPr>
          <a:xfrm>
            <a:off x="5642261" y="3982620"/>
            <a:ext cx="223752" cy="141202"/>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7" name="フローチャート: 結合子 109">
            <a:extLst>
              <a:ext uri="{FF2B5EF4-FFF2-40B4-BE49-F238E27FC236}">
                <a16:creationId xmlns:a16="http://schemas.microsoft.com/office/drawing/2014/main" id="{2D2AC322-086B-1690-76C8-0FCFB8EC6DE3}"/>
              </a:ext>
            </a:extLst>
          </p:cNvPr>
          <p:cNvSpPr/>
          <p:nvPr/>
        </p:nvSpPr>
        <p:spPr>
          <a:xfrm>
            <a:off x="5803689" y="4400072"/>
            <a:ext cx="141291" cy="125146"/>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8" name="フローチャート: 結合子 110">
            <a:extLst>
              <a:ext uri="{FF2B5EF4-FFF2-40B4-BE49-F238E27FC236}">
                <a16:creationId xmlns:a16="http://schemas.microsoft.com/office/drawing/2014/main" id="{E8DDDE0A-0A8B-CB57-2F09-F54462C51D79}"/>
              </a:ext>
            </a:extLst>
          </p:cNvPr>
          <p:cNvSpPr/>
          <p:nvPr/>
        </p:nvSpPr>
        <p:spPr>
          <a:xfrm>
            <a:off x="6318070" y="3719404"/>
            <a:ext cx="328875" cy="227352"/>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369" name="グループ化 123">
            <a:extLst>
              <a:ext uri="{FF2B5EF4-FFF2-40B4-BE49-F238E27FC236}">
                <a16:creationId xmlns:a16="http://schemas.microsoft.com/office/drawing/2014/main" id="{049A2181-1281-2197-B04C-737B2369EF84}"/>
              </a:ext>
            </a:extLst>
          </p:cNvPr>
          <p:cNvGrpSpPr/>
          <p:nvPr/>
        </p:nvGrpSpPr>
        <p:grpSpPr>
          <a:xfrm>
            <a:off x="5694597" y="4063098"/>
            <a:ext cx="80274" cy="45724"/>
            <a:chOff x="6051098" y="4930652"/>
            <a:chExt cx="190102" cy="108282"/>
          </a:xfrm>
        </p:grpSpPr>
        <p:sp>
          <p:nvSpPr>
            <p:cNvPr id="370" name="フローチャート: 結合子 112">
              <a:extLst>
                <a:ext uri="{FF2B5EF4-FFF2-40B4-BE49-F238E27FC236}">
                  <a16:creationId xmlns:a16="http://schemas.microsoft.com/office/drawing/2014/main" id="{9BE18664-A0A8-7A21-8003-CF6A886D4C0D}"/>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1" name="フローチャート: 結合子 113">
              <a:extLst>
                <a:ext uri="{FF2B5EF4-FFF2-40B4-BE49-F238E27FC236}">
                  <a16:creationId xmlns:a16="http://schemas.microsoft.com/office/drawing/2014/main" id="{5230BAA1-242E-8C07-7493-43643A1A400C}"/>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2" name="グループ化 116">
            <a:extLst>
              <a:ext uri="{FF2B5EF4-FFF2-40B4-BE49-F238E27FC236}">
                <a16:creationId xmlns:a16="http://schemas.microsoft.com/office/drawing/2014/main" id="{D33AC0AB-307A-81A5-AF04-B85E2A818623}"/>
              </a:ext>
            </a:extLst>
          </p:cNvPr>
          <p:cNvGrpSpPr/>
          <p:nvPr/>
        </p:nvGrpSpPr>
        <p:grpSpPr>
          <a:xfrm>
            <a:off x="5737822" y="4000817"/>
            <a:ext cx="80274" cy="45724"/>
            <a:chOff x="6153462" y="4783160"/>
            <a:chExt cx="190102" cy="108282"/>
          </a:xfrm>
        </p:grpSpPr>
        <p:sp>
          <p:nvSpPr>
            <p:cNvPr id="373" name="フローチャート: 結合子 111">
              <a:extLst>
                <a:ext uri="{FF2B5EF4-FFF2-40B4-BE49-F238E27FC236}">
                  <a16:creationId xmlns:a16="http://schemas.microsoft.com/office/drawing/2014/main" id="{A37CEDBC-F52A-BCB1-9345-7868B55D986A}"/>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4" name="フローチャート: 結合子 115">
              <a:extLst>
                <a:ext uri="{FF2B5EF4-FFF2-40B4-BE49-F238E27FC236}">
                  <a16:creationId xmlns:a16="http://schemas.microsoft.com/office/drawing/2014/main" id="{0A4D95A9-A415-C066-0017-F612B1D7888B}"/>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5" name="グループ化 117">
            <a:extLst>
              <a:ext uri="{FF2B5EF4-FFF2-40B4-BE49-F238E27FC236}">
                <a16:creationId xmlns:a16="http://schemas.microsoft.com/office/drawing/2014/main" id="{61A7572C-79F7-D269-78A9-C5BCCC451EC8}"/>
              </a:ext>
            </a:extLst>
          </p:cNvPr>
          <p:cNvGrpSpPr/>
          <p:nvPr/>
        </p:nvGrpSpPr>
        <p:grpSpPr>
          <a:xfrm>
            <a:off x="5836478" y="4434907"/>
            <a:ext cx="80274" cy="45724"/>
            <a:chOff x="6153462" y="4783160"/>
            <a:chExt cx="190102" cy="108282"/>
          </a:xfrm>
        </p:grpSpPr>
        <p:sp>
          <p:nvSpPr>
            <p:cNvPr id="376" name="フローチャート: 結合子 118">
              <a:extLst>
                <a:ext uri="{FF2B5EF4-FFF2-40B4-BE49-F238E27FC236}">
                  <a16:creationId xmlns:a16="http://schemas.microsoft.com/office/drawing/2014/main" id="{57D5C4ED-3E0F-66BD-54E4-9C8F335CA764}"/>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7" name="フローチャート: 結合子 119">
              <a:extLst>
                <a:ext uri="{FF2B5EF4-FFF2-40B4-BE49-F238E27FC236}">
                  <a16:creationId xmlns:a16="http://schemas.microsoft.com/office/drawing/2014/main" id="{6E67295A-6EE5-B828-2C53-556C27A41372}"/>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8" name="グループ化 120">
            <a:extLst>
              <a:ext uri="{FF2B5EF4-FFF2-40B4-BE49-F238E27FC236}">
                <a16:creationId xmlns:a16="http://schemas.microsoft.com/office/drawing/2014/main" id="{3196A63C-FBE7-0131-1EA1-0652996C240D}"/>
              </a:ext>
            </a:extLst>
          </p:cNvPr>
          <p:cNvGrpSpPr/>
          <p:nvPr/>
        </p:nvGrpSpPr>
        <p:grpSpPr>
          <a:xfrm>
            <a:off x="6422860" y="3751329"/>
            <a:ext cx="80274" cy="45724"/>
            <a:chOff x="6153462" y="4783160"/>
            <a:chExt cx="190102" cy="108282"/>
          </a:xfrm>
        </p:grpSpPr>
        <p:sp>
          <p:nvSpPr>
            <p:cNvPr id="379" name="フローチャート: 結合子 121">
              <a:extLst>
                <a:ext uri="{FF2B5EF4-FFF2-40B4-BE49-F238E27FC236}">
                  <a16:creationId xmlns:a16="http://schemas.microsoft.com/office/drawing/2014/main" id="{C9B384B6-07AF-0475-F5B8-6BD661CCE4DB}"/>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0" name="フローチャート: 結合子 122">
              <a:extLst>
                <a:ext uri="{FF2B5EF4-FFF2-40B4-BE49-F238E27FC236}">
                  <a16:creationId xmlns:a16="http://schemas.microsoft.com/office/drawing/2014/main" id="{EC9F8FD0-7F8F-D835-3C9C-C3548DF24785}"/>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81" name="グループ化 124">
            <a:extLst>
              <a:ext uri="{FF2B5EF4-FFF2-40B4-BE49-F238E27FC236}">
                <a16:creationId xmlns:a16="http://schemas.microsoft.com/office/drawing/2014/main" id="{7E792C05-0B0B-F812-D4A2-A667D9BF03DE}"/>
              </a:ext>
            </a:extLst>
          </p:cNvPr>
          <p:cNvGrpSpPr/>
          <p:nvPr/>
        </p:nvGrpSpPr>
        <p:grpSpPr>
          <a:xfrm>
            <a:off x="6498317" y="3818359"/>
            <a:ext cx="80274" cy="45724"/>
            <a:chOff x="6051098" y="4930652"/>
            <a:chExt cx="190102" cy="108282"/>
          </a:xfrm>
        </p:grpSpPr>
        <p:sp>
          <p:nvSpPr>
            <p:cNvPr id="382" name="フローチャート: 結合子 125">
              <a:extLst>
                <a:ext uri="{FF2B5EF4-FFF2-40B4-BE49-F238E27FC236}">
                  <a16:creationId xmlns:a16="http://schemas.microsoft.com/office/drawing/2014/main" id="{C638A964-2EE7-8A0A-E6D4-58A1D7E4B139}"/>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3" name="フローチャート: 結合子 126">
              <a:extLst>
                <a:ext uri="{FF2B5EF4-FFF2-40B4-BE49-F238E27FC236}">
                  <a16:creationId xmlns:a16="http://schemas.microsoft.com/office/drawing/2014/main" id="{8C97BE6B-5204-CE5B-7BB3-E51708C66686}"/>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384" name="フリーフォーム: 図形 131">
            <a:extLst>
              <a:ext uri="{FF2B5EF4-FFF2-40B4-BE49-F238E27FC236}">
                <a16:creationId xmlns:a16="http://schemas.microsoft.com/office/drawing/2014/main" id="{D13C0464-B31D-3FC2-B42F-B9D5B5BADBDE}"/>
              </a:ext>
            </a:extLst>
          </p:cNvPr>
          <p:cNvSpPr/>
          <p:nvPr/>
        </p:nvSpPr>
        <p:spPr>
          <a:xfrm>
            <a:off x="5674985" y="4009858"/>
            <a:ext cx="45426" cy="37860"/>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5" name="フリーフォーム: 図形 132">
            <a:extLst>
              <a:ext uri="{FF2B5EF4-FFF2-40B4-BE49-F238E27FC236}">
                <a16:creationId xmlns:a16="http://schemas.microsoft.com/office/drawing/2014/main" id="{C21FB728-E4DD-DAE0-9CAF-8D0273A2D095}"/>
              </a:ext>
            </a:extLst>
          </p:cNvPr>
          <p:cNvSpPr/>
          <p:nvPr/>
        </p:nvSpPr>
        <p:spPr>
          <a:xfrm rot="7865904">
            <a:off x="6397945" y="3808154"/>
            <a:ext cx="45426" cy="37860"/>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6" name="フリーフォーム: 図形 133">
            <a:extLst>
              <a:ext uri="{FF2B5EF4-FFF2-40B4-BE49-F238E27FC236}">
                <a16:creationId xmlns:a16="http://schemas.microsoft.com/office/drawing/2014/main" id="{23F9D0FE-E150-E2DF-827C-53428525EE50}"/>
              </a:ext>
            </a:extLst>
          </p:cNvPr>
          <p:cNvSpPr/>
          <p:nvPr/>
        </p:nvSpPr>
        <p:spPr>
          <a:xfrm>
            <a:off x="6517749" y="3773214"/>
            <a:ext cx="40982" cy="37301"/>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387" name="グループ化 134">
            <a:extLst>
              <a:ext uri="{FF2B5EF4-FFF2-40B4-BE49-F238E27FC236}">
                <a16:creationId xmlns:a16="http://schemas.microsoft.com/office/drawing/2014/main" id="{9F198DAE-E925-FDC4-8B77-C97FA0808811}"/>
              </a:ext>
            </a:extLst>
          </p:cNvPr>
          <p:cNvGrpSpPr/>
          <p:nvPr/>
        </p:nvGrpSpPr>
        <p:grpSpPr>
          <a:xfrm>
            <a:off x="6436688" y="3876790"/>
            <a:ext cx="80274" cy="45724"/>
            <a:chOff x="6051098" y="4930652"/>
            <a:chExt cx="190102" cy="108282"/>
          </a:xfrm>
        </p:grpSpPr>
        <p:sp>
          <p:nvSpPr>
            <p:cNvPr id="388" name="フローチャート: 結合子 135">
              <a:extLst>
                <a:ext uri="{FF2B5EF4-FFF2-40B4-BE49-F238E27FC236}">
                  <a16:creationId xmlns:a16="http://schemas.microsoft.com/office/drawing/2014/main" id="{3667EBCE-2737-7346-BE4C-F92FA7557258}"/>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9" name="フローチャート: 結合子 136">
              <a:extLst>
                <a:ext uri="{FF2B5EF4-FFF2-40B4-BE49-F238E27FC236}">
                  <a16:creationId xmlns:a16="http://schemas.microsoft.com/office/drawing/2014/main" id="{A268FE9A-A752-7164-3393-48060DCDD459}"/>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cxnSp>
        <p:nvCxnSpPr>
          <p:cNvPr id="390" name="コネクタ: カギ線 138">
            <a:extLst>
              <a:ext uri="{FF2B5EF4-FFF2-40B4-BE49-F238E27FC236}">
                <a16:creationId xmlns:a16="http://schemas.microsoft.com/office/drawing/2014/main" id="{00C4C4DE-37B7-9028-929F-7C360CC03E86}"/>
              </a:ext>
            </a:extLst>
          </p:cNvPr>
          <p:cNvCxnSpPr>
            <a:cxnSpLocks/>
            <a:stCxn id="366" idx="3"/>
          </p:cNvCxnSpPr>
          <p:nvPr/>
        </p:nvCxnSpPr>
        <p:spPr>
          <a:xfrm rot="5400000">
            <a:off x="5609421" y="4168709"/>
            <a:ext cx="131179" cy="44"/>
          </a:xfrm>
          <a:prstGeom prst="bentConnector3">
            <a:avLst/>
          </a:prstGeom>
          <a:noFill/>
          <a:ln w="19050" cap="flat" cmpd="sng" algn="ctr">
            <a:solidFill>
              <a:srgbClr val="000000"/>
            </a:solidFill>
            <a:prstDash val="solid"/>
            <a:headEnd type="oval"/>
          </a:ln>
          <a:effectLst/>
        </p:spPr>
      </p:cxnSp>
      <p:sp>
        <p:nvSpPr>
          <p:cNvPr id="391" name="テキスト ボックス 140">
            <a:extLst>
              <a:ext uri="{FF2B5EF4-FFF2-40B4-BE49-F238E27FC236}">
                <a16:creationId xmlns:a16="http://schemas.microsoft.com/office/drawing/2014/main" id="{B0DFBD03-DB84-4748-F5DB-267068072795}"/>
              </a:ext>
            </a:extLst>
          </p:cNvPr>
          <p:cNvSpPr txBox="1"/>
          <p:nvPr/>
        </p:nvSpPr>
        <p:spPr>
          <a:xfrm>
            <a:off x="5452943" y="4219814"/>
            <a:ext cx="428158" cy="274178"/>
          </a:xfrm>
          <a:prstGeom prst="rect">
            <a:avLst/>
          </a:prstGeom>
          <a:noFill/>
        </p:spPr>
        <p:txBody>
          <a:bodyPr wrap="square" rtlCol="0">
            <a:spAutoFit/>
          </a:bodyPr>
          <a:lstStyle/>
          <a:p>
            <a:pPr defTabSz="457200" fontAlgn="base">
              <a:spcBef>
                <a:spcPct val="0"/>
              </a:spcBef>
              <a:spcAft>
                <a:spcPct val="0"/>
              </a:spcAft>
            </a:pPr>
            <a:r>
              <a:rPr lang="en-US" altLang="ja-JP" sz="591" dirty="0">
                <a:solidFill>
                  <a:srgbClr val="FFFFFF"/>
                </a:solidFill>
                <a:latin typeface="Calibri" panose="020F0502020204030204" pitchFamily="34" charset="0"/>
                <a:ea typeface="Microsoft YaHei"/>
                <a:cs typeface="Calibri" panose="020F0502020204030204" pitchFamily="34" charset="0"/>
              </a:rPr>
              <a:t>Lysosomes</a:t>
            </a:r>
            <a:endParaRPr kumimoji="1" lang="ja-JP" altLang="en-US" sz="591" dirty="0">
              <a:solidFill>
                <a:srgbClr val="FFFFFF"/>
              </a:solidFill>
              <a:latin typeface="Calibri" panose="020F0502020204030204" pitchFamily="34" charset="0"/>
              <a:ea typeface="Microsoft YaHei"/>
              <a:cs typeface="Calibri" panose="020F0502020204030204" pitchFamily="34" charset="0"/>
            </a:endParaRPr>
          </a:p>
        </p:txBody>
      </p:sp>
      <p:sp>
        <p:nvSpPr>
          <p:cNvPr id="392" name="フリーフォーム: 図形 127">
            <a:extLst>
              <a:ext uri="{FF2B5EF4-FFF2-40B4-BE49-F238E27FC236}">
                <a16:creationId xmlns:a16="http://schemas.microsoft.com/office/drawing/2014/main" id="{7612F6F2-E339-1330-7240-F220D527B1B5}"/>
              </a:ext>
            </a:extLst>
          </p:cNvPr>
          <p:cNvSpPr/>
          <p:nvPr/>
        </p:nvSpPr>
        <p:spPr>
          <a:xfrm>
            <a:off x="6130805" y="2636768"/>
            <a:ext cx="305533" cy="369777"/>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2"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2" b="0" i="0" u="none" strike="noStrike" kern="0" cap="none" spc="0" normalizeH="0" baseline="0" noProof="0" dirty="0">
              <a:ln>
                <a:noFill/>
              </a:ln>
              <a:solidFill>
                <a:srgbClr val="000000"/>
              </a:solidFill>
              <a:effectLst/>
              <a:uLnTx/>
              <a:uFillTx/>
              <a:latin typeface="Arial"/>
              <a:ea typeface="Microsoft YaHei"/>
            </a:endParaRPr>
          </a:p>
        </p:txBody>
      </p:sp>
      <p:sp>
        <p:nvSpPr>
          <p:cNvPr id="393" name="フリーフォーム: 図形 127">
            <a:extLst>
              <a:ext uri="{FF2B5EF4-FFF2-40B4-BE49-F238E27FC236}">
                <a16:creationId xmlns:a16="http://schemas.microsoft.com/office/drawing/2014/main" id="{645F2D79-DC2A-ABDA-3E5E-348DD0696EF5}"/>
              </a:ext>
            </a:extLst>
          </p:cNvPr>
          <p:cNvSpPr/>
          <p:nvPr/>
        </p:nvSpPr>
        <p:spPr>
          <a:xfrm>
            <a:off x="5804963" y="2655423"/>
            <a:ext cx="305533" cy="369777"/>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2"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2" b="0" i="0" u="none" strike="noStrike" kern="0" cap="none" spc="0" normalizeH="0" baseline="0" noProof="0" dirty="0">
              <a:ln>
                <a:noFill/>
              </a:ln>
              <a:solidFill>
                <a:srgbClr val="000000"/>
              </a:solidFill>
              <a:effectLst/>
              <a:uLnTx/>
              <a:uFillTx/>
              <a:latin typeface="Arial"/>
              <a:ea typeface="Microsoft YaHei"/>
            </a:endParaRPr>
          </a:p>
        </p:txBody>
      </p:sp>
    </p:spTree>
    <p:extLst>
      <p:ext uri="{BB962C8B-B14F-4D97-AF65-F5344CB8AC3E}">
        <p14:creationId xmlns:p14="http://schemas.microsoft.com/office/powerpoint/2010/main" val="381765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t>Antibody-Drug Conjugates: Targeted Payload Delivery</a:t>
            </a:r>
          </a:p>
        </p:txBody>
      </p:sp>
      <p:sp>
        <p:nvSpPr>
          <p:cNvPr id="2" name="Footer Placeholder 1">
            <a:extLst>
              <a:ext uri="{FF2B5EF4-FFF2-40B4-BE49-F238E27FC236}">
                <a16:creationId xmlns:a16="http://schemas.microsoft.com/office/drawing/2014/main" id="{287A2C6A-F6D0-C19B-304E-4772732392E0}"/>
              </a:ext>
            </a:extLst>
          </p:cNvPr>
          <p:cNvSpPr>
            <a:spLocks noGrp="1"/>
          </p:cNvSpPr>
          <p:nvPr>
            <p:ph type="ftr" sz="quarter" idx="3"/>
          </p:nvPr>
        </p:nvSpPr>
        <p:spPr/>
        <p:txBody>
          <a:bodyPr/>
          <a:lstStyle/>
          <a:p>
            <a:r>
              <a:rPr lang="it-IT" dirty="0"/>
              <a:t>Nagayama A, et al. </a:t>
            </a:r>
            <a:r>
              <a:rPr lang="it-IT" i="1" dirty="0"/>
              <a:t>Target Oncol. </a:t>
            </a:r>
            <a:r>
              <a:rPr lang="it-IT" dirty="0"/>
              <a:t>2017 Dec;12(6):719-739.</a:t>
            </a:r>
          </a:p>
        </p:txBody>
      </p:sp>
      <p:grpSp>
        <p:nvGrpSpPr>
          <p:cNvPr id="270" name="グループ化 2">
            <a:extLst>
              <a:ext uri="{FF2B5EF4-FFF2-40B4-BE49-F238E27FC236}">
                <a16:creationId xmlns:a16="http://schemas.microsoft.com/office/drawing/2014/main" id="{0A307B5C-27FE-87FB-DD99-5B3AED654EB0}"/>
              </a:ext>
            </a:extLst>
          </p:cNvPr>
          <p:cNvGrpSpPr/>
          <p:nvPr/>
        </p:nvGrpSpPr>
        <p:grpSpPr>
          <a:xfrm>
            <a:off x="4848869" y="2349345"/>
            <a:ext cx="2924207" cy="2364041"/>
            <a:chOff x="2517168" y="-64535"/>
            <a:chExt cx="8231658" cy="6878052"/>
          </a:xfrm>
        </p:grpSpPr>
        <p:sp>
          <p:nvSpPr>
            <p:cNvPr id="271" name="楕円 3">
              <a:extLst>
                <a:ext uri="{FF2B5EF4-FFF2-40B4-BE49-F238E27FC236}">
                  <a16:creationId xmlns:a16="http://schemas.microsoft.com/office/drawing/2014/main" id="{2994CFCC-C352-9947-C14B-05D02C923A52}"/>
                </a:ext>
              </a:extLst>
            </p:cNvPr>
            <p:cNvSpPr/>
            <p:nvPr/>
          </p:nvSpPr>
          <p:spPr>
            <a:xfrm>
              <a:off x="2517168" y="1188504"/>
              <a:ext cx="8231658" cy="5625013"/>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2" name="楕円 4">
              <a:extLst>
                <a:ext uri="{FF2B5EF4-FFF2-40B4-BE49-F238E27FC236}">
                  <a16:creationId xmlns:a16="http://schemas.microsoft.com/office/drawing/2014/main" id="{F4C801A7-9ECC-92E7-6CDE-BD4166BE4A02}"/>
                </a:ext>
              </a:extLst>
            </p:cNvPr>
            <p:cNvSpPr/>
            <p:nvPr/>
          </p:nvSpPr>
          <p:spPr>
            <a:xfrm>
              <a:off x="7626731" y="1776063"/>
              <a:ext cx="1828799" cy="163359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73" name="図 7">
              <a:extLst>
                <a:ext uri="{FF2B5EF4-FFF2-40B4-BE49-F238E27FC236}">
                  <a16:creationId xmlns:a16="http://schemas.microsoft.com/office/drawing/2014/main" id="{9EC9FDA5-6564-58D8-82D4-74B622FA0356}"/>
                </a:ext>
              </a:extLst>
            </p:cNvPr>
            <p:cNvPicPr>
              <a:picLocks noChangeAspect="1"/>
            </p:cNvPicPr>
            <p:nvPr/>
          </p:nvPicPr>
          <p:blipFill>
            <a:blip r:embed="rId3"/>
            <a:stretch>
              <a:fillRect/>
            </a:stretch>
          </p:blipFill>
          <p:spPr>
            <a:xfrm rot="12312822">
              <a:off x="6351992" y="-64535"/>
              <a:ext cx="925168" cy="833247"/>
            </a:xfrm>
            <a:prstGeom prst="rect">
              <a:avLst/>
            </a:prstGeom>
          </p:spPr>
        </p:pic>
        <p:pic>
          <p:nvPicPr>
            <p:cNvPr id="274" name="図 8">
              <a:extLst>
                <a:ext uri="{FF2B5EF4-FFF2-40B4-BE49-F238E27FC236}">
                  <a16:creationId xmlns:a16="http://schemas.microsoft.com/office/drawing/2014/main" id="{E9D7DE73-C126-81B5-D233-ECBE4978C3DF}"/>
                </a:ext>
              </a:extLst>
            </p:cNvPr>
            <p:cNvPicPr>
              <a:picLocks noChangeAspect="1"/>
            </p:cNvPicPr>
            <p:nvPr/>
          </p:nvPicPr>
          <p:blipFill>
            <a:blip r:embed="rId3"/>
            <a:stretch>
              <a:fillRect/>
            </a:stretch>
          </p:blipFill>
          <p:spPr>
            <a:xfrm rot="3900000">
              <a:off x="4126544" y="265685"/>
              <a:ext cx="925168" cy="833247"/>
            </a:xfrm>
            <a:prstGeom prst="rect">
              <a:avLst/>
            </a:prstGeom>
          </p:spPr>
        </p:pic>
        <p:sp>
          <p:nvSpPr>
            <p:cNvPr id="275" name="楕円 11">
              <a:extLst>
                <a:ext uri="{FF2B5EF4-FFF2-40B4-BE49-F238E27FC236}">
                  <a16:creationId xmlns:a16="http://schemas.microsoft.com/office/drawing/2014/main" id="{9A523CFA-6E21-9489-224C-AC12225478A6}"/>
                </a:ext>
              </a:extLst>
            </p:cNvPr>
            <p:cNvSpPr/>
            <p:nvPr/>
          </p:nvSpPr>
          <p:spPr>
            <a:xfrm>
              <a:off x="2648092" y="1294417"/>
              <a:ext cx="7962347" cy="5369464"/>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6" name="楕円 12">
              <a:extLst>
                <a:ext uri="{FF2B5EF4-FFF2-40B4-BE49-F238E27FC236}">
                  <a16:creationId xmlns:a16="http://schemas.microsoft.com/office/drawing/2014/main" id="{8D41E645-DEB8-89F1-69D5-502424053A7E}"/>
                </a:ext>
              </a:extLst>
            </p:cNvPr>
            <p:cNvSpPr/>
            <p:nvPr/>
          </p:nvSpPr>
          <p:spPr>
            <a:xfrm>
              <a:off x="7533112" y="1692437"/>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77" name="フリーフォーム: 図形 10">
              <a:extLst>
                <a:ext uri="{FF2B5EF4-FFF2-40B4-BE49-F238E27FC236}">
                  <a16:creationId xmlns:a16="http://schemas.microsoft.com/office/drawing/2014/main" id="{7D9CB4CA-08B3-901D-A2F2-F5F3AA2F86A5}"/>
                </a:ext>
              </a:extLst>
            </p:cNvPr>
            <p:cNvSpPr/>
            <p:nvPr/>
          </p:nvSpPr>
          <p:spPr>
            <a:xfrm rot="2698438">
              <a:off x="7804991" y="2888103"/>
              <a:ext cx="269545" cy="519808"/>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78" name="図 9">
              <a:extLst>
                <a:ext uri="{FF2B5EF4-FFF2-40B4-BE49-F238E27FC236}">
                  <a16:creationId xmlns:a16="http://schemas.microsoft.com/office/drawing/2014/main" id="{F253CEE9-EF7B-9142-C2AA-D9DF18513BEC}"/>
                </a:ext>
              </a:extLst>
            </p:cNvPr>
            <p:cNvPicPr>
              <a:picLocks noChangeAspect="1"/>
            </p:cNvPicPr>
            <p:nvPr/>
          </p:nvPicPr>
          <p:blipFill>
            <a:blip r:embed="rId3"/>
            <a:stretch>
              <a:fillRect/>
            </a:stretch>
          </p:blipFill>
          <p:spPr>
            <a:xfrm rot="13200000">
              <a:off x="8107924" y="2068352"/>
              <a:ext cx="925168" cy="833247"/>
            </a:xfrm>
            <a:prstGeom prst="rect">
              <a:avLst/>
            </a:prstGeom>
          </p:spPr>
        </p:pic>
        <p:grpSp>
          <p:nvGrpSpPr>
            <p:cNvPr id="279" name="グループ化 21">
              <a:extLst>
                <a:ext uri="{FF2B5EF4-FFF2-40B4-BE49-F238E27FC236}">
                  <a16:creationId xmlns:a16="http://schemas.microsoft.com/office/drawing/2014/main" id="{3817CB75-1D5C-1C11-EB1E-561D140CFD2A}"/>
                </a:ext>
              </a:extLst>
            </p:cNvPr>
            <p:cNvGrpSpPr/>
            <p:nvPr/>
          </p:nvGrpSpPr>
          <p:grpSpPr>
            <a:xfrm>
              <a:off x="7799010" y="4136268"/>
              <a:ext cx="1896592" cy="1694147"/>
              <a:chOff x="6946882" y="4356182"/>
              <a:chExt cx="1896592" cy="1694147"/>
            </a:xfrm>
          </p:grpSpPr>
          <p:sp>
            <p:nvSpPr>
              <p:cNvPr id="303" name="楕円 19">
                <a:extLst>
                  <a:ext uri="{FF2B5EF4-FFF2-40B4-BE49-F238E27FC236}">
                    <a16:creationId xmlns:a16="http://schemas.microsoft.com/office/drawing/2014/main" id="{5D07214C-3144-10C1-FE2A-F4BD4792F7AE}"/>
                  </a:ext>
                </a:extLst>
              </p:cNvPr>
              <p:cNvSpPr/>
              <p:nvPr/>
            </p:nvSpPr>
            <p:spPr>
              <a:xfrm>
                <a:off x="7029408" y="4429897"/>
                <a:ext cx="1720447" cy="153680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4" name="楕円 20">
                <a:extLst>
                  <a:ext uri="{FF2B5EF4-FFF2-40B4-BE49-F238E27FC236}">
                    <a16:creationId xmlns:a16="http://schemas.microsoft.com/office/drawing/2014/main" id="{D26312CA-7CDB-B33E-CE01-C7A25AAA44FD}"/>
                  </a:ext>
                </a:extLst>
              </p:cNvPr>
              <p:cNvSpPr/>
              <p:nvPr/>
            </p:nvSpPr>
            <p:spPr>
              <a:xfrm>
                <a:off x="6946882" y="4356182"/>
                <a:ext cx="1896592" cy="1694147"/>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280" name="グループ化 22">
              <a:extLst>
                <a:ext uri="{FF2B5EF4-FFF2-40B4-BE49-F238E27FC236}">
                  <a16:creationId xmlns:a16="http://schemas.microsoft.com/office/drawing/2014/main" id="{6096C6D4-ECBE-361C-B3F2-7C610C574A2F}"/>
                </a:ext>
              </a:extLst>
            </p:cNvPr>
            <p:cNvGrpSpPr/>
            <p:nvPr/>
          </p:nvGrpSpPr>
          <p:grpSpPr>
            <a:xfrm>
              <a:off x="5437296" y="4520395"/>
              <a:ext cx="2016035" cy="1800841"/>
              <a:chOff x="6774603" y="4124672"/>
              <a:chExt cx="2016035" cy="1800841"/>
            </a:xfrm>
          </p:grpSpPr>
          <p:sp>
            <p:nvSpPr>
              <p:cNvPr id="301" name="楕円 23">
                <a:extLst>
                  <a:ext uri="{FF2B5EF4-FFF2-40B4-BE49-F238E27FC236}">
                    <a16:creationId xmlns:a16="http://schemas.microsoft.com/office/drawing/2014/main" id="{99EC182D-F6BB-125E-CA28-86B550F17D5C}"/>
                  </a:ext>
                </a:extLst>
              </p:cNvPr>
              <p:cNvSpPr/>
              <p:nvPr/>
            </p:nvSpPr>
            <p:spPr>
              <a:xfrm>
                <a:off x="6868222" y="4208298"/>
                <a:ext cx="1828799" cy="1633591"/>
              </a:xfrm>
              <a:prstGeom prst="ellipse">
                <a:avLst/>
              </a:prstGeom>
              <a:solidFill>
                <a:srgbClr val="808080"/>
              </a:solid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2" name="楕円 24">
                <a:extLst>
                  <a:ext uri="{FF2B5EF4-FFF2-40B4-BE49-F238E27FC236}">
                    <a16:creationId xmlns:a16="http://schemas.microsoft.com/office/drawing/2014/main" id="{DF2AA555-F4DF-88D1-2945-F161D9EDE28D}"/>
                  </a:ext>
                </a:extLst>
              </p:cNvPr>
              <p:cNvSpPr/>
              <p:nvPr/>
            </p:nvSpPr>
            <p:spPr>
              <a:xfrm>
                <a:off x="6774603" y="4124672"/>
                <a:ext cx="2016035" cy="1800841"/>
              </a:xfrm>
              <a:prstGeom prst="ellipse">
                <a:avLst/>
              </a:prstGeom>
              <a:noFill/>
              <a:ln w="381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281" name="楕円 27">
              <a:extLst>
                <a:ext uri="{FF2B5EF4-FFF2-40B4-BE49-F238E27FC236}">
                  <a16:creationId xmlns:a16="http://schemas.microsoft.com/office/drawing/2014/main" id="{2D308C95-3726-4005-5DE7-7A448DE83A3D}"/>
                </a:ext>
              </a:extLst>
            </p:cNvPr>
            <p:cNvSpPr/>
            <p:nvPr/>
          </p:nvSpPr>
          <p:spPr>
            <a:xfrm>
              <a:off x="4292395" y="2263018"/>
              <a:ext cx="2420281" cy="2052635"/>
            </a:xfrm>
            <a:prstGeom prst="ellipse">
              <a:avLst/>
            </a:prstGeom>
            <a:noFill/>
            <a:ln w="38100" cap="flat" cmpd="sng" algn="ctr">
              <a:solidFill>
                <a:srgbClr val="00CC99">
                  <a:shade val="50000"/>
                </a:srgbClr>
              </a:solidFill>
              <a:prstDash val="dash"/>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2" name="楕円 36">
              <a:extLst>
                <a:ext uri="{FF2B5EF4-FFF2-40B4-BE49-F238E27FC236}">
                  <a16:creationId xmlns:a16="http://schemas.microsoft.com/office/drawing/2014/main" id="{1297D067-B349-D6AD-2BBF-A90469DA2829}"/>
                </a:ext>
              </a:extLst>
            </p:cNvPr>
            <p:cNvSpPr/>
            <p:nvPr/>
          </p:nvSpPr>
          <p:spPr>
            <a:xfrm>
              <a:off x="2766541" y="3493443"/>
              <a:ext cx="441477" cy="642787"/>
            </a:xfrm>
            <a:prstGeom prst="ellipse">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3" name="円弧 38">
              <a:extLst>
                <a:ext uri="{FF2B5EF4-FFF2-40B4-BE49-F238E27FC236}">
                  <a16:creationId xmlns:a16="http://schemas.microsoft.com/office/drawing/2014/main" id="{62BD6A14-24BF-8711-7F76-59DCA8256DF8}"/>
                </a:ext>
              </a:extLst>
            </p:cNvPr>
            <p:cNvSpPr/>
            <p:nvPr/>
          </p:nvSpPr>
          <p:spPr>
            <a:xfrm rot="10800000">
              <a:off x="3006141" y="2966083"/>
              <a:ext cx="3850019" cy="2558622"/>
            </a:xfrm>
            <a:prstGeom prst="arc">
              <a:avLst>
                <a:gd name="adj1" fmla="val 18474078"/>
                <a:gd name="adj2" fmla="val 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4" name="円弧 41">
              <a:extLst>
                <a:ext uri="{FF2B5EF4-FFF2-40B4-BE49-F238E27FC236}">
                  <a16:creationId xmlns:a16="http://schemas.microsoft.com/office/drawing/2014/main" id="{068A549F-6FAD-F52D-D28B-E5147463AC4D}"/>
                </a:ext>
              </a:extLst>
            </p:cNvPr>
            <p:cNvSpPr/>
            <p:nvPr/>
          </p:nvSpPr>
          <p:spPr>
            <a:xfrm rot="13200000">
              <a:off x="3270818" y="1369210"/>
              <a:ext cx="2950437" cy="4248136"/>
            </a:xfrm>
            <a:prstGeom prst="arc">
              <a:avLst>
                <a:gd name="adj1" fmla="val 19401305"/>
                <a:gd name="adj2" fmla="val 195443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5" name="円弧 42">
              <a:extLst>
                <a:ext uri="{FF2B5EF4-FFF2-40B4-BE49-F238E27FC236}">
                  <a16:creationId xmlns:a16="http://schemas.microsoft.com/office/drawing/2014/main" id="{54775B40-AA16-157F-B93A-ECE9F3155932}"/>
                </a:ext>
              </a:extLst>
            </p:cNvPr>
            <p:cNvSpPr/>
            <p:nvPr/>
          </p:nvSpPr>
          <p:spPr>
            <a:xfrm rot="14700000">
              <a:off x="3576886" y="1568084"/>
              <a:ext cx="2950437" cy="4248136"/>
            </a:xfrm>
            <a:prstGeom prst="arc">
              <a:avLst>
                <a:gd name="adj1" fmla="val 18151206"/>
                <a:gd name="adj2" fmla="val 65851"/>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6" name="円弧 43">
              <a:extLst>
                <a:ext uri="{FF2B5EF4-FFF2-40B4-BE49-F238E27FC236}">
                  <a16:creationId xmlns:a16="http://schemas.microsoft.com/office/drawing/2014/main" id="{AB408F0B-146C-5FA4-E98C-ED88F1C60386}"/>
                </a:ext>
              </a:extLst>
            </p:cNvPr>
            <p:cNvSpPr/>
            <p:nvPr/>
          </p:nvSpPr>
          <p:spPr>
            <a:xfrm rot="14700000">
              <a:off x="3535810" y="1204771"/>
              <a:ext cx="2950437" cy="4248136"/>
            </a:xfrm>
            <a:prstGeom prst="arc">
              <a:avLst>
                <a:gd name="adj1" fmla="val 14017393"/>
                <a:gd name="adj2" fmla="val 16104782"/>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7" name="円弧 44">
              <a:extLst>
                <a:ext uri="{FF2B5EF4-FFF2-40B4-BE49-F238E27FC236}">
                  <a16:creationId xmlns:a16="http://schemas.microsoft.com/office/drawing/2014/main" id="{CBAB42CD-4969-874F-E674-121961459D94}"/>
                </a:ext>
              </a:extLst>
            </p:cNvPr>
            <p:cNvSpPr/>
            <p:nvPr/>
          </p:nvSpPr>
          <p:spPr>
            <a:xfrm rot="14700000">
              <a:off x="3455931" y="846795"/>
              <a:ext cx="2950437" cy="4248136"/>
            </a:xfrm>
            <a:prstGeom prst="arc">
              <a:avLst>
                <a:gd name="adj1" fmla="val 13438190"/>
                <a:gd name="adj2" fmla="val 15507329"/>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88" name="星: 8 pt 47">
              <a:extLst>
                <a:ext uri="{FF2B5EF4-FFF2-40B4-BE49-F238E27FC236}">
                  <a16:creationId xmlns:a16="http://schemas.microsoft.com/office/drawing/2014/main" id="{8AA15097-A166-6F08-F455-832A2D3E6E3B}"/>
                </a:ext>
              </a:extLst>
            </p:cNvPr>
            <p:cNvSpPr/>
            <p:nvPr/>
          </p:nvSpPr>
          <p:spPr>
            <a:xfrm>
              <a:off x="3814708" y="4676968"/>
              <a:ext cx="281426" cy="281426"/>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89" name="円弧 48">
              <a:extLst>
                <a:ext uri="{FF2B5EF4-FFF2-40B4-BE49-F238E27FC236}">
                  <a16:creationId xmlns:a16="http://schemas.microsoft.com/office/drawing/2014/main" id="{C4F7D659-1D26-0E48-0644-24FBB34BC118}"/>
                </a:ext>
              </a:extLst>
            </p:cNvPr>
            <p:cNvSpPr/>
            <p:nvPr/>
          </p:nvSpPr>
          <p:spPr>
            <a:xfrm rot="14700000">
              <a:off x="3545456" y="62406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sp>
          <p:nvSpPr>
            <p:cNvPr id="290" name="円弧 49">
              <a:extLst>
                <a:ext uri="{FF2B5EF4-FFF2-40B4-BE49-F238E27FC236}">
                  <a16:creationId xmlns:a16="http://schemas.microsoft.com/office/drawing/2014/main" id="{D54DEA8B-5832-FA14-5F28-82C7DCBF2DB0}"/>
                </a:ext>
              </a:extLst>
            </p:cNvPr>
            <p:cNvSpPr/>
            <p:nvPr/>
          </p:nvSpPr>
          <p:spPr>
            <a:xfrm rot="14700000">
              <a:off x="3442191" y="1857052"/>
              <a:ext cx="2950437" cy="4248136"/>
            </a:xfrm>
            <a:prstGeom prst="arc">
              <a:avLst>
                <a:gd name="adj1" fmla="val 16619706"/>
                <a:gd name="adj2" fmla="val 17258350"/>
              </a:avLst>
            </a:prstGeom>
            <a:noFill/>
            <a:ln w="25400" cap="flat" cmpd="sng" algn="ctr">
              <a:solidFill>
                <a:srgbClr val="00CC99">
                  <a:shade val="95000"/>
                  <a:satMod val="105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000000"/>
                </a:solidFill>
                <a:effectLst/>
                <a:uLnTx/>
                <a:uFillTx/>
                <a:latin typeface="Arial"/>
                <a:ea typeface="Microsoft YaHei"/>
              </a:endParaRPr>
            </a:p>
          </p:txBody>
        </p:sp>
        <p:pic>
          <p:nvPicPr>
            <p:cNvPr id="291" name="図 50">
              <a:extLst>
                <a:ext uri="{FF2B5EF4-FFF2-40B4-BE49-F238E27FC236}">
                  <a16:creationId xmlns:a16="http://schemas.microsoft.com/office/drawing/2014/main" id="{D68AD710-3E54-6A47-BBD1-2B20D90677E6}"/>
                </a:ext>
              </a:extLst>
            </p:cNvPr>
            <p:cNvPicPr>
              <a:picLocks noChangeAspect="1"/>
            </p:cNvPicPr>
            <p:nvPr/>
          </p:nvPicPr>
          <p:blipFill>
            <a:blip r:embed="rId3"/>
            <a:stretch>
              <a:fillRect/>
            </a:stretch>
          </p:blipFill>
          <p:spPr>
            <a:xfrm rot="1800000">
              <a:off x="8832571" y="4598172"/>
              <a:ext cx="541296" cy="487515"/>
            </a:xfrm>
            <a:prstGeom prst="rect">
              <a:avLst/>
            </a:prstGeom>
          </p:spPr>
        </p:pic>
        <p:sp>
          <p:nvSpPr>
            <p:cNvPr id="292" name="フリーフォーム: 図形 51">
              <a:extLst>
                <a:ext uri="{FF2B5EF4-FFF2-40B4-BE49-F238E27FC236}">
                  <a16:creationId xmlns:a16="http://schemas.microsoft.com/office/drawing/2014/main" id="{107DF0D2-604E-5CB7-3D07-E2D7EC06E20D}"/>
                </a:ext>
              </a:extLst>
            </p:cNvPr>
            <p:cNvSpPr/>
            <p:nvPr/>
          </p:nvSpPr>
          <p:spPr>
            <a:xfrm rot="575599">
              <a:off x="8051728" y="4702337"/>
              <a:ext cx="204496" cy="380921"/>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pic>
          <p:nvPicPr>
            <p:cNvPr id="293" name="図 52">
              <a:extLst>
                <a:ext uri="{FF2B5EF4-FFF2-40B4-BE49-F238E27FC236}">
                  <a16:creationId xmlns:a16="http://schemas.microsoft.com/office/drawing/2014/main" id="{F2AB5A6D-6EEC-7DEF-6FED-921C3CFE9830}"/>
                </a:ext>
              </a:extLst>
            </p:cNvPr>
            <p:cNvPicPr>
              <a:picLocks noChangeAspect="1"/>
            </p:cNvPicPr>
            <p:nvPr/>
          </p:nvPicPr>
          <p:blipFill>
            <a:blip r:embed="rId3"/>
            <a:stretch>
              <a:fillRect/>
            </a:stretch>
          </p:blipFill>
          <p:spPr>
            <a:xfrm rot="20400000">
              <a:off x="8284447" y="5065305"/>
              <a:ext cx="541296" cy="487515"/>
            </a:xfrm>
            <a:prstGeom prst="rect">
              <a:avLst/>
            </a:prstGeom>
          </p:spPr>
        </p:pic>
        <p:sp>
          <p:nvSpPr>
            <p:cNvPr id="294" name="楕円 53">
              <a:extLst>
                <a:ext uri="{FF2B5EF4-FFF2-40B4-BE49-F238E27FC236}">
                  <a16:creationId xmlns:a16="http://schemas.microsoft.com/office/drawing/2014/main" id="{4204691C-7B13-77B8-694A-700AD48DB5EE}"/>
                </a:ext>
              </a:extLst>
            </p:cNvPr>
            <p:cNvSpPr/>
            <p:nvPr/>
          </p:nvSpPr>
          <p:spPr>
            <a:xfrm rot="1800000">
              <a:off x="8648412" y="1689446"/>
              <a:ext cx="933697" cy="381487"/>
            </a:xfrm>
            <a:prstGeom prst="ellipse">
              <a:avLst/>
            </a:prstGeom>
            <a:solidFill>
              <a:srgbClr val="FFFFFF"/>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295" name="グループ化 37">
              <a:extLst>
                <a:ext uri="{FF2B5EF4-FFF2-40B4-BE49-F238E27FC236}">
                  <a16:creationId xmlns:a16="http://schemas.microsoft.com/office/drawing/2014/main" id="{AE0824FA-5F0C-8929-F067-A71D1A117335}"/>
                </a:ext>
              </a:extLst>
            </p:cNvPr>
            <p:cNvGrpSpPr/>
            <p:nvPr/>
          </p:nvGrpSpPr>
          <p:grpSpPr>
            <a:xfrm>
              <a:off x="4434265" y="3127279"/>
              <a:ext cx="2113362" cy="285342"/>
              <a:chOff x="4249505" y="5998441"/>
              <a:chExt cx="4404295" cy="562133"/>
            </a:xfrm>
          </p:grpSpPr>
          <p:sp>
            <p:nvSpPr>
              <p:cNvPr id="299" name="フリーフォーム: 図形 39">
                <a:extLst>
                  <a:ext uri="{FF2B5EF4-FFF2-40B4-BE49-F238E27FC236}">
                    <a16:creationId xmlns:a16="http://schemas.microsoft.com/office/drawing/2014/main" id="{E25D3795-E9DD-CBB4-BC15-B8C1791BB36A}"/>
                  </a:ext>
                </a:extLst>
              </p:cNvPr>
              <p:cNvSpPr/>
              <p:nvPr/>
            </p:nvSpPr>
            <p:spPr>
              <a:xfrm>
                <a:off x="4712716" y="5998441"/>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00" name="フリーフォーム: 図形 40">
                <a:extLst>
                  <a:ext uri="{FF2B5EF4-FFF2-40B4-BE49-F238E27FC236}">
                    <a16:creationId xmlns:a16="http://schemas.microsoft.com/office/drawing/2014/main" id="{82652A90-B003-B2D5-6940-E51DB3E54AE5}"/>
                  </a:ext>
                </a:extLst>
              </p:cNvPr>
              <p:cNvSpPr/>
              <p:nvPr/>
            </p:nvSpPr>
            <p:spPr>
              <a:xfrm>
                <a:off x="4249505" y="6007066"/>
                <a:ext cx="3941084" cy="553508"/>
              </a:xfrm>
              <a:custGeom>
                <a:avLst/>
                <a:gdLst>
                  <a:gd name="connsiteX0" fmla="*/ 0 w 6804837"/>
                  <a:gd name="connsiteY0" fmla="*/ 829532 h 840165"/>
                  <a:gd name="connsiteX1" fmla="*/ 744279 w 6804837"/>
                  <a:gd name="connsiteY1" fmla="*/ 85253 h 840165"/>
                  <a:gd name="connsiteX2" fmla="*/ 1637414 w 6804837"/>
                  <a:gd name="connsiteY2" fmla="*/ 787002 h 840165"/>
                  <a:gd name="connsiteX3" fmla="*/ 2349796 w 6804837"/>
                  <a:gd name="connsiteY3" fmla="*/ 42723 h 840165"/>
                  <a:gd name="connsiteX4" fmla="*/ 3327991 w 6804837"/>
                  <a:gd name="connsiteY4" fmla="*/ 829532 h 840165"/>
                  <a:gd name="connsiteX5" fmla="*/ 4263656 w 6804837"/>
                  <a:gd name="connsiteY5" fmla="*/ 193 h 840165"/>
                  <a:gd name="connsiteX6" fmla="*/ 4944140 w 6804837"/>
                  <a:gd name="connsiteY6" fmla="*/ 755104 h 840165"/>
                  <a:gd name="connsiteX7" fmla="*/ 5932968 w 6804837"/>
                  <a:gd name="connsiteY7" fmla="*/ 193 h 840165"/>
                  <a:gd name="connsiteX8" fmla="*/ 6804837 w 6804837"/>
                  <a:gd name="connsiteY8" fmla="*/ 840165 h 84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4837" h="840165">
                    <a:moveTo>
                      <a:pt x="0" y="829532"/>
                    </a:moveTo>
                    <a:cubicBezTo>
                      <a:pt x="235688" y="460936"/>
                      <a:pt x="471377" y="92341"/>
                      <a:pt x="744279" y="85253"/>
                    </a:cubicBezTo>
                    <a:cubicBezTo>
                      <a:pt x="1017181" y="78165"/>
                      <a:pt x="1369828" y="794090"/>
                      <a:pt x="1637414" y="787002"/>
                    </a:cubicBezTo>
                    <a:cubicBezTo>
                      <a:pt x="1905000" y="779914"/>
                      <a:pt x="2068033" y="35635"/>
                      <a:pt x="2349796" y="42723"/>
                    </a:cubicBezTo>
                    <a:cubicBezTo>
                      <a:pt x="2631559" y="49811"/>
                      <a:pt x="3009014" y="836620"/>
                      <a:pt x="3327991" y="829532"/>
                    </a:cubicBezTo>
                    <a:cubicBezTo>
                      <a:pt x="3646968" y="822444"/>
                      <a:pt x="3994298" y="12598"/>
                      <a:pt x="4263656" y="193"/>
                    </a:cubicBezTo>
                    <a:cubicBezTo>
                      <a:pt x="4533014" y="-12212"/>
                      <a:pt x="4665921" y="755104"/>
                      <a:pt x="4944140" y="755104"/>
                    </a:cubicBezTo>
                    <a:cubicBezTo>
                      <a:pt x="5222359" y="755104"/>
                      <a:pt x="5622852" y="-13984"/>
                      <a:pt x="5932968" y="193"/>
                    </a:cubicBezTo>
                    <a:cubicBezTo>
                      <a:pt x="6243084" y="14370"/>
                      <a:pt x="6523960" y="427267"/>
                      <a:pt x="6804837" y="840165"/>
                    </a:cubicBezTo>
                  </a:path>
                </a:pathLst>
              </a:custGeom>
              <a:noFill/>
              <a:ln w="38100" cap="flat" cmpd="sng" algn="ctr">
                <a:gradFill>
                  <a:gsLst>
                    <a:gs pos="0">
                      <a:srgbClr val="002060"/>
                    </a:gs>
                    <a:gs pos="74000">
                      <a:srgbClr val="00CC99">
                        <a:lumMod val="45000"/>
                        <a:lumOff val="55000"/>
                      </a:srgbClr>
                    </a:gs>
                    <a:gs pos="83000">
                      <a:srgbClr val="00CC99">
                        <a:lumMod val="45000"/>
                        <a:lumOff val="55000"/>
                      </a:srgbClr>
                    </a:gs>
                    <a:gs pos="100000">
                      <a:srgbClr val="00CC99">
                        <a:lumMod val="30000"/>
                        <a:lumOff val="70000"/>
                      </a:srgbClr>
                    </a:gs>
                  </a:gsLst>
                  <a:lin ang="5400000" scaled="1"/>
                </a:gra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296" name="星: 8 pt 45">
              <a:extLst>
                <a:ext uri="{FF2B5EF4-FFF2-40B4-BE49-F238E27FC236}">
                  <a16:creationId xmlns:a16="http://schemas.microsoft.com/office/drawing/2014/main" id="{74A5AEDB-851B-786E-2EB4-34B341C00DEB}"/>
                </a:ext>
              </a:extLst>
            </p:cNvPr>
            <p:cNvSpPr/>
            <p:nvPr/>
          </p:nvSpPr>
          <p:spPr>
            <a:xfrm>
              <a:off x="4526006" y="3088473"/>
              <a:ext cx="287035" cy="287035"/>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97" name="星: 8 pt 57">
              <a:extLst>
                <a:ext uri="{FF2B5EF4-FFF2-40B4-BE49-F238E27FC236}">
                  <a16:creationId xmlns:a16="http://schemas.microsoft.com/office/drawing/2014/main" id="{08164F6F-C2FB-862B-4AA2-EFC2BA0BCC16}"/>
                </a:ext>
              </a:extLst>
            </p:cNvPr>
            <p:cNvSpPr/>
            <p:nvPr/>
          </p:nvSpPr>
          <p:spPr>
            <a:xfrm>
              <a:off x="5979826" y="5662215"/>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298" name="星: 8 pt 58">
              <a:extLst>
                <a:ext uri="{FF2B5EF4-FFF2-40B4-BE49-F238E27FC236}">
                  <a16:creationId xmlns:a16="http://schemas.microsoft.com/office/drawing/2014/main" id="{3225AF90-B3D9-A191-78CE-19257FAC2BC3}"/>
                </a:ext>
              </a:extLst>
            </p:cNvPr>
            <p:cNvSpPr/>
            <p:nvPr/>
          </p:nvSpPr>
          <p:spPr>
            <a:xfrm>
              <a:off x="6813040" y="5103198"/>
              <a:ext cx="258532" cy="258532"/>
            </a:xfrm>
            <a:prstGeom prst="star8">
              <a:avLst/>
            </a:prstGeom>
            <a:gradFill flip="none" rotWithShape="1">
              <a:gsLst>
                <a:gs pos="0">
                  <a:srgbClr val="3333CC">
                    <a:lumMod val="89000"/>
                  </a:srgbClr>
                </a:gs>
                <a:gs pos="23000">
                  <a:srgbClr val="3333CC">
                    <a:lumMod val="89000"/>
                  </a:srgbClr>
                </a:gs>
                <a:gs pos="69000">
                  <a:srgbClr val="3333CC">
                    <a:lumMod val="75000"/>
                  </a:srgbClr>
                </a:gs>
                <a:gs pos="97000">
                  <a:srgbClr val="3333CC">
                    <a:lumMod val="7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pic>
        <p:nvPicPr>
          <p:cNvPr id="305" name="図 6">
            <a:extLst>
              <a:ext uri="{FF2B5EF4-FFF2-40B4-BE49-F238E27FC236}">
                <a16:creationId xmlns:a16="http://schemas.microsoft.com/office/drawing/2014/main" id="{89EDB012-1264-4ADD-0D61-55B60E81F059}"/>
              </a:ext>
            </a:extLst>
          </p:cNvPr>
          <p:cNvPicPr>
            <a:picLocks noChangeAspect="1"/>
          </p:cNvPicPr>
          <p:nvPr/>
        </p:nvPicPr>
        <p:blipFill>
          <a:blip r:embed="rId4"/>
          <a:stretch>
            <a:fillRect/>
          </a:stretch>
        </p:blipFill>
        <p:spPr>
          <a:xfrm>
            <a:off x="6201688" y="4094659"/>
            <a:ext cx="89095" cy="89095"/>
          </a:xfrm>
          <a:prstGeom prst="rect">
            <a:avLst/>
          </a:prstGeom>
        </p:spPr>
      </p:pic>
      <p:pic>
        <p:nvPicPr>
          <p:cNvPr id="306" name="図 46">
            <a:extLst>
              <a:ext uri="{FF2B5EF4-FFF2-40B4-BE49-F238E27FC236}">
                <a16:creationId xmlns:a16="http://schemas.microsoft.com/office/drawing/2014/main" id="{3EB366B2-D19F-9430-953B-184C6A77C72E}"/>
              </a:ext>
            </a:extLst>
          </p:cNvPr>
          <p:cNvPicPr>
            <a:picLocks noChangeAspect="1"/>
          </p:cNvPicPr>
          <p:nvPr/>
        </p:nvPicPr>
        <p:blipFill>
          <a:blip r:embed="rId4"/>
          <a:stretch>
            <a:fillRect/>
          </a:stretch>
        </p:blipFill>
        <p:spPr>
          <a:xfrm rot="3967343">
            <a:off x="6397590" y="4265019"/>
            <a:ext cx="89095" cy="89095"/>
          </a:xfrm>
          <a:prstGeom prst="rect">
            <a:avLst/>
          </a:prstGeom>
        </p:spPr>
      </p:pic>
      <p:pic>
        <p:nvPicPr>
          <p:cNvPr id="307" name="図 59">
            <a:extLst>
              <a:ext uri="{FF2B5EF4-FFF2-40B4-BE49-F238E27FC236}">
                <a16:creationId xmlns:a16="http://schemas.microsoft.com/office/drawing/2014/main" id="{3D5D1616-27DF-5259-2A89-2F77E0BF53BF}"/>
              </a:ext>
            </a:extLst>
          </p:cNvPr>
          <p:cNvPicPr>
            <a:picLocks noChangeAspect="1"/>
          </p:cNvPicPr>
          <p:nvPr/>
        </p:nvPicPr>
        <p:blipFill>
          <a:blip r:embed="rId4"/>
          <a:stretch>
            <a:fillRect/>
          </a:stretch>
        </p:blipFill>
        <p:spPr>
          <a:xfrm rot="214393">
            <a:off x="6017765" y="4195712"/>
            <a:ext cx="89095" cy="89095"/>
          </a:xfrm>
          <a:prstGeom prst="rect">
            <a:avLst/>
          </a:prstGeom>
        </p:spPr>
      </p:pic>
      <p:pic>
        <p:nvPicPr>
          <p:cNvPr id="308" name="図 60">
            <a:extLst>
              <a:ext uri="{FF2B5EF4-FFF2-40B4-BE49-F238E27FC236}">
                <a16:creationId xmlns:a16="http://schemas.microsoft.com/office/drawing/2014/main" id="{F10264A0-FC78-BCD2-220A-58FA386455BC}"/>
              </a:ext>
            </a:extLst>
          </p:cNvPr>
          <p:cNvPicPr>
            <a:picLocks noChangeAspect="1"/>
          </p:cNvPicPr>
          <p:nvPr/>
        </p:nvPicPr>
        <p:blipFill>
          <a:blip r:embed="rId4"/>
          <a:stretch>
            <a:fillRect/>
          </a:stretch>
        </p:blipFill>
        <p:spPr>
          <a:xfrm rot="2400587">
            <a:off x="6210763" y="4287274"/>
            <a:ext cx="89095" cy="89095"/>
          </a:xfrm>
          <a:prstGeom prst="rect">
            <a:avLst/>
          </a:prstGeom>
        </p:spPr>
      </p:pic>
      <p:grpSp>
        <p:nvGrpSpPr>
          <p:cNvPr id="309" name="グループ化 14">
            <a:extLst>
              <a:ext uri="{FF2B5EF4-FFF2-40B4-BE49-F238E27FC236}">
                <a16:creationId xmlns:a16="http://schemas.microsoft.com/office/drawing/2014/main" id="{5D0F3192-040F-9F56-8FC5-0B24B63C9A2B}"/>
              </a:ext>
            </a:extLst>
          </p:cNvPr>
          <p:cNvGrpSpPr>
            <a:grpSpLocks noChangeAspect="1"/>
          </p:cNvGrpSpPr>
          <p:nvPr/>
        </p:nvGrpSpPr>
        <p:grpSpPr>
          <a:xfrm rot="538702">
            <a:off x="6522254" y="3143900"/>
            <a:ext cx="92526" cy="228291"/>
            <a:chOff x="7973034" y="2728579"/>
            <a:chExt cx="273896" cy="675791"/>
          </a:xfrm>
        </p:grpSpPr>
        <p:sp>
          <p:nvSpPr>
            <p:cNvPr id="310" name="月 13">
              <a:extLst>
                <a:ext uri="{FF2B5EF4-FFF2-40B4-BE49-F238E27FC236}">
                  <a16:creationId xmlns:a16="http://schemas.microsoft.com/office/drawing/2014/main" id="{43580586-985E-16AE-B5E4-39141F45E15C}"/>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1" name="月 61">
              <a:extLst>
                <a:ext uri="{FF2B5EF4-FFF2-40B4-BE49-F238E27FC236}">
                  <a16:creationId xmlns:a16="http://schemas.microsoft.com/office/drawing/2014/main" id="{8854B43E-9BCB-9DD5-F8CF-04ECDE5EAF0A}"/>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2" name="グループ化 62">
            <a:extLst>
              <a:ext uri="{FF2B5EF4-FFF2-40B4-BE49-F238E27FC236}">
                <a16:creationId xmlns:a16="http://schemas.microsoft.com/office/drawing/2014/main" id="{07DF8039-360B-1C15-6E2B-C0EF2C8CDC66}"/>
              </a:ext>
            </a:extLst>
          </p:cNvPr>
          <p:cNvGrpSpPr>
            <a:grpSpLocks noChangeAspect="1"/>
          </p:cNvGrpSpPr>
          <p:nvPr/>
        </p:nvGrpSpPr>
        <p:grpSpPr>
          <a:xfrm rot="16200000">
            <a:off x="7009166" y="3504575"/>
            <a:ext cx="92526" cy="228291"/>
            <a:chOff x="7973034" y="2728579"/>
            <a:chExt cx="273896" cy="675791"/>
          </a:xfrm>
        </p:grpSpPr>
        <p:sp>
          <p:nvSpPr>
            <p:cNvPr id="313" name="月 63">
              <a:extLst>
                <a:ext uri="{FF2B5EF4-FFF2-40B4-BE49-F238E27FC236}">
                  <a16:creationId xmlns:a16="http://schemas.microsoft.com/office/drawing/2014/main" id="{42196A46-978A-9443-6AD9-15053A6DF6C8}"/>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4" name="月 64">
              <a:extLst>
                <a:ext uri="{FF2B5EF4-FFF2-40B4-BE49-F238E27FC236}">
                  <a16:creationId xmlns:a16="http://schemas.microsoft.com/office/drawing/2014/main" id="{0D7E6816-1547-BADD-D8FE-745ED56E1E5F}"/>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5" name="グループ化 65">
            <a:extLst>
              <a:ext uri="{FF2B5EF4-FFF2-40B4-BE49-F238E27FC236}">
                <a16:creationId xmlns:a16="http://schemas.microsoft.com/office/drawing/2014/main" id="{AE739CCE-D915-7466-CF0B-9028085001A3}"/>
              </a:ext>
            </a:extLst>
          </p:cNvPr>
          <p:cNvGrpSpPr>
            <a:grpSpLocks noChangeAspect="1"/>
          </p:cNvGrpSpPr>
          <p:nvPr/>
        </p:nvGrpSpPr>
        <p:grpSpPr>
          <a:xfrm rot="13429816">
            <a:off x="7304535" y="3332251"/>
            <a:ext cx="92526" cy="228291"/>
            <a:chOff x="7973034" y="2728579"/>
            <a:chExt cx="273896" cy="675791"/>
          </a:xfrm>
        </p:grpSpPr>
        <p:sp>
          <p:nvSpPr>
            <p:cNvPr id="316" name="月 66">
              <a:extLst>
                <a:ext uri="{FF2B5EF4-FFF2-40B4-BE49-F238E27FC236}">
                  <a16:creationId xmlns:a16="http://schemas.microsoft.com/office/drawing/2014/main" id="{27225B0A-8557-3378-0897-165BF4CB69D5}"/>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17" name="月 67">
              <a:extLst>
                <a:ext uri="{FF2B5EF4-FFF2-40B4-BE49-F238E27FC236}">
                  <a16:creationId xmlns:a16="http://schemas.microsoft.com/office/drawing/2014/main" id="{A52276F4-0F3F-CEEA-7020-10D312C1DEF8}"/>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18" name="グループ化 68">
            <a:extLst>
              <a:ext uri="{FF2B5EF4-FFF2-40B4-BE49-F238E27FC236}">
                <a16:creationId xmlns:a16="http://schemas.microsoft.com/office/drawing/2014/main" id="{1BFACD95-AF40-E03B-E2EF-B478A9778C5A}"/>
              </a:ext>
            </a:extLst>
          </p:cNvPr>
          <p:cNvGrpSpPr>
            <a:grpSpLocks noChangeAspect="1"/>
          </p:cNvGrpSpPr>
          <p:nvPr/>
        </p:nvGrpSpPr>
        <p:grpSpPr>
          <a:xfrm rot="3749302">
            <a:off x="6673085" y="2863821"/>
            <a:ext cx="92526" cy="228291"/>
            <a:chOff x="7973034" y="2728579"/>
            <a:chExt cx="273896" cy="675791"/>
          </a:xfrm>
        </p:grpSpPr>
        <p:sp>
          <p:nvSpPr>
            <p:cNvPr id="319" name="月 69">
              <a:extLst>
                <a:ext uri="{FF2B5EF4-FFF2-40B4-BE49-F238E27FC236}">
                  <a16:creationId xmlns:a16="http://schemas.microsoft.com/office/drawing/2014/main" id="{DFDFD722-41B3-920D-58E4-A96E4CCB534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0" name="月 70">
              <a:extLst>
                <a:ext uri="{FF2B5EF4-FFF2-40B4-BE49-F238E27FC236}">
                  <a16:creationId xmlns:a16="http://schemas.microsoft.com/office/drawing/2014/main" id="{DDE6D888-1046-FB7A-652E-29A1AB44548C}"/>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1" name="グループ化 71">
            <a:extLst>
              <a:ext uri="{FF2B5EF4-FFF2-40B4-BE49-F238E27FC236}">
                <a16:creationId xmlns:a16="http://schemas.microsoft.com/office/drawing/2014/main" id="{AE2FDC3E-578C-8987-C8CA-C9FBC92A8AF8}"/>
              </a:ext>
            </a:extLst>
          </p:cNvPr>
          <p:cNvGrpSpPr>
            <a:grpSpLocks noChangeAspect="1"/>
          </p:cNvGrpSpPr>
          <p:nvPr/>
        </p:nvGrpSpPr>
        <p:grpSpPr>
          <a:xfrm rot="19036667">
            <a:off x="6655411" y="3429381"/>
            <a:ext cx="92526" cy="228291"/>
            <a:chOff x="7973034" y="2728579"/>
            <a:chExt cx="273896" cy="675791"/>
          </a:xfrm>
        </p:grpSpPr>
        <p:sp>
          <p:nvSpPr>
            <p:cNvPr id="322" name="月 72">
              <a:extLst>
                <a:ext uri="{FF2B5EF4-FFF2-40B4-BE49-F238E27FC236}">
                  <a16:creationId xmlns:a16="http://schemas.microsoft.com/office/drawing/2014/main" id="{8C829444-4B30-7BA7-F375-A49B70B1C40E}"/>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3" name="月 73">
              <a:extLst>
                <a:ext uri="{FF2B5EF4-FFF2-40B4-BE49-F238E27FC236}">
                  <a16:creationId xmlns:a16="http://schemas.microsoft.com/office/drawing/2014/main" id="{7393DE34-0665-277E-E9C9-E1EFD0E05756}"/>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4" name="グループ化 74">
            <a:extLst>
              <a:ext uri="{FF2B5EF4-FFF2-40B4-BE49-F238E27FC236}">
                <a16:creationId xmlns:a16="http://schemas.microsoft.com/office/drawing/2014/main" id="{33820927-946A-E824-4172-735AE5A21F11}"/>
              </a:ext>
            </a:extLst>
          </p:cNvPr>
          <p:cNvGrpSpPr>
            <a:grpSpLocks noChangeAspect="1"/>
          </p:cNvGrpSpPr>
          <p:nvPr/>
        </p:nvGrpSpPr>
        <p:grpSpPr>
          <a:xfrm rot="8414957">
            <a:off x="7287312" y="3753611"/>
            <a:ext cx="69249" cy="170861"/>
            <a:chOff x="7973034" y="2728579"/>
            <a:chExt cx="273896" cy="675791"/>
          </a:xfrm>
        </p:grpSpPr>
        <p:sp>
          <p:nvSpPr>
            <p:cNvPr id="325" name="月 75">
              <a:extLst>
                <a:ext uri="{FF2B5EF4-FFF2-40B4-BE49-F238E27FC236}">
                  <a16:creationId xmlns:a16="http://schemas.microsoft.com/office/drawing/2014/main" id="{3E379F56-6C33-7761-DE5C-65B122289B83}"/>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6" name="月 76">
              <a:extLst>
                <a:ext uri="{FF2B5EF4-FFF2-40B4-BE49-F238E27FC236}">
                  <a16:creationId xmlns:a16="http://schemas.microsoft.com/office/drawing/2014/main" id="{FC5E7531-43A2-BF07-A740-7FCF05B10C63}"/>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27" name="グループ化 77">
            <a:extLst>
              <a:ext uri="{FF2B5EF4-FFF2-40B4-BE49-F238E27FC236}">
                <a16:creationId xmlns:a16="http://schemas.microsoft.com/office/drawing/2014/main" id="{01FE77DF-9DA9-A62B-7FF1-8EFD1999ACB4}"/>
              </a:ext>
            </a:extLst>
          </p:cNvPr>
          <p:cNvGrpSpPr>
            <a:grpSpLocks noChangeAspect="1"/>
          </p:cNvGrpSpPr>
          <p:nvPr/>
        </p:nvGrpSpPr>
        <p:grpSpPr>
          <a:xfrm rot="3257973">
            <a:off x="6764788" y="3757771"/>
            <a:ext cx="69249" cy="170861"/>
            <a:chOff x="7973034" y="2728579"/>
            <a:chExt cx="273896" cy="675791"/>
          </a:xfrm>
        </p:grpSpPr>
        <p:sp>
          <p:nvSpPr>
            <p:cNvPr id="328" name="月 78">
              <a:extLst>
                <a:ext uri="{FF2B5EF4-FFF2-40B4-BE49-F238E27FC236}">
                  <a16:creationId xmlns:a16="http://schemas.microsoft.com/office/drawing/2014/main" id="{DAD1E052-CAD9-CA79-35EB-3BE95093666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29" name="月 79">
              <a:extLst>
                <a:ext uri="{FF2B5EF4-FFF2-40B4-BE49-F238E27FC236}">
                  <a16:creationId xmlns:a16="http://schemas.microsoft.com/office/drawing/2014/main" id="{D15C48D2-257A-B9B0-0B39-F880F546F903}"/>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0" name="グループ化 80">
            <a:extLst>
              <a:ext uri="{FF2B5EF4-FFF2-40B4-BE49-F238E27FC236}">
                <a16:creationId xmlns:a16="http://schemas.microsoft.com/office/drawing/2014/main" id="{AD3E1733-31DD-60F3-3261-EA2EB5B08912}"/>
              </a:ext>
            </a:extLst>
          </p:cNvPr>
          <p:cNvGrpSpPr>
            <a:grpSpLocks noChangeAspect="1"/>
          </p:cNvGrpSpPr>
          <p:nvPr/>
        </p:nvGrpSpPr>
        <p:grpSpPr>
          <a:xfrm rot="5677465">
            <a:off x="7020180" y="3663440"/>
            <a:ext cx="69249" cy="170861"/>
            <a:chOff x="7973034" y="2728579"/>
            <a:chExt cx="273896" cy="675791"/>
          </a:xfrm>
        </p:grpSpPr>
        <p:sp>
          <p:nvSpPr>
            <p:cNvPr id="331" name="月 81">
              <a:extLst>
                <a:ext uri="{FF2B5EF4-FFF2-40B4-BE49-F238E27FC236}">
                  <a16:creationId xmlns:a16="http://schemas.microsoft.com/office/drawing/2014/main" id="{B87A16B0-C1E3-9978-9DBC-BDA38E0C1D05}"/>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2" name="月 82">
              <a:extLst>
                <a:ext uri="{FF2B5EF4-FFF2-40B4-BE49-F238E27FC236}">
                  <a16:creationId xmlns:a16="http://schemas.microsoft.com/office/drawing/2014/main" id="{A7097500-D078-E475-F7CF-F95D2A230E60}"/>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3" name="グループ化 83">
            <a:extLst>
              <a:ext uri="{FF2B5EF4-FFF2-40B4-BE49-F238E27FC236}">
                <a16:creationId xmlns:a16="http://schemas.microsoft.com/office/drawing/2014/main" id="{ACE3E0F1-CFB2-F3CF-2DA5-A84267011F76}"/>
              </a:ext>
            </a:extLst>
          </p:cNvPr>
          <p:cNvGrpSpPr>
            <a:grpSpLocks noChangeAspect="1"/>
          </p:cNvGrpSpPr>
          <p:nvPr/>
        </p:nvGrpSpPr>
        <p:grpSpPr>
          <a:xfrm rot="161441">
            <a:off x="6648238" y="3990337"/>
            <a:ext cx="69249" cy="170861"/>
            <a:chOff x="7973034" y="2728579"/>
            <a:chExt cx="273896" cy="675791"/>
          </a:xfrm>
        </p:grpSpPr>
        <p:sp>
          <p:nvSpPr>
            <p:cNvPr id="334" name="月 84">
              <a:extLst>
                <a:ext uri="{FF2B5EF4-FFF2-40B4-BE49-F238E27FC236}">
                  <a16:creationId xmlns:a16="http://schemas.microsoft.com/office/drawing/2014/main" id="{EB6DAA0E-51D7-9DB4-B73E-8702D14B3BD3}"/>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5" name="月 85">
              <a:extLst>
                <a:ext uri="{FF2B5EF4-FFF2-40B4-BE49-F238E27FC236}">
                  <a16:creationId xmlns:a16="http://schemas.microsoft.com/office/drawing/2014/main" id="{564D941B-9A6B-B0C4-14D4-F45A6818D94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6" name="グループ化 86">
            <a:extLst>
              <a:ext uri="{FF2B5EF4-FFF2-40B4-BE49-F238E27FC236}">
                <a16:creationId xmlns:a16="http://schemas.microsoft.com/office/drawing/2014/main" id="{3696D4C4-DC31-837D-52AC-CB09BD5420E1}"/>
              </a:ext>
            </a:extLst>
          </p:cNvPr>
          <p:cNvGrpSpPr>
            <a:grpSpLocks noChangeAspect="1"/>
          </p:cNvGrpSpPr>
          <p:nvPr/>
        </p:nvGrpSpPr>
        <p:grpSpPr>
          <a:xfrm rot="19078255">
            <a:off x="6740082" y="4220281"/>
            <a:ext cx="69249" cy="170861"/>
            <a:chOff x="7973034" y="2728579"/>
            <a:chExt cx="273896" cy="675791"/>
          </a:xfrm>
        </p:grpSpPr>
        <p:sp>
          <p:nvSpPr>
            <p:cNvPr id="337" name="月 87">
              <a:extLst>
                <a:ext uri="{FF2B5EF4-FFF2-40B4-BE49-F238E27FC236}">
                  <a16:creationId xmlns:a16="http://schemas.microsoft.com/office/drawing/2014/main" id="{1C3C0334-FDB9-01E6-6A54-C2BCF5FEA24B}"/>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38" name="月 88">
              <a:extLst>
                <a:ext uri="{FF2B5EF4-FFF2-40B4-BE49-F238E27FC236}">
                  <a16:creationId xmlns:a16="http://schemas.microsoft.com/office/drawing/2014/main" id="{54D4E305-A435-38C6-1C99-0CD4BD3A64D7}"/>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39" name="グループ化 89">
            <a:extLst>
              <a:ext uri="{FF2B5EF4-FFF2-40B4-BE49-F238E27FC236}">
                <a16:creationId xmlns:a16="http://schemas.microsoft.com/office/drawing/2014/main" id="{71FCD9C0-B438-A005-48F1-EF6251C63C56}"/>
              </a:ext>
            </a:extLst>
          </p:cNvPr>
          <p:cNvGrpSpPr>
            <a:grpSpLocks noChangeAspect="1"/>
          </p:cNvGrpSpPr>
          <p:nvPr/>
        </p:nvGrpSpPr>
        <p:grpSpPr>
          <a:xfrm rot="16824556">
            <a:off x="7006309" y="4329992"/>
            <a:ext cx="69249" cy="170861"/>
            <a:chOff x="7973034" y="2728579"/>
            <a:chExt cx="273896" cy="675791"/>
          </a:xfrm>
        </p:grpSpPr>
        <p:sp>
          <p:nvSpPr>
            <p:cNvPr id="340" name="月 90">
              <a:extLst>
                <a:ext uri="{FF2B5EF4-FFF2-40B4-BE49-F238E27FC236}">
                  <a16:creationId xmlns:a16="http://schemas.microsoft.com/office/drawing/2014/main" id="{5FCF691A-97CE-46CE-7EDF-4A6D01D0CD00}"/>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1" name="月 91">
              <a:extLst>
                <a:ext uri="{FF2B5EF4-FFF2-40B4-BE49-F238E27FC236}">
                  <a16:creationId xmlns:a16="http://schemas.microsoft.com/office/drawing/2014/main" id="{E407F8CF-98BD-4F4D-319F-8EAB71B4DB18}"/>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42" name="グループ化 92">
            <a:extLst>
              <a:ext uri="{FF2B5EF4-FFF2-40B4-BE49-F238E27FC236}">
                <a16:creationId xmlns:a16="http://schemas.microsoft.com/office/drawing/2014/main" id="{5E5F98ED-3F8E-04FC-203E-131CAAC913BA}"/>
              </a:ext>
            </a:extLst>
          </p:cNvPr>
          <p:cNvGrpSpPr>
            <a:grpSpLocks noChangeAspect="1"/>
          </p:cNvGrpSpPr>
          <p:nvPr/>
        </p:nvGrpSpPr>
        <p:grpSpPr>
          <a:xfrm rot="14532207">
            <a:off x="7270551" y="4249672"/>
            <a:ext cx="69249" cy="170861"/>
            <a:chOff x="7973034" y="2728579"/>
            <a:chExt cx="273896" cy="675791"/>
          </a:xfrm>
        </p:grpSpPr>
        <p:sp>
          <p:nvSpPr>
            <p:cNvPr id="343" name="月 93">
              <a:extLst>
                <a:ext uri="{FF2B5EF4-FFF2-40B4-BE49-F238E27FC236}">
                  <a16:creationId xmlns:a16="http://schemas.microsoft.com/office/drawing/2014/main" id="{7BD35052-0027-9EAE-671D-C162D9B9ED4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4" name="月 94">
              <a:extLst>
                <a:ext uri="{FF2B5EF4-FFF2-40B4-BE49-F238E27FC236}">
                  <a16:creationId xmlns:a16="http://schemas.microsoft.com/office/drawing/2014/main" id="{326F6517-5A09-FCFA-6F0B-28E4F9A295E9}"/>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45" name="グループ化 95">
            <a:extLst>
              <a:ext uri="{FF2B5EF4-FFF2-40B4-BE49-F238E27FC236}">
                <a16:creationId xmlns:a16="http://schemas.microsoft.com/office/drawing/2014/main" id="{C9AB2E0D-6770-FFF9-2536-AF29C378DC75}"/>
              </a:ext>
            </a:extLst>
          </p:cNvPr>
          <p:cNvGrpSpPr>
            <a:grpSpLocks noChangeAspect="1"/>
          </p:cNvGrpSpPr>
          <p:nvPr/>
        </p:nvGrpSpPr>
        <p:grpSpPr>
          <a:xfrm rot="11538489">
            <a:off x="7408446" y="4007938"/>
            <a:ext cx="69249" cy="170861"/>
            <a:chOff x="7973034" y="2728579"/>
            <a:chExt cx="273896" cy="675791"/>
          </a:xfrm>
        </p:grpSpPr>
        <p:sp>
          <p:nvSpPr>
            <p:cNvPr id="346" name="月 96">
              <a:extLst>
                <a:ext uri="{FF2B5EF4-FFF2-40B4-BE49-F238E27FC236}">
                  <a16:creationId xmlns:a16="http://schemas.microsoft.com/office/drawing/2014/main" id="{B3E56EEA-1B79-15B3-8DAF-67CF52BFF28F}"/>
                </a:ext>
              </a:extLst>
            </p:cNvPr>
            <p:cNvSpPr/>
            <p:nvPr/>
          </p:nvSpPr>
          <p:spPr>
            <a:xfrm rot="21201874">
              <a:off x="7973034" y="2728579"/>
              <a:ext cx="212447" cy="675791"/>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47" name="月 97">
              <a:extLst>
                <a:ext uri="{FF2B5EF4-FFF2-40B4-BE49-F238E27FC236}">
                  <a16:creationId xmlns:a16="http://schemas.microsoft.com/office/drawing/2014/main" id="{81B8D089-7293-E474-8595-498072E2CE4D}"/>
                </a:ext>
              </a:extLst>
            </p:cNvPr>
            <p:cNvSpPr/>
            <p:nvPr/>
          </p:nvSpPr>
          <p:spPr>
            <a:xfrm rot="21201874" flipV="1">
              <a:off x="8046277" y="2858418"/>
              <a:ext cx="200653" cy="376626"/>
            </a:xfrm>
            <a:prstGeom prst="moon">
              <a:avLst/>
            </a:prstGeom>
            <a:solidFill>
              <a:srgbClr val="2D2DB9"/>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348" name="テキスト ボックス 15">
            <a:extLst>
              <a:ext uri="{FF2B5EF4-FFF2-40B4-BE49-F238E27FC236}">
                <a16:creationId xmlns:a16="http://schemas.microsoft.com/office/drawing/2014/main" id="{A1594D1B-B0F1-3148-A6AF-19DF53D8B8B0}"/>
              </a:ext>
            </a:extLst>
          </p:cNvPr>
          <p:cNvSpPr txBox="1"/>
          <p:nvPr/>
        </p:nvSpPr>
        <p:spPr>
          <a:xfrm>
            <a:off x="3948841" y="2220787"/>
            <a:ext cx="1570577" cy="461665"/>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1. Binding of an ADC to antigen</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49" name="テキスト ボックス 98">
            <a:extLst>
              <a:ext uri="{FF2B5EF4-FFF2-40B4-BE49-F238E27FC236}">
                <a16:creationId xmlns:a16="http://schemas.microsoft.com/office/drawing/2014/main" id="{09C3907F-B315-1367-D069-20C4CAD0BBFC}"/>
              </a:ext>
            </a:extLst>
          </p:cNvPr>
          <p:cNvSpPr txBox="1"/>
          <p:nvPr/>
        </p:nvSpPr>
        <p:spPr>
          <a:xfrm>
            <a:off x="7345449" y="2372221"/>
            <a:ext cx="1472224" cy="646331"/>
          </a:xfrm>
          <a:prstGeom prst="rect">
            <a:avLst/>
          </a:prstGeom>
          <a:noFill/>
        </p:spPr>
        <p:txBody>
          <a:bodyPr wrap="square" rtlCol="0">
            <a:spAutoFit/>
          </a:bodyPr>
          <a:lstStyle/>
          <a:p>
            <a:pPr algn="ctr" defTabSz="457200" fontAlgn="base">
              <a:spcBef>
                <a:spcPct val="0"/>
              </a:spcBef>
              <a:spcAft>
                <a:spcPct val="0"/>
              </a:spcAft>
            </a:pPr>
            <a:r>
              <a:rPr lang="en-US" altLang="ja-JP" sz="1200" b="1" dirty="0">
                <a:solidFill>
                  <a:srgbClr val="000000"/>
                </a:solidFill>
                <a:latin typeface="Arial" panose="020B0604020202020204" pitchFamily="34" charset="0"/>
                <a:ea typeface="Microsoft YaHei"/>
                <a:cs typeface="Arial" panose="020B0604020202020204" pitchFamily="34" charset="0"/>
              </a:rPr>
              <a:t>2</a:t>
            </a:r>
            <a:r>
              <a:rPr kumimoji="1" lang="en-US" altLang="ja-JP" sz="1200" b="1" dirty="0">
                <a:solidFill>
                  <a:srgbClr val="000000"/>
                </a:solidFill>
                <a:latin typeface="Arial" panose="020B0604020202020204" pitchFamily="34" charset="0"/>
                <a:ea typeface="Microsoft YaHei"/>
                <a:cs typeface="Arial" panose="020B0604020202020204" pitchFamily="34" charset="0"/>
              </a:rPr>
              <a:t>. Internalization to the early endosome</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50" name="テキスト ボックス 99">
            <a:extLst>
              <a:ext uri="{FF2B5EF4-FFF2-40B4-BE49-F238E27FC236}">
                <a16:creationId xmlns:a16="http://schemas.microsoft.com/office/drawing/2014/main" id="{D074ACA5-7CA8-C733-FE9C-EEA47923144C}"/>
              </a:ext>
            </a:extLst>
          </p:cNvPr>
          <p:cNvSpPr txBox="1"/>
          <p:nvPr/>
        </p:nvSpPr>
        <p:spPr>
          <a:xfrm>
            <a:off x="7517720" y="4260537"/>
            <a:ext cx="1436201" cy="646331"/>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3. Degradation of ADCs in the lysosome</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51" name="テキスト ボックス 100">
            <a:extLst>
              <a:ext uri="{FF2B5EF4-FFF2-40B4-BE49-F238E27FC236}">
                <a16:creationId xmlns:a16="http://schemas.microsoft.com/office/drawing/2014/main" id="{B609FD33-5383-FFF1-B3A2-9B51E1E51468}"/>
              </a:ext>
            </a:extLst>
          </p:cNvPr>
          <p:cNvSpPr txBox="1"/>
          <p:nvPr/>
        </p:nvSpPr>
        <p:spPr>
          <a:xfrm>
            <a:off x="4068831" y="4499851"/>
            <a:ext cx="1367477" cy="646331"/>
          </a:xfrm>
          <a:prstGeom prst="rect">
            <a:avLst/>
          </a:prstGeom>
          <a:noFill/>
        </p:spPr>
        <p:txBody>
          <a:bodyPr wrap="square" rtlCol="0">
            <a:spAutoFit/>
          </a:bodyPr>
          <a:lstStyle/>
          <a:p>
            <a:pPr algn="ctr" defTabSz="457200" fontAlgn="base">
              <a:spcBef>
                <a:spcPct val="0"/>
              </a:spcBef>
              <a:spcAft>
                <a:spcPct val="0"/>
              </a:spcAft>
            </a:pPr>
            <a:r>
              <a:rPr lang="en-US" altLang="ja-JP" sz="1200" b="1" dirty="0">
                <a:solidFill>
                  <a:srgbClr val="000000"/>
                </a:solidFill>
                <a:latin typeface="Arial" panose="020B0604020202020204" pitchFamily="34" charset="0"/>
                <a:ea typeface="Microsoft YaHei"/>
                <a:cs typeface="Arial" panose="020B0604020202020204" pitchFamily="34" charset="0"/>
              </a:rPr>
              <a:t>4</a:t>
            </a:r>
            <a:r>
              <a:rPr kumimoji="1" lang="en-US" altLang="ja-JP" sz="1200" b="1" dirty="0">
                <a:solidFill>
                  <a:srgbClr val="000000"/>
                </a:solidFill>
                <a:latin typeface="Arial" panose="020B0604020202020204" pitchFamily="34" charset="0"/>
                <a:ea typeface="Microsoft YaHei"/>
                <a:cs typeface="Arial" panose="020B0604020202020204" pitchFamily="34" charset="0"/>
              </a:rPr>
              <a:t>. Release </a:t>
            </a:r>
            <a:r>
              <a:rPr lang="en-US" altLang="ja-JP" sz="1200" b="1" dirty="0">
                <a:solidFill>
                  <a:srgbClr val="000000"/>
                </a:solidFill>
                <a:latin typeface="Arial" panose="020B0604020202020204" pitchFamily="34" charset="0"/>
                <a:ea typeface="Microsoft YaHei"/>
                <a:cs typeface="Arial" panose="020B0604020202020204" pitchFamily="34" charset="0"/>
              </a:rPr>
              <a:t>and action </a:t>
            </a:r>
            <a:r>
              <a:rPr kumimoji="1" lang="en-US" altLang="ja-JP" sz="1200" b="1" dirty="0">
                <a:solidFill>
                  <a:srgbClr val="000000"/>
                </a:solidFill>
                <a:latin typeface="Arial" panose="020B0604020202020204" pitchFamily="34" charset="0"/>
                <a:ea typeface="Microsoft YaHei"/>
                <a:cs typeface="Arial" panose="020B0604020202020204" pitchFamily="34" charset="0"/>
              </a:rPr>
              <a:t>of payload</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cxnSp>
        <p:nvCxnSpPr>
          <p:cNvPr id="352" name="コネクタ: カギ線 17">
            <a:extLst>
              <a:ext uri="{FF2B5EF4-FFF2-40B4-BE49-F238E27FC236}">
                <a16:creationId xmlns:a16="http://schemas.microsoft.com/office/drawing/2014/main" id="{8686C591-308C-CE16-03C6-71E064A56E52}"/>
              </a:ext>
            </a:extLst>
          </p:cNvPr>
          <p:cNvCxnSpPr>
            <a:cxnSpLocks/>
            <a:stCxn id="316" idx="1"/>
          </p:cNvCxnSpPr>
          <p:nvPr/>
        </p:nvCxnSpPr>
        <p:spPr>
          <a:xfrm>
            <a:off x="7386873" y="3475275"/>
            <a:ext cx="123020" cy="153678"/>
          </a:xfrm>
          <a:prstGeom prst="bentConnector2">
            <a:avLst/>
          </a:prstGeom>
          <a:noFill/>
          <a:ln w="19050" cap="flat" cmpd="sng" algn="ctr">
            <a:solidFill>
              <a:srgbClr val="000000"/>
            </a:solidFill>
            <a:prstDash val="solid"/>
            <a:headEnd type="oval"/>
          </a:ln>
          <a:effectLst/>
        </p:spPr>
      </p:cxnSp>
      <p:sp>
        <p:nvSpPr>
          <p:cNvPr id="353" name="テキスト ボックス 25">
            <a:extLst>
              <a:ext uri="{FF2B5EF4-FFF2-40B4-BE49-F238E27FC236}">
                <a16:creationId xmlns:a16="http://schemas.microsoft.com/office/drawing/2014/main" id="{13A3FE1B-9EC4-44F6-FB37-7696336F9435}"/>
              </a:ext>
            </a:extLst>
          </p:cNvPr>
          <p:cNvSpPr txBox="1"/>
          <p:nvPr/>
        </p:nvSpPr>
        <p:spPr>
          <a:xfrm>
            <a:off x="7334223" y="3611521"/>
            <a:ext cx="348346" cy="274178"/>
          </a:xfrm>
          <a:prstGeom prst="rect">
            <a:avLst/>
          </a:prstGeom>
          <a:noFill/>
        </p:spPr>
        <p:txBody>
          <a:bodyPr wrap="square" rtlCol="0">
            <a:spAutoFit/>
          </a:bodyPr>
          <a:lstStyle/>
          <a:p>
            <a:pPr defTabSz="457200" fontAlgn="base">
              <a:spcBef>
                <a:spcPct val="0"/>
              </a:spcBef>
              <a:spcAft>
                <a:spcPct val="0"/>
              </a:spcAft>
            </a:pPr>
            <a:r>
              <a:rPr kumimoji="1" lang="en-US" altLang="ja-JP" sz="591" dirty="0" err="1">
                <a:solidFill>
                  <a:srgbClr val="FFFFFF"/>
                </a:solidFill>
                <a:latin typeface="Calibri" panose="020F0502020204030204" pitchFamily="34" charset="0"/>
                <a:ea typeface="Microsoft YaHei"/>
                <a:cs typeface="Calibri" panose="020F0502020204030204" pitchFamily="34" charset="0"/>
              </a:rPr>
              <a:t>Clathrin</a:t>
            </a:r>
            <a:endParaRPr kumimoji="1" lang="ja-JP" altLang="en-US" sz="591" dirty="0">
              <a:solidFill>
                <a:srgbClr val="FFFFFF"/>
              </a:solidFill>
              <a:latin typeface="Calibri" panose="020F0502020204030204" pitchFamily="34" charset="0"/>
              <a:ea typeface="Microsoft YaHei"/>
              <a:cs typeface="Calibri" panose="020F0502020204030204" pitchFamily="34" charset="0"/>
            </a:endParaRPr>
          </a:p>
        </p:txBody>
      </p:sp>
      <p:sp>
        <p:nvSpPr>
          <p:cNvPr id="354" name="矢印: 右 26">
            <a:extLst>
              <a:ext uri="{FF2B5EF4-FFF2-40B4-BE49-F238E27FC236}">
                <a16:creationId xmlns:a16="http://schemas.microsoft.com/office/drawing/2014/main" id="{3A3BBEB9-6B6B-8169-FABA-DE55435AC4C3}"/>
              </a:ext>
            </a:extLst>
          </p:cNvPr>
          <p:cNvSpPr/>
          <p:nvPr/>
        </p:nvSpPr>
        <p:spPr>
          <a:xfrm rot="10800000">
            <a:off x="4400642" y="3513805"/>
            <a:ext cx="326123" cy="162535"/>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5" name="フリーフォーム: 図形 31">
            <a:extLst>
              <a:ext uri="{FF2B5EF4-FFF2-40B4-BE49-F238E27FC236}">
                <a16:creationId xmlns:a16="http://schemas.microsoft.com/office/drawing/2014/main" id="{0BE5BACE-1064-6401-9EB1-9A3CF0AC71CA}"/>
              </a:ext>
            </a:extLst>
          </p:cNvPr>
          <p:cNvSpPr/>
          <p:nvPr/>
        </p:nvSpPr>
        <p:spPr>
          <a:xfrm>
            <a:off x="3565829" y="3202916"/>
            <a:ext cx="822201" cy="732518"/>
          </a:xfrm>
          <a:custGeom>
            <a:avLst/>
            <a:gdLst>
              <a:gd name="connsiteX0" fmla="*/ 970082 w 1947118"/>
              <a:gd name="connsiteY0" fmla="*/ 1726115 h 1734730"/>
              <a:gd name="connsiteX1" fmla="*/ 63633 w 1947118"/>
              <a:gd name="connsiteY1" fmla="*/ 1352404 h 1734730"/>
              <a:gd name="connsiteX2" fmla="*/ 119292 w 1947118"/>
              <a:gd name="connsiteY2" fmla="*/ 612932 h 1734730"/>
              <a:gd name="connsiteX3" fmla="*/ 469150 w 1947118"/>
              <a:gd name="connsiteY3" fmla="*/ 310783 h 1734730"/>
              <a:gd name="connsiteX4" fmla="*/ 1025741 w 1947118"/>
              <a:gd name="connsiteY4" fmla="*/ 682 h 1734730"/>
              <a:gd name="connsiteX5" fmla="*/ 1733407 w 1947118"/>
              <a:gd name="connsiteY5" fmla="*/ 398247 h 1734730"/>
              <a:gd name="connsiteX6" fmla="*/ 1940141 w 1947118"/>
              <a:gd name="connsiteY6" fmla="*/ 930984 h 1734730"/>
              <a:gd name="connsiteX7" fmla="*/ 1534624 w 1947118"/>
              <a:gd name="connsiteY7" fmla="*/ 1559137 h 1734730"/>
              <a:gd name="connsiteX8" fmla="*/ 970082 w 1947118"/>
              <a:gd name="connsiteY8" fmla="*/ 1726115 h 1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118" h="1734730">
                <a:moveTo>
                  <a:pt x="970082" y="1726115"/>
                </a:moveTo>
                <a:cubicBezTo>
                  <a:pt x="724917" y="1691660"/>
                  <a:pt x="205431" y="1537934"/>
                  <a:pt x="63633" y="1352404"/>
                </a:cubicBezTo>
                <a:cubicBezTo>
                  <a:pt x="-78165" y="1166874"/>
                  <a:pt x="51706" y="786535"/>
                  <a:pt x="119292" y="612932"/>
                </a:cubicBezTo>
                <a:cubicBezTo>
                  <a:pt x="186878" y="439328"/>
                  <a:pt x="318075" y="412825"/>
                  <a:pt x="469150" y="310783"/>
                </a:cubicBezTo>
                <a:cubicBezTo>
                  <a:pt x="620225" y="208741"/>
                  <a:pt x="815031" y="-13895"/>
                  <a:pt x="1025741" y="682"/>
                </a:cubicBezTo>
                <a:cubicBezTo>
                  <a:pt x="1236451" y="15259"/>
                  <a:pt x="1581007" y="243197"/>
                  <a:pt x="1733407" y="398247"/>
                </a:cubicBezTo>
                <a:cubicBezTo>
                  <a:pt x="1885807" y="553297"/>
                  <a:pt x="1973271" y="737502"/>
                  <a:pt x="1940141" y="930984"/>
                </a:cubicBezTo>
                <a:cubicBezTo>
                  <a:pt x="1907011" y="1124466"/>
                  <a:pt x="1694975" y="1429266"/>
                  <a:pt x="1534624" y="1559137"/>
                </a:cubicBezTo>
                <a:cubicBezTo>
                  <a:pt x="1374273" y="1689008"/>
                  <a:pt x="1215247" y="1760570"/>
                  <a:pt x="970082" y="1726115"/>
                </a:cubicBezTo>
                <a:close/>
              </a:path>
            </a:pathLst>
          </a:custGeom>
          <a:gradFill flip="none" rotWithShape="1">
            <a:gsLst>
              <a:gs pos="0">
                <a:srgbClr val="00CC99">
                  <a:tint val="66000"/>
                  <a:satMod val="160000"/>
                  <a:alpha val="44000"/>
                </a:srgbClr>
              </a:gs>
              <a:gs pos="50000">
                <a:srgbClr val="00CC99">
                  <a:tint val="44500"/>
                  <a:satMod val="160000"/>
                </a:srgbClr>
              </a:gs>
              <a:gs pos="100000">
                <a:srgbClr val="00CC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6" name="楕円 32">
            <a:extLst>
              <a:ext uri="{FF2B5EF4-FFF2-40B4-BE49-F238E27FC236}">
                <a16:creationId xmlns:a16="http://schemas.microsoft.com/office/drawing/2014/main" id="{188DFFB6-5DF3-4628-C3E1-587979A5CA66}"/>
              </a:ext>
            </a:extLst>
          </p:cNvPr>
          <p:cNvSpPr/>
          <p:nvPr/>
        </p:nvSpPr>
        <p:spPr>
          <a:xfrm>
            <a:off x="3774006" y="3371476"/>
            <a:ext cx="137660" cy="13766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7" name="楕円 101">
            <a:extLst>
              <a:ext uri="{FF2B5EF4-FFF2-40B4-BE49-F238E27FC236}">
                <a16:creationId xmlns:a16="http://schemas.microsoft.com/office/drawing/2014/main" id="{65A09B94-2459-5B42-5585-DBA15A21FE8E}"/>
              </a:ext>
            </a:extLst>
          </p:cNvPr>
          <p:cNvSpPr/>
          <p:nvPr/>
        </p:nvSpPr>
        <p:spPr>
          <a:xfrm>
            <a:off x="3729965" y="3530703"/>
            <a:ext cx="103999" cy="103999"/>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8" name="楕円 102">
            <a:extLst>
              <a:ext uri="{FF2B5EF4-FFF2-40B4-BE49-F238E27FC236}">
                <a16:creationId xmlns:a16="http://schemas.microsoft.com/office/drawing/2014/main" id="{0DF06599-CAAA-AD01-F39B-6D495DF18707}"/>
              </a:ext>
            </a:extLst>
          </p:cNvPr>
          <p:cNvSpPr/>
          <p:nvPr/>
        </p:nvSpPr>
        <p:spPr>
          <a:xfrm>
            <a:off x="4003258" y="3509608"/>
            <a:ext cx="261878" cy="261878"/>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59" name="楕円 103">
            <a:extLst>
              <a:ext uri="{FF2B5EF4-FFF2-40B4-BE49-F238E27FC236}">
                <a16:creationId xmlns:a16="http://schemas.microsoft.com/office/drawing/2014/main" id="{A570A3D6-EF66-C645-2217-0A981123CA68}"/>
              </a:ext>
            </a:extLst>
          </p:cNvPr>
          <p:cNvSpPr/>
          <p:nvPr/>
        </p:nvSpPr>
        <p:spPr>
          <a:xfrm>
            <a:off x="4020544" y="3340964"/>
            <a:ext cx="137660" cy="13766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0" name="楕円 104">
            <a:extLst>
              <a:ext uri="{FF2B5EF4-FFF2-40B4-BE49-F238E27FC236}">
                <a16:creationId xmlns:a16="http://schemas.microsoft.com/office/drawing/2014/main" id="{F2A7A943-D3F0-D517-B42F-A633077B0BE0}"/>
              </a:ext>
            </a:extLst>
          </p:cNvPr>
          <p:cNvSpPr/>
          <p:nvPr/>
        </p:nvSpPr>
        <p:spPr>
          <a:xfrm>
            <a:off x="3905392" y="3469372"/>
            <a:ext cx="116060" cy="107265"/>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1" name="楕円 105">
            <a:extLst>
              <a:ext uri="{FF2B5EF4-FFF2-40B4-BE49-F238E27FC236}">
                <a16:creationId xmlns:a16="http://schemas.microsoft.com/office/drawing/2014/main" id="{B6E22878-9883-4094-963C-4679C7E007CF}"/>
              </a:ext>
            </a:extLst>
          </p:cNvPr>
          <p:cNvSpPr/>
          <p:nvPr/>
        </p:nvSpPr>
        <p:spPr>
          <a:xfrm>
            <a:off x="3753464" y="3623753"/>
            <a:ext cx="257340" cy="257340"/>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2" name="楕円 106">
            <a:extLst>
              <a:ext uri="{FF2B5EF4-FFF2-40B4-BE49-F238E27FC236}">
                <a16:creationId xmlns:a16="http://schemas.microsoft.com/office/drawing/2014/main" id="{EF81BCA4-5EA8-A889-20E8-9DF5ADFE6020}"/>
              </a:ext>
            </a:extLst>
          </p:cNvPr>
          <p:cNvSpPr/>
          <p:nvPr/>
        </p:nvSpPr>
        <p:spPr>
          <a:xfrm>
            <a:off x="4193250" y="3387573"/>
            <a:ext cx="75299" cy="75299"/>
          </a:xfrm>
          <a:prstGeom prst="ellipse">
            <a:avLst/>
          </a:prstGeom>
          <a:gradFill>
            <a:gsLst>
              <a:gs pos="0">
                <a:srgbClr val="00CC99">
                  <a:tint val="66000"/>
                  <a:satMod val="160000"/>
                  <a:alpha val="44000"/>
                </a:srgbClr>
              </a:gs>
              <a:gs pos="29000">
                <a:srgbClr val="AAE2CA"/>
              </a:gs>
              <a:gs pos="100000">
                <a:srgbClr val="00CC99">
                  <a:tint val="23500"/>
                  <a:satMod val="160000"/>
                </a:srgbClr>
              </a:gs>
            </a:gsLst>
            <a:path path="circle">
              <a:fillToRect l="50000" t="50000" r="50000" b="50000"/>
            </a:path>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3" name="テキスト ボックス 107">
            <a:extLst>
              <a:ext uri="{FF2B5EF4-FFF2-40B4-BE49-F238E27FC236}">
                <a16:creationId xmlns:a16="http://schemas.microsoft.com/office/drawing/2014/main" id="{FA01361F-BDFA-D8FF-E56C-6DDC162B5576}"/>
              </a:ext>
            </a:extLst>
          </p:cNvPr>
          <p:cNvSpPr txBox="1"/>
          <p:nvPr/>
        </p:nvSpPr>
        <p:spPr>
          <a:xfrm>
            <a:off x="3429001" y="3962751"/>
            <a:ext cx="1367477" cy="461665"/>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5. Apoptosis of the cancer cell</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64" name="フローチャート: 結合子 33">
            <a:extLst>
              <a:ext uri="{FF2B5EF4-FFF2-40B4-BE49-F238E27FC236}">
                <a16:creationId xmlns:a16="http://schemas.microsoft.com/office/drawing/2014/main" id="{C7369606-A143-6F37-13AA-74AA46E5B406}"/>
              </a:ext>
            </a:extLst>
          </p:cNvPr>
          <p:cNvSpPr/>
          <p:nvPr/>
        </p:nvSpPr>
        <p:spPr>
          <a:xfrm>
            <a:off x="7129339" y="4162098"/>
            <a:ext cx="125102" cy="125102"/>
          </a:xfrm>
          <a:prstGeom prst="flowChartConnector">
            <a:avLst/>
          </a:prstGeom>
          <a:solidFill>
            <a:srgbClr val="000000">
              <a:lumMod val="20000"/>
              <a:lumOff val="80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338" b="0" i="0" u="none" strike="noStrike" kern="0" cap="none" spc="0" normalizeH="0" baseline="0" noProof="0" dirty="0">
                <a:ln>
                  <a:noFill/>
                </a:ln>
                <a:solidFill>
                  <a:srgbClr val="000000"/>
                </a:solidFill>
                <a:effectLst/>
                <a:uLnTx/>
                <a:uFillTx/>
                <a:latin typeface="Arial"/>
                <a:ea typeface="Microsoft YaHei"/>
              </a:rPr>
              <a:t>H</a:t>
            </a:r>
            <a:r>
              <a:rPr kumimoji="1" lang="en-US" altLang="ja-JP" sz="422" b="0" i="0" u="none" strike="noStrike" kern="0" cap="none" spc="0" normalizeH="0" baseline="30000" noProof="0" dirty="0">
                <a:ln>
                  <a:noFill/>
                </a:ln>
                <a:solidFill>
                  <a:srgbClr val="000000"/>
                </a:solidFill>
                <a:effectLst/>
                <a:uLnTx/>
                <a:uFillTx/>
                <a:latin typeface="Arial"/>
                <a:ea typeface="Microsoft YaHei"/>
              </a:rPr>
              <a:t>+</a:t>
            </a:r>
            <a:endParaRPr kumimoji="1" lang="ja-JP" altLang="en-US" sz="422" b="0" i="0" u="none" strike="noStrike" kern="0" cap="none" spc="0" normalizeH="0" baseline="30000" noProof="0" dirty="0">
              <a:ln>
                <a:noFill/>
              </a:ln>
              <a:solidFill>
                <a:srgbClr val="000000"/>
              </a:solidFill>
              <a:effectLst/>
              <a:uLnTx/>
              <a:uFillTx/>
              <a:latin typeface="Arial"/>
              <a:ea typeface="Microsoft YaHei"/>
            </a:endParaRPr>
          </a:p>
        </p:txBody>
      </p:sp>
      <p:sp>
        <p:nvSpPr>
          <p:cNvPr id="365" name="フローチャート: 結合子 108">
            <a:extLst>
              <a:ext uri="{FF2B5EF4-FFF2-40B4-BE49-F238E27FC236}">
                <a16:creationId xmlns:a16="http://schemas.microsoft.com/office/drawing/2014/main" id="{6D1DEE9C-7361-BF4F-7C14-94A09B5DA163}"/>
              </a:ext>
            </a:extLst>
          </p:cNvPr>
          <p:cNvSpPr/>
          <p:nvPr/>
        </p:nvSpPr>
        <p:spPr>
          <a:xfrm>
            <a:off x="6941788" y="3888049"/>
            <a:ext cx="125102" cy="125102"/>
          </a:xfrm>
          <a:prstGeom prst="flowChartConnector">
            <a:avLst/>
          </a:prstGeom>
          <a:solidFill>
            <a:srgbClr val="000000">
              <a:lumMod val="20000"/>
              <a:lumOff val="80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338" b="0" i="0" u="none" strike="noStrike" kern="0" cap="none" spc="0" normalizeH="0" baseline="0" noProof="0" dirty="0">
                <a:ln>
                  <a:noFill/>
                </a:ln>
                <a:solidFill>
                  <a:srgbClr val="000000"/>
                </a:solidFill>
                <a:effectLst/>
                <a:uLnTx/>
                <a:uFillTx/>
                <a:latin typeface="Arial"/>
                <a:ea typeface="Microsoft YaHei"/>
              </a:rPr>
              <a:t>H</a:t>
            </a:r>
            <a:r>
              <a:rPr kumimoji="1" lang="en-US" altLang="ja-JP" sz="422" b="0" i="0" u="none" strike="noStrike" kern="0" cap="none" spc="0" normalizeH="0" baseline="30000" noProof="0" dirty="0">
                <a:ln>
                  <a:noFill/>
                </a:ln>
                <a:solidFill>
                  <a:srgbClr val="000000"/>
                </a:solidFill>
                <a:effectLst/>
                <a:uLnTx/>
                <a:uFillTx/>
                <a:latin typeface="Arial"/>
                <a:ea typeface="Microsoft YaHei"/>
              </a:rPr>
              <a:t>+</a:t>
            </a:r>
            <a:endParaRPr kumimoji="1" lang="ja-JP" altLang="en-US" sz="422" b="0" i="0" u="none" strike="noStrike" kern="0" cap="none" spc="0" normalizeH="0" baseline="30000" noProof="0" dirty="0">
              <a:ln>
                <a:noFill/>
              </a:ln>
              <a:solidFill>
                <a:srgbClr val="000000"/>
              </a:solidFill>
              <a:effectLst/>
              <a:uLnTx/>
              <a:uFillTx/>
              <a:latin typeface="Arial"/>
              <a:ea typeface="Microsoft YaHei"/>
            </a:endParaRPr>
          </a:p>
        </p:txBody>
      </p:sp>
      <p:sp>
        <p:nvSpPr>
          <p:cNvPr id="366" name="フローチャート: 結合子 35">
            <a:extLst>
              <a:ext uri="{FF2B5EF4-FFF2-40B4-BE49-F238E27FC236}">
                <a16:creationId xmlns:a16="http://schemas.microsoft.com/office/drawing/2014/main" id="{073A30B0-3971-E173-E660-5172F8DF89C5}"/>
              </a:ext>
            </a:extLst>
          </p:cNvPr>
          <p:cNvSpPr/>
          <p:nvPr/>
        </p:nvSpPr>
        <p:spPr>
          <a:xfrm>
            <a:off x="5642261" y="3982620"/>
            <a:ext cx="223752" cy="141202"/>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7" name="フローチャート: 結合子 109">
            <a:extLst>
              <a:ext uri="{FF2B5EF4-FFF2-40B4-BE49-F238E27FC236}">
                <a16:creationId xmlns:a16="http://schemas.microsoft.com/office/drawing/2014/main" id="{2D2AC322-086B-1690-76C8-0FCFB8EC6DE3}"/>
              </a:ext>
            </a:extLst>
          </p:cNvPr>
          <p:cNvSpPr/>
          <p:nvPr/>
        </p:nvSpPr>
        <p:spPr>
          <a:xfrm>
            <a:off x="5803689" y="4400072"/>
            <a:ext cx="141291" cy="125146"/>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68" name="フローチャート: 結合子 110">
            <a:extLst>
              <a:ext uri="{FF2B5EF4-FFF2-40B4-BE49-F238E27FC236}">
                <a16:creationId xmlns:a16="http://schemas.microsoft.com/office/drawing/2014/main" id="{E8DDDE0A-0A8B-CB57-2F09-F54462C51D79}"/>
              </a:ext>
            </a:extLst>
          </p:cNvPr>
          <p:cNvSpPr/>
          <p:nvPr/>
        </p:nvSpPr>
        <p:spPr>
          <a:xfrm>
            <a:off x="6318070" y="3719404"/>
            <a:ext cx="328875" cy="227352"/>
          </a:xfrm>
          <a:prstGeom prst="flowChartConnector">
            <a:avLst/>
          </a:prstGeom>
          <a:solidFill>
            <a:srgbClr val="808080"/>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369" name="グループ化 123">
            <a:extLst>
              <a:ext uri="{FF2B5EF4-FFF2-40B4-BE49-F238E27FC236}">
                <a16:creationId xmlns:a16="http://schemas.microsoft.com/office/drawing/2014/main" id="{049A2181-1281-2197-B04C-737B2369EF84}"/>
              </a:ext>
            </a:extLst>
          </p:cNvPr>
          <p:cNvGrpSpPr/>
          <p:nvPr/>
        </p:nvGrpSpPr>
        <p:grpSpPr>
          <a:xfrm>
            <a:off x="5694597" y="4063098"/>
            <a:ext cx="80274" cy="45724"/>
            <a:chOff x="6051098" y="4930652"/>
            <a:chExt cx="190102" cy="108282"/>
          </a:xfrm>
        </p:grpSpPr>
        <p:sp>
          <p:nvSpPr>
            <p:cNvPr id="370" name="フローチャート: 結合子 112">
              <a:extLst>
                <a:ext uri="{FF2B5EF4-FFF2-40B4-BE49-F238E27FC236}">
                  <a16:creationId xmlns:a16="http://schemas.microsoft.com/office/drawing/2014/main" id="{9BE18664-A0A8-7A21-8003-CF6A886D4C0D}"/>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1" name="フローチャート: 結合子 113">
              <a:extLst>
                <a:ext uri="{FF2B5EF4-FFF2-40B4-BE49-F238E27FC236}">
                  <a16:creationId xmlns:a16="http://schemas.microsoft.com/office/drawing/2014/main" id="{5230BAA1-242E-8C07-7493-43643A1A400C}"/>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2" name="グループ化 116">
            <a:extLst>
              <a:ext uri="{FF2B5EF4-FFF2-40B4-BE49-F238E27FC236}">
                <a16:creationId xmlns:a16="http://schemas.microsoft.com/office/drawing/2014/main" id="{D33AC0AB-307A-81A5-AF04-B85E2A818623}"/>
              </a:ext>
            </a:extLst>
          </p:cNvPr>
          <p:cNvGrpSpPr/>
          <p:nvPr/>
        </p:nvGrpSpPr>
        <p:grpSpPr>
          <a:xfrm>
            <a:off x="5737822" y="4000817"/>
            <a:ext cx="80274" cy="45724"/>
            <a:chOff x="6153462" y="4783160"/>
            <a:chExt cx="190102" cy="108282"/>
          </a:xfrm>
        </p:grpSpPr>
        <p:sp>
          <p:nvSpPr>
            <p:cNvPr id="373" name="フローチャート: 結合子 111">
              <a:extLst>
                <a:ext uri="{FF2B5EF4-FFF2-40B4-BE49-F238E27FC236}">
                  <a16:creationId xmlns:a16="http://schemas.microsoft.com/office/drawing/2014/main" id="{A37CEDBC-F52A-BCB1-9345-7868B55D986A}"/>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4" name="フローチャート: 結合子 115">
              <a:extLst>
                <a:ext uri="{FF2B5EF4-FFF2-40B4-BE49-F238E27FC236}">
                  <a16:creationId xmlns:a16="http://schemas.microsoft.com/office/drawing/2014/main" id="{0A4D95A9-A415-C066-0017-F612B1D7888B}"/>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5" name="グループ化 117">
            <a:extLst>
              <a:ext uri="{FF2B5EF4-FFF2-40B4-BE49-F238E27FC236}">
                <a16:creationId xmlns:a16="http://schemas.microsoft.com/office/drawing/2014/main" id="{61A7572C-79F7-D269-78A9-C5BCCC451EC8}"/>
              </a:ext>
            </a:extLst>
          </p:cNvPr>
          <p:cNvGrpSpPr/>
          <p:nvPr/>
        </p:nvGrpSpPr>
        <p:grpSpPr>
          <a:xfrm>
            <a:off x="5836478" y="4434907"/>
            <a:ext cx="80274" cy="45724"/>
            <a:chOff x="6153462" y="4783160"/>
            <a:chExt cx="190102" cy="108282"/>
          </a:xfrm>
        </p:grpSpPr>
        <p:sp>
          <p:nvSpPr>
            <p:cNvPr id="376" name="フローチャート: 結合子 118">
              <a:extLst>
                <a:ext uri="{FF2B5EF4-FFF2-40B4-BE49-F238E27FC236}">
                  <a16:creationId xmlns:a16="http://schemas.microsoft.com/office/drawing/2014/main" id="{57D5C4ED-3E0F-66BD-54E4-9C8F335CA764}"/>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77" name="フローチャート: 結合子 119">
              <a:extLst>
                <a:ext uri="{FF2B5EF4-FFF2-40B4-BE49-F238E27FC236}">
                  <a16:creationId xmlns:a16="http://schemas.microsoft.com/office/drawing/2014/main" id="{6E67295A-6EE5-B828-2C53-556C27A41372}"/>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78" name="グループ化 120">
            <a:extLst>
              <a:ext uri="{FF2B5EF4-FFF2-40B4-BE49-F238E27FC236}">
                <a16:creationId xmlns:a16="http://schemas.microsoft.com/office/drawing/2014/main" id="{3196A63C-FBE7-0131-1EA1-0652996C240D}"/>
              </a:ext>
            </a:extLst>
          </p:cNvPr>
          <p:cNvGrpSpPr/>
          <p:nvPr/>
        </p:nvGrpSpPr>
        <p:grpSpPr>
          <a:xfrm>
            <a:off x="6422860" y="3751329"/>
            <a:ext cx="80274" cy="45724"/>
            <a:chOff x="6153462" y="4783160"/>
            <a:chExt cx="190102" cy="108282"/>
          </a:xfrm>
        </p:grpSpPr>
        <p:sp>
          <p:nvSpPr>
            <p:cNvPr id="379" name="フローチャート: 結合子 121">
              <a:extLst>
                <a:ext uri="{FF2B5EF4-FFF2-40B4-BE49-F238E27FC236}">
                  <a16:creationId xmlns:a16="http://schemas.microsoft.com/office/drawing/2014/main" id="{C9B384B6-07AF-0475-F5B8-6BD661CCE4DB}"/>
                </a:ext>
              </a:extLst>
            </p:cNvPr>
            <p:cNvSpPr/>
            <p:nvPr/>
          </p:nvSpPr>
          <p:spPr>
            <a:xfrm>
              <a:off x="6153462" y="4783160"/>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0" name="フローチャート: 結合子 122">
              <a:extLst>
                <a:ext uri="{FF2B5EF4-FFF2-40B4-BE49-F238E27FC236}">
                  <a16:creationId xmlns:a16="http://schemas.microsoft.com/office/drawing/2014/main" id="{EC9F8FD0-7F8F-D835-3C9C-C3548DF24785}"/>
                </a:ext>
              </a:extLst>
            </p:cNvPr>
            <p:cNvSpPr/>
            <p:nvPr/>
          </p:nvSpPr>
          <p:spPr>
            <a:xfrm>
              <a:off x="6223682" y="4814282"/>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grpSp>
        <p:nvGrpSpPr>
          <p:cNvPr id="381" name="グループ化 124">
            <a:extLst>
              <a:ext uri="{FF2B5EF4-FFF2-40B4-BE49-F238E27FC236}">
                <a16:creationId xmlns:a16="http://schemas.microsoft.com/office/drawing/2014/main" id="{7E792C05-0B0B-F812-D4A2-A667D9BF03DE}"/>
              </a:ext>
            </a:extLst>
          </p:cNvPr>
          <p:cNvGrpSpPr/>
          <p:nvPr/>
        </p:nvGrpSpPr>
        <p:grpSpPr>
          <a:xfrm>
            <a:off x="6498317" y="3818359"/>
            <a:ext cx="80274" cy="45724"/>
            <a:chOff x="6051098" y="4930652"/>
            <a:chExt cx="190102" cy="108282"/>
          </a:xfrm>
        </p:grpSpPr>
        <p:sp>
          <p:nvSpPr>
            <p:cNvPr id="382" name="フローチャート: 結合子 125">
              <a:extLst>
                <a:ext uri="{FF2B5EF4-FFF2-40B4-BE49-F238E27FC236}">
                  <a16:creationId xmlns:a16="http://schemas.microsoft.com/office/drawing/2014/main" id="{C638A964-2EE7-8A0A-E6D4-58A1D7E4B139}"/>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3" name="フローチャート: 結合子 126">
              <a:extLst>
                <a:ext uri="{FF2B5EF4-FFF2-40B4-BE49-F238E27FC236}">
                  <a16:creationId xmlns:a16="http://schemas.microsoft.com/office/drawing/2014/main" id="{8C97BE6B-5204-CE5B-7BB3-E51708C66686}"/>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sp>
        <p:nvSpPr>
          <p:cNvPr id="384" name="フリーフォーム: 図形 131">
            <a:extLst>
              <a:ext uri="{FF2B5EF4-FFF2-40B4-BE49-F238E27FC236}">
                <a16:creationId xmlns:a16="http://schemas.microsoft.com/office/drawing/2014/main" id="{D13C0464-B31D-3FC2-B42F-B9D5B5BADBDE}"/>
              </a:ext>
            </a:extLst>
          </p:cNvPr>
          <p:cNvSpPr/>
          <p:nvPr/>
        </p:nvSpPr>
        <p:spPr>
          <a:xfrm>
            <a:off x="5674985" y="4009858"/>
            <a:ext cx="45426" cy="37860"/>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5" name="フリーフォーム: 図形 132">
            <a:extLst>
              <a:ext uri="{FF2B5EF4-FFF2-40B4-BE49-F238E27FC236}">
                <a16:creationId xmlns:a16="http://schemas.microsoft.com/office/drawing/2014/main" id="{C21FB728-E4DD-DAE0-9CAF-8D0273A2D095}"/>
              </a:ext>
            </a:extLst>
          </p:cNvPr>
          <p:cNvSpPr/>
          <p:nvPr/>
        </p:nvSpPr>
        <p:spPr>
          <a:xfrm rot="7865904">
            <a:off x="6397945" y="3808154"/>
            <a:ext cx="45426" cy="37860"/>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6" name="フリーフォーム: 図形 133">
            <a:extLst>
              <a:ext uri="{FF2B5EF4-FFF2-40B4-BE49-F238E27FC236}">
                <a16:creationId xmlns:a16="http://schemas.microsoft.com/office/drawing/2014/main" id="{23F9D0FE-E150-E2DF-827C-53428525EE50}"/>
              </a:ext>
            </a:extLst>
          </p:cNvPr>
          <p:cNvSpPr/>
          <p:nvPr/>
        </p:nvSpPr>
        <p:spPr>
          <a:xfrm>
            <a:off x="6517749" y="3773214"/>
            <a:ext cx="40982" cy="37301"/>
          </a:xfrm>
          <a:custGeom>
            <a:avLst/>
            <a:gdLst>
              <a:gd name="connsiteX0" fmla="*/ 0 w 107576"/>
              <a:gd name="connsiteY0" fmla="*/ 40760 h 89658"/>
              <a:gd name="connsiteX1" fmla="*/ 63568 w 107576"/>
              <a:gd name="connsiteY1" fmla="*/ 1641 h 89658"/>
              <a:gd name="connsiteX2" fmla="*/ 107576 w 107576"/>
              <a:gd name="connsiteY2" fmla="*/ 89658 h 89658"/>
            </a:gdLst>
            <a:ahLst/>
            <a:cxnLst>
              <a:cxn ang="0">
                <a:pos x="connsiteX0" y="connsiteY0"/>
              </a:cxn>
              <a:cxn ang="0">
                <a:pos x="connsiteX1" y="connsiteY1"/>
              </a:cxn>
              <a:cxn ang="0">
                <a:pos x="connsiteX2" y="connsiteY2"/>
              </a:cxn>
            </a:cxnLst>
            <a:rect l="l" t="t" r="r" b="b"/>
            <a:pathLst>
              <a:path w="107576" h="89658">
                <a:moveTo>
                  <a:pt x="0" y="40760"/>
                </a:moveTo>
                <a:cubicBezTo>
                  <a:pt x="22819" y="17125"/>
                  <a:pt x="45639" y="-6509"/>
                  <a:pt x="63568" y="1641"/>
                </a:cubicBezTo>
                <a:cubicBezTo>
                  <a:pt x="81497" y="9791"/>
                  <a:pt x="94536" y="49724"/>
                  <a:pt x="107576" y="89658"/>
                </a:cubicBezTo>
              </a:path>
            </a:pathLst>
          </a:custGeom>
          <a:noFill/>
          <a:ln w="25400" cap="flat" cmpd="sng" algn="ctr">
            <a:solidFill>
              <a:srgbClr val="808080">
                <a:lumMod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nvGrpSpPr>
          <p:cNvPr id="387" name="グループ化 134">
            <a:extLst>
              <a:ext uri="{FF2B5EF4-FFF2-40B4-BE49-F238E27FC236}">
                <a16:creationId xmlns:a16="http://schemas.microsoft.com/office/drawing/2014/main" id="{9F198DAE-E925-FDC4-8B77-C97FA0808811}"/>
              </a:ext>
            </a:extLst>
          </p:cNvPr>
          <p:cNvGrpSpPr/>
          <p:nvPr/>
        </p:nvGrpSpPr>
        <p:grpSpPr>
          <a:xfrm>
            <a:off x="6436688" y="3876790"/>
            <a:ext cx="80274" cy="45724"/>
            <a:chOff x="6051098" y="4930652"/>
            <a:chExt cx="190102" cy="108282"/>
          </a:xfrm>
        </p:grpSpPr>
        <p:sp>
          <p:nvSpPr>
            <p:cNvPr id="388" name="フローチャート: 結合子 135">
              <a:extLst>
                <a:ext uri="{FF2B5EF4-FFF2-40B4-BE49-F238E27FC236}">
                  <a16:creationId xmlns:a16="http://schemas.microsoft.com/office/drawing/2014/main" id="{3667EBCE-2737-7346-BE4C-F92FA7557258}"/>
                </a:ext>
              </a:extLst>
            </p:cNvPr>
            <p:cNvSpPr/>
            <p:nvPr/>
          </p:nvSpPr>
          <p:spPr>
            <a:xfrm>
              <a:off x="6051098" y="4930652"/>
              <a:ext cx="190102" cy="108282"/>
            </a:xfrm>
            <a:prstGeom prst="flowChartConnector">
              <a:avLst/>
            </a:prstGeom>
            <a:solidFill>
              <a:srgbClr val="808080">
                <a:lumMod val="7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89" name="フローチャート: 結合子 136">
              <a:extLst>
                <a:ext uri="{FF2B5EF4-FFF2-40B4-BE49-F238E27FC236}">
                  <a16:creationId xmlns:a16="http://schemas.microsoft.com/office/drawing/2014/main" id="{A268FE9A-A752-7164-3393-48060DCDD459}"/>
                </a:ext>
              </a:extLst>
            </p:cNvPr>
            <p:cNvSpPr/>
            <p:nvPr/>
          </p:nvSpPr>
          <p:spPr>
            <a:xfrm>
              <a:off x="6129970" y="4955177"/>
              <a:ext cx="54297" cy="54297"/>
            </a:xfrm>
            <a:prstGeom prst="flowChartConnector">
              <a:avLst/>
            </a:prstGeom>
            <a:solidFill>
              <a:srgbClr val="000000">
                <a:lumMod val="65000"/>
                <a:lumOff val="35000"/>
              </a:srgbClr>
            </a:soli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grpSp>
      <p:cxnSp>
        <p:nvCxnSpPr>
          <p:cNvPr id="390" name="コネクタ: カギ線 138">
            <a:extLst>
              <a:ext uri="{FF2B5EF4-FFF2-40B4-BE49-F238E27FC236}">
                <a16:creationId xmlns:a16="http://schemas.microsoft.com/office/drawing/2014/main" id="{00C4C4DE-37B7-9028-929F-7C360CC03E86}"/>
              </a:ext>
            </a:extLst>
          </p:cNvPr>
          <p:cNvCxnSpPr>
            <a:cxnSpLocks/>
            <a:stCxn id="366" idx="3"/>
          </p:cNvCxnSpPr>
          <p:nvPr/>
        </p:nvCxnSpPr>
        <p:spPr>
          <a:xfrm rot="5400000">
            <a:off x="5609421" y="4168709"/>
            <a:ext cx="131179" cy="44"/>
          </a:xfrm>
          <a:prstGeom prst="bentConnector3">
            <a:avLst/>
          </a:prstGeom>
          <a:noFill/>
          <a:ln w="19050" cap="flat" cmpd="sng" algn="ctr">
            <a:solidFill>
              <a:srgbClr val="000000"/>
            </a:solidFill>
            <a:prstDash val="solid"/>
            <a:headEnd type="oval"/>
          </a:ln>
          <a:effectLst/>
        </p:spPr>
      </p:cxnSp>
      <p:sp>
        <p:nvSpPr>
          <p:cNvPr id="391" name="テキスト ボックス 140">
            <a:extLst>
              <a:ext uri="{FF2B5EF4-FFF2-40B4-BE49-F238E27FC236}">
                <a16:creationId xmlns:a16="http://schemas.microsoft.com/office/drawing/2014/main" id="{B0DFBD03-DB84-4748-F5DB-267068072795}"/>
              </a:ext>
            </a:extLst>
          </p:cNvPr>
          <p:cNvSpPr txBox="1"/>
          <p:nvPr/>
        </p:nvSpPr>
        <p:spPr>
          <a:xfrm>
            <a:off x="5452943" y="4219814"/>
            <a:ext cx="428158" cy="274178"/>
          </a:xfrm>
          <a:prstGeom prst="rect">
            <a:avLst/>
          </a:prstGeom>
          <a:noFill/>
        </p:spPr>
        <p:txBody>
          <a:bodyPr wrap="square" rtlCol="0">
            <a:spAutoFit/>
          </a:bodyPr>
          <a:lstStyle/>
          <a:p>
            <a:pPr defTabSz="457200" fontAlgn="base">
              <a:spcBef>
                <a:spcPct val="0"/>
              </a:spcBef>
              <a:spcAft>
                <a:spcPct val="0"/>
              </a:spcAft>
            </a:pPr>
            <a:r>
              <a:rPr lang="en-US" altLang="ja-JP" sz="591" dirty="0">
                <a:solidFill>
                  <a:srgbClr val="FFFFFF"/>
                </a:solidFill>
                <a:latin typeface="Calibri" panose="020F0502020204030204" pitchFamily="34" charset="0"/>
                <a:ea typeface="Microsoft YaHei"/>
                <a:cs typeface="Calibri" panose="020F0502020204030204" pitchFamily="34" charset="0"/>
              </a:rPr>
              <a:t>Lysosomes</a:t>
            </a:r>
            <a:endParaRPr kumimoji="1" lang="ja-JP" altLang="en-US" sz="591" dirty="0">
              <a:solidFill>
                <a:srgbClr val="FFFFFF"/>
              </a:solidFill>
              <a:latin typeface="Calibri" panose="020F0502020204030204" pitchFamily="34" charset="0"/>
              <a:ea typeface="Microsoft YaHei"/>
              <a:cs typeface="Calibri" panose="020F0502020204030204" pitchFamily="34" charset="0"/>
            </a:endParaRPr>
          </a:p>
        </p:txBody>
      </p:sp>
      <p:sp>
        <p:nvSpPr>
          <p:cNvPr id="392" name="フリーフォーム: 図形 127">
            <a:extLst>
              <a:ext uri="{FF2B5EF4-FFF2-40B4-BE49-F238E27FC236}">
                <a16:creationId xmlns:a16="http://schemas.microsoft.com/office/drawing/2014/main" id="{7612F6F2-E339-1330-7240-F220D527B1B5}"/>
              </a:ext>
            </a:extLst>
          </p:cNvPr>
          <p:cNvSpPr/>
          <p:nvPr/>
        </p:nvSpPr>
        <p:spPr>
          <a:xfrm>
            <a:off x="6130805" y="2636768"/>
            <a:ext cx="305533" cy="369777"/>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2"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2" b="0" i="0" u="none" strike="noStrike" kern="0" cap="none" spc="0" normalizeH="0" baseline="0" noProof="0" dirty="0">
              <a:ln>
                <a:noFill/>
              </a:ln>
              <a:solidFill>
                <a:srgbClr val="000000"/>
              </a:solidFill>
              <a:effectLst/>
              <a:uLnTx/>
              <a:uFillTx/>
              <a:latin typeface="Arial"/>
              <a:ea typeface="Microsoft YaHei"/>
            </a:endParaRPr>
          </a:p>
        </p:txBody>
      </p:sp>
      <p:sp>
        <p:nvSpPr>
          <p:cNvPr id="393" name="フリーフォーム: 図形 127">
            <a:extLst>
              <a:ext uri="{FF2B5EF4-FFF2-40B4-BE49-F238E27FC236}">
                <a16:creationId xmlns:a16="http://schemas.microsoft.com/office/drawing/2014/main" id="{645F2D79-DC2A-ABDA-3E5E-348DD0696EF5}"/>
              </a:ext>
            </a:extLst>
          </p:cNvPr>
          <p:cNvSpPr/>
          <p:nvPr/>
        </p:nvSpPr>
        <p:spPr>
          <a:xfrm>
            <a:off x="5804963" y="2655423"/>
            <a:ext cx="305533" cy="369777"/>
          </a:xfrm>
          <a:custGeom>
            <a:avLst/>
            <a:gdLst>
              <a:gd name="connsiteX0" fmla="*/ 429992 w 642708"/>
              <a:gd name="connsiteY0" fmla="*/ 1072737 h 1075846"/>
              <a:gd name="connsiteX1" fmla="*/ 39574 w 642708"/>
              <a:gd name="connsiteY1" fmla="*/ 805609 h 1075846"/>
              <a:gd name="connsiteX2" fmla="*/ 19026 w 642708"/>
              <a:gd name="connsiteY2" fmla="*/ 456288 h 1075846"/>
              <a:gd name="connsiteX3" fmla="*/ 90945 w 642708"/>
              <a:gd name="connsiteY3" fmla="*/ 14499 h 1075846"/>
              <a:gd name="connsiteX4" fmla="*/ 501911 w 642708"/>
              <a:gd name="connsiteY4" fmla="*/ 137789 h 1075846"/>
              <a:gd name="connsiteX5" fmla="*/ 553282 w 642708"/>
              <a:gd name="connsiteY5" fmla="*/ 446014 h 1075846"/>
              <a:gd name="connsiteX6" fmla="*/ 625201 w 642708"/>
              <a:gd name="connsiteY6" fmla="*/ 723416 h 1075846"/>
              <a:gd name="connsiteX7" fmla="*/ 625201 w 642708"/>
              <a:gd name="connsiteY7" fmla="*/ 939173 h 1075846"/>
              <a:gd name="connsiteX8" fmla="*/ 429992 w 642708"/>
              <a:gd name="connsiteY8" fmla="*/ 1072737 h 10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708" h="1075846">
                <a:moveTo>
                  <a:pt x="429992" y="1072737"/>
                </a:moveTo>
                <a:cubicBezTo>
                  <a:pt x="332388" y="1050476"/>
                  <a:pt x="108068" y="908351"/>
                  <a:pt x="39574" y="805609"/>
                </a:cubicBezTo>
                <a:cubicBezTo>
                  <a:pt x="-28920" y="702867"/>
                  <a:pt x="10464" y="588140"/>
                  <a:pt x="19026" y="456288"/>
                </a:cubicBezTo>
                <a:cubicBezTo>
                  <a:pt x="27588" y="324436"/>
                  <a:pt x="10464" y="67582"/>
                  <a:pt x="90945" y="14499"/>
                </a:cubicBezTo>
                <a:cubicBezTo>
                  <a:pt x="171426" y="-38584"/>
                  <a:pt x="424855" y="65870"/>
                  <a:pt x="501911" y="137789"/>
                </a:cubicBezTo>
                <a:cubicBezTo>
                  <a:pt x="578967" y="209708"/>
                  <a:pt x="532734" y="348410"/>
                  <a:pt x="553282" y="446014"/>
                </a:cubicBezTo>
                <a:cubicBezTo>
                  <a:pt x="573830" y="543618"/>
                  <a:pt x="613215" y="641223"/>
                  <a:pt x="625201" y="723416"/>
                </a:cubicBezTo>
                <a:cubicBezTo>
                  <a:pt x="637187" y="805609"/>
                  <a:pt x="657736" y="886090"/>
                  <a:pt x="625201" y="939173"/>
                </a:cubicBezTo>
                <a:cubicBezTo>
                  <a:pt x="592666" y="992256"/>
                  <a:pt x="527596" y="1094998"/>
                  <a:pt x="429992" y="1072737"/>
                </a:cubicBezTo>
                <a:close/>
              </a:path>
            </a:pathLst>
          </a:custGeom>
          <a:gradFill flip="none" rotWithShape="1">
            <a:gsLst>
              <a:gs pos="0">
                <a:srgbClr val="E747DF">
                  <a:tint val="66000"/>
                  <a:satMod val="160000"/>
                </a:srgbClr>
              </a:gs>
              <a:gs pos="50000">
                <a:srgbClr val="E747DF">
                  <a:tint val="44500"/>
                  <a:satMod val="160000"/>
                </a:srgbClr>
              </a:gs>
              <a:gs pos="100000">
                <a:srgbClr val="E747DF">
                  <a:tint val="23500"/>
                  <a:satMod val="160000"/>
                </a:srgbClr>
              </a:gs>
            </a:gsLst>
            <a:lin ang="5400000" scaled="1"/>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1" lang="en-US" altLang="ja-JP" sz="422" b="0" i="0" u="none" strike="noStrike" kern="0" cap="none" spc="0" normalizeH="0" baseline="0" noProof="0" dirty="0">
                <a:ln>
                  <a:noFill/>
                </a:ln>
                <a:solidFill>
                  <a:srgbClr val="000000"/>
                </a:solidFill>
                <a:effectLst/>
                <a:uLnTx/>
                <a:uFillTx/>
                <a:latin typeface="Arial"/>
                <a:ea typeface="Microsoft YaHei"/>
              </a:rPr>
              <a:t>Trop-2</a:t>
            </a:r>
            <a:endParaRPr kumimoji="1" lang="ja-JP" altLang="en-US" sz="422" b="0" i="0" u="none" strike="noStrike" kern="0" cap="none" spc="0" normalizeH="0" baseline="0" noProof="0" dirty="0">
              <a:ln>
                <a:noFill/>
              </a:ln>
              <a:solidFill>
                <a:srgbClr val="000000"/>
              </a:solidFill>
              <a:effectLst/>
              <a:uLnTx/>
              <a:uFillTx/>
              <a:latin typeface="Arial"/>
              <a:ea typeface="Microsoft YaHei"/>
            </a:endParaRPr>
          </a:p>
        </p:txBody>
      </p:sp>
      <p:sp>
        <p:nvSpPr>
          <p:cNvPr id="394" name="矢印: 右 26">
            <a:extLst>
              <a:ext uri="{FF2B5EF4-FFF2-40B4-BE49-F238E27FC236}">
                <a16:creationId xmlns:a16="http://schemas.microsoft.com/office/drawing/2014/main" id="{6B5B659B-1B5C-0103-056F-410BE6DBECC1}"/>
              </a:ext>
            </a:extLst>
          </p:cNvPr>
          <p:cNvSpPr/>
          <p:nvPr/>
        </p:nvSpPr>
        <p:spPr>
          <a:xfrm rot="10800000">
            <a:off x="3641571" y="2885238"/>
            <a:ext cx="1247429" cy="243256"/>
          </a:xfrm>
          <a:prstGeom prst="rightArrow">
            <a:avLst/>
          </a:prstGeom>
          <a:solidFill>
            <a:srgbClr val="00CC99"/>
          </a:solidFill>
          <a:ln w="25400" cap="flat" cmpd="sng" algn="ctr">
            <a:solidFill>
              <a:srgbClr val="00CC99">
                <a:shade val="50000"/>
              </a:srgbClr>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
        <p:nvSpPr>
          <p:cNvPr id="395" name="テキスト ボックス 15">
            <a:extLst>
              <a:ext uri="{FF2B5EF4-FFF2-40B4-BE49-F238E27FC236}">
                <a16:creationId xmlns:a16="http://schemas.microsoft.com/office/drawing/2014/main" id="{43271930-6742-45D2-38AD-15405C384AD1}"/>
              </a:ext>
            </a:extLst>
          </p:cNvPr>
          <p:cNvSpPr txBox="1"/>
          <p:nvPr/>
        </p:nvSpPr>
        <p:spPr>
          <a:xfrm>
            <a:off x="2068900" y="3251437"/>
            <a:ext cx="1367477" cy="461665"/>
          </a:xfrm>
          <a:prstGeom prst="rect">
            <a:avLst/>
          </a:prstGeom>
          <a:noFill/>
        </p:spPr>
        <p:txBody>
          <a:bodyPr wrap="square" rtlCol="0">
            <a:spAutoFit/>
          </a:bodyPr>
          <a:lstStyle/>
          <a:p>
            <a:pPr algn="ctr" defTabSz="457200" fontAlgn="base">
              <a:spcBef>
                <a:spcPct val="0"/>
              </a:spcBef>
              <a:spcAft>
                <a:spcPct val="0"/>
              </a:spcAft>
            </a:pPr>
            <a:r>
              <a:rPr kumimoji="1" lang="en-US" altLang="ja-JP" sz="1200" b="1" dirty="0">
                <a:solidFill>
                  <a:srgbClr val="000000"/>
                </a:solidFill>
                <a:latin typeface="Arial" panose="020B0604020202020204" pitchFamily="34" charset="0"/>
                <a:ea typeface="Microsoft YaHei"/>
                <a:cs typeface="Arial" panose="020B0604020202020204" pitchFamily="34" charset="0"/>
              </a:rPr>
              <a:t>6. Bystander Effect</a:t>
            </a:r>
            <a:endParaRPr kumimoji="1" lang="ja-JP" altLang="en-US" sz="1200" b="1" dirty="0">
              <a:solidFill>
                <a:srgbClr val="000000"/>
              </a:solidFill>
              <a:latin typeface="Arial" panose="020B0604020202020204" pitchFamily="34" charset="0"/>
              <a:ea typeface="Microsoft YaHei"/>
              <a:cs typeface="Arial" panose="020B0604020202020204" pitchFamily="34" charset="0"/>
            </a:endParaRPr>
          </a:p>
        </p:txBody>
      </p:sp>
      <p:sp>
        <p:nvSpPr>
          <p:cNvPr id="396" name="フリーフォーム: 図形 31">
            <a:extLst>
              <a:ext uri="{FF2B5EF4-FFF2-40B4-BE49-F238E27FC236}">
                <a16:creationId xmlns:a16="http://schemas.microsoft.com/office/drawing/2014/main" id="{983AF81B-E0B2-2CB6-3F96-C527B74F7094}"/>
              </a:ext>
            </a:extLst>
          </p:cNvPr>
          <p:cNvSpPr/>
          <p:nvPr/>
        </p:nvSpPr>
        <p:spPr>
          <a:xfrm>
            <a:off x="2753853" y="2533482"/>
            <a:ext cx="822201" cy="732518"/>
          </a:xfrm>
          <a:custGeom>
            <a:avLst/>
            <a:gdLst>
              <a:gd name="connsiteX0" fmla="*/ 970082 w 1947118"/>
              <a:gd name="connsiteY0" fmla="*/ 1726115 h 1734730"/>
              <a:gd name="connsiteX1" fmla="*/ 63633 w 1947118"/>
              <a:gd name="connsiteY1" fmla="*/ 1352404 h 1734730"/>
              <a:gd name="connsiteX2" fmla="*/ 119292 w 1947118"/>
              <a:gd name="connsiteY2" fmla="*/ 612932 h 1734730"/>
              <a:gd name="connsiteX3" fmla="*/ 469150 w 1947118"/>
              <a:gd name="connsiteY3" fmla="*/ 310783 h 1734730"/>
              <a:gd name="connsiteX4" fmla="*/ 1025741 w 1947118"/>
              <a:gd name="connsiteY4" fmla="*/ 682 h 1734730"/>
              <a:gd name="connsiteX5" fmla="*/ 1733407 w 1947118"/>
              <a:gd name="connsiteY5" fmla="*/ 398247 h 1734730"/>
              <a:gd name="connsiteX6" fmla="*/ 1940141 w 1947118"/>
              <a:gd name="connsiteY6" fmla="*/ 930984 h 1734730"/>
              <a:gd name="connsiteX7" fmla="*/ 1534624 w 1947118"/>
              <a:gd name="connsiteY7" fmla="*/ 1559137 h 1734730"/>
              <a:gd name="connsiteX8" fmla="*/ 970082 w 1947118"/>
              <a:gd name="connsiteY8" fmla="*/ 1726115 h 1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118" h="1734730">
                <a:moveTo>
                  <a:pt x="970082" y="1726115"/>
                </a:moveTo>
                <a:cubicBezTo>
                  <a:pt x="724917" y="1691660"/>
                  <a:pt x="205431" y="1537934"/>
                  <a:pt x="63633" y="1352404"/>
                </a:cubicBezTo>
                <a:cubicBezTo>
                  <a:pt x="-78165" y="1166874"/>
                  <a:pt x="51706" y="786535"/>
                  <a:pt x="119292" y="612932"/>
                </a:cubicBezTo>
                <a:cubicBezTo>
                  <a:pt x="186878" y="439328"/>
                  <a:pt x="318075" y="412825"/>
                  <a:pt x="469150" y="310783"/>
                </a:cubicBezTo>
                <a:cubicBezTo>
                  <a:pt x="620225" y="208741"/>
                  <a:pt x="815031" y="-13895"/>
                  <a:pt x="1025741" y="682"/>
                </a:cubicBezTo>
                <a:cubicBezTo>
                  <a:pt x="1236451" y="15259"/>
                  <a:pt x="1581007" y="243197"/>
                  <a:pt x="1733407" y="398247"/>
                </a:cubicBezTo>
                <a:cubicBezTo>
                  <a:pt x="1885807" y="553297"/>
                  <a:pt x="1973271" y="737502"/>
                  <a:pt x="1940141" y="930984"/>
                </a:cubicBezTo>
                <a:cubicBezTo>
                  <a:pt x="1907011" y="1124466"/>
                  <a:pt x="1694975" y="1429266"/>
                  <a:pt x="1534624" y="1559137"/>
                </a:cubicBezTo>
                <a:cubicBezTo>
                  <a:pt x="1374273" y="1689008"/>
                  <a:pt x="1215247" y="1760570"/>
                  <a:pt x="970082" y="1726115"/>
                </a:cubicBezTo>
                <a:close/>
              </a:path>
            </a:pathLst>
          </a:custGeom>
          <a:gradFill flip="none" rotWithShape="1">
            <a:gsLst>
              <a:gs pos="0">
                <a:srgbClr val="00CC99">
                  <a:tint val="66000"/>
                  <a:satMod val="160000"/>
                  <a:alpha val="44000"/>
                </a:srgbClr>
              </a:gs>
              <a:gs pos="50000">
                <a:srgbClr val="00CC99">
                  <a:tint val="44500"/>
                  <a:satMod val="160000"/>
                </a:srgbClr>
              </a:gs>
              <a:gs pos="100000">
                <a:srgbClr val="00CC99">
                  <a:tint val="23500"/>
                  <a:satMod val="160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352" b="0" i="0" u="none" strike="noStrike" kern="0" cap="none" spc="0" normalizeH="0" baseline="0" noProof="0">
              <a:ln>
                <a:noFill/>
              </a:ln>
              <a:solidFill>
                <a:srgbClr val="FFFFFF"/>
              </a:solidFill>
              <a:effectLst/>
              <a:uLnTx/>
              <a:uFillTx/>
              <a:latin typeface="Arial"/>
              <a:ea typeface="Microsoft YaHei"/>
            </a:endParaRPr>
          </a:p>
        </p:txBody>
      </p:sp>
    </p:spTree>
    <p:extLst>
      <p:ext uri="{BB962C8B-B14F-4D97-AF65-F5344CB8AC3E}">
        <p14:creationId xmlns:p14="http://schemas.microsoft.com/office/powerpoint/2010/main" val="182439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686672-2A60-49DB-82F6-98C7C96DF7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657458">
            <a:off x="8207405" y="2233880"/>
            <a:ext cx="2417352" cy="2586004"/>
          </a:xfrm>
          <a:prstGeom prst="rect">
            <a:avLst/>
          </a:prstGeom>
        </p:spPr>
      </p:pic>
      <p:cxnSp>
        <p:nvCxnSpPr>
          <p:cNvPr id="20" name="Straight Arrow Connector 19">
            <a:extLst>
              <a:ext uri="{FF2B5EF4-FFF2-40B4-BE49-F238E27FC236}">
                <a16:creationId xmlns:a16="http://schemas.microsoft.com/office/drawing/2014/main" id="{16937318-D6DE-4BA2-8957-717FEBAC62D0}"/>
              </a:ext>
            </a:extLst>
          </p:cNvPr>
          <p:cNvCxnSpPr>
            <a:cxnSpLocks/>
          </p:cNvCxnSpPr>
          <p:nvPr/>
        </p:nvCxnSpPr>
        <p:spPr>
          <a:xfrm flipH="1">
            <a:off x="10033720" y="2624340"/>
            <a:ext cx="170945" cy="0"/>
          </a:xfrm>
          <a:prstGeom prst="straightConnector1">
            <a:avLst/>
          </a:pr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Arrow Connector 20">
            <a:extLst>
              <a:ext uri="{FF2B5EF4-FFF2-40B4-BE49-F238E27FC236}">
                <a16:creationId xmlns:a16="http://schemas.microsoft.com/office/drawing/2014/main" id="{A687A089-56C1-42D4-9A54-7CCAC09FC6FC}"/>
              </a:ext>
            </a:extLst>
          </p:cNvPr>
          <p:cNvCxnSpPr>
            <a:cxnSpLocks/>
          </p:cNvCxnSpPr>
          <p:nvPr/>
        </p:nvCxnSpPr>
        <p:spPr>
          <a:xfrm flipH="1">
            <a:off x="9970413" y="3798979"/>
            <a:ext cx="202598" cy="0"/>
          </a:xfrm>
          <a:prstGeom prst="straightConnector1">
            <a:avLst/>
          </a:pr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2" name="Freeform 25">
            <a:extLst>
              <a:ext uri="{FF2B5EF4-FFF2-40B4-BE49-F238E27FC236}">
                <a16:creationId xmlns:a16="http://schemas.microsoft.com/office/drawing/2014/main" id="{BEEBC17F-0E5F-423D-BB21-741B9ABD74D7}"/>
              </a:ext>
            </a:extLst>
          </p:cNvPr>
          <p:cNvSpPr/>
          <p:nvPr/>
        </p:nvSpPr>
        <p:spPr>
          <a:xfrm>
            <a:off x="10179631" y="1966147"/>
            <a:ext cx="974588" cy="1316386"/>
          </a:xfrm>
          <a:custGeom>
            <a:avLst/>
            <a:gdLst>
              <a:gd name="connsiteX0" fmla="*/ 3447 w 2693970"/>
              <a:gd name="connsiteY0" fmla="*/ 3446 h 1191036"/>
              <a:gd name="connsiteX1" fmla="*/ 2694041 w 2693970"/>
              <a:gd name="connsiteY1" fmla="*/ 3446 h 1191036"/>
              <a:gd name="connsiteX2" fmla="*/ 2694041 w 2693970"/>
              <a:gd name="connsiteY2" fmla="*/ 1190975 h 1191036"/>
              <a:gd name="connsiteX3" fmla="*/ 3447 w 2693970"/>
              <a:gd name="connsiteY3" fmla="*/ 1190975 h 1191036"/>
            </a:gdLst>
            <a:ahLst/>
            <a:cxnLst>
              <a:cxn ang="0">
                <a:pos x="connsiteX0" y="connsiteY0"/>
              </a:cxn>
              <a:cxn ang="0">
                <a:pos x="connsiteX1" y="connsiteY1"/>
              </a:cxn>
              <a:cxn ang="0">
                <a:pos x="connsiteX2" y="connsiteY2"/>
              </a:cxn>
              <a:cxn ang="0">
                <a:pos x="connsiteX3" y="connsiteY3"/>
              </a:cxn>
            </a:cxnLst>
            <a:rect l="l" t="t" r="r" b="b"/>
            <a:pathLst>
              <a:path w="2693970" h="1191036">
                <a:moveTo>
                  <a:pt x="3447" y="3446"/>
                </a:moveTo>
                <a:lnTo>
                  <a:pt x="2694041" y="3446"/>
                </a:lnTo>
                <a:lnTo>
                  <a:pt x="2694041" y="1190975"/>
                </a:lnTo>
                <a:lnTo>
                  <a:pt x="3447" y="1190975"/>
                </a:lnTo>
                <a:close/>
              </a:path>
            </a:pathLst>
          </a:custGeom>
          <a:solidFill>
            <a:srgbClr val="E7E6E6">
              <a:alpha val="85490"/>
            </a:srgbClr>
          </a:solidFill>
          <a:ln w="6614" cap="flat">
            <a:noFill/>
            <a:prstDash val="solid"/>
            <a:miter/>
          </a:ln>
        </p:spPr>
        <p:txBody>
          <a:bodyPr wrap="square" lIns="77153" tIns="51435" rIns="102870" bIns="51435" rtlCol="0" anchor="ctr">
            <a:spAutoFit/>
          </a:bodyPr>
          <a:lstStyle/>
          <a:p>
            <a:pPr defTabSz="514350">
              <a:defRPr/>
            </a:pPr>
            <a:r>
              <a:rPr lang="en-US" sz="788" b="1" dirty="0">
                <a:solidFill>
                  <a:srgbClr val="262261"/>
                </a:solidFill>
                <a:latin typeface="Arial" panose="020B0604020202020204"/>
                <a:ea typeface="Helvetica" charset="0"/>
                <a:cs typeface="Helvetica" charset="0"/>
              </a:rPr>
              <a:t>Humanized anti</a:t>
            </a:r>
            <a:r>
              <a:rPr lang="en-US" sz="788" b="1" dirty="0">
                <a:solidFill>
                  <a:srgbClr val="262261"/>
                </a:solidFill>
                <a:latin typeface="Arial" panose="020B0604020202020204" pitchFamily="34" charset="0"/>
                <a:ea typeface="Helvetica" charset="0"/>
                <a:cs typeface="Arial" panose="020B0604020202020204" pitchFamily="34" charset="0"/>
              </a:rPr>
              <a:t>‒</a:t>
            </a:r>
            <a:r>
              <a:rPr lang="en-US" sz="788" b="1" dirty="0">
                <a:solidFill>
                  <a:srgbClr val="262261"/>
                </a:solidFill>
                <a:latin typeface="Arial" panose="020B0604020202020204"/>
                <a:ea typeface="Helvetica" charset="0"/>
                <a:cs typeface="Helvetica" charset="0"/>
              </a:rPr>
              <a:t>Trop-2 antibody</a:t>
            </a:r>
          </a:p>
          <a:p>
            <a:pPr marL="69650" indent="-69650" defTabSz="514350">
              <a:buFont typeface="Arial" panose="020B0604020202020204" pitchFamily="34" charset="0"/>
              <a:buChar char="•"/>
              <a:defRPr/>
            </a:pPr>
            <a:r>
              <a:rPr lang="en-US" sz="788" dirty="0">
                <a:solidFill>
                  <a:srgbClr val="262261"/>
                </a:solidFill>
                <a:latin typeface="Arial" panose="020B0604020202020204"/>
                <a:ea typeface="Helvetica" charset="0"/>
                <a:cs typeface="Helvetica" charset="0"/>
              </a:rPr>
              <a:t>Directed toward Trop-2, an epithelial antigen expressed on many solid cancers</a:t>
            </a:r>
          </a:p>
        </p:txBody>
      </p:sp>
      <p:sp>
        <p:nvSpPr>
          <p:cNvPr id="23" name="Freeform 26">
            <a:extLst>
              <a:ext uri="{FF2B5EF4-FFF2-40B4-BE49-F238E27FC236}">
                <a16:creationId xmlns:a16="http://schemas.microsoft.com/office/drawing/2014/main" id="{CE37FBBD-6044-4476-B37C-EDF5282A2D8E}"/>
              </a:ext>
            </a:extLst>
          </p:cNvPr>
          <p:cNvSpPr/>
          <p:nvPr/>
        </p:nvSpPr>
        <p:spPr>
          <a:xfrm>
            <a:off x="10173010" y="3555624"/>
            <a:ext cx="974588" cy="831381"/>
          </a:xfrm>
          <a:custGeom>
            <a:avLst/>
            <a:gdLst>
              <a:gd name="connsiteX0" fmla="*/ 3447 w 2693970"/>
              <a:gd name="connsiteY0" fmla="*/ 3446 h 1382925"/>
              <a:gd name="connsiteX1" fmla="*/ 2694041 w 2693970"/>
              <a:gd name="connsiteY1" fmla="*/ 3446 h 1382925"/>
              <a:gd name="connsiteX2" fmla="*/ 2694041 w 2693970"/>
              <a:gd name="connsiteY2" fmla="*/ 1384254 h 1382925"/>
              <a:gd name="connsiteX3" fmla="*/ 3447 w 2693970"/>
              <a:gd name="connsiteY3" fmla="*/ 1384254 h 1382925"/>
            </a:gdLst>
            <a:ahLst/>
            <a:cxnLst>
              <a:cxn ang="0">
                <a:pos x="connsiteX0" y="connsiteY0"/>
              </a:cxn>
              <a:cxn ang="0">
                <a:pos x="connsiteX1" y="connsiteY1"/>
              </a:cxn>
              <a:cxn ang="0">
                <a:pos x="connsiteX2" y="connsiteY2"/>
              </a:cxn>
              <a:cxn ang="0">
                <a:pos x="connsiteX3" y="connsiteY3"/>
              </a:cxn>
            </a:cxnLst>
            <a:rect l="l" t="t" r="r" b="b"/>
            <a:pathLst>
              <a:path w="2693970" h="1382925">
                <a:moveTo>
                  <a:pt x="3447" y="3446"/>
                </a:moveTo>
                <a:lnTo>
                  <a:pt x="2694041" y="3446"/>
                </a:lnTo>
                <a:lnTo>
                  <a:pt x="2694041" y="1384254"/>
                </a:lnTo>
                <a:lnTo>
                  <a:pt x="3447" y="1384254"/>
                </a:lnTo>
                <a:close/>
              </a:path>
            </a:pathLst>
          </a:custGeom>
          <a:solidFill>
            <a:srgbClr val="E7E6E6">
              <a:alpha val="85490"/>
            </a:srgbClr>
          </a:solidFill>
          <a:ln w="6614" cap="flat">
            <a:noFill/>
            <a:prstDash val="solid"/>
            <a:miter/>
          </a:ln>
        </p:spPr>
        <p:txBody>
          <a:bodyPr wrap="square" lIns="77153" tIns="51435" rIns="102870" bIns="51435" rtlCol="0" anchor="ctr">
            <a:spAutoFit/>
          </a:bodyPr>
          <a:lstStyle/>
          <a:p>
            <a:pPr defTabSz="514350">
              <a:defRPr/>
            </a:pPr>
            <a:r>
              <a:rPr lang="en-US" sz="788" b="1" dirty="0">
                <a:solidFill>
                  <a:srgbClr val="262261"/>
                </a:solidFill>
                <a:latin typeface="Arial" panose="020B0604020202020204"/>
                <a:ea typeface="Helvetica" charset="0"/>
                <a:cs typeface="Helvetica" charset="0"/>
              </a:rPr>
              <a:t>SN-38 payload</a:t>
            </a:r>
          </a:p>
          <a:p>
            <a:pPr marL="69650" indent="-69650" defTabSz="514350">
              <a:buFont typeface="Arial" panose="020B0604020202020204" pitchFamily="34" charset="0"/>
              <a:buChar char="•"/>
              <a:defRPr/>
            </a:pPr>
            <a:r>
              <a:rPr lang="en-US" sz="788" dirty="0">
                <a:solidFill>
                  <a:srgbClr val="262261"/>
                </a:solidFill>
                <a:latin typeface="Arial" panose="020B0604020202020204"/>
                <a:ea typeface="Helvetica" charset="0"/>
                <a:cs typeface="Helvetica" charset="0"/>
              </a:rPr>
              <a:t>SN-38 more potent than parent compound irinotecan</a:t>
            </a:r>
          </a:p>
        </p:txBody>
      </p:sp>
      <p:sp>
        <p:nvSpPr>
          <p:cNvPr id="24" name="Freeform 46">
            <a:extLst>
              <a:ext uri="{FF2B5EF4-FFF2-40B4-BE49-F238E27FC236}">
                <a16:creationId xmlns:a16="http://schemas.microsoft.com/office/drawing/2014/main" id="{218153BE-9D90-419F-A6B2-663B8D7EDABA}"/>
              </a:ext>
            </a:extLst>
          </p:cNvPr>
          <p:cNvSpPr/>
          <p:nvPr/>
        </p:nvSpPr>
        <p:spPr>
          <a:xfrm>
            <a:off x="7924802" y="2643793"/>
            <a:ext cx="677887" cy="666737"/>
          </a:xfrm>
          <a:custGeom>
            <a:avLst/>
            <a:gdLst>
              <a:gd name="connsiteX0" fmla="*/ 0 w 1002891"/>
              <a:gd name="connsiteY0" fmla="*/ 0 h 462117"/>
              <a:gd name="connsiteX1" fmla="*/ 0 w 1002891"/>
              <a:gd name="connsiteY1" fmla="*/ 462117 h 462117"/>
              <a:gd name="connsiteX2" fmla="*/ 1002891 w 1002891"/>
              <a:gd name="connsiteY2" fmla="*/ 462117 h 462117"/>
            </a:gdLst>
            <a:ahLst/>
            <a:cxnLst>
              <a:cxn ang="0">
                <a:pos x="connsiteX0" y="connsiteY0"/>
              </a:cxn>
              <a:cxn ang="0">
                <a:pos x="connsiteX1" y="connsiteY1"/>
              </a:cxn>
              <a:cxn ang="0">
                <a:pos x="connsiteX2" y="connsiteY2"/>
              </a:cxn>
            </a:cxnLst>
            <a:rect l="l" t="t" r="r" b="b"/>
            <a:pathLst>
              <a:path w="1002891" h="462117">
                <a:moveTo>
                  <a:pt x="0" y="0"/>
                </a:moveTo>
                <a:lnTo>
                  <a:pt x="0" y="462117"/>
                </a:lnTo>
                <a:lnTo>
                  <a:pt x="1002891" y="462117"/>
                </a:lnTo>
              </a:path>
            </a:pathLst>
          </a:custGeom>
          <a:noFill/>
          <a:ln w="158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srgbClr val="FFFFFF"/>
              </a:solidFill>
              <a:latin typeface="Calibri" panose="020F0502020204030204"/>
            </a:endParaRPr>
          </a:p>
        </p:txBody>
      </p:sp>
      <p:sp>
        <p:nvSpPr>
          <p:cNvPr id="25" name="Freeform 27">
            <a:extLst>
              <a:ext uri="{FF2B5EF4-FFF2-40B4-BE49-F238E27FC236}">
                <a16:creationId xmlns:a16="http://schemas.microsoft.com/office/drawing/2014/main" id="{5506726B-A438-47FA-9084-DA694CC1DDF6}"/>
              </a:ext>
            </a:extLst>
          </p:cNvPr>
          <p:cNvSpPr/>
          <p:nvPr/>
        </p:nvSpPr>
        <p:spPr>
          <a:xfrm>
            <a:off x="7613225" y="1933825"/>
            <a:ext cx="1414253" cy="710131"/>
          </a:xfrm>
          <a:custGeom>
            <a:avLst/>
            <a:gdLst>
              <a:gd name="connsiteX0" fmla="*/ 3447 w 2813113"/>
              <a:gd name="connsiteY0" fmla="*/ 3446 h 1078549"/>
              <a:gd name="connsiteX1" fmla="*/ 2813450 w 2813113"/>
              <a:gd name="connsiteY1" fmla="*/ 3446 h 1078549"/>
              <a:gd name="connsiteX2" fmla="*/ 2813450 w 2813113"/>
              <a:gd name="connsiteY2" fmla="*/ 1079547 h 1078549"/>
              <a:gd name="connsiteX3" fmla="*/ 3447 w 2813113"/>
              <a:gd name="connsiteY3" fmla="*/ 1079547 h 1078549"/>
            </a:gdLst>
            <a:ahLst/>
            <a:cxnLst>
              <a:cxn ang="0">
                <a:pos x="connsiteX0" y="connsiteY0"/>
              </a:cxn>
              <a:cxn ang="0">
                <a:pos x="connsiteX1" y="connsiteY1"/>
              </a:cxn>
              <a:cxn ang="0">
                <a:pos x="connsiteX2" y="connsiteY2"/>
              </a:cxn>
              <a:cxn ang="0">
                <a:pos x="connsiteX3" y="connsiteY3"/>
              </a:cxn>
            </a:cxnLst>
            <a:rect l="l" t="t" r="r" b="b"/>
            <a:pathLst>
              <a:path w="2813113" h="1078549">
                <a:moveTo>
                  <a:pt x="3447" y="3446"/>
                </a:moveTo>
                <a:lnTo>
                  <a:pt x="2813450" y="3446"/>
                </a:lnTo>
                <a:lnTo>
                  <a:pt x="2813450" y="1079547"/>
                </a:lnTo>
                <a:lnTo>
                  <a:pt x="3447" y="1079547"/>
                </a:lnTo>
                <a:close/>
              </a:path>
            </a:pathLst>
          </a:custGeom>
          <a:solidFill>
            <a:srgbClr val="E7E6E6">
              <a:alpha val="85490"/>
            </a:srgbClr>
          </a:solidFill>
          <a:ln w="6614" cap="flat">
            <a:noFill/>
            <a:prstDash val="solid"/>
            <a:miter/>
          </a:ln>
        </p:spPr>
        <p:txBody>
          <a:bodyPr wrap="square" lIns="77153" tIns="51435" rIns="102870" bIns="51435" rtlCol="0" anchor="ctr">
            <a:spAutoFit/>
          </a:bodyPr>
          <a:lstStyle/>
          <a:p>
            <a:pPr defTabSz="514350">
              <a:defRPr/>
            </a:pPr>
            <a:r>
              <a:rPr lang="en-US" sz="788" b="1" dirty="0">
                <a:solidFill>
                  <a:schemeClr val="tx1"/>
                </a:solidFill>
                <a:latin typeface="Arial" panose="020B0604020202020204"/>
                <a:ea typeface="Helvetica" charset="0"/>
                <a:cs typeface="Helvetica" charset="0"/>
              </a:rPr>
              <a:t>Linker for SN-38</a:t>
            </a:r>
          </a:p>
          <a:p>
            <a:pPr marL="69650" indent="-69650" defTabSz="514350">
              <a:buFont typeface="Arial" panose="020B0604020202020204" pitchFamily="34" charset="0"/>
              <a:buChar char="•"/>
              <a:defRPr/>
            </a:pPr>
            <a:r>
              <a:rPr lang="en-US" sz="788" dirty="0">
                <a:solidFill>
                  <a:schemeClr val="tx1"/>
                </a:solidFill>
                <a:latin typeface="Arial" panose="020B0604020202020204"/>
                <a:ea typeface="Helvetica" charset="0"/>
                <a:cs typeface="Helvetica" charset="0"/>
              </a:rPr>
              <a:t>Hydrolyzable linker for payload release</a:t>
            </a:r>
          </a:p>
          <a:p>
            <a:pPr marL="69650" indent="-69650" defTabSz="514350">
              <a:buFont typeface="Arial" panose="020B0604020202020204" pitchFamily="34" charset="0"/>
              <a:buChar char="•"/>
              <a:defRPr/>
            </a:pPr>
            <a:r>
              <a:rPr lang="en-US" sz="788" dirty="0">
                <a:solidFill>
                  <a:schemeClr val="tx1"/>
                </a:solidFill>
                <a:latin typeface="Arial" panose="020B0604020202020204"/>
                <a:ea typeface="Helvetica" charset="0"/>
                <a:cs typeface="Helvetica" charset="0"/>
              </a:rPr>
              <a:t>High drug-to-antibody ratio (7.6:1)</a:t>
            </a:r>
            <a:r>
              <a:rPr lang="en-US" sz="788" baseline="30000" dirty="0">
                <a:solidFill>
                  <a:schemeClr val="tx1"/>
                </a:solidFill>
                <a:latin typeface="Arial" panose="020B0604020202020204"/>
                <a:ea typeface="Helvetica" charset="0"/>
                <a:cs typeface="Helvetica" charset="0"/>
              </a:rPr>
              <a:t>6</a:t>
            </a:r>
          </a:p>
        </p:txBody>
      </p:sp>
      <p:sp>
        <p:nvSpPr>
          <p:cNvPr id="2" name="TextBox 1">
            <a:extLst>
              <a:ext uri="{FF2B5EF4-FFF2-40B4-BE49-F238E27FC236}">
                <a16:creationId xmlns:a16="http://schemas.microsoft.com/office/drawing/2014/main" id="{5376A150-4FC9-A816-62BB-1F7768FCFFC0}"/>
              </a:ext>
            </a:extLst>
          </p:cNvPr>
          <p:cNvSpPr txBox="1"/>
          <p:nvPr/>
        </p:nvSpPr>
        <p:spPr>
          <a:xfrm>
            <a:off x="7613226" y="4849591"/>
            <a:ext cx="3664374" cy="461665"/>
          </a:xfrm>
          <a:prstGeom prst="rect">
            <a:avLst/>
          </a:prstGeom>
          <a:noFill/>
        </p:spPr>
        <p:txBody>
          <a:bodyPr wrap="square" rtlCol="0">
            <a:spAutoFit/>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262261"/>
                </a:solidFill>
                <a:effectLst/>
                <a:uLnTx/>
                <a:uFillTx/>
                <a:latin typeface="Arial" panose="020B0604020202020204" pitchFamily="34" charset="0"/>
                <a:ea typeface="Helvetica" charset="0"/>
                <a:cs typeface="Arial" panose="020B0604020202020204" pitchFamily="34" charset="0"/>
              </a:rPr>
              <a:t>ADC</a:t>
            </a:r>
            <a:r>
              <a:rPr lang="en-US" sz="1200" b="1" dirty="0">
                <a:solidFill>
                  <a:prstClr val="black"/>
                </a:solidFill>
                <a:latin typeface="Arial" panose="020B0604020202020204" pitchFamily="34" charset="0"/>
                <a:ea typeface="Helvetica" charset="0"/>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antibody−drug conjugate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Helvetica" charset="0"/>
                <a:cs typeface="Arial" panose="020B0604020202020204" pitchFamily="34" charset="0"/>
              </a:rPr>
              <a:t>Trop-2: trophoblast cell surface antigen 2</a:t>
            </a:r>
          </a:p>
        </p:txBody>
      </p:sp>
      <p:sp>
        <p:nvSpPr>
          <p:cNvPr id="5" name="Footer Placeholder 4">
            <a:extLst>
              <a:ext uri="{FF2B5EF4-FFF2-40B4-BE49-F238E27FC236}">
                <a16:creationId xmlns:a16="http://schemas.microsoft.com/office/drawing/2014/main" id="{2B1089EC-1F57-215C-9E44-79D027897DCA}"/>
              </a:ext>
            </a:extLst>
          </p:cNvPr>
          <p:cNvSpPr>
            <a:spLocks noGrp="1"/>
          </p:cNvSpPr>
          <p:nvPr>
            <p:ph type="ftr" sz="quarter" idx="3"/>
          </p:nvPr>
        </p:nvSpPr>
        <p:spPr>
          <a:xfrm>
            <a:off x="609600" y="4943476"/>
            <a:ext cx="10744199" cy="1855006"/>
          </a:xfrm>
        </p:spPr>
        <p:txBody>
          <a:bodyPr/>
          <a:lstStyle/>
          <a:p>
            <a:pPr marL="228600" indent="-228600">
              <a:buFont typeface="+mj-lt"/>
              <a:buAutoNum type="arabicPeriod"/>
            </a:pPr>
            <a:r>
              <a:rPr lang="en-US" dirty="0" err="1"/>
              <a:t>Vidula</a:t>
            </a:r>
            <a:r>
              <a:rPr lang="en-US" dirty="0"/>
              <a:t> N et al. </a:t>
            </a:r>
            <a:r>
              <a:rPr lang="en-US" i="1" dirty="0"/>
              <a:t>J Clin Oncol. </a:t>
            </a:r>
            <a:r>
              <a:rPr lang="en-US" dirty="0"/>
              <a:t>2017;35:15(suppl):Abstract 1075. </a:t>
            </a:r>
          </a:p>
          <a:p>
            <a:pPr marL="228600" indent="-228600">
              <a:buFont typeface="+mj-lt"/>
              <a:buAutoNum type="arabicPeriod"/>
            </a:pPr>
            <a:r>
              <a:rPr lang="en-US" dirty="0" err="1"/>
              <a:t>Ambrogi</a:t>
            </a:r>
            <a:r>
              <a:rPr lang="en-US" dirty="0"/>
              <a:t> et al. </a:t>
            </a:r>
            <a:r>
              <a:rPr lang="en-US" i="1" dirty="0" err="1"/>
              <a:t>PLoS</a:t>
            </a:r>
            <a:r>
              <a:rPr lang="en-US" i="1" dirty="0"/>
              <a:t> One. </a:t>
            </a:r>
            <a:r>
              <a:rPr lang="en-US" dirty="0"/>
              <a:t>2014;9(5):e96993. </a:t>
            </a:r>
          </a:p>
          <a:p>
            <a:pPr marL="228600" indent="-228600">
              <a:buFont typeface="+mj-lt"/>
              <a:buAutoNum type="arabicPeriod"/>
            </a:pPr>
            <a:r>
              <a:rPr lang="en-US" dirty="0"/>
              <a:t>Goldenberg DM et al. </a:t>
            </a:r>
            <a:r>
              <a:rPr lang="en-US" i="1" dirty="0"/>
              <a:t>Expert </a:t>
            </a:r>
            <a:r>
              <a:rPr lang="en-US" i="1" dirty="0" err="1"/>
              <a:t>Opin</a:t>
            </a:r>
            <a:r>
              <a:rPr lang="en-US" i="1" dirty="0"/>
              <a:t> Biol </a:t>
            </a:r>
            <a:r>
              <a:rPr lang="en-US" i="1" dirty="0" err="1"/>
              <a:t>Ther</a:t>
            </a:r>
            <a:r>
              <a:rPr lang="en-US" i="1" dirty="0"/>
              <a:t>. </a:t>
            </a:r>
            <a:r>
              <a:rPr lang="en-US" dirty="0"/>
              <a:t>2020 Aug;20(8):871-885. </a:t>
            </a:r>
          </a:p>
          <a:p>
            <a:pPr marL="228600" indent="-228600">
              <a:buFont typeface="+mj-lt"/>
              <a:buAutoNum type="arabicPeriod"/>
            </a:pPr>
            <a:r>
              <a:rPr lang="en-US" dirty="0"/>
              <a:t>Nagayama A et al. </a:t>
            </a:r>
            <a:r>
              <a:rPr lang="en-US" i="1" dirty="0" err="1"/>
              <a:t>Ther</a:t>
            </a:r>
            <a:r>
              <a:rPr lang="en-US" i="1" dirty="0"/>
              <a:t> Adv Med Oncol. </a:t>
            </a:r>
            <a:r>
              <a:rPr lang="en-US" dirty="0"/>
              <a:t>2020;12:1758835920915980. </a:t>
            </a:r>
          </a:p>
          <a:p>
            <a:pPr marL="228600" indent="-228600">
              <a:buFont typeface="+mj-lt"/>
              <a:buAutoNum type="arabicPeriod"/>
            </a:pPr>
            <a:r>
              <a:rPr lang="en-US" dirty="0"/>
              <a:t>Cardillo TM et al. </a:t>
            </a:r>
            <a:r>
              <a:rPr lang="en-US" i="1" dirty="0"/>
              <a:t>Bioconjugate Chem. </a:t>
            </a:r>
            <a:r>
              <a:rPr lang="en-US" dirty="0"/>
              <a:t>2015;26:919-931. </a:t>
            </a:r>
          </a:p>
          <a:p>
            <a:pPr marL="228600" indent="-228600">
              <a:buFont typeface="+mj-lt"/>
              <a:buAutoNum type="arabicPeriod"/>
            </a:pPr>
            <a:r>
              <a:rPr lang="en-US" dirty="0"/>
              <a:t>Goldenberg DM et al. </a:t>
            </a:r>
            <a:r>
              <a:rPr lang="en-US" i="1" dirty="0" err="1"/>
              <a:t>Oncotarget</a:t>
            </a:r>
            <a:r>
              <a:rPr lang="en-US" i="1" dirty="0"/>
              <a:t>. </a:t>
            </a:r>
            <a:r>
              <a:rPr lang="en-US" dirty="0"/>
              <a:t>2015;6:22496-224512. </a:t>
            </a:r>
          </a:p>
          <a:p>
            <a:pPr marL="228600" indent="-228600">
              <a:buFont typeface="+mj-lt"/>
              <a:buAutoNum type="arabicPeriod"/>
            </a:pPr>
            <a:r>
              <a:rPr lang="en-US" dirty="0"/>
              <a:t>Press Release. https://www.fda.gov/drugs/drug-approvals-and-databases/fda-grants-accelerated-approval-sacituzumab-govitecan-hziy-metastatic-triple-negative-breast-cancer. Accessed August 26, 2020. </a:t>
            </a:r>
          </a:p>
        </p:txBody>
      </p:sp>
      <p:sp>
        <p:nvSpPr>
          <p:cNvPr id="3" name="Title 2">
            <a:extLst>
              <a:ext uri="{FF2B5EF4-FFF2-40B4-BE49-F238E27FC236}">
                <a16:creationId xmlns:a16="http://schemas.microsoft.com/office/drawing/2014/main" id="{639EAB1F-E5B0-C16F-632F-318C762932B8}"/>
              </a:ext>
            </a:extLst>
          </p:cNvPr>
          <p:cNvSpPr>
            <a:spLocks noGrp="1"/>
          </p:cNvSpPr>
          <p:nvPr>
            <p:ph type="title"/>
          </p:nvPr>
        </p:nvSpPr>
        <p:spPr/>
        <p:txBody>
          <a:bodyPr/>
          <a:lstStyle/>
          <a:p>
            <a:r>
              <a:rPr lang="en-US" dirty="0"/>
              <a:t>Sacituzumab </a:t>
            </a:r>
            <a:r>
              <a:rPr lang="en-US" dirty="0" err="1"/>
              <a:t>Govitecan</a:t>
            </a:r>
            <a:r>
              <a:rPr lang="en-US" dirty="0"/>
              <a:t>: First-In-Class Trop-2 ADC</a:t>
            </a:r>
          </a:p>
        </p:txBody>
      </p:sp>
      <p:sp>
        <p:nvSpPr>
          <p:cNvPr id="4" name="Content Placeholder 3">
            <a:extLst>
              <a:ext uri="{FF2B5EF4-FFF2-40B4-BE49-F238E27FC236}">
                <a16:creationId xmlns:a16="http://schemas.microsoft.com/office/drawing/2014/main" id="{FEFDDC41-F11A-0FDC-410D-D034E56109E5}"/>
              </a:ext>
            </a:extLst>
          </p:cNvPr>
          <p:cNvSpPr>
            <a:spLocks noGrp="1"/>
          </p:cNvSpPr>
          <p:nvPr>
            <p:ph idx="1"/>
          </p:nvPr>
        </p:nvSpPr>
        <p:spPr>
          <a:xfrm>
            <a:off x="609601" y="1477907"/>
            <a:ext cx="6260538" cy="3773824"/>
          </a:xfrm>
        </p:spPr>
        <p:txBody>
          <a:bodyPr>
            <a:normAutofit fontScale="92500"/>
          </a:bodyPr>
          <a:lstStyle/>
          <a:p>
            <a:pPr>
              <a:spcBef>
                <a:spcPts val="600"/>
              </a:spcBef>
            </a:pPr>
            <a:r>
              <a:rPr lang="en-US" dirty="0"/>
              <a:t>Trop-2 is expressed in all subtypes of breast cancer and linked to poor prognosis</a:t>
            </a:r>
            <a:r>
              <a:rPr lang="en-US" baseline="30000" dirty="0"/>
              <a:t>1,2</a:t>
            </a:r>
          </a:p>
          <a:p>
            <a:pPr>
              <a:spcBef>
                <a:spcPts val="600"/>
              </a:spcBef>
            </a:pPr>
            <a:endParaRPr lang="en-US" sz="1050" dirty="0"/>
          </a:p>
          <a:p>
            <a:pPr>
              <a:spcBef>
                <a:spcPts val="600"/>
              </a:spcBef>
            </a:pPr>
            <a:r>
              <a:rPr lang="en-US" dirty="0"/>
              <a:t>SG is distinct from other ADCs</a:t>
            </a:r>
            <a:r>
              <a:rPr lang="en-US" baseline="30000" dirty="0"/>
              <a:t>3-6</a:t>
            </a:r>
          </a:p>
          <a:p>
            <a:pPr lvl="1">
              <a:spcBef>
                <a:spcPts val="600"/>
              </a:spcBef>
            </a:pPr>
            <a:r>
              <a:rPr lang="en-US" sz="1800" dirty="0"/>
              <a:t>Antibody highly specific for Trop-2 </a:t>
            </a:r>
          </a:p>
          <a:p>
            <a:pPr lvl="1">
              <a:spcBef>
                <a:spcPts val="600"/>
              </a:spcBef>
            </a:pPr>
            <a:r>
              <a:rPr lang="en-US" sz="1800" dirty="0"/>
              <a:t>High drug-to-antibody ratio (7.6:1) </a:t>
            </a:r>
          </a:p>
          <a:p>
            <a:pPr lvl="1">
              <a:spcBef>
                <a:spcPts val="600"/>
              </a:spcBef>
            </a:pPr>
            <a:r>
              <a:rPr lang="en-US" sz="1800" dirty="0"/>
              <a:t>Internalization and enzymatic cleavage by tumor cell not required for the liberation of  SN-38 from the antibody</a:t>
            </a:r>
          </a:p>
          <a:p>
            <a:pPr lvl="1">
              <a:spcBef>
                <a:spcPts val="600"/>
              </a:spcBef>
            </a:pPr>
            <a:r>
              <a:rPr lang="en-US" sz="1800" dirty="0"/>
              <a:t>Hydrolysis of the linker also extracellularly releases the SN-38 cytotoxic in the tumor microenvironment, providing a bystander effect </a:t>
            </a:r>
          </a:p>
          <a:p>
            <a:pPr>
              <a:spcBef>
                <a:spcPts val="600"/>
              </a:spcBef>
            </a:pPr>
            <a:endParaRPr lang="en-US" dirty="0"/>
          </a:p>
        </p:txBody>
      </p:sp>
    </p:spTree>
    <p:extLst>
      <p:ext uri="{BB962C8B-B14F-4D97-AF65-F5344CB8AC3E}">
        <p14:creationId xmlns:p14="http://schemas.microsoft.com/office/powerpoint/2010/main" val="17609054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A3039B68-11E2-4072-9178-6E64DE9B60FE}"/>
              </a:ext>
            </a:extLst>
          </p:cNvPr>
          <p:cNvSpPr>
            <a:spLocks noGrp="1"/>
          </p:cNvSpPr>
          <p:nvPr>
            <p:ph type="title"/>
          </p:nvPr>
        </p:nvSpPr>
        <p:spPr/>
        <p:txBody>
          <a:bodyPr/>
          <a:lstStyle/>
          <a:p>
            <a:r>
              <a:rPr lang="en-US" dirty="0"/>
              <a:t>ASCENT Phase III Study of </a:t>
            </a:r>
            <a:r>
              <a:rPr lang="en-US" dirty="0" err="1"/>
              <a:t>Sacituzumab</a:t>
            </a:r>
            <a:r>
              <a:rPr lang="en-US" dirty="0"/>
              <a:t> </a:t>
            </a:r>
            <a:r>
              <a:rPr lang="en-US" dirty="0" err="1"/>
              <a:t>Govitecan</a:t>
            </a:r>
            <a:r>
              <a:rPr lang="en-US" dirty="0"/>
              <a:t>: Overview </a:t>
            </a:r>
            <a:endParaRPr lang="en-GB" dirty="0"/>
          </a:p>
        </p:txBody>
      </p:sp>
      <p:sp>
        <p:nvSpPr>
          <p:cNvPr id="5" name="Text Placeholder 4">
            <a:extLst>
              <a:ext uri="{FF2B5EF4-FFF2-40B4-BE49-F238E27FC236}">
                <a16:creationId xmlns:a16="http://schemas.microsoft.com/office/drawing/2014/main" id="{BD48262C-BA2D-406F-B5CE-7589F6BF73E0}"/>
              </a:ext>
            </a:extLst>
          </p:cNvPr>
          <p:cNvSpPr>
            <a:spLocks noGrp="1"/>
          </p:cNvSpPr>
          <p:nvPr>
            <p:ph type="body" sz="quarter" idx="4294967295"/>
          </p:nvPr>
        </p:nvSpPr>
        <p:spPr>
          <a:xfrm>
            <a:off x="1571625" y="4899025"/>
            <a:ext cx="8797925" cy="1108075"/>
          </a:xfrm>
        </p:spPr>
        <p:txBody>
          <a:bodyPr>
            <a:noAutofit/>
          </a:bodyPr>
          <a:lstStyle/>
          <a:p>
            <a:pPr algn="l"/>
            <a:r>
              <a:rPr lang="en-US" sz="800" b="1" dirty="0"/>
              <a:t>*TPC: </a:t>
            </a:r>
            <a:r>
              <a:rPr lang="pt-BR" sz="800" b="1" dirty="0"/>
              <a:t>eribulin, vinorelbine, gemcitabine, or capecitabine</a:t>
            </a:r>
            <a:r>
              <a:rPr lang="en-US" sz="800" b="1" dirty="0"/>
              <a:t>. </a:t>
            </a:r>
            <a:r>
              <a:rPr lang="en-US" sz="800" b="1" baseline="30000" dirty="0">
                <a:ea typeface="MS Mincho" panose="02020609040205080304" pitchFamily="49" charset="-128"/>
              </a:rPr>
              <a:t>†</a:t>
            </a:r>
            <a:r>
              <a:rPr lang="en-US" sz="800" b="1" dirty="0"/>
              <a:t>PFS measured by an independent, centralized, and blinded group of radiology experts who assessed tumor response using RECIST 1.1 criteria in patients without brain metastasis. </a:t>
            </a:r>
            <a:r>
              <a:rPr lang="en-US" sz="800" b="1" baseline="30000" dirty="0"/>
              <a:t>‡</a:t>
            </a:r>
            <a:r>
              <a:rPr lang="en-US" sz="800" b="1" dirty="0"/>
              <a:t>The full population includes all randomized patients (with and without brain metastases). Baseline b</a:t>
            </a:r>
            <a:r>
              <a:rPr lang="en-US" sz="800" b="1" i="0" u="none" strike="noStrike" baseline="0" dirty="0"/>
              <a:t>rain MRI only required for patients with known brain metastasis.</a:t>
            </a:r>
            <a:endParaRPr lang="en-US" sz="800" b="1" dirty="0"/>
          </a:p>
          <a:p>
            <a:pPr>
              <a:lnSpc>
                <a:spcPct val="100000"/>
              </a:lnSpc>
              <a:spcBef>
                <a:spcPts val="0"/>
              </a:spcBef>
            </a:pPr>
            <a:r>
              <a:rPr lang="en-US" sz="800" b="1" dirty="0"/>
              <a:t>ASCO/CAP, American Society of Clinical Oncology/College of American Pathologists; DOR, duration of response; DSMC, Data Safety Monitoring Committee; IV, intravenous; </a:t>
            </a:r>
            <a:r>
              <a:rPr lang="en-US" sz="800" b="1" dirty="0" err="1"/>
              <a:t>mTNBC</a:t>
            </a:r>
            <a:r>
              <a:rPr lang="en-US" sz="800" b="1" dirty="0"/>
              <a:t>, metastatic triple-negative breast cancer; ORR, objective response rate; OS, overall survival; PFS, progression-free survival; R, randomization; RECIST, Response Evaluation Criteria in Solid Tumors; TTR, time to response.</a:t>
            </a:r>
            <a:br>
              <a:rPr lang="en-US" sz="800" b="1" dirty="0">
                <a:solidFill>
                  <a:srgbClr val="FF0000"/>
                </a:solidFill>
              </a:rPr>
            </a:br>
            <a:r>
              <a:rPr lang="en-US" altLang="en-US" sz="800" b="1" dirty="0">
                <a:solidFill>
                  <a:srgbClr val="002060"/>
                </a:solidFill>
              </a:rPr>
              <a:t>National Institutes of Health. </a:t>
            </a:r>
            <a:r>
              <a:rPr lang="en-US" altLang="en-US" sz="800" b="1"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https://clinicaltrials.gov/ct2/show/NCT02574455</a:t>
            </a:r>
            <a:r>
              <a:rPr lang="en-US" altLang="en-US" sz="800" b="1" dirty="0">
                <a:solidFill>
                  <a:schemeClr val="tx1">
                    <a:lumMod val="60000"/>
                    <a:lumOff val="40000"/>
                  </a:schemeClr>
                </a:solidFill>
              </a:rPr>
              <a:t>.</a:t>
            </a:r>
            <a:endParaRPr lang="en-US" sz="800" b="1" dirty="0"/>
          </a:p>
        </p:txBody>
      </p:sp>
      <p:sp>
        <p:nvSpPr>
          <p:cNvPr id="18" name="Rounded Rectangle 12">
            <a:extLst>
              <a:ext uri="{FF2B5EF4-FFF2-40B4-BE49-F238E27FC236}">
                <a16:creationId xmlns:a16="http://schemas.microsoft.com/office/drawing/2014/main" id="{D167FC1A-828A-45EB-AE3A-FED0BC067A07}"/>
              </a:ext>
            </a:extLst>
          </p:cNvPr>
          <p:cNvSpPr/>
          <p:nvPr/>
        </p:nvSpPr>
        <p:spPr>
          <a:xfrm>
            <a:off x="4571929" y="2381492"/>
            <a:ext cx="170693" cy="960120"/>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28575" cap="flat" cmpd="sng" algn="ctr">
            <a:solidFill>
              <a:srgbClr val="000000"/>
            </a:solidFill>
            <a:prstDash val="solid"/>
            <a:headEnd type="triangle" w="med" len="med"/>
            <a:tailEnd type="triangle" w="med" len="med"/>
          </a:ln>
        </p:spPr>
        <p:txBody>
          <a:bodyPr rtlCol="0" anchor="ctr"/>
          <a:lstStyle/>
          <a:p>
            <a:pPr algn="ctr" defTabSz="914378">
              <a:defRPr/>
            </a:pPr>
            <a:endParaRPr lang="en-US" kern="0" dirty="0">
              <a:solidFill>
                <a:prstClr val="black"/>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A00F729-5FF9-470F-A563-C9DB9D844335}"/>
              </a:ext>
            </a:extLst>
          </p:cNvPr>
          <p:cNvCxnSpPr>
            <a:cxnSpLocks/>
          </p:cNvCxnSpPr>
          <p:nvPr/>
        </p:nvCxnSpPr>
        <p:spPr>
          <a:xfrm flipH="1">
            <a:off x="3760900" y="2861552"/>
            <a:ext cx="822458" cy="0"/>
          </a:xfrm>
          <a:prstGeom prst="line">
            <a:avLst/>
          </a:prstGeom>
          <a:noFill/>
          <a:ln w="28575" cap="flat" cmpd="sng" algn="ctr">
            <a:solidFill>
              <a:srgbClr val="000000"/>
            </a:solidFill>
            <a:prstDash val="solid"/>
          </a:ln>
        </p:spPr>
      </p:cxnSp>
      <p:cxnSp>
        <p:nvCxnSpPr>
          <p:cNvPr id="20" name="Straight Connector 19">
            <a:extLst>
              <a:ext uri="{FF2B5EF4-FFF2-40B4-BE49-F238E27FC236}">
                <a16:creationId xmlns:a16="http://schemas.microsoft.com/office/drawing/2014/main" id="{02B7004D-ABDC-4511-8CE1-2EA6101325A2}"/>
              </a:ext>
            </a:extLst>
          </p:cNvPr>
          <p:cNvCxnSpPr>
            <a:cxnSpLocks/>
          </p:cNvCxnSpPr>
          <p:nvPr/>
        </p:nvCxnSpPr>
        <p:spPr>
          <a:xfrm>
            <a:off x="7748954" y="2830751"/>
            <a:ext cx="1058411" cy="0"/>
          </a:xfrm>
          <a:prstGeom prst="line">
            <a:avLst/>
          </a:prstGeom>
          <a:noFill/>
          <a:ln w="28575" cap="flat" cmpd="sng" algn="ctr">
            <a:solidFill>
              <a:srgbClr val="000000"/>
            </a:solidFill>
            <a:prstDash val="solid"/>
            <a:headEnd type="none" w="med" len="med"/>
            <a:tailEnd type="triangle" w="med" len="med"/>
          </a:ln>
        </p:spPr>
      </p:cxnSp>
      <p:sp>
        <p:nvSpPr>
          <p:cNvPr id="21" name="Rounded Rectangle 12">
            <a:extLst>
              <a:ext uri="{FF2B5EF4-FFF2-40B4-BE49-F238E27FC236}">
                <a16:creationId xmlns:a16="http://schemas.microsoft.com/office/drawing/2014/main" id="{94047620-9A0A-410F-8A42-7C495D4946B6}"/>
              </a:ext>
            </a:extLst>
          </p:cNvPr>
          <p:cNvSpPr/>
          <p:nvPr/>
        </p:nvSpPr>
        <p:spPr>
          <a:xfrm rot="10800000">
            <a:off x="7267415" y="2381492"/>
            <a:ext cx="170694" cy="960120"/>
          </a:xfrm>
          <a:custGeom>
            <a:avLst/>
            <a:gdLst>
              <a:gd name="connsiteX0" fmla="*/ 0 w 1000125"/>
              <a:gd name="connsiteY0" fmla="*/ 0 h 1000125"/>
              <a:gd name="connsiteX1" fmla="*/ 0 w 1000125"/>
              <a:gd name="connsiteY1" fmla="*/ 0 h 1000125"/>
              <a:gd name="connsiteX2" fmla="*/ 1000125 w 1000125"/>
              <a:gd name="connsiteY2" fmla="*/ 0 h 1000125"/>
              <a:gd name="connsiteX3" fmla="*/ 1000125 w 1000125"/>
              <a:gd name="connsiteY3" fmla="*/ 0 h 1000125"/>
              <a:gd name="connsiteX4" fmla="*/ 1000125 w 1000125"/>
              <a:gd name="connsiteY4" fmla="*/ 1000125 h 1000125"/>
              <a:gd name="connsiteX5" fmla="*/ 1000125 w 1000125"/>
              <a:gd name="connsiteY5" fmla="*/ 1000125 h 1000125"/>
              <a:gd name="connsiteX6" fmla="*/ 0 w 1000125"/>
              <a:gd name="connsiteY6" fmla="*/ 1000125 h 1000125"/>
              <a:gd name="connsiteX7" fmla="*/ 0 w 1000125"/>
              <a:gd name="connsiteY7" fmla="*/ 1000125 h 1000125"/>
              <a:gd name="connsiteX8" fmla="*/ 0 w 1000125"/>
              <a:gd name="connsiteY8" fmla="*/ 0 h 1000125"/>
              <a:gd name="connsiteX0dup0" fmla="*/ 1000125 w 1091565"/>
              <a:gd name="connsiteY0dup0" fmla="*/ 1000125 h 1000125"/>
              <a:gd name="connsiteX1dup0" fmla="*/ 1000125 w 1091565"/>
              <a:gd name="connsiteY1dup0" fmla="*/ 1000125 h 1000125"/>
              <a:gd name="connsiteX2dup0" fmla="*/ 0 w 1091565"/>
              <a:gd name="connsiteY2dup0" fmla="*/ 1000125 h 1000125"/>
              <a:gd name="connsiteX3dup0" fmla="*/ 0 w 1091565"/>
              <a:gd name="connsiteY3dup0" fmla="*/ 1000125 h 1000125"/>
              <a:gd name="connsiteX4dup0" fmla="*/ 0 w 1091565"/>
              <a:gd name="connsiteY4dup0" fmla="*/ 0 h 1000125"/>
              <a:gd name="connsiteX5dup0" fmla="*/ 0 w 1091565"/>
              <a:gd name="connsiteY5dup0" fmla="*/ 0 h 1000125"/>
              <a:gd name="connsiteX6dup0" fmla="*/ 1000125 w 1091565"/>
              <a:gd name="connsiteY6dup0" fmla="*/ 0 h 1000125"/>
              <a:gd name="connsiteX7dup0" fmla="*/ 1091565 w 1091565"/>
              <a:gd name="connsiteY7dup0" fmla="*/ 91440 h 1000125"/>
              <a:gd name="connsiteX0dup0dup1" fmla="*/ 1000125 w 1000125"/>
              <a:gd name="connsiteY0dup0dup1" fmla="*/ 1000125 h 1000125"/>
              <a:gd name="connsiteX1dup0dup1" fmla="*/ 1000125 w 1000125"/>
              <a:gd name="connsiteY1dup0dup1" fmla="*/ 1000125 h 1000125"/>
              <a:gd name="connsiteX2dup0dup1" fmla="*/ 0 w 1000125"/>
              <a:gd name="connsiteY2dup0dup1" fmla="*/ 1000125 h 1000125"/>
              <a:gd name="connsiteX3dup0dup1" fmla="*/ 0 w 1000125"/>
              <a:gd name="connsiteY3dup0dup1" fmla="*/ 1000125 h 1000125"/>
              <a:gd name="connsiteX4dup0dup1" fmla="*/ 0 w 1000125"/>
              <a:gd name="connsiteY4dup0dup1" fmla="*/ 0 h 1000125"/>
              <a:gd name="connsiteX5dup0dup1" fmla="*/ 0 w 1000125"/>
              <a:gd name="connsiteY5dup0dup1" fmla="*/ 0 h 1000125"/>
              <a:gd name="connsiteX6dup0dup1" fmla="*/ 1000125 w 1000125"/>
              <a:gd name="connsiteY6dup0dup1" fmla="*/ 0 h 1000125"/>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000125" h="1000125">
                <a:moveTo>
                  <a:pt x="1000125" y="1000125"/>
                </a:moveTo>
                <a:lnTo>
                  <a:pt x="1000125" y="1000125"/>
                </a:lnTo>
                <a:lnTo>
                  <a:pt x="0" y="1000125"/>
                </a:lnTo>
                <a:lnTo>
                  <a:pt x="0" y="1000125"/>
                </a:lnTo>
                <a:lnTo>
                  <a:pt x="0" y="0"/>
                </a:lnTo>
                <a:lnTo>
                  <a:pt x="0" y="0"/>
                </a:lnTo>
                <a:lnTo>
                  <a:pt x="1000125" y="0"/>
                </a:lnTo>
              </a:path>
            </a:pathLst>
          </a:custGeom>
          <a:noFill/>
          <a:ln w="28575" cap="flat" cmpd="sng" algn="ctr">
            <a:solidFill>
              <a:srgbClr val="000000"/>
            </a:solidFill>
            <a:prstDash val="solid"/>
            <a:headEnd type="none" w="med" len="med"/>
            <a:tailEnd type="none" w="med" len="med"/>
          </a:ln>
        </p:spPr>
        <p:txBody>
          <a:bodyPr rtlCol="0" anchor="ctr"/>
          <a:lstStyle/>
          <a:p>
            <a:pPr algn="ctr" defTabSz="914378">
              <a:defRPr/>
            </a:pPr>
            <a:endParaRPr lang="en-US" kern="0" dirty="0">
              <a:solidFill>
                <a:prstClr val="black"/>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22519F74-5AD0-46F7-8A3A-C9A98307D679}"/>
              </a:ext>
            </a:extLst>
          </p:cNvPr>
          <p:cNvSpPr/>
          <p:nvPr/>
        </p:nvSpPr>
        <p:spPr>
          <a:xfrm>
            <a:off x="1681853" y="1828801"/>
            <a:ext cx="2351072" cy="2387383"/>
          </a:xfrm>
          <a:prstGeom prst="roundRect">
            <a:avLst>
              <a:gd name="adj" fmla="val 0"/>
            </a:avLst>
          </a:prstGeom>
          <a:pattFill prst="pct5">
            <a:fgClr>
              <a:srgbClr val="FFFFFF">
                <a:lumMod val="95000"/>
              </a:srgbClr>
            </a:fgClr>
            <a:bgClr>
              <a:sysClr val="window" lastClr="FFFFFF"/>
            </a:bgClr>
          </a:pattFill>
          <a:ln w="12700" cap="flat" cmpd="sng" algn="ctr">
            <a:solidFill>
              <a:srgbClr val="262261"/>
            </a:solidFill>
            <a:prstDash val="solid"/>
          </a:ln>
          <a:effectLst/>
        </p:spPr>
        <p:txBody>
          <a:bodyPr rtlCol="0" anchor="ctr"/>
          <a:lstStyle/>
          <a:p>
            <a:pPr algn="ctr" defTabSz="914378" fontAlgn="auto">
              <a:lnSpc>
                <a:spcPct val="95000"/>
              </a:lnSpc>
              <a:spcBef>
                <a:spcPts val="450"/>
              </a:spcBef>
              <a:spcAft>
                <a:spcPts val="0"/>
              </a:spcAft>
              <a:defRPr/>
            </a:pPr>
            <a:r>
              <a:rPr lang="en-US" sz="1400" b="1" kern="0" dirty="0">
                <a:solidFill>
                  <a:schemeClr val="tx1"/>
                </a:solidFill>
                <a:latin typeface="Arial" panose="020B0604020202020204" pitchFamily="34" charset="0"/>
                <a:cs typeface="Arial" panose="020B0604020202020204" pitchFamily="34" charset="0"/>
              </a:rPr>
              <a:t>Metastatic TNBC</a:t>
            </a:r>
          </a:p>
          <a:p>
            <a:pPr algn="ctr" defTabSz="914378" fontAlgn="auto">
              <a:lnSpc>
                <a:spcPct val="95000"/>
              </a:lnSpc>
              <a:spcBef>
                <a:spcPts val="450"/>
              </a:spcBef>
              <a:spcAft>
                <a:spcPts val="0"/>
              </a:spcAft>
              <a:defRPr/>
            </a:pPr>
            <a:r>
              <a:rPr lang="en-US" sz="1400" b="1" kern="0" dirty="0">
                <a:solidFill>
                  <a:schemeClr val="tx1"/>
                </a:solidFill>
                <a:latin typeface="Arial" panose="020B0604020202020204" pitchFamily="34" charset="0"/>
                <a:cs typeface="Arial" panose="020B0604020202020204" pitchFamily="34" charset="0"/>
              </a:rPr>
              <a:t>(per ASCO/CAP)</a:t>
            </a:r>
          </a:p>
          <a:p>
            <a:pPr algn="ctr" defTabSz="914378" fontAlgn="auto">
              <a:lnSpc>
                <a:spcPct val="95000"/>
              </a:lnSpc>
              <a:spcBef>
                <a:spcPts val="450"/>
              </a:spcBef>
              <a:spcAft>
                <a:spcPts val="0"/>
              </a:spcAft>
              <a:defRPr/>
            </a:pPr>
            <a:r>
              <a:rPr lang="en-US" sz="1200" kern="0" dirty="0">
                <a:solidFill>
                  <a:schemeClr val="tx1"/>
                </a:solidFill>
                <a:latin typeface="Arial" panose="020B0604020202020204" pitchFamily="34" charset="0"/>
                <a:cs typeface="Arial" panose="020B0604020202020204" pitchFamily="34" charset="0"/>
              </a:rPr>
              <a:t>≥ 2 chemotherapies for advanced disease </a:t>
            </a:r>
          </a:p>
          <a:p>
            <a:pPr algn="ctr" defTabSz="914378" fontAlgn="auto">
              <a:lnSpc>
                <a:spcPct val="95000"/>
              </a:lnSpc>
              <a:spcBef>
                <a:spcPts val="450"/>
              </a:spcBef>
              <a:spcAft>
                <a:spcPts val="0"/>
              </a:spcAft>
              <a:defRPr/>
            </a:pPr>
            <a:r>
              <a:rPr lang="en-US" sz="1200" kern="0" dirty="0">
                <a:solidFill>
                  <a:schemeClr val="tx1"/>
                </a:solidFill>
                <a:latin typeface="Arial" panose="020B0604020202020204" pitchFamily="34" charset="0"/>
                <a:cs typeface="Arial" panose="020B0604020202020204" pitchFamily="34" charset="0"/>
              </a:rPr>
              <a:t>(no upper limit; </a:t>
            </a:r>
            <a:r>
              <a:rPr lang="en-US" sz="1200" kern="0" dirty="0">
                <a:solidFill>
                  <a:schemeClr val="tx1"/>
                </a:solidFill>
                <a:latin typeface="Arial" panose="020B0604020202020204" pitchFamily="34" charset="0"/>
                <a:cs typeface="Arial" panose="020B0604020202020204" pitchFamily="34" charset="0"/>
                <a:sym typeface="Symbol" panose="05050102010706020507" pitchFamily="18" charset="2"/>
              </a:rPr>
              <a:t>one of the required prior regimens could be from progression that occurred within a 12-month period after completion of [neo]adjuvant therapy)</a:t>
            </a:r>
          </a:p>
          <a:p>
            <a:pPr algn="ctr" defTabSz="914378">
              <a:lnSpc>
                <a:spcPct val="95000"/>
              </a:lnSpc>
              <a:spcBef>
                <a:spcPts val="450"/>
              </a:spcBef>
              <a:defRPr/>
            </a:pPr>
            <a:r>
              <a:rPr lang="en-US" sz="1200" kern="0" dirty="0">
                <a:solidFill>
                  <a:schemeClr val="tx1"/>
                </a:solidFill>
                <a:latin typeface="Arial" panose="020B0604020202020204" pitchFamily="34" charset="0"/>
                <a:cs typeface="Arial" panose="020B0604020202020204" pitchFamily="34" charset="0"/>
                <a:sym typeface="Symbol" panose="05050102010706020507" pitchFamily="18" charset="2"/>
              </a:rPr>
              <a:t>N = 529</a:t>
            </a:r>
            <a:endParaRPr lang="en-US" sz="1200" kern="0" dirty="0">
              <a:solidFill>
                <a:schemeClr val="tx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30ED79CD-C6E4-4C6D-94EC-02E05E224E36}"/>
              </a:ext>
            </a:extLst>
          </p:cNvPr>
          <p:cNvSpPr/>
          <p:nvPr/>
        </p:nvSpPr>
        <p:spPr>
          <a:xfrm>
            <a:off x="4738760" y="1952462"/>
            <a:ext cx="2549356" cy="889178"/>
          </a:xfrm>
          <a:prstGeom prst="roundRect">
            <a:avLst>
              <a:gd name="adj" fmla="val 0"/>
            </a:avLst>
          </a:prstGeom>
          <a:solidFill>
            <a:srgbClr val="4EB0B2"/>
          </a:solidFill>
          <a:ln w="25400" cap="flat" cmpd="sng" algn="ctr">
            <a:noFill/>
            <a:prstDash val="solid"/>
          </a:ln>
          <a:effectLst>
            <a:outerShdw blurRad="76200" algn="ctr" rotWithShape="0">
              <a:prstClr val="black">
                <a:alpha val="35000"/>
              </a:prstClr>
            </a:outerShdw>
          </a:effectLst>
        </p:spPr>
        <p:txBody>
          <a:bodyPr rtlCol="0" anchor="ctr"/>
          <a:lstStyle/>
          <a:p>
            <a:pPr algn="ctr" defTabSz="914378" fontAlgn="auto">
              <a:spcBef>
                <a:spcPts val="0"/>
              </a:spcBef>
              <a:spcAft>
                <a:spcPts val="0"/>
              </a:spcAft>
              <a:defRPr/>
            </a:pPr>
            <a:r>
              <a:rPr lang="en-GB" sz="1275" b="1" kern="0" dirty="0">
                <a:solidFill>
                  <a:schemeClr val="tx1"/>
                </a:solidFill>
                <a:latin typeface="Arial" panose="020B0604020202020204" pitchFamily="34" charset="0"/>
                <a:cs typeface="Arial" panose="020B0604020202020204" pitchFamily="34" charset="0"/>
              </a:rPr>
              <a:t>Sacituzumab Govitecan (SG) </a:t>
            </a:r>
          </a:p>
          <a:p>
            <a:pPr algn="ctr" defTabSz="914378" fontAlgn="auto">
              <a:spcBef>
                <a:spcPts val="0"/>
              </a:spcBef>
              <a:spcAft>
                <a:spcPts val="0"/>
              </a:spcAft>
              <a:defRPr/>
            </a:pPr>
            <a:r>
              <a:rPr lang="en-GB" sz="1275" b="1" kern="0" dirty="0">
                <a:solidFill>
                  <a:schemeClr val="tx1"/>
                </a:solidFill>
                <a:latin typeface="Arial" panose="020B0604020202020204" pitchFamily="34" charset="0"/>
                <a:cs typeface="Arial" panose="020B0604020202020204" pitchFamily="34" charset="0"/>
              </a:rPr>
              <a:t>10 mg/kg IV                                  days 1 &amp; 8, every 21-day cycle</a:t>
            </a:r>
          </a:p>
          <a:p>
            <a:pPr algn="ctr" defTabSz="914378" fontAlgn="auto">
              <a:spcBef>
                <a:spcPts val="0"/>
              </a:spcBef>
              <a:spcAft>
                <a:spcPts val="0"/>
              </a:spcAft>
              <a:defRPr/>
            </a:pPr>
            <a:r>
              <a:rPr lang="en-GB" sz="1050" kern="0" dirty="0">
                <a:solidFill>
                  <a:schemeClr val="tx1"/>
                </a:solidFill>
                <a:latin typeface="Arial" panose="020B0604020202020204" pitchFamily="34" charset="0"/>
                <a:cs typeface="Arial" panose="020B0604020202020204" pitchFamily="34" charset="0"/>
              </a:rPr>
              <a:t>(n = 267)</a:t>
            </a:r>
          </a:p>
        </p:txBody>
      </p:sp>
      <p:sp>
        <p:nvSpPr>
          <p:cNvPr id="24" name="Rectangle: Rounded Corners 23">
            <a:extLst>
              <a:ext uri="{FF2B5EF4-FFF2-40B4-BE49-F238E27FC236}">
                <a16:creationId xmlns:a16="http://schemas.microsoft.com/office/drawing/2014/main" id="{90364262-A0E1-4D94-A0EF-F4CADE4C7821}"/>
              </a:ext>
            </a:extLst>
          </p:cNvPr>
          <p:cNvSpPr/>
          <p:nvPr/>
        </p:nvSpPr>
        <p:spPr>
          <a:xfrm>
            <a:off x="4738760" y="2946635"/>
            <a:ext cx="2547096" cy="915509"/>
          </a:xfrm>
          <a:prstGeom prst="roundRect">
            <a:avLst>
              <a:gd name="adj" fmla="val 0"/>
            </a:avLst>
          </a:prstGeom>
          <a:solidFill>
            <a:srgbClr val="D9D9D9"/>
          </a:solidFill>
          <a:ln w="25400" cap="flat" cmpd="sng" algn="ctr">
            <a:noFill/>
            <a:prstDash val="solid"/>
          </a:ln>
          <a:effectLst>
            <a:outerShdw blurRad="76200" algn="ctr" rotWithShape="0">
              <a:prstClr val="black">
                <a:alpha val="35000"/>
              </a:prstClr>
            </a:outerShdw>
          </a:effectLst>
        </p:spPr>
        <p:txBody>
          <a:bodyPr lIns="34290" rIns="34290" rtlCol="0" anchor="ctr"/>
          <a:lstStyle/>
          <a:p>
            <a:pPr algn="ctr" defTabSz="914378">
              <a:lnSpc>
                <a:spcPct val="90000"/>
              </a:lnSpc>
              <a:spcBef>
                <a:spcPts val="300"/>
              </a:spcBef>
              <a:defRPr/>
            </a:pPr>
            <a:r>
              <a:rPr lang="en-US" sz="1275" b="1" kern="0" dirty="0">
                <a:solidFill>
                  <a:schemeClr val="tx1"/>
                </a:solidFill>
                <a:latin typeface="Arial" panose="020B0604020202020204" pitchFamily="34" charset="0"/>
                <a:cs typeface="Arial" panose="020B0604020202020204" pitchFamily="34" charset="0"/>
              </a:rPr>
              <a:t>Treatment of Physician’s Choice (TPC)* </a:t>
            </a:r>
            <a:br>
              <a:rPr lang="en-GB" sz="1275" b="1" kern="0" dirty="0">
                <a:solidFill>
                  <a:schemeClr val="tx1"/>
                </a:solidFill>
                <a:latin typeface="Arial" panose="020B0604020202020204" pitchFamily="34" charset="0"/>
                <a:cs typeface="Arial" panose="020B0604020202020204" pitchFamily="34" charset="0"/>
              </a:rPr>
            </a:br>
            <a:r>
              <a:rPr lang="en-GB" sz="1050" kern="0" dirty="0">
                <a:solidFill>
                  <a:schemeClr val="tx1"/>
                </a:solidFill>
                <a:latin typeface="Arial" panose="020B0604020202020204" pitchFamily="34" charset="0"/>
                <a:cs typeface="Arial" panose="020B0604020202020204" pitchFamily="34" charset="0"/>
              </a:rPr>
              <a:t>(n = 262) </a:t>
            </a:r>
          </a:p>
        </p:txBody>
      </p:sp>
      <p:sp>
        <p:nvSpPr>
          <p:cNvPr id="25" name="AutoShape 26">
            <a:extLst>
              <a:ext uri="{FF2B5EF4-FFF2-40B4-BE49-F238E27FC236}">
                <a16:creationId xmlns:a16="http://schemas.microsoft.com/office/drawing/2014/main" id="{D68ACBE6-759D-4900-AE73-A31BE3F483A8}"/>
              </a:ext>
            </a:extLst>
          </p:cNvPr>
          <p:cNvSpPr>
            <a:spLocks noChangeArrowheads="1"/>
          </p:cNvSpPr>
          <p:nvPr/>
        </p:nvSpPr>
        <p:spPr bwMode="auto">
          <a:xfrm>
            <a:off x="8807365" y="1927031"/>
            <a:ext cx="1561858" cy="2086730"/>
          </a:xfrm>
          <a:prstGeom prst="rect">
            <a:avLst/>
          </a:prstGeom>
          <a:solidFill>
            <a:schemeClr val="bg1"/>
          </a:solidFill>
          <a:ln>
            <a:solidFill>
              <a:srgbClr val="002060"/>
            </a:solidFill>
          </a:ln>
          <a:effectLst/>
          <a:scene3d>
            <a:camera prst="orthographicFront">
              <a:rot lat="0" lon="0" rev="0"/>
            </a:camera>
            <a:lightRig rig="threePt" dir="t">
              <a:rot lat="0" lon="0" rev="1200000"/>
            </a:lightRig>
          </a:scene3d>
          <a:sp3d/>
        </p:spPr>
        <p:txBody>
          <a:bodyPr/>
          <a:lstStyle>
            <a:lvl1pPr eaLnBrk="0" hangingPunct="0">
              <a:defRPr kumimoji="1" sz="1200">
                <a:solidFill>
                  <a:schemeClr val="tx1"/>
                </a:solidFill>
                <a:latin typeface="Arial" pitchFamily="34" charset="0"/>
                <a:ea typeface="HGP創英角ｺﾞｼｯｸUB"/>
                <a:cs typeface="HGP創英角ｺﾞｼｯｸUB"/>
              </a:defRPr>
            </a:lvl1pPr>
            <a:lvl2pPr marL="742950" indent="-285750" eaLnBrk="0" hangingPunct="0">
              <a:defRPr kumimoji="1" sz="1200">
                <a:solidFill>
                  <a:schemeClr val="tx1"/>
                </a:solidFill>
                <a:latin typeface="Arial" pitchFamily="34" charset="0"/>
                <a:ea typeface="HGP創英角ｺﾞｼｯｸUB"/>
                <a:cs typeface="HGP創英角ｺﾞｼｯｸUB"/>
              </a:defRPr>
            </a:lvl2pPr>
            <a:lvl3pPr marL="1143000" indent="-228600" eaLnBrk="0" hangingPunct="0">
              <a:defRPr kumimoji="1" sz="1200">
                <a:solidFill>
                  <a:schemeClr val="tx1"/>
                </a:solidFill>
                <a:latin typeface="Arial" pitchFamily="34" charset="0"/>
                <a:ea typeface="HGP創英角ｺﾞｼｯｸUB"/>
                <a:cs typeface="HGP創英角ｺﾞｼｯｸUB"/>
              </a:defRPr>
            </a:lvl3pPr>
            <a:lvl4pPr marL="1600200" indent="-228600" eaLnBrk="0" hangingPunct="0">
              <a:defRPr kumimoji="1" sz="1200">
                <a:solidFill>
                  <a:schemeClr val="tx1"/>
                </a:solidFill>
                <a:latin typeface="Arial" pitchFamily="34" charset="0"/>
                <a:ea typeface="HGP創英角ｺﾞｼｯｸUB"/>
                <a:cs typeface="HGP創英角ｺﾞｼｯｸUB"/>
              </a:defRPr>
            </a:lvl4pPr>
            <a:lvl5pPr marL="2057400" indent="-228600" eaLnBrk="0" hangingPunct="0">
              <a:defRPr kumimoji="1" sz="1200">
                <a:solidFill>
                  <a:schemeClr val="tx1"/>
                </a:solidFill>
                <a:latin typeface="Arial" pitchFamily="34" charset="0"/>
                <a:ea typeface="HGP創英角ｺﾞｼｯｸUB"/>
                <a:cs typeface="HGP創英角ｺﾞｼｯｸUB"/>
              </a:defRPr>
            </a:lvl5pPr>
            <a:lvl6pPr marL="25146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6pPr>
            <a:lvl7pPr marL="29718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7pPr>
            <a:lvl8pPr marL="34290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8pPr>
            <a:lvl9pPr marL="3886200" indent="-228600" eaLnBrk="0" fontAlgn="base" hangingPunct="0">
              <a:spcBef>
                <a:spcPct val="0"/>
              </a:spcBef>
              <a:spcAft>
                <a:spcPct val="0"/>
              </a:spcAft>
              <a:defRPr kumimoji="1" sz="1200">
                <a:solidFill>
                  <a:schemeClr val="tx1"/>
                </a:solidFill>
                <a:latin typeface="Arial" pitchFamily="34" charset="0"/>
                <a:ea typeface="HGP創英角ｺﾞｼｯｸUB"/>
                <a:cs typeface="HGP創英角ｺﾞｼｯｸUB"/>
              </a:defRPr>
            </a:lvl9pPr>
          </a:lstStyle>
          <a:p>
            <a:pPr marL="170260" defTabSz="685800" eaLnBrk="1" fontAlgn="auto" hangingPunct="1">
              <a:defRPr/>
            </a:pPr>
            <a:r>
              <a:rPr kumimoji="0" lang="en-US" altLang="en-US" sz="1350" b="1" kern="0" dirty="0">
                <a:ea typeface="MS PGothic" pitchFamily="50" charset="-128"/>
                <a:cs typeface="Arial" panose="020B0604020202020204" pitchFamily="34" charset="0"/>
              </a:rPr>
              <a:t>Endpoints</a:t>
            </a:r>
            <a:endParaRPr kumimoji="0" lang="en-US" altLang="en-US" sz="600" b="1" kern="0" dirty="0">
              <a:ea typeface="MS PGothic" pitchFamily="50" charset="-128"/>
              <a:cs typeface="Arial" panose="020B0604020202020204" pitchFamily="34" charset="0"/>
            </a:endParaRPr>
          </a:p>
          <a:p>
            <a:pPr marL="346472" indent="-176213" defTabSz="685800" eaLnBrk="1" fontAlgn="auto" hangingPunct="1">
              <a:defRPr/>
            </a:pPr>
            <a:endParaRPr kumimoji="0" lang="en-US" altLang="en-US" b="1" kern="0" dirty="0">
              <a:ea typeface="MS PGothic" pitchFamily="50" charset="-128"/>
              <a:cs typeface="Arial" panose="020B0604020202020204" pitchFamily="34" charset="0"/>
            </a:endParaRPr>
          </a:p>
          <a:p>
            <a:pPr marL="346472" indent="-176213" defTabSz="685800" eaLnBrk="1" fontAlgn="auto" hangingPunct="1">
              <a:defRPr/>
            </a:pPr>
            <a:r>
              <a:rPr kumimoji="0" lang="en-US" altLang="en-US" b="1" kern="0" dirty="0">
                <a:ea typeface="MS PGothic" pitchFamily="50" charset="-128"/>
                <a:cs typeface="Arial" panose="020B0604020202020204" pitchFamily="34" charset="0"/>
              </a:rPr>
              <a:t>Primary </a:t>
            </a:r>
          </a:p>
          <a:p>
            <a:pPr marL="346472" indent="-176213" defTabSz="685800" eaLnBrk="1" fontAlgn="auto" hangingPunct="1">
              <a:buFont typeface="Arial" panose="020B0604020202020204" pitchFamily="34" charset="0"/>
              <a:buChar char="•"/>
              <a:defRPr/>
            </a:pPr>
            <a:r>
              <a:rPr kumimoji="0" lang="en-US" altLang="en-US" kern="0" dirty="0">
                <a:ea typeface="MS PGothic" pitchFamily="50" charset="-128"/>
                <a:cs typeface="Arial" panose="020B0604020202020204" pitchFamily="34" charset="0"/>
              </a:rPr>
              <a:t>PFS</a:t>
            </a:r>
            <a:r>
              <a:rPr kumimoji="0" lang="en-US" altLang="en-US" kern="0" baseline="30000" dirty="0">
                <a:ea typeface="MS PGothic" pitchFamily="50" charset="-128"/>
                <a:cs typeface="Arial" panose="020B0604020202020204" pitchFamily="34" charset="0"/>
              </a:rPr>
              <a:t>†</a:t>
            </a:r>
          </a:p>
          <a:p>
            <a:pPr marL="346472" indent="-176213" defTabSz="685800" eaLnBrk="1" fontAlgn="auto" hangingPunct="1">
              <a:defRPr/>
            </a:pPr>
            <a:endParaRPr kumimoji="0" lang="en-US" altLang="en-US" b="1" kern="0" dirty="0">
              <a:ea typeface="MS PGothic" pitchFamily="50" charset="-128"/>
              <a:cs typeface="Arial" panose="020B0604020202020204" pitchFamily="34" charset="0"/>
            </a:endParaRPr>
          </a:p>
          <a:p>
            <a:pPr marL="346472" indent="-176213" defTabSz="685800" eaLnBrk="1" fontAlgn="auto" hangingPunct="1">
              <a:defRPr/>
            </a:pPr>
            <a:r>
              <a:rPr kumimoji="0" lang="en-US" altLang="en-US" b="1" kern="0" dirty="0">
                <a:ea typeface="MS PGothic" pitchFamily="50" charset="-128"/>
                <a:cs typeface="Arial" panose="020B0604020202020204" pitchFamily="34" charset="0"/>
              </a:rPr>
              <a:t>Secondary </a:t>
            </a:r>
            <a:endParaRPr kumimoji="0" lang="en-US" altLang="en-US" kern="0" dirty="0">
              <a:cs typeface="Arial" panose="020B0604020202020204" pitchFamily="34" charset="0"/>
            </a:endParaRPr>
          </a:p>
          <a:p>
            <a:pPr marL="346472" indent="-176213" eaLnBrk="1" hangingPunct="1">
              <a:buFont typeface="Arial" panose="020B0604020202020204" pitchFamily="34" charset="0"/>
              <a:buChar char="•"/>
              <a:defRPr/>
            </a:pPr>
            <a:r>
              <a:rPr kumimoji="0" lang="en-US" altLang="en-US" kern="0" dirty="0">
                <a:cs typeface="Arial" panose="020B0604020202020204" pitchFamily="34" charset="0"/>
              </a:rPr>
              <a:t>PFS for the full population</a:t>
            </a:r>
            <a:r>
              <a:rPr kumimoji="0" lang="en-US" altLang="en-US" kern="0" baseline="30000" dirty="0">
                <a:cs typeface="Arial" panose="020B0604020202020204" pitchFamily="34" charset="0"/>
              </a:rPr>
              <a:t>‡</a:t>
            </a:r>
          </a:p>
          <a:p>
            <a:pPr marL="346472" indent="-176213" eaLnBrk="1" hangingPunct="1">
              <a:buFont typeface="Arial" panose="020B0604020202020204" pitchFamily="34" charset="0"/>
              <a:buChar char="•"/>
              <a:defRPr/>
            </a:pPr>
            <a:r>
              <a:rPr kumimoji="0" lang="en-US" altLang="en-US" kern="0" dirty="0">
                <a:cs typeface="Arial" panose="020B0604020202020204" pitchFamily="34" charset="0"/>
              </a:rPr>
              <a:t>OS, ORR, DOR, TTR, safety</a:t>
            </a:r>
          </a:p>
          <a:p>
            <a:pPr defTabSz="685800" eaLnBrk="1" fontAlgn="auto" hangingPunct="1">
              <a:defRPr/>
            </a:pPr>
            <a:endParaRPr kumimoji="0" lang="en-US" altLang="en-US" b="1" kern="0" dirty="0">
              <a:cs typeface="Arial" panose="020B0604020202020204" pitchFamily="34" charset="0"/>
            </a:endParaRPr>
          </a:p>
        </p:txBody>
      </p:sp>
      <p:sp>
        <p:nvSpPr>
          <p:cNvPr id="27" name="Oval 26">
            <a:extLst>
              <a:ext uri="{FF2B5EF4-FFF2-40B4-BE49-F238E27FC236}">
                <a16:creationId xmlns:a16="http://schemas.microsoft.com/office/drawing/2014/main" id="{60001D8B-BB96-494D-B5D6-78E1FB476AF3}"/>
              </a:ext>
            </a:extLst>
          </p:cNvPr>
          <p:cNvSpPr/>
          <p:nvPr/>
        </p:nvSpPr>
        <p:spPr>
          <a:xfrm>
            <a:off x="4032926" y="2609340"/>
            <a:ext cx="717265" cy="543044"/>
          </a:xfrm>
          <a:prstGeom prst="ellipse">
            <a:avLst/>
          </a:prstGeom>
          <a:solidFill>
            <a:sysClr val="window" lastClr="FFFFFF">
              <a:lumMod val="50000"/>
            </a:sysClr>
          </a:solidFill>
          <a:ln w="12700" cap="flat" cmpd="sng" algn="ctr">
            <a:solidFill>
              <a:srgbClr val="4472C4">
                <a:shade val="50000"/>
              </a:srgbClr>
            </a:solidFill>
            <a:prstDash val="solid"/>
            <a:miter lim="800000"/>
          </a:ln>
          <a:effectLst/>
        </p:spPr>
        <p:txBody>
          <a:bodyPr rtlCol="0" anchor="ctr"/>
          <a:lstStyle/>
          <a:p>
            <a:pPr algn="ctr" defTabSz="685800" fontAlgn="auto">
              <a:spcBef>
                <a:spcPts val="0"/>
              </a:spcBef>
              <a:spcAft>
                <a:spcPts val="0"/>
              </a:spcAft>
              <a:defRPr/>
            </a:pPr>
            <a:r>
              <a:rPr lang="en-US" sz="1200" kern="0" dirty="0">
                <a:solidFill>
                  <a:prstClr val="white"/>
                </a:solidFill>
                <a:latin typeface="Arial" panose="020B0604020202020204" pitchFamily="34" charset="0"/>
                <a:ea typeface="+mn-ea"/>
                <a:cs typeface="Arial" panose="020B0604020202020204" pitchFamily="34" charset="0"/>
              </a:rPr>
              <a:t>R </a:t>
            </a:r>
            <a:r>
              <a:rPr lang="en-US" sz="1200" b="1" kern="0" dirty="0">
                <a:solidFill>
                  <a:prstClr val="white"/>
                </a:solidFill>
                <a:latin typeface="Arial" panose="020B0604020202020204" pitchFamily="34" charset="0"/>
                <a:ea typeface="+mn-ea"/>
                <a:cs typeface="Arial" panose="020B0604020202020204" pitchFamily="34" charset="0"/>
              </a:rPr>
              <a:t>1:1</a:t>
            </a:r>
          </a:p>
        </p:txBody>
      </p:sp>
      <p:sp>
        <p:nvSpPr>
          <p:cNvPr id="29" name="TextBox 28">
            <a:extLst>
              <a:ext uri="{FF2B5EF4-FFF2-40B4-BE49-F238E27FC236}">
                <a16:creationId xmlns:a16="http://schemas.microsoft.com/office/drawing/2014/main" id="{98AD7F5F-A548-4D0C-8CE0-90E33F7E31DF}"/>
              </a:ext>
            </a:extLst>
          </p:cNvPr>
          <p:cNvSpPr txBox="1"/>
          <p:nvPr/>
        </p:nvSpPr>
        <p:spPr>
          <a:xfrm>
            <a:off x="1570846" y="4264372"/>
            <a:ext cx="1017071" cy="242374"/>
          </a:xfrm>
          <a:prstGeom prst="rect">
            <a:avLst/>
          </a:prstGeom>
          <a:noFill/>
        </p:spPr>
        <p:txBody>
          <a:bodyPr wrap="square" rtlCol="0">
            <a:spAutoFit/>
          </a:bodyPr>
          <a:lstStyle/>
          <a:p>
            <a:pPr algn="ctr"/>
            <a:r>
              <a:rPr lang="en-US" sz="975" dirty="0">
                <a:latin typeface="Arial" panose="020B0604020202020204" pitchFamily="34" charset="0"/>
                <a:cs typeface="Arial" panose="020B0604020202020204" pitchFamily="34" charset="0"/>
              </a:rPr>
              <a:t>NCT02574455</a:t>
            </a:r>
          </a:p>
        </p:txBody>
      </p:sp>
      <p:sp>
        <p:nvSpPr>
          <p:cNvPr id="32" name="TextBox 31">
            <a:extLst>
              <a:ext uri="{FF2B5EF4-FFF2-40B4-BE49-F238E27FC236}">
                <a16:creationId xmlns:a16="http://schemas.microsoft.com/office/drawing/2014/main" id="{20CE2EC9-872D-4B20-8A16-17E8878C1566}"/>
              </a:ext>
            </a:extLst>
          </p:cNvPr>
          <p:cNvSpPr txBox="1"/>
          <p:nvPr/>
        </p:nvSpPr>
        <p:spPr>
          <a:xfrm>
            <a:off x="8807365" y="4033674"/>
            <a:ext cx="1561858" cy="415498"/>
          </a:xfrm>
          <a:prstGeom prst="rect">
            <a:avLst/>
          </a:prstGeom>
          <a:noFill/>
        </p:spPr>
        <p:txBody>
          <a:bodyPr wrap="square" rtlCol="0">
            <a:spAutoFit/>
          </a:bodyPr>
          <a:lstStyle/>
          <a:p>
            <a:pPr defTabSz="685800" fontAlgn="auto">
              <a:spcBef>
                <a:spcPts val="0"/>
              </a:spcBef>
              <a:spcAft>
                <a:spcPts val="0"/>
              </a:spcAft>
              <a:tabLst>
                <a:tab pos="939404" algn="l"/>
              </a:tabLst>
              <a:defRPr/>
            </a:pPr>
            <a:r>
              <a:rPr lang="en-US" sz="1050" b="1" dirty="0">
                <a:solidFill>
                  <a:srgbClr val="262261"/>
                </a:solidFill>
                <a:latin typeface="Arial" panose="020B0604020202020204" pitchFamily="34" charset="0"/>
                <a:ea typeface="+mn-ea"/>
                <a:cs typeface="Arial" panose="020B0604020202020204" pitchFamily="34" charset="0"/>
              </a:rPr>
              <a:t>         Data cutoff</a:t>
            </a:r>
            <a:r>
              <a:rPr lang="en-US" sz="1050" b="1" dirty="0">
                <a:latin typeface="Arial" panose="020B0604020202020204" pitchFamily="34" charset="0"/>
                <a:ea typeface="+mn-ea"/>
                <a:cs typeface="Arial" panose="020B0604020202020204" pitchFamily="34" charset="0"/>
              </a:rPr>
              <a:t>: </a:t>
            </a:r>
            <a:r>
              <a:rPr lang="en-US" sz="1050" dirty="0">
                <a:latin typeface="Arial" panose="020B0604020202020204" pitchFamily="34" charset="0"/>
                <a:ea typeface="+mn-ea"/>
                <a:cs typeface="Arial" panose="020B0604020202020204" pitchFamily="34" charset="0"/>
              </a:rPr>
              <a:t>February 25, 2021</a:t>
            </a:r>
            <a:endParaRPr lang="en-US" sz="1050" b="1" dirty="0">
              <a:latin typeface="Calibri" panose="020F0502020204030204"/>
              <a:ea typeface="+mn-ea"/>
            </a:endParaRPr>
          </a:p>
        </p:txBody>
      </p:sp>
      <p:sp>
        <p:nvSpPr>
          <p:cNvPr id="34" name="Rounded Rectangle 24">
            <a:extLst>
              <a:ext uri="{FF2B5EF4-FFF2-40B4-BE49-F238E27FC236}">
                <a16:creationId xmlns:a16="http://schemas.microsoft.com/office/drawing/2014/main" id="{6D6D5C0F-6ED5-4871-9704-4CD785E7A77C}"/>
              </a:ext>
            </a:extLst>
          </p:cNvPr>
          <p:cNvSpPr/>
          <p:nvPr/>
        </p:nvSpPr>
        <p:spPr>
          <a:xfrm>
            <a:off x="7587534" y="2330798"/>
            <a:ext cx="1067577" cy="1113516"/>
          </a:xfrm>
          <a:prstGeom prst="roundRect">
            <a:avLst>
              <a:gd name="adj" fmla="val 8826"/>
            </a:avLst>
          </a:prstGeom>
          <a:solidFill>
            <a:schemeClr val="bg1">
              <a:lumMod val="85000"/>
            </a:schemeClr>
          </a:solidFill>
          <a:ln w="19050">
            <a:noFill/>
          </a:ln>
          <a:effectLst/>
        </p:spPr>
        <p:txBody>
          <a:bodyPr wrap="square" lIns="137160" anchor="ctr">
            <a:noAutofit/>
          </a:bodyPr>
          <a:lstStyle/>
          <a:p>
            <a:pPr algn="ctr" defTabSz="685800" fontAlgn="auto">
              <a:spcBef>
                <a:spcPts val="450"/>
              </a:spcBef>
              <a:spcAft>
                <a:spcPts val="225"/>
              </a:spcAft>
              <a:buClr>
                <a:srgbClr val="4CACA8"/>
              </a:buClr>
              <a:defRPr/>
            </a:pPr>
            <a:r>
              <a:rPr lang="en-US" altLang="en-US" sz="900" b="1" dirty="0">
                <a:solidFill>
                  <a:srgbClr val="262261"/>
                </a:solidFill>
                <a:latin typeface="Arial" panose="020B0604020202020204"/>
                <a:ea typeface="+mn-ea"/>
                <a:cs typeface="+mn-cs"/>
              </a:rPr>
              <a:t>Continue treatment until progression or unacceptable toxicity</a:t>
            </a:r>
            <a:endParaRPr lang="en-US" altLang="en-US" sz="825" b="1" dirty="0">
              <a:solidFill>
                <a:srgbClr val="262261"/>
              </a:solidFill>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9C00D26E-7411-43E6-9598-4D2C809B8058}"/>
              </a:ext>
            </a:extLst>
          </p:cNvPr>
          <p:cNvCxnSpPr>
            <a:cxnSpLocks/>
          </p:cNvCxnSpPr>
          <p:nvPr/>
        </p:nvCxnSpPr>
        <p:spPr>
          <a:xfrm>
            <a:off x="7444116" y="2841640"/>
            <a:ext cx="137160" cy="0"/>
          </a:xfrm>
          <a:prstGeom prst="line">
            <a:avLst/>
          </a:prstGeom>
          <a:noFill/>
          <a:ln w="28575" cap="flat" cmpd="sng" algn="ctr">
            <a:solidFill>
              <a:srgbClr val="000000"/>
            </a:solidFill>
            <a:prstDash val="solid"/>
            <a:headEnd type="none" w="med" len="med"/>
            <a:tailEnd type="triangle" w="med" len="med"/>
          </a:ln>
        </p:spPr>
      </p:cxnSp>
      <p:sp>
        <p:nvSpPr>
          <p:cNvPr id="31" name="Footer Placeholder 5">
            <a:extLst>
              <a:ext uri="{FF2B5EF4-FFF2-40B4-BE49-F238E27FC236}">
                <a16:creationId xmlns:a16="http://schemas.microsoft.com/office/drawing/2014/main" id="{6B209384-FA5F-C23C-16B6-0563DA6C45DD}"/>
              </a:ext>
            </a:extLst>
          </p:cNvPr>
          <p:cNvSpPr>
            <a:spLocks noGrp="1"/>
          </p:cNvSpPr>
          <p:nvPr>
            <p:ph type="ftr" sz="quarter" idx="3"/>
          </p:nvPr>
        </p:nvSpPr>
        <p:spPr>
          <a:xfrm>
            <a:off x="609600" y="6356350"/>
            <a:ext cx="10744199" cy="442131"/>
          </a:xfrm>
        </p:spPr>
        <p:txBody>
          <a:bodyPr/>
          <a:lstStyle/>
          <a:p>
            <a:r>
              <a:rPr lang="en-US" dirty="0"/>
              <a:t>Bardia A et al. Presented at the ASCO 2022 Conference: Abstract 1071. *Bardia A, et al. </a:t>
            </a:r>
            <a:r>
              <a:rPr lang="en-US" i="1" dirty="0"/>
              <a:t>N </a:t>
            </a:r>
            <a:r>
              <a:rPr lang="en-US" i="1" dirty="0" err="1"/>
              <a:t>Engl</a:t>
            </a:r>
            <a:r>
              <a:rPr lang="en-US" i="1" dirty="0"/>
              <a:t> J Med. </a:t>
            </a:r>
            <a:r>
              <a:rPr lang="en-US" dirty="0"/>
              <a:t>2021;384(16):1529-1541.  </a:t>
            </a:r>
          </a:p>
        </p:txBody>
      </p:sp>
    </p:spTree>
    <p:extLst>
      <p:ext uri="{BB962C8B-B14F-4D97-AF65-F5344CB8AC3E}">
        <p14:creationId xmlns:p14="http://schemas.microsoft.com/office/powerpoint/2010/main" val="132935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184CE434-5D5D-4BDD-AAD5-ED71FC86C00E}"/>
              </a:ext>
            </a:extLst>
          </p:cNvPr>
          <p:cNvSpPr txBox="1">
            <a:spLocks/>
          </p:cNvSpPr>
          <p:nvPr/>
        </p:nvSpPr>
        <p:spPr>
          <a:xfrm>
            <a:off x="4364769" y="4947858"/>
            <a:ext cx="5420818" cy="175110"/>
          </a:xfrm>
          <a:prstGeom prst="rect">
            <a:avLst/>
          </a:prstGeom>
        </p:spPr>
        <p:txBody>
          <a:bodyPr vert="horz" lIns="51483" tIns="25741" rIns="51483" bIns="25741"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63" dirty="0">
              <a:ea typeface="Helvetica" charset="0"/>
              <a:cs typeface="Helvetica" charset="0"/>
            </a:endParaRPr>
          </a:p>
        </p:txBody>
      </p:sp>
      <p:sp>
        <p:nvSpPr>
          <p:cNvPr id="11" name="Rectangle 10">
            <a:extLst>
              <a:ext uri="{FF2B5EF4-FFF2-40B4-BE49-F238E27FC236}">
                <a16:creationId xmlns:a16="http://schemas.microsoft.com/office/drawing/2014/main" id="{86C0EA11-F568-412C-8E47-A45D5186D068}"/>
              </a:ext>
            </a:extLst>
          </p:cNvPr>
          <p:cNvSpPr/>
          <p:nvPr/>
        </p:nvSpPr>
        <p:spPr>
          <a:xfrm>
            <a:off x="1865380" y="1023412"/>
            <a:ext cx="8500598" cy="3759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hangingPunct="0">
              <a:lnSpc>
                <a:spcPct val="93000"/>
              </a:lnSpc>
              <a:buClr>
                <a:srgbClr val="000000"/>
              </a:buClr>
              <a:buSzPct val="100000"/>
            </a:pPr>
            <a:r>
              <a:rPr lang="en-US" dirty="0">
                <a:solidFill>
                  <a:schemeClr val="bg1"/>
                </a:solidFill>
                <a:latin typeface="Arial" charset="0"/>
              </a:rPr>
              <a:t>Similar results noted with additional follow up on final database lock*</a:t>
            </a:r>
          </a:p>
        </p:txBody>
      </p:sp>
      <p:sp>
        <p:nvSpPr>
          <p:cNvPr id="2" name="TextBox 1">
            <a:extLst>
              <a:ext uri="{FF2B5EF4-FFF2-40B4-BE49-F238E27FC236}">
                <a16:creationId xmlns:a16="http://schemas.microsoft.com/office/drawing/2014/main" id="{0537C18F-88CE-C3B0-AE4E-AC8589F692BA}"/>
              </a:ext>
            </a:extLst>
          </p:cNvPr>
          <p:cNvSpPr txBox="1"/>
          <p:nvPr/>
        </p:nvSpPr>
        <p:spPr>
          <a:xfrm>
            <a:off x="1329748" y="1676400"/>
            <a:ext cx="1945641" cy="1477328"/>
          </a:xfrm>
          <a:prstGeom prst="rect">
            <a:avLst/>
          </a:prstGeom>
          <a:noFill/>
        </p:spPr>
        <p:txBody>
          <a:bodyPr wrap="square" rtlCol="0">
            <a:spAutoFit/>
          </a:bodyPr>
          <a:lstStyle/>
          <a:p>
            <a:r>
              <a:rPr lang="en-US" sz="1800" dirty="0">
                <a:solidFill>
                  <a:schemeClr val="tx1"/>
                </a:solidFill>
                <a:effectLst/>
              </a:rPr>
              <a:t>Progression-Free </a:t>
            </a:r>
            <a:r>
              <a:rPr lang="en-US" dirty="0">
                <a:solidFill>
                  <a:schemeClr val="tx1"/>
                </a:solidFill>
              </a:rPr>
              <a:t>S</a:t>
            </a:r>
            <a:r>
              <a:rPr lang="en-US" sz="1800" dirty="0">
                <a:solidFill>
                  <a:schemeClr val="tx1"/>
                </a:solidFill>
                <a:effectLst/>
              </a:rPr>
              <a:t>urvival </a:t>
            </a:r>
            <a:r>
              <a:rPr lang="en-US" dirty="0">
                <a:solidFill>
                  <a:schemeClr val="tx1"/>
                </a:solidFill>
              </a:rPr>
              <a:t>A</a:t>
            </a:r>
            <a:r>
              <a:rPr lang="en-US" sz="1800" dirty="0">
                <a:solidFill>
                  <a:schemeClr val="tx1"/>
                </a:solidFill>
                <a:effectLst/>
              </a:rPr>
              <a:t>mong </a:t>
            </a:r>
            <a:r>
              <a:rPr lang="en-US" dirty="0">
                <a:solidFill>
                  <a:schemeClr val="tx1"/>
                </a:solidFill>
              </a:rPr>
              <a:t>P</a:t>
            </a:r>
            <a:r>
              <a:rPr lang="en-US" sz="1800" dirty="0">
                <a:solidFill>
                  <a:schemeClr val="tx1"/>
                </a:solidFill>
                <a:effectLst/>
              </a:rPr>
              <a:t>atients </a:t>
            </a:r>
            <a:r>
              <a:rPr lang="en-US" dirty="0">
                <a:solidFill>
                  <a:schemeClr val="tx1"/>
                </a:solidFill>
              </a:rPr>
              <a:t>W</a:t>
            </a:r>
            <a:r>
              <a:rPr lang="en-US" sz="1800" dirty="0">
                <a:solidFill>
                  <a:schemeClr val="tx1"/>
                </a:solidFill>
                <a:effectLst/>
              </a:rPr>
              <a:t>ithout Brain Metastases</a:t>
            </a:r>
            <a:endParaRPr lang="en-US" dirty="0">
              <a:solidFill>
                <a:schemeClr val="tx1"/>
              </a:solidFill>
            </a:endParaRPr>
          </a:p>
        </p:txBody>
      </p:sp>
      <p:sp>
        <p:nvSpPr>
          <p:cNvPr id="19" name="TextBox 18">
            <a:extLst>
              <a:ext uri="{FF2B5EF4-FFF2-40B4-BE49-F238E27FC236}">
                <a16:creationId xmlns:a16="http://schemas.microsoft.com/office/drawing/2014/main" id="{831BD051-F677-7E63-BA6D-D7C2DEA676CD}"/>
              </a:ext>
            </a:extLst>
          </p:cNvPr>
          <p:cNvSpPr txBox="1"/>
          <p:nvPr/>
        </p:nvSpPr>
        <p:spPr>
          <a:xfrm>
            <a:off x="1345709" y="4294280"/>
            <a:ext cx="1945641" cy="1200329"/>
          </a:xfrm>
          <a:prstGeom prst="rect">
            <a:avLst/>
          </a:prstGeom>
          <a:noFill/>
        </p:spPr>
        <p:txBody>
          <a:bodyPr wrap="square" rtlCol="0">
            <a:spAutoFit/>
          </a:bodyPr>
          <a:lstStyle/>
          <a:p>
            <a:r>
              <a:rPr lang="en-US" sz="1800" dirty="0">
                <a:solidFill>
                  <a:schemeClr val="tx1"/>
                </a:solidFill>
                <a:effectLst/>
              </a:rPr>
              <a:t>Overall Survival </a:t>
            </a:r>
            <a:r>
              <a:rPr lang="en-US" dirty="0">
                <a:solidFill>
                  <a:schemeClr val="tx1"/>
                </a:solidFill>
              </a:rPr>
              <a:t>A</a:t>
            </a:r>
            <a:r>
              <a:rPr lang="en-US" sz="1800" dirty="0">
                <a:solidFill>
                  <a:schemeClr val="tx1"/>
                </a:solidFill>
                <a:effectLst/>
              </a:rPr>
              <a:t>mong Patients Without Brain Metastases</a:t>
            </a:r>
            <a:endParaRPr lang="en-US" dirty="0">
              <a:solidFill>
                <a:schemeClr val="tx1"/>
              </a:solidFill>
            </a:endParaRPr>
          </a:p>
        </p:txBody>
      </p:sp>
      <p:sp>
        <p:nvSpPr>
          <p:cNvPr id="5" name="Title 4">
            <a:extLst>
              <a:ext uri="{FF2B5EF4-FFF2-40B4-BE49-F238E27FC236}">
                <a16:creationId xmlns:a16="http://schemas.microsoft.com/office/drawing/2014/main" id="{5D7EBA45-73F8-7B5C-2C63-A585110FD620}"/>
              </a:ext>
            </a:extLst>
          </p:cNvPr>
          <p:cNvSpPr>
            <a:spLocks noGrp="1"/>
          </p:cNvSpPr>
          <p:nvPr>
            <p:ph type="title"/>
          </p:nvPr>
        </p:nvSpPr>
        <p:spPr>
          <a:xfrm>
            <a:off x="609600" y="199505"/>
            <a:ext cx="10744200" cy="865207"/>
          </a:xfrm>
        </p:spPr>
        <p:txBody>
          <a:bodyPr/>
          <a:lstStyle/>
          <a:p>
            <a:r>
              <a:rPr lang="en-US" dirty="0"/>
              <a:t>Progression-Free Survival and Overall Survival</a:t>
            </a:r>
          </a:p>
        </p:txBody>
      </p:sp>
      <p:sp>
        <p:nvSpPr>
          <p:cNvPr id="6" name="Footer Placeholder 5">
            <a:extLst>
              <a:ext uri="{FF2B5EF4-FFF2-40B4-BE49-F238E27FC236}">
                <a16:creationId xmlns:a16="http://schemas.microsoft.com/office/drawing/2014/main" id="{332A6596-8E43-3B99-9282-0849FCB89434}"/>
              </a:ext>
            </a:extLst>
          </p:cNvPr>
          <p:cNvSpPr>
            <a:spLocks noGrp="1"/>
          </p:cNvSpPr>
          <p:nvPr>
            <p:ph type="ftr" sz="quarter" idx="3"/>
          </p:nvPr>
        </p:nvSpPr>
        <p:spPr/>
        <p:txBody>
          <a:bodyPr/>
          <a:lstStyle/>
          <a:p>
            <a:r>
              <a:rPr lang="en-US" dirty="0"/>
              <a:t>Bardia A et al. Presented at the ASCO 2022 Conference: Abstract 1071. *Bardia A, et al. </a:t>
            </a:r>
            <a:r>
              <a:rPr lang="en-US" i="1" dirty="0"/>
              <a:t>N </a:t>
            </a:r>
            <a:r>
              <a:rPr lang="en-US" i="1" dirty="0" err="1"/>
              <a:t>Engl</a:t>
            </a:r>
            <a:r>
              <a:rPr lang="en-US" i="1" dirty="0"/>
              <a:t> J Med. </a:t>
            </a:r>
            <a:r>
              <a:rPr lang="en-US" dirty="0"/>
              <a:t>2021;384(16):1529-1541.  </a:t>
            </a:r>
          </a:p>
        </p:txBody>
      </p:sp>
      <p:pic>
        <p:nvPicPr>
          <p:cNvPr id="7" name="Picture 6">
            <a:extLst>
              <a:ext uri="{FF2B5EF4-FFF2-40B4-BE49-F238E27FC236}">
                <a16:creationId xmlns:a16="http://schemas.microsoft.com/office/drawing/2014/main" id="{914D5FB3-FA05-1545-8C71-11D9441AF48D}"/>
              </a:ext>
            </a:extLst>
          </p:cNvPr>
          <p:cNvPicPr>
            <a:picLocks noChangeAspect="1"/>
          </p:cNvPicPr>
          <p:nvPr/>
        </p:nvPicPr>
        <p:blipFill>
          <a:blip r:embed="rId3"/>
          <a:stretch>
            <a:fillRect/>
          </a:stretch>
        </p:blipFill>
        <p:spPr>
          <a:xfrm>
            <a:off x="3981626" y="1676400"/>
            <a:ext cx="5486400" cy="2219796"/>
          </a:xfrm>
          <a:prstGeom prst="rect">
            <a:avLst/>
          </a:prstGeom>
        </p:spPr>
      </p:pic>
      <p:pic>
        <p:nvPicPr>
          <p:cNvPr id="9" name="Picture 8">
            <a:extLst>
              <a:ext uri="{FF2B5EF4-FFF2-40B4-BE49-F238E27FC236}">
                <a16:creationId xmlns:a16="http://schemas.microsoft.com/office/drawing/2014/main" id="{CB96FC81-AC6E-D194-4FFA-0EC1D5B54EA4}"/>
              </a:ext>
            </a:extLst>
          </p:cNvPr>
          <p:cNvPicPr>
            <a:picLocks noChangeAspect="1"/>
          </p:cNvPicPr>
          <p:nvPr/>
        </p:nvPicPr>
        <p:blipFill>
          <a:blip r:embed="rId4"/>
          <a:stretch>
            <a:fillRect/>
          </a:stretch>
        </p:blipFill>
        <p:spPr>
          <a:xfrm>
            <a:off x="3981626" y="4155013"/>
            <a:ext cx="5486400" cy="2187051"/>
          </a:xfrm>
          <a:prstGeom prst="rect">
            <a:avLst/>
          </a:prstGeom>
        </p:spPr>
      </p:pic>
    </p:spTree>
    <p:extLst>
      <p:ext uri="{BB962C8B-B14F-4D97-AF65-F5344CB8AC3E}">
        <p14:creationId xmlns:p14="http://schemas.microsoft.com/office/powerpoint/2010/main" val="401301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E4A75BB-4559-E849-AC95-7188835DAB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26717" y="1638300"/>
            <a:ext cx="5624401" cy="3437135"/>
          </a:xfrm>
          <a:prstGeom prst="rect">
            <a:avLst/>
          </a:prstGeom>
        </p:spPr>
      </p:pic>
      <p:sp>
        <p:nvSpPr>
          <p:cNvPr id="2" name="Title 1">
            <a:extLst>
              <a:ext uri="{FF2B5EF4-FFF2-40B4-BE49-F238E27FC236}">
                <a16:creationId xmlns:a16="http://schemas.microsoft.com/office/drawing/2014/main" id="{F8FBC807-5361-6B41-B09B-8B798AE62493}"/>
              </a:ext>
            </a:extLst>
          </p:cNvPr>
          <p:cNvSpPr>
            <a:spLocks noGrp="1"/>
          </p:cNvSpPr>
          <p:nvPr>
            <p:ph type="title"/>
          </p:nvPr>
        </p:nvSpPr>
        <p:spPr>
          <a:xfrm>
            <a:off x="507998" y="199505"/>
            <a:ext cx="11466286" cy="1185577"/>
          </a:xfrm>
        </p:spPr>
        <p:txBody>
          <a:bodyPr>
            <a:noAutofit/>
          </a:bodyPr>
          <a:lstStyle/>
          <a:p>
            <a:r>
              <a:rPr lang="en-US" sz="3200" dirty="0"/>
              <a:t>Overall Response Rate: Sacituzumab Govitecan (vs TPC)</a:t>
            </a:r>
          </a:p>
        </p:txBody>
      </p:sp>
      <p:sp>
        <p:nvSpPr>
          <p:cNvPr id="6" name="Text Placeholder 4">
            <a:extLst>
              <a:ext uri="{FF2B5EF4-FFF2-40B4-BE49-F238E27FC236}">
                <a16:creationId xmlns:a16="http://schemas.microsoft.com/office/drawing/2014/main" id="{07B01E27-6EBA-4D73-B3A1-72CA5AF34F94}"/>
              </a:ext>
            </a:extLst>
          </p:cNvPr>
          <p:cNvSpPr txBox="1">
            <a:spLocks/>
          </p:cNvSpPr>
          <p:nvPr/>
        </p:nvSpPr>
        <p:spPr>
          <a:xfrm>
            <a:off x="2223939" y="5078375"/>
            <a:ext cx="6349378" cy="750925"/>
          </a:xfrm>
          <a:prstGeom prst="rect">
            <a:avLst/>
          </a:prstGeom>
        </p:spPr>
        <p:txBody>
          <a:bodyPr vert="horz" lIns="51483" tIns="25741" rIns="51483" bIns="25741"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800" b="1" dirty="0"/>
              <a:t>Assessed by independent central review in brain metastases-negative population.</a:t>
            </a:r>
            <a:br>
              <a:rPr lang="en-US" sz="800" b="1" dirty="0"/>
            </a:br>
            <a:r>
              <a:rPr lang="en-US" sz="800" b="1" dirty="0"/>
              <a:t>*Denotes patients who had a 0% change from baseline in tumor size. </a:t>
            </a:r>
            <a:br>
              <a:rPr lang="en-US" sz="800" b="1" dirty="0"/>
            </a:br>
            <a:r>
              <a:rPr lang="en-US" sz="800" b="1" dirty="0">
                <a:ea typeface="Helvetica" charset="0"/>
                <a:cs typeface="Helvetica" charset="0"/>
              </a:rPr>
              <a:t>BICR, blind independent central review; </a:t>
            </a:r>
            <a:r>
              <a:rPr lang="en-US" sz="800" b="1" dirty="0"/>
              <a:t>CBR, clinical benefit rate (CR + PR + SD ≥6 </a:t>
            </a:r>
            <a:r>
              <a:rPr lang="en-US" sz="800" b="1" dirty="0" err="1"/>
              <a:t>mo</a:t>
            </a:r>
            <a:r>
              <a:rPr lang="en-US" sz="800" b="1" dirty="0"/>
              <a:t>); CR, complete response; DOR, duration of response; ORR, objective response rate; PR, partial response; SG, sacituzumab govitecan; TPC, treatment of physician’s choice; TTR, time to response.</a:t>
            </a:r>
            <a:endParaRPr lang="en-US" sz="800" b="1" dirty="0">
              <a:ea typeface="Helvetica" charset="0"/>
              <a:cs typeface="Helvetica" charset="0"/>
            </a:endParaRPr>
          </a:p>
        </p:txBody>
      </p:sp>
      <p:graphicFrame>
        <p:nvGraphicFramePr>
          <p:cNvPr id="11" name="Table 10">
            <a:extLst>
              <a:ext uri="{FF2B5EF4-FFF2-40B4-BE49-F238E27FC236}">
                <a16:creationId xmlns:a16="http://schemas.microsoft.com/office/drawing/2014/main" id="{B1619CF8-4074-4294-A7EF-9D028AE639E4}"/>
              </a:ext>
            </a:extLst>
          </p:cNvPr>
          <p:cNvGraphicFramePr>
            <a:graphicFrameLocks noGrp="1"/>
          </p:cNvGraphicFramePr>
          <p:nvPr>
            <p:extLst>
              <p:ext uri="{D42A27DB-BD31-4B8C-83A1-F6EECF244321}">
                <p14:modId xmlns:p14="http://schemas.microsoft.com/office/powerpoint/2010/main" val="1358850861"/>
              </p:ext>
            </p:extLst>
          </p:nvPr>
        </p:nvGraphicFramePr>
        <p:xfrm>
          <a:off x="7653017" y="1600112"/>
          <a:ext cx="2677374" cy="3519902"/>
        </p:xfrm>
        <a:graphic>
          <a:graphicData uri="http://schemas.openxmlformats.org/drawingml/2006/table">
            <a:tbl>
              <a:tblPr firstRow="1" bandRow="1">
                <a:tableStyleId>{7DF18680-E054-41AD-8BC1-D1AEF772440D}</a:tableStyleId>
              </a:tblPr>
              <a:tblGrid>
                <a:gridCol w="1056886">
                  <a:extLst>
                    <a:ext uri="{9D8B030D-6E8A-4147-A177-3AD203B41FA5}">
                      <a16:colId xmlns:a16="http://schemas.microsoft.com/office/drawing/2014/main" val="124576450"/>
                    </a:ext>
                  </a:extLst>
                </a:gridCol>
                <a:gridCol w="748475">
                  <a:extLst>
                    <a:ext uri="{9D8B030D-6E8A-4147-A177-3AD203B41FA5}">
                      <a16:colId xmlns:a16="http://schemas.microsoft.com/office/drawing/2014/main" val="2296479947"/>
                    </a:ext>
                  </a:extLst>
                </a:gridCol>
                <a:gridCol w="872013">
                  <a:extLst>
                    <a:ext uri="{9D8B030D-6E8A-4147-A177-3AD203B41FA5}">
                      <a16:colId xmlns:a16="http://schemas.microsoft.com/office/drawing/2014/main" val="926258703"/>
                    </a:ext>
                  </a:extLst>
                </a:gridCol>
              </a:tblGrid>
              <a:tr h="455255">
                <a:tc>
                  <a:txBody>
                    <a:bodyPr/>
                    <a:lstStyle/>
                    <a:p>
                      <a:pPr>
                        <a:spcBef>
                          <a:spcPts val="0"/>
                        </a:spcBef>
                      </a:pPr>
                      <a:endParaRPr lang="en-US" sz="800" dirty="0">
                        <a:solidFill>
                          <a:schemeClr val="tx1"/>
                        </a:solidFill>
                        <a:latin typeface="Arial" panose="020B0604020202020204" pitchFamily="34" charset="0"/>
                        <a:cs typeface="Arial" panose="020B0604020202020204" pitchFamily="34" charset="0"/>
                      </a:endParaRPr>
                    </a:p>
                  </a:txBody>
                  <a:tcPr marL="70205" marR="70205" marT="35102" marB="35102">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Bef>
                          <a:spcPts val="0"/>
                        </a:spcBef>
                      </a:pPr>
                      <a:r>
                        <a:rPr lang="en-US" sz="1000" b="1" kern="1200" dirty="0">
                          <a:solidFill>
                            <a:schemeClr val="bg1"/>
                          </a:solidFill>
                          <a:latin typeface="Arial" panose="020B0604020202020204" pitchFamily="34" charset="0"/>
                          <a:ea typeface="+mn-ea"/>
                          <a:cs typeface="Arial" panose="020B0604020202020204" pitchFamily="34" charset="0"/>
                        </a:rPr>
                        <a:t>SG (n=235)</a:t>
                      </a:r>
                    </a:p>
                  </a:txBody>
                  <a:tcPr marL="70205" marR="70205" marT="35102" marB="35102"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7B9B5"/>
                    </a:solidFill>
                  </a:tcPr>
                </a:tc>
                <a:tc>
                  <a:txBody>
                    <a:bodyPr/>
                    <a:lstStyle/>
                    <a:p>
                      <a:pPr algn="ctr">
                        <a:spcBef>
                          <a:spcPts val="0"/>
                        </a:spcBef>
                      </a:pPr>
                      <a:r>
                        <a:rPr lang="en-US" sz="1000">
                          <a:latin typeface="Arial" panose="020B0604020202020204" pitchFamily="34" charset="0"/>
                          <a:cs typeface="Arial" panose="020B0604020202020204" pitchFamily="34" charset="0"/>
                        </a:rPr>
                        <a:t>TPC </a:t>
                      </a:r>
                    </a:p>
                    <a:p>
                      <a:pPr algn="ctr">
                        <a:spcBef>
                          <a:spcPts val="0"/>
                        </a:spcBef>
                      </a:pPr>
                      <a:r>
                        <a:rPr lang="en-US" sz="1000">
                          <a:latin typeface="Arial" panose="020B0604020202020204" pitchFamily="34" charset="0"/>
                          <a:cs typeface="Arial" panose="020B0604020202020204" pitchFamily="34" charset="0"/>
                        </a:rPr>
                        <a:t>(n=233)</a:t>
                      </a:r>
                      <a:endParaRPr lang="en-US" sz="1000" b="1" kern="1200" dirty="0">
                        <a:solidFill>
                          <a:schemeClr val="bg1"/>
                        </a:solidFill>
                        <a:latin typeface="Arial" panose="020B0604020202020204" pitchFamily="34" charset="0"/>
                        <a:ea typeface="+mn-ea"/>
                        <a:cs typeface="Arial" panose="020B0604020202020204" pitchFamily="34" charset="0"/>
                      </a:endParaRPr>
                    </a:p>
                  </a:txBody>
                  <a:tcPr marL="70205" marR="70205" marT="35102" marB="35102"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134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US" sz="1000" b="1" dirty="0">
                          <a:solidFill>
                            <a:schemeClr val="tx1"/>
                          </a:solidFill>
                          <a:latin typeface="Arial" panose="020B0604020202020204" pitchFamily="34" charset="0"/>
                          <a:cs typeface="Arial" panose="020B0604020202020204" pitchFamily="34" charset="0"/>
                        </a:rPr>
                        <a:t>ORR</a:t>
                      </a:r>
                      <a:r>
                        <a:rPr lang="en-US" sz="1000" b="1" i="0" baseline="0" dirty="0">
                          <a:latin typeface="Arial" panose="020B0604020202020204" pitchFamily="34" charset="0"/>
                          <a:cs typeface="Arial" panose="020B0604020202020204" pitchFamily="34" charset="0"/>
                        </a:rPr>
                        <a:t>—no. (%) </a:t>
                      </a:r>
                      <a:endParaRPr lang="en-US" sz="1000" b="1" dirty="0">
                        <a:solidFill>
                          <a:schemeClr val="tx1"/>
                        </a:solidFill>
                        <a:latin typeface="Arial" panose="020B0604020202020204" pitchFamily="34" charset="0"/>
                        <a:cs typeface="Arial" panose="020B0604020202020204" pitchFamily="34" charset="0"/>
                      </a:endParaRPr>
                    </a:p>
                  </a:txBody>
                  <a:tcPr marL="70205" marR="70205" marT="35102" marB="35102" anchor="ctr">
                    <a:lnT w="28575" cap="flat" cmpd="sng" algn="ctr">
                      <a:solidFill>
                        <a:schemeClr val="tx1"/>
                      </a:solidFill>
                      <a:prstDash val="solid"/>
                      <a:round/>
                      <a:headEnd type="none" w="med" len="med"/>
                      <a:tailEnd type="none" w="med" len="med"/>
                    </a:lnT>
                    <a:solidFill>
                      <a:srgbClr val="E7F3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82 (35)</a:t>
                      </a:r>
                    </a:p>
                  </a:txBody>
                  <a:tcPr marL="70205" marR="70205" marT="35102" marB="35102" anchor="ctr">
                    <a:lnT w="28575" cap="flat" cmpd="sng" algn="ctr">
                      <a:solidFill>
                        <a:schemeClr val="tx1"/>
                      </a:solidFill>
                      <a:prstDash val="solid"/>
                      <a:round/>
                      <a:headEnd type="none" w="med" len="med"/>
                      <a:tailEnd type="none" w="med" len="med"/>
                    </a:lnT>
                    <a:solidFill>
                      <a:srgbClr val="E7F3F3"/>
                    </a:solidFill>
                  </a:tcPr>
                </a:tc>
                <a:tc>
                  <a:txBody>
                    <a:bodyPr/>
                    <a:lstStyle/>
                    <a:p>
                      <a:pPr marL="0" indent="0" algn="ctr">
                        <a:lnSpc>
                          <a:spcPct val="100000"/>
                        </a:lnSpc>
                        <a:buFont typeface="Arial" panose="020B0604020202020204" pitchFamily="34" charset="0"/>
                        <a:buNone/>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11 (5)</a:t>
                      </a:r>
                    </a:p>
                  </a:txBody>
                  <a:tcPr marL="70205" marR="70205" marT="35102" marB="35102" anchor="ctr">
                    <a:lnT w="28575" cap="flat" cmpd="sng" algn="ctr">
                      <a:solidFill>
                        <a:schemeClr val="tx1"/>
                      </a:solidFill>
                      <a:prstDash val="solid"/>
                      <a:round/>
                      <a:headEnd type="none" w="med" len="med"/>
                      <a:tailEnd type="none" w="med" len="med"/>
                    </a:lnT>
                    <a:solidFill>
                      <a:srgbClr val="E7F3F3"/>
                    </a:solidFill>
                  </a:tcPr>
                </a:tc>
                <a:extLst>
                  <a:ext uri="{0D108BD9-81ED-4DB2-BD59-A6C34878D82A}">
                    <a16:rowId xmlns:a16="http://schemas.microsoft.com/office/drawing/2014/main" val="3996731985"/>
                  </a:ext>
                </a:extLst>
              </a:tr>
              <a:tr h="303627">
                <a:tc>
                  <a:txBody>
                    <a:bodyPr/>
                    <a:lstStyle/>
                    <a:p>
                      <a:pPr marL="457200" marR="0" lvl="1" indent="-457200" algn="l" defTabSz="914400" rtl="0" eaLnBrk="1" fontAlgn="auto" latinLnBrk="0" hangingPunct="1">
                        <a:lnSpc>
                          <a:spcPct val="100000"/>
                        </a:lnSpc>
                        <a:spcBef>
                          <a:spcPts val="0"/>
                        </a:spcBef>
                        <a:spcAft>
                          <a:spcPts val="0"/>
                        </a:spcAft>
                        <a:buClrTx/>
                        <a:buSzTx/>
                        <a:buFontTx/>
                        <a:buNone/>
                        <a:tabLst/>
                        <a:defRPr/>
                      </a:pPr>
                      <a:r>
                        <a:rPr lang="en-US" sz="1000" b="1" i="1" baseline="0" dirty="0">
                          <a:solidFill>
                            <a:schemeClr val="tx1"/>
                          </a:solidFill>
                          <a:latin typeface="Arial" panose="020B0604020202020204" pitchFamily="34" charset="0"/>
                          <a:cs typeface="Arial" panose="020B0604020202020204" pitchFamily="34" charset="0"/>
                        </a:rPr>
                        <a:t>P-</a:t>
                      </a:r>
                      <a:r>
                        <a:rPr lang="en-US" sz="1000" b="1" i="0" baseline="0" dirty="0">
                          <a:solidFill>
                            <a:schemeClr val="tx1"/>
                          </a:solidFill>
                          <a:latin typeface="Arial" panose="020B0604020202020204" pitchFamily="34" charset="0"/>
                          <a:cs typeface="Arial" panose="020B0604020202020204" pitchFamily="34" charset="0"/>
                        </a:rPr>
                        <a:t>value</a:t>
                      </a:r>
                      <a:endParaRPr lang="en-US" sz="1000" b="1" dirty="0">
                        <a:solidFill>
                          <a:schemeClr val="tx1"/>
                        </a:solidFill>
                        <a:latin typeface="Arial" panose="020B0604020202020204" pitchFamily="34" charset="0"/>
                        <a:cs typeface="Arial" panose="020B0604020202020204" pitchFamily="34" charset="0"/>
                      </a:endParaRPr>
                    </a:p>
                  </a:txBody>
                  <a:tcPr marL="70205" marR="70205" marT="35102" marB="35102" anchor="ctr">
                    <a:solidFill>
                      <a:srgbClr val="E7F3F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&lt;0.0001</a:t>
                      </a:r>
                    </a:p>
                  </a:txBody>
                  <a:tcPr marL="94465" marR="94465" marT="47232" marB="47232" anchor="ctr">
                    <a:solidFill>
                      <a:srgbClr val="E7F3F3"/>
                    </a:solidFill>
                  </a:tcPr>
                </a:tc>
                <a:tc hMerge="1">
                  <a:txBody>
                    <a:bodyPr/>
                    <a:lstStyle/>
                    <a:p>
                      <a:endParaRPr lang="en-US"/>
                    </a:p>
                  </a:txBody>
                  <a:tcPr/>
                </a:tc>
                <a:extLst>
                  <a:ext uri="{0D108BD9-81ED-4DB2-BD59-A6C34878D82A}">
                    <a16:rowId xmlns:a16="http://schemas.microsoft.com/office/drawing/2014/main" val="2931256568"/>
                  </a:ext>
                </a:extLst>
              </a:tr>
              <a:tr h="303627">
                <a:tc>
                  <a:txBody>
                    <a:bodyPr/>
                    <a:lstStyle/>
                    <a:p>
                      <a:pPr marL="457200" lvl="1" indent="-354013" algn="l"/>
                      <a:r>
                        <a:rPr lang="en-US" sz="1000" b="0" dirty="0">
                          <a:latin typeface="Arial" panose="020B0604020202020204" pitchFamily="34" charset="0"/>
                          <a:cs typeface="Arial" panose="020B0604020202020204" pitchFamily="34" charset="0"/>
                        </a:rPr>
                        <a:t>CR</a:t>
                      </a:r>
                    </a:p>
                  </a:txBody>
                  <a:tcPr marL="70205" marR="70205" marT="35102" marB="35102" anchor="ctr">
                    <a:solidFill>
                      <a:srgbClr val="E7F3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000" dirty="0">
                          <a:solidFill>
                            <a:schemeClr val="tx1"/>
                          </a:solidFill>
                          <a:latin typeface="Arial" panose="020B0604020202020204" pitchFamily="34" charset="0"/>
                          <a:ea typeface="Cambria" panose="02040503050406030204" pitchFamily="18" charset="0"/>
                          <a:cs typeface="Arial" panose="020B0604020202020204" pitchFamily="34" charset="0"/>
                        </a:rPr>
                        <a:t>10 (4)</a:t>
                      </a:r>
                    </a:p>
                  </a:txBody>
                  <a:tcPr marL="70205" marR="70205" marT="35102" marB="35102" anchor="ctr">
                    <a:solidFill>
                      <a:srgbClr val="E7F3F3"/>
                    </a:solidFill>
                  </a:tcPr>
                </a:tc>
                <a:tc>
                  <a:txBody>
                    <a:bodyPr/>
                    <a:lstStyle/>
                    <a:p>
                      <a:pPr marL="0" indent="0" algn="ctr">
                        <a:lnSpc>
                          <a:spcPct val="100000"/>
                        </a:lnSpc>
                        <a:buFont typeface="Arial" panose="020B0604020202020204" pitchFamily="34" charset="0"/>
                        <a:buNone/>
                      </a:pPr>
                      <a:r>
                        <a:rPr lang="en-US" sz="1000">
                          <a:solidFill>
                            <a:schemeClr val="tx1"/>
                          </a:solidFill>
                          <a:latin typeface="Arial" panose="020B0604020202020204" pitchFamily="34" charset="0"/>
                          <a:ea typeface="Cambria" panose="02040503050406030204" pitchFamily="18" charset="0"/>
                          <a:cs typeface="Arial" panose="020B0604020202020204" pitchFamily="34" charset="0"/>
                        </a:rPr>
                        <a:t>2 (1)</a:t>
                      </a:r>
                      <a:endParaRPr lang="en-US" sz="1000" dirty="0">
                        <a:solidFill>
                          <a:schemeClr val="tx1"/>
                        </a:solidFill>
                        <a:latin typeface="Arial" panose="020B0604020202020204" pitchFamily="34" charset="0"/>
                        <a:ea typeface="Cambria" panose="02040503050406030204" pitchFamily="18" charset="0"/>
                        <a:cs typeface="Arial" panose="020B0604020202020204" pitchFamily="34" charset="0"/>
                      </a:endParaRPr>
                    </a:p>
                  </a:txBody>
                  <a:tcPr marL="70205" marR="70205" marT="35102" marB="35102" anchor="ctr">
                    <a:solidFill>
                      <a:srgbClr val="E7F3F3"/>
                    </a:solidFill>
                  </a:tcPr>
                </a:tc>
                <a:extLst>
                  <a:ext uri="{0D108BD9-81ED-4DB2-BD59-A6C34878D82A}">
                    <a16:rowId xmlns:a16="http://schemas.microsoft.com/office/drawing/2014/main" val="790887328"/>
                  </a:ext>
                </a:extLst>
              </a:tr>
              <a:tr h="303627">
                <a:tc>
                  <a:txBody>
                    <a:bodyPr/>
                    <a:lstStyle/>
                    <a:p>
                      <a:pPr marL="457200" lvl="1" indent="-354013" algn="l"/>
                      <a:r>
                        <a:rPr lang="en-US" sz="1000" b="0" dirty="0">
                          <a:latin typeface="Arial" panose="020B0604020202020204" pitchFamily="34" charset="0"/>
                          <a:cs typeface="Arial" panose="020B0604020202020204" pitchFamily="34" charset="0"/>
                        </a:rPr>
                        <a:t>PR</a:t>
                      </a:r>
                    </a:p>
                  </a:txBody>
                  <a:tcPr marL="70205" marR="70205" marT="35102" marB="35102" anchor="ctr">
                    <a:solidFill>
                      <a:srgbClr val="E7F3F3"/>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00000"/>
                        </a:lnSpc>
                        <a:buFont typeface="Arial" panose="020B0604020202020204" pitchFamily="34" charset="0"/>
                        <a:buNone/>
                      </a:pPr>
                      <a:r>
                        <a:rPr lang="en-US" sz="1000" dirty="0">
                          <a:solidFill>
                            <a:schemeClr val="tx1"/>
                          </a:solidFill>
                          <a:latin typeface="Arial" panose="020B0604020202020204" pitchFamily="34" charset="0"/>
                          <a:ea typeface="Cambria" panose="02040503050406030204" pitchFamily="18" charset="0"/>
                          <a:cs typeface="Arial" panose="020B0604020202020204" pitchFamily="34" charset="0"/>
                        </a:rPr>
                        <a:t>72 (31)</a:t>
                      </a:r>
                    </a:p>
                  </a:txBody>
                  <a:tcPr marL="70205" marR="70205" marT="35102" marB="35102" anchor="ctr">
                    <a:solidFill>
                      <a:srgbClr val="E7F3F3"/>
                    </a:solidFill>
                  </a:tcPr>
                </a:tc>
                <a:tc>
                  <a:txBody>
                    <a:bodyPr/>
                    <a:lstStyle/>
                    <a:p>
                      <a:pPr marL="0" indent="0" algn="ctr">
                        <a:lnSpc>
                          <a:spcPct val="100000"/>
                        </a:lnSpc>
                        <a:buFont typeface="Arial" panose="020B0604020202020204" pitchFamily="34" charset="0"/>
                        <a:buNone/>
                      </a:pPr>
                      <a:r>
                        <a:rPr lang="en-US" sz="1000">
                          <a:solidFill>
                            <a:schemeClr val="tx1"/>
                          </a:solidFill>
                          <a:latin typeface="Arial" panose="020B0604020202020204" pitchFamily="34" charset="0"/>
                          <a:ea typeface="Cambria" panose="02040503050406030204" pitchFamily="18" charset="0"/>
                          <a:cs typeface="Arial" panose="020B0604020202020204" pitchFamily="34" charset="0"/>
                        </a:rPr>
                        <a:t>9 (4)</a:t>
                      </a:r>
                      <a:endParaRPr lang="en-US" sz="1000" dirty="0">
                        <a:solidFill>
                          <a:schemeClr val="tx1"/>
                        </a:solidFill>
                        <a:latin typeface="Arial" panose="020B0604020202020204" pitchFamily="34" charset="0"/>
                        <a:ea typeface="Cambria" panose="02040503050406030204" pitchFamily="18" charset="0"/>
                        <a:cs typeface="Arial" panose="020B0604020202020204" pitchFamily="34" charset="0"/>
                      </a:endParaRPr>
                    </a:p>
                  </a:txBody>
                  <a:tcPr marL="70205" marR="70205" marT="35102" marB="35102" anchor="ctr">
                    <a:solidFill>
                      <a:srgbClr val="E7F3F3"/>
                    </a:solidFill>
                  </a:tcPr>
                </a:tc>
                <a:extLst>
                  <a:ext uri="{0D108BD9-81ED-4DB2-BD59-A6C34878D82A}">
                    <a16:rowId xmlns:a16="http://schemas.microsoft.com/office/drawing/2014/main" val="3469935411"/>
                  </a:ext>
                </a:extLst>
              </a:tr>
              <a:tr h="413425">
                <a:tc>
                  <a:txBody>
                    <a:bodyPr/>
                    <a:lstStyle/>
                    <a:p>
                      <a:pPr algn="l"/>
                      <a:r>
                        <a:rPr lang="en-US" sz="1000" b="1" dirty="0">
                          <a:solidFill>
                            <a:schemeClr val="tx1"/>
                          </a:solidFill>
                          <a:latin typeface="Arial" panose="020B0604020202020204" pitchFamily="34" charset="0"/>
                          <a:cs typeface="Arial" panose="020B0604020202020204" pitchFamily="34" charset="0"/>
                        </a:rPr>
                        <a:t>CBR</a:t>
                      </a:r>
                      <a:r>
                        <a:rPr lang="en-US" sz="1000" b="1" i="0" baseline="0" dirty="0">
                          <a:solidFill>
                            <a:schemeClr val="tx1"/>
                          </a:solidFill>
                          <a:latin typeface="Arial" panose="020B0604020202020204" pitchFamily="34" charset="0"/>
                          <a:cs typeface="Arial" panose="020B0604020202020204" pitchFamily="34" charset="0"/>
                        </a:rPr>
                        <a:t>—no. (%)</a:t>
                      </a:r>
                      <a:endParaRPr lang="en-US" sz="1000" b="1" dirty="0">
                        <a:solidFill>
                          <a:schemeClr val="tx1"/>
                        </a:solidFill>
                        <a:latin typeface="Arial" panose="020B0604020202020204" pitchFamily="34" charset="0"/>
                        <a:cs typeface="Arial" panose="020B0604020202020204" pitchFamily="34" charset="0"/>
                      </a:endParaRPr>
                    </a:p>
                  </a:txBody>
                  <a:tcPr marL="70205" marR="70205" marT="35102" marB="35102" anchor="ctr">
                    <a:noFill/>
                  </a:tcPr>
                </a:tc>
                <a:tc>
                  <a:txBody>
                    <a:bodyPr/>
                    <a:lstStyle/>
                    <a:p>
                      <a:pPr marL="0" indent="0" algn="ctr">
                        <a:lnSpc>
                          <a:spcPct val="100000"/>
                        </a:lnSpc>
                        <a:buFont typeface="Arial" panose="020B0604020202020204" pitchFamily="34" charset="0"/>
                        <a:buNone/>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105 (45)</a:t>
                      </a:r>
                    </a:p>
                  </a:txBody>
                  <a:tcPr marL="70205" marR="70205" marT="35102" marB="35102" anchor="ctr">
                    <a:noFill/>
                  </a:tcPr>
                </a:tc>
                <a:tc>
                  <a:txBody>
                    <a:bodyPr/>
                    <a:lstStyle/>
                    <a:p>
                      <a:pPr marL="0" indent="0" algn="ctr">
                        <a:lnSpc>
                          <a:spcPct val="100000"/>
                        </a:lnSpc>
                        <a:buFont typeface="Arial" panose="020B0604020202020204" pitchFamily="34" charset="0"/>
                        <a:buNone/>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20 (9)</a:t>
                      </a:r>
                    </a:p>
                  </a:txBody>
                  <a:tcPr marL="70205" marR="70205" marT="35102" marB="35102" anchor="ctr">
                    <a:noFill/>
                  </a:tcPr>
                </a:tc>
                <a:extLst>
                  <a:ext uri="{0D108BD9-81ED-4DB2-BD59-A6C34878D82A}">
                    <a16:rowId xmlns:a16="http://schemas.microsoft.com/office/drawing/2014/main" val="642811166"/>
                  </a:ext>
                </a:extLst>
              </a:tr>
              <a:tr h="287936">
                <a:tc>
                  <a:txBody>
                    <a:bodyPr/>
                    <a:lstStyle/>
                    <a:p>
                      <a:pPr algn="l"/>
                      <a:r>
                        <a:rPr lang="en-US" sz="1000" b="1" i="1" baseline="0" dirty="0">
                          <a:solidFill>
                            <a:schemeClr val="tx1"/>
                          </a:solidFill>
                          <a:latin typeface="Arial" panose="020B0604020202020204" pitchFamily="34" charset="0"/>
                          <a:cs typeface="Arial" panose="020B0604020202020204" pitchFamily="34" charset="0"/>
                        </a:rPr>
                        <a:t>P-</a:t>
                      </a:r>
                      <a:r>
                        <a:rPr lang="en-US" sz="1000" b="1" i="0" baseline="0" dirty="0">
                          <a:solidFill>
                            <a:schemeClr val="tx1"/>
                          </a:solidFill>
                          <a:latin typeface="Arial" panose="020B0604020202020204" pitchFamily="34" charset="0"/>
                          <a:cs typeface="Arial" panose="020B0604020202020204" pitchFamily="34" charset="0"/>
                        </a:rPr>
                        <a:t>value</a:t>
                      </a:r>
                      <a:endParaRPr lang="en-US" sz="1000" b="1" dirty="0">
                        <a:solidFill>
                          <a:schemeClr val="tx1"/>
                        </a:solidFill>
                        <a:latin typeface="Arial" panose="020B0604020202020204" pitchFamily="34" charset="0"/>
                        <a:cs typeface="Arial" panose="020B0604020202020204" pitchFamily="34" charset="0"/>
                      </a:endParaRPr>
                    </a:p>
                  </a:txBody>
                  <a:tcPr marL="70205" marR="70205" marT="35102" marB="35102" anchor="c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&lt;0.0001</a:t>
                      </a:r>
                    </a:p>
                  </a:txBody>
                  <a:tcPr marL="94465" marR="94465" marT="47232" marB="47232" anchor="ctr">
                    <a:noFill/>
                  </a:tcPr>
                </a:tc>
                <a:tc hMerge="1">
                  <a:txBody>
                    <a:bodyPr/>
                    <a:lstStyle/>
                    <a:p>
                      <a:endParaRPr lang="en-US"/>
                    </a:p>
                  </a:txBody>
                  <a:tcPr/>
                </a:tc>
                <a:extLst>
                  <a:ext uri="{0D108BD9-81ED-4DB2-BD59-A6C34878D82A}">
                    <a16:rowId xmlns:a16="http://schemas.microsoft.com/office/drawing/2014/main" val="2797497471"/>
                  </a:ext>
                </a:extLst>
              </a:tr>
              <a:tr h="701913">
                <a:tc>
                  <a:txBody>
                    <a:bodyPr/>
                    <a:lstStyle/>
                    <a:p>
                      <a:pPr algn="l"/>
                      <a:r>
                        <a:rPr lang="en-US" sz="1000" b="1" dirty="0">
                          <a:solidFill>
                            <a:schemeClr val="tx1"/>
                          </a:solidFill>
                          <a:latin typeface="Arial" panose="020B0604020202020204" pitchFamily="34" charset="0"/>
                          <a:cs typeface="Arial" panose="020B0604020202020204" pitchFamily="34" charset="0"/>
                        </a:rPr>
                        <a:t>Median DOR</a:t>
                      </a:r>
                      <a:br>
                        <a:rPr lang="en-US" sz="1000" b="1" dirty="0">
                          <a:solidFill>
                            <a:schemeClr val="tx1"/>
                          </a:solidFill>
                          <a:latin typeface="Arial" panose="020B0604020202020204" pitchFamily="34" charset="0"/>
                          <a:cs typeface="Arial" panose="020B0604020202020204" pitchFamily="34" charset="0"/>
                        </a:rPr>
                      </a:br>
                      <a:r>
                        <a:rPr lang="en-US" sz="1000" b="1" i="0" baseline="0" dirty="0">
                          <a:solidFill>
                            <a:schemeClr val="tx1"/>
                          </a:solidFill>
                          <a:latin typeface="Arial" panose="020B0604020202020204" pitchFamily="34" charset="0"/>
                          <a:cs typeface="Arial" panose="020B0604020202020204" pitchFamily="34" charset="0"/>
                        </a:rPr>
                        <a:t>—</a:t>
                      </a:r>
                      <a:r>
                        <a:rPr lang="en-US" sz="1000" b="1" dirty="0" err="1">
                          <a:solidFill>
                            <a:schemeClr val="tx1"/>
                          </a:solidFill>
                          <a:latin typeface="Arial" panose="020B0604020202020204" pitchFamily="34" charset="0"/>
                          <a:cs typeface="Arial" panose="020B0604020202020204" pitchFamily="34" charset="0"/>
                        </a:rPr>
                        <a:t>mo</a:t>
                      </a:r>
                      <a:r>
                        <a:rPr lang="en-US" sz="1000" b="1" dirty="0">
                          <a:solidFill>
                            <a:schemeClr val="tx1"/>
                          </a:solidFill>
                          <a:latin typeface="Arial" panose="020B0604020202020204" pitchFamily="34" charset="0"/>
                          <a:cs typeface="Arial" panose="020B0604020202020204" pitchFamily="34" charset="0"/>
                        </a:rPr>
                        <a:t> (95%CI) </a:t>
                      </a:r>
                    </a:p>
                  </a:txBody>
                  <a:tcPr marL="70205" marR="70205" marT="35102" marB="35102" anchor="ctr">
                    <a:solidFill>
                      <a:srgbClr val="E7F3F3"/>
                    </a:solidFill>
                  </a:tcPr>
                </a:tc>
                <a:tc>
                  <a:txBody>
                    <a:bodyPr/>
                    <a:lstStyle/>
                    <a:p>
                      <a:pPr marL="0" indent="0" algn="ctr">
                        <a:lnSpc>
                          <a:spcPct val="100000"/>
                        </a:lnSpc>
                        <a:buFont typeface="Arial" panose="020B0604020202020204" pitchFamily="34" charset="0"/>
                        <a:buNone/>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6.3 (5.5−9.0)</a:t>
                      </a:r>
                    </a:p>
                  </a:txBody>
                  <a:tcPr marL="70205" marR="70205" marT="35102" marB="35102" anchor="ctr">
                    <a:solidFill>
                      <a:srgbClr val="E7F3F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(2.8−NE)</a:t>
                      </a:r>
                    </a:p>
                  </a:txBody>
                  <a:tcPr marL="70205" marR="70205" marT="35102" marB="35102" anchor="ctr">
                    <a:solidFill>
                      <a:srgbClr val="E7F3F3"/>
                    </a:solidFill>
                  </a:tcPr>
                </a:tc>
                <a:extLst>
                  <a:ext uri="{0D108BD9-81ED-4DB2-BD59-A6C34878D82A}">
                    <a16:rowId xmlns:a16="http://schemas.microsoft.com/office/drawing/2014/main" val="1963780819"/>
                  </a:ext>
                </a:extLst>
              </a:tr>
              <a:tr h="337067">
                <a:tc>
                  <a:txBody>
                    <a:bodyPr/>
                    <a:lstStyle/>
                    <a:p>
                      <a:pPr algn="l"/>
                      <a:r>
                        <a:rPr lang="en-US" sz="1000" b="1" i="1" baseline="0" dirty="0">
                          <a:solidFill>
                            <a:schemeClr val="tx1"/>
                          </a:solidFill>
                          <a:latin typeface="Arial" panose="020B0604020202020204" pitchFamily="34" charset="0"/>
                          <a:cs typeface="Arial" panose="020B0604020202020204" pitchFamily="34" charset="0"/>
                        </a:rPr>
                        <a:t>P-</a:t>
                      </a:r>
                      <a:r>
                        <a:rPr lang="en-US" sz="1000" b="1" i="0" baseline="0" dirty="0">
                          <a:solidFill>
                            <a:schemeClr val="tx1"/>
                          </a:solidFill>
                          <a:latin typeface="Arial" panose="020B0604020202020204" pitchFamily="34" charset="0"/>
                          <a:cs typeface="Arial" panose="020B0604020202020204" pitchFamily="34" charset="0"/>
                        </a:rPr>
                        <a:t>value</a:t>
                      </a:r>
                      <a:endParaRPr lang="en-US" sz="1000" b="1" dirty="0">
                        <a:solidFill>
                          <a:schemeClr val="tx1"/>
                        </a:solidFill>
                        <a:latin typeface="Arial" panose="020B0604020202020204" pitchFamily="34" charset="0"/>
                        <a:cs typeface="Arial" panose="020B0604020202020204" pitchFamily="34" charset="0"/>
                      </a:endParaRPr>
                    </a:p>
                  </a:txBody>
                  <a:tcPr marL="70205" marR="70205" marT="35102" marB="35102" anchor="ctr">
                    <a:lnB w="12700" cap="flat" cmpd="sng" algn="ctr">
                      <a:solidFill>
                        <a:schemeClr val="tx1"/>
                      </a:solidFill>
                      <a:prstDash val="solid"/>
                      <a:round/>
                      <a:headEnd type="none" w="med" len="med"/>
                      <a:tailEnd type="none" w="med" len="med"/>
                    </a:lnB>
                    <a:solidFill>
                      <a:srgbClr val="E7F3F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Arial" panose="020B0604020202020204" pitchFamily="34" charset="0"/>
                          <a:ea typeface="Cambria" panose="02040503050406030204" pitchFamily="18" charset="0"/>
                          <a:cs typeface="Arial" panose="020B0604020202020204" pitchFamily="34" charset="0"/>
                        </a:rPr>
                        <a:t>0.057</a:t>
                      </a:r>
                    </a:p>
                  </a:txBody>
                  <a:tcPr marL="94465" marR="94465" marT="47232" marB="47232" anchor="ctr">
                    <a:lnB w="12700" cap="flat" cmpd="sng" algn="ctr">
                      <a:solidFill>
                        <a:schemeClr val="tx1"/>
                      </a:solidFill>
                      <a:prstDash val="solid"/>
                      <a:round/>
                      <a:headEnd type="none" w="med" len="med"/>
                      <a:tailEnd type="none" w="med" len="med"/>
                    </a:lnB>
                    <a:solidFill>
                      <a:srgbClr val="E7F3F3"/>
                    </a:solidFill>
                  </a:tcPr>
                </a:tc>
                <a:tc hMerge="1">
                  <a:txBody>
                    <a:bodyPr/>
                    <a:lstStyle/>
                    <a:p>
                      <a:endParaRPr lang="en-US"/>
                    </a:p>
                  </a:txBody>
                  <a:tcPr/>
                </a:tc>
                <a:extLst>
                  <a:ext uri="{0D108BD9-81ED-4DB2-BD59-A6C34878D82A}">
                    <a16:rowId xmlns:a16="http://schemas.microsoft.com/office/drawing/2014/main" val="661421812"/>
                  </a:ext>
                </a:extLst>
              </a:tr>
            </a:tbl>
          </a:graphicData>
        </a:graphic>
      </p:graphicFrame>
      <p:sp>
        <p:nvSpPr>
          <p:cNvPr id="17" name="TextBox 16">
            <a:extLst>
              <a:ext uri="{FF2B5EF4-FFF2-40B4-BE49-F238E27FC236}">
                <a16:creationId xmlns:a16="http://schemas.microsoft.com/office/drawing/2014/main" id="{B13B6FC9-D3C5-F64F-AB3A-B7746DAE851E}"/>
              </a:ext>
            </a:extLst>
          </p:cNvPr>
          <p:cNvSpPr txBox="1"/>
          <p:nvPr/>
        </p:nvSpPr>
        <p:spPr>
          <a:xfrm>
            <a:off x="5457609" y="4459880"/>
            <a:ext cx="300083" cy="178960"/>
          </a:xfrm>
          <a:prstGeom prst="rect">
            <a:avLst/>
          </a:prstGeom>
          <a:noFill/>
        </p:spPr>
        <p:txBody>
          <a:bodyPr wrap="none" rtlCol="0">
            <a:spAutoFit/>
          </a:bodyPr>
          <a:lstStyle/>
          <a:p>
            <a:pPr algn="ctr"/>
            <a:r>
              <a:rPr lang="en-US" sz="563" b="1">
                <a:solidFill>
                  <a:srgbClr val="939598"/>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D3FA592E-5DB7-0846-8B8F-584466DA213B}"/>
              </a:ext>
            </a:extLst>
          </p:cNvPr>
          <p:cNvSpPr txBox="1"/>
          <p:nvPr/>
        </p:nvSpPr>
        <p:spPr>
          <a:xfrm>
            <a:off x="4350456" y="3057599"/>
            <a:ext cx="237566" cy="144335"/>
          </a:xfrm>
          <a:prstGeom prst="rect">
            <a:avLst/>
          </a:prstGeom>
          <a:noFill/>
        </p:spPr>
        <p:txBody>
          <a:bodyPr wrap="none" rtlCol="0">
            <a:spAutoFit/>
          </a:bodyPr>
          <a:lstStyle/>
          <a:p>
            <a:pPr algn="ctr"/>
            <a:r>
              <a:rPr lang="en-US" sz="338" b="1">
                <a:solidFill>
                  <a:srgbClr val="33A99F"/>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BAE8AEC1-F1D1-D446-8F16-5A6651B551D6}"/>
              </a:ext>
            </a:extLst>
          </p:cNvPr>
          <p:cNvSpPr txBox="1"/>
          <p:nvPr/>
        </p:nvSpPr>
        <p:spPr>
          <a:xfrm>
            <a:off x="6786183" y="2019907"/>
            <a:ext cx="518092" cy="369653"/>
          </a:xfrm>
          <a:prstGeom prst="rect">
            <a:avLst/>
          </a:prstGeom>
          <a:noFill/>
        </p:spPr>
        <p:txBody>
          <a:bodyPr wrap="none" rtlCol="0">
            <a:spAutoFit/>
          </a:bodyPr>
          <a:lstStyle/>
          <a:p>
            <a:pPr algn="r"/>
            <a:r>
              <a:rPr lang="en-US" sz="1802" b="1" dirty="0">
                <a:solidFill>
                  <a:srgbClr val="15ABA4"/>
                </a:solidFill>
                <a:latin typeface="Arial" panose="020B0604020202020204" pitchFamily="34" charset="0"/>
                <a:cs typeface="Arial" panose="020B0604020202020204" pitchFamily="34" charset="0"/>
              </a:rPr>
              <a:t>SG</a:t>
            </a:r>
          </a:p>
        </p:txBody>
      </p:sp>
      <p:sp>
        <p:nvSpPr>
          <p:cNvPr id="23" name="TextBox 22">
            <a:extLst>
              <a:ext uri="{FF2B5EF4-FFF2-40B4-BE49-F238E27FC236}">
                <a16:creationId xmlns:a16="http://schemas.microsoft.com/office/drawing/2014/main" id="{AF69DA30-3553-5B42-ACB7-8CA40F246C8B}"/>
              </a:ext>
            </a:extLst>
          </p:cNvPr>
          <p:cNvSpPr txBox="1"/>
          <p:nvPr/>
        </p:nvSpPr>
        <p:spPr>
          <a:xfrm>
            <a:off x="6715096" y="3936128"/>
            <a:ext cx="646331" cy="369653"/>
          </a:xfrm>
          <a:prstGeom prst="rect">
            <a:avLst/>
          </a:prstGeom>
          <a:noFill/>
        </p:spPr>
        <p:txBody>
          <a:bodyPr wrap="none" rtlCol="0">
            <a:spAutoFit/>
          </a:bodyPr>
          <a:lstStyle/>
          <a:p>
            <a:pPr algn="r"/>
            <a:r>
              <a:rPr lang="en-US" sz="1802" b="1">
                <a:solidFill>
                  <a:srgbClr val="939598"/>
                </a:solidFill>
                <a:latin typeface="Arial" panose="020B0604020202020204" pitchFamily="34" charset="0"/>
                <a:cs typeface="Arial" panose="020B0604020202020204" pitchFamily="34" charset="0"/>
              </a:rPr>
              <a:t>TPC</a:t>
            </a:r>
          </a:p>
        </p:txBody>
      </p:sp>
      <p:sp>
        <p:nvSpPr>
          <p:cNvPr id="12" name="Rectangle 11">
            <a:extLst>
              <a:ext uri="{FF2B5EF4-FFF2-40B4-BE49-F238E27FC236}">
                <a16:creationId xmlns:a16="http://schemas.microsoft.com/office/drawing/2014/main" id="{CF52FF8C-E78A-89D0-5BE8-B43617F557F4}"/>
              </a:ext>
            </a:extLst>
          </p:cNvPr>
          <p:cNvSpPr/>
          <p:nvPr/>
        </p:nvSpPr>
        <p:spPr>
          <a:xfrm>
            <a:off x="9332685" y="5448679"/>
            <a:ext cx="2611663" cy="899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hangingPunct="0">
              <a:lnSpc>
                <a:spcPct val="93000"/>
              </a:lnSpc>
              <a:buClr>
                <a:srgbClr val="000000"/>
              </a:buClr>
              <a:buSzPct val="100000"/>
            </a:pPr>
            <a:r>
              <a:rPr lang="en-US" dirty="0">
                <a:solidFill>
                  <a:schemeClr val="bg1"/>
                </a:solidFill>
                <a:latin typeface="Arial" charset="0"/>
              </a:rPr>
              <a:t>Similar results noted with additional follow up on final database lock*</a:t>
            </a:r>
          </a:p>
        </p:txBody>
      </p:sp>
      <p:sp>
        <p:nvSpPr>
          <p:cNvPr id="13" name="Footer Placeholder 5">
            <a:extLst>
              <a:ext uri="{FF2B5EF4-FFF2-40B4-BE49-F238E27FC236}">
                <a16:creationId xmlns:a16="http://schemas.microsoft.com/office/drawing/2014/main" id="{434DB871-07B9-9A7B-6A72-782780411281}"/>
              </a:ext>
            </a:extLst>
          </p:cNvPr>
          <p:cNvSpPr>
            <a:spLocks noGrp="1"/>
          </p:cNvSpPr>
          <p:nvPr>
            <p:ph type="ftr" sz="quarter" idx="3"/>
          </p:nvPr>
        </p:nvSpPr>
        <p:spPr>
          <a:xfrm>
            <a:off x="609600" y="6356350"/>
            <a:ext cx="10744199" cy="442131"/>
          </a:xfrm>
        </p:spPr>
        <p:txBody>
          <a:bodyPr/>
          <a:lstStyle/>
          <a:p>
            <a:r>
              <a:rPr lang="en-US" dirty="0" err="1"/>
              <a:t>Bardia</a:t>
            </a:r>
            <a:r>
              <a:rPr lang="en-US" dirty="0"/>
              <a:t> A, et al. </a:t>
            </a:r>
            <a:r>
              <a:rPr lang="en-US" i="1" dirty="0"/>
              <a:t>N </a:t>
            </a:r>
            <a:r>
              <a:rPr lang="en-US" i="1" dirty="0" err="1"/>
              <a:t>Engl</a:t>
            </a:r>
            <a:r>
              <a:rPr lang="en-US" i="1" dirty="0"/>
              <a:t> J Med. </a:t>
            </a:r>
            <a:r>
              <a:rPr lang="en-US" dirty="0"/>
              <a:t>2021;384(16):1529-1541.  *</a:t>
            </a:r>
            <a:r>
              <a:rPr lang="en-US" dirty="0" err="1"/>
              <a:t>Bardia</a:t>
            </a:r>
            <a:r>
              <a:rPr lang="en-US" dirty="0"/>
              <a:t> A et al. Presented at the ASCO 2022 Conference: Abstract 1071. </a:t>
            </a:r>
          </a:p>
        </p:txBody>
      </p:sp>
    </p:spTree>
    <p:extLst>
      <p:ext uri="{BB962C8B-B14F-4D97-AF65-F5344CB8AC3E}">
        <p14:creationId xmlns:p14="http://schemas.microsoft.com/office/powerpoint/2010/main" val="2681748988"/>
      </p:ext>
    </p:extLst>
  </p:cSld>
  <p:clrMapOvr>
    <a:masterClrMapping/>
  </p:clrMapOvr>
</p:sld>
</file>

<file path=ppt/theme/theme1.xml><?xml version="1.0" encoding="utf-8"?>
<a:theme xmlns:a="http://schemas.openxmlformats.org/drawingml/2006/main" name="2020 Onc">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Onc" id="{FF8430B7-57FC-421F-91B4-F7BEFA074436}" vid="{48AD52FB-1687-4FA8-B97E-D383D4CA3C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2020 Onc</Template>
  <TotalTime>147</TotalTime>
  <Words>2129</Words>
  <Application>Microsoft Office PowerPoint</Application>
  <PresentationFormat>Widescreen</PresentationFormat>
  <Paragraphs>282</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Calibri</vt:lpstr>
      <vt:lpstr>Wingdings</vt:lpstr>
      <vt:lpstr>2020 Onc</vt:lpstr>
      <vt:lpstr>What Is the Evidence Supporting TROP-2 Directed Therapy in Current Clinical Practice of Patients With TNBC?</vt:lpstr>
      <vt:lpstr>Disclaimer</vt:lpstr>
      <vt:lpstr>Trop-2 as Therapeutic Target</vt:lpstr>
      <vt:lpstr>Antibody-Drug Conjugates: Targeted Payload Delivery</vt:lpstr>
      <vt:lpstr>Antibody-Drug Conjugates: Targeted Payload Delivery</vt:lpstr>
      <vt:lpstr>Sacituzumab Govitecan: First-In-Class Trop-2 ADC</vt:lpstr>
      <vt:lpstr>ASCENT Phase III Study of Sacituzumab Govitecan: Overview </vt:lpstr>
      <vt:lpstr>Progression-Free Survival and Overall Survival</vt:lpstr>
      <vt:lpstr>Overall Response Rate: Sacituzumab Govitecan (vs TPC)</vt:lpstr>
      <vt:lpstr>Treatment Related Adverse Effects: Sacituzumab Govitecan (vs TPC)</vt:lpstr>
      <vt:lpstr>What About Biomarkers?</vt:lpstr>
      <vt:lpstr>What About Biomarkers?</vt:lpstr>
      <vt:lpstr>What About Other Drugs?</vt:lpstr>
      <vt:lpstr>Clinical Efficacy in mTNBC: Datopotamab Deruxtecan</vt:lpstr>
      <vt:lpstr>Treatment-Emergent Adverse Events: Datopotamab Deruxtecan</vt:lpstr>
      <vt:lpstr>ADCs to Target MBC:  Multiple Agents in Development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TROP2-Directed Antibody Therapy Important in Breast Cancer?</dc:title>
  <dc:creator/>
  <cp:lastModifiedBy>Jeffrey Knapp</cp:lastModifiedBy>
  <cp:revision>7</cp:revision>
  <dcterms:created xsi:type="dcterms:W3CDTF">2022-06-06T14:22:35Z</dcterms:created>
  <dcterms:modified xsi:type="dcterms:W3CDTF">2022-06-30T16:21:36Z</dcterms:modified>
</cp:coreProperties>
</file>