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3"/>
  </p:notesMasterIdLst>
  <p:sldIdLst>
    <p:sldId id="257" r:id="rId2"/>
    <p:sldId id="2469" r:id="rId3"/>
    <p:sldId id="2304" r:id="rId4"/>
    <p:sldId id="2427" r:id="rId5"/>
    <p:sldId id="2145707440" r:id="rId6"/>
    <p:sldId id="443" r:id="rId7"/>
    <p:sldId id="449" r:id="rId8"/>
    <p:sldId id="312" r:id="rId9"/>
    <p:sldId id="2147470434" r:id="rId10"/>
    <p:sldId id="2147470441" r:id="rId11"/>
    <p:sldId id="21474704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8D2DF"/>
    <a:srgbClr val="E6E6E6"/>
    <a:srgbClr val="ECECE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1077" autoAdjust="0"/>
  </p:normalViewPr>
  <p:slideViewPr>
    <p:cSldViewPr snapToGrid="0">
      <p:cViewPr varScale="1">
        <p:scale>
          <a:sx n="84" d="100"/>
          <a:sy n="84" d="100"/>
        </p:scale>
        <p:origin x="102" y="978"/>
      </p:cViewPr>
      <p:guideLst>
        <p:guide orient="horz" pos="2160"/>
        <p:guide pos="3840"/>
        <p:guide pos="5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ucleus-my.sharepoint.com/personal/erinn_gideons_articulatescience_com/Documents/ONGOING_EG/Dato-DXd/Congresses/SABCS%202021/Data/J101_TNBC_HRpositive_TEAEby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TNBC!$A$4</c:f>
              <c:strCache>
                <c:ptCount val="1"/>
                <c:pt idx="0">
                  <c:v>TNBC Grade 1-2</c:v>
                </c:pt>
              </c:strCache>
            </c:strRef>
          </c:tx>
          <c:spPr>
            <a:solidFill>
              <a:schemeClr val="accent2"/>
            </a:solidFill>
            <a:ln>
              <a:solidFill>
                <a:schemeClr val="accent2"/>
              </a:solid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TNBC!$B$4:$Q$4</c:f>
              <c:numCache>
                <c:formatCode>General</c:formatCode>
                <c:ptCount val="16"/>
                <c:pt idx="0">
                  <c:v>63.600000000000009</c:v>
                </c:pt>
                <c:pt idx="1">
                  <c:v>45.4</c:v>
                </c:pt>
                <c:pt idx="2">
                  <c:v>31.9</c:v>
                </c:pt>
                <c:pt idx="3">
                  <c:v>27.3</c:v>
                </c:pt>
                <c:pt idx="4">
                  <c:v>34.1</c:v>
                </c:pt>
                <c:pt idx="5">
                  <c:v>20.399999999999999</c:v>
                </c:pt>
                <c:pt idx="6">
                  <c:v>22.7</c:v>
                </c:pt>
                <c:pt idx="7">
                  <c:v>20.5</c:v>
                </c:pt>
                <c:pt idx="8">
                  <c:v>11.399999999999999</c:v>
                </c:pt>
                <c:pt idx="9">
                  <c:v>15.899999999999999</c:v>
                </c:pt>
                <c:pt idx="10">
                  <c:v>18.2</c:v>
                </c:pt>
                <c:pt idx="11">
                  <c:v>13.600000000000001</c:v>
                </c:pt>
                <c:pt idx="12">
                  <c:v>15.9</c:v>
                </c:pt>
                <c:pt idx="13">
                  <c:v>15.9</c:v>
                </c:pt>
                <c:pt idx="14">
                  <c:v>15.9</c:v>
                </c:pt>
                <c:pt idx="15">
                  <c:v>15.9</c:v>
                </c:pt>
              </c:numCache>
            </c:numRef>
          </c:val>
          <c:extLst>
            <c:ext xmlns:c16="http://schemas.microsoft.com/office/drawing/2014/chart" uri="{C3380CC4-5D6E-409C-BE32-E72D297353CC}">
              <c16:uniqueId val="{00000000-DC28-4E08-9AF2-2A2BDD69051A}"/>
            </c:ext>
          </c:extLst>
        </c:ser>
        <c:ser>
          <c:idx val="1"/>
          <c:order val="1"/>
          <c:tx>
            <c:strRef>
              <c:f>TNBC!$A$5</c:f>
              <c:strCache>
                <c:ptCount val="1"/>
                <c:pt idx="0">
                  <c:v>TNBC Grade 3+</c:v>
                </c:pt>
              </c:strCache>
            </c:strRef>
          </c:tx>
          <c:spPr>
            <a:pattFill prst="wdUpDiag">
              <a:fgClr>
                <a:schemeClr val="accent2"/>
              </a:fgClr>
              <a:bgClr>
                <a:schemeClr val="bg1"/>
              </a:bgClr>
            </a:pattFill>
            <a:ln>
              <a:solidFill>
                <a:srgbClr val="003865"/>
              </a:solidFill>
            </a:ln>
            <a:effectLst/>
          </c:spPr>
          <c:invertIfNegative val="0"/>
          <c:dPt>
            <c:idx val="0"/>
            <c:invertIfNegative val="0"/>
            <c:bubble3D val="0"/>
            <c:extLst>
              <c:ext xmlns:c16="http://schemas.microsoft.com/office/drawing/2014/chart" uri="{C3380CC4-5D6E-409C-BE32-E72D297353CC}">
                <c16:uniqueId val="{00000001-DC28-4E08-9AF2-2A2BDD69051A}"/>
              </c:ext>
            </c:extLst>
          </c:dPt>
          <c:dPt>
            <c:idx val="2"/>
            <c:invertIfNegative val="0"/>
            <c:bubble3D val="0"/>
            <c:extLst>
              <c:ext xmlns:c16="http://schemas.microsoft.com/office/drawing/2014/chart" uri="{C3380CC4-5D6E-409C-BE32-E72D297353CC}">
                <c16:uniqueId val="{00000002-DC28-4E08-9AF2-2A2BDD69051A}"/>
              </c:ext>
            </c:extLst>
          </c:dPt>
          <c:dPt>
            <c:idx val="4"/>
            <c:invertIfNegative val="0"/>
            <c:bubble3D val="0"/>
            <c:extLst>
              <c:ext xmlns:c16="http://schemas.microsoft.com/office/drawing/2014/chart" uri="{C3380CC4-5D6E-409C-BE32-E72D297353CC}">
                <c16:uniqueId val="{00000003-DC28-4E08-9AF2-2A2BDD69051A}"/>
              </c:ext>
            </c:extLst>
          </c:dPt>
          <c:dPt>
            <c:idx val="6"/>
            <c:invertIfNegative val="0"/>
            <c:bubble3D val="0"/>
            <c:extLst>
              <c:ext xmlns:c16="http://schemas.microsoft.com/office/drawing/2014/chart" uri="{C3380CC4-5D6E-409C-BE32-E72D297353CC}">
                <c16:uniqueId val="{00000004-DC28-4E08-9AF2-2A2BDD69051A}"/>
              </c:ext>
            </c:extLst>
          </c:dPt>
          <c:dPt>
            <c:idx val="10"/>
            <c:invertIfNegative val="0"/>
            <c:bubble3D val="0"/>
            <c:extLst>
              <c:ext xmlns:c16="http://schemas.microsoft.com/office/drawing/2014/chart" uri="{C3380CC4-5D6E-409C-BE32-E72D297353CC}">
                <c16:uniqueId val="{00000005-DC28-4E08-9AF2-2A2BDD69051A}"/>
              </c:ext>
            </c:extLst>
          </c:dPt>
          <c:dPt>
            <c:idx val="18"/>
            <c:invertIfNegative val="0"/>
            <c:bubble3D val="0"/>
            <c:extLst>
              <c:ext xmlns:c16="http://schemas.microsoft.com/office/drawing/2014/chart" uri="{C3380CC4-5D6E-409C-BE32-E72D297353CC}">
                <c16:uniqueId val="{00000006-DC28-4E08-9AF2-2A2BDD69051A}"/>
              </c:ext>
            </c:extLst>
          </c:dPt>
          <c:dPt>
            <c:idx val="20"/>
            <c:invertIfNegative val="0"/>
            <c:bubble3D val="0"/>
            <c:extLst>
              <c:ext xmlns:c16="http://schemas.microsoft.com/office/drawing/2014/chart" uri="{C3380CC4-5D6E-409C-BE32-E72D297353CC}">
                <c16:uniqueId val="{00000007-DC28-4E08-9AF2-2A2BDD69051A}"/>
              </c:ext>
            </c:extLst>
          </c:dPt>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TNBC!$B$5:$Q$5</c:f>
              <c:numCache>
                <c:formatCode>General</c:formatCode>
                <c:ptCount val="16"/>
                <c:pt idx="0">
                  <c:v>2.2999999999999998</c:v>
                </c:pt>
                <c:pt idx="1">
                  <c:v>9.1</c:v>
                </c:pt>
                <c:pt idx="2">
                  <c:v>4.5</c:v>
                </c:pt>
                <c:pt idx="3">
                  <c:v>6.8</c:v>
                </c:pt>
                <c:pt idx="4">
                  <c:v>0</c:v>
                </c:pt>
                <c:pt idx="5">
                  <c:v>2.2999999999999998</c:v>
                </c:pt>
                <c:pt idx="6">
                  <c:v>0</c:v>
                </c:pt>
                <c:pt idx="7">
                  <c:v>0</c:v>
                </c:pt>
                <c:pt idx="8">
                  <c:v>6.8</c:v>
                </c:pt>
                <c:pt idx="9">
                  <c:v>2.2999999999999998</c:v>
                </c:pt>
                <c:pt idx="10">
                  <c:v>0</c:v>
                </c:pt>
                <c:pt idx="11">
                  <c:v>2.2999999999999998</c:v>
                </c:pt>
                <c:pt idx="12">
                  <c:v>0</c:v>
                </c:pt>
                <c:pt idx="13">
                  <c:v>0</c:v>
                </c:pt>
                <c:pt idx="14">
                  <c:v>0</c:v>
                </c:pt>
                <c:pt idx="15">
                  <c:v>0</c:v>
                </c:pt>
              </c:numCache>
            </c:numRef>
          </c:val>
          <c:extLst>
            <c:ext xmlns:c16="http://schemas.microsoft.com/office/drawing/2014/chart" uri="{C3380CC4-5D6E-409C-BE32-E72D297353CC}">
              <c16:uniqueId val="{00000008-DC28-4E08-9AF2-2A2BDD69051A}"/>
            </c:ext>
          </c:extLst>
        </c:ser>
        <c:ser>
          <c:idx val="2"/>
          <c:order val="2"/>
          <c:tx>
            <c:strRef>
              <c:f>TNBC!$A$6</c:f>
              <c:strCache>
                <c:ptCount val="1"/>
              </c:strCache>
            </c:strRef>
          </c:tx>
          <c:spPr>
            <a:solidFill>
              <a:schemeClr val="accent3"/>
            </a:solid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TNBC!$B$6:$Q$6</c:f>
              <c:numCache>
                <c:formatCode>General</c:formatCode>
                <c:ptCount val="16"/>
              </c:numCache>
            </c:numRef>
          </c:val>
          <c:extLst>
            <c:ext xmlns:c16="http://schemas.microsoft.com/office/drawing/2014/chart" uri="{C3380CC4-5D6E-409C-BE32-E72D297353CC}">
              <c16:uniqueId val="{00000009-DC28-4E08-9AF2-2A2BDD69051A}"/>
            </c:ext>
          </c:extLst>
        </c:ser>
        <c:ser>
          <c:idx val="3"/>
          <c:order val="3"/>
          <c:tx>
            <c:strRef>
              <c:f>TNBC!$A$7</c:f>
              <c:strCache>
                <c:ptCount val="1"/>
              </c:strCache>
            </c:strRef>
          </c:tx>
          <c:spPr>
            <a:solidFill>
              <a:schemeClr val="accent4"/>
            </a:solid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TNBC!$B$7:$Q$7</c:f>
              <c:numCache>
                <c:formatCode>General</c:formatCode>
                <c:ptCount val="16"/>
              </c:numCache>
            </c:numRef>
          </c:val>
          <c:extLst>
            <c:ext xmlns:c16="http://schemas.microsoft.com/office/drawing/2014/chart" uri="{C3380CC4-5D6E-409C-BE32-E72D297353CC}">
              <c16:uniqueId val="{0000000A-DC28-4E08-9AF2-2A2BDD69051A}"/>
            </c:ext>
          </c:extLst>
        </c:ser>
        <c:ser>
          <c:idx val="4"/>
          <c:order val="4"/>
          <c:tx>
            <c:strRef>
              <c:f>'Sheet2 (3)'!#REF!</c:f>
              <c:strCache>
                <c:ptCount val="1"/>
                <c:pt idx="0">
                  <c:v>#REF!</c:v>
                </c:pt>
              </c:strCache>
            </c:strRef>
          </c:tx>
          <c:spPr>
            <a:no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'Sheet2 (3)'!#REF!</c:f>
              <c:numCache>
                <c:formatCode>General</c:formatCode>
                <c:ptCount val="1"/>
                <c:pt idx="0">
                  <c:v>1</c:v>
                </c:pt>
              </c:numCache>
            </c:numRef>
          </c:val>
          <c:extLst>
            <c:ext xmlns:c16="http://schemas.microsoft.com/office/drawing/2014/chart" uri="{C3380CC4-5D6E-409C-BE32-E72D297353CC}">
              <c16:uniqueId val="{0000000B-DC28-4E08-9AF2-2A2BDD69051A}"/>
            </c:ext>
          </c:extLst>
        </c:ser>
        <c:ser>
          <c:idx val="5"/>
          <c:order val="5"/>
          <c:tx>
            <c:strRef>
              <c:f>'Sheet2 (3)'!#REF!</c:f>
              <c:strCache>
                <c:ptCount val="1"/>
                <c:pt idx="0">
                  <c:v>#REF!</c:v>
                </c:pt>
              </c:strCache>
            </c:strRef>
          </c:tx>
          <c:spPr>
            <a:no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'Sheet2 (3)'!#REF!</c:f>
              <c:numCache>
                <c:formatCode>General</c:formatCode>
                <c:ptCount val="1"/>
                <c:pt idx="0">
                  <c:v>1</c:v>
                </c:pt>
              </c:numCache>
            </c:numRef>
          </c:val>
          <c:extLst>
            <c:ext xmlns:c16="http://schemas.microsoft.com/office/drawing/2014/chart" uri="{C3380CC4-5D6E-409C-BE32-E72D297353CC}">
              <c16:uniqueId val="{0000000C-DC28-4E08-9AF2-2A2BDD69051A}"/>
            </c:ext>
          </c:extLst>
        </c:ser>
        <c:dLbls>
          <c:showLegendKey val="0"/>
          <c:showVal val="0"/>
          <c:showCatName val="0"/>
          <c:showSerName val="0"/>
          <c:showPercent val="0"/>
          <c:showBubbleSize val="0"/>
        </c:dLbls>
        <c:gapWidth val="50"/>
        <c:overlap val="100"/>
        <c:axId val="1042019327"/>
        <c:axId val="1042023487"/>
      </c:barChart>
      <c:catAx>
        <c:axId val="1042019327"/>
        <c:scaling>
          <c:orientation val="maxMin"/>
        </c:scaling>
        <c:delete val="0"/>
        <c:axPos val="l"/>
        <c:numFmt formatCode="General" sourceLinked="1"/>
        <c:majorTickMark val="out"/>
        <c:minorTickMark val="none"/>
        <c:tickLblPos val="nextTo"/>
        <c:spPr>
          <a:noFill/>
          <a:ln w="9017"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en-US"/>
          </a:p>
        </c:txPr>
        <c:crossAx val="1042023487"/>
        <c:crosses val="autoZero"/>
        <c:auto val="1"/>
        <c:lblAlgn val="ctr"/>
        <c:lblOffset val="100"/>
        <c:noMultiLvlLbl val="0"/>
      </c:catAx>
      <c:valAx>
        <c:axId val="1042023487"/>
        <c:scaling>
          <c:orientation val="minMax"/>
          <c:max val="70"/>
        </c:scaling>
        <c:delete val="0"/>
        <c:axPos val="t"/>
        <c:majorGridlines>
          <c:spPr>
            <a:ln w="9525" cap="flat" cmpd="sng" algn="ctr">
              <a:noFill/>
              <a:round/>
            </a:ln>
            <a:effectLst/>
          </c:spPr>
        </c:majorGridlines>
        <c:numFmt formatCode="General" sourceLinked="1"/>
        <c:majorTickMark val="out"/>
        <c:minorTickMark val="none"/>
        <c:tickLblPos val="none"/>
        <c:spPr>
          <a:noFill/>
          <a:ln w="15875">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04201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1DEA-AA89-4E43-953F-F71783D9E817}" type="slidenum">
              <a:rPr lang="en-US" smtClean="0"/>
              <a:t>1</a:t>
            </a:fld>
            <a:endParaRPr lang="en-US"/>
          </a:p>
        </p:txBody>
      </p:sp>
    </p:spTree>
    <p:extLst>
      <p:ext uri="{BB962C8B-B14F-4D97-AF65-F5344CB8AC3E}">
        <p14:creationId xmlns:p14="http://schemas.microsoft.com/office/powerpoint/2010/main" val="175654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AC583B-C177-4D56-B77D-87A9CB7AE801}" type="slidenum">
              <a:rPr kumimoji="0" lang="en-US" sz="1400" b="0" i="0" u="none" strike="noStrike" kern="1200" cap="none" spc="0" normalizeH="0" baseline="0" noProof="0" smtClean="0">
                <a:ln>
                  <a:noFill/>
                </a:ln>
                <a:solidFill>
                  <a:srgbClr val="000000"/>
                </a:solidFill>
                <a:effectLst/>
                <a:uLnTx/>
                <a:uFillTx/>
                <a:latin typeface="Times New Roman" pitchFamily="16" charset="0"/>
                <a:ea typeface="+mn-ea"/>
                <a:cs typeface="Lucida Sans Unicode" pitchFamily="32" charset="0"/>
              </a:rPr>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sz="1400" b="0" i="0" u="none" strike="noStrike" kern="1200" cap="none" spc="0" normalizeH="0" baseline="0" noProof="0" dirty="0">
              <a:ln>
                <a:noFill/>
              </a:ln>
              <a:solidFill>
                <a:srgbClr val="000000"/>
              </a:solidFill>
              <a:effectLst/>
              <a:uLnTx/>
              <a:uFillTx/>
              <a:latin typeface="Times New Roman" pitchFamily="16" charset="0"/>
              <a:ea typeface="+mn-ea"/>
              <a:cs typeface="Lucida Sans Unicode" pitchFamily="32" charset="0"/>
            </a:endParaRPr>
          </a:p>
        </p:txBody>
      </p:sp>
    </p:spTree>
    <p:extLst>
      <p:ext uri="{BB962C8B-B14F-4D97-AF65-F5344CB8AC3E}">
        <p14:creationId xmlns:p14="http://schemas.microsoft.com/office/powerpoint/2010/main" val="309813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AC583B-C177-4D56-B77D-87A9CB7AE801}" type="slidenum">
              <a:rPr kumimoji="0" lang="en-US" sz="1400" b="0" i="0" u="none" strike="noStrike" kern="1200" cap="none" spc="0" normalizeH="0" baseline="0" noProof="0" smtClean="0">
                <a:ln>
                  <a:noFill/>
                </a:ln>
                <a:solidFill>
                  <a:srgbClr val="000000"/>
                </a:solidFill>
                <a:effectLst/>
                <a:uLnTx/>
                <a:uFillTx/>
                <a:latin typeface="Times New Roman" pitchFamily="16" charset="0"/>
                <a:ea typeface="+mn-ea"/>
                <a:cs typeface="Lucida Sans Unicode" pitchFamily="32" charset="0"/>
              </a:rPr>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sz="1400" b="0" i="0" u="none" strike="noStrike" kern="1200" cap="none" spc="0" normalizeH="0" baseline="0" noProof="0" dirty="0">
              <a:ln>
                <a:noFill/>
              </a:ln>
              <a:solidFill>
                <a:srgbClr val="000000"/>
              </a:solidFill>
              <a:effectLst/>
              <a:uLnTx/>
              <a:uFillTx/>
              <a:latin typeface="Times New Roman" pitchFamily="16" charset="0"/>
              <a:ea typeface="+mn-ea"/>
              <a:cs typeface="Lucida Sans Unicode" pitchFamily="32" charset="0"/>
            </a:endParaRPr>
          </a:p>
        </p:txBody>
      </p:sp>
    </p:spTree>
    <p:extLst>
      <p:ext uri="{BB962C8B-B14F-4D97-AF65-F5344CB8AC3E}">
        <p14:creationId xmlns:p14="http://schemas.microsoft.com/office/powerpoint/2010/main" val="225495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AC583B-C177-4D56-B77D-87A9CB7AE801}" type="slidenum">
              <a:rPr kumimoji="0" lang="en-US" sz="1400" b="0" i="0" u="none" strike="noStrike" kern="1200" cap="none" spc="0" normalizeH="0" baseline="0" noProof="0" smtClean="0">
                <a:ln>
                  <a:noFill/>
                </a:ln>
                <a:solidFill>
                  <a:srgbClr val="000000"/>
                </a:solidFill>
                <a:effectLst/>
                <a:uLnTx/>
                <a:uFillTx/>
                <a:latin typeface="Times New Roman" pitchFamily="16" charset="0"/>
                <a:ea typeface="+mn-ea"/>
                <a:cs typeface="Lucida Sans Unicode" pitchFamily="32" charset="0"/>
              </a:rPr>
              <a:pPr marL="0" marR="0" lvl="0" indent="0" algn="r" defTabSz="457200" rtl="0" eaLnBrk="1" fontAlgn="base" latinLnBrk="0" hangingPunct="0">
                <a:lnSpc>
                  <a:spcPct val="95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sz="1400" b="0" i="0" u="none" strike="noStrike" kern="1200" cap="none" spc="0" normalizeH="0" baseline="0" noProof="0" dirty="0">
              <a:ln>
                <a:noFill/>
              </a:ln>
              <a:solidFill>
                <a:srgbClr val="000000"/>
              </a:solidFill>
              <a:effectLst/>
              <a:uLnTx/>
              <a:uFillTx/>
              <a:latin typeface="Times New Roman" pitchFamily="16" charset="0"/>
              <a:ea typeface="+mn-ea"/>
              <a:cs typeface="Lucida Sans Unicode" pitchFamily="32" charset="0"/>
            </a:endParaRPr>
          </a:p>
        </p:txBody>
      </p:sp>
    </p:spTree>
    <p:extLst>
      <p:ext uri="{BB962C8B-B14F-4D97-AF65-F5344CB8AC3E}">
        <p14:creationId xmlns:p14="http://schemas.microsoft.com/office/powerpoint/2010/main" val="54281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BDE0C-6CE8-6048-9C3B-93EB1FC4B5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02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09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450072-BCC1-42C3-9302-F820A3CF05F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06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pPr/>
              <a:t>9</a:t>
            </a:fld>
            <a:endParaRPr lang="en-US" dirty="0"/>
          </a:p>
        </p:txBody>
      </p:sp>
    </p:spTree>
    <p:extLst>
      <p:ext uri="{BB962C8B-B14F-4D97-AF65-F5344CB8AC3E}">
        <p14:creationId xmlns:p14="http://schemas.microsoft.com/office/powerpoint/2010/main" val="226288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mailto:Ian_Krop@dfci.harvard.edu"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791918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2072819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50"/>
            <a:ext cx="9628095" cy="501650"/>
          </a:xfrm>
        </p:spPr>
        <p:txBody>
          <a:bodyPr anchor="b">
            <a:normAutofit/>
          </a:bodyPr>
          <a:lstStyle>
            <a:lvl1pPr marL="0" indent="0">
              <a:buNone/>
              <a:defRPr sz="675">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400273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16D1988-50EC-4BB3-865F-87CF946FA9F8}" type="slidenum">
              <a:rPr lang="en-US" smtClean="0">
                <a:solidFill>
                  <a:srgbClr val="00539B"/>
                </a:solidFill>
              </a:rPr>
              <a:pPr/>
              <a:t>‹#›</a:t>
            </a:fld>
            <a:endParaRPr lang="en-US" dirty="0">
              <a:solidFill>
                <a:srgbClr val="00539B"/>
              </a:solidFill>
            </a:endParaRPr>
          </a:p>
        </p:txBody>
      </p:sp>
    </p:spTree>
    <p:extLst>
      <p:ext uri="{BB962C8B-B14F-4D97-AF65-F5344CB8AC3E}">
        <p14:creationId xmlns:p14="http://schemas.microsoft.com/office/powerpoint/2010/main" val="465132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S AZ_Title and Tex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06399" y="604891"/>
            <a:ext cx="11366500" cy="672000"/>
          </a:xfrm>
          <a:prstGeom prst="rect">
            <a:avLst/>
          </a:prstGeom>
        </p:spPr>
        <p:txBody>
          <a:bodyPr vert="horz" lIns="0"/>
          <a:lstStyle>
            <a:lvl1pPr algn="l">
              <a:defRPr sz="3733" b="1" baseline="0">
                <a:solidFill>
                  <a:schemeClr val="tx2"/>
                </a:solidFill>
                <a:latin typeface="Arial" pitchFamily="34" charset="0"/>
                <a:cs typeface="Arial" pitchFamily="34" charset="0"/>
              </a:defRPr>
            </a:lvl1pPr>
          </a:lstStyle>
          <a:p>
            <a:r>
              <a:rPr lang="en-GB" noProof="0" dirty="0"/>
              <a:t>Click to add slide title</a:t>
            </a:r>
          </a:p>
        </p:txBody>
      </p:sp>
      <p:sp>
        <p:nvSpPr>
          <p:cNvPr id="2" name="Slide Number Placeholder 1">
            <a:extLst>
              <a:ext uri="{FF2B5EF4-FFF2-40B4-BE49-F238E27FC236}">
                <a16:creationId xmlns:a16="http://schemas.microsoft.com/office/drawing/2014/main" id="{24E26D3C-57EC-4CEF-A2A8-A07986F7F862}"/>
              </a:ext>
            </a:extLst>
          </p:cNvPr>
          <p:cNvSpPr>
            <a:spLocks noGrp="1"/>
          </p:cNvSpPr>
          <p:nvPr>
            <p:ph type="sldNum" sz="quarter" idx="10"/>
          </p:nvPr>
        </p:nvSpPr>
        <p:spPr>
          <a:xfrm>
            <a:off x="11244900" y="6527800"/>
            <a:ext cx="528000" cy="201339"/>
          </a:xfrm>
        </p:spPr>
        <p:txBody>
          <a:bodyPr/>
          <a:lstStyle/>
          <a:p>
            <a:fld id="{3C4F54F3-C349-4609-AFEE-01462D5C7942}" type="slidenum">
              <a:rPr lang="en-GB" smtClean="0"/>
              <a:pPr/>
              <a:t>‹#›</a:t>
            </a:fld>
            <a:endParaRPr lang="en-GB" dirty="0"/>
          </a:p>
        </p:txBody>
      </p:sp>
      <p:sp>
        <p:nvSpPr>
          <p:cNvPr id="5" name="Rectangle 4">
            <a:extLst>
              <a:ext uri="{FF2B5EF4-FFF2-40B4-BE49-F238E27FC236}">
                <a16:creationId xmlns:a16="http://schemas.microsoft.com/office/drawing/2014/main" id="{4A495E37-014D-4325-B58C-6895D9962CA8}"/>
              </a:ext>
            </a:extLst>
          </p:cNvPr>
          <p:cNvSpPr/>
          <p:nvPr userDrawn="1"/>
        </p:nvSpPr>
        <p:spPr>
          <a:xfrm>
            <a:off x="0" y="1740"/>
            <a:ext cx="8778240"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B12EC8AA-523E-4C27-980C-E290647A9431}"/>
              </a:ext>
            </a:extLst>
          </p:cNvPr>
          <p:cNvSpPr>
            <a:spLocks noGrp="1"/>
          </p:cNvSpPr>
          <p:nvPr>
            <p:ph type="body" sz="quarter" idx="11" hasCustomPrompt="1"/>
          </p:nvPr>
        </p:nvSpPr>
        <p:spPr>
          <a:xfrm>
            <a:off x="406401" y="1600201"/>
            <a:ext cx="11366500" cy="4552951"/>
          </a:xfrm>
          <a:prstGeom prst="rect">
            <a:avLst/>
          </a:prstGeom>
        </p:spPr>
        <p:txBody>
          <a:bodyPr lIns="0"/>
          <a:lstStyle>
            <a:lvl1pPr marL="0" indent="0">
              <a:buFont typeface="Arial" panose="020B0604020202020204" pitchFamily="34" charset="0"/>
              <a:buNone/>
              <a:defRPr sz="3733">
                <a:solidFill>
                  <a:schemeClr val="tx2"/>
                </a:solidFill>
              </a:defRPr>
            </a:lvl1pPr>
            <a:lvl2pPr marL="304792" indent="-304792">
              <a:buClr>
                <a:schemeClr val="accent3"/>
              </a:buClr>
              <a:buFont typeface="Arial" panose="020B0604020202020204" pitchFamily="34" charset="0"/>
              <a:buChar char="•"/>
              <a:defRPr sz="3200">
                <a:solidFill>
                  <a:schemeClr val="tx2"/>
                </a:solidFill>
              </a:defRPr>
            </a:lvl2pPr>
            <a:lvl3pPr marL="609585" indent="-304792">
              <a:buClr>
                <a:schemeClr val="accent3"/>
              </a:buClr>
              <a:buFont typeface="Arial" panose="020B0604020202020204" pitchFamily="34" charset="0"/>
              <a:buChar char="–"/>
              <a:defRPr sz="2667">
                <a:solidFill>
                  <a:schemeClr val="tx2"/>
                </a:solidFill>
              </a:defRPr>
            </a:lvl3pPr>
            <a:lvl4pPr marL="914377" indent="-304792">
              <a:buClr>
                <a:schemeClr val="accent3"/>
              </a:buClr>
              <a:buFont typeface="Arial" panose="020B0604020202020204" pitchFamily="34" charset="0"/>
              <a:buChar char="•"/>
              <a:defRPr sz="2400">
                <a:solidFill>
                  <a:schemeClr val="tx2"/>
                </a:solidFill>
              </a:defRPr>
            </a:lvl4pPr>
            <a:lvl5pPr marL="1219170" indent="-304792">
              <a:buClr>
                <a:schemeClr val="accent3"/>
              </a:buClr>
              <a:buFont typeface="Arial" panose="020B0604020202020204" pitchFamily="34" charset="0"/>
              <a:buChar char="–"/>
              <a:defRPr sz="24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30DD08-461E-4D36-BBED-30490502E06B}"/>
              </a:ext>
            </a:extLst>
          </p:cNvPr>
          <p:cNvSpPr txBox="1"/>
          <p:nvPr userDrawn="1"/>
        </p:nvSpPr>
        <p:spPr>
          <a:xfrm>
            <a:off x="2507534" y="162626"/>
            <a:ext cx="6420465" cy="276999"/>
          </a:xfrm>
          <a:prstGeom prst="rect">
            <a:avLst/>
          </a:prstGeom>
          <a:noFill/>
        </p:spPr>
        <p:txBody>
          <a:bodyPr wrap="square" rtlCol="0">
            <a:spAutoFit/>
          </a:bodyPr>
          <a:lstStyle/>
          <a:p>
            <a:pPr algn="ctr"/>
            <a:r>
              <a:rPr lang="en-US" sz="1200" dirty="0"/>
              <a:t>San Antonio Breast Cancer Symposium</a:t>
            </a:r>
            <a:r>
              <a:rPr lang="en-US" sz="1200" baseline="30000" dirty="0"/>
              <a:t>®</a:t>
            </a:r>
            <a:r>
              <a:rPr lang="en-US" sz="1200" baseline="0" dirty="0"/>
              <a:t>, December 7 – 10, 2021</a:t>
            </a:r>
            <a:endParaRPr lang="en-US" sz="1200" baseline="30000" dirty="0"/>
          </a:p>
        </p:txBody>
      </p:sp>
      <p:sp>
        <p:nvSpPr>
          <p:cNvPr id="11" name="TextBox 10">
            <a:extLst>
              <a:ext uri="{FF2B5EF4-FFF2-40B4-BE49-F238E27FC236}">
                <a16:creationId xmlns:a16="http://schemas.microsoft.com/office/drawing/2014/main" id="{808A691A-7C28-44AF-816C-369C96BC44F4}"/>
              </a:ext>
            </a:extLst>
          </p:cNvPr>
          <p:cNvSpPr txBox="1"/>
          <p:nvPr userDrawn="1"/>
        </p:nvSpPr>
        <p:spPr>
          <a:xfrm>
            <a:off x="769560" y="6550286"/>
            <a:ext cx="10652872" cy="276999"/>
          </a:xfrm>
          <a:prstGeom prst="rect">
            <a:avLst/>
          </a:prstGeom>
          <a:noFill/>
        </p:spPr>
        <p:txBody>
          <a:bodyPr wrap="square" rtlCol="0">
            <a:spAutoFit/>
          </a:bodyPr>
          <a:lstStyle/>
          <a:p>
            <a:pPr algn="ctr"/>
            <a:r>
              <a:rPr lang="en-US" sz="1200" dirty="0"/>
              <a:t>This presentation is the intellectual property of the author/presenter. Contact them at </a:t>
            </a:r>
            <a:r>
              <a:rPr lang="en-US" sz="1200" dirty="0">
                <a:hlinkClick r:id="rId2"/>
              </a:rPr>
              <a:t>Ian_Krop@dfci.harvard.edu</a:t>
            </a:r>
            <a:r>
              <a:rPr lang="en-US" sz="1200" dirty="0"/>
              <a:t> for permission to reprint and/or distribute.</a:t>
            </a:r>
          </a:p>
        </p:txBody>
      </p:sp>
    </p:spTree>
    <p:extLst>
      <p:ext uri="{BB962C8B-B14F-4D97-AF65-F5344CB8AC3E}">
        <p14:creationId xmlns:p14="http://schemas.microsoft.com/office/powerpoint/2010/main" val="538525542"/>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15BA594-2AC7-4643-82C4-0A22F91BAED5}" type="datetimeFigureOut">
              <a:rPr lang="it-IT" smtClean="0"/>
              <a:t>08/06/2022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C448E1-018A-4752-8DF3-B7BF4291C20C}" type="slidenum">
              <a:rPr lang="it-IT" smtClean="0"/>
              <a:t>‹#›</a:t>
            </a:fld>
            <a:endParaRPr lang="it-IT"/>
          </a:p>
        </p:txBody>
      </p:sp>
    </p:spTree>
    <p:extLst>
      <p:ext uri="{BB962C8B-B14F-4D97-AF65-F5344CB8AC3E}">
        <p14:creationId xmlns:p14="http://schemas.microsoft.com/office/powerpoint/2010/main" val="201975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linicaltrials.gov/ct2/show/NCT02574455"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lstStyle/>
          <a:p>
            <a:r>
              <a:rPr lang="en-US" dirty="0"/>
              <a:t>How Can You Recognize and Manage the Common Adverse Events Seen With ADCs?</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2268537"/>
          </a:xfrm>
        </p:spPr>
        <p:txBody>
          <a:bodyPr/>
          <a:lstStyle/>
          <a:p>
            <a:r>
              <a:rPr lang="en-US" dirty="0"/>
              <a:t>Kevin </a:t>
            </a:r>
            <a:r>
              <a:rPr lang="en-US" dirty="0" err="1"/>
              <a:t>Kalinsky</a:t>
            </a:r>
            <a:r>
              <a:rPr lang="en-US" dirty="0"/>
              <a:t>, MD, MS</a:t>
            </a:r>
          </a:p>
          <a:p>
            <a:r>
              <a:rPr lang="en-US" dirty="0"/>
              <a:t>Director, Glenn Family Breast Center</a:t>
            </a:r>
          </a:p>
          <a:p>
            <a:r>
              <a:rPr lang="en-US" dirty="0"/>
              <a:t>Winship Cancer Institute at Emory University</a:t>
            </a:r>
          </a:p>
          <a:p>
            <a:r>
              <a:rPr lang="en-US" dirty="0"/>
              <a:t>Atlanta, GA</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57A366-7C39-41AC-9384-FFEE008625AB}"/>
              </a:ext>
            </a:extLst>
          </p:cNvPr>
          <p:cNvSpPr txBox="1"/>
          <p:nvPr/>
        </p:nvSpPr>
        <p:spPr>
          <a:xfrm>
            <a:off x="1368136" y="5865288"/>
            <a:ext cx="9455727" cy="430887"/>
          </a:xfrm>
          <a:prstGeom prst="rect">
            <a:avLst/>
          </a:prstGeom>
          <a:noFill/>
        </p:spPr>
        <p:txBody>
          <a:bodyPr wrap="square" rtlCol="0" anchor="b">
            <a:spAutoFit/>
          </a:bodyPr>
          <a:lstStyle/>
          <a:p>
            <a:pPr defTabSz="609570"/>
            <a:r>
              <a:rPr lang="en-US" sz="1100" baseline="30000" dirty="0" err="1">
                <a:solidFill>
                  <a:srgbClr val="000000"/>
                </a:solidFill>
              </a:rPr>
              <a:t>a</a:t>
            </a:r>
            <a:r>
              <a:rPr lang="en-US" sz="1100" dirty="0" err="1">
                <a:solidFill>
                  <a:srgbClr val="000000"/>
                </a:solidFill>
              </a:rPr>
              <a:t>Patients</a:t>
            </a:r>
            <a:r>
              <a:rPr lang="en-US" sz="1100" dirty="0">
                <a:solidFill>
                  <a:srgbClr val="000000"/>
                </a:solidFill>
              </a:rPr>
              <a:t> with prior history of ILD/pneumonitis requiring steroids were excluded. </a:t>
            </a:r>
            <a:r>
              <a:rPr lang="en-US" sz="1100" baseline="30000" dirty="0" err="1">
                <a:solidFill>
                  <a:srgbClr val="000000"/>
                </a:solidFill>
              </a:rPr>
              <a:t>b</a:t>
            </a:r>
            <a:r>
              <a:rPr lang="en-US" sz="1100" dirty="0" err="1">
                <a:solidFill>
                  <a:srgbClr val="000000"/>
                </a:solidFill>
              </a:rPr>
              <a:t>Left</a:t>
            </a:r>
            <a:r>
              <a:rPr lang="en-US" sz="1100" dirty="0">
                <a:solidFill>
                  <a:srgbClr val="000000"/>
                </a:solidFill>
              </a:rPr>
              <a:t> ventricular dysfunction. </a:t>
            </a:r>
            <a:r>
              <a:rPr lang="en-US" sz="1100" baseline="30000" dirty="0" err="1">
                <a:solidFill>
                  <a:srgbClr val="000000"/>
                </a:solidFill>
              </a:rPr>
              <a:t>c</a:t>
            </a:r>
            <a:r>
              <a:rPr lang="en-US" sz="1100" dirty="0" err="1">
                <a:solidFill>
                  <a:srgbClr val="000000"/>
                </a:solidFill>
              </a:rPr>
              <a:t>Decreased</a:t>
            </a:r>
            <a:r>
              <a:rPr lang="en-US" sz="1100" dirty="0">
                <a:solidFill>
                  <a:srgbClr val="000000"/>
                </a:solidFill>
              </a:rPr>
              <a:t> ejection fraction.</a:t>
            </a:r>
          </a:p>
          <a:p>
            <a:pPr defTabSz="609570"/>
            <a:r>
              <a:rPr lang="en-US" sz="1100" dirty="0">
                <a:solidFill>
                  <a:srgbClr val="000000"/>
                </a:solidFill>
              </a:rPr>
              <a:t>ILD, interstitial lung disease; LVEF, left-ventricular ejection fraction.</a:t>
            </a:r>
          </a:p>
        </p:txBody>
      </p:sp>
      <p:pic>
        <p:nvPicPr>
          <p:cNvPr id="9" name="Picture 8" descr="Table&#10;&#10;Description automatically generated">
            <a:extLst>
              <a:ext uri="{FF2B5EF4-FFF2-40B4-BE49-F238E27FC236}">
                <a16:creationId xmlns:a16="http://schemas.microsoft.com/office/drawing/2014/main" id="{4B17A7D5-B55E-49F6-8320-ECECA050C2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995"/>
          <a:stretch/>
        </p:blipFill>
        <p:spPr>
          <a:xfrm>
            <a:off x="933988" y="1321756"/>
            <a:ext cx="10432423" cy="4349168"/>
          </a:xfrm>
          <a:prstGeom prst="rect">
            <a:avLst/>
          </a:prstGeom>
        </p:spPr>
      </p:pic>
      <p:sp>
        <p:nvSpPr>
          <p:cNvPr id="4" name="Title 3">
            <a:extLst>
              <a:ext uri="{FF2B5EF4-FFF2-40B4-BE49-F238E27FC236}">
                <a16:creationId xmlns:a16="http://schemas.microsoft.com/office/drawing/2014/main" id="{CA7BE0DE-F9EB-16F7-E7A1-1B145850E2AC}"/>
              </a:ext>
            </a:extLst>
          </p:cNvPr>
          <p:cNvSpPr>
            <a:spLocks noGrp="1"/>
          </p:cNvSpPr>
          <p:nvPr>
            <p:ph type="title"/>
          </p:nvPr>
        </p:nvSpPr>
        <p:spPr/>
        <p:txBody>
          <a:bodyPr/>
          <a:lstStyle/>
          <a:p>
            <a:r>
              <a:rPr lang="en-US" dirty="0"/>
              <a:t>Adverse Events of Special Interest</a:t>
            </a:r>
          </a:p>
        </p:txBody>
      </p:sp>
      <p:sp>
        <p:nvSpPr>
          <p:cNvPr id="5" name="Footer Placeholder 4">
            <a:extLst>
              <a:ext uri="{FF2B5EF4-FFF2-40B4-BE49-F238E27FC236}">
                <a16:creationId xmlns:a16="http://schemas.microsoft.com/office/drawing/2014/main" id="{70D6F55D-F4CF-EDBB-AEF7-FEA9FCD0CBCC}"/>
              </a:ext>
            </a:extLst>
          </p:cNvPr>
          <p:cNvSpPr>
            <a:spLocks noGrp="1"/>
          </p:cNvSpPr>
          <p:nvPr>
            <p:ph type="ftr" sz="quarter" idx="3"/>
          </p:nvPr>
        </p:nvSpPr>
        <p:spPr/>
        <p:txBody>
          <a:bodyPr/>
          <a:lstStyle/>
          <a:p>
            <a:r>
              <a:rPr lang="fr-FR" dirty="0"/>
              <a:t>Cortés J et al. </a:t>
            </a:r>
            <a:r>
              <a:rPr lang="fr-FR" i="1" dirty="0"/>
              <a:t>ESMO. </a:t>
            </a:r>
            <a:r>
              <a:rPr lang="fr-FR" dirty="0"/>
              <a:t>2021. Abstract LAB1.</a:t>
            </a:r>
          </a:p>
        </p:txBody>
      </p:sp>
    </p:spTree>
    <p:extLst>
      <p:ext uri="{BB962C8B-B14F-4D97-AF65-F5344CB8AC3E}">
        <p14:creationId xmlns:p14="http://schemas.microsoft.com/office/powerpoint/2010/main" val="254129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B2D3-D9CD-EDD0-EB31-C7D5EF596C65}"/>
              </a:ext>
            </a:extLst>
          </p:cNvPr>
          <p:cNvSpPr>
            <a:spLocks noGrp="1"/>
          </p:cNvSpPr>
          <p:nvPr>
            <p:ph type="title"/>
          </p:nvPr>
        </p:nvSpPr>
        <p:spPr/>
        <p:txBody>
          <a:bodyPr/>
          <a:lstStyle/>
          <a:p>
            <a:r>
              <a:rPr lang="en-US" noProof="0" dirty="0"/>
              <a:t>Summary</a:t>
            </a:r>
            <a:endParaRPr lang="en-US" dirty="0"/>
          </a:p>
        </p:txBody>
      </p:sp>
      <p:sp>
        <p:nvSpPr>
          <p:cNvPr id="3" name="Content Placeholder 2">
            <a:extLst>
              <a:ext uri="{FF2B5EF4-FFF2-40B4-BE49-F238E27FC236}">
                <a16:creationId xmlns:a16="http://schemas.microsoft.com/office/drawing/2014/main" id="{56F807CB-86C9-E389-3FCC-220D28655D0B}"/>
              </a:ext>
            </a:extLst>
          </p:cNvPr>
          <p:cNvSpPr>
            <a:spLocks noGrp="1"/>
          </p:cNvSpPr>
          <p:nvPr>
            <p:ph idx="1"/>
          </p:nvPr>
        </p:nvSpPr>
        <p:spPr/>
        <p:txBody>
          <a:bodyPr/>
          <a:lstStyle/>
          <a:p>
            <a:pPr>
              <a:spcAft>
                <a:spcPts val="1000"/>
              </a:spcAft>
            </a:pPr>
            <a:r>
              <a:rPr lang="en-US" dirty="0"/>
              <a:t>Not all ADCs are the same; adverse effect profiles differ between agents</a:t>
            </a:r>
          </a:p>
          <a:p>
            <a:pPr>
              <a:spcAft>
                <a:spcPts val="1000"/>
              </a:spcAft>
            </a:pPr>
            <a:r>
              <a:rPr lang="en-US" dirty="0"/>
              <a:t>Key adverse effects seen with </a:t>
            </a:r>
            <a:r>
              <a:rPr lang="en-US" dirty="0" err="1"/>
              <a:t>sacituzumab</a:t>
            </a:r>
            <a:r>
              <a:rPr lang="en-US" dirty="0"/>
              <a:t> </a:t>
            </a:r>
            <a:r>
              <a:rPr lang="en-US" dirty="0" err="1"/>
              <a:t>govitecan</a:t>
            </a:r>
            <a:r>
              <a:rPr lang="en-US" dirty="0"/>
              <a:t> include neutropenia, anemia, diarrhea, nausea, fatigue, and alopecia</a:t>
            </a:r>
          </a:p>
          <a:p>
            <a:pPr>
              <a:spcAft>
                <a:spcPts val="1000"/>
              </a:spcAft>
            </a:pPr>
            <a:r>
              <a:rPr lang="en-US" dirty="0" err="1"/>
              <a:t>Datopotamab</a:t>
            </a:r>
            <a:r>
              <a:rPr lang="en-US" dirty="0"/>
              <a:t> </a:t>
            </a:r>
            <a:r>
              <a:rPr lang="en-US" dirty="0" err="1"/>
              <a:t>deruxtecan</a:t>
            </a:r>
            <a:r>
              <a:rPr lang="en-US" dirty="0"/>
              <a:t> causes nausea and stomatitis, but has a decreased risk of myelosuppression and diarrhea with no cases of interstitial lung disease</a:t>
            </a:r>
          </a:p>
          <a:p>
            <a:pPr>
              <a:spcAft>
                <a:spcPts val="1000"/>
              </a:spcAft>
            </a:pPr>
            <a:r>
              <a:rPr lang="en-US" dirty="0"/>
              <a:t>Decreases in left ventricular ejection fraction and drug related-interstitial lung disease/pneumonitis have been seen with trastuzumab </a:t>
            </a:r>
            <a:r>
              <a:rPr lang="en-US" dirty="0" err="1"/>
              <a:t>deruxtecan</a:t>
            </a:r>
            <a:r>
              <a:rPr lang="en-US" dirty="0"/>
              <a:t> and ado-trastuzumab emtansine</a:t>
            </a:r>
          </a:p>
          <a:p>
            <a:pPr>
              <a:spcAft>
                <a:spcPts val="1000"/>
              </a:spcAft>
            </a:pPr>
            <a:endParaRPr lang="en-US" dirty="0"/>
          </a:p>
        </p:txBody>
      </p:sp>
    </p:spTree>
    <p:extLst>
      <p:ext uri="{BB962C8B-B14F-4D97-AF65-F5344CB8AC3E}">
        <p14:creationId xmlns:p14="http://schemas.microsoft.com/office/powerpoint/2010/main" val="210572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A3039B68-11E2-4072-9178-6E64DE9B60FE}"/>
              </a:ext>
            </a:extLst>
          </p:cNvPr>
          <p:cNvSpPr>
            <a:spLocks noGrp="1"/>
          </p:cNvSpPr>
          <p:nvPr>
            <p:ph type="title"/>
          </p:nvPr>
        </p:nvSpPr>
        <p:spPr/>
        <p:txBody>
          <a:bodyPr/>
          <a:lstStyle/>
          <a:p>
            <a:r>
              <a:rPr lang="en-US" dirty="0"/>
              <a:t>ASCENT Phase III Study of Sacituzumab Govitecan: Overview </a:t>
            </a:r>
            <a:endParaRPr lang="en-GB" dirty="0"/>
          </a:p>
        </p:txBody>
      </p:sp>
      <p:sp>
        <p:nvSpPr>
          <p:cNvPr id="5" name="Text Placeholder 4">
            <a:extLst>
              <a:ext uri="{FF2B5EF4-FFF2-40B4-BE49-F238E27FC236}">
                <a16:creationId xmlns:a16="http://schemas.microsoft.com/office/drawing/2014/main" id="{BD48262C-BA2D-406F-B5CE-7589F6BF73E0}"/>
              </a:ext>
            </a:extLst>
          </p:cNvPr>
          <p:cNvSpPr>
            <a:spLocks noGrp="1"/>
          </p:cNvSpPr>
          <p:nvPr>
            <p:ph type="body" sz="quarter" idx="4294967295"/>
          </p:nvPr>
        </p:nvSpPr>
        <p:spPr>
          <a:xfrm>
            <a:off x="1430337" y="5177736"/>
            <a:ext cx="9331325" cy="941388"/>
          </a:xfrm>
        </p:spPr>
        <p:txBody>
          <a:bodyPr>
            <a:noAutofit/>
          </a:bodyPr>
          <a:lstStyle/>
          <a:p>
            <a:pPr marL="0" indent="0" algn="l">
              <a:buNone/>
            </a:pPr>
            <a:r>
              <a:rPr lang="en-US" sz="900" b="1" dirty="0"/>
              <a:t>*TPC: </a:t>
            </a:r>
            <a:r>
              <a:rPr lang="pt-BR" sz="900" b="1" dirty="0"/>
              <a:t>eribulin, vinorelbine, gemcitabine, or capecitabine</a:t>
            </a:r>
            <a:r>
              <a:rPr lang="en-US" sz="900" b="1" dirty="0"/>
              <a:t>. </a:t>
            </a:r>
            <a:r>
              <a:rPr lang="en-US" sz="900" b="1" baseline="30000" dirty="0">
                <a:ea typeface="MS Mincho" panose="02020609040205080304" pitchFamily="49" charset="-128"/>
              </a:rPr>
              <a:t>†</a:t>
            </a:r>
            <a:r>
              <a:rPr lang="en-US" sz="900" b="1" dirty="0"/>
              <a:t>PFS measured by an independent, centralized, and blinded group of radiology experts who assessed tumor response using RECIST 1.1 criteria in patients without brain metastasis. </a:t>
            </a:r>
            <a:r>
              <a:rPr lang="en-US" sz="900" b="1" baseline="30000" dirty="0"/>
              <a:t>‡</a:t>
            </a:r>
            <a:r>
              <a:rPr lang="en-US" sz="900" b="1" dirty="0"/>
              <a:t>The full population includes all randomized patients (with and without brain metastases). Baseline b</a:t>
            </a:r>
            <a:r>
              <a:rPr lang="en-US" sz="900" b="1" i="0" u="none" strike="noStrike" baseline="0" dirty="0"/>
              <a:t>rain MRI only required for patients with known brain metastasis.</a:t>
            </a:r>
            <a:endParaRPr lang="en-US" sz="900" b="1" dirty="0"/>
          </a:p>
          <a:p>
            <a:pPr marL="0" indent="0">
              <a:lnSpc>
                <a:spcPct val="100000"/>
              </a:lnSpc>
              <a:spcBef>
                <a:spcPts val="0"/>
              </a:spcBef>
              <a:buNone/>
            </a:pPr>
            <a:r>
              <a:rPr lang="en-US" sz="900" b="1" dirty="0"/>
              <a:t>ASCO/CAP, American Society of Clinical Oncology/College of American Pathologists; DOR, duration of response; DSMC, Data Safety Monitoring Committee; IV, intravenous; mTNBC, metastatic triple-negative breast cancer; ORR, objective response rate; OS, overall survival; PFS, progression-free survival; R, randomization; RECIST, Response Evaluation Criteria in Solid Tumors; TTR, time to response.</a:t>
            </a:r>
            <a:br>
              <a:rPr lang="en-US" sz="900" b="1" dirty="0">
                <a:solidFill>
                  <a:srgbClr val="FF0000"/>
                </a:solidFill>
              </a:rPr>
            </a:br>
            <a:r>
              <a:rPr lang="en-US" altLang="en-US" sz="900" b="1" dirty="0">
                <a:solidFill>
                  <a:srgbClr val="002060"/>
                </a:solidFill>
              </a:rPr>
              <a:t>National Institutes of Health. </a:t>
            </a:r>
            <a:r>
              <a:rPr lang="en-US" altLang="en-US" sz="900" b="1"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https://clinicaltrials.gov/ct2/show/NCT02574455</a:t>
            </a:r>
            <a:r>
              <a:rPr lang="en-US" altLang="en-US" sz="900" b="1" dirty="0">
                <a:solidFill>
                  <a:schemeClr val="tx1">
                    <a:lumMod val="60000"/>
                    <a:lumOff val="40000"/>
                  </a:schemeClr>
                </a:solidFill>
              </a:rPr>
              <a:t>.</a:t>
            </a:r>
            <a:endParaRPr lang="en-US" sz="900" b="1" dirty="0"/>
          </a:p>
        </p:txBody>
      </p:sp>
      <p:sp>
        <p:nvSpPr>
          <p:cNvPr id="18" name="Rounded Rectangle 12">
            <a:extLst>
              <a:ext uri="{FF2B5EF4-FFF2-40B4-BE49-F238E27FC236}">
                <a16:creationId xmlns:a16="http://schemas.microsoft.com/office/drawing/2014/main" id="{D167FC1A-828A-45EB-AE3A-FED0BC067A07}"/>
              </a:ext>
            </a:extLst>
          </p:cNvPr>
          <p:cNvSpPr/>
          <p:nvPr/>
        </p:nvSpPr>
        <p:spPr>
          <a:xfrm>
            <a:off x="4571929" y="2381492"/>
            <a:ext cx="170693" cy="960120"/>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28575" cap="flat" cmpd="sng" algn="ctr">
            <a:solidFill>
              <a:srgbClr val="000000"/>
            </a:solidFill>
            <a:prstDash val="solid"/>
            <a:headEnd type="triangle" w="med" len="med"/>
            <a:tailEnd type="triangle" w="med" len="med"/>
          </a:ln>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icrosoft YaHei"/>
              <a:cs typeface="Arial" panose="020B0604020202020204" pitchFamily="34" charset="0"/>
            </a:endParaRPr>
          </a:p>
        </p:txBody>
      </p:sp>
      <p:cxnSp>
        <p:nvCxnSpPr>
          <p:cNvPr id="19" name="Straight Connector 18">
            <a:extLst>
              <a:ext uri="{FF2B5EF4-FFF2-40B4-BE49-F238E27FC236}">
                <a16:creationId xmlns:a16="http://schemas.microsoft.com/office/drawing/2014/main" id="{FA00F729-5FF9-470F-A563-C9DB9D844335}"/>
              </a:ext>
            </a:extLst>
          </p:cNvPr>
          <p:cNvCxnSpPr>
            <a:cxnSpLocks/>
          </p:cNvCxnSpPr>
          <p:nvPr/>
        </p:nvCxnSpPr>
        <p:spPr>
          <a:xfrm flipH="1">
            <a:off x="3760900" y="2861552"/>
            <a:ext cx="822458" cy="0"/>
          </a:xfrm>
          <a:prstGeom prst="line">
            <a:avLst/>
          </a:prstGeom>
          <a:noFill/>
          <a:ln w="28575" cap="flat" cmpd="sng" algn="ctr">
            <a:solidFill>
              <a:srgbClr val="000000"/>
            </a:solidFill>
            <a:prstDash val="solid"/>
          </a:ln>
        </p:spPr>
      </p:cxnSp>
      <p:cxnSp>
        <p:nvCxnSpPr>
          <p:cNvPr id="20" name="Straight Connector 19">
            <a:extLst>
              <a:ext uri="{FF2B5EF4-FFF2-40B4-BE49-F238E27FC236}">
                <a16:creationId xmlns:a16="http://schemas.microsoft.com/office/drawing/2014/main" id="{02B7004D-ABDC-4511-8CE1-2EA6101325A2}"/>
              </a:ext>
            </a:extLst>
          </p:cNvPr>
          <p:cNvCxnSpPr>
            <a:cxnSpLocks/>
          </p:cNvCxnSpPr>
          <p:nvPr/>
        </p:nvCxnSpPr>
        <p:spPr>
          <a:xfrm>
            <a:off x="8027246" y="2830751"/>
            <a:ext cx="1058411" cy="0"/>
          </a:xfrm>
          <a:prstGeom prst="line">
            <a:avLst/>
          </a:prstGeom>
          <a:noFill/>
          <a:ln w="28575" cap="flat" cmpd="sng" algn="ctr">
            <a:solidFill>
              <a:srgbClr val="000000"/>
            </a:solidFill>
            <a:prstDash val="solid"/>
            <a:headEnd type="none" w="med" len="med"/>
            <a:tailEnd type="triangle" w="med" len="med"/>
          </a:ln>
        </p:spPr>
      </p:cxnSp>
      <p:sp>
        <p:nvSpPr>
          <p:cNvPr id="21" name="Rounded Rectangle 12">
            <a:extLst>
              <a:ext uri="{FF2B5EF4-FFF2-40B4-BE49-F238E27FC236}">
                <a16:creationId xmlns:a16="http://schemas.microsoft.com/office/drawing/2014/main" id="{94047620-9A0A-410F-8A42-7C495D4946B6}"/>
              </a:ext>
            </a:extLst>
          </p:cNvPr>
          <p:cNvSpPr/>
          <p:nvPr/>
        </p:nvSpPr>
        <p:spPr>
          <a:xfrm rot="10800000">
            <a:off x="7346927" y="2381492"/>
            <a:ext cx="170694" cy="960120"/>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28575" cap="flat" cmpd="sng" algn="ctr">
            <a:solidFill>
              <a:srgbClr val="000000"/>
            </a:solidFill>
            <a:prstDash val="solid"/>
            <a:headEnd type="none" w="med" len="med"/>
            <a:tailEnd type="none" w="med" len="med"/>
          </a:ln>
        </p:spPr>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icrosoft YaHei"/>
              <a:cs typeface="Arial" panose="020B0604020202020204" pitchFamily="34" charset="0"/>
            </a:endParaRPr>
          </a:p>
        </p:txBody>
      </p:sp>
      <p:sp>
        <p:nvSpPr>
          <p:cNvPr id="22" name="Rectangle: Rounded Corners 21">
            <a:extLst>
              <a:ext uri="{FF2B5EF4-FFF2-40B4-BE49-F238E27FC236}">
                <a16:creationId xmlns:a16="http://schemas.microsoft.com/office/drawing/2014/main" id="{22519F74-5AD0-46F7-8A3A-C9A98307D679}"/>
              </a:ext>
            </a:extLst>
          </p:cNvPr>
          <p:cNvSpPr/>
          <p:nvPr/>
        </p:nvSpPr>
        <p:spPr>
          <a:xfrm>
            <a:off x="1412427" y="1828802"/>
            <a:ext cx="2475116" cy="2557331"/>
          </a:xfrm>
          <a:prstGeom prst="roundRect">
            <a:avLst>
              <a:gd name="adj" fmla="val 0"/>
            </a:avLst>
          </a:prstGeom>
          <a:pattFill prst="pct5">
            <a:fgClr>
              <a:srgbClr val="FFFFFF">
                <a:lumMod val="95000"/>
              </a:srgbClr>
            </a:fgClr>
            <a:bgClr>
              <a:sysClr val="window" lastClr="FFFFFF"/>
            </a:bgClr>
          </a:pattFill>
          <a:ln w="12700" cap="flat" cmpd="sng" algn="ctr">
            <a:solidFill>
              <a:srgbClr val="262261"/>
            </a:solidFill>
            <a:prstDash val="solid"/>
          </a:ln>
          <a:effectLst/>
        </p:spPr>
        <p:txBody>
          <a:bodyPr rtlCol="0" anchor="ctr"/>
          <a:lstStyle/>
          <a:p>
            <a:pPr marL="0" marR="0" lvl="0" indent="0" algn="ctr" defTabSz="914378" rtl="0" eaLnBrk="1" fontAlgn="auto" latinLnBrk="0" hangingPunct="1">
              <a:lnSpc>
                <a:spcPct val="95000"/>
              </a:lnSpc>
              <a:spcBef>
                <a:spcPts val="45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ea typeface="Microsoft YaHei"/>
                <a:cs typeface="Calibri" panose="020F0502020204030204" pitchFamily="34" charset="0"/>
              </a:rPr>
              <a:t>Metastatic TNBC</a:t>
            </a:r>
          </a:p>
          <a:p>
            <a:pPr marL="0" marR="0" lvl="0" indent="0" algn="ctr" defTabSz="914378" rtl="0" eaLnBrk="1" fontAlgn="auto" latinLnBrk="0" hangingPunct="1">
              <a:lnSpc>
                <a:spcPct val="95000"/>
              </a:lnSpc>
              <a:spcBef>
                <a:spcPts val="45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ea typeface="Microsoft YaHei"/>
                <a:cs typeface="Calibri" panose="020F0502020204030204" pitchFamily="34" charset="0"/>
              </a:rPr>
              <a:t>(per ASCO/CAP)</a:t>
            </a:r>
          </a:p>
          <a:p>
            <a:pPr marL="0" marR="0" lvl="0" indent="0" defTabSz="914378" rtl="0" eaLnBrk="1" fontAlgn="auto" latinLnBrk="0" hangingPunct="1">
              <a:lnSpc>
                <a:spcPct val="95000"/>
              </a:lnSpc>
              <a:spcBef>
                <a:spcPts val="45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ea typeface="Microsoft YaHei"/>
                <a:cs typeface="Calibri" panose="020F0502020204030204" pitchFamily="34" charset="0"/>
              </a:rPr>
              <a:t>≥2 chemotherapies for advanced disease </a:t>
            </a:r>
          </a:p>
          <a:p>
            <a:pPr marL="0" marR="0" lvl="0" indent="0" defTabSz="914378" rtl="0" eaLnBrk="1" fontAlgn="auto" latinLnBrk="0" hangingPunct="1">
              <a:lnSpc>
                <a:spcPct val="95000"/>
              </a:lnSpc>
              <a:spcBef>
                <a:spcPts val="45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ea typeface="Microsoft YaHei"/>
                <a:cs typeface="Calibri" panose="020F0502020204030204" pitchFamily="34" charset="0"/>
              </a:rPr>
              <a:t>[no upper limit; </a:t>
            </a:r>
            <a:r>
              <a:rPr lang="en-US" sz="1300" kern="0" dirty="0">
                <a:solidFill>
                  <a:srgbClr val="000000"/>
                </a:solidFill>
                <a:ea typeface="Microsoft YaHei"/>
                <a:cs typeface="Calibri" panose="020F0502020204030204" pitchFamily="34" charset="0"/>
                <a:sym typeface="Symbol" panose="05050102010706020507" pitchFamily="18" charset="2"/>
              </a:rPr>
              <a:t>one</a:t>
            </a:r>
            <a:r>
              <a:rPr kumimoji="0" lang="en-US" sz="1300" b="0" i="0" u="none" strike="noStrike" kern="0" cap="none" spc="0" normalizeH="0" baseline="0" noProof="0" dirty="0">
                <a:ln>
                  <a:noFill/>
                </a:ln>
                <a:solidFill>
                  <a:srgbClr val="000000"/>
                </a:solidFill>
                <a:effectLst/>
                <a:uLnTx/>
                <a:uFillTx/>
                <a:ea typeface="Microsoft YaHei"/>
                <a:cs typeface="Calibri" panose="020F0502020204030204" pitchFamily="34" charset="0"/>
                <a:sym typeface="Symbol" panose="05050102010706020507" pitchFamily="18" charset="2"/>
              </a:rPr>
              <a:t> of the required prior regimens could be from progression that occurred within a 12-month period after completion of (neo)adjuvant therapy]</a:t>
            </a:r>
          </a:p>
          <a:p>
            <a:pPr marL="0" marR="0" lvl="0" indent="0" algn="ctr" defTabSz="914378" rtl="0" eaLnBrk="1" fontAlgn="base" latinLnBrk="0" hangingPunct="1">
              <a:lnSpc>
                <a:spcPct val="95000"/>
              </a:lnSpc>
              <a:spcBef>
                <a:spcPts val="450"/>
              </a:spcBef>
              <a:spcAft>
                <a:spcPct val="0"/>
              </a:spcAft>
              <a:buClrTx/>
              <a:buSzTx/>
              <a:buFontTx/>
              <a:buNone/>
              <a:tabLst/>
              <a:defRPr/>
            </a:pPr>
            <a:r>
              <a:rPr kumimoji="0" lang="en-US" sz="1300" b="0" i="0" u="none" strike="noStrike" kern="0" cap="none" spc="0" normalizeH="0" baseline="0" noProof="0" dirty="0">
                <a:ln>
                  <a:noFill/>
                </a:ln>
                <a:solidFill>
                  <a:srgbClr val="000000"/>
                </a:solidFill>
                <a:effectLst/>
                <a:uLnTx/>
                <a:uFillTx/>
                <a:ea typeface="Microsoft YaHei"/>
                <a:cs typeface="Calibri" panose="020F0502020204030204" pitchFamily="34" charset="0"/>
                <a:sym typeface="Symbol" panose="05050102010706020507" pitchFamily="18" charset="2"/>
              </a:rPr>
              <a:t>(n=529)</a:t>
            </a:r>
            <a:endParaRPr kumimoji="0" lang="en-US" sz="1300" b="0" i="0" u="none" strike="noStrike" kern="0" cap="none" spc="0" normalizeH="0" baseline="0" noProof="0" dirty="0">
              <a:ln>
                <a:noFill/>
              </a:ln>
              <a:solidFill>
                <a:srgbClr val="000000"/>
              </a:solidFill>
              <a:effectLst/>
              <a:uLnTx/>
              <a:uFillTx/>
              <a:ea typeface="Microsoft YaHei"/>
              <a:cs typeface="Calibri" panose="020F0502020204030204" pitchFamily="34" charset="0"/>
            </a:endParaRPr>
          </a:p>
        </p:txBody>
      </p:sp>
      <p:sp>
        <p:nvSpPr>
          <p:cNvPr id="23" name="Rectangle: Rounded Corners 22">
            <a:extLst>
              <a:ext uri="{FF2B5EF4-FFF2-40B4-BE49-F238E27FC236}">
                <a16:creationId xmlns:a16="http://schemas.microsoft.com/office/drawing/2014/main" id="{30ED79CD-C6E4-4C6D-94EC-02E05E224E36}"/>
              </a:ext>
            </a:extLst>
          </p:cNvPr>
          <p:cNvSpPr/>
          <p:nvPr/>
        </p:nvSpPr>
        <p:spPr>
          <a:xfrm>
            <a:off x="4738759" y="1952462"/>
            <a:ext cx="2705649" cy="889178"/>
          </a:xfrm>
          <a:prstGeom prst="roundRect">
            <a:avLst>
              <a:gd name="adj" fmla="val 0"/>
            </a:avLst>
          </a:prstGeom>
          <a:solidFill>
            <a:srgbClr val="4EB0B2"/>
          </a:solidFill>
          <a:ln w="25400" cap="flat" cmpd="sng" algn="ctr">
            <a:noFill/>
            <a:prstDash val="solid"/>
          </a:ln>
          <a:effectLst>
            <a:outerShdw blurRad="76200" algn="ctr" rotWithShape="0">
              <a:prstClr val="black">
                <a:alpha val="35000"/>
              </a:prstClr>
            </a:outerShdw>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75" b="1" i="0" u="none" strike="noStrike" kern="0" cap="none" spc="0" normalizeH="0" baseline="0" noProof="0" dirty="0">
                <a:ln>
                  <a:noFill/>
                </a:ln>
                <a:solidFill>
                  <a:srgbClr val="000000"/>
                </a:solidFill>
                <a:effectLst/>
                <a:uLnTx/>
                <a:uFillTx/>
                <a:ea typeface="Microsoft YaHei"/>
                <a:cs typeface="Calibri" panose="020F0502020204030204" pitchFamily="34" charset="0"/>
              </a:rPr>
              <a:t>Sacituzumab </a:t>
            </a:r>
            <a:r>
              <a:rPr kumimoji="0" lang="en-GB" sz="1275" b="1" i="0" u="none" strike="noStrike" kern="0" cap="none" spc="0" normalizeH="0" baseline="0" noProof="0" dirty="0" err="1">
                <a:ln>
                  <a:noFill/>
                </a:ln>
                <a:solidFill>
                  <a:srgbClr val="000000"/>
                </a:solidFill>
                <a:effectLst/>
                <a:uLnTx/>
                <a:uFillTx/>
                <a:ea typeface="Microsoft YaHei"/>
                <a:cs typeface="Calibri" panose="020F0502020204030204" pitchFamily="34" charset="0"/>
              </a:rPr>
              <a:t>Govitecan</a:t>
            </a:r>
            <a:r>
              <a:rPr kumimoji="0" lang="en-GB" sz="1275" b="1" i="0" u="none" strike="noStrike" kern="0" cap="none" spc="0" normalizeH="0" baseline="0" noProof="0" dirty="0">
                <a:ln>
                  <a:noFill/>
                </a:ln>
                <a:solidFill>
                  <a:srgbClr val="000000"/>
                </a:solidFill>
                <a:effectLst/>
                <a:uLnTx/>
                <a:uFillTx/>
                <a:ea typeface="Microsoft YaHei"/>
                <a:cs typeface="Calibri" panose="020F0502020204030204" pitchFamily="34" charset="0"/>
              </a:rPr>
              <a:t> (SG)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75" b="1" i="0" u="none" strike="noStrike" kern="0" cap="none" spc="0" normalizeH="0" baseline="0" noProof="0" dirty="0">
                <a:ln>
                  <a:noFill/>
                </a:ln>
                <a:solidFill>
                  <a:srgbClr val="000000"/>
                </a:solidFill>
                <a:effectLst/>
                <a:uLnTx/>
                <a:uFillTx/>
                <a:ea typeface="Microsoft YaHei"/>
                <a:cs typeface="Calibri" panose="020F0502020204030204" pitchFamily="34" charset="0"/>
              </a:rPr>
              <a:t>10 mg/kg IV                                  </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1275" b="1" kern="0" dirty="0">
                <a:solidFill>
                  <a:srgbClr val="000000"/>
                </a:solidFill>
                <a:ea typeface="Microsoft YaHei"/>
                <a:cs typeface="Calibri" panose="020F0502020204030204" pitchFamily="34" charset="0"/>
              </a:rPr>
              <a:t>D</a:t>
            </a:r>
            <a:r>
              <a:rPr kumimoji="0" lang="en-GB" sz="1275" b="1" i="0" u="none" strike="noStrike" kern="0" cap="none" spc="0" normalizeH="0" baseline="0" noProof="0" dirty="0" err="1">
                <a:ln>
                  <a:noFill/>
                </a:ln>
                <a:solidFill>
                  <a:srgbClr val="000000"/>
                </a:solidFill>
                <a:effectLst/>
                <a:uLnTx/>
                <a:uFillTx/>
                <a:ea typeface="Microsoft YaHei"/>
                <a:cs typeface="Calibri" panose="020F0502020204030204" pitchFamily="34" charset="0"/>
              </a:rPr>
              <a:t>ays</a:t>
            </a:r>
            <a:r>
              <a:rPr kumimoji="0" lang="en-GB" sz="1275" b="1" i="0" u="none" strike="noStrike" kern="0" cap="none" spc="0" normalizeH="0" baseline="0" noProof="0" dirty="0">
                <a:ln>
                  <a:noFill/>
                </a:ln>
                <a:solidFill>
                  <a:srgbClr val="000000"/>
                </a:solidFill>
                <a:effectLst/>
                <a:uLnTx/>
                <a:uFillTx/>
                <a:ea typeface="Microsoft YaHei"/>
                <a:cs typeface="Calibri" panose="020F0502020204030204" pitchFamily="34" charset="0"/>
              </a:rPr>
              <a:t> 1 and 8, every 21-day cycle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000000"/>
                </a:solidFill>
                <a:effectLst/>
                <a:uLnTx/>
                <a:uFillTx/>
                <a:ea typeface="Microsoft YaHei"/>
                <a:cs typeface="Calibri" panose="020F0502020204030204" pitchFamily="34" charset="0"/>
              </a:rPr>
              <a:t>(n=267)</a:t>
            </a:r>
          </a:p>
        </p:txBody>
      </p:sp>
      <p:sp>
        <p:nvSpPr>
          <p:cNvPr id="24" name="Rectangle: Rounded Corners 23">
            <a:extLst>
              <a:ext uri="{FF2B5EF4-FFF2-40B4-BE49-F238E27FC236}">
                <a16:creationId xmlns:a16="http://schemas.microsoft.com/office/drawing/2014/main" id="{90364262-A0E1-4D94-A0EF-F4CADE4C7821}"/>
              </a:ext>
            </a:extLst>
          </p:cNvPr>
          <p:cNvSpPr/>
          <p:nvPr/>
        </p:nvSpPr>
        <p:spPr>
          <a:xfrm>
            <a:off x="4738760" y="2946635"/>
            <a:ext cx="2703250" cy="915509"/>
          </a:xfrm>
          <a:prstGeom prst="roundRect">
            <a:avLst>
              <a:gd name="adj" fmla="val 0"/>
            </a:avLst>
          </a:prstGeom>
          <a:solidFill>
            <a:srgbClr val="D9D9D9"/>
          </a:solidFill>
          <a:ln w="25400" cap="flat" cmpd="sng" algn="ctr">
            <a:noFill/>
            <a:prstDash val="solid"/>
          </a:ln>
          <a:effectLst>
            <a:outerShdw blurRad="76200" algn="ctr" rotWithShape="0">
              <a:prstClr val="black">
                <a:alpha val="35000"/>
              </a:prstClr>
            </a:outerShdw>
          </a:effectLst>
        </p:spPr>
        <p:txBody>
          <a:bodyPr lIns="34290" rIns="34290" rtlCol="0" anchor="ctr"/>
          <a:lstStyle/>
          <a:p>
            <a:pPr marL="0" marR="0" lvl="0" indent="0" algn="ctr" defTabSz="914378" rtl="0" eaLnBrk="1" fontAlgn="base" latinLnBrk="0" hangingPunct="1">
              <a:lnSpc>
                <a:spcPct val="90000"/>
              </a:lnSpc>
              <a:spcBef>
                <a:spcPts val="3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ea typeface="Microsoft YaHei"/>
                <a:cs typeface="Calibri" panose="020F0502020204030204" pitchFamily="34" charset="0"/>
              </a:rPr>
              <a:t>Treatment of Physician’s Choice (TPC)* </a:t>
            </a:r>
            <a:br>
              <a:rPr kumimoji="0" lang="en-GB" sz="1600" b="1" i="0" u="none" strike="noStrike" kern="0" cap="none" spc="0" normalizeH="0" baseline="0" noProof="0" dirty="0">
                <a:ln>
                  <a:noFill/>
                </a:ln>
                <a:solidFill>
                  <a:srgbClr val="000000"/>
                </a:solidFill>
                <a:effectLst/>
                <a:uLnTx/>
                <a:uFillTx/>
                <a:ea typeface="Microsoft YaHei"/>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ea typeface="Microsoft YaHei"/>
                <a:cs typeface="Calibri" panose="020F0502020204030204" pitchFamily="34" charset="0"/>
              </a:rPr>
              <a:t>(n=262) </a:t>
            </a:r>
          </a:p>
        </p:txBody>
      </p:sp>
      <p:sp>
        <p:nvSpPr>
          <p:cNvPr id="25" name="AutoShape 26">
            <a:extLst>
              <a:ext uri="{FF2B5EF4-FFF2-40B4-BE49-F238E27FC236}">
                <a16:creationId xmlns:a16="http://schemas.microsoft.com/office/drawing/2014/main" id="{D68ACBE6-759D-4900-AE73-A31BE3F483A8}"/>
              </a:ext>
            </a:extLst>
          </p:cNvPr>
          <p:cNvSpPr>
            <a:spLocks noChangeArrowheads="1"/>
          </p:cNvSpPr>
          <p:nvPr/>
        </p:nvSpPr>
        <p:spPr bwMode="auto">
          <a:xfrm>
            <a:off x="9115476" y="1927030"/>
            <a:ext cx="2009571" cy="2106644"/>
          </a:xfrm>
          <a:prstGeom prst="rect">
            <a:avLst/>
          </a:prstGeom>
          <a:solidFill>
            <a:schemeClr val="bg1"/>
          </a:solidFill>
          <a:ln>
            <a:solidFill>
              <a:srgbClr val="002060"/>
            </a:solidFill>
          </a:ln>
          <a:effectLst/>
          <a:scene3d>
            <a:camera prst="orthographicFront">
              <a:rot lat="0" lon="0" rev="0"/>
            </a:camera>
            <a:lightRig rig="threePt" dir="t">
              <a:rot lat="0" lon="0" rev="1200000"/>
            </a:lightRig>
          </a:scene3d>
          <a:sp3d/>
        </p:spPr>
        <p:txBody>
          <a:bodyPr/>
          <a:lstStyle>
            <a:lvl1pPr eaLnBrk="0" hangingPunct="0">
              <a:defRPr kumimoji="1" sz="1200">
                <a:solidFill>
                  <a:schemeClr val="tx1"/>
                </a:solidFill>
                <a:latin typeface="Arial" pitchFamily="34" charset="0"/>
                <a:ea typeface="HGP創英角ｺﾞｼｯｸUB"/>
                <a:cs typeface="HGP創英角ｺﾞｼｯｸUB"/>
              </a:defRPr>
            </a:lvl1pPr>
            <a:lvl2pPr marL="742950" indent="-285750" eaLnBrk="0" hangingPunct="0">
              <a:defRPr kumimoji="1" sz="1200">
                <a:solidFill>
                  <a:schemeClr val="tx1"/>
                </a:solidFill>
                <a:latin typeface="Arial" pitchFamily="34" charset="0"/>
                <a:ea typeface="HGP創英角ｺﾞｼｯｸUB"/>
                <a:cs typeface="HGP創英角ｺﾞｼｯｸUB"/>
              </a:defRPr>
            </a:lvl2pPr>
            <a:lvl3pPr marL="1143000" indent="-228600" eaLnBrk="0" hangingPunct="0">
              <a:defRPr kumimoji="1" sz="1200">
                <a:solidFill>
                  <a:schemeClr val="tx1"/>
                </a:solidFill>
                <a:latin typeface="Arial" pitchFamily="34" charset="0"/>
                <a:ea typeface="HGP創英角ｺﾞｼｯｸUB"/>
                <a:cs typeface="HGP創英角ｺﾞｼｯｸUB"/>
              </a:defRPr>
            </a:lvl3pPr>
            <a:lvl4pPr marL="1600200" indent="-228600" eaLnBrk="0" hangingPunct="0">
              <a:defRPr kumimoji="1" sz="1200">
                <a:solidFill>
                  <a:schemeClr val="tx1"/>
                </a:solidFill>
                <a:latin typeface="Arial" pitchFamily="34" charset="0"/>
                <a:ea typeface="HGP創英角ｺﾞｼｯｸUB"/>
                <a:cs typeface="HGP創英角ｺﾞｼｯｸUB"/>
              </a:defRPr>
            </a:lvl4pPr>
            <a:lvl5pPr marL="2057400" indent="-228600" eaLnBrk="0" hangingPunct="0">
              <a:defRPr kumimoji="1" sz="1200">
                <a:solidFill>
                  <a:schemeClr val="tx1"/>
                </a:solidFill>
                <a:latin typeface="Arial" pitchFamily="34" charset="0"/>
                <a:ea typeface="HGP創英角ｺﾞｼｯｸUB"/>
                <a:cs typeface="HGP創英角ｺﾞｼｯｸUB"/>
              </a:defRPr>
            </a:lvl5pPr>
            <a:lvl6pPr marL="25146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6pPr>
            <a:lvl7pPr marL="29718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7pPr>
            <a:lvl8pPr marL="34290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8pPr>
            <a:lvl9pPr marL="38862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9pPr>
          </a:lstStyle>
          <a:p>
            <a:pPr marL="170260" marR="0" lvl="0" indent="0" algn="ctr" defTabSz="685800" rtl="0" eaLnBrk="1" fontAlgn="auto"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rPr>
              <a:t>Endpoints</a:t>
            </a:r>
            <a:endParaRPr kumimoji="0" lang="en-US" altLang="en-US" sz="600" b="1"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endParaRPr>
          </a:p>
          <a:p>
            <a:pPr marL="346472" marR="0" lvl="0" indent="-176213" algn="l" defTabSz="685800" rtl="0" eaLnBrk="1" fontAlgn="auto" latinLnBrk="0" hangingPunct="1">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endParaRPr>
          </a:p>
          <a:p>
            <a:pPr marL="346472" marR="0" lvl="0" indent="-176213" algn="l" defTabSz="685800" rtl="0" eaLnBrk="1" fontAlgn="auto" latinLnBrk="0" hangingPunct="1">
              <a:lnSpc>
                <a:spcPct val="100000"/>
              </a:lnSpc>
              <a:spcBef>
                <a:spcPct val="0"/>
              </a:spcBef>
              <a:spcAft>
                <a:spcPct val="0"/>
              </a:spcAft>
              <a:buClrTx/>
              <a:buSzTx/>
              <a:buFontTx/>
              <a:buNone/>
              <a:tabLst/>
              <a:defRPr/>
            </a:pPr>
            <a:r>
              <a:rPr kumimoji="0" lang="en-US" altLang="en-US" sz="1300" b="1"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rPr>
              <a:t>Primary </a:t>
            </a:r>
          </a:p>
          <a:p>
            <a:pPr marL="346472" marR="0" lvl="0" indent="-176213" algn="l" defTabSz="6858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300" b="0"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rPr>
              <a:t>PFS</a:t>
            </a:r>
            <a:r>
              <a:rPr kumimoji="0" lang="en-US" altLang="en-US" sz="1300" b="0" i="0" u="none" strike="noStrike" kern="0" cap="none" spc="0" normalizeH="0" baseline="30000" noProof="0" dirty="0">
                <a:ln>
                  <a:noFill/>
                </a:ln>
                <a:solidFill>
                  <a:srgbClr val="000000"/>
                </a:solidFill>
                <a:effectLst/>
                <a:uLnTx/>
                <a:uFillTx/>
                <a:latin typeface="+mn-lt"/>
                <a:ea typeface="MS PGothic" pitchFamily="50" charset="-128"/>
                <a:cs typeface="Calibri" panose="020F0502020204030204" pitchFamily="34" charset="0"/>
              </a:rPr>
              <a:t>†</a:t>
            </a:r>
          </a:p>
          <a:p>
            <a:pPr marL="346472" marR="0" lvl="0" indent="-176213" algn="l" defTabSz="685800" rtl="0" eaLnBrk="1" fontAlgn="auto" latinLnBrk="0" hangingPunct="1">
              <a:lnSpc>
                <a:spcPct val="100000"/>
              </a:lnSpc>
              <a:spcBef>
                <a:spcPct val="0"/>
              </a:spcBef>
              <a:spcAft>
                <a:spcPct val="0"/>
              </a:spcAft>
              <a:buClrTx/>
              <a:buSzTx/>
              <a:buFontTx/>
              <a:buNone/>
              <a:tabLst/>
              <a:defRPr/>
            </a:pPr>
            <a:r>
              <a:rPr kumimoji="0" lang="en-US" altLang="en-US" sz="1300" b="1" i="0" u="none" strike="noStrike" kern="0" cap="none" spc="0" normalizeH="0" baseline="0" noProof="0" dirty="0">
                <a:ln>
                  <a:noFill/>
                </a:ln>
                <a:solidFill>
                  <a:srgbClr val="000000"/>
                </a:solidFill>
                <a:effectLst/>
                <a:uLnTx/>
                <a:uFillTx/>
                <a:latin typeface="+mn-lt"/>
                <a:ea typeface="MS PGothic" pitchFamily="50" charset="-128"/>
                <a:cs typeface="Calibri" panose="020F0502020204030204" pitchFamily="34" charset="0"/>
              </a:rPr>
              <a:t>Secondary </a:t>
            </a:r>
            <a:endParaRPr kumimoji="0" lang="en-US" altLang="en-US" sz="1300" b="0" i="0" u="none" strike="noStrike" kern="0" cap="none" spc="0" normalizeH="0" baseline="0" noProof="0" dirty="0">
              <a:ln>
                <a:noFill/>
              </a:ln>
              <a:solidFill>
                <a:srgbClr val="000000"/>
              </a:solidFill>
              <a:effectLst/>
              <a:uLnTx/>
              <a:uFillTx/>
              <a:latin typeface="+mn-lt"/>
              <a:cs typeface="Calibri" panose="020F0502020204030204" pitchFamily="34" charset="0"/>
            </a:endParaRPr>
          </a:p>
          <a:p>
            <a:pPr marL="346472" marR="0" lvl="0" indent="-1762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300" b="0" i="0" u="none" strike="noStrike" kern="0" cap="none" spc="0" normalizeH="0" baseline="0" noProof="0" dirty="0">
                <a:ln>
                  <a:noFill/>
                </a:ln>
                <a:solidFill>
                  <a:srgbClr val="000000"/>
                </a:solidFill>
                <a:effectLst/>
                <a:uLnTx/>
                <a:uFillTx/>
                <a:latin typeface="+mn-lt"/>
                <a:cs typeface="Calibri" panose="020F0502020204030204" pitchFamily="34" charset="0"/>
              </a:rPr>
              <a:t>PFS for the full population</a:t>
            </a:r>
            <a:r>
              <a:rPr kumimoji="0" lang="en-US" altLang="en-US" sz="1300" b="0" i="0" u="none" strike="noStrike" kern="0" cap="none" spc="0" normalizeH="0" baseline="30000" noProof="0" dirty="0">
                <a:ln>
                  <a:noFill/>
                </a:ln>
                <a:solidFill>
                  <a:srgbClr val="000000"/>
                </a:solidFill>
                <a:effectLst/>
                <a:uLnTx/>
                <a:uFillTx/>
                <a:latin typeface="+mn-lt"/>
                <a:cs typeface="Calibri" panose="020F0502020204030204" pitchFamily="34" charset="0"/>
              </a:rPr>
              <a:t>‡</a:t>
            </a:r>
          </a:p>
          <a:p>
            <a:pPr marL="346472" marR="0" lvl="0" indent="-1762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300" b="0" i="0" u="none" strike="noStrike" kern="0" cap="none" spc="0" normalizeH="0" baseline="0" noProof="0" dirty="0">
                <a:ln>
                  <a:noFill/>
                </a:ln>
                <a:solidFill>
                  <a:srgbClr val="000000"/>
                </a:solidFill>
                <a:effectLst/>
                <a:uLnTx/>
                <a:uFillTx/>
                <a:latin typeface="+mn-lt"/>
                <a:cs typeface="Calibri" panose="020F0502020204030204" pitchFamily="34" charset="0"/>
              </a:rPr>
              <a:t>OS, ORR, DOR, TTR, safety</a:t>
            </a:r>
          </a:p>
          <a:p>
            <a:pPr marL="0" marR="0" lvl="0" indent="0" algn="l" defTabSz="685800" rtl="0" eaLnBrk="1" fontAlgn="auto" latinLnBrk="0" hangingPunct="1">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mn-lt"/>
              <a:cs typeface="Calibri" panose="020F0502020204030204" pitchFamily="34" charset="0"/>
            </a:endParaRPr>
          </a:p>
        </p:txBody>
      </p:sp>
      <p:sp>
        <p:nvSpPr>
          <p:cNvPr id="27" name="Oval 26">
            <a:extLst>
              <a:ext uri="{FF2B5EF4-FFF2-40B4-BE49-F238E27FC236}">
                <a16:creationId xmlns:a16="http://schemas.microsoft.com/office/drawing/2014/main" id="{60001D8B-BB96-494D-B5D6-78E1FB476AF3}"/>
              </a:ext>
            </a:extLst>
          </p:cNvPr>
          <p:cNvSpPr/>
          <p:nvPr/>
        </p:nvSpPr>
        <p:spPr>
          <a:xfrm>
            <a:off x="3978514" y="2609340"/>
            <a:ext cx="717265" cy="543044"/>
          </a:xfrm>
          <a:prstGeom prst="ellipse">
            <a:avLst/>
          </a:prstGeom>
          <a:solidFill>
            <a:sysClr val="window" lastClr="FFFFFF">
              <a:lumMod val="50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icrosoft YaHei"/>
                <a:cs typeface="Arial" panose="020B0604020202020204" pitchFamily="34" charset="0"/>
              </a:rPr>
              <a:t>R </a:t>
            </a:r>
            <a:r>
              <a:rPr kumimoji="0" lang="en-US" sz="1200" b="1" i="0" u="none" strike="noStrike" kern="0" cap="none" spc="0" normalizeH="0" baseline="0" noProof="0" dirty="0">
                <a:ln>
                  <a:noFill/>
                </a:ln>
                <a:solidFill>
                  <a:prstClr val="white"/>
                </a:solidFill>
                <a:effectLst/>
                <a:uLnTx/>
                <a:uFillTx/>
                <a:ea typeface="Microsoft YaHei"/>
                <a:cs typeface="Arial" panose="020B0604020202020204" pitchFamily="34" charset="0"/>
              </a:rPr>
              <a:t>1:1</a:t>
            </a:r>
          </a:p>
        </p:txBody>
      </p:sp>
      <p:sp>
        <p:nvSpPr>
          <p:cNvPr id="29" name="TextBox 28">
            <a:extLst>
              <a:ext uri="{FF2B5EF4-FFF2-40B4-BE49-F238E27FC236}">
                <a16:creationId xmlns:a16="http://schemas.microsoft.com/office/drawing/2014/main" id="{98AD7F5F-A548-4D0C-8CE0-90E33F7E31DF}"/>
              </a:ext>
            </a:extLst>
          </p:cNvPr>
          <p:cNvSpPr txBox="1"/>
          <p:nvPr/>
        </p:nvSpPr>
        <p:spPr>
          <a:xfrm>
            <a:off x="1570846" y="4264372"/>
            <a:ext cx="1017071" cy="24237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FFFFFF"/>
                </a:solidFill>
                <a:effectLst/>
                <a:uLnTx/>
                <a:uFillTx/>
                <a:ea typeface="Microsoft YaHei"/>
                <a:cs typeface="Arial" panose="020B0604020202020204" pitchFamily="34" charset="0"/>
              </a:rPr>
              <a:t>NCT02574455</a:t>
            </a:r>
          </a:p>
        </p:txBody>
      </p:sp>
      <p:sp>
        <p:nvSpPr>
          <p:cNvPr id="30" name="Rectangle 29">
            <a:extLst>
              <a:ext uri="{FF2B5EF4-FFF2-40B4-BE49-F238E27FC236}">
                <a16:creationId xmlns:a16="http://schemas.microsoft.com/office/drawing/2014/main" id="{B23FC712-48AD-4D4D-B249-B950BE7F1810}"/>
              </a:ext>
            </a:extLst>
          </p:cNvPr>
          <p:cNvSpPr/>
          <p:nvPr/>
        </p:nvSpPr>
        <p:spPr>
          <a:xfrm>
            <a:off x="4284592" y="3972374"/>
            <a:ext cx="3836731" cy="76174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icrosoft YaHei"/>
              </a:rPr>
              <a:t>Stratification factors</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icrosoft YaHei"/>
            </a:endParaRP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icrosoft YaHei"/>
              </a:rPr>
              <a:t>Number of prior chemotherapies (2-3 vs &gt;3)</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icrosoft YaHei"/>
              </a:rPr>
              <a:t>Geographic region (North America vs Europe)</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icrosoft YaHei"/>
              </a:rPr>
              <a:t>Presence/absence of known brain metastases (yes/no)</a:t>
            </a:r>
          </a:p>
        </p:txBody>
      </p:sp>
      <p:sp>
        <p:nvSpPr>
          <p:cNvPr id="31" name="Rectangle 30">
            <a:extLst>
              <a:ext uri="{FF2B5EF4-FFF2-40B4-BE49-F238E27FC236}">
                <a16:creationId xmlns:a16="http://schemas.microsoft.com/office/drawing/2014/main" id="{3766BC1F-C3B8-4E1F-A8D1-51C6378700AF}"/>
              </a:ext>
            </a:extLst>
          </p:cNvPr>
          <p:cNvSpPr/>
          <p:nvPr/>
        </p:nvSpPr>
        <p:spPr>
          <a:xfrm>
            <a:off x="1049483" y="4404860"/>
            <a:ext cx="10276608" cy="861774"/>
          </a:xfrm>
          <a:prstGeom prst="rect">
            <a:avLst/>
          </a:prstGeom>
          <a:ln>
            <a:noFill/>
          </a:ln>
        </p:spPr>
        <p:txBody>
          <a:bodyPr wrap="square">
            <a:spAutoFit/>
          </a:body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AAE2CA">
                  <a:lumMod val="75000"/>
                </a:srgbClr>
              </a:solidFill>
              <a:effectLst/>
              <a:uLnTx/>
              <a:uFillTx/>
              <a:latin typeface="Calibri" panose="020F0502020204030204" pitchFamily="34" charset="0"/>
              <a:ea typeface="Microsoft YaHei"/>
              <a:cs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AE2CA">
                    <a:lumMod val="75000"/>
                  </a:srgbClr>
                </a:solidFill>
                <a:effectLst/>
                <a:uLnTx/>
                <a:uFillTx/>
                <a:latin typeface="Calibri" panose="020F0502020204030204" pitchFamily="34" charset="0"/>
                <a:ea typeface="Microsoft YaHei"/>
                <a:cs typeface="Calibri" panose="020F0502020204030204" pitchFamily="34" charset="0"/>
              </a:rPr>
              <a:t>ASCENT was halted early due to compelling evidence of efficacy per unanimous DSMC recommendation.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AE2CA">
                    <a:lumMod val="75000"/>
                  </a:srgbClr>
                </a:solidFill>
                <a:effectLst/>
                <a:uLnTx/>
                <a:uFillTx/>
                <a:latin typeface="Calibri" panose="020F0502020204030204" pitchFamily="34" charset="0"/>
                <a:ea typeface="Microsoft YaHei"/>
                <a:cs typeface="Calibri" panose="020F0502020204030204" pitchFamily="34" charset="0"/>
              </a:rPr>
              <a:t> </a:t>
            </a:r>
          </a:p>
        </p:txBody>
      </p:sp>
      <p:sp>
        <p:nvSpPr>
          <p:cNvPr id="34" name="Rounded Rectangle 24">
            <a:extLst>
              <a:ext uri="{FF2B5EF4-FFF2-40B4-BE49-F238E27FC236}">
                <a16:creationId xmlns:a16="http://schemas.microsoft.com/office/drawing/2014/main" id="{6D6D5C0F-6ED5-4871-9704-4CD785E7A77C}"/>
              </a:ext>
            </a:extLst>
          </p:cNvPr>
          <p:cNvSpPr/>
          <p:nvPr/>
        </p:nvSpPr>
        <p:spPr>
          <a:xfrm>
            <a:off x="7686924" y="2330798"/>
            <a:ext cx="1238414" cy="1113516"/>
          </a:xfrm>
          <a:prstGeom prst="roundRect">
            <a:avLst>
              <a:gd name="adj" fmla="val 8826"/>
            </a:avLst>
          </a:prstGeom>
          <a:solidFill>
            <a:schemeClr val="bg1">
              <a:lumMod val="85000"/>
            </a:schemeClr>
          </a:solidFill>
          <a:ln w="19050">
            <a:noFill/>
          </a:ln>
          <a:effectLst/>
        </p:spPr>
        <p:txBody>
          <a:bodyPr wrap="square" lIns="137160" anchor="ctr">
            <a:noAutofit/>
          </a:bodyPr>
          <a:lstStyle/>
          <a:p>
            <a:pPr marL="0" marR="0" lvl="0" indent="0" algn="ctr" defTabSz="685800" rtl="0" eaLnBrk="1" fontAlgn="auto" latinLnBrk="0" hangingPunct="1">
              <a:lnSpc>
                <a:spcPct val="100000"/>
              </a:lnSpc>
              <a:spcBef>
                <a:spcPts val="450"/>
              </a:spcBef>
              <a:spcAft>
                <a:spcPts val="225"/>
              </a:spcAft>
              <a:buClr>
                <a:srgbClr val="4CACA8"/>
              </a:buClr>
              <a:buSzTx/>
              <a:buFontTx/>
              <a:buNone/>
              <a:tabLst/>
              <a:defRPr/>
            </a:pPr>
            <a:r>
              <a:rPr kumimoji="0" lang="en-US" altLang="en-US" sz="1000" b="1" i="0" u="none" strike="noStrike" kern="1200" cap="none" spc="0" normalizeH="0" baseline="0" noProof="0" dirty="0">
                <a:ln>
                  <a:noFill/>
                </a:ln>
                <a:solidFill>
                  <a:srgbClr val="262261"/>
                </a:solidFill>
                <a:effectLst/>
                <a:uLnTx/>
                <a:uFillTx/>
                <a:ea typeface="Microsoft YaHei"/>
                <a:cs typeface="Calibri" panose="020F0502020204030204" pitchFamily="34" charset="0"/>
              </a:rPr>
              <a:t>Continue treatment until progression or unacceptable toxicity</a:t>
            </a:r>
            <a:endParaRPr kumimoji="0" lang="en-US" altLang="en-US" sz="900" b="1" i="0" u="none" strike="noStrike" kern="1200" cap="none" spc="0" normalizeH="0" baseline="0" noProof="0" dirty="0">
              <a:ln>
                <a:noFill/>
              </a:ln>
              <a:solidFill>
                <a:srgbClr val="262261"/>
              </a:solidFill>
              <a:effectLst/>
              <a:uLnTx/>
              <a:uFillTx/>
              <a:ea typeface="Microsoft YaHei"/>
              <a:cs typeface="Calibri" panose="020F0502020204030204" pitchFamily="34" charset="0"/>
            </a:endParaRPr>
          </a:p>
        </p:txBody>
      </p:sp>
      <p:cxnSp>
        <p:nvCxnSpPr>
          <p:cNvPr id="26" name="Straight Connector 25">
            <a:extLst>
              <a:ext uri="{FF2B5EF4-FFF2-40B4-BE49-F238E27FC236}">
                <a16:creationId xmlns:a16="http://schemas.microsoft.com/office/drawing/2014/main" id="{9C00D26E-7411-43E6-9598-4D2C809B8058}"/>
              </a:ext>
            </a:extLst>
          </p:cNvPr>
          <p:cNvCxnSpPr>
            <a:cxnSpLocks/>
          </p:cNvCxnSpPr>
          <p:nvPr/>
        </p:nvCxnSpPr>
        <p:spPr>
          <a:xfrm>
            <a:off x="7523628" y="2841640"/>
            <a:ext cx="137160" cy="0"/>
          </a:xfrm>
          <a:prstGeom prst="line">
            <a:avLst/>
          </a:prstGeom>
          <a:noFill/>
          <a:ln w="28575" cap="flat" cmpd="sng" algn="ctr">
            <a:solidFill>
              <a:srgbClr val="000000"/>
            </a:solidFill>
            <a:prstDash val="solid"/>
            <a:headEnd type="none" w="med" len="med"/>
            <a:tailEnd type="triangle" w="med" len="med"/>
          </a:ln>
        </p:spPr>
      </p:cxnSp>
      <p:sp>
        <p:nvSpPr>
          <p:cNvPr id="6" name="Footer Placeholder 5">
            <a:extLst>
              <a:ext uri="{FF2B5EF4-FFF2-40B4-BE49-F238E27FC236}">
                <a16:creationId xmlns:a16="http://schemas.microsoft.com/office/drawing/2014/main" id="{52FD8226-2E86-95C4-2B7B-CCF2CE7C924E}"/>
              </a:ext>
            </a:extLst>
          </p:cNvPr>
          <p:cNvSpPr>
            <a:spLocks noGrp="1"/>
          </p:cNvSpPr>
          <p:nvPr>
            <p:ph type="ftr" sz="quarter" idx="3"/>
          </p:nvPr>
        </p:nvSpPr>
        <p:spPr/>
        <p:txBody>
          <a:bodyPr/>
          <a:lstStyle/>
          <a:p>
            <a:r>
              <a:rPr lang="en-US" dirty="0" err="1"/>
              <a:t>Bardia</a:t>
            </a:r>
            <a:r>
              <a:rPr lang="en-US" dirty="0"/>
              <a:t> et al. </a:t>
            </a:r>
            <a:r>
              <a:rPr lang="en-US" i="1" dirty="0"/>
              <a:t>ESMO. </a:t>
            </a:r>
            <a:r>
              <a:rPr lang="en-US" dirty="0"/>
              <a:t>2020. Abstract LBA17.</a:t>
            </a:r>
          </a:p>
        </p:txBody>
      </p:sp>
    </p:spTree>
    <p:extLst>
      <p:ext uri="{BB962C8B-B14F-4D97-AF65-F5344CB8AC3E}">
        <p14:creationId xmlns:p14="http://schemas.microsoft.com/office/powerpoint/2010/main" val="237604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184CE434-5D5D-4BDD-AAD5-ED71FC86C00E}"/>
              </a:ext>
            </a:extLst>
          </p:cNvPr>
          <p:cNvSpPr txBox="1">
            <a:spLocks/>
          </p:cNvSpPr>
          <p:nvPr/>
        </p:nvSpPr>
        <p:spPr>
          <a:xfrm>
            <a:off x="1690300" y="5756563"/>
            <a:ext cx="8844220" cy="519545"/>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rPr>
              <a:t>Assessed by independent central review in the brain metastases-negative population. </a:t>
            </a:r>
            <a:b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rPr>
            </a:b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Helvetica" charset="0"/>
                <a:cs typeface="Helvetica" charset="0"/>
              </a:rPr>
              <a:t>OS, overall survival;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rPr>
              <a:t>SG, sacituzumab govitecan;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Helvetica" charset="0"/>
                <a:cs typeface="Helvetica" charset="0"/>
              </a:rPr>
              <a:t>TPC, treatment of physician’s choice. </a:t>
            </a:r>
          </a:p>
        </p:txBody>
      </p:sp>
      <p:graphicFrame>
        <p:nvGraphicFramePr>
          <p:cNvPr id="15" name="Table 14">
            <a:extLst>
              <a:ext uri="{FF2B5EF4-FFF2-40B4-BE49-F238E27FC236}">
                <a16:creationId xmlns:a16="http://schemas.microsoft.com/office/drawing/2014/main" id="{543C4C2F-555E-4E16-8DFF-E8FDEFF2EB5B}"/>
              </a:ext>
            </a:extLst>
          </p:cNvPr>
          <p:cNvGraphicFramePr>
            <a:graphicFrameLocks noGrp="1"/>
          </p:cNvGraphicFramePr>
          <p:nvPr/>
        </p:nvGraphicFramePr>
        <p:xfrm>
          <a:off x="5982103" y="1540893"/>
          <a:ext cx="4243129" cy="1010788"/>
        </p:xfrm>
        <a:graphic>
          <a:graphicData uri="http://schemas.openxmlformats.org/drawingml/2006/table">
            <a:tbl>
              <a:tblPr firstRow="1" bandRow="1">
                <a:tableStyleId>{7DF18680-E054-41AD-8BC1-D1AEF772440D}</a:tableStyleId>
              </a:tblPr>
              <a:tblGrid>
                <a:gridCol w="1968335">
                  <a:extLst>
                    <a:ext uri="{9D8B030D-6E8A-4147-A177-3AD203B41FA5}">
                      <a16:colId xmlns:a16="http://schemas.microsoft.com/office/drawing/2014/main" val="124576450"/>
                    </a:ext>
                  </a:extLst>
                </a:gridCol>
                <a:gridCol w="1229096">
                  <a:extLst>
                    <a:ext uri="{9D8B030D-6E8A-4147-A177-3AD203B41FA5}">
                      <a16:colId xmlns:a16="http://schemas.microsoft.com/office/drawing/2014/main" val="2296479947"/>
                    </a:ext>
                  </a:extLst>
                </a:gridCol>
                <a:gridCol w="1045698">
                  <a:extLst>
                    <a:ext uri="{9D8B030D-6E8A-4147-A177-3AD203B41FA5}">
                      <a16:colId xmlns:a16="http://schemas.microsoft.com/office/drawing/2014/main" val="20001"/>
                    </a:ext>
                  </a:extLst>
                </a:gridCol>
              </a:tblGrid>
              <a:tr h="256408">
                <a:tc>
                  <a:txBody>
                    <a:bodyPr/>
                    <a:lstStyle/>
                    <a:p>
                      <a:pPr>
                        <a:spcBef>
                          <a:spcPts val="0"/>
                        </a:spcBef>
                      </a:pPr>
                      <a:endParaRPr lang="en-US" sz="1200" dirty="0">
                        <a:solidFill>
                          <a:schemeClr val="tx1"/>
                        </a:solidFill>
                        <a:latin typeface="Arial" panose="020B0604020202020204" pitchFamily="34" charset="0"/>
                        <a:cs typeface="Arial" panose="020B0604020202020204" pitchFamily="34" charset="0"/>
                      </a:endParaRPr>
                    </a:p>
                  </a:txBody>
                  <a:tcPr marL="68580" marR="68580" marT="34290" marB="3429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ts val="0"/>
                        </a:spcBef>
                      </a:pPr>
                      <a:r>
                        <a:rPr lang="en-US" sz="1200" b="1" kern="1200" dirty="0">
                          <a:solidFill>
                            <a:schemeClr val="bg1"/>
                          </a:solidFill>
                          <a:latin typeface="Arial" panose="020B0604020202020204" pitchFamily="34" charset="0"/>
                          <a:ea typeface="+mn-ea"/>
                          <a:cs typeface="Arial" panose="020B0604020202020204" pitchFamily="34" charset="0"/>
                        </a:rPr>
                        <a:t>SG (n=235)</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a:txBody>
                    <a:bodyPr/>
                    <a:lstStyle/>
                    <a:p>
                      <a:pPr algn="ctr">
                        <a:spcBef>
                          <a:spcPts val="0"/>
                        </a:spcBef>
                      </a:pPr>
                      <a:r>
                        <a:rPr lang="en-US" sz="1200" dirty="0">
                          <a:latin typeface="Arial" panose="020B0604020202020204" pitchFamily="34" charset="0"/>
                          <a:cs typeface="Arial" panose="020B0604020202020204" pitchFamily="34" charset="0"/>
                        </a:rPr>
                        <a:t>TPC (n=233)</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51460">
                <a:tc>
                  <a:txBody>
                    <a:bodyPr/>
                    <a:lstStyle/>
                    <a:p>
                      <a:pPr>
                        <a:lnSpc>
                          <a:spcPct val="100000"/>
                        </a:lnSpc>
                      </a:pPr>
                      <a:r>
                        <a:rPr lang="en-US" sz="1200" b="1" i="0" dirty="0">
                          <a:solidFill>
                            <a:schemeClr val="tx1"/>
                          </a:solidFill>
                          <a:latin typeface="Arial" panose="020B0604020202020204" pitchFamily="34" charset="0"/>
                          <a:ea typeface="Cambria" panose="02040503050406030204" pitchFamily="18" charset="0"/>
                          <a:cs typeface="Arial" panose="020B0604020202020204" pitchFamily="34" charset="0"/>
                        </a:rPr>
                        <a:t>No. of events</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155</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185</a:t>
                      </a:r>
                    </a:p>
                  </a:txBody>
                  <a:tcPr marL="68580" marR="68580" marT="34290" marB="3429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86871168"/>
                  </a:ext>
                </a:extLst>
              </a:tr>
              <a:tr h="2514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US" sz="1200" b="1" i="0" dirty="0">
                          <a:solidFill>
                            <a:schemeClr val="tx1"/>
                          </a:solidFill>
                          <a:latin typeface="Arial" panose="020B0604020202020204" pitchFamily="34" charset="0"/>
                          <a:ea typeface="Cambria" panose="02040503050406030204" pitchFamily="18" charset="0"/>
                          <a:cs typeface="Arial" panose="020B0604020202020204" pitchFamily="34" charset="0"/>
                        </a:rPr>
                        <a:t>Median OS—mo (95% CI)</a:t>
                      </a:r>
                    </a:p>
                  </a:txBody>
                  <a:tcPr marL="68580" marR="68580" marT="34290" marB="34290" anchor="ctr">
                    <a:solidFill>
                      <a:srgbClr val="E7F3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12.1 (10.7-14.0)</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6.7 (5.8-7.7)</a:t>
                      </a:r>
                    </a:p>
                  </a:txBody>
                  <a:tcPr marL="68580" marR="68580" marT="34290" marB="34290" anchor="ctr">
                    <a:solidFill>
                      <a:srgbClr val="E7F3F3"/>
                    </a:solidFill>
                  </a:tcPr>
                </a:tc>
                <a:extLst>
                  <a:ext uri="{0D108BD9-81ED-4DB2-BD59-A6C34878D82A}">
                    <a16:rowId xmlns:a16="http://schemas.microsoft.com/office/drawing/2014/main" val="3996731985"/>
                  </a:ext>
                </a:extLst>
              </a:tr>
              <a:tr h="2514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Arial" panose="020B0604020202020204" pitchFamily="34" charset="0"/>
                          <a:ea typeface="Cambria" panose="02040503050406030204" pitchFamily="18" charset="0"/>
                          <a:cs typeface="Arial" panose="020B0604020202020204" pitchFamily="34" charset="0"/>
                        </a:rPr>
                        <a:t>HR (95% CI), </a:t>
                      </a:r>
                      <a:r>
                        <a:rPr lang="en-US" sz="1200" b="1" i="1" dirty="0">
                          <a:solidFill>
                            <a:schemeClr val="tx1"/>
                          </a:solidFill>
                          <a:latin typeface="Arial" panose="020B0604020202020204" pitchFamily="34" charset="0"/>
                          <a:ea typeface="Cambria" panose="02040503050406030204" pitchFamily="18" charset="0"/>
                          <a:cs typeface="Arial" panose="020B0604020202020204" pitchFamily="34" charset="0"/>
                        </a:rPr>
                        <a:t>P</a:t>
                      </a:r>
                      <a:r>
                        <a:rPr lang="en-US" sz="1200" b="1" i="0" dirty="0">
                          <a:solidFill>
                            <a:schemeClr val="tx1"/>
                          </a:solidFill>
                          <a:latin typeface="Arial" panose="020B0604020202020204" pitchFamily="34" charset="0"/>
                          <a:ea typeface="Cambria" panose="02040503050406030204" pitchFamily="18" charset="0"/>
                          <a:cs typeface="Arial" panose="020B0604020202020204" pitchFamily="34" charset="0"/>
                        </a:rPr>
                        <a:t>-value</a:t>
                      </a:r>
                    </a:p>
                  </a:txBody>
                  <a:tcPr marL="68580" marR="68580" marT="34290" marB="3429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200" b="1" dirty="0">
                          <a:solidFill>
                            <a:schemeClr val="tx1"/>
                          </a:solidFill>
                          <a:latin typeface="Arial" panose="020B0604020202020204" pitchFamily="34" charset="0"/>
                          <a:ea typeface="Cambria" panose="02040503050406030204" pitchFamily="18" charset="0"/>
                          <a:cs typeface="Arial" panose="020B0604020202020204" pitchFamily="34" charset="0"/>
                        </a:rPr>
                        <a:t>0.48 </a:t>
                      </a: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(0.38-0.59), </a:t>
                      </a:r>
                      <a:r>
                        <a:rPr lang="en-US" sz="1200" b="1" i="1" dirty="0">
                          <a:solidFill>
                            <a:schemeClr val="tx1"/>
                          </a:solidFill>
                          <a:latin typeface="Arial" panose="020B0604020202020204" pitchFamily="34" charset="0"/>
                          <a:ea typeface="Cambria" panose="02040503050406030204" pitchFamily="18" charset="0"/>
                          <a:cs typeface="Arial" panose="020B0604020202020204" pitchFamily="34" charset="0"/>
                        </a:rPr>
                        <a:t>P</a:t>
                      </a:r>
                      <a:r>
                        <a:rPr lang="en-US" sz="1200" b="1" i="0" dirty="0">
                          <a:solidFill>
                            <a:schemeClr val="tx1"/>
                          </a:solidFill>
                          <a:latin typeface="Arial" panose="020B0604020202020204" pitchFamily="34" charset="0"/>
                          <a:ea typeface="Cambria" panose="02040503050406030204" pitchFamily="18" charset="0"/>
                          <a:cs typeface="Arial" panose="020B0604020202020204" pitchFamily="34" charset="0"/>
                        </a:rPr>
                        <a:t>&lt;0.0001</a:t>
                      </a:r>
                    </a:p>
                  </a:txBody>
                  <a:tcPr marL="68580" marR="68580" marT="34290" marB="34290" anchor="ctr">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solidFill>
                          <a:schemeClr val="tx1"/>
                        </a:solidFill>
                        <a:latin typeface="+mn-lt"/>
                        <a:ea typeface="Cambria" panose="02040503050406030204" pitchFamily="18" charset="0"/>
                        <a:cs typeface="Arial" panose="020B0604020202020204" pitchFamily="34" charset="0"/>
                      </a:endParaRPr>
                    </a:p>
                  </a:txBody>
                  <a:tcPr>
                    <a:solidFill>
                      <a:srgbClr val="E7F3F3"/>
                    </a:solidFill>
                  </a:tcPr>
                </a:tc>
                <a:extLst>
                  <a:ext uri="{0D108BD9-81ED-4DB2-BD59-A6C34878D82A}">
                    <a16:rowId xmlns:a16="http://schemas.microsoft.com/office/drawing/2014/main" val="790887328"/>
                  </a:ext>
                </a:extLst>
              </a:tr>
            </a:tbl>
          </a:graphicData>
        </a:graphic>
      </p:graphicFrame>
      <p:pic>
        <p:nvPicPr>
          <p:cNvPr id="7" name="Picture 6">
            <a:extLst>
              <a:ext uri="{FF2B5EF4-FFF2-40B4-BE49-F238E27FC236}">
                <a16:creationId xmlns:a16="http://schemas.microsoft.com/office/drawing/2014/main" id="{029BD74A-3D01-6345-84CE-D538D319C1D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690300" y="1540893"/>
            <a:ext cx="8844220" cy="4235261"/>
          </a:xfrm>
          <a:prstGeom prst="rect">
            <a:avLst/>
          </a:prstGeom>
        </p:spPr>
      </p:pic>
      <p:sp>
        <p:nvSpPr>
          <p:cNvPr id="2" name="Title 1">
            <a:extLst>
              <a:ext uri="{FF2B5EF4-FFF2-40B4-BE49-F238E27FC236}">
                <a16:creationId xmlns:a16="http://schemas.microsoft.com/office/drawing/2014/main" id="{3D161163-5108-DC9E-950D-675DC4378C6E}"/>
              </a:ext>
            </a:extLst>
          </p:cNvPr>
          <p:cNvSpPr>
            <a:spLocks noGrp="1"/>
          </p:cNvSpPr>
          <p:nvPr>
            <p:ph type="title"/>
          </p:nvPr>
        </p:nvSpPr>
        <p:spPr/>
        <p:txBody>
          <a:bodyPr/>
          <a:lstStyle/>
          <a:p>
            <a:r>
              <a:rPr lang="en-US" dirty="0"/>
              <a:t>ASCENT: Overall Survival</a:t>
            </a:r>
          </a:p>
        </p:txBody>
      </p:sp>
      <p:sp>
        <p:nvSpPr>
          <p:cNvPr id="5" name="Footer Placeholder 4">
            <a:extLst>
              <a:ext uri="{FF2B5EF4-FFF2-40B4-BE49-F238E27FC236}">
                <a16:creationId xmlns:a16="http://schemas.microsoft.com/office/drawing/2014/main" id="{2E651BED-DACC-32BC-D60B-09959941693C}"/>
              </a:ext>
            </a:extLst>
          </p:cNvPr>
          <p:cNvSpPr>
            <a:spLocks noGrp="1"/>
          </p:cNvSpPr>
          <p:nvPr>
            <p:ph type="ftr" sz="quarter" idx="3"/>
          </p:nvPr>
        </p:nvSpPr>
        <p:spPr/>
        <p:txBody>
          <a:bodyPr/>
          <a:lstStyle/>
          <a:p>
            <a:r>
              <a:rPr lang="en-US" dirty="0" err="1"/>
              <a:t>Bardia</a:t>
            </a:r>
            <a:r>
              <a:rPr lang="en-US" dirty="0"/>
              <a:t> et al. </a:t>
            </a:r>
            <a:r>
              <a:rPr lang="en-US" i="1" dirty="0"/>
              <a:t>ESMO. </a:t>
            </a:r>
            <a:r>
              <a:rPr lang="en-US" dirty="0"/>
              <a:t>2020. Abstract LBA17.</a:t>
            </a:r>
          </a:p>
        </p:txBody>
      </p:sp>
    </p:spTree>
    <p:extLst>
      <p:ext uri="{BB962C8B-B14F-4D97-AF65-F5344CB8AC3E}">
        <p14:creationId xmlns:p14="http://schemas.microsoft.com/office/powerpoint/2010/main" val="7476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1011C0-45A4-80B8-CE1F-71CD447104B3}"/>
              </a:ext>
            </a:extLst>
          </p:cNvPr>
          <p:cNvSpPr>
            <a:spLocks noGrp="1"/>
          </p:cNvSpPr>
          <p:nvPr>
            <p:ph type="ftr" sz="quarter" idx="3"/>
          </p:nvPr>
        </p:nvSpPr>
        <p:spPr/>
        <p:txBody>
          <a:bodyPr/>
          <a:lstStyle/>
          <a:p>
            <a:r>
              <a:rPr lang="en-US" dirty="0" err="1"/>
              <a:t>Bardia</a:t>
            </a:r>
            <a:r>
              <a:rPr lang="en-US" dirty="0"/>
              <a:t> et al. </a:t>
            </a:r>
            <a:r>
              <a:rPr lang="en-US" i="1" dirty="0"/>
              <a:t>ESMO. </a:t>
            </a:r>
            <a:r>
              <a:rPr lang="en-US" dirty="0"/>
              <a:t>2020. Abstract LBA17.</a:t>
            </a:r>
          </a:p>
        </p:txBody>
      </p:sp>
      <p:sp>
        <p:nvSpPr>
          <p:cNvPr id="11" name="Title 1">
            <a:extLst>
              <a:ext uri="{FF2B5EF4-FFF2-40B4-BE49-F238E27FC236}">
                <a16:creationId xmlns:a16="http://schemas.microsoft.com/office/drawing/2014/main" id="{F2CB1F10-A3AC-48FA-B05B-0854A89C36C0}"/>
              </a:ext>
            </a:extLst>
          </p:cNvPr>
          <p:cNvSpPr>
            <a:spLocks noGrp="1"/>
          </p:cNvSpPr>
          <p:nvPr>
            <p:ph type="title"/>
          </p:nvPr>
        </p:nvSpPr>
        <p:spPr/>
        <p:txBody>
          <a:bodyPr>
            <a:normAutofit/>
          </a:bodyPr>
          <a:lstStyle/>
          <a:p>
            <a:r>
              <a:rPr lang="en-US" sz="2800" dirty="0"/>
              <a:t>ASCENT: TRAEs (All Grade, &gt;20%;Grade 3/4, &gt;5% of Patients)</a:t>
            </a:r>
          </a:p>
        </p:txBody>
      </p:sp>
      <p:sp>
        <p:nvSpPr>
          <p:cNvPr id="9" name="Content Placeholder 8">
            <a:extLst>
              <a:ext uri="{FF2B5EF4-FFF2-40B4-BE49-F238E27FC236}">
                <a16:creationId xmlns:a16="http://schemas.microsoft.com/office/drawing/2014/main" id="{75417D5B-B385-1663-347D-C7A1F823D732}"/>
              </a:ext>
            </a:extLst>
          </p:cNvPr>
          <p:cNvSpPr>
            <a:spLocks noGrp="1"/>
          </p:cNvSpPr>
          <p:nvPr>
            <p:ph idx="1"/>
          </p:nvPr>
        </p:nvSpPr>
        <p:spPr>
          <a:xfrm>
            <a:off x="1001486" y="4205167"/>
            <a:ext cx="10744200" cy="1843792"/>
          </a:xfrm>
        </p:spPr>
        <p:txBody>
          <a:bodyPr>
            <a:normAutofit/>
          </a:bodyPr>
          <a:lstStyle/>
          <a:p>
            <a:pPr>
              <a:spcBef>
                <a:spcPts val="0"/>
              </a:spcBef>
            </a:pPr>
            <a:r>
              <a:rPr lang="en-US" sz="1200" dirty="0">
                <a:solidFill>
                  <a:srgbClr val="000000"/>
                </a:solidFill>
              </a:rPr>
              <a:t>Key grade ≥3 TRAEs (SG vs TPC): neutropenia (51% vs 33%), diarrhea (10% vs &lt;1%), leukopenia (10% vs 5%), anemia (8% vs 5%), and</a:t>
            </a:r>
            <a:br>
              <a:rPr lang="en-US" sz="1200" dirty="0">
                <a:solidFill>
                  <a:srgbClr val="000000"/>
                </a:solidFill>
              </a:rPr>
            </a:br>
            <a:r>
              <a:rPr lang="en-US" sz="1200" dirty="0">
                <a:solidFill>
                  <a:srgbClr val="000000"/>
                </a:solidFill>
              </a:rPr>
              <a:t>febrile neutropenia (6% vs 2%)</a:t>
            </a:r>
          </a:p>
          <a:p>
            <a:pPr lvl="1">
              <a:spcBef>
                <a:spcPts val="0"/>
              </a:spcBef>
            </a:pPr>
            <a:r>
              <a:rPr lang="en-US" sz="800" dirty="0">
                <a:solidFill>
                  <a:srgbClr val="000000"/>
                </a:solidFill>
              </a:rPr>
              <a:t>G-CSF usage was 49% in the SG arm vs 23% in the TPC arm</a:t>
            </a:r>
          </a:p>
          <a:p>
            <a:pPr lvl="1">
              <a:spcBef>
                <a:spcPts val="0"/>
              </a:spcBef>
            </a:pPr>
            <a:r>
              <a:rPr lang="en-US" sz="800" dirty="0">
                <a:solidFill>
                  <a:srgbClr val="000000"/>
                </a:solidFill>
              </a:rPr>
              <a:t>Dose reductions due to TRAEs were similar (22% SG vs 26% TPC)</a:t>
            </a:r>
          </a:p>
          <a:p>
            <a:pPr>
              <a:spcBef>
                <a:spcPts val="0"/>
              </a:spcBef>
            </a:pPr>
            <a:r>
              <a:rPr lang="en-US" sz="1200" dirty="0">
                <a:solidFill>
                  <a:srgbClr val="000000"/>
                </a:solidFill>
              </a:rPr>
              <a:t>No severe cardiovascular toxicity, no grade &gt;2 neuropathy or grade &gt;3 interstitial lung disease with SG</a:t>
            </a:r>
          </a:p>
          <a:p>
            <a:pPr>
              <a:spcBef>
                <a:spcPts val="0"/>
              </a:spcBef>
            </a:pPr>
            <a:r>
              <a:rPr lang="en-US" sz="1200" dirty="0">
                <a:solidFill>
                  <a:srgbClr val="000000"/>
                </a:solidFill>
              </a:rPr>
              <a:t>No treatment-related deaths with SG; one treatment-related death (neutropenic sepsis) with TPC </a:t>
            </a:r>
          </a:p>
          <a:p>
            <a:pPr>
              <a:spcBef>
                <a:spcPts val="0"/>
              </a:spcBef>
            </a:pPr>
            <a:r>
              <a:rPr lang="en-US" sz="1200" dirty="0">
                <a:solidFill>
                  <a:srgbClr val="000000"/>
                </a:solidFill>
              </a:rPr>
              <a:t>AEs leading to treatment discontinuation were low for SG and TPC: 4.7% and 5.4%, respectively</a:t>
            </a:r>
          </a:p>
          <a:p>
            <a:pPr>
              <a:spcBef>
                <a:spcPts val="0"/>
              </a:spcBef>
            </a:pPr>
            <a:r>
              <a:rPr lang="en-US" sz="1200" dirty="0">
                <a:solidFill>
                  <a:srgbClr val="000000"/>
                </a:solidFill>
              </a:rPr>
              <a:t>Patients received a median of seven treatment cycles of SG with a median treatment duration of 4.4 months (range, 0.03-22.9)</a:t>
            </a:r>
          </a:p>
          <a:p>
            <a:pPr>
              <a:spcBef>
                <a:spcPts val="0"/>
              </a:spcBef>
            </a:pPr>
            <a:endParaRPr lang="en-US" sz="1200" dirty="0">
              <a:solidFill>
                <a:srgbClr val="000000"/>
              </a:solidFill>
            </a:endParaRPr>
          </a:p>
        </p:txBody>
      </p:sp>
      <p:sp>
        <p:nvSpPr>
          <p:cNvPr id="2" name="Text Placeholder 4">
            <a:extLst>
              <a:ext uri="{FF2B5EF4-FFF2-40B4-BE49-F238E27FC236}">
                <a16:creationId xmlns:a16="http://schemas.microsoft.com/office/drawing/2014/main" id="{2E0CD0DC-0FC6-463C-9B1F-596C8B2EA9A3}"/>
              </a:ext>
            </a:extLst>
          </p:cNvPr>
          <p:cNvSpPr txBox="1">
            <a:spLocks/>
          </p:cNvSpPr>
          <p:nvPr/>
        </p:nvSpPr>
        <p:spPr>
          <a:xfrm>
            <a:off x="1784021" y="5737413"/>
            <a:ext cx="8642811" cy="620417"/>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000000"/>
                </a:solidFill>
                <a:effectLst/>
                <a:uLnTx/>
                <a:uFillTx/>
                <a:latin typeface="+mn-lt"/>
                <a:ea typeface="Microsoft YaHei"/>
                <a:cs typeface="Calibri" panose="020F0502020204030204" pitchFamily="34" charset="0"/>
              </a:rPr>
              <a:t>*Patients may report more than one event per preferred term. AEs were classified according to the MedDRA systems of preferred terms and system organ class and according to severity by NCI CTCAE v4.03. </a:t>
            </a:r>
            <a:r>
              <a:rPr kumimoji="0" lang="en-US" i="0" u="none" strike="noStrike" kern="1200" cap="none" spc="0" normalizeH="0" baseline="30000" noProof="0" dirty="0">
                <a:ln>
                  <a:noFill/>
                </a:ln>
                <a:solidFill>
                  <a:srgbClr val="000000"/>
                </a:solidFill>
                <a:effectLst/>
                <a:uLnTx/>
                <a:uFillTx/>
                <a:latin typeface="+mn-lt"/>
                <a:ea typeface="Microsoft YaHei"/>
                <a:cs typeface="Calibri" panose="020F0502020204030204" pitchFamily="34" charset="0"/>
              </a:rPr>
              <a:t>†</a:t>
            </a:r>
            <a:r>
              <a:rPr kumimoji="0" lang="en-US" i="0" u="none" strike="noStrike" kern="1200" cap="none" spc="0" normalizeH="0" baseline="0" noProof="0" dirty="0">
                <a:ln>
                  <a:noFill/>
                </a:ln>
                <a:solidFill>
                  <a:srgbClr val="000000"/>
                </a:solidFill>
                <a:effectLst/>
                <a:uLnTx/>
                <a:uFillTx/>
                <a:latin typeface="+mn-lt"/>
                <a:ea typeface="Microsoft YaHei"/>
                <a:cs typeface="Calibri" panose="020F0502020204030204" pitchFamily="34" charset="0"/>
              </a:rPr>
              <a:t>Combined preferred terms of ‘neutropenia’ and ‘decreased neutrophil count’. </a:t>
            </a:r>
            <a:r>
              <a:rPr kumimoji="0" lang="en-US" i="0" u="none" strike="noStrike" kern="1200" cap="none" spc="0" normalizeH="0" baseline="30000" noProof="0" dirty="0">
                <a:ln>
                  <a:noFill/>
                </a:ln>
                <a:solidFill>
                  <a:srgbClr val="000000"/>
                </a:solidFill>
                <a:effectLst/>
                <a:uLnTx/>
                <a:uFillTx/>
                <a:latin typeface="+mn-lt"/>
                <a:ea typeface="Microsoft YaHei"/>
                <a:cs typeface="Calibri" panose="020F0502020204030204" pitchFamily="34" charset="0"/>
              </a:rPr>
              <a:t>‡</a:t>
            </a:r>
            <a:r>
              <a:rPr kumimoji="0" lang="en-US" i="0" u="none" strike="noStrike" kern="1200" cap="none" spc="0" normalizeH="0" baseline="0" noProof="0" dirty="0">
                <a:ln>
                  <a:noFill/>
                </a:ln>
                <a:solidFill>
                  <a:srgbClr val="000000"/>
                </a:solidFill>
                <a:effectLst/>
                <a:uLnTx/>
                <a:uFillTx/>
                <a:latin typeface="+mn-lt"/>
                <a:ea typeface="Microsoft YaHei"/>
                <a:cs typeface="Calibri" panose="020F0502020204030204" pitchFamily="34" charset="0"/>
              </a:rPr>
              <a:t>Combined preferred terms of ‘anemia’ and ‘decreased hemoglobin’. </a:t>
            </a:r>
            <a:r>
              <a:rPr kumimoji="0" lang="en-US" i="0" u="none" strike="noStrike" kern="1200" cap="none" spc="0" normalizeH="0" baseline="30000" noProof="0" dirty="0">
                <a:ln>
                  <a:noFill/>
                </a:ln>
                <a:solidFill>
                  <a:srgbClr val="000000"/>
                </a:solidFill>
                <a:effectLst/>
                <a:uLnTx/>
                <a:uFillTx/>
                <a:latin typeface="+mn-lt"/>
                <a:ea typeface="Microsoft YaHei"/>
                <a:cs typeface="Calibri" panose="020F0502020204030204" pitchFamily="34" charset="0"/>
              </a:rPr>
              <a:t>§</a:t>
            </a:r>
            <a:r>
              <a:rPr kumimoji="0" lang="en-US" i="0" u="none" strike="noStrike" kern="1200" cap="none" spc="0" normalizeH="0" baseline="0" noProof="0" dirty="0">
                <a:ln>
                  <a:noFill/>
                </a:ln>
                <a:solidFill>
                  <a:srgbClr val="000000"/>
                </a:solidFill>
                <a:effectLst/>
                <a:uLnTx/>
                <a:uFillTx/>
                <a:latin typeface="+mn-lt"/>
                <a:ea typeface="Microsoft YaHei"/>
                <a:cs typeface="Calibri" panose="020F0502020204030204" pitchFamily="34" charset="0"/>
              </a:rPr>
              <a:t>Combined preferred terms of ‘leukopenia’ and ‘decreased white blood cell count’. </a:t>
            </a: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000000"/>
                </a:solidFill>
                <a:effectLst/>
                <a:uLnTx/>
                <a:uFillTx/>
                <a:latin typeface="+mn-lt"/>
                <a:ea typeface="Microsoft YaHei"/>
                <a:cs typeface="Calibri" panose="020F0502020204030204" pitchFamily="34" charset="0"/>
              </a:rPr>
              <a:t>G-CSF, granulocyte-colony stimulating factor; SG, sacituzumab govitecan; TPC, treatment of physician’s choice; TRAE, treatment-related AE.</a:t>
            </a:r>
          </a:p>
        </p:txBody>
      </p:sp>
      <p:graphicFrame>
        <p:nvGraphicFramePr>
          <p:cNvPr id="8" name="Table 7">
            <a:extLst>
              <a:ext uri="{FF2B5EF4-FFF2-40B4-BE49-F238E27FC236}">
                <a16:creationId xmlns:a16="http://schemas.microsoft.com/office/drawing/2014/main" id="{2FCCC3AA-84C2-4A93-F623-C033A761D200}"/>
              </a:ext>
            </a:extLst>
          </p:cNvPr>
          <p:cNvGraphicFramePr>
            <a:graphicFrameLocks noGrp="1"/>
          </p:cNvGraphicFramePr>
          <p:nvPr>
            <p:extLst>
              <p:ext uri="{D42A27DB-BD31-4B8C-83A1-F6EECF244321}">
                <p14:modId xmlns:p14="http://schemas.microsoft.com/office/powerpoint/2010/main" val="861604915"/>
              </p:ext>
            </p:extLst>
          </p:nvPr>
        </p:nvGraphicFramePr>
        <p:xfrm>
          <a:off x="1038027" y="1146024"/>
          <a:ext cx="10068337" cy="2905448"/>
        </p:xfrm>
        <a:graphic>
          <a:graphicData uri="http://schemas.openxmlformats.org/drawingml/2006/table">
            <a:tbl>
              <a:tblPr firstRow="1" bandRow="1">
                <a:tableStyleId>{7DF18680-E054-41AD-8BC1-D1AEF772440D}</a:tableStyleId>
              </a:tblPr>
              <a:tblGrid>
                <a:gridCol w="1500575">
                  <a:extLst>
                    <a:ext uri="{9D8B030D-6E8A-4147-A177-3AD203B41FA5}">
                      <a16:colId xmlns:a16="http://schemas.microsoft.com/office/drawing/2014/main" val="1786404291"/>
                    </a:ext>
                  </a:extLst>
                </a:gridCol>
                <a:gridCol w="867925">
                  <a:extLst>
                    <a:ext uri="{9D8B030D-6E8A-4147-A177-3AD203B41FA5}">
                      <a16:colId xmlns:a16="http://schemas.microsoft.com/office/drawing/2014/main" val="362682475"/>
                    </a:ext>
                  </a:extLst>
                </a:gridCol>
                <a:gridCol w="1110139">
                  <a:extLst>
                    <a:ext uri="{9D8B030D-6E8A-4147-A177-3AD203B41FA5}">
                      <a16:colId xmlns:a16="http://schemas.microsoft.com/office/drawing/2014/main" val="124576450"/>
                    </a:ext>
                  </a:extLst>
                </a:gridCol>
                <a:gridCol w="1153439">
                  <a:extLst>
                    <a:ext uri="{9D8B030D-6E8A-4147-A177-3AD203B41FA5}">
                      <a16:colId xmlns:a16="http://schemas.microsoft.com/office/drawing/2014/main" val="2296479947"/>
                    </a:ext>
                  </a:extLst>
                </a:gridCol>
                <a:gridCol w="1036032">
                  <a:extLst>
                    <a:ext uri="{9D8B030D-6E8A-4147-A177-3AD203B41FA5}">
                      <a16:colId xmlns:a16="http://schemas.microsoft.com/office/drawing/2014/main" val="1805346176"/>
                    </a:ext>
                  </a:extLst>
                </a:gridCol>
                <a:gridCol w="1036032">
                  <a:extLst>
                    <a:ext uri="{9D8B030D-6E8A-4147-A177-3AD203B41FA5}">
                      <a16:colId xmlns:a16="http://schemas.microsoft.com/office/drawing/2014/main" val="1598095397"/>
                    </a:ext>
                  </a:extLst>
                </a:gridCol>
                <a:gridCol w="1245566">
                  <a:extLst>
                    <a:ext uri="{9D8B030D-6E8A-4147-A177-3AD203B41FA5}">
                      <a16:colId xmlns:a16="http://schemas.microsoft.com/office/drawing/2014/main" val="20001"/>
                    </a:ext>
                  </a:extLst>
                </a:gridCol>
                <a:gridCol w="1074895">
                  <a:extLst>
                    <a:ext uri="{9D8B030D-6E8A-4147-A177-3AD203B41FA5}">
                      <a16:colId xmlns:a16="http://schemas.microsoft.com/office/drawing/2014/main" val="1399430550"/>
                    </a:ext>
                  </a:extLst>
                </a:gridCol>
                <a:gridCol w="1043734">
                  <a:extLst>
                    <a:ext uri="{9D8B030D-6E8A-4147-A177-3AD203B41FA5}">
                      <a16:colId xmlns:a16="http://schemas.microsoft.com/office/drawing/2014/main" val="3529061394"/>
                    </a:ext>
                  </a:extLst>
                </a:gridCol>
              </a:tblGrid>
              <a:tr h="278437">
                <a:tc gridSpan="2">
                  <a:txBody>
                    <a:bodyPr/>
                    <a:lstStyle/>
                    <a:p>
                      <a:pPr>
                        <a:spcBef>
                          <a:spcPts val="0"/>
                        </a:spcBef>
                      </a:pPr>
                      <a:endParaRPr lang="en-US" sz="1100" dirty="0">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spcBef>
                          <a:spcPts val="0"/>
                        </a:spcBef>
                      </a:pPr>
                      <a:endParaRPr lang="en-US" sz="1400" dirty="0">
                        <a:latin typeface="Arial" panose="020B0604020202020204" pitchFamily="34" charset="0"/>
                        <a:cs typeface="Arial" panose="020B0604020202020204"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57150">
                        <a:spcBef>
                          <a:spcPts val="0"/>
                        </a:spcBef>
                      </a:pPr>
                      <a:endParaRPr lang="en-US" sz="1100" dirty="0">
                        <a:solidFill>
                          <a:schemeClr val="tx1"/>
                        </a:solidFill>
                        <a:latin typeface="Arial" panose="020B0604020202020204" pitchFamily="34" charset="0"/>
                        <a:cs typeface="Arial" panose="020B0604020202020204" pitchFamily="34" charset="0"/>
                      </a:endParaRPr>
                    </a:p>
                  </a:txBody>
                  <a:tcPr marL="68580" marR="68580" marT="34290" marB="3429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3">
                  <a:txBody>
                    <a:bodyPr/>
                    <a:lstStyle/>
                    <a:p>
                      <a:pPr marL="0" algn="ctr" defTabSz="914400" rtl="0" eaLnBrk="1" latinLnBrk="0" hangingPunct="1">
                        <a:spcBef>
                          <a:spcPts val="0"/>
                        </a:spcBef>
                      </a:pPr>
                      <a:r>
                        <a:rPr lang="en-US" sz="1200" b="1" kern="1200" dirty="0">
                          <a:solidFill>
                            <a:schemeClr val="bg1"/>
                          </a:solidFill>
                          <a:latin typeface="Arial" panose="020B0604020202020204" pitchFamily="34" charset="0"/>
                          <a:ea typeface="+mn-ea"/>
                          <a:cs typeface="Arial" panose="020B0604020202020204" pitchFamily="34" charset="0"/>
                        </a:rPr>
                        <a:t>SG (n=258)</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hMerge="1">
                  <a:txBody>
                    <a:bodyPr/>
                    <a:lstStyle/>
                    <a:p>
                      <a:pPr marL="0" algn="ctr" defTabSz="914400" rtl="0" eaLnBrk="1" latinLnBrk="0" hangingPunct="1">
                        <a:spcBef>
                          <a:spcPts val="0"/>
                        </a:spcBef>
                      </a:pPr>
                      <a:endParaRPr lang="en-US" sz="1400" b="1" kern="1200" dirty="0">
                        <a:solidFill>
                          <a:schemeClr val="bg1"/>
                        </a:solidFill>
                        <a:latin typeface="Arial" panose="020B0604020202020204" pitchFamily="34" charset="0"/>
                        <a:ea typeface="+mn-ea"/>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hMerge="1">
                  <a:txBody>
                    <a:bodyPr/>
                    <a:lstStyle/>
                    <a:p>
                      <a:pPr marL="0" algn="ctr" defTabSz="914400" rtl="0" eaLnBrk="1" latinLnBrk="0" hangingPunct="1">
                        <a:spcBef>
                          <a:spcPts val="0"/>
                        </a:spcBef>
                      </a:pPr>
                      <a:endParaRPr lang="en-US" sz="1400" b="1" kern="1200" dirty="0">
                        <a:solidFill>
                          <a:schemeClr val="bg1"/>
                        </a:solidFill>
                        <a:latin typeface="Arial" panose="020B0604020202020204" pitchFamily="34" charset="0"/>
                        <a:ea typeface="+mn-ea"/>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gridSpan="3">
                  <a:txBody>
                    <a:bodyPr/>
                    <a:lstStyle/>
                    <a:p>
                      <a:pPr algn="ctr">
                        <a:spcBef>
                          <a:spcPts val="0"/>
                        </a:spcBef>
                      </a:pPr>
                      <a:r>
                        <a:rPr lang="en-US" sz="1200" dirty="0">
                          <a:latin typeface="Arial" panose="020B0604020202020204" pitchFamily="34" charset="0"/>
                          <a:cs typeface="Arial" panose="020B0604020202020204" pitchFamily="34" charset="0"/>
                        </a:rPr>
                        <a:t>TPC (n=224)</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spcBef>
                          <a:spcPts val="0"/>
                        </a:spcBef>
                      </a:pP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spcBef>
                          <a:spcPts val="0"/>
                        </a:spcBef>
                      </a:pP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72953">
                <a:tc gridSpan="3">
                  <a:txBody>
                    <a:bodyPr/>
                    <a:lstStyle/>
                    <a:p>
                      <a:pPr marL="1601788" indent="52388" algn="l" fontAlgn="t">
                        <a:lnSpc>
                          <a:spcPct val="100000"/>
                        </a:lnSpc>
                        <a:spcBef>
                          <a:spcPts val="0"/>
                        </a:spcBef>
                        <a:spcAft>
                          <a:spcPts val="0"/>
                        </a:spcAft>
                      </a:pPr>
                      <a:r>
                        <a:rPr lang="en-US" sz="1100" b="1" i="0" u="none" strike="noStrike" dirty="0">
                          <a:solidFill>
                            <a:srgbClr val="002060"/>
                          </a:solidFill>
                          <a:effectLst/>
                          <a:latin typeface="Arial" panose="020B0604020202020204" pitchFamily="34" charset="0"/>
                          <a:cs typeface="Arial" panose="020B0604020202020204" pitchFamily="34" charset="0"/>
                        </a:rPr>
                        <a:t>TRAE*</a:t>
                      </a:r>
                    </a:p>
                  </a:txBody>
                  <a:tcPr marL="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US" sz="1000" dirty="0">
                          <a:solidFill>
                            <a:srgbClr val="002060"/>
                          </a:solidFill>
                          <a:latin typeface="Arial" panose="020B0604020202020204" pitchFamily="34" charset="0"/>
                          <a:cs typeface="Arial" panose="020B0604020202020204" pitchFamily="34" charset="0"/>
                        </a:rPr>
                        <a:t>All grade %</a:t>
                      </a:r>
                      <a:endParaRPr lang="en-US" sz="1000" dirty="0">
                        <a:solidFill>
                          <a:srgbClr val="002060"/>
                        </a:solidFill>
                        <a:latin typeface="Arial" panose="020B0604020202020204" pitchFamily="34" charset="0"/>
                        <a:ea typeface="Cambria" panose="02040503050406030204" pitchFamily="18" charset="0"/>
                        <a:cs typeface="Arial" panose="020B0604020202020204" pitchFamily="34" charset="0"/>
                      </a:endParaRP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en-US" sz="1000" b="1" dirty="0">
                          <a:solidFill>
                            <a:srgbClr val="002060"/>
                          </a:solidFill>
                          <a:latin typeface="Arial" panose="020B0604020202020204" pitchFamily="34" charset="0"/>
                          <a:ea typeface="Cambria" panose="02040503050406030204" pitchFamily="18" charset="0"/>
                          <a:cs typeface="Arial" panose="020B0604020202020204" pitchFamily="34" charset="0"/>
                        </a:rPr>
                        <a:t>Grade 3, %</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2060"/>
                          </a:solidFill>
                          <a:latin typeface="Arial" panose="020B0604020202020204" pitchFamily="34" charset="0"/>
                          <a:ea typeface="Cambria" panose="02040503050406030204" pitchFamily="18" charset="0"/>
                          <a:cs typeface="Arial" panose="020B0604020202020204" pitchFamily="34" charset="0"/>
                        </a:rPr>
                        <a:t>Grade 4, %</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Bef>
                          <a:spcPts val="0"/>
                        </a:spcBef>
                        <a:spcAft>
                          <a:spcPts val="0"/>
                        </a:spcAft>
                      </a:pPr>
                      <a:r>
                        <a:rPr lang="en-US" sz="1000" dirty="0">
                          <a:solidFill>
                            <a:srgbClr val="002060"/>
                          </a:solidFill>
                          <a:latin typeface="Arial" panose="020B0604020202020204" pitchFamily="34" charset="0"/>
                          <a:cs typeface="Arial" panose="020B0604020202020204" pitchFamily="34" charset="0"/>
                        </a:rPr>
                        <a:t>All grade, %</a:t>
                      </a:r>
                      <a:endParaRPr lang="en-US" sz="1000" dirty="0">
                        <a:solidFill>
                          <a:srgbClr val="002060"/>
                        </a:solidFill>
                        <a:latin typeface="Arial" panose="020B0604020202020204" pitchFamily="34" charset="0"/>
                        <a:ea typeface="Cambria" panose="02040503050406030204" pitchFamily="18" charset="0"/>
                        <a:cs typeface="Arial" panose="020B0604020202020204" pitchFamily="34" charset="0"/>
                      </a:endParaRP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en-US" sz="1000" b="1" dirty="0">
                          <a:solidFill>
                            <a:srgbClr val="002060"/>
                          </a:solidFill>
                          <a:latin typeface="Arial" panose="020B0604020202020204" pitchFamily="34" charset="0"/>
                          <a:ea typeface="Cambria" panose="02040503050406030204" pitchFamily="18" charset="0"/>
                          <a:cs typeface="Arial" panose="020B0604020202020204" pitchFamily="34" charset="0"/>
                        </a:rPr>
                        <a:t>Grade 3, %</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2060"/>
                          </a:solidFill>
                          <a:latin typeface="Arial" panose="020B0604020202020204" pitchFamily="34" charset="0"/>
                          <a:ea typeface="Cambria" panose="02040503050406030204" pitchFamily="18" charset="0"/>
                          <a:cs typeface="Arial" panose="020B0604020202020204" pitchFamily="34" charset="0"/>
                        </a:rPr>
                        <a:t>Grade 4, %</a:t>
                      </a:r>
                    </a:p>
                  </a:txBody>
                  <a:tcPr marL="68580" marR="68580" marT="34290" marB="3429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29695217"/>
                  </a:ext>
                </a:extLst>
              </a:tr>
              <a:tr h="261562">
                <a:tc rowSpan="4">
                  <a:txBody>
                    <a:bodyPr/>
                    <a:lstStyle/>
                    <a:p>
                      <a:pPr marL="0" indent="0" algn="l" fontAlgn="t">
                        <a:lnSpc>
                          <a:spcPct val="90000"/>
                        </a:lnSpc>
                        <a:spcBef>
                          <a:spcPts val="0"/>
                        </a:spcBef>
                        <a:spcAft>
                          <a:spcPts val="300"/>
                        </a:spcAft>
                      </a:pPr>
                      <a:r>
                        <a:rPr lang="en-US" sz="1100" b="1" i="0" u="none" strike="noStrike" dirty="0">
                          <a:solidFill>
                            <a:srgbClr val="002060"/>
                          </a:solidFill>
                          <a:effectLst/>
                          <a:latin typeface="Arial" panose="020B0604020202020204" pitchFamily="34" charset="0"/>
                          <a:cs typeface="Arial" panose="020B0604020202020204" pitchFamily="34" charset="0"/>
                        </a:rPr>
                        <a:t>Hematologic </a:t>
                      </a:r>
                    </a:p>
                  </a:txBody>
                  <a:tcPr marL="45720" anchor="ctr">
                    <a:lnT w="28575" cap="flat" cmpd="sng" algn="ctr">
                      <a:solidFill>
                        <a:schemeClr val="tx1"/>
                      </a:solidFill>
                      <a:prstDash val="solid"/>
                      <a:round/>
                      <a:headEnd type="none" w="med" len="med"/>
                      <a:tailEnd type="none" w="med" len="med"/>
                    </a:lnT>
                    <a:noFill/>
                  </a:tcPr>
                </a:tc>
                <a:tc gridSpan="2">
                  <a:txBody>
                    <a:bodyPr/>
                    <a:lstStyle/>
                    <a:p>
                      <a:pPr algn="l"/>
                      <a:r>
                        <a:rPr lang="it-IT" sz="1100" b="1" dirty="0">
                          <a:solidFill>
                            <a:srgbClr val="002060"/>
                          </a:solidFill>
                          <a:latin typeface="Arial" panose="020B0604020202020204" pitchFamily="34" charset="0"/>
                          <a:cs typeface="Arial" panose="020B0604020202020204" pitchFamily="34" charset="0"/>
                        </a:rPr>
                        <a:t>Neutropenia</a:t>
                      </a:r>
                      <a:r>
                        <a:rPr lang="en-US" sz="1100" baseline="30000" dirty="0">
                          <a:solidFill>
                            <a:srgbClr val="002060"/>
                          </a:solidFill>
                          <a:ea typeface="MS Mincho" panose="02020609040205080304" pitchFamily="49" charset="-128"/>
                        </a:rPr>
                        <a:t>†</a:t>
                      </a:r>
                      <a:endParaRPr lang="it-IT" sz="1100" b="1" dirty="0">
                        <a:solidFill>
                          <a:srgbClr val="002060"/>
                        </a:solidFill>
                        <a:latin typeface="Arial" panose="020B0604020202020204" pitchFamily="34" charset="0"/>
                        <a:cs typeface="Arial" panose="020B0604020202020204" pitchFamily="34" charset="0"/>
                      </a:endParaRPr>
                    </a:p>
                  </a:txBody>
                  <a:tcPr marL="68580" marR="68580" marT="34290" marB="34290" anchor="ctr">
                    <a:lnT w="28575" cap="flat" cmpd="sng" algn="ctr">
                      <a:solidFill>
                        <a:schemeClr val="tx1"/>
                      </a:solidFill>
                      <a:prstDash val="solid"/>
                      <a:round/>
                      <a:headEnd type="none" w="med" len="med"/>
                      <a:tailEnd type="none" w="med" len="med"/>
                    </a:lnT>
                    <a:noFill/>
                  </a:tcPr>
                </a:tc>
                <a:tc hMerge="1">
                  <a:txBody>
                    <a:bodyPr/>
                    <a:lstStyle/>
                    <a:p>
                      <a:pPr algn="l"/>
                      <a:r>
                        <a:rPr lang="it-IT" sz="1400" dirty="0">
                          <a:latin typeface="Arial" panose="020B0604020202020204" pitchFamily="34" charset="0"/>
                          <a:cs typeface="Arial" panose="020B0604020202020204" pitchFamily="34" charset="0"/>
                        </a:rPr>
                        <a:t>Neutropenia</a:t>
                      </a:r>
                    </a:p>
                    <a:p>
                      <a:pPr algn="l"/>
                      <a:r>
                        <a:rPr lang="it-IT" sz="1400" dirty="0">
                          <a:latin typeface="Arial" panose="020B0604020202020204" pitchFamily="34" charset="0"/>
                          <a:cs typeface="Arial" panose="020B0604020202020204" pitchFamily="34" charset="0"/>
                        </a:rPr>
                        <a:t>Febrile neutropenia</a:t>
                      </a:r>
                    </a:p>
                    <a:p>
                      <a:pPr algn="l"/>
                      <a:r>
                        <a:rPr lang="it-IT" sz="1400" dirty="0">
                          <a:latin typeface="Arial" panose="020B0604020202020204" pitchFamily="34" charset="0"/>
                          <a:cs typeface="Arial" panose="020B0604020202020204" pitchFamily="34" charset="0"/>
                        </a:rPr>
                        <a:t>Anemia</a:t>
                      </a:r>
                    </a:p>
                    <a:p>
                      <a:pPr algn="l"/>
                      <a:r>
                        <a:rPr lang="it-IT" sz="1400" dirty="0">
                          <a:latin typeface="Arial" panose="020B0604020202020204" pitchFamily="34" charset="0"/>
                          <a:cs typeface="Arial" panose="020B0604020202020204" pitchFamily="34" charset="0"/>
                        </a:rPr>
                        <a:t>Leukopenia</a:t>
                      </a: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63</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46</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17</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43</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27</a:t>
                      </a:r>
                    </a:p>
                  </a:txBody>
                  <a:tcPr marL="68580" marR="68580" marT="34290" marB="34290"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13</a:t>
                      </a:r>
                    </a:p>
                  </a:txBody>
                  <a:tcPr marL="68580" marR="68580" marT="34290" marB="3429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0014258"/>
                  </a:ext>
                </a:extLst>
              </a:tr>
              <a:tr h="26156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Anemia</a:t>
                      </a:r>
                      <a:r>
                        <a:rPr kumimoji="0" lang="en-US" sz="1100" b="0" i="0" u="none" strike="noStrike" kern="1200" cap="none" spc="0" normalizeH="0" baseline="30000" noProof="0" dirty="0">
                          <a:ln>
                            <a:noFill/>
                          </a:ln>
                          <a:solidFill>
                            <a:srgbClr val="002060"/>
                          </a:solidFill>
                          <a:effectLst/>
                          <a:uLnTx/>
                          <a:uFillTx/>
                          <a:latin typeface="+mn-lt"/>
                          <a:ea typeface="MS Mincho" panose="02020609040205080304" pitchFamily="49" charset="-128"/>
                          <a:cs typeface="+mn-cs"/>
                        </a:rPr>
                        <a:t>‡</a:t>
                      </a:r>
                      <a:endParaRPr kumimoji="0" lang="it-IT"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68580" marR="68580" marT="34290" marB="34290"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34</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8</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24</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5</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noFill/>
                  </a:tcPr>
                </a:tc>
                <a:extLst>
                  <a:ext uri="{0D108BD9-81ED-4DB2-BD59-A6C34878D82A}">
                    <a16:rowId xmlns:a16="http://schemas.microsoft.com/office/drawing/2014/main" val="1299327655"/>
                  </a:ext>
                </a:extLst>
              </a:tr>
              <a:tr h="26156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solidFill>
                            <a:srgbClr val="002060"/>
                          </a:solidFill>
                          <a:latin typeface="Arial" panose="020B0604020202020204" pitchFamily="34" charset="0"/>
                          <a:cs typeface="Arial" panose="020B0604020202020204" pitchFamily="34" charset="0"/>
                        </a:rPr>
                        <a:t>Leukopenia</a:t>
                      </a:r>
                      <a:r>
                        <a:rPr lang="en-US" sz="1100" b="0" i="0" u="none" strike="noStrike" baseline="30000" dirty="0">
                          <a:solidFill>
                            <a:srgbClr val="002060"/>
                          </a:solidFill>
                          <a:effectLst/>
                          <a:latin typeface="Arial" panose="020B0604020202020204" pitchFamily="34" charset="0"/>
                          <a:cs typeface="Arial" panose="020B0604020202020204" pitchFamily="34" charset="0"/>
                        </a:rPr>
                        <a:t>§</a:t>
                      </a:r>
                      <a:endParaRPr lang="it-IT" sz="1100" baseline="30000" dirty="0">
                        <a:solidFill>
                          <a:srgbClr val="002060"/>
                        </a:solidFill>
                        <a:latin typeface="Arial" panose="020B0604020202020204" pitchFamily="34" charset="0"/>
                        <a:cs typeface="Arial" panose="020B0604020202020204" pitchFamily="34" charset="0"/>
                      </a:endParaRPr>
                    </a:p>
                  </a:txBody>
                  <a:tcPr marL="68580" marR="68580" marT="34290" marB="34290"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16</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10</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11</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5</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1</a:t>
                      </a:r>
                    </a:p>
                  </a:txBody>
                  <a:tcPr marL="68580" marR="68580" marT="34290" marB="34290" anchor="ctr">
                    <a:noFill/>
                  </a:tcPr>
                </a:tc>
                <a:extLst>
                  <a:ext uri="{0D108BD9-81ED-4DB2-BD59-A6C34878D82A}">
                    <a16:rowId xmlns:a16="http://schemas.microsoft.com/office/drawing/2014/main" val="345555615"/>
                  </a:ext>
                </a:extLst>
              </a:tr>
              <a:tr h="26156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solidFill>
                            <a:srgbClr val="002060"/>
                          </a:solidFill>
                          <a:latin typeface="Arial" panose="020B0604020202020204" pitchFamily="34" charset="0"/>
                          <a:cs typeface="Arial" panose="020B0604020202020204" pitchFamily="34" charset="0"/>
                        </a:rPr>
                        <a:t>Febrile neutropenia</a:t>
                      </a:r>
                    </a:p>
                  </a:txBody>
                  <a:tcPr marL="68580" marR="68580" marT="34290" marB="34290"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6</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5</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2</a:t>
                      </a:r>
                    </a:p>
                  </a:txBody>
                  <a:tcPr marL="68580" marR="68580" marT="34290" marB="34290" anchor="ctr">
                    <a:noFill/>
                  </a:tcPr>
                </a:tc>
                <a:tc>
                  <a:txBody>
                    <a:bodyPr/>
                    <a:lstStyle/>
                    <a:p>
                      <a:pPr marL="0" indent="0" algn="ctr">
                        <a:lnSpc>
                          <a:spcPct val="100000"/>
                        </a:lnSpc>
                        <a:buFont typeface="Arial" panose="020B0604020202020204" pitchFamily="34" charset="0"/>
                        <a:buNone/>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2</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nchor="ctr">
                    <a:noFill/>
                  </a:tcPr>
                </a:tc>
                <a:extLst>
                  <a:ext uri="{0D108BD9-81ED-4DB2-BD59-A6C34878D82A}">
                    <a16:rowId xmlns:a16="http://schemas.microsoft.com/office/drawing/2014/main" val="3488243378"/>
                  </a:ext>
                </a:extLst>
              </a:tr>
              <a:tr h="261562">
                <a:tc rowSpan="3">
                  <a:txBody>
                    <a:bodyPr/>
                    <a:lstStyle/>
                    <a:p>
                      <a:pPr marL="0" marR="0" lvl="0" indent="0" algn="l" defTabSz="914400" rtl="0" eaLnBrk="1" fontAlgn="t" latinLnBrk="0" hangingPunct="1">
                        <a:lnSpc>
                          <a:spcPct val="90000"/>
                        </a:lnSpc>
                        <a:spcBef>
                          <a:spcPts val="0"/>
                        </a:spcBef>
                        <a:spcAft>
                          <a:spcPts val="300"/>
                        </a:spcAft>
                        <a:buClrTx/>
                        <a:buSzTx/>
                        <a:buFontTx/>
                        <a:buNone/>
                        <a:tabLst/>
                        <a:defRPr/>
                      </a:pPr>
                      <a:r>
                        <a:rPr lang="en-US" sz="1100" b="1" i="0" u="none" strike="noStrike" dirty="0">
                          <a:solidFill>
                            <a:srgbClr val="002060"/>
                          </a:solidFill>
                          <a:effectLst/>
                          <a:latin typeface="Arial" panose="020B0604020202020204" pitchFamily="34" charset="0"/>
                          <a:cs typeface="Arial" panose="020B0604020202020204" pitchFamily="34" charset="0"/>
                        </a:rPr>
                        <a:t>Gastrointestinal</a:t>
                      </a:r>
                    </a:p>
                  </a:txBody>
                  <a:tcPr marL="4572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Arial" panose="020B0604020202020204" pitchFamily="34" charset="0"/>
                          <a:cs typeface="Arial" panose="020B0604020202020204" pitchFamily="34" charset="0"/>
                        </a:rPr>
                        <a:t>Diarrhea</a:t>
                      </a:r>
                    </a:p>
                  </a:txBody>
                  <a:tcPr marL="68580" marR="68580" marT="34290" marB="34290"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59</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10</a:t>
                      </a:r>
                    </a:p>
                  </a:txBody>
                  <a:tcPr marL="68580" marR="68580" marT="34290" marB="34290" anchor="ctr">
                    <a:solidFill>
                      <a:srgbClr val="E7F3F3"/>
                    </a:solid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12</a:t>
                      </a:r>
                    </a:p>
                  </a:txBody>
                  <a:tcPr marL="68580" marR="68580" marT="34290" marB="34290" anchor="ctr">
                    <a:solidFill>
                      <a:srgbClr val="E7F3F3"/>
                    </a:solidFill>
                  </a:tcPr>
                </a:tc>
                <a:tc>
                  <a:txBody>
                    <a:bodyPr/>
                    <a:lstStyle/>
                    <a:p>
                      <a:pPr marL="0" indent="0" algn="ctr">
                        <a:lnSpc>
                          <a:spcPct val="100000"/>
                        </a:lnSpc>
                        <a:buFont typeface="Arial" panose="020B0604020202020204" pitchFamily="34" charset="0"/>
                        <a:buNone/>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rgbClr val="E7F3F3"/>
                    </a:solidFill>
                  </a:tcPr>
                </a:tc>
                <a:extLst>
                  <a:ext uri="{0D108BD9-81ED-4DB2-BD59-A6C34878D82A}">
                    <a16:rowId xmlns:a16="http://schemas.microsoft.com/office/drawing/2014/main" val="3178109824"/>
                  </a:ext>
                </a:extLst>
              </a:tr>
              <a:tr h="26156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2060"/>
                          </a:solidFill>
                          <a:latin typeface="Arial" panose="020B0604020202020204" pitchFamily="34" charset="0"/>
                          <a:cs typeface="Arial" panose="020B0604020202020204" pitchFamily="34" charset="0"/>
                        </a:rPr>
                        <a:t>Nausea</a:t>
                      </a:r>
                    </a:p>
                  </a:txBody>
                  <a:tcPr marL="68580" marR="68580" marT="34290" marB="34290"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57</a:t>
                      </a:r>
                    </a:p>
                  </a:txBody>
                  <a:tcPr marL="68580" marR="68580" marT="34290" marB="34290">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2</a:t>
                      </a:r>
                    </a:p>
                  </a:txBody>
                  <a:tcPr marL="68580" marR="68580" marT="34290" marB="34290">
                    <a:solidFill>
                      <a:srgbClr val="E7F3F3"/>
                    </a:solid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26</a:t>
                      </a:r>
                    </a:p>
                  </a:txBody>
                  <a:tcPr marL="68580" marR="68580" marT="34290" marB="34290">
                    <a:solidFill>
                      <a:srgbClr val="E7F3F3"/>
                    </a:solid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rgbClr val="E7F3F3"/>
                    </a:solidFill>
                  </a:tcPr>
                </a:tc>
                <a:extLst>
                  <a:ext uri="{0D108BD9-81ED-4DB2-BD59-A6C34878D82A}">
                    <a16:rowId xmlns:a16="http://schemas.microsoft.com/office/drawing/2014/main" val="3066077340"/>
                  </a:ext>
                </a:extLst>
              </a:tr>
              <a:tr h="261562">
                <a:tc vMerge="1">
                  <a:txBody>
                    <a:bodyPr/>
                    <a:lstStyle/>
                    <a:p>
                      <a:pPr marL="0" marR="0" lvl="0" indent="0" algn="l" defTabSz="914400" rtl="0" eaLnBrk="1" fontAlgn="t" latinLnBrk="0" hangingPunct="1">
                        <a:lnSpc>
                          <a:spcPct val="90000"/>
                        </a:lnSpc>
                        <a:spcBef>
                          <a:spcPts val="0"/>
                        </a:spcBef>
                        <a:spcAft>
                          <a:spcPts val="300"/>
                        </a:spcAft>
                        <a:buClrTx/>
                        <a:buSzTx/>
                        <a:buFontTx/>
                        <a:buNone/>
                        <a:tabLst/>
                        <a:defRPr/>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latin typeface="Arial" panose="020B0604020202020204" pitchFamily="34" charset="0"/>
                          <a:cs typeface="Arial" panose="020B0604020202020204" pitchFamily="34" charset="0"/>
                        </a:rPr>
                        <a:t>Vomiting</a:t>
                      </a:r>
                    </a:p>
                  </a:txBody>
                  <a:tcPr marL="68580" marR="68580" marT="34290" marB="34290"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29</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a:t>
                      </a:r>
                    </a:p>
                  </a:txBody>
                  <a:tcPr marL="68580" marR="68580" marT="34290" marB="34290" anchor="ctr">
                    <a:solidFill>
                      <a:srgbClr val="E7F3F3"/>
                    </a:solidFill>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10</a:t>
                      </a:r>
                    </a:p>
                  </a:txBody>
                  <a:tcPr marL="68580" marR="68580" marT="34290" marB="34290" anchor="ctr">
                    <a:solidFill>
                      <a:srgbClr val="E7F3F3"/>
                    </a:solidFill>
                  </a:tcPr>
                </a:tc>
                <a:tc>
                  <a:txBody>
                    <a:bodyPr/>
                    <a:lstStyle/>
                    <a:p>
                      <a:pPr marL="0" indent="0" algn="ctr">
                        <a:lnSpc>
                          <a:spcPct val="100000"/>
                        </a:lnSpc>
                        <a:buFont typeface="Arial" panose="020B0604020202020204" pitchFamily="34" charset="0"/>
                        <a:buNone/>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&lt;1</a:t>
                      </a:r>
                    </a:p>
                  </a:txBody>
                  <a:tcPr marL="68580" marR="68580" marT="34290" marB="34290"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rgbClr val="E7F3F3"/>
                    </a:solidFill>
                  </a:tcPr>
                </a:tc>
                <a:extLst>
                  <a:ext uri="{0D108BD9-81ED-4DB2-BD59-A6C34878D82A}">
                    <a16:rowId xmlns:a16="http://schemas.microsoft.com/office/drawing/2014/main" val="2215335986"/>
                  </a:ext>
                </a:extLst>
              </a:tr>
              <a:tr h="261562">
                <a:tc rowSpan="2">
                  <a:txBody>
                    <a:bodyPr/>
                    <a:lstStyle/>
                    <a:p>
                      <a:pPr marL="0" marR="0" lvl="0" indent="0" algn="l" defTabSz="914400" rtl="0" eaLnBrk="1" fontAlgn="t" latinLnBrk="0" hangingPunct="1">
                        <a:lnSpc>
                          <a:spcPct val="9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Other</a:t>
                      </a:r>
                      <a:endParaRPr kumimoji="0" lang="en-US" sz="1100" b="0" i="0" u="none" strike="sngStrike" kern="1200" cap="none" spc="0" normalizeH="0" baseline="10000" noProof="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45720" anchor="ctr">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100" b="1" dirty="0">
                          <a:solidFill>
                            <a:srgbClr val="002060"/>
                          </a:solidFill>
                          <a:latin typeface="Arial" panose="020B0604020202020204" pitchFamily="34" charset="0"/>
                          <a:cs typeface="Arial" panose="020B0604020202020204" pitchFamily="34" charset="0"/>
                        </a:rPr>
                        <a:t>Fatigue</a:t>
                      </a:r>
                    </a:p>
                  </a:txBody>
                  <a:tcPr marL="68580" marR="68580" marT="34290" marB="34290" anchor="ctr">
                    <a:solidFill>
                      <a:schemeClr val="bg1"/>
                    </a:solidFill>
                  </a:tcPr>
                </a:tc>
                <a:tc hMerge="1">
                  <a:txBody>
                    <a:bodyPr/>
                    <a:lstStyle/>
                    <a:p>
                      <a:pPr algn="l"/>
                      <a:r>
                        <a:rPr lang="en-US" sz="1400" dirty="0">
                          <a:latin typeface="Arial" panose="020B0604020202020204" pitchFamily="34" charset="0"/>
                          <a:cs typeface="Arial" panose="020B0604020202020204" pitchFamily="34" charset="0"/>
                        </a:rPr>
                        <a:t>Fatigue</a:t>
                      </a:r>
                    </a:p>
                    <a:p>
                      <a:pPr algn="l"/>
                      <a:r>
                        <a:rPr lang="en-US" sz="1400" dirty="0">
                          <a:latin typeface="Arial" panose="020B0604020202020204" pitchFamily="34" charset="0"/>
                          <a:cs typeface="Arial" panose="020B0604020202020204" pitchFamily="34" charset="0"/>
                        </a:rPr>
                        <a:t>Alopecia</a:t>
                      </a:r>
                    </a:p>
                    <a:p>
                      <a:pPr algn="l"/>
                      <a:r>
                        <a:rPr lang="en-US" sz="1400" dirty="0">
                          <a:latin typeface="Arial" panose="020B0604020202020204" pitchFamily="34" charset="0"/>
                          <a:cs typeface="Arial" panose="020B0604020202020204" pitchFamily="34" charset="0"/>
                        </a:rPr>
                        <a:t>Decreased appetite</a:t>
                      </a:r>
                    </a:p>
                    <a:p>
                      <a:pPr algn="l"/>
                      <a:r>
                        <a:rPr lang="en-US" sz="1400" dirty="0">
                          <a:latin typeface="Arial" panose="020B0604020202020204" pitchFamily="34" charset="0"/>
                          <a:cs typeface="Arial" panose="020B0604020202020204" pitchFamily="34" charset="0"/>
                        </a:rPr>
                        <a:t>Hyperglycemia</a:t>
                      </a:r>
                    </a:p>
                    <a:p>
                      <a:pPr algn="l"/>
                      <a:r>
                        <a:rPr lang="en-US" sz="1400" dirty="0">
                          <a:latin typeface="Arial" panose="020B0604020202020204" pitchFamily="34" charset="0"/>
                          <a:cs typeface="Arial" panose="020B0604020202020204" pitchFamily="34" charset="0"/>
                        </a:rPr>
                        <a:t>Hypomagnesemia</a:t>
                      </a:r>
                    </a:p>
                    <a:p>
                      <a:pPr algn="l"/>
                      <a:r>
                        <a:rPr lang="en-US" sz="1400" dirty="0">
                          <a:latin typeface="Arial" panose="020B0604020202020204" pitchFamily="34" charset="0"/>
                          <a:cs typeface="Arial" panose="020B0604020202020204" pitchFamily="34" charset="0"/>
                        </a:rPr>
                        <a:t>Hypophosphatemia</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45</a:t>
                      </a:r>
                    </a:p>
                  </a:txBody>
                  <a:tcPr marL="68580" marR="68580" marT="34290" marB="3429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3</a:t>
                      </a:r>
                    </a:p>
                  </a:txBody>
                  <a:tcPr marL="68580" marR="68580" marT="34290" marB="34290" anchor="c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30</a:t>
                      </a:r>
                    </a:p>
                  </a:txBody>
                  <a:tcPr marL="68580" marR="68580" marT="34290" marB="34290" anchor="c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5</a:t>
                      </a:r>
                    </a:p>
                  </a:txBody>
                  <a:tcPr marL="68580" marR="68580" marT="34290" marB="3429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nchor="ctr">
                    <a:solidFill>
                      <a:schemeClr val="bg1"/>
                    </a:solidFill>
                  </a:tcPr>
                </a:tc>
                <a:extLst>
                  <a:ext uri="{0D108BD9-81ED-4DB2-BD59-A6C34878D82A}">
                    <a16:rowId xmlns:a16="http://schemas.microsoft.com/office/drawing/2014/main" val="1118530078"/>
                  </a:ext>
                </a:extLst>
              </a:tr>
              <a:tr h="261562">
                <a:tc vMerge="1">
                  <a:txBody>
                    <a:bodyPr/>
                    <a:lstStyle/>
                    <a:p>
                      <a:pPr marL="0" marR="0" indent="0" algn="l" defTabSz="914400" rtl="0" eaLnBrk="1" fontAlgn="t" latinLnBrk="0" hangingPunct="1">
                        <a:lnSpc>
                          <a:spcPct val="90000"/>
                        </a:lnSpc>
                        <a:spcBef>
                          <a:spcPts val="0"/>
                        </a:spcBef>
                        <a:spcAft>
                          <a:spcPts val="300"/>
                        </a:spcAft>
                        <a:buClrTx/>
                        <a:buSzTx/>
                        <a:buFontTx/>
                        <a:buNone/>
                        <a:tabLst/>
                        <a:defRPr/>
                      </a:pPr>
                      <a:endParaRPr lang="en-US" sz="1400" b="0" i="0" u="none" strike="noStrike" baseline="5000" dirty="0">
                        <a:solidFill>
                          <a:schemeClr val="tx1"/>
                        </a:solidFill>
                        <a:effectLst/>
                        <a:latin typeface="Arial" panose="020B0604020202020204" pitchFamily="34" charset="0"/>
                        <a:cs typeface="Arial" panose="020B0604020202020204" pitchFamily="34" charset="0"/>
                      </a:endParaRPr>
                    </a:p>
                  </a:txBody>
                  <a:tcPr marL="60960" marR="121920" marT="60960" marB="60960" anchor="ctr">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100" b="1" dirty="0">
                          <a:solidFill>
                            <a:srgbClr val="002060"/>
                          </a:solidFill>
                          <a:latin typeface="Arial" panose="020B0604020202020204" pitchFamily="34" charset="0"/>
                          <a:cs typeface="Arial" panose="020B0604020202020204" pitchFamily="34" charset="0"/>
                        </a:rPr>
                        <a:t>Alopecia</a:t>
                      </a:r>
                    </a:p>
                  </a:txBody>
                  <a:tcPr marL="68580" marR="68580" marT="34290" marB="3429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46</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16</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buFont typeface="Arial" panose="020B0604020202020204" pitchFamily="34" charset="0"/>
                        <a:buNone/>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002060"/>
                          </a:solidFill>
                          <a:latin typeface="Arial" panose="020B0604020202020204" pitchFamily="34" charset="0"/>
                          <a:ea typeface="Cambria" panose="02040503050406030204" pitchFamily="18" charset="0"/>
                          <a:cs typeface="Arial" panose="020B0604020202020204" pitchFamily="34" charset="0"/>
                        </a:rPr>
                        <a:t>0</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2704182"/>
                  </a:ext>
                </a:extLst>
              </a:tr>
            </a:tbl>
          </a:graphicData>
        </a:graphic>
      </p:graphicFrame>
    </p:spTree>
    <p:extLst>
      <p:ext uri="{BB962C8B-B14F-4D97-AF65-F5344CB8AC3E}">
        <p14:creationId xmlns:p14="http://schemas.microsoft.com/office/powerpoint/2010/main" val="321013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7CE082-4D59-4808-91ED-BD297336B59A}"/>
              </a:ext>
            </a:extLst>
          </p:cNvPr>
          <p:cNvSpPr>
            <a:spLocks noGrp="1"/>
          </p:cNvSpPr>
          <p:nvPr>
            <p:ph type="title"/>
          </p:nvPr>
        </p:nvSpPr>
        <p:spPr/>
        <p:txBody>
          <a:bodyPr/>
          <a:lstStyle/>
          <a:p>
            <a:r>
              <a:rPr lang="en-US" dirty="0"/>
              <a:t>Phase 3 ASCENT: Safety in Patients ≥65 Years</a:t>
            </a:r>
          </a:p>
        </p:txBody>
      </p:sp>
      <p:sp>
        <p:nvSpPr>
          <p:cNvPr id="2" name="Footer Placeholder 1">
            <a:extLst>
              <a:ext uri="{FF2B5EF4-FFF2-40B4-BE49-F238E27FC236}">
                <a16:creationId xmlns:a16="http://schemas.microsoft.com/office/drawing/2014/main" id="{6723FFA7-F0FB-9724-D64A-AA681A153622}"/>
              </a:ext>
            </a:extLst>
          </p:cNvPr>
          <p:cNvSpPr>
            <a:spLocks noGrp="1"/>
          </p:cNvSpPr>
          <p:nvPr>
            <p:ph type="ftr" sz="quarter" idx="3"/>
          </p:nvPr>
        </p:nvSpPr>
        <p:spPr/>
        <p:txBody>
          <a:bodyPr/>
          <a:lstStyle/>
          <a:p>
            <a:r>
              <a:rPr lang="es-ES" dirty="0" err="1"/>
              <a:t>Kalinsky</a:t>
            </a:r>
            <a:r>
              <a:rPr lang="es-ES" dirty="0"/>
              <a:t> K, et al. </a:t>
            </a:r>
            <a:r>
              <a:rPr lang="es-ES" i="1" dirty="0"/>
              <a:t>ASCO. </a:t>
            </a:r>
            <a:r>
              <a:rPr lang="es-ES" dirty="0"/>
              <a:t>2021. </a:t>
            </a:r>
            <a:r>
              <a:rPr lang="es-ES" dirty="0" err="1"/>
              <a:t>Abstract</a:t>
            </a:r>
            <a:r>
              <a:rPr lang="es-ES" dirty="0"/>
              <a:t> 1011. </a:t>
            </a:r>
          </a:p>
        </p:txBody>
      </p:sp>
      <p:pic>
        <p:nvPicPr>
          <p:cNvPr id="4" name="Picture 3">
            <a:extLst>
              <a:ext uri="{FF2B5EF4-FFF2-40B4-BE49-F238E27FC236}">
                <a16:creationId xmlns:a16="http://schemas.microsoft.com/office/drawing/2014/main" id="{29B107F4-3ED9-449D-AE26-25BA3AEBE4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89"/>
          <a:stretch/>
        </p:blipFill>
        <p:spPr>
          <a:xfrm>
            <a:off x="911639" y="1409700"/>
            <a:ext cx="10368722" cy="4698868"/>
          </a:xfrm>
          <a:prstGeom prst="rect">
            <a:avLst/>
          </a:prstGeom>
        </p:spPr>
      </p:pic>
    </p:spTree>
    <p:extLst>
      <p:ext uri="{BB962C8B-B14F-4D97-AF65-F5344CB8AC3E}">
        <p14:creationId xmlns:p14="http://schemas.microsoft.com/office/powerpoint/2010/main" val="3409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63885-D06A-4FDA-996E-BC2F347D7BB0}"/>
              </a:ext>
            </a:extLst>
          </p:cNvPr>
          <p:cNvSpPr>
            <a:spLocks noGrp="1"/>
          </p:cNvSpPr>
          <p:nvPr>
            <p:ph type="title"/>
          </p:nvPr>
        </p:nvSpPr>
        <p:spPr/>
        <p:txBody>
          <a:bodyPr>
            <a:normAutofit fontScale="90000"/>
          </a:bodyPr>
          <a:lstStyle/>
          <a:p>
            <a:r>
              <a:rPr lang="en-US" dirty="0"/>
              <a:t>TROPION-PanTumor01 (NCT03401385)</a:t>
            </a:r>
            <a:br>
              <a:rPr lang="en-US" dirty="0"/>
            </a:br>
            <a:r>
              <a:rPr lang="en-US" sz="2000" dirty="0"/>
              <a:t>Phase 1 Study of </a:t>
            </a:r>
            <a:r>
              <a:rPr lang="en-US" sz="2000" dirty="0" err="1"/>
              <a:t>Datopotamab</a:t>
            </a:r>
            <a:r>
              <a:rPr lang="en-US" sz="2000" dirty="0"/>
              <a:t> </a:t>
            </a:r>
            <a:r>
              <a:rPr lang="en-US" sz="2000" dirty="0" err="1"/>
              <a:t>Deruxtecan</a:t>
            </a:r>
            <a:r>
              <a:rPr lang="en-US" sz="2000" dirty="0"/>
              <a:t> in Relapsed/Refractory Metastatic Solid Tumors</a:t>
            </a:r>
            <a:endParaRPr lang="en-US" dirty="0"/>
          </a:p>
        </p:txBody>
      </p:sp>
      <p:sp>
        <p:nvSpPr>
          <p:cNvPr id="31" name="Text Placeholder 42">
            <a:extLst>
              <a:ext uri="{FF2B5EF4-FFF2-40B4-BE49-F238E27FC236}">
                <a16:creationId xmlns:a16="http://schemas.microsoft.com/office/drawing/2014/main" id="{D49502F6-1AA3-492C-B568-373BB6B9E735}"/>
              </a:ext>
            </a:extLst>
          </p:cNvPr>
          <p:cNvSpPr txBox="1">
            <a:spLocks/>
          </p:cNvSpPr>
          <p:nvPr/>
        </p:nvSpPr>
        <p:spPr>
          <a:xfrm>
            <a:off x="376311" y="5365177"/>
            <a:ext cx="11439378" cy="681004"/>
          </a:xfrm>
          <a:prstGeom prst="rect">
            <a:avLst/>
          </a:prstGeom>
        </p:spPr>
        <p:txBody>
          <a:bodyPr anchor="b"/>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ct val="20000"/>
              </a:spcBef>
              <a:spcAft>
                <a:spcPts val="0"/>
              </a:spcAft>
              <a:buClrTx/>
              <a:buSzTx/>
              <a:buFont typeface="Arial"/>
              <a:buNone/>
              <a:tabLst/>
              <a:defRPr/>
            </a:pP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ECOG PS, Eastern Cooperative Oncology Group performance status; Q3W, every 3 weeks; RECIST, Response Evaluation Criteria in Solid Tumors.</a:t>
            </a:r>
            <a:br>
              <a:rPr kumimoji="1" lang="en-US" sz="900" i="0" u="none" strike="noStrike" kern="1200" cap="none" spc="0" normalizeH="0" baseline="0" noProof="0" dirty="0">
                <a:ln>
                  <a:noFill/>
                </a:ln>
                <a:solidFill>
                  <a:srgbClr val="000000"/>
                </a:solidFill>
                <a:effectLst/>
                <a:uLnTx/>
                <a:uFillTx/>
                <a:cs typeface="Calibri" panose="020F0502020204030204" pitchFamily="34" charset="0"/>
              </a:rPr>
            </a:b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a</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 Pretreatment tumor tissue was required for retrospective analysis of TROP2 expression. </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b </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Results from the NSCLC cohort have been previously reported.</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1,2</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 </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c </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Includes patients treated in the dose-escalation and dose-expansion portions. </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d </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Enrollment in the HR+/HER2− cohort is now complete and data will be forthcoming. </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e </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Exploratory objectives include analyses of biomarkers associated with response. </a:t>
            </a:r>
            <a:r>
              <a:rPr kumimoji="1" lang="en-US" sz="900" i="0" u="none" strike="noStrike" kern="1200" cap="none" spc="0" normalizeH="0" baseline="30000" noProof="0" dirty="0">
                <a:ln>
                  <a:noFill/>
                </a:ln>
                <a:solidFill>
                  <a:srgbClr val="000000"/>
                </a:solidFill>
                <a:effectLst/>
                <a:uLnTx/>
                <a:uFillTx/>
                <a:cs typeface="Calibri" panose="020F0502020204030204" pitchFamily="34" charset="0"/>
              </a:rPr>
              <a:t>f</a:t>
            </a:r>
            <a:r>
              <a:rPr kumimoji="1" lang="en-US" sz="900" i="0" u="none" strike="noStrike" kern="1200" cap="none" spc="0" normalizeH="0" baseline="0" noProof="0" dirty="0">
                <a:ln>
                  <a:noFill/>
                </a:ln>
                <a:solidFill>
                  <a:srgbClr val="000000"/>
                </a:solidFill>
                <a:effectLst/>
                <a:uLnTx/>
                <a:uFillTx/>
                <a:cs typeface="Calibri" panose="020F0502020204030204" pitchFamily="34" charset="0"/>
              </a:rPr>
              <a:t> Response assessments are based on RECIST 1.1. </a:t>
            </a:r>
          </a:p>
        </p:txBody>
      </p:sp>
      <p:grpSp>
        <p:nvGrpSpPr>
          <p:cNvPr id="10" name="Group 9">
            <a:extLst>
              <a:ext uri="{FF2B5EF4-FFF2-40B4-BE49-F238E27FC236}">
                <a16:creationId xmlns:a16="http://schemas.microsoft.com/office/drawing/2014/main" id="{08F1E301-2C0A-4AE3-B95A-67C0C07D6992}"/>
              </a:ext>
            </a:extLst>
          </p:cNvPr>
          <p:cNvGrpSpPr/>
          <p:nvPr/>
        </p:nvGrpSpPr>
        <p:grpSpPr>
          <a:xfrm>
            <a:off x="417963" y="1672937"/>
            <a:ext cx="11446159" cy="3423016"/>
            <a:chOff x="310805" y="1450433"/>
            <a:chExt cx="8587286" cy="2374601"/>
          </a:xfrm>
        </p:grpSpPr>
        <p:cxnSp>
          <p:nvCxnSpPr>
            <p:cNvPr id="30" name="Straight Arrow Connector 29">
              <a:extLst>
                <a:ext uri="{FF2B5EF4-FFF2-40B4-BE49-F238E27FC236}">
                  <a16:creationId xmlns:a16="http://schemas.microsoft.com/office/drawing/2014/main" id="{EDB911FD-15E9-4128-86D2-2106D85A254A}"/>
                </a:ext>
              </a:extLst>
            </p:cNvPr>
            <p:cNvCxnSpPr>
              <a:cxnSpLocks/>
            </p:cNvCxnSpPr>
            <p:nvPr/>
          </p:nvCxnSpPr>
          <p:spPr>
            <a:xfrm>
              <a:off x="6109767" y="2594330"/>
              <a:ext cx="625453" cy="0"/>
            </a:xfrm>
            <a:prstGeom prst="straightConnector1">
              <a:avLst/>
            </a:prstGeom>
            <a:noFill/>
            <a:ln w="12700" cap="flat">
              <a:solidFill>
                <a:sysClr val="windowText" lastClr="000000"/>
              </a:solidFill>
              <a:prstDash val="solid"/>
              <a:round/>
              <a:tailEnd type="triangle"/>
            </a:ln>
            <a:effectLst/>
            <a:sp3d/>
          </p:spPr>
        </p:cxnSp>
        <p:sp>
          <p:nvSpPr>
            <p:cNvPr id="12" name="Subtitle 2">
              <a:extLst>
                <a:ext uri="{FF2B5EF4-FFF2-40B4-BE49-F238E27FC236}">
                  <a16:creationId xmlns:a16="http://schemas.microsoft.com/office/drawing/2014/main" id="{DC6E927F-DBF9-44DC-B107-A43348886AA1}"/>
                </a:ext>
              </a:extLst>
            </p:cNvPr>
            <p:cNvSpPr txBox="1">
              <a:spLocks/>
            </p:cNvSpPr>
            <p:nvPr/>
          </p:nvSpPr>
          <p:spPr>
            <a:xfrm>
              <a:off x="6754270" y="1648277"/>
              <a:ext cx="2091945" cy="1902857"/>
            </a:xfrm>
            <a:prstGeom prst="rect">
              <a:avLst/>
            </a:prstGeom>
            <a:solidFill>
              <a:srgbClr val="0F84C7">
                <a:lumMod val="20000"/>
                <a:lumOff val="80000"/>
              </a:srgbClr>
            </a:solidFill>
            <a:ln w="19050">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533"/>
                </a:spcBef>
                <a:spcAft>
                  <a:spcPts val="800"/>
                </a:spcAft>
                <a:buClr>
                  <a:srgbClr val="1C85C7"/>
                </a:buClr>
                <a:buSzTx/>
                <a:buFontTx/>
                <a:buNone/>
                <a:tabLst/>
                <a:defRPr/>
              </a:pPr>
              <a:r>
                <a:rPr kumimoji="0" lang="en-US" sz="1600" b="1" i="0" u="none" strike="noStrike" kern="0" cap="none" spc="0" normalizeH="0" baseline="0" noProof="0" dirty="0">
                  <a:ln>
                    <a:noFill/>
                  </a:ln>
                  <a:solidFill>
                    <a:srgbClr val="0B2678"/>
                  </a:solidFill>
                  <a:effectLst/>
                  <a:uLnTx/>
                  <a:uFillTx/>
                  <a:cs typeface="Calibri" panose="020F0502020204030204" pitchFamily="34" charset="0"/>
                </a:rPr>
                <a:t>Primary objectives</a:t>
              </a:r>
            </a:p>
            <a:p>
              <a:pPr marL="121917" marR="0" lvl="0" indent="-121917" algn="l" defTabSz="609585" rtl="0" eaLnBrk="1" fontAlgn="auto" latinLnBrk="0" hangingPunct="1">
                <a:lnSpc>
                  <a:spcPct val="100000"/>
                </a:lnSpc>
                <a:spcBef>
                  <a:spcPts val="0"/>
                </a:spcBef>
                <a:spcAft>
                  <a:spcPts val="267"/>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cs typeface="Calibri" panose="020F0502020204030204" pitchFamily="34" charset="0"/>
                </a:rPr>
                <a:t>Safety</a:t>
              </a:r>
            </a:p>
            <a:p>
              <a:pPr marL="121917" marR="0" lvl="0" indent="-121917" algn="l" defTabSz="609585" rtl="0" eaLnBrk="1" fontAlgn="auto" latinLnBrk="0" hangingPunct="1">
                <a:lnSpc>
                  <a:spcPct val="100000"/>
                </a:lnSpc>
                <a:spcBef>
                  <a:spcPts val="0"/>
                </a:spcBef>
                <a:spcAft>
                  <a:spcPts val="267"/>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cs typeface="Calibri" panose="020F0502020204030204" pitchFamily="34" charset="0"/>
                </a:rPr>
                <a:t>Tolerability</a:t>
              </a:r>
            </a:p>
            <a:p>
              <a:pPr marL="0" marR="0" lvl="0" indent="0" algn="l" defTabSz="609585" rtl="0" eaLnBrk="1" fontAlgn="auto" latinLnBrk="0" hangingPunct="1">
                <a:lnSpc>
                  <a:spcPct val="100000"/>
                </a:lnSpc>
                <a:spcBef>
                  <a:spcPts val="533"/>
                </a:spcBef>
                <a:spcAft>
                  <a:spcPts val="800"/>
                </a:spcAft>
                <a:buClr>
                  <a:srgbClr val="1C85C7"/>
                </a:buClr>
                <a:buSzTx/>
                <a:buFontTx/>
                <a:buNone/>
                <a:tabLst/>
                <a:defRPr/>
              </a:pPr>
              <a:r>
                <a:rPr kumimoji="0" lang="en-US" sz="1600" b="1" i="0" u="none" strike="noStrike" kern="0" cap="none" spc="0" normalizeH="0" baseline="0" noProof="0" dirty="0">
                  <a:ln>
                    <a:noFill/>
                  </a:ln>
                  <a:solidFill>
                    <a:srgbClr val="0B2678"/>
                  </a:solidFill>
                  <a:effectLst/>
                  <a:uLnTx/>
                  <a:uFillTx/>
                  <a:cs typeface="Calibri" panose="020F0502020204030204" pitchFamily="34" charset="0"/>
                </a:rPr>
                <a:t>Secondary </a:t>
              </a:r>
              <a:r>
                <a:rPr kumimoji="0" lang="en-US" sz="1600" b="1" i="0" u="none" strike="noStrike" kern="0" cap="none" spc="0" normalizeH="0" baseline="0" noProof="0" dirty="0" err="1">
                  <a:ln>
                    <a:noFill/>
                  </a:ln>
                  <a:solidFill>
                    <a:srgbClr val="0B2678"/>
                  </a:solidFill>
                  <a:effectLst/>
                  <a:uLnTx/>
                  <a:uFillTx/>
                  <a:cs typeface="Calibri" panose="020F0502020204030204" pitchFamily="34" charset="0"/>
                </a:rPr>
                <a:t>objectives</a:t>
              </a:r>
              <a:r>
                <a:rPr kumimoji="0" lang="en-US" sz="1600" b="1" i="0" u="none" strike="noStrike" kern="0" cap="none" spc="0" normalizeH="0" baseline="30000" noProof="0" dirty="0" err="1">
                  <a:ln>
                    <a:noFill/>
                  </a:ln>
                  <a:solidFill>
                    <a:srgbClr val="0B2678"/>
                  </a:solidFill>
                  <a:effectLst/>
                  <a:uLnTx/>
                  <a:uFillTx/>
                  <a:cs typeface="Calibri" panose="020F0502020204030204" pitchFamily="34" charset="0"/>
                </a:rPr>
                <a:t>e</a:t>
              </a:r>
              <a:endParaRPr kumimoji="0" lang="en-US" sz="1600" b="1" i="0" u="none" strike="noStrike" kern="0" cap="none" spc="0" normalizeH="0" baseline="30000" noProof="0" dirty="0">
                <a:ln>
                  <a:noFill/>
                </a:ln>
                <a:solidFill>
                  <a:srgbClr val="0B2678"/>
                </a:solidFill>
                <a:effectLst/>
                <a:uLnTx/>
                <a:uFillTx/>
                <a:cs typeface="Calibri" panose="020F0502020204030204" pitchFamily="34" charset="0"/>
              </a:endParaRPr>
            </a:p>
            <a:p>
              <a:pPr marL="121917" marR="0" lvl="0" indent="-121917" algn="l" defTabSz="609585" rtl="0" eaLnBrk="1" fontAlgn="auto" latinLnBrk="0" hangingPunct="1">
                <a:lnSpc>
                  <a:spcPct val="100000"/>
                </a:lnSpc>
                <a:spcBef>
                  <a:spcPts val="0"/>
                </a:spcBef>
                <a:spcAft>
                  <a:spcPts val="267"/>
                </a:spcAft>
                <a:buClr>
                  <a:prstClr val="black"/>
                </a:buClr>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cs typeface="Calibri" panose="020F0502020204030204" pitchFamily="34" charset="0"/>
                </a:rPr>
                <a:t>Efficacy</a:t>
              </a:r>
              <a:r>
                <a:rPr kumimoji="0" lang="en-US" sz="1400" b="1" i="0" u="none" strike="noStrike" kern="0" cap="none" spc="0" normalizeH="0" baseline="30000" noProof="0" dirty="0">
                  <a:ln>
                    <a:noFill/>
                  </a:ln>
                  <a:solidFill>
                    <a:prstClr val="black"/>
                  </a:solidFill>
                  <a:effectLst/>
                  <a:uLnTx/>
                  <a:uFillTx/>
                  <a:cs typeface="Calibri" panose="020F0502020204030204" pitchFamily="34" charset="0"/>
                </a:rPr>
                <a:t>f</a:t>
              </a:r>
            </a:p>
            <a:p>
              <a:pPr marL="121917" marR="0" lvl="0" indent="-121917" algn="l" defTabSz="609585" rtl="0" eaLnBrk="1" fontAlgn="auto" latinLnBrk="0" hangingPunct="1">
                <a:lnSpc>
                  <a:spcPct val="100000"/>
                </a:lnSpc>
                <a:spcBef>
                  <a:spcPts val="0"/>
                </a:spcBef>
                <a:spcAft>
                  <a:spcPts val="267"/>
                </a:spcAft>
                <a:buClr>
                  <a:prstClr val="black"/>
                </a:buClr>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cs typeface="Calibri" panose="020F0502020204030204" pitchFamily="34" charset="0"/>
                </a:rPr>
                <a:t>Pharmacokinetics</a:t>
              </a:r>
            </a:p>
            <a:p>
              <a:pPr marL="121917" marR="0" lvl="0" indent="-121917" algn="l" defTabSz="609585" rtl="0" eaLnBrk="1" fontAlgn="auto" latinLnBrk="0" hangingPunct="1">
                <a:lnSpc>
                  <a:spcPct val="100000"/>
                </a:lnSpc>
                <a:spcBef>
                  <a:spcPts val="0"/>
                </a:spcBef>
                <a:spcAft>
                  <a:spcPts val="267"/>
                </a:spcAft>
                <a:buClr>
                  <a:prstClr val="black"/>
                </a:buClr>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cs typeface="Calibri" panose="020F0502020204030204" pitchFamily="34" charset="0"/>
                </a:rPr>
                <a:t>Antidrug antibodies</a:t>
              </a:r>
            </a:p>
            <a:p>
              <a:pPr marR="0" lvl="0" algn="l" defTabSz="609585" rtl="0" eaLnBrk="1" fontAlgn="auto" latinLnBrk="0" hangingPunct="1">
                <a:lnSpc>
                  <a:spcPct val="100000"/>
                </a:lnSpc>
                <a:spcBef>
                  <a:spcPts val="0"/>
                </a:spcBef>
                <a:spcAft>
                  <a:spcPts val="267"/>
                </a:spcAft>
                <a:buClr>
                  <a:prstClr val="black"/>
                </a:buClr>
                <a:buSzTx/>
                <a:tabLst/>
                <a:defRPr/>
              </a:pPr>
              <a:endParaRPr kumimoji="0" lang="en-US" sz="1400" b="1" i="0" u="none" strike="noStrike" kern="0" cap="none" spc="0" normalizeH="0" baseline="0" noProof="0" dirty="0">
                <a:ln>
                  <a:noFill/>
                </a:ln>
                <a:solidFill>
                  <a:prstClr val="black"/>
                </a:solidFill>
                <a:effectLst/>
                <a:uLnTx/>
                <a:uFillTx/>
                <a:cs typeface="Calibri" panose="020F0502020204030204" pitchFamily="34" charset="0"/>
              </a:endParaRPr>
            </a:p>
          </p:txBody>
        </p:sp>
        <p:cxnSp>
          <p:nvCxnSpPr>
            <p:cNvPr id="17" name="Straight Arrow Connector 16">
              <a:extLst>
                <a:ext uri="{FF2B5EF4-FFF2-40B4-BE49-F238E27FC236}">
                  <a16:creationId xmlns:a16="http://schemas.microsoft.com/office/drawing/2014/main" id="{CDA255B6-85E3-40D6-9604-0CE5F9FC0B68}"/>
                </a:ext>
              </a:extLst>
            </p:cNvPr>
            <p:cNvCxnSpPr>
              <a:cxnSpLocks/>
            </p:cNvCxnSpPr>
            <p:nvPr/>
          </p:nvCxnSpPr>
          <p:spPr>
            <a:xfrm>
              <a:off x="5216730" y="1682124"/>
              <a:ext cx="1413044" cy="914400"/>
            </a:xfrm>
            <a:prstGeom prst="bentConnector3">
              <a:avLst>
                <a:gd name="adj1" fmla="val 62977"/>
              </a:avLst>
            </a:prstGeom>
            <a:noFill/>
            <a:ln w="12700" cap="flat">
              <a:solidFill>
                <a:sysClr val="windowText" lastClr="000000"/>
              </a:solidFill>
              <a:prstDash val="solid"/>
              <a:round/>
              <a:tailEnd type="none"/>
            </a:ln>
            <a:effectLst/>
            <a:sp3d/>
          </p:spPr>
        </p:cxnSp>
        <p:sp>
          <p:nvSpPr>
            <p:cNvPr id="20" name="Rectangle 19">
              <a:extLst>
                <a:ext uri="{FF2B5EF4-FFF2-40B4-BE49-F238E27FC236}">
                  <a16:creationId xmlns:a16="http://schemas.microsoft.com/office/drawing/2014/main" id="{2791F4CB-083A-46B2-BF16-75B9BB7D6C3F}"/>
                </a:ext>
              </a:extLst>
            </p:cNvPr>
            <p:cNvSpPr>
              <a:spLocks noChangeArrowheads="1"/>
            </p:cNvSpPr>
            <p:nvPr/>
          </p:nvSpPr>
          <p:spPr bwMode="auto">
            <a:xfrm>
              <a:off x="3619673" y="2130315"/>
              <a:ext cx="2203347" cy="430115"/>
            </a:xfrm>
            <a:prstGeom prst="rect">
              <a:avLst/>
            </a:prstGeom>
            <a:solidFill>
              <a:srgbClr val="002060"/>
            </a:solidFill>
            <a:ln w="12700">
              <a:noFill/>
            </a:ln>
          </p:spPr>
          <p:txBody>
            <a:bodyPr wrap="squar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800"/>
                </a:spcAft>
                <a:buClr>
                  <a:srgbClr val="00B4ED"/>
                </a:buClr>
                <a:buSzTx/>
                <a:buFontTx/>
                <a:buNone/>
                <a:tabLst/>
                <a:defRPr/>
              </a:pPr>
              <a:r>
                <a:rPr kumimoji="0" lang="en-US" sz="1600" b="1" i="0" u="none" strike="noStrike" kern="0" cap="none" spc="0" normalizeH="0" baseline="0" noProof="0" dirty="0">
                  <a:ln>
                    <a:noFill/>
                  </a:ln>
                  <a:solidFill>
                    <a:prstClr val="white"/>
                  </a:solidFill>
                  <a:effectLst/>
                  <a:uLnTx/>
                  <a:uFillTx/>
                  <a:cs typeface="Calibri" panose="020F0502020204030204" pitchFamily="34" charset="0"/>
                </a:rPr>
                <a:t>TNBC</a:t>
              </a:r>
              <a:r>
                <a:rPr kumimoji="0" lang="en-US" sz="1600" b="1" i="0" u="none" strike="noStrike" kern="0" cap="none" spc="0" normalizeH="0" baseline="30000" noProof="0" dirty="0">
                  <a:ln>
                    <a:noFill/>
                  </a:ln>
                  <a:solidFill>
                    <a:prstClr val="white"/>
                  </a:solidFill>
                  <a:effectLst/>
                  <a:uLnTx/>
                  <a:uFillTx/>
                  <a:cs typeface="Calibri" panose="020F0502020204030204" pitchFamily="34" charset="0"/>
                </a:rPr>
                <a:t>c</a:t>
              </a:r>
              <a:br>
                <a:rPr kumimoji="0" lang="en-US" sz="1600" b="1" i="0" u="none" strike="noStrike" kern="0" cap="none" spc="0" normalizeH="0" baseline="0" noProof="0" dirty="0">
                  <a:ln>
                    <a:noFill/>
                  </a:ln>
                  <a:solidFill>
                    <a:prstClr val="white"/>
                  </a:solidFill>
                  <a:effectLst/>
                  <a:uLnTx/>
                  <a:uFillTx/>
                  <a:cs typeface="Calibri" panose="020F0502020204030204" pitchFamily="34" charset="0"/>
                </a:rPr>
              </a:br>
              <a:r>
                <a:rPr kumimoji="0" lang="en-US" sz="1400" b="1" i="0" u="none" strike="noStrike" kern="0" cap="none" spc="0" normalizeH="0" baseline="0" noProof="0" dirty="0">
                  <a:ln>
                    <a:noFill/>
                  </a:ln>
                  <a:solidFill>
                    <a:prstClr val="white"/>
                  </a:solidFill>
                  <a:effectLst/>
                  <a:uLnTx/>
                  <a:uFillTx/>
                  <a:cs typeface="Calibri" panose="020F0502020204030204" pitchFamily="34" charset="0"/>
                </a:rPr>
                <a:t>8 mg/kg (n=2); 6 mg/kg (n=42)</a:t>
              </a:r>
              <a:endParaRPr kumimoji="0" lang="en-US" sz="1600" b="1" i="0" u="none" strike="noStrike" kern="0" cap="none" spc="0" normalizeH="0" baseline="0" noProof="0" dirty="0">
                <a:ln>
                  <a:noFill/>
                </a:ln>
                <a:solidFill>
                  <a:prstClr val="white"/>
                </a:solidFill>
                <a:effectLst/>
                <a:uLnTx/>
                <a:uFillTx/>
                <a:cs typeface="Calibri" panose="020F0502020204030204" pitchFamily="34" charset="0"/>
              </a:endParaRPr>
            </a:p>
          </p:txBody>
        </p:sp>
        <p:cxnSp>
          <p:nvCxnSpPr>
            <p:cNvPr id="40" name="Straight Arrow Connector 39">
              <a:extLst>
                <a:ext uri="{FF2B5EF4-FFF2-40B4-BE49-F238E27FC236}">
                  <a16:creationId xmlns:a16="http://schemas.microsoft.com/office/drawing/2014/main" id="{DB52C200-E952-4EFB-AF73-8BD145CEC423}"/>
                </a:ext>
              </a:extLst>
            </p:cNvPr>
            <p:cNvCxnSpPr>
              <a:cxnSpLocks/>
            </p:cNvCxnSpPr>
            <p:nvPr/>
          </p:nvCxnSpPr>
          <p:spPr>
            <a:xfrm flipV="1">
              <a:off x="5699442" y="2595189"/>
              <a:ext cx="816534" cy="1005840"/>
            </a:xfrm>
            <a:prstGeom prst="bentConnector3">
              <a:avLst>
                <a:gd name="adj1" fmla="val 50000"/>
              </a:avLst>
            </a:prstGeom>
            <a:noFill/>
            <a:ln w="12700" cap="flat">
              <a:solidFill>
                <a:sysClr val="windowText" lastClr="000000"/>
              </a:solidFill>
              <a:prstDash val="solid"/>
              <a:round/>
              <a:tailEnd type="none"/>
            </a:ln>
            <a:effectLst/>
            <a:sp3d/>
          </p:spPr>
        </p:cxnSp>
        <p:sp>
          <p:nvSpPr>
            <p:cNvPr id="29" name="Rectangle 28">
              <a:extLst>
                <a:ext uri="{FF2B5EF4-FFF2-40B4-BE49-F238E27FC236}">
                  <a16:creationId xmlns:a16="http://schemas.microsoft.com/office/drawing/2014/main" id="{CCC47B10-6800-48DA-B17C-3AEF581E7C4F}"/>
                </a:ext>
              </a:extLst>
            </p:cNvPr>
            <p:cNvSpPr>
              <a:spLocks noChangeArrowheads="1"/>
            </p:cNvSpPr>
            <p:nvPr/>
          </p:nvSpPr>
          <p:spPr bwMode="auto">
            <a:xfrm>
              <a:off x="3619672" y="3354239"/>
              <a:ext cx="2209655" cy="470795"/>
            </a:xfrm>
            <a:prstGeom prst="rect">
              <a:avLst/>
            </a:prstGeom>
            <a:solidFill>
              <a:srgbClr val="E6E6E6"/>
            </a:solidFill>
            <a:ln w="12700">
              <a:noFill/>
            </a:ln>
          </p:spPr>
          <p:txBody>
            <a:bodyPr wrap="squar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B4ED"/>
                </a:buClr>
                <a:buSzTx/>
                <a:buFontTx/>
                <a:buNone/>
                <a:tabLst/>
                <a:defRPr/>
              </a:pPr>
              <a:r>
                <a:rPr kumimoji="0" lang="en-US" sz="1600" b="1" i="0" u="none" strike="noStrike" kern="0" cap="none" spc="0" normalizeH="0" baseline="0" noProof="0" dirty="0">
                  <a:ln>
                    <a:noFill/>
                  </a:ln>
                  <a:solidFill>
                    <a:srgbClr val="B6B8BB">
                      <a:lumMod val="50000"/>
                    </a:srgbClr>
                  </a:solidFill>
                  <a:effectLst/>
                  <a:uLnTx/>
                  <a:uFillTx/>
                  <a:cs typeface="Calibri" panose="020F0502020204030204" pitchFamily="34" charset="0"/>
                </a:rPr>
                <a:t>Other tumor types</a:t>
              </a:r>
            </a:p>
            <a:p>
              <a:pPr marL="0" marR="0" lvl="0" indent="0" algn="ctr" defTabSz="1219170" rtl="0" eaLnBrk="1" fontAlgn="auto" latinLnBrk="0" hangingPunct="1">
                <a:lnSpc>
                  <a:spcPct val="100000"/>
                </a:lnSpc>
                <a:spcBef>
                  <a:spcPts val="0"/>
                </a:spcBef>
                <a:spcAft>
                  <a:spcPts val="0"/>
                </a:spcAft>
                <a:buClr>
                  <a:srgbClr val="00B4ED"/>
                </a:buClr>
                <a:buSzTx/>
                <a:buFontTx/>
                <a:buNone/>
                <a:tabLst/>
                <a:defRPr/>
              </a:pPr>
              <a:r>
                <a:rPr kumimoji="0" lang="en-US" sz="1200" b="1" i="0" u="none" strike="noStrike" kern="0" cap="none" spc="0" normalizeH="0" baseline="0" noProof="0" dirty="0">
                  <a:ln>
                    <a:noFill/>
                  </a:ln>
                  <a:solidFill>
                    <a:srgbClr val="B6B8BB">
                      <a:lumMod val="50000"/>
                    </a:srgbClr>
                  </a:solidFill>
                  <a:effectLst/>
                  <a:uLnTx/>
                  <a:uFillTx/>
                  <a:cs typeface="Calibri" panose="020F0502020204030204" pitchFamily="34" charset="0"/>
                </a:rPr>
                <a:t>(including SCLC, bladder, gastric, esophageal)</a:t>
              </a:r>
            </a:p>
          </p:txBody>
        </p:sp>
        <p:sp>
          <p:nvSpPr>
            <p:cNvPr id="18" name="TextBox 17">
              <a:extLst>
                <a:ext uri="{FF2B5EF4-FFF2-40B4-BE49-F238E27FC236}">
                  <a16:creationId xmlns:a16="http://schemas.microsoft.com/office/drawing/2014/main" id="{AEA8B654-F717-494A-ACAB-6D41E6BB010E}"/>
                </a:ext>
              </a:extLst>
            </p:cNvPr>
            <p:cNvSpPr txBox="1"/>
            <p:nvPr/>
          </p:nvSpPr>
          <p:spPr>
            <a:xfrm>
              <a:off x="6866817" y="3397077"/>
              <a:ext cx="2031274" cy="176923"/>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dirty="0">
                  <a:ln>
                    <a:noFill/>
                  </a:ln>
                  <a:solidFill>
                    <a:srgbClr val="000000"/>
                  </a:solidFill>
                  <a:effectLst/>
                  <a:uLnTx/>
                  <a:uFillTx/>
                  <a:latin typeface="Arial"/>
                  <a:ea typeface="+mn-ea"/>
                  <a:cs typeface="+mn-cs"/>
                </a:rPr>
                <a:t>Data cutoff: July 30, 2021</a:t>
              </a:r>
            </a:p>
          </p:txBody>
        </p:sp>
        <p:sp>
          <p:nvSpPr>
            <p:cNvPr id="19" name="Rectangle 18">
              <a:extLst>
                <a:ext uri="{FF2B5EF4-FFF2-40B4-BE49-F238E27FC236}">
                  <a16:creationId xmlns:a16="http://schemas.microsoft.com/office/drawing/2014/main" id="{00DFE307-94DE-4209-A276-394D7BABBEDD}"/>
                </a:ext>
              </a:extLst>
            </p:cNvPr>
            <p:cNvSpPr>
              <a:spLocks noChangeArrowheads="1"/>
            </p:cNvSpPr>
            <p:nvPr/>
          </p:nvSpPr>
          <p:spPr bwMode="auto">
            <a:xfrm>
              <a:off x="3619673" y="1450433"/>
              <a:ext cx="2209654" cy="470795"/>
            </a:xfrm>
            <a:prstGeom prst="rect">
              <a:avLst/>
            </a:prstGeom>
            <a:solidFill>
              <a:srgbClr val="E6E6E6"/>
            </a:solidFill>
            <a:ln w="12700">
              <a:noFill/>
            </a:ln>
          </p:spPr>
          <p:txBody>
            <a:bodyPr wrap="squar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B4ED"/>
                </a:buClr>
                <a:buSzTx/>
                <a:buFontTx/>
                <a:buNone/>
                <a:tabLst/>
                <a:defRPr/>
              </a:pPr>
              <a:r>
                <a:rPr kumimoji="0" lang="en-US" sz="1600" b="1" i="0" u="none" strike="noStrike" kern="0" cap="none" spc="0" normalizeH="0" baseline="0" noProof="0" dirty="0" err="1">
                  <a:ln>
                    <a:noFill/>
                  </a:ln>
                  <a:solidFill>
                    <a:srgbClr val="B6B8BB">
                      <a:lumMod val="50000"/>
                    </a:srgbClr>
                  </a:solidFill>
                  <a:effectLst/>
                  <a:uLnTx/>
                  <a:uFillTx/>
                  <a:cs typeface="Calibri" panose="020F0502020204030204" pitchFamily="34" charset="0"/>
                </a:rPr>
                <a:t>NSCLC</a:t>
              </a:r>
              <a:r>
                <a:rPr kumimoji="0" lang="en-US" sz="1600" b="1" i="0" u="none" strike="noStrike" kern="0" cap="none" spc="0" normalizeH="0" baseline="30000" noProof="0" dirty="0" err="1">
                  <a:ln>
                    <a:noFill/>
                  </a:ln>
                  <a:solidFill>
                    <a:srgbClr val="B6B8BB">
                      <a:lumMod val="50000"/>
                    </a:srgbClr>
                  </a:solidFill>
                  <a:effectLst/>
                  <a:uLnTx/>
                  <a:uFillTx/>
                  <a:cs typeface="Calibri" panose="020F0502020204030204" pitchFamily="34" charset="0"/>
                </a:rPr>
                <a:t>b</a:t>
              </a:r>
              <a:endParaRPr kumimoji="0" lang="en-US" sz="1600" b="1" i="0" u="none" strike="noStrike" kern="0" cap="none" spc="0" normalizeH="0" baseline="0" noProof="0" dirty="0">
                <a:ln>
                  <a:noFill/>
                </a:ln>
                <a:solidFill>
                  <a:srgbClr val="B6B8BB">
                    <a:lumMod val="50000"/>
                  </a:srgbClr>
                </a:solidFill>
                <a:effectLst/>
                <a:uLnTx/>
                <a:uFillTx/>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00B4ED"/>
                </a:buClr>
                <a:buSzTx/>
                <a:buFontTx/>
                <a:buNone/>
                <a:tabLst/>
                <a:defRPr/>
              </a:pPr>
              <a:r>
                <a:rPr kumimoji="0" lang="en-US" sz="1400" b="1" i="0" u="none" strike="noStrike" kern="0" cap="none" spc="0" normalizeH="0" baseline="0" noProof="0" dirty="0">
                  <a:ln>
                    <a:noFill/>
                  </a:ln>
                  <a:solidFill>
                    <a:srgbClr val="B6B8BB">
                      <a:lumMod val="50000"/>
                    </a:srgbClr>
                  </a:solidFill>
                  <a:effectLst/>
                  <a:uLnTx/>
                  <a:uFillTx/>
                  <a:cs typeface="Calibri" panose="020F0502020204030204" pitchFamily="34" charset="0"/>
                </a:rPr>
                <a:t>(0.27 to 10 mg/kg IV Q3W)</a:t>
              </a:r>
            </a:p>
          </p:txBody>
        </p:sp>
        <p:cxnSp>
          <p:nvCxnSpPr>
            <p:cNvPr id="4" name="Straight Arrow Connector 3">
              <a:extLst>
                <a:ext uri="{FF2B5EF4-FFF2-40B4-BE49-F238E27FC236}">
                  <a16:creationId xmlns:a16="http://schemas.microsoft.com/office/drawing/2014/main" id="{13236F38-D424-4574-8A5C-0D777CFD8B3B}"/>
                </a:ext>
              </a:extLst>
            </p:cNvPr>
            <p:cNvCxnSpPr>
              <a:cxnSpLocks/>
            </p:cNvCxnSpPr>
            <p:nvPr/>
          </p:nvCxnSpPr>
          <p:spPr>
            <a:xfrm>
              <a:off x="2734637" y="1682892"/>
              <a:ext cx="855216" cy="2939"/>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009900-FB5F-4EB3-95CA-F9C0F8020AD7}"/>
                </a:ext>
              </a:extLst>
            </p:cNvPr>
            <p:cNvCxnSpPr>
              <a:cxnSpLocks/>
            </p:cNvCxnSpPr>
            <p:nvPr/>
          </p:nvCxnSpPr>
          <p:spPr>
            <a:xfrm>
              <a:off x="2738253" y="2352677"/>
              <a:ext cx="855216" cy="2939"/>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DEFC364-5FDE-4392-BCBB-739E3255B6A9}"/>
                </a:ext>
              </a:extLst>
            </p:cNvPr>
            <p:cNvCxnSpPr>
              <a:cxnSpLocks/>
            </p:cNvCxnSpPr>
            <p:nvPr/>
          </p:nvCxnSpPr>
          <p:spPr>
            <a:xfrm>
              <a:off x="2740761" y="3596838"/>
              <a:ext cx="855216" cy="2939"/>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9F618FE4-CF65-44C4-A637-91276B1E37D7}"/>
                </a:ext>
              </a:extLst>
            </p:cNvPr>
            <p:cNvSpPr>
              <a:spLocks noChangeArrowheads="1"/>
            </p:cNvSpPr>
            <p:nvPr/>
          </p:nvSpPr>
          <p:spPr bwMode="auto">
            <a:xfrm>
              <a:off x="3619672" y="2769083"/>
              <a:ext cx="2202107" cy="429768"/>
            </a:xfrm>
            <a:prstGeom prst="rect">
              <a:avLst/>
            </a:prstGeom>
            <a:solidFill>
              <a:srgbClr val="E6E6E6"/>
            </a:solidFill>
            <a:ln w="12700">
              <a:noFill/>
            </a:ln>
          </p:spPr>
          <p:txBody>
            <a:bodyPr wrap="squar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B4ED"/>
                </a:buClr>
                <a:buSzTx/>
                <a:buFontTx/>
                <a:buNone/>
                <a:tabLst/>
                <a:defRPr/>
              </a:pPr>
              <a:r>
                <a:rPr kumimoji="0" lang="en-US" sz="1600" b="1" i="0" u="none" strike="noStrike" kern="0" cap="none" spc="0" normalizeH="0" baseline="0" noProof="0" dirty="0">
                  <a:ln>
                    <a:noFill/>
                  </a:ln>
                  <a:solidFill>
                    <a:srgbClr val="B6B8BB">
                      <a:lumMod val="50000"/>
                    </a:srgbClr>
                  </a:solidFill>
                  <a:effectLst/>
                  <a:uLnTx/>
                  <a:uFillTx/>
                  <a:cs typeface="Calibri" panose="020F0502020204030204" pitchFamily="34" charset="0"/>
                </a:rPr>
                <a:t>HR+/HER2− breast </a:t>
              </a:r>
              <a:r>
                <a:rPr kumimoji="0" lang="en-US" sz="1600" b="1" i="0" u="none" strike="noStrike" kern="0" cap="none" spc="0" normalizeH="0" baseline="0" noProof="0" dirty="0" err="1">
                  <a:ln>
                    <a:noFill/>
                  </a:ln>
                  <a:solidFill>
                    <a:srgbClr val="B6B8BB">
                      <a:lumMod val="50000"/>
                    </a:srgbClr>
                  </a:solidFill>
                  <a:effectLst/>
                  <a:uLnTx/>
                  <a:uFillTx/>
                  <a:cs typeface="Calibri" panose="020F0502020204030204" pitchFamily="34" charset="0"/>
                </a:rPr>
                <a:t>cancer</a:t>
              </a:r>
              <a:r>
                <a:rPr kumimoji="0" lang="en-US" sz="1600" b="1" i="0" u="none" strike="noStrike" kern="0" cap="none" spc="0" normalizeH="0" baseline="30000" noProof="0" dirty="0" err="1">
                  <a:ln>
                    <a:noFill/>
                  </a:ln>
                  <a:solidFill>
                    <a:srgbClr val="B6B8BB">
                      <a:lumMod val="50000"/>
                    </a:srgbClr>
                  </a:solidFill>
                  <a:effectLst/>
                  <a:uLnTx/>
                  <a:uFillTx/>
                  <a:cs typeface="Calibri" panose="020F0502020204030204" pitchFamily="34" charset="0"/>
                </a:rPr>
                <a:t>d</a:t>
              </a:r>
              <a:endParaRPr kumimoji="0" lang="en-US" sz="1600" b="1" i="0" u="none" strike="noStrike" kern="0" cap="none" spc="0" normalizeH="0" baseline="0" noProof="0" dirty="0">
                <a:ln>
                  <a:noFill/>
                </a:ln>
                <a:solidFill>
                  <a:srgbClr val="B6B8BB">
                    <a:lumMod val="50000"/>
                  </a:srgbClr>
                </a:solidFill>
                <a:effectLst/>
                <a:uLnTx/>
                <a:uFillTx/>
                <a:cs typeface="Calibri" panose="020F0502020204030204" pitchFamily="34" charset="0"/>
              </a:endParaRPr>
            </a:p>
          </p:txBody>
        </p:sp>
        <p:cxnSp>
          <p:nvCxnSpPr>
            <p:cNvPr id="24" name="Straight Arrow Connector 23">
              <a:extLst>
                <a:ext uri="{FF2B5EF4-FFF2-40B4-BE49-F238E27FC236}">
                  <a16:creationId xmlns:a16="http://schemas.microsoft.com/office/drawing/2014/main" id="{39D041A9-76CC-4B73-94B5-2504E6FC596F}"/>
                </a:ext>
              </a:extLst>
            </p:cNvPr>
            <p:cNvCxnSpPr>
              <a:cxnSpLocks/>
            </p:cNvCxnSpPr>
            <p:nvPr/>
          </p:nvCxnSpPr>
          <p:spPr>
            <a:xfrm>
              <a:off x="2734637" y="2974757"/>
              <a:ext cx="855216" cy="2939"/>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11" name="フローチャート: 処理 17">
              <a:extLst>
                <a:ext uri="{FF2B5EF4-FFF2-40B4-BE49-F238E27FC236}">
                  <a16:creationId xmlns:a16="http://schemas.microsoft.com/office/drawing/2014/main" id="{A7D16A2F-0F49-4F7F-A563-E58A7A9544E4}"/>
                </a:ext>
              </a:extLst>
            </p:cNvPr>
            <p:cNvSpPr/>
            <p:nvPr/>
          </p:nvSpPr>
          <p:spPr>
            <a:xfrm>
              <a:off x="310805" y="1450433"/>
              <a:ext cx="2478477" cy="2374600"/>
            </a:xfrm>
            <a:prstGeom prst="rect">
              <a:avLst/>
            </a:prstGeom>
            <a:solidFill>
              <a:srgbClr val="0F84C7">
                <a:lumMod val="20000"/>
                <a:lumOff val="80000"/>
              </a:srgbClr>
            </a:solidFill>
            <a:ln w="19050" cap="flat" cmpd="sng" algn="ctr">
              <a:noFill/>
              <a:prstDash val="solid"/>
              <a:miter lim="800000"/>
            </a:ln>
            <a:effectLst/>
          </p:spPr>
          <p:txBody>
            <a:bodyPr wrap="square" lIns="121920" tIns="121920" rIns="121920" bIns="1219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1917" marR="0" lvl="0" indent="-121917" algn="l" defTabSz="1219170" rtl="0" eaLnBrk="1" fontAlgn="auto" latinLnBrk="0" hangingPunct="1">
                <a:lnSpc>
                  <a:spcPct val="100000"/>
                </a:lnSpc>
                <a:spcBef>
                  <a:spcPts val="800"/>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Relapsed/refractory advanced/metastatic solid tumors</a:t>
              </a:r>
            </a:p>
            <a:p>
              <a:pPr marL="121917" marR="0" lvl="0" indent="-121917" algn="l" defTabSz="1219170" rtl="0" eaLnBrk="1" fontAlgn="auto" latinLnBrk="0" hangingPunct="1">
                <a:lnSpc>
                  <a:spcPct val="100000"/>
                </a:lnSpc>
                <a:spcBef>
                  <a:spcPts val="267"/>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Unselected for TROP2 </a:t>
              </a:r>
              <a:r>
                <a:rPr kumimoji="1" lang="en-US" altLang="ja-JP" sz="1400" b="1" i="0" u="none" strike="noStrike" kern="0" cap="none" spc="0" normalizeH="0" baseline="0" noProof="0" dirty="0" err="1">
                  <a:ln>
                    <a:noFill/>
                  </a:ln>
                  <a:solidFill>
                    <a:prstClr val="black"/>
                  </a:solidFill>
                  <a:effectLst/>
                  <a:uLnTx/>
                  <a:uFillTx/>
                  <a:ea typeface="ＭＳ Ｐゴシック" panose="020B0600070205080204" pitchFamily="34" charset="-128"/>
                  <a:cs typeface="Calibri" panose="020F0502020204030204" pitchFamily="34" charset="0"/>
                </a:rPr>
                <a:t>expression</a:t>
              </a:r>
              <a:r>
                <a:rPr kumimoji="1" lang="en-US" altLang="ja-JP" sz="1400" b="1" i="0" u="none" strike="noStrike" kern="0" cap="none" spc="0" normalizeH="0" baseline="30000" noProof="0" dirty="0" err="1">
                  <a:ln>
                    <a:noFill/>
                  </a:ln>
                  <a:solidFill>
                    <a:prstClr val="black"/>
                  </a:solidFill>
                  <a:effectLst/>
                  <a:uLnTx/>
                  <a:uFillTx/>
                  <a:ea typeface="ＭＳ Ｐゴシック" panose="020B0600070205080204" pitchFamily="34" charset="-128"/>
                  <a:cs typeface="Calibri" panose="020F0502020204030204" pitchFamily="34" charset="0"/>
                </a:rPr>
                <a:t>a</a:t>
              </a:r>
              <a:endParaRPr kumimoji="1" lang="en-US" altLang="ja-JP" sz="1400" b="1" i="0" u="none" strike="noStrike" kern="0" cap="none" spc="0" normalizeH="0" baseline="30000" noProof="0" dirty="0">
                <a:ln>
                  <a:noFill/>
                </a:ln>
                <a:solidFill>
                  <a:prstClr val="black"/>
                </a:solidFill>
                <a:effectLst/>
                <a:uLnTx/>
                <a:uFillTx/>
                <a:ea typeface="ＭＳ Ｐゴシック" panose="020B0600070205080204" pitchFamily="34" charset="-128"/>
                <a:cs typeface="Calibri" panose="020F0502020204030204" pitchFamily="34" charset="0"/>
              </a:endParaRPr>
            </a:p>
            <a:p>
              <a:pPr marL="121917" marR="0" lvl="0" indent="-121917" algn="l" defTabSz="1219170" rtl="0" eaLnBrk="1" fontAlgn="auto" latinLnBrk="0" hangingPunct="1">
                <a:lnSpc>
                  <a:spcPct val="100000"/>
                </a:lnSpc>
                <a:spcBef>
                  <a:spcPts val="267"/>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Age ≥18 (US) or ≥20 (Japan) years</a:t>
              </a:r>
            </a:p>
            <a:p>
              <a:pPr marL="121917" marR="0" lvl="0" indent="-121917" algn="l" defTabSz="1219170" rtl="0" eaLnBrk="1" fontAlgn="auto" latinLnBrk="0" hangingPunct="1">
                <a:lnSpc>
                  <a:spcPct val="100000"/>
                </a:lnSpc>
                <a:spcBef>
                  <a:spcPts val="267"/>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ECOG PS 0-1</a:t>
              </a:r>
            </a:p>
            <a:p>
              <a:pPr marL="121917" marR="0" lvl="0" indent="-121917" algn="l" defTabSz="1219170" rtl="0" eaLnBrk="1" fontAlgn="auto" latinLnBrk="0" hangingPunct="1">
                <a:lnSpc>
                  <a:spcPct val="100000"/>
                </a:lnSpc>
                <a:spcBef>
                  <a:spcPts val="267"/>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Measurable disease per RECIST version 1.1</a:t>
              </a:r>
            </a:p>
            <a:p>
              <a:pPr marL="121917" marR="0" lvl="0" indent="-121917" algn="l" defTabSz="1219170" rtl="0" eaLnBrk="1" fontAlgn="auto" latinLnBrk="0" hangingPunct="1">
                <a:lnSpc>
                  <a:spcPct val="100000"/>
                </a:lnSpc>
                <a:spcBef>
                  <a:spcPts val="267"/>
                </a:spcBef>
                <a:spcAft>
                  <a:spcPts val="800"/>
                </a:spcAft>
                <a:buClr>
                  <a:prstClr val="black"/>
                </a:buClr>
                <a:buSzTx/>
                <a:buFont typeface="Arial" panose="020B0604020202020204" pitchFamily="34" charset="0"/>
                <a:buChar char="•"/>
                <a:tabLst/>
                <a:defRPr/>
              </a:pPr>
              <a:r>
                <a:rPr kumimoji="1" lang="en-US" altLang="ja-JP" sz="1400" b="1" i="0" u="none" strike="noStrike" kern="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Stable, treated brain metastases allowed</a:t>
              </a:r>
            </a:p>
          </p:txBody>
        </p:sp>
        <p:cxnSp>
          <p:nvCxnSpPr>
            <p:cNvPr id="7" name="Straight Connector 6">
              <a:extLst>
                <a:ext uri="{FF2B5EF4-FFF2-40B4-BE49-F238E27FC236}">
                  <a16:creationId xmlns:a16="http://schemas.microsoft.com/office/drawing/2014/main" id="{2BD3E486-B449-4EA6-8AF8-5F46CD43F199}"/>
                </a:ext>
              </a:extLst>
            </p:cNvPr>
            <p:cNvCxnSpPr>
              <a:stCxn id="20" idx="3"/>
            </p:cNvCxnSpPr>
            <p:nvPr/>
          </p:nvCxnSpPr>
          <p:spPr>
            <a:xfrm flipV="1">
              <a:off x="5823020" y="2345372"/>
              <a:ext cx="284689"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0907F83-361C-4453-83F3-A577D2C71D6C}"/>
                </a:ext>
              </a:extLst>
            </p:cNvPr>
            <p:cNvCxnSpPr>
              <a:stCxn id="23" idx="3"/>
            </p:cNvCxnSpPr>
            <p:nvPr/>
          </p:nvCxnSpPr>
          <p:spPr>
            <a:xfrm>
              <a:off x="5821779" y="2983967"/>
              <a:ext cx="285930" cy="344"/>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sp>
        <p:nvSpPr>
          <p:cNvPr id="3" name="Footer Placeholder 2">
            <a:extLst>
              <a:ext uri="{FF2B5EF4-FFF2-40B4-BE49-F238E27FC236}">
                <a16:creationId xmlns:a16="http://schemas.microsoft.com/office/drawing/2014/main" id="{754F9B52-EDB6-0C02-491B-3FB2F4F2FFB2}"/>
              </a:ext>
            </a:extLst>
          </p:cNvPr>
          <p:cNvSpPr>
            <a:spLocks noGrp="1"/>
          </p:cNvSpPr>
          <p:nvPr>
            <p:ph type="ftr" sz="quarter" idx="3"/>
          </p:nvPr>
        </p:nvSpPr>
        <p:spPr/>
        <p:txBody>
          <a:bodyPr/>
          <a:lstStyle/>
          <a:p>
            <a:r>
              <a:rPr lang="en-US" dirty="0"/>
              <a:t>1. </a:t>
            </a:r>
            <a:r>
              <a:rPr lang="en-US" dirty="0" err="1"/>
              <a:t>Garon</a:t>
            </a:r>
            <a:r>
              <a:rPr lang="en-US" dirty="0"/>
              <a:t> E, et al. </a:t>
            </a:r>
            <a:r>
              <a:rPr lang="en-US" i="1" dirty="0"/>
              <a:t>WCLC. </a:t>
            </a:r>
            <a:r>
              <a:rPr lang="en-US" dirty="0"/>
              <a:t>2021. Abstract 156. </a:t>
            </a:r>
          </a:p>
          <a:p>
            <a:r>
              <a:rPr lang="en-US" dirty="0"/>
              <a:t>2. </a:t>
            </a:r>
            <a:r>
              <a:rPr lang="en-US" dirty="0" err="1"/>
              <a:t>Meric</a:t>
            </a:r>
            <a:r>
              <a:rPr lang="en-US" dirty="0"/>
              <a:t>-Bernstam F, et al. </a:t>
            </a:r>
            <a:r>
              <a:rPr lang="en-US" i="1" dirty="0"/>
              <a:t>ASCO. </a:t>
            </a:r>
            <a:r>
              <a:rPr lang="en-US" dirty="0"/>
              <a:t>2021.</a:t>
            </a:r>
          </a:p>
          <a:p>
            <a:r>
              <a:rPr lang="en-US" dirty="0"/>
              <a:t>3. </a:t>
            </a:r>
            <a:r>
              <a:rPr lang="en-US" dirty="0" err="1"/>
              <a:t>Krop</a:t>
            </a:r>
            <a:r>
              <a:rPr lang="en-US" dirty="0"/>
              <a:t> I, et al. </a:t>
            </a:r>
            <a:r>
              <a:rPr lang="en-US" i="1" dirty="0"/>
              <a:t>SABCS. </a:t>
            </a:r>
            <a:r>
              <a:rPr lang="en-US" dirty="0"/>
              <a:t>2021. Abstract GS1-05.</a:t>
            </a:r>
          </a:p>
        </p:txBody>
      </p:sp>
    </p:spTree>
    <p:extLst>
      <p:ext uri="{BB962C8B-B14F-4D97-AF65-F5344CB8AC3E}">
        <p14:creationId xmlns:p14="http://schemas.microsoft.com/office/powerpoint/2010/main" val="176085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99505"/>
            <a:ext cx="11382375" cy="1185577"/>
          </a:xfrm>
        </p:spPr>
        <p:txBody>
          <a:bodyPr/>
          <a:lstStyle/>
          <a:p>
            <a:r>
              <a:rPr lang="en-GB" dirty="0">
                <a:sym typeface="Helvetica"/>
              </a:rPr>
              <a:t>Treatment-Emergent Adverse Events in ≥15% of Patients </a:t>
            </a:r>
          </a:p>
        </p:txBody>
      </p:sp>
      <p:sp>
        <p:nvSpPr>
          <p:cNvPr id="75" name="Text Placeholder 4">
            <a:extLst>
              <a:ext uri="{FF2B5EF4-FFF2-40B4-BE49-F238E27FC236}">
                <a16:creationId xmlns:a16="http://schemas.microsoft.com/office/drawing/2014/main" id="{7EFBD65C-53B0-42A7-8295-F780B3668C3B}"/>
              </a:ext>
            </a:extLst>
          </p:cNvPr>
          <p:cNvSpPr>
            <a:spLocks noGrp="1"/>
          </p:cNvSpPr>
          <p:nvPr>
            <p:ph idx="1"/>
          </p:nvPr>
        </p:nvSpPr>
        <p:spPr>
          <a:xfrm>
            <a:off x="8448675" y="1811281"/>
            <a:ext cx="3276600" cy="3598919"/>
          </a:xfrm>
        </p:spPr>
        <p:txBody>
          <a:bodyPr>
            <a:normAutofit/>
          </a:bodyPr>
          <a:lstStyle/>
          <a:p>
            <a:pPr>
              <a:spcAft>
                <a:spcPts val="1000"/>
              </a:spcAft>
            </a:pPr>
            <a:r>
              <a:rPr lang="en-US" sz="1800" dirty="0"/>
              <a:t>Most common adverse events observed were nausea and stomatitis (predominantly grade 1-2)</a:t>
            </a:r>
          </a:p>
          <a:p>
            <a:pPr>
              <a:spcAft>
                <a:spcPts val="1000"/>
              </a:spcAft>
            </a:pPr>
            <a:r>
              <a:rPr lang="en-US" sz="1800" dirty="0"/>
              <a:t>Low frequency of hematologic toxicity and diarrhea</a:t>
            </a:r>
          </a:p>
          <a:p>
            <a:pPr>
              <a:spcAft>
                <a:spcPts val="1000"/>
              </a:spcAft>
            </a:pPr>
            <a:r>
              <a:rPr lang="en-US" sz="1800" dirty="0"/>
              <a:t>No cases adjudicated as drug-related ILD</a:t>
            </a:r>
          </a:p>
        </p:txBody>
      </p:sp>
      <p:sp>
        <p:nvSpPr>
          <p:cNvPr id="41" name="TextBox 40">
            <a:extLst>
              <a:ext uri="{FF2B5EF4-FFF2-40B4-BE49-F238E27FC236}">
                <a16:creationId xmlns:a16="http://schemas.microsoft.com/office/drawing/2014/main" id="{523BCB5A-B92C-46EB-907E-CBA07925391D}"/>
              </a:ext>
            </a:extLst>
          </p:cNvPr>
          <p:cNvSpPr txBox="1"/>
          <p:nvPr/>
        </p:nvSpPr>
        <p:spPr>
          <a:xfrm>
            <a:off x="5675426" y="6061731"/>
            <a:ext cx="6246107" cy="23589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00000"/>
                </a:solidFill>
                <a:effectLst/>
                <a:uLnTx/>
                <a:uFillTx/>
                <a:latin typeface="Arial"/>
                <a:ea typeface="+mn-ea"/>
                <a:cs typeface="+mn-cs"/>
              </a:rPr>
              <a:t>Data cutoff: July 30, 2021</a:t>
            </a:r>
          </a:p>
        </p:txBody>
      </p:sp>
      <p:sp>
        <p:nvSpPr>
          <p:cNvPr id="122" name="Text Placeholder 42">
            <a:extLst>
              <a:ext uri="{FF2B5EF4-FFF2-40B4-BE49-F238E27FC236}">
                <a16:creationId xmlns:a16="http://schemas.microsoft.com/office/drawing/2014/main" id="{4936CF4A-EF12-4CD5-863B-15185717634B}"/>
              </a:ext>
            </a:extLst>
          </p:cNvPr>
          <p:cNvSpPr txBox="1">
            <a:spLocks/>
          </p:cNvSpPr>
          <p:nvPr/>
        </p:nvSpPr>
        <p:spPr>
          <a:xfrm>
            <a:off x="419149" y="6092823"/>
            <a:ext cx="11366499" cy="318491"/>
          </a:xfrm>
          <a:prstGeom prst="rect">
            <a:avLst/>
          </a:prstGeom>
        </p:spPr>
        <p:txBody>
          <a:bodyPr anchor="b"/>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224"/>
              </a:spcBef>
              <a:spcAft>
                <a:spcPts val="0"/>
              </a:spcAft>
              <a:buClrTx/>
              <a:buSzTx/>
              <a:buFont typeface="Arial"/>
              <a:buNone/>
              <a:tabLst/>
              <a:defRPr/>
            </a:pPr>
            <a:r>
              <a:rPr kumimoji="1" lang="en-US"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ILD, interstitial lung disease.</a:t>
            </a:r>
          </a:p>
          <a:p>
            <a:pPr marL="0" marR="0" lvl="0" indent="0" algn="l" defTabSz="609585" rtl="0" eaLnBrk="1" fontAlgn="auto" latinLnBrk="0" hangingPunct="1">
              <a:lnSpc>
                <a:spcPct val="90000"/>
              </a:lnSpc>
              <a:spcBef>
                <a:spcPts val="224"/>
              </a:spcBef>
              <a:spcAft>
                <a:spcPts val="0"/>
              </a:spcAft>
              <a:buClrTx/>
              <a:buSzTx/>
              <a:buFont typeface="Arial"/>
              <a:buNone/>
              <a:tabLst/>
              <a:defRPr/>
            </a:pPr>
            <a:r>
              <a:rPr kumimoji="1" lang="en-US" sz="933"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1" lang="en-US"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n=44 patients.</a:t>
            </a:r>
            <a:endParaRPr kumimoji="1" lang="en-US" sz="933" b="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endParaRPr>
          </a:p>
        </p:txBody>
      </p:sp>
      <p:grpSp>
        <p:nvGrpSpPr>
          <p:cNvPr id="93" name="Group 92">
            <a:extLst>
              <a:ext uri="{FF2B5EF4-FFF2-40B4-BE49-F238E27FC236}">
                <a16:creationId xmlns:a16="http://schemas.microsoft.com/office/drawing/2014/main" id="{E3AFBD86-BE93-52DB-3E0C-A404D6668582}"/>
              </a:ext>
            </a:extLst>
          </p:cNvPr>
          <p:cNvGrpSpPr/>
          <p:nvPr/>
        </p:nvGrpSpPr>
        <p:grpSpPr>
          <a:xfrm>
            <a:off x="293660" y="1270392"/>
            <a:ext cx="8142304" cy="4911457"/>
            <a:chOff x="46721" y="1024342"/>
            <a:chExt cx="6106728" cy="3683593"/>
          </a:xfrm>
        </p:grpSpPr>
        <p:graphicFrame>
          <p:nvGraphicFramePr>
            <p:cNvPr id="94" name="Chart 93">
              <a:extLst>
                <a:ext uri="{FF2B5EF4-FFF2-40B4-BE49-F238E27FC236}">
                  <a16:creationId xmlns:a16="http://schemas.microsoft.com/office/drawing/2014/main" id="{9DCE011E-3055-E0A3-CA85-34BBC97BB548}"/>
                </a:ext>
              </a:extLst>
            </p:cNvPr>
            <p:cNvGraphicFramePr>
              <a:graphicFrameLocks/>
            </p:cNvGraphicFramePr>
            <p:nvPr/>
          </p:nvGraphicFramePr>
          <p:xfrm>
            <a:off x="46721" y="1206681"/>
            <a:ext cx="5868513" cy="3278163"/>
          </p:xfrm>
          <a:graphic>
            <a:graphicData uri="http://schemas.openxmlformats.org/drawingml/2006/chart">
              <c:chart xmlns:c="http://schemas.openxmlformats.org/drawingml/2006/chart" xmlns:r="http://schemas.openxmlformats.org/officeDocument/2006/relationships" r:id="rId3"/>
            </a:graphicData>
          </a:graphic>
        </p:graphicFrame>
        <p:grpSp>
          <p:nvGrpSpPr>
            <p:cNvPr id="95" name="Group 94">
              <a:extLst>
                <a:ext uri="{FF2B5EF4-FFF2-40B4-BE49-F238E27FC236}">
                  <a16:creationId xmlns:a16="http://schemas.microsoft.com/office/drawing/2014/main" id="{CE39E741-6C1D-AAA3-F868-C3643A24C569}"/>
                </a:ext>
              </a:extLst>
            </p:cNvPr>
            <p:cNvGrpSpPr/>
            <p:nvPr/>
          </p:nvGrpSpPr>
          <p:grpSpPr>
            <a:xfrm>
              <a:off x="1617892" y="4329987"/>
              <a:ext cx="4535557" cy="245300"/>
              <a:chOff x="1398878" y="4321424"/>
              <a:chExt cx="3193153" cy="197475"/>
            </a:xfrm>
          </p:grpSpPr>
          <p:sp>
            <p:nvSpPr>
              <p:cNvPr id="104" name="TextBox 103">
                <a:extLst>
                  <a:ext uri="{FF2B5EF4-FFF2-40B4-BE49-F238E27FC236}">
                    <a16:creationId xmlns:a16="http://schemas.microsoft.com/office/drawing/2014/main" id="{CAF220C0-1803-78F9-17E7-661798D3A8CD}"/>
                  </a:ext>
                </a:extLst>
              </p:cNvPr>
              <p:cNvSpPr txBox="1"/>
              <p:nvPr/>
            </p:nvSpPr>
            <p:spPr>
              <a:xfrm>
                <a:off x="1398878" y="4346004"/>
                <a:ext cx="142367" cy="167245"/>
              </a:xfrm>
              <a:prstGeom prst="rect">
                <a:avLst/>
              </a:prstGeom>
              <a:noFill/>
            </p:spPr>
            <p:txBody>
              <a:bodyPr wrap="non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0</a:t>
                </a:r>
              </a:p>
            </p:txBody>
          </p:sp>
          <p:grpSp>
            <p:nvGrpSpPr>
              <p:cNvPr id="105" name="Group 104">
                <a:extLst>
                  <a:ext uri="{FF2B5EF4-FFF2-40B4-BE49-F238E27FC236}">
                    <a16:creationId xmlns:a16="http://schemas.microsoft.com/office/drawing/2014/main" id="{0505C2B3-E452-40A6-9667-5753E54C2981}"/>
                  </a:ext>
                </a:extLst>
              </p:cNvPr>
              <p:cNvGrpSpPr/>
              <p:nvPr/>
            </p:nvGrpSpPr>
            <p:grpSpPr>
              <a:xfrm>
                <a:off x="1452895" y="4321424"/>
                <a:ext cx="3139136" cy="197475"/>
                <a:chOff x="1813313" y="4504654"/>
                <a:chExt cx="3267635" cy="174073"/>
              </a:xfrm>
            </p:grpSpPr>
            <p:sp>
              <p:nvSpPr>
                <p:cNvPr id="106" name="TextBox 105">
                  <a:extLst>
                    <a:ext uri="{FF2B5EF4-FFF2-40B4-BE49-F238E27FC236}">
                      <a16:creationId xmlns:a16="http://schemas.microsoft.com/office/drawing/2014/main" id="{4069C25C-36DC-F81B-D5DA-9EA524E3245A}"/>
                    </a:ext>
                  </a:extLst>
                </p:cNvPr>
                <p:cNvSpPr txBox="1"/>
                <p:nvPr/>
              </p:nvSpPr>
              <p:spPr>
                <a:xfrm>
                  <a:off x="2137180" y="4526557"/>
                  <a:ext cx="194892" cy="147425"/>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a:t>
                  </a:r>
                </a:p>
              </p:txBody>
            </p:sp>
            <p:grpSp>
              <p:nvGrpSpPr>
                <p:cNvPr id="107" name="Group 106">
                  <a:extLst>
                    <a:ext uri="{FF2B5EF4-FFF2-40B4-BE49-F238E27FC236}">
                      <a16:creationId xmlns:a16="http://schemas.microsoft.com/office/drawing/2014/main" id="{FC5D6871-B3CE-4CB1-2E58-E550E9A9E701}"/>
                    </a:ext>
                  </a:extLst>
                </p:cNvPr>
                <p:cNvGrpSpPr/>
                <p:nvPr/>
              </p:nvGrpSpPr>
              <p:grpSpPr>
                <a:xfrm>
                  <a:off x="1813313" y="4504654"/>
                  <a:ext cx="3267635" cy="174073"/>
                  <a:chOff x="1813313" y="4504654"/>
                  <a:chExt cx="3267635" cy="174073"/>
                </a:xfrm>
              </p:grpSpPr>
              <p:sp>
                <p:nvSpPr>
                  <p:cNvPr id="108" name="TextBox 107">
                    <a:extLst>
                      <a:ext uri="{FF2B5EF4-FFF2-40B4-BE49-F238E27FC236}">
                        <a16:creationId xmlns:a16="http://schemas.microsoft.com/office/drawing/2014/main" id="{61BFE077-AB90-42B4-35EB-E12BA4E6FCB2}"/>
                      </a:ext>
                    </a:extLst>
                  </p:cNvPr>
                  <p:cNvSpPr txBox="1"/>
                  <p:nvPr/>
                </p:nvSpPr>
                <p:spPr>
                  <a:xfrm>
                    <a:off x="2480123" y="4528502"/>
                    <a:ext cx="428984" cy="147425"/>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20</a:t>
                    </a:r>
                  </a:p>
                </p:txBody>
              </p:sp>
              <p:sp>
                <p:nvSpPr>
                  <p:cNvPr id="109" name="TextBox 108">
                    <a:extLst>
                      <a:ext uri="{FF2B5EF4-FFF2-40B4-BE49-F238E27FC236}">
                        <a16:creationId xmlns:a16="http://schemas.microsoft.com/office/drawing/2014/main" id="{BA01EAFA-D400-37BB-0E6B-466B5ABF9A72}"/>
                      </a:ext>
                    </a:extLst>
                  </p:cNvPr>
                  <p:cNvSpPr txBox="1"/>
                  <p:nvPr/>
                </p:nvSpPr>
                <p:spPr>
                  <a:xfrm>
                    <a:off x="2925955" y="4531302"/>
                    <a:ext cx="408544" cy="147425"/>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30</a:t>
                    </a:r>
                  </a:p>
                </p:txBody>
              </p:sp>
              <p:sp>
                <p:nvSpPr>
                  <p:cNvPr id="110" name="TextBox 109">
                    <a:extLst>
                      <a:ext uri="{FF2B5EF4-FFF2-40B4-BE49-F238E27FC236}">
                        <a16:creationId xmlns:a16="http://schemas.microsoft.com/office/drawing/2014/main" id="{7AFC8410-C850-8095-108E-176E36165B3C}"/>
                      </a:ext>
                    </a:extLst>
                  </p:cNvPr>
                  <p:cNvSpPr txBox="1"/>
                  <p:nvPr/>
                </p:nvSpPr>
                <p:spPr>
                  <a:xfrm>
                    <a:off x="3361387" y="4527574"/>
                    <a:ext cx="408544" cy="147425"/>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40</a:t>
                    </a:r>
                  </a:p>
                </p:txBody>
              </p:sp>
              <p:sp>
                <p:nvSpPr>
                  <p:cNvPr id="116" name="TextBox 115">
                    <a:extLst>
                      <a:ext uri="{FF2B5EF4-FFF2-40B4-BE49-F238E27FC236}">
                        <a16:creationId xmlns:a16="http://schemas.microsoft.com/office/drawing/2014/main" id="{BB64F950-38BF-F65D-8104-013C98F8EA6A}"/>
                      </a:ext>
                    </a:extLst>
                  </p:cNvPr>
                  <p:cNvSpPr txBox="1"/>
                  <p:nvPr/>
                </p:nvSpPr>
                <p:spPr>
                  <a:xfrm>
                    <a:off x="3802898" y="4529319"/>
                    <a:ext cx="412523" cy="147425"/>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50</a:t>
                    </a:r>
                  </a:p>
                </p:txBody>
              </p:sp>
              <p:sp>
                <p:nvSpPr>
                  <p:cNvPr id="117" name="TextBox 116">
                    <a:extLst>
                      <a:ext uri="{FF2B5EF4-FFF2-40B4-BE49-F238E27FC236}">
                        <a16:creationId xmlns:a16="http://schemas.microsoft.com/office/drawing/2014/main" id="{4D4263F1-66F1-ABEC-8F85-8851A886FAB1}"/>
                      </a:ext>
                    </a:extLst>
                  </p:cNvPr>
                  <p:cNvSpPr txBox="1"/>
                  <p:nvPr/>
                </p:nvSpPr>
                <p:spPr>
                  <a:xfrm>
                    <a:off x="4238776" y="4523972"/>
                    <a:ext cx="427101" cy="147426"/>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60</a:t>
                    </a:r>
                  </a:p>
                </p:txBody>
              </p:sp>
              <p:sp>
                <p:nvSpPr>
                  <p:cNvPr id="118" name="TextBox 117">
                    <a:extLst>
                      <a:ext uri="{FF2B5EF4-FFF2-40B4-BE49-F238E27FC236}">
                        <a16:creationId xmlns:a16="http://schemas.microsoft.com/office/drawing/2014/main" id="{A9CCD87C-65A7-FC57-8971-BD738E9D2164}"/>
                      </a:ext>
                    </a:extLst>
                  </p:cNvPr>
                  <p:cNvSpPr txBox="1"/>
                  <p:nvPr/>
                </p:nvSpPr>
                <p:spPr>
                  <a:xfrm>
                    <a:off x="4678021" y="4521669"/>
                    <a:ext cx="402927" cy="147426"/>
                  </a:xfrm>
                  <a:prstGeom prst="rect">
                    <a:avLst/>
                  </a:prstGeom>
                  <a:noFill/>
                </p:spPr>
                <p:txBody>
                  <a:bodyPr wrap="squar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70</a:t>
                    </a:r>
                  </a:p>
                </p:txBody>
              </p:sp>
              <p:cxnSp>
                <p:nvCxnSpPr>
                  <p:cNvPr id="119" name="Straight Connector 118">
                    <a:extLst>
                      <a:ext uri="{FF2B5EF4-FFF2-40B4-BE49-F238E27FC236}">
                        <a16:creationId xmlns:a16="http://schemas.microsoft.com/office/drawing/2014/main" id="{F94E8D2E-0F0F-67BC-33B7-71A71FB94E8F}"/>
                      </a:ext>
                    </a:extLst>
                  </p:cNvPr>
                  <p:cNvCxnSpPr>
                    <a:cxnSpLocks/>
                  </p:cNvCxnSpPr>
                  <p:nvPr/>
                </p:nvCxnSpPr>
                <p:spPr>
                  <a:xfrm flipV="1">
                    <a:off x="1813313" y="4508260"/>
                    <a:ext cx="3070913" cy="5803"/>
                  </a:xfrm>
                  <a:prstGeom prst="line">
                    <a:avLst/>
                  </a:prstGeom>
                  <a:noFill/>
                  <a:ln w="9017" cap="flat" cmpd="sng" algn="ctr">
                    <a:solidFill>
                      <a:srgbClr val="000000"/>
                    </a:solidFill>
                    <a:prstDash val="solid"/>
                  </a:ln>
                  <a:effectLst/>
                </p:spPr>
              </p:cxnSp>
              <p:cxnSp>
                <p:nvCxnSpPr>
                  <p:cNvPr id="120" name="Straight Connector 119">
                    <a:extLst>
                      <a:ext uri="{FF2B5EF4-FFF2-40B4-BE49-F238E27FC236}">
                        <a16:creationId xmlns:a16="http://schemas.microsoft.com/office/drawing/2014/main" id="{38B46288-6B66-62C2-91D2-57D444990FF5}"/>
                      </a:ext>
                    </a:extLst>
                  </p:cNvPr>
                  <p:cNvCxnSpPr/>
                  <p:nvPr/>
                </p:nvCxnSpPr>
                <p:spPr>
                  <a:xfrm>
                    <a:off x="4879521" y="4504654"/>
                    <a:ext cx="0" cy="53938"/>
                  </a:xfrm>
                  <a:prstGeom prst="line">
                    <a:avLst/>
                  </a:prstGeom>
                  <a:noFill/>
                  <a:ln w="9017" cap="flat" cmpd="sng" algn="ctr">
                    <a:solidFill>
                      <a:srgbClr val="000000"/>
                    </a:solidFill>
                    <a:prstDash val="solid"/>
                  </a:ln>
                  <a:effectLst/>
                </p:spPr>
              </p:cxnSp>
              <p:cxnSp>
                <p:nvCxnSpPr>
                  <p:cNvPr id="121" name="Straight Connector 120">
                    <a:extLst>
                      <a:ext uri="{FF2B5EF4-FFF2-40B4-BE49-F238E27FC236}">
                        <a16:creationId xmlns:a16="http://schemas.microsoft.com/office/drawing/2014/main" id="{C4EAE080-115E-7108-592C-0027E746D6CC}"/>
                      </a:ext>
                    </a:extLst>
                  </p:cNvPr>
                  <p:cNvCxnSpPr>
                    <a:cxnSpLocks/>
                  </p:cNvCxnSpPr>
                  <p:nvPr/>
                </p:nvCxnSpPr>
                <p:spPr>
                  <a:xfrm>
                    <a:off x="4445954" y="4505497"/>
                    <a:ext cx="0" cy="53938"/>
                  </a:xfrm>
                  <a:prstGeom prst="line">
                    <a:avLst/>
                  </a:prstGeom>
                  <a:noFill/>
                  <a:ln w="9017" cap="flat" cmpd="sng" algn="ctr">
                    <a:solidFill>
                      <a:srgbClr val="000000"/>
                    </a:solidFill>
                    <a:prstDash val="solid"/>
                  </a:ln>
                  <a:effectLst/>
                </p:spPr>
              </p:cxnSp>
              <p:cxnSp>
                <p:nvCxnSpPr>
                  <p:cNvPr id="123" name="Straight Connector 122">
                    <a:extLst>
                      <a:ext uri="{FF2B5EF4-FFF2-40B4-BE49-F238E27FC236}">
                        <a16:creationId xmlns:a16="http://schemas.microsoft.com/office/drawing/2014/main" id="{C3953B04-030D-E4C1-8050-32EC117ED2B8}"/>
                      </a:ext>
                    </a:extLst>
                  </p:cNvPr>
                  <p:cNvCxnSpPr>
                    <a:cxnSpLocks/>
                  </p:cNvCxnSpPr>
                  <p:nvPr/>
                </p:nvCxnSpPr>
                <p:spPr>
                  <a:xfrm>
                    <a:off x="4006324" y="4508786"/>
                    <a:ext cx="0" cy="53938"/>
                  </a:xfrm>
                  <a:prstGeom prst="line">
                    <a:avLst/>
                  </a:prstGeom>
                  <a:noFill/>
                  <a:ln w="9017" cap="flat" cmpd="sng" algn="ctr">
                    <a:solidFill>
                      <a:srgbClr val="000000"/>
                    </a:solidFill>
                    <a:prstDash val="solid"/>
                  </a:ln>
                  <a:effectLst/>
                </p:spPr>
              </p:cxnSp>
              <p:cxnSp>
                <p:nvCxnSpPr>
                  <p:cNvPr id="124" name="Straight Connector 123">
                    <a:extLst>
                      <a:ext uri="{FF2B5EF4-FFF2-40B4-BE49-F238E27FC236}">
                        <a16:creationId xmlns:a16="http://schemas.microsoft.com/office/drawing/2014/main" id="{BB1CFB5F-789D-018F-4815-3FCD86E06185}"/>
                      </a:ext>
                    </a:extLst>
                  </p:cNvPr>
                  <p:cNvCxnSpPr>
                    <a:cxnSpLocks/>
                  </p:cNvCxnSpPr>
                  <p:nvPr/>
                </p:nvCxnSpPr>
                <p:spPr>
                  <a:xfrm>
                    <a:off x="3563662" y="4508786"/>
                    <a:ext cx="0" cy="53938"/>
                  </a:xfrm>
                  <a:prstGeom prst="line">
                    <a:avLst/>
                  </a:prstGeom>
                  <a:noFill/>
                  <a:ln w="9017" cap="flat" cmpd="sng" algn="ctr">
                    <a:solidFill>
                      <a:srgbClr val="000000"/>
                    </a:solidFill>
                    <a:prstDash val="solid"/>
                  </a:ln>
                  <a:effectLst/>
                </p:spPr>
              </p:cxnSp>
              <p:cxnSp>
                <p:nvCxnSpPr>
                  <p:cNvPr id="125" name="Straight Connector 124">
                    <a:extLst>
                      <a:ext uri="{FF2B5EF4-FFF2-40B4-BE49-F238E27FC236}">
                        <a16:creationId xmlns:a16="http://schemas.microsoft.com/office/drawing/2014/main" id="{89B5899E-2949-C04F-44EC-5A1040DCF3AB}"/>
                      </a:ext>
                    </a:extLst>
                  </p:cNvPr>
                  <p:cNvCxnSpPr>
                    <a:cxnSpLocks/>
                  </p:cNvCxnSpPr>
                  <p:nvPr/>
                </p:nvCxnSpPr>
                <p:spPr>
                  <a:xfrm>
                    <a:off x="3127063" y="4510891"/>
                    <a:ext cx="0" cy="53938"/>
                  </a:xfrm>
                  <a:prstGeom prst="line">
                    <a:avLst/>
                  </a:prstGeom>
                  <a:noFill/>
                  <a:ln w="9017" cap="flat" cmpd="sng" algn="ctr">
                    <a:solidFill>
                      <a:srgbClr val="000000"/>
                    </a:solidFill>
                    <a:prstDash val="solid"/>
                  </a:ln>
                  <a:effectLst/>
                </p:spPr>
              </p:cxnSp>
              <p:cxnSp>
                <p:nvCxnSpPr>
                  <p:cNvPr id="126" name="Straight Connector 125">
                    <a:extLst>
                      <a:ext uri="{FF2B5EF4-FFF2-40B4-BE49-F238E27FC236}">
                        <a16:creationId xmlns:a16="http://schemas.microsoft.com/office/drawing/2014/main" id="{C95C55D7-C6B7-16A8-8693-102C8ECC7D73}"/>
                      </a:ext>
                    </a:extLst>
                  </p:cNvPr>
                  <p:cNvCxnSpPr>
                    <a:cxnSpLocks/>
                  </p:cNvCxnSpPr>
                  <p:nvPr/>
                </p:nvCxnSpPr>
                <p:spPr>
                  <a:xfrm>
                    <a:off x="2690465" y="4508435"/>
                    <a:ext cx="0" cy="53938"/>
                  </a:xfrm>
                  <a:prstGeom prst="line">
                    <a:avLst/>
                  </a:prstGeom>
                  <a:noFill/>
                  <a:ln w="9017" cap="flat" cmpd="sng" algn="ctr">
                    <a:solidFill>
                      <a:srgbClr val="000000"/>
                    </a:solidFill>
                    <a:prstDash val="solid"/>
                  </a:ln>
                  <a:effectLst/>
                </p:spPr>
              </p:cxnSp>
              <p:cxnSp>
                <p:nvCxnSpPr>
                  <p:cNvPr id="127" name="Straight Connector 126">
                    <a:extLst>
                      <a:ext uri="{FF2B5EF4-FFF2-40B4-BE49-F238E27FC236}">
                        <a16:creationId xmlns:a16="http://schemas.microsoft.com/office/drawing/2014/main" id="{96F92E53-C7A8-039F-C487-40521C2112D5}"/>
                      </a:ext>
                    </a:extLst>
                  </p:cNvPr>
                  <p:cNvCxnSpPr>
                    <a:cxnSpLocks/>
                  </p:cNvCxnSpPr>
                  <p:nvPr/>
                </p:nvCxnSpPr>
                <p:spPr>
                  <a:xfrm>
                    <a:off x="2253866" y="4510891"/>
                    <a:ext cx="0" cy="53938"/>
                  </a:xfrm>
                  <a:prstGeom prst="line">
                    <a:avLst/>
                  </a:prstGeom>
                  <a:noFill/>
                  <a:ln w="9017" cap="flat" cmpd="sng" algn="ctr">
                    <a:solidFill>
                      <a:srgbClr val="000000"/>
                    </a:solidFill>
                    <a:prstDash val="solid"/>
                  </a:ln>
                  <a:effectLst/>
                </p:spPr>
              </p:cxnSp>
              <p:cxnSp>
                <p:nvCxnSpPr>
                  <p:cNvPr id="128" name="Straight Connector 127">
                    <a:extLst>
                      <a:ext uri="{FF2B5EF4-FFF2-40B4-BE49-F238E27FC236}">
                        <a16:creationId xmlns:a16="http://schemas.microsoft.com/office/drawing/2014/main" id="{F3787A96-3415-8886-46F6-28D080377145}"/>
                      </a:ext>
                    </a:extLst>
                  </p:cNvPr>
                  <p:cNvCxnSpPr>
                    <a:cxnSpLocks/>
                  </p:cNvCxnSpPr>
                  <p:nvPr/>
                </p:nvCxnSpPr>
                <p:spPr>
                  <a:xfrm>
                    <a:off x="1829466" y="4513348"/>
                    <a:ext cx="0" cy="53938"/>
                  </a:xfrm>
                  <a:prstGeom prst="line">
                    <a:avLst/>
                  </a:prstGeom>
                  <a:noFill/>
                  <a:ln w="9017" cap="flat" cmpd="sng" algn="ctr">
                    <a:solidFill>
                      <a:srgbClr val="000000"/>
                    </a:solidFill>
                    <a:prstDash val="solid"/>
                  </a:ln>
                  <a:effectLst/>
                </p:spPr>
              </p:cxnSp>
            </p:grpSp>
          </p:grpSp>
        </p:grpSp>
        <p:grpSp>
          <p:nvGrpSpPr>
            <p:cNvPr id="96" name="Group 95">
              <a:extLst>
                <a:ext uri="{FF2B5EF4-FFF2-40B4-BE49-F238E27FC236}">
                  <a16:creationId xmlns:a16="http://schemas.microsoft.com/office/drawing/2014/main" id="{BACC8B7A-C1CD-8B64-6B54-28DD1AF2F395}"/>
                </a:ext>
              </a:extLst>
            </p:cNvPr>
            <p:cNvGrpSpPr/>
            <p:nvPr/>
          </p:nvGrpSpPr>
          <p:grpSpPr>
            <a:xfrm>
              <a:off x="5056243" y="3787801"/>
              <a:ext cx="605016" cy="434729"/>
              <a:chOff x="3853267" y="3450003"/>
              <a:chExt cx="404904" cy="349970"/>
            </a:xfrm>
          </p:grpSpPr>
          <p:sp>
            <p:nvSpPr>
              <p:cNvPr id="99" name="Rectangle 98">
                <a:extLst>
                  <a:ext uri="{FF2B5EF4-FFF2-40B4-BE49-F238E27FC236}">
                    <a16:creationId xmlns:a16="http://schemas.microsoft.com/office/drawing/2014/main" id="{EAED8731-CFF3-D370-CA26-F80BC0FC8912}"/>
                  </a:ext>
                </a:extLst>
              </p:cNvPr>
              <p:cNvSpPr/>
              <p:nvPr/>
            </p:nvSpPr>
            <p:spPr>
              <a:xfrm>
                <a:off x="3937971" y="3594396"/>
                <a:ext cx="170022" cy="66926"/>
              </a:xfrm>
              <a:prstGeom prst="rect">
                <a:avLst/>
              </a:prstGeom>
              <a:solidFill>
                <a:srgbClr val="003865"/>
              </a:solidFill>
              <a:ln w="9525" cap="flat" cmpd="sng" algn="ctr">
                <a:solidFill>
                  <a:srgbClr val="003865"/>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425B936A-22AA-0312-1F30-D1C75009B2FF}"/>
                  </a:ext>
                </a:extLst>
              </p:cNvPr>
              <p:cNvSpPr/>
              <p:nvPr/>
            </p:nvSpPr>
            <p:spPr>
              <a:xfrm>
                <a:off x="3937971" y="3697482"/>
                <a:ext cx="170022" cy="66926"/>
              </a:xfrm>
              <a:prstGeom prst="rect">
                <a:avLst/>
              </a:prstGeom>
              <a:pattFill prst="wdUpDiag">
                <a:fgClr>
                  <a:srgbClr val="003865"/>
                </a:fgClr>
                <a:bgClr>
                  <a:srgbClr val="FFFFFF"/>
                </a:bgClr>
              </a:pattFill>
              <a:ln w="9525" cap="flat" cmpd="sng" algn="ctr">
                <a:solidFill>
                  <a:srgbClr val="003865"/>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69D3AEB4-D232-671E-1872-031789E02D93}"/>
                  </a:ext>
                </a:extLst>
              </p:cNvPr>
              <p:cNvSpPr txBox="1"/>
              <p:nvPr/>
            </p:nvSpPr>
            <p:spPr>
              <a:xfrm>
                <a:off x="3853267" y="3450003"/>
                <a:ext cx="306714" cy="167244"/>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Grade</a:t>
                </a:r>
              </a:p>
            </p:txBody>
          </p:sp>
          <p:sp>
            <p:nvSpPr>
              <p:cNvPr id="102" name="TextBox 101">
                <a:extLst>
                  <a:ext uri="{FF2B5EF4-FFF2-40B4-BE49-F238E27FC236}">
                    <a16:creationId xmlns:a16="http://schemas.microsoft.com/office/drawing/2014/main" id="{DA7137F2-A0EB-C3AC-91BE-FDF78B46A812}"/>
                  </a:ext>
                </a:extLst>
              </p:cNvPr>
              <p:cNvSpPr txBox="1"/>
              <p:nvPr/>
            </p:nvSpPr>
            <p:spPr>
              <a:xfrm>
                <a:off x="4067320" y="3551988"/>
                <a:ext cx="190851" cy="154895"/>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0000"/>
                    </a:solidFill>
                    <a:effectLst/>
                    <a:uLnTx/>
                    <a:uFillTx/>
                  </a:rPr>
                  <a:t>1-2</a:t>
                </a:r>
              </a:p>
            </p:txBody>
          </p:sp>
          <p:sp>
            <p:nvSpPr>
              <p:cNvPr id="103" name="TextBox 102">
                <a:extLst>
                  <a:ext uri="{FF2B5EF4-FFF2-40B4-BE49-F238E27FC236}">
                    <a16:creationId xmlns:a16="http://schemas.microsoft.com/office/drawing/2014/main" id="{8B5CE1D6-BBEF-1DC0-287C-D8AF1BAF133D}"/>
                  </a:ext>
                </a:extLst>
              </p:cNvPr>
              <p:cNvSpPr txBox="1"/>
              <p:nvPr/>
            </p:nvSpPr>
            <p:spPr>
              <a:xfrm>
                <a:off x="4084260" y="3645078"/>
                <a:ext cx="168323" cy="154895"/>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0000"/>
                    </a:solidFill>
                    <a:effectLst/>
                    <a:uLnTx/>
                    <a:uFillTx/>
                  </a:rPr>
                  <a:t>≥3</a:t>
                </a:r>
              </a:p>
            </p:txBody>
          </p:sp>
        </p:grpSp>
        <p:sp>
          <p:nvSpPr>
            <p:cNvPr id="97" name="TextBox 96">
              <a:extLst>
                <a:ext uri="{FF2B5EF4-FFF2-40B4-BE49-F238E27FC236}">
                  <a16:creationId xmlns:a16="http://schemas.microsoft.com/office/drawing/2014/main" id="{EF6B5321-A050-0E70-981F-EE09B0EB55B8}"/>
                </a:ext>
              </a:extLst>
            </p:cNvPr>
            <p:cNvSpPr txBox="1"/>
            <p:nvPr/>
          </p:nvSpPr>
          <p:spPr>
            <a:xfrm>
              <a:off x="3562531" y="4484844"/>
              <a:ext cx="1176094" cy="223091"/>
            </a:xfrm>
            <a:prstGeom prst="rect">
              <a:avLst/>
            </a:prstGeom>
            <a:noFill/>
          </p:spPr>
          <p:txBody>
            <a:bodyPr wrap="squar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a:ln>
                    <a:noFill/>
                  </a:ln>
                  <a:solidFill>
                    <a:srgbClr val="000000"/>
                  </a:solidFill>
                  <a:effectLst/>
                  <a:uLnTx/>
                  <a:uFillTx/>
                </a:rPr>
                <a:t>Patients, %</a:t>
              </a:r>
              <a:r>
                <a:rPr kumimoji="0" lang="en-US" sz="1333" b="0" i="0" u="none" strike="noStrike" kern="0" cap="none" spc="0" normalizeH="0" baseline="30000" noProof="0" dirty="0">
                  <a:ln>
                    <a:noFill/>
                  </a:ln>
                  <a:solidFill>
                    <a:srgbClr val="000000"/>
                  </a:solidFill>
                  <a:effectLst/>
                  <a:uLnTx/>
                  <a:uFillTx/>
                </a:rPr>
                <a:t>a</a:t>
              </a:r>
              <a:endParaRPr kumimoji="0" lang="en-US" sz="1333" b="0" i="0" u="none" strike="noStrike" kern="0" cap="none" spc="0" normalizeH="0" baseline="0" noProof="0" dirty="0">
                <a:ln>
                  <a:noFill/>
                </a:ln>
                <a:solidFill>
                  <a:srgbClr val="000000"/>
                </a:solidFill>
                <a:effectLst/>
                <a:uLnTx/>
                <a:uFillTx/>
              </a:endParaRPr>
            </a:p>
          </p:txBody>
        </p:sp>
        <p:sp>
          <p:nvSpPr>
            <p:cNvPr id="98" name="TextBox 97">
              <a:extLst>
                <a:ext uri="{FF2B5EF4-FFF2-40B4-BE49-F238E27FC236}">
                  <a16:creationId xmlns:a16="http://schemas.microsoft.com/office/drawing/2014/main" id="{A4B70119-8FCE-4B2F-91E4-2AC401B4C8F0}"/>
                </a:ext>
              </a:extLst>
            </p:cNvPr>
            <p:cNvSpPr txBox="1"/>
            <p:nvPr/>
          </p:nvSpPr>
          <p:spPr>
            <a:xfrm>
              <a:off x="2669082" y="1024342"/>
              <a:ext cx="1434527" cy="315423"/>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dirty="0">
                  <a:ln>
                    <a:noFill/>
                  </a:ln>
                  <a:solidFill>
                    <a:srgbClr val="000000"/>
                  </a:solidFill>
                  <a:effectLst/>
                  <a:uLnTx/>
                  <a:uFillTx/>
                </a:rPr>
                <a:t>TNBC Cohort</a:t>
              </a:r>
            </a:p>
          </p:txBody>
        </p:sp>
      </p:grpSp>
      <p:sp>
        <p:nvSpPr>
          <p:cNvPr id="7" name="Footer Placeholder 6">
            <a:extLst>
              <a:ext uri="{FF2B5EF4-FFF2-40B4-BE49-F238E27FC236}">
                <a16:creationId xmlns:a16="http://schemas.microsoft.com/office/drawing/2014/main" id="{7E10C241-392C-BECE-A4B6-45ACE2706347}"/>
              </a:ext>
            </a:extLst>
          </p:cNvPr>
          <p:cNvSpPr>
            <a:spLocks noGrp="1"/>
          </p:cNvSpPr>
          <p:nvPr>
            <p:ph type="ftr" sz="quarter" idx="3"/>
          </p:nvPr>
        </p:nvSpPr>
        <p:spPr/>
        <p:txBody>
          <a:bodyPr/>
          <a:lstStyle/>
          <a:p>
            <a:r>
              <a:rPr lang="da-DK" dirty="0"/>
              <a:t>Krop I, et al. </a:t>
            </a:r>
            <a:r>
              <a:rPr lang="da-DK" i="1" dirty="0"/>
              <a:t>SABCS. </a:t>
            </a:r>
            <a:r>
              <a:rPr lang="da-DK" dirty="0"/>
              <a:t>2021. Abstract GS1-05.</a:t>
            </a:r>
            <a:endParaRPr lang="en-US" dirty="0"/>
          </a:p>
        </p:txBody>
      </p:sp>
    </p:spTree>
    <p:extLst>
      <p:ext uri="{BB962C8B-B14F-4D97-AF65-F5344CB8AC3E}">
        <p14:creationId xmlns:p14="http://schemas.microsoft.com/office/powerpoint/2010/main" val="323421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1DECC99-DA71-3E2D-253C-2BE4C23A060C}"/>
              </a:ext>
            </a:extLst>
          </p:cNvPr>
          <p:cNvGrpSpPr/>
          <p:nvPr/>
        </p:nvGrpSpPr>
        <p:grpSpPr>
          <a:xfrm>
            <a:off x="782002" y="1641817"/>
            <a:ext cx="5556452" cy="4595453"/>
            <a:chOff x="782002" y="1856966"/>
            <a:chExt cx="5556452" cy="4595453"/>
          </a:xfrm>
        </p:grpSpPr>
        <p:pic>
          <p:nvPicPr>
            <p:cNvPr id="12" name="Picture 11">
              <a:extLst>
                <a:ext uri="{FF2B5EF4-FFF2-40B4-BE49-F238E27FC236}">
                  <a16:creationId xmlns:a16="http://schemas.microsoft.com/office/drawing/2014/main" id="{51C6AAB6-97CF-4B16-9611-C3EDB95F90C3}"/>
                </a:ext>
              </a:extLst>
            </p:cNvPr>
            <p:cNvPicPr>
              <a:picLocks noChangeAspect="1"/>
            </p:cNvPicPr>
            <p:nvPr/>
          </p:nvPicPr>
          <p:blipFill>
            <a:blip r:embed="rId3"/>
            <a:stretch>
              <a:fillRect/>
            </a:stretch>
          </p:blipFill>
          <p:spPr>
            <a:xfrm>
              <a:off x="782003" y="1912931"/>
              <a:ext cx="5556451" cy="4539488"/>
            </a:xfrm>
            <a:prstGeom prst="rect">
              <a:avLst/>
            </a:prstGeom>
            <a:ln>
              <a:noFill/>
            </a:ln>
          </p:spPr>
        </p:pic>
        <p:sp>
          <p:nvSpPr>
            <p:cNvPr id="6" name="Oval 5">
              <a:extLst>
                <a:ext uri="{FF2B5EF4-FFF2-40B4-BE49-F238E27FC236}">
                  <a16:creationId xmlns:a16="http://schemas.microsoft.com/office/drawing/2014/main" id="{79C3CA16-1B61-821A-56CD-837DFCBFDD87}"/>
                </a:ext>
              </a:extLst>
            </p:cNvPr>
            <p:cNvSpPr/>
            <p:nvPr/>
          </p:nvSpPr>
          <p:spPr>
            <a:xfrm>
              <a:off x="782002" y="1856966"/>
              <a:ext cx="442131" cy="442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0EE5F8-C95E-8AC1-719B-7159C4236DD1}"/>
                </a:ext>
              </a:extLst>
            </p:cNvPr>
            <p:cNvSpPr/>
            <p:nvPr/>
          </p:nvSpPr>
          <p:spPr>
            <a:xfrm>
              <a:off x="1644082" y="4286250"/>
              <a:ext cx="442131" cy="442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886EEB9-7ED7-4A1D-B743-520486E48837}"/>
              </a:ext>
            </a:extLst>
          </p:cNvPr>
          <p:cNvGrpSpPr/>
          <p:nvPr/>
        </p:nvGrpSpPr>
        <p:grpSpPr>
          <a:xfrm>
            <a:off x="7086599" y="1885951"/>
            <a:ext cx="4533901" cy="4438650"/>
            <a:chOff x="7086599" y="1885951"/>
            <a:chExt cx="4533901" cy="4438650"/>
          </a:xfrm>
        </p:grpSpPr>
        <p:pic>
          <p:nvPicPr>
            <p:cNvPr id="7" name="Immagine 6"/>
            <p:cNvPicPr>
              <a:picLocks noChangeAspect="1"/>
            </p:cNvPicPr>
            <p:nvPr/>
          </p:nvPicPr>
          <p:blipFill rotWithShape="1">
            <a:blip r:embed="rId4" cstate="print">
              <a:extLst>
                <a:ext uri="{28A0092B-C50C-407E-A947-70E740481C1C}">
                  <a14:useLocalDpi xmlns:a14="http://schemas.microsoft.com/office/drawing/2010/main"/>
                </a:ext>
              </a:extLst>
            </a:blip>
            <a:srcRect l="1834" t="960" r="1434" b="2324"/>
            <a:stretch/>
          </p:blipFill>
          <p:spPr>
            <a:xfrm>
              <a:off x="7086599" y="1885951"/>
              <a:ext cx="4533901" cy="4438650"/>
            </a:xfrm>
            <a:prstGeom prst="rect">
              <a:avLst/>
            </a:prstGeom>
            <a:ln>
              <a:noFill/>
            </a:ln>
          </p:spPr>
        </p:pic>
        <p:sp>
          <p:nvSpPr>
            <p:cNvPr id="9" name="Rectangle 8">
              <a:extLst>
                <a:ext uri="{FF2B5EF4-FFF2-40B4-BE49-F238E27FC236}">
                  <a16:creationId xmlns:a16="http://schemas.microsoft.com/office/drawing/2014/main" id="{A15122BF-8A78-DFDC-479F-85CC263DA4B1}"/>
                </a:ext>
              </a:extLst>
            </p:cNvPr>
            <p:cNvSpPr/>
            <p:nvPr/>
          </p:nvSpPr>
          <p:spPr>
            <a:xfrm>
              <a:off x="10476689" y="5085511"/>
              <a:ext cx="826851" cy="186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BCBB7B-1A74-5F9B-1160-57EB716FB529}"/>
                </a:ext>
              </a:extLst>
            </p:cNvPr>
            <p:cNvSpPr/>
            <p:nvPr/>
          </p:nvSpPr>
          <p:spPr>
            <a:xfrm>
              <a:off x="8469549" y="5570151"/>
              <a:ext cx="826851" cy="186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D53C2ACC-CF6B-171F-E743-DB20D54CAB67}"/>
              </a:ext>
            </a:extLst>
          </p:cNvPr>
          <p:cNvSpPr>
            <a:spLocks noGrp="1"/>
          </p:cNvSpPr>
          <p:nvPr>
            <p:ph type="ftr" sz="quarter" idx="3"/>
          </p:nvPr>
        </p:nvSpPr>
        <p:spPr/>
        <p:txBody>
          <a:bodyPr/>
          <a:lstStyle/>
          <a:p>
            <a:r>
              <a:rPr lang="en-US" sz="1200" dirty="0">
                <a:effectLst/>
                <a:latin typeface="+mj-lt"/>
              </a:rPr>
              <a:t>IHC: immunohistochemistry; ISH: in situ hybridization; BC: breast cancer</a:t>
            </a:r>
            <a:endParaRPr lang="en-US" sz="1400" dirty="0">
              <a:effectLst/>
              <a:latin typeface="+mj-lt"/>
            </a:endParaRPr>
          </a:p>
          <a:p>
            <a:r>
              <a:rPr lang="it-IT" dirty="0"/>
              <a:t>Tarantino P, et al. </a:t>
            </a:r>
            <a:r>
              <a:rPr lang="it-IT" i="1" dirty="0"/>
              <a:t>J Clin Oncol. </a:t>
            </a:r>
            <a:r>
              <a:rPr lang="it-IT" dirty="0"/>
              <a:t>2020;38:1951-1962.                                                                 Scott M, et al. </a:t>
            </a:r>
            <a:r>
              <a:rPr lang="it-IT" i="1" dirty="0"/>
              <a:t>ASCO. </a:t>
            </a:r>
            <a:r>
              <a:rPr lang="it-IT" dirty="0"/>
              <a:t>2021. Abstract 1021.</a:t>
            </a:r>
          </a:p>
        </p:txBody>
      </p:sp>
      <p:sp>
        <p:nvSpPr>
          <p:cNvPr id="2" name="Titolo 1"/>
          <p:cNvSpPr>
            <a:spLocks noGrp="1"/>
          </p:cNvSpPr>
          <p:nvPr>
            <p:ph type="title"/>
          </p:nvPr>
        </p:nvSpPr>
        <p:spPr>
          <a:xfrm>
            <a:off x="609600" y="256655"/>
            <a:ext cx="10744200" cy="752995"/>
          </a:xfrm>
        </p:spPr>
        <p:txBody>
          <a:bodyPr/>
          <a:lstStyle/>
          <a:p>
            <a:r>
              <a:rPr lang="it-IT" dirty="0"/>
              <a:t>HER2-Low Breast Cancer</a:t>
            </a:r>
          </a:p>
        </p:txBody>
      </p:sp>
      <p:sp>
        <p:nvSpPr>
          <p:cNvPr id="4" name="Segnaposto contenuto 2"/>
          <p:cNvSpPr>
            <a:spLocks noGrp="1"/>
          </p:cNvSpPr>
          <p:nvPr>
            <p:ph idx="1"/>
          </p:nvPr>
        </p:nvSpPr>
        <p:spPr>
          <a:xfrm>
            <a:off x="609600" y="927297"/>
            <a:ext cx="10744200" cy="703319"/>
          </a:xfrm>
        </p:spPr>
        <p:txBody>
          <a:bodyPr>
            <a:normAutofit/>
          </a:bodyPr>
          <a:lstStyle/>
          <a:p>
            <a:pPr marL="0" indent="0">
              <a:spcBef>
                <a:spcPts val="0"/>
              </a:spcBef>
              <a:buNone/>
            </a:pPr>
            <a:r>
              <a:rPr lang="it-IT" sz="2000" b="1" dirty="0"/>
              <a:t>IHC 1+ or IHC 2+ with a negative ISH test</a:t>
            </a:r>
          </a:p>
          <a:p>
            <a:pPr lvl="1">
              <a:spcBef>
                <a:spcPts val="0"/>
              </a:spcBef>
            </a:pPr>
            <a:r>
              <a:rPr lang="it-IT" sz="1800" dirty="0" err="1"/>
              <a:t>Approximately</a:t>
            </a:r>
            <a:r>
              <a:rPr lang="it-IT" sz="1800" dirty="0"/>
              <a:t> 50% of </a:t>
            </a:r>
            <a:r>
              <a:rPr lang="it-IT" sz="1800" dirty="0" err="1"/>
              <a:t>patients</a:t>
            </a:r>
            <a:r>
              <a:rPr lang="it-IT" sz="1800" dirty="0"/>
              <a:t> with </a:t>
            </a:r>
            <a:r>
              <a:rPr lang="it-IT" sz="1800" dirty="0" err="1"/>
              <a:t>breast</a:t>
            </a:r>
            <a:r>
              <a:rPr lang="it-IT" sz="1800" dirty="0"/>
              <a:t> </a:t>
            </a:r>
            <a:r>
              <a:rPr lang="it-IT" sz="1800" dirty="0" err="1"/>
              <a:t>cancer</a:t>
            </a:r>
            <a:endParaRPr lang="it-IT" sz="1800" dirty="0"/>
          </a:p>
          <a:p>
            <a:pPr lvl="1">
              <a:spcBef>
                <a:spcPts val="0"/>
              </a:spcBef>
            </a:pPr>
            <a:endParaRPr lang="en-US" sz="1800" dirty="0"/>
          </a:p>
          <a:p>
            <a:pPr lvl="1">
              <a:spcBef>
                <a:spcPts val="0"/>
              </a:spcBef>
            </a:pPr>
            <a:endParaRPr lang="en-US" sz="1800" dirty="0"/>
          </a:p>
          <a:p>
            <a:pPr lvl="1">
              <a:spcBef>
                <a:spcPts val="0"/>
              </a:spcBef>
            </a:pPr>
            <a:endParaRPr lang="en-US" sz="1800" dirty="0"/>
          </a:p>
        </p:txBody>
      </p:sp>
      <p:sp>
        <p:nvSpPr>
          <p:cNvPr id="5" name="CasellaDiTesto 4"/>
          <p:cNvSpPr txBox="1"/>
          <p:nvPr/>
        </p:nvSpPr>
        <p:spPr>
          <a:xfrm>
            <a:off x="6891944" y="5645381"/>
            <a:ext cx="364097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e 9"/>
          <p:cNvSpPr/>
          <p:nvPr/>
        </p:nvSpPr>
        <p:spPr>
          <a:xfrm>
            <a:off x="9505949" y="3035185"/>
            <a:ext cx="1026969" cy="4441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e 10"/>
          <p:cNvSpPr/>
          <p:nvPr/>
        </p:nvSpPr>
        <p:spPr>
          <a:xfrm>
            <a:off x="9505950" y="3842078"/>
            <a:ext cx="1026968" cy="4441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9CF3B545-14BC-7B10-3956-5973CFE04D52}"/>
              </a:ext>
            </a:extLst>
          </p:cNvPr>
          <p:cNvGrpSpPr/>
          <p:nvPr/>
        </p:nvGrpSpPr>
        <p:grpSpPr>
          <a:xfrm>
            <a:off x="7181850" y="1905000"/>
            <a:ext cx="4400550" cy="466725"/>
            <a:chOff x="7181850" y="609600"/>
            <a:chExt cx="4400550" cy="466725"/>
          </a:xfrm>
        </p:grpSpPr>
        <p:sp>
          <p:nvSpPr>
            <p:cNvPr id="15" name="Rectangle 14">
              <a:extLst>
                <a:ext uri="{FF2B5EF4-FFF2-40B4-BE49-F238E27FC236}">
                  <a16:creationId xmlns:a16="http://schemas.microsoft.com/office/drawing/2014/main" id="{A7EFAA84-41CD-4217-71FA-CE51AAF52145}"/>
                </a:ext>
              </a:extLst>
            </p:cNvPr>
            <p:cNvSpPr/>
            <p:nvPr/>
          </p:nvSpPr>
          <p:spPr>
            <a:xfrm>
              <a:off x="7181850" y="609600"/>
              <a:ext cx="4400550" cy="466725"/>
            </a:xfrm>
            <a:prstGeom prst="rect">
              <a:avLst/>
            </a:prstGeom>
            <a:solidFill>
              <a:srgbClr val="68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327272E-CE9F-B190-0AFD-688824E28970}"/>
                </a:ext>
              </a:extLst>
            </p:cNvPr>
            <p:cNvSpPr txBox="1"/>
            <p:nvPr/>
          </p:nvSpPr>
          <p:spPr>
            <a:xfrm>
              <a:off x="7734300" y="609600"/>
              <a:ext cx="3498843" cy="461665"/>
            </a:xfrm>
            <a:prstGeom prst="rect">
              <a:avLst/>
            </a:prstGeom>
            <a:noFill/>
          </p:spPr>
          <p:txBody>
            <a:bodyPr wrap="none" rtlCol="0">
              <a:spAutoFit/>
            </a:bodyPr>
            <a:lstStyle/>
            <a:p>
              <a:r>
                <a:rPr lang="en-US" sz="1200" b="1" spc="30" dirty="0">
                  <a:solidFill>
                    <a:schemeClr val="bg1"/>
                  </a:solidFill>
                </a:rPr>
                <a:t>RWD Sample Set: HER2 Low Prevalence by</a:t>
              </a:r>
              <a:br>
                <a:rPr lang="en-US" sz="1200" b="1" spc="30" dirty="0">
                  <a:solidFill>
                    <a:schemeClr val="bg1"/>
                  </a:solidFill>
                </a:rPr>
              </a:br>
              <a:r>
                <a:rPr lang="en-US" sz="1200" b="1" spc="30" dirty="0">
                  <a:solidFill>
                    <a:schemeClr val="bg1"/>
                  </a:solidFill>
                </a:rPr>
                <a:t>Breast Cancer Subtype</a:t>
              </a:r>
            </a:p>
          </p:txBody>
        </p:sp>
      </p:grpSp>
    </p:spTree>
    <p:extLst>
      <p:ext uri="{BB962C8B-B14F-4D97-AF65-F5344CB8AC3E}">
        <p14:creationId xmlns:p14="http://schemas.microsoft.com/office/powerpoint/2010/main" val="221525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49D92-91E8-4E30-B87A-4709F9254808}"/>
              </a:ext>
            </a:extLst>
          </p:cNvPr>
          <p:cNvSpPr>
            <a:spLocks noGrp="1"/>
          </p:cNvSpPr>
          <p:nvPr>
            <p:ph type="title"/>
          </p:nvPr>
        </p:nvSpPr>
        <p:spPr>
          <a:xfrm>
            <a:off x="430926" y="199505"/>
            <a:ext cx="11466786" cy="1185577"/>
          </a:xfrm>
        </p:spPr>
        <p:txBody>
          <a:bodyPr/>
          <a:lstStyle/>
          <a:p>
            <a:r>
              <a:rPr lang="en-US" dirty="0"/>
              <a:t>DESTINY-Breast03: First Randomized Ph3 Study of T-DXd</a:t>
            </a:r>
          </a:p>
        </p:txBody>
      </p:sp>
      <p:sp>
        <p:nvSpPr>
          <p:cNvPr id="4" name="Footer Placeholder 3">
            <a:extLst>
              <a:ext uri="{FF2B5EF4-FFF2-40B4-BE49-F238E27FC236}">
                <a16:creationId xmlns:a16="http://schemas.microsoft.com/office/drawing/2014/main" id="{1DA987C0-B98E-9EA4-8584-2F681D8D4D73}"/>
              </a:ext>
            </a:extLst>
          </p:cNvPr>
          <p:cNvSpPr>
            <a:spLocks noGrp="1"/>
          </p:cNvSpPr>
          <p:nvPr>
            <p:ph type="ftr" sz="quarter" idx="3"/>
          </p:nvPr>
        </p:nvSpPr>
        <p:spPr/>
        <p:txBody>
          <a:bodyPr/>
          <a:lstStyle/>
          <a:p>
            <a:r>
              <a:rPr lang="fr-FR" dirty="0"/>
              <a:t>T-</a:t>
            </a:r>
            <a:r>
              <a:rPr lang="fr-FR" dirty="0" err="1"/>
              <a:t>DXd</a:t>
            </a:r>
            <a:r>
              <a:rPr lang="fr-FR" dirty="0"/>
              <a:t>:  trastuzumab </a:t>
            </a:r>
            <a:r>
              <a:rPr lang="fr-FR" dirty="0" err="1"/>
              <a:t>deruxtecan</a:t>
            </a:r>
            <a:endParaRPr lang="fr-FR" dirty="0"/>
          </a:p>
          <a:p>
            <a:r>
              <a:rPr lang="fr-FR" dirty="0"/>
              <a:t>T-DM1:  ado-trastuzumab </a:t>
            </a:r>
            <a:r>
              <a:rPr lang="fr-FR" dirty="0" err="1"/>
              <a:t>emtansine</a:t>
            </a:r>
            <a:endParaRPr lang="fr-FR" dirty="0"/>
          </a:p>
          <a:p>
            <a:r>
              <a:rPr lang="fr-FR" dirty="0"/>
              <a:t>Cortés J et al. </a:t>
            </a:r>
            <a:r>
              <a:rPr lang="fr-FR" i="1" dirty="0"/>
              <a:t>ESMO. </a:t>
            </a:r>
            <a:r>
              <a:rPr lang="fr-FR" dirty="0"/>
              <a:t>2021. Abstract LAB1.</a:t>
            </a:r>
          </a:p>
        </p:txBody>
      </p:sp>
      <p:grpSp>
        <p:nvGrpSpPr>
          <p:cNvPr id="6" name="Group 5">
            <a:extLst>
              <a:ext uri="{FF2B5EF4-FFF2-40B4-BE49-F238E27FC236}">
                <a16:creationId xmlns:a16="http://schemas.microsoft.com/office/drawing/2014/main" id="{F4A276EC-1B46-CD41-30D7-8E04AADECF7E}"/>
              </a:ext>
            </a:extLst>
          </p:cNvPr>
          <p:cNvGrpSpPr/>
          <p:nvPr/>
        </p:nvGrpSpPr>
        <p:grpSpPr>
          <a:xfrm>
            <a:off x="1702676" y="1278164"/>
            <a:ext cx="9270124" cy="4507236"/>
            <a:chOff x="1702676" y="1278164"/>
            <a:chExt cx="9270124" cy="4507236"/>
          </a:xfrm>
        </p:grpSpPr>
        <p:pic>
          <p:nvPicPr>
            <p:cNvPr id="2" name="Picture 1">
              <a:extLst>
                <a:ext uri="{FF2B5EF4-FFF2-40B4-BE49-F238E27FC236}">
                  <a16:creationId xmlns:a16="http://schemas.microsoft.com/office/drawing/2014/main" id="{EC51DCF8-C6B3-4092-B2FA-3E4343BAD5E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rcRect l="137" t="10510" r="-1"/>
            <a:stretch/>
          </p:blipFill>
          <p:spPr>
            <a:xfrm>
              <a:off x="1702676" y="1278164"/>
              <a:ext cx="9251966" cy="4507236"/>
            </a:xfrm>
            <a:prstGeom prst="rect">
              <a:avLst/>
            </a:prstGeom>
          </p:spPr>
        </p:pic>
        <p:sp>
          <p:nvSpPr>
            <p:cNvPr id="5" name="Rectangle 4">
              <a:extLst>
                <a:ext uri="{FF2B5EF4-FFF2-40B4-BE49-F238E27FC236}">
                  <a16:creationId xmlns:a16="http://schemas.microsoft.com/office/drawing/2014/main" id="{18B6CBCE-FA20-F638-BD91-04A0A13168CF}"/>
                </a:ext>
              </a:extLst>
            </p:cNvPr>
            <p:cNvSpPr/>
            <p:nvPr/>
          </p:nvSpPr>
          <p:spPr>
            <a:xfrm>
              <a:off x="10741572" y="5454869"/>
              <a:ext cx="231228" cy="220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3493961"/>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iichi/AZ">
    <a:dk1>
      <a:srgbClr val="000000"/>
    </a:dk1>
    <a:lt1>
      <a:srgbClr val="FFFFFF"/>
    </a:lt1>
    <a:dk2>
      <a:srgbClr val="3F4444"/>
    </a:dk2>
    <a:lt2>
      <a:srgbClr val="C4D600"/>
    </a:lt2>
    <a:accent1>
      <a:srgbClr val="000000"/>
    </a:accent1>
    <a:accent2>
      <a:srgbClr val="003865"/>
    </a:accent2>
    <a:accent3>
      <a:srgbClr val="68D2DF"/>
    </a:accent3>
    <a:accent4>
      <a:srgbClr val="C4D600"/>
    </a:accent4>
    <a:accent5>
      <a:srgbClr val="9DB0AC"/>
    </a:accent5>
    <a:accent6>
      <a:srgbClr val="B6B8BB"/>
    </a:accent6>
    <a:hlink>
      <a:srgbClr val="003865"/>
    </a:hlink>
    <a:folHlink>
      <a:srgbClr val="9DB0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HemOnc-2020</Template>
  <TotalTime>0</TotalTime>
  <Words>1487</Words>
  <Application>Microsoft Office PowerPoint</Application>
  <PresentationFormat>Widescreen</PresentationFormat>
  <Paragraphs>211</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MS Mincho</vt:lpstr>
      <vt:lpstr>Arial</vt:lpstr>
      <vt:lpstr>Calibri</vt:lpstr>
      <vt:lpstr>Times New Roman</vt:lpstr>
      <vt:lpstr>HemOnc-2020</vt:lpstr>
      <vt:lpstr>How Can You Recognize and Manage the Common Adverse Events Seen With ADCs?</vt:lpstr>
      <vt:lpstr>ASCENT Phase III Study of Sacituzumab Govitecan: Overview </vt:lpstr>
      <vt:lpstr>ASCENT: Overall Survival</vt:lpstr>
      <vt:lpstr>ASCENT: TRAEs (All Grade, &gt;20%;Grade 3/4, &gt;5% of Patients)</vt:lpstr>
      <vt:lpstr>Phase 3 ASCENT: Safety in Patients ≥65 Years</vt:lpstr>
      <vt:lpstr>TROPION-PanTumor01 (NCT03401385) Phase 1 Study of Datopotamab Deruxtecan in Relapsed/Refractory Metastatic Solid Tumors</vt:lpstr>
      <vt:lpstr>Treatment-Emergent Adverse Events in ≥15% of Patients </vt:lpstr>
      <vt:lpstr>HER2-Low Breast Cancer</vt:lpstr>
      <vt:lpstr>DESTINY-Breast03: First Randomized Ph3 Study of T-DXd</vt:lpstr>
      <vt:lpstr>Adverse Events of Special Interest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2022-06-08T16:29:01Z</dcterms:modified>
</cp:coreProperties>
</file>