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17"/>
  </p:notesMasterIdLst>
  <p:sldIdLst>
    <p:sldId id="257" r:id="rId2"/>
    <p:sldId id="8338" r:id="rId3"/>
    <p:sldId id="8333" r:id="rId4"/>
    <p:sldId id="8334" r:id="rId5"/>
    <p:sldId id="8336" r:id="rId6"/>
    <p:sldId id="357" r:id="rId7"/>
    <p:sldId id="360" r:id="rId8"/>
    <p:sldId id="8329" r:id="rId9"/>
    <p:sldId id="1303" r:id="rId10"/>
    <p:sldId id="8337" r:id="rId11"/>
    <p:sldId id="1304" r:id="rId12"/>
    <p:sldId id="8331" r:id="rId13"/>
    <p:sldId id="1253" r:id="rId14"/>
    <p:sldId id="8330" r:id="rId15"/>
    <p:sldId id="833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25" userDrawn="1">
          <p15:clr>
            <a:srgbClr val="A4A3A4"/>
          </p15:clr>
        </p15:guide>
        <p15:guide id="3" pos="5160" userDrawn="1">
          <p15:clr>
            <a:srgbClr val="A4A3A4"/>
          </p15:clr>
        </p15:guide>
        <p15:guide id="4" pos="38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1F3FB"/>
    <a:srgbClr val="BECAF0"/>
    <a:srgbClr val="C9D4F4"/>
    <a:srgbClr val="FFFFFF"/>
    <a:srgbClr val="000000"/>
    <a:srgbClr val="ECECEC"/>
    <a:srgbClr val="E6E6E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68" autoAdjust="0"/>
    <p:restoredTop sz="96627" autoAdjust="0"/>
  </p:normalViewPr>
  <p:slideViewPr>
    <p:cSldViewPr snapToGrid="0">
      <p:cViewPr varScale="1">
        <p:scale>
          <a:sx n="84" d="100"/>
          <a:sy n="84" d="100"/>
        </p:scale>
        <p:origin x="102" y="882"/>
      </p:cViewPr>
      <p:guideLst>
        <p:guide orient="horz" pos="2025"/>
        <p:guide pos="5160"/>
        <p:guide pos="38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2E6ABF-B141-4D32-AABF-4D8C94CCE321}" type="datetimeFigureOut">
              <a:rPr lang="en-US" smtClean="0"/>
              <a:t>6/8/2022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FEBA6-2550-406C-9B44-A3A6BB51E3D9}" type="slidenum">
              <a:rPr lang="en-US" smtClean="0"/>
              <a:t>‹#›</a:t>
            </a:fld>
            <a:endParaRPr lang="en-US"/>
          </a:p>
        </p:txBody>
      </p:sp>
    </p:spTree>
    <p:extLst>
      <p:ext uri="{BB962C8B-B14F-4D97-AF65-F5344CB8AC3E}">
        <p14:creationId xmlns:p14="http://schemas.microsoft.com/office/powerpoint/2010/main" val="664369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51DEA-AA89-4E43-953F-F71783D9E817}" type="slidenum">
              <a:rPr lang="en-US" smtClean="0"/>
              <a:t>1</a:t>
            </a:fld>
            <a:endParaRPr lang="en-US"/>
          </a:p>
        </p:txBody>
      </p:sp>
    </p:spTree>
    <p:extLst>
      <p:ext uri="{BB962C8B-B14F-4D97-AF65-F5344CB8AC3E}">
        <p14:creationId xmlns:p14="http://schemas.microsoft.com/office/powerpoint/2010/main" val="1756548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58DACF-8309-2044-8EF4-AA7C90F4E9AA}" type="slidenum">
              <a:rPr lang="en-US" smtClean="0"/>
              <a:t>11</a:t>
            </a:fld>
            <a:endParaRPr lang="en-US" dirty="0"/>
          </a:p>
        </p:txBody>
      </p:sp>
    </p:spTree>
    <p:extLst>
      <p:ext uri="{BB962C8B-B14F-4D97-AF65-F5344CB8AC3E}">
        <p14:creationId xmlns:p14="http://schemas.microsoft.com/office/powerpoint/2010/main" val="1978056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E4953F-501C-498F-811F-52E153962CB2}" type="slidenum">
              <a:rPr lang="en-US" smtClean="0"/>
              <a:t>13</a:t>
            </a:fld>
            <a:endParaRPr lang="en-US" dirty="0"/>
          </a:p>
        </p:txBody>
      </p:sp>
    </p:spTree>
    <p:extLst>
      <p:ext uri="{BB962C8B-B14F-4D97-AF65-F5344CB8AC3E}">
        <p14:creationId xmlns:p14="http://schemas.microsoft.com/office/powerpoint/2010/main" val="372310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51DEA-AA89-4E43-953F-F71783D9E817}" type="slidenum">
              <a:rPr lang="en-US" smtClean="0"/>
              <a:t>2</a:t>
            </a:fld>
            <a:endParaRPr lang="en-US"/>
          </a:p>
        </p:txBody>
      </p:sp>
    </p:spTree>
    <p:extLst>
      <p:ext uri="{BB962C8B-B14F-4D97-AF65-F5344CB8AC3E}">
        <p14:creationId xmlns:p14="http://schemas.microsoft.com/office/powerpoint/2010/main" val="3953746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51DEA-AA89-4E43-953F-F71783D9E817}" type="slidenum">
              <a:rPr lang="en-US" smtClean="0"/>
              <a:t>3</a:t>
            </a:fld>
            <a:endParaRPr lang="en-US"/>
          </a:p>
        </p:txBody>
      </p:sp>
    </p:spTree>
    <p:extLst>
      <p:ext uri="{BB962C8B-B14F-4D97-AF65-F5344CB8AC3E}">
        <p14:creationId xmlns:p14="http://schemas.microsoft.com/office/powerpoint/2010/main" val="90941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3A51DEA-AA89-4E43-953F-F71783D9E817}" type="slidenum">
              <a:rPr lang="en-US" smtClean="0"/>
              <a:t>4</a:t>
            </a:fld>
            <a:endParaRPr lang="en-US"/>
          </a:p>
        </p:txBody>
      </p:sp>
    </p:spTree>
    <p:extLst>
      <p:ext uri="{BB962C8B-B14F-4D97-AF65-F5344CB8AC3E}">
        <p14:creationId xmlns:p14="http://schemas.microsoft.com/office/powerpoint/2010/main" val="3704598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endParaRPr lang="en-US" dirty="0"/>
          </a:p>
        </p:txBody>
      </p:sp>
      <p:sp>
        <p:nvSpPr>
          <p:cNvPr id="4" name="Slide Number Placeholder 3"/>
          <p:cNvSpPr>
            <a:spLocks noGrp="1"/>
          </p:cNvSpPr>
          <p:nvPr>
            <p:ph type="sldNum" sz="quarter" idx="10"/>
          </p:nvPr>
        </p:nvSpPr>
        <p:spPr/>
        <p:txBody>
          <a:bodyPr/>
          <a:lstStyle/>
          <a:p>
            <a:fld id="{FB48E256-0336-44E8-896E-700BB6EEC5B4}" type="slidenum">
              <a:rPr kumimoji="1" lang="ja-JP" altLang="en-US" smtClean="0"/>
              <a:t>5</a:t>
            </a:fld>
            <a:endParaRPr kumimoji="1" lang="ja-JP" altLang="en-US"/>
          </a:p>
        </p:txBody>
      </p:sp>
    </p:spTree>
    <p:extLst>
      <p:ext uri="{BB962C8B-B14F-4D97-AF65-F5344CB8AC3E}">
        <p14:creationId xmlns:p14="http://schemas.microsoft.com/office/powerpoint/2010/main" val="405771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p:cNvSpPr>
            <a:spLocks noGrp="1" noRot="1" noChangeAspect="1" noTextEdit="1"/>
          </p:cNvSpPr>
          <p:nvPr>
            <p:ph type="sldImg"/>
          </p:nvPr>
        </p:nvSpPr>
        <p:spPr bwMode="auto">
          <a:noFill/>
          <a:ln>
            <a:solidFill>
              <a:srgbClr val="000000"/>
            </a:solidFill>
            <a:miter lim="800000"/>
            <a:headEnd/>
            <a:tailEnd/>
          </a:ln>
        </p:spPr>
      </p:sp>
      <p:sp>
        <p:nvSpPr>
          <p:cNvPr id="157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a:p>
        </p:txBody>
      </p:sp>
      <p:sp>
        <p:nvSpPr>
          <p:cNvPr id="15770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F34F560-567D-4DC9-92DF-E64D59D2FCC1}" type="slidenum">
              <a:rPr lang="en-US" sz="1200">
                <a:latin typeface="Calibri" pitchFamily="34" charset="0"/>
              </a:rPr>
              <a:pPr algn="r"/>
              <a:t>6</a:t>
            </a:fld>
            <a:endParaRPr lang="en-US" sz="120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765D3C06-5200-7644-A0D4-33AD1DD40478}" type="slidenum">
              <a:rPr lang="en-US" smtClean="0"/>
              <a:t>7</a:t>
            </a:fld>
            <a:endParaRPr lang="en-US" dirty="0"/>
          </a:p>
        </p:txBody>
      </p:sp>
    </p:spTree>
    <p:extLst>
      <p:ext uri="{BB962C8B-B14F-4D97-AF65-F5344CB8AC3E}">
        <p14:creationId xmlns:p14="http://schemas.microsoft.com/office/powerpoint/2010/main" val="1968692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endParaRPr lang="en-US" dirty="0"/>
          </a:p>
        </p:txBody>
      </p:sp>
      <p:sp>
        <p:nvSpPr>
          <p:cNvPr id="4" name="Slide Number Placeholder 3"/>
          <p:cNvSpPr>
            <a:spLocks noGrp="1"/>
          </p:cNvSpPr>
          <p:nvPr>
            <p:ph type="sldNum" sz="quarter" idx="10"/>
          </p:nvPr>
        </p:nvSpPr>
        <p:spPr/>
        <p:txBody>
          <a:bodyPr/>
          <a:lstStyle/>
          <a:p>
            <a:fld id="{FB48E256-0336-44E8-896E-700BB6EEC5B4}" type="slidenum">
              <a:rPr kumimoji="1" lang="ja-JP" altLang="en-US" smtClean="0"/>
              <a:t>9</a:t>
            </a:fld>
            <a:endParaRPr kumimoji="1" lang="ja-JP" altLang="en-US"/>
          </a:p>
        </p:txBody>
      </p:sp>
    </p:spTree>
    <p:extLst>
      <p:ext uri="{BB962C8B-B14F-4D97-AF65-F5344CB8AC3E}">
        <p14:creationId xmlns:p14="http://schemas.microsoft.com/office/powerpoint/2010/main" val="1646207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endParaRPr lang="en-US" dirty="0"/>
          </a:p>
        </p:txBody>
      </p:sp>
      <p:sp>
        <p:nvSpPr>
          <p:cNvPr id="4" name="Slide Number Placeholder 3"/>
          <p:cNvSpPr>
            <a:spLocks noGrp="1"/>
          </p:cNvSpPr>
          <p:nvPr>
            <p:ph type="sldNum" sz="quarter" idx="10"/>
          </p:nvPr>
        </p:nvSpPr>
        <p:spPr/>
        <p:txBody>
          <a:bodyPr/>
          <a:lstStyle/>
          <a:p>
            <a:fld id="{FB48E256-0336-44E8-896E-700BB6EEC5B4}" type="slidenum">
              <a:rPr kumimoji="1" lang="ja-JP" altLang="en-US" smtClean="0"/>
              <a:t>10</a:t>
            </a:fld>
            <a:endParaRPr kumimoji="1" lang="ja-JP" altLang="en-US"/>
          </a:p>
        </p:txBody>
      </p:sp>
    </p:spTree>
    <p:extLst>
      <p:ext uri="{BB962C8B-B14F-4D97-AF65-F5344CB8AC3E}">
        <p14:creationId xmlns:p14="http://schemas.microsoft.com/office/powerpoint/2010/main" val="8016507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24E1EB27-17AD-41F7-8E9B-817073D87F9B}"/>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1910481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260497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9996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520030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3" name="Picture 2">
            <a:extLst>
              <a:ext uri="{FF2B5EF4-FFF2-40B4-BE49-F238E27FC236}">
                <a16:creationId xmlns:a16="http://schemas.microsoft.com/office/drawing/2014/main" id="{62A409AE-194B-4AB6-B881-2B3D424F4F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975360"/>
          </a:xfrm>
          <a:prstGeom prst="rect">
            <a:avLst/>
          </a:prstGeom>
        </p:spPr>
      </p:pic>
      <p:pic>
        <p:nvPicPr>
          <p:cNvPr id="8" name="Picture 7">
            <a:extLst>
              <a:ext uri="{FF2B5EF4-FFF2-40B4-BE49-F238E27FC236}">
                <a16:creationId xmlns:a16="http://schemas.microsoft.com/office/drawing/2014/main" id="{4A365CF6-C114-48A1-87C0-B85E6A74BBC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545549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3676539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4611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4226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97736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4"/>
              </a:buClr>
              <a:buSzPct val="100000"/>
              <a:buFont typeface="Arial" panose="020B0604020202020204" pitchFamily="34" charset="0"/>
              <a:buChar char="•"/>
              <a:defRPr/>
            </a:lvl1pPr>
            <a:lvl2pPr marL="685800" indent="-228600">
              <a:buClr>
                <a:schemeClr val="accent4"/>
              </a:buClr>
              <a:buSzPct val="100000"/>
              <a:buFont typeface="Arial" panose="020B0604020202020204" pitchFamily="34" charset="0"/>
              <a:buChar char="•"/>
              <a:defRPr/>
            </a:lvl2pPr>
            <a:lvl3pPr marL="1143000" indent="-228600">
              <a:buClr>
                <a:schemeClr val="accent4"/>
              </a:buClr>
              <a:buSzPct val="100000"/>
              <a:buFont typeface="Arial" panose="020B0604020202020204" pitchFamily="34" charset="0"/>
              <a:buChar char="•"/>
              <a:defRPr/>
            </a:lvl3pPr>
            <a:lvl4pPr marL="1600200" indent="-228600">
              <a:buClr>
                <a:schemeClr val="accent4"/>
              </a:buClr>
              <a:buSzPct val="100000"/>
              <a:buFont typeface="Arial" panose="020B0604020202020204" pitchFamily="34" charset="0"/>
              <a:buChar char="•"/>
              <a:defRPr/>
            </a:lvl4pPr>
            <a:lvl5pPr marL="2057400" indent="-228600">
              <a:buClr>
                <a:schemeClr val="accent4"/>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63304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61277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009286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888D9C-325D-4873-A0A3-7A5D86C65088}"/>
              </a:ext>
            </a:extLst>
          </p:cNvPr>
          <p:cNvPicPr>
            <a:picLocks noChangeAspect="1"/>
          </p:cNvPicPr>
          <p:nvPr/>
        </p:nvPicPr>
        <p:blipFill rotWithShape="1">
          <a:blip r:embed="rId14">
            <a:extLst>
              <a:ext uri="{28A0092B-C50C-407E-A947-70E740481C1C}">
                <a14:useLocalDpi xmlns:a14="http://schemas.microsoft.com/office/drawing/2010/main" val="0"/>
              </a:ext>
            </a:extLst>
          </a:blip>
          <a:srcRect/>
          <a:stretch/>
        </p:blipFill>
        <p:spPr>
          <a:xfrm>
            <a:off x="0" y="0"/>
            <a:ext cx="12192000" cy="106681"/>
          </a:xfrm>
          <a:prstGeom prst="rect">
            <a:avLst/>
          </a:prstGeom>
        </p:spPr>
      </p:pic>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06194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DBD6B-1B81-437F-BD26-DB790A32B44B}"/>
              </a:ext>
            </a:extLst>
          </p:cNvPr>
          <p:cNvSpPr>
            <a:spLocks noGrp="1"/>
          </p:cNvSpPr>
          <p:nvPr>
            <p:ph type="title"/>
          </p:nvPr>
        </p:nvSpPr>
        <p:spPr/>
        <p:txBody>
          <a:bodyPr/>
          <a:lstStyle/>
          <a:p>
            <a:r>
              <a:rPr lang="en-US" dirty="0"/>
              <a:t>What Is the Therapeutic Rationale for ADCs in Cancer?</a:t>
            </a:r>
          </a:p>
        </p:txBody>
      </p:sp>
      <p:sp>
        <p:nvSpPr>
          <p:cNvPr id="3" name="Subtitle 2">
            <a:extLst>
              <a:ext uri="{FF2B5EF4-FFF2-40B4-BE49-F238E27FC236}">
                <a16:creationId xmlns:a16="http://schemas.microsoft.com/office/drawing/2014/main" id="{96295704-12F1-479D-B9A1-5307F74A5DB2}"/>
              </a:ext>
            </a:extLst>
          </p:cNvPr>
          <p:cNvSpPr>
            <a:spLocks noGrp="1"/>
          </p:cNvSpPr>
          <p:nvPr>
            <p:ph type="body" idx="1"/>
          </p:nvPr>
        </p:nvSpPr>
        <p:spPr>
          <a:xfrm>
            <a:off x="609601" y="4589463"/>
            <a:ext cx="10515600" cy="1803024"/>
          </a:xfrm>
        </p:spPr>
        <p:txBody>
          <a:bodyPr>
            <a:normAutofit fontScale="77500" lnSpcReduction="20000"/>
          </a:bodyPr>
          <a:lstStyle/>
          <a:p>
            <a:r>
              <a:rPr lang="en-US" dirty="0"/>
              <a:t>Sara A. </a:t>
            </a:r>
            <a:r>
              <a:rPr lang="en-US" dirty="0" err="1"/>
              <a:t>Hurvitz</a:t>
            </a:r>
            <a:r>
              <a:rPr lang="en-US" dirty="0"/>
              <a:t>, MD, FACP</a:t>
            </a:r>
          </a:p>
          <a:p>
            <a:r>
              <a:rPr lang="en-US" dirty="0"/>
              <a:t>Professor of Medicine</a:t>
            </a:r>
          </a:p>
          <a:p>
            <a:r>
              <a:rPr lang="en-US" dirty="0"/>
              <a:t>Director, Breast Cancer Clinical Trials Program, Division of Hematology-Oncology</a:t>
            </a:r>
          </a:p>
          <a:p>
            <a:r>
              <a:rPr lang="en-US" dirty="0"/>
              <a:t>David Geffen School of Medicine, UCLA</a:t>
            </a:r>
          </a:p>
          <a:p>
            <a:r>
              <a:rPr lang="en-US" dirty="0"/>
              <a:t>Medical Director, Clinical Research Unit, Jonsson Comprehensive Cancer Center</a:t>
            </a:r>
          </a:p>
          <a:p>
            <a:r>
              <a:rPr lang="en-US" dirty="0"/>
              <a:t>Santa Monica, CA </a:t>
            </a:r>
          </a:p>
        </p:txBody>
      </p:sp>
    </p:spTree>
    <p:extLst>
      <p:ext uri="{BB962C8B-B14F-4D97-AF65-F5344CB8AC3E}">
        <p14:creationId xmlns:p14="http://schemas.microsoft.com/office/powerpoint/2010/main" val="15224842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a:spLocks noGrp="1"/>
          </p:cNvSpPr>
          <p:nvPr>
            <p:ph type="title"/>
          </p:nvPr>
        </p:nvSpPr>
        <p:spPr/>
        <p:txBody>
          <a:bodyPr/>
          <a:lstStyle/>
          <a:p>
            <a:r>
              <a:rPr lang="en-US" dirty="0"/>
              <a:t>ADCs with Bystander Effect</a:t>
            </a:r>
          </a:p>
        </p:txBody>
      </p:sp>
      <p:sp>
        <p:nvSpPr>
          <p:cNvPr id="29" name="Footer Placeholder 28">
            <a:extLst>
              <a:ext uri="{FF2B5EF4-FFF2-40B4-BE49-F238E27FC236}">
                <a16:creationId xmlns:a16="http://schemas.microsoft.com/office/drawing/2014/main" id="{F361E2A8-5355-16E0-EBF4-BE57FBA18387}"/>
              </a:ext>
            </a:extLst>
          </p:cNvPr>
          <p:cNvSpPr>
            <a:spLocks noGrp="1"/>
          </p:cNvSpPr>
          <p:nvPr>
            <p:ph type="ftr" sz="quarter" idx="3"/>
          </p:nvPr>
        </p:nvSpPr>
        <p:spPr/>
        <p:txBody>
          <a:bodyPr/>
          <a:lstStyle/>
          <a:p>
            <a:r>
              <a:rPr lang="it-IT" altLang="ja-JP" sz="1200" dirty="0">
                <a:latin typeface="Arial" panose="020B0604020202020204" pitchFamily="34" charset="0"/>
                <a:cs typeface="Arial" panose="020B0604020202020204" pitchFamily="34" charset="0"/>
              </a:rPr>
              <a:t>ADC: antibody drug conjugate</a:t>
            </a:r>
          </a:p>
          <a:p>
            <a:r>
              <a:rPr lang="it-IT" altLang="ja-JP" sz="1200" dirty="0">
                <a:latin typeface="Arial" panose="020B0604020202020204" pitchFamily="34" charset="0"/>
                <a:cs typeface="Arial" panose="020B0604020202020204" pitchFamily="34" charset="0"/>
              </a:rPr>
              <a:t>Nagayama A, et al. </a:t>
            </a:r>
            <a:r>
              <a:rPr lang="it-IT" altLang="ja-JP" sz="1200" i="1" dirty="0">
                <a:latin typeface="Arial" panose="020B0604020202020204" pitchFamily="34" charset="0"/>
                <a:cs typeface="Arial" panose="020B0604020202020204" pitchFamily="34" charset="0"/>
              </a:rPr>
              <a:t>Target Oncol</a:t>
            </a:r>
            <a:r>
              <a:rPr lang="it-IT" altLang="ja-JP" sz="1200" dirty="0">
                <a:latin typeface="Arial" panose="020B0604020202020204" pitchFamily="34" charset="0"/>
                <a:cs typeface="Arial" panose="020B0604020202020204" pitchFamily="34" charset="0"/>
              </a:rPr>
              <a:t>. 2017 Dec;12(6):719-739.</a:t>
            </a:r>
          </a:p>
        </p:txBody>
      </p:sp>
      <p:pic>
        <p:nvPicPr>
          <p:cNvPr id="145" name="Picture 144" descr="A picture containing schematic&#10;&#10;Description automatically generated">
            <a:extLst>
              <a:ext uri="{FF2B5EF4-FFF2-40B4-BE49-F238E27FC236}">
                <a16:creationId xmlns:a16="http://schemas.microsoft.com/office/drawing/2014/main" id="{1D4F6A29-2C4B-800F-0FE9-22D2B63F5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559" y="1531579"/>
            <a:ext cx="7780788" cy="4486145"/>
          </a:xfrm>
          <a:prstGeom prst="rect">
            <a:avLst/>
          </a:prstGeom>
        </p:spPr>
      </p:pic>
      <p:sp>
        <p:nvSpPr>
          <p:cNvPr id="146" name="テキスト ボックス 15">
            <a:extLst>
              <a:ext uri="{FF2B5EF4-FFF2-40B4-BE49-F238E27FC236}">
                <a16:creationId xmlns:a16="http://schemas.microsoft.com/office/drawing/2014/main" id="{95FEC632-17B8-DADB-A07E-DDADE83B610B}"/>
              </a:ext>
            </a:extLst>
          </p:cNvPr>
          <p:cNvSpPr txBox="1"/>
          <p:nvPr/>
        </p:nvSpPr>
        <p:spPr>
          <a:xfrm>
            <a:off x="3339924" y="1597158"/>
            <a:ext cx="2031197" cy="720741"/>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1. Binding of an ADC to antigen</a:t>
            </a:r>
            <a:endParaRPr kumimoji="1" lang="ja-JP" altLang="en-US" sz="2000" b="1" dirty="0">
              <a:latin typeface="Calibri" panose="020F0502020204030204" pitchFamily="34" charset="0"/>
              <a:cs typeface="Calibri" panose="020F0502020204030204" pitchFamily="34" charset="0"/>
            </a:endParaRPr>
          </a:p>
        </p:txBody>
      </p:sp>
      <p:sp>
        <p:nvSpPr>
          <p:cNvPr id="147" name="テキスト ボックス 98">
            <a:extLst>
              <a:ext uri="{FF2B5EF4-FFF2-40B4-BE49-F238E27FC236}">
                <a16:creationId xmlns:a16="http://schemas.microsoft.com/office/drawing/2014/main" id="{7B7776FE-1E20-8B94-82E4-11C5C483A305}"/>
              </a:ext>
            </a:extLst>
          </p:cNvPr>
          <p:cNvSpPr txBox="1"/>
          <p:nvPr/>
        </p:nvSpPr>
        <p:spPr>
          <a:xfrm>
            <a:off x="8483219" y="2232900"/>
            <a:ext cx="3042935" cy="707886"/>
          </a:xfrm>
          <a:prstGeom prst="rect">
            <a:avLst/>
          </a:prstGeom>
          <a:noFill/>
        </p:spPr>
        <p:txBody>
          <a:bodyPr wrap="square" rtlCol="0">
            <a:spAutoFit/>
          </a:bodyPr>
          <a:lstStyle/>
          <a:p>
            <a:pPr algn="ctr"/>
            <a:r>
              <a:rPr lang="en-US" altLang="ja-JP" sz="2000" b="1" dirty="0">
                <a:latin typeface="Calibri" panose="020F0502020204030204" pitchFamily="34" charset="0"/>
                <a:cs typeface="Calibri" panose="020F0502020204030204" pitchFamily="34" charset="0"/>
              </a:rPr>
              <a:t>2</a:t>
            </a:r>
            <a:r>
              <a:rPr kumimoji="1" lang="en-US" altLang="ja-JP" sz="2000" b="1" dirty="0">
                <a:latin typeface="Calibri" panose="020F0502020204030204" pitchFamily="34" charset="0"/>
                <a:cs typeface="Calibri" panose="020F0502020204030204" pitchFamily="34" charset="0"/>
              </a:rPr>
              <a:t>. Internalization to the early endosome</a:t>
            </a:r>
            <a:endParaRPr kumimoji="1" lang="ja-JP" altLang="en-US" sz="2000" b="1" dirty="0">
              <a:latin typeface="Calibri" panose="020F0502020204030204" pitchFamily="34" charset="0"/>
              <a:cs typeface="Calibri" panose="020F0502020204030204" pitchFamily="34" charset="0"/>
            </a:endParaRPr>
          </a:p>
        </p:txBody>
      </p:sp>
      <p:sp>
        <p:nvSpPr>
          <p:cNvPr id="148" name="テキスト ボックス 99">
            <a:extLst>
              <a:ext uri="{FF2B5EF4-FFF2-40B4-BE49-F238E27FC236}">
                <a16:creationId xmlns:a16="http://schemas.microsoft.com/office/drawing/2014/main" id="{FC01482A-4735-09CA-38D9-CF70894A7E8E}"/>
              </a:ext>
            </a:extLst>
          </p:cNvPr>
          <p:cNvSpPr txBox="1"/>
          <p:nvPr/>
        </p:nvSpPr>
        <p:spPr>
          <a:xfrm>
            <a:off x="9160527" y="5309838"/>
            <a:ext cx="2864874" cy="707886"/>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3. Degradation of ADCs in the lysosome</a:t>
            </a:r>
            <a:endParaRPr kumimoji="1" lang="ja-JP" altLang="en-US" sz="2000" b="1" dirty="0">
              <a:latin typeface="Calibri" panose="020F0502020204030204" pitchFamily="34" charset="0"/>
              <a:cs typeface="Calibri" panose="020F0502020204030204" pitchFamily="34" charset="0"/>
            </a:endParaRPr>
          </a:p>
        </p:txBody>
      </p:sp>
      <p:sp>
        <p:nvSpPr>
          <p:cNvPr id="149" name="テキスト ボックス 100">
            <a:extLst>
              <a:ext uri="{FF2B5EF4-FFF2-40B4-BE49-F238E27FC236}">
                <a16:creationId xmlns:a16="http://schemas.microsoft.com/office/drawing/2014/main" id="{7AF02B07-085A-38DB-A167-0907E9669A05}"/>
              </a:ext>
            </a:extLst>
          </p:cNvPr>
          <p:cNvSpPr txBox="1"/>
          <p:nvPr/>
        </p:nvSpPr>
        <p:spPr>
          <a:xfrm>
            <a:off x="3459532" y="5489112"/>
            <a:ext cx="2085868" cy="720741"/>
          </a:xfrm>
          <a:prstGeom prst="rect">
            <a:avLst/>
          </a:prstGeom>
          <a:noFill/>
        </p:spPr>
        <p:txBody>
          <a:bodyPr wrap="square" rtlCol="0">
            <a:spAutoFit/>
          </a:bodyPr>
          <a:lstStyle/>
          <a:p>
            <a:pPr algn="ctr"/>
            <a:r>
              <a:rPr lang="en-US" altLang="ja-JP" sz="2000" b="1" dirty="0">
                <a:latin typeface="Calibri" panose="020F0502020204030204" pitchFamily="34" charset="0"/>
                <a:cs typeface="Calibri" panose="020F0502020204030204" pitchFamily="34" charset="0"/>
              </a:rPr>
              <a:t>4</a:t>
            </a:r>
            <a:r>
              <a:rPr kumimoji="1" lang="en-US" altLang="ja-JP" sz="2000" b="1" dirty="0">
                <a:latin typeface="Calibri" panose="020F0502020204030204" pitchFamily="34" charset="0"/>
                <a:cs typeface="Calibri" panose="020F0502020204030204" pitchFamily="34" charset="0"/>
              </a:rPr>
              <a:t>. Release </a:t>
            </a:r>
            <a:r>
              <a:rPr lang="en-US" altLang="ja-JP" sz="2000" b="1" dirty="0">
                <a:latin typeface="Calibri" panose="020F0502020204030204" pitchFamily="34" charset="0"/>
                <a:cs typeface="Calibri" panose="020F0502020204030204" pitchFamily="34" charset="0"/>
              </a:rPr>
              <a:t>and action </a:t>
            </a:r>
            <a:r>
              <a:rPr kumimoji="1" lang="en-US" altLang="ja-JP" sz="2000" b="1" dirty="0">
                <a:latin typeface="Calibri" panose="020F0502020204030204" pitchFamily="34" charset="0"/>
                <a:cs typeface="Calibri" panose="020F0502020204030204" pitchFamily="34" charset="0"/>
              </a:rPr>
              <a:t>of payload</a:t>
            </a:r>
            <a:endParaRPr kumimoji="1" lang="ja-JP" altLang="en-US" sz="2000" b="1" dirty="0">
              <a:latin typeface="Calibri" panose="020F0502020204030204" pitchFamily="34" charset="0"/>
              <a:cs typeface="Calibri" panose="020F0502020204030204" pitchFamily="34" charset="0"/>
            </a:endParaRPr>
          </a:p>
        </p:txBody>
      </p:sp>
      <p:sp>
        <p:nvSpPr>
          <p:cNvPr id="150" name="テキスト ボックス 107">
            <a:extLst>
              <a:ext uri="{FF2B5EF4-FFF2-40B4-BE49-F238E27FC236}">
                <a16:creationId xmlns:a16="http://schemas.microsoft.com/office/drawing/2014/main" id="{7E62E356-E7BC-3363-474B-A315F5DCC73C}"/>
              </a:ext>
            </a:extLst>
          </p:cNvPr>
          <p:cNvSpPr txBox="1"/>
          <p:nvPr/>
        </p:nvSpPr>
        <p:spPr>
          <a:xfrm>
            <a:off x="1693455" y="4589097"/>
            <a:ext cx="2031197" cy="720741"/>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5. Apoptosis of the cancer cell</a:t>
            </a:r>
            <a:endParaRPr kumimoji="1" lang="ja-JP" altLang="en-US" sz="2000" b="1" dirty="0">
              <a:latin typeface="Calibri" panose="020F0502020204030204" pitchFamily="34" charset="0"/>
              <a:cs typeface="Calibri" panose="020F0502020204030204" pitchFamily="34" charset="0"/>
            </a:endParaRPr>
          </a:p>
        </p:txBody>
      </p:sp>
      <p:sp>
        <p:nvSpPr>
          <p:cNvPr id="12" name="フリーフォーム: 図形 31">
            <a:extLst>
              <a:ext uri="{FF2B5EF4-FFF2-40B4-BE49-F238E27FC236}">
                <a16:creationId xmlns:a16="http://schemas.microsoft.com/office/drawing/2014/main" id="{166ADD4D-51DC-5252-C834-13349F9842AA}"/>
              </a:ext>
            </a:extLst>
          </p:cNvPr>
          <p:cNvSpPr/>
          <p:nvPr/>
        </p:nvSpPr>
        <p:spPr>
          <a:xfrm>
            <a:off x="2007018" y="1745807"/>
            <a:ext cx="1489358" cy="1326903"/>
          </a:xfrm>
          <a:custGeom>
            <a:avLst/>
            <a:gdLst>
              <a:gd name="connsiteX0" fmla="*/ 970082 w 1947118"/>
              <a:gd name="connsiteY0" fmla="*/ 1726115 h 1734730"/>
              <a:gd name="connsiteX1" fmla="*/ 63633 w 1947118"/>
              <a:gd name="connsiteY1" fmla="*/ 1352404 h 1734730"/>
              <a:gd name="connsiteX2" fmla="*/ 119292 w 1947118"/>
              <a:gd name="connsiteY2" fmla="*/ 612932 h 1734730"/>
              <a:gd name="connsiteX3" fmla="*/ 469150 w 1947118"/>
              <a:gd name="connsiteY3" fmla="*/ 310783 h 1734730"/>
              <a:gd name="connsiteX4" fmla="*/ 1025741 w 1947118"/>
              <a:gd name="connsiteY4" fmla="*/ 682 h 1734730"/>
              <a:gd name="connsiteX5" fmla="*/ 1733407 w 1947118"/>
              <a:gd name="connsiteY5" fmla="*/ 398247 h 1734730"/>
              <a:gd name="connsiteX6" fmla="*/ 1940141 w 1947118"/>
              <a:gd name="connsiteY6" fmla="*/ 930984 h 1734730"/>
              <a:gd name="connsiteX7" fmla="*/ 1534624 w 1947118"/>
              <a:gd name="connsiteY7" fmla="*/ 1559137 h 1734730"/>
              <a:gd name="connsiteX8" fmla="*/ 970082 w 1947118"/>
              <a:gd name="connsiteY8" fmla="*/ 1726115 h 1734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47118" h="1734730">
                <a:moveTo>
                  <a:pt x="970082" y="1726115"/>
                </a:moveTo>
                <a:cubicBezTo>
                  <a:pt x="724917" y="1691660"/>
                  <a:pt x="205431" y="1537934"/>
                  <a:pt x="63633" y="1352404"/>
                </a:cubicBezTo>
                <a:cubicBezTo>
                  <a:pt x="-78165" y="1166874"/>
                  <a:pt x="51706" y="786535"/>
                  <a:pt x="119292" y="612932"/>
                </a:cubicBezTo>
                <a:cubicBezTo>
                  <a:pt x="186878" y="439328"/>
                  <a:pt x="318075" y="412825"/>
                  <a:pt x="469150" y="310783"/>
                </a:cubicBezTo>
                <a:cubicBezTo>
                  <a:pt x="620225" y="208741"/>
                  <a:pt x="815031" y="-13895"/>
                  <a:pt x="1025741" y="682"/>
                </a:cubicBezTo>
                <a:cubicBezTo>
                  <a:pt x="1236451" y="15259"/>
                  <a:pt x="1581007" y="243197"/>
                  <a:pt x="1733407" y="398247"/>
                </a:cubicBezTo>
                <a:cubicBezTo>
                  <a:pt x="1885807" y="553297"/>
                  <a:pt x="1973271" y="737502"/>
                  <a:pt x="1940141" y="930984"/>
                </a:cubicBezTo>
                <a:cubicBezTo>
                  <a:pt x="1907011" y="1124466"/>
                  <a:pt x="1694975" y="1429266"/>
                  <a:pt x="1534624" y="1559137"/>
                </a:cubicBezTo>
                <a:cubicBezTo>
                  <a:pt x="1374273" y="1689008"/>
                  <a:pt x="1215247" y="1760570"/>
                  <a:pt x="970082" y="1726115"/>
                </a:cubicBezTo>
                <a:close/>
              </a:path>
            </a:pathLst>
          </a:custGeom>
          <a:gradFill flip="none" rotWithShape="1">
            <a:gsLst>
              <a:gs pos="0">
                <a:srgbClr val="C9D4F4"/>
              </a:gs>
              <a:gs pos="50000">
                <a:srgbClr val="BECAF0"/>
              </a:gs>
              <a:gs pos="100000">
                <a:srgbClr val="F1F3F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2"/>
          </a:p>
        </p:txBody>
      </p:sp>
      <p:sp>
        <p:nvSpPr>
          <p:cNvPr id="13" name="Oval 12">
            <a:extLst>
              <a:ext uri="{FF2B5EF4-FFF2-40B4-BE49-F238E27FC236}">
                <a16:creationId xmlns:a16="http://schemas.microsoft.com/office/drawing/2014/main" id="{EAD8BFA0-F162-0A60-CCBF-640B8680C0E7}"/>
              </a:ext>
            </a:extLst>
          </p:cNvPr>
          <p:cNvSpPr/>
          <p:nvPr/>
        </p:nvSpPr>
        <p:spPr>
          <a:xfrm>
            <a:off x="928089" y="1317552"/>
            <a:ext cx="1490914" cy="1282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14" name="テキスト ボックス 15">
            <a:extLst>
              <a:ext uri="{FF2B5EF4-FFF2-40B4-BE49-F238E27FC236}">
                <a16:creationId xmlns:a16="http://schemas.microsoft.com/office/drawing/2014/main" id="{FFBD47BB-3056-E373-90AE-2A4030CCB254}"/>
              </a:ext>
            </a:extLst>
          </p:cNvPr>
          <p:cNvSpPr txBox="1"/>
          <p:nvPr/>
        </p:nvSpPr>
        <p:spPr>
          <a:xfrm>
            <a:off x="781804" y="1671478"/>
            <a:ext cx="1823302" cy="707886"/>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6. Bystander Effect</a:t>
            </a:r>
            <a:endParaRPr kumimoji="1" lang="ja-JP"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549815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D2726A-6499-4757-A447-DB620EED8A7D}"/>
              </a:ext>
            </a:extLst>
          </p:cNvPr>
          <p:cNvPicPr>
            <a:picLocks noChangeAspect="1"/>
          </p:cNvPicPr>
          <p:nvPr/>
        </p:nvPicPr>
        <p:blipFill>
          <a:blip r:embed="rId3"/>
          <a:stretch>
            <a:fillRect/>
          </a:stretch>
        </p:blipFill>
        <p:spPr>
          <a:xfrm>
            <a:off x="2017082" y="1351537"/>
            <a:ext cx="8405694" cy="5308026"/>
          </a:xfrm>
          <a:prstGeom prst="rect">
            <a:avLst/>
          </a:prstGeom>
          <a:solidFill>
            <a:schemeClr val="bg1"/>
          </a:solidFill>
        </p:spPr>
      </p:pic>
      <p:sp>
        <p:nvSpPr>
          <p:cNvPr id="10" name="Title 9">
            <a:extLst>
              <a:ext uri="{FF2B5EF4-FFF2-40B4-BE49-F238E27FC236}">
                <a16:creationId xmlns:a16="http://schemas.microsoft.com/office/drawing/2014/main" id="{DE4F16B7-8003-B610-4486-59E632B2F3CA}"/>
              </a:ext>
            </a:extLst>
          </p:cNvPr>
          <p:cNvSpPr>
            <a:spLocks noGrp="1"/>
          </p:cNvSpPr>
          <p:nvPr>
            <p:ph type="title"/>
          </p:nvPr>
        </p:nvSpPr>
        <p:spPr/>
        <p:txBody>
          <a:bodyPr/>
          <a:lstStyle/>
          <a:p>
            <a:r>
              <a:rPr lang="en-US" dirty="0"/>
              <a:t>Trastuzumab </a:t>
            </a:r>
            <a:r>
              <a:rPr lang="en-US" dirty="0" err="1"/>
              <a:t>Deruxtecan</a:t>
            </a:r>
            <a:r>
              <a:rPr lang="en-US" dirty="0"/>
              <a:t> (DS-8201): </a:t>
            </a:r>
            <a:br>
              <a:rPr lang="en-US" dirty="0"/>
            </a:br>
            <a:r>
              <a:rPr lang="en-US" dirty="0"/>
              <a:t>ADC Targeting HER2</a:t>
            </a:r>
          </a:p>
        </p:txBody>
      </p:sp>
      <p:sp>
        <p:nvSpPr>
          <p:cNvPr id="11" name="Footer Placeholder 10">
            <a:extLst>
              <a:ext uri="{FF2B5EF4-FFF2-40B4-BE49-F238E27FC236}">
                <a16:creationId xmlns:a16="http://schemas.microsoft.com/office/drawing/2014/main" id="{D7E44310-6031-3608-A4B9-7C146B420B17}"/>
              </a:ext>
            </a:extLst>
          </p:cNvPr>
          <p:cNvSpPr>
            <a:spLocks noGrp="1"/>
          </p:cNvSpPr>
          <p:nvPr>
            <p:ph type="ftr" sz="quarter" idx="3"/>
          </p:nvPr>
        </p:nvSpPr>
        <p:spPr/>
        <p:txBody>
          <a:bodyPr/>
          <a:lstStyle/>
          <a:p>
            <a:r>
              <a:rPr lang="en-US" dirty="0"/>
              <a:t>ADC: antibody drug conjugate; HER2: human epidermal growth factor receptor 2</a:t>
            </a:r>
          </a:p>
          <a:p>
            <a:r>
              <a:rPr lang="it-IT" dirty="0"/>
              <a:t>Iwata H, et al. </a:t>
            </a:r>
            <a:r>
              <a:rPr lang="it-IT" i="1" dirty="0"/>
              <a:t>J Clin Oncol. </a:t>
            </a:r>
            <a:r>
              <a:rPr lang="it-IT" dirty="0"/>
              <a:t>2018 36:15_suppl, 2501-2501.</a:t>
            </a:r>
          </a:p>
        </p:txBody>
      </p:sp>
      <p:sp>
        <p:nvSpPr>
          <p:cNvPr id="21" name="Title 1">
            <a:extLst>
              <a:ext uri="{FF2B5EF4-FFF2-40B4-BE49-F238E27FC236}">
                <a16:creationId xmlns:a16="http://schemas.microsoft.com/office/drawing/2014/main" id="{044A8EAE-F4EB-44B5-899D-DD45E6037DBC}"/>
              </a:ext>
            </a:extLst>
          </p:cNvPr>
          <p:cNvSpPr txBox="1">
            <a:spLocks/>
          </p:cNvSpPr>
          <p:nvPr/>
        </p:nvSpPr>
        <p:spPr>
          <a:xfrm>
            <a:off x="1524000" y="1017566"/>
            <a:ext cx="9144000" cy="685800"/>
          </a:xfrm>
          <a:prstGeom prst="rect">
            <a:avLst/>
          </a:prstGeom>
        </p:spPr>
        <p:txBody>
          <a:bodyPr anchor="ctr">
            <a:noAutofit/>
          </a:bodyPr>
          <a:lstStyle>
            <a:lvl1pPr algn="l" defTabSz="914400" rtl="0" eaLnBrk="1" latinLnBrk="0" hangingPunct="1">
              <a:lnSpc>
                <a:spcPct val="90000"/>
              </a:lnSpc>
              <a:spcBef>
                <a:spcPct val="0"/>
              </a:spcBef>
              <a:buNone/>
              <a:defRPr sz="3800" b="1" i="0" kern="1200" baseline="0">
                <a:solidFill>
                  <a:schemeClr val="bg1"/>
                </a:solidFill>
                <a:latin typeface="+mj-lt"/>
                <a:ea typeface="+mj-ea"/>
                <a:cs typeface="+mj-cs"/>
              </a:defRPr>
            </a:lvl1pPr>
          </a:lstStyle>
          <a:p>
            <a:pPr algn="ctr"/>
            <a:r>
              <a:rPr lang="en-US" sz="2100" dirty="0">
                <a:latin typeface="Arial" panose="020B0604020202020204" pitchFamily="34" charset="0"/>
                <a:cs typeface="Arial" panose="020B0604020202020204" pitchFamily="34" charset="0"/>
              </a:rPr>
              <a:t>DS-8201a Structure and Mechanism of Action</a:t>
            </a:r>
          </a:p>
        </p:txBody>
      </p:sp>
    </p:spTree>
    <p:extLst>
      <p:ext uri="{BB962C8B-B14F-4D97-AF65-F5344CB8AC3E}">
        <p14:creationId xmlns:p14="http://schemas.microsoft.com/office/powerpoint/2010/main" val="18625978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A19A-31F9-1098-D03C-FA08CC3C2074}"/>
              </a:ext>
            </a:extLst>
          </p:cNvPr>
          <p:cNvSpPr>
            <a:spLocks noGrp="1"/>
          </p:cNvSpPr>
          <p:nvPr>
            <p:ph type="title"/>
          </p:nvPr>
        </p:nvSpPr>
        <p:spPr/>
        <p:txBody>
          <a:bodyPr/>
          <a:lstStyle/>
          <a:p>
            <a:r>
              <a:rPr lang="en-US" dirty="0"/>
              <a:t>T-</a:t>
            </a:r>
            <a:r>
              <a:rPr lang="en-US" dirty="0" err="1"/>
              <a:t>DXd</a:t>
            </a:r>
            <a:r>
              <a:rPr lang="en-US" dirty="0"/>
              <a:t> Improves PFS Compared to T-DM1 for HER2+ Metastatic Breast Cancer (DESTINY-Breast-04)</a:t>
            </a:r>
          </a:p>
        </p:txBody>
      </p:sp>
      <p:sp>
        <p:nvSpPr>
          <p:cNvPr id="9" name="Footer Placeholder 8">
            <a:extLst>
              <a:ext uri="{FF2B5EF4-FFF2-40B4-BE49-F238E27FC236}">
                <a16:creationId xmlns:a16="http://schemas.microsoft.com/office/drawing/2014/main" id="{A9574671-10DA-BEB2-6F2B-7F958A6CB0BE}"/>
              </a:ext>
            </a:extLst>
          </p:cNvPr>
          <p:cNvSpPr>
            <a:spLocks noGrp="1"/>
          </p:cNvSpPr>
          <p:nvPr>
            <p:ph type="ftr" sz="quarter" idx="3"/>
          </p:nvPr>
        </p:nvSpPr>
        <p:spPr>
          <a:xfrm>
            <a:off x="609600" y="6356350"/>
            <a:ext cx="11348720" cy="442131"/>
          </a:xfrm>
        </p:spPr>
        <p:txBody>
          <a:bodyPr/>
          <a:lstStyle/>
          <a:p>
            <a:r>
              <a:rPr lang="en-US" sz="1100" dirty="0"/>
              <a:t>PFS: progression-free survival; HER2: human epidermal growth factor receptor 2; T-</a:t>
            </a:r>
            <a:r>
              <a:rPr lang="en-US" sz="1100" dirty="0" err="1"/>
              <a:t>DXd</a:t>
            </a:r>
            <a:r>
              <a:rPr lang="en-US" sz="1100" dirty="0"/>
              <a:t>: trastuzumab </a:t>
            </a:r>
            <a:r>
              <a:rPr lang="en-US" sz="1100" dirty="0" err="1"/>
              <a:t>deruxtecan</a:t>
            </a:r>
            <a:r>
              <a:rPr lang="en-US" sz="1100" dirty="0"/>
              <a:t>; T-DM1: trastuzumab emtansine; CI: confidence interval</a:t>
            </a:r>
          </a:p>
          <a:p>
            <a:r>
              <a:rPr lang="en-US" dirty="0"/>
              <a:t>Cortes J, et al. </a:t>
            </a:r>
            <a:r>
              <a:rPr lang="en-US" i="1" dirty="0"/>
              <a:t>N </a:t>
            </a:r>
            <a:r>
              <a:rPr lang="en-US" i="1" dirty="0" err="1"/>
              <a:t>Engl</a:t>
            </a:r>
            <a:r>
              <a:rPr lang="en-US" i="1" dirty="0"/>
              <a:t> J Med. </a:t>
            </a:r>
            <a:r>
              <a:rPr lang="en-US" dirty="0"/>
              <a:t>2022, 386(12):1143-1154.</a:t>
            </a:r>
          </a:p>
        </p:txBody>
      </p:sp>
      <p:pic>
        <p:nvPicPr>
          <p:cNvPr id="4" name="Picture 3">
            <a:extLst>
              <a:ext uri="{FF2B5EF4-FFF2-40B4-BE49-F238E27FC236}">
                <a16:creationId xmlns:a16="http://schemas.microsoft.com/office/drawing/2014/main" id="{FC5AC61A-6B6A-D91A-8930-B206E228993A}"/>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902" t="763" r="1156" b="54447"/>
          <a:stretch/>
        </p:blipFill>
        <p:spPr>
          <a:xfrm>
            <a:off x="2429654" y="1602290"/>
            <a:ext cx="7720186" cy="4483337"/>
          </a:xfrm>
          <a:prstGeom prst="rect">
            <a:avLst/>
          </a:prstGeom>
          <a:ln>
            <a:noFill/>
          </a:ln>
        </p:spPr>
      </p:pic>
    </p:spTree>
    <p:extLst>
      <p:ext uri="{BB962C8B-B14F-4D97-AF65-F5344CB8AC3E}">
        <p14:creationId xmlns:p14="http://schemas.microsoft.com/office/powerpoint/2010/main" val="7095000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Sacituzumab</a:t>
            </a:r>
            <a:r>
              <a:rPr lang="en-US" dirty="0"/>
              <a:t> </a:t>
            </a:r>
            <a:r>
              <a:rPr lang="en-US" dirty="0" err="1"/>
              <a:t>Govitecan</a:t>
            </a:r>
            <a:r>
              <a:rPr lang="en-US" dirty="0"/>
              <a:t>: ADC</a:t>
            </a:r>
          </a:p>
        </p:txBody>
      </p:sp>
      <p:sp>
        <p:nvSpPr>
          <p:cNvPr id="6" name="Footer Placeholder 5">
            <a:extLst>
              <a:ext uri="{FF2B5EF4-FFF2-40B4-BE49-F238E27FC236}">
                <a16:creationId xmlns:a16="http://schemas.microsoft.com/office/drawing/2014/main" id="{4D74ED8C-EA25-17F4-C544-EA89E8332F9B}"/>
              </a:ext>
            </a:extLst>
          </p:cNvPr>
          <p:cNvSpPr>
            <a:spLocks noGrp="1"/>
          </p:cNvSpPr>
          <p:nvPr>
            <p:ph type="ftr" sz="quarter" idx="3"/>
          </p:nvPr>
        </p:nvSpPr>
        <p:spPr/>
        <p:txBody>
          <a:bodyPr/>
          <a:lstStyle/>
          <a:p>
            <a:r>
              <a:rPr lang="en-US" dirty="0"/>
              <a:t>ADC: antibody drug conjugate; </a:t>
            </a:r>
            <a:r>
              <a:rPr lang="en-US" dirty="0" err="1"/>
              <a:t>mTNBC</a:t>
            </a:r>
            <a:r>
              <a:rPr lang="en-US" dirty="0"/>
              <a:t>: metastatic triple negative breast cancer</a:t>
            </a:r>
          </a:p>
          <a:p>
            <a:r>
              <a:rPr lang="en-US" dirty="0" err="1"/>
              <a:t>Bardia</a:t>
            </a:r>
            <a:r>
              <a:rPr lang="en-US" dirty="0"/>
              <a:t> A, et al. SABCS. San Antonio, Texas. Dec 2017.</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4186" t="9601" r="5467" b="3941"/>
          <a:stretch/>
        </p:blipFill>
        <p:spPr>
          <a:xfrm>
            <a:off x="5307341" y="2630039"/>
            <a:ext cx="2583561" cy="2777328"/>
          </a:xfrm>
          <a:prstGeom prst="rect">
            <a:avLst/>
          </a:prstGeom>
        </p:spPr>
      </p:pic>
      <p:sp>
        <p:nvSpPr>
          <p:cNvPr id="16" name="Freeform 15"/>
          <p:cNvSpPr/>
          <p:nvPr/>
        </p:nvSpPr>
        <p:spPr>
          <a:xfrm rot="5400000">
            <a:off x="7535432" y="2752846"/>
            <a:ext cx="209547" cy="1653126"/>
          </a:xfrm>
          <a:custGeom>
            <a:avLst/>
            <a:gdLst>
              <a:gd name="connsiteX0" fmla="*/ 0 w 2069432"/>
              <a:gd name="connsiteY0" fmla="*/ 0 h 742520"/>
              <a:gd name="connsiteX1" fmla="*/ 2069432 w 2069432"/>
              <a:gd name="connsiteY1" fmla="*/ 0 h 742520"/>
              <a:gd name="connsiteX2" fmla="*/ 2069432 w 2069432"/>
              <a:gd name="connsiteY2" fmla="*/ 742520 h 742520"/>
            </a:gdLst>
            <a:ahLst/>
            <a:cxnLst>
              <a:cxn ang="0">
                <a:pos x="connsiteX0" y="connsiteY0"/>
              </a:cxn>
              <a:cxn ang="0">
                <a:pos x="connsiteX1" y="connsiteY1"/>
              </a:cxn>
              <a:cxn ang="0">
                <a:pos x="connsiteX2" y="connsiteY2"/>
              </a:cxn>
            </a:cxnLst>
            <a:rect l="l" t="t" r="r" b="b"/>
            <a:pathLst>
              <a:path w="2069432" h="742520">
                <a:moveTo>
                  <a:pt x="0" y="0"/>
                </a:moveTo>
                <a:lnTo>
                  <a:pt x="2069432" y="0"/>
                </a:lnTo>
                <a:lnTo>
                  <a:pt x="2069432" y="742520"/>
                </a:lnTo>
              </a:path>
            </a:pathLst>
          </a:custGeom>
          <a:noFill/>
          <a:ln w="25400">
            <a:solidFill>
              <a:schemeClr val="accent1"/>
            </a:solidFill>
            <a:miter lim="800000"/>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652241" y="4665875"/>
            <a:ext cx="827901" cy="0"/>
          </a:xfrm>
          <a:prstGeom prst="line">
            <a:avLst/>
          </a:prstGeom>
          <a:ln w="25400">
            <a:miter lim="800000"/>
            <a:tailEnd type="ova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a:xfrm>
            <a:off x="7591314" y="2211381"/>
            <a:ext cx="3178286" cy="1268419"/>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r>
              <a:rPr lang="en-US" sz="1400" b="1" dirty="0">
                <a:solidFill>
                  <a:schemeClr val="bg1"/>
                </a:solidFill>
                <a:latin typeface="Arial" panose="020B0604020202020204" pitchFamily="34" charset="0"/>
                <a:cs typeface="Arial" panose="020B0604020202020204" pitchFamily="34" charset="0"/>
              </a:rPr>
              <a:t>Linker for SN-38</a:t>
            </a:r>
          </a:p>
          <a:p>
            <a:pPr marL="117475" indent="-117475">
              <a:lnSpc>
                <a:spcPct val="90000"/>
              </a:lnSpc>
              <a:spcBef>
                <a:spcPts val="3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Hydrolysable linker for payload release</a:t>
            </a:r>
          </a:p>
          <a:p>
            <a:pPr marL="117475" indent="-117475">
              <a:lnSpc>
                <a:spcPct val="90000"/>
              </a:lnSpc>
              <a:spcBef>
                <a:spcPts val="3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High drug-to-antibody ratio (7.5:1)</a:t>
            </a:r>
          </a:p>
        </p:txBody>
      </p:sp>
      <p:sp>
        <p:nvSpPr>
          <p:cNvPr id="12" name="Rounded Rectangle 11"/>
          <p:cNvSpPr/>
          <p:nvPr/>
        </p:nvSpPr>
        <p:spPr>
          <a:xfrm>
            <a:off x="1991361" y="3627120"/>
            <a:ext cx="2914576" cy="166203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r>
              <a:rPr lang="en-US" sz="1400" b="1" dirty="0">
                <a:solidFill>
                  <a:schemeClr val="bg1"/>
                </a:solidFill>
                <a:latin typeface="Arial" panose="020B0604020202020204" pitchFamily="34" charset="0"/>
                <a:cs typeface="Arial" panose="020B0604020202020204" pitchFamily="34" charset="0"/>
              </a:rPr>
              <a:t>SN-38 Payload</a:t>
            </a:r>
          </a:p>
          <a:p>
            <a:pPr marL="117475" indent="-117475">
              <a:lnSpc>
                <a:spcPct val="90000"/>
              </a:lnSpc>
              <a:spcBef>
                <a:spcPts val="3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SN-38 more potent than parent compound irinotecan</a:t>
            </a:r>
          </a:p>
          <a:p>
            <a:pPr marL="117475" indent="-117475">
              <a:lnSpc>
                <a:spcPct val="90000"/>
              </a:lnSpc>
              <a:spcBef>
                <a:spcPts val="3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 ADC delivers up to </a:t>
            </a:r>
            <a:br>
              <a:rPr lang="en-US" sz="1400" dirty="0">
                <a:solidFill>
                  <a:schemeClr val="bg1"/>
                </a:solidFill>
                <a:latin typeface="Arial" panose="020B0604020202020204" pitchFamily="34" charset="0"/>
                <a:cs typeface="Arial" panose="020B0604020202020204" pitchFamily="34" charset="0"/>
              </a:rPr>
            </a:br>
            <a:r>
              <a:rPr lang="en-US" sz="1400" dirty="0">
                <a:solidFill>
                  <a:schemeClr val="bg1"/>
                </a:solidFill>
                <a:latin typeface="Arial" panose="020B0604020202020204" pitchFamily="34" charset="0"/>
                <a:cs typeface="Arial" panose="020B0604020202020204" pitchFamily="34" charset="0"/>
              </a:rPr>
              <a:t>136-fold more SN-38 than irinotecan </a:t>
            </a:r>
            <a:r>
              <a:rPr lang="en-US" sz="1400" i="1" dirty="0">
                <a:solidFill>
                  <a:schemeClr val="bg1"/>
                </a:solidFill>
                <a:latin typeface="Arial" panose="020B0604020202020204" pitchFamily="34" charset="0"/>
                <a:cs typeface="Arial" panose="020B0604020202020204" pitchFamily="34" charset="0"/>
              </a:rPr>
              <a:t>in vivo</a:t>
            </a:r>
          </a:p>
        </p:txBody>
      </p:sp>
      <p:sp>
        <p:nvSpPr>
          <p:cNvPr id="13" name="Rounded Rectangle 12"/>
          <p:cNvSpPr/>
          <p:nvPr/>
        </p:nvSpPr>
        <p:spPr>
          <a:xfrm>
            <a:off x="1991361" y="1992545"/>
            <a:ext cx="2914576" cy="138713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spcBef>
                <a:spcPts val="300"/>
              </a:spcBef>
            </a:pPr>
            <a:r>
              <a:rPr lang="en-US" sz="1400" b="1" dirty="0">
                <a:solidFill>
                  <a:schemeClr val="bg1"/>
                </a:solidFill>
                <a:latin typeface="Arial" panose="020B0604020202020204" pitchFamily="34" charset="0"/>
                <a:cs typeface="Arial" panose="020B0604020202020204" pitchFamily="34" charset="0"/>
              </a:rPr>
              <a:t>Humanized Anti-Trop-2 Antibody</a:t>
            </a:r>
          </a:p>
          <a:p>
            <a:pPr marL="117475" indent="-117475">
              <a:lnSpc>
                <a:spcPct val="90000"/>
              </a:lnSpc>
              <a:spcBef>
                <a:spcPts val="300"/>
              </a:spcBef>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Targets Trop-2—an epithelial antigen expressed on many solid cancers including mTNBC</a:t>
            </a:r>
          </a:p>
        </p:txBody>
      </p:sp>
    </p:spTree>
    <p:extLst>
      <p:ext uri="{BB962C8B-B14F-4D97-AF65-F5344CB8AC3E}">
        <p14:creationId xmlns:p14="http://schemas.microsoft.com/office/powerpoint/2010/main" val="9275751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1CC1393-EF35-C43E-2BC0-4C57273878AA}"/>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50403" t="656" r="1018" b="50815"/>
          <a:stretch/>
        </p:blipFill>
        <p:spPr>
          <a:xfrm>
            <a:off x="6217920" y="1787657"/>
            <a:ext cx="4745990" cy="4185920"/>
          </a:xfrm>
          <a:prstGeom prst="rect">
            <a:avLst/>
          </a:prstGeom>
          <a:ln>
            <a:noFill/>
          </a:ln>
        </p:spPr>
      </p:pic>
      <p:sp>
        <p:nvSpPr>
          <p:cNvPr id="2" name="Title 1">
            <a:extLst>
              <a:ext uri="{FF2B5EF4-FFF2-40B4-BE49-F238E27FC236}">
                <a16:creationId xmlns:a16="http://schemas.microsoft.com/office/drawing/2014/main" id="{40F6A5BE-C8D8-B77F-FD66-3BD639C688D6}"/>
              </a:ext>
            </a:extLst>
          </p:cNvPr>
          <p:cNvSpPr>
            <a:spLocks noGrp="1"/>
          </p:cNvSpPr>
          <p:nvPr>
            <p:ph type="title"/>
          </p:nvPr>
        </p:nvSpPr>
        <p:spPr/>
        <p:txBody>
          <a:bodyPr/>
          <a:lstStyle/>
          <a:p>
            <a:r>
              <a:rPr lang="en-US" dirty="0"/>
              <a:t>Sacituzumab </a:t>
            </a:r>
            <a:r>
              <a:rPr lang="en-US" dirty="0" err="1"/>
              <a:t>Govitecan</a:t>
            </a:r>
            <a:r>
              <a:rPr lang="en-US" dirty="0"/>
              <a:t> for Metastatic TNBC</a:t>
            </a:r>
            <a:br>
              <a:rPr lang="en-US" dirty="0"/>
            </a:br>
            <a:r>
              <a:rPr lang="en-US" dirty="0"/>
              <a:t>Improves PFS and OS (ASCENT)</a:t>
            </a:r>
          </a:p>
        </p:txBody>
      </p:sp>
      <p:sp>
        <p:nvSpPr>
          <p:cNvPr id="8" name="Footer Placeholder 7">
            <a:extLst>
              <a:ext uri="{FF2B5EF4-FFF2-40B4-BE49-F238E27FC236}">
                <a16:creationId xmlns:a16="http://schemas.microsoft.com/office/drawing/2014/main" id="{0D1ADC90-300D-43FF-9F73-06E616A45043}"/>
              </a:ext>
            </a:extLst>
          </p:cNvPr>
          <p:cNvSpPr>
            <a:spLocks noGrp="1"/>
          </p:cNvSpPr>
          <p:nvPr>
            <p:ph type="ftr" sz="quarter" idx="3"/>
          </p:nvPr>
        </p:nvSpPr>
        <p:spPr/>
        <p:txBody>
          <a:bodyPr/>
          <a:lstStyle/>
          <a:p>
            <a:r>
              <a:rPr lang="en-US" dirty="0"/>
              <a:t>TNBC: triple negative breast cancer; PFS: progression-free survival; OS: overall survival; CI: confidence interval</a:t>
            </a:r>
          </a:p>
          <a:p>
            <a:r>
              <a:rPr lang="en-US" dirty="0" err="1"/>
              <a:t>Bardia</a:t>
            </a:r>
            <a:r>
              <a:rPr lang="en-US" dirty="0"/>
              <a:t> A, et al. </a:t>
            </a:r>
            <a:r>
              <a:rPr lang="en-US" i="1" dirty="0"/>
              <a:t>N </a:t>
            </a:r>
            <a:r>
              <a:rPr lang="en-US" i="1" dirty="0" err="1"/>
              <a:t>Engl</a:t>
            </a:r>
            <a:r>
              <a:rPr lang="en-US" i="1" dirty="0"/>
              <a:t> J Med. </a:t>
            </a:r>
            <a:r>
              <a:rPr lang="en-US" dirty="0"/>
              <a:t>2021;384:1529-41.</a:t>
            </a:r>
          </a:p>
        </p:txBody>
      </p:sp>
      <p:pic>
        <p:nvPicPr>
          <p:cNvPr id="3" name="Picture 2">
            <a:extLst>
              <a:ext uri="{FF2B5EF4-FFF2-40B4-BE49-F238E27FC236}">
                <a16:creationId xmlns:a16="http://schemas.microsoft.com/office/drawing/2014/main" id="{74540D8D-084C-AC06-C58B-63D766C02F17}"/>
              </a:ext>
            </a:extLst>
          </p:cNvPr>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810" t="656" r="50524" b="50815"/>
          <a:stretch/>
        </p:blipFill>
        <p:spPr>
          <a:xfrm>
            <a:off x="971911" y="1788160"/>
            <a:ext cx="4754519" cy="4185920"/>
          </a:xfrm>
          <a:prstGeom prst="rect">
            <a:avLst/>
          </a:prstGeom>
          <a:ln>
            <a:noFill/>
          </a:ln>
        </p:spPr>
      </p:pic>
    </p:spTree>
    <p:extLst>
      <p:ext uri="{BB962C8B-B14F-4D97-AF65-F5344CB8AC3E}">
        <p14:creationId xmlns:p14="http://schemas.microsoft.com/office/powerpoint/2010/main" val="828502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637F7-2491-4435-AE91-81D33133821F}"/>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D5C0ECA-4CC2-429E-9A46-FF4EAC546250}"/>
              </a:ext>
            </a:extLst>
          </p:cNvPr>
          <p:cNvSpPr>
            <a:spLocks noGrp="1"/>
          </p:cNvSpPr>
          <p:nvPr>
            <p:ph idx="1"/>
          </p:nvPr>
        </p:nvSpPr>
        <p:spPr/>
        <p:txBody>
          <a:bodyPr>
            <a:normAutofit/>
          </a:bodyPr>
          <a:lstStyle/>
          <a:p>
            <a:r>
              <a:rPr lang="en-US" sz="2800" dirty="0"/>
              <a:t>The field of ADCs has significantly altered the treatment landscape for those diagnosed with cancer </a:t>
            </a:r>
          </a:p>
          <a:p>
            <a:endParaRPr lang="en-US" sz="2800" dirty="0"/>
          </a:p>
          <a:p>
            <a:r>
              <a:rPr lang="en-US" sz="2800" dirty="0"/>
              <a:t>This allows patients to be treated with high doses of very potent chemotherapies with greater efficacy and without the same level of toxicity as would be seen if the chemotherapy was given alone </a:t>
            </a:r>
          </a:p>
        </p:txBody>
      </p:sp>
    </p:spTree>
    <p:extLst>
      <p:ext uri="{BB962C8B-B14F-4D97-AF65-F5344CB8AC3E}">
        <p14:creationId xmlns:p14="http://schemas.microsoft.com/office/powerpoint/2010/main" val="124714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3877949" y="1647400"/>
            <a:ext cx="0" cy="1521217"/>
          </a:xfrm>
          <a:prstGeom prst="straightConnector1">
            <a:avLst/>
          </a:prstGeom>
          <a:ln w="762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cxnSpLocks/>
          </p:cNvCxnSpPr>
          <p:nvPr/>
        </p:nvCxnSpPr>
        <p:spPr>
          <a:xfrm>
            <a:off x="3877949" y="3174655"/>
            <a:ext cx="0" cy="1614715"/>
          </a:xfrm>
          <a:prstGeom prst="straightConnector1">
            <a:avLst/>
          </a:prstGeom>
          <a:ln w="762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200402" y="2188244"/>
            <a:ext cx="583007" cy="369332"/>
          </a:xfrm>
          <a:prstGeom prst="rect">
            <a:avLst/>
          </a:prstGeom>
          <a:noFill/>
        </p:spPr>
        <p:txBody>
          <a:bodyPr wrap="square" rtlCol="0">
            <a:spAutoFit/>
          </a:bodyPr>
          <a:lstStyle/>
          <a:p>
            <a:pPr algn="ctr"/>
            <a:r>
              <a:rPr kumimoji="1" lang="en-US" altLang="ja-JP" dirty="0">
                <a:latin typeface="Calibri" panose="020F0502020204030204" pitchFamily="34" charset="0"/>
                <a:cs typeface="Calibri" panose="020F0502020204030204" pitchFamily="34" charset="0"/>
              </a:rPr>
              <a:t>Fab</a:t>
            </a:r>
            <a:endParaRPr kumimoji="1" lang="ja-JP" altLang="en-US" dirty="0">
              <a:latin typeface="Calibri" panose="020F0502020204030204" pitchFamily="34" charset="0"/>
              <a:cs typeface="Calibri" panose="020F0502020204030204" pitchFamily="34" charset="0"/>
            </a:endParaRPr>
          </a:p>
        </p:txBody>
      </p:sp>
      <p:sp>
        <p:nvSpPr>
          <p:cNvPr id="31" name="テキスト ボックス 30"/>
          <p:cNvSpPr txBox="1"/>
          <p:nvPr/>
        </p:nvSpPr>
        <p:spPr>
          <a:xfrm>
            <a:off x="3297886" y="3935217"/>
            <a:ext cx="485522" cy="369332"/>
          </a:xfrm>
          <a:prstGeom prst="rect">
            <a:avLst/>
          </a:prstGeom>
          <a:noFill/>
        </p:spPr>
        <p:txBody>
          <a:bodyPr wrap="square" rtlCol="0">
            <a:spAutoFit/>
          </a:bodyPr>
          <a:lstStyle/>
          <a:p>
            <a:pPr algn="ctr"/>
            <a:r>
              <a:rPr kumimoji="1" lang="en-US" altLang="ja-JP" dirty="0">
                <a:latin typeface="Calibri" panose="020F0502020204030204" pitchFamily="34" charset="0"/>
                <a:cs typeface="Calibri" panose="020F0502020204030204" pitchFamily="34" charset="0"/>
              </a:rPr>
              <a:t>Fc</a:t>
            </a:r>
            <a:endParaRPr kumimoji="1" lang="ja-JP" altLang="en-US" dirty="0">
              <a:latin typeface="Calibri" panose="020F0502020204030204" pitchFamily="34" charset="0"/>
              <a:cs typeface="Calibri" panose="020F0502020204030204" pitchFamily="34" charset="0"/>
            </a:endParaRPr>
          </a:p>
        </p:txBody>
      </p:sp>
      <p:cxnSp>
        <p:nvCxnSpPr>
          <p:cNvPr id="33" name="直線コネクタ 32">
            <a:extLst>
              <a:ext uri="{FF2B5EF4-FFF2-40B4-BE49-F238E27FC236}">
                <a16:creationId xmlns:a16="http://schemas.microsoft.com/office/drawing/2014/main" id="{FE8D4A1F-912B-44DF-A882-577DC9E95AD0}"/>
              </a:ext>
            </a:extLst>
          </p:cNvPr>
          <p:cNvCxnSpPr>
            <a:cxnSpLocks/>
          </p:cNvCxnSpPr>
          <p:nvPr/>
        </p:nvCxnSpPr>
        <p:spPr>
          <a:xfrm flipV="1">
            <a:off x="5401070" y="3609265"/>
            <a:ext cx="212931" cy="5795"/>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A6F5D0A3-61EB-4B95-B921-F1FC4EFEE2EE}"/>
              </a:ext>
            </a:extLst>
          </p:cNvPr>
          <p:cNvCxnSpPr>
            <a:cxnSpLocks/>
          </p:cNvCxnSpPr>
          <p:nvPr/>
        </p:nvCxnSpPr>
        <p:spPr>
          <a:xfrm flipV="1">
            <a:off x="4543120" y="2478392"/>
            <a:ext cx="126681" cy="118926"/>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p:txBody>
          <a:bodyPr/>
          <a:lstStyle/>
          <a:p>
            <a:r>
              <a:rPr lang="en-US" dirty="0"/>
              <a:t>Components of an Antibody Drug Conjugate (ADC)</a:t>
            </a:r>
          </a:p>
        </p:txBody>
      </p:sp>
      <p:sp>
        <p:nvSpPr>
          <p:cNvPr id="47" name="Content Placeholder 39">
            <a:extLst>
              <a:ext uri="{FF2B5EF4-FFF2-40B4-BE49-F238E27FC236}">
                <a16:creationId xmlns:a16="http://schemas.microsoft.com/office/drawing/2014/main" id="{085AD2A4-4740-68B5-C1C1-E82EC77CB29B}"/>
              </a:ext>
            </a:extLst>
          </p:cNvPr>
          <p:cNvSpPr>
            <a:spLocks noGrp="1"/>
          </p:cNvSpPr>
          <p:nvPr>
            <p:ph idx="1"/>
          </p:nvPr>
        </p:nvSpPr>
        <p:spPr>
          <a:xfrm>
            <a:off x="800101" y="2273561"/>
            <a:ext cx="2500606" cy="2503714"/>
          </a:xfrm>
        </p:spPr>
        <p:txBody>
          <a:bodyPr>
            <a:normAutofit/>
          </a:bodyPr>
          <a:lstStyle/>
          <a:p>
            <a:pPr>
              <a:spcBef>
                <a:spcPts val="0"/>
              </a:spcBef>
            </a:pPr>
            <a:r>
              <a:rPr lang="en-US" sz="1600" dirty="0"/>
              <a:t> </a:t>
            </a:r>
            <a:r>
              <a:rPr lang="en-US" sz="1600" b="1" dirty="0"/>
              <a:t>Antibody</a:t>
            </a:r>
          </a:p>
          <a:p>
            <a:pPr lvl="1">
              <a:spcBef>
                <a:spcPts val="0"/>
              </a:spcBef>
            </a:pPr>
            <a:r>
              <a:rPr lang="en-US" sz="1400" dirty="0"/>
              <a:t>High affinity and specificity to tumor antigen</a:t>
            </a:r>
          </a:p>
          <a:p>
            <a:pPr lvl="1">
              <a:spcBef>
                <a:spcPts val="0"/>
              </a:spcBef>
            </a:pPr>
            <a:r>
              <a:rPr lang="en-US" sz="1400" dirty="0"/>
              <a:t>Efficient internalization</a:t>
            </a:r>
          </a:p>
          <a:p>
            <a:pPr lvl="1">
              <a:spcBef>
                <a:spcPts val="0"/>
              </a:spcBef>
            </a:pPr>
            <a:r>
              <a:rPr lang="en-US" sz="1400" dirty="0"/>
              <a:t>Reduced immunogenicity</a:t>
            </a:r>
          </a:p>
          <a:p>
            <a:pPr lvl="1">
              <a:spcBef>
                <a:spcPts val="0"/>
              </a:spcBef>
            </a:pPr>
            <a:r>
              <a:rPr lang="en-US" sz="1400" dirty="0"/>
              <a:t>ADCC/CDC</a:t>
            </a:r>
          </a:p>
        </p:txBody>
      </p:sp>
      <p:sp>
        <p:nvSpPr>
          <p:cNvPr id="48" name="Footer Placeholder 47">
            <a:extLst>
              <a:ext uri="{FF2B5EF4-FFF2-40B4-BE49-F238E27FC236}">
                <a16:creationId xmlns:a16="http://schemas.microsoft.com/office/drawing/2014/main" id="{C9317183-F6E0-E899-889D-F700D89CE1FE}"/>
              </a:ext>
            </a:extLst>
          </p:cNvPr>
          <p:cNvSpPr>
            <a:spLocks noGrp="1"/>
          </p:cNvSpPr>
          <p:nvPr>
            <p:ph type="ftr" sz="quarter" idx="3"/>
          </p:nvPr>
        </p:nvSpPr>
        <p:spPr/>
        <p:txBody>
          <a:bodyPr/>
          <a:lstStyle/>
          <a:p>
            <a:r>
              <a:rPr lang="en-US" altLang="ja-JP" sz="1100" dirty="0">
                <a:latin typeface="Arial" panose="020B0604020202020204" pitchFamily="34" charset="0"/>
                <a:cs typeface="Arial" panose="020B0604020202020204" pitchFamily="34" charset="0"/>
              </a:rPr>
              <a:t>Fab: antigen-binding fragment; Fc: constant fragment; ADCC: antibody-dependent cellular cytotoxicity; CDC: complement-dependent cytotoxicity</a:t>
            </a:r>
          </a:p>
          <a:p>
            <a:r>
              <a:rPr lang="en-US" altLang="ja-JP" sz="1200" dirty="0">
                <a:latin typeface="Arial" panose="020B0604020202020204" pitchFamily="34" charset="0"/>
                <a:cs typeface="Arial" panose="020B0604020202020204" pitchFamily="34" charset="0"/>
              </a:rPr>
              <a:t>Nagayama A, et al. </a:t>
            </a:r>
            <a:r>
              <a:rPr lang="en-US" altLang="ja-JP" sz="1200" i="1" dirty="0">
                <a:latin typeface="Arial" panose="020B0604020202020204" pitchFamily="34" charset="0"/>
                <a:cs typeface="Arial" panose="020B0604020202020204" pitchFamily="34" charset="0"/>
              </a:rPr>
              <a:t>Target Oncol</a:t>
            </a:r>
            <a:r>
              <a:rPr lang="en-US" altLang="ja-JP" sz="1200" dirty="0">
                <a:latin typeface="Arial" panose="020B0604020202020204" pitchFamily="34" charset="0"/>
                <a:cs typeface="Arial" panose="020B0604020202020204" pitchFamily="34" charset="0"/>
              </a:rPr>
              <a:t>. 2017 Dec;12(6):719-739.</a:t>
            </a:r>
            <a:endParaRPr lang="ja-JP" altLang="en-US" sz="1200" dirty="0">
              <a:latin typeface="Arial" panose="020B0604020202020204" pitchFamily="34" charset="0"/>
              <a:cs typeface="Arial" panose="020B0604020202020204" pitchFamily="34" charset="0"/>
            </a:endParaRPr>
          </a:p>
        </p:txBody>
      </p:sp>
      <p:grpSp>
        <p:nvGrpSpPr>
          <p:cNvPr id="60" name="グループ化 28">
            <a:extLst>
              <a:ext uri="{FF2B5EF4-FFF2-40B4-BE49-F238E27FC236}">
                <a16:creationId xmlns:a16="http://schemas.microsoft.com/office/drawing/2014/main" id="{3885B802-7A61-AE12-37E5-65E23413120D}"/>
              </a:ext>
            </a:extLst>
          </p:cNvPr>
          <p:cNvGrpSpPr/>
          <p:nvPr/>
        </p:nvGrpSpPr>
        <p:grpSpPr>
          <a:xfrm>
            <a:off x="4562306" y="1704758"/>
            <a:ext cx="3219788" cy="3019860"/>
            <a:chOff x="3632911" y="469908"/>
            <a:chExt cx="6325886" cy="5933087"/>
          </a:xfrm>
        </p:grpSpPr>
        <p:grpSp>
          <p:nvGrpSpPr>
            <p:cNvPr id="61" name="グループ化 24">
              <a:extLst>
                <a:ext uri="{FF2B5EF4-FFF2-40B4-BE49-F238E27FC236}">
                  <a16:creationId xmlns:a16="http://schemas.microsoft.com/office/drawing/2014/main" id="{BBB87838-A0C9-8E66-0C1F-ED3B9C4DDD90}"/>
                </a:ext>
              </a:extLst>
            </p:cNvPr>
            <p:cNvGrpSpPr/>
            <p:nvPr/>
          </p:nvGrpSpPr>
          <p:grpSpPr>
            <a:xfrm>
              <a:off x="3632911" y="469908"/>
              <a:ext cx="6160418" cy="5933087"/>
              <a:chOff x="2728785" y="243876"/>
              <a:chExt cx="6160418" cy="5933087"/>
            </a:xfrm>
          </p:grpSpPr>
          <p:sp>
            <p:nvSpPr>
              <p:cNvPr id="64" name="楕円 20">
                <a:extLst>
                  <a:ext uri="{FF2B5EF4-FFF2-40B4-BE49-F238E27FC236}">
                    <a16:creationId xmlns:a16="http://schemas.microsoft.com/office/drawing/2014/main" id="{E4B97E4A-2493-D063-4C3E-A0F4F2105619}"/>
                  </a:ext>
                </a:extLst>
              </p:cNvPr>
              <p:cNvSpPr/>
              <p:nvPr/>
            </p:nvSpPr>
            <p:spPr>
              <a:xfrm>
                <a:off x="5177616" y="2556053"/>
                <a:ext cx="1048523" cy="1616084"/>
              </a:xfrm>
              <a:prstGeom prst="ellipse">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5" name="楕円 18">
                <a:extLst>
                  <a:ext uri="{FF2B5EF4-FFF2-40B4-BE49-F238E27FC236}">
                    <a16:creationId xmlns:a16="http://schemas.microsoft.com/office/drawing/2014/main" id="{F8FE3711-D18C-FD2A-5D3B-C876D9C7882C}"/>
                  </a:ext>
                </a:extLst>
              </p:cNvPr>
              <p:cNvSpPr/>
              <p:nvPr/>
            </p:nvSpPr>
            <p:spPr>
              <a:xfrm>
                <a:off x="4782412" y="933060"/>
                <a:ext cx="1880426" cy="1616084"/>
              </a:xfrm>
              <a:prstGeom prst="ellipse">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6" name="四角形: 角を丸くする 6">
                <a:extLst>
                  <a:ext uri="{FF2B5EF4-FFF2-40B4-BE49-F238E27FC236}">
                    <a16:creationId xmlns:a16="http://schemas.microsoft.com/office/drawing/2014/main" id="{8CBBB07E-A4B9-54DA-3C7F-F49A425E6A65}"/>
                  </a:ext>
                </a:extLst>
              </p:cNvPr>
              <p:cNvSpPr/>
              <p:nvPr/>
            </p:nvSpPr>
            <p:spPr>
              <a:xfrm>
                <a:off x="4782816" y="4712305"/>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7" name="四角形: 角を丸くする 8">
                <a:extLst>
                  <a:ext uri="{FF2B5EF4-FFF2-40B4-BE49-F238E27FC236}">
                    <a16:creationId xmlns:a16="http://schemas.microsoft.com/office/drawing/2014/main" id="{1F72381E-C695-8B40-9354-FC3B2806B793}"/>
                  </a:ext>
                </a:extLst>
              </p:cNvPr>
              <p:cNvSpPr/>
              <p:nvPr/>
            </p:nvSpPr>
            <p:spPr>
              <a:xfrm>
                <a:off x="5776787" y="4712305"/>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8" name="四角形: 角を丸くする 11">
                <a:extLst>
                  <a:ext uri="{FF2B5EF4-FFF2-40B4-BE49-F238E27FC236}">
                    <a16:creationId xmlns:a16="http://schemas.microsoft.com/office/drawing/2014/main" id="{48511F92-D791-03DC-1430-0E72262BE5DC}"/>
                  </a:ext>
                </a:extLst>
              </p:cNvPr>
              <p:cNvSpPr/>
              <p:nvPr/>
            </p:nvSpPr>
            <p:spPr>
              <a:xfrm rot="2700000">
                <a:off x="7360035" y="243697"/>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9" name="四角形: 角を丸くする 12">
                <a:extLst>
                  <a:ext uri="{FF2B5EF4-FFF2-40B4-BE49-F238E27FC236}">
                    <a16:creationId xmlns:a16="http://schemas.microsoft.com/office/drawing/2014/main" id="{A0E54542-460B-930A-669D-74079217C75D}"/>
                  </a:ext>
                </a:extLst>
              </p:cNvPr>
              <p:cNvSpPr/>
              <p:nvPr/>
            </p:nvSpPr>
            <p:spPr>
              <a:xfrm rot="2700000">
                <a:off x="6999987" y="1689339"/>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0" name="四角形: 角を丸くする 13">
                <a:extLst>
                  <a:ext uri="{FF2B5EF4-FFF2-40B4-BE49-F238E27FC236}">
                    <a16:creationId xmlns:a16="http://schemas.microsoft.com/office/drawing/2014/main" id="{B00C6B02-5A0D-BF59-DAC1-52035EAE563B}"/>
                  </a:ext>
                </a:extLst>
              </p:cNvPr>
              <p:cNvSpPr/>
              <p:nvPr/>
            </p:nvSpPr>
            <p:spPr>
              <a:xfrm rot="2700000">
                <a:off x="7911143" y="790070"/>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1" name="四角形: 角を丸くする 14">
                <a:extLst>
                  <a:ext uri="{FF2B5EF4-FFF2-40B4-BE49-F238E27FC236}">
                    <a16:creationId xmlns:a16="http://schemas.microsoft.com/office/drawing/2014/main" id="{F3955516-F427-ED7B-03B4-A5B4105D0FB0}"/>
                  </a:ext>
                </a:extLst>
              </p:cNvPr>
              <p:cNvSpPr/>
              <p:nvPr/>
            </p:nvSpPr>
            <p:spPr>
              <a:xfrm rot="-2700000">
                <a:off x="2728785" y="796412"/>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2" name="正方形/長方形 21">
                <a:extLst>
                  <a:ext uri="{FF2B5EF4-FFF2-40B4-BE49-F238E27FC236}">
                    <a16:creationId xmlns:a16="http://schemas.microsoft.com/office/drawing/2014/main" id="{C04C954D-682B-34C9-5BE5-06B8BF25B836}"/>
                  </a:ext>
                </a:extLst>
              </p:cNvPr>
              <p:cNvSpPr/>
              <p:nvPr/>
            </p:nvSpPr>
            <p:spPr>
              <a:xfrm>
                <a:off x="4782412" y="859417"/>
                <a:ext cx="1880426" cy="7143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3" name="四角形: 角を丸くする 15">
                <a:extLst>
                  <a:ext uri="{FF2B5EF4-FFF2-40B4-BE49-F238E27FC236}">
                    <a16:creationId xmlns:a16="http://schemas.microsoft.com/office/drawing/2014/main" id="{BD9F4C93-11B6-F10F-0D0A-B0F2C032D655}"/>
                  </a:ext>
                </a:extLst>
              </p:cNvPr>
              <p:cNvSpPr/>
              <p:nvPr/>
            </p:nvSpPr>
            <p:spPr>
              <a:xfrm rot="-2700000">
                <a:off x="3318031" y="243876"/>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4" name="四角形: 角を丸くする 16">
                <a:extLst>
                  <a:ext uri="{FF2B5EF4-FFF2-40B4-BE49-F238E27FC236}">
                    <a16:creationId xmlns:a16="http://schemas.microsoft.com/office/drawing/2014/main" id="{FE78A2A4-757D-0620-6961-F64AFCBAB723}"/>
                  </a:ext>
                </a:extLst>
              </p:cNvPr>
              <p:cNvSpPr/>
              <p:nvPr/>
            </p:nvSpPr>
            <p:spPr>
              <a:xfrm rot="-2700000">
                <a:off x="3633635" y="1677477"/>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5" name="正方形/長方形 22">
                <a:extLst>
                  <a:ext uri="{FF2B5EF4-FFF2-40B4-BE49-F238E27FC236}">
                    <a16:creationId xmlns:a16="http://schemas.microsoft.com/office/drawing/2014/main" id="{C3803646-B352-B804-51DA-5BB4E26337D5}"/>
                  </a:ext>
                </a:extLst>
              </p:cNvPr>
              <p:cNvSpPr/>
              <p:nvPr/>
            </p:nvSpPr>
            <p:spPr>
              <a:xfrm>
                <a:off x="5404207" y="3979976"/>
                <a:ext cx="575353" cy="4173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6" name="四角形: 角を丸くする 17">
                <a:extLst>
                  <a:ext uri="{FF2B5EF4-FFF2-40B4-BE49-F238E27FC236}">
                    <a16:creationId xmlns:a16="http://schemas.microsoft.com/office/drawing/2014/main" id="{D0159AF4-AD52-B116-9A42-9D98465893F8}"/>
                  </a:ext>
                </a:extLst>
              </p:cNvPr>
              <p:cNvSpPr/>
              <p:nvPr/>
            </p:nvSpPr>
            <p:spPr>
              <a:xfrm rot="-2700000">
                <a:off x="4202774" y="1134539"/>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7" name="四角形: 角を丸くする 10">
                <a:extLst>
                  <a:ext uri="{FF2B5EF4-FFF2-40B4-BE49-F238E27FC236}">
                    <a16:creationId xmlns:a16="http://schemas.microsoft.com/office/drawing/2014/main" id="{C0F220C6-3965-8D48-F7E8-F518B693B6AC}"/>
                  </a:ext>
                </a:extLst>
              </p:cNvPr>
              <p:cNvSpPr/>
              <p:nvPr/>
            </p:nvSpPr>
            <p:spPr>
              <a:xfrm rot="2700000">
                <a:off x="6472998" y="1134540"/>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8" name="四角形: 角を丸くする 7">
                <a:extLst>
                  <a:ext uri="{FF2B5EF4-FFF2-40B4-BE49-F238E27FC236}">
                    <a16:creationId xmlns:a16="http://schemas.microsoft.com/office/drawing/2014/main" id="{6645CE28-E624-62EA-12B4-7A0DD6D16ADA}"/>
                  </a:ext>
                </a:extLst>
              </p:cNvPr>
              <p:cNvSpPr/>
              <p:nvPr/>
            </p:nvSpPr>
            <p:spPr>
              <a:xfrm>
                <a:off x="4782816" y="3247647"/>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79" name="四角形: 角を丸くする 9">
                <a:extLst>
                  <a:ext uri="{FF2B5EF4-FFF2-40B4-BE49-F238E27FC236}">
                    <a16:creationId xmlns:a16="http://schemas.microsoft.com/office/drawing/2014/main" id="{E2566F4B-BA96-0CA1-CC2E-F1207498AA30}"/>
                  </a:ext>
                </a:extLst>
              </p:cNvPr>
              <p:cNvSpPr/>
              <p:nvPr/>
            </p:nvSpPr>
            <p:spPr>
              <a:xfrm>
                <a:off x="5776786" y="3247647"/>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cxnSp>
          <p:nvCxnSpPr>
            <p:cNvPr id="62" name="直線コネクタ 26">
              <a:extLst>
                <a:ext uri="{FF2B5EF4-FFF2-40B4-BE49-F238E27FC236}">
                  <a16:creationId xmlns:a16="http://schemas.microsoft.com/office/drawing/2014/main" id="{4AE8F152-102C-9403-162B-CEBFCBB7F014}"/>
                </a:ext>
              </a:extLst>
            </p:cNvPr>
            <p:cNvCxnSpPr>
              <a:stCxn id="79" idx="3"/>
            </p:cNvCxnSpPr>
            <p:nvPr/>
          </p:nvCxnSpPr>
          <p:spPr>
            <a:xfrm>
              <a:off x="7490115" y="4206008"/>
              <a:ext cx="1430990" cy="0"/>
            </a:xfrm>
            <a:prstGeom prst="line">
              <a:avLst/>
            </a:prstGeom>
            <a:noFill/>
            <a:ln w="38100" cap="flat" cmpd="sng" algn="ctr">
              <a:solidFill>
                <a:srgbClr val="7030A0"/>
              </a:solidFill>
              <a:prstDash val="solid"/>
              <a:miter lim="800000"/>
            </a:ln>
            <a:effectLst/>
          </p:spPr>
        </p:cxnSp>
        <p:sp>
          <p:nvSpPr>
            <p:cNvPr id="63" name="星: 8 pt 27">
              <a:extLst>
                <a:ext uri="{FF2B5EF4-FFF2-40B4-BE49-F238E27FC236}">
                  <a16:creationId xmlns:a16="http://schemas.microsoft.com/office/drawing/2014/main" id="{5F940A6D-D821-625C-7CBC-F9241AE0582E}"/>
                </a:ext>
              </a:extLst>
            </p:cNvPr>
            <p:cNvSpPr/>
            <p:nvPr/>
          </p:nvSpPr>
          <p:spPr>
            <a:xfrm>
              <a:off x="8921106" y="3687163"/>
              <a:ext cx="1037691" cy="1037691"/>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sp>
        <p:nvSpPr>
          <p:cNvPr id="82" name="星: 8 pt 34">
            <a:extLst>
              <a:ext uri="{FF2B5EF4-FFF2-40B4-BE49-F238E27FC236}">
                <a16:creationId xmlns:a16="http://schemas.microsoft.com/office/drawing/2014/main" id="{F5210B3F-C122-3D7A-67EC-BBEF25C0041D}"/>
              </a:ext>
            </a:extLst>
          </p:cNvPr>
          <p:cNvSpPr/>
          <p:nvPr/>
        </p:nvSpPr>
        <p:spPr>
          <a:xfrm>
            <a:off x="4885851" y="3345179"/>
            <a:ext cx="528170" cy="528170"/>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83" name="星: 8 pt 35">
            <a:extLst>
              <a:ext uri="{FF2B5EF4-FFF2-40B4-BE49-F238E27FC236}">
                <a16:creationId xmlns:a16="http://schemas.microsoft.com/office/drawing/2014/main" id="{912FEBD3-ECF3-8E02-204D-1AD74EB1CA99}"/>
              </a:ext>
            </a:extLst>
          </p:cNvPr>
          <p:cNvSpPr/>
          <p:nvPr/>
        </p:nvSpPr>
        <p:spPr>
          <a:xfrm rot="19067149">
            <a:off x="4083442" y="2510673"/>
            <a:ext cx="528170" cy="528170"/>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1735217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矢印コネクタ 2"/>
          <p:cNvCxnSpPr/>
          <p:nvPr/>
        </p:nvCxnSpPr>
        <p:spPr>
          <a:xfrm>
            <a:off x="3877949" y="1647400"/>
            <a:ext cx="0" cy="1521217"/>
          </a:xfrm>
          <a:prstGeom prst="straightConnector1">
            <a:avLst/>
          </a:prstGeom>
          <a:ln w="762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cxnSpLocks/>
          </p:cNvCxnSpPr>
          <p:nvPr/>
        </p:nvCxnSpPr>
        <p:spPr>
          <a:xfrm>
            <a:off x="3877949" y="3174655"/>
            <a:ext cx="0" cy="1614715"/>
          </a:xfrm>
          <a:prstGeom prst="straightConnector1">
            <a:avLst/>
          </a:prstGeom>
          <a:ln w="762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200402" y="2188244"/>
            <a:ext cx="583007" cy="369332"/>
          </a:xfrm>
          <a:prstGeom prst="rect">
            <a:avLst/>
          </a:prstGeom>
          <a:noFill/>
        </p:spPr>
        <p:txBody>
          <a:bodyPr wrap="square" rtlCol="0">
            <a:spAutoFit/>
          </a:bodyPr>
          <a:lstStyle/>
          <a:p>
            <a:pPr algn="ctr"/>
            <a:r>
              <a:rPr kumimoji="1" lang="en-US" altLang="ja-JP" dirty="0">
                <a:latin typeface="Calibri" panose="020F0502020204030204" pitchFamily="34" charset="0"/>
                <a:cs typeface="Calibri" panose="020F0502020204030204" pitchFamily="34" charset="0"/>
              </a:rPr>
              <a:t>Fab</a:t>
            </a:r>
            <a:endParaRPr kumimoji="1" lang="ja-JP" altLang="en-US" dirty="0">
              <a:latin typeface="Calibri" panose="020F0502020204030204" pitchFamily="34" charset="0"/>
              <a:cs typeface="Calibri" panose="020F0502020204030204" pitchFamily="34" charset="0"/>
            </a:endParaRPr>
          </a:p>
        </p:txBody>
      </p:sp>
      <p:sp>
        <p:nvSpPr>
          <p:cNvPr id="31" name="テキスト ボックス 30"/>
          <p:cNvSpPr txBox="1"/>
          <p:nvPr/>
        </p:nvSpPr>
        <p:spPr>
          <a:xfrm>
            <a:off x="3297886" y="3935217"/>
            <a:ext cx="485522" cy="369332"/>
          </a:xfrm>
          <a:prstGeom prst="rect">
            <a:avLst/>
          </a:prstGeom>
          <a:noFill/>
        </p:spPr>
        <p:txBody>
          <a:bodyPr wrap="square" rtlCol="0">
            <a:spAutoFit/>
          </a:bodyPr>
          <a:lstStyle/>
          <a:p>
            <a:pPr algn="ctr"/>
            <a:r>
              <a:rPr kumimoji="1" lang="en-US" altLang="ja-JP" dirty="0">
                <a:latin typeface="Calibri" panose="020F0502020204030204" pitchFamily="34" charset="0"/>
                <a:cs typeface="Calibri" panose="020F0502020204030204" pitchFamily="34" charset="0"/>
              </a:rPr>
              <a:t>Fc</a:t>
            </a:r>
            <a:endParaRPr kumimoji="1" lang="ja-JP" altLang="en-US" dirty="0">
              <a:latin typeface="Calibri" panose="020F0502020204030204" pitchFamily="34" charset="0"/>
              <a:cs typeface="Calibri" panose="020F0502020204030204" pitchFamily="34" charset="0"/>
            </a:endParaRPr>
          </a:p>
        </p:txBody>
      </p:sp>
      <p:cxnSp>
        <p:nvCxnSpPr>
          <p:cNvPr id="33" name="直線コネクタ 32">
            <a:extLst>
              <a:ext uri="{FF2B5EF4-FFF2-40B4-BE49-F238E27FC236}">
                <a16:creationId xmlns:a16="http://schemas.microsoft.com/office/drawing/2014/main" id="{FE8D4A1F-912B-44DF-A882-577DC9E95AD0}"/>
              </a:ext>
            </a:extLst>
          </p:cNvPr>
          <p:cNvCxnSpPr>
            <a:cxnSpLocks/>
          </p:cNvCxnSpPr>
          <p:nvPr/>
        </p:nvCxnSpPr>
        <p:spPr>
          <a:xfrm flipV="1">
            <a:off x="5401070" y="3609265"/>
            <a:ext cx="212931" cy="5795"/>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A6F5D0A3-61EB-4B95-B921-F1FC4EFEE2EE}"/>
              </a:ext>
            </a:extLst>
          </p:cNvPr>
          <p:cNvCxnSpPr>
            <a:cxnSpLocks/>
          </p:cNvCxnSpPr>
          <p:nvPr/>
        </p:nvCxnSpPr>
        <p:spPr>
          <a:xfrm flipV="1">
            <a:off x="4543120" y="2478392"/>
            <a:ext cx="126681" cy="118926"/>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p:txBody>
          <a:bodyPr/>
          <a:lstStyle/>
          <a:p>
            <a:r>
              <a:rPr lang="en-US" dirty="0"/>
              <a:t>Components of an Antibody Drug Conjugate (ADC)</a:t>
            </a:r>
          </a:p>
        </p:txBody>
      </p:sp>
      <p:sp>
        <p:nvSpPr>
          <p:cNvPr id="46" name="Footer Placeholder 47">
            <a:extLst>
              <a:ext uri="{FF2B5EF4-FFF2-40B4-BE49-F238E27FC236}">
                <a16:creationId xmlns:a16="http://schemas.microsoft.com/office/drawing/2014/main" id="{83D700E7-A37F-6321-8BFB-C0727942F637}"/>
              </a:ext>
            </a:extLst>
          </p:cNvPr>
          <p:cNvSpPr>
            <a:spLocks noGrp="1"/>
          </p:cNvSpPr>
          <p:nvPr>
            <p:ph type="ftr" sz="quarter" idx="3"/>
          </p:nvPr>
        </p:nvSpPr>
        <p:spPr>
          <a:xfrm>
            <a:off x="609600" y="6356350"/>
            <a:ext cx="10744199" cy="442131"/>
          </a:xfrm>
        </p:spPr>
        <p:txBody>
          <a:bodyPr/>
          <a:lstStyle/>
          <a:p>
            <a:r>
              <a:rPr lang="en-US" altLang="ja-JP" sz="1100" dirty="0">
                <a:latin typeface="Arial" panose="020B0604020202020204" pitchFamily="34" charset="0"/>
                <a:cs typeface="Arial" panose="020B0604020202020204" pitchFamily="34" charset="0"/>
              </a:rPr>
              <a:t>Fab: antigen-binding fragment; Fc: constant fragment; ADCC: antibody-dependent cellular cytotoxicity; CDC: complement-dependent cytotoxicity</a:t>
            </a:r>
          </a:p>
          <a:p>
            <a:r>
              <a:rPr lang="en-US" altLang="ja-JP" dirty="0">
                <a:latin typeface="Arial" panose="020B0604020202020204" pitchFamily="34" charset="0"/>
                <a:cs typeface="Arial" panose="020B0604020202020204" pitchFamily="34" charset="0"/>
              </a:rPr>
              <a:t>Nagayama A, et al. </a:t>
            </a:r>
            <a:r>
              <a:rPr lang="en-US" altLang="ja-JP" i="1" dirty="0">
                <a:latin typeface="Arial" panose="020B0604020202020204" pitchFamily="34" charset="0"/>
                <a:cs typeface="Arial" panose="020B0604020202020204" pitchFamily="34" charset="0"/>
              </a:rPr>
              <a:t>Target Oncol</a:t>
            </a:r>
            <a:r>
              <a:rPr lang="en-US" altLang="ja-JP" dirty="0">
                <a:latin typeface="Arial" panose="020B0604020202020204" pitchFamily="34" charset="0"/>
                <a:cs typeface="Arial" panose="020B0604020202020204" pitchFamily="34" charset="0"/>
              </a:rPr>
              <a:t>. 2017 Dec;12(6):719-739.</a:t>
            </a:r>
            <a:endParaRPr lang="ja-JP" altLang="en-US" dirty="0">
              <a:latin typeface="Arial" panose="020B0604020202020204" pitchFamily="34" charset="0"/>
              <a:cs typeface="Arial" panose="020B0604020202020204" pitchFamily="34" charset="0"/>
            </a:endParaRPr>
          </a:p>
        </p:txBody>
      </p:sp>
      <p:sp>
        <p:nvSpPr>
          <p:cNvPr id="39" name="Content Placeholder 39">
            <a:extLst>
              <a:ext uri="{FF2B5EF4-FFF2-40B4-BE49-F238E27FC236}">
                <a16:creationId xmlns:a16="http://schemas.microsoft.com/office/drawing/2014/main" id="{14B36DF5-849A-07BD-FEC0-B59CC9984445}"/>
              </a:ext>
            </a:extLst>
          </p:cNvPr>
          <p:cNvSpPr txBox="1">
            <a:spLocks/>
          </p:cNvSpPr>
          <p:nvPr/>
        </p:nvSpPr>
        <p:spPr>
          <a:xfrm>
            <a:off x="800101" y="2273561"/>
            <a:ext cx="2500606" cy="250371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a:t> </a:t>
            </a:r>
            <a:r>
              <a:rPr lang="en-US" sz="1600" b="1"/>
              <a:t>Antibody</a:t>
            </a:r>
          </a:p>
          <a:p>
            <a:pPr lvl="1">
              <a:spcBef>
                <a:spcPts val="0"/>
              </a:spcBef>
            </a:pPr>
            <a:r>
              <a:rPr lang="en-US" sz="1400"/>
              <a:t>High affinity and specificity to tumor antigen</a:t>
            </a:r>
          </a:p>
          <a:p>
            <a:pPr lvl="1">
              <a:spcBef>
                <a:spcPts val="0"/>
              </a:spcBef>
            </a:pPr>
            <a:r>
              <a:rPr lang="en-US" sz="1400"/>
              <a:t>Efficient internalization</a:t>
            </a:r>
          </a:p>
          <a:p>
            <a:pPr lvl="1">
              <a:spcBef>
                <a:spcPts val="0"/>
              </a:spcBef>
            </a:pPr>
            <a:r>
              <a:rPr lang="en-US" sz="1400"/>
              <a:t>Reduced immunogenicity</a:t>
            </a:r>
          </a:p>
          <a:p>
            <a:pPr lvl="1">
              <a:spcBef>
                <a:spcPts val="0"/>
              </a:spcBef>
            </a:pPr>
            <a:r>
              <a:rPr lang="en-US" sz="1400"/>
              <a:t>ADCC/CDC</a:t>
            </a:r>
            <a:endParaRPr lang="en-US" sz="1400" dirty="0"/>
          </a:p>
        </p:txBody>
      </p:sp>
      <p:grpSp>
        <p:nvGrpSpPr>
          <p:cNvPr id="42" name="グループ化 28">
            <a:extLst>
              <a:ext uri="{FF2B5EF4-FFF2-40B4-BE49-F238E27FC236}">
                <a16:creationId xmlns:a16="http://schemas.microsoft.com/office/drawing/2014/main" id="{8BF00DD7-7BC4-8B8D-9924-4DBD0FC536AE}"/>
              </a:ext>
            </a:extLst>
          </p:cNvPr>
          <p:cNvGrpSpPr/>
          <p:nvPr/>
        </p:nvGrpSpPr>
        <p:grpSpPr>
          <a:xfrm>
            <a:off x="4562306" y="1704758"/>
            <a:ext cx="3219788" cy="3019860"/>
            <a:chOff x="3632911" y="469908"/>
            <a:chExt cx="6325886" cy="5933087"/>
          </a:xfrm>
        </p:grpSpPr>
        <p:grpSp>
          <p:nvGrpSpPr>
            <p:cNvPr id="43" name="グループ化 24">
              <a:extLst>
                <a:ext uri="{FF2B5EF4-FFF2-40B4-BE49-F238E27FC236}">
                  <a16:creationId xmlns:a16="http://schemas.microsoft.com/office/drawing/2014/main" id="{8058A43B-B92A-3FA9-EDE8-7896B2E11C1C}"/>
                </a:ext>
              </a:extLst>
            </p:cNvPr>
            <p:cNvGrpSpPr/>
            <p:nvPr/>
          </p:nvGrpSpPr>
          <p:grpSpPr>
            <a:xfrm>
              <a:off x="3632911" y="469908"/>
              <a:ext cx="6160418" cy="5933087"/>
              <a:chOff x="2728785" y="243876"/>
              <a:chExt cx="6160418" cy="5933087"/>
            </a:xfrm>
          </p:grpSpPr>
          <p:sp>
            <p:nvSpPr>
              <p:cNvPr id="48" name="楕円 20">
                <a:extLst>
                  <a:ext uri="{FF2B5EF4-FFF2-40B4-BE49-F238E27FC236}">
                    <a16:creationId xmlns:a16="http://schemas.microsoft.com/office/drawing/2014/main" id="{451097D0-A30B-439F-82EE-25F01591C967}"/>
                  </a:ext>
                </a:extLst>
              </p:cNvPr>
              <p:cNvSpPr/>
              <p:nvPr/>
            </p:nvSpPr>
            <p:spPr>
              <a:xfrm>
                <a:off x="5177616" y="2556053"/>
                <a:ext cx="1048523" cy="1616084"/>
              </a:xfrm>
              <a:prstGeom prst="ellipse">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49" name="楕円 18">
                <a:extLst>
                  <a:ext uri="{FF2B5EF4-FFF2-40B4-BE49-F238E27FC236}">
                    <a16:creationId xmlns:a16="http://schemas.microsoft.com/office/drawing/2014/main" id="{79374910-61A5-D895-DDDB-8FBAED28E25C}"/>
                  </a:ext>
                </a:extLst>
              </p:cNvPr>
              <p:cNvSpPr/>
              <p:nvPr/>
            </p:nvSpPr>
            <p:spPr>
              <a:xfrm>
                <a:off x="4782412" y="933060"/>
                <a:ext cx="1880426" cy="1616084"/>
              </a:xfrm>
              <a:prstGeom prst="ellipse">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0" name="四角形: 角を丸くする 6">
                <a:extLst>
                  <a:ext uri="{FF2B5EF4-FFF2-40B4-BE49-F238E27FC236}">
                    <a16:creationId xmlns:a16="http://schemas.microsoft.com/office/drawing/2014/main" id="{0EB54721-BE0C-8B4E-1C48-B314E6C14867}"/>
                  </a:ext>
                </a:extLst>
              </p:cNvPr>
              <p:cNvSpPr/>
              <p:nvPr/>
            </p:nvSpPr>
            <p:spPr>
              <a:xfrm>
                <a:off x="4782816" y="4712305"/>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1" name="四角形: 角を丸くする 8">
                <a:extLst>
                  <a:ext uri="{FF2B5EF4-FFF2-40B4-BE49-F238E27FC236}">
                    <a16:creationId xmlns:a16="http://schemas.microsoft.com/office/drawing/2014/main" id="{9D0A9429-2BEC-37D9-8387-8350CD7C5DDE}"/>
                  </a:ext>
                </a:extLst>
              </p:cNvPr>
              <p:cNvSpPr/>
              <p:nvPr/>
            </p:nvSpPr>
            <p:spPr>
              <a:xfrm>
                <a:off x="5776787" y="4712305"/>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2" name="四角形: 角を丸くする 11">
                <a:extLst>
                  <a:ext uri="{FF2B5EF4-FFF2-40B4-BE49-F238E27FC236}">
                    <a16:creationId xmlns:a16="http://schemas.microsoft.com/office/drawing/2014/main" id="{30867B8E-9DE7-DD1C-743E-4A09CB739A7D}"/>
                  </a:ext>
                </a:extLst>
              </p:cNvPr>
              <p:cNvSpPr/>
              <p:nvPr/>
            </p:nvSpPr>
            <p:spPr>
              <a:xfrm rot="2700000">
                <a:off x="7360035" y="243697"/>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3" name="四角形: 角を丸くする 12">
                <a:extLst>
                  <a:ext uri="{FF2B5EF4-FFF2-40B4-BE49-F238E27FC236}">
                    <a16:creationId xmlns:a16="http://schemas.microsoft.com/office/drawing/2014/main" id="{035BC48F-BCFF-B86F-A031-DA4C1F93B412}"/>
                  </a:ext>
                </a:extLst>
              </p:cNvPr>
              <p:cNvSpPr/>
              <p:nvPr/>
            </p:nvSpPr>
            <p:spPr>
              <a:xfrm rot="2700000">
                <a:off x="6999987" y="1689339"/>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4" name="四角形: 角を丸くする 13">
                <a:extLst>
                  <a:ext uri="{FF2B5EF4-FFF2-40B4-BE49-F238E27FC236}">
                    <a16:creationId xmlns:a16="http://schemas.microsoft.com/office/drawing/2014/main" id="{BDE45507-CF9A-883F-B671-D7A7F6B239B1}"/>
                  </a:ext>
                </a:extLst>
              </p:cNvPr>
              <p:cNvSpPr/>
              <p:nvPr/>
            </p:nvSpPr>
            <p:spPr>
              <a:xfrm rot="2700000">
                <a:off x="7911143" y="790070"/>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5" name="四角形: 角を丸くする 14">
                <a:extLst>
                  <a:ext uri="{FF2B5EF4-FFF2-40B4-BE49-F238E27FC236}">
                    <a16:creationId xmlns:a16="http://schemas.microsoft.com/office/drawing/2014/main" id="{7F879446-9997-CA8C-8161-91DC92F603A9}"/>
                  </a:ext>
                </a:extLst>
              </p:cNvPr>
              <p:cNvSpPr/>
              <p:nvPr/>
            </p:nvSpPr>
            <p:spPr>
              <a:xfrm rot="-2700000">
                <a:off x="2728785" y="796412"/>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6" name="正方形/長方形 21">
                <a:extLst>
                  <a:ext uri="{FF2B5EF4-FFF2-40B4-BE49-F238E27FC236}">
                    <a16:creationId xmlns:a16="http://schemas.microsoft.com/office/drawing/2014/main" id="{FC9B599F-3EAC-F1AE-8F47-F741863F7DE2}"/>
                  </a:ext>
                </a:extLst>
              </p:cNvPr>
              <p:cNvSpPr/>
              <p:nvPr/>
            </p:nvSpPr>
            <p:spPr>
              <a:xfrm>
                <a:off x="4782412" y="859417"/>
                <a:ext cx="1880426" cy="7143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7" name="四角形: 角を丸くする 15">
                <a:extLst>
                  <a:ext uri="{FF2B5EF4-FFF2-40B4-BE49-F238E27FC236}">
                    <a16:creationId xmlns:a16="http://schemas.microsoft.com/office/drawing/2014/main" id="{73D9893E-9A6F-E64D-2D6C-6BA792C10FBB}"/>
                  </a:ext>
                </a:extLst>
              </p:cNvPr>
              <p:cNvSpPr/>
              <p:nvPr/>
            </p:nvSpPr>
            <p:spPr>
              <a:xfrm rot="-2700000">
                <a:off x="3318031" y="243876"/>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8" name="四角形: 角を丸くする 16">
                <a:extLst>
                  <a:ext uri="{FF2B5EF4-FFF2-40B4-BE49-F238E27FC236}">
                    <a16:creationId xmlns:a16="http://schemas.microsoft.com/office/drawing/2014/main" id="{6DFB5B0D-08B1-4875-232E-D812932668B1}"/>
                  </a:ext>
                </a:extLst>
              </p:cNvPr>
              <p:cNvSpPr/>
              <p:nvPr/>
            </p:nvSpPr>
            <p:spPr>
              <a:xfrm rot="-2700000">
                <a:off x="3633635" y="1677477"/>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9" name="正方形/長方形 22">
                <a:extLst>
                  <a:ext uri="{FF2B5EF4-FFF2-40B4-BE49-F238E27FC236}">
                    <a16:creationId xmlns:a16="http://schemas.microsoft.com/office/drawing/2014/main" id="{D1FE002E-2C4D-E14C-E734-1F7EA63EA365}"/>
                  </a:ext>
                </a:extLst>
              </p:cNvPr>
              <p:cNvSpPr/>
              <p:nvPr/>
            </p:nvSpPr>
            <p:spPr>
              <a:xfrm>
                <a:off x="5404207" y="3979976"/>
                <a:ext cx="575353" cy="4173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0" name="四角形: 角を丸くする 17">
                <a:extLst>
                  <a:ext uri="{FF2B5EF4-FFF2-40B4-BE49-F238E27FC236}">
                    <a16:creationId xmlns:a16="http://schemas.microsoft.com/office/drawing/2014/main" id="{D02146F4-FABB-EAA2-0FF9-2DA3B43FD0B4}"/>
                  </a:ext>
                </a:extLst>
              </p:cNvPr>
              <p:cNvSpPr/>
              <p:nvPr/>
            </p:nvSpPr>
            <p:spPr>
              <a:xfrm rot="-2700000">
                <a:off x="4202774" y="1134539"/>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1" name="四角形: 角を丸くする 10">
                <a:extLst>
                  <a:ext uri="{FF2B5EF4-FFF2-40B4-BE49-F238E27FC236}">
                    <a16:creationId xmlns:a16="http://schemas.microsoft.com/office/drawing/2014/main" id="{18689D47-0789-4D4C-4303-59683F24E834}"/>
                  </a:ext>
                </a:extLst>
              </p:cNvPr>
              <p:cNvSpPr/>
              <p:nvPr/>
            </p:nvSpPr>
            <p:spPr>
              <a:xfrm rot="2700000">
                <a:off x="6472998" y="1134540"/>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2" name="四角形: 角を丸くする 7">
                <a:extLst>
                  <a:ext uri="{FF2B5EF4-FFF2-40B4-BE49-F238E27FC236}">
                    <a16:creationId xmlns:a16="http://schemas.microsoft.com/office/drawing/2014/main" id="{AA19972A-5690-759A-1B87-9E7E1909BB4E}"/>
                  </a:ext>
                </a:extLst>
              </p:cNvPr>
              <p:cNvSpPr/>
              <p:nvPr/>
            </p:nvSpPr>
            <p:spPr>
              <a:xfrm>
                <a:off x="4782816" y="3247647"/>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3" name="四角形: 角を丸くする 9">
                <a:extLst>
                  <a:ext uri="{FF2B5EF4-FFF2-40B4-BE49-F238E27FC236}">
                    <a16:creationId xmlns:a16="http://schemas.microsoft.com/office/drawing/2014/main" id="{3925371B-7275-634F-EDB3-FB8B2BADE10E}"/>
                  </a:ext>
                </a:extLst>
              </p:cNvPr>
              <p:cNvSpPr/>
              <p:nvPr/>
            </p:nvSpPr>
            <p:spPr>
              <a:xfrm>
                <a:off x="5776786" y="3247647"/>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cxnSp>
          <p:nvCxnSpPr>
            <p:cNvPr id="45" name="直線コネクタ 26">
              <a:extLst>
                <a:ext uri="{FF2B5EF4-FFF2-40B4-BE49-F238E27FC236}">
                  <a16:creationId xmlns:a16="http://schemas.microsoft.com/office/drawing/2014/main" id="{4A42857A-B521-07C0-3225-E08BE9BC4774}"/>
                </a:ext>
              </a:extLst>
            </p:cNvPr>
            <p:cNvCxnSpPr>
              <a:stCxn id="63" idx="3"/>
            </p:cNvCxnSpPr>
            <p:nvPr/>
          </p:nvCxnSpPr>
          <p:spPr>
            <a:xfrm>
              <a:off x="7490115" y="4206008"/>
              <a:ext cx="1430990" cy="0"/>
            </a:xfrm>
            <a:prstGeom prst="line">
              <a:avLst/>
            </a:prstGeom>
            <a:noFill/>
            <a:ln w="38100" cap="flat" cmpd="sng" algn="ctr">
              <a:solidFill>
                <a:srgbClr val="7030A0"/>
              </a:solidFill>
              <a:prstDash val="solid"/>
              <a:miter lim="800000"/>
            </a:ln>
            <a:effectLst/>
          </p:spPr>
        </p:cxnSp>
        <p:sp>
          <p:nvSpPr>
            <p:cNvPr id="47" name="星: 8 pt 27">
              <a:extLst>
                <a:ext uri="{FF2B5EF4-FFF2-40B4-BE49-F238E27FC236}">
                  <a16:creationId xmlns:a16="http://schemas.microsoft.com/office/drawing/2014/main" id="{9BB0A979-3571-F07A-58BC-BAADCFF5A5A9}"/>
                </a:ext>
              </a:extLst>
            </p:cNvPr>
            <p:cNvSpPr/>
            <p:nvPr/>
          </p:nvSpPr>
          <p:spPr>
            <a:xfrm>
              <a:off x="8921106" y="3687163"/>
              <a:ext cx="1037691" cy="1037691"/>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grpSp>
        <p:nvGrpSpPr>
          <p:cNvPr id="64" name="Group 63">
            <a:extLst>
              <a:ext uri="{FF2B5EF4-FFF2-40B4-BE49-F238E27FC236}">
                <a16:creationId xmlns:a16="http://schemas.microsoft.com/office/drawing/2014/main" id="{1C5938BA-DCA6-B824-5136-FB838550A57B}"/>
              </a:ext>
            </a:extLst>
          </p:cNvPr>
          <p:cNvGrpSpPr/>
          <p:nvPr/>
        </p:nvGrpSpPr>
        <p:grpSpPr>
          <a:xfrm>
            <a:off x="7524437" y="1774373"/>
            <a:ext cx="3725949" cy="2503714"/>
            <a:chOff x="7524436" y="1774373"/>
            <a:chExt cx="3020386" cy="2503714"/>
          </a:xfrm>
        </p:grpSpPr>
        <p:cxnSp>
          <p:nvCxnSpPr>
            <p:cNvPr id="65" name="コネクタ: カギ線 33">
              <a:extLst>
                <a:ext uri="{FF2B5EF4-FFF2-40B4-BE49-F238E27FC236}">
                  <a16:creationId xmlns:a16="http://schemas.microsoft.com/office/drawing/2014/main" id="{36E6EDBB-D908-D2D0-3890-EA188DF8610F}"/>
                </a:ext>
              </a:extLst>
            </p:cNvPr>
            <p:cNvCxnSpPr>
              <a:cxnSpLocks/>
              <a:endCxn id="66" idx="1"/>
            </p:cNvCxnSpPr>
            <p:nvPr/>
          </p:nvCxnSpPr>
          <p:spPr>
            <a:xfrm rot="5400000" flipH="1" flipV="1">
              <a:off x="7642706" y="2907960"/>
              <a:ext cx="318951" cy="555492"/>
            </a:xfrm>
            <a:prstGeom prst="bentConnector2">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66" name="Content Placeholder 39">
              <a:extLst>
                <a:ext uri="{FF2B5EF4-FFF2-40B4-BE49-F238E27FC236}">
                  <a16:creationId xmlns:a16="http://schemas.microsoft.com/office/drawing/2014/main" id="{C8438646-AD8F-A522-75B9-64843DF3E306}"/>
                </a:ext>
              </a:extLst>
            </p:cNvPr>
            <p:cNvSpPr txBox="1">
              <a:spLocks/>
            </p:cNvSpPr>
            <p:nvPr/>
          </p:nvSpPr>
          <p:spPr>
            <a:xfrm>
              <a:off x="8079927" y="1774373"/>
              <a:ext cx="2464895" cy="250371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1600" b="1" dirty="0"/>
                <a:t>Payload</a:t>
              </a:r>
            </a:p>
            <a:p>
              <a:pPr lvl="1">
                <a:lnSpc>
                  <a:spcPct val="110000"/>
                </a:lnSpc>
                <a:spcBef>
                  <a:spcPts val="0"/>
                </a:spcBef>
              </a:pPr>
              <a:r>
                <a:rPr lang="en-US" sz="1400" dirty="0"/>
                <a:t>Highly potent</a:t>
              </a:r>
            </a:p>
            <a:p>
              <a:pPr lvl="1">
                <a:lnSpc>
                  <a:spcPct val="110000"/>
                </a:lnSpc>
                <a:spcBef>
                  <a:spcPts val="0"/>
                </a:spcBef>
              </a:pPr>
              <a:r>
                <a:rPr lang="en-US" sz="1400" dirty="0"/>
                <a:t>Microtubule inhibitors</a:t>
              </a:r>
            </a:p>
            <a:p>
              <a:pPr lvl="2">
                <a:lnSpc>
                  <a:spcPct val="110000"/>
                </a:lnSpc>
                <a:spcBef>
                  <a:spcPts val="0"/>
                </a:spcBef>
              </a:pPr>
              <a:r>
                <a:rPr lang="en-US" sz="1200" dirty="0"/>
                <a:t>Auristatins</a:t>
              </a:r>
            </a:p>
            <a:p>
              <a:pPr lvl="2">
                <a:lnSpc>
                  <a:spcPct val="110000"/>
                </a:lnSpc>
                <a:spcBef>
                  <a:spcPts val="0"/>
                </a:spcBef>
              </a:pPr>
              <a:r>
                <a:rPr lang="en-US" sz="1200" dirty="0" err="1"/>
                <a:t>Maytansines</a:t>
              </a:r>
              <a:endParaRPr lang="en-US" sz="1200" dirty="0"/>
            </a:p>
            <a:p>
              <a:pPr lvl="1">
                <a:lnSpc>
                  <a:spcPct val="110000"/>
                </a:lnSpc>
                <a:spcBef>
                  <a:spcPts val="0"/>
                </a:spcBef>
              </a:pPr>
              <a:r>
                <a:rPr lang="en-US" altLang="ja-JP" sz="1400" dirty="0">
                  <a:latin typeface="Calibri" panose="020F0502020204030204" pitchFamily="34" charset="0"/>
                  <a:cs typeface="Calibri" panose="020F0502020204030204" pitchFamily="34" charset="0"/>
                </a:rPr>
                <a:t>DNA damaging agents</a:t>
              </a:r>
            </a:p>
            <a:p>
              <a:pPr lvl="2">
                <a:lnSpc>
                  <a:spcPct val="110000"/>
                </a:lnSpc>
                <a:spcBef>
                  <a:spcPts val="0"/>
                </a:spcBef>
              </a:pPr>
              <a:r>
                <a:rPr lang="en-US" altLang="ja-JP" sz="1200" dirty="0">
                  <a:latin typeface="Calibri" panose="020F0502020204030204" pitchFamily="34" charset="0"/>
                  <a:cs typeface="Calibri" panose="020F0502020204030204" pitchFamily="34" charset="0"/>
                </a:rPr>
                <a:t>Calicheamicin</a:t>
              </a:r>
            </a:p>
            <a:p>
              <a:pPr lvl="2">
                <a:lnSpc>
                  <a:spcPct val="110000"/>
                </a:lnSpc>
                <a:spcBef>
                  <a:spcPts val="0"/>
                </a:spcBef>
              </a:pPr>
              <a:r>
                <a:rPr lang="en-US" altLang="ja-JP" sz="1200" dirty="0" err="1">
                  <a:latin typeface="Calibri" panose="020F0502020204030204" pitchFamily="34" charset="0"/>
                  <a:cs typeface="Calibri" panose="020F0502020204030204" pitchFamily="34" charset="0"/>
                </a:rPr>
                <a:t>Duocarmycins</a:t>
              </a:r>
              <a:endParaRPr lang="en-US" altLang="ja-JP" sz="1200" dirty="0">
                <a:latin typeface="Calibri" panose="020F0502020204030204" pitchFamily="34" charset="0"/>
                <a:cs typeface="Calibri" panose="020F0502020204030204" pitchFamily="34" charset="0"/>
              </a:endParaRPr>
            </a:p>
            <a:p>
              <a:pPr lvl="2">
                <a:lnSpc>
                  <a:spcPct val="110000"/>
                </a:lnSpc>
                <a:spcBef>
                  <a:spcPts val="0"/>
                </a:spcBef>
              </a:pPr>
              <a:r>
                <a:rPr lang="en-US" altLang="ja-JP" sz="1200" dirty="0">
                  <a:latin typeface="Calibri" panose="020F0502020204030204" pitchFamily="34" charset="0"/>
                  <a:cs typeface="Calibri" panose="020F0502020204030204" pitchFamily="34" charset="0"/>
                </a:rPr>
                <a:t>Topoisomerase I inhibitors</a:t>
              </a:r>
            </a:p>
            <a:p>
              <a:pPr lvl="1">
                <a:lnSpc>
                  <a:spcPct val="110000"/>
                </a:lnSpc>
                <a:spcBef>
                  <a:spcPts val="0"/>
                </a:spcBef>
              </a:pPr>
              <a:endParaRPr lang="en-US" sz="1400" dirty="0"/>
            </a:p>
          </p:txBody>
        </p:sp>
      </p:grpSp>
      <p:sp>
        <p:nvSpPr>
          <p:cNvPr id="67" name="星: 8 pt 34">
            <a:extLst>
              <a:ext uri="{FF2B5EF4-FFF2-40B4-BE49-F238E27FC236}">
                <a16:creationId xmlns:a16="http://schemas.microsoft.com/office/drawing/2014/main" id="{F491832F-3557-D5FA-072F-B19675119529}"/>
              </a:ext>
            </a:extLst>
          </p:cNvPr>
          <p:cNvSpPr/>
          <p:nvPr/>
        </p:nvSpPr>
        <p:spPr>
          <a:xfrm>
            <a:off x="4885851" y="3345179"/>
            <a:ext cx="528170" cy="528170"/>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8" name="星: 8 pt 35">
            <a:extLst>
              <a:ext uri="{FF2B5EF4-FFF2-40B4-BE49-F238E27FC236}">
                <a16:creationId xmlns:a16="http://schemas.microsoft.com/office/drawing/2014/main" id="{5315720C-CD4B-2C1D-8848-94C810ED81B7}"/>
              </a:ext>
            </a:extLst>
          </p:cNvPr>
          <p:cNvSpPr/>
          <p:nvPr/>
        </p:nvSpPr>
        <p:spPr>
          <a:xfrm rot="19067149">
            <a:off x="4083442" y="2510673"/>
            <a:ext cx="528170" cy="528170"/>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Tree>
    <p:extLst>
      <p:ext uri="{BB962C8B-B14F-4D97-AF65-F5344CB8AC3E}">
        <p14:creationId xmlns:p14="http://schemas.microsoft.com/office/powerpoint/2010/main" val="470075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グループ化 28">
            <a:extLst>
              <a:ext uri="{FF2B5EF4-FFF2-40B4-BE49-F238E27FC236}">
                <a16:creationId xmlns:a16="http://schemas.microsoft.com/office/drawing/2014/main" id="{64626035-B32E-CFB4-5D1C-A5E47EF9335B}"/>
              </a:ext>
            </a:extLst>
          </p:cNvPr>
          <p:cNvGrpSpPr/>
          <p:nvPr/>
        </p:nvGrpSpPr>
        <p:grpSpPr>
          <a:xfrm>
            <a:off x="4562306" y="1704758"/>
            <a:ext cx="3219788" cy="3019860"/>
            <a:chOff x="3632911" y="469908"/>
            <a:chExt cx="6325886" cy="5933087"/>
          </a:xfrm>
        </p:grpSpPr>
        <p:grpSp>
          <p:nvGrpSpPr>
            <p:cNvPr id="40" name="グループ化 24">
              <a:extLst>
                <a:ext uri="{FF2B5EF4-FFF2-40B4-BE49-F238E27FC236}">
                  <a16:creationId xmlns:a16="http://schemas.microsoft.com/office/drawing/2014/main" id="{7626AB07-A534-AD33-D45C-DDB373B8E60F}"/>
                </a:ext>
              </a:extLst>
            </p:cNvPr>
            <p:cNvGrpSpPr/>
            <p:nvPr/>
          </p:nvGrpSpPr>
          <p:grpSpPr>
            <a:xfrm>
              <a:off x="3632911" y="469908"/>
              <a:ext cx="6160418" cy="5933087"/>
              <a:chOff x="2728785" y="243876"/>
              <a:chExt cx="6160418" cy="5933087"/>
            </a:xfrm>
          </p:grpSpPr>
          <p:sp>
            <p:nvSpPr>
              <p:cNvPr id="49" name="楕円 20">
                <a:extLst>
                  <a:ext uri="{FF2B5EF4-FFF2-40B4-BE49-F238E27FC236}">
                    <a16:creationId xmlns:a16="http://schemas.microsoft.com/office/drawing/2014/main" id="{BDA36B58-49B9-F2CD-1AF5-58C1C9274D95}"/>
                  </a:ext>
                </a:extLst>
              </p:cNvPr>
              <p:cNvSpPr/>
              <p:nvPr/>
            </p:nvSpPr>
            <p:spPr>
              <a:xfrm>
                <a:off x="5177616" y="2556053"/>
                <a:ext cx="1048523" cy="1616084"/>
              </a:xfrm>
              <a:prstGeom prst="ellipse">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0" name="楕円 18">
                <a:extLst>
                  <a:ext uri="{FF2B5EF4-FFF2-40B4-BE49-F238E27FC236}">
                    <a16:creationId xmlns:a16="http://schemas.microsoft.com/office/drawing/2014/main" id="{5B7311B9-5912-6DBE-7CE4-382AA4D8D64F}"/>
                  </a:ext>
                </a:extLst>
              </p:cNvPr>
              <p:cNvSpPr/>
              <p:nvPr/>
            </p:nvSpPr>
            <p:spPr>
              <a:xfrm>
                <a:off x="4782412" y="933060"/>
                <a:ext cx="1880426" cy="1616084"/>
              </a:xfrm>
              <a:prstGeom prst="ellipse">
                <a:avLst/>
              </a:prstGeom>
              <a:noFill/>
              <a:ln w="28575"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1" name="四角形: 角を丸くする 6">
                <a:extLst>
                  <a:ext uri="{FF2B5EF4-FFF2-40B4-BE49-F238E27FC236}">
                    <a16:creationId xmlns:a16="http://schemas.microsoft.com/office/drawing/2014/main" id="{12827538-E5F4-1E27-F454-49CE6246CD03}"/>
                  </a:ext>
                </a:extLst>
              </p:cNvPr>
              <p:cNvSpPr/>
              <p:nvPr/>
            </p:nvSpPr>
            <p:spPr>
              <a:xfrm>
                <a:off x="4782816" y="4712305"/>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2" name="四角形: 角を丸くする 8">
                <a:extLst>
                  <a:ext uri="{FF2B5EF4-FFF2-40B4-BE49-F238E27FC236}">
                    <a16:creationId xmlns:a16="http://schemas.microsoft.com/office/drawing/2014/main" id="{2EE61CEA-5CEB-7B98-14D2-3A476B79C073}"/>
                  </a:ext>
                </a:extLst>
              </p:cNvPr>
              <p:cNvSpPr/>
              <p:nvPr/>
            </p:nvSpPr>
            <p:spPr>
              <a:xfrm>
                <a:off x="5776787" y="4712305"/>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3" name="四角形: 角を丸くする 11">
                <a:extLst>
                  <a:ext uri="{FF2B5EF4-FFF2-40B4-BE49-F238E27FC236}">
                    <a16:creationId xmlns:a16="http://schemas.microsoft.com/office/drawing/2014/main" id="{3EAA7D4F-8158-B30A-CCBD-6FAB1A8ABBEA}"/>
                  </a:ext>
                </a:extLst>
              </p:cNvPr>
              <p:cNvSpPr/>
              <p:nvPr/>
            </p:nvSpPr>
            <p:spPr>
              <a:xfrm rot="2700000">
                <a:off x="7360035" y="243697"/>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4" name="四角形: 角を丸くする 12">
                <a:extLst>
                  <a:ext uri="{FF2B5EF4-FFF2-40B4-BE49-F238E27FC236}">
                    <a16:creationId xmlns:a16="http://schemas.microsoft.com/office/drawing/2014/main" id="{DF925339-A1D3-BBFF-A0A4-67076FF37FAB}"/>
                  </a:ext>
                </a:extLst>
              </p:cNvPr>
              <p:cNvSpPr/>
              <p:nvPr/>
            </p:nvSpPr>
            <p:spPr>
              <a:xfrm rot="2700000">
                <a:off x="6999987" y="1689339"/>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5" name="四角形: 角を丸くする 13">
                <a:extLst>
                  <a:ext uri="{FF2B5EF4-FFF2-40B4-BE49-F238E27FC236}">
                    <a16:creationId xmlns:a16="http://schemas.microsoft.com/office/drawing/2014/main" id="{C885FBF3-4AF3-D472-BD96-8A7DE3316497}"/>
                  </a:ext>
                </a:extLst>
              </p:cNvPr>
              <p:cNvSpPr/>
              <p:nvPr/>
            </p:nvSpPr>
            <p:spPr>
              <a:xfrm rot="2700000">
                <a:off x="7911143" y="790070"/>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6" name="四角形: 角を丸くする 14">
                <a:extLst>
                  <a:ext uri="{FF2B5EF4-FFF2-40B4-BE49-F238E27FC236}">
                    <a16:creationId xmlns:a16="http://schemas.microsoft.com/office/drawing/2014/main" id="{6FC895E7-62EA-905F-0DA6-95E894DF974D}"/>
                  </a:ext>
                </a:extLst>
              </p:cNvPr>
              <p:cNvSpPr/>
              <p:nvPr/>
            </p:nvSpPr>
            <p:spPr>
              <a:xfrm rot="-2700000">
                <a:off x="2728785" y="796412"/>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7" name="正方形/長方形 21">
                <a:extLst>
                  <a:ext uri="{FF2B5EF4-FFF2-40B4-BE49-F238E27FC236}">
                    <a16:creationId xmlns:a16="http://schemas.microsoft.com/office/drawing/2014/main" id="{6927B416-F303-53F6-FA63-5A1341EDA4F7}"/>
                  </a:ext>
                </a:extLst>
              </p:cNvPr>
              <p:cNvSpPr/>
              <p:nvPr/>
            </p:nvSpPr>
            <p:spPr>
              <a:xfrm>
                <a:off x="4782412" y="859417"/>
                <a:ext cx="1880426" cy="714300"/>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8" name="四角形: 角を丸くする 15">
                <a:extLst>
                  <a:ext uri="{FF2B5EF4-FFF2-40B4-BE49-F238E27FC236}">
                    <a16:creationId xmlns:a16="http://schemas.microsoft.com/office/drawing/2014/main" id="{0F5B61B1-4058-3E34-9FCA-547A2C943CB1}"/>
                  </a:ext>
                </a:extLst>
              </p:cNvPr>
              <p:cNvSpPr/>
              <p:nvPr/>
            </p:nvSpPr>
            <p:spPr>
              <a:xfrm rot="-2700000">
                <a:off x="3318031" y="243876"/>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59" name="四角形: 角を丸くする 16">
                <a:extLst>
                  <a:ext uri="{FF2B5EF4-FFF2-40B4-BE49-F238E27FC236}">
                    <a16:creationId xmlns:a16="http://schemas.microsoft.com/office/drawing/2014/main" id="{3C9BE8A7-8F72-3D9A-FAF0-F927BA6402AF}"/>
                  </a:ext>
                </a:extLst>
              </p:cNvPr>
              <p:cNvSpPr/>
              <p:nvPr/>
            </p:nvSpPr>
            <p:spPr>
              <a:xfrm rot="-2700000">
                <a:off x="3633635" y="1677477"/>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0" name="正方形/長方形 22">
                <a:extLst>
                  <a:ext uri="{FF2B5EF4-FFF2-40B4-BE49-F238E27FC236}">
                    <a16:creationId xmlns:a16="http://schemas.microsoft.com/office/drawing/2014/main" id="{D6C705A7-7925-45CA-1643-5E3931C2EFEC}"/>
                  </a:ext>
                </a:extLst>
              </p:cNvPr>
              <p:cNvSpPr/>
              <p:nvPr/>
            </p:nvSpPr>
            <p:spPr>
              <a:xfrm>
                <a:off x="5404207" y="3979976"/>
                <a:ext cx="575353" cy="417363"/>
              </a:xfrm>
              <a:prstGeom prst="rect">
                <a:avLst/>
              </a:pr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1" name="四角形: 角を丸くする 17">
                <a:extLst>
                  <a:ext uri="{FF2B5EF4-FFF2-40B4-BE49-F238E27FC236}">
                    <a16:creationId xmlns:a16="http://schemas.microsoft.com/office/drawing/2014/main" id="{9FB4E9FA-DA6A-1496-4351-8EA4159966D7}"/>
                  </a:ext>
                </a:extLst>
              </p:cNvPr>
              <p:cNvSpPr/>
              <p:nvPr/>
            </p:nvSpPr>
            <p:spPr>
              <a:xfrm rot="-2700000">
                <a:off x="4202774" y="1134539"/>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2" name="四角形: 角を丸くする 10">
                <a:extLst>
                  <a:ext uri="{FF2B5EF4-FFF2-40B4-BE49-F238E27FC236}">
                    <a16:creationId xmlns:a16="http://schemas.microsoft.com/office/drawing/2014/main" id="{7352E41F-BEE0-D454-9F1F-9A5A2539BF6A}"/>
                  </a:ext>
                </a:extLst>
              </p:cNvPr>
              <p:cNvSpPr/>
              <p:nvPr/>
            </p:nvSpPr>
            <p:spPr>
              <a:xfrm rot="2700000">
                <a:off x="6472998" y="1134540"/>
                <a:ext cx="708886" cy="1247235"/>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3" name="四角形: 角を丸くする 7">
                <a:extLst>
                  <a:ext uri="{FF2B5EF4-FFF2-40B4-BE49-F238E27FC236}">
                    <a16:creationId xmlns:a16="http://schemas.microsoft.com/office/drawing/2014/main" id="{9906C0B6-E320-1486-D0FF-09F768629F9C}"/>
                  </a:ext>
                </a:extLst>
              </p:cNvPr>
              <p:cNvSpPr/>
              <p:nvPr/>
            </p:nvSpPr>
            <p:spPr>
              <a:xfrm>
                <a:off x="4782816" y="3247647"/>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4" name="四角形: 角を丸くする 9">
                <a:extLst>
                  <a:ext uri="{FF2B5EF4-FFF2-40B4-BE49-F238E27FC236}">
                    <a16:creationId xmlns:a16="http://schemas.microsoft.com/office/drawing/2014/main" id="{F3C8128E-3B32-298E-E604-F0506FF60422}"/>
                  </a:ext>
                </a:extLst>
              </p:cNvPr>
              <p:cNvSpPr/>
              <p:nvPr/>
            </p:nvSpPr>
            <p:spPr>
              <a:xfrm>
                <a:off x="5776786" y="3247647"/>
                <a:ext cx="809203" cy="1464658"/>
              </a:xfrm>
              <a:prstGeom prst="roundRect">
                <a:avLst/>
              </a:prstGeom>
              <a:gradFill>
                <a:gsLst>
                  <a:gs pos="0">
                    <a:srgbClr val="4472C4">
                      <a:lumMod val="5000"/>
                      <a:lumOff val="95000"/>
                    </a:srgbClr>
                  </a:gs>
                  <a:gs pos="74000">
                    <a:srgbClr val="4472C4">
                      <a:lumMod val="45000"/>
                      <a:lumOff val="55000"/>
                    </a:srgbClr>
                  </a:gs>
                  <a:gs pos="83000">
                    <a:srgbClr val="4472C4">
                      <a:lumMod val="45000"/>
                      <a:lumOff val="55000"/>
                    </a:srgbClr>
                  </a:gs>
                  <a:gs pos="100000">
                    <a:srgbClr val="4472C4">
                      <a:lumMod val="30000"/>
                      <a:lumOff val="70000"/>
                    </a:srgbClr>
                  </a:gs>
                </a:gsLst>
                <a:lin ang="5400000" scaled="1"/>
              </a:gra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cxnSp>
          <p:nvCxnSpPr>
            <p:cNvPr id="47" name="直線コネクタ 26">
              <a:extLst>
                <a:ext uri="{FF2B5EF4-FFF2-40B4-BE49-F238E27FC236}">
                  <a16:creationId xmlns:a16="http://schemas.microsoft.com/office/drawing/2014/main" id="{3B230946-3842-74E5-E562-4991DF003F32}"/>
                </a:ext>
              </a:extLst>
            </p:cNvPr>
            <p:cNvCxnSpPr>
              <a:stCxn id="64" idx="3"/>
            </p:cNvCxnSpPr>
            <p:nvPr/>
          </p:nvCxnSpPr>
          <p:spPr>
            <a:xfrm>
              <a:off x="7490115" y="4206008"/>
              <a:ext cx="1430990" cy="0"/>
            </a:xfrm>
            <a:prstGeom prst="line">
              <a:avLst/>
            </a:prstGeom>
            <a:noFill/>
            <a:ln w="38100" cap="flat" cmpd="sng" algn="ctr">
              <a:solidFill>
                <a:srgbClr val="7030A0"/>
              </a:solidFill>
              <a:prstDash val="solid"/>
              <a:miter lim="800000"/>
            </a:ln>
            <a:effectLst/>
          </p:spPr>
        </p:cxnSp>
        <p:sp>
          <p:nvSpPr>
            <p:cNvPr id="48" name="星: 8 pt 27">
              <a:extLst>
                <a:ext uri="{FF2B5EF4-FFF2-40B4-BE49-F238E27FC236}">
                  <a16:creationId xmlns:a16="http://schemas.microsoft.com/office/drawing/2014/main" id="{BE5B985A-E05F-8698-8ABD-58B7B80FE50B}"/>
                </a:ext>
              </a:extLst>
            </p:cNvPr>
            <p:cNvSpPr/>
            <p:nvPr/>
          </p:nvSpPr>
          <p:spPr>
            <a:xfrm>
              <a:off x="8921106" y="3687163"/>
              <a:ext cx="1037691" cy="1037691"/>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grpSp>
      <p:sp>
        <p:nvSpPr>
          <p:cNvPr id="65" name="星: 8 pt 34">
            <a:extLst>
              <a:ext uri="{FF2B5EF4-FFF2-40B4-BE49-F238E27FC236}">
                <a16:creationId xmlns:a16="http://schemas.microsoft.com/office/drawing/2014/main" id="{87F37DE2-150D-F379-00B4-D885F779BD1A}"/>
              </a:ext>
            </a:extLst>
          </p:cNvPr>
          <p:cNvSpPr/>
          <p:nvPr/>
        </p:nvSpPr>
        <p:spPr>
          <a:xfrm>
            <a:off x="4885851" y="3345179"/>
            <a:ext cx="528170" cy="528170"/>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sp>
        <p:nvSpPr>
          <p:cNvPr id="66" name="星: 8 pt 35">
            <a:extLst>
              <a:ext uri="{FF2B5EF4-FFF2-40B4-BE49-F238E27FC236}">
                <a16:creationId xmlns:a16="http://schemas.microsoft.com/office/drawing/2014/main" id="{7BC98965-F84D-ACD5-BB1A-0A5BA89F17E0}"/>
              </a:ext>
            </a:extLst>
          </p:cNvPr>
          <p:cNvSpPr/>
          <p:nvPr/>
        </p:nvSpPr>
        <p:spPr>
          <a:xfrm rot="19067149">
            <a:off x="4083442" y="2510673"/>
            <a:ext cx="528170" cy="528170"/>
          </a:xfrm>
          <a:prstGeom prst="star8">
            <a:avLst/>
          </a:prstGeom>
          <a:gradFill flip="none" rotWithShape="1">
            <a:gsLst>
              <a:gs pos="0">
                <a:srgbClr val="ED7D31">
                  <a:lumMod val="89000"/>
                </a:srgbClr>
              </a:gs>
              <a:gs pos="23000">
                <a:srgbClr val="ED7D31">
                  <a:lumMod val="89000"/>
                </a:srgbClr>
              </a:gs>
              <a:gs pos="69000">
                <a:srgbClr val="ED7D31">
                  <a:lumMod val="75000"/>
                </a:srgbClr>
              </a:gs>
              <a:gs pos="97000">
                <a:srgbClr val="ED7D31">
                  <a:lumMod val="70000"/>
                </a:srgbClr>
              </a:gs>
            </a:gsLst>
            <a:path path="circle">
              <a:fillToRect l="50000" t="50000" r="50000" b="50000"/>
            </a:path>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Calibri" panose="020F0502020204030204"/>
              <a:ea typeface="游ゴシック" panose="020B0400000000000000" pitchFamily="34" charset="-128"/>
              <a:cs typeface="+mn-cs"/>
            </a:endParaRPr>
          </a:p>
        </p:txBody>
      </p:sp>
      <p:cxnSp>
        <p:nvCxnSpPr>
          <p:cNvPr id="3" name="直線矢印コネクタ 2"/>
          <p:cNvCxnSpPr/>
          <p:nvPr/>
        </p:nvCxnSpPr>
        <p:spPr>
          <a:xfrm>
            <a:off x="3877949" y="1647400"/>
            <a:ext cx="0" cy="1521217"/>
          </a:xfrm>
          <a:prstGeom prst="straightConnector1">
            <a:avLst/>
          </a:prstGeom>
          <a:ln w="762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a:cxnSpLocks/>
          </p:cNvCxnSpPr>
          <p:nvPr/>
        </p:nvCxnSpPr>
        <p:spPr>
          <a:xfrm>
            <a:off x="3877949" y="3174655"/>
            <a:ext cx="0" cy="1614715"/>
          </a:xfrm>
          <a:prstGeom prst="straightConnector1">
            <a:avLst/>
          </a:prstGeom>
          <a:ln w="76200">
            <a:solidFill>
              <a:schemeClr val="accent5">
                <a:lumMod val="7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200402" y="2188244"/>
            <a:ext cx="583007" cy="369332"/>
          </a:xfrm>
          <a:prstGeom prst="rect">
            <a:avLst/>
          </a:prstGeom>
          <a:noFill/>
        </p:spPr>
        <p:txBody>
          <a:bodyPr wrap="square" rtlCol="0">
            <a:spAutoFit/>
          </a:bodyPr>
          <a:lstStyle/>
          <a:p>
            <a:pPr algn="ctr"/>
            <a:r>
              <a:rPr kumimoji="1" lang="en-US" altLang="ja-JP" dirty="0">
                <a:latin typeface="Calibri" panose="020F0502020204030204" pitchFamily="34" charset="0"/>
                <a:cs typeface="Calibri" panose="020F0502020204030204" pitchFamily="34" charset="0"/>
              </a:rPr>
              <a:t>Fab</a:t>
            </a:r>
            <a:endParaRPr kumimoji="1" lang="ja-JP" altLang="en-US" dirty="0">
              <a:latin typeface="Calibri" panose="020F0502020204030204" pitchFamily="34" charset="0"/>
              <a:cs typeface="Calibri" panose="020F0502020204030204" pitchFamily="34" charset="0"/>
            </a:endParaRPr>
          </a:p>
        </p:txBody>
      </p:sp>
      <p:sp>
        <p:nvSpPr>
          <p:cNvPr id="31" name="テキスト ボックス 30"/>
          <p:cNvSpPr txBox="1"/>
          <p:nvPr/>
        </p:nvSpPr>
        <p:spPr>
          <a:xfrm>
            <a:off x="3297886" y="3935217"/>
            <a:ext cx="485522" cy="369332"/>
          </a:xfrm>
          <a:prstGeom prst="rect">
            <a:avLst/>
          </a:prstGeom>
          <a:noFill/>
        </p:spPr>
        <p:txBody>
          <a:bodyPr wrap="square" rtlCol="0">
            <a:spAutoFit/>
          </a:bodyPr>
          <a:lstStyle/>
          <a:p>
            <a:pPr algn="ctr"/>
            <a:r>
              <a:rPr kumimoji="1" lang="en-US" altLang="ja-JP" dirty="0">
                <a:latin typeface="Calibri" panose="020F0502020204030204" pitchFamily="34" charset="0"/>
                <a:cs typeface="Calibri" panose="020F0502020204030204" pitchFamily="34" charset="0"/>
              </a:rPr>
              <a:t>Fc</a:t>
            </a:r>
            <a:endParaRPr kumimoji="1" lang="ja-JP" altLang="en-US" dirty="0">
              <a:latin typeface="Calibri" panose="020F0502020204030204" pitchFamily="34" charset="0"/>
              <a:cs typeface="Calibri" panose="020F0502020204030204" pitchFamily="34" charset="0"/>
            </a:endParaRPr>
          </a:p>
        </p:txBody>
      </p:sp>
      <p:cxnSp>
        <p:nvCxnSpPr>
          <p:cNvPr id="33" name="直線コネクタ 32">
            <a:extLst>
              <a:ext uri="{FF2B5EF4-FFF2-40B4-BE49-F238E27FC236}">
                <a16:creationId xmlns:a16="http://schemas.microsoft.com/office/drawing/2014/main" id="{FE8D4A1F-912B-44DF-A882-577DC9E95AD0}"/>
              </a:ext>
            </a:extLst>
          </p:cNvPr>
          <p:cNvCxnSpPr>
            <a:cxnSpLocks/>
          </p:cNvCxnSpPr>
          <p:nvPr/>
        </p:nvCxnSpPr>
        <p:spPr>
          <a:xfrm flipV="1">
            <a:off x="5401070" y="3609265"/>
            <a:ext cx="212931" cy="5795"/>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A6F5D0A3-61EB-4B95-B921-F1FC4EFEE2EE}"/>
              </a:ext>
            </a:extLst>
          </p:cNvPr>
          <p:cNvCxnSpPr>
            <a:cxnSpLocks/>
          </p:cNvCxnSpPr>
          <p:nvPr/>
        </p:nvCxnSpPr>
        <p:spPr>
          <a:xfrm flipV="1">
            <a:off x="4543120" y="2478392"/>
            <a:ext cx="126681" cy="118926"/>
          </a:xfrm>
          <a:prstGeom prst="line">
            <a:avLst/>
          </a:prstGeom>
          <a:ln w="38100">
            <a:solidFill>
              <a:srgbClr val="7030A0"/>
            </a:solidFill>
            <a:prstDash val="solid"/>
          </a:ln>
        </p:spPr>
        <p:style>
          <a:lnRef idx="1">
            <a:schemeClr val="accent1"/>
          </a:lnRef>
          <a:fillRef idx="0">
            <a:schemeClr val="accent1"/>
          </a:fillRef>
          <a:effectRef idx="0">
            <a:schemeClr val="accent1"/>
          </a:effectRef>
          <a:fontRef idx="minor">
            <a:schemeClr val="tx1"/>
          </a:fontRef>
        </p:style>
      </p:cxnSp>
      <p:sp>
        <p:nvSpPr>
          <p:cNvPr id="38" name="Title 1"/>
          <p:cNvSpPr>
            <a:spLocks noGrp="1"/>
          </p:cNvSpPr>
          <p:nvPr>
            <p:ph type="title"/>
          </p:nvPr>
        </p:nvSpPr>
        <p:spPr/>
        <p:txBody>
          <a:bodyPr/>
          <a:lstStyle/>
          <a:p>
            <a:r>
              <a:rPr lang="en-US" dirty="0"/>
              <a:t>Components of an Antibody Drug Conjugate (ADC)</a:t>
            </a:r>
          </a:p>
        </p:txBody>
      </p:sp>
      <p:grpSp>
        <p:nvGrpSpPr>
          <p:cNvPr id="44" name="Group 43">
            <a:extLst>
              <a:ext uri="{FF2B5EF4-FFF2-40B4-BE49-F238E27FC236}">
                <a16:creationId xmlns:a16="http://schemas.microsoft.com/office/drawing/2014/main" id="{9DA012E4-DC24-2D2F-49AC-7B5C5FE46ACA}"/>
              </a:ext>
            </a:extLst>
          </p:cNvPr>
          <p:cNvGrpSpPr/>
          <p:nvPr/>
        </p:nvGrpSpPr>
        <p:grpSpPr>
          <a:xfrm>
            <a:off x="7524437" y="1774373"/>
            <a:ext cx="3725949" cy="2503714"/>
            <a:chOff x="7524436" y="1774373"/>
            <a:chExt cx="3020386" cy="2503714"/>
          </a:xfrm>
        </p:grpSpPr>
        <p:cxnSp>
          <p:nvCxnSpPr>
            <p:cNvPr id="34" name="コネクタ: カギ線 33"/>
            <p:cNvCxnSpPr>
              <a:cxnSpLocks/>
              <a:endCxn id="41" idx="1"/>
            </p:cNvCxnSpPr>
            <p:nvPr/>
          </p:nvCxnSpPr>
          <p:spPr>
            <a:xfrm rot="5400000" flipH="1" flipV="1">
              <a:off x="7642706" y="2907960"/>
              <a:ext cx="318951" cy="555492"/>
            </a:xfrm>
            <a:prstGeom prst="bentConnector2">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1" name="Content Placeholder 39">
              <a:extLst>
                <a:ext uri="{FF2B5EF4-FFF2-40B4-BE49-F238E27FC236}">
                  <a16:creationId xmlns:a16="http://schemas.microsoft.com/office/drawing/2014/main" id="{48F22D98-921D-F8C3-DC26-CA6CAF90D9D8}"/>
                </a:ext>
              </a:extLst>
            </p:cNvPr>
            <p:cNvSpPr txBox="1">
              <a:spLocks/>
            </p:cNvSpPr>
            <p:nvPr/>
          </p:nvSpPr>
          <p:spPr>
            <a:xfrm>
              <a:off x="8079927" y="1774373"/>
              <a:ext cx="2464895" cy="250371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pPr>
              <a:r>
                <a:rPr lang="en-US" sz="1600" b="1" dirty="0"/>
                <a:t>Payload</a:t>
              </a:r>
            </a:p>
            <a:p>
              <a:pPr lvl="1">
                <a:lnSpc>
                  <a:spcPct val="110000"/>
                </a:lnSpc>
                <a:spcBef>
                  <a:spcPts val="0"/>
                </a:spcBef>
              </a:pPr>
              <a:r>
                <a:rPr lang="en-US" sz="1400" dirty="0"/>
                <a:t>Highly potent</a:t>
              </a:r>
            </a:p>
            <a:p>
              <a:pPr lvl="1">
                <a:lnSpc>
                  <a:spcPct val="110000"/>
                </a:lnSpc>
                <a:spcBef>
                  <a:spcPts val="0"/>
                </a:spcBef>
              </a:pPr>
              <a:r>
                <a:rPr lang="en-US" sz="1400" dirty="0"/>
                <a:t>Microtubule inhibitors</a:t>
              </a:r>
            </a:p>
            <a:p>
              <a:pPr lvl="2">
                <a:lnSpc>
                  <a:spcPct val="110000"/>
                </a:lnSpc>
                <a:spcBef>
                  <a:spcPts val="0"/>
                </a:spcBef>
              </a:pPr>
              <a:r>
                <a:rPr lang="en-US" sz="1200" dirty="0"/>
                <a:t>Auristatins</a:t>
              </a:r>
            </a:p>
            <a:p>
              <a:pPr lvl="2">
                <a:lnSpc>
                  <a:spcPct val="110000"/>
                </a:lnSpc>
                <a:spcBef>
                  <a:spcPts val="0"/>
                </a:spcBef>
              </a:pPr>
              <a:r>
                <a:rPr lang="en-US" sz="1200" dirty="0" err="1"/>
                <a:t>Maytansines</a:t>
              </a:r>
              <a:endParaRPr lang="en-US" sz="1200" dirty="0"/>
            </a:p>
            <a:p>
              <a:pPr lvl="1">
                <a:lnSpc>
                  <a:spcPct val="110000"/>
                </a:lnSpc>
                <a:spcBef>
                  <a:spcPts val="0"/>
                </a:spcBef>
              </a:pPr>
              <a:r>
                <a:rPr lang="en-US" altLang="ja-JP" sz="1400" dirty="0">
                  <a:latin typeface="Calibri" panose="020F0502020204030204" pitchFamily="34" charset="0"/>
                  <a:cs typeface="Calibri" panose="020F0502020204030204" pitchFamily="34" charset="0"/>
                </a:rPr>
                <a:t>DNA damaging agents</a:t>
              </a:r>
            </a:p>
            <a:p>
              <a:pPr lvl="2">
                <a:lnSpc>
                  <a:spcPct val="110000"/>
                </a:lnSpc>
                <a:spcBef>
                  <a:spcPts val="0"/>
                </a:spcBef>
              </a:pPr>
              <a:r>
                <a:rPr lang="en-US" altLang="ja-JP" sz="1200" dirty="0">
                  <a:latin typeface="Calibri" panose="020F0502020204030204" pitchFamily="34" charset="0"/>
                  <a:cs typeface="Calibri" panose="020F0502020204030204" pitchFamily="34" charset="0"/>
                </a:rPr>
                <a:t>Calicheamicin</a:t>
              </a:r>
            </a:p>
            <a:p>
              <a:pPr lvl="2">
                <a:lnSpc>
                  <a:spcPct val="110000"/>
                </a:lnSpc>
                <a:spcBef>
                  <a:spcPts val="0"/>
                </a:spcBef>
              </a:pPr>
              <a:r>
                <a:rPr lang="en-US" altLang="ja-JP" sz="1200" dirty="0" err="1">
                  <a:latin typeface="Calibri" panose="020F0502020204030204" pitchFamily="34" charset="0"/>
                  <a:cs typeface="Calibri" panose="020F0502020204030204" pitchFamily="34" charset="0"/>
                </a:rPr>
                <a:t>Duocarmycins</a:t>
              </a:r>
              <a:endParaRPr lang="en-US" altLang="ja-JP" sz="1200" dirty="0">
                <a:latin typeface="Calibri" panose="020F0502020204030204" pitchFamily="34" charset="0"/>
                <a:cs typeface="Calibri" panose="020F0502020204030204" pitchFamily="34" charset="0"/>
              </a:endParaRPr>
            </a:p>
            <a:p>
              <a:pPr lvl="2">
                <a:lnSpc>
                  <a:spcPct val="110000"/>
                </a:lnSpc>
                <a:spcBef>
                  <a:spcPts val="0"/>
                </a:spcBef>
              </a:pPr>
              <a:r>
                <a:rPr lang="en-US" altLang="ja-JP" sz="1200" dirty="0">
                  <a:latin typeface="Calibri" panose="020F0502020204030204" pitchFamily="34" charset="0"/>
                  <a:cs typeface="Calibri" panose="020F0502020204030204" pitchFamily="34" charset="0"/>
                </a:rPr>
                <a:t>Topoisomerase I inhibitors</a:t>
              </a:r>
            </a:p>
            <a:p>
              <a:pPr lvl="1">
                <a:lnSpc>
                  <a:spcPct val="110000"/>
                </a:lnSpc>
                <a:spcBef>
                  <a:spcPts val="0"/>
                </a:spcBef>
              </a:pPr>
              <a:endParaRPr lang="en-US" sz="1400" dirty="0"/>
            </a:p>
          </p:txBody>
        </p:sp>
      </p:grpSp>
      <p:grpSp>
        <p:nvGrpSpPr>
          <p:cNvPr id="43" name="Group 42">
            <a:extLst>
              <a:ext uri="{FF2B5EF4-FFF2-40B4-BE49-F238E27FC236}">
                <a16:creationId xmlns:a16="http://schemas.microsoft.com/office/drawing/2014/main" id="{39502B6C-F7AE-EA3E-B990-67F0C3807456}"/>
              </a:ext>
            </a:extLst>
          </p:cNvPr>
          <p:cNvGrpSpPr/>
          <p:nvPr/>
        </p:nvGrpSpPr>
        <p:grpSpPr>
          <a:xfrm>
            <a:off x="6917450" y="3609265"/>
            <a:ext cx="3785929" cy="2946656"/>
            <a:chOff x="6917450" y="3609265"/>
            <a:chExt cx="3785929" cy="2946656"/>
          </a:xfrm>
        </p:grpSpPr>
        <p:cxnSp>
          <p:nvCxnSpPr>
            <p:cNvPr id="6" name="コネクタ: カギ線 5"/>
            <p:cNvCxnSpPr>
              <a:cxnSpLocks/>
              <a:endCxn id="42" idx="1"/>
            </p:cNvCxnSpPr>
            <p:nvPr/>
          </p:nvCxnSpPr>
          <p:spPr>
            <a:xfrm rot="16200000" flipH="1">
              <a:off x="6544469" y="3982246"/>
              <a:ext cx="1900268" cy="1154306"/>
            </a:xfrm>
            <a:prstGeom prst="bentConnector2">
              <a:avLst/>
            </a:prstGeom>
            <a:ln w="12700">
              <a:solidFill>
                <a:schemeClr val="tx1"/>
              </a:solidFill>
              <a:headEnd type="oval"/>
            </a:ln>
          </p:spPr>
          <p:style>
            <a:lnRef idx="1">
              <a:schemeClr val="accent1"/>
            </a:lnRef>
            <a:fillRef idx="0">
              <a:schemeClr val="accent1"/>
            </a:fillRef>
            <a:effectRef idx="0">
              <a:schemeClr val="accent1"/>
            </a:effectRef>
            <a:fontRef idx="minor">
              <a:schemeClr val="tx1"/>
            </a:fontRef>
          </p:style>
        </p:cxnSp>
        <p:sp>
          <p:nvSpPr>
            <p:cNvPr id="42" name="Content Placeholder 39">
              <a:extLst>
                <a:ext uri="{FF2B5EF4-FFF2-40B4-BE49-F238E27FC236}">
                  <a16:creationId xmlns:a16="http://schemas.microsoft.com/office/drawing/2014/main" id="{EFCC0D37-E987-75D2-558B-A47934CEBF26}"/>
                </a:ext>
              </a:extLst>
            </p:cNvPr>
            <p:cNvSpPr txBox="1">
              <a:spLocks/>
            </p:cNvSpPr>
            <p:nvPr/>
          </p:nvSpPr>
          <p:spPr>
            <a:xfrm>
              <a:off x="8071756" y="4463144"/>
              <a:ext cx="2631623" cy="209277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t> </a:t>
              </a:r>
              <a:r>
                <a:rPr lang="en-US" sz="1600" b="1" dirty="0"/>
                <a:t>Linker</a:t>
              </a:r>
            </a:p>
            <a:p>
              <a:pPr lvl="1">
                <a:spcBef>
                  <a:spcPts val="0"/>
                </a:spcBef>
              </a:pPr>
              <a:r>
                <a:rPr lang="en-US" sz="1400" dirty="0"/>
                <a:t>Stable in the blood stream</a:t>
              </a:r>
            </a:p>
            <a:p>
              <a:pPr lvl="1">
                <a:spcBef>
                  <a:spcPts val="0"/>
                </a:spcBef>
              </a:pPr>
              <a:r>
                <a:rPr lang="en-US" sz="1400" dirty="0"/>
                <a:t>Capable of releasing payload </a:t>
              </a:r>
              <a:br>
                <a:rPr lang="en-US" sz="1400" dirty="0"/>
              </a:br>
              <a:r>
                <a:rPr lang="en-US" sz="1400" dirty="0"/>
                <a:t>once internalized</a:t>
              </a:r>
            </a:p>
            <a:p>
              <a:pPr lvl="1">
                <a:spcBef>
                  <a:spcPts val="0"/>
                </a:spcBef>
              </a:pPr>
              <a:r>
                <a:rPr lang="en-US" sz="1400" dirty="0"/>
                <a:t>Cleavable linker</a:t>
              </a:r>
            </a:p>
            <a:p>
              <a:pPr lvl="1">
                <a:spcBef>
                  <a:spcPts val="0"/>
                </a:spcBef>
              </a:pPr>
              <a:r>
                <a:rPr lang="en-US" sz="1400" dirty="0"/>
                <a:t>Non-cleavable linker</a:t>
              </a:r>
            </a:p>
          </p:txBody>
        </p:sp>
      </p:grpSp>
      <p:sp>
        <p:nvSpPr>
          <p:cNvPr id="45" name="Footer Placeholder 47">
            <a:extLst>
              <a:ext uri="{FF2B5EF4-FFF2-40B4-BE49-F238E27FC236}">
                <a16:creationId xmlns:a16="http://schemas.microsoft.com/office/drawing/2014/main" id="{2317E0E8-40E3-E9DA-5B20-48C84923534B}"/>
              </a:ext>
            </a:extLst>
          </p:cNvPr>
          <p:cNvSpPr>
            <a:spLocks noGrp="1"/>
          </p:cNvSpPr>
          <p:nvPr>
            <p:ph type="ftr" sz="quarter" idx="3"/>
          </p:nvPr>
        </p:nvSpPr>
        <p:spPr>
          <a:xfrm>
            <a:off x="609600" y="6356350"/>
            <a:ext cx="10744199" cy="442131"/>
          </a:xfrm>
        </p:spPr>
        <p:txBody>
          <a:bodyPr/>
          <a:lstStyle/>
          <a:p>
            <a:r>
              <a:rPr lang="en-US" altLang="ja-JP" sz="1100" dirty="0">
                <a:latin typeface="Arial" panose="020B0604020202020204" pitchFamily="34" charset="0"/>
                <a:cs typeface="Arial" panose="020B0604020202020204" pitchFamily="34" charset="0"/>
              </a:rPr>
              <a:t>Fab: antigen-binding fragment; Fc: constant fragment; ADCC: antibody-dependent cellular cytotoxicity; CDC: complement-dependent cytotoxicity</a:t>
            </a:r>
          </a:p>
          <a:p>
            <a:r>
              <a:rPr lang="en-US" altLang="ja-JP" dirty="0">
                <a:latin typeface="Arial" panose="020B0604020202020204" pitchFamily="34" charset="0"/>
                <a:cs typeface="Arial" panose="020B0604020202020204" pitchFamily="34" charset="0"/>
              </a:rPr>
              <a:t>Nagayama A, et al. </a:t>
            </a:r>
            <a:r>
              <a:rPr lang="en-US" altLang="ja-JP" i="1" dirty="0">
                <a:latin typeface="Arial" panose="020B0604020202020204" pitchFamily="34" charset="0"/>
                <a:cs typeface="Arial" panose="020B0604020202020204" pitchFamily="34" charset="0"/>
              </a:rPr>
              <a:t>Target Oncol</a:t>
            </a:r>
            <a:r>
              <a:rPr lang="en-US" altLang="ja-JP" dirty="0">
                <a:latin typeface="Arial" panose="020B0604020202020204" pitchFamily="34" charset="0"/>
                <a:cs typeface="Arial" panose="020B0604020202020204" pitchFamily="34" charset="0"/>
              </a:rPr>
              <a:t>. 2017 Dec;12(6):719-739.</a:t>
            </a:r>
            <a:endParaRPr lang="ja-JP" altLang="en-US" dirty="0">
              <a:latin typeface="Arial" panose="020B0604020202020204" pitchFamily="34" charset="0"/>
              <a:cs typeface="Arial" panose="020B0604020202020204" pitchFamily="34" charset="0"/>
            </a:endParaRPr>
          </a:p>
        </p:txBody>
      </p:sp>
      <p:sp>
        <p:nvSpPr>
          <p:cNvPr id="46" name="Content Placeholder 39">
            <a:extLst>
              <a:ext uri="{FF2B5EF4-FFF2-40B4-BE49-F238E27FC236}">
                <a16:creationId xmlns:a16="http://schemas.microsoft.com/office/drawing/2014/main" id="{EBDA6515-FD93-F717-DDA6-7997C2006FFB}"/>
              </a:ext>
            </a:extLst>
          </p:cNvPr>
          <p:cNvSpPr txBox="1">
            <a:spLocks/>
          </p:cNvSpPr>
          <p:nvPr/>
        </p:nvSpPr>
        <p:spPr>
          <a:xfrm>
            <a:off x="800101" y="2273561"/>
            <a:ext cx="2500606" cy="2503714"/>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a:t> </a:t>
            </a:r>
            <a:r>
              <a:rPr lang="en-US" sz="1600" b="1"/>
              <a:t>Antibody</a:t>
            </a:r>
          </a:p>
          <a:p>
            <a:pPr lvl="1">
              <a:spcBef>
                <a:spcPts val="0"/>
              </a:spcBef>
            </a:pPr>
            <a:r>
              <a:rPr lang="en-US" sz="1400"/>
              <a:t>High affinity and specificity to tumor antigen</a:t>
            </a:r>
          </a:p>
          <a:p>
            <a:pPr lvl="1">
              <a:spcBef>
                <a:spcPts val="0"/>
              </a:spcBef>
            </a:pPr>
            <a:r>
              <a:rPr lang="en-US" sz="1400"/>
              <a:t>Efficient internalization</a:t>
            </a:r>
          </a:p>
          <a:p>
            <a:pPr lvl="1">
              <a:spcBef>
                <a:spcPts val="0"/>
              </a:spcBef>
            </a:pPr>
            <a:r>
              <a:rPr lang="en-US" sz="1400"/>
              <a:t>Reduced immunogenicity</a:t>
            </a:r>
          </a:p>
          <a:p>
            <a:pPr lvl="1">
              <a:spcBef>
                <a:spcPts val="0"/>
              </a:spcBef>
            </a:pPr>
            <a:r>
              <a:rPr lang="en-US" sz="1400"/>
              <a:t>ADCC/CDC</a:t>
            </a:r>
            <a:endParaRPr lang="en-US" sz="1400" dirty="0"/>
          </a:p>
        </p:txBody>
      </p:sp>
    </p:spTree>
    <p:extLst>
      <p:ext uri="{BB962C8B-B14F-4D97-AF65-F5344CB8AC3E}">
        <p14:creationId xmlns:p14="http://schemas.microsoft.com/office/powerpoint/2010/main" val="3800356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a:spLocks noGrp="1"/>
          </p:cNvSpPr>
          <p:nvPr>
            <p:ph type="title"/>
          </p:nvPr>
        </p:nvSpPr>
        <p:spPr/>
        <p:txBody>
          <a:bodyPr/>
          <a:lstStyle/>
          <a:p>
            <a:r>
              <a:rPr lang="en-US" dirty="0"/>
              <a:t>Selective Delivery of Toxic Payload</a:t>
            </a:r>
          </a:p>
        </p:txBody>
      </p:sp>
      <p:sp>
        <p:nvSpPr>
          <p:cNvPr id="29" name="Footer Placeholder 28">
            <a:extLst>
              <a:ext uri="{FF2B5EF4-FFF2-40B4-BE49-F238E27FC236}">
                <a16:creationId xmlns:a16="http://schemas.microsoft.com/office/drawing/2014/main" id="{26D98455-8AA0-41BE-0728-9CFFAC8BD98F}"/>
              </a:ext>
            </a:extLst>
          </p:cNvPr>
          <p:cNvSpPr>
            <a:spLocks noGrp="1"/>
          </p:cNvSpPr>
          <p:nvPr>
            <p:ph type="ftr" sz="quarter" idx="3"/>
          </p:nvPr>
        </p:nvSpPr>
        <p:spPr/>
        <p:txBody>
          <a:bodyPr/>
          <a:lstStyle/>
          <a:p>
            <a:r>
              <a:rPr lang="en-US" dirty="0"/>
              <a:t>ADC: antibody drug conjugate</a:t>
            </a:r>
          </a:p>
          <a:p>
            <a:r>
              <a:rPr lang="it-IT" dirty="0"/>
              <a:t>Nagayama A, et al. </a:t>
            </a:r>
            <a:r>
              <a:rPr lang="it-IT" i="1" dirty="0"/>
              <a:t>Target Oncol. </a:t>
            </a:r>
            <a:r>
              <a:rPr lang="it-IT" dirty="0"/>
              <a:t>2017 Dec;12(6):719-739.</a:t>
            </a:r>
            <a:endParaRPr lang="en-US" dirty="0"/>
          </a:p>
        </p:txBody>
      </p:sp>
      <p:pic>
        <p:nvPicPr>
          <p:cNvPr id="17" name="Picture 16" descr="A picture containing schematic&#10;&#10;Description automatically generated">
            <a:extLst>
              <a:ext uri="{FF2B5EF4-FFF2-40B4-BE49-F238E27FC236}">
                <a16:creationId xmlns:a16="http://schemas.microsoft.com/office/drawing/2014/main" id="{3C1CD920-F469-E75C-936A-CE91D39694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0063" y="1323692"/>
            <a:ext cx="7780788" cy="4486145"/>
          </a:xfrm>
          <a:prstGeom prst="rect">
            <a:avLst/>
          </a:prstGeom>
        </p:spPr>
      </p:pic>
      <p:sp>
        <p:nvSpPr>
          <p:cNvPr id="138" name="テキスト ボックス 15">
            <a:extLst>
              <a:ext uri="{FF2B5EF4-FFF2-40B4-BE49-F238E27FC236}">
                <a16:creationId xmlns:a16="http://schemas.microsoft.com/office/drawing/2014/main" id="{F72D05DC-CB8C-1EEF-8787-993E8A52249C}"/>
              </a:ext>
            </a:extLst>
          </p:cNvPr>
          <p:cNvSpPr txBox="1"/>
          <p:nvPr/>
        </p:nvSpPr>
        <p:spPr>
          <a:xfrm>
            <a:off x="2604428" y="1389271"/>
            <a:ext cx="2031197" cy="720741"/>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1. Binding of an ADC to antigen</a:t>
            </a:r>
            <a:endParaRPr kumimoji="1" lang="ja-JP" altLang="en-US" sz="2000" b="1" dirty="0">
              <a:latin typeface="Calibri" panose="020F0502020204030204" pitchFamily="34" charset="0"/>
              <a:cs typeface="Calibri" panose="020F0502020204030204" pitchFamily="34" charset="0"/>
            </a:endParaRPr>
          </a:p>
        </p:txBody>
      </p:sp>
      <p:sp>
        <p:nvSpPr>
          <p:cNvPr id="140" name="テキスト ボックス 98">
            <a:extLst>
              <a:ext uri="{FF2B5EF4-FFF2-40B4-BE49-F238E27FC236}">
                <a16:creationId xmlns:a16="http://schemas.microsoft.com/office/drawing/2014/main" id="{0B830A8A-B8FD-826E-DD32-31FB3FA6AF94}"/>
              </a:ext>
            </a:extLst>
          </p:cNvPr>
          <p:cNvSpPr txBox="1"/>
          <p:nvPr/>
        </p:nvSpPr>
        <p:spPr>
          <a:xfrm>
            <a:off x="7747723" y="2025013"/>
            <a:ext cx="3042935" cy="707886"/>
          </a:xfrm>
          <a:prstGeom prst="rect">
            <a:avLst/>
          </a:prstGeom>
          <a:noFill/>
        </p:spPr>
        <p:txBody>
          <a:bodyPr wrap="square" rtlCol="0">
            <a:spAutoFit/>
          </a:bodyPr>
          <a:lstStyle/>
          <a:p>
            <a:pPr algn="ctr"/>
            <a:r>
              <a:rPr lang="en-US" altLang="ja-JP" sz="2000" b="1" dirty="0">
                <a:latin typeface="Calibri" panose="020F0502020204030204" pitchFamily="34" charset="0"/>
                <a:cs typeface="Calibri" panose="020F0502020204030204" pitchFamily="34" charset="0"/>
              </a:rPr>
              <a:t>2</a:t>
            </a:r>
            <a:r>
              <a:rPr kumimoji="1" lang="en-US" altLang="ja-JP" sz="2000" b="1" dirty="0">
                <a:latin typeface="Calibri" panose="020F0502020204030204" pitchFamily="34" charset="0"/>
                <a:cs typeface="Calibri" panose="020F0502020204030204" pitchFamily="34" charset="0"/>
              </a:rPr>
              <a:t>. Internalization to the early endosome</a:t>
            </a:r>
            <a:endParaRPr kumimoji="1" lang="ja-JP" altLang="en-US" sz="2000" b="1" dirty="0">
              <a:latin typeface="Calibri" panose="020F0502020204030204" pitchFamily="34" charset="0"/>
              <a:cs typeface="Calibri" panose="020F0502020204030204" pitchFamily="34" charset="0"/>
            </a:endParaRPr>
          </a:p>
        </p:txBody>
      </p:sp>
      <p:sp>
        <p:nvSpPr>
          <p:cNvPr id="142" name="テキスト ボックス 99">
            <a:extLst>
              <a:ext uri="{FF2B5EF4-FFF2-40B4-BE49-F238E27FC236}">
                <a16:creationId xmlns:a16="http://schemas.microsoft.com/office/drawing/2014/main" id="{60A9FB45-541B-A80D-98D1-F193716BBF5F}"/>
              </a:ext>
            </a:extLst>
          </p:cNvPr>
          <p:cNvSpPr txBox="1"/>
          <p:nvPr/>
        </p:nvSpPr>
        <p:spPr>
          <a:xfrm>
            <a:off x="8425031" y="5101951"/>
            <a:ext cx="2864874" cy="707886"/>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3. Degradation of ADCs in the lysosome</a:t>
            </a:r>
            <a:endParaRPr kumimoji="1" lang="ja-JP" altLang="en-US" sz="2000" b="1" dirty="0">
              <a:latin typeface="Calibri" panose="020F0502020204030204" pitchFamily="34" charset="0"/>
              <a:cs typeface="Calibri" panose="020F0502020204030204" pitchFamily="34" charset="0"/>
            </a:endParaRPr>
          </a:p>
        </p:txBody>
      </p:sp>
      <p:sp>
        <p:nvSpPr>
          <p:cNvPr id="143" name="テキスト ボックス 100">
            <a:extLst>
              <a:ext uri="{FF2B5EF4-FFF2-40B4-BE49-F238E27FC236}">
                <a16:creationId xmlns:a16="http://schemas.microsoft.com/office/drawing/2014/main" id="{61F13955-037D-B7A9-D7B5-E4D74763E7EC}"/>
              </a:ext>
            </a:extLst>
          </p:cNvPr>
          <p:cNvSpPr txBox="1"/>
          <p:nvPr/>
        </p:nvSpPr>
        <p:spPr>
          <a:xfrm>
            <a:off x="2724036" y="5281225"/>
            <a:ext cx="2085868" cy="720741"/>
          </a:xfrm>
          <a:prstGeom prst="rect">
            <a:avLst/>
          </a:prstGeom>
          <a:noFill/>
        </p:spPr>
        <p:txBody>
          <a:bodyPr wrap="square" rtlCol="0">
            <a:spAutoFit/>
          </a:bodyPr>
          <a:lstStyle/>
          <a:p>
            <a:pPr algn="ctr"/>
            <a:r>
              <a:rPr lang="en-US" altLang="ja-JP" sz="2000" b="1" dirty="0">
                <a:latin typeface="Calibri" panose="020F0502020204030204" pitchFamily="34" charset="0"/>
                <a:cs typeface="Calibri" panose="020F0502020204030204" pitchFamily="34" charset="0"/>
              </a:rPr>
              <a:t>4</a:t>
            </a:r>
            <a:r>
              <a:rPr kumimoji="1" lang="en-US" altLang="ja-JP" sz="2000" b="1" dirty="0">
                <a:latin typeface="Calibri" panose="020F0502020204030204" pitchFamily="34" charset="0"/>
                <a:cs typeface="Calibri" panose="020F0502020204030204" pitchFamily="34" charset="0"/>
              </a:rPr>
              <a:t>. Release </a:t>
            </a:r>
            <a:r>
              <a:rPr lang="en-US" altLang="ja-JP" sz="2000" b="1" dirty="0">
                <a:latin typeface="Calibri" panose="020F0502020204030204" pitchFamily="34" charset="0"/>
                <a:cs typeface="Calibri" panose="020F0502020204030204" pitchFamily="34" charset="0"/>
              </a:rPr>
              <a:t>and action </a:t>
            </a:r>
            <a:r>
              <a:rPr kumimoji="1" lang="en-US" altLang="ja-JP" sz="2000" b="1" dirty="0">
                <a:latin typeface="Calibri" panose="020F0502020204030204" pitchFamily="34" charset="0"/>
                <a:cs typeface="Calibri" panose="020F0502020204030204" pitchFamily="34" charset="0"/>
              </a:rPr>
              <a:t>of payload</a:t>
            </a:r>
            <a:endParaRPr kumimoji="1" lang="ja-JP" altLang="en-US" sz="2000" b="1" dirty="0">
              <a:latin typeface="Calibri" panose="020F0502020204030204" pitchFamily="34" charset="0"/>
              <a:cs typeface="Calibri" panose="020F0502020204030204" pitchFamily="34" charset="0"/>
            </a:endParaRPr>
          </a:p>
        </p:txBody>
      </p:sp>
      <p:sp>
        <p:nvSpPr>
          <p:cNvPr id="144" name="テキスト ボックス 107">
            <a:extLst>
              <a:ext uri="{FF2B5EF4-FFF2-40B4-BE49-F238E27FC236}">
                <a16:creationId xmlns:a16="http://schemas.microsoft.com/office/drawing/2014/main" id="{5F005909-D24C-D2D9-E7E1-763E38BCD0C5}"/>
              </a:ext>
            </a:extLst>
          </p:cNvPr>
          <p:cNvSpPr txBox="1"/>
          <p:nvPr/>
        </p:nvSpPr>
        <p:spPr>
          <a:xfrm>
            <a:off x="957959" y="4381210"/>
            <a:ext cx="2031197" cy="720741"/>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5. Apoptosis of the cancer cell</a:t>
            </a:r>
            <a:endParaRPr kumimoji="1" lang="ja-JP"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96103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4" name="Picture 47" descr="purple Y with lollipops.png"/>
          <p:cNvPicPr>
            <a:picLocks noChangeAspect="1"/>
          </p:cNvPicPr>
          <p:nvPr/>
        </p:nvPicPr>
        <p:blipFill>
          <a:blip r:embed="rId3"/>
          <a:srcRect/>
          <a:stretch>
            <a:fillRect/>
          </a:stretch>
        </p:blipFill>
        <p:spPr bwMode="auto">
          <a:xfrm rot="-4021330">
            <a:off x="7459346" y="1378699"/>
            <a:ext cx="1920875" cy="1892300"/>
          </a:xfrm>
          <a:prstGeom prst="rect">
            <a:avLst/>
          </a:prstGeom>
          <a:noFill/>
          <a:ln w="9525">
            <a:noFill/>
            <a:miter lim="800000"/>
            <a:headEnd/>
            <a:tailEnd/>
          </a:ln>
        </p:spPr>
      </p:pic>
      <p:pic>
        <p:nvPicPr>
          <p:cNvPr id="156676" name="Picture 25" descr="MOA cell 1.png"/>
          <p:cNvPicPr>
            <a:picLocks noChangeAspect="1"/>
          </p:cNvPicPr>
          <p:nvPr/>
        </p:nvPicPr>
        <p:blipFill>
          <a:blip r:embed="rId4"/>
          <a:srcRect/>
          <a:stretch>
            <a:fillRect/>
          </a:stretch>
        </p:blipFill>
        <p:spPr bwMode="auto">
          <a:xfrm>
            <a:off x="2409508" y="2061323"/>
            <a:ext cx="7332662" cy="4254500"/>
          </a:xfrm>
          <a:prstGeom prst="rect">
            <a:avLst/>
          </a:prstGeom>
          <a:noFill/>
          <a:ln w="9525">
            <a:noFill/>
            <a:miter lim="800000"/>
            <a:headEnd/>
            <a:tailEnd/>
          </a:ln>
        </p:spPr>
      </p:pic>
      <p:pic>
        <p:nvPicPr>
          <p:cNvPr id="156677" name="Picture 26" descr="nucleus.png"/>
          <p:cNvPicPr>
            <a:picLocks noChangeAspect="1"/>
          </p:cNvPicPr>
          <p:nvPr/>
        </p:nvPicPr>
        <p:blipFill>
          <a:blip r:embed="rId5"/>
          <a:srcRect/>
          <a:stretch>
            <a:fillRect/>
          </a:stretch>
        </p:blipFill>
        <p:spPr bwMode="auto">
          <a:xfrm>
            <a:off x="2396807" y="5459239"/>
            <a:ext cx="4294188" cy="844550"/>
          </a:xfrm>
          <a:prstGeom prst="rect">
            <a:avLst/>
          </a:prstGeom>
          <a:noFill/>
          <a:ln w="9525">
            <a:noFill/>
            <a:miter lim="800000"/>
            <a:headEnd/>
            <a:tailEnd/>
          </a:ln>
        </p:spPr>
      </p:pic>
      <p:sp>
        <p:nvSpPr>
          <p:cNvPr id="156679" name="Title 1"/>
          <p:cNvSpPr>
            <a:spLocks noGrp="1"/>
          </p:cNvSpPr>
          <p:nvPr>
            <p:ph type="title"/>
          </p:nvPr>
        </p:nvSpPr>
        <p:spPr/>
        <p:txBody>
          <a:bodyPr/>
          <a:lstStyle/>
          <a:p>
            <a:r>
              <a:rPr lang="en-US" dirty="0"/>
              <a:t>HER2 Targeted ADC: T-DM1 (trastuzumab emtansine)</a:t>
            </a:r>
          </a:p>
        </p:txBody>
      </p:sp>
      <p:sp>
        <p:nvSpPr>
          <p:cNvPr id="156680" name="TextBox 22"/>
          <p:cNvSpPr txBox="1">
            <a:spLocks noChangeArrowheads="1"/>
          </p:cNvSpPr>
          <p:nvPr/>
        </p:nvSpPr>
        <p:spPr bwMode="auto">
          <a:xfrm>
            <a:off x="3987451" y="2208485"/>
            <a:ext cx="1182687" cy="738664"/>
          </a:xfrm>
          <a:prstGeom prst="rect">
            <a:avLst/>
          </a:prstGeom>
          <a:noFill/>
          <a:ln w="9525">
            <a:noFill/>
            <a:miter lim="800000"/>
            <a:headEnd/>
            <a:tailEnd/>
          </a:ln>
        </p:spPr>
        <p:txBody>
          <a:bodyPr>
            <a:spAutoFit/>
          </a:bodyPr>
          <a:lstStyle/>
          <a:p>
            <a:pPr algn="ctr"/>
            <a:r>
              <a:rPr lang="en-US" sz="1400" b="1" dirty="0">
                <a:solidFill>
                  <a:srgbClr val="000000"/>
                </a:solidFill>
                <a:ea typeface="ＭＳ Ｐゴシック" charset="-128"/>
                <a:cs typeface="Arial" charset="0"/>
              </a:rPr>
              <a:t>Cytotoxic payload release</a:t>
            </a:r>
          </a:p>
        </p:txBody>
      </p:sp>
      <p:sp>
        <p:nvSpPr>
          <p:cNvPr id="38" name="Arc 37"/>
          <p:cNvSpPr/>
          <p:nvPr/>
        </p:nvSpPr>
        <p:spPr bwMode="auto">
          <a:xfrm rot="1153129">
            <a:off x="6344920" y="3361487"/>
            <a:ext cx="1765300" cy="1749425"/>
          </a:xfrm>
          <a:prstGeom prst="arc">
            <a:avLst>
              <a:gd name="adj1" fmla="val 18449514"/>
              <a:gd name="adj2" fmla="val 7147911"/>
            </a:avLst>
          </a:prstGeom>
          <a:ln w="1079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000000"/>
              </a:solidFill>
            </a:endParaRPr>
          </a:p>
        </p:txBody>
      </p:sp>
      <p:sp>
        <p:nvSpPr>
          <p:cNvPr id="156685" name="TextBox 22"/>
          <p:cNvSpPr txBox="1">
            <a:spLocks noChangeArrowheads="1"/>
          </p:cNvSpPr>
          <p:nvPr/>
        </p:nvSpPr>
        <p:spPr bwMode="auto">
          <a:xfrm>
            <a:off x="7807009" y="4934699"/>
            <a:ext cx="1387475" cy="307975"/>
          </a:xfrm>
          <a:prstGeom prst="rect">
            <a:avLst/>
          </a:prstGeom>
          <a:noFill/>
          <a:ln w="9525">
            <a:noFill/>
            <a:miter lim="800000"/>
            <a:headEnd/>
            <a:tailEnd/>
          </a:ln>
        </p:spPr>
        <p:txBody>
          <a:bodyPr>
            <a:spAutoFit/>
          </a:bodyPr>
          <a:lstStyle/>
          <a:p>
            <a:pPr algn="ctr"/>
            <a:r>
              <a:rPr lang="en-US" sz="1400" b="1">
                <a:solidFill>
                  <a:srgbClr val="000000"/>
                </a:solidFill>
                <a:ea typeface="ＭＳ Ｐゴシック" charset="-128"/>
                <a:cs typeface="Arial" charset="0"/>
              </a:rPr>
              <a:t>Internalization</a:t>
            </a:r>
          </a:p>
        </p:txBody>
      </p:sp>
      <p:sp>
        <p:nvSpPr>
          <p:cNvPr id="82" name="Arc 81"/>
          <p:cNvSpPr/>
          <p:nvPr/>
        </p:nvSpPr>
        <p:spPr bwMode="auto">
          <a:xfrm rot="2275402">
            <a:off x="4879658" y="3256712"/>
            <a:ext cx="1054100" cy="815975"/>
          </a:xfrm>
          <a:prstGeom prst="arc">
            <a:avLst>
              <a:gd name="adj1" fmla="val 11745369"/>
              <a:gd name="adj2" fmla="val 19987327"/>
            </a:avLst>
          </a:prstGeom>
          <a:ln w="1016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solidFill>
                <a:srgbClr val="731448"/>
              </a:solidFill>
            </a:endParaRPr>
          </a:p>
        </p:txBody>
      </p:sp>
      <p:sp>
        <p:nvSpPr>
          <p:cNvPr id="156687" name="TextBox 33"/>
          <p:cNvSpPr txBox="1">
            <a:spLocks noChangeArrowheads="1"/>
          </p:cNvSpPr>
          <p:nvPr/>
        </p:nvSpPr>
        <p:spPr bwMode="auto">
          <a:xfrm>
            <a:off x="7128304" y="1100886"/>
            <a:ext cx="633508" cy="338554"/>
          </a:xfrm>
          <a:prstGeom prst="rect">
            <a:avLst/>
          </a:prstGeom>
          <a:noFill/>
          <a:ln w="9525">
            <a:noFill/>
            <a:miter lim="800000"/>
            <a:headEnd/>
            <a:tailEnd/>
          </a:ln>
        </p:spPr>
        <p:txBody>
          <a:bodyPr wrap="none">
            <a:spAutoFit/>
          </a:bodyPr>
          <a:lstStyle/>
          <a:p>
            <a:pPr algn="ctr"/>
            <a:r>
              <a:rPr lang="en-US" sz="1600" b="1" dirty="0">
                <a:solidFill>
                  <a:srgbClr val="000000"/>
                </a:solidFill>
                <a:ea typeface="ＭＳ Ｐゴシック" charset="-128"/>
                <a:cs typeface="Arial" charset="0"/>
              </a:rPr>
              <a:t>HER2</a:t>
            </a:r>
          </a:p>
        </p:txBody>
      </p:sp>
      <p:sp>
        <p:nvSpPr>
          <p:cNvPr id="156689" name="TextBox 34"/>
          <p:cNvSpPr txBox="1">
            <a:spLocks noChangeArrowheads="1"/>
          </p:cNvSpPr>
          <p:nvPr/>
        </p:nvSpPr>
        <p:spPr bwMode="auto">
          <a:xfrm>
            <a:off x="8583024" y="1470773"/>
            <a:ext cx="818109" cy="369332"/>
          </a:xfrm>
          <a:prstGeom prst="rect">
            <a:avLst/>
          </a:prstGeom>
          <a:noFill/>
          <a:ln w="9525">
            <a:noFill/>
            <a:miter lim="800000"/>
            <a:headEnd/>
            <a:tailEnd/>
          </a:ln>
        </p:spPr>
        <p:txBody>
          <a:bodyPr wrap="none">
            <a:spAutoFit/>
          </a:bodyPr>
          <a:lstStyle/>
          <a:p>
            <a:pPr algn="ctr"/>
            <a:r>
              <a:rPr lang="en-US" b="1" dirty="0">
                <a:solidFill>
                  <a:srgbClr val="000000"/>
                </a:solidFill>
                <a:ea typeface="ＭＳ Ｐゴシック" charset="-128"/>
                <a:cs typeface="Arial" charset="0"/>
              </a:rPr>
              <a:t>T-DM1</a:t>
            </a:r>
          </a:p>
        </p:txBody>
      </p:sp>
      <p:pic>
        <p:nvPicPr>
          <p:cNvPr id="156690" name="Picture 43" descr="lollipops x6.png"/>
          <p:cNvPicPr>
            <a:picLocks noChangeAspect="1"/>
          </p:cNvPicPr>
          <p:nvPr/>
        </p:nvPicPr>
        <p:blipFill>
          <a:blip r:embed="rId6"/>
          <a:srcRect/>
          <a:stretch>
            <a:fillRect/>
          </a:stretch>
        </p:blipFill>
        <p:spPr bwMode="auto">
          <a:xfrm>
            <a:off x="4081145" y="2947149"/>
            <a:ext cx="920750" cy="917575"/>
          </a:xfrm>
          <a:prstGeom prst="rect">
            <a:avLst/>
          </a:prstGeom>
          <a:noFill/>
          <a:ln w="9525">
            <a:noFill/>
            <a:miter lim="800000"/>
            <a:headEnd/>
            <a:tailEnd/>
          </a:ln>
        </p:spPr>
      </p:pic>
      <p:pic>
        <p:nvPicPr>
          <p:cNvPr id="156691" name="Picture 27" descr="lysosome.png"/>
          <p:cNvPicPr>
            <a:picLocks noChangeAspect="1"/>
          </p:cNvPicPr>
          <p:nvPr/>
        </p:nvPicPr>
        <p:blipFill>
          <a:blip r:embed="rId7"/>
          <a:srcRect/>
          <a:stretch>
            <a:fillRect/>
          </a:stretch>
        </p:blipFill>
        <p:spPr bwMode="auto">
          <a:xfrm>
            <a:off x="4963795" y="3910762"/>
            <a:ext cx="1625600" cy="1311275"/>
          </a:xfrm>
          <a:prstGeom prst="rect">
            <a:avLst/>
          </a:prstGeom>
          <a:noFill/>
          <a:ln w="9525">
            <a:noFill/>
            <a:miter lim="800000"/>
            <a:headEnd/>
            <a:tailEnd/>
          </a:ln>
        </p:spPr>
      </p:pic>
      <p:pic>
        <p:nvPicPr>
          <p:cNvPr id="156692" name="Picture 28" descr="micro tube.png"/>
          <p:cNvPicPr>
            <a:picLocks noChangeAspect="1"/>
          </p:cNvPicPr>
          <p:nvPr/>
        </p:nvPicPr>
        <p:blipFill>
          <a:blip r:embed="rId8"/>
          <a:srcRect/>
          <a:stretch>
            <a:fillRect/>
          </a:stretch>
        </p:blipFill>
        <p:spPr bwMode="auto">
          <a:xfrm>
            <a:off x="2576195" y="4394949"/>
            <a:ext cx="1504950" cy="663575"/>
          </a:xfrm>
          <a:prstGeom prst="rect">
            <a:avLst/>
          </a:prstGeom>
          <a:noFill/>
          <a:ln w="9525">
            <a:noFill/>
            <a:miter lim="800000"/>
            <a:headEnd/>
            <a:tailEnd/>
          </a:ln>
        </p:spPr>
      </p:pic>
      <p:sp>
        <p:nvSpPr>
          <p:cNvPr id="156693" name="TextBox 22"/>
          <p:cNvSpPr txBox="1">
            <a:spLocks noChangeArrowheads="1"/>
          </p:cNvSpPr>
          <p:nvPr/>
        </p:nvSpPr>
        <p:spPr bwMode="auto">
          <a:xfrm>
            <a:off x="5479734" y="4193337"/>
            <a:ext cx="1235075" cy="307975"/>
          </a:xfrm>
          <a:prstGeom prst="rect">
            <a:avLst/>
          </a:prstGeom>
          <a:noFill/>
          <a:ln w="9525">
            <a:noFill/>
            <a:miter lim="800000"/>
            <a:headEnd/>
            <a:tailEnd/>
          </a:ln>
        </p:spPr>
        <p:txBody>
          <a:bodyPr>
            <a:spAutoFit/>
          </a:bodyPr>
          <a:lstStyle/>
          <a:p>
            <a:pPr algn="ctr"/>
            <a:r>
              <a:rPr lang="en-US" sz="1400" b="1">
                <a:solidFill>
                  <a:srgbClr val="000000"/>
                </a:solidFill>
                <a:ea typeface="ＭＳ Ｐゴシック" charset="-128"/>
                <a:cs typeface="Arial" charset="0"/>
              </a:rPr>
              <a:t>Lysosome</a:t>
            </a:r>
          </a:p>
        </p:txBody>
      </p:sp>
      <p:sp>
        <p:nvSpPr>
          <p:cNvPr id="156694" name="TextBox 20"/>
          <p:cNvSpPr txBox="1">
            <a:spLocks noChangeArrowheads="1"/>
          </p:cNvSpPr>
          <p:nvPr/>
        </p:nvSpPr>
        <p:spPr bwMode="auto">
          <a:xfrm>
            <a:off x="4266883" y="5687332"/>
            <a:ext cx="1139825" cy="307975"/>
          </a:xfrm>
          <a:prstGeom prst="rect">
            <a:avLst/>
          </a:prstGeom>
          <a:noFill/>
          <a:ln w="9525">
            <a:noFill/>
            <a:miter lim="800000"/>
            <a:headEnd/>
            <a:tailEnd/>
          </a:ln>
        </p:spPr>
        <p:txBody>
          <a:bodyPr>
            <a:spAutoFit/>
          </a:bodyPr>
          <a:lstStyle/>
          <a:p>
            <a:pPr algn="ctr"/>
            <a:r>
              <a:rPr lang="en-US" sz="1400" b="1" dirty="0">
                <a:solidFill>
                  <a:srgbClr val="000000"/>
                </a:solidFill>
                <a:ea typeface="ＭＳ Ｐゴシック" charset="-128"/>
                <a:cs typeface="Arial" charset="0"/>
              </a:rPr>
              <a:t>Nucleus</a:t>
            </a:r>
          </a:p>
        </p:txBody>
      </p:sp>
      <p:pic>
        <p:nvPicPr>
          <p:cNvPr id="156695" name="Picture 34" descr="DNA helix.png"/>
          <p:cNvPicPr>
            <a:picLocks noChangeAspect="1"/>
          </p:cNvPicPr>
          <p:nvPr/>
        </p:nvPicPr>
        <p:blipFill>
          <a:blip r:embed="rId9"/>
          <a:srcRect/>
          <a:stretch>
            <a:fillRect/>
          </a:stretch>
        </p:blipFill>
        <p:spPr bwMode="auto">
          <a:xfrm>
            <a:off x="3220720" y="5699239"/>
            <a:ext cx="1131888" cy="284163"/>
          </a:xfrm>
          <a:prstGeom prst="rect">
            <a:avLst/>
          </a:prstGeom>
          <a:noFill/>
          <a:ln w="9525">
            <a:noFill/>
            <a:miter lim="800000"/>
            <a:headEnd/>
            <a:tailEnd/>
          </a:ln>
        </p:spPr>
      </p:pic>
      <p:grpSp>
        <p:nvGrpSpPr>
          <p:cNvPr id="156696" name="Group 35"/>
          <p:cNvGrpSpPr>
            <a:grpSpLocks/>
          </p:cNvGrpSpPr>
          <p:nvPr/>
        </p:nvGrpSpPr>
        <p:grpSpPr bwMode="auto">
          <a:xfrm>
            <a:off x="6905308" y="1492999"/>
            <a:ext cx="1187450" cy="2752785"/>
            <a:chOff x="4412052" y="2478089"/>
            <a:chExt cx="1187205" cy="2753317"/>
          </a:xfrm>
        </p:grpSpPr>
        <p:grpSp>
          <p:nvGrpSpPr>
            <p:cNvPr id="156697" name="Group 39"/>
            <p:cNvGrpSpPr>
              <a:grpSpLocks/>
            </p:cNvGrpSpPr>
            <p:nvPr/>
          </p:nvGrpSpPr>
          <p:grpSpPr bwMode="auto">
            <a:xfrm>
              <a:off x="4664767" y="4332662"/>
              <a:ext cx="611090" cy="898744"/>
              <a:chOff x="4807647" y="4232646"/>
              <a:chExt cx="611090" cy="898744"/>
            </a:xfrm>
          </p:grpSpPr>
          <p:pic>
            <p:nvPicPr>
              <p:cNvPr id="156698" name="Picture 44"/>
              <p:cNvPicPr>
                <a:picLocks noChangeAspect="1"/>
              </p:cNvPicPr>
              <p:nvPr/>
            </p:nvPicPr>
            <p:blipFill>
              <a:blip r:embed="rId10"/>
              <a:srcRect/>
              <a:stretch>
                <a:fillRect/>
              </a:stretch>
            </p:blipFill>
            <p:spPr bwMode="auto">
              <a:xfrm>
                <a:off x="4826223" y="4232646"/>
                <a:ext cx="572977" cy="859465"/>
              </a:xfrm>
              <a:prstGeom prst="rect">
                <a:avLst/>
              </a:prstGeom>
              <a:noFill/>
              <a:ln w="9525">
                <a:noFill/>
                <a:miter lim="800000"/>
                <a:headEnd/>
                <a:tailEnd/>
              </a:ln>
            </p:spPr>
          </p:pic>
          <p:sp>
            <p:nvSpPr>
              <p:cNvPr id="156699" name="TextBox 45"/>
              <p:cNvSpPr txBox="1">
                <a:spLocks noChangeArrowheads="1"/>
              </p:cNvSpPr>
              <p:nvPr/>
            </p:nvSpPr>
            <p:spPr bwMode="auto">
              <a:xfrm>
                <a:off x="5137949" y="4373647"/>
                <a:ext cx="280788" cy="307837"/>
              </a:xfrm>
              <a:prstGeom prst="rect">
                <a:avLst/>
              </a:prstGeom>
              <a:noFill/>
              <a:ln w="9525">
                <a:noFill/>
                <a:miter lim="800000"/>
                <a:headEnd/>
                <a:tailEnd/>
              </a:ln>
            </p:spPr>
            <p:txBody>
              <a:bodyPr wrap="none">
                <a:spAutoFit/>
              </a:bodyPr>
              <a:lstStyle/>
              <a:p>
                <a:r>
                  <a:rPr lang="en-US" sz="1400" b="1">
                    <a:solidFill>
                      <a:srgbClr val="000000"/>
                    </a:solidFill>
                  </a:rPr>
                  <a:t>P</a:t>
                </a:r>
              </a:p>
            </p:txBody>
          </p:sp>
          <p:sp>
            <p:nvSpPr>
              <p:cNvPr id="156700" name="TextBox 46"/>
              <p:cNvSpPr txBox="1">
                <a:spLocks noChangeArrowheads="1"/>
              </p:cNvSpPr>
              <p:nvPr/>
            </p:nvSpPr>
            <p:spPr bwMode="auto">
              <a:xfrm>
                <a:off x="4807647" y="4471455"/>
                <a:ext cx="280788" cy="307837"/>
              </a:xfrm>
              <a:prstGeom prst="rect">
                <a:avLst/>
              </a:prstGeom>
              <a:noFill/>
              <a:ln w="9525">
                <a:noFill/>
                <a:miter lim="800000"/>
                <a:headEnd/>
                <a:tailEnd/>
              </a:ln>
            </p:spPr>
            <p:txBody>
              <a:bodyPr wrap="none">
                <a:spAutoFit/>
              </a:bodyPr>
              <a:lstStyle/>
              <a:p>
                <a:r>
                  <a:rPr lang="en-US" sz="1400" b="1">
                    <a:solidFill>
                      <a:srgbClr val="000000"/>
                    </a:solidFill>
                  </a:rPr>
                  <a:t>P</a:t>
                </a:r>
              </a:p>
            </p:txBody>
          </p:sp>
          <p:sp>
            <p:nvSpPr>
              <p:cNvPr id="156701" name="TextBox 50"/>
              <p:cNvSpPr txBox="1">
                <a:spLocks noChangeArrowheads="1"/>
              </p:cNvSpPr>
              <p:nvPr/>
            </p:nvSpPr>
            <p:spPr bwMode="auto">
              <a:xfrm>
                <a:off x="4819963" y="4823553"/>
                <a:ext cx="280788" cy="307837"/>
              </a:xfrm>
              <a:prstGeom prst="rect">
                <a:avLst/>
              </a:prstGeom>
              <a:noFill/>
              <a:ln w="9525">
                <a:noFill/>
                <a:miter lim="800000"/>
                <a:headEnd/>
                <a:tailEnd/>
              </a:ln>
            </p:spPr>
            <p:txBody>
              <a:bodyPr wrap="none">
                <a:spAutoFit/>
              </a:bodyPr>
              <a:lstStyle/>
              <a:p>
                <a:r>
                  <a:rPr lang="en-US" sz="1400" b="1">
                    <a:solidFill>
                      <a:srgbClr val="000000"/>
                    </a:solidFill>
                  </a:rPr>
                  <a:t>P</a:t>
                </a:r>
              </a:p>
            </p:txBody>
          </p:sp>
        </p:grpSp>
        <p:pic>
          <p:nvPicPr>
            <p:cNvPr id="156702" name="Picture 41"/>
            <p:cNvPicPr>
              <a:picLocks noChangeAspect="1"/>
            </p:cNvPicPr>
            <p:nvPr/>
          </p:nvPicPr>
          <p:blipFill>
            <a:blip r:embed="rId11"/>
            <a:srcRect/>
            <a:stretch>
              <a:fillRect/>
            </a:stretch>
          </p:blipFill>
          <p:spPr bwMode="auto">
            <a:xfrm rot="-1969840">
              <a:off x="4412052" y="2478089"/>
              <a:ext cx="1187205" cy="1767617"/>
            </a:xfrm>
            <a:prstGeom prst="rect">
              <a:avLst/>
            </a:prstGeom>
            <a:noFill/>
            <a:ln w="9525">
              <a:noFill/>
              <a:miter lim="800000"/>
              <a:headEnd/>
              <a:tailEnd/>
            </a:ln>
          </p:spPr>
        </p:pic>
      </p:grpSp>
      <p:sp>
        <p:nvSpPr>
          <p:cNvPr id="6" name="Footer Placeholder 5">
            <a:extLst>
              <a:ext uri="{FF2B5EF4-FFF2-40B4-BE49-F238E27FC236}">
                <a16:creationId xmlns:a16="http://schemas.microsoft.com/office/drawing/2014/main" id="{66D58D79-4518-4595-62BB-40A7476217D5}"/>
              </a:ext>
            </a:extLst>
          </p:cNvPr>
          <p:cNvSpPr>
            <a:spLocks noGrp="1"/>
          </p:cNvSpPr>
          <p:nvPr>
            <p:ph type="ftr" sz="quarter" idx="3"/>
          </p:nvPr>
        </p:nvSpPr>
        <p:spPr/>
        <p:txBody>
          <a:bodyPr/>
          <a:lstStyle/>
          <a:p>
            <a:r>
              <a:rPr lang="en-US" dirty="0"/>
              <a:t>HER2: human epidermal growth factor receptor 2</a:t>
            </a:r>
          </a:p>
          <a:p>
            <a:r>
              <a:rPr lang="en-US" dirty="0"/>
              <a:t>Adapted from LoRusso PM, et al. </a:t>
            </a:r>
            <a:r>
              <a:rPr lang="en-US" i="1" dirty="0"/>
              <a:t>Clin Cancer Res. </a:t>
            </a:r>
            <a:r>
              <a:rPr lang="en-US" dirty="0"/>
              <a:t>2011 Oct 15;17(20):6437-47.</a:t>
            </a:r>
          </a:p>
        </p:txBody>
      </p:sp>
    </p:spTree>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3C4D7C4-8A07-47F8-83F6-C75D1EB780BB}"/>
              </a:ext>
            </a:extLst>
          </p:cNvPr>
          <p:cNvSpPr txBox="1"/>
          <p:nvPr/>
        </p:nvSpPr>
        <p:spPr>
          <a:xfrm>
            <a:off x="332510" y="1259186"/>
            <a:ext cx="11512484" cy="461665"/>
          </a:xfrm>
          <a:prstGeom prst="rect">
            <a:avLst/>
          </a:prstGeom>
          <a:solidFill>
            <a:schemeClr val="accent1"/>
          </a:solidFill>
        </p:spPr>
        <p:txBody>
          <a:bodyPr wrap="square" rtlCol="0" anchor="ctr">
            <a:spAutoFit/>
          </a:bodyPr>
          <a:lstStyle/>
          <a:p>
            <a:pPr algn="ctr"/>
            <a:r>
              <a:rPr lang="en-US" sz="2400" b="1" dirty="0">
                <a:solidFill>
                  <a:schemeClr val="bg1"/>
                </a:solidFill>
              </a:rPr>
              <a:t>ANTITUMOR ACTIVITY</a:t>
            </a:r>
          </a:p>
        </p:txBody>
      </p:sp>
      <p:sp>
        <p:nvSpPr>
          <p:cNvPr id="8" name="Title 2">
            <a:extLst>
              <a:ext uri="{FF2B5EF4-FFF2-40B4-BE49-F238E27FC236}">
                <a16:creationId xmlns:a16="http://schemas.microsoft.com/office/drawing/2014/main" id="{813A9CDD-59B8-4085-92FF-0F6096863EDE}"/>
              </a:ext>
            </a:extLst>
          </p:cNvPr>
          <p:cNvSpPr>
            <a:spLocks noGrp="1"/>
          </p:cNvSpPr>
          <p:nvPr>
            <p:ph type="title"/>
          </p:nvPr>
        </p:nvSpPr>
        <p:spPr>
          <a:xfrm>
            <a:off x="609600" y="118480"/>
            <a:ext cx="10744200" cy="1185577"/>
          </a:xfrm>
        </p:spPr>
        <p:txBody>
          <a:bodyPr/>
          <a:lstStyle/>
          <a:p>
            <a:r>
              <a:rPr lang="en-US" dirty="0"/>
              <a:t>EMILIA: Led to T-DM1 Approval in Patients with HER2+ Locally Advanced or mBC in Feb 2013</a:t>
            </a:r>
            <a:r>
              <a:rPr lang="en-US" baseline="30000" dirty="0"/>
              <a:t>1,2</a:t>
            </a:r>
          </a:p>
        </p:txBody>
      </p:sp>
      <p:sp>
        <p:nvSpPr>
          <p:cNvPr id="6" name="Footer Placeholder 5">
            <a:extLst>
              <a:ext uri="{FF2B5EF4-FFF2-40B4-BE49-F238E27FC236}">
                <a16:creationId xmlns:a16="http://schemas.microsoft.com/office/drawing/2014/main" id="{378EF441-3DB4-89A5-A771-AE4F73A31EAB}"/>
              </a:ext>
            </a:extLst>
          </p:cNvPr>
          <p:cNvSpPr>
            <a:spLocks noGrp="1"/>
          </p:cNvSpPr>
          <p:nvPr>
            <p:ph type="ftr" sz="quarter" idx="3"/>
          </p:nvPr>
        </p:nvSpPr>
        <p:spPr>
          <a:xfrm>
            <a:off x="609600" y="6356350"/>
            <a:ext cx="11084560" cy="442131"/>
          </a:xfrm>
        </p:spPr>
        <p:txBody>
          <a:bodyPr/>
          <a:lstStyle/>
          <a:p>
            <a:r>
              <a:rPr lang="en-US" dirty="0"/>
              <a:t>Cap, capecitabine; CI, confidence interval; HR, hazard ratio; Lap, lapatinib; </a:t>
            </a:r>
            <a:r>
              <a:rPr lang="en-US" dirty="0" err="1"/>
              <a:t>mo</a:t>
            </a:r>
            <a:r>
              <a:rPr lang="en-US" dirty="0"/>
              <a:t>, month; </a:t>
            </a:r>
            <a:r>
              <a:rPr lang="en-US" dirty="0" err="1"/>
              <a:t>mBC</a:t>
            </a:r>
            <a:r>
              <a:rPr lang="en-US" dirty="0"/>
              <a:t>: metastatic breast cancer</a:t>
            </a:r>
          </a:p>
          <a:p>
            <a:pPr marL="228600" indent="-228600">
              <a:buFont typeface="+mj-lt"/>
              <a:buAutoNum type="arabicPeriod"/>
            </a:pPr>
            <a:r>
              <a:rPr lang="en-US" dirty="0"/>
              <a:t>CENTER FOR DRUG EVALUATION AND RESEARCH APPLICATION NUMBER: 125427Orig1s000. fda.gov.URL: https://www.accessdata.fda.gov/drugsatfda_docs/nda</a:t>
            </a:r>
            <a:br>
              <a:rPr lang="en-US" dirty="0"/>
            </a:br>
            <a:r>
              <a:rPr lang="en-US" dirty="0"/>
              <a:t>/2013/125427Orig1s000SumR.pdf. Published February 21, 2013. Accessed May 11, 2020; </a:t>
            </a:r>
          </a:p>
          <a:p>
            <a:pPr marL="228600" indent="-228600">
              <a:buFont typeface="+mj-lt"/>
              <a:buAutoNum type="arabicPeriod"/>
            </a:pPr>
            <a:r>
              <a:rPr lang="en-US" dirty="0"/>
              <a:t>Verma S, et al. </a:t>
            </a:r>
            <a:r>
              <a:rPr lang="en-US" i="1" dirty="0"/>
              <a:t>N </a:t>
            </a:r>
            <a:r>
              <a:rPr lang="en-US" i="1" dirty="0" err="1"/>
              <a:t>Engl</a:t>
            </a:r>
            <a:r>
              <a:rPr lang="en-US" i="1" dirty="0"/>
              <a:t> J Med. </a:t>
            </a:r>
            <a:r>
              <a:rPr lang="en-US" dirty="0"/>
              <a:t>2012;367:1783-1791.</a:t>
            </a:r>
          </a:p>
        </p:txBody>
      </p:sp>
      <p:sp>
        <p:nvSpPr>
          <p:cNvPr id="12" name="TextBox 15396">
            <a:extLst>
              <a:ext uri="{FF2B5EF4-FFF2-40B4-BE49-F238E27FC236}">
                <a16:creationId xmlns:a16="http://schemas.microsoft.com/office/drawing/2014/main" id="{09CB2B65-16E6-49D1-89AA-E6D879CE0A49}"/>
              </a:ext>
            </a:extLst>
          </p:cNvPr>
          <p:cNvSpPr txBox="1">
            <a:spLocks noChangeArrowheads="1"/>
          </p:cNvSpPr>
          <p:nvPr/>
        </p:nvSpPr>
        <p:spPr bwMode="gray">
          <a:xfrm>
            <a:off x="6606355" y="4267799"/>
            <a:ext cx="2128660" cy="369332"/>
          </a:xfrm>
          <a:prstGeom prst="rect">
            <a:avLst/>
          </a:prstGeom>
          <a:noFill/>
          <a:ln w="9525" algn="ctr">
            <a:noFill/>
            <a:miter lim="800000"/>
            <a:headEnd/>
            <a:tailEnd/>
          </a:ln>
          <a:effectLst/>
        </p:spPr>
        <p:txBody>
          <a:bodyPr wrap="none" lIns="0" tIns="0" rIns="0" bIns="0" anchor="ctr">
            <a:spAutoFit/>
          </a:bodyPr>
          <a:lstStyle/>
          <a:p>
            <a:pPr defTabSz="761981"/>
            <a:r>
              <a:rPr lang="en-GB" sz="1200" b="1" dirty="0"/>
              <a:t>Data cut-off July 31, 2012</a:t>
            </a:r>
            <a:br>
              <a:rPr lang="en-GB" sz="1200" b="1" dirty="0"/>
            </a:br>
            <a:r>
              <a:rPr lang="en-GB" sz="1200" b="1" dirty="0"/>
              <a:t>Unstratified HR=0.70 (</a:t>
            </a:r>
            <a:r>
              <a:rPr lang="en-GB" sz="1200" b="1" i="1" dirty="0"/>
              <a:t>P</a:t>
            </a:r>
            <a:r>
              <a:rPr lang="en-GB" sz="1200" b="1" dirty="0"/>
              <a:t> = 0.0012)</a:t>
            </a:r>
          </a:p>
        </p:txBody>
      </p:sp>
      <p:graphicFrame>
        <p:nvGraphicFramePr>
          <p:cNvPr id="62" name="Group 5">
            <a:extLst>
              <a:ext uri="{FF2B5EF4-FFF2-40B4-BE49-F238E27FC236}">
                <a16:creationId xmlns:a16="http://schemas.microsoft.com/office/drawing/2014/main" id="{5B2DCF7F-F6D0-4E65-8A38-DE44F9932563}"/>
              </a:ext>
            </a:extLst>
          </p:cNvPr>
          <p:cNvGraphicFramePr>
            <a:graphicFrameLocks/>
          </p:cNvGraphicFramePr>
          <p:nvPr>
            <p:extLst>
              <p:ext uri="{D42A27DB-BD31-4B8C-83A1-F6EECF244321}">
                <p14:modId xmlns:p14="http://schemas.microsoft.com/office/powerpoint/2010/main" val="1654158887"/>
              </p:ext>
            </p:extLst>
          </p:nvPr>
        </p:nvGraphicFramePr>
        <p:xfrm>
          <a:off x="6606354" y="2365815"/>
          <a:ext cx="5096464" cy="1704085"/>
        </p:xfrm>
        <a:graphic>
          <a:graphicData uri="http://schemas.openxmlformats.org/drawingml/2006/table">
            <a:tbl>
              <a:tblPr>
                <a:effectLst>
                  <a:outerShdw blurRad="114300" dist="38100" dir="5400000" sx="102000" sy="102000" algn="t" rotWithShape="0">
                    <a:schemeClr val="bg1">
                      <a:alpha val="42000"/>
                    </a:schemeClr>
                  </a:outerShdw>
                </a:effectLst>
              </a:tblPr>
              <a:tblGrid>
                <a:gridCol w="1491792">
                  <a:extLst>
                    <a:ext uri="{9D8B030D-6E8A-4147-A177-3AD203B41FA5}">
                      <a16:colId xmlns:a16="http://schemas.microsoft.com/office/drawing/2014/main" val="20000"/>
                    </a:ext>
                  </a:extLst>
                </a:gridCol>
                <a:gridCol w="1802336">
                  <a:extLst>
                    <a:ext uri="{9D8B030D-6E8A-4147-A177-3AD203B41FA5}">
                      <a16:colId xmlns:a16="http://schemas.microsoft.com/office/drawing/2014/main" val="20001"/>
                    </a:ext>
                  </a:extLst>
                </a:gridCol>
                <a:gridCol w="1802336">
                  <a:extLst>
                    <a:ext uri="{9D8B030D-6E8A-4147-A177-3AD203B41FA5}">
                      <a16:colId xmlns:a16="http://schemas.microsoft.com/office/drawing/2014/main" val="20002"/>
                    </a:ext>
                  </a:extLst>
                </a:gridCol>
              </a:tblGrid>
              <a:tr h="425991">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600" b="1" i="0" u="none" strike="noStrike" kern="1200" cap="none" normalizeH="0" baseline="0" dirty="0">
                        <a:ln>
                          <a:noFill/>
                        </a:ln>
                        <a:solidFill>
                          <a:schemeClr val="accent2">
                            <a:lumMod val="75000"/>
                          </a:schemeClr>
                        </a:solidFill>
                        <a:effectLst/>
                        <a:latin typeface="Calibri" charset="0"/>
                        <a:ea typeface="+mn-ea"/>
                        <a:cs typeface="+mn-cs"/>
                      </a:endParaRP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a:ln>
                            <a:noFill/>
                          </a:ln>
                          <a:solidFill>
                            <a:schemeClr val="tx1"/>
                          </a:solidFill>
                          <a:effectLst/>
                          <a:latin typeface="Calibri" charset="0"/>
                          <a:ea typeface="+mn-ea"/>
                          <a:cs typeface="+mn-cs"/>
                        </a:rPr>
                        <a:t>Median (mo)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a:ln>
                            <a:noFill/>
                          </a:ln>
                          <a:solidFill>
                            <a:schemeClr val="tx1"/>
                          </a:solidFill>
                          <a:effectLst/>
                          <a:latin typeface="Calibri" charset="0"/>
                          <a:ea typeface="+mn-ea"/>
                          <a:cs typeface="+mn-cs"/>
                        </a:rPr>
                        <a:t>No. of events</a:t>
                      </a: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952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a:ln>
                            <a:noFill/>
                          </a:ln>
                          <a:solidFill>
                            <a:srgbClr val="FF9900"/>
                          </a:solidFill>
                          <a:effectLst/>
                          <a:latin typeface="Calibri" charset="0"/>
                          <a:ea typeface="+mn-ea"/>
                          <a:cs typeface="+mn-cs"/>
                        </a:rPr>
                        <a:t>Cap + Lap</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a:ln>
                            <a:noFill/>
                          </a:ln>
                          <a:solidFill>
                            <a:schemeClr val="tx1"/>
                          </a:solidFill>
                          <a:effectLst/>
                          <a:latin typeface="Calibri" charset="0"/>
                          <a:ea typeface="+mn-ea"/>
                          <a:cs typeface="+mn-cs"/>
                        </a:rPr>
                        <a:t>25.1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a:ln>
                            <a:noFill/>
                          </a:ln>
                          <a:solidFill>
                            <a:schemeClr val="tx1"/>
                          </a:solidFill>
                          <a:effectLst/>
                          <a:latin typeface="Calibri" charset="0"/>
                          <a:ea typeface="+mn-ea"/>
                          <a:cs typeface="+mn-cs"/>
                        </a:rPr>
                        <a:t>182</a:t>
                      </a: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19524">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a:ln>
                            <a:noFill/>
                          </a:ln>
                          <a:solidFill>
                            <a:srgbClr val="00CCFF"/>
                          </a:solidFill>
                          <a:effectLst/>
                          <a:latin typeface="Calibri" charset="0"/>
                          <a:ea typeface="+mn-ea"/>
                          <a:cs typeface="+mn-cs"/>
                        </a:rPr>
                        <a:t>T-DM1</a:t>
                      </a:r>
                    </a:p>
                  </a:txBody>
                  <a:tcPr marL="0" marR="0" marT="0" marB="0"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a:ln>
                            <a:noFill/>
                          </a:ln>
                          <a:solidFill>
                            <a:schemeClr val="tx1"/>
                          </a:solidFill>
                          <a:effectLst/>
                          <a:latin typeface="Calibri" charset="0"/>
                          <a:ea typeface="+mn-ea"/>
                          <a:cs typeface="+mn-cs"/>
                        </a:rPr>
                        <a:t>30.9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900" b="1" i="0" u="none" strike="noStrike" kern="1200" cap="none" normalizeH="0" baseline="0" dirty="0">
                          <a:ln>
                            <a:noFill/>
                          </a:ln>
                          <a:solidFill>
                            <a:schemeClr val="tx1"/>
                          </a:solidFill>
                          <a:effectLst/>
                          <a:latin typeface="Calibri" charset="0"/>
                          <a:ea typeface="+mn-ea"/>
                          <a:cs typeface="+mn-cs"/>
                        </a:rPr>
                        <a:t>149</a:t>
                      </a:r>
                    </a:p>
                  </a:txBody>
                  <a:tcPr marL="0" marR="0" marT="0" marB="0"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9046">
                <a:tc gridSpan="3">
                  <a:txBody>
                    <a:bodyPr/>
                    <a:lstStyle/>
                    <a:p>
                      <a:pPr marL="0" marR="0" lvl="0" indent="0" algn="ctr" defTabSz="457200" rtl="0" eaLnBrk="1" fontAlgn="base" latinLnBrk="0" hangingPunct="1">
                        <a:lnSpc>
                          <a:spcPct val="100000"/>
                        </a:lnSpc>
                        <a:spcBef>
                          <a:spcPct val="0"/>
                        </a:spcBef>
                        <a:spcAft>
                          <a:spcPct val="0"/>
                        </a:spcAft>
                        <a:buClrTx/>
                        <a:buSzTx/>
                        <a:buFontTx/>
                        <a:buNone/>
                        <a:tabLst/>
                        <a:defRPr/>
                      </a:pPr>
                      <a:r>
                        <a:rPr lang="en-US" sz="1600" b="1" kern="1200" dirty="0">
                          <a:solidFill>
                            <a:schemeClr val="tx1"/>
                          </a:solidFill>
                          <a:latin typeface="+mn-lt"/>
                          <a:ea typeface="+mn-ea"/>
                          <a:cs typeface="+mn-cs"/>
                        </a:rPr>
                        <a:t>Stratified HR=0.682 (95% CI, 0.55-0.85); </a:t>
                      </a:r>
                      <a:r>
                        <a:rPr lang="en-US" sz="1600" b="1" i="1" kern="1200" dirty="0">
                          <a:solidFill>
                            <a:schemeClr val="tx1"/>
                          </a:solidFill>
                          <a:latin typeface="+mn-lt"/>
                          <a:ea typeface="+mn-ea"/>
                          <a:cs typeface="+mn-cs"/>
                        </a:rPr>
                        <a:t>P</a:t>
                      </a:r>
                      <a:r>
                        <a:rPr lang="en-US" sz="1600" b="1" i="1" kern="1200" baseline="0" dirty="0">
                          <a:solidFill>
                            <a:schemeClr val="tx1"/>
                          </a:solidFill>
                          <a:latin typeface="+mn-lt"/>
                          <a:ea typeface="+mn-ea"/>
                          <a:cs typeface="+mn-cs"/>
                        </a:rPr>
                        <a:t> </a:t>
                      </a:r>
                      <a:r>
                        <a:rPr lang="en-US" sz="1600" b="1" i="0" kern="1200" baseline="0" dirty="0">
                          <a:solidFill>
                            <a:schemeClr val="tx1"/>
                          </a:solidFill>
                          <a:latin typeface="+mn-lt"/>
                          <a:ea typeface="+mn-ea"/>
                          <a:cs typeface="+mn-cs"/>
                        </a:rPr>
                        <a:t>= </a:t>
                      </a:r>
                      <a:r>
                        <a:rPr lang="en-US" sz="1600" b="1" kern="1200" dirty="0">
                          <a:solidFill>
                            <a:schemeClr val="tx1"/>
                          </a:solidFill>
                          <a:latin typeface="+mn-lt"/>
                          <a:ea typeface="+mn-ea"/>
                          <a:cs typeface="+mn-cs"/>
                        </a:rPr>
                        <a:t>0.0006</a:t>
                      </a:r>
                      <a:r>
                        <a:rPr lang="en-GB" sz="1600" b="1" kern="1200" dirty="0">
                          <a:solidFill>
                            <a:schemeClr val="tx1"/>
                          </a:solidFill>
                          <a:latin typeface="+mn-lt"/>
                          <a:ea typeface="+mn-ea"/>
                          <a:cs typeface="+mn-cs"/>
                        </a:rPr>
                        <a:t> </a:t>
                      </a:r>
                      <a:endParaRPr lang="en-US" sz="1600" b="1" kern="1200" dirty="0">
                        <a:solidFill>
                          <a:schemeClr val="tx1"/>
                        </a:solidFill>
                        <a:latin typeface="+mn-lt"/>
                        <a:ea typeface="+mn-ea"/>
                        <a:cs typeface="+mn-cs"/>
                      </a:endParaRPr>
                    </a:p>
                    <a:p>
                      <a:pPr marL="0" marR="0" lvl="0" indent="0" algn="ctr" defTabSz="457200" rtl="0" eaLnBrk="1" fontAlgn="base" latinLnBrk="0" hangingPunct="1">
                        <a:lnSpc>
                          <a:spcPct val="100000"/>
                        </a:lnSpc>
                        <a:spcBef>
                          <a:spcPct val="0"/>
                        </a:spcBef>
                        <a:spcAft>
                          <a:spcPct val="0"/>
                        </a:spcAft>
                        <a:buClrTx/>
                        <a:buSzTx/>
                        <a:buFontTx/>
                        <a:buNone/>
                        <a:tabLst/>
                        <a:defRPr/>
                      </a:pPr>
                      <a:r>
                        <a:rPr lang="en-US" sz="1600" b="0" i="1" kern="1200" dirty="0">
                          <a:solidFill>
                            <a:schemeClr val="tx1"/>
                          </a:solidFill>
                          <a:latin typeface="+mn-lt"/>
                          <a:ea typeface="+mn-ea"/>
                          <a:cs typeface="+mn-cs"/>
                        </a:rPr>
                        <a:t>Efficacy stopping boundary </a:t>
                      </a:r>
                      <a:r>
                        <a:rPr lang="en-US" sz="1600" b="0" i="0" kern="1200" dirty="0">
                          <a:solidFill>
                            <a:schemeClr val="tx1"/>
                          </a:solidFill>
                          <a:latin typeface="+mn-lt"/>
                          <a:ea typeface="+mn-ea"/>
                          <a:cs typeface="+mn-cs"/>
                        </a:rPr>
                        <a:t>P</a:t>
                      </a:r>
                      <a:r>
                        <a:rPr lang="en-US" sz="1600" b="0" i="1" kern="1200" dirty="0">
                          <a:solidFill>
                            <a:schemeClr val="tx1"/>
                          </a:solidFill>
                          <a:latin typeface="+mn-lt"/>
                          <a:ea typeface="+mn-ea"/>
                          <a:cs typeface="+mn-cs"/>
                        </a:rPr>
                        <a:t> = 0.0037 or HR=0.727</a:t>
                      </a:r>
                    </a:p>
                  </a:txBody>
                  <a:tcPr marL="0" marR="0" marT="0" marB="0"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kern="1200" cap="none" normalizeH="0" baseline="0" dirty="0">
                        <a:ln>
                          <a:noFill/>
                        </a:ln>
                        <a:solidFill>
                          <a:schemeClr val="tx1"/>
                        </a:solidFill>
                        <a:effectLst/>
                        <a:latin typeface="Calibri" charset="0"/>
                        <a:ea typeface="+mn-ea"/>
                        <a:cs typeface="+mn-cs"/>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100" b="0" i="0" u="none" strike="noStrike" kern="1200" cap="none" normalizeH="0" baseline="0" dirty="0">
                        <a:ln>
                          <a:noFill/>
                        </a:ln>
                        <a:solidFill>
                          <a:schemeClr val="tx1"/>
                        </a:solidFill>
                        <a:effectLst/>
                        <a:latin typeface="Calibri" charset="0"/>
                        <a:ea typeface="+mn-ea"/>
                        <a:cs typeface="+mn-cs"/>
                      </a:endParaRPr>
                    </a:p>
                  </a:txBody>
                  <a:tcPr marL="0" marR="0" marT="0" marB="0" anchor="ctr" horzOverflow="overflow">
                    <a:lnL w="12700" cap="flat" cmpd="sng" algn="ctr">
                      <a:solidFill>
                        <a:schemeClr val="bg1"/>
                      </a:solidFill>
                      <a:prstDash val="solid"/>
                      <a:round/>
                      <a:headEnd type="none" w="med" len="med"/>
                      <a:tailEnd type="none" w="med" len="med"/>
                    </a:lnL>
                    <a:lnR w="9525" cap="flat" cmpd="sng" algn="ctr">
                      <a:solidFill>
                        <a:srgbClr val="F1EFED"/>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3"/>
                  </a:ext>
                </a:extLst>
              </a:tr>
            </a:tbl>
          </a:graphicData>
        </a:graphic>
      </p:graphicFrame>
      <p:grpSp>
        <p:nvGrpSpPr>
          <p:cNvPr id="118" name="Group 117">
            <a:extLst>
              <a:ext uri="{FF2B5EF4-FFF2-40B4-BE49-F238E27FC236}">
                <a16:creationId xmlns:a16="http://schemas.microsoft.com/office/drawing/2014/main" id="{5E80C38D-5522-4745-881C-CB10CB15DE2D}"/>
              </a:ext>
            </a:extLst>
          </p:cNvPr>
          <p:cNvGrpSpPr/>
          <p:nvPr/>
        </p:nvGrpSpPr>
        <p:grpSpPr>
          <a:xfrm>
            <a:off x="512986" y="1936941"/>
            <a:ext cx="5987842" cy="3635842"/>
            <a:chOff x="536859" y="1759916"/>
            <a:chExt cx="4076093" cy="2475021"/>
          </a:xfrm>
        </p:grpSpPr>
        <p:grpSp>
          <p:nvGrpSpPr>
            <p:cNvPr id="13" name="Group 12">
              <a:extLst>
                <a:ext uri="{FF2B5EF4-FFF2-40B4-BE49-F238E27FC236}">
                  <a16:creationId xmlns:a16="http://schemas.microsoft.com/office/drawing/2014/main" id="{99624992-B133-4EC2-96B7-E1200A797B7E}"/>
                </a:ext>
              </a:extLst>
            </p:cNvPr>
            <p:cNvGrpSpPr/>
            <p:nvPr/>
          </p:nvGrpSpPr>
          <p:grpSpPr>
            <a:xfrm>
              <a:off x="2179434" y="2102944"/>
              <a:ext cx="1187571" cy="1568233"/>
              <a:chOff x="3634710" y="3645024"/>
              <a:chExt cx="2365242" cy="219075"/>
            </a:xfrm>
          </p:grpSpPr>
          <p:cxnSp>
            <p:nvCxnSpPr>
              <p:cNvPr id="14" name="Straight Connector 13">
                <a:extLst>
                  <a:ext uri="{FF2B5EF4-FFF2-40B4-BE49-F238E27FC236}">
                    <a16:creationId xmlns:a16="http://schemas.microsoft.com/office/drawing/2014/main" id="{2E595450-CBA0-4D37-B16B-C23A0A7308BA}"/>
                  </a:ext>
                </a:extLst>
              </p:cNvPr>
              <p:cNvCxnSpPr/>
              <p:nvPr/>
            </p:nvCxnSpPr>
            <p:spPr>
              <a:xfrm>
                <a:off x="5999952" y="3645024"/>
                <a:ext cx="0" cy="21907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681D36C-1FA1-4B23-A1C4-0B5B864886E0}"/>
                  </a:ext>
                </a:extLst>
              </p:cNvPr>
              <p:cNvCxnSpPr/>
              <p:nvPr/>
            </p:nvCxnSpPr>
            <p:spPr>
              <a:xfrm>
                <a:off x="3634710" y="3645024"/>
                <a:ext cx="0" cy="219075"/>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16" name="TextBox 25606">
              <a:extLst>
                <a:ext uri="{FF2B5EF4-FFF2-40B4-BE49-F238E27FC236}">
                  <a16:creationId xmlns:a16="http://schemas.microsoft.com/office/drawing/2014/main" id="{CE4517E7-E5C3-4AAA-877B-3450AB595A7F}"/>
                </a:ext>
              </a:extLst>
            </p:cNvPr>
            <p:cNvSpPr txBox="1">
              <a:spLocks noChangeArrowheads="1"/>
            </p:cNvSpPr>
            <p:nvPr/>
          </p:nvSpPr>
          <p:spPr bwMode="gray">
            <a:xfrm rot="16200000">
              <a:off x="47015" y="2906169"/>
              <a:ext cx="1105395" cy="125707"/>
            </a:xfrm>
            <a:prstGeom prst="rect">
              <a:avLst/>
            </a:prstGeom>
            <a:noFill/>
            <a:ln w="9525" algn="ctr">
              <a:noFill/>
              <a:miter lim="800000"/>
              <a:headEnd/>
              <a:tailEnd/>
            </a:ln>
            <a:effectLst/>
          </p:spPr>
          <p:txBody>
            <a:bodyPr wrap="none" lIns="0" tIns="0" rIns="0" bIns="0">
              <a:spAutoFit/>
            </a:bodyPr>
            <a:lstStyle/>
            <a:p>
              <a:pPr algn="ctr" defTabSz="761981"/>
              <a:r>
                <a:rPr lang="en-US" sz="1200" b="1" dirty="0"/>
                <a:t>PROPORTION SURVIVING</a:t>
              </a:r>
            </a:p>
          </p:txBody>
        </p:sp>
        <p:sp>
          <p:nvSpPr>
            <p:cNvPr id="17" name="TextBox 25607">
              <a:extLst>
                <a:ext uri="{FF2B5EF4-FFF2-40B4-BE49-F238E27FC236}">
                  <a16:creationId xmlns:a16="http://schemas.microsoft.com/office/drawing/2014/main" id="{9DC324DC-D12A-469D-8EB0-4DDA795964C1}"/>
                </a:ext>
              </a:extLst>
            </p:cNvPr>
            <p:cNvSpPr txBox="1">
              <a:spLocks noChangeArrowheads="1"/>
            </p:cNvSpPr>
            <p:nvPr/>
          </p:nvSpPr>
          <p:spPr bwMode="gray">
            <a:xfrm>
              <a:off x="776625" y="2023038"/>
              <a:ext cx="133127" cy="125707"/>
            </a:xfrm>
            <a:prstGeom prst="rect">
              <a:avLst/>
            </a:prstGeom>
            <a:noFill/>
            <a:ln w="9525">
              <a:noFill/>
              <a:miter lim="800000"/>
              <a:headEnd/>
              <a:tailEnd/>
            </a:ln>
          </p:spPr>
          <p:txBody>
            <a:bodyPr wrap="none" lIns="0" tIns="0" rIns="0" bIns="0">
              <a:spAutoFit/>
            </a:bodyPr>
            <a:lstStyle/>
            <a:p>
              <a:pPr algn="r">
                <a:lnSpc>
                  <a:spcPct val="100000"/>
                </a:lnSpc>
              </a:pPr>
              <a:r>
                <a:rPr lang="en-US" sz="1200" dirty="0"/>
                <a:t>1.0</a:t>
              </a:r>
            </a:p>
          </p:txBody>
        </p:sp>
        <p:sp>
          <p:nvSpPr>
            <p:cNvPr id="18" name="TextBox 25605">
              <a:extLst>
                <a:ext uri="{FF2B5EF4-FFF2-40B4-BE49-F238E27FC236}">
                  <a16:creationId xmlns:a16="http://schemas.microsoft.com/office/drawing/2014/main" id="{D7B1FEAD-E132-4ECD-9976-6ECF6ED06BA1}"/>
                </a:ext>
              </a:extLst>
            </p:cNvPr>
            <p:cNvSpPr>
              <a:spLocks noChangeArrowheads="1"/>
            </p:cNvSpPr>
            <p:nvPr/>
          </p:nvSpPr>
          <p:spPr bwMode="gray">
            <a:xfrm>
              <a:off x="2524742" y="4088278"/>
              <a:ext cx="519415" cy="146659"/>
            </a:xfrm>
            <a:prstGeom prst="rect">
              <a:avLst/>
            </a:prstGeom>
            <a:noFill/>
            <a:ln w="9525" algn="ctr">
              <a:noFill/>
              <a:miter lim="800000"/>
              <a:headEnd/>
              <a:tailEnd/>
            </a:ln>
            <a:effectLst/>
          </p:spPr>
          <p:txBody>
            <a:bodyPr wrap="none" lIns="0" tIns="0" rIns="0" bIns="0" anchor="ctr">
              <a:spAutoFit/>
            </a:bodyPr>
            <a:lstStyle/>
            <a:p>
              <a:pPr algn="ctr" defTabSz="761981"/>
              <a:r>
                <a:rPr lang="en-US" sz="1400" b="1" dirty="0"/>
                <a:t>Time (mo)</a:t>
              </a:r>
            </a:p>
          </p:txBody>
        </p:sp>
        <p:sp>
          <p:nvSpPr>
            <p:cNvPr id="19" name="Straight Connector 25622">
              <a:extLst>
                <a:ext uri="{FF2B5EF4-FFF2-40B4-BE49-F238E27FC236}">
                  <a16:creationId xmlns:a16="http://schemas.microsoft.com/office/drawing/2014/main" id="{33F47307-F666-489A-98EC-F2507B2820F9}"/>
                </a:ext>
              </a:extLst>
            </p:cNvPr>
            <p:cNvSpPr>
              <a:spLocks noChangeShapeType="1"/>
            </p:cNvSpPr>
            <p:nvPr/>
          </p:nvSpPr>
          <p:spPr bwMode="gray">
            <a:xfrm flipV="1">
              <a:off x="942712" y="3793643"/>
              <a:ext cx="3649793" cy="1007"/>
            </a:xfrm>
            <a:prstGeom prst="line">
              <a:avLst/>
            </a:prstGeom>
            <a:noFill/>
            <a:ln w="28575" cap="rnd" algn="ctr">
              <a:solidFill>
                <a:schemeClr val="tx1"/>
              </a:solidFill>
              <a:prstDash val="solid"/>
              <a:round/>
              <a:headEnd type="none" w="sm" len="sm"/>
              <a:tailEnd type="none" w="sm" len="sm"/>
            </a:ln>
          </p:spPr>
          <p:txBody>
            <a:bodyPr wrap="none">
              <a:noAutofit/>
            </a:bodyPr>
            <a:lstStyle/>
            <a:p>
              <a:endParaRPr lang="en-US" sz="1600" dirty="0">
                <a:solidFill>
                  <a:schemeClr val="accent5"/>
                </a:solidFill>
              </a:endParaRPr>
            </a:p>
          </p:txBody>
        </p:sp>
        <p:cxnSp>
          <p:nvCxnSpPr>
            <p:cNvPr id="23" name="Straight Connector 22">
              <a:extLst>
                <a:ext uri="{FF2B5EF4-FFF2-40B4-BE49-F238E27FC236}">
                  <a16:creationId xmlns:a16="http://schemas.microsoft.com/office/drawing/2014/main" id="{1FBB853D-0C66-43A8-A4DF-CDC929A04D7E}"/>
                </a:ext>
              </a:extLst>
            </p:cNvPr>
            <p:cNvCxnSpPr/>
            <p:nvPr/>
          </p:nvCxnSpPr>
          <p:spPr>
            <a:xfrm>
              <a:off x="4554574"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C05BD48-2A08-4883-8020-F239F9548D1D}"/>
                </a:ext>
              </a:extLst>
            </p:cNvPr>
            <p:cNvCxnSpPr/>
            <p:nvPr/>
          </p:nvCxnSpPr>
          <p:spPr>
            <a:xfrm>
              <a:off x="991863"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5600">
              <a:extLst>
                <a:ext uri="{FF2B5EF4-FFF2-40B4-BE49-F238E27FC236}">
                  <a16:creationId xmlns:a16="http://schemas.microsoft.com/office/drawing/2014/main" id="{0E250040-B721-4049-82D4-CF0948A13E72}"/>
                </a:ext>
              </a:extLst>
            </p:cNvPr>
            <p:cNvSpPr txBox="1">
              <a:spLocks noChangeArrowheads="1"/>
            </p:cNvSpPr>
            <p:nvPr/>
          </p:nvSpPr>
          <p:spPr bwMode="gray">
            <a:xfrm>
              <a:off x="856283" y="3721830"/>
              <a:ext cx="53470" cy="125707"/>
            </a:xfrm>
            <a:prstGeom prst="rect">
              <a:avLst/>
            </a:prstGeom>
            <a:noFill/>
            <a:ln w="9525">
              <a:noFill/>
              <a:miter lim="800000"/>
              <a:headEnd/>
              <a:tailEnd/>
            </a:ln>
          </p:spPr>
          <p:txBody>
            <a:bodyPr wrap="none" lIns="0" tIns="0" rIns="0" bIns="0">
              <a:spAutoFit/>
            </a:bodyPr>
            <a:lstStyle/>
            <a:p>
              <a:pPr algn="r">
                <a:lnSpc>
                  <a:spcPct val="100000"/>
                </a:lnSpc>
              </a:pPr>
              <a:r>
                <a:rPr lang="en-US" sz="1200" dirty="0"/>
                <a:t>0</a:t>
              </a:r>
            </a:p>
          </p:txBody>
        </p:sp>
        <p:sp>
          <p:nvSpPr>
            <p:cNvPr id="26" name="TextBox 25">
              <a:extLst>
                <a:ext uri="{FF2B5EF4-FFF2-40B4-BE49-F238E27FC236}">
                  <a16:creationId xmlns:a16="http://schemas.microsoft.com/office/drawing/2014/main" id="{F4C787EB-137A-4CB0-A347-74521C90CEE3}"/>
                </a:ext>
              </a:extLst>
            </p:cNvPr>
            <p:cNvSpPr txBox="1"/>
            <p:nvPr/>
          </p:nvSpPr>
          <p:spPr>
            <a:xfrm>
              <a:off x="972608" y="3883021"/>
              <a:ext cx="53470" cy="125707"/>
            </a:xfrm>
            <a:prstGeom prst="rect">
              <a:avLst/>
            </a:prstGeom>
            <a:noFill/>
            <a:ln w="9525">
              <a:noFill/>
              <a:miter lim="800000"/>
              <a:headEnd/>
              <a:tailEnd/>
            </a:ln>
          </p:spPr>
          <p:txBody>
            <a:bodyPr wrap="none" lIns="0" tIns="0" rIns="0" bIns="0">
              <a:spAutoFit/>
            </a:bodyPr>
            <a:lstStyle/>
            <a:p>
              <a:pPr algn="ctr"/>
              <a:r>
                <a:rPr lang="en-US" sz="1200" dirty="0"/>
                <a:t>0</a:t>
              </a:r>
            </a:p>
          </p:txBody>
        </p:sp>
        <p:sp>
          <p:nvSpPr>
            <p:cNvPr id="27" name="TextBox 26">
              <a:extLst>
                <a:ext uri="{FF2B5EF4-FFF2-40B4-BE49-F238E27FC236}">
                  <a16:creationId xmlns:a16="http://schemas.microsoft.com/office/drawing/2014/main" id="{13AA92D4-4E92-4BCF-B022-C55CDBFF3DA0}"/>
                </a:ext>
              </a:extLst>
            </p:cNvPr>
            <p:cNvSpPr txBox="1"/>
            <p:nvPr/>
          </p:nvSpPr>
          <p:spPr>
            <a:xfrm>
              <a:off x="1761153" y="3883021"/>
              <a:ext cx="53470" cy="125707"/>
            </a:xfrm>
            <a:prstGeom prst="rect">
              <a:avLst/>
            </a:prstGeom>
            <a:noFill/>
            <a:ln w="9525">
              <a:noFill/>
              <a:miter lim="800000"/>
              <a:headEnd/>
              <a:tailEnd/>
            </a:ln>
          </p:spPr>
          <p:txBody>
            <a:bodyPr wrap="none" lIns="0" tIns="0" rIns="0" bIns="0">
              <a:spAutoFit/>
            </a:bodyPr>
            <a:lstStyle/>
            <a:p>
              <a:pPr algn="ctr"/>
              <a:r>
                <a:rPr lang="en-US" sz="1200" dirty="0"/>
                <a:t>8</a:t>
              </a:r>
            </a:p>
          </p:txBody>
        </p:sp>
        <p:sp>
          <p:nvSpPr>
            <p:cNvPr id="28" name="TextBox 27">
              <a:extLst>
                <a:ext uri="{FF2B5EF4-FFF2-40B4-BE49-F238E27FC236}">
                  <a16:creationId xmlns:a16="http://schemas.microsoft.com/office/drawing/2014/main" id="{DD01E194-BC3E-46DC-B064-BAA3B350B93C}"/>
                </a:ext>
              </a:extLst>
            </p:cNvPr>
            <p:cNvSpPr txBox="1"/>
            <p:nvPr/>
          </p:nvSpPr>
          <p:spPr>
            <a:xfrm>
              <a:off x="2326087" y="3883021"/>
              <a:ext cx="106938" cy="125707"/>
            </a:xfrm>
            <a:prstGeom prst="rect">
              <a:avLst/>
            </a:prstGeom>
            <a:noFill/>
            <a:ln w="9525">
              <a:noFill/>
              <a:miter lim="800000"/>
              <a:headEnd/>
              <a:tailEnd/>
            </a:ln>
          </p:spPr>
          <p:txBody>
            <a:bodyPr wrap="none" lIns="0" tIns="0" rIns="0" bIns="0">
              <a:spAutoFit/>
            </a:bodyPr>
            <a:lstStyle/>
            <a:p>
              <a:pPr algn="ctr"/>
              <a:r>
                <a:rPr lang="en-US" sz="1200" dirty="0"/>
                <a:t>14</a:t>
              </a:r>
            </a:p>
          </p:txBody>
        </p:sp>
        <p:sp>
          <p:nvSpPr>
            <p:cNvPr id="30" name="TextBox 29">
              <a:extLst>
                <a:ext uri="{FF2B5EF4-FFF2-40B4-BE49-F238E27FC236}">
                  <a16:creationId xmlns:a16="http://schemas.microsoft.com/office/drawing/2014/main" id="{AC5AEB48-88CD-498E-85F8-9378152D5F0A}"/>
                </a:ext>
              </a:extLst>
            </p:cNvPr>
            <p:cNvSpPr txBox="1"/>
            <p:nvPr/>
          </p:nvSpPr>
          <p:spPr>
            <a:xfrm>
              <a:off x="2920613" y="3883021"/>
              <a:ext cx="106938" cy="125707"/>
            </a:xfrm>
            <a:prstGeom prst="rect">
              <a:avLst/>
            </a:prstGeom>
            <a:noFill/>
            <a:ln w="9525">
              <a:noFill/>
              <a:miter lim="800000"/>
              <a:headEnd/>
              <a:tailEnd/>
            </a:ln>
          </p:spPr>
          <p:txBody>
            <a:bodyPr wrap="none" lIns="0" tIns="0" rIns="0" bIns="0">
              <a:spAutoFit/>
            </a:bodyPr>
            <a:lstStyle/>
            <a:p>
              <a:pPr algn="ctr"/>
              <a:r>
                <a:rPr lang="en-US" sz="1200" dirty="0"/>
                <a:t>20</a:t>
              </a:r>
            </a:p>
          </p:txBody>
        </p:sp>
        <p:sp>
          <p:nvSpPr>
            <p:cNvPr id="31" name="TextBox 30">
              <a:extLst>
                <a:ext uri="{FF2B5EF4-FFF2-40B4-BE49-F238E27FC236}">
                  <a16:creationId xmlns:a16="http://schemas.microsoft.com/office/drawing/2014/main" id="{B874A96C-3455-42A7-8579-2704EFCF77BF}"/>
                </a:ext>
              </a:extLst>
            </p:cNvPr>
            <p:cNvSpPr txBox="1"/>
            <p:nvPr/>
          </p:nvSpPr>
          <p:spPr>
            <a:xfrm>
              <a:off x="3515139" y="3883021"/>
              <a:ext cx="106938" cy="125707"/>
            </a:xfrm>
            <a:prstGeom prst="rect">
              <a:avLst/>
            </a:prstGeom>
            <a:noFill/>
            <a:ln w="9525">
              <a:noFill/>
              <a:miter lim="800000"/>
              <a:headEnd/>
              <a:tailEnd/>
            </a:ln>
          </p:spPr>
          <p:txBody>
            <a:bodyPr wrap="none" lIns="0" tIns="0" rIns="0" bIns="0">
              <a:spAutoFit/>
            </a:bodyPr>
            <a:lstStyle/>
            <a:p>
              <a:pPr algn="ctr"/>
              <a:r>
                <a:rPr lang="en-US" sz="1200" dirty="0"/>
                <a:t>26</a:t>
              </a:r>
            </a:p>
          </p:txBody>
        </p:sp>
        <p:sp>
          <p:nvSpPr>
            <p:cNvPr id="32" name="TextBox 31">
              <a:extLst>
                <a:ext uri="{FF2B5EF4-FFF2-40B4-BE49-F238E27FC236}">
                  <a16:creationId xmlns:a16="http://schemas.microsoft.com/office/drawing/2014/main" id="{26BB0A5F-C95B-4088-A03D-EC89FD6C880B}"/>
                </a:ext>
              </a:extLst>
            </p:cNvPr>
            <p:cNvSpPr txBox="1"/>
            <p:nvPr/>
          </p:nvSpPr>
          <p:spPr>
            <a:xfrm>
              <a:off x="4506014" y="3883021"/>
              <a:ext cx="106938" cy="125707"/>
            </a:xfrm>
            <a:prstGeom prst="rect">
              <a:avLst/>
            </a:prstGeom>
            <a:noFill/>
            <a:ln w="9525">
              <a:noFill/>
              <a:miter lim="800000"/>
              <a:headEnd/>
              <a:tailEnd/>
            </a:ln>
          </p:spPr>
          <p:txBody>
            <a:bodyPr wrap="none" lIns="0" tIns="0" rIns="0" bIns="0">
              <a:spAutoFit/>
            </a:bodyPr>
            <a:lstStyle/>
            <a:p>
              <a:pPr algn="ctr"/>
              <a:r>
                <a:rPr lang="en-US" sz="1200" dirty="0"/>
                <a:t>36</a:t>
              </a:r>
            </a:p>
          </p:txBody>
        </p:sp>
        <p:cxnSp>
          <p:nvCxnSpPr>
            <p:cNvPr id="33" name="Straight Connector 32">
              <a:extLst>
                <a:ext uri="{FF2B5EF4-FFF2-40B4-BE49-F238E27FC236}">
                  <a16:creationId xmlns:a16="http://schemas.microsoft.com/office/drawing/2014/main" id="{70B1A5E3-414D-4A00-AA5E-88E09BB84A09}"/>
                </a:ext>
              </a:extLst>
            </p:cNvPr>
            <p:cNvCxnSpPr/>
            <p:nvPr/>
          </p:nvCxnSpPr>
          <p:spPr>
            <a:xfrm>
              <a:off x="1189791"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1BC8DCF-8669-4BC0-AF86-074C7C3E4389}"/>
                </a:ext>
              </a:extLst>
            </p:cNvPr>
            <p:cNvCxnSpPr/>
            <p:nvPr/>
          </p:nvCxnSpPr>
          <p:spPr>
            <a:xfrm>
              <a:off x="2377362"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317E546F-925F-4989-934D-F7226898FCF2}"/>
                </a:ext>
              </a:extLst>
            </p:cNvPr>
            <p:cNvCxnSpPr/>
            <p:nvPr/>
          </p:nvCxnSpPr>
          <p:spPr>
            <a:xfrm>
              <a:off x="2971147"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AD10B2A-E815-47E5-A25A-4E1B610EFA05}"/>
                </a:ext>
              </a:extLst>
            </p:cNvPr>
            <p:cNvCxnSpPr/>
            <p:nvPr/>
          </p:nvCxnSpPr>
          <p:spPr>
            <a:xfrm>
              <a:off x="1585648"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TextBox 25601">
              <a:extLst>
                <a:ext uri="{FF2B5EF4-FFF2-40B4-BE49-F238E27FC236}">
                  <a16:creationId xmlns:a16="http://schemas.microsoft.com/office/drawing/2014/main" id="{18DD6C5F-0004-4821-B99A-5750662C7045}"/>
                </a:ext>
              </a:extLst>
            </p:cNvPr>
            <p:cNvSpPr txBox="1">
              <a:spLocks noChangeArrowheads="1"/>
            </p:cNvSpPr>
            <p:nvPr/>
          </p:nvSpPr>
          <p:spPr bwMode="gray">
            <a:xfrm>
              <a:off x="776626" y="3042312"/>
              <a:ext cx="133127" cy="125707"/>
            </a:xfrm>
            <a:prstGeom prst="rect">
              <a:avLst/>
            </a:prstGeom>
            <a:noFill/>
            <a:ln w="9525">
              <a:noFill/>
              <a:miter lim="800000"/>
              <a:headEnd/>
              <a:tailEnd/>
            </a:ln>
          </p:spPr>
          <p:txBody>
            <a:bodyPr wrap="none" lIns="0" tIns="0" rIns="0" bIns="0">
              <a:spAutoFit/>
            </a:bodyPr>
            <a:lstStyle/>
            <a:p>
              <a:pPr algn="r">
                <a:lnSpc>
                  <a:spcPct val="100000"/>
                </a:lnSpc>
              </a:pPr>
              <a:r>
                <a:rPr lang="en-US" sz="1200" dirty="0"/>
                <a:t>0.4</a:t>
              </a:r>
            </a:p>
          </p:txBody>
        </p:sp>
        <p:sp>
          <p:nvSpPr>
            <p:cNvPr id="38" name="TextBox 25607">
              <a:extLst>
                <a:ext uri="{FF2B5EF4-FFF2-40B4-BE49-F238E27FC236}">
                  <a16:creationId xmlns:a16="http://schemas.microsoft.com/office/drawing/2014/main" id="{F3F2C357-EC74-4F9E-8DCD-E8AAB2813159}"/>
                </a:ext>
              </a:extLst>
            </p:cNvPr>
            <p:cNvSpPr txBox="1">
              <a:spLocks noChangeArrowheads="1"/>
            </p:cNvSpPr>
            <p:nvPr/>
          </p:nvSpPr>
          <p:spPr bwMode="gray">
            <a:xfrm>
              <a:off x="776626" y="2362796"/>
              <a:ext cx="133127" cy="125707"/>
            </a:xfrm>
            <a:prstGeom prst="rect">
              <a:avLst/>
            </a:prstGeom>
            <a:noFill/>
            <a:ln w="9525">
              <a:noFill/>
              <a:miter lim="800000"/>
              <a:headEnd/>
              <a:tailEnd/>
            </a:ln>
          </p:spPr>
          <p:txBody>
            <a:bodyPr wrap="none" lIns="0" tIns="0" rIns="0" bIns="0">
              <a:spAutoFit/>
            </a:bodyPr>
            <a:lstStyle/>
            <a:p>
              <a:pPr algn="r">
                <a:lnSpc>
                  <a:spcPct val="100000"/>
                </a:lnSpc>
              </a:pPr>
              <a:r>
                <a:rPr lang="en-US" sz="1200" dirty="0"/>
                <a:t>0.8</a:t>
              </a:r>
            </a:p>
          </p:txBody>
        </p:sp>
        <p:sp>
          <p:nvSpPr>
            <p:cNvPr id="39" name="TextBox 25601">
              <a:extLst>
                <a:ext uri="{FF2B5EF4-FFF2-40B4-BE49-F238E27FC236}">
                  <a16:creationId xmlns:a16="http://schemas.microsoft.com/office/drawing/2014/main" id="{D787F054-13FF-4A58-8463-C1DF2683FC73}"/>
                </a:ext>
              </a:extLst>
            </p:cNvPr>
            <p:cNvSpPr txBox="1">
              <a:spLocks noChangeArrowheads="1"/>
            </p:cNvSpPr>
            <p:nvPr/>
          </p:nvSpPr>
          <p:spPr bwMode="gray">
            <a:xfrm>
              <a:off x="776626" y="2702554"/>
              <a:ext cx="133127" cy="125707"/>
            </a:xfrm>
            <a:prstGeom prst="rect">
              <a:avLst/>
            </a:prstGeom>
            <a:noFill/>
            <a:ln w="9525">
              <a:noFill/>
              <a:miter lim="800000"/>
              <a:headEnd/>
              <a:tailEnd/>
            </a:ln>
          </p:spPr>
          <p:txBody>
            <a:bodyPr wrap="none" lIns="0" tIns="0" rIns="0" bIns="0">
              <a:spAutoFit/>
            </a:bodyPr>
            <a:lstStyle/>
            <a:p>
              <a:pPr algn="r">
                <a:lnSpc>
                  <a:spcPct val="100000"/>
                </a:lnSpc>
              </a:pPr>
              <a:r>
                <a:rPr lang="en-US" sz="1200" dirty="0"/>
                <a:t>0.6</a:t>
              </a:r>
            </a:p>
          </p:txBody>
        </p:sp>
        <p:sp>
          <p:nvSpPr>
            <p:cNvPr id="40" name="TextBox 25600">
              <a:extLst>
                <a:ext uri="{FF2B5EF4-FFF2-40B4-BE49-F238E27FC236}">
                  <a16:creationId xmlns:a16="http://schemas.microsoft.com/office/drawing/2014/main" id="{F444DB67-F72B-4348-AF12-6D21C9D1226F}"/>
                </a:ext>
              </a:extLst>
            </p:cNvPr>
            <p:cNvSpPr txBox="1">
              <a:spLocks noChangeArrowheads="1"/>
            </p:cNvSpPr>
            <p:nvPr/>
          </p:nvSpPr>
          <p:spPr bwMode="gray">
            <a:xfrm>
              <a:off x="776626" y="3382071"/>
              <a:ext cx="133127" cy="125707"/>
            </a:xfrm>
            <a:prstGeom prst="rect">
              <a:avLst/>
            </a:prstGeom>
            <a:noFill/>
            <a:ln w="9525">
              <a:noFill/>
              <a:miter lim="800000"/>
              <a:headEnd/>
              <a:tailEnd/>
            </a:ln>
          </p:spPr>
          <p:txBody>
            <a:bodyPr wrap="none" lIns="0" tIns="0" rIns="0" bIns="0">
              <a:spAutoFit/>
            </a:bodyPr>
            <a:lstStyle/>
            <a:p>
              <a:pPr algn="r">
                <a:lnSpc>
                  <a:spcPct val="100000"/>
                </a:lnSpc>
              </a:pPr>
              <a:r>
                <a:rPr lang="en-US" sz="1200" dirty="0"/>
                <a:t>0.2</a:t>
              </a:r>
            </a:p>
          </p:txBody>
        </p:sp>
        <p:cxnSp>
          <p:nvCxnSpPr>
            <p:cNvPr id="41" name="Straight Connector 40">
              <a:extLst>
                <a:ext uri="{FF2B5EF4-FFF2-40B4-BE49-F238E27FC236}">
                  <a16:creationId xmlns:a16="http://schemas.microsoft.com/office/drawing/2014/main" id="{F97899E7-4B05-49F0-A0C9-F1E771F5605A}"/>
                </a:ext>
              </a:extLst>
            </p:cNvPr>
            <p:cNvCxnSpPr/>
            <p:nvPr/>
          </p:nvCxnSpPr>
          <p:spPr>
            <a:xfrm>
              <a:off x="4158718"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A3C0274-0C45-4BF9-8B47-82332AEF2348}"/>
                </a:ext>
              </a:extLst>
            </p:cNvPr>
            <p:cNvSpPr txBox="1"/>
            <p:nvPr/>
          </p:nvSpPr>
          <p:spPr>
            <a:xfrm>
              <a:off x="1169744" y="3883021"/>
              <a:ext cx="53470" cy="125707"/>
            </a:xfrm>
            <a:prstGeom prst="rect">
              <a:avLst/>
            </a:prstGeom>
            <a:noFill/>
            <a:ln w="9525">
              <a:noFill/>
              <a:miter lim="800000"/>
              <a:headEnd/>
              <a:tailEnd/>
            </a:ln>
          </p:spPr>
          <p:txBody>
            <a:bodyPr wrap="none" lIns="0" tIns="0" rIns="0" bIns="0">
              <a:spAutoFit/>
            </a:bodyPr>
            <a:lstStyle/>
            <a:p>
              <a:pPr algn="ctr"/>
              <a:r>
                <a:rPr lang="en-US" sz="1200" dirty="0"/>
                <a:t>2</a:t>
              </a:r>
            </a:p>
          </p:txBody>
        </p:sp>
        <p:sp>
          <p:nvSpPr>
            <p:cNvPr id="43" name="TextBox 42">
              <a:extLst>
                <a:ext uri="{FF2B5EF4-FFF2-40B4-BE49-F238E27FC236}">
                  <a16:creationId xmlns:a16="http://schemas.microsoft.com/office/drawing/2014/main" id="{1D8B983D-612E-49EC-A91C-F3E130C3229E}"/>
                </a:ext>
              </a:extLst>
            </p:cNvPr>
            <p:cNvSpPr txBox="1"/>
            <p:nvPr/>
          </p:nvSpPr>
          <p:spPr>
            <a:xfrm>
              <a:off x="1564015" y="3883021"/>
              <a:ext cx="53470" cy="125707"/>
            </a:xfrm>
            <a:prstGeom prst="rect">
              <a:avLst/>
            </a:prstGeom>
            <a:noFill/>
            <a:ln w="9525">
              <a:noFill/>
              <a:miter lim="800000"/>
              <a:headEnd/>
              <a:tailEnd/>
            </a:ln>
          </p:spPr>
          <p:txBody>
            <a:bodyPr wrap="none" lIns="0" tIns="0" rIns="0" bIns="0">
              <a:spAutoFit/>
            </a:bodyPr>
            <a:lstStyle/>
            <a:p>
              <a:pPr algn="ctr"/>
              <a:r>
                <a:rPr lang="en-US" sz="1200" dirty="0"/>
                <a:t>6</a:t>
              </a:r>
            </a:p>
          </p:txBody>
        </p:sp>
        <p:sp>
          <p:nvSpPr>
            <p:cNvPr id="44" name="TextBox 43">
              <a:extLst>
                <a:ext uri="{FF2B5EF4-FFF2-40B4-BE49-F238E27FC236}">
                  <a16:creationId xmlns:a16="http://schemas.microsoft.com/office/drawing/2014/main" id="{E870E988-50CD-4074-B229-5B5C99C5DC5E}"/>
                </a:ext>
              </a:extLst>
            </p:cNvPr>
            <p:cNvSpPr txBox="1"/>
            <p:nvPr/>
          </p:nvSpPr>
          <p:spPr>
            <a:xfrm>
              <a:off x="2127912" y="3883021"/>
              <a:ext cx="106938" cy="125707"/>
            </a:xfrm>
            <a:prstGeom prst="rect">
              <a:avLst/>
            </a:prstGeom>
            <a:noFill/>
            <a:ln w="9525">
              <a:noFill/>
              <a:miter lim="800000"/>
              <a:headEnd/>
              <a:tailEnd/>
            </a:ln>
          </p:spPr>
          <p:txBody>
            <a:bodyPr wrap="none" lIns="0" tIns="0" rIns="0" bIns="0">
              <a:spAutoFit/>
            </a:bodyPr>
            <a:lstStyle/>
            <a:p>
              <a:pPr algn="ctr"/>
              <a:r>
                <a:rPr lang="en-US" sz="1200" dirty="0"/>
                <a:t>12</a:t>
              </a:r>
            </a:p>
          </p:txBody>
        </p:sp>
        <p:sp>
          <p:nvSpPr>
            <p:cNvPr id="45" name="TextBox 44">
              <a:extLst>
                <a:ext uri="{FF2B5EF4-FFF2-40B4-BE49-F238E27FC236}">
                  <a16:creationId xmlns:a16="http://schemas.microsoft.com/office/drawing/2014/main" id="{A8F0CBD2-9729-438F-A870-0B639AA7FC9F}"/>
                </a:ext>
              </a:extLst>
            </p:cNvPr>
            <p:cNvSpPr txBox="1"/>
            <p:nvPr/>
          </p:nvSpPr>
          <p:spPr>
            <a:xfrm>
              <a:off x="2722438" y="3883021"/>
              <a:ext cx="106938" cy="125707"/>
            </a:xfrm>
            <a:prstGeom prst="rect">
              <a:avLst/>
            </a:prstGeom>
            <a:noFill/>
            <a:ln w="9525">
              <a:noFill/>
              <a:miter lim="800000"/>
              <a:headEnd/>
              <a:tailEnd/>
            </a:ln>
          </p:spPr>
          <p:txBody>
            <a:bodyPr wrap="none" lIns="0" tIns="0" rIns="0" bIns="0">
              <a:spAutoFit/>
            </a:bodyPr>
            <a:lstStyle/>
            <a:p>
              <a:pPr algn="ctr"/>
              <a:r>
                <a:rPr lang="en-US" sz="1200" dirty="0"/>
                <a:t>18</a:t>
              </a:r>
            </a:p>
          </p:txBody>
        </p:sp>
        <p:sp>
          <p:nvSpPr>
            <p:cNvPr id="46" name="TextBox 45">
              <a:extLst>
                <a:ext uri="{FF2B5EF4-FFF2-40B4-BE49-F238E27FC236}">
                  <a16:creationId xmlns:a16="http://schemas.microsoft.com/office/drawing/2014/main" id="{CAC47639-4210-4C55-96A5-95AB35CB584F}"/>
                </a:ext>
              </a:extLst>
            </p:cNvPr>
            <p:cNvSpPr txBox="1"/>
            <p:nvPr/>
          </p:nvSpPr>
          <p:spPr>
            <a:xfrm>
              <a:off x="3316962" y="3883021"/>
              <a:ext cx="106938" cy="125707"/>
            </a:xfrm>
            <a:prstGeom prst="rect">
              <a:avLst/>
            </a:prstGeom>
            <a:noFill/>
            <a:ln w="9525">
              <a:noFill/>
              <a:miter lim="800000"/>
              <a:headEnd/>
              <a:tailEnd/>
            </a:ln>
          </p:spPr>
          <p:txBody>
            <a:bodyPr wrap="none" lIns="0" tIns="0" rIns="0" bIns="0">
              <a:spAutoFit/>
            </a:bodyPr>
            <a:lstStyle/>
            <a:p>
              <a:pPr algn="ctr"/>
              <a:r>
                <a:rPr lang="en-US" sz="1200" dirty="0"/>
                <a:t>24</a:t>
              </a:r>
            </a:p>
          </p:txBody>
        </p:sp>
        <p:sp>
          <p:nvSpPr>
            <p:cNvPr id="47" name="TextBox 46">
              <a:extLst>
                <a:ext uri="{FF2B5EF4-FFF2-40B4-BE49-F238E27FC236}">
                  <a16:creationId xmlns:a16="http://schemas.microsoft.com/office/drawing/2014/main" id="{BE0336F2-E75F-4D7B-97CF-568576AF45C2}"/>
                </a:ext>
              </a:extLst>
            </p:cNvPr>
            <p:cNvSpPr txBox="1"/>
            <p:nvPr/>
          </p:nvSpPr>
          <p:spPr>
            <a:xfrm>
              <a:off x="1366880" y="3883021"/>
              <a:ext cx="53470" cy="125707"/>
            </a:xfrm>
            <a:prstGeom prst="rect">
              <a:avLst/>
            </a:prstGeom>
            <a:noFill/>
            <a:ln w="9525">
              <a:noFill/>
              <a:miter lim="800000"/>
              <a:headEnd/>
              <a:tailEnd/>
            </a:ln>
          </p:spPr>
          <p:txBody>
            <a:bodyPr wrap="none" lIns="0" tIns="0" rIns="0" bIns="0">
              <a:spAutoFit/>
            </a:bodyPr>
            <a:lstStyle/>
            <a:p>
              <a:pPr algn="ctr"/>
              <a:r>
                <a:rPr lang="en-US" sz="1200" dirty="0"/>
                <a:t>4</a:t>
              </a:r>
            </a:p>
          </p:txBody>
        </p:sp>
        <p:sp>
          <p:nvSpPr>
            <p:cNvPr id="48" name="TextBox 47">
              <a:extLst>
                <a:ext uri="{FF2B5EF4-FFF2-40B4-BE49-F238E27FC236}">
                  <a16:creationId xmlns:a16="http://schemas.microsoft.com/office/drawing/2014/main" id="{66EA94CF-C266-419A-86C9-13136B9F711D}"/>
                </a:ext>
              </a:extLst>
            </p:cNvPr>
            <p:cNvSpPr txBox="1"/>
            <p:nvPr/>
          </p:nvSpPr>
          <p:spPr>
            <a:xfrm>
              <a:off x="1929736" y="3883021"/>
              <a:ext cx="106938" cy="125707"/>
            </a:xfrm>
            <a:prstGeom prst="rect">
              <a:avLst/>
            </a:prstGeom>
            <a:noFill/>
            <a:ln w="9525">
              <a:noFill/>
              <a:miter lim="800000"/>
              <a:headEnd/>
              <a:tailEnd/>
            </a:ln>
          </p:spPr>
          <p:txBody>
            <a:bodyPr wrap="none" lIns="0" tIns="0" rIns="0" bIns="0">
              <a:spAutoFit/>
            </a:bodyPr>
            <a:lstStyle/>
            <a:p>
              <a:pPr algn="ctr"/>
              <a:r>
                <a:rPr lang="en-US" sz="1200" dirty="0"/>
                <a:t>10</a:t>
              </a:r>
            </a:p>
          </p:txBody>
        </p:sp>
        <p:sp>
          <p:nvSpPr>
            <p:cNvPr id="49" name="TextBox 48">
              <a:extLst>
                <a:ext uri="{FF2B5EF4-FFF2-40B4-BE49-F238E27FC236}">
                  <a16:creationId xmlns:a16="http://schemas.microsoft.com/office/drawing/2014/main" id="{4968C7E5-BDCE-43A0-ACF3-8579450E5F0C}"/>
                </a:ext>
              </a:extLst>
            </p:cNvPr>
            <p:cNvSpPr txBox="1"/>
            <p:nvPr/>
          </p:nvSpPr>
          <p:spPr>
            <a:xfrm>
              <a:off x="2524262" y="3883021"/>
              <a:ext cx="106938" cy="125707"/>
            </a:xfrm>
            <a:prstGeom prst="rect">
              <a:avLst/>
            </a:prstGeom>
            <a:noFill/>
            <a:ln w="9525">
              <a:noFill/>
              <a:miter lim="800000"/>
              <a:headEnd/>
              <a:tailEnd/>
            </a:ln>
          </p:spPr>
          <p:txBody>
            <a:bodyPr wrap="none" lIns="0" tIns="0" rIns="0" bIns="0">
              <a:spAutoFit/>
            </a:bodyPr>
            <a:lstStyle/>
            <a:p>
              <a:pPr algn="ctr"/>
              <a:r>
                <a:rPr lang="en-US" sz="1200" dirty="0"/>
                <a:t>16</a:t>
              </a:r>
            </a:p>
          </p:txBody>
        </p:sp>
        <p:sp>
          <p:nvSpPr>
            <p:cNvPr id="50" name="TextBox 49">
              <a:extLst>
                <a:ext uri="{FF2B5EF4-FFF2-40B4-BE49-F238E27FC236}">
                  <a16:creationId xmlns:a16="http://schemas.microsoft.com/office/drawing/2014/main" id="{4532FB4D-79DF-4D6C-82DE-AE71892FBD4E}"/>
                </a:ext>
              </a:extLst>
            </p:cNvPr>
            <p:cNvSpPr txBox="1"/>
            <p:nvPr/>
          </p:nvSpPr>
          <p:spPr>
            <a:xfrm>
              <a:off x="3118787" y="3883021"/>
              <a:ext cx="106938" cy="125707"/>
            </a:xfrm>
            <a:prstGeom prst="rect">
              <a:avLst/>
            </a:prstGeom>
            <a:noFill/>
            <a:ln w="9525">
              <a:noFill/>
              <a:miter lim="800000"/>
              <a:headEnd/>
              <a:tailEnd/>
            </a:ln>
          </p:spPr>
          <p:txBody>
            <a:bodyPr wrap="none" lIns="0" tIns="0" rIns="0" bIns="0">
              <a:spAutoFit/>
            </a:bodyPr>
            <a:lstStyle/>
            <a:p>
              <a:pPr algn="ctr"/>
              <a:r>
                <a:rPr lang="en-US" sz="1200" dirty="0"/>
                <a:t>22</a:t>
              </a:r>
            </a:p>
          </p:txBody>
        </p:sp>
        <p:sp>
          <p:nvSpPr>
            <p:cNvPr id="51" name="TextBox 50">
              <a:extLst>
                <a:ext uri="{FF2B5EF4-FFF2-40B4-BE49-F238E27FC236}">
                  <a16:creationId xmlns:a16="http://schemas.microsoft.com/office/drawing/2014/main" id="{F471603E-3316-4674-BFF1-21B12B6C5E16}"/>
                </a:ext>
              </a:extLst>
            </p:cNvPr>
            <p:cNvSpPr txBox="1"/>
            <p:nvPr/>
          </p:nvSpPr>
          <p:spPr>
            <a:xfrm>
              <a:off x="4109663" y="3883021"/>
              <a:ext cx="106938" cy="125707"/>
            </a:xfrm>
            <a:prstGeom prst="rect">
              <a:avLst/>
            </a:prstGeom>
            <a:noFill/>
            <a:ln w="9525">
              <a:noFill/>
              <a:miter lim="800000"/>
              <a:headEnd/>
              <a:tailEnd/>
            </a:ln>
          </p:spPr>
          <p:txBody>
            <a:bodyPr wrap="none" lIns="0" tIns="0" rIns="0" bIns="0">
              <a:spAutoFit/>
            </a:bodyPr>
            <a:lstStyle/>
            <a:p>
              <a:pPr algn="ctr"/>
              <a:r>
                <a:rPr lang="en-US" sz="1200" dirty="0"/>
                <a:t>32</a:t>
              </a:r>
            </a:p>
          </p:txBody>
        </p:sp>
        <p:cxnSp>
          <p:nvCxnSpPr>
            <p:cNvPr id="52" name="Straight Connector 51">
              <a:extLst>
                <a:ext uri="{FF2B5EF4-FFF2-40B4-BE49-F238E27FC236}">
                  <a16:creationId xmlns:a16="http://schemas.microsoft.com/office/drawing/2014/main" id="{776C730A-D117-4CC5-9035-7CE992FBD9B0}"/>
                </a:ext>
              </a:extLst>
            </p:cNvPr>
            <p:cNvCxnSpPr/>
            <p:nvPr/>
          </p:nvCxnSpPr>
          <p:spPr>
            <a:xfrm>
              <a:off x="1981505"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199F1BAD-1B5C-49A1-962D-2F5242431CF1}"/>
                </a:ext>
              </a:extLst>
            </p:cNvPr>
            <p:cNvCxnSpPr/>
            <p:nvPr/>
          </p:nvCxnSpPr>
          <p:spPr>
            <a:xfrm>
              <a:off x="2773219"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CAA2AE8-7230-4EEE-9289-96FCB2447808}"/>
                </a:ext>
              </a:extLst>
            </p:cNvPr>
            <p:cNvCxnSpPr/>
            <p:nvPr/>
          </p:nvCxnSpPr>
          <p:spPr>
            <a:xfrm>
              <a:off x="3367004"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6D8645B-7140-435C-9537-3F4A19EA51AF}"/>
                </a:ext>
              </a:extLst>
            </p:cNvPr>
            <p:cNvCxnSpPr/>
            <p:nvPr/>
          </p:nvCxnSpPr>
          <p:spPr>
            <a:xfrm>
              <a:off x="1783577"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B135759-AEA6-4A12-AA04-E44B9D60AE07}"/>
                </a:ext>
              </a:extLst>
            </p:cNvPr>
            <p:cNvCxnSpPr/>
            <p:nvPr/>
          </p:nvCxnSpPr>
          <p:spPr>
            <a:xfrm>
              <a:off x="2575290"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9702ABC-2178-4B2D-875E-DC1ED51DB2C3}"/>
                </a:ext>
              </a:extLst>
            </p:cNvPr>
            <p:cNvCxnSpPr/>
            <p:nvPr/>
          </p:nvCxnSpPr>
          <p:spPr>
            <a:xfrm>
              <a:off x="3169076"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AB648A66-4655-4188-9D6F-E3E2A19A08C4}"/>
                </a:ext>
              </a:extLst>
            </p:cNvPr>
            <p:cNvCxnSpPr/>
            <p:nvPr/>
          </p:nvCxnSpPr>
          <p:spPr>
            <a:xfrm>
              <a:off x="3564933"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CE913C8-5C70-4513-8A04-1EFC611C369C}"/>
                </a:ext>
              </a:extLst>
            </p:cNvPr>
            <p:cNvCxnSpPr/>
            <p:nvPr/>
          </p:nvCxnSpPr>
          <p:spPr>
            <a:xfrm>
              <a:off x="1387720"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29829777-B1CA-4D87-8768-C45477E05ADA}"/>
                </a:ext>
              </a:extLst>
            </p:cNvPr>
            <p:cNvCxnSpPr/>
            <p:nvPr/>
          </p:nvCxnSpPr>
          <p:spPr>
            <a:xfrm>
              <a:off x="2179434"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D443EED-2D93-42D2-B01A-3A9E9D00DF03}"/>
                </a:ext>
              </a:extLst>
            </p:cNvPr>
            <p:cNvCxnSpPr/>
            <p:nvPr/>
          </p:nvCxnSpPr>
          <p:spPr>
            <a:xfrm>
              <a:off x="3762861"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E6031A57-60A0-42F4-8326-39003D6EC9F6}"/>
                </a:ext>
              </a:extLst>
            </p:cNvPr>
            <p:cNvSpPr txBox="1"/>
            <p:nvPr/>
          </p:nvSpPr>
          <p:spPr>
            <a:xfrm>
              <a:off x="3713312" y="3883021"/>
              <a:ext cx="106938" cy="125707"/>
            </a:xfrm>
            <a:prstGeom prst="rect">
              <a:avLst/>
            </a:prstGeom>
            <a:noFill/>
            <a:ln w="9525">
              <a:noFill/>
              <a:miter lim="800000"/>
              <a:headEnd/>
              <a:tailEnd/>
            </a:ln>
          </p:spPr>
          <p:txBody>
            <a:bodyPr wrap="none" lIns="0" tIns="0" rIns="0" bIns="0">
              <a:spAutoFit/>
            </a:bodyPr>
            <a:lstStyle/>
            <a:p>
              <a:pPr algn="ctr"/>
              <a:r>
                <a:rPr lang="en-US" sz="1200" dirty="0"/>
                <a:t>28</a:t>
              </a:r>
            </a:p>
          </p:txBody>
        </p:sp>
        <p:cxnSp>
          <p:nvCxnSpPr>
            <p:cNvPr id="65" name="Straight Connector 64">
              <a:extLst>
                <a:ext uri="{FF2B5EF4-FFF2-40B4-BE49-F238E27FC236}">
                  <a16:creationId xmlns:a16="http://schemas.microsoft.com/office/drawing/2014/main" id="{EC4579CE-B5E7-47E6-90A7-A5A0849AFC20}"/>
                </a:ext>
              </a:extLst>
            </p:cNvPr>
            <p:cNvCxnSpPr/>
            <p:nvPr/>
          </p:nvCxnSpPr>
          <p:spPr>
            <a:xfrm>
              <a:off x="3960789"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09EB9212-E267-4C1B-AAED-758A501021C9}"/>
                </a:ext>
              </a:extLst>
            </p:cNvPr>
            <p:cNvSpPr txBox="1"/>
            <p:nvPr/>
          </p:nvSpPr>
          <p:spPr>
            <a:xfrm>
              <a:off x="3911487" y="3883021"/>
              <a:ext cx="106938" cy="125707"/>
            </a:xfrm>
            <a:prstGeom prst="rect">
              <a:avLst/>
            </a:prstGeom>
            <a:noFill/>
            <a:ln w="9525">
              <a:noFill/>
              <a:miter lim="800000"/>
              <a:headEnd/>
              <a:tailEnd/>
            </a:ln>
          </p:spPr>
          <p:txBody>
            <a:bodyPr wrap="none" lIns="0" tIns="0" rIns="0" bIns="0">
              <a:spAutoFit/>
            </a:bodyPr>
            <a:lstStyle/>
            <a:p>
              <a:pPr algn="ctr"/>
              <a:r>
                <a:rPr lang="en-US" sz="1200" dirty="0"/>
                <a:t>30</a:t>
              </a:r>
            </a:p>
          </p:txBody>
        </p:sp>
        <p:cxnSp>
          <p:nvCxnSpPr>
            <p:cNvPr id="67" name="Straight Connector 66">
              <a:extLst>
                <a:ext uri="{FF2B5EF4-FFF2-40B4-BE49-F238E27FC236}">
                  <a16:creationId xmlns:a16="http://schemas.microsoft.com/office/drawing/2014/main" id="{5F90E350-C594-4238-AF5B-929957C1CE57}"/>
                </a:ext>
              </a:extLst>
            </p:cNvPr>
            <p:cNvCxnSpPr/>
            <p:nvPr/>
          </p:nvCxnSpPr>
          <p:spPr>
            <a:xfrm>
              <a:off x="4356646" y="3695491"/>
              <a:ext cx="0" cy="1485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9FBD24F2-079A-4E30-97E7-0E8B0E6E5F21}"/>
                </a:ext>
              </a:extLst>
            </p:cNvPr>
            <p:cNvSpPr txBox="1"/>
            <p:nvPr/>
          </p:nvSpPr>
          <p:spPr>
            <a:xfrm>
              <a:off x="4307837" y="3883021"/>
              <a:ext cx="106938" cy="125707"/>
            </a:xfrm>
            <a:prstGeom prst="rect">
              <a:avLst/>
            </a:prstGeom>
            <a:noFill/>
            <a:ln w="9525">
              <a:noFill/>
              <a:miter lim="800000"/>
              <a:headEnd/>
              <a:tailEnd/>
            </a:ln>
          </p:spPr>
          <p:txBody>
            <a:bodyPr wrap="none" lIns="0" tIns="0" rIns="0" bIns="0">
              <a:spAutoFit/>
            </a:bodyPr>
            <a:lstStyle/>
            <a:p>
              <a:pPr algn="ctr"/>
              <a:r>
                <a:rPr lang="en-US" sz="1200" dirty="0"/>
                <a:t>34</a:t>
              </a:r>
            </a:p>
          </p:txBody>
        </p:sp>
        <p:sp>
          <p:nvSpPr>
            <p:cNvPr id="112" name="TextBox 1783">
              <a:extLst>
                <a:ext uri="{FF2B5EF4-FFF2-40B4-BE49-F238E27FC236}">
                  <a16:creationId xmlns:a16="http://schemas.microsoft.com/office/drawing/2014/main" id="{1F35EAEF-A665-41B4-B883-1AB6B5F76656}"/>
                </a:ext>
              </a:extLst>
            </p:cNvPr>
            <p:cNvSpPr txBox="1">
              <a:spLocks noChangeArrowheads="1"/>
            </p:cNvSpPr>
            <p:nvPr/>
          </p:nvSpPr>
          <p:spPr bwMode="auto">
            <a:xfrm>
              <a:off x="1696718" y="2550914"/>
              <a:ext cx="354585" cy="16761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761981" eaLnBrk="1" fontAlgn="base" hangingPunct="1">
                <a:spcBef>
                  <a:spcPct val="0"/>
                </a:spcBef>
                <a:spcAft>
                  <a:spcPct val="0"/>
                </a:spcAft>
              </a:pPr>
              <a:r>
                <a:rPr lang="en-US" sz="1600" b="1" dirty="0">
                  <a:solidFill>
                    <a:srgbClr val="FF9900"/>
                  </a:solidFill>
                  <a:latin typeface="+mn-lt"/>
                  <a:ea typeface="+mn-ea"/>
                  <a:cs typeface="+mn-cs"/>
                </a:rPr>
                <a:t>78.4%</a:t>
              </a:r>
            </a:p>
          </p:txBody>
        </p:sp>
        <p:sp>
          <p:nvSpPr>
            <p:cNvPr id="113" name="TextBox 1784">
              <a:extLst>
                <a:ext uri="{FF2B5EF4-FFF2-40B4-BE49-F238E27FC236}">
                  <a16:creationId xmlns:a16="http://schemas.microsoft.com/office/drawing/2014/main" id="{A9E05869-D461-4963-8AAF-FF3B5E854DA6}"/>
                </a:ext>
              </a:extLst>
            </p:cNvPr>
            <p:cNvSpPr txBox="1">
              <a:spLocks noChangeArrowheads="1"/>
            </p:cNvSpPr>
            <p:nvPr/>
          </p:nvSpPr>
          <p:spPr bwMode="auto">
            <a:xfrm>
              <a:off x="3465328" y="2538754"/>
              <a:ext cx="351369" cy="16761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761981" eaLnBrk="1" fontAlgn="base" hangingPunct="1">
                <a:spcBef>
                  <a:spcPct val="0"/>
                </a:spcBef>
                <a:spcAft>
                  <a:spcPct val="0"/>
                </a:spcAft>
              </a:pPr>
              <a:r>
                <a:rPr lang="en-US" sz="1600" b="1" dirty="0">
                  <a:solidFill>
                    <a:srgbClr val="00CCFF"/>
                  </a:solidFill>
                  <a:latin typeface="+mn-lt"/>
                  <a:ea typeface="+mn-ea"/>
                  <a:cs typeface="+mn-cs"/>
                </a:rPr>
                <a:t>64.7%</a:t>
              </a:r>
            </a:p>
          </p:txBody>
        </p:sp>
        <p:sp>
          <p:nvSpPr>
            <p:cNvPr id="114" name="TextBox 1785">
              <a:extLst>
                <a:ext uri="{FF2B5EF4-FFF2-40B4-BE49-F238E27FC236}">
                  <a16:creationId xmlns:a16="http://schemas.microsoft.com/office/drawing/2014/main" id="{F11A654F-A83F-4232-8364-6EF332238019}"/>
                </a:ext>
              </a:extLst>
            </p:cNvPr>
            <p:cNvSpPr txBox="1">
              <a:spLocks noChangeArrowheads="1"/>
            </p:cNvSpPr>
            <p:nvPr/>
          </p:nvSpPr>
          <p:spPr bwMode="auto">
            <a:xfrm>
              <a:off x="2963752" y="3065119"/>
              <a:ext cx="351369" cy="16761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761981" eaLnBrk="1" fontAlgn="base" hangingPunct="1">
                <a:spcBef>
                  <a:spcPct val="0"/>
                </a:spcBef>
                <a:spcAft>
                  <a:spcPct val="0"/>
                </a:spcAft>
              </a:pPr>
              <a:r>
                <a:rPr lang="en-US" sz="1600" b="1" dirty="0">
                  <a:solidFill>
                    <a:srgbClr val="FF9900"/>
                  </a:solidFill>
                  <a:latin typeface="+mn-lt"/>
                  <a:ea typeface="+mn-ea"/>
                  <a:cs typeface="+mn-cs"/>
                </a:rPr>
                <a:t>51.8%</a:t>
              </a:r>
            </a:p>
          </p:txBody>
        </p:sp>
        <p:sp>
          <p:nvSpPr>
            <p:cNvPr id="115" name="TextBox 1786">
              <a:extLst>
                <a:ext uri="{FF2B5EF4-FFF2-40B4-BE49-F238E27FC236}">
                  <a16:creationId xmlns:a16="http://schemas.microsoft.com/office/drawing/2014/main" id="{1831BA00-7E19-4B64-B192-8AB759AE93D5}"/>
                </a:ext>
              </a:extLst>
            </p:cNvPr>
            <p:cNvSpPr txBox="1">
              <a:spLocks noChangeArrowheads="1"/>
            </p:cNvSpPr>
            <p:nvPr/>
          </p:nvSpPr>
          <p:spPr bwMode="auto">
            <a:xfrm>
              <a:off x="2251007" y="2115213"/>
              <a:ext cx="351369" cy="167610"/>
            </a:xfrm>
            <a:prstGeom prst="rect">
              <a:avLst/>
            </a:prstGeom>
            <a:noFill/>
            <a:ln w="9525" algn="ctr">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761981" eaLnBrk="1" fontAlgn="base" hangingPunct="1">
                <a:spcBef>
                  <a:spcPct val="0"/>
                </a:spcBef>
                <a:spcAft>
                  <a:spcPct val="0"/>
                </a:spcAft>
              </a:pPr>
              <a:r>
                <a:rPr lang="en-US" sz="1600" b="1" dirty="0">
                  <a:solidFill>
                    <a:srgbClr val="00CCFF"/>
                  </a:solidFill>
                  <a:latin typeface="+mn-lt"/>
                  <a:ea typeface="+mn-ea"/>
                  <a:cs typeface="+mn-cs"/>
                </a:rPr>
                <a:t>85.2%</a:t>
              </a:r>
            </a:p>
          </p:txBody>
        </p:sp>
        <p:sp>
          <p:nvSpPr>
            <p:cNvPr id="116" name="Freeform 33">
              <a:extLst>
                <a:ext uri="{FF2B5EF4-FFF2-40B4-BE49-F238E27FC236}">
                  <a16:creationId xmlns:a16="http://schemas.microsoft.com/office/drawing/2014/main" id="{D211C1C7-2D8A-4459-8B81-73E80515643C}"/>
                </a:ext>
              </a:extLst>
            </p:cNvPr>
            <p:cNvSpPr>
              <a:spLocks/>
            </p:cNvSpPr>
            <p:nvPr/>
          </p:nvSpPr>
          <p:spPr bwMode="auto">
            <a:xfrm>
              <a:off x="1008248" y="2122545"/>
              <a:ext cx="3526321" cy="1160019"/>
            </a:xfrm>
            <a:custGeom>
              <a:avLst/>
              <a:gdLst>
                <a:gd name="T0" fmla="*/ 2147483647 w 4819"/>
                <a:gd name="T1" fmla="*/ 2147483647 h 1399"/>
                <a:gd name="T2" fmla="*/ 2147483647 w 4819"/>
                <a:gd name="T3" fmla="*/ 2147483647 h 1399"/>
                <a:gd name="T4" fmla="*/ 2147483647 w 4819"/>
                <a:gd name="T5" fmla="*/ 2147483647 h 1399"/>
                <a:gd name="T6" fmla="*/ 2147483647 w 4819"/>
                <a:gd name="T7" fmla="*/ 2147483647 h 1399"/>
                <a:gd name="T8" fmla="*/ 2147483647 w 4819"/>
                <a:gd name="T9" fmla="*/ 2147483647 h 1399"/>
                <a:gd name="T10" fmla="*/ 2147483647 w 4819"/>
                <a:gd name="T11" fmla="*/ 2147483647 h 1399"/>
                <a:gd name="T12" fmla="*/ 2147483647 w 4819"/>
                <a:gd name="T13" fmla="*/ 2147483647 h 1399"/>
                <a:gd name="T14" fmla="*/ 2147483647 w 4819"/>
                <a:gd name="T15" fmla="*/ 2147483647 h 1399"/>
                <a:gd name="T16" fmla="*/ 2147483647 w 4819"/>
                <a:gd name="T17" fmla="*/ 2147483647 h 1399"/>
                <a:gd name="T18" fmla="*/ 2147483647 w 4819"/>
                <a:gd name="T19" fmla="*/ 2147483647 h 1399"/>
                <a:gd name="T20" fmla="*/ 2147483647 w 4819"/>
                <a:gd name="T21" fmla="*/ 2147483647 h 1399"/>
                <a:gd name="T22" fmla="*/ 2147483647 w 4819"/>
                <a:gd name="T23" fmla="*/ 2147483647 h 1399"/>
                <a:gd name="T24" fmla="*/ 2147483647 w 4819"/>
                <a:gd name="T25" fmla="*/ 2147483647 h 1399"/>
                <a:gd name="T26" fmla="*/ 2147483647 w 4819"/>
                <a:gd name="T27" fmla="*/ 2147483647 h 1399"/>
                <a:gd name="T28" fmla="*/ 2147483647 w 4819"/>
                <a:gd name="T29" fmla="*/ 2147483647 h 1399"/>
                <a:gd name="T30" fmla="*/ 2147483647 w 4819"/>
                <a:gd name="T31" fmla="*/ 2147483647 h 1399"/>
                <a:gd name="T32" fmla="*/ 2147483647 w 4819"/>
                <a:gd name="T33" fmla="*/ 2147483647 h 1399"/>
                <a:gd name="T34" fmla="*/ 2147483647 w 4819"/>
                <a:gd name="T35" fmla="*/ 2147483647 h 1399"/>
                <a:gd name="T36" fmla="*/ 2147483647 w 4819"/>
                <a:gd name="T37" fmla="*/ 2147483647 h 1399"/>
                <a:gd name="T38" fmla="*/ 2147483647 w 4819"/>
                <a:gd name="T39" fmla="*/ 2147483647 h 1399"/>
                <a:gd name="T40" fmla="*/ 2147483647 w 4819"/>
                <a:gd name="T41" fmla="*/ 2147483647 h 1399"/>
                <a:gd name="T42" fmla="*/ 2147483647 w 4819"/>
                <a:gd name="T43" fmla="*/ 2147483647 h 1399"/>
                <a:gd name="T44" fmla="*/ 2147483647 w 4819"/>
                <a:gd name="T45" fmla="*/ 2147483647 h 1399"/>
                <a:gd name="T46" fmla="*/ 2147483647 w 4819"/>
                <a:gd name="T47" fmla="*/ 2147483647 h 1399"/>
                <a:gd name="T48" fmla="*/ 2147483647 w 4819"/>
                <a:gd name="T49" fmla="*/ 2147483647 h 1399"/>
                <a:gd name="T50" fmla="*/ 2147483647 w 4819"/>
                <a:gd name="T51" fmla="*/ 2147483647 h 1399"/>
                <a:gd name="T52" fmla="*/ 2147483647 w 4819"/>
                <a:gd name="T53" fmla="*/ 2147483647 h 1399"/>
                <a:gd name="T54" fmla="*/ 2147483647 w 4819"/>
                <a:gd name="T55" fmla="*/ 2147483647 h 1399"/>
                <a:gd name="T56" fmla="*/ 2147483647 w 4819"/>
                <a:gd name="T57" fmla="*/ 2147483647 h 1399"/>
                <a:gd name="T58" fmla="*/ 2147483647 w 4819"/>
                <a:gd name="T59" fmla="*/ 2147483647 h 1399"/>
                <a:gd name="T60" fmla="*/ 2147483647 w 4819"/>
                <a:gd name="T61" fmla="*/ 2147483647 h 1399"/>
                <a:gd name="T62" fmla="*/ 2147483647 w 4819"/>
                <a:gd name="T63" fmla="*/ 2147483647 h 1399"/>
                <a:gd name="T64" fmla="*/ 2147483647 w 4819"/>
                <a:gd name="T65" fmla="*/ 2147483647 h 1399"/>
                <a:gd name="T66" fmla="*/ 2147483647 w 4819"/>
                <a:gd name="T67" fmla="*/ 2147483647 h 1399"/>
                <a:gd name="T68" fmla="*/ 2147483647 w 4819"/>
                <a:gd name="T69" fmla="*/ 2147483647 h 1399"/>
                <a:gd name="T70" fmla="*/ 2147483647 w 4819"/>
                <a:gd name="T71" fmla="*/ 2147483647 h 1399"/>
                <a:gd name="T72" fmla="*/ 2147483647 w 4819"/>
                <a:gd name="T73" fmla="*/ 2147483647 h 1399"/>
                <a:gd name="T74" fmla="*/ 2147483647 w 4819"/>
                <a:gd name="T75" fmla="*/ 2147483647 h 1399"/>
                <a:gd name="T76" fmla="*/ 2147483647 w 4819"/>
                <a:gd name="T77" fmla="*/ 2147483647 h 1399"/>
                <a:gd name="T78" fmla="*/ 2147483647 w 4819"/>
                <a:gd name="T79" fmla="*/ 2147483647 h 1399"/>
                <a:gd name="T80" fmla="*/ 2147483647 w 4819"/>
                <a:gd name="T81" fmla="*/ 2147483647 h 1399"/>
                <a:gd name="T82" fmla="*/ 2147483647 w 4819"/>
                <a:gd name="T83" fmla="*/ 2147483647 h 1399"/>
                <a:gd name="T84" fmla="*/ 2147483647 w 4819"/>
                <a:gd name="T85" fmla="*/ 2147483647 h 1399"/>
                <a:gd name="T86" fmla="*/ 2147483647 w 4819"/>
                <a:gd name="T87" fmla="*/ 2147483647 h 1399"/>
                <a:gd name="T88" fmla="*/ 2147483647 w 4819"/>
                <a:gd name="T89" fmla="*/ 2147483647 h 1399"/>
                <a:gd name="T90" fmla="*/ 2147483647 w 4819"/>
                <a:gd name="T91" fmla="*/ 2147483647 h 1399"/>
                <a:gd name="T92" fmla="*/ 2147483647 w 4819"/>
                <a:gd name="T93" fmla="*/ 2147483647 h 1399"/>
                <a:gd name="T94" fmla="*/ 2147483647 w 4819"/>
                <a:gd name="T95" fmla="*/ 2147483647 h 1399"/>
                <a:gd name="T96" fmla="*/ 2147483647 w 4819"/>
                <a:gd name="T97" fmla="*/ 2147483647 h 1399"/>
                <a:gd name="T98" fmla="*/ 2147483647 w 4819"/>
                <a:gd name="T99" fmla="*/ 2147483647 h 1399"/>
                <a:gd name="T100" fmla="*/ 2147483647 w 4819"/>
                <a:gd name="T101" fmla="*/ 2147483647 h 1399"/>
                <a:gd name="T102" fmla="*/ 2147483647 w 4819"/>
                <a:gd name="T103" fmla="*/ 2147483647 h 1399"/>
                <a:gd name="T104" fmla="*/ 2147483647 w 4819"/>
                <a:gd name="T105" fmla="*/ 2147483647 h 1399"/>
                <a:gd name="T106" fmla="*/ 2147483647 w 4819"/>
                <a:gd name="T107" fmla="*/ 2147483647 h 1399"/>
                <a:gd name="T108" fmla="*/ 2147483647 w 4819"/>
                <a:gd name="T109" fmla="*/ 2147483647 h 1399"/>
                <a:gd name="T110" fmla="*/ 2147483647 w 4819"/>
                <a:gd name="T111" fmla="*/ 2147483647 h 1399"/>
                <a:gd name="T112" fmla="*/ 2147483647 w 4819"/>
                <a:gd name="T113" fmla="*/ 2147483647 h 1399"/>
                <a:gd name="T114" fmla="*/ 2147483647 w 4819"/>
                <a:gd name="T115" fmla="*/ 2147483647 h 1399"/>
                <a:gd name="T116" fmla="*/ 2147483647 w 4819"/>
                <a:gd name="T117" fmla="*/ 2147483647 h 1399"/>
                <a:gd name="T118" fmla="*/ 2147483647 w 4819"/>
                <a:gd name="T119" fmla="*/ 2147483647 h 13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819"/>
                <a:gd name="T181" fmla="*/ 0 h 1399"/>
                <a:gd name="T182" fmla="*/ 4819 w 4819"/>
                <a:gd name="T183" fmla="*/ 1399 h 13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819" h="1399">
                  <a:moveTo>
                    <a:pt x="0" y="0"/>
                  </a:moveTo>
                  <a:lnTo>
                    <a:pt x="142" y="0"/>
                  </a:lnTo>
                  <a:lnTo>
                    <a:pt x="142" y="14"/>
                  </a:lnTo>
                  <a:lnTo>
                    <a:pt x="189" y="14"/>
                  </a:lnTo>
                  <a:lnTo>
                    <a:pt x="189" y="24"/>
                  </a:lnTo>
                  <a:lnTo>
                    <a:pt x="215" y="24"/>
                  </a:lnTo>
                  <a:lnTo>
                    <a:pt x="215" y="33"/>
                  </a:lnTo>
                  <a:lnTo>
                    <a:pt x="354" y="33"/>
                  </a:lnTo>
                  <a:lnTo>
                    <a:pt x="354" y="43"/>
                  </a:lnTo>
                  <a:lnTo>
                    <a:pt x="394" y="43"/>
                  </a:lnTo>
                  <a:lnTo>
                    <a:pt x="394" y="52"/>
                  </a:lnTo>
                  <a:lnTo>
                    <a:pt x="453" y="52"/>
                  </a:lnTo>
                  <a:lnTo>
                    <a:pt x="453" y="61"/>
                  </a:lnTo>
                  <a:lnTo>
                    <a:pt x="520" y="61"/>
                  </a:lnTo>
                  <a:lnTo>
                    <a:pt x="520" y="66"/>
                  </a:lnTo>
                  <a:lnTo>
                    <a:pt x="543" y="66"/>
                  </a:lnTo>
                  <a:lnTo>
                    <a:pt x="543" y="76"/>
                  </a:lnTo>
                  <a:lnTo>
                    <a:pt x="666" y="76"/>
                  </a:lnTo>
                  <a:lnTo>
                    <a:pt x="666" y="90"/>
                  </a:lnTo>
                  <a:lnTo>
                    <a:pt x="678" y="90"/>
                  </a:lnTo>
                  <a:lnTo>
                    <a:pt x="678" y="99"/>
                  </a:lnTo>
                  <a:lnTo>
                    <a:pt x="727" y="99"/>
                  </a:lnTo>
                  <a:lnTo>
                    <a:pt x="727" y="109"/>
                  </a:lnTo>
                  <a:lnTo>
                    <a:pt x="772" y="109"/>
                  </a:lnTo>
                  <a:lnTo>
                    <a:pt x="772" y="118"/>
                  </a:lnTo>
                  <a:lnTo>
                    <a:pt x="794" y="118"/>
                  </a:lnTo>
                  <a:lnTo>
                    <a:pt x="794" y="128"/>
                  </a:lnTo>
                  <a:lnTo>
                    <a:pt x="831" y="128"/>
                  </a:lnTo>
                  <a:lnTo>
                    <a:pt x="831" y="147"/>
                  </a:lnTo>
                  <a:lnTo>
                    <a:pt x="841" y="147"/>
                  </a:lnTo>
                  <a:lnTo>
                    <a:pt x="841" y="161"/>
                  </a:lnTo>
                  <a:lnTo>
                    <a:pt x="864" y="161"/>
                  </a:lnTo>
                  <a:lnTo>
                    <a:pt x="864" y="168"/>
                  </a:lnTo>
                  <a:lnTo>
                    <a:pt x="869" y="168"/>
                  </a:lnTo>
                  <a:lnTo>
                    <a:pt x="869" y="184"/>
                  </a:lnTo>
                  <a:lnTo>
                    <a:pt x="893" y="184"/>
                  </a:lnTo>
                  <a:lnTo>
                    <a:pt x="893" y="191"/>
                  </a:lnTo>
                  <a:lnTo>
                    <a:pt x="933" y="191"/>
                  </a:lnTo>
                  <a:lnTo>
                    <a:pt x="933" y="203"/>
                  </a:lnTo>
                  <a:lnTo>
                    <a:pt x="983" y="203"/>
                  </a:lnTo>
                  <a:lnTo>
                    <a:pt x="983" y="213"/>
                  </a:lnTo>
                  <a:lnTo>
                    <a:pt x="1001" y="213"/>
                  </a:lnTo>
                  <a:lnTo>
                    <a:pt x="1001" y="222"/>
                  </a:lnTo>
                  <a:lnTo>
                    <a:pt x="1020" y="222"/>
                  </a:lnTo>
                  <a:lnTo>
                    <a:pt x="1020" y="232"/>
                  </a:lnTo>
                  <a:lnTo>
                    <a:pt x="1030" y="232"/>
                  </a:lnTo>
                  <a:lnTo>
                    <a:pt x="1030" y="241"/>
                  </a:lnTo>
                  <a:lnTo>
                    <a:pt x="1039" y="241"/>
                  </a:lnTo>
                  <a:lnTo>
                    <a:pt x="1039" y="250"/>
                  </a:lnTo>
                  <a:lnTo>
                    <a:pt x="1056" y="250"/>
                  </a:lnTo>
                  <a:lnTo>
                    <a:pt x="1056" y="260"/>
                  </a:lnTo>
                  <a:lnTo>
                    <a:pt x="1086" y="260"/>
                  </a:lnTo>
                  <a:lnTo>
                    <a:pt x="1086" y="269"/>
                  </a:lnTo>
                  <a:lnTo>
                    <a:pt x="1124" y="269"/>
                  </a:lnTo>
                  <a:lnTo>
                    <a:pt x="1124" y="279"/>
                  </a:lnTo>
                  <a:lnTo>
                    <a:pt x="1157" y="279"/>
                  </a:lnTo>
                  <a:lnTo>
                    <a:pt x="1157" y="288"/>
                  </a:lnTo>
                  <a:lnTo>
                    <a:pt x="1162" y="288"/>
                  </a:lnTo>
                  <a:lnTo>
                    <a:pt x="1162" y="298"/>
                  </a:lnTo>
                  <a:lnTo>
                    <a:pt x="1200" y="298"/>
                  </a:lnTo>
                  <a:lnTo>
                    <a:pt x="1200" y="307"/>
                  </a:lnTo>
                  <a:lnTo>
                    <a:pt x="1238" y="307"/>
                  </a:lnTo>
                  <a:lnTo>
                    <a:pt x="1238" y="317"/>
                  </a:lnTo>
                  <a:lnTo>
                    <a:pt x="1285" y="317"/>
                  </a:lnTo>
                  <a:lnTo>
                    <a:pt x="1285" y="331"/>
                  </a:lnTo>
                  <a:lnTo>
                    <a:pt x="1304" y="331"/>
                  </a:lnTo>
                  <a:lnTo>
                    <a:pt x="1304" y="338"/>
                  </a:lnTo>
                  <a:lnTo>
                    <a:pt x="1323" y="338"/>
                  </a:lnTo>
                  <a:lnTo>
                    <a:pt x="1323" y="352"/>
                  </a:lnTo>
                  <a:lnTo>
                    <a:pt x="1342" y="352"/>
                  </a:lnTo>
                  <a:lnTo>
                    <a:pt x="1342" y="359"/>
                  </a:lnTo>
                  <a:lnTo>
                    <a:pt x="1356" y="359"/>
                  </a:lnTo>
                  <a:lnTo>
                    <a:pt x="1356" y="369"/>
                  </a:lnTo>
                  <a:lnTo>
                    <a:pt x="1379" y="369"/>
                  </a:lnTo>
                  <a:lnTo>
                    <a:pt x="1379" y="385"/>
                  </a:lnTo>
                  <a:lnTo>
                    <a:pt x="1398" y="385"/>
                  </a:lnTo>
                  <a:lnTo>
                    <a:pt x="1398" y="395"/>
                  </a:lnTo>
                  <a:lnTo>
                    <a:pt x="1417" y="395"/>
                  </a:lnTo>
                  <a:lnTo>
                    <a:pt x="1417" y="404"/>
                  </a:lnTo>
                  <a:lnTo>
                    <a:pt x="1446" y="404"/>
                  </a:lnTo>
                  <a:lnTo>
                    <a:pt x="1446" y="416"/>
                  </a:lnTo>
                  <a:lnTo>
                    <a:pt x="1483" y="416"/>
                  </a:lnTo>
                  <a:lnTo>
                    <a:pt x="1483" y="425"/>
                  </a:lnTo>
                  <a:lnTo>
                    <a:pt x="1521" y="425"/>
                  </a:lnTo>
                  <a:lnTo>
                    <a:pt x="1521" y="432"/>
                  </a:lnTo>
                  <a:lnTo>
                    <a:pt x="1531" y="432"/>
                  </a:lnTo>
                  <a:lnTo>
                    <a:pt x="1531" y="444"/>
                  </a:lnTo>
                  <a:lnTo>
                    <a:pt x="1573" y="444"/>
                  </a:lnTo>
                  <a:lnTo>
                    <a:pt x="1573" y="451"/>
                  </a:lnTo>
                  <a:lnTo>
                    <a:pt x="1592" y="451"/>
                  </a:lnTo>
                  <a:lnTo>
                    <a:pt x="1592" y="463"/>
                  </a:lnTo>
                  <a:lnTo>
                    <a:pt x="1606" y="463"/>
                  </a:lnTo>
                  <a:lnTo>
                    <a:pt x="1606" y="477"/>
                  </a:lnTo>
                  <a:lnTo>
                    <a:pt x="1625" y="477"/>
                  </a:lnTo>
                  <a:lnTo>
                    <a:pt x="1625" y="480"/>
                  </a:lnTo>
                  <a:lnTo>
                    <a:pt x="1644" y="480"/>
                  </a:lnTo>
                  <a:lnTo>
                    <a:pt x="1644" y="489"/>
                  </a:lnTo>
                  <a:lnTo>
                    <a:pt x="1663" y="489"/>
                  </a:lnTo>
                  <a:lnTo>
                    <a:pt x="1663" y="499"/>
                  </a:lnTo>
                  <a:lnTo>
                    <a:pt x="1679" y="499"/>
                  </a:lnTo>
                  <a:lnTo>
                    <a:pt x="1679" y="508"/>
                  </a:lnTo>
                  <a:lnTo>
                    <a:pt x="1701" y="508"/>
                  </a:lnTo>
                  <a:lnTo>
                    <a:pt x="1701" y="517"/>
                  </a:lnTo>
                  <a:lnTo>
                    <a:pt x="1715" y="517"/>
                  </a:lnTo>
                  <a:lnTo>
                    <a:pt x="1715" y="527"/>
                  </a:lnTo>
                  <a:lnTo>
                    <a:pt x="1724" y="527"/>
                  </a:lnTo>
                  <a:lnTo>
                    <a:pt x="1724" y="536"/>
                  </a:lnTo>
                  <a:lnTo>
                    <a:pt x="1729" y="536"/>
                  </a:lnTo>
                  <a:lnTo>
                    <a:pt x="1729" y="550"/>
                  </a:lnTo>
                  <a:lnTo>
                    <a:pt x="1738" y="550"/>
                  </a:lnTo>
                  <a:lnTo>
                    <a:pt x="1738" y="562"/>
                  </a:lnTo>
                  <a:lnTo>
                    <a:pt x="1767" y="562"/>
                  </a:lnTo>
                  <a:lnTo>
                    <a:pt x="1767" y="576"/>
                  </a:lnTo>
                  <a:lnTo>
                    <a:pt x="1786" y="576"/>
                  </a:lnTo>
                  <a:lnTo>
                    <a:pt x="1786" y="586"/>
                  </a:lnTo>
                  <a:lnTo>
                    <a:pt x="1795" y="586"/>
                  </a:lnTo>
                  <a:lnTo>
                    <a:pt x="1795" y="595"/>
                  </a:lnTo>
                  <a:lnTo>
                    <a:pt x="1828" y="595"/>
                  </a:lnTo>
                  <a:lnTo>
                    <a:pt x="1828" y="602"/>
                  </a:lnTo>
                  <a:lnTo>
                    <a:pt x="1847" y="602"/>
                  </a:lnTo>
                  <a:lnTo>
                    <a:pt x="1847" y="614"/>
                  </a:lnTo>
                  <a:lnTo>
                    <a:pt x="1866" y="614"/>
                  </a:lnTo>
                  <a:lnTo>
                    <a:pt x="1866" y="624"/>
                  </a:lnTo>
                  <a:lnTo>
                    <a:pt x="1894" y="624"/>
                  </a:lnTo>
                  <a:lnTo>
                    <a:pt x="1894" y="633"/>
                  </a:lnTo>
                  <a:lnTo>
                    <a:pt x="1906" y="633"/>
                  </a:lnTo>
                  <a:lnTo>
                    <a:pt x="1906" y="638"/>
                  </a:lnTo>
                  <a:lnTo>
                    <a:pt x="1946" y="638"/>
                  </a:lnTo>
                  <a:lnTo>
                    <a:pt x="1946" y="647"/>
                  </a:lnTo>
                  <a:lnTo>
                    <a:pt x="1956" y="647"/>
                  </a:lnTo>
                  <a:lnTo>
                    <a:pt x="1956" y="652"/>
                  </a:lnTo>
                  <a:lnTo>
                    <a:pt x="1972" y="652"/>
                  </a:lnTo>
                  <a:lnTo>
                    <a:pt x="1972" y="657"/>
                  </a:lnTo>
                  <a:lnTo>
                    <a:pt x="1996" y="657"/>
                  </a:lnTo>
                  <a:lnTo>
                    <a:pt x="1996" y="666"/>
                  </a:lnTo>
                  <a:lnTo>
                    <a:pt x="2053" y="666"/>
                  </a:lnTo>
                  <a:lnTo>
                    <a:pt x="2053" y="671"/>
                  </a:lnTo>
                  <a:lnTo>
                    <a:pt x="2069" y="671"/>
                  </a:lnTo>
                  <a:lnTo>
                    <a:pt x="2069" y="678"/>
                  </a:lnTo>
                  <a:lnTo>
                    <a:pt x="2090" y="678"/>
                  </a:lnTo>
                  <a:lnTo>
                    <a:pt x="2090" y="685"/>
                  </a:lnTo>
                  <a:lnTo>
                    <a:pt x="2105" y="685"/>
                  </a:lnTo>
                  <a:lnTo>
                    <a:pt x="2105" y="692"/>
                  </a:lnTo>
                  <a:lnTo>
                    <a:pt x="2105" y="695"/>
                  </a:lnTo>
                  <a:lnTo>
                    <a:pt x="2159" y="695"/>
                  </a:lnTo>
                  <a:lnTo>
                    <a:pt x="2159" y="714"/>
                  </a:lnTo>
                  <a:lnTo>
                    <a:pt x="2211" y="714"/>
                  </a:lnTo>
                  <a:lnTo>
                    <a:pt x="2211" y="721"/>
                  </a:lnTo>
                  <a:lnTo>
                    <a:pt x="2220" y="721"/>
                  </a:lnTo>
                  <a:lnTo>
                    <a:pt x="2220" y="735"/>
                  </a:lnTo>
                  <a:lnTo>
                    <a:pt x="2230" y="735"/>
                  </a:lnTo>
                  <a:lnTo>
                    <a:pt x="2230" y="747"/>
                  </a:lnTo>
                  <a:lnTo>
                    <a:pt x="2268" y="747"/>
                  </a:lnTo>
                  <a:lnTo>
                    <a:pt x="2268" y="756"/>
                  </a:lnTo>
                  <a:lnTo>
                    <a:pt x="2312" y="756"/>
                  </a:lnTo>
                  <a:lnTo>
                    <a:pt x="2312" y="765"/>
                  </a:lnTo>
                  <a:lnTo>
                    <a:pt x="2320" y="765"/>
                  </a:lnTo>
                  <a:lnTo>
                    <a:pt x="2320" y="770"/>
                  </a:lnTo>
                  <a:lnTo>
                    <a:pt x="2334" y="770"/>
                  </a:lnTo>
                  <a:lnTo>
                    <a:pt x="2334" y="784"/>
                  </a:lnTo>
                  <a:lnTo>
                    <a:pt x="2348" y="784"/>
                  </a:lnTo>
                  <a:lnTo>
                    <a:pt x="2348" y="794"/>
                  </a:lnTo>
                  <a:lnTo>
                    <a:pt x="2362" y="794"/>
                  </a:lnTo>
                  <a:lnTo>
                    <a:pt x="2362" y="803"/>
                  </a:lnTo>
                  <a:lnTo>
                    <a:pt x="2381" y="803"/>
                  </a:lnTo>
                  <a:lnTo>
                    <a:pt x="2381" y="817"/>
                  </a:lnTo>
                  <a:lnTo>
                    <a:pt x="2475" y="817"/>
                  </a:lnTo>
                  <a:lnTo>
                    <a:pt x="2475" y="822"/>
                  </a:lnTo>
                  <a:lnTo>
                    <a:pt x="2494" y="822"/>
                  </a:lnTo>
                  <a:lnTo>
                    <a:pt x="2494" y="829"/>
                  </a:lnTo>
                  <a:lnTo>
                    <a:pt x="2504" y="829"/>
                  </a:lnTo>
                  <a:lnTo>
                    <a:pt x="2504" y="839"/>
                  </a:lnTo>
                  <a:lnTo>
                    <a:pt x="2553" y="839"/>
                  </a:lnTo>
                  <a:lnTo>
                    <a:pt x="2553" y="846"/>
                  </a:lnTo>
                  <a:lnTo>
                    <a:pt x="2560" y="846"/>
                  </a:lnTo>
                  <a:lnTo>
                    <a:pt x="2560" y="853"/>
                  </a:lnTo>
                  <a:lnTo>
                    <a:pt x="2572" y="853"/>
                  </a:lnTo>
                  <a:lnTo>
                    <a:pt x="2572" y="860"/>
                  </a:lnTo>
                  <a:lnTo>
                    <a:pt x="2598" y="860"/>
                  </a:lnTo>
                  <a:lnTo>
                    <a:pt x="2598" y="872"/>
                  </a:lnTo>
                  <a:lnTo>
                    <a:pt x="2690" y="872"/>
                  </a:lnTo>
                  <a:lnTo>
                    <a:pt x="2690" y="879"/>
                  </a:lnTo>
                  <a:lnTo>
                    <a:pt x="2740" y="879"/>
                  </a:lnTo>
                  <a:lnTo>
                    <a:pt x="2740" y="886"/>
                  </a:lnTo>
                  <a:lnTo>
                    <a:pt x="2749" y="886"/>
                  </a:lnTo>
                  <a:lnTo>
                    <a:pt x="2749" y="912"/>
                  </a:lnTo>
                  <a:lnTo>
                    <a:pt x="2816" y="912"/>
                  </a:lnTo>
                  <a:lnTo>
                    <a:pt x="2816" y="919"/>
                  </a:lnTo>
                  <a:lnTo>
                    <a:pt x="2834" y="919"/>
                  </a:lnTo>
                  <a:lnTo>
                    <a:pt x="2834" y="931"/>
                  </a:lnTo>
                  <a:lnTo>
                    <a:pt x="2920" y="931"/>
                  </a:lnTo>
                  <a:lnTo>
                    <a:pt x="2920" y="940"/>
                  </a:lnTo>
                  <a:lnTo>
                    <a:pt x="2929" y="940"/>
                  </a:lnTo>
                  <a:lnTo>
                    <a:pt x="2929" y="950"/>
                  </a:lnTo>
                  <a:lnTo>
                    <a:pt x="2948" y="950"/>
                  </a:lnTo>
                  <a:lnTo>
                    <a:pt x="2948" y="957"/>
                  </a:lnTo>
                  <a:lnTo>
                    <a:pt x="3045" y="957"/>
                  </a:lnTo>
                  <a:lnTo>
                    <a:pt x="3045" y="969"/>
                  </a:lnTo>
                  <a:lnTo>
                    <a:pt x="3061" y="969"/>
                  </a:lnTo>
                  <a:lnTo>
                    <a:pt x="3061" y="1004"/>
                  </a:lnTo>
                  <a:lnTo>
                    <a:pt x="3111" y="1004"/>
                  </a:lnTo>
                  <a:lnTo>
                    <a:pt x="3111" y="1014"/>
                  </a:lnTo>
                  <a:lnTo>
                    <a:pt x="3120" y="1014"/>
                  </a:lnTo>
                  <a:lnTo>
                    <a:pt x="3120" y="1025"/>
                  </a:lnTo>
                  <a:lnTo>
                    <a:pt x="3127" y="1025"/>
                  </a:lnTo>
                  <a:lnTo>
                    <a:pt x="3127" y="1035"/>
                  </a:lnTo>
                  <a:lnTo>
                    <a:pt x="3146" y="1035"/>
                  </a:lnTo>
                  <a:lnTo>
                    <a:pt x="3146" y="1044"/>
                  </a:lnTo>
                  <a:lnTo>
                    <a:pt x="3175" y="1044"/>
                  </a:lnTo>
                  <a:lnTo>
                    <a:pt x="3175" y="1054"/>
                  </a:lnTo>
                  <a:lnTo>
                    <a:pt x="3184" y="1054"/>
                  </a:lnTo>
                  <a:lnTo>
                    <a:pt x="3184" y="1070"/>
                  </a:lnTo>
                  <a:lnTo>
                    <a:pt x="3312" y="1070"/>
                  </a:lnTo>
                  <a:lnTo>
                    <a:pt x="3312" y="1082"/>
                  </a:lnTo>
                  <a:lnTo>
                    <a:pt x="3335" y="1082"/>
                  </a:lnTo>
                  <a:lnTo>
                    <a:pt x="3335" y="1101"/>
                  </a:lnTo>
                  <a:lnTo>
                    <a:pt x="3383" y="1101"/>
                  </a:lnTo>
                  <a:lnTo>
                    <a:pt x="3383" y="1110"/>
                  </a:lnTo>
                  <a:lnTo>
                    <a:pt x="3392" y="1110"/>
                  </a:lnTo>
                  <a:lnTo>
                    <a:pt x="3392" y="1122"/>
                  </a:lnTo>
                  <a:lnTo>
                    <a:pt x="3401" y="1122"/>
                  </a:lnTo>
                  <a:lnTo>
                    <a:pt x="3401" y="1143"/>
                  </a:lnTo>
                  <a:lnTo>
                    <a:pt x="3477" y="1143"/>
                  </a:lnTo>
                  <a:lnTo>
                    <a:pt x="3477" y="1158"/>
                  </a:lnTo>
                  <a:lnTo>
                    <a:pt x="3614" y="1158"/>
                  </a:lnTo>
                  <a:lnTo>
                    <a:pt x="3614" y="1177"/>
                  </a:lnTo>
                  <a:lnTo>
                    <a:pt x="3652" y="1177"/>
                  </a:lnTo>
                  <a:lnTo>
                    <a:pt x="3652" y="1200"/>
                  </a:lnTo>
                  <a:lnTo>
                    <a:pt x="3742" y="1200"/>
                  </a:lnTo>
                  <a:lnTo>
                    <a:pt x="3742" y="1214"/>
                  </a:lnTo>
                  <a:lnTo>
                    <a:pt x="3751" y="1214"/>
                  </a:lnTo>
                  <a:lnTo>
                    <a:pt x="3751" y="1238"/>
                  </a:lnTo>
                  <a:lnTo>
                    <a:pt x="3760" y="1238"/>
                  </a:lnTo>
                  <a:lnTo>
                    <a:pt x="3760" y="1247"/>
                  </a:lnTo>
                  <a:lnTo>
                    <a:pt x="3770" y="1247"/>
                  </a:lnTo>
                  <a:lnTo>
                    <a:pt x="3770" y="1259"/>
                  </a:lnTo>
                  <a:lnTo>
                    <a:pt x="3850" y="1259"/>
                  </a:lnTo>
                  <a:lnTo>
                    <a:pt x="3850" y="1285"/>
                  </a:lnTo>
                  <a:lnTo>
                    <a:pt x="4564" y="1285"/>
                  </a:lnTo>
                  <a:lnTo>
                    <a:pt x="4564" y="1399"/>
                  </a:lnTo>
                  <a:lnTo>
                    <a:pt x="4819" y="1399"/>
                  </a:lnTo>
                </a:path>
              </a:pathLst>
            </a:custGeom>
            <a:noFill/>
            <a:ln w="25400" cap="flat">
              <a:solidFill>
                <a:srgbClr val="FF99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600" dirty="0">
                <a:solidFill>
                  <a:srgbClr val="FF9900"/>
                </a:solidFill>
              </a:endParaRPr>
            </a:p>
          </p:txBody>
        </p:sp>
        <p:sp>
          <p:nvSpPr>
            <p:cNvPr id="117" name="Freeform 32">
              <a:extLst>
                <a:ext uri="{FF2B5EF4-FFF2-40B4-BE49-F238E27FC236}">
                  <a16:creationId xmlns:a16="http://schemas.microsoft.com/office/drawing/2014/main" id="{F236B627-7B64-42AE-A0B8-F3393D54E1A4}"/>
                </a:ext>
              </a:extLst>
            </p:cNvPr>
            <p:cNvSpPr>
              <a:spLocks/>
            </p:cNvSpPr>
            <p:nvPr/>
          </p:nvSpPr>
          <p:spPr bwMode="auto">
            <a:xfrm>
              <a:off x="1008247" y="2103517"/>
              <a:ext cx="3519232" cy="1147455"/>
            </a:xfrm>
            <a:custGeom>
              <a:avLst/>
              <a:gdLst>
                <a:gd name="T0" fmla="*/ 2147483647 w 4809"/>
                <a:gd name="T1" fmla="*/ 2147483647 h 1384"/>
                <a:gd name="T2" fmla="*/ 2147483647 w 4809"/>
                <a:gd name="T3" fmla="*/ 2147483647 h 1384"/>
                <a:gd name="T4" fmla="*/ 2147483647 w 4809"/>
                <a:gd name="T5" fmla="*/ 2147483647 h 1384"/>
                <a:gd name="T6" fmla="*/ 2147483647 w 4809"/>
                <a:gd name="T7" fmla="*/ 2147483647 h 1384"/>
                <a:gd name="T8" fmla="*/ 2147483647 w 4809"/>
                <a:gd name="T9" fmla="*/ 2147483647 h 1384"/>
                <a:gd name="T10" fmla="*/ 2147483647 w 4809"/>
                <a:gd name="T11" fmla="*/ 2147483647 h 1384"/>
                <a:gd name="T12" fmla="*/ 2147483647 w 4809"/>
                <a:gd name="T13" fmla="*/ 2147483647 h 1384"/>
                <a:gd name="T14" fmla="*/ 2147483647 w 4809"/>
                <a:gd name="T15" fmla="*/ 2147483647 h 1384"/>
                <a:gd name="T16" fmla="*/ 2147483647 w 4809"/>
                <a:gd name="T17" fmla="*/ 2147483647 h 1384"/>
                <a:gd name="T18" fmla="*/ 2147483647 w 4809"/>
                <a:gd name="T19" fmla="*/ 2147483647 h 1384"/>
                <a:gd name="T20" fmla="*/ 2147483647 w 4809"/>
                <a:gd name="T21" fmla="*/ 2147483647 h 1384"/>
                <a:gd name="T22" fmla="*/ 2147483647 w 4809"/>
                <a:gd name="T23" fmla="*/ 2147483647 h 1384"/>
                <a:gd name="T24" fmla="*/ 2147483647 w 4809"/>
                <a:gd name="T25" fmla="*/ 2147483647 h 1384"/>
                <a:gd name="T26" fmla="*/ 2147483647 w 4809"/>
                <a:gd name="T27" fmla="*/ 2147483647 h 1384"/>
                <a:gd name="T28" fmla="*/ 2147483647 w 4809"/>
                <a:gd name="T29" fmla="*/ 2147483647 h 1384"/>
                <a:gd name="T30" fmla="*/ 2147483647 w 4809"/>
                <a:gd name="T31" fmla="*/ 2147483647 h 1384"/>
                <a:gd name="T32" fmla="*/ 2147483647 w 4809"/>
                <a:gd name="T33" fmla="*/ 2147483647 h 1384"/>
                <a:gd name="T34" fmla="*/ 2147483647 w 4809"/>
                <a:gd name="T35" fmla="*/ 2147483647 h 1384"/>
                <a:gd name="T36" fmla="*/ 2147483647 w 4809"/>
                <a:gd name="T37" fmla="*/ 2147483647 h 1384"/>
                <a:gd name="T38" fmla="*/ 2147483647 w 4809"/>
                <a:gd name="T39" fmla="*/ 2147483647 h 1384"/>
                <a:gd name="T40" fmla="*/ 2147483647 w 4809"/>
                <a:gd name="T41" fmla="*/ 2147483647 h 1384"/>
                <a:gd name="T42" fmla="*/ 2147483647 w 4809"/>
                <a:gd name="T43" fmla="*/ 2147483647 h 1384"/>
                <a:gd name="T44" fmla="*/ 2147483647 w 4809"/>
                <a:gd name="T45" fmla="*/ 2147483647 h 1384"/>
                <a:gd name="T46" fmla="*/ 2147483647 w 4809"/>
                <a:gd name="T47" fmla="*/ 2147483647 h 1384"/>
                <a:gd name="T48" fmla="*/ 2147483647 w 4809"/>
                <a:gd name="T49" fmla="*/ 2147483647 h 1384"/>
                <a:gd name="T50" fmla="*/ 2147483647 w 4809"/>
                <a:gd name="T51" fmla="*/ 2147483647 h 1384"/>
                <a:gd name="T52" fmla="*/ 2147483647 w 4809"/>
                <a:gd name="T53" fmla="*/ 2147483647 h 1384"/>
                <a:gd name="T54" fmla="*/ 2147483647 w 4809"/>
                <a:gd name="T55" fmla="*/ 2147483647 h 1384"/>
                <a:gd name="T56" fmla="*/ 2147483647 w 4809"/>
                <a:gd name="T57" fmla="*/ 2147483647 h 1384"/>
                <a:gd name="T58" fmla="*/ 2147483647 w 4809"/>
                <a:gd name="T59" fmla="*/ 2147483647 h 1384"/>
                <a:gd name="T60" fmla="*/ 2147483647 w 4809"/>
                <a:gd name="T61" fmla="*/ 2147483647 h 1384"/>
                <a:gd name="T62" fmla="*/ 2147483647 w 4809"/>
                <a:gd name="T63" fmla="*/ 2147483647 h 1384"/>
                <a:gd name="T64" fmla="*/ 2147483647 w 4809"/>
                <a:gd name="T65" fmla="*/ 2147483647 h 1384"/>
                <a:gd name="T66" fmla="*/ 2147483647 w 4809"/>
                <a:gd name="T67" fmla="*/ 2147483647 h 1384"/>
                <a:gd name="T68" fmla="*/ 2147483647 w 4809"/>
                <a:gd name="T69" fmla="*/ 2147483647 h 1384"/>
                <a:gd name="T70" fmla="*/ 2147483647 w 4809"/>
                <a:gd name="T71" fmla="*/ 2147483647 h 1384"/>
                <a:gd name="T72" fmla="*/ 2147483647 w 4809"/>
                <a:gd name="T73" fmla="*/ 2147483647 h 1384"/>
                <a:gd name="T74" fmla="*/ 2147483647 w 4809"/>
                <a:gd name="T75" fmla="*/ 2147483647 h 1384"/>
                <a:gd name="T76" fmla="*/ 2147483647 w 4809"/>
                <a:gd name="T77" fmla="*/ 2147483647 h 1384"/>
                <a:gd name="T78" fmla="*/ 2147483647 w 4809"/>
                <a:gd name="T79" fmla="*/ 2147483647 h 1384"/>
                <a:gd name="T80" fmla="*/ 2147483647 w 4809"/>
                <a:gd name="T81" fmla="*/ 2147483647 h 1384"/>
                <a:gd name="T82" fmla="*/ 2147483647 w 4809"/>
                <a:gd name="T83" fmla="*/ 2147483647 h 1384"/>
                <a:gd name="T84" fmla="*/ 2147483647 w 4809"/>
                <a:gd name="T85" fmla="*/ 2147483647 h 1384"/>
                <a:gd name="T86" fmla="*/ 2147483647 w 4809"/>
                <a:gd name="T87" fmla="*/ 2147483647 h 1384"/>
                <a:gd name="T88" fmla="*/ 2147483647 w 4809"/>
                <a:gd name="T89" fmla="*/ 2147483647 h 1384"/>
                <a:gd name="T90" fmla="*/ 2147483647 w 4809"/>
                <a:gd name="T91" fmla="*/ 2147483647 h 1384"/>
                <a:gd name="T92" fmla="*/ 2147483647 w 4809"/>
                <a:gd name="T93" fmla="*/ 2147483647 h 1384"/>
                <a:gd name="T94" fmla="*/ 2147483647 w 4809"/>
                <a:gd name="T95" fmla="*/ 2147483647 h 1384"/>
                <a:gd name="T96" fmla="*/ 2147483647 w 4809"/>
                <a:gd name="T97" fmla="*/ 2147483647 h 1384"/>
                <a:gd name="T98" fmla="*/ 2147483647 w 4809"/>
                <a:gd name="T99" fmla="*/ 2147483647 h 1384"/>
                <a:gd name="T100" fmla="*/ 2147483647 w 4809"/>
                <a:gd name="T101" fmla="*/ 2147483647 h 1384"/>
                <a:gd name="T102" fmla="*/ 2147483647 w 4809"/>
                <a:gd name="T103" fmla="*/ 2147483647 h 1384"/>
                <a:gd name="T104" fmla="*/ 2147483647 w 4809"/>
                <a:gd name="T105" fmla="*/ 2147483647 h 138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09"/>
                <a:gd name="T160" fmla="*/ 0 h 1384"/>
                <a:gd name="T161" fmla="*/ 4809 w 4809"/>
                <a:gd name="T162" fmla="*/ 1384 h 138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09" h="1384">
                  <a:moveTo>
                    <a:pt x="0" y="0"/>
                  </a:moveTo>
                  <a:lnTo>
                    <a:pt x="349" y="0"/>
                  </a:lnTo>
                  <a:lnTo>
                    <a:pt x="349" y="5"/>
                  </a:lnTo>
                  <a:lnTo>
                    <a:pt x="482" y="5"/>
                  </a:lnTo>
                  <a:lnTo>
                    <a:pt x="482" y="14"/>
                  </a:lnTo>
                  <a:lnTo>
                    <a:pt x="510" y="14"/>
                  </a:lnTo>
                  <a:lnTo>
                    <a:pt x="510" y="24"/>
                  </a:lnTo>
                  <a:lnTo>
                    <a:pt x="548" y="24"/>
                  </a:lnTo>
                  <a:lnTo>
                    <a:pt x="548" y="33"/>
                  </a:lnTo>
                  <a:lnTo>
                    <a:pt x="605" y="33"/>
                  </a:lnTo>
                  <a:lnTo>
                    <a:pt x="605" y="43"/>
                  </a:lnTo>
                  <a:lnTo>
                    <a:pt x="690" y="43"/>
                  </a:lnTo>
                  <a:lnTo>
                    <a:pt x="690" y="52"/>
                  </a:lnTo>
                  <a:lnTo>
                    <a:pt x="737" y="52"/>
                  </a:lnTo>
                  <a:lnTo>
                    <a:pt x="737" y="61"/>
                  </a:lnTo>
                  <a:lnTo>
                    <a:pt x="756" y="61"/>
                  </a:lnTo>
                  <a:lnTo>
                    <a:pt x="756" y="71"/>
                  </a:lnTo>
                  <a:lnTo>
                    <a:pt x="794" y="71"/>
                  </a:lnTo>
                  <a:lnTo>
                    <a:pt x="794" y="76"/>
                  </a:lnTo>
                  <a:lnTo>
                    <a:pt x="864" y="76"/>
                  </a:lnTo>
                  <a:lnTo>
                    <a:pt x="864" y="90"/>
                  </a:lnTo>
                  <a:lnTo>
                    <a:pt x="938" y="90"/>
                  </a:lnTo>
                  <a:lnTo>
                    <a:pt x="938" y="99"/>
                  </a:lnTo>
                  <a:lnTo>
                    <a:pt x="947" y="99"/>
                  </a:lnTo>
                  <a:lnTo>
                    <a:pt x="947" y="109"/>
                  </a:lnTo>
                  <a:lnTo>
                    <a:pt x="964" y="109"/>
                  </a:lnTo>
                  <a:lnTo>
                    <a:pt x="964" y="118"/>
                  </a:lnTo>
                  <a:lnTo>
                    <a:pt x="1030" y="118"/>
                  </a:lnTo>
                  <a:lnTo>
                    <a:pt x="1030" y="125"/>
                  </a:lnTo>
                  <a:lnTo>
                    <a:pt x="1049" y="125"/>
                  </a:lnTo>
                  <a:lnTo>
                    <a:pt x="1049" y="137"/>
                  </a:lnTo>
                  <a:lnTo>
                    <a:pt x="1068" y="137"/>
                  </a:lnTo>
                  <a:lnTo>
                    <a:pt x="1068" y="147"/>
                  </a:lnTo>
                  <a:lnTo>
                    <a:pt x="1115" y="147"/>
                  </a:lnTo>
                  <a:lnTo>
                    <a:pt x="1115" y="156"/>
                  </a:lnTo>
                  <a:lnTo>
                    <a:pt x="1162" y="156"/>
                  </a:lnTo>
                  <a:lnTo>
                    <a:pt x="1162" y="165"/>
                  </a:lnTo>
                  <a:lnTo>
                    <a:pt x="1219" y="165"/>
                  </a:lnTo>
                  <a:lnTo>
                    <a:pt x="1219" y="175"/>
                  </a:lnTo>
                  <a:lnTo>
                    <a:pt x="1238" y="175"/>
                  </a:lnTo>
                  <a:lnTo>
                    <a:pt x="1238" y="189"/>
                  </a:lnTo>
                  <a:lnTo>
                    <a:pt x="1275" y="189"/>
                  </a:lnTo>
                  <a:lnTo>
                    <a:pt x="1275" y="194"/>
                  </a:lnTo>
                  <a:lnTo>
                    <a:pt x="1294" y="194"/>
                  </a:lnTo>
                  <a:lnTo>
                    <a:pt x="1294" y="203"/>
                  </a:lnTo>
                  <a:lnTo>
                    <a:pt x="1332" y="203"/>
                  </a:lnTo>
                  <a:lnTo>
                    <a:pt x="1332" y="210"/>
                  </a:lnTo>
                  <a:lnTo>
                    <a:pt x="1351" y="210"/>
                  </a:lnTo>
                  <a:lnTo>
                    <a:pt x="1351" y="220"/>
                  </a:lnTo>
                  <a:lnTo>
                    <a:pt x="1370" y="220"/>
                  </a:lnTo>
                  <a:lnTo>
                    <a:pt x="1370" y="227"/>
                  </a:lnTo>
                  <a:lnTo>
                    <a:pt x="1398" y="227"/>
                  </a:lnTo>
                  <a:lnTo>
                    <a:pt x="1398" y="236"/>
                  </a:lnTo>
                  <a:lnTo>
                    <a:pt x="1436" y="236"/>
                  </a:lnTo>
                  <a:lnTo>
                    <a:pt x="1436" y="246"/>
                  </a:lnTo>
                  <a:lnTo>
                    <a:pt x="1446" y="246"/>
                  </a:lnTo>
                  <a:lnTo>
                    <a:pt x="1446" y="258"/>
                  </a:lnTo>
                  <a:lnTo>
                    <a:pt x="1460" y="258"/>
                  </a:lnTo>
                  <a:lnTo>
                    <a:pt x="1460" y="267"/>
                  </a:lnTo>
                  <a:lnTo>
                    <a:pt x="1479" y="267"/>
                  </a:lnTo>
                  <a:lnTo>
                    <a:pt x="1479" y="274"/>
                  </a:lnTo>
                  <a:lnTo>
                    <a:pt x="1502" y="274"/>
                  </a:lnTo>
                  <a:lnTo>
                    <a:pt x="1502" y="284"/>
                  </a:lnTo>
                  <a:lnTo>
                    <a:pt x="1531" y="284"/>
                  </a:lnTo>
                  <a:lnTo>
                    <a:pt x="1531" y="293"/>
                  </a:lnTo>
                  <a:lnTo>
                    <a:pt x="1549" y="293"/>
                  </a:lnTo>
                  <a:lnTo>
                    <a:pt x="1549" y="302"/>
                  </a:lnTo>
                  <a:lnTo>
                    <a:pt x="1568" y="302"/>
                  </a:lnTo>
                  <a:lnTo>
                    <a:pt x="1568" y="312"/>
                  </a:lnTo>
                  <a:lnTo>
                    <a:pt x="1606" y="312"/>
                  </a:lnTo>
                  <a:lnTo>
                    <a:pt x="1606" y="321"/>
                  </a:lnTo>
                  <a:lnTo>
                    <a:pt x="1625" y="321"/>
                  </a:lnTo>
                  <a:lnTo>
                    <a:pt x="1625" y="331"/>
                  </a:lnTo>
                  <a:lnTo>
                    <a:pt x="1653" y="331"/>
                  </a:lnTo>
                  <a:lnTo>
                    <a:pt x="1653" y="336"/>
                  </a:lnTo>
                  <a:lnTo>
                    <a:pt x="1682" y="336"/>
                  </a:lnTo>
                  <a:lnTo>
                    <a:pt x="1682" y="340"/>
                  </a:lnTo>
                  <a:lnTo>
                    <a:pt x="1701" y="340"/>
                  </a:lnTo>
                  <a:lnTo>
                    <a:pt x="1701" y="350"/>
                  </a:lnTo>
                  <a:lnTo>
                    <a:pt x="1738" y="350"/>
                  </a:lnTo>
                  <a:lnTo>
                    <a:pt x="1738" y="357"/>
                  </a:lnTo>
                  <a:lnTo>
                    <a:pt x="1753" y="357"/>
                  </a:lnTo>
                  <a:lnTo>
                    <a:pt x="1753" y="371"/>
                  </a:lnTo>
                  <a:lnTo>
                    <a:pt x="1767" y="371"/>
                  </a:lnTo>
                  <a:lnTo>
                    <a:pt x="1767" y="378"/>
                  </a:lnTo>
                  <a:lnTo>
                    <a:pt x="1786" y="378"/>
                  </a:lnTo>
                  <a:lnTo>
                    <a:pt x="1786" y="387"/>
                  </a:lnTo>
                  <a:lnTo>
                    <a:pt x="1805" y="387"/>
                  </a:lnTo>
                  <a:lnTo>
                    <a:pt x="1805" y="399"/>
                  </a:lnTo>
                  <a:lnTo>
                    <a:pt x="1880" y="399"/>
                  </a:lnTo>
                  <a:lnTo>
                    <a:pt x="1880" y="409"/>
                  </a:lnTo>
                  <a:lnTo>
                    <a:pt x="1918" y="409"/>
                  </a:lnTo>
                  <a:lnTo>
                    <a:pt x="1918" y="421"/>
                  </a:lnTo>
                  <a:lnTo>
                    <a:pt x="1927" y="421"/>
                  </a:lnTo>
                  <a:lnTo>
                    <a:pt x="1927" y="425"/>
                  </a:lnTo>
                  <a:lnTo>
                    <a:pt x="1942" y="425"/>
                  </a:lnTo>
                  <a:lnTo>
                    <a:pt x="1942" y="435"/>
                  </a:lnTo>
                  <a:lnTo>
                    <a:pt x="1956" y="435"/>
                  </a:lnTo>
                  <a:lnTo>
                    <a:pt x="1956" y="444"/>
                  </a:lnTo>
                  <a:lnTo>
                    <a:pt x="1970" y="444"/>
                  </a:lnTo>
                  <a:lnTo>
                    <a:pt x="1970" y="454"/>
                  </a:lnTo>
                  <a:lnTo>
                    <a:pt x="1982" y="454"/>
                  </a:lnTo>
                  <a:lnTo>
                    <a:pt x="1982" y="463"/>
                  </a:lnTo>
                  <a:lnTo>
                    <a:pt x="2041" y="463"/>
                  </a:lnTo>
                  <a:lnTo>
                    <a:pt x="2041" y="473"/>
                  </a:lnTo>
                  <a:lnTo>
                    <a:pt x="2060" y="473"/>
                  </a:lnTo>
                  <a:lnTo>
                    <a:pt x="2060" y="480"/>
                  </a:lnTo>
                  <a:lnTo>
                    <a:pt x="2107" y="480"/>
                  </a:lnTo>
                  <a:lnTo>
                    <a:pt x="2107" y="491"/>
                  </a:lnTo>
                  <a:lnTo>
                    <a:pt x="2119" y="491"/>
                  </a:lnTo>
                  <a:lnTo>
                    <a:pt x="2119" y="501"/>
                  </a:lnTo>
                  <a:lnTo>
                    <a:pt x="2164" y="501"/>
                  </a:lnTo>
                  <a:lnTo>
                    <a:pt x="2164" y="510"/>
                  </a:lnTo>
                  <a:lnTo>
                    <a:pt x="2183" y="510"/>
                  </a:lnTo>
                  <a:lnTo>
                    <a:pt x="2183" y="520"/>
                  </a:lnTo>
                  <a:lnTo>
                    <a:pt x="2230" y="520"/>
                  </a:lnTo>
                  <a:lnTo>
                    <a:pt x="2230" y="529"/>
                  </a:lnTo>
                  <a:lnTo>
                    <a:pt x="2294" y="529"/>
                  </a:lnTo>
                  <a:lnTo>
                    <a:pt x="2294" y="536"/>
                  </a:lnTo>
                  <a:lnTo>
                    <a:pt x="2315" y="536"/>
                  </a:lnTo>
                  <a:lnTo>
                    <a:pt x="2315" y="548"/>
                  </a:lnTo>
                  <a:lnTo>
                    <a:pt x="2343" y="548"/>
                  </a:lnTo>
                  <a:lnTo>
                    <a:pt x="2343" y="558"/>
                  </a:lnTo>
                  <a:lnTo>
                    <a:pt x="2400" y="558"/>
                  </a:lnTo>
                  <a:lnTo>
                    <a:pt x="2400" y="567"/>
                  </a:lnTo>
                  <a:lnTo>
                    <a:pt x="2447" y="567"/>
                  </a:lnTo>
                  <a:lnTo>
                    <a:pt x="2447" y="574"/>
                  </a:lnTo>
                  <a:lnTo>
                    <a:pt x="2485" y="574"/>
                  </a:lnTo>
                  <a:lnTo>
                    <a:pt x="2485" y="586"/>
                  </a:lnTo>
                  <a:lnTo>
                    <a:pt x="2504" y="586"/>
                  </a:lnTo>
                  <a:lnTo>
                    <a:pt x="2504" y="595"/>
                  </a:lnTo>
                  <a:lnTo>
                    <a:pt x="2570" y="595"/>
                  </a:lnTo>
                  <a:lnTo>
                    <a:pt x="2570" y="614"/>
                  </a:lnTo>
                  <a:lnTo>
                    <a:pt x="2584" y="614"/>
                  </a:lnTo>
                  <a:lnTo>
                    <a:pt x="2584" y="619"/>
                  </a:lnTo>
                  <a:lnTo>
                    <a:pt x="2598" y="619"/>
                  </a:lnTo>
                  <a:lnTo>
                    <a:pt x="2598" y="624"/>
                  </a:lnTo>
                  <a:lnTo>
                    <a:pt x="2636" y="624"/>
                  </a:lnTo>
                  <a:lnTo>
                    <a:pt x="2636" y="638"/>
                  </a:lnTo>
                  <a:lnTo>
                    <a:pt x="2697" y="638"/>
                  </a:lnTo>
                  <a:lnTo>
                    <a:pt x="2697" y="647"/>
                  </a:lnTo>
                  <a:lnTo>
                    <a:pt x="2759" y="647"/>
                  </a:lnTo>
                  <a:lnTo>
                    <a:pt x="2759" y="657"/>
                  </a:lnTo>
                  <a:lnTo>
                    <a:pt x="2778" y="657"/>
                  </a:lnTo>
                  <a:lnTo>
                    <a:pt x="2778" y="666"/>
                  </a:lnTo>
                  <a:lnTo>
                    <a:pt x="2834" y="666"/>
                  </a:lnTo>
                  <a:lnTo>
                    <a:pt x="2834" y="676"/>
                  </a:lnTo>
                  <a:lnTo>
                    <a:pt x="2872" y="676"/>
                  </a:lnTo>
                  <a:lnTo>
                    <a:pt x="2872" y="685"/>
                  </a:lnTo>
                  <a:lnTo>
                    <a:pt x="2882" y="685"/>
                  </a:lnTo>
                  <a:lnTo>
                    <a:pt x="2882" y="690"/>
                  </a:lnTo>
                  <a:lnTo>
                    <a:pt x="2901" y="690"/>
                  </a:lnTo>
                  <a:lnTo>
                    <a:pt x="2901" y="699"/>
                  </a:lnTo>
                  <a:lnTo>
                    <a:pt x="2929" y="699"/>
                  </a:lnTo>
                  <a:lnTo>
                    <a:pt x="2929" y="709"/>
                  </a:lnTo>
                  <a:lnTo>
                    <a:pt x="2971" y="709"/>
                  </a:lnTo>
                  <a:lnTo>
                    <a:pt x="2971" y="716"/>
                  </a:lnTo>
                  <a:lnTo>
                    <a:pt x="3066" y="716"/>
                  </a:lnTo>
                  <a:lnTo>
                    <a:pt x="3066" y="728"/>
                  </a:lnTo>
                  <a:lnTo>
                    <a:pt x="3075" y="728"/>
                  </a:lnTo>
                  <a:lnTo>
                    <a:pt x="3075" y="754"/>
                  </a:lnTo>
                  <a:lnTo>
                    <a:pt x="3080" y="754"/>
                  </a:lnTo>
                  <a:lnTo>
                    <a:pt x="3080" y="782"/>
                  </a:lnTo>
                  <a:lnTo>
                    <a:pt x="3260" y="782"/>
                  </a:lnTo>
                  <a:lnTo>
                    <a:pt x="3260" y="794"/>
                  </a:lnTo>
                  <a:lnTo>
                    <a:pt x="3274" y="794"/>
                  </a:lnTo>
                  <a:lnTo>
                    <a:pt x="3274" y="822"/>
                  </a:lnTo>
                  <a:lnTo>
                    <a:pt x="3300" y="822"/>
                  </a:lnTo>
                  <a:lnTo>
                    <a:pt x="3300" y="832"/>
                  </a:lnTo>
                  <a:lnTo>
                    <a:pt x="3316" y="832"/>
                  </a:lnTo>
                  <a:lnTo>
                    <a:pt x="3316" y="841"/>
                  </a:lnTo>
                  <a:lnTo>
                    <a:pt x="3328" y="841"/>
                  </a:lnTo>
                  <a:lnTo>
                    <a:pt x="3328" y="848"/>
                  </a:lnTo>
                  <a:lnTo>
                    <a:pt x="3423" y="848"/>
                  </a:lnTo>
                  <a:lnTo>
                    <a:pt x="3423" y="858"/>
                  </a:lnTo>
                  <a:lnTo>
                    <a:pt x="3434" y="858"/>
                  </a:lnTo>
                  <a:lnTo>
                    <a:pt x="3434" y="862"/>
                  </a:lnTo>
                  <a:lnTo>
                    <a:pt x="3456" y="862"/>
                  </a:lnTo>
                  <a:lnTo>
                    <a:pt x="3456" y="874"/>
                  </a:lnTo>
                  <a:lnTo>
                    <a:pt x="3505" y="874"/>
                  </a:lnTo>
                  <a:lnTo>
                    <a:pt x="3505" y="881"/>
                  </a:lnTo>
                  <a:lnTo>
                    <a:pt x="3515" y="881"/>
                  </a:lnTo>
                  <a:lnTo>
                    <a:pt x="3515" y="893"/>
                  </a:lnTo>
                  <a:lnTo>
                    <a:pt x="3543" y="893"/>
                  </a:lnTo>
                  <a:lnTo>
                    <a:pt x="3543" y="910"/>
                  </a:lnTo>
                  <a:lnTo>
                    <a:pt x="3562" y="910"/>
                  </a:lnTo>
                  <a:lnTo>
                    <a:pt x="3562" y="921"/>
                  </a:lnTo>
                  <a:lnTo>
                    <a:pt x="3571" y="921"/>
                  </a:lnTo>
                  <a:lnTo>
                    <a:pt x="3571" y="931"/>
                  </a:lnTo>
                  <a:lnTo>
                    <a:pt x="3581" y="931"/>
                  </a:lnTo>
                  <a:lnTo>
                    <a:pt x="3581" y="938"/>
                  </a:lnTo>
                  <a:lnTo>
                    <a:pt x="3609" y="938"/>
                  </a:lnTo>
                  <a:lnTo>
                    <a:pt x="3609" y="978"/>
                  </a:lnTo>
                  <a:lnTo>
                    <a:pt x="3647" y="978"/>
                  </a:lnTo>
                  <a:lnTo>
                    <a:pt x="3647" y="992"/>
                  </a:lnTo>
                  <a:lnTo>
                    <a:pt x="3746" y="992"/>
                  </a:lnTo>
                  <a:lnTo>
                    <a:pt x="3746" y="1009"/>
                  </a:lnTo>
                  <a:lnTo>
                    <a:pt x="3822" y="1009"/>
                  </a:lnTo>
                  <a:lnTo>
                    <a:pt x="3822" y="1030"/>
                  </a:lnTo>
                  <a:lnTo>
                    <a:pt x="4006" y="1030"/>
                  </a:lnTo>
                  <a:lnTo>
                    <a:pt x="4006" y="1061"/>
                  </a:lnTo>
                  <a:lnTo>
                    <a:pt x="4025" y="1061"/>
                  </a:lnTo>
                  <a:lnTo>
                    <a:pt x="4025" y="1091"/>
                  </a:lnTo>
                  <a:lnTo>
                    <a:pt x="4157" y="1091"/>
                  </a:lnTo>
                  <a:lnTo>
                    <a:pt x="4157" y="1125"/>
                  </a:lnTo>
                  <a:lnTo>
                    <a:pt x="4294" y="1125"/>
                  </a:lnTo>
                  <a:lnTo>
                    <a:pt x="4294" y="1162"/>
                  </a:lnTo>
                  <a:lnTo>
                    <a:pt x="4559" y="1162"/>
                  </a:lnTo>
                  <a:lnTo>
                    <a:pt x="4559" y="1229"/>
                  </a:lnTo>
                  <a:lnTo>
                    <a:pt x="4592" y="1229"/>
                  </a:lnTo>
                  <a:lnTo>
                    <a:pt x="4592" y="1309"/>
                  </a:lnTo>
                  <a:lnTo>
                    <a:pt x="4613" y="1309"/>
                  </a:lnTo>
                  <a:lnTo>
                    <a:pt x="4613" y="1384"/>
                  </a:lnTo>
                  <a:lnTo>
                    <a:pt x="4809" y="1384"/>
                  </a:lnTo>
                </a:path>
              </a:pathLst>
            </a:custGeom>
            <a:noFill/>
            <a:ln w="25400" cap="flat">
              <a:solidFill>
                <a:srgbClr val="00CC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z="1600" dirty="0"/>
            </a:p>
          </p:txBody>
        </p:sp>
        <p:sp>
          <p:nvSpPr>
            <p:cNvPr id="119" name="TextBox 15396">
              <a:extLst>
                <a:ext uri="{FF2B5EF4-FFF2-40B4-BE49-F238E27FC236}">
                  <a16:creationId xmlns:a16="http://schemas.microsoft.com/office/drawing/2014/main" id="{4ADFC0F3-3C74-4C65-A796-E208E4B166AB}"/>
                </a:ext>
              </a:extLst>
            </p:cNvPr>
            <p:cNvSpPr txBox="1">
              <a:spLocks noChangeArrowheads="1"/>
            </p:cNvSpPr>
            <p:nvPr/>
          </p:nvSpPr>
          <p:spPr bwMode="gray">
            <a:xfrm>
              <a:off x="1310916" y="3158918"/>
              <a:ext cx="482314" cy="146659"/>
            </a:xfrm>
            <a:prstGeom prst="rect">
              <a:avLst/>
            </a:prstGeom>
            <a:noFill/>
            <a:ln w="9525" algn="ctr">
              <a:noFill/>
              <a:miter lim="800000"/>
              <a:headEnd/>
              <a:tailEnd/>
            </a:ln>
            <a:effectLst/>
          </p:spPr>
          <p:txBody>
            <a:bodyPr wrap="none" lIns="0" tIns="0" rIns="0" bIns="0" anchor="ctr">
              <a:spAutoFit/>
            </a:bodyPr>
            <a:lstStyle/>
            <a:p>
              <a:pPr defTabSz="761981">
                <a:spcBef>
                  <a:spcPct val="50000"/>
                </a:spcBef>
              </a:pPr>
              <a:r>
                <a:rPr lang="en-US" sz="1400" b="1" dirty="0">
                  <a:solidFill>
                    <a:srgbClr val="FF9900"/>
                  </a:solidFill>
                </a:rPr>
                <a:t>Cap + Lap</a:t>
              </a:r>
            </a:p>
          </p:txBody>
        </p:sp>
        <p:sp>
          <p:nvSpPr>
            <p:cNvPr id="120" name="TextBox 15396">
              <a:extLst>
                <a:ext uri="{FF2B5EF4-FFF2-40B4-BE49-F238E27FC236}">
                  <a16:creationId xmlns:a16="http://schemas.microsoft.com/office/drawing/2014/main" id="{D92C9FF9-427C-4DCC-9489-254E2ACE1084}"/>
                </a:ext>
              </a:extLst>
            </p:cNvPr>
            <p:cNvSpPr txBox="1">
              <a:spLocks noChangeArrowheads="1"/>
            </p:cNvSpPr>
            <p:nvPr/>
          </p:nvSpPr>
          <p:spPr bwMode="gray">
            <a:xfrm>
              <a:off x="1339438" y="3358478"/>
              <a:ext cx="335394" cy="146659"/>
            </a:xfrm>
            <a:prstGeom prst="rect">
              <a:avLst/>
            </a:prstGeom>
            <a:noFill/>
            <a:ln w="9525" algn="ctr">
              <a:noFill/>
              <a:miter lim="800000"/>
              <a:headEnd/>
              <a:tailEnd/>
            </a:ln>
            <a:effectLst/>
          </p:spPr>
          <p:txBody>
            <a:bodyPr wrap="none" lIns="0" tIns="0" rIns="0" bIns="0" anchor="ctr">
              <a:spAutoFit/>
            </a:bodyPr>
            <a:lstStyle/>
            <a:p>
              <a:pPr defTabSz="761981">
                <a:spcBef>
                  <a:spcPct val="50000"/>
                </a:spcBef>
              </a:pPr>
              <a:r>
                <a:rPr lang="en-US" sz="1400" b="1" dirty="0">
                  <a:solidFill>
                    <a:srgbClr val="00CCFF"/>
                  </a:solidFill>
                </a:rPr>
                <a:t>T-DM1</a:t>
              </a:r>
            </a:p>
          </p:txBody>
        </p:sp>
        <p:cxnSp>
          <p:nvCxnSpPr>
            <p:cNvPr id="121" name="Straight Connector 120">
              <a:extLst>
                <a:ext uri="{FF2B5EF4-FFF2-40B4-BE49-F238E27FC236}">
                  <a16:creationId xmlns:a16="http://schemas.microsoft.com/office/drawing/2014/main" id="{F4BE8F31-B7F3-4F3C-BB9D-E48EF65D629B}"/>
                </a:ext>
              </a:extLst>
            </p:cNvPr>
            <p:cNvCxnSpPr/>
            <p:nvPr/>
          </p:nvCxnSpPr>
          <p:spPr bwMode="auto">
            <a:xfrm>
              <a:off x="1038403" y="3224842"/>
              <a:ext cx="228065" cy="0"/>
            </a:xfrm>
            <a:prstGeom prst="line">
              <a:avLst/>
            </a:prstGeom>
            <a:ln w="38100">
              <a:solidFill>
                <a:srgbClr val="FF9900"/>
              </a:solidFill>
              <a:headEnd type="none" w="med" len="med"/>
              <a:tailEnd type="none" w="med" len="med"/>
            </a:ln>
          </p:spPr>
          <p:style>
            <a:lnRef idx="1">
              <a:schemeClr val="accent5"/>
            </a:lnRef>
            <a:fillRef idx="0">
              <a:schemeClr val="accent5"/>
            </a:fillRef>
            <a:effectRef idx="0">
              <a:schemeClr val="accent5"/>
            </a:effectRef>
            <a:fontRef idx="minor">
              <a:schemeClr val="tx1"/>
            </a:fontRef>
          </p:style>
        </p:cxnSp>
        <p:cxnSp>
          <p:nvCxnSpPr>
            <p:cNvPr id="122" name="Straight Connector 121">
              <a:extLst>
                <a:ext uri="{FF2B5EF4-FFF2-40B4-BE49-F238E27FC236}">
                  <a16:creationId xmlns:a16="http://schemas.microsoft.com/office/drawing/2014/main" id="{3DFB2BC6-7BD2-4127-93F7-BA309A9781CF}"/>
                </a:ext>
              </a:extLst>
            </p:cNvPr>
            <p:cNvCxnSpPr/>
            <p:nvPr/>
          </p:nvCxnSpPr>
          <p:spPr bwMode="auto">
            <a:xfrm>
              <a:off x="1038403" y="3426684"/>
              <a:ext cx="228065" cy="0"/>
            </a:xfrm>
            <a:prstGeom prst="line">
              <a:avLst/>
            </a:prstGeom>
            <a:ln w="38100">
              <a:solidFill>
                <a:srgbClr val="00CCFF"/>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cxnSp>
          <p:nvCxnSpPr>
            <p:cNvPr id="123" name="Straight Connector 122">
              <a:extLst>
                <a:ext uri="{FF2B5EF4-FFF2-40B4-BE49-F238E27FC236}">
                  <a16:creationId xmlns:a16="http://schemas.microsoft.com/office/drawing/2014/main" id="{604A45A1-1C49-4F18-9D50-87467D5CD129}"/>
                </a:ext>
              </a:extLst>
            </p:cNvPr>
            <p:cNvCxnSpPr/>
            <p:nvPr/>
          </p:nvCxnSpPr>
          <p:spPr bwMode="auto">
            <a:xfrm flipV="1">
              <a:off x="942712" y="1973263"/>
              <a:ext cx="0" cy="181580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9" name="TextBox 8">
              <a:extLst>
                <a:ext uri="{FF2B5EF4-FFF2-40B4-BE49-F238E27FC236}">
                  <a16:creationId xmlns:a16="http://schemas.microsoft.com/office/drawing/2014/main" id="{463F9855-4F15-4B25-B253-608340D99C6E}"/>
                </a:ext>
              </a:extLst>
            </p:cNvPr>
            <p:cNvSpPr txBox="1"/>
            <p:nvPr/>
          </p:nvSpPr>
          <p:spPr>
            <a:xfrm>
              <a:off x="1679462" y="1759916"/>
              <a:ext cx="1963819" cy="286290"/>
            </a:xfrm>
            <a:prstGeom prst="rect">
              <a:avLst/>
            </a:prstGeom>
            <a:noFill/>
          </p:spPr>
          <p:txBody>
            <a:bodyPr wrap="square" rtlCol="0">
              <a:spAutoFit/>
            </a:bodyPr>
            <a:lstStyle/>
            <a:p>
              <a:pPr algn="ctr"/>
              <a:r>
                <a:rPr lang="en-US" sz="2133" b="1" dirty="0"/>
                <a:t>Overall Survival</a:t>
              </a:r>
            </a:p>
          </p:txBody>
        </p:sp>
      </p:grpSp>
    </p:spTree>
    <p:extLst>
      <p:ext uri="{BB962C8B-B14F-4D97-AF65-F5344CB8AC3E}">
        <p14:creationId xmlns:p14="http://schemas.microsoft.com/office/powerpoint/2010/main" val="140787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B1AC3-AEE3-5014-AEF8-3D77AD407B53}"/>
              </a:ext>
            </a:extLst>
          </p:cNvPr>
          <p:cNvSpPr>
            <a:spLocks noGrp="1"/>
          </p:cNvSpPr>
          <p:nvPr>
            <p:ph type="title"/>
          </p:nvPr>
        </p:nvSpPr>
        <p:spPr>
          <a:xfrm>
            <a:off x="609600" y="498085"/>
            <a:ext cx="11128310" cy="1185577"/>
          </a:xfrm>
        </p:spPr>
        <p:txBody>
          <a:bodyPr>
            <a:noAutofit/>
          </a:bodyPr>
          <a:lstStyle/>
          <a:p>
            <a:r>
              <a:rPr lang="en-US" sz="2400" dirty="0"/>
              <a:t>KATHERINE: Led to FDA Approval of T-DM1 for Patients with Residual Disease After Neoadjuvant Trastuzumab/Chemotherapy Based on Significantly Improved Invasive Disease-Free Survival</a:t>
            </a:r>
            <a:br>
              <a:rPr lang="en-US" sz="2400" dirty="0"/>
            </a:br>
            <a:endParaRPr lang="en-US" sz="2400" dirty="0"/>
          </a:p>
        </p:txBody>
      </p:sp>
      <p:sp>
        <p:nvSpPr>
          <p:cNvPr id="8" name="Footer Placeholder 7">
            <a:extLst>
              <a:ext uri="{FF2B5EF4-FFF2-40B4-BE49-F238E27FC236}">
                <a16:creationId xmlns:a16="http://schemas.microsoft.com/office/drawing/2014/main" id="{98D0AE86-83AD-D87E-E53B-853937959688}"/>
              </a:ext>
            </a:extLst>
          </p:cNvPr>
          <p:cNvSpPr>
            <a:spLocks noGrp="1"/>
          </p:cNvSpPr>
          <p:nvPr>
            <p:ph type="ftr" sz="quarter" idx="3"/>
          </p:nvPr>
        </p:nvSpPr>
        <p:spPr/>
        <p:txBody>
          <a:bodyPr/>
          <a:lstStyle/>
          <a:p>
            <a:r>
              <a:rPr lang="da-DK" dirty="0"/>
              <a:t>Von Minkwitz, et al. </a:t>
            </a:r>
            <a:r>
              <a:rPr lang="da-DK" i="1" dirty="0"/>
              <a:t>N Engl J Med. </a:t>
            </a:r>
            <a:r>
              <a:rPr lang="da-DK" dirty="0"/>
              <a:t>2019;380(7):617-628.</a:t>
            </a:r>
          </a:p>
        </p:txBody>
      </p:sp>
      <p:pic>
        <p:nvPicPr>
          <p:cNvPr id="6" name="Content Placeholder 5" descr="Graphical user interface, application&#10;&#10;Description automatically generated">
            <a:extLst>
              <a:ext uri="{FF2B5EF4-FFF2-40B4-BE49-F238E27FC236}">
                <a16:creationId xmlns:a16="http://schemas.microsoft.com/office/drawing/2014/main" id="{E64FDEF2-EDCD-0E8F-D1DC-CA27334AA43A}"/>
              </a:ext>
            </a:extLst>
          </p:cNvPr>
          <p:cNvPicPr>
            <a:picLocks noGrp="1" noChangeAspect="1"/>
          </p:cNvPicPr>
          <p:nvPr>
            <p:ph idx="4294967295"/>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1612" t="2505" r="1708" b="67713"/>
          <a:stretch/>
        </p:blipFill>
        <p:spPr>
          <a:xfrm>
            <a:off x="2362979" y="1800808"/>
            <a:ext cx="6622401" cy="4282751"/>
          </a:xfrm>
        </p:spPr>
      </p:pic>
    </p:spTree>
    <p:extLst>
      <p:ext uri="{BB962C8B-B14F-4D97-AF65-F5344CB8AC3E}">
        <p14:creationId xmlns:p14="http://schemas.microsoft.com/office/powerpoint/2010/main" val="25305974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itle 1"/>
          <p:cNvSpPr>
            <a:spLocks noGrp="1"/>
          </p:cNvSpPr>
          <p:nvPr>
            <p:ph type="title"/>
          </p:nvPr>
        </p:nvSpPr>
        <p:spPr/>
        <p:txBody>
          <a:bodyPr/>
          <a:lstStyle/>
          <a:p>
            <a:r>
              <a:rPr lang="en-US" dirty="0"/>
              <a:t>ADCs with Bystander Effect</a:t>
            </a:r>
          </a:p>
        </p:txBody>
      </p:sp>
      <p:sp>
        <p:nvSpPr>
          <p:cNvPr id="29" name="Footer Placeholder 28">
            <a:extLst>
              <a:ext uri="{FF2B5EF4-FFF2-40B4-BE49-F238E27FC236}">
                <a16:creationId xmlns:a16="http://schemas.microsoft.com/office/drawing/2014/main" id="{F361E2A8-5355-16E0-EBF4-BE57FBA18387}"/>
              </a:ext>
            </a:extLst>
          </p:cNvPr>
          <p:cNvSpPr>
            <a:spLocks noGrp="1"/>
          </p:cNvSpPr>
          <p:nvPr>
            <p:ph type="ftr" sz="quarter" idx="3"/>
          </p:nvPr>
        </p:nvSpPr>
        <p:spPr/>
        <p:txBody>
          <a:bodyPr/>
          <a:lstStyle/>
          <a:p>
            <a:r>
              <a:rPr lang="it-IT" altLang="ja-JP" sz="1200" dirty="0">
                <a:latin typeface="Arial" panose="020B0604020202020204" pitchFamily="34" charset="0"/>
                <a:cs typeface="Arial" panose="020B0604020202020204" pitchFamily="34" charset="0"/>
              </a:rPr>
              <a:t>ADC: antibody drug conjugate</a:t>
            </a:r>
          </a:p>
          <a:p>
            <a:r>
              <a:rPr lang="it-IT" altLang="ja-JP" sz="1200" dirty="0">
                <a:latin typeface="Arial" panose="020B0604020202020204" pitchFamily="34" charset="0"/>
                <a:cs typeface="Arial" panose="020B0604020202020204" pitchFamily="34" charset="0"/>
              </a:rPr>
              <a:t>Nagayama A, et al. </a:t>
            </a:r>
            <a:r>
              <a:rPr lang="it-IT" altLang="ja-JP" sz="1200" i="1" dirty="0">
                <a:latin typeface="Arial" panose="020B0604020202020204" pitchFamily="34" charset="0"/>
                <a:cs typeface="Arial" panose="020B0604020202020204" pitchFamily="34" charset="0"/>
              </a:rPr>
              <a:t>Target Oncol</a:t>
            </a:r>
            <a:r>
              <a:rPr lang="it-IT" altLang="ja-JP" sz="1200" dirty="0">
                <a:latin typeface="Arial" panose="020B0604020202020204" pitchFamily="34" charset="0"/>
                <a:cs typeface="Arial" panose="020B0604020202020204" pitchFamily="34" charset="0"/>
              </a:rPr>
              <a:t>. 2017 Dec;12(6):719-739.</a:t>
            </a:r>
          </a:p>
        </p:txBody>
      </p:sp>
      <p:pic>
        <p:nvPicPr>
          <p:cNvPr id="145" name="Picture 144" descr="A picture containing schematic&#10;&#10;Description automatically generated">
            <a:extLst>
              <a:ext uri="{FF2B5EF4-FFF2-40B4-BE49-F238E27FC236}">
                <a16:creationId xmlns:a16="http://schemas.microsoft.com/office/drawing/2014/main" id="{1D4F6A29-2C4B-800F-0FE9-22D2B63F58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559" y="1531579"/>
            <a:ext cx="7780788" cy="4486145"/>
          </a:xfrm>
          <a:prstGeom prst="rect">
            <a:avLst/>
          </a:prstGeom>
        </p:spPr>
      </p:pic>
      <p:sp>
        <p:nvSpPr>
          <p:cNvPr id="146" name="テキスト ボックス 15">
            <a:extLst>
              <a:ext uri="{FF2B5EF4-FFF2-40B4-BE49-F238E27FC236}">
                <a16:creationId xmlns:a16="http://schemas.microsoft.com/office/drawing/2014/main" id="{95FEC632-17B8-DADB-A07E-DDADE83B610B}"/>
              </a:ext>
            </a:extLst>
          </p:cNvPr>
          <p:cNvSpPr txBox="1"/>
          <p:nvPr/>
        </p:nvSpPr>
        <p:spPr>
          <a:xfrm>
            <a:off x="3339924" y="1597158"/>
            <a:ext cx="2031197" cy="720741"/>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1. Binding of an ADC to antigen</a:t>
            </a:r>
            <a:endParaRPr kumimoji="1" lang="ja-JP" altLang="en-US" sz="2000" b="1" dirty="0">
              <a:latin typeface="Calibri" panose="020F0502020204030204" pitchFamily="34" charset="0"/>
              <a:cs typeface="Calibri" panose="020F0502020204030204" pitchFamily="34" charset="0"/>
            </a:endParaRPr>
          </a:p>
        </p:txBody>
      </p:sp>
      <p:sp>
        <p:nvSpPr>
          <p:cNvPr id="147" name="テキスト ボックス 98">
            <a:extLst>
              <a:ext uri="{FF2B5EF4-FFF2-40B4-BE49-F238E27FC236}">
                <a16:creationId xmlns:a16="http://schemas.microsoft.com/office/drawing/2014/main" id="{7B7776FE-1E20-8B94-82E4-11C5C483A305}"/>
              </a:ext>
            </a:extLst>
          </p:cNvPr>
          <p:cNvSpPr txBox="1"/>
          <p:nvPr/>
        </p:nvSpPr>
        <p:spPr>
          <a:xfrm>
            <a:off x="8483219" y="2232900"/>
            <a:ext cx="3042935" cy="707886"/>
          </a:xfrm>
          <a:prstGeom prst="rect">
            <a:avLst/>
          </a:prstGeom>
          <a:noFill/>
        </p:spPr>
        <p:txBody>
          <a:bodyPr wrap="square" rtlCol="0">
            <a:spAutoFit/>
          </a:bodyPr>
          <a:lstStyle/>
          <a:p>
            <a:pPr algn="ctr"/>
            <a:r>
              <a:rPr lang="en-US" altLang="ja-JP" sz="2000" b="1" dirty="0">
                <a:latin typeface="Calibri" panose="020F0502020204030204" pitchFamily="34" charset="0"/>
                <a:cs typeface="Calibri" panose="020F0502020204030204" pitchFamily="34" charset="0"/>
              </a:rPr>
              <a:t>2</a:t>
            </a:r>
            <a:r>
              <a:rPr kumimoji="1" lang="en-US" altLang="ja-JP" sz="2000" b="1" dirty="0">
                <a:latin typeface="Calibri" panose="020F0502020204030204" pitchFamily="34" charset="0"/>
                <a:cs typeface="Calibri" panose="020F0502020204030204" pitchFamily="34" charset="0"/>
              </a:rPr>
              <a:t>. Internalization to the early endosome</a:t>
            </a:r>
            <a:endParaRPr kumimoji="1" lang="ja-JP" altLang="en-US" sz="2000" b="1" dirty="0">
              <a:latin typeface="Calibri" panose="020F0502020204030204" pitchFamily="34" charset="0"/>
              <a:cs typeface="Calibri" panose="020F0502020204030204" pitchFamily="34" charset="0"/>
            </a:endParaRPr>
          </a:p>
        </p:txBody>
      </p:sp>
      <p:sp>
        <p:nvSpPr>
          <p:cNvPr id="148" name="テキスト ボックス 99">
            <a:extLst>
              <a:ext uri="{FF2B5EF4-FFF2-40B4-BE49-F238E27FC236}">
                <a16:creationId xmlns:a16="http://schemas.microsoft.com/office/drawing/2014/main" id="{FC01482A-4735-09CA-38D9-CF70894A7E8E}"/>
              </a:ext>
            </a:extLst>
          </p:cNvPr>
          <p:cNvSpPr txBox="1"/>
          <p:nvPr/>
        </p:nvSpPr>
        <p:spPr>
          <a:xfrm>
            <a:off x="9160527" y="5309838"/>
            <a:ext cx="2864874" cy="707886"/>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3. Degradation of ADCs in the lysosome</a:t>
            </a:r>
            <a:endParaRPr kumimoji="1" lang="ja-JP" altLang="en-US" sz="2000" b="1" dirty="0">
              <a:latin typeface="Calibri" panose="020F0502020204030204" pitchFamily="34" charset="0"/>
              <a:cs typeface="Calibri" panose="020F0502020204030204" pitchFamily="34" charset="0"/>
            </a:endParaRPr>
          </a:p>
        </p:txBody>
      </p:sp>
      <p:sp>
        <p:nvSpPr>
          <p:cNvPr id="149" name="テキスト ボックス 100">
            <a:extLst>
              <a:ext uri="{FF2B5EF4-FFF2-40B4-BE49-F238E27FC236}">
                <a16:creationId xmlns:a16="http://schemas.microsoft.com/office/drawing/2014/main" id="{7AF02B07-085A-38DB-A167-0907E9669A05}"/>
              </a:ext>
            </a:extLst>
          </p:cNvPr>
          <p:cNvSpPr txBox="1"/>
          <p:nvPr/>
        </p:nvSpPr>
        <p:spPr>
          <a:xfrm>
            <a:off x="3459532" y="5489112"/>
            <a:ext cx="2085868" cy="720741"/>
          </a:xfrm>
          <a:prstGeom prst="rect">
            <a:avLst/>
          </a:prstGeom>
          <a:noFill/>
        </p:spPr>
        <p:txBody>
          <a:bodyPr wrap="square" rtlCol="0">
            <a:spAutoFit/>
          </a:bodyPr>
          <a:lstStyle/>
          <a:p>
            <a:pPr algn="ctr"/>
            <a:r>
              <a:rPr lang="en-US" altLang="ja-JP" sz="2000" b="1" dirty="0">
                <a:latin typeface="Calibri" panose="020F0502020204030204" pitchFamily="34" charset="0"/>
                <a:cs typeface="Calibri" panose="020F0502020204030204" pitchFamily="34" charset="0"/>
              </a:rPr>
              <a:t>4</a:t>
            </a:r>
            <a:r>
              <a:rPr kumimoji="1" lang="en-US" altLang="ja-JP" sz="2000" b="1" dirty="0">
                <a:latin typeface="Calibri" panose="020F0502020204030204" pitchFamily="34" charset="0"/>
                <a:cs typeface="Calibri" panose="020F0502020204030204" pitchFamily="34" charset="0"/>
              </a:rPr>
              <a:t>. Release </a:t>
            </a:r>
            <a:r>
              <a:rPr lang="en-US" altLang="ja-JP" sz="2000" b="1" dirty="0">
                <a:latin typeface="Calibri" panose="020F0502020204030204" pitchFamily="34" charset="0"/>
                <a:cs typeface="Calibri" panose="020F0502020204030204" pitchFamily="34" charset="0"/>
              </a:rPr>
              <a:t>and action </a:t>
            </a:r>
            <a:r>
              <a:rPr kumimoji="1" lang="en-US" altLang="ja-JP" sz="2000" b="1" dirty="0">
                <a:latin typeface="Calibri" panose="020F0502020204030204" pitchFamily="34" charset="0"/>
                <a:cs typeface="Calibri" panose="020F0502020204030204" pitchFamily="34" charset="0"/>
              </a:rPr>
              <a:t>of payload</a:t>
            </a:r>
            <a:endParaRPr kumimoji="1" lang="ja-JP" altLang="en-US" sz="2000" b="1" dirty="0">
              <a:latin typeface="Calibri" panose="020F0502020204030204" pitchFamily="34" charset="0"/>
              <a:cs typeface="Calibri" panose="020F0502020204030204" pitchFamily="34" charset="0"/>
            </a:endParaRPr>
          </a:p>
        </p:txBody>
      </p:sp>
      <p:sp>
        <p:nvSpPr>
          <p:cNvPr id="150" name="テキスト ボックス 107">
            <a:extLst>
              <a:ext uri="{FF2B5EF4-FFF2-40B4-BE49-F238E27FC236}">
                <a16:creationId xmlns:a16="http://schemas.microsoft.com/office/drawing/2014/main" id="{7E62E356-E7BC-3363-474B-A315F5DCC73C}"/>
              </a:ext>
            </a:extLst>
          </p:cNvPr>
          <p:cNvSpPr txBox="1"/>
          <p:nvPr/>
        </p:nvSpPr>
        <p:spPr>
          <a:xfrm>
            <a:off x="1693455" y="4589097"/>
            <a:ext cx="2031197" cy="720741"/>
          </a:xfrm>
          <a:prstGeom prst="rect">
            <a:avLst/>
          </a:prstGeom>
          <a:noFill/>
        </p:spPr>
        <p:txBody>
          <a:bodyPr wrap="square" rtlCol="0">
            <a:spAutoFit/>
          </a:bodyPr>
          <a:lstStyle/>
          <a:p>
            <a:pPr algn="ctr"/>
            <a:r>
              <a:rPr kumimoji="1" lang="en-US" altLang="ja-JP" sz="2000" b="1" dirty="0">
                <a:latin typeface="Calibri" panose="020F0502020204030204" pitchFamily="34" charset="0"/>
                <a:cs typeface="Calibri" panose="020F0502020204030204" pitchFamily="34" charset="0"/>
              </a:rPr>
              <a:t>5. Apoptosis of the cancer cell</a:t>
            </a:r>
            <a:endParaRPr kumimoji="1" lang="ja-JP" altLang="en-US" sz="2000" b="1" dirty="0">
              <a:latin typeface="Calibri" panose="020F0502020204030204" pitchFamily="34" charset="0"/>
              <a:cs typeface="Calibri" panose="020F0502020204030204" pitchFamily="34" charset="0"/>
            </a:endParaRPr>
          </a:p>
        </p:txBody>
      </p:sp>
      <p:sp>
        <p:nvSpPr>
          <p:cNvPr id="151" name="Oval 150">
            <a:extLst>
              <a:ext uri="{FF2B5EF4-FFF2-40B4-BE49-F238E27FC236}">
                <a16:creationId xmlns:a16="http://schemas.microsoft.com/office/drawing/2014/main" id="{1CD1E147-AEC8-BB7A-B6D6-FA6DD50D5D22}"/>
              </a:ext>
            </a:extLst>
          </p:cNvPr>
          <p:cNvSpPr/>
          <p:nvPr/>
        </p:nvSpPr>
        <p:spPr>
          <a:xfrm>
            <a:off x="928089" y="1317552"/>
            <a:ext cx="1490914" cy="1282981"/>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Tree>
    <p:extLst>
      <p:ext uri="{BB962C8B-B14F-4D97-AF65-F5344CB8AC3E}">
        <p14:creationId xmlns:p14="http://schemas.microsoft.com/office/powerpoint/2010/main" val="770124912"/>
      </p:ext>
    </p:extLst>
  </p:cSld>
  <p:clrMapOvr>
    <a:masterClrMapping/>
  </p:clrMapOvr>
</p:sld>
</file>

<file path=ppt/theme/theme1.xml><?xml version="1.0" encoding="utf-8"?>
<a:theme xmlns:a="http://schemas.openxmlformats.org/drawingml/2006/main" name="HemOnc-2020">
  <a:themeElements>
    <a:clrScheme name="Custom 27">
      <a:dk1>
        <a:srgbClr val="4D4D4D"/>
      </a:dk1>
      <a:lt1>
        <a:srgbClr val="FFFFFF"/>
      </a:lt1>
      <a:dk2>
        <a:srgbClr val="4D4D4D"/>
      </a:dk2>
      <a:lt2>
        <a:srgbClr val="FFFFFF"/>
      </a:lt2>
      <a:accent1>
        <a:srgbClr val="DF504B"/>
      </a:accent1>
      <a:accent2>
        <a:srgbClr val="FF7F40"/>
      </a:accent2>
      <a:accent3>
        <a:srgbClr val="F7931E"/>
      </a:accent3>
      <a:accent4>
        <a:srgbClr val="35A696"/>
      </a:accent4>
      <a:accent5>
        <a:srgbClr val="4A86D9"/>
      </a:accent5>
      <a:accent6>
        <a:srgbClr val="AD337F"/>
      </a:accent6>
      <a:hlink>
        <a:srgbClr val="FF7F40"/>
      </a:hlink>
      <a:folHlink>
        <a:srgbClr val="B7B7B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mOnc-2020" id="{2CE21447-B752-43F5-B460-E26026CA359D}" vid="{79E992CE-B17A-4970-A16D-168D83618C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HemOnc-2020</Template>
  <TotalTime>0</TotalTime>
  <Words>1078</Words>
  <Application>Microsoft Office PowerPoint</Application>
  <PresentationFormat>Widescreen</PresentationFormat>
  <Paragraphs>185</Paragraphs>
  <Slides>15</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HemOnc-2020</vt:lpstr>
      <vt:lpstr>What Is the Therapeutic Rationale for ADCs in Cancer?</vt:lpstr>
      <vt:lpstr>Components of an Antibody Drug Conjugate (ADC)</vt:lpstr>
      <vt:lpstr>Components of an Antibody Drug Conjugate (ADC)</vt:lpstr>
      <vt:lpstr>Components of an Antibody Drug Conjugate (ADC)</vt:lpstr>
      <vt:lpstr>Selective Delivery of Toxic Payload</vt:lpstr>
      <vt:lpstr>HER2 Targeted ADC: T-DM1 (trastuzumab emtansine)</vt:lpstr>
      <vt:lpstr>EMILIA: Led to T-DM1 Approval in Patients with HER2+ Locally Advanced or mBC in Feb 20131,2</vt:lpstr>
      <vt:lpstr>KATHERINE: Led to FDA Approval of T-DM1 for Patients with Residual Disease After Neoadjuvant Trastuzumab/Chemotherapy Based on Significantly Improved Invasive Disease-Free Survival </vt:lpstr>
      <vt:lpstr>ADCs with Bystander Effect</vt:lpstr>
      <vt:lpstr>ADCs with Bystander Effect</vt:lpstr>
      <vt:lpstr>Trastuzumab Deruxtecan (DS-8201):  ADC Targeting HER2</vt:lpstr>
      <vt:lpstr>T-DXd Improves PFS Compared to T-DM1 for HER2+ Metastatic Breast Cancer (DESTINY-Breast-04)</vt:lpstr>
      <vt:lpstr>Sacituzumab Govitecan: ADC</vt:lpstr>
      <vt:lpstr>Sacituzumab Govitecan for Metastatic TNBC Improves PFS and OS (ASCENT)</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2019-05-10T15:34:56Z</dcterms:created>
  <dcterms:modified xsi:type="dcterms:W3CDTF">2022-06-08T16:25:21Z</dcterms:modified>
</cp:coreProperties>
</file>