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632" r:id="rId5"/>
    <p:sldId id="2633" r:id="rId6"/>
    <p:sldId id="2634" r:id="rId7"/>
    <p:sldId id="263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Miranda Rafferty" userId="5da9b471-329d-4caa-811b-8b7f79d54e2d" providerId="ADAL" clId="{29884DAB-11F8-4AB5-BD05-7163C2207713}"/>
    <pc:docChg chg="custSel delSld modSld">
      <pc:chgData name="Miranda Rafferty" userId="5da9b471-329d-4caa-811b-8b7f79d54e2d" providerId="ADAL" clId="{29884DAB-11F8-4AB5-BD05-7163C2207713}" dt="2024-04-30T16:10:48.634" v="25"/>
      <pc:docMkLst>
        <pc:docMk/>
      </pc:docMkLst>
      <pc:sldChg chg="del">
        <pc:chgData name="Miranda Rafferty" userId="5da9b471-329d-4caa-811b-8b7f79d54e2d" providerId="ADAL" clId="{29884DAB-11F8-4AB5-BD05-7163C2207713}" dt="2024-04-30T16:10:01.480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29884DAB-11F8-4AB5-BD05-7163C2207713}" dt="2024-04-30T16:10:01.702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29884DAB-11F8-4AB5-BD05-7163C2207713}" dt="2024-04-30T16:10:01.925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29884DAB-11F8-4AB5-BD05-7163C2207713}" dt="2024-04-30T16:10:02.117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29884DAB-11F8-4AB5-BD05-7163C2207713}" dt="2024-04-30T16:10:02.339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29884DAB-11F8-4AB5-BD05-7163C2207713}" dt="2024-04-30T16:10:02.787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29884DAB-11F8-4AB5-BD05-7163C2207713}" dt="2024-04-30T16:10:02.959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29884DAB-11F8-4AB5-BD05-7163C2207713}" dt="2024-04-30T16:10:03.261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29884DAB-11F8-4AB5-BD05-7163C2207713}" dt="2024-04-30T16:10:03.882" v="9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29884DAB-11F8-4AB5-BD05-7163C2207713}" dt="2024-04-30T16:10:04.473" v="10" actId="47"/>
        <pc:sldMkLst>
          <pc:docMk/>
          <pc:sldMk cId="2117866361" sldId="2624"/>
        </pc:sldMkLst>
      </pc:sldChg>
      <pc:sldChg chg="del">
        <pc:chgData name="Miranda Rafferty" userId="5da9b471-329d-4caa-811b-8b7f79d54e2d" providerId="ADAL" clId="{29884DAB-11F8-4AB5-BD05-7163C2207713}" dt="2024-04-30T16:10:05.407" v="11" actId="47"/>
        <pc:sldMkLst>
          <pc:docMk/>
          <pc:sldMk cId="826989032" sldId="2625"/>
        </pc:sldMkLst>
      </pc:sldChg>
      <pc:sldChg chg="del">
        <pc:chgData name="Miranda Rafferty" userId="5da9b471-329d-4caa-811b-8b7f79d54e2d" providerId="ADAL" clId="{29884DAB-11F8-4AB5-BD05-7163C2207713}" dt="2024-04-30T16:10:06.223" v="12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29884DAB-11F8-4AB5-BD05-7163C2207713}" dt="2024-04-30T16:10:06.650" v="13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29884DAB-11F8-4AB5-BD05-7163C2207713}" dt="2024-04-30T16:10:06.911" v="14" actId="47"/>
        <pc:sldMkLst>
          <pc:docMk/>
          <pc:sldMk cId="1519228163" sldId="2628"/>
        </pc:sldMkLst>
      </pc:sldChg>
      <pc:sldChg chg="del">
        <pc:chgData name="Miranda Rafferty" userId="5da9b471-329d-4caa-811b-8b7f79d54e2d" providerId="ADAL" clId="{29884DAB-11F8-4AB5-BD05-7163C2207713}" dt="2024-04-30T16:10:09.616" v="15" actId="47"/>
        <pc:sldMkLst>
          <pc:docMk/>
          <pc:sldMk cId="3476167518" sldId="2629"/>
        </pc:sldMkLst>
      </pc:sldChg>
      <pc:sldChg chg="del">
        <pc:chgData name="Miranda Rafferty" userId="5da9b471-329d-4caa-811b-8b7f79d54e2d" providerId="ADAL" clId="{29884DAB-11F8-4AB5-BD05-7163C2207713}" dt="2024-04-30T16:10:10.308" v="16" actId="47"/>
        <pc:sldMkLst>
          <pc:docMk/>
          <pc:sldMk cId="3040658466" sldId="2630"/>
        </pc:sldMkLst>
      </pc:sldChg>
      <pc:sldChg chg="del">
        <pc:chgData name="Miranda Rafferty" userId="5da9b471-329d-4caa-811b-8b7f79d54e2d" providerId="ADAL" clId="{29884DAB-11F8-4AB5-BD05-7163C2207713}" dt="2024-04-30T16:10:10.783" v="17" actId="47"/>
        <pc:sldMkLst>
          <pc:docMk/>
          <pc:sldMk cId="284790246" sldId="2631"/>
        </pc:sldMkLst>
      </pc:sldChg>
      <pc:sldChg chg="delSp mod">
        <pc:chgData name="Miranda Rafferty" userId="5da9b471-329d-4caa-811b-8b7f79d54e2d" providerId="ADAL" clId="{29884DAB-11F8-4AB5-BD05-7163C2207713}" dt="2024-04-30T16:10:41.513" v="24" actId="478"/>
        <pc:sldMkLst>
          <pc:docMk/>
          <pc:sldMk cId="2415413140" sldId="2632"/>
        </pc:sldMkLst>
        <pc:spChg chg="del">
          <ac:chgData name="Miranda Rafferty" userId="5da9b471-329d-4caa-811b-8b7f79d54e2d" providerId="ADAL" clId="{29884DAB-11F8-4AB5-BD05-7163C2207713}" dt="2024-04-30T16:10:41.513" v="24" actId="478"/>
          <ac:spMkLst>
            <pc:docMk/>
            <pc:sldMk cId="2415413140" sldId="2632"/>
            <ac:spMk id="3" creationId="{2D2B5B79-0D3E-2EC1-9EE6-D5060290BE38}"/>
          </ac:spMkLst>
        </pc:spChg>
      </pc:sldChg>
      <pc:sldChg chg="delSp mod">
        <pc:chgData name="Miranda Rafferty" userId="5da9b471-329d-4caa-811b-8b7f79d54e2d" providerId="ADAL" clId="{29884DAB-11F8-4AB5-BD05-7163C2207713}" dt="2024-04-30T16:10:39.169" v="23" actId="478"/>
        <pc:sldMkLst>
          <pc:docMk/>
          <pc:sldMk cId="3954372429" sldId="2633"/>
        </pc:sldMkLst>
        <pc:spChg chg="del">
          <ac:chgData name="Miranda Rafferty" userId="5da9b471-329d-4caa-811b-8b7f79d54e2d" providerId="ADAL" clId="{29884DAB-11F8-4AB5-BD05-7163C2207713}" dt="2024-04-30T16:10:39.169" v="23" actId="478"/>
          <ac:spMkLst>
            <pc:docMk/>
            <pc:sldMk cId="3954372429" sldId="2633"/>
            <ac:spMk id="3" creationId="{EEC58F53-C9E6-C96F-7BBC-241C44E3AA89}"/>
          </ac:spMkLst>
        </pc:spChg>
      </pc:sldChg>
      <pc:sldChg chg="delSp mod">
        <pc:chgData name="Miranda Rafferty" userId="5da9b471-329d-4caa-811b-8b7f79d54e2d" providerId="ADAL" clId="{29884DAB-11F8-4AB5-BD05-7163C2207713}" dt="2024-04-30T16:10:37.547" v="22" actId="478"/>
        <pc:sldMkLst>
          <pc:docMk/>
          <pc:sldMk cId="1966441058" sldId="2634"/>
        </pc:sldMkLst>
        <pc:spChg chg="del">
          <ac:chgData name="Miranda Rafferty" userId="5da9b471-329d-4caa-811b-8b7f79d54e2d" providerId="ADAL" clId="{29884DAB-11F8-4AB5-BD05-7163C2207713}" dt="2024-04-30T16:10:37.547" v="22" actId="478"/>
          <ac:spMkLst>
            <pc:docMk/>
            <pc:sldMk cId="1966441058" sldId="2634"/>
            <ac:spMk id="3" creationId="{6D37E303-4918-DEAC-2693-9958CE900B27}"/>
          </ac:spMkLst>
        </pc:spChg>
      </pc:sldChg>
      <pc:sldChg chg="delCm">
        <pc:chgData name="Miranda Rafferty" userId="5da9b471-329d-4caa-811b-8b7f79d54e2d" providerId="ADAL" clId="{29884DAB-11F8-4AB5-BD05-7163C2207713}" dt="2024-04-30T16:10:48.634" v="25"/>
        <pc:sldMkLst>
          <pc:docMk/>
          <pc:sldMk cId="3863182821" sldId="26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29884DAB-11F8-4AB5-BD05-7163C2207713}" dt="2024-04-30T16:10:48.634" v="25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">
        <pc:chgData name="Miranda Rafferty" userId="5da9b471-329d-4caa-811b-8b7f79d54e2d" providerId="ADAL" clId="{29884DAB-11F8-4AB5-BD05-7163C2207713}" dt="2024-04-30T16:10:33.896" v="18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29884DAB-11F8-4AB5-BD05-7163C2207713}" dt="2024-04-30T16:10:34.324" v="19" actId="47"/>
        <pc:sldMkLst>
          <pc:docMk/>
          <pc:sldMk cId="2927873994" sldId="2637"/>
        </pc:sldMkLst>
      </pc:sldChg>
      <pc:sldChg chg="del">
        <pc:chgData name="Miranda Rafferty" userId="5da9b471-329d-4caa-811b-8b7f79d54e2d" providerId="ADAL" clId="{29884DAB-11F8-4AB5-BD05-7163C2207713}" dt="2024-04-30T16:10:34.716" v="20" actId="47"/>
        <pc:sldMkLst>
          <pc:docMk/>
          <pc:sldMk cId="2417788596" sldId="2638"/>
        </pc:sldMkLst>
      </pc:sldChg>
      <pc:sldChg chg="del">
        <pc:chgData name="Miranda Rafferty" userId="5da9b471-329d-4caa-811b-8b7f79d54e2d" providerId="ADAL" clId="{29884DAB-11F8-4AB5-BD05-7163C2207713}" dt="2024-04-30T16:10:35.399" v="21" actId="47"/>
        <pc:sldMkLst>
          <pc:docMk/>
          <pc:sldMk cId="1638862561" sldId="2639"/>
        </pc:sldMkLst>
      </pc:sldChg>
      <pc:sldChg chg="del">
        <pc:chgData name="Miranda Rafferty" userId="5da9b471-329d-4caa-811b-8b7f79d54e2d" providerId="ADAL" clId="{29884DAB-11F8-4AB5-BD05-7163C2207713}" dt="2024-04-30T16:10:03.577" v="8" actId="47"/>
        <pc:sldMkLst>
          <pc:docMk/>
          <pc:sldMk cId="1768333229" sldId="2640"/>
        </pc:sldMk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94D83-44F8-5249-0D8E-515D87A9F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90738-B2B5-34A5-0294-9DA46E7C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4546A"/>
                </a:solidFill>
                <a:latin typeface="Helvetica"/>
                <a:cs typeface="Helvetica"/>
              </a:rPr>
              <a:t>Importance of Dopaminergic/Cholinergic Balance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8C04A-C030-7669-C475-E247A74F6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C4BBBA-9738-60B0-0C93-73F02CFB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Helvetica"/>
                <a:cs typeface="Helvetica"/>
              </a:rPr>
              <a:t>Patients are treated with drugs with anticholinergic properties which may worsen their condition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Treat with other drugs to lessen side effects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Can worsen cognition</a:t>
            </a:r>
          </a:p>
          <a:p>
            <a:r>
              <a:rPr lang="en-US" sz="2400">
                <a:latin typeface="Helvetica"/>
                <a:cs typeface="Helvetica"/>
              </a:rPr>
              <a:t>NMDA </a:t>
            </a:r>
            <a:r>
              <a:rPr lang="en-US" sz="2400" err="1">
                <a:latin typeface="Helvetica"/>
                <a:cs typeface="Helvetica"/>
              </a:rPr>
              <a:t>hypofrontality</a:t>
            </a:r>
            <a:r>
              <a:rPr lang="en-US" sz="2400">
                <a:latin typeface="Helvetica"/>
                <a:cs typeface="Helvetica"/>
              </a:rPr>
              <a:t> is important as the genesis of CIAS</a:t>
            </a:r>
          </a:p>
          <a:p>
            <a:r>
              <a:rPr lang="en-US" sz="2400">
                <a:latin typeface="Helvetica"/>
                <a:cs typeface="Helvetica"/>
              </a:rPr>
              <a:t>Glycine can foster neuroplasticity, memory, and learning</a:t>
            </a:r>
          </a:p>
          <a:p>
            <a:pPr marL="0" indent="0">
              <a:buNone/>
            </a:pPr>
            <a:r>
              <a:rPr lang="en-US" sz="2400" b="1" err="1">
                <a:solidFill>
                  <a:schemeClr val="accent3"/>
                </a:solidFill>
                <a:latin typeface="Helvetica"/>
                <a:cs typeface="Helvetica"/>
              </a:rPr>
              <a:t>Iclepertin</a:t>
            </a: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 (GlyT1 inhibitor) </a:t>
            </a:r>
            <a:r>
              <a:rPr lang="en-US" sz="2400">
                <a:latin typeface="Helvetica"/>
                <a:cs typeface="Helvetica"/>
              </a:rPr>
              <a:t>shows promising data to enhance cognition in schizophrenia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B4AE2D-3F26-8B0B-F600-81E1ABB89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81D65-D6E4-DCFD-EC62-D1978ADA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Iclepertin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2E765-A464-F127-E622-2035C06D7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912E8-375F-F860-F5B5-157402295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Helvetica"/>
                <a:cs typeface="Helvetica"/>
              </a:rPr>
              <a:t>Novel and selective </a:t>
            </a: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GlyT1 inhibitor</a:t>
            </a:r>
          </a:p>
          <a:p>
            <a:r>
              <a:rPr lang="en-US">
                <a:latin typeface="Helvetica"/>
                <a:cs typeface="Helvetica"/>
              </a:rPr>
              <a:t>Reduces NMDA-related </a:t>
            </a:r>
            <a:r>
              <a:rPr lang="en-US" err="1">
                <a:latin typeface="Helvetica"/>
                <a:cs typeface="Helvetica"/>
              </a:rPr>
              <a:t>hypofrontality</a:t>
            </a:r>
            <a:r>
              <a:rPr lang="en-US">
                <a:latin typeface="Helvetica"/>
                <a:cs typeface="Helvetica"/>
              </a:rPr>
              <a:t> by increasing glycine and glutamate binding GABAergic inhibitor neurons</a:t>
            </a:r>
          </a:p>
          <a:p>
            <a:r>
              <a:rPr lang="en-US">
                <a:latin typeface="Helvetica"/>
                <a:cs typeface="Helvetica"/>
              </a:rPr>
              <a:t>Improves the synaptic plasticity and, by proxy, memory and learning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9C0F8-19FF-4817-D8F8-D9870AAA3B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10E7-A57C-84E5-09DE-E1D9BE31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CONNEX Phase 3 Clinical Trial Program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8677E-D72F-2F00-76ED-EDB2F35A9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A06BE-E141-D7B6-F28B-DAAB5684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Helvetica"/>
                <a:cs typeface="Helvetica"/>
              </a:rPr>
              <a:t>Randomized, double-blind, placebo-controlled, parallel-group trials</a:t>
            </a:r>
          </a:p>
          <a:p>
            <a:r>
              <a:rPr lang="en-US" sz="2400">
                <a:latin typeface="Helvetica"/>
                <a:cs typeface="Helvetica"/>
              </a:rPr>
              <a:t>Composed of 3 clinical trials: CONNEX-1, CONNEX-2, and CONNEX-3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Large-scale </a:t>
            </a:r>
            <a:r>
              <a:rPr lang="en-US" sz="2000" b="1">
                <a:solidFill>
                  <a:schemeClr val="accent3"/>
                </a:solidFill>
                <a:latin typeface="Helvetica"/>
                <a:cs typeface="Helvetica"/>
              </a:rPr>
              <a:t>worldwide</a:t>
            </a:r>
            <a:r>
              <a:rPr lang="en-US" sz="2000">
                <a:latin typeface="Helvetica"/>
                <a:cs typeface="Helvetica"/>
              </a:rPr>
              <a:t> trials in </a:t>
            </a:r>
            <a:r>
              <a:rPr lang="en-US" sz="2000" b="1">
                <a:solidFill>
                  <a:schemeClr val="accent3"/>
                </a:solidFill>
                <a:latin typeface="Helvetica"/>
                <a:cs typeface="Helvetica"/>
              </a:rPr>
              <a:t>over 40 countries</a:t>
            </a:r>
          </a:p>
          <a:p>
            <a:r>
              <a:rPr lang="en-US" sz="2400">
                <a:latin typeface="Helvetica"/>
                <a:cs typeface="Helvetica"/>
              </a:rPr>
              <a:t>Assessing the safety and efficacy of </a:t>
            </a:r>
            <a:r>
              <a:rPr lang="en-US" sz="2400" err="1">
                <a:latin typeface="Helvetica"/>
                <a:cs typeface="Helvetica"/>
              </a:rPr>
              <a:t>iclepertin</a:t>
            </a:r>
            <a:r>
              <a:rPr lang="en-US" sz="2400">
                <a:latin typeface="Helvetica"/>
                <a:cs typeface="Helvetica"/>
              </a:rPr>
              <a:t> for improving cognition in adults with schizophrenia over a 26-week treatment period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4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F697BF-CCD4-0DDF-E5A2-C20FB7C36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3754-7E8F-72F1-EF00-A807BEF4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Iclepertin (BI 425809): </a:t>
            </a:r>
            <a:br>
              <a:rPr lang="en-US"/>
            </a:br>
            <a:r>
              <a:rPr lang="en-US"/>
              <a:t>Phase 2 Clinical Trial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B3CD27-BC49-5CA8-9DAC-1D8CFD51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9965"/>
            <a:ext cx="10515600" cy="15569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BI 425809 improved cognition after 12 weeks in patients </a:t>
            </a:r>
            <a:b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</a:b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with schizophrenia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Led to the phase 3 CONNEX trials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5441C-4001-C561-FF11-4A7033FEA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</p:spPr>
        <p:txBody>
          <a:bodyPr/>
          <a:lstStyle/>
          <a:p>
            <a:r>
              <a:rPr lang="en-US" err="1"/>
              <a:t>Fleischhacker</a:t>
            </a:r>
            <a:r>
              <a:rPr lang="en-US"/>
              <a:t> WW, et al. </a:t>
            </a:r>
            <a:r>
              <a:rPr lang="en-US" i="1"/>
              <a:t>Lancet Psychiatry</a:t>
            </a:r>
            <a:r>
              <a:rPr lang="en-US"/>
              <a:t>. 2021;8(3):191-201.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04EEA8-CB32-D978-2A3A-B30D141BFBFF}"/>
              </a:ext>
            </a:extLst>
          </p:cNvPr>
          <p:cNvSpPr txBox="1"/>
          <p:nvPr/>
        </p:nvSpPr>
        <p:spPr>
          <a:xfrm>
            <a:off x="2070384" y="1665310"/>
            <a:ext cx="8692720" cy="281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Efficacy and safety of the novel glycine transporter inhibitor BI 425809 once daily in patients with schizophrenia: a double-blind, </a:t>
            </a:r>
            <a:r>
              <a:rPr kumimoji="0" lang="en-US" sz="20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randomised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placebo-controlled phase 2 study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 Wolfgang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Fleischhacker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Jana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Podhorna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Martina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Gröschl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Sanjay Hake,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Yihua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Zhao,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Songqiao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Huang, Richard S E Keefe, Michael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Desch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Ronald Brenner, David P Walling, </a:t>
            </a:r>
            <a:b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Emilio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Mantero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-Atienza, Kazuyuki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Nakagome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Stephane </a:t>
            </a:r>
            <a:r>
              <a:rPr kumimoji="0" lang="en-US" sz="900" b="0" i="1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Pollentier</a:t>
            </a:r>
            <a:endParaRPr kumimoji="0" lang="en-US" sz="9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Findings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 509 patients were randomly assigned between April 25, 2018, and Oct 4, 2019 (BI 425809 2 mg, n=85; 5 mg, n=84; 10 mg, n=85; 25 mg, n=85; placebo, n=170 444 (87%) completed the 12-week treatment. Five of six dose–response models showed a statistically significant benefit of BI 425809 over placebo (linear [t=2.55, p=0.015], linear in log [t=2.56, p=0.015]; Emax [t=2.75, p=0</a:t>
            </a:r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0089], sigmoid Emax [t=2.98, p=0.0038], logistic [t=2.77, p=0.0085]). Pairwise comparisons showed greater mean improvement from baseline in MCCB overall composite T-score at week 12 with BI 425809 10 mg and 25 mg versus placebo (adjusted mean difference 1.98 [95% CI 0.43–3.53] for 10 mg and 1.73 [0.18–3</a:t>
            </a:r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28] for 25 mg;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standardised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effect size 0·34 for 10 mg and 0·30 for 25 mg). Adverse events were balanced across groups, reported in 50 (59%) of 85 patients on BI 425809 2 mg, 44 (52%) of 84 on 5 mg, 35 (41%) of 85 on 10 mg, 36 (42%) of 85 on 25 mg, and 74 (44%) of 170 on placebo.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Interpretation: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BI 425809 improved cognition after 12 weeks in patients with schizophrenia; doses of 10 mg and 25 mg showed the largest separation from placebo. If these encouraging results are confirmed in phase 3 trials, BI 425809 could provide an effective treatment for cognitive impairment associated with schizophrenia.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8F68B1-1E00-B7A9-95B7-C26B8F7637C2}"/>
              </a:ext>
            </a:extLst>
          </p:cNvPr>
          <p:cNvSpPr/>
          <p:nvPr/>
        </p:nvSpPr>
        <p:spPr>
          <a:xfrm>
            <a:off x="2070384" y="1690688"/>
            <a:ext cx="8601792" cy="281615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566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Calibri</vt:lpstr>
      <vt:lpstr>Helvetica</vt:lpstr>
      <vt:lpstr>Times New Roman</vt:lpstr>
      <vt:lpstr>Office Theme</vt:lpstr>
      <vt:lpstr>Importance of Dopaminergic/Cholinergic Balance</vt:lpstr>
      <vt:lpstr>Iclepertin</vt:lpstr>
      <vt:lpstr>CONNEX Phase 3 Clinical Trial Program</vt:lpstr>
      <vt:lpstr>Iclepertin (BI 425809):  Phase 2 Clinical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2024-04-30T16:10:53Z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