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25" r:id="rId5"/>
    <p:sldId id="2626" r:id="rId6"/>
    <p:sldId id="26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Miranda Rafferty" userId="5da9b471-329d-4caa-811b-8b7f79d54e2d" providerId="ADAL" clId="{4CB72E41-8334-42C7-9850-9922271C7368}"/>
    <pc:docChg chg="custSel delSld modSld">
      <pc:chgData name="Miranda Rafferty" userId="5da9b471-329d-4caa-811b-8b7f79d54e2d" providerId="ADAL" clId="{4CB72E41-8334-42C7-9850-9922271C7368}" dt="2024-04-30T16:07:36.811" v="24" actId="47"/>
      <pc:docMkLst>
        <pc:docMk/>
      </pc:docMkLst>
      <pc:sldChg chg="del">
        <pc:chgData name="Miranda Rafferty" userId="5da9b471-329d-4caa-811b-8b7f79d54e2d" providerId="ADAL" clId="{4CB72E41-8334-42C7-9850-9922271C7368}" dt="2024-04-30T16:06:36.588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4CB72E41-8334-42C7-9850-9922271C7368}" dt="2024-04-30T16:06:36.944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4CB72E41-8334-42C7-9850-9922271C7368}" dt="2024-04-30T16:06:37.430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4CB72E41-8334-42C7-9850-9922271C7368}" dt="2024-04-30T16:06:37.736" v="3" actId="47"/>
        <pc:sldMkLst>
          <pc:docMk/>
          <pc:sldMk cId="3074506992" sldId="2615"/>
        </pc:sldMkLst>
      </pc:sldChg>
      <pc:sldChg chg="del">
        <pc:chgData name="Miranda Rafferty" userId="5da9b471-329d-4caa-811b-8b7f79d54e2d" providerId="ADAL" clId="{4CB72E41-8334-42C7-9850-9922271C7368}" dt="2024-04-30T16:06:38.055" v="4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4CB72E41-8334-42C7-9850-9922271C7368}" dt="2024-04-30T16:06:38.421" v="5" actId="47"/>
        <pc:sldMkLst>
          <pc:docMk/>
          <pc:sldMk cId="856337383" sldId="2617"/>
        </pc:sldMkLst>
      </pc:sldChg>
      <pc:sldChg chg="del">
        <pc:chgData name="Miranda Rafferty" userId="5da9b471-329d-4caa-811b-8b7f79d54e2d" providerId="ADAL" clId="{4CB72E41-8334-42C7-9850-9922271C7368}" dt="2024-04-30T16:06:38.935" v="6" actId="47"/>
        <pc:sldMkLst>
          <pc:docMk/>
          <pc:sldMk cId="1721985366" sldId="2618"/>
        </pc:sldMkLst>
      </pc:sldChg>
      <pc:sldChg chg="del">
        <pc:chgData name="Miranda Rafferty" userId="5da9b471-329d-4caa-811b-8b7f79d54e2d" providerId="ADAL" clId="{4CB72E41-8334-42C7-9850-9922271C7368}" dt="2024-04-30T16:06:39.431" v="7" actId="47"/>
        <pc:sldMkLst>
          <pc:docMk/>
          <pc:sldMk cId="2894026147" sldId="2619"/>
        </pc:sldMkLst>
      </pc:sldChg>
      <pc:sldChg chg="del">
        <pc:chgData name="Miranda Rafferty" userId="5da9b471-329d-4caa-811b-8b7f79d54e2d" providerId="ADAL" clId="{4CB72E41-8334-42C7-9850-9922271C7368}" dt="2024-04-30T16:06:40.729" v="9" actId="47"/>
        <pc:sldMkLst>
          <pc:docMk/>
          <pc:sldMk cId="3719015296" sldId="2623"/>
        </pc:sldMkLst>
      </pc:sldChg>
      <pc:sldChg chg="del">
        <pc:chgData name="Miranda Rafferty" userId="5da9b471-329d-4caa-811b-8b7f79d54e2d" providerId="ADAL" clId="{4CB72E41-8334-42C7-9850-9922271C7368}" dt="2024-04-30T16:06:41.177" v="10" actId="47"/>
        <pc:sldMkLst>
          <pc:docMk/>
          <pc:sldMk cId="2117866361" sldId="2624"/>
        </pc:sldMkLst>
      </pc:sldChg>
      <pc:sldChg chg="delCm">
        <pc:chgData name="Miranda Rafferty" userId="5da9b471-329d-4caa-811b-8b7f79d54e2d" providerId="ADAL" clId="{4CB72E41-8334-42C7-9850-9922271C7368}" dt="2024-04-30T16:06:45.959" v="11"/>
        <pc:sldMkLst>
          <pc:docMk/>
          <pc:sldMk cId="826989032" sldId="262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delSp mod">
        <pc:chgData name="Miranda Rafferty" userId="5da9b471-329d-4caa-811b-8b7f79d54e2d" providerId="ADAL" clId="{4CB72E41-8334-42C7-9850-9922271C7368}" dt="2024-04-30T16:07:30.818" v="12" actId="478"/>
        <pc:sldMkLst>
          <pc:docMk/>
          <pc:sldMk cId="759700197" sldId="2627"/>
        </pc:sldMkLst>
        <pc:spChg chg="del">
          <ac:chgData name="Miranda Rafferty" userId="5da9b471-329d-4caa-811b-8b7f79d54e2d" providerId="ADAL" clId="{4CB72E41-8334-42C7-9850-9922271C7368}" dt="2024-04-30T16:07:30.818" v="12" actId="478"/>
          <ac:spMkLst>
            <pc:docMk/>
            <pc:sldMk cId="759700197" sldId="2627"/>
            <ac:spMk id="3" creationId="{A0008E47-F64E-8620-C9E6-432DB66DCC96}"/>
          </ac:spMkLst>
        </pc:spChg>
      </pc:sldChg>
      <pc:sldChg chg="del">
        <pc:chgData name="Miranda Rafferty" userId="5da9b471-329d-4caa-811b-8b7f79d54e2d" providerId="ADAL" clId="{4CB72E41-8334-42C7-9850-9922271C7368}" dt="2024-04-30T16:07:32.716" v="13" actId="47"/>
        <pc:sldMkLst>
          <pc:docMk/>
          <pc:sldMk cId="1519228163" sldId="2628"/>
        </pc:sldMkLst>
      </pc:sldChg>
      <pc:sldChg chg="del delCm">
        <pc:chgData name="Miranda Rafferty" userId="5da9b471-329d-4caa-811b-8b7f79d54e2d" providerId="ADAL" clId="{4CB72E41-8334-42C7-9850-9922271C7368}" dt="2024-04-30T16:07:33.084" v="14" actId="47"/>
        <pc:sldMkLst>
          <pc:docMk/>
          <pc:sldMk cId="3476167518" sldId="262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del">
        <pc:chgData name="Miranda Rafferty" userId="5da9b471-329d-4caa-811b-8b7f79d54e2d" providerId="ADAL" clId="{4CB72E41-8334-42C7-9850-9922271C7368}" dt="2024-04-30T16:07:33.466" v="15" actId="47"/>
        <pc:sldMkLst>
          <pc:docMk/>
          <pc:sldMk cId="3040658466" sldId="2630"/>
        </pc:sldMkLst>
      </pc:sldChg>
      <pc:sldChg chg="del delCm">
        <pc:chgData name="Miranda Rafferty" userId="5da9b471-329d-4caa-811b-8b7f79d54e2d" providerId="ADAL" clId="{4CB72E41-8334-42C7-9850-9922271C7368}" dt="2024-04-30T16:07:33.807" v="16" actId="47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">
        <pc:chgData name="Miranda Rafferty" userId="5da9b471-329d-4caa-811b-8b7f79d54e2d" providerId="ADAL" clId="{4CB72E41-8334-42C7-9850-9922271C7368}" dt="2024-04-30T16:07:34.190" v="17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4CB72E41-8334-42C7-9850-9922271C7368}" dt="2024-04-30T16:07:34.501" v="18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4CB72E41-8334-42C7-9850-9922271C7368}" dt="2024-04-30T16:07:34.855" v="19" actId="47"/>
        <pc:sldMkLst>
          <pc:docMk/>
          <pc:sldMk cId="1966441058" sldId="2634"/>
        </pc:sldMkLst>
      </pc:sldChg>
      <pc:sldChg chg="del delCm">
        <pc:chgData name="Miranda Rafferty" userId="5da9b471-329d-4caa-811b-8b7f79d54e2d" providerId="ADAL" clId="{4CB72E41-8334-42C7-9850-9922271C7368}" dt="2024-04-30T16:07:35.153" v="20" actId="47"/>
        <pc:sldMkLst>
          <pc:docMk/>
          <pc:sldMk cId="3863182821" sldId="263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">
        <pc:chgData name="Miranda Rafferty" userId="5da9b471-329d-4caa-811b-8b7f79d54e2d" providerId="ADAL" clId="{4CB72E41-8334-42C7-9850-9922271C7368}" dt="2024-04-30T16:07:35.511" v="21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4CB72E41-8334-42C7-9850-9922271C7368}" dt="2024-04-30T16:07:35.848" v="22" actId="47"/>
        <pc:sldMkLst>
          <pc:docMk/>
          <pc:sldMk cId="2927873994" sldId="2637"/>
        </pc:sldMkLst>
      </pc:sldChg>
      <pc:sldChg chg="del delCm">
        <pc:chgData name="Miranda Rafferty" userId="5da9b471-329d-4caa-811b-8b7f79d54e2d" providerId="ADAL" clId="{4CB72E41-8334-42C7-9850-9922271C7368}" dt="2024-04-30T16:07:36.178" v="23" actId="47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4CB72E41-8334-42C7-9850-9922271C7368}" dt="2024-04-30T16:06:45.959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del">
        <pc:chgData name="Miranda Rafferty" userId="5da9b471-329d-4caa-811b-8b7f79d54e2d" providerId="ADAL" clId="{4CB72E41-8334-42C7-9850-9922271C7368}" dt="2024-04-30T16:07:36.811" v="24" actId="47"/>
        <pc:sldMkLst>
          <pc:docMk/>
          <pc:sldMk cId="1638862561" sldId="2639"/>
        </pc:sldMkLst>
      </pc:sldChg>
      <pc:sldChg chg="del">
        <pc:chgData name="Miranda Rafferty" userId="5da9b471-329d-4caa-811b-8b7f79d54e2d" providerId="ADAL" clId="{4CB72E41-8334-42C7-9850-9922271C7368}" dt="2024-04-30T16:06:39.981" v="8" actId="47"/>
        <pc:sldMkLst>
          <pc:docMk/>
          <pc:sldMk cId="1768333229" sldId="2640"/>
        </pc:sldMkLst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D3280-8D22-F602-0391-76798DDC2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BD03B-59B1-6585-3345-AD4B0AA5B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4252459" cy="4486275"/>
          </a:xfrm>
        </p:spPr>
        <p:txBody>
          <a:bodyPr/>
          <a:lstStyle/>
          <a:p>
            <a:r>
              <a:rPr lang="en-US" sz="2400"/>
              <a:t>Speed of processing</a:t>
            </a:r>
          </a:p>
          <a:p>
            <a:pPr lvl="1"/>
            <a:r>
              <a:rPr lang="en-US" sz="2000"/>
              <a:t>Category fluency </a:t>
            </a:r>
          </a:p>
          <a:p>
            <a:pPr lvl="1"/>
            <a:r>
              <a:rPr lang="en-US" sz="2000"/>
              <a:t>Trail Making Test, Part A </a:t>
            </a:r>
          </a:p>
          <a:p>
            <a:pPr lvl="1"/>
            <a:r>
              <a:rPr lang="en-US" sz="2000"/>
              <a:t>Symbol coding </a:t>
            </a:r>
          </a:p>
          <a:p>
            <a:r>
              <a:rPr lang="en-US" sz="2400"/>
              <a:t>Attention/vigilance</a:t>
            </a:r>
          </a:p>
          <a:p>
            <a:pPr lvl="1"/>
            <a:r>
              <a:rPr lang="en-US" sz="2000"/>
              <a:t>Continuous Performance Test, identical pairs (CPT-IP)</a:t>
            </a:r>
          </a:p>
          <a:p>
            <a:r>
              <a:rPr lang="en-US" sz="2400"/>
              <a:t>Working memory</a:t>
            </a:r>
          </a:p>
          <a:p>
            <a:pPr lvl="1"/>
            <a:r>
              <a:rPr lang="en-US" sz="2000"/>
              <a:t>Letter-number span</a:t>
            </a:r>
          </a:p>
          <a:p>
            <a:pPr lvl="1"/>
            <a:r>
              <a:rPr lang="en-US" sz="2000"/>
              <a:t>Spatial span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038E25-A1DC-DED8-987F-625119B5D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3330" y="136524"/>
            <a:ext cx="2192579" cy="22214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779430-BD6F-81ED-4631-A0BE8DF88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MATRICS Consensus Cognitive Battery (MCCB)</a:t>
            </a:r>
            <a:r>
              <a:rPr lang="en-US" b="0" baseline="30000"/>
              <a:t>1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9412C27-E0E9-CC20-3F0E-DE4F67DC2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4408" y="1690688"/>
            <a:ext cx="5181600" cy="4486275"/>
          </a:xfrm>
        </p:spPr>
        <p:txBody>
          <a:bodyPr/>
          <a:lstStyle/>
          <a:p>
            <a:r>
              <a:rPr lang="en-US" sz="2400"/>
              <a:t>Verbal learning</a:t>
            </a:r>
          </a:p>
          <a:p>
            <a:pPr lvl="1"/>
            <a:r>
              <a:rPr lang="en-US" sz="2000"/>
              <a:t>Hopkins Verbal Learning Test – revised (HVLT-R)</a:t>
            </a:r>
          </a:p>
          <a:p>
            <a:r>
              <a:rPr lang="en-US" sz="2400"/>
              <a:t>Visual learning</a:t>
            </a:r>
          </a:p>
          <a:p>
            <a:pPr lvl="1"/>
            <a:r>
              <a:rPr lang="en-US" sz="2000"/>
              <a:t>Brief Visuospatial Memory Test – revised (BVMT-R)</a:t>
            </a:r>
          </a:p>
          <a:p>
            <a:r>
              <a:rPr lang="en-US" sz="2400"/>
              <a:t>Reasoning and problem solving</a:t>
            </a:r>
          </a:p>
          <a:p>
            <a:pPr lvl="1"/>
            <a:r>
              <a:rPr lang="en-US" sz="2000"/>
              <a:t>Mazes</a:t>
            </a:r>
          </a:p>
          <a:p>
            <a:r>
              <a:rPr lang="en-US" sz="2400"/>
              <a:t>Uses mean of t-scores for an estimate of global neuropsychological performance</a:t>
            </a:r>
          </a:p>
          <a:p>
            <a:endParaRPr lang="en-US" sz="24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560AD-9891-3DB1-061A-C221B12088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</p:spPr>
        <p:txBody>
          <a:bodyPr/>
          <a:lstStyle/>
          <a:p>
            <a:r>
              <a:rPr lang="en-US"/>
              <a:t>1. </a:t>
            </a:r>
            <a:r>
              <a:rPr lang="en-US" err="1"/>
              <a:t>Nuechterlein</a:t>
            </a:r>
            <a:r>
              <a:rPr lang="en-US"/>
              <a:t> KH, et al. </a:t>
            </a:r>
            <a:r>
              <a:rPr lang="en-US" i="1"/>
              <a:t>Am J Psychiatry</a:t>
            </a:r>
            <a:r>
              <a:rPr lang="en-US"/>
              <a:t>. 2008;165(2):203-213.</a:t>
            </a:r>
          </a:p>
        </p:txBody>
      </p:sp>
    </p:spTree>
    <p:extLst>
      <p:ext uri="{BB962C8B-B14F-4D97-AF65-F5344CB8AC3E}">
        <p14:creationId xmlns:p14="http://schemas.microsoft.com/office/powerpoint/2010/main" val="82698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7E5FF-D8DB-F379-A345-0A9E6F56A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3D010-D663-21C4-3085-703394861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Interview-Based Assessments of Cognitive Performance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F6328-BBB8-3D95-8B9A-FF150A237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2593B-3AF7-E024-7041-226AFDD2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latin typeface="Helvetica"/>
                <a:cs typeface="Helvetica"/>
              </a:rPr>
              <a:t>Effective if you have an informant (family member/caregiver) who can tell you about the patient</a:t>
            </a:r>
          </a:p>
          <a:p>
            <a:pPr lvl="1"/>
            <a:r>
              <a:rPr lang="en-US" sz="2000">
                <a:latin typeface="Helvetica"/>
                <a:cs typeface="Helvetica"/>
              </a:rPr>
              <a:t>Important to assess the person's ability to perform cognitively demanding relevant tasks </a:t>
            </a:r>
            <a:endParaRPr lang="en-US" sz="2000">
              <a:cs typeface="Helvetica"/>
            </a:endParaRPr>
          </a:p>
          <a:p>
            <a:r>
              <a:rPr lang="en-US" sz="2400">
                <a:latin typeface="Helvetica"/>
                <a:cs typeface="Helvetica"/>
              </a:rPr>
              <a:t>Structured assessments of functional capacity include:</a:t>
            </a:r>
          </a:p>
          <a:p>
            <a:pPr lvl="1"/>
            <a:r>
              <a:rPr lang="en-US" sz="2000">
                <a:latin typeface="Helvetica"/>
                <a:cs typeface="Helvetica"/>
              </a:rPr>
              <a:t>Can the patient carry on a conversation?</a:t>
            </a:r>
          </a:p>
          <a:p>
            <a:pPr lvl="1"/>
            <a:r>
              <a:rPr lang="en-US" sz="2000">
                <a:latin typeface="Helvetica"/>
                <a:cs typeface="Helvetica"/>
              </a:rPr>
              <a:t>Does the patient frequently get lost?</a:t>
            </a:r>
          </a:p>
          <a:p>
            <a:pPr lvl="1"/>
            <a:r>
              <a:rPr lang="en-US" sz="2000">
                <a:latin typeface="Helvetica"/>
                <a:cs typeface="Helvetica"/>
              </a:rPr>
              <a:t>Is the person able to get their laundry done or cook a meal?</a:t>
            </a:r>
          </a:p>
          <a:p>
            <a:pPr marL="0" indent="0">
              <a:buNone/>
            </a:pPr>
            <a:r>
              <a:rPr lang="en-US" sz="2400" b="1">
                <a:solidFill>
                  <a:schemeClr val="accent3"/>
                </a:solidFill>
                <a:latin typeface="Helvetica"/>
                <a:cs typeface="Helvetica"/>
              </a:rPr>
              <a:t>If you ask the right person the right question, you get an answer </a:t>
            </a:r>
            <a:br>
              <a:rPr lang="en-US" sz="2400" b="1">
                <a:solidFill>
                  <a:schemeClr val="accent3"/>
                </a:solidFill>
                <a:latin typeface="Helvetica"/>
                <a:cs typeface="Helvetica"/>
              </a:rPr>
            </a:br>
            <a:r>
              <a:rPr lang="en-US" sz="2400" b="1">
                <a:solidFill>
                  <a:schemeClr val="accent3"/>
                </a:solidFill>
                <a:latin typeface="Helvetica"/>
                <a:cs typeface="Helvetica"/>
              </a:rPr>
              <a:t>that's valid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5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A7569-AB6C-3CEF-AA1D-80D6FC898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9975D-DDCA-F711-60F5-B6659443D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 by Philip Harvey, PhD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DC96FF-164F-B644-AA77-AF3B88426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0E848-11C5-8014-DC2F-94B13799B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“One of the really important functional skills appears to be organizing everyday activities.”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“If a patient can organize a shopping list, go out, shop, and then prepare a meal, that avoids having them eating their food at 7-Eleven. So I think it's important to think about organized elements of sequential activities, which can be assessed by asking relatives.”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00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1</TotalTime>
  <Words>256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Avenir Black</vt:lpstr>
      <vt:lpstr>Avenir Heavy</vt:lpstr>
      <vt:lpstr>Calibri</vt:lpstr>
      <vt:lpstr>Helvetica</vt:lpstr>
      <vt:lpstr>Office Theme</vt:lpstr>
      <vt:lpstr>MATRICS Consensus Cognitive Battery (MCCB)1</vt:lpstr>
      <vt:lpstr>Interview-Based Assessments of Cognitive Performance</vt:lpstr>
      <vt:lpstr>Quote by Philip Harvey, PhD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2024-04-30T16:07:38Z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