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16" r:id="rId5"/>
    <p:sldId id="261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Miranda Rafferty" userId="5da9b471-329d-4caa-811b-8b7f79d54e2d" providerId="ADAL" clId="{090B4AD1-FCC0-4165-9877-9876A0240A89}"/>
    <pc:docChg chg="custSel delSld modSld">
      <pc:chgData name="Miranda Rafferty" userId="5da9b471-329d-4caa-811b-8b7f79d54e2d" providerId="ADAL" clId="{090B4AD1-FCC0-4165-9877-9876A0240A89}" dt="2024-04-30T15:53:47.265" v="25" actId="47"/>
      <pc:docMkLst>
        <pc:docMk/>
      </pc:docMkLst>
      <pc:sldChg chg="del">
        <pc:chgData name="Miranda Rafferty" userId="5da9b471-329d-4caa-811b-8b7f79d54e2d" providerId="ADAL" clId="{090B4AD1-FCC0-4165-9877-9876A0240A89}" dt="2024-04-30T15:52:51.071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090B4AD1-FCC0-4165-9877-9876A0240A89}" dt="2024-04-30T15:52:51.696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090B4AD1-FCC0-4165-9877-9876A0240A89}" dt="2024-04-30T15:52:52.216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090B4AD1-FCC0-4165-9877-9876A0240A89}" dt="2024-04-30T15:52:52.665" v="3" actId="47"/>
        <pc:sldMkLst>
          <pc:docMk/>
          <pc:sldMk cId="3074506992" sldId="2615"/>
        </pc:sldMkLst>
      </pc:sldChg>
      <pc:sldChg chg="delCm">
        <pc:chgData name="Miranda Rafferty" userId="5da9b471-329d-4caa-811b-8b7f79d54e2d" providerId="ADAL" clId="{090B4AD1-FCC0-4165-9877-9876A0240A89}" dt="2024-04-30T15:53:23.822" v="5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delSp mod delCm">
        <pc:chgData name="Miranda Rafferty" userId="5da9b471-329d-4caa-811b-8b7f79d54e2d" providerId="ADAL" clId="{090B4AD1-FCC0-4165-9877-9876A0240A89}" dt="2024-04-30T15:53:23.822" v="5"/>
        <pc:sldMkLst>
          <pc:docMk/>
          <pc:sldMk cId="856337383" sldId="2617"/>
        </pc:sldMkLst>
        <pc:spChg chg="del">
          <ac:chgData name="Miranda Rafferty" userId="5da9b471-329d-4caa-811b-8b7f79d54e2d" providerId="ADAL" clId="{090B4AD1-FCC0-4165-9877-9876A0240A89}" dt="2024-04-30T15:53:17.971" v="4" actId="478"/>
          <ac:spMkLst>
            <pc:docMk/>
            <pc:sldMk cId="856337383" sldId="2617"/>
            <ac:spMk id="7" creationId="{E7BCB56C-D441-0BE8-E56F-F013E7D6891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del delCm">
        <pc:chgData name="Miranda Rafferty" userId="5da9b471-329d-4caa-811b-8b7f79d54e2d" providerId="ADAL" clId="{090B4AD1-FCC0-4165-9877-9876A0240A89}" dt="2024-04-30T15:53:42.900" v="6" actId="47"/>
        <pc:sldMkLst>
          <pc:docMk/>
          <pc:sldMk cId="1721985366" sldId="261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3.396" v="7" actId="47"/>
        <pc:sldMkLst>
          <pc:docMk/>
          <pc:sldMk cId="2894026147" sldId="2619"/>
        </pc:sldMkLst>
      </pc:sldChg>
      <pc:sldChg chg="del">
        <pc:chgData name="Miranda Rafferty" userId="5da9b471-329d-4caa-811b-8b7f79d54e2d" providerId="ADAL" clId="{090B4AD1-FCC0-4165-9877-9876A0240A89}" dt="2024-04-30T15:53:44.100" v="9" actId="47"/>
        <pc:sldMkLst>
          <pc:docMk/>
          <pc:sldMk cId="3719015296" sldId="2623"/>
        </pc:sldMkLst>
      </pc:sldChg>
      <pc:sldChg chg="del delCm">
        <pc:chgData name="Miranda Rafferty" userId="5da9b471-329d-4caa-811b-8b7f79d54e2d" providerId="ADAL" clId="{090B4AD1-FCC0-4165-9877-9876A0240A89}" dt="2024-04-30T15:53:44.273" v="10" actId="47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del delCm">
        <pc:chgData name="Miranda Rafferty" userId="5da9b471-329d-4caa-811b-8b7f79d54e2d" providerId="ADAL" clId="{090B4AD1-FCC0-4165-9877-9876A0240A89}" dt="2024-04-30T15:53:44.428" v="11" actId="47"/>
        <pc:sldMkLst>
          <pc:docMk/>
          <pc:sldMk cId="826989032" sldId="262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4.603" v="12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090B4AD1-FCC0-4165-9877-9876A0240A89}" dt="2024-04-30T15:53:44.797" v="13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090B4AD1-FCC0-4165-9877-9876A0240A89}" dt="2024-04-30T15:53:44.940" v="14" actId="47"/>
        <pc:sldMkLst>
          <pc:docMk/>
          <pc:sldMk cId="1519228163" sldId="2628"/>
        </pc:sldMkLst>
      </pc:sldChg>
      <pc:sldChg chg="del delCm">
        <pc:chgData name="Miranda Rafferty" userId="5da9b471-329d-4caa-811b-8b7f79d54e2d" providerId="ADAL" clId="{090B4AD1-FCC0-4165-9877-9876A0240A89}" dt="2024-04-30T15:53:45.108" v="15" actId="47"/>
        <pc:sldMkLst>
          <pc:docMk/>
          <pc:sldMk cId="3476167518" sldId="262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5.266" v="16" actId="47"/>
        <pc:sldMkLst>
          <pc:docMk/>
          <pc:sldMk cId="3040658466" sldId="2630"/>
        </pc:sldMkLst>
      </pc:sldChg>
      <pc:sldChg chg="del delCm">
        <pc:chgData name="Miranda Rafferty" userId="5da9b471-329d-4caa-811b-8b7f79d54e2d" providerId="ADAL" clId="{090B4AD1-FCC0-4165-9877-9876A0240A89}" dt="2024-04-30T15:53:45.452" v="17" actId="47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5.612" v="18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090B4AD1-FCC0-4165-9877-9876A0240A89}" dt="2024-04-30T15:53:45.781" v="19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090B4AD1-FCC0-4165-9877-9876A0240A89}" dt="2024-04-30T15:53:45.955" v="20" actId="47"/>
        <pc:sldMkLst>
          <pc:docMk/>
          <pc:sldMk cId="1966441058" sldId="2634"/>
        </pc:sldMkLst>
      </pc:sldChg>
      <pc:sldChg chg="del delCm">
        <pc:chgData name="Miranda Rafferty" userId="5da9b471-329d-4caa-811b-8b7f79d54e2d" providerId="ADAL" clId="{090B4AD1-FCC0-4165-9877-9876A0240A89}" dt="2024-04-30T15:53:46.139" v="21" actId="47"/>
        <pc:sldMkLst>
          <pc:docMk/>
          <pc:sldMk cId="3863182821" sldId="263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6.305" v="22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090B4AD1-FCC0-4165-9877-9876A0240A89}" dt="2024-04-30T15:53:46.483" v="23" actId="47"/>
        <pc:sldMkLst>
          <pc:docMk/>
          <pc:sldMk cId="2927873994" sldId="2637"/>
        </pc:sldMkLst>
      </pc:sldChg>
      <pc:sldChg chg="del delCm">
        <pc:chgData name="Miranda Rafferty" userId="5da9b471-329d-4caa-811b-8b7f79d54e2d" providerId="ADAL" clId="{090B4AD1-FCC0-4165-9877-9876A0240A89}" dt="2024-04-30T15:53:47.035" v="24" actId="47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del">
        <pc:chgData name="Miranda Rafferty" userId="5da9b471-329d-4caa-811b-8b7f79d54e2d" providerId="ADAL" clId="{090B4AD1-FCC0-4165-9877-9876A0240A89}" dt="2024-04-30T15:53:47.265" v="25" actId="47"/>
        <pc:sldMkLst>
          <pc:docMk/>
          <pc:sldMk cId="1638862561" sldId="2639"/>
        </pc:sldMkLst>
      </pc:sldChg>
      <pc:sldChg chg="del delCm">
        <pc:chgData name="Miranda Rafferty" userId="5da9b471-329d-4caa-811b-8b7f79d54e2d" providerId="ADAL" clId="{090B4AD1-FCC0-4165-9877-9876A0240A89}" dt="2024-04-30T15:53:43.837" v="8" actId="4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090B4AD1-FCC0-4165-9877-9876A0240A89}" dt="2024-04-30T15:53:23.822" v="5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C3B31-275F-A8D4-5AC5-9D007ACE9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91E7-FFA5-5221-BCFA-6D852C5C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Glycine Is an Obligator Co-Transmitter at NMDAR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53BE7B-7256-19A8-EC60-B67758340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r>
              <a:rPr lang="en-US" sz="1000"/>
              <a:t>1. Cioffi CL, et al. </a:t>
            </a:r>
            <a:r>
              <a:rPr lang="en-US" sz="1000" i="1"/>
              <a:t>Annu Rep Med Chem</a:t>
            </a:r>
            <a:r>
              <a:rPr lang="en-US" sz="1000"/>
              <a:t>. 2010;45:19-35.</a:t>
            </a:r>
          </a:p>
          <a:p>
            <a:r>
              <a:rPr lang="en-US" sz="1000"/>
              <a:t>2. Stahl SM. </a:t>
            </a:r>
            <a:r>
              <a:rPr lang="en-US" sz="1000" i="1"/>
              <a:t>Stahl’s Essential Psychopharmacology</a:t>
            </a:r>
            <a:r>
              <a:rPr lang="en-US" i="1"/>
              <a:t>.</a:t>
            </a:r>
            <a:r>
              <a:rPr lang="en-US" sz="1000"/>
              <a:t> 4th ed. </a:t>
            </a:r>
            <a:r>
              <a:rPr lang="en-US"/>
              <a:t>Cambridge UP; </a:t>
            </a:r>
            <a:r>
              <a:rPr lang="en-US" sz="1000"/>
              <a:t>2013.</a:t>
            </a:r>
          </a:p>
          <a:p>
            <a:r>
              <a:rPr lang="en-US" sz="1000"/>
              <a:t>3. Yu A, Lau AY. </a:t>
            </a:r>
            <a:r>
              <a:rPr lang="en-US" sz="1000" i="1"/>
              <a:t>Structure</a:t>
            </a:r>
            <a:r>
              <a:rPr lang="en-US" sz="1000"/>
              <a:t>. 2018;26(7):1035-1043.e2.</a:t>
            </a:r>
          </a:p>
          <a:p>
            <a:r>
              <a:rPr lang="en-US" sz="1000"/>
              <a:t>4. Dauvermann MR, et al. </a:t>
            </a:r>
            <a:r>
              <a:rPr lang="en-US" sz="1000" i="1"/>
              <a:t>Br J </a:t>
            </a:r>
            <a:r>
              <a:rPr lang="en-US" sz="1000" i="1" err="1"/>
              <a:t>Pharmacol</a:t>
            </a:r>
            <a:r>
              <a:rPr lang="en-US" sz="1000"/>
              <a:t>. 2017;174(19):3136-3160</a:t>
            </a:r>
            <a:r>
              <a:rPr lang="en-US"/>
              <a:t>.</a:t>
            </a:r>
            <a:endParaRPr lang="en-US" sz="1000"/>
          </a:p>
          <a:p>
            <a:r>
              <a:rPr lang="en-US" sz="1000"/>
              <a:t>5. de Bartolomeis A, et al. </a:t>
            </a:r>
            <a:r>
              <a:rPr lang="en-US" sz="1000" i="1"/>
              <a:t>Front Psychiatry</a:t>
            </a:r>
            <a:r>
              <a:rPr lang="en-US" sz="1000"/>
              <a:t>. 2020;11:369. </a:t>
            </a:r>
          </a:p>
          <a:p>
            <a:endParaRPr lang="en-US"/>
          </a:p>
        </p:txBody>
      </p:sp>
      <p:pic>
        <p:nvPicPr>
          <p:cNvPr id="3" name="Content Placeholder 6">
            <a:extLst>
              <a:ext uri="{FF2B5EF4-FFF2-40B4-BE49-F238E27FC236}">
                <a16:creationId xmlns:a16="http://schemas.microsoft.com/office/drawing/2014/main" id="{8F2537B1-EB82-85CE-B9A7-6908A4F0DF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1586" y="1690688"/>
            <a:ext cx="9903445" cy="4048690"/>
          </a:xfrm>
        </p:spPr>
      </p:pic>
    </p:spTree>
    <p:extLst>
      <p:ext uri="{BB962C8B-B14F-4D97-AF65-F5344CB8AC3E}">
        <p14:creationId xmlns:p14="http://schemas.microsoft.com/office/powerpoint/2010/main" val="252545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D84E5-59CA-B71C-30CE-9F696273A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1001E-729C-BA38-54D4-61AD66973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NMDA Receptor Activity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B74774-23B4-AEED-4B7A-EB49B9C95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D8517-4C9F-A8E8-4B03-8A6038242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B407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>
                <a:solidFill>
                  <a:srgbClr val="3F3F3F"/>
                </a:solidFill>
                <a:latin typeface="Arial" panose="020B0604020202020204"/>
              </a:rPr>
              <a:t>Glycine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glycine transport are ways to manipulate the NMDA receptor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buClr>
                <a:srgbClr val="2B407E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3F3F3F"/>
                </a:solidFill>
                <a:latin typeface="Arial" panose="020B0604020202020204"/>
              </a:rPr>
              <a:t>P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revious efforts in increasing NMDA activity in NMDA have not worked</a:t>
            </a: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0">
              <a:lnSpc>
                <a:spcPct val="100000"/>
              </a:lnSpc>
              <a:buClr>
                <a:srgbClr val="2B407E"/>
              </a:buClr>
              <a:defRPr/>
            </a:pPr>
            <a:r>
              <a:rPr lang="en-US">
                <a:solidFill>
                  <a:srgbClr val="3F3F3F"/>
                </a:solidFill>
                <a:latin typeface="Arial" panose="020B0604020202020204"/>
              </a:rPr>
              <a:t>More naturalistic manipulation of the receptor system b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 inhibiting transport with the GlyT1 inhibitor</a:t>
            </a: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1">
              <a:lnSpc>
                <a:spcPct val="100000"/>
              </a:lnSpc>
              <a:buClr>
                <a:srgbClr val="2B407E"/>
              </a:buClr>
              <a:defRPr/>
            </a:pPr>
            <a:r>
              <a:rPr lang="en-US">
                <a:latin typeface="Helvetica"/>
                <a:cs typeface="Helvetica"/>
              </a:rPr>
              <a:t>Pushing more glycine into the system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B407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Regulates the receptor system and allows it to function more normally</a:t>
            </a: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3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1</TotalTime>
  <Words>141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Black</vt:lpstr>
      <vt:lpstr>Avenir Heavy</vt:lpstr>
      <vt:lpstr>Calibri</vt:lpstr>
      <vt:lpstr>Helvetica</vt:lpstr>
      <vt:lpstr>Office Theme</vt:lpstr>
      <vt:lpstr>Glycine Is an Obligator Co-Transmitter at NMDAR</vt:lpstr>
      <vt:lpstr>NMDA Receptor 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2024-04-30T15:53:49Z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