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6" r:id="rId2"/>
  </p:sldMasterIdLst>
  <p:notesMasterIdLst>
    <p:notesMasterId r:id="rId14"/>
  </p:notesMasterIdLst>
  <p:sldIdLst>
    <p:sldId id="256" r:id="rId3"/>
    <p:sldId id="265" r:id="rId4"/>
    <p:sldId id="2147470481" r:id="rId5"/>
    <p:sldId id="257" r:id="rId6"/>
    <p:sldId id="258" r:id="rId7"/>
    <p:sldId id="3912" r:id="rId8"/>
    <p:sldId id="3911" r:id="rId9"/>
    <p:sldId id="2147470478" r:id="rId10"/>
    <p:sldId id="2147470479" r:id="rId11"/>
    <p:sldId id="2147470480"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87B19D-8269-EC7C-2ED0-A643C948A569}" name="Olivia Marshall" initials="OM" userId="S::OMarshall@ushealthconnect.com::ff4eb11f-1293-460e-bc55-670f617c422b"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p:restoredTop sz="94150"/>
  </p:normalViewPr>
  <p:slideViewPr>
    <p:cSldViewPr snapToGrid="0">
      <p:cViewPr varScale="1">
        <p:scale>
          <a:sx n="116" d="100"/>
          <a:sy n="116" d="100"/>
        </p:scale>
        <p:origin x="10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714E-26FF-9344-9910-946531F4BA4A}" type="datetimeFigureOut">
              <a:rPr lang="en-US" smtClean="0"/>
              <a:t>10/11/23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FD23E-E243-A147-A31A-7ECA23C70468}" type="slidenum">
              <a:rPr lang="en-US" smtClean="0"/>
              <a:t>‹#›</a:t>
            </a:fld>
            <a:endParaRPr lang="en-US"/>
          </a:p>
        </p:txBody>
      </p:sp>
    </p:spTree>
    <p:extLst>
      <p:ext uri="{BB962C8B-B14F-4D97-AF65-F5344CB8AC3E}">
        <p14:creationId xmlns:p14="http://schemas.microsoft.com/office/powerpoint/2010/main" val="309676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20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29AFEEB-F24B-47CB-BE80-193AE1384708}" type="slidenum">
              <a:rPr lang="en-US" smtClean="0"/>
              <a:pPr>
                <a:defRPr/>
              </a:pPr>
              <a:t>6</a:t>
            </a:fld>
            <a:endParaRPr lang="en-US" dirty="0"/>
          </a:p>
        </p:txBody>
      </p:sp>
    </p:spTree>
    <p:extLst>
      <p:ext uri="{BB962C8B-B14F-4D97-AF65-F5344CB8AC3E}">
        <p14:creationId xmlns:p14="http://schemas.microsoft.com/office/powerpoint/2010/main" val="103204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20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29AFEEB-F24B-47CB-BE80-193AE1384708}" type="slidenum">
              <a:rPr lang="en-US" smtClean="0"/>
              <a:pPr>
                <a:defRPr/>
              </a:pPr>
              <a:t>7</a:t>
            </a:fld>
            <a:endParaRPr lang="en-US" dirty="0"/>
          </a:p>
        </p:txBody>
      </p:sp>
    </p:spTree>
    <p:extLst>
      <p:ext uri="{BB962C8B-B14F-4D97-AF65-F5344CB8AC3E}">
        <p14:creationId xmlns:p14="http://schemas.microsoft.com/office/powerpoint/2010/main" val="113229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15437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1DE87A2F-54F9-4771-BD84-5393B322AA92}"/>
              </a:ext>
            </a:extLst>
          </p:cNvPr>
          <p:cNvSpPr>
            <a:spLocks noGrp="1"/>
          </p:cNvSpPr>
          <p:nvPr>
            <p:ph type="body" sz="quarter" idx="11" hasCustomPrompt="1"/>
          </p:nvPr>
        </p:nvSpPr>
        <p:spPr>
          <a:xfrm>
            <a:off x="609600" y="6416040"/>
            <a:ext cx="10972800" cy="228600"/>
          </a:xfrm>
          <a:noFill/>
        </p:spPr>
        <p:txBody>
          <a:bodyPr wrap="square" lIns="0" tIns="0" rIns="0" bIns="0" rtlCol="0" anchor="b" anchorCtr="0">
            <a:noAutofit/>
          </a:bodyPr>
          <a:lstStyle>
            <a:lvl1pPr marL="0" indent="0" algn="l">
              <a:spcBef>
                <a:spcPts val="0"/>
              </a:spcBef>
              <a:spcAft>
                <a:spcPts val="0"/>
              </a:spcAft>
              <a:buNone/>
              <a:defRPr lang="en-US" sz="800" smtClean="0">
                <a:solidFill>
                  <a:srgbClr val="142432"/>
                </a:solidFill>
              </a:defRPr>
            </a:lvl1pPr>
            <a:lvl2pPr>
              <a:defRPr lang="en-US" sz="1800" smtClean="0"/>
            </a:lvl2pPr>
            <a:lvl3pPr>
              <a:defRPr lang="en-US" sz="1800" smtClean="0"/>
            </a:lvl3pPr>
            <a:lvl4pPr>
              <a:defRPr lang="en-US" sz="1800" smtClean="0"/>
            </a:lvl4pPr>
            <a:lvl5pPr>
              <a:defRPr lang="en-GB" sz="1800"/>
            </a:lvl5pPr>
          </a:lstStyle>
          <a:p>
            <a:pPr marL="0" lvl="0"/>
            <a:r>
              <a:rPr lang="en-US" dirty="0"/>
              <a:t>Footnotes</a:t>
            </a:r>
          </a:p>
        </p:txBody>
      </p:sp>
    </p:spTree>
    <p:extLst>
      <p:ext uri="{BB962C8B-B14F-4D97-AF65-F5344CB8AC3E}">
        <p14:creationId xmlns:p14="http://schemas.microsoft.com/office/powerpoint/2010/main" val="360362365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94079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40709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7876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01221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6921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71964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1034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35291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32861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52039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9644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2490562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Neurology/Video/program/1079"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emf"/><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1" y="1709738"/>
            <a:ext cx="10515600" cy="2852737"/>
          </a:xfrm>
        </p:spPr>
        <p:txBody>
          <a:bodyPr anchor="ctr">
            <a:normAutofit/>
          </a:bodyPr>
          <a:lstStyle/>
          <a:p>
            <a:r>
              <a:rPr lang="en-US" dirty="0"/>
              <a:t>Novel and Emerging Chronic Migraine Therapies </a:t>
            </a:r>
          </a:p>
        </p:txBody>
      </p:sp>
      <p:sp>
        <p:nvSpPr>
          <p:cNvPr id="7" name="Subtitle 6"/>
          <p:cNvSpPr>
            <a:spLocks noGrp="1"/>
          </p:cNvSpPr>
          <p:nvPr>
            <p:ph type="body" idx="1"/>
          </p:nvPr>
        </p:nvSpPr>
        <p:spPr>
          <a:xfrm>
            <a:off x="609601" y="4589464"/>
            <a:ext cx="10515600" cy="1943684"/>
          </a:xfrm>
        </p:spPr>
        <p:txBody>
          <a:bodyPr>
            <a:normAutofit fontScale="85000" lnSpcReduction="20000"/>
          </a:bodyPr>
          <a:lstStyle/>
          <a:p>
            <a:r>
              <a:rPr lang="en-US" dirty="0"/>
              <a:t>Stewart J. Tepper, MD, FAHS</a:t>
            </a:r>
          </a:p>
          <a:p>
            <a:r>
              <a:rPr lang="en-US" dirty="0"/>
              <a:t>Professor of Neurology</a:t>
            </a:r>
          </a:p>
          <a:p>
            <a:r>
              <a:rPr lang="en-US" dirty="0"/>
              <a:t>Geisel School of Medicine at Dartmouth </a:t>
            </a:r>
          </a:p>
          <a:p>
            <a:r>
              <a:rPr lang="en-US" dirty="0"/>
              <a:t>Vice President</a:t>
            </a:r>
          </a:p>
          <a:p>
            <a:r>
              <a:rPr lang="en-US" dirty="0"/>
              <a:t>The New England Institute for Neurology and Headache</a:t>
            </a:r>
          </a:p>
          <a:p>
            <a:r>
              <a:rPr lang="en-US" dirty="0"/>
              <a:t>Stamford, CT</a:t>
            </a:r>
          </a:p>
        </p:txBody>
      </p:sp>
    </p:spTree>
    <p:extLst>
      <p:ext uri="{BB962C8B-B14F-4D97-AF65-F5344CB8AC3E}">
        <p14:creationId xmlns:p14="http://schemas.microsoft.com/office/powerpoint/2010/main" val="165213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0184-5AE5-A99F-DAE3-DB740453DC5A}"/>
              </a:ext>
            </a:extLst>
          </p:cNvPr>
          <p:cNvSpPr>
            <a:spLocks noGrp="1"/>
          </p:cNvSpPr>
          <p:nvPr>
            <p:ph type="title"/>
          </p:nvPr>
        </p:nvSpPr>
        <p:spPr>
          <a:xfrm>
            <a:off x="609600" y="199505"/>
            <a:ext cx="10744200" cy="1185577"/>
          </a:xfrm>
        </p:spPr>
        <p:txBody>
          <a:bodyPr/>
          <a:lstStyle/>
          <a:p>
            <a:r>
              <a:rPr lang="en-US" dirty="0"/>
              <a:t>Summary</a:t>
            </a:r>
          </a:p>
        </p:txBody>
      </p:sp>
      <p:sp>
        <p:nvSpPr>
          <p:cNvPr id="3" name="Content Placeholder 2">
            <a:extLst>
              <a:ext uri="{FF2B5EF4-FFF2-40B4-BE49-F238E27FC236}">
                <a16:creationId xmlns:a16="http://schemas.microsoft.com/office/drawing/2014/main" id="{73B62795-B03A-B75A-5F89-BAFF0B884281}"/>
              </a:ext>
            </a:extLst>
          </p:cNvPr>
          <p:cNvSpPr>
            <a:spLocks noGrp="1"/>
          </p:cNvSpPr>
          <p:nvPr>
            <p:ph idx="1"/>
          </p:nvPr>
        </p:nvSpPr>
        <p:spPr>
          <a:xfrm>
            <a:off x="609600" y="1477906"/>
            <a:ext cx="10744200" cy="4722477"/>
          </a:xfrm>
        </p:spPr>
        <p:txBody>
          <a:bodyPr vert="horz" lIns="0" tIns="45720" rIns="0" bIns="45720" rtlCol="0" anchor="t">
            <a:normAutofit/>
          </a:bodyPr>
          <a:lstStyle/>
          <a:p>
            <a:r>
              <a:rPr lang="en-US" dirty="0"/>
              <a:t>Targeting CGRP has resulted in two new classes of CM prevention:</a:t>
            </a:r>
          </a:p>
          <a:p>
            <a:pPr lvl="1"/>
            <a:r>
              <a:rPr lang="en-US" dirty="0"/>
              <a:t>MABs and </a:t>
            </a:r>
            <a:r>
              <a:rPr lang="en-US" dirty="0" err="1"/>
              <a:t>gepants</a:t>
            </a:r>
            <a:r>
              <a:rPr lang="en-US" dirty="0"/>
              <a:t>, and 4 MABs and one gepant are FDA approved for CM prevention</a:t>
            </a:r>
          </a:p>
          <a:p>
            <a:r>
              <a:rPr lang="en-US" dirty="0"/>
              <a:t>The newer treatments are better tolerated, safer, and more effective than the older, non-specific migraine preventive treatments</a:t>
            </a:r>
          </a:p>
          <a:p>
            <a:r>
              <a:rPr lang="en-US" dirty="0"/>
              <a:t>The older treatments are not specifically FDA approved for CM prevention</a:t>
            </a:r>
          </a:p>
          <a:p>
            <a:r>
              <a:rPr lang="en-US" dirty="0"/>
              <a:t>The older non-specific migraine preventive treatments and the non-invasive neuromodulation devices prevent migraine centrally, while </a:t>
            </a:r>
            <a:r>
              <a:rPr lang="en-US" dirty="0" err="1"/>
              <a:t>onabotulinumtoxinA</a:t>
            </a:r>
            <a:r>
              <a:rPr lang="en-US" dirty="0"/>
              <a:t>, the MABs, and atogepant have predominant peripheral preventive effects</a:t>
            </a:r>
          </a:p>
        </p:txBody>
      </p:sp>
    </p:spTree>
    <p:extLst>
      <p:ext uri="{BB962C8B-B14F-4D97-AF65-F5344CB8AC3E}">
        <p14:creationId xmlns:p14="http://schemas.microsoft.com/office/powerpoint/2010/main" val="109235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Chronic Migraine Prevention: Novel Treatment Strategies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Inform clinicians on the overuse of OTC and other prescription medication by their patients experiencing migraines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Provide clinicians with up-to-date, evidence-based guidelines on the use of current prophylactic therapies used to manage chronic migraines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Improve clinician's ability to differentiate between the new and emerging preventative, chronic migraine therapies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A12E-8DF3-03B9-B788-F77CF84F84D8}"/>
              </a:ext>
            </a:extLst>
          </p:cNvPr>
          <p:cNvSpPr>
            <a:spLocks noGrp="1"/>
          </p:cNvSpPr>
          <p:nvPr>
            <p:ph type="title"/>
          </p:nvPr>
        </p:nvSpPr>
        <p:spPr>
          <a:xfrm>
            <a:off x="609600" y="199505"/>
            <a:ext cx="10744200" cy="1185577"/>
          </a:xfrm>
        </p:spPr>
        <p:txBody>
          <a:bodyPr/>
          <a:lstStyle/>
          <a:p>
            <a:r>
              <a:rPr lang="en-US" dirty="0"/>
              <a:t>Chronic Migraine Prevention: Novel Treatment Strategies</a:t>
            </a:r>
          </a:p>
        </p:txBody>
      </p:sp>
      <p:sp>
        <p:nvSpPr>
          <p:cNvPr id="3" name="Content Placeholder 2">
            <a:extLst>
              <a:ext uri="{FF2B5EF4-FFF2-40B4-BE49-F238E27FC236}">
                <a16:creationId xmlns:a16="http://schemas.microsoft.com/office/drawing/2014/main" id="{25D00C15-17E9-D084-8796-153570C85423}"/>
              </a:ext>
            </a:extLst>
          </p:cNvPr>
          <p:cNvSpPr>
            <a:spLocks noGrp="1"/>
          </p:cNvSpPr>
          <p:nvPr>
            <p:ph idx="1"/>
          </p:nvPr>
        </p:nvSpPr>
        <p:spPr>
          <a:xfrm>
            <a:off x="609600" y="1477906"/>
            <a:ext cx="10744200" cy="4722477"/>
          </a:xfrm>
        </p:spPr>
        <p:txBody>
          <a:bodyPr>
            <a:noAutofit/>
          </a:bodyPr>
          <a:lstStyle/>
          <a:p>
            <a:r>
              <a:rPr lang="en-US" sz="2000" dirty="0"/>
              <a:t>CM is defined by the International Headache Society as greater than or equal to 15 headache days per month, of which 8 are </a:t>
            </a:r>
            <a:r>
              <a:rPr lang="en-US" sz="2000" dirty="0" err="1"/>
              <a:t>migrainous</a:t>
            </a:r>
            <a:endParaRPr lang="en-US" sz="2000" dirty="0"/>
          </a:p>
          <a:p>
            <a:r>
              <a:rPr lang="en-US" sz="2000" dirty="0"/>
              <a:t>6 medications are approved by the US FDA for CM prevention</a:t>
            </a:r>
          </a:p>
          <a:p>
            <a:r>
              <a:rPr lang="en-US" sz="2000" dirty="0"/>
              <a:t>The migraine-specific preventive medications for CM prevention have been shown to be superior to the older non-specific migraine preventive medications in a myriad of studies for: </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r>
              <a:rPr lang="en-US" sz="2000" dirty="0"/>
              <a:t>4 non-invasive neuromodulation devices are cleared by the FDA for migraine prevention, including CM</a:t>
            </a:r>
          </a:p>
          <a:p>
            <a:pPr lvl="1"/>
            <a:endParaRPr lang="en-US" sz="1800" dirty="0"/>
          </a:p>
          <a:p>
            <a:endParaRPr lang="en-US" sz="2000" dirty="0"/>
          </a:p>
        </p:txBody>
      </p:sp>
      <p:sp>
        <p:nvSpPr>
          <p:cNvPr id="9" name="TextBox 8">
            <a:extLst>
              <a:ext uri="{FF2B5EF4-FFF2-40B4-BE49-F238E27FC236}">
                <a16:creationId xmlns:a16="http://schemas.microsoft.com/office/drawing/2014/main" id="{5B500B04-633A-E47F-CCA1-22618A0D4A80}"/>
              </a:ext>
            </a:extLst>
          </p:cNvPr>
          <p:cNvSpPr txBox="1"/>
          <p:nvPr/>
        </p:nvSpPr>
        <p:spPr>
          <a:xfrm>
            <a:off x="44751" y="3429000"/>
            <a:ext cx="10321874" cy="2893100"/>
          </a:xfrm>
          <a:prstGeom prst="rect">
            <a:avLst/>
          </a:prstGeom>
          <a:noFill/>
        </p:spPr>
        <p:txBody>
          <a:bodyPr wrap="square" numCol="2">
            <a:spAutoFit/>
          </a:bodyPr>
          <a:lstStyle/>
          <a:p>
            <a:pPr marL="1200150" lvl="2" indent="-285750">
              <a:buFont typeface="Arial" panose="020B0604020202020204" pitchFamily="34" charset="0"/>
              <a:buChar char="•"/>
            </a:pPr>
            <a:r>
              <a:rPr lang="en-US" sz="1400" dirty="0"/>
              <a:t>Efficacy</a:t>
            </a:r>
          </a:p>
          <a:p>
            <a:pPr marL="1200150" lvl="2" indent="-285750">
              <a:buFont typeface="Arial" panose="020B0604020202020204" pitchFamily="34" charset="0"/>
              <a:buChar char="•"/>
            </a:pPr>
            <a:r>
              <a:rPr lang="en-US" sz="1400" dirty="0"/>
              <a:t>Adverse events</a:t>
            </a:r>
          </a:p>
          <a:p>
            <a:pPr marL="1200150" lvl="2" indent="-285750">
              <a:buFont typeface="Arial" panose="020B0604020202020204" pitchFamily="34" charset="0"/>
              <a:buChar char="•"/>
            </a:pPr>
            <a:r>
              <a:rPr lang="en-US" sz="1400" dirty="0"/>
              <a:t>Placebo-subtracted analysis</a:t>
            </a:r>
          </a:p>
          <a:p>
            <a:pPr marL="1200150" lvl="2" indent="-285750">
              <a:buFont typeface="Arial" panose="020B0604020202020204" pitchFamily="34" charset="0"/>
              <a:buChar char="•"/>
            </a:pPr>
            <a:r>
              <a:rPr lang="en-US" sz="1400" dirty="0"/>
              <a:t>Direct comparison</a:t>
            </a:r>
          </a:p>
          <a:p>
            <a:pPr marL="1200150" lvl="2" indent="-285750">
              <a:buFont typeface="Arial" panose="020B0604020202020204" pitchFamily="34" charset="0"/>
              <a:buChar char="•"/>
            </a:pPr>
            <a:r>
              <a:rPr lang="en-US" sz="1400" dirty="0"/>
              <a:t>Onset of effect: All separate from placebo for EM and CM by one week</a:t>
            </a:r>
          </a:p>
          <a:p>
            <a:pPr marL="1200150" lvl="2" indent="-285750">
              <a:buFont typeface="Arial" panose="020B0604020202020204" pitchFamily="34" charset="0"/>
              <a:buChar char="•"/>
            </a:pPr>
            <a:r>
              <a:rPr lang="en-US" sz="1400" dirty="0"/>
              <a:t>RRs: Unprecedented RRs of greater than or equal to 75 to 100%</a:t>
            </a:r>
          </a:p>
          <a:p>
            <a:pPr marL="1200150" lvl="2" indent="-285750">
              <a:buFont typeface="Arial" panose="020B0604020202020204" pitchFamily="34" charset="0"/>
              <a:buChar char="•"/>
            </a:pPr>
            <a:endParaRPr lang="en-US" sz="1400" dirty="0"/>
          </a:p>
          <a:p>
            <a:pPr marL="1200150" lvl="2" indent="-285750">
              <a:buFont typeface="Arial" panose="020B0604020202020204" pitchFamily="34" charset="0"/>
              <a:buChar char="•"/>
            </a:pPr>
            <a:endParaRPr lang="en-US" sz="1400" dirty="0"/>
          </a:p>
          <a:p>
            <a:pPr marL="1200150" lvl="2" indent="-285750">
              <a:buFont typeface="Arial" panose="020B0604020202020204" pitchFamily="34" charset="0"/>
              <a:buChar char="•"/>
            </a:pPr>
            <a:endParaRPr lang="en-US" sz="1400" dirty="0"/>
          </a:p>
          <a:p>
            <a:pPr marL="1200150" lvl="2" indent="-285750">
              <a:buFont typeface="Arial" panose="020B0604020202020204" pitchFamily="34" charset="0"/>
              <a:buChar char="•"/>
            </a:pPr>
            <a:endParaRPr lang="en-US" sz="1400" dirty="0"/>
          </a:p>
          <a:p>
            <a:pPr marL="1200150" lvl="2" indent="-285750">
              <a:buFont typeface="Arial" panose="020B0604020202020204" pitchFamily="34" charset="0"/>
              <a:buChar char="•"/>
            </a:pPr>
            <a:endParaRPr lang="en-US" sz="1400" dirty="0"/>
          </a:p>
          <a:p>
            <a:pPr marL="1200150" lvl="2" indent="-285750">
              <a:buFont typeface="Arial" panose="020B0604020202020204" pitchFamily="34" charset="0"/>
              <a:buChar char="•"/>
            </a:pPr>
            <a:r>
              <a:rPr lang="en-US" sz="1400" dirty="0"/>
              <a:t>Working in those for whom greater than or equal to 2 to 4 older non-specific preventive migraine medications failed</a:t>
            </a:r>
          </a:p>
          <a:p>
            <a:pPr marL="1200150" lvl="2" indent="-285750">
              <a:buFont typeface="Arial" panose="020B0604020202020204" pitchFamily="34" charset="0"/>
              <a:buChar char="•"/>
            </a:pPr>
            <a:r>
              <a:rPr lang="en-US" sz="1400" dirty="0"/>
              <a:t>Conversion of CM to EM and out of medication overuse in greater than or equal to 50%</a:t>
            </a:r>
          </a:p>
          <a:p>
            <a:pPr marL="1200150" lvl="2" indent="-285750">
              <a:buFont typeface="Arial" panose="020B0604020202020204" pitchFamily="34" charset="0"/>
              <a:buChar char="•"/>
            </a:pPr>
            <a:r>
              <a:rPr lang="en-US" sz="1400" dirty="0"/>
              <a:t>Adherence</a:t>
            </a:r>
          </a:p>
          <a:p>
            <a:pPr marL="1200150" lvl="2" indent="-285750">
              <a:buFont typeface="Arial" panose="020B0604020202020204" pitchFamily="34" charset="0"/>
              <a:buChar char="•"/>
            </a:pPr>
            <a:r>
              <a:rPr lang="en-US" sz="1400" dirty="0"/>
              <a:t>Allowing specific targeted treatment for comorbid illnesses</a:t>
            </a:r>
          </a:p>
          <a:p>
            <a:pPr marL="1200150" lvl="2" indent="-285750">
              <a:buFont typeface="Arial" panose="020B0604020202020204" pitchFamily="34" charset="0"/>
              <a:buChar char="•"/>
            </a:pPr>
            <a:r>
              <a:rPr lang="en-US" sz="1400" dirty="0"/>
              <a:t>Improving interictal burden of disease</a:t>
            </a:r>
          </a:p>
        </p:txBody>
      </p:sp>
      <p:sp>
        <p:nvSpPr>
          <p:cNvPr id="10" name="Footer Placeholder 9">
            <a:extLst>
              <a:ext uri="{FF2B5EF4-FFF2-40B4-BE49-F238E27FC236}">
                <a16:creationId xmlns:a16="http://schemas.microsoft.com/office/drawing/2014/main" id="{88D25225-DD4A-0FEB-D426-E56341B66A77}"/>
              </a:ext>
            </a:extLst>
          </p:cNvPr>
          <p:cNvSpPr>
            <a:spLocks noGrp="1"/>
          </p:cNvSpPr>
          <p:nvPr>
            <p:ph type="ftr" sz="quarter" idx="3"/>
          </p:nvPr>
        </p:nvSpPr>
        <p:spPr/>
        <p:txBody>
          <a:bodyPr/>
          <a:lstStyle/>
          <a:p>
            <a:r>
              <a:rPr lang="en-US"/>
              <a:t>CM, chronic migraine; EM, episodic migraine; FDA, Food and Drug Administration; RR, responder rates.</a:t>
            </a:r>
          </a:p>
        </p:txBody>
      </p:sp>
    </p:spTree>
    <p:extLst>
      <p:ext uri="{BB962C8B-B14F-4D97-AF65-F5344CB8AC3E}">
        <p14:creationId xmlns:p14="http://schemas.microsoft.com/office/powerpoint/2010/main" val="158641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A7AC-6FBA-572C-6A21-05873BCA5B0C}"/>
              </a:ext>
            </a:extLst>
          </p:cNvPr>
          <p:cNvSpPr>
            <a:spLocks noGrp="1"/>
          </p:cNvSpPr>
          <p:nvPr>
            <p:ph type="title"/>
          </p:nvPr>
        </p:nvSpPr>
        <p:spPr>
          <a:xfrm>
            <a:off x="609600" y="199505"/>
            <a:ext cx="10744200" cy="1185577"/>
          </a:xfrm>
        </p:spPr>
        <p:txBody>
          <a:bodyPr/>
          <a:lstStyle/>
          <a:p>
            <a:r>
              <a:rPr lang="en-US" dirty="0"/>
              <a:t>FDA Approved or Cleared Treatments for CM Prevention</a:t>
            </a:r>
          </a:p>
        </p:txBody>
      </p:sp>
      <p:sp>
        <p:nvSpPr>
          <p:cNvPr id="3" name="Content Placeholder 2">
            <a:extLst>
              <a:ext uri="{FF2B5EF4-FFF2-40B4-BE49-F238E27FC236}">
                <a16:creationId xmlns:a16="http://schemas.microsoft.com/office/drawing/2014/main" id="{EC5F5969-5611-E927-657A-6697347FDE0E}"/>
              </a:ext>
            </a:extLst>
          </p:cNvPr>
          <p:cNvSpPr>
            <a:spLocks noGrp="1"/>
          </p:cNvSpPr>
          <p:nvPr>
            <p:ph idx="1"/>
          </p:nvPr>
        </p:nvSpPr>
        <p:spPr>
          <a:xfrm>
            <a:off x="609600" y="1477906"/>
            <a:ext cx="10744200" cy="4722477"/>
          </a:xfrm>
        </p:spPr>
        <p:txBody>
          <a:bodyPr vert="horz" lIns="0" tIns="45720" rIns="0" bIns="45720" rtlCol="0" anchor="t">
            <a:noAutofit/>
          </a:bodyPr>
          <a:lstStyle/>
          <a:p>
            <a:r>
              <a:rPr lang="en-US" dirty="0"/>
              <a:t>The medications that are FDA approved for CM include:</a:t>
            </a:r>
          </a:p>
          <a:p>
            <a:pPr marL="914400" lvl="1" indent="-457200">
              <a:buFont typeface="+mj-lt"/>
              <a:buAutoNum type="arabicPeriod"/>
            </a:pPr>
            <a:r>
              <a:rPr lang="en-US" dirty="0" err="1"/>
              <a:t>OnabotulinumtoxinA</a:t>
            </a:r>
            <a:endParaRPr lang="en-US" dirty="0"/>
          </a:p>
          <a:p>
            <a:pPr marL="914400" lvl="1" indent="-457200">
              <a:buFont typeface="+mj-lt"/>
              <a:buAutoNum type="arabicPeriod"/>
            </a:pPr>
            <a:r>
              <a:rPr lang="en-US" dirty="0"/>
              <a:t>Erenumab, an anti-CGRP receptor MAB</a:t>
            </a:r>
          </a:p>
          <a:p>
            <a:pPr marL="914400" lvl="1" indent="-457200">
              <a:buFont typeface="+mj-lt"/>
              <a:buAutoNum type="arabicPeriod"/>
            </a:pPr>
            <a:r>
              <a:rPr lang="en-US" dirty="0"/>
              <a:t>Fremanezumab, an anti-CGRP ligand MAB</a:t>
            </a:r>
          </a:p>
          <a:p>
            <a:pPr marL="914400" lvl="1" indent="-457200">
              <a:buFont typeface="+mj-lt"/>
              <a:buAutoNum type="arabicPeriod"/>
            </a:pPr>
            <a:r>
              <a:rPr lang="en-US" dirty="0"/>
              <a:t>Galcanezumab, an anti-CGRP ligand MAB</a:t>
            </a:r>
          </a:p>
          <a:p>
            <a:pPr marL="914400" lvl="1" indent="-457200">
              <a:buFont typeface="+mj-lt"/>
              <a:buAutoNum type="arabicPeriod"/>
            </a:pPr>
            <a:r>
              <a:rPr lang="en-US" dirty="0"/>
              <a:t>Eptinezumab, an anti-CGRP ligand MAB</a:t>
            </a:r>
          </a:p>
          <a:p>
            <a:pPr marL="914400" lvl="1" indent="-457200">
              <a:buFont typeface="+mj-lt"/>
              <a:buAutoNum type="arabicPeriod"/>
            </a:pPr>
            <a:r>
              <a:rPr lang="en-US" dirty="0"/>
              <a:t>Atogepant, a small molecule CGRP receptor antagonist</a:t>
            </a:r>
          </a:p>
          <a:p>
            <a:r>
              <a:rPr lang="en-US" dirty="0"/>
              <a:t>These medications work </a:t>
            </a:r>
            <a:r>
              <a:rPr lang="en-US" i="1" dirty="0"/>
              <a:t>peripherally</a:t>
            </a:r>
            <a:r>
              <a:rPr lang="en-US" dirty="0"/>
              <a:t> in the meninges for the most part on the migraine pain mechanisms</a:t>
            </a:r>
          </a:p>
          <a:p>
            <a:endParaRPr lang="en-US" dirty="0"/>
          </a:p>
          <a:p>
            <a:pPr marL="457200" lvl="1" indent="0">
              <a:buNone/>
            </a:pPr>
            <a:br>
              <a:rPr lang="en-US" dirty="0"/>
            </a:br>
            <a:r>
              <a:rPr lang="en-US" dirty="0"/>
              <a:t>	</a:t>
            </a:r>
          </a:p>
        </p:txBody>
      </p:sp>
      <p:sp>
        <p:nvSpPr>
          <p:cNvPr id="8" name="Footer Placeholder 7">
            <a:extLst>
              <a:ext uri="{FF2B5EF4-FFF2-40B4-BE49-F238E27FC236}">
                <a16:creationId xmlns:a16="http://schemas.microsoft.com/office/drawing/2014/main" id="{17F07E01-C900-07DD-8768-85DA216F845C}"/>
              </a:ext>
            </a:extLst>
          </p:cNvPr>
          <p:cNvSpPr>
            <a:spLocks noGrp="1"/>
          </p:cNvSpPr>
          <p:nvPr>
            <p:ph type="ftr" sz="quarter" idx="3"/>
          </p:nvPr>
        </p:nvSpPr>
        <p:spPr/>
        <p:txBody>
          <a:bodyPr/>
          <a:lstStyle/>
          <a:p>
            <a:r>
              <a:rPr lang="en-US"/>
              <a:t>CGRP, calcitonin gene-related peptide; MAB, monoclonal antibody. </a:t>
            </a:r>
          </a:p>
        </p:txBody>
      </p:sp>
    </p:spTree>
    <p:extLst>
      <p:ext uri="{BB962C8B-B14F-4D97-AF65-F5344CB8AC3E}">
        <p14:creationId xmlns:p14="http://schemas.microsoft.com/office/powerpoint/2010/main" val="156144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Chronic Migraine Prevention Target: CGRP</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saturation sat="400000"/>
                    </a14:imgEffect>
                    <a14:imgEffect>
                      <a14:brightnessContrast contrast="20000"/>
                    </a14:imgEffect>
                  </a14:imgLayer>
                </a14:imgProps>
              </a:ext>
            </a:extLst>
          </a:blip>
          <a:stretch>
            <a:fillRect/>
          </a:stretch>
        </p:blipFill>
        <p:spPr>
          <a:xfrm>
            <a:off x="2608131" y="1211215"/>
            <a:ext cx="6975737" cy="4691203"/>
          </a:xfrm>
          <a:prstGeom prst="rect">
            <a:avLst/>
          </a:prstGeom>
          <a:ln>
            <a:noFill/>
          </a:ln>
          <a:effectLst/>
        </p:spPr>
      </p:pic>
      <p:sp>
        <p:nvSpPr>
          <p:cNvPr id="4" name="TextBox 3"/>
          <p:cNvSpPr txBox="1"/>
          <p:nvPr/>
        </p:nvSpPr>
        <p:spPr>
          <a:xfrm>
            <a:off x="7219762" y="3072128"/>
            <a:ext cx="1461816" cy="369332"/>
          </a:xfrm>
          <a:prstGeom prst="rect">
            <a:avLst/>
          </a:prstGeom>
          <a:solidFill>
            <a:schemeClr val="bg1"/>
          </a:solidFill>
        </p:spPr>
        <p:txBody>
          <a:bodyPr wrap="square" rtlCol="0">
            <a:spAutoFit/>
          </a:bodyPr>
          <a:lstStyle/>
          <a:p>
            <a:endParaRPr lang="en-US" sz="1800" i="0" dirty="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AA90DC3-B5F6-4221-B350-CC85F048B12A}"/>
              </a:ext>
            </a:extLst>
          </p:cNvPr>
          <p:cNvSpPr txBox="1"/>
          <p:nvPr/>
        </p:nvSpPr>
        <p:spPr>
          <a:xfrm>
            <a:off x="2916171" y="1411400"/>
            <a:ext cx="187760" cy="369332"/>
          </a:xfrm>
          <a:prstGeom prst="rect">
            <a:avLst/>
          </a:prstGeom>
          <a:solidFill>
            <a:schemeClr val="bg1"/>
          </a:solidFill>
        </p:spPr>
        <p:txBody>
          <a:bodyPr wrap="square" rtlCol="0">
            <a:spAutoFit/>
          </a:bodyPr>
          <a:lstStyle/>
          <a:p>
            <a:endParaRPr lang="en-US"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13C336-2CBF-415C-BEFD-2EA10A09DD93}"/>
              </a:ext>
            </a:extLst>
          </p:cNvPr>
          <p:cNvSpPr txBox="1"/>
          <p:nvPr/>
        </p:nvSpPr>
        <p:spPr>
          <a:xfrm>
            <a:off x="3942755" y="2518662"/>
            <a:ext cx="481464" cy="461665"/>
          </a:xfrm>
          <a:prstGeom prst="rect">
            <a:avLst/>
          </a:prstGeom>
          <a:noFill/>
        </p:spPr>
        <p:txBody>
          <a:bodyPr wrap="square" lIns="182880" tIns="91440" rIns="182880" bIns="91440" rtlCol="0" anchor="ctr" anchorCtr="0">
            <a:spAutoFit/>
          </a:bodyPr>
          <a:lstStyle/>
          <a:p>
            <a:endParaRPr lang="en-US" i="0" dirty="0">
              <a:solidFill>
                <a:schemeClr val="tx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B8FA69D-8EF0-439E-A04E-489B2FE83169}"/>
              </a:ext>
            </a:extLst>
          </p:cNvPr>
          <p:cNvSpPr txBox="1"/>
          <p:nvPr/>
        </p:nvSpPr>
        <p:spPr>
          <a:xfrm>
            <a:off x="3822700" y="2249468"/>
            <a:ext cx="1212596" cy="461665"/>
          </a:xfrm>
          <a:prstGeom prst="rect">
            <a:avLst/>
          </a:prstGeom>
          <a:solidFill>
            <a:schemeClr val="bg1"/>
          </a:solidFill>
        </p:spPr>
        <p:txBody>
          <a:bodyPr wrap="square" lIns="182880" tIns="91440" rIns="182880" bIns="91440" rtlCol="0" anchor="ctr" anchorCtr="0">
            <a:spAutoFit/>
          </a:bodyPr>
          <a:lstStyle/>
          <a:p>
            <a:endParaRPr lang="en-US" i="0"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8BF95D8-9748-98E6-3313-42C5DD4D5CC1}"/>
              </a:ext>
            </a:extLst>
          </p:cNvPr>
          <p:cNvSpPr txBox="1"/>
          <p:nvPr/>
        </p:nvSpPr>
        <p:spPr>
          <a:xfrm>
            <a:off x="7241845" y="3334780"/>
            <a:ext cx="369397" cy="461665"/>
          </a:xfrm>
          <a:prstGeom prst="rect">
            <a:avLst/>
          </a:prstGeom>
          <a:solidFill>
            <a:schemeClr val="bg1"/>
          </a:solidFill>
        </p:spPr>
        <p:txBody>
          <a:bodyPr wrap="none" lIns="182880" tIns="91440" rIns="182880" bIns="91440" rtlCol="0" anchor="ctr" anchorCtr="0">
            <a:spAutoFit/>
          </a:bodyPr>
          <a:lstStyle/>
          <a:p>
            <a:endParaRPr lang="en-US" i="0"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84FA7B-D074-84D1-5DB1-6B418039A40B}"/>
              </a:ext>
            </a:extLst>
          </p:cNvPr>
          <p:cNvSpPr txBox="1"/>
          <p:nvPr/>
        </p:nvSpPr>
        <p:spPr>
          <a:xfrm>
            <a:off x="4645573" y="5438666"/>
            <a:ext cx="235032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Neurogenic inflammation and</a:t>
            </a:r>
          </a:p>
        </p:txBody>
      </p:sp>
      <p:sp>
        <p:nvSpPr>
          <p:cNvPr id="8" name="Footer Placeholder 7">
            <a:extLst>
              <a:ext uri="{FF2B5EF4-FFF2-40B4-BE49-F238E27FC236}">
                <a16:creationId xmlns:a16="http://schemas.microsoft.com/office/drawing/2014/main" id="{73C8CB3B-17FD-131B-60C6-79D471D2B9CD}"/>
              </a:ext>
            </a:extLst>
          </p:cNvPr>
          <p:cNvSpPr>
            <a:spLocks noGrp="1"/>
          </p:cNvSpPr>
          <p:nvPr>
            <p:ph type="ftr" sz="quarter" idx="3"/>
          </p:nvPr>
        </p:nvSpPr>
        <p:spPr/>
        <p:txBody>
          <a:bodyPr/>
          <a:lstStyle/>
          <a:p>
            <a:r>
              <a:rPr lang="en-US" dirty="0" err="1"/>
              <a:t>Edvinsson</a:t>
            </a:r>
            <a:r>
              <a:rPr lang="en-US" dirty="0"/>
              <a:t> L, et al. </a:t>
            </a:r>
            <a:r>
              <a:rPr lang="en-US" i="1" dirty="0"/>
              <a:t>Nat Rev Neurol</a:t>
            </a:r>
            <a:r>
              <a:rPr lang="en-US" dirty="0"/>
              <a:t>. 2018;14:338-50.</a:t>
            </a:r>
          </a:p>
        </p:txBody>
      </p:sp>
    </p:spTree>
    <p:extLst>
      <p:ext uri="{BB962C8B-B14F-4D97-AF65-F5344CB8AC3E}">
        <p14:creationId xmlns:p14="http://schemas.microsoft.com/office/powerpoint/2010/main" val="333758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Chronic Migraine Prevention Target: CGRP</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saturation sat="400000"/>
                    </a14:imgEffect>
                    <a14:imgEffect>
                      <a14:brightnessContrast contrast="20000"/>
                    </a14:imgEffect>
                  </a14:imgLayer>
                </a14:imgProps>
              </a:ext>
            </a:extLst>
          </a:blip>
          <a:stretch>
            <a:fillRect/>
          </a:stretch>
        </p:blipFill>
        <p:spPr>
          <a:xfrm>
            <a:off x="2608131" y="1211215"/>
            <a:ext cx="6975737" cy="4691203"/>
          </a:xfrm>
          <a:prstGeom prst="rect">
            <a:avLst/>
          </a:prstGeom>
          <a:ln>
            <a:noFill/>
          </a:ln>
          <a:effectLst/>
        </p:spPr>
      </p:pic>
      <p:cxnSp>
        <p:nvCxnSpPr>
          <p:cNvPr id="18" name="Straight Arrow Connector 9">
            <a:extLst>
              <a:ext uri="{FF2B5EF4-FFF2-40B4-BE49-F238E27FC236}">
                <a16:creationId xmlns:a16="http://schemas.microsoft.com/office/drawing/2014/main" id="{D50ABE3F-3977-4756-908B-3E4614CDF9C0}"/>
              </a:ext>
            </a:extLst>
          </p:cNvPr>
          <p:cNvCxnSpPr>
            <a:cxnSpLocks/>
          </p:cNvCxnSpPr>
          <p:nvPr/>
        </p:nvCxnSpPr>
        <p:spPr bwMode="auto">
          <a:xfrm flipH="1">
            <a:off x="6464707" y="1387804"/>
            <a:ext cx="807143" cy="1071027"/>
          </a:xfrm>
          <a:prstGeom prst="straightConnector1">
            <a:avLst/>
          </a:prstGeom>
          <a:ln w="31750">
            <a:solidFill>
              <a:srgbClr val="FF0000"/>
            </a:solidFill>
            <a:headEnd/>
            <a:tailEnd type="triangle" w="med" len="med"/>
          </a:ln>
          <a:effectLst/>
          <a:extLst>
            <a:ext uri="{909E8E84-426E-40dd-AFC4-6F175D3DCCD1}">
              <a14:hiddenFill xmlns:a14="http://schemas.microsoft.com/office/drawing/2010/main" xmlns="">
                <a:noFill/>
              </a14:hiddenFill>
            </a:ext>
          </a:extLst>
        </p:spPr>
        <p:style>
          <a:lnRef idx="3">
            <a:schemeClr val="accent2"/>
          </a:lnRef>
          <a:fillRef idx="0">
            <a:schemeClr val="accent2"/>
          </a:fillRef>
          <a:effectRef idx="2">
            <a:schemeClr val="accent2"/>
          </a:effectRef>
          <a:fontRef idx="minor">
            <a:schemeClr val="tx1"/>
          </a:fontRef>
        </p:style>
      </p:cxnSp>
      <p:sp>
        <p:nvSpPr>
          <p:cNvPr id="20" name="Rectangle 19">
            <a:extLst>
              <a:ext uri="{FF2B5EF4-FFF2-40B4-BE49-F238E27FC236}">
                <a16:creationId xmlns:a16="http://schemas.microsoft.com/office/drawing/2014/main" id="{FAF6E193-F5EE-4878-AB72-811B9C3EC073}"/>
              </a:ext>
            </a:extLst>
          </p:cNvPr>
          <p:cNvSpPr/>
          <p:nvPr/>
        </p:nvSpPr>
        <p:spPr>
          <a:xfrm>
            <a:off x="561779" y="2690243"/>
            <a:ext cx="2299569" cy="584775"/>
          </a:xfrm>
          <a:prstGeom prst="rect">
            <a:avLst/>
          </a:prstGeom>
          <a:noFill/>
          <a:ln w="12700">
            <a:solidFill>
              <a:srgbClr val="FF0000"/>
            </a:solidFill>
          </a:ln>
        </p:spPr>
        <p:txBody>
          <a:bodyPr wrap="square">
            <a:spAutoFit/>
          </a:bodyPr>
          <a:lstStyle/>
          <a:p>
            <a:pPr>
              <a:spcBef>
                <a:spcPts val="0"/>
              </a:spcBef>
            </a:pPr>
            <a:r>
              <a:rPr lang="en-US" altLang="en-US" sz="1600" b="0" i="0" u="sng" dirty="0">
                <a:solidFill>
                  <a:schemeClr val="tx2"/>
                </a:solidFill>
                <a:latin typeface="Arial" panose="020B0604020202020204" pitchFamily="34" charset="0"/>
                <a:cs typeface="Arial" panose="020B0604020202020204" pitchFamily="34" charset="0"/>
              </a:rPr>
              <a:t>Anti-CGRP receptor </a:t>
            </a:r>
            <a:r>
              <a:rPr lang="en-US" altLang="en-US" sz="1600" b="0" i="0" u="sng" dirty="0" err="1">
                <a:solidFill>
                  <a:schemeClr val="tx2"/>
                </a:solidFill>
                <a:latin typeface="Arial" panose="020B0604020202020204" pitchFamily="34" charset="0"/>
                <a:cs typeface="Arial" panose="020B0604020202020204" pitchFamily="34" charset="0"/>
              </a:rPr>
              <a:t>MAb</a:t>
            </a:r>
            <a:r>
              <a:rPr lang="en-US" altLang="en-US" sz="1600" b="0" i="0" u="sng" dirty="0">
                <a:solidFill>
                  <a:schemeClr val="tx2"/>
                </a:solidFill>
                <a:latin typeface="Arial" panose="020B0604020202020204" pitchFamily="34" charset="0"/>
                <a:cs typeface="Arial" panose="020B0604020202020204" pitchFamily="34" charset="0"/>
              </a:rPr>
              <a:t>: </a:t>
            </a:r>
            <a:r>
              <a:rPr lang="en-US" altLang="en-US" sz="1600" b="0" i="0" dirty="0">
                <a:solidFill>
                  <a:schemeClr val="tx2"/>
                </a:solidFill>
                <a:latin typeface="Arial" panose="020B0604020202020204" pitchFamily="34" charset="0"/>
                <a:cs typeface="Arial" panose="020B0604020202020204" pitchFamily="34" charset="0"/>
              </a:rPr>
              <a:t>Erenumab</a:t>
            </a:r>
          </a:p>
        </p:txBody>
      </p:sp>
      <p:cxnSp>
        <p:nvCxnSpPr>
          <p:cNvPr id="21" name="Straight Arrow Connector 20">
            <a:extLst>
              <a:ext uri="{FF2B5EF4-FFF2-40B4-BE49-F238E27FC236}">
                <a16:creationId xmlns:a16="http://schemas.microsoft.com/office/drawing/2014/main" id="{FD9BD733-7DF6-4DB0-84D1-BC53D91511E8}"/>
              </a:ext>
            </a:extLst>
          </p:cNvPr>
          <p:cNvCxnSpPr>
            <a:cxnSpLocks/>
          </p:cNvCxnSpPr>
          <p:nvPr/>
        </p:nvCxnSpPr>
        <p:spPr>
          <a:xfrm>
            <a:off x="2880996" y="3235691"/>
            <a:ext cx="638727" cy="417551"/>
          </a:xfrm>
          <a:prstGeom prst="straightConnector1">
            <a:avLst/>
          </a:prstGeom>
          <a:ln w="31750">
            <a:solidFill>
              <a:srgbClr val="FF0000"/>
            </a:solidFill>
            <a:headEnd/>
            <a:tailEnd type="triangle" w="med" len="med"/>
          </a:ln>
          <a:effectLst/>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A59A59A1-84C7-48FA-9C01-D5135C29F307}"/>
              </a:ext>
            </a:extLst>
          </p:cNvPr>
          <p:cNvCxnSpPr>
            <a:cxnSpLocks/>
          </p:cNvCxnSpPr>
          <p:nvPr/>
        </p:nvCxnSpPr>
        <p:spPr>
          <a:xfrm flipH="1">
            <a:off x="7753476" y="2340527"/>
            <a:ext cx="1030226" cy="92624"/>
          </a:xfrm>
          <a:prstGeom prst="straightConnector1">
            <a:avLst/>
          </a:prstGeom>
          <a:ln w="31750">
            <a:solidFill>
              <a:srgbClr val="FF0000"/>
            </a:solidFill>
            <a:tailEnd type="triangle"/>
          </a:ln>
          <a:effectLst/>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7219762" y="3072128"/>
            <a:ext cx="1461816" cy="369332"/>
          </a:xfrm>
          <a:prstGeom prst="rect">
            <a:avLst/>
          </a:prstGeom>
          <a:solidFill>
            <a:schemeClr val="bg1"/>
          </a:solidFill>
        </p:spPr>
        <p:txBody>
          <a:bodyPr wrap="square" rtlCol="0">
            <a:spAutoFit/>
          </a:bodyPr>
          <a:lstStyle/>
          <a:p>
            <a:endParaRPr lang="en-US" sz="1800" i="0" dirty="0">
              <a:solidFill>
                <a:schemeClr val="tx2"/>
              </a:solidFill>
              <a:latin typeface="Arial" panose="020B0604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EDA00DA8-0BF6-4524-9799-D3192918AF3D}"/>
              </a:ext>
            </a:extLst>
          </p:cNvPr>
          <p:cNvCxnSpPr>
            <a:cxnSpLocks/>
          </p:cNvCxnSpPr>
          <p:nvPr/>
        </p:nvCxnSpPr>
        <p:spPr>
          <a:xfrm flipH="1">
            <a:off x="8071749" y="3260675"/>
            <a:ext cx="1283342" cy="319675"/>
          </a:xfrm>
          <a:prstGeom prst="straightConnector1">
            <a:avLst/>
          </a:prstGeom>
          <a:ln w="31750">
            <a:solidFill>
              <a:srgbClr val="FF0000"/>
            </a:solidFill>
            <a:tailEnd type="triangle"/>
          </a:ln>
          <a:effectLst/>
        </p:spPr>
        <p:style>
          <a:lnRef idx="3">
            <a:schemeClr val="accent2"/>
          </a:lnRef>
          <a:fillRef idx="0">
            <a:schemeClr val="accent2"/>
          </a:fillRef>
          <a:effectRef idx="2">
            <a:schemeClr val="accent2"/>
          </a:effectRef>
          <a:fontRef idx="minor">
            <a:schemeClr val="tx1"/>
          </a:fontRef>
        </p:style>
      </p:cxnSp>
      <p:sp>
        <p:nvSpPr>
          <p:cNvPr id="17" name="Rectangle 16">
            <a:extLst>
              <a:ext uri="{FF2B5EF4-FFF2-40B4-BE49-F238E27FC236}">
                <a16:creationId xmlns:a16="http://schemas.microsoft.com/office/drawing/2014/main" id="{00BB69F9-65D4-4138-9B77-95BBBF239289}"/>
              </a:ext>
            </a:extLst>
          </p:cNvPr>
          <p:cNvSpPr/>
          <p:nvPr/>
        </p:nvSpPr>
        <p:spPr>
          <a:xfrm>
            <a:off x="7286729" y="1218910"/>
            <a:ext cx="2297140" cy="599760"/>
          </a:xfrm>
          <a:prstGeom prst="rect">
            <a:avLst/>
          </a:prstGeom>
          <a:noFill/>
          <a:ln w="12700">
            <a:solidFill>
              <a:srgbClr val="FF0000"/>
            </a:solidFill>
          </a:ln>
        </p:spPr>
        <p:txBody>
          <a:bodyPr wrap="square" lIns="0" rIns="0">
            <a:spAutoFit/>
          </a:bodyPr>
          <a:lstStyle/>
          <a:p>
            <a:pPr>
              <a:spcBef>
                <a:spcPts val="0"/>
              </a:spcBef>
            </a:pPr>
            <a:r>
              <a:rPr lang="en-US" altLang="en-US" sz="1600" b="0" i="0" dirty="0">
                <a:solidFill>
                  <a:schemeClr val="tx2"/>
                </a:solidFill>
                <a:latin typeface="Arial" panose="020B0604020202020204" pitchFamily="34" charset="0"/>
                <a:cs typeface="Arial" panose="020B0604020202020204" pitchFamily="34" charset="0"/>
              </a:rPr>
              <a:t> </a:t>
            </a:r>
            <a:r>
              <a:rPr lang="en-US" altLang="en-US" sz="1600" b="0" i="0" u="sng" dirty="0">
                <a:solidFill>
                  <a:schemeClr val="tx2"/>
                </a:solidFill>
                <a:latin typeface="Arial" panose="020B0604020202020204" pitchFamily="34" charset="0"/>
                <a:cs typeface="Arial" panose="020B0604020202020204" pitchFamily="34" charset="0"/>
              </a:rPr>
              <a:t>OnabotulinumtoxinA</a:t>
            </a:r>
            <a:br>
              <a:rPr lang="en-US" altLang="en-US" sz="1600" b="0" i="0" u="sng" dirty="0">
                <a:solidFill>
                  <a:schemeClr val="tx2"/>
                </a:solidFill>
                <a:latin typeface="Arial" panose="020B0604020202020204" pitchFamily="34" charset="0"/>
                <a:cs typeface="Arial" panose="020B0604020202020204" pitchFamily="34" charset="0"/>
              </a:rPr>
            </a:br>
            <a:r>
              <a:rPr lang="en-US" altLang="en-US" sz="1600" b="0" i="0" dirty="0">
                <a:solidFill>
                  <a:schemeClr val="tx2"/>
                </a:solidFill>
                <a:latin typeface="Arial" panose="020B0604020202020204" pitchFamily="34" charset="0"/>
                <a:cs typeface="Arial" panose="020B0604020202020204" pitchFamily="34" charset="0"/>
              </a:rPr>
              <a:t> prevents CGRP release</a:t>
            </a:r>
          </a:p>
        </p:txBody>
      </p:sp>
      <p:sp>
        <p:nvSpPr>
          <p:cNvPr id="30" name="Rectangle 29">
            <a:extLst>
              <a:ext uri="{FF2B5EF4-FFF2-40B4-BE49-F238E27FC236}">
                <a16:creationId xmlns:a16="http://schemas.microsoft.com/office/drawing/2014/main" id="{F63852E2-0710-4863-9E52-A77FD266EA64}"/>
              </a:ext>
            </a:extLst>
          </p:cNvPr>
          <p:cNvSpPr/>
          <p:nvPr/>
        </p:nvSpPr>
        <p:spPr>
          <a:xfrm>
            <a:off x="9355091" y="3072030"/>
            <a:ext cx="2440272" cy="1077218"/>
          </a:xfrm>
          <a:prstGeom prst="rect">
            <a:avLst/>
          </a:prstGeom>
          <a:noFill/>
          <a:ln w="12700">
            <a:solidFill>
              <a:srgbClr val="FF0000"/>
            </a:solidFill>
          </a:ln>
        </p:spPr>
        <p:txBody>
          <a:bodyPr wrap="square">
            <a:spAutoFit/>
          </a:bodyPr>
          <a:lstStyle/>
          <a:p>
            <a:pPr>
              <a:spcBef>
                <a:spcPts val="0"/>
              </a:spcBef>
            </a:pPr>
            <a:r>
              <a:rPr lang="en-US" altLang="en-US" sz="1600" b="0" i="0" u="sng" dirty="0">
                <a:solidFill>
                  <a:schemeClr val="tx2"/>
                </a:solidFill>
                <a:latin typeface="Arial" panose="020B0604020202020204" pitchFamily="34" charset="0"/>
                <a:cs typeface="Arial" panose="020B0604020202020204" pitchFamily="34" charset="0"/>
              </a:rPr>
              <a:t>CGRP receptor antagonists</a:t>
            </a:r>
          </a:p>
          <a:p>
            <a:pPr>
              <a:spcBef>
                <a:spcPts val="0"/>
              </a:spcBef>
            </a:pPr>
            <a:r>
              <a:rPr lang="en-US" altLang="en-US" sz="1600" b="0" i="0" u="sng" dirty="0">
                <a:solidFill>
                  <a:schemeClr val="tx2"/>
                </a:solidFill>
                <a:latin typeface="Arial" panose="020B0604020202020204" pitchFamily="34" charset="0"/>
                <a:cs typeface="Arial" panose="020B0604020202020204" pitchFamily="34" charset="0"/>
              </a:rPr>
              <a:t>(</a:t>
            </a:r>
            <a:r>
              <a:rPr lang="en-US" altLang="en-US" sz="1600" b="0" i="0" u="sng" dirty="0" err="1">
                <a:solidFill>
                  <a:schemeClr val="tx2"/>
                </a:solidFill>
                <a:latin typeface="Arial" panose="020B0604020202020204" pitchFamily="34" charset="0"/>
                <a:cs typeface="Arial" panose="020B0604020202020204" pitchFamily="34" charset="0"/>
              </a:rPr>
              <a:t>gepants</a:t>
            </a:r>
            <a:r>
              <a:rPr lang="en-US" altLang="en-US" sz="1600" b="0" i="0" u="sng" dirty="0">
                <a:solidFill>
                  <a:schemeClr val="tx2"/>
                </a:solidFill>
                <a:latin typeface="Arial" panose="020B0604020202020204" pitchFamily="34" charset="0"/>
                <a:cs typeface="Arial" panose="020B0604020202020204" pitchFamily="34" charset="0"/>
              </a:rPr>
              <a:t>):</a:t>
            </a:r>
          </a:p>
          <a:p>
            <a:pPr>
              <a:spcBef>
                <a:spcPts val="0"/>
              </a:spcBef>
            </a:pPr>
            <a:r>
              <a:rPr lang="en-US" altLang="en-US" sz="1600" b="0" i="0" dirty="0">
                <a:solidFill>
                  <a:schemeClr val="tx2"/>
                </a:solidFill>
                <a:latin typeface="Arial" panose="020B0604020202020204" pitchFamily="34" charset="0"/>
                <a:cs typeface="Arial" panose="020B0604020202020204" pitchFamily="34" charset="0"/>
              </a:rPr>
              <a:t>Atogepant</a:t>
            </a:r>
          </a:p>
        </p:txBody>
      </p:sp>
      <p:sp>
        <p:nvSpPr>
          <p:cNvPr id="15" name="TextBox 14">
            <a:extLst>
              <a:ext uri="{FF2B5EF4-FFF2-40B4-BE49-F238E27FC236}">
                <a16:creationId xmlns:a16="http://schemas.microsoft.com/office/drawing/2014/main" id="{CAA90DC3-B5F6-4221-B350-CC85F048B12A}"/>
              </a:ext>
            </a:extLst>
          </p:cNvPr>
          <p:cNvSpPr txBox="1"/>
          <p:nvPr/>
        </p:nvSpPr>
        <p:spPr>
          <a:xfrm>
            <a:off x="2916171" y="1411400"/>
            <a:ext cx="187760" cy="369332"/>
          </a:xfrm>
          <a:prstGeom prst="rect">
            <a:avLst/>
          </a:prstGeom>
          <a:solidFill>
            <a:schemeClr val="bg1"/>
          </a:solidFill>
        </p:spPr>
        <p:txBody>
          <a:bodyPr wrap="square" rtlCol="0">
            <a:spAutoFit/>
          </a:bodyPr>
          <a:lstStyle/>
          <a:p>
            <a:endParaRPr lang="en-US"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13C336-2CBF-415C-BEFD-2EA10A09DD93}"/>
              </a:ext>
            </a:extLst>
          </p:cNvPr>
          <p:cNvSpPr txBox="1"/>
          <p:nvPr/>
        </p:nvSpPr>
        <p:spPr>
          <a:xfrm>
            <a:off x="3942755" y="2518662"/>
            <a:ext cx="481464" cy="461665"/>
          </a:xfrm>
          <a:prstGeom prst="rect">
            <a:avLst/>
          </a:prstGeom>
          <a:noFill/>
        </p:spPr>
        <p:txBody>
          <a:bodyPr wrap="square" lIns="182880" tIns="91440" rIns="182880" bIns="91440" rtlCol="0" anchor="ctr" anchorCtr="0">
            <a:spAutoFit/>
          </a:bodyPr>
          <a:lstStyle/>
          <a:p>
            <a:endParaRPr lang="en-US" i="0" dirty="0">
              <a:solidFill>
                <a:schemeClr val="tx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B8FA69D-8EF0-439E-A04E-489B2FE83169}"/>
              </a:ext>
            </a:extLst>
          </p:cNvPr>
          <p:cNvSpPr txBox="1"/>
          <p:nvPr/>
        </p:nvSpPr>
        <p:spPr>
          <a:xfrm>
            <a:off x="3822700" y="2249468"/>
            <a:ext cx="1212596" cy="461665"/>
          </a:xfrm>
          <a:prstGeom prst="rect">
            <a:avLst/>
          </a:prstGeom>
          <a:solidFill>
            <a:schemeClr val="bg1"/>
          </a:solidFill>
        </p:spPr>
        <p:txBody>
          <a:bodyPr wrap="square" lIns="182880" tIns="91440" rIns="182880" bIns="91440" rtlCol="0" anchor="ctr" anchorCtr="0">
            <a:spAutoFit/>
          </a:bodyPr>
          <a:lstStyle/>
          <a:p>
            <a:endParaRPr lang="en-US" i="0"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8BF95D8-9748-98E6-3313-42C5DD4D5CC1}"/>
              </a:ext>
            </a:extLst>
          </p:cNvPr>
          <p:cNvSpPr txBox="1"/>
          <p:nvPr/>
        </p:nvSpPr>
        <p:spPr>
          <a:xfrm>
            <a:off x="7241845" y="3334780"/>
            <a:ext cx="369397" cy="461665"/>
          </a:xfrm>
          <a:prstGeom prst="rect">
            <a:avLst/>
          </a:prstGeom>
          <a:solidFill>
            <a:schemeClr val="bg1"/>
          </a:solidFill>
        </p:spPr>
        <p:txBody>
          <a:bodyPr wrap="none" lIns="182880" tIns="91440" rIns="182880" bIns="91440" rtlCol="0" anchor="ctr" anchorCtr="0">
            <a:spAutoFit/>
          </a:bodyPr>
          <a:lstStyle/>
          <a:p>
            <a:endParaRPr lang="en-US" i="0"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84FA7B-D074-84D1-5DB1-6B418039A40B}"/>
              </a:ext>
            </a:extLst>
          </p:cNvPr>
          <p:cNvSpPr txBox="1"/>
          <p:nvPr/>
        </p:nvSpPr>
        <p:spPr>
          <a:xfrm>
            <a:off x="4645573" y="5438666"/>
            <a:ext cx="235032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Neurogenic inflammation and</a:t>
            </a:r>
          </a:p>
        </p:txBody>
      </p:sp>
      <p:sp>
        <p:nvSpPr>
          <p:cNvPr id="19" name="Rectangle 18">
            <a:extLst>
              <a:ext uri="{FF2B5EF4-FFF2-40B4-BE49-F238E27FC236}">
                <a16:creationId xmlns:a16="http://schemas.microsoft.com/office/drawing/2014/main" id="{48789B39-3FEB-AB14-93FC-6211AB22BF25}"/>
              </a:ext>
            </a:extLst>
          </p:cNvPr>
          <p:cNvSpPr/>
          <p:nvPr/>
        </p:nvSpPr>
        <p:spPr>
          <a:xfrm>
            <a:off x="8783702" y="1824556"/>
            <a:ext cx="2751133" cy="1077218"/>
          </a:xfrm>
          <a:prstGeom prst="rect">
            <a:avLst/>
          </a:prstGeom>
          <a:noFill/>
          <a:ln w="12700">
            <a:solidFill>
              <a:srgbClr val="FF0000"/>
            </a:solidFill>
          </a:ln>
        </p:spPr>
        <p:txBody>
          <a:bodyPr wrap="square" lIns="91440" rIns="0">
            <a:spAutoFit/>
          </a:bodyPr>
          <a:lstStyle/>
          <a:p>
            <a:pPr>
              <a:spcBef>
                <a:spcPts val="0"/>
              </a:spcBef>
            </a:pPr>
            <a:r>
              <a:rPr lang="en-US" altLang="en-US" sz="1600" b="0" i="0" u="sng" dirty="0">
                <a:solidFill>
                  <a:schemeClr val="tx2"/>
                </a:solidFill>
                <a:latin typeface="Arial" panose="020B0604020202020204" pitchFamily="34" charset="0"/>
                <a:cs typeface="Arial" panose="020B0604020202020204" pitchFamily="34" charset="0"/>
              </a:rPr>
              <a:t>Anti-CGRP ligand mAbs:</a:t>
            </a:r>
            <a:br>
              <a:rPr lang="en-US" altLang="en-US" sz="1600" b="0" i="0" u="sng" dirty="0">
                <a:solidFill>
                  <a:schemeClr val="tx2"/>
                </a:solidFill>
                <a:latin typeface="Arial" panose="020B0604020202020204" pitchFamily="34" charset="0"/>
                <a:cs typeface="Arial" panose="020B0604020202020204" pitchFamily="34" charset="0"/>
              </a:rPr>
            </a:br>
            <a:r>
              <a:rPr lang="en-US" altLang="en-US" sz="1600" b="0" i="0" dirty="0" err="1">
                <a:solidFill>
                  <a:schemeClr val="tx2"/>
                </a:solidFill>
                <a:latin typeface="Arial" panose="020B0604020202020204" pitchFamily="34" charset="0"/>
                <a:cs typeface="Arial" panose="020B0604020202020204" pitchFamily="34" charset="0"/>
              </a:rPr>
              <a:t>Galcanezumab</a:t>
            </a:r>
            <a:r>
              <a:rPr lang="en-US" altLang="en-US" sz="1600" b="0" i="0" dirty="0">
                <a:solidFill>
                  <a:schemeClr val="tx2"/>
                </a:solidFill>
                <a:latin typeface="Arial" panose="020B0604020202020204" pitchFamily="34" charset="0"/>
                <a:cs typeface="Arial" panose="020B0604020202020204" pitchFamily="34" charset="0"/>
              </a:rPr>
              <a:t>,  </a:t>
            </a:r>
            <a:r>
              <a:rPr lang="en-US" altLang="en-US" sz="1600" b="0" i="0" dirty="0" err="1">
                <a:solidFill>
                  <a:schemeClr val="tx2"/>
                </a:solidFill>
                <a:latin typeface="Arial" panose="020B0604020202020204" pitchFamily="34" charset="0"/>
                <a:cs typeface="Arial" panose="020B0604020202020204" pitchFamily="34" charset="0"/>
              </a:rPr>
              <a:t>fremanezumab</a:t>
            </a:r>
            <a:r>
              <a:rPr lang="en-US" altLang="en-US" sz="1600" b="0" i="0" dirty="0">
                <a:solidFill>
                  <a:schemeClr val="tx2"/>
                </a:solidFill>
                <a:latin typeface="Arial" panose="020B0604020202020204" pitchFamily="34" charset="0"/>
                <a:cs typeface="Arial" panose="020B0604020202020204" pitchFamily="34" charset="0"/>
              </a:rPr>
              <a:t>,</a:t>
            </a:r>
            <a:br>
              <a:rPr lang="en-US" altLang="en-US" sz="1600" b="0" i="0" dirty="0">
                <a:solidFill>
                  <a:schemeClr val="tx2"/>
                </a:solidFill>
                <a:latin typeface="Arial" panose="020B0604020202020204" pitchFamily="34" charset="0"/>
                <a:cs typeface="Arial" panose="020B0604020202020204" pitchFamily="34" charset="0"/>
              </a:rPr>
            </a:br>
            <a:r>
              <a:rPr lang="en-US" altLang="en-US" sz="1600" b="0" i="0" dirty="0" err="1">
                <a:solidFill>
                  <a:schemeClr val="tx2"/>
                </a:solidFill>
                <a:latin typeface="Arial" panose="020B0604020202020204" pitchFamily="34" charset="0"/>
                <a:cs typeface="Arial" panose="020B0604020202020204" pitchFamily="34" charset="0"/>
              </a:rPr>
              <a:t>eptinezumab</a:t>
            </a:r>
            <a:endParaRPr lang="en-US" altLang="en-US" sz="1600" b="0" i="0" dirty="0">
              <a:solidFill>
                <a:schemeClr val="tx2"/>
              </a:solidFill>
              <a:latin typeface="Arial" panose="020B0604020202020204" pitchFamily="34" charset="0"/>
              <a:cs typeface="Arial" panose="020B0604020202020204" pitchFamily="34" charset="0"/>
            </a:endParaRPr>
          </a:p>
        </p:txBody>
      </p:sp>
      <p:sp>
        <p:nvSpPr>
          <p:cNvPr id="25" name="Footer Placeholder 7">
            <a:extLst>
              <a:ext uri="{FF2B5EF4-FFF2-40B4-BE49-F238E27FC236}">
                <a16:creationId xmlns:a16="http://schemas.microsoft.com/office/drawing/2014/main" id="{D62C8B60-722E-9A32-69B6-1E1F9D04B380}"/>
              </a:ext>
            </a:extLst>
          </p:cNvPr>
          <p:cNvSpPr>
            <a:spLocks noGrp="1"/>
          </p:cNvSpPr>
          <p:nvPr>
            <p:ph type="ftr" sz="quarter" idx="3"/>
          </p:nvPr>
        </p:nvSpPr>
        <p:spPr>
          <a:xfrm>
            <a:off x="609600" y="6356350"/>
            <a:ext cx="10744199" cy="442131"/>
          </a:xfrm>
        </p:spPr>
        <p:txBody>
          <a:bodyPr/>
          <a:lstStyle/>
          <a:p>
            <a:r>
              <a:rPr lang="en-US" dirty="0" err="1"/>
              <a:t>Edvinsson</a:t>
            </a:r>
            <a:r>
              <a:rPr lang="en-US" dirty="0"/>
              <a:t> L, et al. </a:t>
            </a:r>
            <a:r>
              <a:rPr lang="en-US" i="1" dirty="0"/>
              <a:t>Nat Rev Neurol</a:t>
            </a:r>
            <a:r>
              <a:rPr lang="en-US" dirty="0"/>
              <a:t>. 2018;14:338-50.</a:t>
            </a:r>
          </a:p>
        </p:txBody>
      </p:sp>
    </p:spTree>
    <p:extLst>
      <p:ext uri="{BB962C8B-B14F-4D97-AF65-F5344CB8AC3E}">
        <p14:creationId xmlns:p14="http://schemas.microsoft.com/office/powerpoint/2010/main" val="344217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41C609-F416-F6EA-6DD7-769018D2635D}"/>
              </a:ext>
            </a:extLst>
          </p:cNvPr>
          <p:cNvSpPr>
            <a:spLocks noGrp="1"/>
          </p:cNvSpPr>
          <p:nvPr>
            <p:ph type="body" idx="1"/>
          </p:nvPr>
        </p:nvSpPr>
        <p:spPr>
          <a:xfrm>
            <a:off x="609600" y="1058862"/>
            <a:ext cx="5157788" cy="650875"/>
          </a:xfrm>
        </p:spPr>
        <p:txBody>
          <a:bodyPr>
            <a:normAutofit/>
          </a:bodyPr>
          <a:lstStyle/>
          <a:p>
            <a:r>
              <a:rPr lang="en-US" dirty="0"/>
              <a:t>Old</a:t>
            </a:r>
          </a:p>
        </p:txBody>
      </p:sp>
      <p:sp>
        <p:nvSpPr>
          <p:cNvPr id="4" name="Content Placeholder 3">
            <a:extLst>
              <a:ext uri="{FF2B5EF4-FFF2-40B4-BE49-F238E27FC236}">
                <a16:creationId xmlns:a16="http://schemas.microsoft.com/office/drawing/2014/main" id="{E9CCDD0C-5FEE-B8A7-87F7-B8BF41743A2F}"/>
              </a:ext>
            </a:extLst>
          </p:cNvPr>
          <p:cNvSpPr>
            <a:spLocks noGrp="1"/>
          </p:cNvSpPr>
          <p:nvPr>
            <p:ph sz="half" idx="2"/>
          </p:nvPr>
        </p:nvSpPr>
        <p:spPr>
          <a:xfrm>
            <a:off x="609600" y="1709737"/>
            <a:ext cx="5157788" cy="3957638"/>
          </a:xfrm>
          <a:ln>
            <a:noFill/>
          </a:ln>
        </p:spPr>
        <p:txBody>
          <a:bodyPr>
            <a:noAutofit/>
          </a:bodyPr>
          <a:lstStyle/>
          <a:p>
            <a:r>
              <a:rPr lang="en-US" sz="1400" dirty="0"/>
              <a:t>Hold off on prevention until forced to prescribe due to severe disability, high frequency episodes, increasing use of acute medications and risk for transformation</a:t>
            </a:r>
          </a:p>
          <a:p>
            <a:r>
              <a:rPr lang="en-US" sz="1400" dirty="0"/>
              <a:t>Prescribe non-specific oral migraine preventive treatments</a:t>
            </a:r>
          </a:p>
          <a:p>
            <a:r>
              <a:rPr lang="en-US" sz="1400" dirty="0"/>
              <a:t>Try to combine non-specific treatment for migraine and co-morbid illnesses </a:t>
            </a:r>
          </a:p>
          <a:p>
            <a:r>
              <a:rPr lang="en-US" sz="1400" dirty="0"/>
              <a:t>Plan a wean of overused acute medications</a:t>
            </a:r>
          </a:p>
          <a:p>
            <a:r>
              <a:rPr lang="en-US" sz="1400" dirty="0"/>
              <a:t>Live with suboptimal response:</a:t>
            </a:r>
          </a:p>
          <a:p>
            <a:pPr lvl="1"/>
            <a:r>
              <a:rPr lang="en-US" sz="1200" dirty="0"/>
              <a:t>Efficacy</a:t>
            </a:r>
          </a:p>
          <a:p>
            <a:pPr lvl="1"/>
            <a:r>
              <a:rPr lang="en-US" sz="1200" dirty="0"/>
              <a:t>Lack of adherence with treatment</a:t>
            </a:r>
          </a:p>
          <a:p>
            <a:r>
              <a:rPr lang="en-US" sz="1400" dirty="0"/>
              <a:t>Measure effectiveness by reduction in mean monthly migraine days</a:t>
            </a:r>
          </a:p>
        </p:txBody>
      </p:sp>
      <p:sp>
        <p:nvSpPr>
          <p:cNvPr id="5" name="Text Placeholder 4">
            <a:extLst>
              <a:ext uri="{FF2B5EF4-FFF2-40B4-BE49-F238E27FC236}">
                <a16:creationId xmlns:a16="http://schemas.microsoft.com/office/drawing/2014/main" id="{752459CB-5DE4-03FA-B2D4-D4818C6A6E15}"/>
              </a:ext>
            </a:extLst>
          </p:cNvPr>
          <p:cNvSpPr>
            <a:spLocks noGrp="1"/>
          </p:cNvSpPr>
          <p:nvPr>
            <p:ph type="body" sz="quarter" idx="3"/>
          </p:nvPr>
        </p:nvSpPr>
        <p:spPr>
          <a:xfrm>
            <a:off x="5942013" y="1058862"/>
            <a:ext cx="5183187" cy="650875"/>
          </a:xfrm>
        </p:spPr>
        <p:txBody>
          <a:bodyPr>
            <a:normAutofit/>
          </a:bodyPr>
          <a:lstStyle/>
          <a:p>
            <a:r>
              <a:rPr lang="en-US" dirty="0"/>
              <a:t>   New</a:t>
            </a:r>
          </a:p>
        </p:txBody>
      </p:sp>
      <p:sp>
        <p:nvSpPr>
          <p:cNvPr id="6" name="Content Placeholder 5">
            <a:extLst>
              <a:ext uri="{FF2B5EF4-FFF2-40B4-BE49-F238E27FC236}">
                <a16:creationId xmlns:a16="http://schemas.microsoft.com/office/drawing/2014/main" id="{7251A2DC-2322-0160-DBF8-8D99B6269101}"/>
              </a:ext>
            </a:extLst>
          </p:cNvPr>
          <p:cNvSpPr>
            <a:spLocks noGrp="1"/>
          </p:cNvSpPr>
          <p:nvPr>
            <p:ph sz="quarter" idx="4"/>
          </p:nvPr>
        </p:nvSpPr>
        <p:spPr>
          <a:xfrm>
            <a:off x="5942013" y="1709737"/>
            <a:ext cx="6092969" cy="3957638"/>
          </a:xfrm>
          <a:ln>
            <a:noFill/>
          </a:ln>
        </p:spPr>
        <p:txBody>
          <a:bodyPr>
            <a:noAutofit/>
          </a:bodyPr>
          <a:lstStyle/>
          <a:p>
            <a:r>
              <a:rPr lang="en-US" sz="1400" dirty="0"/>
              <a:t>Cost/benefit analysis changes due to high efficacy and tolerability and safety for preventive therapies</a:t>
            </a:r>
          </a:p>
          <a:p>
            <a:r>
              <a:rPr lang="en-US" sz="1400" dirty="0"/>
              <a:t>Use migraine-specific prevention early based on disability or impact and prescribe </a:t>
            </a:r>
            <a:r>
              <a:rPr lang="en-US" sz="1400" dirty="0" err="1"/>
              <a:t>onabotunlinumtoxinA</a:t>
            </a:r>
            <a:r>
              <a:rPr lang="en-US" sz="1400" dirty="0"/>
              <a:t>, a MAB, atogepant, or a non-invasive neuromodulation device</a:t>
            </a:r>
          </a:p>
          <a:p>
            <a:r>
              <a:rPr lang="en-US" sz="1400" dirty="0"/>
              <a:t>Use optimal treatment for the comorbid illness and a different targeted treatment for the CM</a:t>
            </a:r>
          </a:p>
          <a:p>
            <a:r>
              <a:rPr lang="en-US" sz="1400" dirty="0"/>
              <a:t>Prescribe prevention and allow acute medication use to drop</a:t>
            </a:r>
          </a:p>
          <a:p>
            <a:r>
              <a:rPr lang="en-US" sz="1400" dirty="0"/>
              <a:t>MABs are superior to older non-specific prevention for </a:t>
            </a:r>
          </a:p>
          <a:p>
            <a:pPr marL="0" indent="0">
              <a:buNone/>
            </a:pPr>
            <a:endParaRPr lang="en-US" sz="1400" dirty="0"/>
          </a:p>
        </p:txBody>
      </p:sp>
      <p:sp>
        <p:nvSpPr>
          <p:cNvPr id="2" name="Title 1">
            <a:extLst>
              <a:ext uri="{FF2B5EF4-FFF2-40B4-BE49-F238E27FC236}">
                <a16:creationId xmlns:a16="http://schemas.microsoft.com/office/drawing/2014/main" id="{00589A24-41D9-8E85-8BB5-24409E4235B6}"/>
              </a:ext>
            </a:extLst>
          </p:cNvPr>
          <p:cNvSpPr>
            <a:spLocks noGrp="1"/>
          </p:cNvSpPr>
          <p:nvPr>
            <p:ph type="title"/>
          </p:nvPr>
        </p:nvSpPr>
        <p:spPr>
          <a:xfrm>
            <a:off x="609600" y="199505"/>
            <a:ext cx="10744200" cy="1185577"/>
          </a:xfrm>
          <a:noFill/>
        </p:spPr>
        <p:txBody>
          <a:bodyPr>
            <a:normAutofit/>
          </a:bodyPr>
          <a:lstStyle/>
          <a:p>
            <a:r>
              <a:rPr lang="en-US" dirty="0"/>
              <a:t>Old Non-Specific Versus New Migraine-Specific CM Prevention</a:t>
            </a:r>
          </a:p>
        </p:txBody>
      </p:sp>
      <p:sp>
        <p:nvSpPr>
          <p:cNvPr id="24" name="TextBox 23">
            <a:extLst>
              <a:ext uri="{FF2B5EF4-FFF2-40B4-BE49-F238E27FC236}">
                <a16:creationId xmlns:a16="http://schemas.microsoft.com/office/drawing/2014/main" id="{5C42DED9-CC41-3629-4056-2195A13A15AD}"/>
              </a:ext>
            </a:extLst>
          </p:cNvPr>
          <p:cNvSpPr txBox="1"/>
          <p:nvPr/>
        </p:nvSpPr>
        <p:spPr>
          <a:xfrm>
            <a:off x="5814220" y="4244866"/>
            <a:ext cx="6109854" cy="3108543"/>
          </a:xfrm>
          <a:prstGeom prst="rect">
            <a:avLst/>
          </a:prstGeom>
          <a:noFill/>
        </p:spPr>
        <p:txBody>
          <a:bodyPr wrap="square" numCol="2">
            <a:spAutoFit/>
          </a:bodyPr>
          <a:lstStyle/>
          <a:p>
            <a:pPr marL="742950" lvl="1" indent="-285750">
              <a:buClr>
                <a:schemeClr val="accent4"/>
              </a:buClr>
              <a:buFont typeface="System Font Regular"/>
              <a:buChar char="-"/>
            </a:pPr>
            <a:r>
              <a:rPr lang="en-US" sz="1200" dirty="0">
                <a:solidFill>
                  <a:schemeClr val="tx1">
                    <a:lumMod val="75000"/>
                  </a:schemeClr>
                </a:solidFill>
              </a:rPr>
              <a:t>Efficacy</a:t>
            </a:r>
          </a:p>
          <a:p>
            <a:pPr marL="742950" lvl="1" indent="-285750">
              <a:buClr>
                <a:schemeClr val="accent4"/>
              </a:buClr>
              <a:buFont typeface="System Font Regular"/>
              <a:buChar char="-"/>
            </a:pPr>
            <a:r>
              <a:rPr lang="en-US" sz="1200" dirty="0">
                <a:solidFill>
                  <a:schemeClr val="tx1">
                    <a:lumMod val="75000"/>
                  </a:schemeClr>
                </a:solidFill>
              </a:rPr>
              <a:t>Adverse events</a:t>
            </a:r>
          </a:p>
          <a:p>
            <a:pPr marL="742950" lvl="1" indent="-285750">
              <a:buClr>
                <a:schemeClr val="accent4"/>
              </a:buClr>
              <a:buFont typeface="System Font Regular"/>
              <a:buChar char="-"/>
            </a:pPr>
            <a:r>
              <a:rPr lang="en-US" sz="1200" dirty="0">
                <a:solidFill>
                  <a:schemeClr val="tx1">
                    <a:lumMod val="75000"/>
                  </a:schemeClr>
                </a:solidFill>
              </a:rPr>
              <a:t>Placebo-subtracted analysis</a:t>
            </a:r>
          </a:p>
          <a:p>
            <a:pPr marL="742950" lvl="1" indent="-285750">
              <a:buClr>
                <a:schemeClr val="accent4"/>
              </a:buClr>
              <a:buFont typeface="System Font Regular"/>
              <a:buChar char="-"/>
            </a:pPr>
            <a:r>
              <a:rPr lang="en-US" sz="1200" dirty="0">
                <a:solidFill>
                  <a:schemeClr val="tx1">
                    <a:lumMod val="75000"/>
                  </a:schemeClr>
                </a:solidFill>
              </a:rPr>
              <a:t>Direct comparison</a:t>
            </a:r>
          </a:p>
          <a:p>
            <a:pPr marL="742950" lvl="1" indent="-285750">
              <a:buClr>
                <a:schemeClr val="accent4"/>
              </a:buClr>
              <a:buFont typeface="System Font Regular"/>
              <a:buChar char="-"/>
            </a:pPr>
            <a:r>
              <a:rPr lang="en-US" sz="1200" dirty="0">
                <a:solidFill>
                  <a:schemeClr val="tx1">
                    <a:lumMod val="75000"/>
                  </a:schemeClr>
                </a:solidFill>
              </a:rPr>
              <a:t>Onset of effect: All separate from placebo for EM and CM by one week</a:t>
            </a:r>
          </a:p>
          <a:p>
            <a:pPr marL="742950" lvl="1" indent="-285750">
              <a:buClr>
                <a:schemeClr val="accent4"/>
              </a:buClr>
              <a:buFont typeface="System Font Regular"/>
              <a:buChar char="-"/>
            </a:pPr>
            <a:r>
              <a:rPr lang="en-US" sz="1200" dirty="0">
                <a:solidFill>
                  <a:schemeClr val="tx1">
                    <a:lumMod val="75000"/>
                  </a:schemeClr>
                </a:solidFill>
              </a:rPr>
              <a:t>RRs: unprecedented RRs of greater than or equal to 75 to 100%</a:t>
            </a:r>
          </a:p>
          <a:p>
            <a:pPr marL="742950" lvl="1" indent="-285750">
              <a:buClr>
                <a:schemeClr val="accent4"/>
              </a:buClr>
              <a:buFont typeface="System Font Regular"/>
              <a:buChar char="-"/>
            </a:pPr>
            <a:endParaRPr lang="en-US" sz="1200" dirty="0">
              <a:solidFill>
                <a:schemeClr val="tx1">
                  <a:lumMod val="75000"/>
                </a:schemeClr>
              </a:solidFill>
            </a:endParaRPr>
          </a:p>
          <a:p>
            <a:pPr marL="742950" lvl="1" indent="-285750">
              <a:buClr>
                <a:schemeClr val="accent4"/>
              </a:buClr>
              <a:buFont typeface="System Font Regular"/>
              <a:buChar char="-"/>
            </a:pPr>
            <a:endParaRPr lang="en-US" sz="1200" dirty="0">
              <a:solidFill>
                <a:schemeClr val="tx1">
                  <a:lumMod val="75000"/>
                </a:schemeClr>
              </a:solidFill>
            </a:endParaRPr>
          </a:p>
          <a:p>
            <a:pPr marL="742950" lvl="1" indent="-285750">
              <a:buClr>
                <a:schemeClr val="accent4"/>
              </a:buClr>
              <a:buFont typeface="System Font Regular"/>
              <a:buChar char="-"/>
            </a:pPr>
            <a:endParaRPr lang="en-US" sz="1200" dirty="0">
              <a:solidFill>
                <a:schemeClr val="tx1">
                  <a:lumMod val="75000"/>
                </a:schemeClr>
              </a:solidFill>
            </a:endParaRPr>
          </a:p>
          <a:p>
            <a:pPr marL="742950" lvl="1" indent="-285750">
              <a:buClr>
                <a:schemeClr val="accent4"/>
              </a:buClr>
              <a:buFont typeface="System Font Regular"/>
              <a:buChar char="-"/>
            </a:pPr>
            <a:endParaRPr lang="en-US" sz="1200" dirty="0">
              <a:solidFill>
                <a:schemeClr val="tx1">
                  <a:lumMod val="75000"/>
                </a:schemeClr>
              </a:solidFill>
            </a:endParaRPr>
          </a:p>
          <a:p>
            <a:pPr marL="742950" lvl="1" indent="-285750">
              <a:buClr>
                <a:schemeClr val="accent4"/>
              </a:buClr>
              <a:buFont typeface="System Font Regular"/>
              <a:buChar char="-"/>
            </a:pPr>
            <a:endParaRPr lang="en-US" sz="1200" dirty="0">
              <a:solidFill>
                <a:schemeClr val="tx1">
                  <a:lumMod val="75000"/>
                </a:schemeClr>
              </a:solidFill>
            </a:endParaRPr>
          </a:p>
          <a:p>
            <a:pPr marL="742950" lvl="1" indent="-285750">
              <a:buClr>
                <a:schemeClr val="accent4"/>
              </a:buClr>
              <a:buFont typeface="System Font Regular"/>
              <a:buChar char="-"/>
            </a:pPr>
            <a:endParaRPr lang="en-US" sz="1200" dirty="0">
              <a:solidFill>
                <a:schemeClr val="tx1">
                  <a:lumMod val="75000"/>
                </a:schemeClr>
              </a:solidFill>
            </a:endParaRPr>
          </a:p>
          <a:p>
            <a:pPr marL="742950" lvl="1" indent="-285750">
              <a:buClr>
                <a:schemeClr val="accent4"/>
              </a:buClr>
              <a:buFont typeface="System Font Regular"/>
              <a:buChar char="-"/>
            </a:pPr>
            <a:r>
              <a:rPr lang="en-US" sz="1200" dirty="0">
                <a:solidFill>
                  <a:schemeClr val="tx1">
                    <a:lumMod val="75000"/>
                  </a:schemeClr>
                </a:solidFill>
              </a:rPr>
              <a:t>Work in those for whom greater than or equal to 2 to 4 older non-specific preventive migraine medications failed</a:t>
            </a:r>
          </a:p>
          <a:p>
            <a:pPr marL="742950" lvl="1" indent="-285750">
              <a:buClr>
                <a:schemeClr val="accent4"/>
              </a:buClr>
              <a:buFont typeface="System Font Regular"/>
              <a:buChar char="-"/>
            </a:pPr>
            <a:r>
              <a:rPr lang="en-US" sz="1200" dirty="0">
                <a:solidFill>
                  <a:schemeClr val="tx1">
                    <a:lumMod val="75000"/>
                  </a:schemeClr>
                </a:solidFill>
              </a:rPr>
              <a:t>Conversion of CM to EM and out of MOH in greater than or equal to 50%</a:t>
            </a:r>
          </a:p>
          <a:p>
            <a:pPr marL="742950" lvl="1" indent="-285750">
              <a:buClr>
                <a:schemeClr val="accent4"/>
              </a:buClr>
              <a:buFont typeface="System Font Regular"/>
              <a:buChar char="-"/>
            </a:pPr>
            <a:r>
              <a:rPr lang="en-US" sz="1200" dirty="0">
                <a:solidFill>
                  <a:schemeClr val="tx1">
                    <a:lumMod val="75000"/>
                  </a:schemeClr>
                </a:solidFill>
              </a:rPr>
              <a:t>Adherence</a:t>
            </a:r>
          </a:p>
          <a:p>
            <a:pPr marL="742950" lvl="1" indent="-285750">
              <a:buClr>
                <a:schemeClr val="accent4"/>
              </a:buClr>
              <a:buFont typeface="System Font Regular"/>
              <a:buChar char="-"/>
            </a:pPr>
            <a:r>
              <a:rPr lang="en-US" sz="1200" dirty="0">
                <a:solidFill>
                  <a:schemeClr val="tx1">
                    <a:lumMod val="75000"/>
                  </a:schemeClr>
                </a:solidFill>
              </a:rPr>
              <a:t>Allow specific targeted treatment for comorbid illnesses</a:t>
            </a:r>
          </a:p>
          <a:p>
            <a:pPr marL="742950" lvl="1" indent="-285750">
              <a:buClr>
                <a:schemeClr val="accent4"/>
              </a:buClr>
              <a:buFont typeface="System Font Regular"/>
              <a:buChar char="-"/>
            </a:pPr>
            <a:r>
              <a:rPr lang="en-US" sz="1200" dirty="0">
                <a:solidFill>
                  <a:schemeClr val="tx1">
                    <a:lumMod val="75000"/>
                  </a:schemeClr>
                </a:solidFill>
              </a:rPr>
              <a:t>Improve interictal burden of disease</a:t>
            </a:r>
          </a:p>
        </p:txBody>
      </p:sp>
      <p:sp>
        <p:nvSpPr>
          <p:cNvPr id="26" name="Footer Placeholder 25">
            <a:extLst>
              <a:ext uri="{FF2B5EF4-FFF2-40B4-BE49-F238E27FC236}">
                <a16:creationId xmlns:a16="http://schemas.microsoft.com/office/drawing/2014/main" id="{3527F7DD-22B9-D9E7-18CB-422E6772191D}"/>
              </a:ext>
            </a:extLst>
          </p:cNvPr>
          <p:cNvSpPr>
            <a:spLocks noGrp="1"/>
          </p:cNvSpPr>
          <p:nvPr>
            <p:ph type="ftr" sz="quarter" idx="12"/>
          </p:nvPr>
        </p:nvSpPr>
        <p:spPr>
          <a:xfrm>
            <a:off x="609600" y="6356350"/>
            <a:ext cx="6012873" cy="442131"/>
          </a:xfrm>
        </p:spPr>
        <p:txBody>
          <a:bodyPr/>
          <a:lstStyle/>
          <a:p>
            <a:r>
              <a:rPr lang="en-US" sz="800" dirty="0"/>
              <a:t>Vo et al. </a:t>
            </a:r>
            <a:r>
              <a:rPr lang="en-US" sz="800" i="1" dirty="0"/>
              <a:t>Cephalalgia</a:t>
            </a:r>
            <a:r>
              <a:rPr lang="en-US" sz="800" dirty="0"/>
              <a:t>. 2019;39:608-616; </a:t>
            </a:r>
            <a:r>
              <a:rPr lang="en-US" sz="800" dirty="0" err="1"/>
              <a:t>Drelia</a:t>
            </a:r>
            <a:r>
              <a:rPr lang="en-US" sz="800" dirty="0"/>
              <a:t> et al. </a:t>
            </a:r>
            <a:r>
              <a:rPr lang="en-US" sz="800" i="1" dirty="0"/>
              <a:t>Cephalalgia</a:t>
            </a:r>
            <a:r>
              <a:rPr lang="en-US" sz="800" dirty="0"/>
              <a:t>. 2021;41:851-864; Reuter et al. </a:t>
            </a:r>
            <a:r>
              <a:rPr lang="en-US" sz="800" i="1" dirty="0"/>
              <a:t>Cephalalgia</a:t>
            </a:r>
            <a:r>
              <a:rPr lang="en-US" sz="800" dirty="0"/>
              <a:t>. 2022;42:108-118. Ehrlich et al. </a:t>
            </a:r>
            <a:r>
              <a:rPr lang="en-US" sz="800" i="1" dirty="0"/>
              <a:t>Cephalalgia</a:t>
            </a:r>
            <a:r>
              <a:rPr lang="en-US" sz="800" dirty="0"/>
              <a:t> 2021;41(S1):30 (abstract). Reuter et al. </a:t>
            </a:r>
            <a:r>
              <a:rPr lang="en-US" sz="800" i="1" dirty="0"/>
              <a:t>Headache</a:t>
            </a:r>
            <a:r>
              <a:rPr lang="en-US" sz="800" dirty="0"/>
              <a:t> 2022;62(S1):118 (abstract); </a:t>
            </a:r>
            <a:r>
              <a:rPr lang="en-US" sz="800" dirty="0" err="1"/>
              <a:t>Bigal</a:t>
            </a:r>
            <a:r>
              <a:rPr lang="en-US" sz="800" dirty="0"/>
              <a:t> et al. </a:t>
            </a:r>
            <a:r>
              <a:rPr lang="en-US" sz="800" i="1" dirty="0"/>
              <a:t>Headache</a:t>
            </a:r>
            <a:r>
              <a:rPr lang="en-US" sz="800" dirty="0"/>
              <a:t>. 2017:57(Suppl 3):129-130; </a:t>
            </a:r>
            <a:r>
              <a:rPr lang="en-US" sz="800" dirty="0" err="1"/>
              <a:t>Aycardi</a:t>
            </a:r>
            <a:r>
              <a:rPr lang="en-US" sz="800" dirty="0"/>
              <a:t> al. </a:t>
            </a:r>
            <a:r>
              <a:rPr lang="en-US" sz="800" i="1" dirty="0"/>
              <a:t>Headache</a:t>
            </a:r>
            <a:r>
              <a:rPr lang="en-US" sz="800" dirty="0"/>
              <a:t>. 2017;57(Suppl 3):184-185; </a:t>
            </a:r>
            <a:r>
              <a:rPr lang="en-US" sz="800" dirty="0" err="1"/>
              <a:t>Brandes</a:t>
            </a:r>
            <a:r>
              <a:rPr lang="en-US" sz="800" dirty="0"/>
              <a:t> et al. </a:t>
            </a:r>
            <a:r>
              <a:rPr lang="en-US" sz="800" i="1" dirty="0"/>
              <a:t>Headache</a:t>
            </a:r>
            <a:r>
              <a:rPr lang="en-US" sz="800" dirty="0"/>
              <a:t>. 2018;58(Suppl 2):89; </a:t>
            </a:r>
            <a:r>
              <a:rPr lang="en-US" sz="800" dirty="0" err="1"/>
              <a:t>Brandes</a:t>
            </a:r>
            <a:r>
              <a:rPr lang="en-US" sz="800" dirty="0"/>
              <a:t> et al. </a:t>
            </a:r>
            <a:r>
              <a:rPr lang="en-US" sz="800" i="1" dirty="0"/>
              <a:t>Cephalalgia</a:t>
            </a:r>
            <a:r>
              <a:rPr lang="en-US" sz="800" dirty="0"/>
              <a:t>. 2019;39(Suppl 1):11-12; Schwedt  et al. </a:t>
            </a:r>
            <a:r>
              <a:rPr lang="en-US" sz="800" i="1" dirty="0"/>
              <a:t>J Headache Pain</a:t>
            </a:r>
            <a:r>
              <a:rPr lang="en-US" sz="800" dirty="0"/>
              <a:t>. 2018;19:92; Cady RK, et al. Presented at: 18</a:t>
            </a:r>
            <a:r>
              <a:rPr lang="en-US" sz="800" i="1" dirty="0"/>
              <a:t>th</a:t>
            </a:r>
            <a:r>
              <a:rPr lang="en-US" sz="800" dirty="0"/>
              <a:t> Congress of the International Headache Society. September 7-10, 2017; Vancouver, BC; </a:t>
            </a:r>
            <a:r>
              <a:rPr lang="en-US" sz="800" dirty="0" err="1"/>
              <a:t>Ashina</a:t>
            </a:r>
            <a:r>
              <a:rPr lang="en-US" sz="800" dirty="0"/>
              <a:t> M et al. Cephalalgia. 2020;40:241-254; Rosen et al. </a:t>
            </a:r>
            <a:r>
              <a:rPr lang="en-US" sz="800" i="1" dirty="0"/>
              <a:t>Headache</a:t>
            </a:r>
            <a:r>
              <a:rPr lang="en-US" sz="800" dirty="0"/>
              <a:t>. 2018;58:1347-1357; Lipton RB, et al. </a:t>
            </a:r>
            <a:r>
              <a:rPr lang="en-US" sz="800" i="1" dirty="0"/>
              <a:t>Neurology</a:t>
            </a:r>
            <a:r>
              <a:rPr lang="en-US" sz="800" dirty="0"/>
              <a:t>. 2023;100:e764-e777; Reuter U, et al. </a:t>
            </a:r>
            <a:r>
              <a:rPr lang="en-US" sz="800" i="1" dirty="0"/>
              <a:t>Lancet</a:t>
            </a:r>
            <a:r>
              <a:rPr lang="en-US" sz="800" dirty="0"/>
              <a:t>. 2018;39210161):2280-2287. Ferrari MD, et al. </a:t>
            </a:r>
            <a:r>
              <a:rPr lang="en-US" sz="800" i="1" dirty="0"/>
              <a:t>Lancet</a:t>
            </a:r>
            <a:r>
              <a:rPr lang="en-US" sz="800" dirty="0"/>
              <a:t> 2019; 394(10203):1030-1040. </a:t>
            </a:r>
            <a:r>
              <a:rPr lang="en-US" sz="800" dirty="0" err="1"/>
              <a:t>Mulleners</a:t>
            </a:r>
            <a:r>
              <a:rPr lang="en-US" sz="800" dirty="0"/>
              <a:t> et al. </a:t>
            </a:r>
            <a:r>
              <a:rPr lang="en-US" sz="800" i="1" dirty="0"/>
              <a:t>Lancet</a:t>
            </a:r>
            <a:r>
              <a:rPr lang="en-US" sz="800" dirty="0"/>
              <a:t> </a:t>
            </a:r>
            <a:r>
              <a:rPr lang="en-US" sz="800" i="1" dirty="0"/>
              <a:t>Neurology</a:t>
            </a:r>
            <a:r>
              <a:rPr lang="en-US" sz="800" dirty="0"/>
              <a:t> 2020;19:814-825 ; Tepper SJ et al. </a:t>
            </a:r>
            <a:r>
              <a:rPr lang="en-US" sz="800" i="1" dirty="0"/>
              <a:t>Neurology</a:t>
            </a:r>
            <a:r>
              <a:rPr lang="en-US" sz="800" dirty="0"/>
              <a:t>. 2019;92(20):e2309-e2320; </a:t>
            </a:r>
            <a:r>
              <a:rPr lang="en-US" sz="800" dirty="0" err="1"/>
              <a:t>Dodick</a:t>
            </a:r>
            <a:r>
              <a:rPr lang="en-US" sz="800" dirty="0"/>
              <a:t> DW et al. </a:t>
            </a:r>
            <a:r>
              <a:rPr lang="en-US" sz="800" i="1" dirty="0"/>
              <a:t>Cephalalgia</a:t>
            </a:r>
            <a:r>
              <a:rPr lang="en-US" sz="800" dirty="0"/>
              <a:t> 2021;41:340-352; </a:t>
            </a:r>
            <a:r>
              <a:rPr lang="en-US" sz="800" dirty="0" err="1"/>
              <a:t>Hepp</a:t>
            </a:r>
            <a:r>
              <a:rPr lang="en-US" sz="800" dirty="0"/>
              <a:t> et al. </a:t>
            </a:r>
            <a:r>
              <a:rPr lang="en-US" sz="800" i="1" dirty="0"/>
              <a:t>Cephalalgia</a:t>
            </a:r>
            <a:r>
              <a:rPr lang="en-US" sz="800" dirty="0"/>
              <a:t> 2015; 35:478-388; Varnado et al. </a:t>
            </a:r>
            <a:r>
              <a:rPr lang="en-US" sz="800" i="1" dirty="0"/>
              <a:t>Patient Prefer Adherence</a:t>
            </a:r>
            <a:r>
              <a:rPr lang="en-US" sz="800" dirty="0"/>
              <a:t>. 2022;16:821–839; García-</a:t>
            </a:r>
            <a:r>
              <a:rPr lang="en-US" sz="800" dirty="0" err="1"/>
              <a:t>Azorín</a:t>
            </a:r>
            <a:r>
              <a:rPr lang="en-US" sz="800" dirty="0"/>
              <a:t> et al. </a:t>
            </a:r>
            <a:r>
              <a:rPr lang="en-US" sz="800" i="1" dirty="0" err="1"/>
              <a:t>Eur</a:t>
            </a:r>
            <a:r>
              <a:rPr lang="en-US" sz="800" i="1" dirty="0"/>
              <a:t> J Neurol</a:t>
            </a:r>
            <a:r>
              <a:rPr lang="en-US" sz="800" dirty="0"/>
              <a:t>. 2020;27:i-iv,1-1307. EPR1100.</a:t>
            </a:r>
          </a:p>
        </p:txBody>
      </p:sp>
    </p:spTree>
    <p:extLst>
      <p:ext uri="{BB962C8B-B14F-4D97-AF65-F5344CB8AC3E}">
        <p14:creationId xmlns:p14="http://schemas.microsoft.com/office/powerpoint/2010/main" val="131473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7BE9-86CD-A611-DC08-9A49CAC3E89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Quick Guide to the CM Migraine Prevention Medications</a:t>
            </a:r>
          </a:p>
        </p:txBody>
      </p:sp>
      <p:sp>
        <p:nvSpPr>
          <p:cNvPr id="3" name="Content Placeholder 2">
            <a:extLst>
              <a:ext uri="{FF2B5EF4-FFF2-40B4-BE49-F238E27FC236}">
                <a16:creationId xmlns:a16="http://schemas.microsoft.com/office/drawing/2014/main" id="{F3E91033-A75A-212D-9D00-F5AE55EE1C71}"/>
              </a:ext>
            </a:extLst>
          </p:cNvPr>
          <p:cNvSpPr>
            <a:spLocks noGrp="1"/>
          </p:cNvSpPr>
          <p:nvPr>
            <p:ph idx="1"/>
          </p:nvPr>
        </p:nvSpPr>
        <p:spPr>
          <a:xfrm>
            <a:off x="1593687" y="1499616"/>
            <a:ext cx="9157440" cy="4629912"/>
          </a:xfrm>
        </p:spPr>
        <p:txBody>
          <a:bodyPr numCol="2" spcCol="1371600">
            <a:normAutofit fontScale="92500" lnSpcReduction="20000"/>
          </a:bodyPr>
          <a:lstStyle/>
          <a:p>
            <a:pPr>
              <a:lnSpc>
                <a:spcPct val="110000"/>
              </a:lnSpc>
            </a:pPr>
            <a:r>
              <a:rPr lang="en-US" b="1" dirty="0" err="1">
                <a:latin typeface="Arial" panose="020B0604020202020204" pitchFamily="34" charset="0"/>
                <a:cs typeface="Arial" panose="020B0604020202020204" pitchFamily="34" charset="0"/>
              </a:rPr>
              <a:t>OnabotulinumtoxinA</a:t>
            </a:r>
            <a:r>
              <a:rPr lang="en-US" dirty="0">
                <a:latin typeface="Arial" panose="020B0604020202020204" pitchFamily="34" charset="0"/>
                <a:cs typeface="Arial" panose="020B0604020202020204" pitchFamily="34" charset="0"/>
              </a:rPr>
              <a:t>: 155 units given IM in the PREEMPT protocol head &amp; neck quarterly</a:t>
            </a:r>
          </a:p>
          <a:p>
            <a:pPr>
              <a:lnSpc>
                <a:spcPct val="110000"/>
              </a:lnSpc>
            </a:pPr>
            <a:endParaRPr lang="en-US" dirty="0">
              <a:latin typeface="Arial" panose="020B0604020202020204" pitchFamily="34" charset="0"/>
              <a:cs typeface="Arial" panose="020B0604020202020204" pitchFamily="34" charset="0"/>
            </a:endParaRPr>
          </a:p>
          <a:p>
            <a:pPr>
              <a:lnSpc>
                <a:spcPct val="110000"/>
              </a:lnSpc>
            </a:pPr>
            <a:r>
              <a:rPr lang="en-US" b="1" dirty="0">
                <a:latin typeface="Arial" panose="020B0604020202020204" pitchFamily="34" charset="0"/>
                <a:cs typeface="Arial" panose="020B0604020202020204" pitchFamily="34" charset="0"/>
              </a:rPr>
              <a:t>Erenumab</a:t>
            </a:r>
            <a:r>
              <a:rPr lang="en-US" dirty="0">
                <a:latin typeface="Arial" panose="020B0604020202020204" pitchFamily="34" charset="0"/>
                <a:cs typeface="Arial" panose="020B0604020202020204" pitchFamily="34" charset="0"/>
              </a:rPr>
              <a:t>: 70 or 140 mg SC given monthly with autoinjector</a:t>
            </a:r>
          </a:p>
          <a:p>
            <a:pPr>
              <a:lnSpc>
                <a:spcPct val="110000"/>
              </a:lnSpc>
            </a:pPr>
            <a:endParaRPr lang="en-US" dirty="0">
              <a:latin typeface="Arial" panose="020B0604020202020204" pitchFamily="34" charset="0"/>
              <a:cs typeface="Arial" panose="020B0604020202020204" pitchFamily="34" charset="0"/>
            </a:endParaRPr>
          </a:p>
          <a:p>
            <a:pPr>
              <a:lnSpc>
                <a:spcPct val="110000"/>
              </a:lnSpc>
            </a:pPr>
            <a:r>
              <a:rPr lang="en-US" b="1" dirty="0">
                <a:latin typeface="Arial" panose="020B0604020202020204" pitchFamily="34" charset="0"/>
                <a:cs typeface="Arial" panose="020B0604020202020204" pitchFamily="34" charset="0"/>
              </a:rPr>
              <a:t>Fremanezumab</a:t>
            </a:r>
            <a:r>
              <a:rPr lang="en-US" dirty="0">
                <a:latin typeface="Arial" panose="020B0604020202020204" pitchFamily="34" charset="0"/>
                <a:cs typeface="Arial" panose="020B0604020202020204" pitchFamily="34" charset="0"/>
              </a:rPr>
              <a:t>: 225 mg SC monthly or 675 mg given quarterly with autoinjector or prefilled syringe</a:t>
            </a:r>
          </a:p>
          <a:p>
            <a:pPr>
              <a:lnSpc>
                <a:spcPct val="110000"/>
              </a:lnSpc>
            </a:pPr>
            <a:r>
              <a:rPr lang="en-US" b="1" dirty="0">
                <a:latin typeface="Arial" panose="020B0604020202020204" pitchFamily="34" charset="0"/>
                <a:cs typeface="Arial" panose="020B0604020202020204" pitchFamily="34" charset="0"/>
              </a:rPr>
              <a:t>Galcanezumab</a:t>
            </a:r>
            <a:r>
              <a:rPr lang="en-US" dirty="0">
                <a:latin typeface="Arial" panose="020B0604020202020204" pitchFamily="34" charset="0"/>
                <a:cs typeface="Arial" panose="020B0604020202020204" pitchFamily="34" charset="0"/>
              </a:rPr>
              <a:t>: 240 mg SC loading dose followed by 120 mg SC monthly given by autoinjector or prefilled syringe</a:t>
            </a:r>
          </a:p>
          <a:p>
            <a:pPr>
              <a:lnSpc>
                <a:spcPct val="110000"/>
              </a:lnSpc>
            </a:pPr>
            <a:endParaRPr lang="en-US" dirty="0">
              <a:latin typeface="Arial" panose="020B0604020202020204" pitchFamily="34" charset="0"/>
              <a:cs typeface="Arial" panose="020B0604020202020204" pitchFamily="34" charset="0"/>
            </a:endParaRPr>
          </a:p>
          <a:p>
            <a:pPr>
              <a:lnSpc>
                <a:spcPct val="110000"/>
              </a:lnSpc>
            </a:pPr>
            <a:r>
              <a:rPr lang="en-US" b="1" dirty="0">
                <a:latin typeface="Arial" panose="020B0604020202020204" pitchFamily="34" charset="0"/>
                <a:cs typeface="Arial" panose="020B0604020202020204" pitchFamily="34" charset="0"/>
              </a:rPr>
              <a:t>Eptinezumab</a:t>
            </a:r>
            <a:r>
              <a:rPr lang="en-US" dirty="0">
                <a:latin typeface="Arial" panose="020B0604020202020204" pitchFamily="34" charset="0"/>
                <a:cs typeface="Arial" panose="020B0604020202020204" pitchFamily="34" charset="0"/>
              </a:rPr>
              <a:t>: 100 mg or 300 mg IV quarterly</a:t>
            </a:r>
          </a:p>
          <a:p>
            <a:pPr>
              <a:lnSpc>
                <a:spcPct val="110000"/>
              </a:lnSpc>
            </a:pPr>
            <a:endParaRPr lang="en-US" dirty="0">
              <a:latin typeface="Arial" panose="020B0604020202020204" pitchFamily="34" charset="0"/>
              <a:cs typeface="Arial" panose="020B0604020202020204" pitchFamily="34" charset="0"/>
            </a:endParaRPr>
          </a:p>
          <a:p>
            <a:pPr>
              <a:lnSpc>
                <a:spcPct val="110000"/>
              </a:lnSpc>
            </a:pPr>
            <a:r>
              <a:rPr lang="en-US" b="1" dirty="0">
                <a:latin typeface="Arial" panose="020B0604020202020204" pitchFamily="34" charset="0"/>
                <a:cs typeface="Arial" panose="020B0604020202020204" pitchFamily="34" charset="0"/>
              </a:rPr>
              <a:t>Atogepant</a:t>
            </a:r>
            <a:r>
              <a:rPr lang="en-US" dirty="0">
                <a:latin typeface="Arial" panose="020B0604020202020204" pitchFamily="34" charset="0"/>
                <a:cs typeface="Arial" panose="020B0604020202020204" pitchFamily="34" charset="0"/>
              </a:rPr>
              <a:t>: 60 mg tablet PO daily</a:t>
            </a:r>
          </a:p>
        </p:txBody>
      </p:sp>
      <p:pic>
        <p:nvPicPr>
          <p:cNvPr id="4" name="Picture 3">
            <a:extLst>
              <a:ext uri="{FF2B5EF4-FFF2-40B4-BE49-F238E27FC236}">
                <a16:creationId xmlns:a16="http://schemas.microsoft.com/office/drawing/2014/main" id="{4365F0B5-9675-634C-B0FC-69FAAE41C1F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rot="2126254">
            <a:off x="602459" y="3603086"/>
            <a:ext cx="818815" cy="236977"/>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EB0EC23-6B00-143C-E77F-7224E04C1C5F}"/>
              </a:ext>
            </a:extLst>
          </p:cNvPr>
          <p:cNvGrpSpPr/>
          <p:nvPr/>
        </p:nvGrpSpPr>
        <p:grpSpPr>
          <a:xfrm>
            <a:off x="358310" y="4760884"/>
            <a:ext cx="753109" cy="463782"/>
            <a:chOff x="2855723" y="2844167"/>
            <a:chExt cx="753109" cy="463782"/>
          </a:xfrm>
        </p:grpSpPr>
        <p:pic>
          <p:nvPicPr>
            <p:cNvPr id="1028" name="Picture 4" descr="Teva launches AJOVY for the treatment of migraine with the YpsoMate ...">
              <a:extLst>
                <a:ext uri="{FF2B5EF4-FFF2-40B4-BE49-F238E27FC236}">
                  <a16:creationId xmlns:a16="http://schemas.microsoft.com/office/drawing/2014/main" id="{BF40060B-2622-19F5-940A-044A74BE782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55723" y="2844167"/>
              <a:ext cx="753109" cy="463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AE17EF-6B6D-7432-E9ED-F3929287929A}"/>
                </a:ext>
              </a:extLst>
            </p:cNvPr>
            <p:cNvSpPr txBox="1"/>
            <p:nvPr/>
          </p:nvSpPr>
          <p:spPr>
            <a:xfrm rot="19944101">
              <a:off x="3040252" y="3013311"/>
              <a:ext cx="384048" cy="101108"/>
            </a:xfrm>
            <a:prstGeom prst="rect">
              <a:avLst/>
            </a:prstGeom>
            <a:solidFill>
              <a:schemeClr val="bg1">
                <a:lumMod val="95000"/>
              </a:schemeClr>
            </a:solidFill>
          </p:spPr>
          <p:txBody>
            <a:bodyPr wrap="square" rtlCol="0">
              <a:spAutoFit/>
            </a:bodyPr>
            <a:lstStyle/>
            <a:p>
              <a:endParaRPr lang="en-US" dirty="0"/>
            </a:p>
          </p:txBody>
        </p:sp>
      </p:grpSp>
      <p:pic>
        <p:nvPicPr>
          <p:cNvPr id="6" name="Picture 5">
            <a:extLst>
              <a:ext uri="{FF2B5EF4-FFF2-40B4-BE49-F238E27FC236}">
                <a16:creationId xmlns:a16="http://schemas.microsoft.com/office/drawing/2014/main" id="{8F463E30-FFA2-034F-9A83-4912A1D3BB6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5277" t="2514" r="-6591" b="759"/>
          <a:stretch/>
        </p:blipFill>
        <p:spPr>
          <a:xfrm>
            <a:off x="609600" y="5155520"/>
            <a:ext cx="942309" cy="724093"/>
          </a:xfrm>
          <a:prstGeom prst="rect">
            <a:avLst/>
          </a:prstGeom>
          <a:solidFill>
            <a:schemeClr val="tx1"/>
          </a:solidFill>
          <a:ln>
            <a:solidFill>
              <a:schemeClr val="bg1"/>
            </a:solidFill>
          </a:ln>
        </p:spPr>
      </p:pic>
      <p:pic>
        <p:nvPicPr>
          <p:cNvPr id="1030" name="Picture 6">
            <a:extLst>
              <a:ext uri="{FF2B5EF4-FFF2-40B4-BE49-F238E27FC236}">
                <a16:creationId xmlns:a16="http://schemas.microsoft.com/office/drawing/2014/main" id="{0CAB2181-5890-F2CD-DEB8-28CBB7DAB50E}"/>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5400000">
            <a:off x="6238978" y="1327925"/>
            <a:ext cx="171653" cy="676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37A0FA-458D-1E27-3314-A602DAF51BC7}"/>
              </a:ext>
            </a:extLst>
          </p:cNvPr>
          <p:cNvSpPr txBox="1"/>
          <p:nvPr/>
        </p:nvSpPr>
        <p:spPr>
          <a:xfrm>
            <a:off x="6104899" y="1617258"/>
            <a:ext cx="384048" cy="70628"/>
          </a:xfrm>
          <a:prstGeom prst="rect">
            <a:avLst/>
          </a:prstGeom>
          <a:solidFill>
            <a:schemeClr val="bg1">
              <a:lumMod val="95000"/>
            </a:schemeClr>
          </a:solidFill>
        </p:spPr>
        <p:txBody>
          <a:bodyPr wrap="square" rtlCol="0">
            <a:spAutoFit/>
          </a:bodyPr>
          <a:lstStyle/>
          <a:p>
            <a:endParaRPr lang="en-US" dirty="0"/>
          </a:p>
        </p:txBody>
      </p:sp>
      <p:pic>
        <p:nvPicPr>
          <p:cNvPr id="8" name="Picture 7" descr="Step 1 image">
            <a:extLst>
              <a:ext uri="{FF2B5EF4-FFF2-40B4-BE49-F238E27FC236}">
                <a16:creationId xmlns:a16="http://schemas.microsoft.com/office/drawing/2014/main" id="{555FB830-100A-3B49-804D-7E71F758304B}"/>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820083" y="1909255"/>
            <a:ext cx="1009442" cy="848571"/>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E76E8AE-491B-4866-2FD9-326298B449EB}"/>
              </a:ext>
            </a:extLst>
          </p:cNvPr>
          <p:cNvGrpSpPr/>
          <p:nvPr/>
        </p:nvGrpSpPr>
        <p:grpSpPr>
          <a:xfrm>
            <a:off x="5792202" y="3202961"/>
            <a:ext cx="1009442" cy="1236667"/>
            <a:chOff x="7286515" y="4116466"/>
            <a:chExt cx="612001" cy="749762"/>
          </a:xfrm>
        </p:grpSpPr>
        <p:pic>
          <p:nvPicPr>
            <p:cNvPr id="1032" name="Picture 8">
              <a:extLst>
                <a:ext uri="{FF2B5EF4-FFF2-40B4-BE49-F238E27FC236}">
                  <a16:creationId xmlns:a16="http://schemas.microsoft.com/office/drawing/2014/main" id="{6B5D8E16-139B-68ED-B8EB-7453FFD3E7A0}"/>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286515" y="4116466"/>
              <a:ext cx="612001" cy="7497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F3E0524-D129-33D6-0EE0-CF6E9C77805A}"/>
                </a:ext>
              </a:extLst>
            </p:cNvPr>
            <p:cNvSpPr txBox="1"/>
            <p:nvPr/>
          </p:nvSpPr>
          <p:spPr>
            <a:xfrm>
              <a:off x="7579442" y="4686993"/>
              <a:ext cx="319074" cy="179235"/>
            </a:xfrm>
            <a:prstGeom prst="rect">
              <a:avLst/>
            </a:prstGeom>
            <a:solidFill>
              <a:schemeClr val="accent1">
                <a:lumMod val="50000"/>
              </a:schemeClr>
            </a:solidFill>
          </p:spPr>
          <p:txBody>
            <a:bodyPr wrap="square" rtlCol="0">
              <a:spAutoFit/>
            </a:bodyPr>
            <a:lstStyle/>
            <a:p>
              <a:endParaRPr lang="en-US" dirty="0"/>
            </a:p>
          </p:txBody>
        </p:sp>
      </p:grpSp>
      <p:grpSp>
        <p:nvGrpSpPr>
          <p:cNvPr id="12" name="Group 11">
            <a:extLst>
              <a:ext uri="{FF2B5EF4-FFF2-40B4-BE49-F238E27FC236}">
                <a16:creationId xmlns:a16="http://schemas.microsoft.com/office/drawing/2014/main" id="{EC8B8256-F8B2-1C6F-5704-AB4E043BE253}"/>
              </a:ext>
            </a:extLst>
          </p:cNvPr>
          <p:cNvGrpSpPr/>
          <p:nvPr/>
        </p:nvGrpSpPr>
        <p:grpSpPr>
          <a:xfrm>
            <a:off x="5423349" y="4372337"/>
            <a:ext cx="1594372" cy="1877430"/>
            <a:chOff x="4485535" y="4423607"/>
            <a:chExt cx="1004396" cy="1182712"/>
          </a:xfrm>
        </p:grpSpPr>
        <p:pic>
          <p:nvPicPr>
            <p:cNvPr id="1034" name="Picture 10" descr="Dosing and Administration | QULIPTA™ (atogepant) HCP">
              <a:extLst>
                <a:ext uri="{FF2B5EF4-FFF2-40B4-BE49-F238E27FC236}">
                  <a16:creationId xmlns:a16="http://schemas.microsoft.com/office/drawing/2014/main" id="{3CA9A958-9DEB-2EA8-CA0F-D24D6A524A6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rot="21196374">
              <a:off x="4485535" y="4423607"/>
              <a:ext cx="1004396" cy="11827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656FEB5-0B52-5093-A803-7A86E60AE39F}"/>
                </a:ext>
              </a:extLst>
            </p:cNvPr>
            <p:cNvSpPr txBox="1"/>
            <p:nvPr/>
          </p:nvSpPr>
          <p:spPr>
            <a:xfrm>
              <a:off x="4892522" y="4707322"/>
              <a:ext cx="392710" cy="150967"/>
            </a:xfrm>
            <a:prstGeom prst="rect">
              <a:avLst/>
            </a:prstGeom>
            <a:solidFill>
              <a:schemeClr val="bg1">
                <a:lumMod val="95000"/>
              </a:schemeClr>
            </a:solidFill>
          </p:spPr>
          <p:txBody>
            <a:bodyPr wrap="square" rtlCol="0">
              <a:spAutoFit/>
            </a:bodyPr>
            <a:lstStyle/>
            <a:p>
              <a:endParaRPr lang="en-US" dirty="0"/>
            </a:p>
          </p:txBody>
        </p:sp>
      </p:grpSp>
      <p:pic>
        <p:nvPicPr>
          <p:cNvPr id="1036" name="Picture 12">
            <a:extLst>
              <a:ext uri="{FF2B5EF4-FFF2-40B4-BE49-F238E27FC236}">
                <a16:creationId xmlns:a16="http://schemas.microsoft.com/office/drawing/2014/main" id="{F204BA35-E40B-C58F-DFF7-D6E06CD9DA6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45728" y="1942555"/>
            <a:ext cx="999372" cy="8876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otox Injection Procedure Polish - Chronic Migraine - YouTube">
            <a:extLst>
              <a:ext uri="{FF2B5EF4-FFF2-40B4-BE49-F238E27FC236}">
                <a16:creationId xmlns:a16="http://schemas.microsoft.com/office/drawing/2014/main" id="{8DF093EB-F7D7-289F-8475-00FC110CBD6B}"/>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98615" y="1431239"/>
            <a:ext cx="846485" cy="478016"/>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15">
            <a:extLst>
              <a:ext uri="{FF2B5EF4-FFF2-40B4-BE49-F238E27FC236}">
                <a16:creationId xmlns:a16="http://schemas.microsoft.com/office/drawing/2014/main" id="{56F9F841-5113-3010-AAFE-DF5B44F55B4F}"/>
              </a:ext>
            </a:extLst>
          </p:cNvPr>
          <p:cNvSpPr>
            <a:spLocks noGrp="1"/>
          </p:cNvSpPr>
          <p:nvPr>
            <p:ph type="ftr" sz="quarter" idx="3"/>
          </p:nvPr>
        </p:nvSpPr>
        <p:spPr/>
        <p:txBody>
          <a:bodyPr/>
          <a:lstStyle/>
          <a:p>
            <a:r>
              <a:rPr lang="en-US"/>
              <a:t>IM, intramuscular; IV, intravenous;  PO, per os (by mouth); SC, subcutaneous.</a:t>
            </a:r>
          </a:p>
        </p:txBody>
      </p:sp>
    </p:spTree>
    <p:extLst>
      <p:ext uri="{BB962C8B-B14F-4D97-AF65-F5344CB8AC3E}">
        <p14:creationId xmlns:p14="http://schemas.microsoft.com/office/powerpoint/2010/main" val="2985124441"/>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808</TotalTime>
  <Words>1397</Words>
  <Application>Microsoft Macintosh PowerPoint</Application>
  <PresentationFormat>Widescreen</PresentationFormat>
  <Paragraphs>142</Paragraphs>
  <Slides>11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Century Gothic</vt:lpstr>
      <vt:lpstr>System Font Regular</vt:lpstr>
      <vt:lpstr>Trebuchet MS</vt:lpstr>
      <vt:lpstr>Neurology2023</vt:lpstr>
      <vt:lpstr>Office Theme</vt:lpstr>
      <vt:lpstr>Novel and Emerging Chronic Migraine Therapies </vt:lpstr>
      <vt:lpstr>PowerPoint Presentation</vt:lpstr>
      <vt:lpstr>Disclaimer</vt:lpstr>
      <vt:lpstr>Chronic Migraine Prevention: Novel Treatment Strategies</vt:lpstr>
      <vt:lpstr>FDA Approved or Cleared Treatments for CM Prevention</vt:lpstr>
      <vt:lpstr>Chronic Migraine Prevention Target: CGRP</vt:lpstr>
      <vt:lpstr>Chronic Migraine Prevention Target: CGRP</vt:lpstr>
      <vt:lpstr>Old Non-Specific Versus New Migraine-Specific CM Prevention</vt:lpstr>
      <vt:lpstr>Quick Guide to the CM Migraine Prevention Medications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Moriah Diethorn</cp:lastModifiedBy>
  <cp:revision>10</cp:revision>
  <cp:lastPrinted>2023-02-11T00:53:38Z</cp:lastPrinted>
  <dcterms:created xsi:type="dcterms:W3CDTF">2023-02-11T00:50:27Z</dcterms:created>
  <dcterms:modified xsi:type="dcterms:W3CDTF">2023-10-11T14:18:01Z</dcterms:modified>
  <cp:category/>
</cp:coreProperties>
</file>