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3" r:id="rId1"/>
    <p:sldMasterId id="2147483684" r:id="rId2"/>
  </p:sldMasterIdLst>
  <p:notesMasterIdLst>
    <p:notesMasterId r:id="rId14"/>
  </p:notesMasterIdLst>
  <p:sldIdLst>
    <p:sldId id="1145" r:id="rId3"/>
    <p:sldId id="265" r:id="rId4"/>
    <p:sldId id="256" r:id="rId5"/>
    <p:sldId id="1147" r:id="rId6"/>
    <p:sldId id="1153" r:id="rId7"/>
    <p:sldId id="1152" r:id="rId8"/>
    <p:sldId id="1099" r:id="rId9"/>
    <p:sldId id="1100" r:id="rId10"/>
    <p:sldId id="1105" r:id="rId11"/>
    <p:sldId id="1119"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87B19D-8269-EC7C-2ED0-A643C948A569}" name="Olivia Marshall" initials="OM" userId="S::OMarshall@ushealthconnect.com::ff4eb11f-1293-460e-bc55-670f617c422b" providerId="AD"/>
  <p188:author id="{52C4C9BB-C807-8705-0B08-A3DF41A8D64B}" name="Moriah Diethorn" initials="MD" userId="Moriah Diethor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p:restoredTop sz="96327"/>
  </p:normalViewPr>
  <p:slideViewPr>
    <p:cSldViewPr snapToGrid="0">
      <p:cViewPr varScale="1">
        <p:scale>
          <a:sx n="119" d="100"/>
          <a:sy n="119" d="100"/>
        </p:scale>
        <p:origin x="9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64641C-59FF-A644-AECF-7C5E45AAEB62}" type="datetimeFigureOut">
              <a:rPr lang="en-US" smtClean="0"/>
              <a:t>10/11/23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B7276C-F4E4-3946-9228-FA71001AF072}" type="slidenum">
              <a:rPr lang="en-US" smtClean="0"/>
              <a:t>‹#›</a:t>
            </a:fld>
            <a:endParaRPr lang="en-US"/>
          </a:p>
        </p:txBody>
      </p:sp>
    </p:spTree>
    <p:extLst>
      <p:ext uri="{BB962C8B-B14F-4D97-AF65-F5344CB8AC3E}">
        <p14:creationId xmlns:p14="http://schemas.microsoft.com/office/powerpoint/2010/main" val="2698846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A3C6F181-B7EC-A157-B6B9-D5229DDA06A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eaLnBrk="1" hangingPunct="1"/>
            <a:fld id="{9B559686-0B47-D14A-B386-EF7F0C1EEB6B}" type="slidenum">
              <a:rPr lang="en-US" altLang="en-US" smtClean="0">
                <a:solidFill>
                  <a:srgbClr val="000000"/>
                </a:solidFill>
                <a:latin typeface="Calibri" panose="020F0502020204030204" pitchFamily="34" charset="0"/>
              </a:rPr>
              <a:pPr eaLnBrk="1" hangingPunct="1"/>
              <a:t>1</a:t>
            </a:fld>
            <a:endParaRPr lang="en-US" altLang="en-US">
              <a:solidFill>
                <a:srgbClr val="000000"/>
              </a:solidFill>
              <a:latin typeface="Calibri" panose="020F0502020204030204" pitchFamily="34" charset="0"/>
            </a:endParaRPr>
          </a:p>
        </p:txBody>
      </p:sp>
      <p:sp>
        <p:nvSpPr>
          <p:cNvPr id="16387" name="Rectangle 2">
            <a:extLst>
              <a:ext uri="{FF2B5EF4-FFF2-40B4-BE49-F238E27FC236}">
                <a16:creationId xmlns:a16="http://schemas.microsoft.com/office/drawing/2014/main" id="{982580C0-BB60-C5BD-5475-FC8C52DE7BBC}"/>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BB968B8D-4474-7FAB-AEFE-77C3CD9C9FB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8FAB1B7-A719-1CE9-AEB2-41FA367AD10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eaLnBrk="1" hangingPunct="1"/>
            <a:fld id="{53E01246-3337-464D-9296-8267499C03E9}" type="slidenum">
              <a:rPr lang="en-US" altLang="en-US" smtClean="0">
                <a:solidFill>
                  <a:srgbClr val="000000"/>
                </a:solidFill>
                <a:latin typeface="Calibri" panose="020F0502020204030204" pitchFamily="34" charset="0"/>
              </a:rPr>
              <a:pPr eaLnBrk="1" hangingPunct="1"/>
              <a:t>4</a:t>
            </a:fld>
            <a:endParaRPr lang="en-US" altLang="en-US">
              <a:solidFill>
                <a:srgbClr val="000000"/>
              </a:solidFill>
              <a:latin typeface="Calibri" panose="020F0502020204030204" pitchFamily="34" charset="0"/>
            </a:endParaRPr>
          </a:p>
        </p:txBody>
      </p:sp>
      <p:sp>
        <p:nvSpPr>
          <p:cNvPr id="18435" name="Rectangle 2">
            <a:extLst>
              <a:ext uri="{FF2B5EF4-FFF2-40B4-BE49-F238E27FC236}">
                <a16:creationId xmlns:a16="http://schemas.microsoft.com/office/drawing/2014/main" id="{B9AABADF-AF4A-EB65-2179-4FCD116B0669}"/>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B954ADEB-A231-2C4B-7F90-5A76304C381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5EC7AA92-0E83-9B73-46B3-7656A3B8829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eaLnBrk="1" hangingPunct="1"/>
            <a:fld id="{886FA309-386C-9848-891E-689A0670E187}" type="slidenum">
              <a:rPr lang="en-US" altLang="en-US" smtClean="0">
                <a:solidFill>
                  <a:srgbClr val="000000"/>
                </a:solidFill>
                <a:latin typeface="Calibri" panose="020F0502020204030204" pitchFamily="34" charset="0"/>
              </a:rPr>
              <a:pPr eaLnBrk="1" hangingPunct="1"/>
              <a:t>6</a:t>
            </a:fld>
            <a:endParaRPr lang="en-US" altLang="en-US">
              <a:solidFill>
                <a:srgbClr val="000000"/>
              </a:solidFill>
              <a:latin typeface="Calibri" panose="020F0502020204030204" pitchFamily="34" charset="0"/>
            </a:endParaRPr>
          </a:p>
        </p:txBody>
      </p:sp>
      <p:sp>
        <p:nvSpPr>
          <p:cNvPr id="21507" name="Rectangle 2">
            <a:extLst>
              <a:ext uri="{FF2B5EF4-FFF2-40B4-BE49-F238E27FC236}">
                <a16:creationId xmlns:a16="http://schemas.microsoft.com/office/drawing/2014/main" id="{097B8568-A588-C47E-CBB4-D4A14A7827D6}"/>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6DB2A8A0-CF04-B6CF-CE6D-AD3A688547C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D5014AC9-DD44-2721-3F02-F3C7D5CACDA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fld id="{2C4EA629-3F67-384A-98FF-9554B516BC39}" type="slidenum">
              <a:rPr lang="en-US" altLang="en-US" smtClean="0">
                <a:latin typeface="Times New Roman" panose="02020603050405020304" pitchFamily="18" charset="0"/>
              </a:rPr>
              <a:pPr/>
              <a:t>7</a:t>
            </a:fld>
            <a:endParaRPr lang="en-US" altLang="en-US">
              <a:latin typeface="Times New Roman" panose="02020603050405020304" pitchFamily="18" charset="0"/>
            </a:endParaRPr>
          </a:p>
        </p:txBody>
      </p:sp>
      <p:sp>
        <p:nvSpPr>
          <p:cNvPr id="23555" name="Rectangle 7">
            <a:extLst>
              <a:ext uri="{FF2B5EF4-FFF2-40B4-BE49-F238E27FC236}">
                <a16:creationId xmlns:a16="http://schemas.microsoft.com/office/drawing/2014/main" id="{04F38FBB-2CA7-E274-C2C4-42C5E787907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nchor="b"/>
          <a:lstStyle>
            <a:lvl1pPr defTabSz="896938">
              <a:defRPr sz="1200">
                <a:solidFill>
                  <a:schemeClr val="tx1"/>
                </a:solidFill>
                <a:latin typeface="Garamond" panose="02020404030301010803" pitchFamily="18" charset="0"/>
                <a:cs typeface="Arial" panose="020B0604020202020204" pitchFamily="34" charset="0"/>
              </a:defRPr>
            </a:lvl1pPr>
            <a:lvl2pPr marL="728663" indent="-279400" defTabSz="896938">
              <a:defRPr sz="1200">
                <a:solidFill>
                  <a:schemeClr val="tx1"/>
                </a:solidFill>
                <a:latin typeface="Garamond" panose="02020404030301010803" pitchFamily="18" charset="0"/>
                <a:cs typeface="Arial" panose="020B0604020202020204" pitchFamily="34" charset="0"/>
              </a:defRPr>
            </a:lvl2pPr>
            <a:lvl3pPr marL="1122363" indent="-225425" defTabSz="896938">
              <a:defRPr sz="1200">
                <a:solidFill>
                  <a:schemeClr val="tx1"/>
                </a:solidFill>
                <a:latin typeface="Garamond" panose="02020404030301010803" pitchFamily="18" charset="0"/>
                <a:cs typeface="Arial" panose="020B0604020202020204" pitchFamily="34" charset="0"/>
              </a:defRPr>
            </a:lvl3pPr>
            <a:lvl4pPr marL="1570038" indent="-223838" defTabSz="896938">
              <a:defRPr sz="1200">
                <a:solidFill>
                  <a:schemeClr val="tx1"/>
                </a:solidFill>
                <a:latin typeface="Garamond" panose="02020404030301010803" pitchFamily="18" charset="0"/>
                <a:cs typeface="Arial" panose="020B0604020202020204" pitchFamily="34" charset="0"/>
              </a:defRPr>
            </a:lvl4pPr>
            <a:lvl5pPr marL="2019300" indent="-225425" defTabSz="896938">
              <a:defRPr sz="1200">
                <a:solidFill>
                  <a:schemeClr val="tx1"/>
                </a:solidFill>
                <a:latin typeface="Garamond" panose="02020404030301010803" pitchFamily="18" charset="0"/>
                <a:cs typeface="Arial" panose="020B0604020202020204" pitchFamily="34" charset="0"/>
              </a:defRPr>
            </a:lvl5pPr>
            <a:lvl6pPr marL="24765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337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3909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481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algn="r" eaLnBrk="1" hangingPunct="1"/>
            <a:fld id="{79639422-6E2A-8446-ACFD-E523EFDBF89D}" type="slidenum">
              <a:rPr lang="es-ES" altLang="en-US" sz="1000">
                <a:latin typeface="Calibri" panose="020F0502020204030204" pitchFamily="34" charset="0"/>
              </a:rPr>
              <a:pPr algn="r" eaLnBrk="1" hangingPunct="1"/>
              <a:t>7</a:t>
            </a:fld>
            <a:endParaRPr lang="es-ES" altLang="en-US" sz="1000">
              <a:latin typeface="Calibri" panose="020F0502020204030204" pitchFamily="34" charset="0"/>
            </a:endParaRPr>
          </a:p>
        </p:txBody>
      </p:sp>
      <p:sp>
        <p:nvSpPr>
          <p:cNvPr id="23556" name="Rectangle 2">
            <a:extLst>
              <a:ext uri="{FF2B5EF4-FFF2-40B4-BE49-F238E27FC236}">
                <a16:creationId xmlns:a16="http://schemas.microsoft.com/office/drawing/2014/main" id="{941C627B-6FCA-5BA2-FF2D-9D0C41B0207B}"/>
              </a:ext>
            </a:extLst>
          </p:cNvPr>
          <p:cNvSpPr>
            <a:spLocks noGrp="1" noRot="1" noChangeAspect="1" noChangeArrowheads="1" noTextEdit="1"/>
          </p:cNvSpPr>
          <p:nvPr>
            <p:ph type="sldImg"/>
          </p:nvPr>
        </p:nvSpPr>
        <p:spPr>
          <a:xfrm>
            <a:off x="385763" y="687388"/>
            <a:ext cx="6088062" cy="3425825"/>
          </a:xfrm>
          <a:ln/>
        </p:spPr>
      </p:sp>
      <p:sp>
        <p:nvSpPr>
          <p:cNvPr id="23557" name="Rectangle 3">
            <a:extLst>
              <a:ext uri="{FF2B5EF4-FFF2-40B4-BE49-F238E27FC236}">
                <a16:creationId xmlns:a16="http://schemas.microsoft.com/office/drawing/2014/main" id="{CE790B59-E597-66F1-7B5A-341C68477595}"/>
              </a:ext>
            </a:extLst>
          </p:cNvPr>
          <p:cNvSpPr>
            <a:spLocks noGrp="1" noChangeArrowheads="1"/>
          </p:cNvSpPr>
          <p:nvPr>
            <p:ph type="body" idx="1"/>
          </p:nvPr>
        </p:nvSpPr>
        <p:spPr>
          <a:xfrm>
            <a:off x="695325" y="4352925"/>
            <a:ext cx="5483225" cy="41132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4333" tIns="47166" rIns="94333" bIns="47166"/>
          <a:lstStyle/>
          <a:p>
            <a:pPr eaLnBrk="1" hangingPunct="1"/>
            <a:endParaRPr lang="en-US" altLang="en-US" sz="1000" b="1" dirty="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47B43AB2-3DB1-20BA-5A97-EBC9F3BD46B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fld id="{F7D0091A-A729-B042-9498-A73E5D679A96}" type="slidenum">
              <a:rPr lang="en-US" altLang="en-US" smtClean="0">
                <a:latin typeface="Times New Roman" panose="02020603050405020304" pitchFamily="18" charset="0"/>
              </a:rPr>
              <a:pPr/>
              <a:t>8</a:t>
            </a:fld>
            <a:endParaRPr lang="en-US" altLang="en-US">
              <a:latin typeface="Times New Roman" panose="02020603050405020304" pitchFamily="18" charset="0"/>
            </a:endParaRPr>
          </a:p>
        </p:txBody>
      </p:sp>
      <p:sp>
        <p:nvSpPr>
          <p:cNvPr id="25603" name="Rectangle 7">
            <a:extLst>
              <a:ext uri="{FF2B5EF4-FFF2-40B4-BE49-F238E27FC236}">
                <a16:creationId xmlns:a16="http://schemas.microsoft.com/office/drawing/2014/main" id="{5BAD001D-E932-A8F9-97AA-DC5E2A30DD2B}"/>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nchor="b"/>
          <a:lstStyle>
            <a:lvl1pPr defTabSz="896938">
              <a:defRPr sz="1200">
                <a:solidFill>
                  <a:schemeClr val="tx1"/>
                </a:solidFill>
                <a:latin typeface="Garamond" panose="02020404030301010803" pitchFamily="18" charset="0"/>
                <a:cs typeface="Arial" panose="020B0604020202020204" pitchFamily="34" charset="0"/>
              </a:defRPr>
            </a:lvl1pPr>
            <a:lvl2pPr marL="728663" indent="-279400" defTabSz="896938">
              <a:defRPr sz="1200">
                <a:solidFill>
                  <a:schemeClr val="tx1"/>
                </a:solidFill>
                <a:latin typeface="Garamond" panose="02020404030301010803" pitchFamily="18" charset="0"/>
                <a:cs typeface="Arial" panose="020B0604020202020204" pitchFamily="34" charset="0"/>
              </a:defRPr>
            </a:lvl2pPr>
            <a:lvl3pPr marL="1122363" indent="-225425" defTabSz="896938">
              <a:defRPr sz="1200">
                <a:solidFill>
                  <a:schemeClr val="tx1"/>
                </a:solidFill>
                <a:latin typeface="Garamond" panose="02020404030301010803" pitchFamily="18" charset="0"/>
                <a:cs typeface="Arial" panose="020B0604020202020204" pitchFamily="34" charset="0"/>
              </a:defRPr>
            </a:lvl3pPr>
            <a:lvl4pPr marL="1570038" indent="-223838" defTabSz="896938">
              <a:defRPr sz="1200">
                <a:solidFill>
                  <a:schemeClr val="tx1"/>
                </a:solidFill>
                <a:latin typeface="Garamond" panose="02020404030301010803" pitchFamily="18" charset="0"/>
                <a:cs typeface="Arial" panose="020B0604020202020204" pitchFamily="34" charset="0"/>
              </a:defRPr>
            </a:lvl4pPr>
            <a:lvl5pPr marL="2019300" indent="-225425" defTabSz="896938">
              <a:defRPr sz="1200">
                <a:solidFill>
                  <a:schemeClr val="tx1"/>
                </a:solidFill>
                <a:latin typeface="Garamond" panose="02020404030301010803" pitchFamily="18" charset="0"/>
                <a:cs typeface="Arial" panose="020B0604020202020204" pitchFamily="34" charset="0"/>
              </a:defRPr>
            </a:lvl5pPr>
            <a:lvl6pPr marL="24765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337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3909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48100" indent="-225425" defTabSz="896938"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algn="r" eaLnBrk="1" hangingPunct="1"/>
            <a:fld id="{FE97022E-FF78-9A43-9D42-8DDF11184007}" type="slidenum">
              <a:rPr lang="es-ES" altLang="en-US" sz="1000">
                <a:latin typeface="Calibri" panose="020F0502020204030204" pitchFamily="34" charset="0"/>
              </a:rPr>
              <a:pPr algn="r" eaLnBrk="1" hangingPunct="1"/>
              <a:t>8</a:t>
            </a:fld>
            <a:endParaRPr lang="es-ES" altLang="en-US" sz="1000">
              <a:latin typeface="Calibri" panose="020F0502020204030204" pitchFamily="34" charset="0"/>
            </a:endParaRPr>
          </a:p>
        </p:txBody>
      </p:sp>
      <p:sp>
        <p:nvSpPr>
          <p:cNvPr id="25604" name="Rectangle 2">
            <a:extLst>
              <a:ext uri="{FF2B5EF4-FFF2-40B4-BE49-F238E27FC236}">
                <a16:creationId xmlns:a16="http://schemas.microsoft.com/office/drawing/2014/main" id="{F79E34E1-13CE-FF0A-177F-F8B131A67BD2}"/>
              </a:ext>
            </a:extLst>
          </p:cNvPr>
          <p:cNvSpPr>
            <a:spLocks noGrp="1" noRot="1" noChangeAspect="1" noChangeArrowheads="1" noTextEdit="1"/>
          </p:cNvSpPr>
          <p:nvPr>
            <p:ph type="sldImg"/>
          </p:nvPr>
        </p:nvSpPr>
        <p:spPr>
          <a:xfrm>
            <a:off x="385763" y="687388"/>
            <a:ext cx="6088062" cy="3425825"/>
          </a:xfrm>
          <a:ln/>
        </p:spPr>
      </p:sp>
      <p:sp>
        <p:nvSpPr>
          <p:cNvPr id="25605" name="Rectangle 3">
            <a:extLst>
              <a:ext uri="{FF2B5EF4-FFF2-40B4-BE49-F238E27FC236}">
                <a16:creationId xmlns:a16="http://schemas.microsoft.com/office/drawing/2014/main" id="{2A10A34E-6AF4-ECAE-5B0C-B9B9C2DA391D}"/>
              </a:ext>
            </a:extLst>
          </p:cNvPr>
          <p:cNvSpPr>
            <a:spLocks noGrp="1" noChangeArrowheads="1"/>
          </p:cNvSpPr>
          <p:nvPr>
            <p:ph type="body" idx="1"/>
          </p:nvPr>
        </p:nvSpPr>
        <p:spPr>
          <a:xfrm>
            <a:off x="695325" y="4343400"/>
            <a:ext cx="5483225" cy="41132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4333" tIns="47166" rIns="94333" bIns="47166"/>
          <a:lstStyle/>
          <a:p>
            <a:pPr eaLnBrk="1" hangingPunct="1"/>
            <a:endParaRPr lang="en-US" altLang="en-US" sz="1000" b="1" dirty="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BA32019-F472-3508-79AE-899EAD48F9F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fld id="{FFAA6436-79E6-2044-BBA2-218D8F89E444}" type="slidenum">
              <a:rPr lang="en-US" altLang="en-US" smtClean="0">
                <a:latin typeface="Times New Roman" panose="02020603050405020304" pitchFamily="18" charset="0"/>
              </a:rPr>
              <a:pPr/>
              <a:t>9</a:t>
            </a:fld>
            <a:endParaRPr lang="en-US" altLang="en-US">
              <a:latin typeface="Times New Roman" panose="02020603050405020304" pitchFamily="18" charset="0"/>
            </a:endParaRPr>
          </a:p>
        </p:txBody>
      </p:sp>
      <p:sp>
        <p:nvSpPr>
          <p:cNvPr id="27651" name="Rectangle 7">
            <a:extLst>
              <a:ext uri="{FF2B5EF4-FFF2-40B4-BE49-F238E27FC236}">
                <a16:creationId xmlns:a16="http://schemas.microsoft.com/office/drawing/2014/main" id="{A9CBD4CE-350C-EA76-DB8D-7F1602E88DFA}"/>
              </a:ext>
            </a:extLst>
          </p:cNvPr>
          <p:cNvSpPr txBox="1">
            <a:spLocks noGrp="1" noChangeArrowheads="1"/>
          </p:cNvSpPr>
          <p:nvPr/>
        </p:nvSpPr>
        <p:spPr bwMode="auto">
          <a:xfrm>
            <a:off x="3887788" y="8686800"/>
            <a:ext cx="2970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1426" tIns="45712" rIns="91426" bIns="45712" anchor="b"/>
          <a:lstStyle>
            <a:lvl1pPr defTabSz="885825">
              <a:defRPr sz="1200">
                <a:solidFill>
                  <a:schemeClr val="tx1"/>
                </a:solidFill>
                <a:latin typeface="Garamond" panose="02020404030301010803" pitchFamily="18" charset="0"/>
                <a:cs typeface="Arial" panose="020B0604020202020204" pitchFamily="34" charset="0"/>
              </a:defRPr>
            </a:lvl1pPr>
            <a:lvl2pPr marL="719138" indent="-276225" defTabSz="885825">
              <a:defRPr sz="1200">
                <a:solidFill>
                  <a:schemeClr val="tx1"/>
                </a:solidFill>
                <a:latin typeface="Garamond" panose="02020404030301010803" pitchFamily="18" charset="0"/>
                <a:cs typeface="Arial" panose="020B0604020202020204" pitchFamily="34" charset="0"/>
              </a:defRPr>
            </a:lvl2pPr>
            <a:lvl3pPr marL="1108075" indent="-222250" defTabSz="885825">
              <a:defRPr sz="1200">
                <a:solidFill>
                  <a:schemeClr val="tx1"/>
                </a:solidFill>
                <a:latin typeface="Garamond" panose="02020404030301010803" pitchFamily="18" charset="0"/>
                <a:cs typeface="Arial" panose="020B0604020202020204" pitchFamily="34" charset="0"/>
              </a:defRPr>
            </a:lvl3pPr>
            <a:lvl4pPr marL="1550988" indent="-222250" defTabSz="885825">
              <a:defRPr sz="1200">
                <a:solidFill>
                  <a:schemeClr val="tx1"/>
                </a:solidFill>
                <a:latin typeface="Garamond" panose="02020404030301010803" pitchFamily="18" charset="0"/>
                <a:cs typeface="Arial" panose="020B0604020202020204" pitchFamily="34" charset="0"/>
              </a:defRPr>
            </a:lvl4pPr>
            <a:lvl5pPr marL="1993900" indent="-222250" defTabSz="885825">
              <a:defRPr sz="1200">
                <a:solidFill>
                  <a:schemeClr val="tx1"/>
                </a:solidFill>
                <a:latin typeface="Garamond" panose="02020404030301010803" pitchFamily="18" charset="0"/>
                <a:cs typeface="Arial" panose="020B0604020202020204" pitchFamily="34" charset="0"/>
              </a:defRPr>
            </a:lvl5pPr>
            <a:lvl6pPr marL="2451100" indent="-222250" defTabSz="885825"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08300" indent="-222250" defTabSz="885825"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365500" indent="-222250" defTabSz="885825"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22700" indent="-222250" defTabSz="885825"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pPr algn="r"/>
            <a:fld id="{314A488C-19F7-8740-A0F6-3E7ABFDD43EE}" type="slidenum">
              <a:rPr lang="zh-TW" altLang="en-US" sz="1000">
                <a:latin typeface="Calibri" panose="020F0502020204030204" pitchFamily="34" charset="0"/>
              </a:rPr>
              <a:pPr algn="r"/>
              <a:t>9</a:t>
            </a:fld>
            <a:endParaRPr lang="en-US" altLang="zh-TW" sz="1000">
              <a:latin typeface="Calibri" panose="020F0502020204030204" pitchFamily="34" charset="0"/>
            </a:endParaRPr>
          </a:p>
        </p:txBody>
      </p:sp>
      <p:sp>
        <p:nvSpPr>
          <p:cNvPr id="27652" name="Rectangle 2">
            <a:extLst>
              <a:ext uri="{FF2B5EF4-FFF2-40B4-BE49-F238E27FC236}">
                <a16:creationId xmlns:a16="http://schemas.microsoft.com/office/drawing/2014/main" id="{760C4BB7-99C8-D286-FB87-57C18F30D8D2}"/>
              </a:ext>
            </a:extLst>
          </p:cNvPr>
          <p:cNvSpPr>
            <a:spLocks noGrp="1" noRot="1" noChangeAspect="1" noChangeArrowheads="1" noTextEdit="1"/>
          </p:cNvSpPr>
          <p:nvPr>
            <p:ph type="sldImg"/>
          </p:nvPr>
        </p:nvSpPr>
        <p:spPr>
          <a:ln/>
        </p:spPr>
      </p:sp>
      <p:sp>
        <p:nvSpPr>
          <p:cNvPr id="27653" name="Rectangle 3">
            <a:extLst>
              <a:ext uri="{FF2B5EF4-FFF2-40B4-BE49-F238E27FC236}">
                <a16:creationId xmlns:a16="http://schemas.microsoft.com/office/drawing/2014/main" id="{59CDEAB9-5C4B-F928-1BDE-D7A790881E7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2" rIns="91426" bIns="45712"/>
          <a:lstStyle/>
          <a:p>
            <a:pPr>
              <a:buFontTx/>
              <a:buAutoNum type="arabicPeriod"/>
            </a:pPr>
            <a:endParaRPr lang="zh-TW"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BC6E600E-0F83-B333-B062-0AB084BAEC5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Garamond" panose="02020404030301010803" pitchFamily="18" charset="0"/>
                <a:cs typeface="Arial" panose="020B0604020202020204" pitchFamily="34" charset="0"/>
              </a:defRPr>
            </a:lvl1pPr>
            <a:lvl2pPr marL="742950" indent="-285750">
              <a:defRPr sz="1200">
                <a:solidFill>
                  <a:schemeClr val="tx1"/>
                </a:solidFill>
                <a:latin typeface="Garamond" panose="02020404030301010803" pitchFamily="18" charset="0"/>
                <a:cs typeface="Arial" panose="020B0604020202020204" pitchFamily="34" charset="0"/>
              </a:defRPr>
            </a:lvl2pPr>
            <a:lvl3pPr marL="1143000" indent="-228600">
              <a:defRPr sz="1200">
                <a:solidFill>
                  <a:schemeClr val="tx1"/>
                </a:solidFill>
                <a:latin typeface="Garamond" panose="02020404030301010803" pitchFamily="18" charset="0"/>
                <a:cs typeface="Arial" panose="020B0604020202020204" pitchFamily="34" charset="0"/>
              </a:defRPr>
            </a:lvl3pPr>
            <a:lvl4pPr marL="1600200" indent="-228600">
              <a:defRPr sz="1200">
                <a:solidFill>
                  <a:schemeClr val="tx1"/>
                </a:solidFill>
                <a:latin typeface="Garamond" panose="02020404030301010803" pitchFamily="18" charset="0"/>
                <a:cs typeface="Arial" panose="020B0604020202020204" pitchFamily="34" charset="0"/>
              </a:defRPr>
            </a:lvl4pPr>
            <a:lvl5pPr marL="2057400" indent="-228600">
              <a:defRPr sz="12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Garamond" panose="02020404030301010803" pitchFamily="18" charset="0"/>
                <a:cs typeface="Arial" panose="020B0604020202020204" pitchFamily="34" charset="0"/>
              </a:defRPr>
            </a:lvl9pPr>
          </a:lstStyle>
          <a:p>
            <a:fld id="{AF8355A0-00BD-F748-91F8-9DC9457FD5E4}" type="slidenum">
              <a:rPr lang="en-US" altLang="en-US" smtClean="0">
                <a:latin typeface="Times New Roman" panose="02020603050405020304" pitchFamily="18" charset="0"/>
              </a:rPr>
              <a:pPr/>
              <a:t>10</a:t>
            </a:fld>
            <a:endParaRPr lang="en-US" altLang="en-US">
              <a:latin typeface="Times New Roman" panose="02020603050405020304" pitchFamily="18" charset="0"/>
            </a:endParaRPr>
          </a:p>
        </p:txBody>
      </p:sp>
      <p:sp>
        <p:nvSpPr>
          <p:cNvPr id="29699" name="Rectangle 2">
            <a:extLst>
              <a:ext uri="{FF2B5EF4-FFF2-40B4-BE49-F238E27FC236}">
                <a16:creationId xmlns:a16="http://schemas.microsoft.com/office/drawing/2014/main" id="{6696A3B7-BF8A-F590-CD33-2F34DD22ED11}"/>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B33FC1B0-585A-2E59-5AB0-EE5182D36285}"/>
              </a:ext>
            </a:extLst>
          </p:cNvPr>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686DA55-3014-A390-F6B9-93C74A03ED5D}"/>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792486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87434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990685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01123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70923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90419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329835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951139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287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D7BFDA-BA3F-04E7-5092-F2956F92BE78}"/>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7548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80146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10/11/23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9048656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Neurology/Video/program/1079" TargetMode="External"/><Relationship Id="rId7" Type="http://schemas.openxmlformats.org/officeDocument/2006/relationships/image" Target="../media/image4.svg"/><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a:extLst>
              <a:ext uri="{FF2B5EF4-FFF2-40B4-BE49-F238E27FC236}">
                <a16:creationId xmlns:a16="http://schemas.microsoft.com/office/drawing/2014/main" id="{6D2D6CAC-56A4-30E9-A4BF-F0121DE5D2E6}"/>
              </a:ext>
            </a:extLst>
          </p:cNvPr>
          <p:cNvSpPr>
            <a:spLocks noGrp="1" noChangeArrowheads="1"/>
          </p:cNvSpPr>
          <p:nvPr>
            <p:ph type="title"/>
          </p:nvPr>
        </p:nvSpPr>
        <p:spPr>
          <a:xfrm>
            <a:off x="609601" y="1709738"/>
            <a:ext cx="10515600" cy="2852737"/>
          </a:xfrm>
        </p:spPr>
        <p:txBody>
          <a:bodyPr>
            <a:normAutofit/>
          </a:bodyPr>
          <a:lstStyle/>
          <a:p>
            <a:br>
              <a:rPr lang="en-US" altLang="en-US" dirty="0"/>
            </a:br>
            <a:r>
              <a:rPr lang="en-US" altLang="en-US" dirty="0"/>
              <a:t>Medication Overuse Headache</a:t>
            </a:r>
          </a:p>
        </p:txBody>
      </p:sp>
      <p:sp>
        <p:nvSpPr>
          <p:cNvPr id="15364" name="Rectangle 3">
            <a:extLst>
              <a:ext uri="{FF2B5EF4-FFF2-40B4-BE49-F238E27FC236}">
                <a16:creationId xmlns:a16="http://schemas.microsoft.com/office/drawing/2014/main" id="{AD7E3019-8D0D-937B-D62C-BD89B16477F0}"/>
              </a:ext>
            </a:extLst>
          </p:cNvPr>
          <p:cNvSpPr>
            <a:spLocks noGrp="1"/>
          </p:cNvSpPr>
          <p:nvPr>
            <p:ph type="body" idx="1"/>
          </p:nvPr>
        </p:nvSpPr>
        <p:spPr>
          <a:xfrm>
            <a:off x="609601" y="4589463"/>
            <a:ext cx="10515600" cy="1500187"/>
          </a:xfrm>
        </p:spPr>
        <p:txBody>
          <a:bodyPr>
            <a:normAutofit fontScale="77500" lnSpcReduction="20000"/>
          </a:bodyPr>
          <a:lstStyle/>
          <a:p>
            <a:r>
              <a:rPr lang="en-US" altLang="en-US" dirty="0"/>
              <a:t>Stephen D. Silberstein, MD, FACP</a:t>
            </a:r>
          </a:p>
          <a:p>
            <a:r>
              <a:rPr lang="en-US" altLang="en-US" dirty="0"/>
              <a:t>Director, Jefferson Headache Center</a:t>
            </a:r>
          </a:p>
          <a:p>
            <a:r>
              <a:rPr lang="en-US" altLang="en-US" dirty="0"/>
              <a:t>Professor of Neurology</a:t>
            </a:r>
          </a:p>
          <a:p>
            <a:r>
              <a:rPr lang="en-US" altLang="en-US" dirty="0"/>
              <a:t>Thomas Jefferson University Hospital</a:t>
            </a:r>
          </a:p>
          <a:p>
            <a:r>
              <a:rPr lang="en-US" altLang="en-US" dirty="0"/>
              <a:t>Philadelphia, PA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8CC92DB-A54D-8792-69B3-F87731FB38C8}"/>
              </a:ext>
            </a:extLst>
          </p:cNvPr>
          <p:cNvSpPr>
            <a:spLocks noGrp="1"/>
          </p:cNvSpPr>
          <p:nvPr>
            <p:ph type="title"/>
          </p:nvPr>
        </p:nvSpPr>
        <p:spPr>
          <a:xfrm>
            <a:off x="609600" y="199505"/>
            <a:ext cx="10744200" cy="1185577"/>
          </a:xfrm>
        </p:spPr>
        <p:txBody>
          <a:bodyPr/>
          <a:lstStyle/>
          <a:p>
            <a:r>
              <a:rPr lang="en-US" altLang="en-US"/>
              <a:t>MOH: Remember </a:t>
            </a:r>
          </a:p>
        </p:txBody>
      </p:sp>
      <p:sp>
        <p:nvSpPr>
          <p:cNvPr id="28675" name="Rectangle 3">
            <a:extLst>
              <a:ext uri="{FF2B5EF4-FFF2-40B4-BE49-F238E27FC236}">
                <a16:creationId xmlns:a16="http://schemas.microsoft.com/office/drawing/2014/main" id="{DE8F4C85-038D-E81D-1F4F-264AFEFF03A0}"/>
              </a:ext>
            </a:extLst>
          </p:cNvPr>
          <p:cNvSpPr>
            <a:spLocks noGrp="1"/>
          </p:cNvSpPr>
          <p:nvPr>
            <p:ph idx="1"/>
          </p:nvPr>
        </p:nvSpPr>
        <p:spPr>
          <a:xfrm>
            <a:off x="609600" y="1477906"/>
            <a:ext cx="10744200" cy="4722477"/>
          </a:xfrm>
        </p:spPr>
        <p:txBody>
          <a:bodyPr/>
          <a:lstStyle/>
          <a:p>
            <a:r>
              <a:rPr lang="en-US" altLang="en-US" dirty="0"/>
              <a:t>Preventive Rx without withdrawal may be effective</a:t>
            </a:r>
          </a:p>
          <a:p>
            <a:r>
              <a:rPr lang="en-US" altLang="en-US" dirty="0"/>
              <a:t>Full benefit of preventive drug takes 6 months </a:t>
            </a:r>
          </a:p>
          <a:p>
            <a:r>
              <a:rPr lang="en-US" altLang="en-US" dirty="0"/>
              <a:t>Combination preventive Rx may be necessary</a:t>
            </a:r>
          </a:p>
          <a:p>
            <a:r>
              <a:rPr lang="en-US" altLang="en-US" dirty="0"/>
              <a:t>CM and MOH are relapsing-remitting disorders </a:t>
            </a:r>
          </a:p>
          <a:p>
            <a:pPr lvl="1"/>
            <a:r>
              <a:rPr lang="en-US" altLang="en-US" dirty="0"/>
              <a:t>Long-term prevention often necessary</a:t>
            </a:r>
          </a:p>
          <a:p>
            <a:pPr lvl="1"/>
            <a:r>
              <a:rPr lang="en-US" altLang="en-US" dirty="0"/>
              <a:t>Relapse does not always mean tachyphylaxis</a:t>
            </a:r>
          </a:p>
          <a:p>
            <a:r>
              <a:rPr lang="en-US" altLang="en-US" dirty="0"/>
              <a:t>Set realistic expectations regarding outcomes</a:t>
            </a:r>
          </a:p>
          <a:p>
            <a:pPr lvl="1"/>
            <a:r>
              <a:rPr lang="en-US" altLang="en-US" dirty="0"/>
              <a:t>Mild daily headache with fewer exacerbations</a:t>
            </a:r>
          </a:p>
          <a:p>
            <a:pPr lvl="1"/>
            <a:r>
              <a:rPr lang="en-US" altLang="en-US" dirty="0"/>
              <a:t>Headache free</a:t>
            </a:r>
          </a:p>
          <a:p>
            <a:r>
              <a:rPr lang="en-US" altLang="en-US" dirty="0"/>
              <a:t>Some patients are medically intractable and do not improve</a:t>
            </a:r>
          </a:p>
          <a:p>
            <a:pPr lvl="1"/>
            <a:endParaRPr lang="en-US" altLang="en-US" dirty="0"/>
          </a:p>
        </p:txBody>
      </p:sp>
      <p:sp>
        <p:nvSpPr>
          <p:cNvPr id="5" name="Footer Placeholder 4">
            <a:extLst>
              <a:ext uri="{FF2B5EF4-FFF2-40B4-BE49-F238E27FC236}">
                <a16:creationId xmlns:a16="http://schemas.microsoft.com/office/drawing/2014/main" id="{33240075-9ECC-F710-47D0-5CC4454A4316}"/>
              </a:ext>
            </a:extLst>
          </p:cNvPr>
          <p:cNvSpPr>
            <a:spLocks noGrp="1"/>
          </p:cNvSpPr>
          <p:nvPr>
            <p:ph type="ftr" sz="quarter" idx="3"/>
          </p:nvPr>
        </p:nvSpPr>
        <p:spPr/>
        <p:txBody>
          <a:bodyPr/>
          <a:lstStyle/>
          <a:p>
            <a:r>
              <a:rPr lang="en-US"/>
              <a:t>CM, chronic migraine.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1239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Chronic Migraine Prevention: Novel Treatment Strategies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Inform clinicians on the overuse of OTC and other prescription medication by their patients experiencing migraines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Provide clinicians with up-to-date, evidence-based guidelines on the use of current prophylactic therapies used to manage chronic migraines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Improve clinician's ability to differentiate between the new and emerging preventative, chronic migraine therapies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5CB7BDE-E275-841A-A3BE-F875E9CE4630}"/>
              </a:ext>
            </a:extLst>
          </p:cNvPr>
          <p:cNvSpPr>
            <a:spLocks noGrp="1"/>
          </p:cNvSpPr>
          <p:nvPr>
            <p:ph type="title"/>
          </p:nvPr>
        </p:nvSpPr>
        <p:spPr>
          <a:xfrm>
            <a:off x="609600" y="199505"/>
            <a:ext cx="10744200" cy="1185577"/>
          </a:xfrm>
        </p:spPr>
        <p:txBody>
          <a:bodyPr/>
          <a:lstStyle/>
          <a:p>
            <a:r>
              <a:rPr lang="en-US" altLang="en-US" dirty="0"/>
              <a:t>Medication Overuse</a:t>
            </a:r>
          </a:p>
        </p:txBody>
      </p:sp>
      <p:sp>
        <p:nvSpPr>
          <p:cNvPr id="559107" name="Rectangle 3">
            <a:extLst>
              <a:ext uri="{FF2B5EF4-FFF2-40B4-BE49-F238E27FC236}">
                <a16:creationId xmlns:a16="http://schemas.microsoft.com/office/drawing/2014/main" id="{593F56D6-295E-88B1-4092-0EE3E7643E1C}"/>
              </a:ext>
            </a:extLst>
          </p:cNvPr>
          <p:cNvSpPr>
            <a:spLocks noGrp="1" noChangeArrowheads="1"/>
          </p:cNvSpPr>
          <p:nvPr>
            <p:ph idx="1"/>
          </p:nvPr>
        </p:nvSpPr>
        <p:spPr>
          <a:xfrm>
            <a:off x="609600" y="1477963"/>
            <a:ext cx="6689416" cy="4722812"/>
          </a:xfrm>
        </p:spPr>
        <p:txBody>
          <a:bodyPr/>
          <a:lstStyle/>
          <a:p>
            <a:pPr marL="0" indent="0">
              <a:buNone/>
            </a:pPr>
            <a:r>
              <a:rPr lang="en-US" altLang="en-US" b="1" dirty="0"/>
              <a:t>Not Addiction</a:t>
            </a:r>
          </a:p>
          <a:p>
            <a:r>
              <a:rPr lang="en-US" altLang="en-US" dirty="0"/>
              <a:t>Motivated by desire to relieve pain and to function</a:t>
            </a:r>
          </a:p>
          <a:p>
            <a:r>
              <a:rPr lang="en-US" altLang="en-US" dirty="0"/>
              <a:t>Suffering patients will deviate from drug limits to find relief</a:t>
            </a:r>
          </a:p>
          <a:p>
            <a:endParaRPr lang="en-US" altLang="en-US" dirty="0"/>
          </a:p>
          <a:p>
            <a:pPr marL="0" indent="0">
              <a:buNone/>
            </a:pPr>
            <a:r>
              <a:rPr lang="en-US" altLang="en-US" b="1" dirty="0"/>
              <a:t>Important Differential </a:t>
            </a:r>
            <a:endParaRPr lang="en-US" altLang="en-US" dirty="0"/>
          </a:p>
          <a:p>
            <a:r>
              <a:rPr lang="en-US" altLang="en-US" dirty="0"/>
              <a:t>Frequency of use </a:t>
            </a:r>
            <a:r>
              <a:rPr lang="en-US" altLang="en-US" i="1" dirty="0"/>
              <a:t>versus</a:t>
            </a:r>
            <a:r>
              <a:rPr lang="en-US" altLang="en-US" dirty="0"/>
              <a:t> quantity of use</a:t>
            </a:r>
          </a:p>
          <a:p>
            <a:endParaRPr lang="en-US" altLang="en-US" dirty="0"/>
          </a:p>
        </p:txBody>
      </p:sp>
      <p:pic>
        <p:nvPicPr>
          <p:cNvPr id="17412" name="Picture 4">
            <a:extLst>
              <a:ext uri="{FF2B5EF4-FFF2-40B4-BE49-F238E27FC236}">
                <a16:creationId xmlns:a16="http://schemas.microsoft.com/office/drawing/2014/main" id="{9F8EB99B-F8F5-0B91-114F-CF7E8306DF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391" t="1695" r="2542" b="1695"/>
          <a:stretch>
            <a:fillRect/>
          </a:stretch>
        </p:blipFill>
        <p:spPr bwMode="auto">
          <a:xfrm>
            <a:off x="7746436" y="532447"/>
            <a:ext cx="3760437" cy="5793106"/>
          </a:xfrm>
          <a:prstGeom prst="rect">
            <a:avLst/>
          </a:prstGeom>
          <a:noFill/>
          <a:ln w="38100">
            <a:solidFill>
              <a:schemeClr val="tx1"/>
            </a:solidFill>
            <a:miter lim="800000"/>
            <a:headEnd/>
            <a:tailEnd/>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53B6650-F075-BBF5-5448-4A6E2F90A589}"/>
              </a:ext>
            </a:extLst>
          </p:cNvPr>
          <p:cNvSpPr>
            <a:spLocks noGrp="1"/>
          </p:cNvSpPr>
          <p:nvPr>
            <p:ph type="title"/>
          </p:nvPr>
        </p:nvSpPr>
        <p:spPr>
          <a:xfrm>
            <a:off x="609600" y="199505"/>
            <a:ext cx="10744200" cy="1185577"/>
          </a:xfrm>
        </p:spPr>
        <p:txBody>
          <a:bodyPr/>
          <a:lstStyle/>
          <a:p>
            <a:r>
              <a:rPr lang="en-US" altLang="en-US" dirty="0"/>
              <a:t>Medication Overuse (MO)</a:t>
            </a:r>
          </a:p>
        </p:txBody>
      </p:sp>
      <p:sp>
        <p:nvSpPr>
          <p:cNvPr id="3" name="Content Placeholder 2">
            <a:extLst>
              <a:ext uri="{FF2B5EF4-FFF2-40B4-BE49-F238E27FC236}">
                <a16:creationId xmlns:a16="http://schemas.microsoft.com/office/drawing/2014/main" id="{D53F4EEF-E589-7262-8052-AC2516B502F6}"/>
              </a:ext>
            </a:extLst>
          </p:cNvPr>
          <p:cNvSpPr>
            <a:spLocks noGrp="1"/>
          </p:cNvSpPr>
          <p:nvPr>
            <p:ph idx="1"/>
          </p:nvPr>
        </p:nvSpPr>
        <p:spPr>
          <a:xfrm>
            <a:off x="609600" y="1477906"/>
            <a:ext cx="10989924" cy="4722477"/>
          </a:xfrm>
        </p:spPr>
        <p:txBody>
          <a:bodyPr>
            <a:normAutofit/>
          </a:bodyPr>
          <a:lstStyle/>
          <a:p>
            <a:pPr>
              <a:spcAft>
                <a:spcPts val="1800"/>
              </a:spcAft>
            </a:pPr>
            <a:r>
              <a:rPr lang="en-US" sz="2800" dirty="0"/>
              <a:t>Overuse &gt;3 months of ≥1 drug taken for acute headache RX</a:t>
            </a:r>
          </a:p>
          <a:p>
            <a:pPr>
              <a:spcAft>
                <a:spcPts val="1800"/>
              </a:spcAft>
            </a:pPr>
            <a:r>
              <a:rPr lang="en-US" sz="2800" dirty="0"/>
              <a:t>Risk factor for ↑ headache frequency </a:t>
            </a:r>
          </a:p>
          <a:p>
            <a:pPr>
              <a:spcAft>
                <a:spcPts val="1800"/>
              </a:spcAft>
            </a:pPr>
            <a:r>
              <a:rPr lang="en-US" sz="2800" b="1" dirty="0"/>
              <a:t>MO not the same as Medication Overuse Headache (MOH) </a:t>
            </a:r>
          </a:p>
          <a:p>
            <a:pPr>
              <a:spcAft>
                <a:spcPts val="1800"/>
              </a:spcAft>
            </a:pPr>
            <a:r>
              <a:rPr lang="en-US" sz="2800" dirty="0"/>
              <a:t>MOH: ‘Headache patients with </a:t>
            </a:r>
            <a:r>
              <a:rPr lang="en-US" sz="2800" b="1" dirty="0"/>
              <a:t>MO</a:t>
            </a:r>
            <a:r>
              <a:rPr lang="en-US" sz="2800" dirty="0"/>
              <a:t>, who develop new type or worsening of pre-existing headache occurring ≥ 15 days per month</a:t>
            </a:r>
          </a:p>
          <a:p>
            <a:pPr>
              <a:spcAft>
                <a:spcPts val="1800"/>
              </a:spcAft>
            </a:pPr>
            <a:endParaRPr lang="en-US" sz="2800" dirty="0"/>
          </a:p>
        </p:txBody>
      </p:sp>
      <p:sp>
        <p:nvSpPr>
          <p:cNvPr id="6" name="Footer Placeholder 5">
            <a:extLst>
              <a:ext uri="{FF2B5EF4-FFF2-40B4-BE49-F238E27FC236}">
                <a16:creationId xmlns:a16="http://schemas.microsoft.com/office/drawing/2014/main" id="{AEE64CFE-E887-21FC-EF95-9B3D86DADBE4}"/>
              </a:ext>
            </a:extLst>
          </p:cNvPr>
          <p:cNvSpPr>
            <a:spLocks noGrp="1"/>
          </p:cNvSpPr>
          <p:nvPr>
            <p:ph type="ftr" sz="quarter" idx="3"/>
          </p:nvPr>
        </p:nvSpPr>
        <p:spPr/>
        <p:txBody>
          <a:bodyPr/>
          <a:lstStyle/>
          <a:p>
            <a:r>
              <a:rPr lang="en-US"/>
              <a:t>MO, medication overuse; MOH, medication overuse headache; Rx, prescription.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F89BFA5-F2EF-F05A-D43A-0E31F809A083}"/>
              </a:ext>
            </a:extLst>
          </p:cNvPr>
          <p:cNvSpPr>
            <a:spLocks noGrp="1"/>
          </p:cNvSpPr>
          <p:nvPr>
            <p:ph type="title"/>
          </p:nvPr>
        </p:nvSpPr>
        <p:spPr>
          <a:xfrm>
            <a:off x="609600" y="199505"/>
            <a:ext cx="10744200" cy="1185577"/>
          </a:xfrm>
        </p:spPr>
        <p:txBody>
          <a:bodyPr/>
          <a:lstStyle/>
          <a:p>
            <a:r>
              <a:rPr lang="en-US" altLang="en-US"/>
              <a:t>ICHD-3 MO Classification</a:t>
            </a:r>
          </a:p>
        </p:txBody>
      </p:sp>
      <p:sp>
        <p:nvSpPr>
          <p:cNvPr id="20483" name="Rectangle 3">
            <a:extLst>
              <a:ext uri="{FF2B5EF4-FFF2-40B4-BE49-F238E27FC236}">
                <a16:creationId xmlns:a16="http://schemas.microsoft.com/office/drawing/2014/main" id="{36EE53E4-4974-8D72-C868-8C3C8AB6F325}"/>
              </a:ext>
            </a:extLst>
          </p:cNvPr>
          <p:cNvSpPr>
            <a:spLocks noGrp="1"/>
          </p:cNvSpPr>
          <p:nvPr>
            <p:ph idx="1"/>
          </p:nvPr>
        </p:nvSpPr>
        <p:spPr>
          <a:xfrm>
            <a:off x="609600" y="1477906"/>
            <a:ext cx="10744200" cy="4722477"/>
          </a:xfrm>
        </p:spPr>
        <p:txBody>
          <a:bodyPr>
            <a:normAutofit lnSpcReduction="10000"/>
          </a:bodyPr>
          <a:lstStyle/>
          <a:p>
            <a:r>
              <a:rPr lang="es-ES_tradnl" altLang="en-US" sz="2800" dirty="0" err="1"/>
              <a:t>Ergot</a:t>
            </a:r>
            <a:r>
              <a:rPr lang="es-ES_tradnl" altLang="en-US" sz="2800" dirty="0"/>
              <a:t>, </a:t>
            </a:r>
            <a:r>
              <a:rPr lang="es-ES_tradnl" altLang="en-US" sz="2800" dirty="0" err="1"/>
              <a:t>triptan</a:t>
            </a:r>
            <a:r>
              <a:rPr lang="es-ES_tradnl" altLang="en-US" sz="2800" dirty="0"/>
              <a:t>, </a:t>
            </a:r>
            <a:r>
              <a:rPr lang="en-US" altLang="en-US" sz="2800" dirty="0"/>
              <a:t>opioid, or butalbital analgesics</a:t>
            </a:r>
            <a:endParaRPr lang="es-ES_tradnl" altLang="en-US" sz="2800" dirty="0"/>
          </a:p>
          <a:p>
            <a:pPr lvl="1"/>
            <a:r>
              <a:rPr lang="es-ES_tradnl" altLang="en-US" sz="2400" dirty="0" err="1"/>
              <a:t>Taken</a:t>
            </a:r>
            <a:r>
              <a:rPr lang="en-US" altLang="en-US" sz="2400" dirty="0"/>
              <a:t> on a regular basis &gt; 10 days/month</a:t>
            </a:r>
          </a:p>
          <a:p>
            <a:r>
              <a:rPr lang="en-US" altLang="en-US" sz="2800" dirty="0"/>
              <a:t>Other analgesics</a:t>
            </a:r>
          </a:p>
          <a:p>
            <a:pPr lvl="1"/>
            <a:r>
              <a:rPr lang="da-DK" altLang="en-US" sz="2400" dirty="0"/>
              <a:t>Non-</a:t>
            </a:r>
            <a:r>
              <a:rPr lang="en-US" altLang="en-US" sz="2400" dirty="0"/>
              <a:t>opioid analgesics </a:t>
            </a:r>
            <a:r>
              <a:rPr lang="da-DK" altLang="en-US" sz="2400" dirty="0">
                <a:sym typeface="Symbol" pitchFamily="2" charset="2"/>
              </a:rPr>
              <a:t> 15</a:t>
            </a:r>
            <a:r>
              <a:rPr lang="en-US" altLang="en-US" sz="2400" dirty="0"/>
              <a:t> days/month</a:t>
            </a:r>
          </a:p>
          <a:p>
            <a:r>
              <a:rPr lang="en-US" altLang="en-US" sz="2800" dirty="0"/>
              <a:t>Total exposure</a:t>
            </a:r>
          </a:p>
          <a:p>
            <a:pPr lvl="1"/>
            <a:r>
              <a:rPr lang="en-US" altLang="en-US" sz="2400" dirty="0"/>
              <a:t>All acute drugs </a:t>
            </a:r>
            <a:r>
              <a:rPr lang="da-DK" altLang="en-US" sz="2400" dirty="0">
                <a:sym typeface="Symbol" pitchFamily="2" charset="2"/>
              </a:rPr>
              <a:t> 15</a:t>
            </a:r>
            <a:r>
              <a:rPr lang="en-US" altLang="en-US" sz="2400" dirty="0"/>
              <a:t> days/month</a:t>
            </a:r>
            <a:br>
              <a:rPr lang="en-US" altLang="en-US" sz="2400" dirty="0"/>
            </a:br>
            <a:endParaRPr lang="en-US" altLang="en-US" sz="2400" dirty="0"/>
          </a:p>
          <a:p>
            <a:pPr lvl="1"/>
            <a:endParaRPr lang="en-US" altLang="en-US" sz="2400" dirty="0"/>
          </a:p>
          <a:p>
            <a:r>
              <a:rPr lang="en-US" altLang="en-US" sz="2800" dirty="0"/>
              <a:t>Triptans more likely to increase migraine frequency</a:t>
            </a:r>
          </a:p>
          <a:p>
            <a:r>
              <a:rPr lang="en-US" altLang="en-US" sz="2800" dirty="0"/>
              <a:t>Not </a:t>
            </a:r>
            <a:r>
              <a:rPr lang="en-US" altLang="en-US" sz="2800" dirty="0" err="1"/>
              <a:t>Gepants</a:t>
            </a:r>
            <a:endParaRPr lang="en-US" altLang="en-US" sz="2800" dirty="0"/>
          </a:p>
          <a:p>
            <a:endParaRPr lang="en-US" altLang="en-US" sz="2800" dirty="0"/>
          </a:p>
        </p:txBody>
      </p:sp>
      <p:sp>
        <p:nvSpPr>
          <p:cNvPr id="5" name="Footer Placeholder 4">
            <a:extLst>
              <a:ext uri="{FF2B5EF4-FFF2-40B4-BE49-F238E27FC236}">
                <a16:creationId xmlns:a16="http://schemas.microsoft.com/office/drawing/2014/main" id="{01DE3862-C6C2-8AF0-47CB-EC396CC610E5}"/>
              </a:ext>
            </a:extLst>
          </p:cNvPr>
          <p:cNvSpPr>
            <a:spLocks noGrp="1"/>
          </p:cNvSpPr>
          <p:nvPr>
            <p:ph type="ftr" sz="quarter" idx="3"/>
          </p:nvPr>
        </p:nvSpPr>
        <p:spPr/>
        <p:txBody>
          <a:bodyPr/>
          <a:lstStyle/>
          <a:p>
            <a:r>
              <a:rPr lang="en-US"/>
              <a:t>ICHD-3, International Classification of Headache Disorders. </a:t>
            </a:r>
          </a:p>
        </p:txBody>
      </p:sp>
      <p:sp>
        <p:nvSpPr>
          <p:cNvPr id="2" name="Line 4">
            <a:extLst>
              <a:ext uri="{FF2B5EF4-FFF2-40B4-BE49-F238E27FC236}">
                <a16:creationId xmlns:a16="http://schemas.microsoft.com/office/drawing/2014/main" id="{9754E4AF-E60D-9CC5-97E0-E44DB47095BE}"/>
              </a:ext>
            </a:extLst>
          </p:cNvPr>
          <p:cNvSpPr>
            <a:spLocks noChangeShapeType="1"/>
          </p:cNvSpPr>
          <p:nvPr/>
        </p:nvSpPr>
        <p:spPr bwMode="auto">
          <a:xfrm>
            <a:off x="729037" y="4547172"/>
            <a:ext cx="9601200" cy="0"/>
          </a:xfrm>
          <a:prstGeom prst="line">
            <a:avLst/>
          </a:prstGeom>
          <a:noFill/>
          <a:ln w="38100">
            <a:solidFill>
              <a:srgbClr val="CC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9698" name="Slide Number Placeholder 2">
            <a:extLst>
              <a:ext uri="{FF2B5EF4-FFF2-40B4-BE49-F238E27FC236}">
                <a16:creationId xmlns:a16="http://schemas.microsoft.com/office/drawing/2014/main" id="{C4EBB22F-955A-0356-3698-DE259FD15B64}"/>
              </a:ext>
            </a:extLst>
          </p:cNvPr>
          <p:cNvSpPr txBox="1">
            <a:spLocks noGrp="1"/>
          </p:cNvSpPr>
          <p:nvPr/>
        </p:nvSpPr>
        <p:spPr bwMode="auto">
          <a:xfrm>
            <a:off x="8839200" y="0"/>
            <a:ext cx="2400300" cy="476250"/>
          </a:xfrm>
          <a:prstGeom prst="rect">
            <a:avLst/>
          </a:prstGeom>
          <a:noFill/>
          <a:ln>
            <a:noFill/>
          </a:ln>
          <a:effec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A9C0340A-0F72-2E47-AEE9-C4F88CB468C0}" type="slidenum">
              <a:rPr lang="en-US" altLang="en-US" sz="800">
                <a:solidFill>
                  <a:schemeClr val="tx2"/>
                </a:solidFill>
                <a:effectLst>
                  <a:outerShdw blurRad="38100" dist="38100" dir="2700000" algn="tl">
                    <a:srgbClr val="000000"/>
                  </a:outerShdw>
                </a:effectLst>
                <a:latin typeface="Calibri" panose="020F0502020204030204" pitchFamily="34" charset="0"/>
              </a:rPr>
              <a:pPr algn="r">
                <a:defRPr/>
              </a:pPr>
              <a:t>7</a:t>
            </a:fld>
            <a:endParaRPr lang="en-US" altLang="en-US" sz="800">
              <a:solidFill>
                <a:schemeClr val="tx2"/>
              </a:solidFill>
              <a:effectLst>
                <a:outerShdw blurRad="38100" dist="38100" dir="2700000" algn="tl">
                  <a:srgbClr val="000000"/>
                </a:outerShdw>
              </a:effectLst>
              <a:latin typeface="Calibri" panose="020F0502020204030204" pitchFamily="34" charset="0"/>
            </a:endParaRPr>
          </a:p>
        </p:txBody>
      </p:sp>
      <p:sp>
        <p:nvSpPr>
          <p:cNvPr id="22531" name="Freeform 133">
            <a:extLst>
              <a:ext uri="{FF2B5EF4-FFF2-40B4-BE49-F238E27FC236}">
                <a16:creationId xmlns:a16="http://schemas.microsoft.com/office/drawing/2014/main" id="{940579A1-ECD0-7DA0-953A-7AF0040E8F0D}"/>
              </a:ext>
            </a:extLst>
          </p:cNvPr>
          <p:cNvSpPr>
            <a:spLocks/>
          </p:cNvSpPr>
          <p:nvPr/>
        </p:nvSpPr>
        <p:spPr bwMode="auto">
          <a:xfrm>
            <a:off x="7515225" y="3267076"/>
            <a:ext cx="1779588" cy="1838325"/>
          </a:xfrm>
          <a:custGeom>
            <a:avLst/>
            <a:gdLst>
              <a:gd name="T0" fmla="*/ 0 w 996"/>
              <a:gd name="T1" fmla="*/ 2147483646 h 1158"/>
              <a:gd name="T2" fmla="*/ 2147483646 w 996"/>
              <a:gd name="T3" fmla="*/ 2147483646 h 1158"/>
              <a:gd name="T4" fmla="*/ 2147483646 w 996"/>
              <a:gd name="T5" fmla="*/ 0 h 1158"/>
              <a:gd name="T6" fmla="*/ 0 60000 65536"/>
              <a:gd name="T7" fmla="*/ 0 60000 65536"/>
              <a:gd name="T8" fmla="*/ 0 60000 65536"/>
              <a:gd name="T9" fmla="*/ 0 w 996"/>
              <a:gd name="T10" fmla="*/ 0 h 1158"/>
              <a:gd name="T11" fmla="*/ 996 w 996"/>
              <a:gd name="T12" fmla="*/ 1158 h 1158"/>
            </a:gdLst>
            <a:ahLst/>
            <a:cxnLst>
              <a:cxn ang="T6">
                <a:pos x="T0" y="T1"/>
              </a:cxn>
              <a:cxn ang="T7">
                <a:pos x="T2" y="T3"/>
              </a:cxn>
              <a:cxn ang="T8">
                <a:pos x="T4" y="T5"/>
              </a:cxn>
            </a:cxnLst>
            <a:rect l="T9" t="T10" r="T11" b="T12"/>
            <a:pathLst>
              <a:path w="996" h="1158">
                <a:moveTo>
                  <a:pt x="0" y="1158"/>
                </a:moveTo>
                <a:cubicBezTo>
                  <a:pt x="195" y="1074"/>
                  <a:pt x="267" y="1002"/>
                  <a:pt x="456" y="828"/>
                </a:cubicBezTo>
                <a:cubicBezTo>
                  <a:pt x="627" y="633"/>
                  <a:pt x="782" y="346"/>
                  <a:pt x="996" y="0"/>
                </a:cubicBezTo>
              </a:path>
            </a:pathLst>
          </a:custGeom>
          <a:noFill/>
          <a:ln w="381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32" name="Freeform 132">
            <a:extLst>
              <a:ext uri="{FF2B5EF4-FFF2-40B4-BE49-F238E27FC236}">
                <a16:creationId xmlns:a16="http://schemas.microsoft.com/office/drawing/2014/main" id="{C921ECB5-6E20-BD81-A0BE-BEA23F66A00C}"/>
              </a:ext>
            </a:extLst>
          </p:cNvPr>
          <p:cNvSpPr>
            <a:spLocks/>
          </p:cNvSpPr>
          <p:nvPr/>
        </p:nvSpPr>
        <p:spPr bwMode="auto">
          <a:xfrm>
            <a:off x="7339014" y="2843214"/>
            <a:ext cx="2909887" cy="2524125"/>
          </a:xfrm>
          <a:custGeom>
            <a:avLst/>
            <a:gdLst>
              <a:gd name="T0" fmla="*/ 0 w 1629"/>
              <a:gd name="T1" fmla="*/ 2147483646 h 1590"/>
              <a:gd name="T2" fmla="*/ 2147483646 w 1629"/>
              <a:gd name="T3" fmla="*/ 2147483646 h 1590"/>
              <a:gd name="T4" fmla="*/ 2147483646 w 1629"/>
              <a:gd name="T5" fmla="*/ 0 h 1590"/>
              <a:gd name="T6" fmla="*/ 0 60000 65536"/>
              <a:gd name="T7" fmla="*/ 0 60000 65536"/>
              <a:gd name="T8" fmla="*/ 0 60000 65536"/>
              <a:gd name="T9" fmla="*/ 0 w 1629"/>
              <a:gd name="T10" fmla="*/ 0 h 1590"/>
              <a:gd name="T11" fmla="*/ 1629 w 1629"/>
              <a:gd name="T12" fmla="*/ 1590 h 1590"/>
            </a:gdLst>
            <a:ahLst/>
            <a:cxnLst>
              <a:cxn ang="T6">
                <a:pos x="T0" y="T1"/>
              </a:cxn>
              <a:cxn ang="T7">
                <a:pos x="T2" y="T3"/>
              </a:cxn>
              <a:cxn ang="T8">
                <a:pos x="T4" y="T5"/>
              </a:cxn>
            </a:cxnLst>
            <a:rect l="T9" t="T10" r="T11" b="T12"/>
            <a:pathLst>
              <a:path w="1629" h="1590">
                <a:moveTo>
                  <a:pt x="0" y="1590"/>
                </a:moveTo>
                <a:cubicBezTo>
                  <a:pt x="375" y="1497"/>
                  <a:pt x="555" y="1476"/>
                  <a:pt x="984" y="1053"/>
                </a:cubicBezTo>
                <a:cubicBezTo>
                  <a:pt x="1476" y="375"/>
                  <a:pt x="1442" y="394"/>
                  <a:pt x="1629" y="0"/>
                </a:cubicBezTo>
              </a:path>
            </a:pathLst>
          </a:custGeom>
          <a:noFill/>
          <a:ln w="38100" cmpd="sng">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33" name="Freeform 131">
            <a:extLst>
              <a:ext uri="{FF2B5EF4-FFF2-40B4-BE49-F238E27FC236}">
                <a16:creationId xmlns:a16="http://schemas.microsoft.com/office/drawing/2014/main" id="{584A889E-F752-50FA-5F52-6FF11B2F232B}"/>
              </a:ext>
            </a:extLst>
          </p:cNvPr>
          <p:cNvSpPr>
            <a:spLocks/>
          </p:cNvSpPr>
          <p:nvPr/>
        </p:nvSpPr>
        <p:spPr bwMode="auto">
          <a:xfrm>
            <a:off x="2870201" y="3514726"/>
            <a:ext cx="2824163" cy="714375"/>
          </a:xfrm>
          <a:custGeom>
            <a:avLst/>
            <a:gdLst>
              <a:gd name="T0" fmla="*/ 0 w 1581"/>
              <a:gd name="T1" fmla="*/ 2147483646 h 450"/>
              <a:gd name="T2" fmla="*/ 2147483646 w 1581"/>
              <a:gd name="T3" fmla="*/ 2147483646 h 450"/>
              <a:gd name="T4" fmla="*/ 2147483646 w 1581"/>
              <a:gd name="T5" fmla="*/ 0 h 450"/>
              <a:gd name="T6" fmla="*/ 0 60000 65536"/>
              <a:gd name="T7" fmla="*/ 0 60000 65536"/>
              <a:gd name="T8" fmla="*/ 0 60000 65536"/>
              <a:gd name="T9" fmla="*/ 0 w 1581"/>
              <a:gd name="T10" fmla="*/ 0 h 450"/>
              <a:gd name="T11" fmla="*/ 1581 w 1581"/>
              <a:gd name="T12" fmla="*/ 450 h 450"/>
            </a:gdLst>
            <a:ahLst/>
            <a:cxnLst>
              <a:cxn ang="T6">
                <a:pos x="T0" y="T1"/>
              </a:cxn>
              <a:cxn ang="T7">
                <a:pos x="T2" y="T3"/>
              </a:cxn>
              <a:cxn ang="T8">
                <a:pos x="T4" y="T5"/>
              </a:cxn>
            </a:cxnLst>
            <a:rect l="T9" t="T10" r="T11" b="T12"/>
            <a:pathLst>
              <a:path w="1581" h="450">
                <a:moveTo>
                  <a:pt x="0" y="450"/>
                </a:moveTo>
                <a:cubicBezTo>
                  <a:pt x="327" y="367"/>
                  <a:pt x="655" y="285"/>
                  <a:pt x="918" y="210"/>
                </a:cubicBezTo>
                <a:cubicBezTo>
                  <a:pt x="1181" y="135"/>
                  <a:pt x="1381" y="67"/>
                  <a:pt x="1581" y="0"/>
                </a:cubicBezTo>
              </a:path>
            </a:pathLst>
          </a:custGeom>
          <a:noFill/>
          <a:ln w="381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34" name="Freeform 130">
            <a:extLst>
              <a:ext uri="{FF2B5EF4-FFF2-40B4-BE49-F238E27FC236}">
                <a16:creationId xmlns:a16="http://schemas.microsoft.com/office/drawing/2014/main" id="{790131AE-A6B4-7187-B0F3-58AB35519518}"/>
              </a:ext>
            </a:extLst>
          </p:cNvPr>
          <p:cNvSpPr>
            <a:spLocks/>
          </p:cNvSpPr>
          <p:nvPr/>
        </p:nvSpPr>
        <p:spPr bwMode="auto">
          <a:xfrm>
            <a:off x="2881313" y="4724400"/>
            <a:ext cx="2813050" cy="319088"/>
          </a:xfrm>
          <a:custGeom>
            <a:avLst/>
            <a:gdLst>
              <a:gd name="T0" fmla="*/ 0 w 1575"/>
              <a:gd name="T1" fmla="*/ 2147483646 h 201"/>
              <a:gd name="T2" fmla="*/ 2147483646 w 1575"/>
              <a:gd name="T3" fmla="*/ 2147483646 h 201"/>
              <a:gd name="T4" fmla="*/ 2147483646 w 1575"/>
              <a:gd name="T5" fmla="*/ 0 h 201"/>
              <a:gd name="T6" fmla="*/ 0 60000 65536"/>
              <a:gd name="T7" fmla="*/ 0 60000 65536"/>
              <a:gd name="T8" fmla="*/ 0 60000 65536"/>
              <a:gd name="T9" fmla="*/ 0 w 1575"/>
              <a:gd name="T10" fmla="*/ 0 h 201"/>
              <a:gd name="T11" fmla="*/ 1575 w 1575"/>
              <a:gd name="T12" fmla="*/ 201 h 201"/>
            </a:gdLst>
            <a:ahLst/>
            <a:cxnLst>
              <a:cxn ang="T6">
                <a:pos x="T0" y="T1"/>
              </a:cxn>
              <a:cxn ang="T7">
                <a:pos x="T2" y="T3"/>
              </a:cxn>
              <a:cxn ang="T8">
                <a:pos x="T4" y="T5"/>
              </a:cxn>
            </a:cxnLst>
            <a:rect l="T9" t="T10" r="T11" b="T12"/>
            <a:pathLst>
              <a:path w="1575" h="201">
                <a:moveTo>
                  <a:pt x="0" y="201"/>
                </a:moveTo>
                <a:cubicBezTo>
                  <a:pt x="338" y="165"/>
                  <a:pt x="677" y="129"/>
                  <a:pt x="939" y="96"/>
                </a:cubicBezTo>
                <a:cubicBezTo>
                  <a:pt x="1201" y="63"/>
                  <a:pt x="1388" y="31"/>
                  <a:pt x="1575" y="0"/>
                </a:cubicBezTo>
              </a:path>
            </a:pathLst>
          </a:custGeom>
          <a:noFill/>
          <a:ln w="38100" cmpd="sng">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35" name="Freeform 129">
            <a:extLst>
              <a:ext uri="{FF2B5EF4-FFF2-40B4-BE49-F238E27FC236}">
                <a16:creationId xmlns:a16="http://schemas.microsoft.com/office/drawing/2014/main" id="{E1787E8B-312B-91FE-9C22-72BC93B308E6}"/>
              </a:ext>
            </a:extLst>
          </p:cNvPr>
          <p:cNvSpPr>
            <a:spLocks/>
          </p:cNvSpPr>
          <p:nvPr/>
        </p:nvSpPr>
        <p:spPr bwMode="auto">
          <a:xfrm>
            <a:off x="2876550" y="5243514"/>
            <a:ext cx="2844800" cy="128587"/>
          </a:xfrm>
          <a:custGeom>
            <a:avLst/>
            <a:gdLst>
              <a:gd name="T0" fmla="*/ 0 w 1593"/>
              <a:gd name="T1" fmla="*/ 2147483646 h 81"/>
              <a:gd name="T2" fmla="*/ 2147483646 w 1593"/>
              <a:gd name="T3" fmla="*/ 0 h 81"/>
              <a:gd name="T4" fmla="*/ 0 60000 65536"/>
              <a:gd name="T5" fmla="*/ 0 60000 65536"/>
              <a:gd name="T6" fmla="*/ 0 w 1593"/>
              <a:gd name="T7" fmla="*/ 0 h 81"/>
              <a:gd name="T8" fmla="*/ 1593 w 1593"/>
              <a:gd name="T9" fmla="*/ 81 h 81"/>
            </a:gdLst>
            <a:ahLst/>
            <a:cxnLst>
              <a:cxn ang="T4">
                <a:pos x="T0" y="T1"/>
              </a:cxn>
              <a:cxn ang="T5">
                <a:pos x="T2" y="T3"/>
              </a:cxn>
            </a:cxnLst>
            <a:rect l="T6" t="T7" r="T8" b="T9"/>
            <a:pathLst>
              <a:path w="1593" h="81">
                <a:moveTo>
                  <a:pt x="0" y="81"/>
                </a:moveTo>
                <a:cubicBezTo>
                  <a:pt x="0" y="81"/>
                  <a:pt x="796" y="40"/>
                  <a:pt x="1593" y="0"/>
                </a:cubicBezTo>
              </a:path>
            </a:pathLst>
          </a:custGeom>
          <a:noFill/>
          <a:ln w="38100" cmpd="sng">
            <a:solidFill>
              <a:srgbClr val="F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36" name="Freeform 128">
            <a:extLst>
              <a:ext uri="{FF2B5EF4-FFF2-40B4-BE49-F238E27FC236}">
                <a16:creationId xmlns:a16="http://schemas.microsoft.com/office/drawing/2014/main" id="{79F5B45E-58EE-8DFB-DB62-033A27FFA1E2}"/>
              </a:ext>
            </a:extLst>
          </p:cNvPr>
          <p:cNvSpPr>
            <a:spLocks/>
          </p:cNvSpPr>
          <p:nvPr/>
        </p:nvSpPr>
        <p:spPr bwMode="auto">
          <a:xfrm>
            <a:off x="7343776" y="4000501"/>
            <a:ext cx="2905125" cy="1457325"/>
          </a:xfrm>
          <a:custGeom>
            <a:avLst/>
            <a:gdLst>
              <a:gd name="T0" fmla="*/ 0 w 1626"/>
              <a:gd name="T1" fmla="*/ 2147483646 h 918"/>
              <a:gd name="T2" fmla="*/ 2147483646 w 1626"/>
              <a:gd name="T3" fmla="*/ 2147483646 h 918"/>
              <a:gd name="T4" fmla="*/ 2147483646 w 1626"/>
              <a:gd name="T5" fmla="*/ 0 h 918"/>
              <a:gd name="T6" fmla="*/ 0 60000 65536"/>
              <a:gd name="T7" fmla="*/ 0 60000 65536"/>
              <a:gd name="T8" fmla="*/ 0 60000 65536"/>
              <a:gd name="T9" fmla="*/ 0 w 1626"/>
              <a:gd name="T10" fmla="*/ 0 h 918"/>
              <a:gd name="T11" fmla="*/ 1626 w 1626"/>
              <a:gd name="T12" fmla="*/ 918 h 918"/>
            </a:gdLst>
            <a:ahLst/>
            <a:cxnLst>
              <a:cxn ang="T6">
                <a:pos x="T0" y="T1"/>
              </a:cxn>
              <a:cxn ang="T7">
                <a:pos x="T2" y="T3"/>
              </a:cxn>
              <a:cxn ang="T8">
                <a:pos x="T4" y="T5"/>
              </a:cxn>
            </a:cxnLst>
            <a:rect l="T9" t="T10" r="T11" b="T12"/>
            <a:pathLst>
              <a:path w="1626" h="918">
                <a:moveTo>
                  <a:pt x="0" y="918"/>
                </a:moveTo>
                <a:cubicBezTo>
                  <a:pt x="336" y="861"/>
                  <a:pt x="642" y="870"/>
                  <a:pt x="1026" y="621"/>
                </a:cubicBezTo>
                <a:cubicBezTo>
                  <a:pt x="1410" y="372"/>
                  <a:pt x="1518" y="141"/>
                  <a:pt x="1626" y="0"/>
                </a:cubicBezTo>
              </a:path>
            </a:pathLst>
          </a:custGeom>
          <a:noFill/>
          <a:ln w="38100" cmpd="sng">
            <a:solidFill>
              <a:srgbClr val="F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09705" name="Rectangle 5">
            <a:extLst>
              <a:ext uri="{FF2B5EF4-FFF2-40B4-BE49-F238E27FC236}">
                <a16:creationId xmlns:a16="http://schemas.microsoft.com/office/drawing/2014/main" id="{6EF43FBE-6E3D-A6DE-CC88-0A72024DB22F}"/>
              </a:ext>
            </a:extLst>
          </p:cNvPr>
          <p:cNvSpPr>
            <a:spLocks noChangeArrowheads="1"/>
          </p:cNvSpPr>
          <p:nvPr/>
        </p:nvSpPr>
        <p:spPr bwMode="auto">
          <a:xfrm>
            <a:off x="1755776" y="357189"/>
            <a:ext cx="9153525" cy="1000125"/>
          </a:xfrm>
          <a:prstGeom prst="rect">
            <a:avLst/>
          </a:prstGeom>
          <a:noFill/>
          <a:ln>
            <a:noFill/>
          </a:ln>
          <a:effectLst/>
        </p:spPr>
        <p:txBody>
          <a:bodyPr/>
          <a:lstStyle>
            <a:lvl1pPr marL="609600" indent="-6096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110000"/>
              </a:lnSpc>
              <a:spcBef>
                <a:spcPct val="20000"/>
              </a:spcBef>
              <a:defRPr/>
            </a:pPr>
            <a:endParaRPr lang="fr-FR" altLang="en-US" sz="2000" b="1">
              <a:solidFill>
                <a:schemeClr val="tx2"/>
              </a:solidFill>
              <a:effectLst>
                <a:outerShdw blurRad="38100" dist="38100" dir="2700000" algn="tl">
                  <a:srgbClr val="000000"/>
                </a:outerShdw>
              </a:effectLst>
              <a:latin typeface="Calibri" panose="020F0502020204030204" pitchFamily="34" charset="0"/>
            </a:endParaRPr>
          </a:p>
          <a:p>
            <a:pPr algn="ctr" eaLnBrk="1" hangingPunct="1">
              <a:lnSpc>
                <a:spcPct val="110000"/>
              </a:lnSpc>
              <a:spcBef>
                <a:spcPct val="20000"/>
              </a:spcBef>
              <a:defRPr/>
            </a:pPr>
            <a:endParaRPr lang="fr-FR" altLang="en-US" sz="2000" b="1">
              <a:solidFill>
                <a:schemeClr val="tx2"/>
              </a:solidFill>
              <a:effectLst>
                <a:outerShdw blurRad="38100" dist="38100" dir="2700000" algn="tl">
                  <a:srgbClr val="000000"/>
                </a:outerShdw>
              </a:effectLst>
              <a:latin typeface="Calibri" panose="020F0502020204030204" pitchFamily="34" charset="0"/>
            </a:endParaRPr>
          </a:p>
          <a:p>
            <a:pPr algn="ctr" eaLnBrk="1" hangingPunct="1">
              <a:lnSpc>
                <a:spcPct val="110000"/>
              </a:lnSpc>
              <a:spcBef>
                <a:spcPct val="20000"/>
              </a:spcBef>
              <a:buFont typeface="Wingdings" panose="05000000000000000000" pitchFamily="2" charset="2"/>
              <a:buChar char="à"/>
              <a:defRPr/>
            </a:pPr>
            <a:endParaRPr lang="fr-FR" altLang="en-US" sz="1200" b="1">
              <a:effectLst>
                <a:outerShdw blurRad="38100" dist="38100" dir="2700000" algn="tl">
                  <a:srgbClr val="000000"/>
                </a:outerShdw>
              </a:effectLst>
              <a:latin typeface="Calibri" panose="020F0502020204030204" pitchFamily="34" charset="0"/>
            </a:endParaRPr>
          </a:p>
        </p:txBody>
      </p:sp>
      <p:sp>
        <p:nvSpPr>
          <p:cNvPr id="22539" name="Rectangle 45">
            <a:extLst>
              <a:ext uri="{FF2B5EF4-FFF2-40B4-BE49-F238E27FC236}">
                <a16:creationId xmlns:a16="http://schemas.microsoft.com/office/drawing/2014/main" id="{2B59D8A5-419B-06CE-878F-4CA06B04645F}"/>
              </a:ext>
            </a:extLst>
          </p:cNvPr>
          <p:cNvSpPr>
            <a:spLocks noGrp="1"/>
          </p:cNvSpPr>
          <p:nvPr>
            <p:ph type="title"/>
          </p:nvPr>
        </p:nvSpPr>
        <p:spPr/>
        <p:txBody>
          <a:bodyPr anchor="b">
            <a:normAutofit/>
          </a:bodyPr>
          <a:lstStyle/>
          <a:p>
            <a:r>
              <a:rPr lang="en-GB" altLang="en-US"/>
              <a:t>Opioid and Barbiturates Associated With Migraine Progression to Chronic Daily Headache (CDH)</a:t>
            </a:r>
          </a:p>
        </p:txBody>
      </p:sp>
      <p:sp>
        <p:nvSpPr>
          <p:cNvPr id="1309708" name="Text Box 103">
            <a:extLst>
              <a:ext uri="{FF2B5EF4-FFF2-40B4-BE49-F238E27FC236}">
                <a16:creationId xmlns:a16="http://schemas.microsoft.com/office/drawing/2014/main" id="{A6894757-55BE-2727-2081-DD46BE5E4DF9}"/>
              </a:ext>
            </a:extLst>
          </p:cNvPr>
          <p:cNvSpPr txBox="1">
            <a:spLocks noChangeArrowheads="1"/>
          </p:cNvSpPr>
          <p:nvPr/>
        </p:nvSpPr>
        <p:spPr bwMode="auto">
          <a:xfrm rot="-5400000">
            <a:off x="245269" y="3956844"/>
            <a:ext cx="3544888" cy="33655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defRPr/>
            </a:pPr>
            <a:r>
              <a:rPr lang="en-US" altLang="en-US" sz="1600" b="1">
                <a:latin typeface="Garamond" panose="02020404030301010803" pitchFamily="18" charset="0"/>
              </a:rPr>
              <a:t>Probability of Progression to CDH</a:t>
            </a:r>
          </a:p>
        </p:txBody>
      </p:sp>
      <p:sp>
        <p:nvSpPr>
          <p:cNvPr id="1309709" name="TextBox 17">
            <a:extLst>
              <a:ext uri="{FF2B5EF4-FFF2-40B4-BE49-F238E27FC236}">
                <a16:creationId xmlns:a16="http://schemas.microsoft.com/office/drawing/2014/main" id="{B2821F07-C921-3C1F-5579-5E175530187F}"/>
              </a:ext>
            </a:extLst>
          </p:cNvPr>
          <p:cNvSpPr txBox="1">
            <a:spLocks noChangeArrowheads="1"/>
          </p:cNvSpPr>
          <p:nvPr/>
        </p:nvSpPr>
        <p:spPr bwMode="auto">
          <a:xfrm>
            <a:off x="2749550" y="2371726"/>
            <a:ext cx="3106738" cy="39687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2000" b="1" dirty="0">
                <a:latin typeface="Arial" panose="020B0604020202020204" pitchFamily="34" charset="0"/>
              </a:rPr>
              <a:t>Opioids</a:t>
            </a:r>
            <a:endParaRPr lang="en-US" altLang="en-US" sz="2000" b="1" dirty="0">
              <a:latin typeface="Arial" panose="020B0604020202020204" pitchFamily="34" charset="0"/>
            </a:endParaRPr>
          </a:p>
        </p:txBody>
      </p:sp>
      <p:sp>
        <p:nvSpPr>
          <p:cNvPr id="22542" name="Freeform 7">
            <a:extLst>
              <a:ext uri="{FF2B5EF4-FFF2-40B4-BE49-F238E27FC236}">
                <a16:creationId xmlns:a16="http://schemas.microsoft.com/office/drawing/2014/main" id="{23CCA687-D3A5-FD28-A9BE-F9D7526B5894}"/>
              </a:ext>
            </a:extLst>
          </p:cNvPr>
          <p:cNvSpPr>
            <a:spLocks/>
          </p:cNvSpPr>
          <p:nvPr/>
        </p:nvSpPr>
        <p:spPr bwMode="auto">
          <a:xfrm>
            <a:off x="2870201" y="2725739"/>
            <a:ext cx="2900363" cy="2784475"/>
          </a:xfrm>
          <a:custGeom>
            <a:avLst/>
            <a:gdLst>
              <a:gd name="T0" fmla="*/ 0 w 1264"/>
              <a:gd name="T1" fmla="*/ 0 h 1828"/>
              <a:gd name="T2" fmla="*/ 0 w 1264"/>
              <a:gd name="T3" fmla="*/ 2147483646 h 1828"/>
              <a:gd name="T4" fmla="*/ 2147483646 w 1264"/>
              <a:gd name="T5" fmla="*/ 2147483646 h 1828"/>
              <a:gd name="T6" fmla="*/ 0 60000 65536"/>
              <a:gd name="T7" fmla="*/ 0 60000 65536"/>
              <a:gd name="T8" fmla="*/ 0 60000 65536"/>
              <a:gd name="T9" fmla="*/ 0 w 1264"/>
              <a:gd name="T10" fmla="*/ 0 h 1828"/>
              <a:gd name="T11" fmla="*/ 1264 w 1264"/>
              <a:gd name="T12" fmla="*/ 1828 h 1828"/>
            </a:gdLst>
            <a:ahLst/>
            <a:cxnLst>
              <a:cxn ang="T6">
                <a:pos x="T0" y="T1"/>
              </a:cxn>
              <a:cxn ang="T7">
                <a:pos x="T2" y="T3"/>
              </a:cxn>
              <a:cxn ang="T8">
                <a:pos x="T4" y="T5"/>
              </a:cxn>
            </a:cxnLst>
            <a:rect l="T9" t="T10" r="T11" b="T12"/>
            <a:pathLst>
              <a:path w="1264" h="1828">
                <a:moveTo>
                  <a:pt x="0" y="0"/>
                </a:moveTo>
                <a:lnTo>
                  <a:pt x="0" y="1828"/>
                </a:lnTo>
                <a:lnTo>
                  <a:pt x="1264" y="182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43" name="Line 8">
            <a:extLst>
              <a:ext uri="{FF2B5EF4-FFF2-40B4-BE49-F238E27FC236}">
                <a16:creationId xmlns:a16="http://schemas.microsoft.com/office/drawing/2014/main" id="{46B1265D-C9CB-31C6-F02F-7E941EBFAFFF}"/>
              </a:ext>
            </a:extLst>
          </p:cNvPr>
          <p:cNvSpPr>
            <a:spLocks noChangeShapeType="1"/>
          </p:cNvSpPr>
          <p:nvPr/>
        </p:nvSpPr>
        <p:spPr bwMode="auto">
          <a:xfrm>
            <a:off x="2779713" y="5510213"/>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4" name="Line 9">
            <a:extLst>
              <a:ext uri="{FF2B5EF4-FFF2-40B4-BE49-F238E27FC236}">
                <a16:creationId xmlns:a16="http://schemas.microsoft.com/office/drawing/2014/main" id="{A5EF0D41-6B62-309A-AE63-56231A5BDB39}"/>
              </a:ext>
            </a:extLst>
          </p:cNvPr>
          <p:cNvSpPr>
            <a:spLocks noChangeShapeType="1"/>
          </p:cNvSpPr>
          <p:nvPr/>
        </p:nvSpPr>
        <p:spPr bwMode="auto">
          <a:xfrm>
            <a:off x="2779713" y="5149850"/>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5" name="Line 10">
            <a:extLst>
              <a:ext uri="{FF2B5EF4-FFF2-40B4-BE49-F238E27FC236}">
                <a16:creationId xmlns:a16="http://schemas.microsoft.com/office/drawing/2014/main" id="{1838F93D-256B-57E6-5823-37EB4BEB4DBD}"/>
              </a:ext>
            </a:extLst>
          </p:cNvPr>
          <p:cNvSpPr>
            <a:spLocks noChangeShapeType="1"/>
          </p:cNvSpPr>
          <p:nvPr/>
        </p:nvSpPr>
        <p:spPr bwMode="auto">
          <a:xfrm>
            <a:off x="2779713" y="4805363"/>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6" name="Line 11">
            <a:extLst>
              <a:ext uri="{FF2B5EF4-FFF2-40B4-BE49-F238E27FC236}">
                <a16:creationId xmlns:a16="http://schemas.microsoft.com/office/drawing/2014/main" id="{51A43E79-CD6F-F07E-6A52-4795C5D61514}"/>
              </a:ext>
            </a:extLst>
          </p:cNvPr>
          <p:cNvSpPr>
            <a:spLocks noChangeShapeType="1"/>
          </p:cNvSpPr>
          <p:nvPr/>
        </p:nvSpPr>
        <p:spPr bwMode="auto">
          <a:xfrm>
            <a:off x="2779713" y="4454525"/>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7" name="Line 12">
            <a:extLst>
              <a:ext uri="{FF2B5EF4-FFF2-40B4-BE49-F238E27FC236}">
                <a16:creationId xmlns:a16="http://schemas.microsoft.com/office/drawing/2014/main" id="{9C6FB8ED-D126-6C8F-DA1F-435DD589934F}"/>
              </a:ext>
            </a:extLst>
          </p:cNvPr>
          <p:cNvSpPr>
            <a:spLocks noChangeShapeType="1"/>
          </p:cNvSpPr>
          <p:nvPr/>
        </p:nvSpPr>
        <p:spPr bwMode="auto">
          <a:xfrm>
            <a:off x="2779713" y="4111625"/>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8" name="Line 13">
            <a:extLst>
              <a:ext uri="{FF2B5EF4-FFF2-40B4-BE49-F238E27FC236}">
                <a16:creationId xmlns:a16="http://schemas.microsoft.com/office/drawing/2014/main" id="{E9DB391C-D843-BBED-0303-FA341DF1CD34}"/>
              </a:ext>
            </a:extLst>
          </p:cNvPr>
          <p:cNvSpPr>
            <a:spLocks noChangeShapeType="1"/>
          </p:cNvSpPr>
          <p:nvPr/>
        </p:nvSpPr>
        <p:spPr bwMode="auto">
          <a:xfrm>
            <a:off x="2779713" y="3768725"/>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9" name="Line 14">
            <a:extLst>
              <a:ext uri="{FF2B5EF4-FFF2-40B4-BE49-F238E27FC236}">
                <a16:creationId xmlns:a16="http://schemas.microsoft.com/office/drawing/2014/main" id="{EB739877-3410-0B21-0AD9-4B468236515F}"/>
              </a:ext>
            </a:extLst>
          </p:cNvPr>
          <p:cNvSpPr>
            <a:spLocks noChangeShapeType="1"/>
          </p:cNvSpPr>
          <p:nvPr/>
        </p:nvSpPr>
        <p:spPr bwMode="auto">
          <a:xfrm>
            <a:off x="2779713" y="3425825"/>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0" name="Line 15">
            <a:extLst>
              <a:ext uri="{FF2B5EF4-FFF2-40B4-BE49-F238E27FC236}">
                <a16:creationId xmlns:a16="http://schemas.microsoft.com/office/drawing/2014/main" id="{83147471-3D74-273B-6CB8-AFFDBCE7CEE9}"/>
              </a:ext>
            </a:extLst>
          </p:cNvPr>
          <p:cNvSpPr>
            <a:spLocks noChangeShapeType="1"/>
          </p:cNvSpPr>
          <p:nvPr/>
        </p:nvSpPr>
        <p:spPr bwMode="auto">
          <a:xfrm>
            <a:off x="2779713" y="3076575"/>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1" name="Line 16">
            <a:extLst>
              <a:ext uri="{FF2B5EF4-FFF2-40B4-BE49-F238E27FC236}">
                <a16:creationId xmlns:a16="http://schemas.microsoft.com/office/drawing/2014/main" id="{241D9DAB-CF1C-EB0C-F75E-EA6C11A707A8}"/>
              </a:ext>
            </a:extLst>
          </p:cNvPr>
          <p:cNvSpPr>
            <a:spLocks noChangeShapeType="1"/>
          </p:cNvSpPr>
          <p:nvPr/>
        </p:nvSpPr>
        <p:spPr bwMode="auto">
          <a:xfrm>
            <a:off x="2779713" y="2735263"/>
            <a:ext cx="873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2552" name="Group 124">
            <a:extLst>
              <a:ext uri="{FF2B5EF4-FFF2-40B4-BE49-F238E27FC236}">
                <a16:creationId xmlns:a16="http://schemas.microsoft.com/office/drawing/2014/main" id="{6494943E-834A-0FDA-C5B4-C7F8E65499F4}"/>
              </a:ext>
            </a:extLst>
          </p:cNvPr>
          <p:cNvGrpSpPr>
            <a:grpSpLocks/>
          </p:cNvGrpSpPr>
          <p:nvPr/>
        </p:nvGrpSpPr>
        <p:grpSpPr bwMode="auto">
          <a:xfrm>
            <a:off x="2876550" y="5503864"/>
            <a:ext cx="2692400" cy="77787"/>
            <a:chOff x="1077" y="3354"/>
            <a:chExt cx="1508" cy="66"/>
          </a:xfrm>
        </p:grpSpPr>
        <p:sp>
          <p:nvSpPr>
            <p:cNvPr id="22619" name="Line 17">
              <a:extLst>
                <a:ext uri="{FF2B5EF4-FFF2-40B4-BE49-F238E27FC236}">
                  <a16:creationId xmlns:a16="http://schemas.microsoft.com/office/drawing/2014/main" id="{AFC53EB0-5CE5-C7B5-9B68-248263C9D043}"/>
                </a:ext>
              </a:extLst>
            </p:cNvPr>
            <p:cNvSpPr>
              <a:spLocks noChangeShapeType="1"/>
            </p:cNvSpPr>
            <p:nvPr/>
          </p:nvSpPr>
          <p:spPr bwMode="auto">
            <a:xfrm rot="-5400000">
              <a:off x="1256"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0" name="Line 18">
              <a:extLst>
                <a:ext uri="{FF2B5EF4-FFF2-40B4-BE49-F238E27FC236}">
                  <a16:creationId xmlns:a16="http://schemas.microsoft.com/office/drawing/2014/main" id="{2BFD8F78-9F88-32BA-340B-0F203B402D87}"/>
                </a:ext>
              </a:extLst>
            </p:cNvPr>
            <p:cNvSpPr>
              <a:spLocks noChangeShapeType="1"/>
            </p:cNvSpPr>
            <p:nvPr/>
          </p:nvSpPr>
          <p:spPr bwMode="auto">
            <a:xfrm rot="-5400000">
              <a:off x="1044"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1" name="Line 19">
              <a:extLst>
                <a:ext uri="{FF2B5EF4-FFF2-40B4-BE49-F238E27FC236}">
                  <a16:creationId xmlns:a16="http://schemas.microsoft.com/office/drawing/2014/main" id="{B51C8152-CBBA-5995-1F18-365847D60FBE}"/>
                </a:ext>
              </a:extLst>
            </p:cNvPr>
            <p:cNvSpPr>
              <a:spLocks noChangeShapeType="1"/>
            </p:cNvSpPr>
            <p:nvPr/>
          </p:nvSpPr>
          <p:spPr bwMode="auto">
            <a:xfrm rot="-5400000">
              <a:off x="1473"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2" name="Line 20">
              <a:extLst>
                <a:ext uri="{FF2B5EF4-FFF2-40B4-BE49-F238E27FC236}">
                  <a16:creationId xmlns:a16="http://schemas.microsoft.com/office/drawing/2014/main" id="{8CCE6A03-3CC5-E843-C4FD-D30D5D14D4FD}"/>
                </a:ext>
              </a:extLst>
            </p:cNvPr>
            <p:cNvSpPr>
              <a:spLocks noChangeShapeType="1"/>
            </p:cNvSpPr>
            <p:nvPr/>
          </p:nvSpPr>
          <p:spPr bwMode="auto">
            <a:xfrm rot="-5400000">
              <a:off x="1690"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3" name="Line 21">
              <a:extLst>
                <a:ext uri="{FF2B5EF4-FFF2-40B4-BE49-F238E27FC236}">
                  <a16:creationId xmlns:a16="http://schemas.microsoft.com/office/drawing/2014/main" id="{7649E3BC-71BB-0AE3-F547-EE395D610D85}"/>
                </a:ext>
              </a:extLst>
            </p:cNvPr>
            <p:cNvSpPr>
              <a:spLocks noChangeShapeType="1"/>
            </p:cNvSpPr>
            <p:nvPr/>
          </p:nvSpPr>
          <p:spPr bwMode="auto">
            <a:xfrm rot="-5400000">
              <a:off x="1906"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4" name="Line 22">
              <a:extLst>
                <a:ext uri="{FF2B5EF4-FFF2-40B4-BE49-F238E27FC236}">
                  <a16:creationId xmlns:a16="http://schemas.microsoft.com/office/drawing/2014/main" id="{E0B327A3-D5EA-5C77-4A5E-73ECFF7A3932}"/>
                </a:ext>
              </a:extLst>
            </p:cNvPr>
            <p:cNvSpPr>
              <a:spLocks noChangeShapeType="1"/>
            </p:cNvSpPr>
            <p:nvPr/>
          </p:nvSpPr>
          <p:spPr bwMode="auto">
            <a:xfrm rot="-5400000">
              <a:off x="2117"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5" name="Line 23">
              <a:extLst>
                <a:ext uri="{FF2B5EF4-FFF2-40B4-BE49-F238E27FC236}">
                  <a16:creationId xmlns:a16="http://schemas.microsoft.com/office/drawing/2014/main" id="{465B8655-73D0-C811-1829-9BC641613143}"/>
                </a:ext>
              </a:extLst>
            </p:cNvPr>
            <p:cNvSpPr>
              <a:spLocks noChangeShapeType="1"/>
            </p:cNvSpPr>
            <p:nvPr/>
          </p:nvSpPr>
          <p:spPr bwMode="auto">
            <a:xfrm rot="-5400000">
              <a:off x="2339"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26" name="Line 24">
              <a:extLst>
                <a:ext uri="{FF2B5EF4-FFF2-40B4-BE49-F238E27FC236}">
                  <a16:creationId xmlns:a16="http://schemas.microsoft.com/office/drawing/2014/main" id="{DCA67F0E-7C4B-8C65-223A-B5AD240B698D}"/>
                </a:ext>
              </a:extLst>
            </p:cNvPr>
            <p:cNvSpPr>
              <a:spLocks noChangeShapeType="1"/>
            </p:cNvSpPr>
            <p:nvPr/>
          </p:nvSpPr>
          <p:spPr bwMode="auto">
            <a:xfrm rot="-5400000">
              <a:off x="2552" y="3387"/>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09729" name="Text Box 28">
            <a:extLst>
              <a:ext uri="{FF2B5EF4-FFF2-40B4-BE49-F238E27FC236}">
                <a16:creationId xmlns:a16="http://schemas.microsoft.com/office/drawing/2014/main" id="{FE80B0BB-A23C-8BFC-1002-DB5FA2EF3C8A}"/>
              </a:ext>
            </a:extLst>
          </p:cNvPr>
          <p:cNvSpPr txBox="1">
            <a:spLocks noChangeArrowheads="1"/>
          </p:cNvSpPr>
          <p:nvPr/>
        </p:nvSpPr>
        <p:spPr bwMode="auto">
          <a:xfrm>
            <a:off x="2265364" y="2566989"/>
            <a:ext cx="509587" cy="314325"/>
          </a:xfrm>
          <a:prstGeom prst="rect">
            <a:avLst/>
          </a:prstGeom>
          <a:noFill/>
          <a:ln w="9525">
            <a:solidFill>
              <a:schemeClr val="bg1"/>
            </a:solidFill>
            <a:miter lim="800000"/>
            <a:headEnd/>
            <a:tailEnd/>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0.40</a:t>
            </a:r>
            <a:endParaRPr lang="en-US" altLang="en-US" sz="1400">
              <a:latin typeface="Calibri" panose="020F0502020204030204" pitchFamily="34" charset="0"/>
            </a:endParaRPr>
          </a:p>
        </p:txBody>
      </p:sp>
      <p:sp>
        <p:nvSpPr>
          <p:cNvPr id="1309730" name="Text Box 29">
            <a:extLst>
              <a:ext uri="{FF2B5EF4-FFF2-40B4-BE49-F238E27FC236}">
                <a16:creationId xmlns:a16="http://schemas.microsoft.com/office/drawing/2014/main" id="{DE218C9E-15F4-5EA9-37C1-4F9805A0A553}"/>
              </a:ext>
            </a:extLst>
          </p:cNvPr>
          <p:cNvSpPr txBox="1">
            <a:spLocks noChangeArrowheads="1"/>
          </p:cNvSpPr>
          <p:nvPr/>
        </p:nvSpPr>
        <p:spPr bwMode="auto">
          <a:xfrm>
            <a:off x="2122488" y="2909888"/>
            <a:ext cx="652462"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0.35</a:t>
            </a:r>
            <a:endParaRPr lang="en-US" altLang="en-US" sz="1400">
              <a:latin typeface="Calibri" panose="020F0502020204030204" pitchFamily="34" charset="0"/>
            </a:endParaRPr>
          </a:p>
        </p:txBody>
      </p:sp>
      <p:sp>
        <p:nvSpPr>
          <p:cNvPr id="1309731" name="Text Box 30">
            <a:extLst>
              <a:ext uri="{FF2B5EF4-FFF2-40B4-BE49-F238E27FC236}">
                <a16:creationId xmlns:a16="http://schemas.microsoft.com/office/drawing/2014/main" id="{48511D2A-6A09-74FE-5D87-53EF7EEFB152}"/>
              </a:ext>
            </a:extLst>
          </p:cNvPr>
          <p:cNvSpPr txBox="1">
            <a:spLocks noChangeArrowheads="1"/>
          </p:cNvSpPr>
          <p:nvPr/>
        </p:nvSpPr>
        <p:spPr bwMode="auto">
          <a:xfrm>
            <a:off x="2274888" y="32623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0.30</a:t>
            </a:r>
            <a:endParaRPr lang="en-US" altLang="en-US" sz="1400">
              <a:latin typeface="Calibri" panose="020F0502020204030204" pitchFamily="34" charset="0"/>
            </a:endParaRPr>
          </a:p>
        </p:txBody>
      </p:sp>
      <p:sp>
        <p:nvSpPr>
          <p:cNvPr id="1309732" name="Text Box 31">
            <a:extLst>
              <a:ext uri="{FF2B5EF4-FFF2-40B4-BE49-F238E27FC236}">
                <a16:creationId xmlns:a16="http://schemas.microsoft.com/office/drawing/2014/main" id="{A759BDC1-60B4-4F52-77A0-750627BA1E30}"/>
              </a:ext>
            </a:extLst>
          </p:cNvPr>
          <p:cNvSpPr txBox="1">
            <a:spLocks noChangeArrowheads="1"/>
          </p:cNvSpPr>
          <p:nvPr/>
        </p:nvSpPr>
        <p:spPr bwMode="auto">
          <a:xfrm>
            <a:off x="2274888" y="36052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0.25</a:t>
            </a:r>
            <a:endParaRPr lang="en-US" altLang="en-US" sz="1400">
              <a:latin typeface="Calibri" panose="020F0502020204030204" pitchFamily="34" charset="0"/>
            </a:endParaRPr>
          </a:p>
        </p:txBody>
      </p:sp>
      <p:sp>
        <p:nvSpPr>
          <p:cNvPr id="1309733" name="Text Box 32">
            <a:extLst>
              <a:ext uri="{FF2B5EF4-FFF2-40B4-BE49-F238E27FC236}">
                <a16:creationId xmlns:a16="http://schemas.microsoft.com/office/drawing/2014/main" id="{A7093F37-1CEA-CFA8-1816-76D9F590F4FE}"/>
              </a:ext>
            </a:extLst>
          </p:cNvPr>
          <p:cNvSpPr txBox="1">
            <a:spLocks noChangeArrowheads="1"/>
          </p:cNvSpPr>
          <p:nvPr/>
        </p:nvSpPr>
        <p:spPr bwMode="auto">
          <a:xfrm>
            <a:off x="2274888" y="395128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0.20</a:t>
            </a:r>
            <a:endParaRPr lang="en-US" altLang="en-US" sz="1400">
              <a:latin typeface="Calibri" panose="020F0502020204030204" pitchFamily="34" charset="0"/>
            </a:endParaRPr>
          </a:p>
        </p:txBody>
      </p:sp>
      <p:sp>
        <p:nvSpPr>
          <p:cNvPr id="1309734" name="Text Box 33">
            <a:extLst>
              <a:ext uri="{FF2B5EF4-FFF2-40B4-BE49-F238E27FC236}">
                <a16:creationId xmlns:a16="http://schemas.microsoft.com/office/drawing/2014/main" id="{0912F7B7-5816-9E53-A366-A361B4C4CCE9}"/>
              </a:ext>
            </a:extLst>
          </p:cNvPr>
          <p:cNvSpPr txBox="1">
            <a:spLocks noChangeArrowheads="1"/>
          </p:cNvSpPr>
          <p:nvPr/>
        </p:nvSpPr>
        <p:spPr bwMode="auto">
          <a:xfrm>
            <a:off x="2274888" y="42910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0.15</a:t>
            </a:r>
            <a:endParaRPr lang="en-US" altLang="en-US" sz="1400">
              <a:latin typeface="Calibri" panose="020F0502020204030204" pitchFamily="34" charset="0"/>
            </a:endParaRPr>
          </a:p>
        </p:txBody>
      </p:sp>
      <p:sp>
        <p:nvSpPr>
          <p:cNvPr id="1309735" name="Text Box 34">
            <a:extLst>
              <a:ext uri="{FF2B5EF4-FFF2-40B4-BE49-F238E27FC236}">
                <a16:creationId xmlns:a16="http://schemas.microsoft.com/office/drawing/2014/main" id="{C49E7816-CD22-141A-09E4-570C47A7BE42}"/>
              </a:ext>
            </a:extLst>
          </p:cNvPr>
          <p:cNvSpPr txBox="1">
            <a:spLocks noChangeArrowheads="1"/>
          </p:cNvSpPr>
          <p:nvPr/>
        </p:nvSpPr>
        <p:spPr bwMode="auto">
          <a:xfrm>
            <a:off x="2274888" y="464026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0.10</a:t>
            </a:r>
            <a:endParaRPr lang="en-US" altLang="en-US" sz="1400">
              <a:latin typeface="Calibri" panose="020F0502020204030204" pitchFamily="34" charset="0"/>
            </a:endParaRPr>
          </a:p>
        </p:txBody>
      </p:sp>
      <p:sp>
        <p:nvSpPr>
          <p:cNvPr id="1309736" name="Text Box 35">
            <a:extLst>
              <a:ext uri="{FF2B5EF4-FFF2-40B4-BE49-F238E27FC236}">
                <a16:creationId xmlns:a16="http://schemas.microsoft.com/office/drawing/2014/main" id="{B6E4B094-0B6D-8B8A-7405-1A889B122BEB}"/>
              </a:ext>
            </a:extLst>
          </p:cNvPr>
          <p:cNvSpPr txBox="1">
            <a:spLocks noChangeArrowheads="1"/>
          </p:cNvSpPr>
          <p:nvPr/>
        </p:nvSpPr>
        <p:spPr bwMode="auto">
          <a:xfrm>
            <a:off x="2274888" y="49895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0.05</a:t>
            </a:r>
            <a:endParaRPr lang="en-US" altLang="en-US" sz="1400">
              <a:latin typeface="Calibri" panose="020F0502020204030204" pitchFamily="34" charset="0"/>
            </a:endParaRPr>
          </a:p>
        </p:txBody>
      </p:sp>
      <p:sp>
        <p:nvSpPr>
          <p:cNvPr id="1309737" name="Text Box 36">
            <a:extLst>
              <a:ext uri="{FF2B5EF4-FFF2-40B4-BE49-F238E27FC236}">
                <a16:creationId xmlns:a16="http://schemas.microsoft.com/office/drawing/2014/main" id="{5DC0260E-E2EC-FE81-D977-5D32F2D99EF0}"/>
              </a:ext>
            </a:extLst>
          </p:cNvPr>
          <p:cNvSpPr txBox="1">
            <a:spLocks noChangeArrowheads="1"/>
          </p:cNvSpPr>
          <p:nvPr/>
        </p:nvSpPr>
        <p:spPr bwMode="auto">
          <a:xfrm>
            <a:off x="2274888" y="5340350"/>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0.00</a:t>
            </a:r>
            <a:endParaRPr lang="en-US" altLang="en-US" sz="1400">
              <a:latin typeface="Calibri" panose="020F0502020204030204" pitchFamily="34" charset="0"/>
            </a:endParaRPr>
          </a:p>
        </p:txBody>
      </p:sp>
      <p:sp>
        <p:nvSpPr>
          <p:cNvPr id="1309738" name="Text Box 37">
            <a:extLst>
              <a:ext uri="{FF2B5EF4-FFF2-40B4-BE49-F238E27FC236}">
                <a16:creationId xmlns:a16="http://schemas.microsoft.com/office/drawing/2014/main" id="{92DA54A6-A6EE-0682-4473-49E6A61F15FB}"/>
              </a:ext>
            </a:extLst>
          </p:cNvPr>
          <p:cNvSpPr txBox="1">
            <a:spLocks noChangeArrowheads="1"/>
          </p:cNvSpPr>
          <p:nvPr/>
        </p:nvSpPr>
        <p:spPr bwMode="auto">
          <a:xfrm>
            <a:off x="2749550" y="5581650"/>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a:t>
            </a:r>
            <a:endParaRPr lang="en-US" altLang="en-US" sz="1400">
              <a:latin typeface="Calibri" panose="020F0502020204030204" pitchFamily="34" charset="0"/>
            </a:endParaRPr>
          </a:p>
        </p:txBody>
      </p:sp>
      <p:sp>
        <p:nvSpPr>
          <p:cNvPr id="1309739" name="Text Box 38">
            <a:extLst>
              <a:ext uri="{FF2B5EF4-FFF2-40B4-BE49-F238E27FC236}">
                <a16:creationId xmlns:a16="http://schemas.microsoft.com/office/drawing/2014/main" id="{7D1809C3-8233-1C15-F401-5EC10FD16826}"/>
              </a:ext>
            </a:extLst>
          </p:cNvPr>
          <p:cNvSpPr txBox="1">
            <a:spLocks noChangeArrowheads="1"/>
          </p:cNvSpPr>
          <p:nvPr/>
        </p:nvSpPr>
        <p:spPr bwMode="auto">
          <a:xfrm>
            <a:off x="3125789" y="5581650"/>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2</a:t>
            </a:r>
            <a:endParaRPr lang="en-US" altLang="en-US" sz="1400">
              <a:latin typeface="Calibri" panose="020F0502020204030204" pitchFamily="34" charset="0"/>
            </a:endParaRPr>
          </a:p>
        </p:txBody>
      </p:sp>
      <p:sp>
        <p:nvSpPr>
          <p:cNvPr id="1309740" name="Text Box 39">
            <a:extLst>
              <a:ext uri="{FF2B5EF4-FFF2-40B4-BE49-F238E27FC236}">
                <a16:creationId xmlns:a16="http://schemas.microsoft.com/office/drawing/2014/main" id="{E0A3EC93-0EDF-346E-2D05-FE442C97F9D5}"/>
              </a:ext>
            </a:extLst>
          </p:cNvPr>
          <p:cNvSpPr txBox="1">
            <a:spLocks noChangeArrowheads="1"/>
          </p:cNvSpPr>
          <p:nvPr/>
        </p:nvSpPr>
        <p:spPr bwMode="auto">
          <a:xfrm>
            <a:off x="3511550" y="5581650"/>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4</a:t>
            </a:r>
            <a:endParaRPr lang="en-US" altLang="en-US" sz="1400">
              <a:latin typeface="Calibri" panose="020F0502020204030204" pitchFamily="34" charset="0"/>
            </a:endParaRPr>
          </a:p>
        </p:txBody>
      </p:sp>
      <p:sp>
        <p:nvSpPr>
          <p:cNvPr id="1309741" name="Text Box 40">
            <a:extLst>
              <a:ext uri="{FF2B5EF4-FFF2-40B4-BE49-F238E27FC236}">
                <a16:creationId xmlns:a16="http://schemas.microsoft.com/office/drawing/2014/main" id="{ABA8A2FC-E521-B64A-9BEE-08614C0B0935}"/>
              </a:ext>
            </a:extLst>
          </p:cNvPr>
          <p:cNvSpPr txBox="1">
            <a:spLocks noChangeArrowheads="1"/>
          </p:cNvSpPr>
          <p:nvPr/>
        </p:nvSpPr>
        <p:spPr bwMode="auto">
          <a:xfrm>
            <a:off x="3903664" y="5581650"/>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6</a:t>
            </a:r>
            <a:endParaRPr lang="en-US" altLang="en-US" sz="1400">
              <a:latin typeface="Calibri" panose="020F0502020204030204" pitchFamily="34" charset="0"/>
            </a:endParaRPr>
          </a:p>
        </p:txBody>
      </p:sp>
      <p:sp>
        <p:nvSpPr>
          <p:cNvPr id="1309742" name="Text Box 41">
            <a:extLst>
              <a:ext uri="{FF2B5EF4-FFF2-40B4-BE49-F238E27FC236}">
                <a16:creationId xmlns:a16="http://schemas.microsoft.com/office/drawing/2014/main" id="{997AD89A-52B1-DE8E-7111-535A1BD18E29}"/>
              </a:ext>
            </a:extLst>
          </p:cNvPr>
          <p:cNvSpPr txBox="1">
            <a:spLocks noChangeArrowheads="1"/>
          </p:cNvSpPr>
          <p:nvPr/>
        </p:nvSpPr>
        <p:spPr bwMode="auto">
          <a:xfrm>
            <a:off x="4286437" y="5581651"/>
            <a:ext cx="276038" cy="307777"/>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8</a:t>
            </a:r>
            <a:endParaRPr lang="en-US" altLang="en-US" sz="1400">
              <a:latin typeface="Calibri" panose="020F0502020204030204" pitchFamily="34" charset="0"/>
            </a:endParaRPr>
          </a:p>
        </p:txBody>
      </p:sp>
      <p:sp>
        <p:nvSpPr>
          <p:cNvPr id="1309743" name="Text Box 42">
            <a:extLst>
              <a:ext uri="{FF2B5EF4-FFF2-40B4-BE49-F238E27FC236}">
                <a16:creationId xmlns:a16="http://schemas.microsoft.com/office/drawing/2014/main" id="{DDBA78E2-1513-874B-602D-B5341F2FA777}"/>
              </a:ext>
            </a:extLst>
          </p:cNvPr>
          <p:cNvSpPr txBox="1">
            <a:spLocks noChangeArrowheads="1"/>
          </p:cNvSpPr>
          <p:nvPr/>
        </p:nvSpPr>
        <p:spPr bwMode="auto">
          <a:xfrm>
            <a:off x="4632326" y="55816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10</a:t>
            </a:r>
            <a:endParaRPr lang="en-US" altLang="en-US" sz="1400">
              <a:latin typeface="Calibri" panose="020F0502020204030204" pitchFamily="34" charset="0"/>
            </a:endParaRPr>
          </a:p>
        </p:txBody>
      </p:sp>
      <p:sp>
        <p:nvSpPr>
          <p:cNvPr id="1309744" name="Text Box 43">
            <a:extLst>
              <a:ext uri="{FF2B5EF4-FFF2-40B4-BE49-F238E27FC236}">
                <a16:creationId xmlns:a16="http://schemas.microsoft.com/office/drawing/2014/main" id="{37059E12-72CC-97C4-3DB2-902E44186C33}"/>
              </a:ext>
            </a:extLst>
          </p:cNvPr>
          <p:cNvSpPr txBox="1">
            <a:spLocks noChangeArrowheads="1"/>
          </p:cNvSpPr>
          <p:nvPr/>
        </p:nvSpPr>
        <p:spPr bwMode="auto">
          <a:xfrm>
            <a:off x="5053014" y="55816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12</a:t>
            </a:r>
            <a:endParaRPr lang="en-US" altLang="en-US" sz="1400">
              <a:latin typeface="Calibri" panose="020F0502020204030204" pitchFamily="34" charset="0"/>
            </a:endParaRPr>
          </a:p>
        </p:txBody>
      </p:sp>
      <p:sp>
        <p:nvSpPr>
          <p:cNvPr id="1309745" name="Text Box 44">
            <a:extLst>
              <a:ext uri="{FF2B5EF4-FFF2-40B4-BE49-F238E27FC236}">
                <a16:creationId xmlns:a16="http://schemas.microsoft.com/office/drawing/2014/main" id="{202503D9-E29D-735D-A7FA-6220DDF7BA77}"/>
              </a:ext>
            </a:extLst>
          </p:cNvPr>
          <p:cNvSpPr txBox="1">
            <a:spLocks noChangeArrowheads="1"/>
          </p:cNvSpPr>
          <p:nvPr/>
        </p:nvSpPr>
        <p:spPr bwMode="auto">
          <a:xfrm>
            <a:off x="5441951" y="55816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14</a:t>
            </a:r>
            <a:endParaRPr lang="en-US" altLang="en-US" sz="1400">
              <a:latin typeface="Calibri" panose="020F0502020204030204" pitchFamily="34" charset="0"/>
            </a:endParaRPr>
          </a:p>
        </p:txBody>
      </p:sp>
      <p:sp>
        <p:nvSpPr>
          <p:cNvPr id="1309746" name="Text Box 45">
            <a:extLst>
              <a:ext uri="{FF2B5EF4-FFF2-40B4-BE49-F238E27FC236}">
                <a16:creationId xmlns:a16="http://schemas.microsoft.com/office/drawing/2014/main" id="{A74DDF60-59E1-6DFD-0C2D-B077DFBF55FB}"/>
              </a:ext>
            </a:extLst>
          </p:cNvPr>
          <p:cNvSpPr txBox="1">
            <a:spLocks noChangeArrowheads="1"/>
          </p:cNvSpPr>
          <p:nvPr/>
        </p:nvSpPr>
        <p:spPr bwMode="auto">
          <a:xfrm>
            <a:off x="2855913" y="5824538"/>
            <a:ext cx="2894012"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1400" b="1" dirty="0">
                <a:latin typeface="Arial" panose="020B0604020202020204" pitchFamily="34" charset="0"/>
              </a:rPr>
              <a:t>Monthly Opiate Use (days)</a:t>
            </a:r>
            <a:endParaRPr lang="en-US" altLang="en-US" sz="1400" b="1" dirty="0">
              <a:latin typeface="Arial" panose="020B0604020202020204" pitchFamily="34" charset="0"/>
            </a:endParaRPr>
          </a:p>
        </p:txBody>
      </p:sp>
      <p:sp>
        <p:nvSpPr>
          <p:cNvPr id="1309747" name="Text Box 104">
            <a:extLst>
              <a:ext uri="{FF2B5EF4-FFF2-40B4-BE49-F238E27FC236}">
                <a16:creationId xmlns:a16="http://schemas.microsoft.com/office/drawing/2014/main" id="{8B254A88-7ABC-7E5B-8316-0E603A8655DD}"/>
              </a:ext>
            </a:extLst>
          </p:cNvPr>
          <p:cNvSpPr txBox="1">
            <a:spLocks noChangeArrowheads="1"/>
          </p:cNvSpPr>
          <p:nvPr/>
        </p:nvSpPr>
        <p:spPr bwMode="auto">
          <a:xfrm rot="-5400000">
            <a:off x="4682332" y="3971132"/>
            <a:ext cx="3544887" cy="336550"/>
          </a:xfrm>
          <a:prstGeom prst="rect">
            <a:avLst/>
          </a:prstGeom>
          <a:noFill/>
          <a:ln>
            <a:noFill/>
          </a:ln>
          <a:effec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defRPr/>
            </a:pPr>
            <a:r>
              <a:rPr lang="en-US" altLang="en-US" sz="1600" b="1" dirty="0">
                <a:latin typeface="Garamond" panose="02020404030301010803" pitchFamily="18" charset="0"/>
              </a:rPr>
              <a:t>Probability of Progression to CDH</a:t>
            </a:r>
          </a:p>
        </p:txBody>
      </p:sp>
      <p:sp>
        <p:nvSpPr>
          <p:cNvPr id="1309748" name="TextBox 19">
            <a:extLst>
              <a:ext uri="{FF2B5EF4-FFF2-40B4-BE49-F238E27FC236}">
                <a16:creationId xmlns:a16="http://schemas.microsoft.com/office/drawing/2014/main" id="{3A1811B4-EF83-C91B-A065-39BF6B4C614D}"/>
              </a:ext>
            </a:extLst>
          </p:cNvPr>
          <p:cNvSpPr txBox="1">
            <a:spLocks noChangeArrowheads="1"/>
          </p:cNvSpPr>
          <p:nvPr/>
        </p:nvSpPr>
        <p:spPr bwMode="auto">
          <a:xfrm>
            <a:off x="7300914" y="2371726"/>
            <a:ext cx="2967037" cy="39687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2000" b="1" dirty="0">
                <a:latin typeface="Arial" panose="020B0604020202020204" pitchFamily="34" charset="0"/>
              </a:rPr>
              <a:t>Barbiturates</a:t>
            </a:r>
            <a:endParaRPr lang="en-US" altLang="en-US" sz="2000" b="1" dirty="0">
              <a:latin typeface="Arial" panose="020B0604020202020204" pitchFamily="34" charset="0"/>
            </a:endParaRPr>
          </a:p>
        </p:txBody>
      </p:sp>
      <p:sp>
        <p:nvSpPr>
          <p:cNvPr id="22573" name="Freeform 13">
            <a:extLst>
              <a:ext uri="{FF2B5EF4-FFF2-40B4-BE49-F238E27FC236}">
                <a16:creationId xmlns:a16="http://schemas.microsoft.com/office/drawing/2014/main" id="{5148B566-79D0-D5C1-794B-7C8E67846EDA}"/>
              </a:ext>
            </a:extLst>
          </p:cNvPr>
          <p:cNvSpPr>
            <a:spLocks/>
          </p:cNvSpPr>
          <p:nvPr/>
        </p:nvSpPr>
        <p:spPr bwMode="auto">
          <a:xfrm>
            <a:off x="7339013" y="2740025"/>
            <a:ext cx="2900362" cy="2782888"/>
          </a:xfrm>
          <a:custGeom>
            <a:avLst/>
            <a:gdLst>
              <a:gd name="T0" fmla="*/ 0 w 1264"/>
              <a:gd name="T1" fmla="*/ 0 h 1828"/>
              <a:gd name="T2" fmla="*/ 0 w 1264"/>
              <a:gd name="T3" fmla="*/ 2147483646 h 1828"/>
              <a:gd name="T4" fmla="*/ 2147483646 w 1264"/>
              <a:gd name="T5" fmla="*/ 2147483646 h 1828"/>
              <a:gd name="T6" fmla="*/ 0 60000 65536"/>
              <a:gd name="T7" fmla="*/ 0 60000 65536"/>
              <a:gd name="T8" fmla="*/ 0 60000 65536"/>
              <a:gd name="T9" fmla="*/ 0 w 1264"/>
              <a:gd name="T10" fmla="*/ 0 h 1828"/>
              <a:gd name="T11" fmla="*/ 1264 w 1264"/>
              <a:gd name="T12" fmla="*/ 1828 h 1828"/>
            </a:gdLst>
            <a:ahLst/>
            <a:cxnLst>
              <a:cxn ang="T6">
                <a:pos x="T0" y="T1"/>
              </a:cxn>
              <a:cxn ang="T7">
                <a:pos x="T2" y="T3"/>
              </a:cxn>
              <a:cxn ang="T8">
                <a:pos x="T4" y="T5"/>
              </a:cxn>
            </a:cxnLst>
            <a:rect l="T9" t="T10" r="T11" b="T12"/>
            <a:pathLst>
              <a:path w="1264" h="1828">
                <a:moveTo>
                  <a:pt x="0" y="0"/>
                </a:moveTo>
                <a:lnTo>
                  <a:pt x="0" y="1828"/>
                </a:lnTo>
                <a:lnTo>
                  <a:pt x="1264" y="182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09750" name="Text Box 37">
            <a:extLst>
              <a:ext uri="{FF2B5EF4-FFF2-40B4-BE49-F238E27FC236}">
                <a16:creationId xmlns:a16="http://schemas.microsoft.com/office/drawing/2014/main" id="{2FC73D17-6671-7CEF-4A75-8561AEACC16C}"/>
              </a:ext>
            </a:extLst>
          </p:cNvPr>
          <p:cNvSpPr txBox="1">
            <a:spLocks noChangeArrowheads="1"/>
          </p:cNvSpPr>
          <p:nvPr/>
        </p:nvSpPr>
        <p:spPr bwMode="auto">
          <a:xfrm>
            <a:off x="6742113" y="258127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0.40</a:t>
            </a:r>
            <a:endParaRPr lang="en-US" altLang="en-US" sz="1400">
              <a:latin typeface="Calibri" panose="020F0502020204030204" pitchFamily="34" charset="0"/>
            </a:endParaRPr>
          </a:p>
        </p:txBody>
      </p:sp>
      <p:sp>
        <p:nvSpPr>
          <p:cNvPr id="1309751" name="Text Box 38">
            <a:extLst>
              <a:ext uri="{FF2B5EF4-FFF2-40B4-BE49-F238E27FC236}">
                <a16:creationId xmlns:a16="http://schemas.microsoft.com/office/drawing/2014/main" id="{CB7837DB-2594-FA4B-0639-FA0EB8399B66}"/>
              </a:ext>
            </a:extLst>
          </p:cNvPr>
          <p:cNvSpPr txBox="1">
            <a:spLocks noChangeArrowheads="1"/>
          </p:cNvSpPr>
          <p:nvPr/>
        </p:nvSpPr>
        <p:spPr bwMode="auto">
          <a:xfrm>
            <a:off x="6742113" y="292417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0.35</a:t>
            </a:r>
            <a:endParaRPr lang="en-US" altLang="en-US" sz="1400">
              <a:latin typeface="Calibri" panose="020F0502020204030204" pitchFamily="34" charset="0"/>
            </a:endParaRPr>
          </a:p>
        </p:txBody>
      </p:sp>
      <p:sp>
        <p:nvSpPr>
          <p:cNvPr id="1309752" name="Text Box 39">
            <a:extLst>
              <a:ext uri="{FF2B5EF4-FFF2-40B4-BE49-F238E27FC236}">
                <a16:creationId xmlns:a16="http://schemas.microsoft.com/office/drawing/2014/main" id="{7D386639-D36A-224F-5E73-8AA725BE7C4A}"/>
              </a:ext>
            </a:extLst>
          </p:cNvPr>
          <p:cNvSpPr txBox="1">
            <a:spLocks noChangeArrowheads="1"/>
          </p:cNvSpPr>
          <p:nvPr/>
        </p:nvSpPr>
        <p:spPr bwMode="auto">
          <a:xfrm>
            <a:off x="6742113" y="32750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0.30</a:t>
            </a:r>
            <a:endParaRPr lang="en-US" altLang="en-US" sz="1400">
              <a:latin typeface="Calibri" panose="020F0502020204030204" pitchFamily="34" charset="0"/>
            </a:endParaRPr>
          </a:p>
        </p:txBody>
      </p:sp>
      <p:sp>
        <p:nvSpPr>
          <p:cNvPr id="1309753" name="Text Box 40">
            <a:extLst>
              <a:ext uri="{FF2B5EF4-FFF2-40B4-BE49-F238E27FC236}">
                <a16:creationId xmlns:a16="http://schemas.microsoft.com/office/drawing/2014/main" id="{8D22075A-9A1A-66CD-C9AC-C68285C415FB}"/>
              </a:ext>
            </a:extLst>
          </p:cNvPr>
          <p:cNvSpPr txBox="1">
            <a:spLocks noChangeArrowheads="1"/>
          </p:cNvSpPr>
          <p:nvPr/>
        </p:nvSpPr>
        <p:spPr bwMode="auto">
          <a:xfrm>
            <a:off x="6742113" y="36179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0.25</a:t>
            </a:r>
            <a:endParaRPr lang="en-US" altLang="en-US" sz="1400">
              <a:latin typeface="Calibri" panose="020F0502020204030204" pitchFamily="34" charset="0"/>
            </a:endParaRPr>
          </a:p>
        </p:txBody>
      </p:sp>
      <p:sp>
        <p:nvSpPr>
          <p:cNvPr id="1309754" name="Text Box 41">
            <a:extLst>
              <a:ext uri="{FF2B5EF4-FFF2-40B4-BE49-F238E27FC236}">
                <a16:creationId xmlns:a16="http://schemas.microsoft.com/office/drawing/2014/main" id="{DFC59A63-8112-5B7E-5E8E-3D0F18291F28}"/>
              </a:ext>
            </a:extLst>
          </p:cNvPr>
          <p:cNvSpPr txBox="1">
            <a:spLocks noChangeArrowheads="1"/>
          </p:cNvSpPr>
          <p:nvPr/>
        </p:nvSpPr>
        <p:spPr bwMode="auto">
          <a:xfrm>
            <a:off x="6742113" y="396557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0.20</a:t>
            </a:r>
            <a:endParaRPr lang="en-US" altLang="en-US" sz="1400">
              <a:latin typeface="Calibri" panose="020F0502020204030204" pitchFamily="34" charset="0"/>
            </a:endParaRPr>
          </a:p>
        </p:txBody>
      </p:sp>
      <p:sp>
        <p:nvSpPr>
          <p:cNvPr id="1309755" name="Text Box 42">
            <a:extLst>
              <a:ext uri="{FF2B5EF4-FFF2-40B4-BE49-F238E27FC236}">
                <a16:creationId xmlns:a16="http://schemas.microsoft.com/office/drawing/2014/main" id="{0CFBF110-1F93-F39B-1C25-CD9CA317CF69}"/>
              </a:ext>
            </a:extLst>
          </p:cNvPr>
          <p:cNvSpPr txBox="1">
            <a:spLocks noChangeArrowheads="1"/>
          </p:cNvSpPr>
          <p:nvPr/>
        </p:nvSpPr>
        <p:spPr bwMode="auto">
          <a:xfrm>
            <a:off x="6742113" y="4305300"/>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0.15</a:t>
            </a:r>
            <a:endParaRPr lang="en-US" altLang="en-US" sz="1400">
              <a:latin typeface="Calibri" panose="020F0502020204030204" pitchFamily="34" charset="0"/>
            </a:endParaRPr>
          </a:p>
        </p:txBody>
      </p:sp>
      <p:sp>
        <p:nvSpPr>
          <p:cNvPr id="1309756" name="Text Box 43">
            <a:extLst>
              <a:ext uri="{FF2B5EF4-FFF2-40B4-BE49-F238E27FC236}">
                <a16:creationId xmlns:a16="http://schemas.microsoft.com/office/drawing/2014/main" id="{8434BD41-EEF5-AE96-1867-224FF4164716}"/>
              </a:ext>
            </a:extLst>
          </p:cNvPr>
          <p:cNvSpPr txBox="1">
            <a:spLocks noChangeArrowheads="1"/>
          </p:cNvSpPr>
          <p:nvPr/>
        </p:nvSpPr>
        <p:spPr bwMode="auto">
          <a:xfrm>
            <a:off x="6742113" y="465296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0.10</a:t>
            </a:r>
            <a:endParaRPr lang="en-US" altLang="en-US" sz="1400">
              <a:latin typeface="Calibri" panose="020F0502020204030204" pitchFamily="34" charset="0"/>
            </a:endParaRPr>
          </a:p>
        </p:txBody>
      </p:sp>
      <p:sp>
        <p:nvSpPr>
          <p:cNvPr id="1309757" name="Text Box 44">
            <a:extLst>
              <a:ext uri="{FF2B5EF4-FFF2-40B4-BE49-F238E27FC236}">
                <a16:creationId xmlns:a16="http://schemas.microsoft.com/office/drawing/2014/main" id="{6F9A593A-E9B2-69B0-C9C8-264010D8C592}"/>
              </a:ext>
            </a:extLst>
          </p:cNvPr>
          <p:cNvSpPr txBox="1">
            <a:spLocks noChangeArrowheads="1"/>
          </p:cNvSpPr>
          <p:nvPr/>
        </p:nvSpPr>
        <p:spPr bwMode="auto">
          <a:xfrm>
            <a:off x="6742113" y="50022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0.05</a:t>
            </a:r>
            <a:endParaRPr lang="en-US" altLang="en-US" sz="1400">
              <a:latin typeface="Calibri" panose="020F0502020204030204" pitchFamily="34" charset="0"/>
            </a:endParaRPr>
          </a:p>
        </p:txBody>
      </p:sp>
      <p:sp>
        <p:nvSpPr>
          <p:cNvPr id="1309758" name="Text Box 45">
            <a:extLst>
              <a:ext uri="{FF2B5EF4-FFF2-40B4-BE49-F238E27FC236}">
                <a16:creationId xmlns:a16="http://schemas.microsoft.com/office/drawing/2014/main" id="{23DAD543-CF83-C09E-9AE8-1F79A8530720}"/>
              </a:ext>
            </a:extLst>
          </p:cNvPr>
          <p:cNvSpPr txBox="1">
            <a:spLocks noChangeArrowheads="1"/>
          </p:cNvSpPr>
          <p:nvPr/>
        </p:nvSpPr>
        <p:spPr bwMode="auto">
          <a:xfrm>
            <a:off x="6742113" y="535463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0.00</a:t>
            </a:r>
            <a:endParaRPr lang="en-US" altLang="en-US" sz="1400">
              <a:latin typeface="Calibri" panose="020F0502020204030204" pitchFamily="34" charset="0"/>
            </a:endParaRPr>
          </a:p>
        </p:txBody>
      </p:sp>
      <p:sp>
        <p:nvSpPr>
          <p:cNvPr id="1309759" name="Text Box 46">
            <a:extLst>
              <a:ext uri="{FF2B5EF4-FFF2-40B4-BE49-F238E27FC236}">
                <a16:creationId xmlns:a16="http://schemas.microsoft.com/office/drawing/2014/main" id="{78D78A85-C1A4-60FE-8868-84B778220B58}"/>
              </a:ext>
            </a:extLst>
          </p:cNvPr>
          <p:cNvSpPr txBox="1">
            <a:spLocks noChangeArrowheads="1"/>
          </p:cNvSpPr>
          <p:nvPr/>
        </p:nvSpPr>
        <p:spPr bwMode="auto">
          <a:xfrm>
            <a:off x="7218364" y="5594350"/>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a:t>
            </a:r>
            <a:endParaRPr lang="en-US" altLang="en-US" sz="1400">
              <a:latin typeface="Calibri" panose="020F0502020204030204" pitchFamily="34" charset="0"/>
            </a:endParaRPr>
          </a:p>
        </p:txBody>
      </p:sp>
      <p:sp>
        <p:nvSpPr>
          <p:cNvPr id="1309760" name="Text Box 47">
            <a:extLst>
              <a:ext uri="{FF2B5EF4-FFF2-40B4-BE49-F238E27FC236}">
                <a16:creationId xmlns:a16="http://schemas.microsoft.com/office/drawing/2014/main" id="{3EA483BF-177A-0472-3EB7-155E91C7F818}"/>
              </a:ext>
            </a:extLst>
          </p:cNvPr>
          <p:cNvSpPr txBox="1">
            <a:spLocks noChangeArrowheads="1"/>
          </p:cNvSpPr>
          <p:nvPr/>
        </p:nvSpPr>
        <p:spPr bwMode="auto">
          <a:xfrm>
            <a:off x="7594600" y="5594350"/>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2</a:t>
            </a:r>
            <a:endParaRPr lang="en-US" altLang="en-US" sz="1400">
              <a:latin typeface="Calibri" panose="020F0502020204030204" pitchFamily="34" charset="0"/>
            </a:endParaRPr>
          </a:p>
        </p:txBody>
      </p:sp>
      <p:sp>
        <p:nvSpPr>
          <p:cNvPr id="1309761" name="Text Box 48">
            <a:extLst>
              <a:ext uri="{FF2B5EF4-FFF2-40B4-BE49-F238E27FC236}">
                <a16:creationId xmlns:a16="http://schemas.microsoft.com/office/drawing/2014/main" id="{C0678831-304B-2AE2-DDEA-2F25DBFEFBA7}"/>
              </a:ext>
            </a:extLst>
          </p:cNvPr>
          <p:cNvSpPr txBox="1">
            <a:spLocks noChangeArrowheads="1"/>
          </p:cNvSpPr>
          <p:nvPr/>
        </p:nvSpPr>
        <p:spPr bwMode="auto">
          <a:xfrm>
            <a:off x="7980364" y="5594350"/>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4</a:t>
            </a:r>
            <a:endParaRPr lang="en-US" altLang="en-US" sz="1400">
              <a:latin typeface="Calibri" panose="020F0502020204030204" pitchFamily="34" charset="0"/>
            </a:endParaRPr>
          </a:p>
        </p:txBody>
      </p:sp>
      <p:sp>
        <p:nvSpPr>
          <p:cNvPr id="1309762" name="Text Box 49">
            <a:extLst>
              <a:ext uri="{FF2B5EF4-FFF2-40B4-BE49-F238E27FC236}">
                <a16:creationId xmlns:a16="http://schemas.microsoft.com/office/drawing/2014/main" id="{F3474768-FA1E-1C52-8EDD-96B066B1916D}"/>
              </a:ext>
            </a:extLst>
          </p:cNvPr>
          <p:cNvSpPr txBox="1">
            <a:spLocks noChangeArrowheads="1"/>
          </p:cNvSpPr>
          <p:nvPr/>
        </p:nvSpPr>
        <p:spPr bwMode="auto">
          <a:xfrm>
            <a:off x="8372475" y="5594350"/>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6</a:t>
            </a:r>
            <a:endParaRPr lang="en-US" altLang="en-US" sz="1400">
              <a:latin typeface="Calibri" panose="020F0502020204030204" pitchFamily="34" charset="0"/>
            </a:endParaRPr>
          </a:p>
        </p:txBody>
      </p:sp>
      <p:sp>
        <p:nvSpPr>
          <p:cNvPr id="1309763" name="Text Box 50">
            <a:extLst>
              <a:ext uri="{FF2B5EF4-FFF2-40B4-BE49-F238E27FC236}">
                <a16:creationId xmlns:a16="http://schemas.microsoft.com/office/drawing/2014/main" id="{195BE442-5279-7A09-2610-084B1655C7CE}"/>
              </a:ext>
            </a:extLst>
          </p:cNvPr>
          <p:cNvSpPr txBox="1">
            <a:spLocks noChangeArrowheads="1"/>
          </p:cNvSpPr>
          <p:nvPr/>
        </p:nvSpPr>
        <p:spPr bwMode="auto">
          <a:xfrm>
            <a:off x="8755064" y="5594350"/>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8</a:t>
            </a:r>
            <a:endParaRPr lang="en-US" altLang="en-US" sz="1400">
              <a:latin typeface="Calibri" panose="020F0502020204030204" pitchFamily="34" charset="0"/>
            </a:endParaRPr>
          </a:p>
        </p:txBody>
      </p:sp>
      <p:sp>
        <p:nvSpPr>
          <p:cNvPr id="1309764" name="Text Box 51">
            <a:extLst>
              <a:ext uri="{FF2B5EF4-FFF2-40B4-BE49-F238E27FC236}">
                <a16:creationId xmlns:a16="http://schemas.microsoft.com/office/drawing/2014/main" id="{1660B393-BE6B-6310-569E-CB6A5A52D790}"/>
              </a:ext>
            </a:extLst>
          </p:cNvPr>
          <p:cNvSpPr txBox="1">
            <a:spLocks noChangeArrowheads="1"/>
          </p:cNvSpPr>
          <p:nvPr/>
        </p:nvSpPr>
        <p:spPr bwMode="auto">
          <a:xfrm>
            <a:off x="9101139" y="55943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10</a:t>
            </a:r>
            <a:endParaRPr lang="en-US" altLang="en-US" sz="1400">
              <a:latin typeface="Calibri" panose="020F0502020204030204" pitchFamily="34" charset="0"/>
            </a:endParaRPr>
          </a:p>
        </p:txBody>
      </p:sp>
      <p:sp>
        <p:nvSpPr>
          <p:cNvPr id="1309765" name="Text Box 52">
            <a:extLst>
              <a:ext uri="{FF2B5EF4-FFF2-40B4-BE49-F238E27FC236}">
                <a16:creationId xmlns:a16="http://schemas.microsoft.com/office/drawing/2014/main" id="{5053FC5A-7DDC-CCE1-96A2-23221989ADC0}"/>
              </a:ext>
            </a:extLst>
          </p:cNvPr>
          <p:cNvSpPr txBox="1">
            <a:spLocks noChangeArrowheads="1"/>
          </p:cNvSpPr>
          <p:nvPr/>
        </p:nvSpPr>
        <p:spPr bwMode="auto">
          <a:xfrm>
            <a:off x="9520239" y="55943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12</a:t>
            </a:r>
            <a:endParaRPr lang="en-US" altLang="en-US" sz="1400">
              <a:latin typeface="Calibri" panose="020F0502020204030204" pitchFamily="34" charset="0"/>
            </a:endParaRPr>
          </a:p>
        </p:txBody>
      </p:sp>
      <p:sp>
        <p:nvSpPr>
          <p:cNvPr id="1309766" name="Text Box 53">
            <a:extLst>
              <a:ext uri="{FF2B5EF4-FFF2-40B4-BE49-F238E27FC236}">
                <a16:creationId xmlns:a16="http://schemas.microsoft.com/office/drawing/2014/main" id="{59F06DD2-E76E-864C-BD5F-E03348945F43}"/>
              </a:ext>
            </a:extLst>
          </p:cNvPr>
          <p:cNvSpPr txBox="1">
            <a:spLocks noChangeArrowheads="1"/>
          </p:cNvSpPr>
          <p:nvPr/>
        </p:nvSpPr>
        <p:spPr bwMode="auto">
          <a:xfrm>
            <a:off x="9910764" y="5594350"/>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14</a:t>
            </a:r>
            <a:endParaRPr lang="en-US" altLang="en-US" sz="1400">
              <a:latin typeface="Calibri" panose="020F0502020204030204" pitchFamily="34" charset="0"/>
            </a:endParaRPr>
          </a:p>
        </p:txBody>
      </p:sp>
      <p:sp>
        <p:nvSpPr>
          <p:cNvPr id="1309767" name="Text Box 133">
            <a:extLst>
              <a:ext uri="{FF2B5EF4-FFF2-40B4-BE49-F238E27FC236}">
                <a16:creationId xmlns:a16="http://schemas.microsoft.com/office/drawing/2014/main" id="{6A82AD2C-BE18-DFBB-77BE-4A1062FF3BA1}"/>
              </a:ext>
            </a:extLst>
          </p:cNvPr>
          <p:cNvSpPr txBox="1">
            <a:spLocks noChangeArrowheads="1"/>
          </p:cNvSpPr>
          <p:nvPr/>
        </p:nvSpPr>
        <p:spPr bwMode="auto">
          <a:xfrm>
            <a:off x="7337426" y="5824538"/>
            <a:ext cx="2892425"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1400" b="1">
                <a:latin typeface="Arial" panose="020B0604020202020204" pitchFamily="34" charset="0"/>
              </a:rPr>
              <a:t>Monthly Barbiturate Use (days)</a:t>
            </a:r>
            <a:endParaRPr lang="en-US" altLang="en-US" sz="1400" b="1">
              <a:latin typeface="Arial" panose="020B0604020202020204" pitchFamily="34" charset="0"/>
            </a:endParaRPr>
          </a:p>
        </p:txBody>
      </p:sp>
      <p:grpSp>
        <p:nvGrpSpPr>
          <p:cNvPr id="22592" name="Group 126">
            <a:extLst>
              <a:ext uri="{FF2B5EF4-FFF2-40B4-BE49-F238E27FC236}">
                <a16:creationId xmlns:a16="http://schemas.microsoft.com/office/drawing/2014/main" id="{9000C485-F09E-FACA-D5B0-609AA5E20A00}"/>
              </a:ext>
            </a:extLst>
          </p:cNvPr>
          <p:cNvGrpSpPr>
            <a:grpSpLocks/>
          </p:cNvGrpSpPr>
          <p:nvPr/>
        </p:nvGrpSpPr>
        <p:grpSpPr bwMode="auto">
          <a:xfrm>
            <a:off x="7343775" y="5516563"/>
            <a:ext cx="2693988" cy="76200"/>
            <a:chOff x="3579" y="3363"/>
            <a:chExt cx="1508" cy="66"/>
          </a:xfrm>
        </p:grpSpPr>
        <p:sp>
          <p:nvSpPr>
            <p:cNvPr id="22611" name="Line 23">
              <a:extLst>
                <a:ext uri="{FF2B5EF4-FFF2-40B4-BE49-F238E27FC236}">
                  <a16:creationId xmlns:a16="http://schemas.microsoft.com/office/drawing/2014/main" id="{B748B1C0-7703-DDF6-4565-E73BE253D8AC}"/>
                </a:ext>
              </a:extLst>
            </p:cNvPr>
            <p:cNvSpPr>
              <a:spLocks noChangeShapeType="1"/>
            </p:cNvSpPr>
            <p:nvPr/>
          </p:nvSpPr>
          <p:spPr bwMode="auto">
            <a:xfrm rot="-5400000">
              <a:off x="3758"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2" name="Line 24">
              <a:extLst>
                <a:ext uri="{FF2B5EF4-FFF2-40B4-BE49-F238E27FC236}">
                  <a16:creationId xmlns:a16="http://schemas.microsoft.com/office/drawing/2014/main" id="{AF08E004-5FA2-4633-C44A-9165494B3162}"/>
                </a:ext>
              </a:extLst>
            </p:cNvPr>
            <p:cNvSpPr>
              <a:spLocks noChangeShapeType="1"/>
            </p:cNvSpPr>
            <p:nvPr/>
          </p:nvSpPr>
          <p:spPr bwMode="auto">
            <a:xfrm rot="-5400000">
              <a:off x="3546"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3" name="Line 25">
              <a:extLst>
                <a:ext uri="{FF2B5EF4-FFF2-40B4-BE49-F238E27FC236}">
                  <a16:creationId xmlns:a16="http://schemas.microsoft.com/office/drawing/2014/main" id="{DFD50468-5300-88C8-39C1-FEFD7A08807A}"/>
                </a:ext>
              </a:extLst>
            </p:cNvPr>
            <p:cNvSpPr>
              <a:spLocks noChangeShapeType="1"/>
            </p:cNvSpPr>
            <p:nvPr/>
          </p:nvSpPr>
          <p:spPr bwMode="auto">
            <a:xfrm rot="-5400000">
              <a:off x="3975"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4" name="Line 26">
              <a:extLst>
                <a:ext uri="{FF2B5EF4-FFF2-40B4-BE49-F238E27FC236}">
                  <a16:creationId xmlns:a16="http://schemas.microsoft.com/office/drawing/2014/main" id="{23FBE2B8-8A1E-9D60-241F-71B42CE50312}"/>
                </a:ext>
              </a:extLst>
            </p:cNvPr>
            <p:cNvSpPr>
              <a:spLocks noChangeShapeType="1"/>
            </p:cNvSpPr>
            <p:nvPr/>
          </p:nvSpPr>
          <p:spPr bwMode="auto">
            <a:xfrm rot="-5400000">
              <a:off x="4192"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5" name="Line 27">
              <a:extLst>
                <a:ext uri="{FF2B5EF4-FFF2-40B4-BE49-F238E27FC236}">
                  <a16:creationId xmlns:a16="http://schemas.microsoft.com/office/drawing/2014/main" id="{8DA22521-4880-3311-114F-424A923F76AA}"/>
                </a:ext>
              </a:extLst>
            </p:cNvPr>
            <p:cNvSpPr>
              <a:spLocks noChangeShapeType="1"/>
            </p:cNvSpPr>
            <p:nvPr/>
          </p:nvSpPr>
          <p:spPr bwMode="auto">
            <a:xfrm rot="-5400000">
              <a:off x="4408"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6" name="Line 28">
              <a:extLst>
                <a:ext uri="{FF2B5EF4-FFF2-40B4-BE49-F238E27FC236}">
                  <a16:creationId xmlns:a16="http://schemas.microsoft.com/office/drawing/2014/main" id="{57CD12FB-7487-3482-0941-C4F387A40481}"/>
                </a:ext>
              </a:extLst>
            </p:cNvPr>
            <p:cNvSpPr>
              <a:spLocks noChangeShapeType="1"/>
            </p:cNvSpPr>
            <p:nvPr/>
          </p:nvSpPr>
          <p:spPr bwMode="auto">
            <a:xfrm rot="-5400000">
              <a:off x="4619"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7" name="Line 30">
              <a:extLst>
                <a:ext uri="{FF2B5EF4-FFF2-40B4-BE49-F238E27FC236}">
                  <a16:creationId xmlns:a16="http://schemas.microsoft.com/office/drawing/2014/main" id="{0D87AE20-43BF-CBB1-3A8B-2C69DC603F67}"/>
                </a:ext>
              </a:extLst>
            </p:cNvPr>
            <p:cNvSpPr>
              <a:spLocks noChangeShapeType="1"/>
            </p:cNvSpPr>
            <p:nvPr/>
          </p:nvSpPr>
          <p:spPr bwMode="auto">
            <a:xfrm rot="-5400000">
              <a:off x="5054"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18" name="Line 24">
              <a:extLst>
                <a:ext uri="{FF2B5EF4-FFF2-40B4-BE49-F238E27FC236}">
                  <a16:creationId xmlns:a16="http://schemas.microsoft.com/office/drawing/2014/main" id="{0FC84B02-A6B7-EA97-956A-79FEB792A785}"/>
                </a:ext>
              </a:extLst>
            </p:cNvPr>
            <p:cNvSpPr>
              <a:spLocks noChangeShapeType="1"/>
            </p:cNvSpPr>
            <p:nvPr/>
          </p:nvSpPr>
          <p:spPr bwMode="auto">
            <a:xfrm rot="-5400000">
              <a:off x="4843" y="3396"/>
              <a:ext cx="6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2593" name="Line 15">
            <a:extLst>
              <a:ext uri="{FF2B5EF4-FFF2-40B4-BE49-F238E27FC236}">
                <a16:creationId xmlns:a16="http://schemas.microsoft.com/office/drawing/2014/main" id="{8DFB8BAA-546F-F989-901B-457227740584}"/>
              </a:ext>
            </a:extLst>
          </p:cNvPr>
          <p:cNvSpPr>
            <a:spLocks noChangeShapeType="1"/>
          </p:cNvSpPr>
          <p:nvPr/>
        </p:nvSpPr>
        <p:spPr bwMode="auto">
          <a:xfrm>
            <a:off x="7239000" y="5162550"/>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4" name="Line 16">
            <a:extLst>
              <a:ext uri="{FF2B5EF4-FFF2-40B4-BE49-F238E27FC236}">
                <a16:creationId xmlns:a16="http://schemas.microsoft.com/office/drawing/2014/main" id="{18111603-54C8-7668-AC7C-6836F08AB8F4}"/>
              </a:ext>
            </a:extLst>
          </p:cNvPr>
          <p:cNvSpPr>
            <a:spLocks noChangeShapeType="1"/>
          </p:cNvSpPr>
          <p:nvPr/>
        </p:nvSpPr>
        <p:spPr bwMode="auto">
          <a:xfrm>
            <a:off x="7239000" y="4816475"/>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5" name="Line 17">
            <a:extLst>
              <a:ext uri="{FF2B5EF4-FFF2-40B4-BE49-F238E27FC236}">
                <a16:creationId xmlns:a16="http://schemas.microsoft.com/office/drawing/2014/main" id="{60BC88EF-C6EC-4311-24BC-2187794B2199}"/>
              </a:ext>
            </a:extLst>
          </p:cNvPr>
          <p:cNvSpPr>
            <a:spLocks noChangeShapeType="1"/>
          </p:cNvSpPr>
          <p:nvPr/>
        </p:nvSpPr>
        <p:spPr bwMode="auto">
          <a:xfrm>
            <a:off x="7239000" y="4464050"/>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6" name="Line 18">
            <a:extLst>
              <a:ext uri="{FF2B5EF4-FFF2-40B4-BE49-F238E27FC236}">
                <a16:creationId xmlns:a16="http://schemas.microsoft.com/office/drawing/2014/main" id="{5AAC8A29-6668-705D-416D-0C8F1FB9DD2C}"/>
              </a:ext>
            </a:extLst>
          </p:cNvPr>
          <p:cNvSpPr>
            <a:spLocks noChangeShapeType="1"/>
          </p:cNvSpPr>
          <p:nvPr/>
        </p:nvSpPr>
        <p:spPr bwMode="auto">
          <a:xfrm>
            <a:off x="7239000" y="4117975"/>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7" name="Line 19">
            <a:extLst>
              <a:ext uri="{FF2B5EF4-FFF2-40B4-BE49-F238E27FC236}">
                <a16:creationId xmlns:a16="http://schemas.microsoft.com/office/drawing/2014/main" id="{13DB7572-7F4C-58F9-7DB6-F2DE59E28699}"/>
              </a:ext>
            </a:extLst>
          </p:cNvPr>
          <p:cNvSpPr>
            <a:spLocks noChangeShapeType="1"/>
          </p:cNvSpPr>
          <p:nvPr/>
        </p:nvSpPr>
        <p:spPr bwMode="auto">
          <a:xfrm>
            <a:off x="7239000" y="3773488"/>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8" name="Line 20">
            <a:extLst>
              <a:ext uri="{FF2B5EF4-FFF2-40B4-BE49-F238E27FC236}">
                <a16:creationId xmlns:a16="http://schemas.microsoft.com/office/drawing/2014/main" id="{D5B303E8-1327-539D-1504-72A0F88D2852}"/>
              </a:ext>
            </a:extLst>
          </p:cNvPr>
          <p:cNvSpPr>
            <a:spLocks noChangeShapeType="1"/>
          </p:cNvSpPr>
          <p:nvPr/>
        </p:nvSpPr>
        <p:spPr bwMode="auto">
          <a:xfrm>
            <a:off x="7239000" y="3429000"/>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99" name="Line 21">
            <a:extLst>
              <a:ext uri="{FF2B5EF4-FFF2-40B4-BE49-F238E27FC236}">
                <a16:creationId xmlns:a16="http://schemas.microsoft.com/office/drawing/2014/main" id="{5F2FB6FE-C132-C77E-A9E0-5993B5B7A14B}"/>
              </a:ext>
            </a:extLst>
          </p:cNvPr>
          <p:cNvSpPr>
            <a:spLocks noChangeShapeType="1"/>
          </p:cNvSpPr>
          <p:nvPr/>
        </p:nvSpPr>
        <p:spPr bwMode="auto">
          <a:xfrm>
            <a:off x="7239000" y="3078163"/>
            <a:ext cx="952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00" name="Line 22">
            <a:extLst>
              <a:ext uri="{FF2B5EF4-FFF2-40B4-BE49-F238E27FC236}">
                <a16:creationId xmlns:a16="http://schemas.microsoft.com/office/drawing/2014/main" id="{95FEC962-8B15-3782-9840-650FA655FC58}"/>
              </a:ext>
            </a:extLst>
          </p:cNvPr>
          <p:cNvSpPr>
            <a:spLocks noChangeShapeType="1"/>
          </p:cNvSpPr>
          <p:nvPr/>
        </p:nvSpPr>
        <p:spPr bwMode="auto">
          <a:xfrm>
            <a:off x="7239000" y="2735263"/>
            <a:ext cx="952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01" name="Line 24">
            <a:extLst>
              <a:ext uri="{FF2B5EF4-FFF2-40B4-BE49-F238E27FC236}">
                <a16:creationId xmlns:a16="http://schemas.microsoft.com/office/drawing/2014/main" id="{1E74D1AE-8376-975D-FF08-690EAB004B44}"/>
              </a:ext>
            </a:extLst>
          </p:cNvPr>
          <p:cNvSpPr>
            <a:spLocks noChangeShapeType="1"/>
          </p:cNvSpPr>
          <p:nvPr/>
        </p:nvSpPr>
        <p:spPr bwMode="auto">
          <a:xfrm rot="16200000" flipH="1">
            <a:off x="7284244" y="5472907"/>
            <a:ext cx="0" cy="1000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02" name="Line 24">
            <a:extLst>
              <a:ext uri="{FF2B5EF4-FFF2-40B4-BE49-F238E27FC236}">
                <a16:creationId xmlns:a16="http://schemas.microsoft.com/office/drawing/2014/main" id="{AF991EDC-9ADD-7A0A-C72A-C70DFE5FD7C2}"/>
              </a:ext>
            </a:extLst>
          </p:cNvPr>
          <p:cNvSpPr>
            <a:spLocks noChangeShapeType="1"/>
          </p:cNvSpPr>
          <p:nvPr/>
        </p:nvSpPr>
        <p:spPr bwMode="auto">
          <a:xfrm rot="16200000" flipH="1">
            <a:off x="7289007" y="2696369"/>
            <a:ext cx="0" cy="10001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2603" name="Group 121">
            <a:extLst>
              <a:ext uri="{FF2B5EF4-FFF2-40B4-BE49-F238E27FC236}">
                <a16:creationId xmlns:a16="http://schemas.microsoft.com/office/drawing/2014/main" id="{72859F15-9030-D426-A58D-CFE17A87C619}"/>
              </a:ext>
            </a:extLst>
          </p:cNvPr>
          <p:cNvGrpSpPr>
            <a:grpSpLocks/>
          </p:cNvGrpSpPr>
          <p:nvPr/>
        </p:nvGrpSpPr>
        <p:grpSpPr bwMode="auto">
          <a:xfrm>
            <a:off x="4714876" y="1612900"/>
            <a:ext cx="2479675" cy="508000"/>
            <a:chOff x="441" y="3907"/>
            <a:chExt cx="1388" cy="320"/>
          </a:xfrm>
          <a:effectLst/>
        </p:grpSpPr>
        <p:sp>
          <p:nvSpPr>
            <p:cNvPr id="22604" name="Line 131">
              <a:extLst>
                <a:ext uri="{FF2B5EF4-FFF2-40B4-BE49-F238E27FC236}">
                  <a16:creationId xmlns:a16="http://schemas.microsoft.com/office/drawing/2014/main" id="{B146D9D4-92D9-E4B8-FFE6-AA66BF06DD66}"/>
                </a:ext>
              </a:extLst>
            </p:cNvPr>
            <p:cNvSpPr>
              <a:spLocks noChangeShapeType="1"/>
            </p:cNvSpPr>
            <p:nvPr/>
          </p:nvSpPr>
          <p:spPr bwMode="auto">
            <a:xfrm>
              <a:off x="1419" y="4150"/>
              <a:ext cx="120" cy="0"/>
            </a:xfrm>
            <a:prstGeom prst="line">
              <a:avLst/>
            </a:prstGeom>
            <a:noFill/>
            <a:ln w="3810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05" name="Line 132">
              <a:extLst>
                <a:ext uri="{FF2B5EF4-FFF2-40B4-BE49-F238E27FC236}">
                  <a16:creationId xmlns:a16="http://schemas.microsoft.com/office/drawing/2014/main" id="{4FABCB36-3C3A-DD9A-5541-B09A304FC8C9}"/>
                </a:ext>
              </a:extLst>
            </p:cNvPr>
            <p:cNvSpPr>
              <a:spLocks noChangeShapeType="1"/>
            </p:cNvSpPr>
            <p:nvPr/>
          </p:nvSpPr>
          <p:spPr bwMode="auto">
            <a:xfrm>
              <a:off x="960" y="4150"/>
              <a:ext cx="12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06" name="Line 133">
              <a:extLst>
                <a:ext uri="{FF2B5EF4-FFF2-40B4-BE49-F238E27FC236}">
                  <a16:creationId xmlns:a16="http://schemas.microsoft.com/office/drawing/2014/main" id="{07F32899-3F7F-8D08-145D-953C078ACB2E}"/>
                </a:ext>
              </a:extLst>
            </p:cNvPr>
            <p:cNvSpPr>
              <a:spLocks noChangeShapeType="1"/>
            </p:cNvSpPr>
            <p:nvPr/>
          </p:nvSpPr>
          <p:spPr bwMode="auto">
            <a:xfrm>
              <a:off x="509" y="4150"/>
              <a:ext cx="120" cy="0"/>
            </a:xfrm>
            <a:prstGeom prst="line">
              <a:avLst/>
            </a:prstGeom>
            <a:noFill/>
            <a:ln w="38100">
              <a:solidFill>
                <a:srgbClr val="F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09791" name="Text Box 134">
              <a:extLst>
                <a:ext uri="{FF2B5EF4-FFF2-40B4-BE49-F238E27FC236}">
                  <a16:creationId xmlns:a16="http://schemas.microsoft.com/office/drawing/2014/main" id="{48B1025E-FE6F-6377-DC46-A0FDB1C5D4D9}"/>
                </a:ext>
              </a:extLst>
            </p:cNvPr>
            <p:cNvSpPr txBox="1">
              <a:spLocks noChangeArrowheads="1"/>
            </p:cNvSpPr>
            <p:nvPr/>
          </p:nvSpPr>
          <p:spPr bwMode="auto">
            <a:xfrm>
              <a:off x="633" y="4054"/>
              <a:ext cx="216" cy="173"/>
            </a:xfrm>
            <a:prstGeom prst="rect">
              <a:avLst/>
            </a:prstGeom>
            <a:noFill/>
            <a:ln>
              <a:noFill/>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a:latin typeface="Calibri" panose="020F0502020204030204" pitchFamily="34" charset="0"/>
                </a:rPr>
                <a:t>0-4</a:t>
              </a:r>
              <a:endParaRPr lang="en-US" altLang="en-US" sz="1200">
                <a:latin typeface="Calibri" panose="020F0502020204030204" pitchFamily="34" charset="0"/>
              </a:endParaRPr>
            </a:p>
          </p:txBody>
        </p:sp>
        <p:sp>
          <p:nvSpPr>
            <p:cNvPr id="1309792" name="Text Box 136">
              <a:extLst>
                <a:ext uri="{FF2B5EF4-FFF2-40B4-BE49-F238E27FC236}">
                  <a16:creationId xmlns:a16="http://schemas.microsoft.com/office/drawing/2014/main" id="{5AEF4786-D02D-6297-96DC-56721ECE8BB3}"/>
                </a:ext>
              </a:extLst>
            </p:cNvPr>
            <p:cNvSpPr txBox="1">
              <a:spLocks noChangeArrowheads="1"/>
            </p:cNvSpPr>
            <p:nvPr/>
          </p:nvSpPr>
          <p:spPr bwMode="auto">
            <a:xfrm>
              <a:off x="1083" y="4054"/>
              <a:ext cx="219" cy="173"/>
            </a:xfrm>
            <a:prstGeom prst="rect">
              <a:avLst/>
            </a:prstGeom>
            <a:noFill/>
            <a:ln>
              <a:noFill/>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a:latin typeface="Calibri" panose="020F0502020204030204" pitchFamily="34" charset="0"/>
                </a:rPr>
                <a:t>5-9</a:t>
              </a:r>
              <a:endParaRPr lang="en-US" altLang="en-US" sz="1200">
                <a:latin typeface="Calibri" panose="020F0502020204030204" pitchFamily="34" charset="0"/>
              </a:endParaRPr>
            </a:p>
          </p:txBody>
        </p:sp>
        <p:sp>
          <p:nvSpPr>
            <p:cNvPr id="1309793" name="Text Box 137">
              <a:extLst>
                <a:ext uri="{FF2B5EF4-FFF2-40B4-BE49-F238E27FC236}">
                  <a16:creationId xmlns:a16="http://schemas.microsoft.com/office/drawing/2014/main" id="{7DEFD3A6-E7E0-29B0-1153-8B4E889C0E37}"/>
                </a:ext>
              </a:extLst>
            </p:cNvPr>
            <p:cNvSpPr txBox="1">
              <a:spLocks noChangeArrowheads="1"/>
            </p:cNvSpPr>
            <p:nvPr/>
          </p:nvSpPr>
          <p:spPr bwMode="auto">
            <a:xfrm>
              <a:off x="1526" y="4053"/>
              <a:ext cx="303" cy="173"/>
            </a:xfrm>
            <a:prstGeom prst="rect">
              <a:avLst/>
            </a:prstGeom>
            <a:noFill/>
            <a:ln>
              <a:noFill/>
            </a:ln>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dirty="0">
                  <a:latin typeface="Calibri" panose="020F0502020204030204" pitchFamily="34" charset="0"/>
                </a:rPr>
                <a:t>10-14</a:t>
              </a:r>
              <a:endParaRPr lang="en-US" altLang="en-US" sz="1200" dirty="0">
                <a:latin typeface="Calibri" panose="020F0502020204030204" pitchFamily="34" charset="0"/>
              </a:endParaRPr>
            </a:p>
          </p:txBody>
        </p:sp>
        <p:sp>
          <p:nvSpPr>
            <p:cNvPr id="1309794" name="Text Box 137">
              <a:extLst>
                <a:ext uri="{FF2B5EF4-FFF2-40B4-BE49-F238E27FC236}">
                  <a16:creationId xmlns:a16="http://schemas.microsoft.com/office/drawing/2014/main" id="{5BC855B8-BEA1-123F-CC07-3EFA2692099F}"/>
                </a:ext>
              </a:extLst>
            </p:cNvPr>
            <p:cNvSpPr txBox="1">
              <a:spLocks noChangeArrowheads="1"/>
            </p:cNvSpPr>
            <p:nvPr/>
          </p:nvSpPr>
          <p:spPr bwMode="auto">
            <a:xfrm>
              <a:off x="441" y="3907"/>
              <a:ext cx="1072" cy="192"/>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400" dirty="0">
                  <a:latin typeface="Calibri" panose="020F0502020204030204" pitchFamily="34" charset="0"/>
                </a:rPr>
                <a:t>Monthly headache days</a:t>
              </a:r>
              <a:endParaRPr lang="en-US" altLang="en-US" sz="1400" dirty="0">
                <a:latin typeface="Calibri" panose="020F0502020204030204" pitchFamily="34" charset="0"/>
              </a:endParaRPr>
            </a:p>
          </p:txBody>
        </p:sp>
      </p:grpSp>
      <p:sp>
        <p:nvSpPr>
          <p:cNvPr id="3" name="Footer Placeholder 2">
            <a:extLst>
              <a:ext uri="{FF2B5EF4-FFF2-40B4-BE49-F238E27FC236}">
                <a16:creationId xmlns:a16="http://schemas.microsoft.com/office/drawing/2014/main" id="{7C0FD79A-140D-1C59-5507-0E4C36A09809}"/>
              </a:ext>
            </a:extLst>
          </p:cNvPr>
          <p:cNvSpPr>
            <a:spLocks noGrp="1"/>
          </p:cNvSpPr>
          <p:nvPr>
            <p:ph type="ftr" sz="quarter" idx="3"/>
          </p:nvPr>
        </p:nvSpPr>
        <p:spPr/>
        <p:txBody>
          <a:bodyPr/>
          <a:lstStyle/>
          <a:p>
            <a:r>
              <a:rPr lang="en-US" dirty="0"/>
              <a:t>CHD, chronic daily headache.</a:t>
            </a:r>
          </a:p>
          <a:p>
            <a:r>
              <a:rPr lang="en-US" dirty="0"/>
              <a:t>
</a:t>
            </a:r>
            <a:r>
              <a:rPr lang="en-US" dirty="0" err="1"/>
              <a:t>Bigal</a:t>
            </a:r>
            <a:r>
              <a:rPr lang="en-US" dirty="0"/>
              <a:t> ME, et al. </a:t>
            </a:r>
            <a:r>
              <a:rPr lang="en-US" i="1" dirty="0"/>
              <a:t>Headache</a:t>
            </a:r>
            <a:r>
              <a:rPr lang="en-US" dirty="0"/>
              <a:t>. 2008;48:1157-68.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6BA402D-DE83-069A-C13D-372D21E730A0}"/>
              </a:ext>
            </a:extLst>
          </p:cNvPr>
          <p:cNvSpPr>
            <a:spLocks noGrp="1"/>
          </p:cNvSpPr>
          <p:nvPr>
            <p:ph type="ftr" sz="quarter" idx="3"/>
          </p:nvPr>
        </p:nvSpPr>
        <p:spPr/>
        <p:txBody>
          <a:bodyPr/>
          <a:lstStyle/>
          <a:p>
            <a:r>
              <a:rPr lang="en-US" dirty="0"/>
              <a:t>NSAID, nonsteroidal anti-inflammatory drug.</a:t>
            </a:r>
          </a:p>
          <a:p>
            <a:r>
              <a:rPr lang="en-US" dirty="0"/>
              <a:t>
</a:t>
            </a:r>
            <a:r>
              <a:rPr lang="en-US" dirty="0" err="1"/>
              <a:t>Bigal</a:t>
            </a:r>
            <a:r>
              <a:rPr lang="en-US" dirty="0"/>
              <a:t> ME, et al. </a:t>
            </a:r>
            <a:r>
              <a:rPr lang="en-US" i="1" dirty="0"/>
              <a:t>Headache</a:t>
            </a:r>
            <a:r>
              <a:rPr lang="en-US" dirty="0"/>
              <a:t>. 2008;48:1157-68.</a:t>
            </a:r>
          </a:p>
        </p:txBody>
      </p:sp>
      <p:sp>
        <p:nvSpPr>
          <p:cNvPr id="1311746" name="Slide Number Placeholder 2">
            <a:extLst>
              <a:ext uri="{FF2B5EF4-FFF2-40B4-BE49-F238E27FC236}">
                <a16:creationId xmlns:a16="http://schemas.microsoft.com/office/drawing/2014/main" id="{D331300E-FF02-CF4E-ABF9-9D860886EA8F}"/>
              </a:ext>
            </a:extLst>
          </p:cNvPr>
          <p:cNvSpPr txBox="1">
            <a:spLocks noGrp="1"/>
          </p:cNvSpPr>
          <p:nvPr/>
        </p:nvSpPr>
        <p:spPr bwMode="auto">
          <a:xfrm>
            <a:off x="8839200" y="-19050"/>
            <a:ext cx="2400300" cy="476250"/>
          </a:xfrm>
          <a:prstGeom prst="rect">
            <a:avLst/>
          </a:prstGeom>
          <a:noFill/>
          <a:ln>
            <a:noFill/>
          </a:ln>
          <a:effec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0F5D875E-0587-EC40-9C4D-A587EF2C2DFC}" type="slidenum">
              <a:rPr lang="en-US" altLang="en-US" sz="800">
                <a:solidFill>
                  <a:schemeClr val="tx2"/>
                </a:solidFill>
                <a:latin typeface="Calibri" panose="020F0502020204030204" pitchFamily="34" charset="0"/>
              </a:rPr>
              <a:pPr algn="r">
                <a:defRPr/>
              </a:pPr>
              <a:t>8</a:t>
            </a:fld>
            <a:endParaRPr lang="en-US" altLang="en-US" sz="800">
              <a:solidFill>
                <a:schemeClr val="tx2"/>
              </a:solidFill>
              <a:latin typeface="Calibri" panose="020F0502020204030204" pitchFamily="34" charset="0"/>
            </a:endParaRPr>
          </a:p>
        </p:txBody>
      </p:sp>
      <p:sp>
        <p:nvSpPr>
          <p:cNvPr id="24579" name="Freeform 137">
            <a:extLst>
              <a:ext uri="{FF2B5EF4-FFF2-40B4-BE49-F238E27FC236}">
                <a16:creationId xmlns:a16="http://schemas.microsoft.com/office/drawing/2014/main" id="{3254D668-7C26-1677-CEFE-18574F6E1790}"/>
              </a:ext>
            </a:extLst>
          </p:cNvPr>
          <p:cNvSpPr>
            <a:spLocks/>
          </p:cNvSpPr>
          <p:nvPr/>
        </p:nvSpPr>
        <p:spPr bwMode="auto">
          <a:xfrm>
            <a:off x="7542214" y="3832226"/>
            <a:ext cx="2593975" cy="1565275"/>
          </a:xfrm>
          <a:custGeom>
            <a:avLst/>
            <a:gdLst>
              <a:gd name="T0" fmla="*/ 0 w 1452"/>
              <a:gd name="T1" fmla="*/ 0 h 986"/>
              <a:gd name="T2" fmla="*/ 2147483646 w 1452"/>
              <a:gd name="T3" fmla="*/ 2147483646 h 986"/>
              <a:gd name="T4" fmla="*/ 2147483646 w 1452"/>
              <a:gd name="T5" fmla="*/ 2147483646 h 986"/>
              <a:gd name="T6" fmla="*/ 0 60000 65536"/>
              <a:gd name="T7" fmla="*/ 0 60000 65536"/>
              <a:gd name="T8" fmla="*/ 0 60000 65536"/>
              <a:gd name="T9" fmla="*/ 0 w 1452"/>
              <a:gd name="T10" fmla="*/ 0 h 986"/>
              <a:gd name="T11" fmla="*/ 1452 w 1452"/>
              <a:gd name="T12" fmla="*/ 986 h 986"/>
            </a:gdLst>
            <a:ahLst/>
            <a:cxnLst>
              <a:cxn ang="T6">
                <a:pos x="T0" y="T1"/>
              </a:cxn>
              <a:cxn ang="T7">
                <a:pos x="T2" y="T3"/>
              </a:cxn>
              <a:cxn ang="T8">
                <a:pos x="T4" y="T5"/>
              </a:cxn>
            </a:cxnLst>
            <a:rect l="T9" t="T10" r="T11" b="T12"/>
            <a:pathLst>
              <a:path w="1452" h="986">
                <a:moveTo>
                  <a:pt x="0" y="0"/>
                </a:moveTo>
                <a:cubicBezTo>
                  <a:pt x="60" y="446"/>
                  <a:pt x="30" y="698"/>
                  <a:pt x="258" y="868"/>
                </a:cubicBezTo>
                <a:cubicBezTo>
                  <a:pt x="532" y="986"/>
                  <a:pt x="882" y="906"/>
                  <a:pt x="1452" y="934"/>
                </a:cubicBezTo>
              </a:path>
            </a:pathLst>
          </a:custGeom>
          <a:noFill/>
          <a:ln w="38100" cmpd="sng">
            <a:solidFill>
              <a:srgbClr val="F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0" name="Freeform 136">
            <a:extLst>
              <a:ext uri="{FF2B5EF4-FFF2-40B4-BE49-F238E27FC236}">
                <a16:creationId xmlns:a16="http://schemas.microsoft.com/office/drawing/2014/main" id="{9801927E-4BE3-15CF-46A9-00D679144384}"/>
              </a:ext>
            </a:extLst>
          </p:cNvPr>
          <p:cNvSpPr>
            <a:spLocks/>
          </p:cNvSpPr>
          <p:nvPr/>
        </p:nvSpPr>
        <p:spPr bwMode="auto">
          <a:xfrm>
            <a:off x="7346951" y="4146551"/>
            <a:ext cx="2786063" cy="1209675"/>
          </a:xfrm>
          <a:custGeom>
            <a:avLst/>
            <a:gdLst>
              <a:gd name="T0" fmla="*/ 0 w 1560"/>
              <a:gd name="T1" fmla="*/ 0 h 762"/>
              <a:gd name="T2" fmla="*/ 2147483646 w 1560"/>
              <a:gd name="T3" fmla="*/ 2147483646 h 762"/>
              <a:gd name="T4" fmla="*/ 2147483646 w 1560"/>
              <a:gd name="T5" fmla="*/ 2147483646 h 762"/>
              <a:gd name="T6" fmla="*/ 0 60000 65536"/>
              <a:gd name="T7" fmla="*/ 0 60000 65536"/>
              <a:gd name="T8" fmla="*/ 0 60000 65536"/>
              <a:gd name="T9" fmla="*/ 0 w 1560"/>
              <a:gd name="T10" fmla="*/ 0 h 762"/>
              <a:gd name="T11" fmla="*/ 1560 w 1560"/>
              <a:gd name="T12" fmla="*/ 762 h 762"/>
            </a:gdLst>
            <a:ahLst/>
            <a:cxnLst>
              <a:cxn ang="T6">
                <a:pos x="T0" y="T1"/>
              </a:cxn>
              <a:cxn ang="T7">
                <a:pos x="T2" y="T3"/>
              </a:cxn>
              <a:cxn ang="T8">
                <a:pos x="T4" y="T5"/>
              </a:cxn>
            </a:cxnLst>
            <a:rect l="T9" t="T10" r="T11" b="T12"/>
            <a:pathLst>
              <a:path w="1560" h="762">
                <a:moveTo>
                  <a:pt x="0" y="0"/>
                </a:moveTo>
                <a:cubicBezTo>
                  <a:pt x="84" y="256"/>
                  <a:pt x="156" y="468"/>
                  <a:pt x="392" y="632"/>
                </a:cubicBezTo>
                <a:cubicBezTo>
                  <a:pt x="640" y="762"/>
                  <a:pt x="1106" y="712"/>
                  <a:pt x="1560" y="716"/>
                </a:cubicBezTo>
              </a:path>
            </a:pathLst>
          </a:custGeom>
          <a:noFill/>
          <a:ln w="38100" cmpd="sng">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1" name="Freeform 135">
            <a:extLst>
              <a:ext uri="{FF2B5EF4-FFF2-40B4-BE49-F238E27FC236}">
                <a16:creationId xmlns:a16="http://schemas.microsoft.com/office/drawing/2014/main" id="{7BFA0951-8AE1-A162-7085-B7E77DA5BDD0}"/>
              </a:ext>
            </a:extLst>
          </p:cNvPr>
          <p:cNvSpPr>
            <a:spLocks/>
          </p:cNvSpPr>
          <p:nvPr/>
        </p:nvSpPr>
        <p:spPr bwMode="auto">
          <a:xfrm>
            <a:off x="7375526" y="3429000"/>
            <a:ext cx="2771775" cy="1625600"/>
          </a:xfrm>
          <a:custGeom>
            <a:avLst/>
            <a:gdLst>
              <a:gd name="T0" fmla="*/ 0 w 1552"/>
              <a:gd name="T1" fmla="*/ 2147483646 h 1024"/>
              <a:gd name="T2" fmla="*/ 2147483646 w 1552"/>
              <a:gd name="T3" fmla="*/ 2147483646 h 1024"/>
              <a:gd name="T4" fmla="*/ 2147483646 w 1552"/>
              <a:gd name="T5" fmla="*/ 0 h 1024"/>
              <a:gd name="T6" fmla="*/ 0 60000 65536"/>
              <a:gd name="T7" fmla="*/ 0 60000 65536"/>
              <a:gd name="T8" fmla="*/ 0 60000 65536"/>
              <a:gd name="T9" fmla="*/ 0 w 1552"/>
              <a:gd name="T10" fmla="*/ 0 h 1024"/>
              <a:gd name="T11" fmla="*/ 1552 w 1552"/>
              <a:gd name="T12" fmla="*/ 1024 h 1024"/>
            </a:gdLst>
            <a:ahLst/>
            <a:cxnLst>
              <a:cxn ang="T6">
                <a:pos x="T0" y="T1"/>
              </a:cxn>
              <a:cxn ang="T7">
                <a:pos x="T2" y="T3"/>
              </a:cxn>
              <a:cxn ang="T8">
                <a:pos x="T4" y="T5"/>
              </a:cxn>
            </a:cxnLst>
            <a:rect l="T9" t="T10" r="T11" b="T12"/>
            <a:pathLst>
              <a:path w="1552" h="1024">
                <a:moveTo>
                  <a:pt x="0" y="1024"/>
                </a:moveTo>
                <a:cubicBezTo>
                  <a:pt x="244" y="957"/>
                  <a:pt x="489" y="891"/>
                  <a:pt x="748" y="720"/>
                </a:cubicBezTo>
                <a:cubicBezTo>
                  <a:pt x="1076" y="524"/>
                  <a:pt x="1279" y="274"/>
                  <a:pt x="1552" y="0"/>
                </a:cubicBezTo>
              </a:path>
            </a:pathLst>
          </a:custGeom>
          <a:noFill/>
          <a:ln w="381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2" name="Freeform 134">
            <a:extLst>
              <a:ext uri="{FF2B5EF4-FFF2-40B4-BE49-F238E27FC236}">
                <a16:creationId xmlns:a16="http://schemas.microsoft.com/office/drawing/2014/main" id="{280A0FAA-9CEB-7D13-0BDB-7FA0D46A2BD3}"/>
              </a:ext>
            </a:extLst>
          </p:cNvPr>
          <p:cNvSpPr>
            <a:spLocks/>
          </p:cNvSpPr>
          <p:nvPr/>
        </p:nvSpPr>
        <p:spPr bwMode="auto">
          <a:xfrm>
            <a:off x="2924176" y="5162550"/>
            <a:ext cx="2765425" cy="95250"/>
          </a:xfrm>
          <a:custGeom>
            <a:avLst/>
            <a:gdLst>
              <a:gd name="T0" fmla="*/ 0 w 1548"/>
              <a:gd name="T1" fmla="*/ 2147483646 h 60"/>
              <a:gd name="T2" fmla="*/ 2147483646 w 1548"/>
              <a:gd name="T3" fmla="*/ 2147483646 h 60"/>
              <a:gd name="T4" fmla="*/ 2147483646 w 1548"/>
              <a:gd name="T5" fmla="*/ 0 h 60"/>
              <a:gd name="T6" fmla="*/ 0 60000 65536"/>
              <a:gd name="T7" fmla="*/ 0 60000 65536"/>
              <a:gd name="T8" fmla="*/ 0 60000 65536"/>
              <a:gd name="T9" fmla="*/ 0 w 1548"/>
              <a:gd name="T10" fmla="*/ 0 h 60"/>
              <a:gd name="T11" fmla="*/ 1548 w 1548"/>
              <a:gd name="T12" fmla="*/ 60 h 60"/>
            </a:gdLst>
            <a:ahLst/>
            <a:cxnLst>
              <a:cxn ang="T6">
                <a:pos x="T0" y="T1"/>
              </a:cxn>
              <a:cxn ang="T7">
                <a:pos x="T2" y="T3"/>
              </a:cxn>
              <a:cxn ang="T8">
                <a:pos x="T4" y="T5"/>
              </a:cxn>
            </a:cxnLst>
            <a:rect l="T9" t="T10" r="T11" b="T12"/>
            <a:pathLst>
              <a:path w="1548" h="60">
                <a:moveTo>
                  <a:pt x="0" y="60"/>
                </a:moveTo>
                <a:cubicBezTo>
                  <a:pt x="311" y="53"/>
                  <a:pt x="622" y="46"/>
                  <a:pt x="880" y="36"/>
                </a:cubicBezTo>
                <a:cubicBezTo>
                  <a:pt x="1138" y="26"/>
                  <a:pt x="1343" y="13"/>
                  <a:pt x="1548" y="0"/>
                </a:cubicBezTo>
              </a:path>
            </a:pathLst>
          </a:custGeom>
          <a:noFill/>
          <a:ln w="38100" cmpd="sng">
            <a:solidFill>
              <a:srgbClr val="F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3" name="Freeform 133">
            <a:extLst>
              <a:ext uri="{FF2B5EF4-FFF2-40B4-BE49-F238E27FC236}">
                <a16:creationId xmlns:a16="http://schemas.microsoft.com/office/drawing/2014/main" id="{FABCDC74-0CC3-FDC2-1D54-99ACDB1A1203}"/>
              </a:ext>
            </a:extLst>
          </p:cNvPr>
          <p:cNvSpPr>
            <a:spLocks/>
          </p:cNvSpPr>
          <p:nvPr/>
        </p:nvSpPr>
        <p:spPr bwMode="auto">
          <a:xfrm>
            <a:off x="2917826" y="4711700"/>
            <a:ext cx="2778125" cy="374650"/>
          </a:xfrm>
          <a:custGeom>
            <a:avLst/>
            <a:gdLst>
              <a:gd name="T0" fmla="*/ 0 w 1556"/>
              <a:gd name="T1" fmla="*/ 2147483646 h 236"/>
              <a:gd name="T2" fmla="*/ 2147483646 w 1556"/>
              <a:gd name="T3" fmla="*/ 2147483646 h 236"/>
              <a:gd name="T4" fmla="*/ 2147483646 w 1556"/>
              <a:gd name="T5" fmla="*/ 0 h 236"/>
              <a:gd name="T6" fmla="*/ 0 60000 65536"/>
              <a:gd name="T7" fmla="*/ 0 60000 65536"/>
              <a:gd name="T8" fmla="*/ 0 60000 65536"/>
              <a:gd name="T9" fmla="*/ 0 w 1556"/>
              <a:gd name="T10" fmla="*/ 0 h 236"/>
              <a:gd name="T11" fmla="*/ 1556 w 1556"/>
              <a:gd name="T12" fmla="*/ 236 h 236"/>
            </a:gdLst>
            <a:ahLst/>
            <a:cxnLst>
              <a:cxn ang="T6">
                <a:pos x="T0" y="T1"/>
              </a:cxn>
              <a:cxn ang="T7">
                <a:pos x="T2" y="T3"/>
              </a:cxn>
              <a:cxn ang="T8">
                <a:pos x="T4" y="T5"/>
              </a:cxn>
            </a:cxnLst>
            <a:rect l="T9" t="T10" r="T11" b="T12"/>
            <a:pathLst>
              <a:path w="1556" h="236">
                <a:moveTo>
                  <a:pt x="0" y="236"/>
                </a:moveTo>
                <a:cubicBezTo>
                  <a:pt x="356" y="195"/>
                  <a:pt x="713" y="155"/>
                  <a:pt x="972" y="116"/>
                </a:cubicBezTo>
                <a:cubicBezTo>
                  <a:pt x="1231" y="77"/>
                  <a:pt x="1393" y="38"/>
                  <a:pt x="1556" y="0"/>
                </a:cubicBezTo>
              </a:path>
            </a:pathLst>
          </a:custGeom>
          <a:noFill/>
          <a:ln w="38100" cmpd="sng">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4" name="Freeform 132">
            <a:extLst>
              <a:ext uri="{FF2B5EF4-FFF2-40B4-BE49-F238E27FC236}">
                <a16:creationId xmlns:a16="http://schemas.microsoft.com/office/drawing/2014/main" id="{FEDD45F2-EECE-7A54-295C-315DE60348B3}"/>
              </a:ext>
            </a:extLst>
          </p:cNvPr>
          <p:cNvSpPr>
            <a:spLocks/>
          </p:cNvSpPr>
          <p:nvPr/>
        </p:nvSpPr>
        <p:spPr bwMode="auto">
          <a:xfrm>
            <a:off x="2917825" y="3346450"/>
            <a:ext cx="2763838" cy="1066800"/>
          </a:xfrm>
          <a:custGeom>
            <a:avLst/>
            <a:gdLst>
              <a:gd name="T0" fmla="*/ 0 w 1548"/>
              <a:gd name="T1" fmla="*/ 2147483646 h 672"/>
              <a:gd name="T2" fmla="*/ 2147483646 w 1548"/>
              <a:gd name="T3" fmla="*/ 2147483646 h 672"/>
              <a:gd name="T4" fmla="*/ 2147483646 w 1548"/>
              <a:gd name="T5" fmla="*/ 0 h 672"/>
              <a:gd name="T6" fmla="*/ 0 60000 65536"/>
              <a:gd name="T7" fmla="*/ 0 60000 65536"/>
              <a:gd name="T8" fmla="*/ 0 60000 65536"/>
              <a:gd name="T9" fmla="*/ 0 w 1548"/>
              <a:gd name="T10" fmla="*/ 0 h 672"/>
              <a:gd name="T11" fmla="*/ 1548 w 1548"/>
              <a:gd name="T12" fmla="*/ 672 h 672"/>
            </a:gdLst>
            <a:ahLst/>
            <a:cxnLst>
              <a:cxn ang="T6">
                <a:pos x="T0" y="T1"/>
              </a:cxn>
              <a:cxn ang="T7">
                <a:pos x="T2" y="T3"/>
              </a:cxn>
              <a:cxn ang="T8">
                <a:pos x="T4" y="T5"/>
              </a:cxn>
            </a:cxnLst>
            <a:rect l="T9" t="T10" r="T11" b="T12"/>
            <a:pathLst>
              <a:path w="1548" h="672">
                <a:moveTo>
                  <a:pt x="0" y="672"/>
                </a:moveTo>
                <a:cubicBezTo>
                  <a:pt x="309" y="558"/>
                  <a:pt x="618" y="444"/>
                  <a:pt x="876" y="332"/>
                </a:cubicBezTo>
                <a:cubicBezTo>
                  <a:pt x="1134" y="220"/>
                  <a:pt x="1341" y="110"/>
                  <a:pt x="1548" y="0"/>
                </a:cubicBezTo>
              </a:path>
            </a:pathLst>
          </a:custGeom>
          <a:noFill/>
          <a:ln w="381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5" name="Rectangle 3">
            <a:extLst>
              <a:ext uri="{FF2B5EF4-FFF2-40B4-BE49-F238E27FC236}">
                <a16:creationId xmlns:a16="http://schemas.microsoft.com/office/drawing/2014/main" id="{487BACE3-7F5A-80D8-B6AE-1002833D5BE3}"/>
              </a:ext>
            </a:extLst>
          </p:cNvPr>
          <p:cNvSpPr>
            <a:spLocks noGrp="1"/>
          </p:cNvSpPr>
          <p:nvPr>
            <p:ph type="title"/>
          </p:nvPr>
        </p:nvSpPr>
        <p:spPr/>
        <p:txBody>
          <a:bodyPr anchor="b">
            <a:normAutofit/>
          </a:bodyPr>
          <a:lstStyle/>
          <a:p>
            <a:r>
              <a:rPr lang="en-US" altLang="en-US" dirty="0"/>
              <a:t>Triptan/NSAID Not Associated With CDH in Patients With &lt;10 Headache Days/Month</a:t>
            </a:r>
            <a:endParaRPr lang="en-GB" altLang="en-US" dirty="0"/>
          </a:p>
        </p:txBody>
      </p:sp>
      <p:sp>
        <p:nvSpPr>
          <p:cNvPr id="1311755" name="TextBox 17">
            <a:extLst>
              <a:ext uri="{FF2B5EF4-FFF2-40B4-BE49-F238E27FC236}">
                <a16:creationId xmlns:a16="http://schemas.microsoft.com/office/drawing/2014/main" id="{E1D95410-D1C5-BA93-9786-2BFBA7C45BDA}"/>
              </a:ext>
            </a:extLst>
          </p:cNvPr>
          <p:cNvSpPr txBox="1">
            <a:spLocks noChangeArrowheads="1"/>
          </p:cNvSpPr>
          <p:nvPr/>
        </p:nvSpPr>
        <p:spPr bwMode="auto">
          <a:xfrm>
            <a:off x="2214564" y="2208214"/>
            <a:ext cx="4338637" cy="39687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2000" b="1" dirty="0">
                <a:latin typeface="Arial" panose="020B0604020202020204" pitchFamily="34" charset="0"/>
              </a:rPr>
              <a:t>Triptans</a:t>
            </a:r>
            <a:endParaRPr lang="en-US" altLang="en-US" sz="2000" b="1" dirty="0">
              <a:latin typeface="Arial" panose="020B0604020202020204" pitchFamily="34" charset="0"/>
            </a:endParaRPr>
          </a:p>
        </p:txBody>
      </p:sp>
      <p:sp>
        <p:nvSpPr>
          <p:cNvPr id="24588" name="Freeform 6">
            <a:extLst>
              <a:ext uri="{FF2B5EF4-FFF2-40B4-BE49-F238E27FC236}">
                <a16:creationId xmlns:a16="http://schemas.microsoft.com/office/drawing/2014/main" id="{EE9A59CA-16B9-4467-1797-7902719D1DE1}"/>
              </a:ext>
            </a:extLst>
          </p:cNvPr>
          <p:cNvSpPr>
            <a:spLocks/>
          </p:cNvSpPr>
          <p:nvPr/>
        </p:nvSpPr>
        <p:spPr bwMode="auto">
          <a:xfrm>
            <a:off x="2906713" y="2549526"/>
            <a:ext cx="2819400" cy="2778125"/>
          </a:xfrm>
          <a:custGeom>
            <a:avLst/>
            <a:gdLst>
              <a:gd name="T0" fmla="*/ 0 w 1264"/>
              <a:gd name="T1" fmla="*/ 0 h 1828"/>
              <a:gd name="T2" fmla="*/ 0 w 1264"/>
              <a:gd name="T3" fmla="*/ 2147483646 h 1828"/>
              <a:gd name="T4" fmla="*/ 2147483646 w 1264"/>
              <a:gd name="T5" fmla="*/ 2147483646 h 1828"/>
              <a:gd name="T6" fmla="*/ 0 60000 65536"/>
              <a:gd name="T7" fmla="*/ 0 60000 65536"/>
              <a:gd name="T8" fmla="*/ 0 60000 65536"/>
              <a:gd name="T9" fmla="*/ 0 w 1264"/>
              <a:gd name="T10" fmla="*/ 0 h 1828"/>
              <a:gd name="T11" fmla="*/ 1264 w 1264"/>
              <a:gd name="T12" fmla="*/ 1828 h 1828"/>
            </a:gdLst>
            <a:ahLst/>
            <a:cxnLst>
              <a:cxn ang="T6">
                <a:pos x="T0" y="T1"/>
              </a:cxn>
              <a:cxn ang="T7">
                <a:pos x="T2" y="T3"/>
              </a:cxn>
              <a:cxn ang="T8">
                <a:pos x="T4" y="T5"/>
              </a:cxn>
            </a:cxnLst>
            <a:rect l="T9" t="T10" r="T11" b="T12"/>
            <a:pathLst>
              <a:path w="1264" h="1828">
                <a:moveTo>
                  <a:pt x="0" y="0"/>
                </a:moveTo>
                <a:lnTo>
                  <a:pt x="0" y="1828"/>
                </a:lnTo>
                <a:lnTo>
                  <a:pt x="1264" y="182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89" name="Line 7">
            <a:extLst>
              <a:ext uri="{FF2B5EF4-FFF2-40B4-BE49-F238E27FC236}">
                <a16:creationId xmlns:a16="http://schemas.microsoft.com/office/drawing/2014/main" id="{42895816-00E9-1415-CCEA-A29201416238}"/>
              </a:ext>
            </a:extLst>
          </p:cNvPr>
          <p:cNvSpPr>
            <a:spLocks noChangeShapeType="1"/>
          </p:cNvSpPr>
          <p:nvPr/>
        </p:nvSpPr>
        <p:spPr bwMode="auto">
          <a:xfrm flipV="1">
            <a:off x="2786063" y="5327650"/>
            <a:ext cx="11906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0" name="Line 8">
            <a:extLst>
              <a:ext uri="{FF2B5EF4-FFF2-40B4-BE49-F238E27FC236}">
                <a16:creationId xmlns:a16="http://schemas.microsoft.com/office/drawing/2014/main" id="{486F7878-AFC3-DF4F-0B1A-6782DFE5A1AE}"/>
              </a:ext>
            </a:extLst>
          </p:cNvPr>
          <p:cNvSpPr>
            <a:spLocks noChangeShapeType="1"/>
          </p:cNvSpPr>
          <p:nvPr/>
        </p:nvSpPr>
        <p:spPr bwMode="auto">
          <a:xfrm>
            <a:off x="2811463" y="4968875"/>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1" name="Line 9">
            <a:extLst>
              <a:ext uri="{FF2B5EF4-FFF2-40B4-BE49-F238E27FC236}">
                <a16:creationId xmlns:a16="http://schemas.microsoft.com/office/drawing/2014/main" id="{05A1AE0A-C68B-29AE-553B-F9BFD795A4C1}"/>
              </a:ext>
            </a:extLst>
          </p:cNvPr>
          <p:cNvSpPr>
            <a:spLocks noChangeShapeType="1"/>
          </p:cNvSpPr>
          <p:nvPr/>
        </p:nvSpPr>
        <p:spPr bwMode="auto">
          <a:xfrm>
            <a:off x="2811463" y="4624388"/>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2" name="Line 10">
            <a:extLst>
              <a:ext uri="{FF2B5EF4-FFF2-40B4-BE49-F238E27FC236}">
                <a16:creationId xmlns:a16="http://schemas.microsoft.com/office/drawing/2014/main" id="{720E8244-A84A-F969-E1A6-F0EDB3B7DB41}"/>
              </a:ext>
            </a:extLst>
          </p:cNvPr>
          <p:cNvSpPr>
            <a:spLocks noChangeShapeType="1"/>
          </p:cNvSpPr>
          <p:nvPr/>
        </p:nvSpPr>
        <p:spPr bwMode="auto">
          <a:xfrm>
            <a:off x="2811463" y="4273550"/>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3" name="Line 11">
            <a:extLst>
              <a:ext uri="{FF2B5EF4-FFF2-40B4-BE49-F238E27FC236}">
                <a16:creationId xmlns:a16="http://schemas.microsoft.com/office/drawing/2014/main" id="{D4666405-FDC6-D67F-5309-145D8439F750}"/>
              </a:ext>
            </a:extLst>
          </p:cNvPr>
          <p:cNvSpPr>
            <a:spLocks noChangeShapeType="1"/>
          </p:cNvSpPr>
          <p:nvPr/>
        </p:nvSpPr>
        <p:spPr bwMode="auto">
          <a:xfrm>
            <a:off x="2811463" y="3932238"/>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4" name="Line 12">
            <a:extLst>
              <a:ext uri="{FF2B5EF4-FFF2-40B4-BE49-F238E27FC236}">
                <a16:creationId xmlns:a16="http://schemas.microsoft.com/office/drawing/2014/main" id="{A9CDD883-1562-9570-D2B0-8E50D43746CE}"/>
              </a:ext>
            </a:extLst>
          </p:cNvPr>
          <p:cNvSpPr>
            <a:spLocks noChangeShapeType="1"/>
          </p:cNvSpPr>
          <p:nvPr/>
        </p:nvSpPr>
        <p:spPr bwMode="auto">
          <a:xfrm>
            <a:off x="2811463" y="3590925"/>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5" name="Line 13">
            <a:extLst>
              <a:ext uri="{FF2B5EF4-FFF2-40B4-BE49-F238E27FC236}">
                <a16:creationId xmlns:a16="http://schemas.microsoft.com/office/drawing/2014/main" id="{FD1AB067-E720-59B3-79CF-0B111EA59038}"/>
              </a:ext>
            </a:extLst>
          </p:cNvPr>
          <p:cNvSpPr>
            <a:spLocks noChangeShapeType="1"/>
          </p:cNvSpPr>
          <p:nvPr/>
        </p:nvSpPr>
        <p:spPr bwMode="auto">
          <a:xfrm>
            <a:off x="2811463" y="3248025"/>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6" name="Line 14">
            <a:extLst>
              <a:ext uri="{FF2B5EF4-FFF2-40B4-BE49-F238E27FC236}">
                <a16:creationId xmlns:a16="http://schemas.microsoft.com/office/drawing/2014/main" id="{09799B86-B905-E9EA-01A5-8901C8E2B775}"/>
              </a:ext>
            </a:extLst>
          </p:cNvPr>
          <p:cNvSpPr>
            <a:spLocks noChangeShapeType="1"/>
          </p:cNvSpPr>
          <p:nvPr/>
        </p:nvSpPr>
        <p:spPr bwMode="auto">
          <a:xfrm>
            <a:off x="2811463" y="2898775"/>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7" name="Line 15">
            <a:extLst>
              <a:ext uri="{FF2B5EF4-FFF2-40B4-BE49-F238E27FC236}">
                <a16:creationId xmlns:a16="http://schemas.microsoft.com/office/drawing/2014/main" id="{0EE98E26-4AC8-1626-F4C4-7176194AD103}"/>
              </a:ext>
            </a:extLst>
          </p:cNvPr>
          <p:cNvSpPr>
            <a:spLocks noChangeShapeType="1"/>
          </p:cNvSpPr>
          <p:nvPr/>
        </p:nvSpPr>
        <p:spPr bwMode="auto">
          <a:xfrm>
            <a:off x="2811463" y="2559050"/>
            <a:ext cx="1079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4598" name="Group 128">
            <a:extLst>
              <a:ext uri="{FF2B5EF4-FFF2-40B4-BE49-F238E27FC236}">
                <a16:creationId xmlns:a16="http://schemas.microsoft.com/office/drawing/2014/main" id="{3EB36CA6-D122-4151-4D71-0C5C61D300B3}"/>
              </a:ext>
            </a:extLst>
          </p:cNvPr>
          <p:cNvGrpSpPr>
            <a:grpSpLocks/>
          </p:cNvGrpSpPr>
          <p:nvPr/>
        </p:nvGrpSpPr>
        <p:grpSpPr bwMode="auto">
          <a:xfrm>
            <a:off x="2909889" y="5321300"/>
            <a:ext cx="2619375" cy="76200"/>
            <a:chOff x="1096" y="3364"/>
            <a:chExt cx="1467" cy="63"/>
          </a:xfrm>
        </p:grpSpPr>
        <p:sp>
          <p:nvSpPr>
            <p:cNvPr id="24668" name="Line 16">
              <a:extLst>
                <a:ext uri="{FF2B5EF4-FFF2-40B4-BE49-F238E27FC236}">
                  <a16:creationId xmlns:a16="http://schemas.microsoft.com/office/drawing/2014/main" id="{37EDCA09-A7AD-EB9A-30D9-D02A473676B5}"/>
                </a:ext>
              </a:extLst>
            </p:cNvPr>
            <p:cNvSpPr>
              <a:spLocks noChangeShapeType="1"/>
            </p:cNvSpPr>
            <p:nvPr/>
          </p:nvSpPr>
          <p:spPr bwMode="auto">
            <a:xfrm rot="-5400000">
              <a:off x="1270"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9" name="Line 17">
              <a:extLst>
                <a:ext uri="{FF2B5EF4-FFF2-40B4-BE49-F238E27FC236}">
                  <a16:creationId xmlns:a16="http://schemas.microsoft.com/office/drawing/2014/main" id="{CF192E43-D48E-B88A-83D4-2D68703B6C03}"/>
                </a:ext>
              </a:extLst>
            </p:cNvPr>
            <p:cNvSpPr>
              <a:spLocks noChangeShapeType="1"/>
            </p:cNvSpPr>
            <p:nvPr/>
          </p:nvSpPr>
          <p:spPr bwMode="auto">
            <a:xfrm rot="-5400000">
              <a:off x="1064"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0" name="Line 18">
              <a:extLst>
                <a:ext uri="{FF2B5EF4-FFF2-40B4-BE49-F238E27FC236}">
                  <a16:creationId xmlns:a16="http://schemas.microsoft.com/office/drawing/2014/main" id="{00A922DD-EFD8-0414-1413-DAACA0969594}"/>
                </a:ext>
              </a:extLst>
            </p:cNvPr>
            <p:cNvSpPr>
              <a:spLocks noChangeShapeType="1"/>
            </p:cNvSpPr>
            <p:nvPr/>
          </p:nvSpPr>
          <p:spPr bwMode="auto">
            <a:xfrm rot="-5400000">
              <a:off x="1482"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1" name="Line 19">
              <a:extLst>
                <a:ext uri="{FF2B5EF4-FFF2-40B4-BE49-F238E27FC236}">
                  <a16:creationId xmlns:a16="http://schemas.microsoft.com/office/drawing/2014/main" id="{48E861DC-EA2A-AB9F-0A4E-54E71CE55436}"/>
                </a:ext>
              </a:extLst>
            </p:cNvPr>
            <p:cNvSpPr>
              <a:spLocks noChangeShapeType="1"/>
            </p:cNvSpPr>
            <p:nvPr/>
          </p:nvSpPr>
          <p:spPr bwMode="auto">
            <a:xfrm rot="-5400000">
              <a:off x="1693"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2" name="Line 20">
              <a:extLst>
                <a:ext uri="{FF2B5EF4-FFF2-40B4-BE49-F238E27FC236}">
                  <a16:creationId xmlns:a16="http://schemas.microsoft.com/office/drawing/2014/main" id="{5F2176D5-DACD-7A71-C081-9C7D59B232A6}"/>
                </a:ext>
              </a:extLst>
            </p:cNvPr>
            <p:cNvSpPr>
              <a:spLocks noChangeShapeType="1"/>
            </p:cNvSpPr>
            <p:nvPr/>
          </p:nvSpPr>
          <p:spPr bwMode="auto">
            <a:xfrm rot="-5400000">
              <a:off x="1903"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3" name="Line 21">
              <a:extLst>
                <a:ext uri="{FF2B5EF4-FFF2-40B4-BE49-F238E27FC236}">
                  <a16:creationId xmlns:a16="http://schemas.microsoft.com/office/drawing/2014/main" id="{1D5DCEFF-FF06-B8E6-AD81-1D6676CE4BF3}"/>
                </a:ext>
              </a:extLst>
            </p:cNvPr>
            <p:cNvSpPr>
              <a:spLocks noChangeShapeType="1"/>
            </p:cNvSpPr>
            <p:nvPr/>
          </p:nvSpPr>
          <p:spPr bwMode="auto">
            <a:xfrm rot="-5400000">
              <a:off x="2108"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4" name="Line 22">
              <a:extLst>
                <a:ext uri="{FF2B5EF4-FFF2-40B4-BE49-F238E27FC236}">
                  <a16:creationId xmlns:a16="http://schemas.microsoft.com/office/drawing/2014/main" id="{FC556524-3DFD-ABF6-3931-AF6BAC4071FE}"/>
                </a:ext>
              </a:extLst>
            </p:cNvPr>
            <p:cNvSpPr>
              <a:spLocks noChangeShapeType="1"/>
            </p:cNvSpPr>
            <p:nvPr/>
          </p:nvSpPr>
          <p:spPr bwMode="auto">
            <a:xfrm rot="-5400000">
              <a:off x="2324"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75" name="Line 23">
              <a:extLst>
                <a:ext uri="{FF2B5EF4-FFF2-40B4-BE49-F238E27FC236}">
                  <a16:creationId xmlns:a16="http://schemas.microsoft.com/office/drawing/2014/main" id="{7E282D2B-36A9-01A5-8B0A-46D4B95E62D1}"/>
                </a:ext>
              </a:extLst>
            </p:cNvPr>
            <p:cNvSpPr>
              <a:spLocks noChangeShapeType="1"/>
            </p:cNvSpPr>
            <p:nvPr/>
          </p:nvSpPr>
          <p:spPr bwMode="auto">
            <a:xfrm rot="-5400000">
              <a:off x="2531" y="3396"/>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grpSp>
      <p:sp>
        <p:nvSpPr>
          <p:cNvPr id="1311775" name="Text Box 27">
            <a:extLst>
              <a:ext uri="{FF2B5EF4-FFF2-40B4-BE49-F238E27FC236}">
                <a16:creationId xmlns:a16="http://schemas.microsoft.com/office/drawing/2014/main" id="{8702CA57-D56F-5A41-106F-1A7F79BBF442}"/>
              </a:ext>
            </a:extLst>
          </p:cNvPr>
          <p:cNvSpPr txBox="1">
            <a:spLocks noChangeArrowheads="1"/>
          </p:cNvSpPr>
          <p:nvPr/>
        </p:nvSpPr>
        <p:spPr bwMode="auto">
          <a:xfrm>
            <a:off x="2332038" y="239077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0.40</a:t>
            </a:r>
            <a:endParaRPr lang="en-US" altLang="en-US" sz="1400">
              <a:latin typeface="Calibri" panose="020F0502020204030204" pitchFamily="34" charset="0"/>
            </a:endParaRPr>
          </a:p>
        </p:txBody>
      </p:sp>
      <p:sp>
        <p:nvSpPr>
          <p:cNvPr id="1311776" name="Text Box 28">
            <a:extLst>
              <a:ext uri="{FF2B5EF4-FFF2-40B4-BE49-F238E27FC236}">
                <a16:creationId xmlns:a16="http://schemas.microsoft.com/office/drawing/2014/main" id="{ADF1C49A-504B-B2CE-A769-568B42EC96CC}"/>
              </a:ext>
            </a:extLst>
          </p:cNvPr>
          <p:cNvSpPr txBox="1">
            <a:spLocks noChangeArrowheads="1"/>
          </p:cNvSpPr>
          <p:nvPr/>
        </p:nvSpPr>
        <p:spPr bwMode="auto">
          <a:xfrm>
            <a:off x="2332038" y="273367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0.35</a:t>
            </a:r>
            <a:endParaRPr lang="en-US" altLang="en-US" sz="1400">
              <a:latin typeface="Calibri" panose="020F0502020204030204" pitchFamily="34" charset="0"/>
            </a:endParaRPr>
          </a:p>
        </p:txBody>
      </p:sp>
      <p:sp>
        <p:nvSpPr>
          <p:cNvPr id="1311777" name="Text Box 29">
            <a:extLst>
              <a:ext uri="{FF2B5EF4-FFF2-40B4-BE49-F238E27FC236}">
                <a16:creationId xmlns:a16="http://schemas.microsoft.com/office/drawing/2014/main" id="{EC1E1203-7FE0-EBAF-07FE-A7004C3E739E}"/>
              </a:ext>
            </a:extLst>
          </p:cNvPr>
          <p:cNvSpPr txBox="1">
            <a:spLocks noChangeArrowheads="1"/>
          </p:cNvSpPr>
          <p:nvPr/>
        </p:nvSpPr>
        <p:spPr bwMode="auto">
          <a:xfrm>
            <a:off x="2332038" y="30845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0.30</a:t>
            </a:r>
            <a:endParaRPr lang="en-US" altLang="en-US" sz="1400">
              <a:latin typeface="Calibri" panose="020F0502020204030204" pitchFamily="34" charset="0"/>
            </a:endParaRPr>
          </a:p>
        </p:txBody>
      </p:sp>
      <p:sp>
        <p:nvSpPr>
          <p:cNvPr id="1311778" name="Text Box 30">
            <a:extLst>
              <a:ext uri="{FF2B5EF4-FFF2-40B4-BE49-F238E27FC236}">
                <a16:creationId xmlns:a16="http://schemas.microsoft.com/office/drawing/2014/main" id="{5674FEE5-384A-5594-E433-C71A050D5CE3}"/>
              </a:ext>
            </a:extLst>
          </p:cNvPr>
          <p:cNvSpPr txBox="1">
            <a:spLocks noChangeArrowheads="1"/>
          </p:cNvSpPr>
          <p:nvPr/>
        </p:nvSpPr>
        <p:spPr bwMode="auto">
          <a:xfrm>
            <a:off x="2332038" y="342582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0.25</a:t>
            </a:r>
            <a:endParaRPr lang="en-US" altLang="en-US" sz="1400">
              <a:latin typeface="Calibri" panose="020F0502020204030204" pitchFamily="34" charset="0"/>
            </a:endParaRPr>
          </a:p>
        </p:txBody>
      </p:sp>
      <p:sp>
        <p:nvSpPr>
          <p:cNvPr id="1311779" name="Text Box 31">
            <a:extLst>
              <a:ext uri="{FF2B5EF4-FFF2-40B4-BE49-F238E27FC236}">
                <a16:creationId xmlns:a16="http://schemas.microsoft.com/office/drawing/2014/main" id="{EC5A6173-BC10-B0FE-EF20-1A6FB4A45428}"/>
              </a:ext>
            </a:extLst>
          </p:cNvPr>
          <p:cNvSpPr txBox="1">
            <a:spLocks noChangeArrowheads="1"/>
          </p:cNvSpPr>
          <p:nvPr/>
        </p:nvSpPr>
        <p:spPr bwMode="auto">
          <a:xfrm>
            <a:off x="2332038" y="3771900"/>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0.20</a:t>
            </a:r>
            <a:endParaRPr lang="en-US" altLang="en-US" sz="1400">
              <a:latin typeface="Calibri" panose="020F0502020204030204" pitchFamily="34" charset="0"/>
            </a:endParaRPr>
          </a:p>
        </p:txBody>
      </p:sp>
      <p:sp>
        <p:nvSpPr>
          <p:cNvPr id="1311780" name="Text Box 32">
            <a:extLst>
              <a:ext uri="{FF2B5EF4-FFF2-40B4-BE49-F238E27FC236}">
                <a16:creationId xmlns:a16="http://schemas.microsoft.com/office/drawing/2014/main" id="{E2CDAF78-0357-8CB1-FAEA-FFCD6FF2C6F7}"/>
              </a:ext>
            </a:extLst>
          </p:cNvPr>
          <p:cNvSpPr txBox="1">
            <a:spLocks noChangeArrowheads="1"/>
          </p:cNvSpPr>
          <p:nvPr/>
        </p:nvSpPr>
        <p:spPr bwMode="auto">
          <a:xfrm>
            <a:off x="2332038" y="411162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0.15</a:t>
            </a:r>
            <a:endParaRPr lang="en-US" altLang="en-US" sz="1400">
              <a:latin typeface="Calibri" panose="020F0502020204030204" pitchFamily="34" charset="0"/>
            </a:endParaRPr>
          </a:p>
        </p:txBody>
      </p:sp>
      <p:sp>
        <p:nvSpPr>
          <p:cNvPr id="1311781" name="Text Box 33">
            <a:extLst>
              <a:ext uri="{FF2B5EF4-FFF2-40B4-BE49-F238E27FC236}">
                <a16:creationId xmlns:a16="http://schemas.microsoft.com/office/drawing/2014/main" id="{64306B6D-3756-4EA0-F4B2-1F19853D3600}"/>
              </a:ext>
            </a:extLst>
          </p:cNvPr>
          <p:cNvSpPr txBox="1">
            <a:spLocks noChangeArrowheads="1"/>
          </p:cNvSpPr>
          <p:nvPr/>
        </p:nvSpPr>
        <p:spPr bwMode="auto">
          <a:xfrm>
            <a:off x="2332038" y="445928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0.10</a:t>
            </a:r>
            <a:endParaRPr lang="en-US" altLang="en-US" sz="1400">
              <a:latin typeface="Calibri" panose="020F0502020204030204" pitchFamily="34" charset="0"/>
            </a:endParaRPr>
          </a:p>
        </p:txBody>
      </p:sp>
      <p:sp>
        <p:nvSpPr>
          <p:cNvPr id="1311782" name="Text Box 34">
            <a:extLst>
              <a:ext uri="{FF2B5EF4-FFF2-40B4-BE49-F238E27FC236}">
                <a16:creationId xmlns:a16="http://schemas.microsoft.com/office/drawing/2014/main" id="{3DF88A76-7C25-4157-3B0E-4792C80CA7A6}"/>
              </a:ext>
            </a:extLst>
          </p:cNvPr>
          <p:cNvSpPr txBox="1">
            <a:spLocks noChangeArrowheads="1"/>
          </p:cNvSpPr>
          <p:nvPr/>
        </p:nvSpPr>
        <p:spPr bwMode="auto">
          <a:xfrm>
            <a:off x="2332038" y="4806950"/>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0.05</a:t>
            </a:r>
            <a:endParaRPr lang="en-US" altLang="en-US" sz="1400">
              <a:latin typeface="Calibri" panose="020F0502020204030204" pitchFamily="34" charset="0"/>
            </a:endParaRPr>
          </a:p>
        </p:txBody>
      </p:sp>
      <p:sp>
        <p:nvSpPr>
          <p:cNvPr id="1311783" name="Text Box 35">
            <a:extLst>
              <a:ext uri="{FF2B5EF4-FFF2-40B4-BE49-F238E27FC236}">
                <a16:creationId xmlns:a16="http://schemas.microsoft.com/office/drawing/2014/main" id="{FBC86C91-CBE1-8BFC-1B92-C577EE7F596F}"/>
              </a:ext>
            </a:extLst>
          </p:cNvPr>
          <p:cNvSpPr txBox="1">
            <a:spLocks noChangeArrowheads="1"/>
          </p:cNvSpPr>
          <p:nvPr/>
        </p:nvSpPr>
        <p:spPr bwMode="auto">
          <a:xfrm>
            <a:off x="2332038" y="515778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0.00</a:t>
            </a:r>
            <a:endParaRPr lang="en-US" altLang="en-US" sz="1400">
              <a:latin typeface="Calibri" panose="020F0502020204030204" pitchFamily="34" charset="0"/>
            </a:endParaRPr>
          </a:p>
        </p:txBody>
      </p:sp>
      <p:sp>
        <p:nvSpPr>
          <p:cNvPr id="1311784" name="Text Box 36">
            <a:extLst>
              <a:ext uri="{FF2B5EF4-FFF2-40B4-BE49-F238E27FC236}">
                <a16:creationId xmlns:a16="http://schemas.microsoft.com/office/drawing/2014/main" id="{E9561341-9F64-0ACD-8036-CE7B87760B91}"/>
              </a:ext>
            </a:extLst>
          </p:cNvPr>
          <p:cNvSpPr txBox="1">
            <a:spLocks noChangeArrowheads="1"/>
          </p:cNvSpPr>
          <p:nvPr/>
        </p:nvSpPr>
        <p:spPr bwMode="auto">
          <a:xfrm>
            <a:off x="2806700" y="539908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a:t>
            </a:r>
            <a:endParaRPr lang="en-US" altLang="en-US" sz="1400">
              <a:latin typeface="Calibri" panose="020F0502020204030204" pitchFamily="34" charset="0"/>
            </a:endParaRPr>
          </a:p>
        </p:txBody>
      </p:sp>
      <p:sp>
        <p:nvSpPr>
          <p:cNvPr id="1311785" name="Text Box 37">
            <a:extLst>
              <a:ext uri="{FF2B5EF4-FFF2-40B4-BE49-F238E27FC236}">
                <a16:creationId xmlns:a16="http://schemas.microsoft.com/office/drawing/2014/main" id="{30147BAE-4E11-2F3C-C63E-9BF413AAC492}"/>
              </a:ext>
            </a:extLst>
          </p:cNvPr>
          <p:cNvSpPr txBox="1">
            <a:spLocks noChangeArrowheads="1"/>
          </p:cNvSpPr>
          <p:nvPr/>
        </p:nvSpPr>
        <p:spPr bwMode="auto">
          <a:xfrm>
            <a:off x="3171825" y="539908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2</a:t>
            </a:r>
            <a:endParaRPr lang="en-US" altLang="en-US" sz="1400">
              <a:latin typeface="Calibri" panose="020F0502020204030204" pitchFamily="34" charset="0"/>
            </a:endParaRPr>
          </a:p>
        </p:txBody>
      </p:sp>
      <p:sp>
        <p:nvSpPr>
          <p:cNvPr id="1311786" name="Text Box 38">
            <a:extLst>
              <a:ext uri="{FF2B5EF4-FFF2-40B4-BE49-F238E27FC236}">
                <a16:creationId xmlns:a16="http://schemas.microsoft.com/office/drawing/2014/main" id="{CF83523D-9461-B543-359E-CF9033D58CE6}"/>
              </a:ext>
            </a:extLst>
          </p:cNvPr>
          <p:cNvSpPr txBox="1">
            <a:spLocks noChangeArrowheads="1"/>
          </p:cNvSpPr>
          <p:nvPr/>
        </p:nvSpPr>
        <p:spPr bwMode="auto">
          <a:xfrm>
            <a:off x="3546475" y="539908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4</a:t>
            </a:r>
            <a:endParaRPr lang="en-US" altLang="en-US" sz="1400">
              <a:latin typeface="Calibri" panose="020F0502020204030204" pitchFamily="34" charset="0"/>
            </a:endParaRPr>
          </a:p>
        </p:txBody>
      </p:sp>
      <p:sp>
        <p:nvSpPr>
          <p:cNvPr id="1311787" name="Text Box 39">
            <a:extLst>
              <a:ext uri="{FF2B5EF4-FFF2-40B4-BE49-F238E27FC236}">
                <a16:creationId xmlns:a16="http://schemas.microsoft.com/office/drawing/2014/main" id="{000F7165-73C3-119E-6F4D-6F4395640B5A}"/>
              </a:ext>
            </a:extLst>
          </p:cNvPr>
          <p:cNvSpPr txBox="1">
            <a:spLocks noChangeArrowheads="1"/>
          </p:cNvSpPr>
          <p:nvPr/>
        </p:nvSpPr>
        <p:spPr bwMode="auto">
          <a:xfrm>
            <a:off x="3925889" y="5399088"/>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6</a:t>
            </a:r>
            <a:endParaRPr lang="en-US" altLang="en-US" sz="1400">
              <a:latin typeface="Calibri" panose="020F0502020204030204" pitchFamily="34" charset="0"/>
            </a:endParaRPr>
          </a:p>
        </p:txBody>
      </p:sp>
      <p:sp>
        <p:nvSpPr>
          <p:cNvPr id="1311788" name="Text Box 40">
            <a:extLst>
              <a:ext uri="{FF2B5EF4-FFF2-40B4-BE49-F238E27FC236}">
                <a16:creationId xmlns:a16="http://schemas.microsoft.com/office/drawing/2014/main" id="{678D5CCF-E8E3-E82E-EB5B-547C637D36F2}"/>
              </a:ext>
            </a:extLst>
          </p:cNvPr>
          <p:cNvSpPr txBox="1">
            <a:spLocks noChangeArrowheads="1"/>
          </p:cNvSpPr>
          <p:nvPr/>
        </p:nvSpPr>
        <p:spPr bwMode="auto">
          <a:xfrm>
            <a:off x="4300539" y="5399089"/>
            <a:ext cx="276225" cy="307975"/>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8</a:t>
            </a:r>
            <a:endParaRPr lang="en-US" altLang="en-US" sz="1400">
              <a:latin typeface="Calibri" panose="020F0502020204030204" pitchFamily="34" charset="0"/>
            </a:endParaRPr>
          </a:p>
        </p:txBody>
      </p:sp>
      <p:sp>
        <p:nvSpPr>
          <p:cNvPr id="1311789" name="Text Box 41">
            <a:extLst>
              <a:ext uri="{FF2B5EF4-FFF2-40B4-BE49-F238E27FC236}">
                <a16:creationId xmlns:a16="http://schemas.microsoft.com/office/drawing/2014/main" id="{AB68BCCB-D7C6-9418-93A3-F8BAFC5BF695}"/>
              </a:ext>
            </a:extLst>
          </p:cNvPr>
          <p:cNvSpPr txBox="1">
            <a:spLocks noChangeArrowheads="1"/>
          </p:cNvSpPr>
          <p:nvPr/>
        </p:nvSpPr>
        <p:spPr bwMode="auto">
          <a:xfrm>
            <a:off x="4627564" y="539908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10</a:t>
            </a:r>
            <a:endParaRPr lang="en-US" altLang="en-US" sz="1400">
              <a:latin typeface="Calibri" panose="020F0502020204030204" pitchFamily="34" charset="0"/>
            </a:endParaRPr>
          </a:p>
        </p:txBody>
      </p:sp>
      <p:sp>
        <p:nvSpPr>
          <p:cNvPr id="1311790" name="Text Box 42">
            <a:extLst>
              <a:ext uri="{FF2B5EF4-FFF2-40B4-BE49-F238E27FC236}">
                <a16:creationId xmlns:a16="http://schemas.microsoft.com/office/drawing/2014/main" id="{CA4B4F4E-43A9-614D-01AD-A181CBB0618B}"/>
              </a:ext>
            </a:extLst>
          </p:cNvPr>
          <p:cNvSpPr txBox="1">
            <a:spLocks noChangeArrowheads="1"/>
          </p:cNvSpPr>
          <p:nvPr/>
        </p:nvSpPr>
        <p:spPr bwMode="auto">
          <a:xfrm>
            <a:off x="5041901" y="539908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12</a:t>
            </a:r>
            <a:endParaRPr lang="en-US" altLang="en-US" sz="1400">
              <a:latin typeface="Calibri" panose="020F0502020204030204" pitchFamily="34" charset="0"/>
            </a:endParaRPr>
          </a:p>
        </p:txBody>
      </p:sp>
      <p:sp>
        <p:nvSpPr>
          <p:cNvPr id="1311791" name="Text Box 43">
            <a:extLst>
              <a:ext uri="{FF2B5EF4-FFF2-40B4-BE49-F238E27FC236}">
                <a16:creationId xmlns:a16="http://schemas.microsoft.com/office/drawing/2014/main" id="{543E1579-3619-439D-C764-1A0420D126B6}"/>
              </a:ext>
            </a:extLst>
          </p:cNvPr>
          <p:cNvSpPr txBox="1">
            <a:spLocks noChangeArrowheads="1"/>
          </p:cNvSpPr>
          <p:nvPr/>
        </p:nvSpPr>
        <p:spPr bwMode="auto">
          <a:xfrm>
            <a:off x="5419726" y="539908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14</a:t>
            </a:r>
            <a:endParaRPr lang="en-US" altLang="en-US" sz="1400">
              <a:latin typeface="Calibri" panose="020F0502020204030204" pitchFamily="34" charset="0"/>
            </a:endParaRPr>
          </a:p>
        </p:txBody>
      </p:sp>
      <p:sp>
        <p:nvSpPr>
          <p:cNvPr id="1311792" name="Text Box 44">
            <a:extLst>
              <a:ext uri="{FF2B5EF4-FFF2-40B4-BE49-F238E27FC236}">
                <a16:creationId xmlns:a16="http://schemas.microsoft.com/office/drawing/2014/main" id="{70A36A44-6667-4804-D5C5-3ACBB48E5E05}"/>
              </a:ext>
            </a:extLst>
          </p:cNvPr>
          <p:cNvSpPr txBox="1">
            <a:spLocks noChangeArrowheads="1"/>
          </p:cNvSpPr>
          <p:nvPr/>
        </p:nvSpPr>
        <p:spPr bwMode="auto">
          <a:xfrm>
            <a:off x="3163889" y="5627688"/>
            <a:ext cx="2441575"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1400" b="1">
                <a:latin typeface="Arial" panose="020B0604020202020204" pitchFamily="34" charset="0"/>
              </a:rPr>
              <a:t>Monthly triptan use (days)</a:t>
            </a:r>
            <a:endParaRPr lang="en-US" altLang="en-US" sz="1400" b="1">
              <a:latin typeface="Arial" panose="020B0604020202020204" pitchFamily="34" charset="0"/>
            </a:endParaRPr>
          </a:p>
        </p:txBody>
      </p:sp>
      <p:sp>
        <p:nvSpPr>
          <p:cNvPr id="1311793" name="TextBox 19">
            <a:extLst>
              <a:ext uri="{FF2B5EF4-FFF2-40B4-BE49-F238E27FC236}">
                <a16:creationId xmlns:a16="http://schemas.microsoft.com/office/drawing/2014/main" id="{E291BE0E-D118-2EC1-096B-C06CF0E8ABA4}"/>
              </a:ext>
            </a:extLst>
          </p:cNvPr>
          <p:cNvSpPr txBox="1">
            <a:spLocks noChangeArrowheads="1"/>
          </p:cNvSpPr>
          <p:nvPr/>
        </p:nvSpPr>
        <p:spPr bwMode="auto">
          <a:xfrm>
            <a:off x="7413625" y="2208214"/>
            <a:ext cx="2705100" cy="39687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2000" b="1" dirty="0">
                <a:latin typeface="Arial" panose="020B0604020202020204" pitchFamily="34" charset="0"/>
              </a:rPr>
              <a:t>NSAIDs</a:t>
            </a:r>
            <a:endParaRPr lang="en-US" altLang="en-US" sz="2000" b="1" dirty="0">
              <a:latin typeface="Arial" panose="020B0604020202020204" pitchFamily="34" charset="0"/>
            </a:endParaRPr>
          </a:p>
        </p:txBody>
      </p:sp>
      <p:sp>
        <p:nvSpPr>
          <p:cNvPr id="24618" name="Freeform 8">
            <a:extLst>
              <a:ext uri="{FF2B5EF4-FFF2-40B4-BE49-F238E27FC236}">
                <a16:creationId xmlns:a16="http://schemas.microsoft.com/office/drawing/2014/main" id="{C9B2F6CA-5EA2-7C7E-4E6A-8C926DC95221}"/>
              </a:ext>
            </a:extLst>
          </p:cNvPr>
          <p:cNvSpPr>
            <a:spLocks/>
          </p:cNvSpPr>
          <p:nvPr/>
        </p:nvSpPr>
        <p:spPr bwMode="auto">
          <a:xfrm>
            <a:off x="7343776" y="2557464"/>
            <a:ext cx="2822575" cy="2776537"/>
          </a:xfrm>
          <a:custGeom>
            <a:avLst/>
            <a:gdLst>
              <a:gd name="T0" fmla="*/ 0 w 1264"/>
              <a:gd name="T1" fmla="*/ 0 h 1828"/>
              <a:gd name="T2" fmla="*/ 0 w 1264"/>
              <a:gd name="T3" fmla="*/ 2147483646 h 1828"/>
              <a:gd name="T4" fmla="*/ 2147483646 w 1264"/>
              <a:gd name="T5" fmla="*/ 2147483646 h 1828"/>
              <a:gd name="T6" fmla="*/ 0 60000 65536"/>
              <a:gd name="T7" fmla="*/ 0 60000 65536"/>
              <a:gd name="T8" fmla="*/ 0 60000 65536"/>
              <a:gd name="T9" fmla="*/ 0 w 1264"/>
              <a:gd name="T10" fmla="*/ 0 h 1828"/>
              <a:gd name="T11" fmla="*/ 1264 w 1264"/>
              <a:gd name="T12" fmla="*/ 1828 h 1828"/>
            </a:gdLst>
            <a:ahLst/>
            <a:cxnLst>
              <a:cxn ang="T6">
                <a:pos x="T0" y="T1"/>
              </a:cxn>
              <a:cxn ang="T7">
                <a:pos x="T2" y="T3"/>
              </a:cxn>
              <a:cxn ang="T8">
                <a:pos x="T4" y="T5"/>
              </a:cxn>
            </a:cxnLst>
            <a:rect l="T9" t="T10" r="T11" b="T12"/>
            <a:pathLst>
              <a:path w="1264" h="1828">
                <a:moveTo>
                  <a:pt x="0" y="0"/>
                </a:moveTo>
                <a:lnTo>
                  <a:pt x="0" y="1828"/>
                </a:lnTo>
                <a:lnTo>
                  <a:pt x="1264" y="182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4619" name="Group 130">
            <a:extLst>
              <a:ext uri="{FF2B5EF4-FFF2-40B4-BE49-F238E27FC236}">
                <a16:creationId xmlns:a16="http://schemas.microsoft.com/office/drawing/2014/main" id="{ECCBBD2E-BA66-8BBF-ACE1-292A2636D93E}"/>
              </a:ext>
            </a:extLst>
          </p:cNvPr>
          <p:cNvGrpSpPr>
            <a:grpSpLocks/>
          </p:cNvGrpSpPr>
          <p:nvPr/>
        </p:nvGrpSpPr>
        <p:grpSpPr bwMode="auto">
          <a:xfrm>
            <a:off x="7258051" y="2566988"/>
            <a:ext cx="98425" cy="2767012"/>
            <a:chOff x="3504" y="1629"/>
            <a:chExt cx="82" cy="1743"/>
          </a:xfrm>
        </p:grpSpPr>
        <p:sp>
          <p:nvSpPr>
            <p:cNvPr id="24659" name="Line 9">
              <a:extLst>
                <a:ext uri="{FF2B5EF4-FFF2-40B4-BE49-F238E27FC236}">
                  <a16:creationId xmlns:a16="http://schemas.microsoft.com/office/drawing/2014/main" id="{8ED6F2C8-B44F-E67E-19A3-4B04E6884604}"/>
                </a:ext>
              </a:extLst>
            </p:cNvPr>
            <p:cNvSpPr>
              <a:spLocks noChangeShapeType="1"/>
            </p:cNvSpPr>
            <p:nvPr/>
          </p:nvSpPr>
          <p:spPr bwMode="auto">
            <a:xfrm>
              <a:off x="3504" y="3372"/>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0" name="Line 10">
              <a:extLst>
                <a:ext uri="{FF2B5EF4-FFF2-40B4-BE49-F238E27FC236}">
                  <a16:creationId xmlns:a16="http://schemas.microsoft.com/office/drawing/2014/main" id="{76E09C64-0AA1-38B0-3EEE-FEE39776F245}"/>
                </a:ext>
              </a:extLst>
            </p:cNvPr>
            <p:cNvSpPr>
              <a:spLocks noChangeShapeType="1"/>
            </p:cNvSpPr>
            <p:nvPr/>
          </p:nvSpPr>
          <p:spPr bwMode="auto">
            <a:xfrm>
              <a:off x="3504" y="3146"/>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1" name="Line 11">
              <a:extLst>
                <a:ext uri="{FF2B5EF4-FFF2-40B4-BE49-F238E27FC236}">
                  <a16:creationId xmlns:a16="http://schemas.microsoft.com/office/drawing/2014/main" id="{23B36DB3-365A-6396-FCC4-8EA9109529B4}"/>
                </a:ext>
              </a:extLst>
            </p:cNvPr>
            <p:cNvSpPr>
              <a:spLocks noChangeShapeType="1"/>
            </p:cNvSpPr>
            <p:nvPr/>
          </p:nvSpPr>
          <p:spPr bwMode="auto">
            <a:xfrm>
              <a:off x="3504" y="2945"/>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2" name="Line 12">
              <a:extLst>
                <a:ext uri="{FF2B5EF4-FFF2-40B4-BE49-F238E27FC236}">
                  <a16:creationId xmlns:a16="http://schemas.microsoft.com/office/drawing/2014/main" id="{FE132EEC-DAF6-D97D-E651-10CD0123B006}"/>
                </a:ext>
              </a:extLst>
            </p:cNvPr>
            <p:cNvSpPr>
              <a:spLocks noChangeShapeType="1"/>
            </p:cNvSpPr>
            <p:nvPr/>
          </p:nvSpPr>
          <p:spPr bwMode="auto">
            <a:xfrm>
              <a:off x="3504" y="2709"/>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3" name="Line 13">
              <a:extLst>
                <a:ext uri="{FF2B5EF4-FFF2-40B4-BE49-F238E27FC236}">
                  <a16:creationId xmlns:a16="http://schemas.microsoft.com/office/drawing/2014/main" id="{978123E7-3004-65FC-91C0-7DC791782D5C}"/>
                </a:ext>
              </a:extLst>
            </p:cNvPr>
            <p:cNvSpPr>
              <a:spLocks noChangeShapeType="1"/>
            </p:cNvSpPr>
            <p:nvPr/>
          </p:nvSpPr>
          <p:spPr bwMode="auto">
            <a:xfrm>
              <a:off x="3504" y="2494"/>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4" name="Line 14">
              <a:extLst>
                <a:ext uri="{FF2B5EF4-FFF2-40B4-BE49-F238E27FC236}">
                  <a16:creationId xmlns:a16="http://schemas.microsoft.com/office/drawing/2014/main" id="{F6B3E339-155B-4D59-716B-426B5074D448}"/>
                </a:ext>
              </a:extLst>
            </p:cNvPr>
            <p:cNvSpPr>
              <a:spLocks noChangeShapeType="1"/>
            </p:cNvSpPr>
            <p:nvPr/>
          </p:nvSpPr>
          <p:spPr bwMode="auto">
            <a:xfrm>
              <a:off x="3504" y="2278"/>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5" name="Line 15">
              <a:extLst>
                <a:ext uri="{FF2B5EF4-FFF2-40B4-BE49-F238E27FC236}">
                  <a16:creationId xmlns:a16="http://schemas.microsoft.com/office/drawing/2014/main" id="{A89E0930-B770-304E-C2C5-8530C99E46B9}"/>
                </a:ext>
              </a:extLst>
            </p:cNvPr>
            <p:cNvSpPr>
              <a:spLocks noChangeShapeType="1"/>
            </p:cNvSpPr>
            <p:nvPr/>
          </p:nvSpPr>
          <p:spPr bwMode="auto">
            <a:xfrm>
              <a:off x="3504" y="2063"/>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6" name="Line 16">
              <a:extLst>
                <a:ext uri="{FF2B5EF4-FFF2-40B4-BE49-F238E27FC236}">
                  <a16:creationId xmlns:a16="http://schemas.microsoft.com/office/drawing/2014/main" id="{B7E6DC7D-F916-AA86-5C09-BCB0D6C66613}"/>
                </a:ext>
              </a:extLst>
            </p:cNvPr>
            <p:cNvSpPr>
              <a:spLocks noChangeShapeType="1"/>
            </p:cNvSpPr>
            <p:nvPr/>
          </p:nvSpPr>
          <p:spPr bwMode="auto">
            <a:xfrm>
              <a:off x="3504" y="1843"/>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67" name="Line 17">
              <a:extLst>
                <a:ext uri="{FF2B5EF4-FFF2-40B4-BE49-F238E27FC236}">
                  <a16:creationId xmlns:a16="http://schemas.microsoft.com/office/drawing/2014/main" id="{90151025-586B-24B5-C4CC-65669C0C1C33}"/>
                </a:ext>
              </a:extLst>
            </p:cNvPr>
            <p:cNvSpPr>
              <a:spLocks noChangeShapeType="1"/>
            </p:cNvSpPr>
            <p:nvPr/>
          </p:nvSpPr>
          <p:spPr bwMode="auto">
            <a:xfrm>
              <a:off x="3504" y="1629"/>
              <a:ext cx="82"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grpSp>
      <p:sp>
        <p:nvSpPr>
          <p:cNvPr id="1311805" name="Text Box 29">
            <a:extLst>
              <a:ext uri="{FF2B5EF4-FFF2-40B4-BE49-F238E27FC236}">
                <a16:creationId xmlns:a16="http://schemas.microsoft.com/office/drawing/2014/main" id="{A287100F-5DAF-B41F-D227-ABB2FF76550B}"/>
              </a:ext>
            </a:extLst>
          </p:cNvPr>
          <p:cNvSpPr txBox="1">
            <a:spLocks noChangeArrowheads="1"/>
          </p:cNvSpPr>
          <p:nvPr/>
        </p:nvSpPr>
        <p:spPr bwMode="auto">
          <a:xfrm>
            <a:off x="6786563" y="23987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0.40</a:t>
            </a:r>
            <a:endParaRPr lang="en-US" altLang="en-US" sz="1400">
              <a:latin typeface="Calibri" panose="020F0502020204030204" pitchFamily="34" charset="0"/>
            </a:endParaRPr>
          </a:p>
        </p:txBody>
      </p:sp>
      <p:sp>
        <p:nvSpPr>
          <p:cNvPr id="1311806" name="Text Box 30">
            <a:extLst>
              <a:ext uri="{FF2B5EF4-FFF2-40B4-BE49-F238E27FC236}">
                <a16:creationId xmlns:a16="http://schemas.microsoft.com/office/drawing/2014/main" id="{2820D79F-5186-AC22-6DF9-C7C2F57A5160}"/>
              </a:ext>
            </a:extLst>
          </p:cNvPr>
          <p:cNvSpPr txBox="1">
            <a:spLocks noChangeArrowheads="1"/>
          </p:cNvSpPr>
          <p:nvPr/>
        </p:nvSpPr>
        <p:spPr bwMode="auto">
          <a:xfrm>
            <a:off x="6786563" y="274161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0.35</a:t>
            </a:r>
            <a:endParaRPr lang="en-US" altLang="en-US" sz="1400">
              <a:latin typeface="Calibri" panose="020F0502020204030204" pitchFamily="34" charset="0"/>
            </a:endParaRPr>
          </a:p>
        </p:txBody>
      </p:sp>
      <p:sp>
        <p:nvSpPr>
          <p:cNvPr id="1311807" name="Text Box 31">
            <a:extLst>
              <a:ext uri="{FF2B5EF4-FFF2-40B4-BE49-F238E27FC236}">
                <a16:creationId xmlns:a16="http://schemas.microsoft.com/office/drawing/2014/main" id="{40448561-B4BD-4AF1-0DC8-14D88D908184}"/>
              </a:ext>
            </a:extLst>
          </p:cNvPr>
          <p:cNvSpPr txBox="1">
            <a:spLocks noChangeArrowheads="1"/>
          </p:cNvSpPr>
          <p:nvPr/>
        </p:nvSpPr>
        <p:spPr bwMode="auto">
          <a:xfrm>
            <a:off x="6786563" y="3092450"/>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0.30</a:t>
            </a:r>
            <a:endParaRPr lang="en-US" altLang="en-US" sz="1400">
              <a:latin typeface="Calibri" panose="020F0502020204030204" pitchFamily="34" charset="0"/>
            </a:endParaRPr>
          </a:p>
        </p:txBody>
      </p:sp>
      <p:sp>
        <p:nvSpPr>
          <p:cNvPr id="1311808" name="Text Box 32">
            <a:extLst>
              <a:ext uri="{FF2B5EF4-FFF2-40B4-BE49-F238E27FC236}">
                <a16:creationId xmlns:a16="http://schemas.microsoft.com/office/drawing/2014/main" id="{BCB60C4E-EC9F-14EF-35E7-EC392B2F65EF}"/>
              </a:ext>
            </a:extLst>
          </p:cNvPr>
          <p:cNvSpPr txBox="1">
            <a:spLocks noChangeArrowheads="1"/>
          </p:cNvSpPr>
          <p:nvPr/>
        </p:nvSpPr>
        <p:spPr bwMode="auto">
          <a:xfrm>
            <a:off x="6786563" y="343376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0.25</a:t>
            </a:r>
            <a:endParaRPr lang="en-US" altLang="en-US" sz="1400">
              <a:latin typeface="Calibri" panose="020F0502020204030204" pitchFamily="34" charset="0"/>
            </a:endParaRPr>
          </a:p>
        </p:txBody>
      </p:sp>
      <p:sp>
        <p:nvSpPr>
          <p:cNvPr id="1311809" name="Text Box 33">
            <a:extLst>
              <a:ext uri="{FF2B5EF4-FFF2-40B4-BE49-F238E27FC236}">
                <a16:creationId xmlns:a16="http://schemas.microsoft.com/office/drawing/2014/main" id="{4BFA8C18-201D-4972-0EE0-76D0B419B0DA}"/>
              </a:ext>
            </a:extLst>
          </p:cNvPr>
          <p:cNvSpPr txBox="1">
            <a:spLocks noChangeArrowheads="1"/>
          </p:cNvSpPr>
          <p:nvPr/>
        </p:nvSpPr>
        <p:spPr bwMode="auto">
          <a:xfrm>
            <a:off x="6786563" y="377983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0.20</a:t>
            </a:r>
            <a:endParaRPr lang="en-US" altLang="en-US" sz="1400">
              <a:latin typeface="Calibri" panose="020F0502020204030204" pitchFamily="34" charset="0"/>
            </a:endParaRPr>
          </a:p>
        </p:txBody>
      </p:sp>
      <p:sp>
        <p:nvSpPr>
          <p:cNvPr id="1311810" name="Text Box 34">
            <a:extLst>
              <a:ext uri="{FF2B5EF4-FFF2-40B4-BE49-F238E27FC236}">
                <a16:creationId xmlns:a16="http://schemas.microsoft.com/office/drawing/2014/main" id="{D03E1C97-37D3-FC76-D1F2-487510CB5831}"/>
              </a:ext>
            </a:extLst>
          </p:cNvPr>
          <p:cNvSpPr txBox="1">
            <a:spLocks noChangeArrowheads="1"/>
          </p:cNvSpPr>
          <p:nvPr/>
        </p:nvSpPr>
        <p:spPr bwMode="auto">
          <a:xfrm>
            <a:off x="6786563" y="4119563"/>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0.15</a:t>
            </a:r>
            <a:endParaRPr lang="en-US" altLang="en-US" sz="1400">
              <a:latin typeface="Calibri" panose="020F0502020204030204" pitchFamily="34" charset="0"/>
            </a:endParaRPr>
          </a:p>
        </p:txBody>
      </p:sp>
      <p:sp>
        <p:nvSpPr>
          <p:cNvPr id="1311811" name="Text Box 35">
            <a:extLst>
              <a:ext uri="{FF2B5EF4-FFF2-40B4-BE49-F238E27FC236}">
                <a16:creationId xmlns:a16="http://schemas.microsoft.com/office/drawing/2014/main" id="{60D33C1D-749E-2A39-4A47-5F8E649FD951}"/>
              </a:ext>
            </a:extLst>
          </p:cNvPr>
          <p:cNvSpPr txBox="1">
            <a:spLocks noChangeArrowheads="1"/>
          </p:cNvSpPr>
          <p:nvPr/>
        </p:nvSpPr>
        <p:spPr bwMode="auto">
          <a:xfrm>
            <a:off x="6786563" y="446722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0.10</a:t>
            </a:r>
            <a:endParaRPr lang="en-US" altLang="en-US" sz="1400">
              <a:latin typeface="Calibri" panose="020F0502020204030204" pitchFamily="34" charset="0"/>
            </a:endParaRPr>
          </a:p>
        </p:txBody>
      </p:sp>
      <p:sp>
        <p:nvSpPr>
          <p:cNvPr id="1311812" name="Text Box 36">
            <a:extLst>
              <a:ext uri="{FF2B5EF4-FFF2-40B4-BE49-F238E27FC236}">
                <a16:creationId xmlns:a16="http://schemas.microsoft.com/office/drawing/2014/main" id="{6AC916AA-7EA9-7DE8-FF5A-808FD7489619}"/>
              </a:ext>
            </a:extLst>
          </p:cNvPr>
          <p:cNvSpPr txBox="1">
            <a:spLocks noChangeArrowheads="1"/>
          </p:cNvSpPr>
          <p:nvPr/>
        </p:nvSpPr>
        <p:spPr bwMode="auto">
          <a:xfrm>
            <a:off x="6786563" y="4814888"/>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0.05</a:t>
            </a:r>
            <a:endParaRPr lang="en-US" altLang="en-US" sz="1400">
              <a:latin typeface="Calibri" panose="020F0502020204030204" pitchFamily="34" charset="0"/>
            </a:endParaRPr>
          </a:p>
        </p:txBody>
      </p:sp>
      <p:sp>
        <p:nvSpPr>
          <p:cNvPr id="1311813" name="Text Box 37">
            <a:extLst>
              <a:ext uri="{FF2B5EF4-FFF2-40B4-BE49-F238E27FC236}">
                <a16:creationId xmlns:a16="http://schemas.microsoft.com/office/drawing/2014/main" id="{F496529D-AF14-71A6-A8CF-7AE5E69CC311}"/>
              </a:ext>
            </a:extLst>
          </p:cNvPr>
          <p:cNvSpPr txBox="1">
            <a:spLocks noChangeArrowheads="1"/>
          </p:cNvSpPr>
          <p:nvPr/>
        </p:nvSpPr>
        <p:spPr bwMode="auto">
          <a:xfrm>
            <a:off x="6786563" y="5165725"/>
            <a:ext cx="500062"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0.00</a:t>
            </a:r>
            <a:endParaRPr lang="en-US" altLang="en-US" sz="1400">
              <a:latin typeface="Calibri" panose="020F0502020204030204" pitchFamily="34" charset="0"/>
            </a:endParaRPr>
          </a:p>
        </p:txBody>
      </p:sp>
      <p:sp>
        <p:nvSpPr>
          <p:cNvPr id="1311814" name="Text Box 38">
            <a:extLst>
              <a:ext uri="{FF2B5EF4-FFF2-40B4-BE49-F238E27FC236}">
                <a16:creationId xmlns:a16="http://schemas.microsoft.com/office/drawing/2014/main" id="{D4452E2E-9699-19D2-69F4-67AF22BE79F7}"/>
              </a:ext>
            </a:extLst>
          </p:cNvPr>
          <p:cNvSpPr txBox="1">
            <a:spLocks noChangeArrowheads="1"/>
          </p:cNvSpPr>
          <p:nvPr/>
        </p:nvSpPr>
        <p:spPr bwMode="auto">
          <a:xfrm>
            <a:off x="7278689" y="5405438"/>
            <a:ext cx="274637"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0</a:t>
            </a:r>
            <a:endParaRPr lang="en-US" altLang="en-US" sz="1400">
              <a:latin typeface="Calibri" panose="020F0502020204030204" pitchFamily="34" charset="0"/>
            </a:endParaRPr>
          </a:p>
        </p:txBody>
      </p:sp>
      <p:sp>
        <p:nvSpPr>
          <p:cNvPr id="1311815" name="Text Box 39">
            <a:extLst>
              <a:ext uri="{FF2B5EF4-FFF2-40B4-BE49-F238E27FC236}">
                <a16:creationId xmlns:a16="http://schemas.microsoft.com/office/drawing/2014/main" id="{D1C81106-4C2E-186D-78DF-59E9E1624BE2}"/>
              </a:ext>
            </a:extLst>
          </p:cNvPr>
          <p:cNvSpPr txBox="1">
            <a:spLocks noChangeArrowheads="1"/>
          </p:cNvSpPr>
          <p:nvPr/>
        </p:nvSpPr>
        <p:spPr bwMode="auto">
          <a:xfrm>
            <a:off x="7643814" y="5405439"/>
            <a:ext cx="276225" cy="307975"/>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2</a:t>
            </a:r>
            <a:endParaRPr lang="en-US" altLang="en-US" sz="1400">
              <a:latin typeface="Calibri" panose="020F0502020204030204" pitchFamily="34" charset="0"/>
            </a:endParaRPr>
          </a:p>
        </p:txBody>
      </p:sp>
      <p:sp>
        <p:nvSpPr>
          <p:cNvPr id="1311816" name="Text Box 40">
            <a:extLst>
              <a:ext uri="{FF2B5EF4-FFF2-40B4-BE49-F238E27FC236}">
                <a16:creationId xmlns:a16="http://schemas.microsoft.com/office/drawing/2014/main" id="{CCE52013-A2B2-F21C-2C6C-ECB39BA00930}"/>
              </a:ext>
            </a:extLst>
          </p:cNvPr>
          <p:cNvSpPr txBox="1">
            <a:spLocks noChangeArrowheads="1"/>
          </p:cNvSpPr>
          <p:nvPr/>
        </p:nvSpPr>
        <p:spPr bwMode="auto">
          <a:xfrm>
            <a:off x="8020050" y="540543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4</a:t>
            </a:r>
            <a:endParaRPr lang="en-US" altLang="en-US" sz="1400">
              <a:latin typeface="Calibri" panose="020F0502020204030204" pitchFamily="34" charset="0"/>
            </a:endParaRPr>
          </a:p>
        </p:txBody>
      </p:sp>
      <p:sp>
        <p:nvSpPr>
          <p:cNvPr id="1311817" name="Text Box 41">
            <a:extLst>
              <a:ext uri="{FF2B5EF4-FFF2-40B4-BE49-F238E27FC236}">
                <a16:creationId xmlns:a16="http://schemas.microsoft.com/office/drawing/2014/main" id="{8156F3E4-EFE6-C19C-D19C-63C62069CFC5}"/>
              </a:ext>
            </a:extLst>
          </p:cNvPr>
          <p:cNvSpPr txBox="1">
            <a:spLocks noChangeArrowheads="1"/>
          </p:cNvSpPr>
          <p:nvPr/>
        </p:nvSpPr>
        <p:spPr bwMode="auto">
          <a:xfrm>
            <a:off x="8401050" y="540543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6</a:t>
            </a:r>
            <a:endParaRPr lang="en-US" altLang="en-US" sz="1400">
              <a:latin typeface="Calibri" panose="020F0502020204030204" pitchFamily="34" charset="0"/>
            </a:endParaRPr>
          </a:p>
        </p:txBody>
      </p:sp>
      <p:sp>
        <p:nvSpPr>
          <p:cNvPr id="1311818" name="Text Box 42">
            <a:extLst>
              <a:ext uri="{FF2B5EF4-FFF2-40B4-BE49-F238E27FC236}">
                <a16:creationId xmlns:a16="http://schemas.microsoft.com/office/drawing/2014/main" id="{8E52EAE0-C5A8-3136-8997-A8BB5EA9EA0F}"/>
              </a:ext>
            </a:extLst>
          </p:cNvPr>
          <p:cNvSpPr txBox="1">
            <a:spLocks noChangeArrowheads="1"/>
          </p:cNvSpPr>
          <p:nvPr/>
        </p:nvSpPr>
        <p:spPr bwMode="auto">
          <a:xfrm>
            <a:off x="8775700" y="5405438"/>
            <a:ext cx="274638"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8</a:t>
            </a:r>
            <a:endParaRPr lang="en-US" altLang="en-US" sz="1400">
              <a:latin typeface="Calibri" panose="020F0502020204030204" pitchFamily="34" charset="0"/>
            </a:endParaRPr>
          </a:p>
        </p:txBody>
      </p:sp>
      <p:sp>
        <p:nvSpPr>
          <p:cNvPr id="1311819" name="Text Box 43">
            <a:extLst>
              <a:ext uri="{FF2B5EF4-FFF2-40B4-BE49-F238E27FC236}">
                <a16:creationId xmlns:a16="http://schemas.microsoft.com/office/drawing/2014/main" id="{39F7FE5A-7B78-1C79-8186-03612E94B8DA}"/>
              </a:ext>
            </a:extLst>
          </p:cNvPr>
          <p:cNvSpPr txBox="1">
            <a:spLocks noChangeArrowheads="1"/>
          </p:cNvSpPr>
          <p:nvPr/>
        </p:nvSpPr>
        <p:spPr bwMode="auto">
          <a:xfrm>
            <a:off x="9047164" y="540543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10</a:t>
            </a:r>
            <a:endParaRPr lang="en-US" altLang="en-US" sz="1400">
              <a:latin typeface="Calibri" panose="020F0502020204030204" pitchFamily="34" charset="0"/>
            </a:endParaRPr>
          </a:p>
        </p:txBody>
      </p:sp>
      <p:sp>
        <p:nvSpPr>
          <p:cNvPr id="1311820" name="Text Box 44">
            <a:extLst>
              <a:ext uri="{FF2B5EF4-FFF2-40B4-BE49-F238E27FC236}">
                <a16:creationId xmlns:a16="http://schemas.microsoft.com/office/drawing/2014/main" id="{6C0AD339-3066-E650-7875-B0995FE46201}"/>
              </a:ext>
            </a:extLst>
          </p:cNvPr>
          <p:cNvSpPr txBox="1">
            <a:spLocks noChangeArrowheads="1"/>
          </p:cNvSpPr>
          <p:nvPr/>
        </p:nvSpPr>
        <p:spPr bwMode="auto">
          <a:xfrm>
            <a:off x="9515476" y="540543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12</a:t>
            </a:r>
            <a:endParaRPr lang="en-US" altLang="en-US" sz="1400">
              <a:latin typeface="Calibri" panose="020F0502020204030204" pitchFamily="34" charset="0"/>
            </a:endParaRPr>
          </a:p>
        </p:txBody>
      </p:sp>
      <p:sp>
        <p:nvSpPr>
          <p:cNvPr id="1311821" name="Text Box 45">
            <a:extLst>
              <a:ext uri="{FF2B5EF4-FFF2-40B4-BE49-F238E27FC236}">
                <a16:creationId xmlns:a16="http://schemas.microsoft.com/office/drawing/2014/main" id="{0042E4F4-9B0B-249B-E345-ADCD993F8B94}"/>
              </a:ext>
            </a:extLst>
          </p:cNvPr>
          <p:cNvSpPr txBox="1">
            <a:spLocks noChangeArrowheads="1"/>
          </p:cNvSpPr>
          <p:nvPr/>
        </p:nvSpPr>
        <p:spPr bwMode="auto">
          <a:xfrm>
            <a:off x="9893301" y="5405438"/>
            <a:ext cx="365125" cy="304800"/>
          </a:xfrm>
          <a:prstGeom prst="rect">
            <a:avLst/>
          </a:prstGeom>
          <a:noFill/>
          <a:ln>
            <a:noFill/>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r>
              <a:rPr lang="en-GB" altLang="en-US" sz="1400">
                <a:latin typeface="Calibri" panose="020F0502020204030204" pitchFamily="34" charset="0"/>
              </a:rPr>
              <a:t>14</a:t>
            </a:r>
            <a:endParaRPr lang="en-US" altLang="en-US" sz="1400">
              <a:latin typeface="Calibri" panose="020F0502020204030204" pitchFamily="34" charset="0"/>
            </a:endParaRPr>
          </a:p>
        </p:txBody>
      </p:sp>
      <p:sp>
        <p:nvSpPr>
          <p:cNvPr id="1311822" name="Text Box 46">
            <a:extLst>
              <a:ext uri="{FF2B5EF4-FFF2-40B4-BE49-F238E27FC236}">
                <a16:creationId xmlns:a16="http://schemas.microsoft.com/office/drawing/2014/main" id="{55BCFEB7-9727-14A9-BFA9-F4313466CC95}"/>
              </a:ext>
            </a:extLst>
          </p:cNvPr>
          <p:cNvSpPr txBox="1">
            <a:spLocks noChangeArrowheads="1"/>
          </p:cNvSpPr>
          <p:nvPr/>
        </p:nvSpPr>
        <p:spPr bwMode="auto">
          <a:xfrm>
            <a:off x="7543801" y="5681664"/>
            <a:ext cx="2441575" cy="30797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GB" altLang="en-US" sz="1400" b="1">
                <a:latin typeface="Arial" panose="020B0604020202020204" pitchFamily="34" charset="0"/>
              </a:rPr>
              <a:t>Monthly NSAID use (days)</a:t>
            </a:r>
            <a:endParaRPr lang="en-US" altLang="en-US" sz="1400" b="1">
              <a:latin typeface="Arial" panose="020B0604020202020204" pitchFamily="34" charset="0"/>
            </a:endParaRPr>
          </a:p>
        </p:txBody>
      </p:sp>
      <p:grpSp>
        <p:nvGrpSpPr>
          <p:cNvPr id="24638" name="Group 129">
            <a:extLst>
              <a:ext uri="{FF2B5EF4-FFF2-40B4-BE49-F238E27FC236}">
                <a16:creationId xmlns:a16="http://schemas.microsoft.com/office/drawing/2014/main" id="{C4958052-A143-69EB-43F3-366411CDBBF3}"/>
              </a:ext>
            </a:extLst>
          </p:cNvPr>
          <p:cNvGrpSpPr>
            <a:grpSpLocks/>
          </p:cNvGrpSpPr>
          <p:nvPr/>
        </p:nvGrpSpPr>
        <p:grpSpPr bwMode="auto">
          <a:xfrm>
            <a:off x="7348539" y="5329238"/>
            <a:ext cx="2643187" cy="80962"/>
            <a:chOff x="3581" y="3369"/>
            <a:chExt cx="1480" cy="69"/>
          </a:xfrm>
        </p:grpSpPr>
        <p:sp>
          <p:nvSpPr>
            <p:cNvPr id="24650" name="Line 18">
              <a:extLst>
                <a:ext uri="{FF2B5EF4-FFF2-40B4-BE49-F238E27FC236}">
                  <a16:creationId xmlns:a16="http://schemas.microsoft.com/office/drawing/2014/main" id="{A41DA625-073B-F999-8461-9DA113A6A827}"/>
                </a:ext>
              </a:extLst>
            </p:cNvPr>
            <p:cNvSpPr>
              <a:spLocks noChangeShapeType="1"/>
            </p:cNvSpPr>
            <p:nvPr/>
          </p:nvSpPr>
          <p:spPr bwMode="auto">
            <a:xfrm rot="-5400000">
              <a:off x="3755"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1" name="Line 19">
              <a:extLst>
                <a:ext uri="{FF2B5EF4-FFF2-40B4-BE49-F238E27FC236}">
                  <a16:creationId xmlns:a16="http://schemas.microsoft.com/office/drawing/2014/main" id="{960652D7-9E78-78FD-0F44-4B14E1FDD245}"/>
                </a:ext>
              </a:extLst>
            </p:cNvPr>
            <p:cNvSpPr>
              <a:spLocks noChangeShapeType="1"/>
            </p:cNvSpPr>
            <p:nvPr/>
          </p:nvSpPr>
          <p:spPr bwMode="auto">
            <a:xfrm rot="-5400000">
              <a:off x="3549"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2" name="Line 20">
              <a:extLst>
                <a:ext uri="{FF2B5EF4-FFF2-40B4-BE49-F238E27FC236}">
                  <a16:creationId xmlns:a16="http://schemas.microsoft.com/office/drawing/2014/main" id="{DDE9B492-2899-17F0-E6E8-773B60715434}"/>
                </a:ext>
              </a:extLst>
            </p:cNvPr>
            <p:cNvSpPr>
              <a:spLocks noChangeShapeType="1"/>
            </p:cNvSpPr>
            <p:nvPr/>
          </p:nvSpPr>
          <p:spPr bwMode="auto">
            <a:xfrm rot="-5400000">
              <a:off x="3967"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3" name="Line 21">
              <a:extLst>
                <a:ext uri="{FF2B5EF4-FFF2-40B4-BE49-F238E27FC236}">
                  <a16:creationId xmlns:a16="http://schemas.microsoft.com/office/drawing/2014/main" id="{2F010FDB-F9C8-27D8-93B3-84A072A0C7B6}"/>
                </a:ext>
              </a:extLst>
            </p:cNvPr>
            <p:cNvSpPr>
              <a:spLocks noChangeShapeType="1"/>
            </p:cNvSpPr>
            <p:nvPr/>
          </p:nvSpPr>
          <p:spPr bwMode="auto">
            <a:xfrm rot="-5400000">
              <a:off x="4178"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4" name="Line 22">
              <a:extLst>
                <a:ext uri="{FF2B5EF4-FFF2-40B4-BE49-F238E27FC236}">
                  <a16:creationId xmlns:a16="http://schemas.microsoft.com/office/drawing/2014/main" id="{E35EFACE-4820-44A7-2410-E41BFE632CBC}"/>
                </a:ext>
              </a:extLst>
            </p:cNvPr>
            <p:cNvSpPr>
              <a:spLocks noChangeShapeType="1"/>
            </p:cNvSpPr>
            <p:nvPr/>
          </p:nvSpPr>
          <p:spPr bwMode="auto">
            <a:xfrm rot="-5400000">
              <a:off x="4388"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5" name="Line 23">
              <a:extLst>
                <a:ext uri="{FF2B5EF4-FFF2-40B4-BE49-F238E27FC236}">
                  <a16:creationId xmlns:a16="http://schemas.microsoft.com/office/drawing/2014/main" id="{A4B8F2D6-B4A8-76EE-3FD3-26917214F8D2}"/>
                </a:ext>
              </a:extLst>
            </p:cNvPr>
            <p:cNvSpPr>
              <a:spLocks noChangeShapeType="1"/>
            </p:cNvSpPr>
            <p:nvPr/>
          </p:nvSpPr>
          <p:spPr bwMode="auto">
            <a:xfrm rot="-5400000">
              <a:off x="4593"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6" name="Line 24">
              <a:extLst>
                <a:ext uri="{FF2B5EF4-FFF2-40B4-BE49-F238E27FC236}">
                  <a16:creationId xmlns:a16="http://schemas.microsoft.com/office/drawing/2014/main" id="{BD71CC2D-D21B-83AC-4492-5A3FE323C828}"/>
                </a:ext>
              </a:extLst>
            </p:cNvPr>
            <p:cNvSpPr>
              <a:spLocks noChangeShapeType="1"/>
            </p:cNvSpPr>
            <p:nvPr/>
          </p:nvSpPr>
          <p:spPr bwMode="auto">
            <a:xfrm rot="-5400000">
              <a:off x="4809" y="3401"/>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7" name="Line 25">
              <a:extLst>
                <a:ext uri="{FF2B5EF4-FFF2-40B4-BE49-F238E27FC236}">
                  <a16:creationId xmlns:a16="http://schemas.microsoft.com/office/drawing/2014/main" id="{9ED51F12-8964-B88B-991F-BBAD75675F60}"/>
                </a:ext>
              </a:extLst>
            </p:cNvPr>
            <p:cNvSpPr>
              <a:spLocks noChangeShapeType="1"/>
            </p:cNvSpPr>
            <p:nvPr/>
          </p:nvSpPr>
          <p:spPr bwMode="auto">
            <a:xfrm rot="-5400000">
              <a:off x="5029" y="3401"/>
              <a:ext cx="63" cy="0"/>
            </a:xfrm>
            <a:prstGeom prst="line">
              <a:avLst/>
            </a:prstGeom>
            <a:noFill/>
            <a:ln w="19050">
              <a:solidFill>
                <a:schemeClr val="bg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58" name="Line 24">
              <a:extLst>
                <a:ext uri="{FF2B5EF4-FFF2-40B4-BE49-F238E27FC236}">
                  <a16:creationId xmlns:a16="http://schemas.microsoft.com/office/drawing/2014/main" id="{1ECC0C7F-F175-5F6D-39DC-B0FC3463B4A9}"/>
                </a:ext>
              </a:extLst>
            </p:cNvPr>
            <p:cNvSpPr>
              <a:spLocks noChangeShapeType="1"/>
            </p:cNvSpPr>
            <p:nvPr/>
          </p:nvSpPr>
          <p:spPr bwMode="auto">
            <a:xfrm rot="-5400000">
              <a:off x="5019" y="3407"/>
              <a:ext cx="63" cy="0"/>
            </a:xfrm>
            <a:prstGeom prst="line">
              <a:avLst/>
            </a:prstGeom>
            <a:noFill/>
            <a:ln w="19050">
              <a:solidFill>
                <a:schemeClr val="tx1"/>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grpSp>
      <p:sp>
        <p:nvSpPr>
          <p:cNvPr id="1311833" name="Text Box 114">
            <a:extLst>
              <a:ext uri="{FF2B5EF4-FFF2-40B4-BE49-F238E27FC236}">
                <a16:creationId xmlns:a16="http://schemas.microsoft.com/office/drawing/2014/main" id="{B0A27F3D-B947-04EC-A3E3-CC0CD09ED9A0}"/>
              </a:ext>
            </a:extLst>
          </p:cNvPr>
          <p:cNvSpPr txBox="1">
            <a:spLocks noChangeArrowheads="1"/>
          </p:cNvSpPr>
          <p:nvPr/>
        </p:nvSpPr>
        <p:spPr bwMode="auto">
          <a:xfrm rot="-5400000">
            <a:off x="269875" y="3775075"/>
            <a:ext cx="3536950"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defRPr/>
            </a:pPr>
            <a:r>
              <a:rPr lang="en-US" altLang="en-US" sz="1400" b="1">
                <a:latin typeface="Arial" panose="020B0604020202020204" pitchFamily="34" charset="0"/>
              </a:rPr>
              <a:t>Probability of Progression to CDH </a:t>
            </a:r>
          </a:p>
        </p:txBody>
      </p:sp>
      <p:sp>
        <p:nvSpPr>
          <p:cNvPr id="1311834" name="Text Box 115">
            <a:extLst>
              <a:ext uri="{FF2B5EF4-FFF2-40B4-BE49-F238E27FC236}">
                <a16:creationId xmlns:a16="http://schemas.microsoft.com/office/drawing/2014/main" id="{69EC4004-9147-D445-F71B-3E7D4DEE380C}"/>
              </a:ext>
            </a:extLst>
          </p:cNvPr>
          <p:cNvSpPr txBox="1">
            <a:spLocks noChangeArrowheads="1"/>
          </p:cNvSpPr>
          <p:nvPr/>
        </p:nvSpPr>
        <p:spPr bwMode="auto">
          <a:xfrm rot="-5400000">
            <a:off x="4708525" y="3790950"/>
            <a:ext cx="3536950" cy="304800"/>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defRPr/>
            </a:pPr>
            <a:r>
              <a:rPr lang="en-US" altLang="en-US" sz="1400" b="1">
                <a:latin typeface="Arial" panose="020B0604020202020204" pitchFamily="34" charset="0"/>
              </a:rPr>
              <a:t>Probability of Progression to CDH</a:t>
            </a:r>
          </a:p>
        </p:txBody>
      </p:sp>
      <p:grpSp>
        <p:nvGrpSpPr>
          <p:cNvPr id="24642" name="Group 117">
            <a:extLst>
              <a:ext uri="{FF2B5EF4-FFF2-40B4-BE49-F238E27FC236}">
                <a16:creationId xmlns:a16="http://schemas.microsoft.com/office/drawing/2014/main" id="{9A6F56CE-28DF-FBD3-6F90-CC94B2941637}"/>
              </a:ext>
            </a:extLst>
          </p:cNvPr>
          <p:cNvGrpSpPr>
            <a:grpSpLocks/>
          </p:cNvGrpSpPr>
          <p:nvPr/>
        </p:nvGrpSpPr>
        <p:grpSpPr bwMode="auto">
          <a:xfrm>
            <a:off x="4795839" y="1573214"/>
            <a:ext cx="2479675" cy="498475"/>
            <a:chOff x="441" y="3913"/>
            <a:chExt cx="1388" cy="314"/>
          </a:xfrm>
        </p:grpSpPr>
        <p:sp>
          <p:nvSpPr>
            <p:cNvPr id="24643" name="Line 131">
              <a:extLst>
                <a:ext uri="{FF2B5EF4-FFF2-40B4-BE49-F238E27FC236}">
                  <a16:creationId xmlns:a16="http://schemas.microsoft.com/office/drawing/2014/main" id="{1DDC4464-551D-4BF1-BCEB-09E5CBA3FD3A}"/>
                </a:ext>
              </a:extLst>
            </p:cNvPr>
            <p:cNvSpPr>
              <a:spLocks noChangeShapeType="1"/>
            </p:cNvSpPr>
            <p:nvPr/>
          </p:nvSpPr>
          <p:spPr bwMode="auto">
            <a:xfrm>
              <a:off x="1419" y="4150"/>
              <a:ext cx="120" cy="0"/>
            </a:xfrm>
            <a:prstGeom prst="line">
              <a:avLst/>
            </a:prstGeom>
            <a:noFill/>
            <a:ln w="38100">
              <a:solidFill>
                <a:schemeClr val="tx2"/>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44" name="Line 132">
              <a:extLst>
                <a:ext uri="{FF2B5EF4-FFF2-40B4-BE49-F238E27FC236}">
                  <a16:creationId xmlns:a16="http://schemas.microsoft.com/office/drawing/2014/main" id="{1616FD72-7775-8CE5-2FE9-59AD0F7CE273}"/>
                </a:ext>
              </a:extLst>
            </p:cNvPr>
            <p:cNvSpPr>
              <a:spLocks noChangeShapeType="1"/>
            </p:cNvSpPr>
            <p:nvPr/>
          </p:nvSpPr>
          <p:spPr bwMode="auto">
            <a:xfrm>
              <a:off x="960" y="4150"/>
              <a:ext cx="120" cy="0"/>
            </a:xfrm>
            <a:prstGeom prst="line">
              <a:avLst/>
            </a:prstGeom>
            <a:noFill/>
            <a:ln w="38100">
              <a:solidFill>
                <a:srgbClr val="00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24645" name="Line 133">
              <a:extLst>
                <a:ext uri="{FF2B5EF4-FFF2-40B4-BE49-F238E27FC236}">
                  <a16:creationId xmlns:a16="http://schemas.microsoft.com/office/drawing/2014/main" id="{7B11FD13-123C-A970-5768-C70D6CBF46D1}"/>
                </a:ext>
              </a:extLst>
            </p:cNvPr>
            <p:cNvSpPr>
              <a:spLocks noChangeShapeType="1"/>
            </p:cNvSpPr>
            <p:nvPr/>
          </p:nvSpPr>
          <p:spPr bwMode="auto">
            <a:xfrm>
              <a:off x="509" y="4150"/>
              <a:ext cx="120" cy="0"/>
            </a:xfrm>
            <a:prstGeom prst="line">
              <a:avLst/>
            </a:prstGeom>
            <a:noFill/>
            <a:ln w="38100">
              <a:solidFill>
                <a:srgbClr val="FC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en-US"/>
            </a:p>
          </p:txBody>
        </p:sp>
        <p:sp>
          <p:nvSpPr>
            <p:cNvPr id="1311840" name="Text Box 134">
              <a:extLst>
                <a:ext uri="{FF2B5EF4-FFF2-40B4-BE49-F238E27FC236}">
                  <a16:creationId xmlns:a16="http://schemas.microsoft.com/office/drawing/2014/main" id="{F4E59701-A0A5-DF82-CDFB-AD4024E89208}"/>
                </a:ext>
              </a:extLst>
            </p:cNvPr>
            <p:cNvSpPr txBox="1">
              <a:spLocks noChangeArrowheads="1"/>
            </p:cNvSpPr>
            <p:nvPr/>
          </p:nvSpPr>
          <p:spPr bwMode="auto">
            <a:xfrm>
              <a:off x="633" y="4054"/>
              <a:ext cx="216" cy="173"/>
            </a:xfrm>
            <a:prstGeom prst="rect">
              <a:avLst/>
            </a:prstGeom>
            <a:noFill/>
            <a:ln>
              <a:noFill/>
            </a:ln>
            <a:effectLst>
              <a:outerShdw dist="35921" dir="2700000" algn="ctr" rotWithShape="0">
                <a:schemeClr val="bg2"/>
              </a:outerShdw>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a:latin typeface="Calibri" panose="020F0502020204030204" pitchFamily="34" charset="0"/>
                </a:rPr>
                <a:t>0-4</a:t>
              </a:r>
              <a:endParaRPr lang="en-US" altLang="en-US" sz="1200">
                <a:latin typeface="Calibri" panose="020F0502020204030204" pitchFamily="34" charset="0"/>
              </a:endParaRPr>
            </a:p>
          </p:txBody>
        </p:sp>
        <p:sp>
          <p:nvSpPr>
            <p:cNvPr id="1311841" name="Text Box 136">
              <a:extLst>
                <a:ext uri="{FF2B5EF4-FFF2-40B4-BE49-F238E27FC236}">
                  <a16:creationId xmlns:a16="http://schemas.microsoft.com/office/drawing/2014/main" id="{76C90B4B-1B6D-AF01-DB0F-1ABE9B99DEF9}"/>
                </a:ext>
              </a:extLst>
            </p:cNvPr>
            <p:cNvSpPr txBox="1">
              <a:spLocks noChangeArrowheads="1"/>
            </p:cNvSpPr>
            <p:nvPr/>
          </p:nvSpPr>
          <p:spPr bwMode="auto">
            <a:xfrm>
              <a:off x="1083" y="4054"/>
              <a:ext cx="219" cy="173"/>
            </a:xfrm>
            <a:prstGeom prst="rect">
              <a:avLst/>
            </a:prstGeom>
            <a:noFill/>
            <a:ln>
              <a:noFill/>
            </a:ln>
            <a:effectLst>
              <a:outerShdw dist="35921" dir="2700000" algn="ctr" rotWithShape="0">
                <a:schemeClr val="bg2"/>
              </a:outerShdw>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a:latin typeface="Calibri" panose="020F0502020204030204" pitchFamily="34" charset="0"/>
                </a:rPr>
                <a:t>5-9</a:t>
              </a:r>
              <a:endParaRPr lang="en-US" altLang="en-US" sz="1200">
                <a:latin typeface="Calibri" panose="020F0502020204030204" pitchFamily="34" charset="0"/>
              </a:endParaRPr>
            </a:p>
          </p:txBody>
        </p:sp>
        <p:sp>
          <p:nvSpPr>
            <p:cNvPr id="1311842" name="Text Box 137">
              <a:extLst>
                <a:ext uri="{FF2B5EF4-FFF2-40B4-BE49-F238E27FC236}">
                  <a16:creationId xmlns:a16="http://schemas.microsoft.com/office/drawing/2014/main" id="{D54F5172-4C34-DD8B-CE87-6C8A8887E9CC}"/>
                </a:ext>
              </a:extLst>
            </p:cNvPr>
            <p:cNvSpPr txBox="1">
              <a:spLocks noChangeArrowheads="1"/>
            </p:cNvSpPr>
            <p:nvPr/>
          </p:nvSpPr>
          <p:spPr bwMode="auto">
            <a:xfrm>
              <a:off x="1526" y="4053"/>
              <a:ext cx="303" cy="173"/>
            </a:xfrm>
            <a:prstGeom prst="rect">
              <a:avLst/>
            </a:prstGeom>
            <a:noFill/>
            <a:ln>
              <a:noFill/>
            </a:ln>
            <a:effectLst>
              <a:outerShdw dist="35921" dir="2700000" algn="ctr" rotWithShape="0">
                <a:schemeClr val="bg2"/>
              </a:outerShdw>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200">
                  <a:latin typeface="Calibri" panose="020F0502020204030204" pitchFamily="34" charset="0"/>
                </a:rPr>
                <a:t>10-14</a:t>
              </a:r>
              <a:endParaRPr lang="en-US" altLang="en-US" sz="1200">
                <a:latin typeface="Calibri" panose="020F0502020204030204" pitchFamily="34" charset="0"/>
              </a:endParaRPr>
            </a:p>
          </p:txBody>
        </p:sp>
        <p:sp>
          <p:nvSpPr>
            <p:cNvPr id="1311843" name="Text Box 137">
              <a:extLst>
                <a:ext uri="{FF2B5EF4-FFF2-40B4-BE49-F238E27FC236}">
                  <a16:creationId xmlns:a16="http://schemas.microsoft.com/office/drawing/2014/main" id="{BAC3A3AE-8F55-3D81-A361-1A85219CB24C}"/>
                </a:ext>
              </a:extLst>
            </p:cNvPr>
            <p:cNvSpPr txBox="1">
              <a:spLocks noChangeArrowheads="1"/>
            </p:cNvSpPr>
            <p:nvPr/>
          </p:nvSpPr>
          <p:spPr bwMode="auto">
            <a:xfrm>
              <a:off x="441" y="3913"/>
              <a:ext cx="1090" cy="192"/>
            </a:xfrm>
            <a:prstGeom prst="rect">
              <a:avLst/>
            </a:prstGeom>
            <a:noFill/>
            <a:ln>
              <a:noFill/>
            </a:ln>
            <a:effectLst>
              <a:outerShdw dist="35921" dir="2700000" algn="ctr" rotWithShape="0">
                <a:schemeClr val="bg2"/>
              </a:outerShdw>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r>
                <a:rPr lang="en-GB" altLang="en-US" sz="1400" b="1">
                  <a:latin typeface="Calibri" panose="020F0502020204030204" pitchFamily="34" charset="0"/>
                </a:rPr>
                <a:t>Monthly headache days</a:t>
              </a:r>
              <a:endParaRPr lang="en-US" altLang="en-US" sz="1400" b="1">
                <a:latin typeface="Calibri" panose="020F0502020204030204" pitchFamily="34" charset="0"/>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9D07F02-374F-730F-8EAA-E6E52D1FE1B4}"/>
              </a:ext>
            </a:extLst>
          </p:cNvPr>
          <p:cNvSpPr>
            <a:spLocks noGrp="1"/>
          </p:cNvSpPr>
          <p:nvPr>
            <p:ph type="title"/>
          </p:nvPr>
        </p:nvSpPr>
        <p:spPr>
          <a:xfrm>
            <a:off x="609600" y="199505"/>
            <a:ext cx="10744200" cy="1185577"/>
          </a:xfrm>
        </p:spPr>
        <p:txBody>
          <a:bodyPr>
            <a:normAutofit/>
          </a:bodyPr>
          <a:lstStyle/>
          <a:p>
            <a:r>
              <a:rPr lang="en-US" altLang="zh-TW"/>
              <a:t>Medication Overuse Very Common</a:t>
            </a:r>
          </a:p>
        </p:txBody>
      </p:sp>
      <p:sp>
        <p:nvSpPr>
          <p:cNvPr id="26627" name="Rectangle 3">
            <a:extLst>
              <a:ext uri="{FF2B5EF4-FFF2-40B4-BE49-F238E27FC236}">
                <a16:creationId xmlns:a16="http://schemas.microsoft.com/office/drawing/2014/main" id="{F40C4FAA-10C2-A124-AD37-8555E9FE0DEE}"/>
              </a:ext>
            </a:extLst>
          </p:cNvPr>
          <p:cNvSpPr>
            <a:spLocks noGrp="1"/>
          </p:cNvSpPr>
          <p:nvPr>
            <p:ph idx="1"/>
          </p:nvPr>
        </p:nvSpPr>
        <p:spPr>
          <a:xfrm>
            <a:off x="609600" y="1477906"/>
            <a:ext cx="10744200" cy="4722477"/>
          </a:xfrm>
        </p:spPr>
        <p:txBody>
          <a:bodyPr>
            <a:normAutofit/>
          </a:bodyPr>
          <a:lstStyle/>
          <a:p>
            <a:r>
              <a:rPr lang="en-US" altLang="zh-TW" dirty="0"/>
              <a:t>Pandemic</a:t>
            </a:r>
          </a:p>
          <a:p>
            <a:pPr lvl="1"/>
            <a:r>
              <a:rPr lang="en-US" altLang="zh-TW" dirty="0"/>
              <a:t>1%</a:t>
            </a:r>
            <a:r>
              <a:rPr lang="en-US" altLang="zh-TW" baseline="30000" dirty="0"/>
              <a:t>1</a:t>
            </a:r>
          </a:p>
          <a:p>
            <a:r>
              <a:rPr lang="en-US" altLang="zh-TW" dirty="0"/>
              <a:t>European headache centers</a:t>
            </a:r>
          </a:p>
          <a:p>
            <a:pPr lvl="1"/>
            <a:r>
              <a:rPr lang="en-US" altLang="zh-TW" dirty="0"/>
              <a:t>5% to 10% of patients</a:t>
            </a:r>
            <a:r>
              <a:rPr lang="en-US" altLang="zh-TW" baseline="30000" dirty="0"/>
              <a:t>2</a:t>
            </a:r>
          </a:p>
          <a:p>
            <a:pPr lvl="1"/>
            <a:r>
              <a:rPr lang="en-US" altLang="zh-TW" dirty="0"/>
              <a:t>4.3% of 3000 consecutive patients</a:t>
            </a:r>
            <a:r>
              <a:rPr lang="en-US" altLang="zh-TW" baseline="30000" dirty="0"/>
              <a:t>3</a:t>
            </a:r>
          </a:p>
          <a:p>
            <a:r>
              <a:rPr lang="en-US" altLang="zh-TW" dirty="0"/>
              <a:t>US specialty headache clinics </a:t>
            </a:r>
          </a:p>
          <a:p>
            <a:pPr lvl="1"/>
            <a:r>
              <a:rPr lang="en-US" altLang="zh-TW" dirty="0"/>
              <a:t>60% to 80% of CDH patients</a:t>
            </a:r>
            <a:r>
              <a:rPr lang="en-US" altLang="zh-TW" baseline="30000" dirty="0"/>
              <a:t>4,5</a:t>
            </a:r>
          </a:p>
          <a:p>
            <a:r>
              <a:rPr lang="en-US" altLang="zh-TW" dirty="0"/>
              <a:t>In US population</a:t>
            </a:r>
          </a:p>
          <a:p>
            <a:pPr lvl="1"/>
            <a:r>
              <a:rPr lang="en-US" altLang="zh-TW" dirty="0"/>
              <a:t>30% to 80% of chronic migraine patients</a:t>
            </a:r>
            <a:r>
              <a:rPr lang="en-US" altLang="zh-TW" baseline="30000" dirty="0"/>
              <a:t>6</a:t>
            </a:r>
          </a:p>
          <a:p>
            <a:r>
              <a:rPr lang="en-GB" altLang="en-US" dirty="0"/>
              <a:t>CDH 7 times more likely to develop with MO than without</a:t>
            </a:r>
            <a:r>
              <a:rPr lang="en-GB" altLang="en-US" baseline="30000" dirty="0"/>
              <a:t>7</a:t>
            </a:r>
            <a:endParaRPr lang="en-US" altLang="zh-TW" baseline="30000" dirty="0"/>
          </a:p>
        </p:txBody>
      </p:sp>
      <p:sp>
        <p:nvSpPr>
          <p:cNvPr id="5" name="Footer Placeholder 4">
            <a:extLst>
              <a:ext uri="{FF2B5EF4-FFF2-40B4-BE49-F238E27FC236}">
                <a16:creationId xmlns:a16="http://schemas.microsoft.com/office/drawing/2014/main" id="{B9C16AEA-8A46-0F0E-7623-08ED621E1FF9}"/>
              </a:ext>
            </a:extLst>
          </p:cNvPr>
          <p:cNvSpPr>
            <a:spLocks noGrp="1"/>
          </p:cNvSpPr>
          <p:nvPr>
            <p:ph type="ftr" sz="quarter" idx="3"/>
          </p:nvPr>
        </p:nvSpPr>
        <p:spPr/>
        <p:txBody>
          <a:bodyPr/>
          <a:lstStyle/>
          <a:p>
            <a:r>
              <a:rPr lang="en-US" dirty="0"/>
              <a:t>1. Diener HC, et al</a:t>
            </a:r>
            <a:r>
              <a:rPr lang="en-US" i="1" dirty="0"/>
              <a:t>. Lancet Neurol</a:t>
            </a:r>
            <a:r>
              <a:rPr lang="en-US" dirty="0"/>
              <a:t>. 2004;3(8):475-83; </a:t>
            </a:r>
            <a:r>
              <a:rPr lang="en-US" dirty="0" err="1"/>
              <a:t>Granella</a:t>
            </a:r>
            <a:r>
              <a:rPr lang="en-US" dirty="0"/>
              <a:t> F, et al. </a:t>
            </a:r>
            <a:r>
              <a:rPr lang="en-US" i="1" dirty="0" err="1"/>
              <a:t>Cephalagia</a:t>
            </a:r>
            <a:r>
              <a:rPr lang="en-US" dirty="0"/>
              <a:t>. 1987;7(1):15-9; 3. </a:t>
            </a:r>
            <a:r>
              <a:rPr lang="en-US" dirty="0" err="1"/>
              <a:t>Micieli</a:t>
            </a:r>
            <a:r>
              <a:rPr lang="en-US" dirty="0"/>
              <a:t> G, et al. In </a:t>
            </a:r>
            <a:r>
              <a:rPr lang="en-US" i="1" dirty="0"/>
              <a:t>Drug-Induced Headache </a:t>
            </a:r>
            <a:r>
              <a:rPr lang="en-US" dirty="0"/>
              <a:t>(Diener HC, Wilkinson M, eds.). 1988: 20-8; 4. Mathew NT, et al. </a:t>
            </a:r>
            <a:r>
              <a:rPr lang="en-US" i="1" dirty="0"/>
              <a:t>Headache</a:t>
            </a:r>
            <a:r>
              <a:rPr lang="en-US" dirty="0"/>
              <a:t>. 1982;22(2):66-8; 5. Mathew NT, et al. </a:t>
            </a:r>
            <a:r>
              <a:rPr lang="en-US" i="1" dirty="0"/>
              <a:t>Headache</a:t>
            </a:r>
            <a:r>
              <a:rPr lang="en-US" dirty="0"/>
              <a:t>. 1987; 27(2):102-6; 6.Bigal ME, et al. </a:t>
            </a:r>
            <a:r>
              <a:rPr lang="en-US" i="1" dirty="0" err="1"/>
              <a:t>Cephalagia</a:t>
            </a:r>
            <a:r>
              <a:rPr lang="en-US" dirty="0"/>
              <a:t>. 2004;24(6):483-90; 7. Lake AE 3rd. </a:t>
            </a:r>
            <a:r>
              <a:rPr lang="en-US" i="1" dirty="0"/>
              <a:t>Headache</a:t>
            </a:r>
            <a:r>
              <a:rPr lang="en-US" dirty="0"/>
              <a:t>. 2006;46(Suppl 3):S88-97.</a:t>
            </a:r>
          </a:p>
        </p:txBody>
      </p:sp>
    </p:spTree>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813</TotalTime>
  <Words>963</Words>
  <Application>Microsoft Macintosh PowerPoint</Application>
  <PresentationFormat>Widescreen</PresentationFormat>
  <Paragraphs>188</Paragraphs>
  <Slides>11</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Arial</vt:lpstr>
      <vt:lpstr>Calibri</vt:lpstr>
      <vt:lpstr>Calibri Light</vt:lpstr>
      <vt:lpstr>Century Gothic</vt:lpstr>
      <vt:lpstr>Garamond</vt:lpstr>
      <vt:lpstr>Times New Roman</vt:lpstr>
      <vt:lpstr>Trebuchet MS</vt:lpstr>
      <vt:lpstr>Wingdings</vt:lpstr>
      <vt:lpstr>Neurology2023</vt:lpstr>
      <vt:lpstr>Office Theme</vt:lpstr>
      <vt:lpstr> Medication Overuse Headache</vt:lpstr>
      <vt:lpstr>PowerPoint Presentation</vt:lpstr>
      <vt:lpstr>Disclaimer</vt:lpstr>
      <vt:lpstr>Medication Overuse</vt:lpstr>
      <vt:lpstr>Medication Overuse (MO)</vt:lpstr>
      <vt:lpstr>ICHD-3 MO Classification</vt:lpstr>
      <vt:lpstr>Opioid and Barbiturates Associated With Migraine Progression to Chronic Daily Headache (CDH)</vt:lpstr>
      <vt:lpstr>Triptan/NSAID Not Associated With CDH in Patients With &lt;10 Headache Days/Month</vt:lpstr>
      <vt:lpstr>Medication Overuse Very Common</vt:lpstr>
      <vt:lpstr>MOH: Remember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Microsoft Office User</dc:creator>
  <cp:keywords/>
  <dc:description/>
  <cp:lastModifiedBy>Moriah Diethorn</cp:lastModifiedBy>
  <cp:revision>10</cp:revision>
  <cp:lastPrinted>2023-02-11T00:53:38Z</cp:lastPrinted>
  <dcterms:created xsi:type="dcterms:W3CDTF">2023-02-11T00:50:27Z</dcterms:created>
  <dcterms:modified xsi:type="dcterms:W3CDTF">2023-10-11T14:17:24Z</dcterms:modified>
  <cp:category/>
</cp:coreProperties>
</file>