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1"/>
  </p:sldMasterIdLst>
  <p:notesMasterIdLst>
    <p:notesMasterId r:id="rId27"/>
  </p:notesMasterIdLst>
  <p:sldIdLst>
    <p:sldId id="2145705780" r:id="rId2"/>
    <p:sldId id="256" r:id="rId3"/>
    <p:sldId id="2141412181" r:id="rId4"/>
    <p:sldId id="2145705795" r:id="rId5"/>
    <p:sldId id="2145705796" r:id="rId6"/>
    <p:sldId id="2145705797" r:id="rId7"/>
    <p:sldId id="2145705798" r:id="rId8"/>
    <p:sldId id="2145705799" r:id="rId9"/>
    <p:sldId id="270" r:id="rId10"/>
    <p:sldId id="2145705800" r:id="rId11"/>
    <p:sldId id="2145705801" r:id="rId12"/>
    <p:sldId id="2145705802" r:id="rId13"/>
    <p:sldId id="2145705803" r:id="rId14"/>
    <p:sldId id="2145705804" r:id="rId15"/>
    <p:sldId id="2145705794" r:id="rId16"/>
    <p:sldId id="2145705805" r:id="rId17"/>
    <p:sldId id="2145705806" r:id="rId18"/>
    <p:sldId id="2145705807" r:id="rId19"/>
    <p:sldId id="2145705808" r:id="rId20"/>
    <p:sldId id="2145705809" r:id="rId21"/>
    <p:sldId id="2141412188" r:id="rId22"/>
    <p:sldId id="2141412124" r:id="rId23"/>
    <p:sldId id="2141412123" r:id="rId24"/>
    <p:sldId id="2145705810" r:id="rId25"/>
    <p:sldId id="2145705811"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4" userDrawn="1">
          <p15:clr>
            <a:srgbClr val="A4A3A4"/>
          </p15:clr>
        </p15:guide>
        <p15:guide id="3" orient="horz" pos="1392" userDrawn="1">
          <p15:clr>
            <a:srgbClr val="A4A3A4"/>
          </p15:clr>
        </p15:guide>
        <p15:guide id="7" pos="2310" userDrawn="1">
          <p15:clr>
            <a:srgbClr val="A4A3A4"/>
          </p15:clr>
        </p15:guide>
        <p15:guide id="9" orient="horz" pos="975" userDrawn="1">
          <p15:clr>
            <a:srgbClr val="A4A3A4"/>
          </p15:clr>
        </p15:guide>
        <p15:guide id="10" orient="horz" pos="2379" userDrawn="1">
          <p15:clr>
            <a:srgbClr val="A4A3A4"/>
          </p15:clr>
        </p15:guide>
        <p15:guide id="11" orient="horz" pos="3429" userDrawn="1">
          <p15:clr>
            <a:srgbClr val="A4A3A4"/>
          </p15:clr>
        </p15:guide>
        <p15:guide id="12" pos="588" userDrawn="1">
          <p15:clr>
            <a:srgbClr val="A4A3A4"/>
          </p15:clr>
        </p15:guide>
        <p15:guide id="15" orient="horz" pos="3473" userDrawn="1">
          <p15:clr>
            <a:srgbClr val="A4A3A4"/>
          </p15:clr>
        </p15:guide>
        <p15:guide id="16" pos="3965" userDrawn="1">
          <p15:clr>
            <a:srgbClr val="A4A3A4"/>
          </p15:clr>
        </p15:guide>
        <p15:guide id="21" orient="horz" pos="2468" userDrawn="1">
          <p15:clr>
            <a:srgbClr val="A4A3A4"/>
          </p15:clr>
        </p15:guide>
        <p15:guide id="22" pos="504" userDrawn="1">
          <p15:clr>
            <a:srgbClr val="A4A3A4"/>
          </p15:clr>
        </p15:guide>
        <p15:guide id="23" orient="horz" pos="1194" userDrawn="1">
          <p15:clr>
            <a:srgbClr val="A4A3A4"/>
          </p15:clr>
        </p15:guide>
        <p15:guide id="24" pos="5468" userDrawn="1">
          <p15:clr>
            <a:srgbClr val="A4A3A4"/>
          </p15:clr>
        </p15:guide>
        <p15:guide id="25" pos="5616"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959595"/>
    <a:srgbClr val="DFDFDF"/>
    <a:srgbClr val="FCFE00"/>
    <a:srgbClr val="EE891A"/>
    <a:srgbClr val="D67810"/>
    <a:srgbClr val="E6E6E6"/>
    <a:srgbClr val="94ACD0"/>
    <a:srgbClr val="82ADE2"/>
    <a:srgbClr val="92BE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1"/>
    <p:restoredTop sz="96327"/>
  </p:normalViewPr>
  <p:slideViewPr>
    <p:cSldViewPr snapToGrid="0">
      <p:cViewPr varScale="1">
        <p:scale>
          <a:sx n="59" d="100"/>
          <a:sy n="59" d="100"/>
        </p:scale>
        <p:origin x="102" y="588"/>
      </p:cViewPr>
      <p:guideLst>
        <p:guide orient="horz" pos="384"/>
        <p:guide orient="horz" pos="1392"/>
        <p:guide pos="2310"/>
        <p:guide orient="horz" pos="975"/>
        <p:guide orient="horz" pos="2379"/>
        <p:guide orient="horz" pos="3429"/>
        <p:guide pos="588"/>
        <p:guide orient="horz" pos="3473"/>
        <p:guide pos="3965"/>
        <p:guide orient="horz" pos="2468"/>
        <p:guide pos="504"/>
        <p:guide orient="horz" pos="1194"/>
        <p:guide pos="5468"/>
        <p:guide pos="561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575454-C377-B345-8B2C-EF3AD7A6C819}" type="datetimeFigureOut">
              <a:rPr lang="en-US" smtClean="0"/>
              <a:t>11/10/2022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6B113A-BE07-C949-8D20-647FF8A124AE}" type="slidenum">
              <a:rPr lang="en-US" smtClean="0"/>
              <a:t>‹#›</a:t>
            </a:fld>
            <a:endParaRPr lang="en-US"/>
          </a:p>
        </p:txBody>
      </p:sp>
    </p:spTree>
    <p:extLst>
      <p:ext uri="{BB962C8B-B14F-4D97-AF65-F5344CB8AC3E}">
        <p14:creationId xmlns:p14="http://schemas.microsoft.com/office/powerpoint/2010/main" val="13814668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39CD32-9C4D-1643-9542-27A14F96AB91}" type="slidenum">
              <a:rPr lang="en-US" smtClean="0"/>
              <a:t>3</a:t>
            </a:fld>
            <a:endParaRPr lang="en-US" dirty="0"/>
          </a:p>
        </p:txBody>
      </p:sp>
    </p:spTree>
    <p:extLst>
      <p:ext uri="{BB962C8B-B14F-4D97-AF65-F5344CB8AC3E}">
        <p14:creationId xmlns:p14="http://schemas.microsoft.com/office/powerpoint/2010/main" val="14163705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39CD32-9C4D-1643-9542-27A14F96AB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24578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39CD32-9C4D-1643-9542-27A14F96AB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0610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39CD32-9C4D-1643-9542-27A14F96AB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57800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39CD32-9C4D-1643-9542-27A14F96AB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37031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39CD32-9C4D-1643-9542-27A14F96AB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30114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39CD32-9C4D-1643-9542-27A14F96AB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23775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39CD32-9C4D-1643-9542-27A14F96AB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78604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39CD32-9C4D-1643-9542-27A14F96AB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3887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39CD32-9C4D-1643-9542-27A14F96AB91}" type="slidenum">
              <a:rPr lang="en-US" smtClean="0"/>
              <a:t>4</a:t>
            </a:fld>
            <a:endParaRPr lang="en-US" dirty="0"/>
          </a:p>
        </p:txBody>
      </p:sp>
    </p:spTree>
    <p:extLst>
      <p:ext uri="{BB962C8B-B14F-4D97-AF65-F5344CB8AC3E}">
        <p14:creationId xmlns:p14="http://schemas.microsoft.com/office/powerpoint/2010/main" val="32126669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39CD32-9C4D-1643-9542-27A14F96AB91}" type="slidenum">
              <a:rPr lang="en-US" smtClean="0"/>
              <a:t>5</a:t>
            </a:fld>
            <a:endParaRPr lang="en-US" dirty="0"/>
          </a:p>
        </p:txBody>
      </p:sp>
    </p:spTree>
    <p:extLst>
      <p:ext uri="{BB962C8B-B14F-4D97-AF65-F5344CB8AC3E}">
        <p14:creationId xmlns:p14="http://schemas.microsoft.com/office/powerpoint/2010/main" val="39352788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39CD32-9C4D-1643-9542-27A14F96AB91}" type="slidenum">
              <a:rPr lang="en-US" smtClean="0"/>
              <a:t>6</a:t>
            </a:fld>
            <a:endParaRPr lang="en-US" dirty="0"/>
          </a:p>
        </p:txBody>
      </p:sp>
    </p:spTree>
    <p:extLst>
      <p:ext uri="{BB962C8B-B14F-4D97-AF65-F5344CB8AC3E}">
        <p14:creationId xmlns:p14="http://schemas.microsoft.com/office/powerpoint/2010/main" val="6082478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39CD32-9C4D-1643-9542-27A14F96AB91}" type="slidenum">
              <a:rPr lang="en-US" smtClean="0"/>
              <a:t>7</a:t>
            </a:fld>
            <a:endParaRPr lang="en-US" dirty="0"/>
          </a:p>
        </p:txBody>
      </p:sp>
    </p:spTree>
    <p:extLst>
      <p:ext uri="{BB962C8B-B14F-4D97-AF65-F5344CB8AC3E}">
        <p14:creationId xmlns:p14="http://schemas.microsoft.com/office/powerpoint/2010/main" val="2695804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39CD32-9C4D-1643-9542-27A14F96AB91}" type="slidenum">
              <a:rPr lang="en-US" smtClean="0"/>
              <a:t>8</a:t>
            </a:fld>
            <a:endParaRPr lang="en-US" dirty="0"/>
          </a:p>
        </p:txBody>
      </p:sp>
    </p:spTree>
    <p:extLst>
      <p:ext uri="{BB962C8B-B14F-4D97-AF65-F5344CB8AC3E}">
        <p14:creationId xmlns:p14="http://schemas.microsoft.com/office/powerpoint/2010/main" val="32936430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39CD32-9C4D-1643-9542-27A14F96AB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02324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39CD32-9C4D-1643-9542-27A14F96AB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70913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39CD32-9C4D-1643-9542-27A14F96AB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78775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gradFill>
          <a:gsLst>
            <a:gs pos="84000">
              <a:srgbClr val="EDEDED"/>
            </a:gs>
            <a:gs pos="57000">
              <a:schemeClr val="bg1"/>
            </a:gs>
            <a:gs pos="100000">
              <a:schemeClr val="bg2">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831850" y="1101482"/>
            <a:ext cx="10515600" cy="2825748"/>
          </a:xfrm>
        </p:spPr>
        <p:txBody>
          <a:bodyPr anchor="b">
            <a:normAutofit/>
          </a:bodyPr>
          <a:lstStyle>
            <a:lvl1pPr>
              <a:defRPr sz="4800">
                <a:solidFill>
                  <a:schemeClr val="accent1"/>
                </a:solidFill>
              </a:defRPr>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831850" y="4208338"/>
            <a:ext cx="10515600" cy="1766887"/>
          </a:xfrm>
          <a:prstGeom prst="rect">
            <a:avLst/>
          </a:prstGeom>
        </p:spPr>
        <p:txBody>
          <a:bodyPr>
            <a:normAutofit/>
          </a:bodyPr>
          <a:lstStyle>
            <a:lvl1pPr marL="0" indent="0">
              <a:buNone/>
              <a:defRPr sz="200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16" name="Straight Connector 15">
            <a:extLst>
              <a:ext uri="{FF2B5EF4-FFF2-40B4-BE49-F238E27FC236}">
                <a16:creationId xmlns:a16="http://schemas.microsoft.com/office/drawing/2014/main" id="{D0CC67B0-1237-46F2-B879-34B77487522D}"/>
              </a:ext>
            </a:extLst>
          </p:cNvPr>
          <p:cNvCxnSpPr/>
          <p:nvPr/>
        </p:nvCxnSpPr>
        <p:spPr>
          <a:xfrm>
            <a:off x="831850" y="1101482"/>
            <a:ext cx="10515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97C5F604-5875-43F7-B477-70FB1C866798}"/>
              </a:ext>
            </a:extLst>
          </p:cNvPr>
          <p:cNvSpPr>
            <a:spLocks noGrp="1"/>
          </p:cNvSpPr>
          <p:nvPr>
            <p:ph type="ftr" sz="quarter" idx="3"/>
          </p:nvPr>
        </p:nvSpPr>
        <p:spPr>
          <a:xfrm>
            <a:off x="838200" y="6356350"/>
            <a:ext cx="10509250" cy="365125"/>
          </a:xfrm>
          <a:prstGeom prst="rect">
            <a:avLst/>
          </a:prstGeom>
        </p:spPr>
        <p:txBody>
          <a:bodyPr vert="horz" lIns="91440" tIns="45720" rIns="91440" bIns="45720" rtlCol="0" anchor="b"/>
          <a:lstStyle>
            <a:lvl1pPr algn="l">
              <a:defRPr sz="1200">
                <a:solidFill>
                  <a:schemeClr val="tx1">
                    <a:lumMod val="50000"/>
                    <a:lumOff val="50000"/>
                  </a:schemeClr>
                </a:solidFill>
              </a:defRPr>
            </a:lvl1pPr>
          </a:lstStyle>
          <a:p>
            <a:endParaRPr lang="en-US"/>
          </a:p>
        </p:txBody>
      </p:sp>
      <p:pic>
        <p:nvPicPr>
          <p:cNvPr id="8" name="Picture 7">
            <a:extLst>
              <a:ext uri="{FF2B5EF4-FFF2-40B4-BE49-F238E27FC236}">
                <a16:creationId xmlns:a16="http://schemas.microsoft.com/office/drawing/2014/main" id="{3390C64D-9995-4CD5-AD94-B104F638C5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849" y="184778"/>
            <a:ext cx="4343365" cy="675353"/>
          </a:xfrm>
          <a:prstGeom prst="rect">
            <a:avLst/>
          </a:prstGeom>
        </p:spPr>
      </p:pic>
      <p:pic>
        <p:nvPicPr>
          <p:cNvPr id="2" name="Picture 1">
            <a:extLst>
              <a:ext uri="{FF2B5EF4-FFF2-40B4-BE49-F238E27FC236}">
                <a16:creationId xmlns:a16="http://schemas.microsoft.com/office/drawing/2014/main" id="{D547F72E-5064-4C5E-AB7F-BE55D321DE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0" y="6093534"/>
            <a:ext cx="1267742" cy="649084"/>
          </a:xfrm>
          <a:prstGeom prst="rect">
            <a:avLst/>
          </a:prstGeom>
        </p:spPr>
      </p:pic>
    </p:spTree>
    <p:extLst>
      <p:ext uri="{BB962C8B-B14F-4D97-AF65-F5344CB8AC3E}">
        <p14:creationId xmlns:p14="http://schemas.microsoft.com/office/powerpoint/2010/main" val="38860478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Footer Placeholder 4">
            <a:extLst>
              <a:ext uri="{FF2B5EF4-FFF2-40B4-BE49-F238E27FC236}">
                <a16:creationId xmlns:a16="http://schemas.microsoft.com/office/drawing/2014/main" id="{53A0B1A1-466A-4562-8ACB-1D04390A0324}"/>
              </a:ext>
            </a:extLst>
          </p:cNvPr>
          <p:cNvSpPr>
            <a:spLocks noGrp="1"/>
          </p:cNvSpPr>
          <p:nvPr>
            <p:ph type="ftr" sz="quarter" idx="3"/>
          </p:nvPr>
        </p:nvSpPr>
        <p:spPr>
          <a:xfrm>
            <a:off x="838199" y="6356350"/>
            <a:ext cx="9067801" cy="365125"/>
          </a:xfrm>
          <a:prstGeom prst="rect">
            <a:avLst/>
          </a:prstGeom>
        </p:spPr>
        <p:txBody>
          <a:bodyPr vert="horz" lIns="91440" tIns="45720" rIns="91440" bIns="45720" rtlCol="0" anchor="b"/>
          <a:lstStyle>
            <a:lvl1pPr algn="l">
              <a:defRPr sz="1200">
                <a:solidFill>
                  <a:schemeClr val="tx1">
                    <a:lumMod val="50000"/>
                    <a:lumOff val="50000"/>
                  </a:schemeClr>
                </a:solidFill>
              </a:defRPr>
            </a:lvl1pPr>
          </a:lstStyle>
          <a:p>
            <a:endParaRPr lang="en-US"/>
          </a:p>
        </p:txBody>
      </p:sp>
      <p:pic>
        <p:nvPicPr>
          <p:cNvPr id="8" name="Picture 7">
            <a:extLst>
              <a:ext uri="{FF2B5EF4-FFF2-40B4-BE49-F238E27FC236}">
                <a16:creationId xmlns:a16="http://schemas.microsoft.com/office/drawing/2014/main" id="{8E4D5BA8-F570-4D81-8773-A8C86E51C6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96251" y="6384248"/>
            <a:ext cx="1971198" cy="306503"/>
          </a:xfrm>
          <a:prstGeom prst="rect">
            <a:avLst/>
          </a:prstGeom>
        </p:spPr>
      </p:pic>
    </p:spTree>
    <p:extLst>
      <p:ext uri="{BB962C8B-B14F-4D97-AF65-F5344CB8AC3E}">
        <p14:creationId xmlns:p14="http://schemas.microsoft.com/office/powerpoint/2010/main" val="2767813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274638"/>
            <a:ext cx="10566400" cy="1143000"/>
          </a:xfrm>
        </p:spPr>
        <p:txBody>
          <a:body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03F41C87-7AD9-4845-A077-840E4A0F3F06}" type="datetimeFigureOut">
              <a:rPr lang="en-US" smtClean="0"/>
              <a:t>11/10/2022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013F82-EE5E-44EE-A61D-E31C6657F26F}" type="slidenum">
              <a:rPr lang="en-US" smtClean="0"/>
              <a:t>‹#›</a:t>
            </a:fld>
            <a:endParaRPr lang="en-US"/>
          </a:p>
        </p:txBody>
      </p:sp>
      <p:sp>
        <p:nvSpPr>
          <p:cNvPr id="8" name="Content Placeholder 7"/>
          <p:cNvSpPr>
            <a:spLocks noGrp="1"/>
          </p:cNvSpPr>
          <p:nvPr>
            <p:ph sz="quarter" idx="13"/>
          </p:nvPr>
        </p:nvSpPr>
        <p:spPr>
          <a:xfrm>
            <a:off x="812800" y="1600200"/>
            <a:ext cx="105664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62201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ustom Layout">
    <p:spTree>
      <p:nvGrpSpPr>
        <p:cNvPr id="1" name=""/>
        <p:cNvGrpSpPr/>
        <p:nvPr/>
      </p:nvGrpSpPr>
      <p:grpSpPr>
        <a:xfrm>
          <a:off x="0" y="0"/>
          <a:ext cx="0" cy="0"/>
          <a:chOff x="0" y="0"/>
          <a:chExt cx="0" cy="0"/>
        </a:xfrm>
      </p:grpSpPr>
      <p:sp>
        <p:nvSpPr>
          <p:cNvPr id="6" name="Text Placeholder 2"/>
          <p:cNvSpPr>
            <a:spLocks noGrp="1"/>
          </p:cNvSpPr>
          <p:nvPr>
            <p:ph idx="1"/>
          </p:nvPr>
        </p:nvSpPr>
        <p:spPr>
          <a:xfrm>
            <a:off x="609600" y="784959"/>
            <a:ext cx="10972800" cy="5571392"/>
          </a:xfrm>
          <a:prstGeom prst="rect">
            <a:avLst/>
          </a:prstGeom>
        </p:spPr>
        <p:txBody>
          <a:bodyPr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Placeholder 1"/>
          <p:cNvSpPr>
            <a:spLocks noGrp="1"/>
          </p:cNvSpPr>
          <p:nvPr>
            <p:ph type="title"/>
          </p:nvPr>
        </p:nvSpPr>
        <p:spPr>
          <a:xfrm>
            <a:off x="166589" y="134974"/>
            <a:ext cx="10972800" cy="446501"/>
          </a:xfrm>
          <a:prstGeom prst="rect">
            <a:avLst/>
          </a:prstGeom>
        </p:spPr>
        <p:txBody>
          <a:bodyPr rtlCol="0">
            <a:noAutofit/>
          </a:bodyPr>
          <a:lstStyle>
            <a:lvl1pPr>
              <a:defRPr sz="2400"/>
            </a:lvl1pPr>
          </a:lstStyle>
          <a:p>
            <a:r>
              <a:rPr lang="en-US" dirty="0"/>
              <a:t>Click to edit Master title style</a:t>
            </a:r>
          </a:p>
        </p:txBody>
      </p:sp>
    </p:spTree>
    <p:extLst>
      <p:ext uri="{BB962C8B-B14F-4D97-AF65-F5344CB8AC3E}">
        <p14:creationId xmlns:p14="http://schemas.microsoft.com/office/powerpoint/2010/main" val="817788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CBE69-6555-D254-16E6-E26C2DAC238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80E0464-B72D-7F0A-DEF3-6167A1759F5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07816DC-407F-D1F5-4448-63DF934D324F}"/>
              </a:ext>
            </a:extLst>
          </p:cNvPr>
          <p:cNvSpPr>
            <a:spLocks noGrp="1"/>
          </p:cNvSpPr>
          <p:nvPr>
            <p:ph type="dt" sz="half" idx="10"/>
          </p:nvPr>
        </p:nvSpPr>
        <p:spPr/>
        <p:txBody>
          <a:bodyPr/>
          <a:lstStyle/>
          <a:p>
            <a:fld id="{3260D49A-9278-4DE4-9603-DE8E2118E82C}" type="datetimeFigureOut">
              <a:rPr lang="en-US" smtClean="0"/>
              <a:t>11/10/2022</a:t>
            </a:fld>
            <a:endParaRPr lang="en-US" dirty="0"/>
          </a:p>
        </p:txBody>
      </p:sp>
      <p:sp>
        <p:nvSpPr>
          <p:cNvPr id="5" name="Footer Placeholder 4">
            <a:extLst>
              <a:ext uri="{FF2B5EF4-FFF2-40B4-BE49-F238E27FC236}">
                <a16:creationId xmlns:a16="http://schemas.microsoft.com/office/drawing/2014/main" id="{4B4CB658-7F0B-B171-DC2D-BF4A1D5E99A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8C60D50-4868-D25B-80AF-88D09242FB75}"/>
              </a:ext>
            </a:extLst>
          </p:cNvPr>
          <p:cNvSpPr>
            <a:spLocks noGrp="1"/>
          </p:cNvSpPr>
          <p:nvPr>
            <p:ph type="sldNum" sz="quarter" idx="12"/>
          </p:nvPr>
        </p:nvSpPr>
        <p:spPr/>
        <p:txBody>
          <a:bodyPr/>
          <a:lstStyle/>
          <a:p>
            <a:fld id="{EE9125E6-FE70-4C31-BD65-C28A31A0A92C}" type="slidenum">
              <a:rPr lang="en-US" smtClean="0"/>
              <a:t>‹#›</a:t>
            </a:fld>
            <a:endParaRPr lang="en-US" dirty="0"/>
          </a:p>
        </p:txBody>
      </p:sp>
    </p:spTree>
    <p:extLst>
      <p:ext uri="{BB962C8B-B14F-4D97-AF65-F5344CB8AC3E}">
        <p14:creationId xmlns:p14="http://schemas.microsoft.com/office/powerpoint/2010/main" val="35338863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1_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09600" y="541301"/>
            <a:ext cx="10972320" cy="609398"/>
          </a:xfrm>
          <a:prstGeom prst="rect">
            <a:avLst/>
          </a:prstGeom>
        </p:spPr>
        <p:txBody>
          <a:bodyPr lIns="0" tIns="0" rIns="0" bIns="0" anchor="ctr">
            <a:spAutoFit/>
          </a:bodyPr>
          <a:lstStyle/>
          <a:p>
            <a:pPr algn="ctr"/>
            <a:endParaRPr lang="en-US" sz="4400" b="0" strike="noStrike" spc="-1">
              <a:latin typeface="Arial"/>
            </a:endParaRPr>
          </a:p>
        </p:txBody>
      </p:sp>
      <p:sp>
        <p:nvSpPr>
          <p:cNvPr id="3" name="PlaceHolder 2"/>
          <p:cNvSpPr>
            <a:spLocks noGrp="1"/>
          </p:cNvSpPr>
          <p:nvPr>
            <p:ph type="subTitle"/>
          </p:nvPr>
        </p:nvSpPr>
        <p:spPr>
          <a:xfrm>
            <a:off x="609600" y="3371561"/>
            <a:ext cx="10972320" cy="443198"/>
          </a:xfrm>
          <a:prstGeom prst="rect">
            <a:avLst/>
          </a:prstGeom>
        </p:spPr>
        <p:txBody>
          <a:bodyPr lIns="0" tIns="0" rIns="0" bIns="0" anchor="ctr">
            <a:spAutoFit/>
          </a:bodyPr>
          <a:lstStyle/>
          <a:p>
            <a:pPr algn="ctr"/>
            <a:endParaRPr lang="en-US" sz="3200" b="0" strike="noStrike" spc="-1">
              <a:latin typeface="Arial"/>
            </a:endParaRPr>
          </a:p>
        </p:txBody>
      </p:sp>
    </p:spTree>
    <p:extLst>
      <p:ext uri="{BB962C8B-B14F-4D97-AF65-F5344CB8AC3E}">
        <p14:creationId xmlns:p14="http://schemas.microsoft.com/office/powerpoint/2010/main" val="12573636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_Title Slide">
    <p:bg>
      <p:bgPr>
        <a:gradFill>
          <a:gsLst>
            <a:gs pos="84000">
              <a:srgbClr val="EDEDED"/>
            </a:gs>
            <a:gs pos="57000">
              <a:schemeClr val="bg1"/>
            </a:gs>
            <a:gs pos="100000">
              <a:schemeClr val="bg2">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831850" y="1101482"/>
            <a:ext cx="10515600" cy="2825748"/>
          </a:xfrm>
        </p:spPr>
        <p:txBody>
          <a:bodyPr anchor="ctr">
            <a:normAutofit/>
          </a:bodyPr>
          <a:lstStyle>
            <a:lvl1pPr algn="ctr">
              <a:defRPr sz="4000">
                <a:solidFill>
                  <a:schemeClr val="accent1"/>
                </a:solidFill>
              </a:defRPr>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831850" y="4208338"/>
            <a:ext cx="10515600" cy="1766887"/>
          </a:xfrm>
          <a:prstGeom prst="rect">
            <a:avLst/>
          </a:prstGeom>
        </p:spPr>
        <p:txBody>
          <a:bodyPr>
            <a:normAutofit/>
          </a:bodyPr>
          <a:lstStyle>
            <a:lvl1pPr marL="0" indent="0" algn="ctr">
              <a:buNone/>
              <a:defRPr sz="200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16" name="Straight Connector 15">
            <a:extLst>
              <a:ext uri="{FF2B5EF4-FFF2-40B4-BE49-F238E27FC236}">
                <a16:creationId xmlns:a16="http://schemas.microsoft.com/office/drawing/2014/main" id="{D0CC67B0-1237-46F2-B879-34B77487522D}"/>
              </a:ext>
            </a:extLst>
          </p:cNvPr>
          <p:cNvCxnSpPr/>
          <p:nvPr/>
        </p:nvCxnSpPr>
        <p:spPr>
          <a:xfrm>
            <a:off x="831850" y="1101482"/>
            <a:ext cx="10515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97C5F604-5875-43F7-B477-70FB1C866798}"/>
              </a:ext>
            </a:extLst>
          </p:cNvPr>
          <p:cNvSpPr>
            <a:spLocks noGrp="1"/>
          </p:cNvSpPr>
          <p:nvPr>
            <p:ph type="ftr" sz="quarter" idx="3"/>
          </p:nvPr>
        </p:nvSpPr>
        <p:spPr>
          <a:xfrm>
            <a:off x="838200" y="6356350"/>
            <a:ext cx="10509250" cy="365125"/>
          </a:xfrm>
          <a:prstGeom prst="rect">
            <a:avLst/>
          </a:prstGeom>
        </p:spPr>
        <p:txBody>
          <a:bodyPr vert="horz" lIns="91440" tIns="45720" rIns="91440" bIns="45720" rtlCol="0" anchor="b"/>
          <a:lstStyle>
            <a:lvl1pPr algn="l">
              <a:defRPr sz="1200">
                <a:solidFill>
                  <a:schemeClr val="tx1">
                    <a:lumMod val="50000"/>
                    <a:lumOff val="50000"/>
                  </a:schemeClr>
                </a:solidFill>
              </a:defRPr>
            </a:lvl1pPr>
          </a:lstStyle>
          <a:p>
            <a:endParaRPr lang="en-US"/>
          </a:p>
        </p:txBody>
      </p:sp>
      <p:pic>
        <p:nvPicPr>
          <p:cNvPr id="7" name="Picture 6">
            <a:extLst>
              <a:ext uri="{FF2B5EF4-FFF2-40B4-BE49-F238E27FC236}">
                <a16:creationId xmlns:a16="http://schemas.microsoft.com/office/drawing/2014/main" id="{1FF9F2CB-EA79-4C5E-9229-EA26FA6FBE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849" y="184778"/>
            <a:ext cx="4343365" cy="675353"/>
          </a:xfrm>
          <a:prstGeom prst="rect">
            <a:avLst/>
          </a:prstGeom>
        </p:spPr>
      </p:pic>
      <p:pic>
        <p:nvPicPr>
          <p:cNvPr id="2" name="Picture 1">
            <a:extLst>
              <a:ext uri="{FF2B5EF4-FFF2-40B4-BE49-F238E27FC236}">
                <a16:creationId xmlns:a16="http://schemas.microsoft.com/office/drawing/2014/main" id="{35EC796F-F356-478A-891A-18D91809F8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0" y="6093534"/>
            <a:ext cx="1267742" cy="649084"/>
          </a:xfrm>
          <a:prstGeom prst="rect">
            <a:avLst/>
          </a:prstGeom>
        </p:spPr>
      </p:pic>
    </p:spTree>
    <p:extLst>
      <p:ext uri="{BB962C8B-B14F-4D97-AF65-F5344CB8AC3E}">
        <p14:creationId xmlns:p14="http://schemas.microsoft.com/office/powerpoint/2010/main" val="3240141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ABB2845A-FE0D-4248-9631-7DC48D0A2919}"/>
              </a:ext>
            </a:extLst>
          </p:cNvPr>
          <p:cNvSpPr>
            <a:spLocks noGrp="1"/>
          </p:cNvSpPr>
          <p:nvPr>
            <p:ph idx="1"/>
          </p:nvPr>
        </p:nvSpPr>
        <p:spPr>
          <a:xfrm>
            <a:off x="838200" y="1285336"/>
            <a:ext cx="10515600" cy="48916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Placeholder 1">
            <a:extLst>
              <a:ext uri="{FF2B5EF4-FFF2-40B4-BE49-F238E27FC236}">
                <a16:creationId xmlns:a16="http://schemas.microsoft.com/office/drawing/2014/main" id="{78B0C919-FF28-42EE-A4DF-11CA0D523EAD}"/>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25AFDC72-9DA5-4DD9-88B4-F37DFF4DB492}"/>
              </a:ext>
            </a:extLst>
          </p:cNvPr>
          <p:cNvSpPr>
            <a:spLocks noGrp="1"/>
          </p:cNvSpPr>
          <p:nvPr>
            <p:ph type="ftr" sz="quarter" idx="3"/>
          </p:nvPr>
        </p:nvSpPr>
        <p:spPr>
          <a:xfrm>
            <a:off x="838200" y="6356350"/>
            <a:ext cx="8895348" cy="365125"/>
          </a:xfrm>
          <a:prstGeom prst="rect">
            <a:avLst/>
          </a:prstGeom>
        </p:spPr>
        <p:txBody>
          <a:bodyPr vert="horz" lIns="91440" tIns="45720" rIns="91440" bIns="45720" rtlCol="0" anchor="b"/>
          <a:lstStyle>
            <a:lvl1pPr algn="l">
              <a:defRPr sz="1200">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40036442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838200" y="1285335"/>
            <a:ext cx="5181600" cy="489162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6172200" y="1285335"/>
            <a:ext cx="5181600" cy="489162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itle Placeholder 1">
            <a:extLst>
              <a:ext uri="{FF2B5EF4-FFF2-40B4-BE49-F238E27FC236}">
                <a16:creationId xmlns:a16="http://schemas.microsoft.com/office/drawing/2014/main" id="{A0B7BC85-F755-4A96-AA38-4AA14AE96193}"/>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D9C0F7D2-D936-4BA8-B82F-8A02FEEA9309}"/>
              </a:ext>
            </a:extLst>
          </p:cNvPr>
          <p:cNvSpPr>
            <a:spLocks noGrp="1"/>
          </p:cNvSpPr>
          <p:nvPr>
            <p:ph type="ftr" sz="quarter" idx="3"/>
          </p:nvPr>
        </p:nvSpPr>
        <p:spPr>
          <a:xfrm>
            <a:off x="838200" y="6356350"/>
            <a:ext cx="8895348" cy="365125"/>
          </a:xfrm>
          <a:prstGeom prst="rect">
            <a:avLst/>
          </a:prstGeom>
        </p:spPr>
        <p:txBody>
          <a:bodyPr vert="horz" lIns="91440" tIns="45720" rIns="91440" bIns="45720" rtlCol="0" anchor="b"/>
          <a:lstStyle>
            <a:lvl1pPr algn="l">
              <a:defRPr sz="1200">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41200924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839788" y="1285337"/>
            <a:ext cx="5157787" cy="586596"/>
          </a:xfrm>
          <a:prstGeom prst="rect">
            <a:avLst/>
          </a:prstGeom>
        </p:spPr>
        <p:txBody>
          <a:bodyPr anchor="b">
            <a:normAutofit/>
          </a:bodyPr>
          <a:lstStyle>
            <a:lvl1pPr marL="0" indent="0">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839788" y="1871932"/>
            <a:ext cx="5157787" cy="431773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6172200" y="1285336"/>
            <a:ext cx="5183188" cy="586596"/>
          </a:xfrm>
          <a:prstGeom prst="rect">
            <a:avLst/>
          </a:prstGeom>
        </p:spPr>
        <p:txBody>
          <a:bodyPr anchor="b">
            <a:normAutofit/>
          </a:bodyPr>
          <a:lstStyle>
            <a:lvl1pPr marL="0" indent="0">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6172200" y="1871932"/>
            <a:ext cx="5183188" cy="431773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itle Placeholder 1">
            <a:extLst>
              <a:ext uri="{FF2B5EF4-FFF2-40B4-BE49-F238E27FC236}">
                <a16:creationId xmlns:a16="http://schemas.microsoft.com/office/drawing/2014/main" id="{B693E223-7941-4E76-B7D4-7976938F53DC}"/>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8" name="Footer Placeholder 4">
            <a:extLst>
              <a:ext uri="{FF2B5EF4-FFF2-40B4-BE49-F238E27FC236}">
                <a16:creationId xmlns:a16="http://schemas.microsoft.com/office/drawing/2014/main" id="{6809C0C9-BF07-4FA6-AAC5-71F3DAE61F9D}"/>
              </a:ext>
            </a:extLst>
          </p:cNvPr>
          <p:cNvSpPr>
            <a:spLocks noGrp="1"/>
          </p:cNvSpPr>
          <p:nvPr>
            <p:ph type="ftr" sz="quarter" idx="10"/>
          </p:nvPr>
        </p:nvSpPr>
        <p:spPr>
          <a:xfrm>
            <a:off x="838200" y="6356350"/>
            <a:ext cx="8895348" cy="365125"/>
          </a:xfrm>
          <a:prstGeom prst="rect">
            <a:avLst/>
          </a:prstGeom>
        </p:spPr>
        <p:txBody>
          <a:bodyPr vert="horz" lIns="91440" tIns="45720" rIns="91440" bIns="45720" rtlCol="0" anchor="b"/>
          <a:lstStyle>
            <a:lvl1pPr algn="l">
              <a:defRPr sz="1200">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2495125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15" name="Title Placeholder 1">
            <a:extLst>
              <a:ext uri="{FF2B5EF4-FFF2-40B4-BE49-F238E27FC236}">
                <a16:creationId xmlns:a16="http://schemas.microsoft.com/office/drawing/2014/main" id="{B693E223-7941-4E76-B7D4-7976938F53DC}"/>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8" name="Footer Placeholder 4">
            <a:extLst>
              <a:ext uri="{FF2B5EF4-FFF2-40B4-BE49-F238E27FC236}">
                <a16:creationId xmlns:a16="http://schemas.microsoft.com/office/drawing/2014/main" id="{6809C0C9-BF07-4FA6-AAC5-71F3DAE61F9D}"/>
              </a:ext>
            </a:extLst>
          </p:cNvPr>
          <p:cNvSpPr>
            <a:spLocks noGrp="1"/>
          </p:cNvSpPr>
          <p:nvPr>
            <p:ph type="ftr" sz="quarter" idx="10"/>
          </p:nvPr>
        </p:nvSpPr>
        <p:spPr>
          <a:xfrm>
            <a:off x="838200" y="6356350"/>
            <a:ext cx="8895348" cy="365125"/>
          </a:xfrm>
          <a:prstGeom prst="rect">
            <a:avLst/>
          </a:prstGeom>
        </p:spPr>
        <p:txBody>
          <a:bodyPr vert="horz" lIns="91440" tIns="45720" rIns="91440" bIns="45720" rtlCol="0" anchor="b"/>
          <a:lstStyle>
            <a:lvl1pPr algn="l">
              <a:defRPr sz="1200">
                <a:solidFill>
                  <a:schemeClr val="tx1">
                    <a:lumMod val="50000"/>
                    <a:lumOff val="50000"/>
                  </a:schemeClr>
                </a:solidFill>
              </a:defRPr>
            </a:lvl1pPr>
          </a:lstStyle>
          <a:p>
            <a:endParaRPr lang="en-US"/>
          </a:p>
        </p:txBody>
      </p:sp>
      <p:sp>
        <p:nvSpPr>
          <p:cNvPr id="10" name="Text Placeholder 2">
            <a:extLst>
              <a:ext uri="{FF2B5EF4-FFF2-40B4-BE49-F238E27FC236}">
                <a16:creationId xmlns:a16="http://schemas.microsoft.com/office/drawing/2014/main" id="{692CD1B3-C283-4C18-A693-4DACAD9CCFEB}"/>
              </a:ext>
            </a:extLst>
          </p:cNvPr>
          <p:cNvSpPr>
            <a:spLocks noGrp="1"/>
          </p:cNvSpPr>
          <p:nvPr>
            <p:ph idx="1"/>
          </p:nvPr>
        </p:nvSpPr>
        <p:spPr>
          <a:xfrm>
            <a:off x="838200" y="1285336"/>
            <a:ext cx="5257800" cy="48916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2">
            <a:extLst>
              <a:ext uri="{FF2B5EF4-FFF2-40B4-BE49-F238E27FC236}">
                <a16:creationId xmlns:a16="http://schemas.microsoft.com/office/drawing/2014/main" id="{2D4DDA58-530A-42D0-A3D9-A3B40B587272}"/>
              </a:ext>
            </a:extLst>
          </p:cNvPr>
          <p:cNvSpPr>
            <a:spLocks noGrp="1"/>
          </p:cNvSpPr>
          <p:nvPr>
            <p:ph type="pic" idx="11"/>
          </p:nvPr>
        </p:nvSpPr>
        <p:spPr>
          <a:xfrm>
            <a:off x="6273434" y="1279682"/>
            <a:ext cx="5080366"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2942429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nchor="b"/>
          <a:lstStyle/>
          <a:p>
            <a:r>
              <a:rPr lang="en-US"/>
              <a:t>Click to edit Master title style</a:t>
            </a:r>
          </a:p>
        </p:txBody>
      </p:sp>
      <p:sp>
        <p:nvSpPr>
          <p:cNvPr id="4" name="Footer Placeholder 4">
            <a:extLst>
              <a:ext uri="{FF2B5EF4-FFF2-40B4-BE49-F238E27FC236}">
                <a16:creationId xmlns:a16="http://schemas.microsoft.com/office/drawing/2014/main" id="{431146AF-8FF0-4747-B739-33F15879AD10}"/>
              </a:ext>
            </a:extLst>
          </p:cNvPr>
          <p:cNvSpPr>
            <a:spLocks noGrp="1"/>
          </p:cNvSpPr>
          <p:nvPr>
            <p:ph type="ftr" sz="quarter" idx="3"/>
          </p:nvPr>
        </p:nvSpPr>
        <p:spPr>
          <a:xfrm>
            <a:off x="838200" y="6356350"/>
            <a:ext cx="8895348" cy="365125"/>
          </a:xfrm>
          <a:prstGeom prst="rect">
            <a:avLst/>
          </a:prstGeom>
        </p:spPr>
        <p:txBody>
          <a:bodyPr vert="horz" lIns="91440" tIns="45720" rIns="91440" bIns="45720" rtlCol="0" anchor="b"/>
          <a:lstStyle>
            <a:lvl1pPr algn="l">
              <a:defRPr sz="1200">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8533007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9F3AEDD-038B-47AD-8D4C-6656F698AC5C}"/>
              </a:ext>
            </a:extLst>
          </p:cNvPr>
          <p:cNvSpPr/>
          <p:nvPr/>
        </p:nvSpPr>
        <p:spPr>
          <a:xfrm>
            <a:off x="9941169" y="6116638"/>
            <a:ext cx="2250832" cy="7413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4">
            <a:extLst>
              <a:ext uri="{FF2B5EF4-FFF2-40B4-BE49-F238E27FC236}">
                <a16:creationId xmlns:a16="http://schemas.microsoft.com/office/drawing/2014/main" id="{0EEDB8C5-C704-4A0E-BB80-8B93D9EC2FD5}"/>
              </a:ext>
            </a:extLst>
          </p:cNvPr>
          <p:cNvSpPr>
            <a:spLocks noGrp="1"/>
          </p:cNvSpPr>
          <p:nvPr>
            <p:ph type="ftr" sz="quarter" idx="3"/>
          </p:nvPr>
        </p:nvSpPr>
        <p:spPr>
          <a:xfrm>
            <a:off x="838200" y="6356350"/>
            <a:ext cx="8895348" cy="365125"/>
          </a:xfrm>
          <a:prstGeom prst="rect">
            <a:avLst/>
          </a:prstGeom>
        </p:spPr>
        <p:txBody>
          <a:bodyPr vert="horz" lIns="91440" tIns="45720" rIns="91440" bIns="45720" rtlCol="0" anchor="b"/>
          <a:lstStyle>
            <a:lvl1pPr algn="l">
              <a:defRPr sz="1200">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105225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B18091B2-691E-4F50-A189-2D612314C110}"/>
              </a:ext>
            </a:extLst>
          </p:cNvPr>
          <p:cNvSpPr>
            <a:spLocks noGrp="1"/>
          </p:cNvSpPr>
          <p:nvPr>
            <p:ph type="ftr" sz="quarter" idx="3"/>
          </p:nvPr>
        </p:nvSpPr>
        <p:spPr>
          <a:xfrm>
            <a:off x="838199" y="6356350"/>
            <a:ext cx="9037321" cy="365125"/>
          </a:xfrm>
          <a:prstGeom prst="rect">
            <a:avLst/>
          </a:prstGeom>
        </p:spPr>
        <p:txBody>
          <a:bodyPr vert="horz" lIns="91440" tIns="45720" rIns="91440" bIns="45720" rtlCol="0" anchor="b"/>
          <a:lstStyle>
            <a:lvl1pPr algn="l">
              <a:defRPr sz="1200">
                <a:solidFill>
                  <a:schemeClr val="tx1">
                    <a:lumMod val="50000"/>
                    <a:lumOff val="50000"/>
                  </a:schemeClr>
                </a:solidFill>
              </a:defRPr>
            </a:lvl1pPr>
          </a:lstStyle>
          <a:p>
            <a:endParaRPr lang="en-US"/>
          </a:p>
        </p:txBody>
      </p:sp>
      <p:pic>
        <p:nvPicPr>
          <p:cNvPr id="8" name="Picture 7">
            <a:extLst>
              <a:ext uri="{FF2B5EF4-FFF2-40B4-BE49-F238E27FC236}">
                <a16:creationId xmlns:a16="http://schemas.microsoft.com/office/drawing/2014/main" id="{5864F349-FE8C-424C-9B4F-DBAFB3AE66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96251" y="6384248"/>
            <a:ext cx="1971198" cy="306503"/>
          </a:xfrm>
          <a:prstGeom prst="rect">
            <a:avLst/>
          </a:prstGeom>
        </p:spPr>
      </p:pic>
    </p:spTree>
    <p:extLst>
      <p:ext uri="{BB962C8B-B14F-4D97-AF65-F5344CB8AC3E}">
        <p14:creationId xmlns:p14="http://schemas.microsoft.com/office/powerpoint/2010/main" val="2206084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838200" y="1285336"/>
            <a:ext cx="10515600" cy="48916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838200" y="6356350"/>
            <a:ext cx="8895348" cy="365125"/>
          </a:xfrm>
          <a:prstGeom prst="rect">
            <a:avLst/>
          </a:prstGeom>
        </p:spPr>
        <p:txBody>
          <a:bodyPr vert="horz" lIns="91440" tIns="45720" rIns="91440" bIns="45720" rtlCol="0" anchor="b"/>
          <a:lstStyle>
            <a:lvl1pPr algn="l">
              <a:defRPr sz="1200">
                <a:solidFill>
                  <a:schemeClr val="tx1">
                    <a:lumMod val="50000"/>
                    <a:lumOff val="50000"/>
                  </a:schemeClr>
                </a:solidFill>
              </a:defRPr>
            </a:lvl1pPr>
          </a:lstStyle>
          <a:p>
            <a:endParaRPr lang="en-US"/>
          </a:p>
        </p:txBody>
      </p:sp>
      <p:pic>
        <p:nvPicPr>
          <p:cNvPr id="10" name="Left Border">
            <a:extLst>
              <a:ext uri="{FF2B5EF4-FFF2-40B4-BE49-F238E27FC236}">
                <a16:creationId xmlns:a16="http://schemas.microsoft.com/office/drawing/2014/main" id="{77253CFD-18C2-49F0-A0AE-99A68668CF03}"/>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0" y="0"/>
            <a:ext cx="411480" cy="6858000"/>
          </a:xfrm>
          <a:prstGeom prst="rect">
            <a:avLst/>
          </a:prstGeom>
        </p:spPr>
      </p:pic>
    </p:spTree>
    <p:extLst>
      <p:ext uri="{BB962C8B-B14F-4D97-AF65-F5344CB8AC3E}">
        <p14:creationId xmlns:p14="http://schemas.microsoft.com/office/powerpoint/2010/main" val="8673391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914400" rtl="0" eaLnBrk="1" latinLnBrk="0" hangingPunct="1">
        <a:lnSpc>
          <a:spcPct val="90000"/>
        </a:lnSpc>
        <a:spcBef>
          <a:spcPct val="0"/>
        </a:spcBef>
        <a:buNone/>
        <a:defRPr sz="3600" b="1" i="0" kern="1200">
          <a:solidFill>
            <a:schemeClr val="accent1"/>
          </a:solidFill>
          <a:latin typeface="+mj-lt"/>
          <a:ea typeface="+mj-ea"/>
          <a:cs typeface="Calibri" panose="020F0502020204030204" pitchFamily="34" charset="0"/>
        </a:defRPr>
      </a:lvl1pPr>
    </p:titleStyle>
    <p:bodyStyle>
      <a:lvl1pPr marL="228600" indent="-228600" algn="l" defTabSz="914400" rtl="0" eaLnBrk="1" latinLnBrk="0" hangingPunct="1">
        <a:lnSpc>
          <a:spcPct val="100000"/>
        </a:lnSpc>
        <a:spcBef>
          <a:spcPts val="1000"/>
        </a:spcBef>
        <a:buClr>
          <a:schemeClr val="tx1"/>
        </a:buClr>
        <a:buFont typeface="Arial" panose="020B0604020202020204" pitchFamily="34" charset="0"/>
        <a:buChar char="•"/>
        <a:defRPr sz="2800" kern="1200">
          <a:solidFill>
            <a:schemeClr val="bg2">
              <a:lumMod val="25000"/>
            </a:schemeClr>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sz="2400" kern="1200">
          <a:solidFill>
            <a:schemeClr val="bg2">
              <a:lumMod val="25000"/>
            </a:schemeClr>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2000" kern="1200">
          <a:solidFill>
            <a:schemeClr val="bg2">
              <a:lumMod val="25000"/>
            </a:schemeClr>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bg2">
              <a:lumMod val="25000"/>
            </a:schemeClr>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bg2">
              <a:lumMod val="25000"/>
            </a:schemeClr>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85E1A-4ECF-5F32-69BA-AAF631C7D580}"/>
              </a:ext>
            </a:extLst>
          </p:cNvPr>
          <p:cNvSpPr>
            <a:spLocks noGrp="1"/>
          </p:cNvSpPr>
          <p:nvPr>
            <p:ph type="title"/>
          </p:nvPr>
        </p:nvSpPr>
        <p:spPr>
          <a:xfrm>
            <a:off x="831850" y="902191"/>
            <a:ext cx="10515600" cy="2825748"/>
          </a:xfrm>
        </p:spPr>
        <p:txBody>
          <a:bodyPr/>
          <a:lstStyle/>
          <a:p>
            <a:r>
              <a:rPr lang="en-US" dirty="0"/>
              <a:t>Should We Be Resistant to Newer Therapies on the Horizon?</a:t>
            </a:r>
          </a:p>
        </p:txBody>
      </p:sp>
      <p:sp>
        <p:nvSpPr>
          <p:cNvPr id="3" name="Subtitle 2">
            <a:extLst>
              <a:ext uri="{FF2B5EF4-FFF2-40B4-BE49-F238E27FC236}">
                <a16:creationId xmlns:a16="http://schemas.microsoft.com/office/drawing/2014/main" id="{AC108C3C-D50D-30B8-6232-F9A410874394}"/>
              </a:ext>
            </a:extLst>
          </p:cNvPr>
          <p:cNvSpPr>
            <a:spLocks noGrp="1"/>
          </p:cNvSpPr>
          <p:nvPr>
            <p:ph type="body" idx="1"/>
          </p:nvPr>
        </p:nvSpPr>
        <p:spPr>
          <a:xfrm>
            <a:off x="831850" y="3727939"/>
            <a:ext cx="10515600" cy="2930770"/>
          </a:xfrm>
        </p:spPr>
        <p:txBody>
          <a:bodyPr>
            <a:normAutofit/>
          </a:bodyPr>
          <a:lstStyle/>
          <a:p>
            <a:endParaRPr lang="en-US" dirty="0"/>
          </a:p>
          <a:p>
            <a:r>
              <a:rPr lang="en-US" dirty="0"/>
              <a:t>Keith C. Ferdinand, MD, FACC, FAHA, FASPC, FNLA</a:t>
            </a:r>
          </a:p>
          <a:p>
            <a:r>
              <a:rPr lang="en-US" dirty="0"/>
              <a:t>Gerald S. Berenson Endowed Chair in Preventive Cardiology</a:t>
            </a:r>
          </a:p>
          <a:p>
            <a:r>
              <a:rPr lang="en-US" dirty="0"/>
              <a:t>Professor of Medicine</a:t>
            </a:r>
          </a:p>
          <a:p>
            <a:r>
              <a:rPr lang="en-US" dirty="0"/>
              <a:t>Tulane University School of Medicine</a:t>
            </a:r>
          </a:p>
          <a:p>
            <a:r>
              <a:rPr lang="en-US" dirty="0"/>
              <a:t>New Orleans, LA</a:t>
            </a:r>
          </a:p>
        </p:txBody>
      </p:sp>
    </p:spTree>
    <p:extLst>
      <p:ext uri="{BB962C8B-B14F-4D97-AF65-F5344CB8AC3E}">
        <p14:creationId xmlns:p14="http://schemas.microsoft.com/office/powerpoint/2010/main" val="3302236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10;&#10;Description automatically generated">
            <a:extLst>
              <a:ext uri="{FF2B5EF4-FFF2-40B4-BE49-F238E27FC236}">
                <a16:creationId xmlns:a16="http://schemas.microsoft.com/office/drawing/2014/main" id="{7739C222-E8E0-451C-9FC9-94B04DF16DA4}"/>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17000"/>
                    </a14:imgEffect>
                  </a14:imgLayer>
                </a14:imgProps>
              </a:ext>
              <a:ext uri="{28A0092B-C50C-407E-A947-70E740481C1C}">
                <a14:useLocalDpi xmlns:a14="http://schemas.microsoft.com/office/drawing/2010/main" val="0"/>
              </a:ext>
            </a:extLst>
          </a:blip>
          <a:stretch>
            <a:fillRect/>
          </a:stretch>
        </p:blipFill>
        <p:spPr>
          <a:xfrm>
            <a:off x="2572917" y="255592"/>
            <a:ext cx="7165889" cy="5581556"/>
          </a:xfrm>
          <a:prstGeom prst="rect">
            <a:avLst/>
          </a:prstGeom>
        </p:spPr>
      </p:pic>
      <p:sp>
        <p:nvSpPr>
          <p:cNvPr id="6" name="Left Arrow 5">
            <a:extLst>
              <a:ext uri="{FF2B5EF4-FFF2-40B4-BE49-F238E27FC236}">
                <a16:creationId xmlns:a16="http://schemas.microsoft.com/office/drawing/2014/main" id="{86AF90AA-D458-B209-FAA0-F782E546191E}"/>
              </a:ext>
            </a:extLst>
          </p:cNvPr>
          <p:cNvSpPr/>
          <p:nvPr/>
        </p:nvSpPr>
        <p:spPr>
          <a:xfrm flipH="1">
            <a:off x="3681020" y="1919950"/>
            <a:ext cx="448388" cy="195942"/>
          </a:xfrm>
          <a:prstGeom prst="leftArrow">
            <a:avLst>
              <a:gd name="adj1" fmla="val 50000"/>
              <a:gd name="adj2" fmla="val 64002"/>
            </a:avLst>
          </a:prstGeom>
          <a:solidFill>
            <a:srgbClr val="FF0000"/>
          </a:solidFill>
          <a:ln w="25400" cap="flat" cmpd="sng" algn="ctr">
            <a:solidFill>
              <a:srgbClr val="FF0000"/>
            </a:solidFill>
            <a:prstDash val="solid"/>
          </a:ln>
          <a:effectLst>
            <a:outerShdw blurRad="50800" dist="38100" dir="5400000" algn="t" rotWithShape="0">
              <a:prstClr val="black">
                <a:alpha val="40000"/>
              </a:prstClr>
            </a:outerShdw>
          </a:effectLst>
        </p:spPr>
        <p:txBody>
          <a:bodyPr lIns="121914" tIns="60957" rIns="121914" bIns="60957" anchor="ctr"/>
          <a:lstStyle>
            <a:defPPr>
              <a:defRPr lang="en-US"/>
            </a:defPPr>
            <a:lvl1pPr algn="l" rtl="0" fontAlgn="base">
              <a:spcBef>
                <a:spcPct val="0"/>
              </a:spcBef>
              <a:spcAft>
                <a:spcPct val="0"/>
              </a:spcAft>
              <a:defRPr sz="3200" b="1" kern="1200">
                <a:solidFill>
                  <a:schemeClr val="lt1"/>
                </a:solidFill>
                <a:latin typeface="+mn-lt"/>
                <a:ea typeface="+mn-ea"/>
                <a:cs typeface="+mn-cs"/>
              </a:defRPr>
            </a:lvl1pPr>
            <a:lvl2pPr marL="457200" algn="l" rtl="0" fontAlgn="base">
              <a:spcBef>
                <a:spcPct val="0"/>
              </a:spcBef>
              <a:spcAft>
                <a:spcPct val="0"/>
              </a:spcAft>
              <a:defRPr sz="3200" b="1" kern="1200">
                <a:solidFill>
                  <a:schemeClr val="lt1"/>
                </a:solidFill>
                <a:latin typeface="+mn-lt"/>
                <a:ea typeface="+mn-ea"/>
                <a:cs typeface="+mn-cs"/>
              </a:defRPr>
            </a:lvl2pPr>
            <a:lvl3pPr marL="914400" algn="l" rtl="0" fontAlgn="base">
              <a:spcBef>
                <a:spcPct val="0"/>
              </a:spcBef>
              <a:spcAft>
                <a:spcPct val="0"/>
              </a:spcAft>
              <a:defRPr sz="3200" b="1" kern="1200">
                <a:solidFill>
                  <a:schemeClr val="lt1"/>
                </a:solidFill>
                <a:latin typeface="+mn-lt"/>
                <a:ea typeface="+mn-ea"/>
                <a:cs typeface="+mn-cs"/>
              </a:defRPr>
            </a:lvl3pPr>
            <a:lvl4pPr marL="1371600" algn="l" rtl="0" fontAlgn="base">
              <a:spcBef>
                <a:spcPct val="0"/>
              </a:spcBef>
              <a:spcAft>
                <a:spcPct val="0"/>
              </a:spcAft>
              <a:defRPr sz="3200" b="1" kern="1200">
                <a:solidFill>
                  <a:schemeClr val="lt1"/>
                </a:solidFill>
                <a:latin typeface="+mn-lt"/>
                <a:ea typeface="+mn-ea"/>
                <a:cs typeface="+mn-cs"/>
              </a:defRPr>
            </a:lvl4pPr>
            <a:lvl5pPr marL="1828800" algn="l" rtl="0" fontAlgn="base">
              <a:spcBef>
                <a:spcPct val="0"/>
              </a:spcBef>
              <a:spcAft>
                <a:spcPct val="0"/>
              </a:spcAft>
              <a:defRPr sz="3200" b="1" kern="1200">
                <a:solidFill>
                  <a:schemeClr val="lt1"/>
                </a:solidFill>
                <a:latin typeface="+mn-lt"/>
                <a:ea typeface="+mn-ea"/>
                <a:cs typeface="+mn-cs"/>
              </a:defRPr>
            </a:lvl5pPr>
            <a:lvl6pPr marL="2286000" algn="l" defTabSz="914400" rtl="0" eaLnBrk="1" latinLnBrk="0" hangingPunct="1">
              <a:defRPr sz="3200" b="1" kern="1200">
                <a:solidFill>
                  <a:schemeClr val="lt1"/>
                </a:solidFill>
                <a:latin typeface="+mn-lt"/>
                <a:ea typeface="+mn-ea"/>
                <a:cs typeface="+mn-cs"/>
              </a:defRPr>
            </a:lvl6pPr>
            <a:lvl7pPr marL="2743200" algn="l" defTabSz="914400" rtl="0" eaLnBrk="1" latinLnBrk="0" hangingPunct="1">
              <a:defRPr sz="3200" b="1" kern="1200">
                <a:solidFill>
                  <a:schemeClr val="lt1"/>
                </a:solidFill>
                <a:latin typeface="+mn-lt"/>
                <a:ea typeface="+mn-ea"/>
                <a:cs typeface="+mn-cs"/>
              </a:defRPr>
            </a:lvl7pPr>
            <a:lvl8pPr marL="3200400" algn="l" defTabSz="914400" rtl="0" eaLnBrk="1" latinLnBrk="0" hangingPunct="1">
              <a:defRPr sz="3200" b="1" kern="1200">
                <a:solidFill>
                  <a:schemeClr val="lt1"/>
                </a:solidFill>
                <a:latin typeface="+mn-lt"/>
                <a:ea typeface="+mn-ea"/>
                <a:cs typeface="+mn-cs"/>
              </a:defRPr>
            </a:lvl8pPr>
            <a:lvl9pPr marL="3657600" algn="l" defTabSz="914400" rtl="0" eaLnBrk="1" latinLnBrk="0" hangingPunct="1">
              <a:defRPr sz="3200" b="1" kern="1200">
                <a:solidFill>
                  <a:schemeClr val="lt1"/>
                </a:solidFill>
                <a:latin typeface="+mn-lt"/>
                <a:ea typeface="+mn-ea"/>
                <a:cs typeface="+mn-cs"/>
              </a:defRPr>
            </a:lvl9pPr>
          </a:lstStyle>
          <a:p>
            <a:pPr algn="ctr" defTabSz="1219140" eaLnBrk="0" hangingPunct="0">
              <a:defRPr/>
            </a:pPr>
            <a:endParaRPr lang="en-US" dirty="0">
              <a:solidFill>
                <a:srgbClr val="FFFFFF"/>
              </a:solidFill>
              <a:latin typeface="Arial"/>
            </a:endParaRPr>
          </a:p>
        </p:txBody>
      </p:sp>
      <p:sp>
        <p:nvSpPr>
          <p:cNvPr id="2" name="Footer Placeholder 1">
            <a:extLst>
              <a:ext uri="{FF2B5EF4-FFF2-40B4-BE49-F238E27FC236}">
                <a16:creationId xmlns:a16="http://schemas.microsoft.com/office/drawing/2014/main" id="{EFE93C15-C128-4EE3-659B-2384A8338D5A}"/>
              </a:ext>
            </a:extLst>
          </p:cNvPr>
          <p:cNvSpPr>
            <a:spLocks noGrp="1"/>
          </p:cNvSpPr>
          <p:nvPr>
            <p:ph type="ftr" sz="quarter" idx="3"/>
          </p:nvPr>
        </p:nvSpPr>
        <p:spPr>
          <a:xfrm>
            <a:off x="838200" y="6356350"/>
            <a:ext cx="10933590" cy="365125"/>
          </a:xfrm>
        </p:spPr>
        <p:txBody>
          <a:bodyPr/>
          <a:lstStyle/>
          <a:p>
            <a:r>
              <a:rPr lang="en-US" dirty="0"/>
              <a:t>ACE, angiotensin converting enzyme; </a:t>
            </a:r>
            <a:r>
              <a:rPr lang="en-US" dirty="0" err="1"/>
              <a:t>ANP</a:t>
            </a:r>
            <a:r>
              <a:rPr lang="en-US" dirty="0"/>
              <a:t>, atrial natriuretic peptide; AT1, angiotensin 1; AHU377, RB valsartan and the </a:t>
            </a:r>
            <a:r>
              <a:rPr lang="en-US" dirty="0" err="1"/>
              <a:t>neprilysin</a:t>
            </a:r>
            <a:r>
              <a:rPr lang="en-US" dirty="0"/>
              <a:t> inhibitor pro-drug; Ang I, angiotensin I; Ang II, angiotensin II; BNP, B-type natriuretic peptide; ET1,  endothelin-1; </a:t>
            </a:r>
            <a:r>
              <a:rPr lang="en-US" dirty="0" err="1"/>
              <a:t>ETAR</a:t>
            </a:r>
            <a:r>
              <a:rPr lang="en-US" dirty="0"/>
              <a:t>, endothelin type A receptor;  ETBR, endothelin type B receptor; LCZ696,  single molecule comprising the ARB valsartan and the </a:t>
            </a:r>
            <a:r>
              <a:rPr lang="en-US" dirty="0" err="1"/>
              <a:t>neprilysin</a:t>
            </a:r>
            <a:r>
              <a:rPr lang="en-US" dirty="0"/>
              <a:t> inhibitor pro-drug AHU377; RAS, renin-angiotensin-system.</a:t>
            </a:r>
          </a:p>
          <a:p>
            <a:r>
              <a:rPr lang="en-US" dirty="0" err="1"/>
              <a:t>Oparil</a:t>
            </a:r>
            <a:r>
              <a:rPr lang="en-US" dirty="0"/>
              <a:t> S, et al. </a:t>
            </a:r>
            <a:r>
              <a:rPr lang="en-US" i="1" dirty="0"/>
              <a:t>Circ Res. </a:t>
            </a:r>
            <a:r>
              <a:rPr lang="en-US" dirty="0"/>
              <a:t>2015;116(6):1074-95.</a:t>
            </a:r>
          </a:p>
        </p:txBody>
      </p:sp>
    </p:spTree>
    <p:extLst>
      <p:ext uri="{BB962C8B-B14F-4D97-AF65-F5344CB8AC3E}">
        <p14:creationId xmlns:p14="http://schemas.microsoft.com/office/powerpoint/2010/main" val="962314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10;&#10;Description automatically generated">
            <a:extLst>
              <a:ext uri="{FF2B5EF4-FFF2-40B4-BE49-F238E27FC236}">
                <a16:creationId xmlns:a16="http://schemas.microsoft.com/office/drawing/2014/main" id="{7739C222-E8E0-451C-9FC9-94B04DF16DA4}"/>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17000"/>
                    </a14:imgEffect>
                  </a14:imgLayer>
                </a14:imgProps>
              </a:ext>
              <a:ext uri="{28A0092B-C50C-407E-A947-70E740481C1C}">
                <a14:useLocalDpi xmlns:a14="http://schemas.microsoft.com/office/drawing/2010/main" val="0"/>
              </a:ext>
            </a:extLst>
          </a:blip>
          <a:stretch>
            <a:fillRect/>
          </a:stretch>
        </p:blipFill>
        <p:spPr>
          <a:xfrm>
            <a:off x="2572917" y="255592"/>
            <a:ext cx="7165889" cy="5581556"/>
          </a:xfrm>
          <a:prstGeom prst="rect">
            <a:avLst/>
          </a:prstGeom>
        </p:spPr>
      </p:pic>
      <p:sp>
        <p:nvSpPr>
          <p:cNvPr id="6" name="Left Arrow 5">
            <a:extLst>
              <a:ext uri="{FF2B5EF4-FFF2-40B4-BE49-F238E27FC236}">
                <a16:creationId xmlns:a16="http://schemas.microsoft.com/office/drawing/2014/main" id="{86AF90AA-D458-B209-FAA0-F782E546191E}"/>
              </a:ext>
            </a:extLst>
          </p:cNvPr>
          <p:cNvSpPr/>
          <p:nvPr/>
        </p:nvSpPr>
        <p:spPr>
          <a:xfrm flipH="1">
            <a:off x="3681020" y="1919950"/>
            <a:ext cx="448388" cy="195942"/>
          </a:xfrm>
          <a:prstGeom prst="leftArrow">
            <a:avLst>
              <a:gd name="adj1" fmla="val 50000"/>
              <a:gd name="adj2" fmla="val 64002"/>
            </a:avLst>
          </a:prstGeom>
          <a:solidFill>
            <a:srgbClr val="FF0000"/>
          </a:solidFill>
          <a:ln w="25400" cap="flat" cmpd="sng" algn="ctr">
            <a:solidFill>
              <a:srgbClr val="FF0000"/>
            </a:solidFill>
            <a:prstDash val="solid"/>
          </a:ln>
          <a:effectLst>
            <a:outerShdw blurRad="50800" dist="38100" dir="5400000" algn="t" rotWithShape="0">
              <a:prstClr val="black">
                <a:alpha val="40000"/>
              </a:prstClr>
            </a:outerShdw>
          </a:effectLst>
        </p:spPr>
        <p:txBody>
          <a:bodyPr lIns="121914" tIns="60957" rIns="121914" bIns="60957" anchor="ctr"/>
          <a:lstStyle>
            <a:defPPr>
              <a:defRPr lang="en-US"/>
            </a:defPPr>
            <a:lvl1pPr algn="l" rtl="0" fontAlgn="base">
              <a:spcBef>
                <a:spcPct val="0"/>
              </a:spcBef>
              <a:spcAft>
                <a:spcPct val="0"/>
              </a:spcAft>
              <a:defRPr sz="3200" b="1" kern="1200">
                <a:solidFill>
                  <a:schemeClr val="lt1"/>
                </a:solidFill>
                <a:latin typeface="+mn-lt"/>
                <a:ea typeface="+mn-ea"/>
                <a:cs typeface="+mn-cs"/>
              </a:defRPr>
            </a:lvl1pPr>
            <a:lvl2pPr marL="457200" algn="l" rtl="0" fontAlgn="base">
              <a:spcBef>
                <a:spcPct val="0"/>
              </a:spcBef>
              <a:spcAft>
                <a:spcPct val="0"/>
              </a:spcAft>
              <a:defRPr sz="3200" b="1" kern="1200">
                <a:solidFill>
                  <a:schemeClr val="lt1"/>
                </a:solidFill>
                <a:latin typeface="+mn-lt"/>
                <a:ea typeface="+mn-ea"/>
                <a:cs typeface="+mn-cs"/>
              </a:defRPr>
            </a:lvl2pPr>
            <a:lvl3pPr marL="914400" algn="l" rtl="0" fontAlgn="base">
              <a:spcBef>
                <a:spcPct val="0"/>
              </a:spcBef>
              <a:spcAft>
                <a:spcPct val="0"/>
              </a:spcAft>
              <a:defRPr sz="3200" b="1" kern="1200">
                <a:solidFill>
                  <a:schemeClr val="lt1"/>
                </a:solidFill>
                <a:latin typeface="+mn-lt"/>
                <a:ea typeface="+mn-ea"/>
                <a:cs typeface="+mn-cs"/>
              </a:defRPr>
            </a:lvl3pPr>
            <a:lvl4pPr marL="1371600" algn="l" rtl="0" fontAlgn="base">
              <a:spcBef>
                <a:spcPct val="0"/>
              </a:spcBef>
              <a:spcAft>
                <a:spcPct val="0"/>
              </a:spcAft>
              <a:defRPr sz="3200" b="1" kern="1200">
                <a:solidFill>
                  <a:schemeClr val="lt1"/>
                </a:solidFill>
                <a:latin typeface="+mn-lt"/>
                <a:ea typeface="+mn-ea"/>
                <a:cs typeface="+mn-cs"/>
              </a:defRPr>
            </a:lvl4pPr>
            <a:lvl5pPr marL="1828800" algn="l" rtl="0" fontAlgn="base">
              <a:spcBef>
                <a:spcPct val="0"/>
              </a:spcBef>
              <a:spcAft>
                <a:spcPct val="0"/>
              </a:spcAft>
              <a:defRPr sz="3200" b="1" kern="1200">
                <a:solidFill>
                  <a:schemeClr val="lt1"/>
                </a:solidFill>
                <a:latin typeface="+mn-lt"/>
                <a:ea typeface="+mn-ea"/>
                <a:cs typeface="+mn-cs"/>
              </a:defRPr>
            </a:lvl5pPr>
            <a:lvl6pPr marL="2286000" algn="l" defTabSz="914400" rtl="0" eaLnBrk="1" latinLnBrk="0" hangingPunct="1">
              <a:defRPr sz="3200" b="1" kern="1200">
                <a:solidFill>
                  <a:schemeClr val="lt1"/>
                </a:solidFill>
                <a:latin typeface="+mn-lt"/>
                <a:ea typeface="+mn-ea"/>
                <a:cs typeface="+mn-cs"/>
              </a:defRPr>
            </a:lvl6pPr>
            <a:lvl7pPr marL="2743200" algn="l" defTabSz="914400" rtl="0" eaLnBrk="1" latinLnBrk="0" hangingPunct="1">
              <a:defRPr sz="3200" b="1" kern="1200">
                <a:solidFill>
                  <a:schemeClr val="lt1"/>
                </a:solidFill>
                <a:latin typeface="+mn-lt"/>
                <a:ea typeface="+mn-ea"/>
                <a:cs typeface="+mn-cs"/>
              </a:defRPr>
            </a:lvl7pPr>
            <a:lvl8pPr marL="3200400" algn="l" defTabSz="914400" rtl="0" eaLnBrk="1" latinLnBrk="0" hangingPunct="1">
              <a:defRPr sz="3200" b="1" kern="1200">
                <a:solidFill>
                  <a:schemeClr val="lt1"/>
                </a:solidFill>
                <a:latin typeface="+mn-lt"/>
                <a:ea typeface="+mn-ea"/>
                <a:cs typeface="+mn-cs"/>
              </a:defRPr>
            </a:lvl8pPr>
            <a:lvl9pPr marL="3657600" algn="l" defTabSz="914400" rtl="0" eaLnBrk="1" latinLnBrk="0" hangingPunct="1">
              <a:defRPr sz="3200" b="1" kern="1200">
                <a:solidFill>
                  <a:schemeClr val="lt1"/>
                </a:solidFill>
                <a:latin typeface="+mn-lt"/>
                <a:ea typeface="+mn-ea"/>
                <a:cs typeface="+mn-cs"/>
              </a:defRPr>
            </a:lvl9pPr>
          </a:lstStyle>
          <a:p>
            <a:pPr algn="ctr" defTabSz="1219140" eaLnBrk="0" hangingPunct="0">
              <a:defRPr/>
            </a:pPr>
            <a:endParaRPr lang="en-US" dirty="0">
              <a:solidFill>
                <a:srgbClr val="FFFFFF"/>
              </a:solidFill>
              <a:latin typeface="Arial"/>
            </a:endParaRPr>
          </a:p>
        </p:txBody>
      </p:sp>
      <p:sp>
        <p:nvSpPr>
          <p:cNvPr id="8" name="Left Arrow 7">
            <a:extLst>
              <a:ext uri="{FF2B5EF4-FFF2-40B4-BE49-F238E27FC236}">
                <a16:creationId xmlns:a16="http://schemas.microsoft.com/office/drawing/2014/main" id="{F9F7794E-469C-C47F-5F13-3A89B54083B1}"/>
              </a:ext>
            </a:extLst>
          </p:cNvPr>
          <p:cNvSpPr/>
          <p:nvPr/>
        </p:nvSpPr>
        <p:spPr>
          <a:xfrm flipH="1">
            <a:off x="3580262" y="3084646"/>
            <a:ext cx="481048" cy="195942"/>
          </a:xfrm>
          <a:prstGeom prst="leftArrow">
            <a:avLst>
              <a:gd name="adj1" fmla="val 50000"/>
              <a:gd name="adj2" fmla="val 64002"/>
            </a:avLst>
          </a:prstGeom>
          <a:solidFill>
            <a:srgbClr val="FF0000"/>
          </a:solidFill>
          <a:ln w="25400" cap="flat" cmpd="sng" algn="ctr">
            <a:solidFill>
              <a:srgbClr val="FF0000"/>
            </a:solidFill>
            <a:prstDash val="solid"/>
          </a:ln>
          <a:effectLst>
            <a:outerShdw blurRad="50800" dist="38100" dir="5400000" algn="t" rotWithShape="0">
              <a:prstClr val="black">
                <a:alpha val="40000"/>
              </a:prstClr>
            </a:outerShdw>
          </a:effectLst>
        </p:spPr>
        <p:txBody>
          <a:bodyPr lIns="121914" tIns="60957" rIns="121914" bIns="60957" anchor="ctr"/>
          <a:lstStyle>
            <a:defPPr>
              <a:defRPr lang="en-US"/>
            </a:defPPr>
            <a:lvl1pPr algn="l" rtl="0" fontAlgn="base">
              <a:spcBef>
                <a:spcPct val="0"/>
              </a:spcBef>
              <a:spcAft>
                <a:spcPct val="0"/>
              </a:spcAft>
              <a:defRPr sz="3200" b="1" kern="1200">
                <a:solidFill>
                  <a:schemeClr val="lt1"/>
                </a:solidFill>
                <a:latin typeface="+mn-lt"/>
                <a:ea typeface="+mn-ea"/>
                <a:cs typeface="+mn-cs"/>
              </a:defRPr>
            </a:lvl1pPr>
            <a:lvl2pPr marL="457200" algn="l" rtl="0" fontAlgn="base">
              <a:spcBef>
                <a:spcPct val="0"/>
              </a:spcBef>
              <a:spcAft>
                <a:spcPct val="0"/>
              </a:spcAft>
              <a:defRPr sz="3200" b="1" kern="1200">
                <a:solidFill>
                  <a:schemeClr val="lt1"/>
                </a:solidFill>
                <a:latin typeface="+mn-lt"/>
                <a:ea typeface="+mn-ea"/>
                <a:cs typeface="+mn-cs"/>
              </a:defRPr>
            </a:lvl2pPr>
            <a:lvl3pPr marL="914400" algn="l" rtl="0" fontAlgn="base">
              <a:spcBef>
                <a:spcPct val="0"/>
              </a:spcBef>
              <a:spcAft>
                <a:spcPct val="0"/>
              </a:spcAft>
              <a:defRPr sz="3200" b="1" kern="1200">
                <a:solidFill>
                  <a:schemeClr val="lt1"/>
                </a:solidFill>
                <a:latin typeface="+mn-lt"/>
                <a:ea typeface="+mn-ea"/>
                <a:cs typeface="+mn-cs"/>
              </a:defRPr>
            </a:lvl3pPr>
            <a:lvl4pPr marL="1371600" algn="l" rtl="0" fontAlgn="base">
              <a:spcBef>
                <a:spcPct val="0"/>
              </a:spcBef>
              <a:spcAft>
                <a:spcPct val="0"/>
              </a:spcAft>
              <a:defRPr sz="3200" b="1" kern="1200">
                <a:solidFill>
                  <a:schemeClr val="lt1"/>
                </a:solidFill>
                <a:latin typeface="+mn-lt"/>
                <a:ea typeface="+mn-ea"/>
                <a:cs typeface="+mn-cs"/>
              </a:defRPr>
            </a:lvl4pPr>
            <a:lvl5pPr marL="1828800" algn="l" rtl="0" fontAlgn="base">
              <a:spcBef>
                <a:spcPct val="0"/>
              </a:spcBef>
              <a:spcAft>
                <a:spcPct val="0"/>
              </a:spcAft>
              <a:defRPr sz="3200" b="1" kern="1200">
                <a:solidFill>
                  <a:schemeClr val="lt1"/>
                </a:solidFill>
                <a:latin typeface="+mn-lt"/>
                <a:ea typeface="+mn-ea"/>
                <a:cs typeface="+mn-cs"/>
              </a:defRPr>
            </a:lvl5pPr>
            <a:lvl6pPr marL="2286000" algn="l" defTabSz="914400" rtl="0" eaLnBrk="1" latinLnBrk="0" hangingPunct="1">
              <a:defRPr sz="3200" b="1" kern="1200">
                <a:solidFill>
                  <a:schemeClr val="lt1"/>
                </a:solidFill>
                <a:latin typeface="+mn-lt"/>
                <a:ea typeface="+mn-ea"/>
                <a:cs typeface="+mn-cs"/>
              </a:defRPr>
            </a:lvl6pPr>
            <a:lvl7pPr marL="2743200" algn="l" defTabSz="914400" rtl="0" eaLnBrk="1" latinLnBrk="0" hangingPunct="1">
              <a:defRPr sz="3200" b="1" kern="1200">
                <a:solidFill>
                  <a:schemeClr val="lt1"/>
                </a:solidFill>
                <a:latin typeface="+mn-lt"/>
                <a:ea typeface="+mn-ea"/>
                <a:cs typeface="+mn-cs"/>
              </a:defRPr>
            </a:lvl7pPr>
            <a:lvl8pPr marL="3200400" algn="l" defTabSz="914400" rtl="0" eaLnBrk="1" latinLnBrk="0" hangingPunct="1">
              <a:defRPr sz="3200" b="1" kern="1200">
                <a:solidFill>
                  <a:schemeClr val="lt1"/>
                </a:solidFill>
                <a:latin typeface="+mn-lt"/>
                <a:ea typeface="+mn-ea"/>
                <a:cs typeface="+mn-cs"/>
              </a:defRPr>
            </a:lvl8pPr>
            <a:lvl9pPr marL="3657600" algn="l" defTabSz="914400" rtl="0" eaLnBrk="1" latinLnBrk="0" hangingPunct="1">
              <a:defRPr sz="3200" b="1" kern="1200">
                <a:solidFill>
                  <a:schemeClr val="lt1"/>
                </a:solidFill>
                <a:latin typeface="+mn-lt"/>
                <a:ea typeface="+mn-ea"/>
                <a:cs typeface="+mn-cs"/>
              </a:defRPr>
            </a:lvl9pPr>
          </a:lstStyle>
          <a:p>
            <a:pPr algn="ctr" defTabSz="1219140" eaLnBrk="0" hangingPunct="0">
              <a:defRPr/>
            </a:pPr>
            <a:endParaRPr lang="en-US" dirty="0">
              <a:solidFill>
                <a:srgbClr val="FFFFFF"/>
              </a:solidFill>
              <a:latin typeface="Arial"/>
            </a:endParaRPr>
          </a:p>
        </p:txBody>
      </p:sp>
      <p:sp>
        <p:nvSpPr>
          <p:cNvPr id="2" name="Footer Placeholder 1">
            <a:extLst>
              <a:ext uri="{FF2B5EF4-FFF2-40B4-BE49-F238E27FC236}">
                <a16:creationId xmlns:a16="http://schemas.microsoft.com/office/drawing/2014/main" id="{EFE93C15-C128-4EE3-659B-2384A8338D5A}"/>
              </a:ext>
            </a:extLst>
          </p:cNvPr>
          <p:cNvSpPr>
            <a:spLocks noGrp="1"/>
          </p:cNvSpPr>
          <p:nvPr>
            <p:ph type="ftr" sz="quarter" idx="3"/>
          </p:nvPr>
        </p:nvSpPr>
        <p:spPr>
          <a:xfrm>
            <a:off x="838200" y="6356350"/>
            <a:ext cx="10933590" cy="365125"/>
          </a:xfrm>
        </p:spPr>
        <p:txBody>
          <a:bodyPr/>
          <a:lstStyle/>
          <a:p>
            <a:r>
              <a:rPr lang="en-US" dirty="0"/>
              <a:t>ACE, angiotensin converting enzyme; </a:t>
            </a:r>
            <a:r>
              <a:rPr lang="en-US" dirty="0" err="1"/>
              <a:t>ANP</a:t>
            </a:r>
            <a:r>
              <a:rPr lang="en-US" dirty="0"/>
              <a:t>, atrial natriuretic peptide; AT1, angiotensin 1; AHU377, RB valsartan and the </a:t>
            </a:r>
            <a:r>
              <a:rPr lang="en-US" dirty="0" err="1"/>
              <a:t>neprilysin</a:t>
            </a:r>
            <a:r>
              <a:rPr lang="en-US" dirty="0"/>
              <a:t> inhibitor pro-drug; Ang I, angiotensin I; Ang II, angiotensin II; BNP, B-type natriuretic peptide; ET1,  endothelin-1; </a:t>
            </a:r>
            <a:r>
              <a:rPr lang="en-US" dirty="0" err="1"/>
              <a:t>ETAR</a:t>
            </a:r>
            <a:r>
              <a:rPr lang="en-US" dirty="0"/>
              <a:t>, endothelin type A receptor;  ETBR, endothelin type B receptor; LCZ696,  single molecule comprising the ARB valsartan and the </a:t>
            </a:r>
            <a:r>
              <a:rPr lang="en-US" dirty="0" err="1"/>
              <a:t>neprilysin</a:t>
            </a:r>
            <a:r>
              <a:rPr lang="en-US" dirty="0"/>
              <a:t> inhibitor pro-drug AHU377; RAS, renin-angiotensin-system.</a:t>
            </a:r>
          </a:p>
          <a:p>
            <a:r>
              <a:rPr lang="en-US" dirty="0" err="1"/>
              <a:t>Oparil</a:t>
            </a:r>
            <a:r>
              <a:rPr lang="en-US" dirty="0"/>
              <a:t> S, et al. </a:t>
            </a:r>
            <a:r>
              <a:rPr lang="en-US" i="1" dirty="0"/>
              <a:t>Circ Res. </a:t>
            </a:r>
            <a:r>
              <a:rPr lang="en-US" dirty="0"/>
              <a:t>2015;116(6):1074-95.</a:t>
            </a:r>
          </a:p>
        </p:txBody>
      </p:sp>
    </p:spTree>
    <p:extLst>
      <p:ext uri="{BB962C8B-B14F-4D97-AF65-F5344CB8AC3E}">
        <p14:creationId xmlns:p14="http://schemas.microsoft.com/office/powerpoint/2010/main" val="2954239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10;&#10;Description automatically generated">
            <a:extLst>
              <a:ext uri="{FF2B5EF4-FFF2-40B4-BE49-F238E27FC236}">
                <a16:creationId xmlns:a16="http://schemas.microsoft.com/office/drawing/2014/main" id="{7739C222-E8E0-451C-9FC9-94B04DF16DA4}"/>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17000"/>
                    </a14:imgEffect>
                  </a14:imgLayer>
                </a14:imgProps>
              </a:ext>
              <a:ext uri="{28A0092B-C50C-407E-A947-70E740481C1C}">
                <a14:useLocalDpi xmlns:a14="http://schemas.microsoft.com/office/drawing/2010/main" val="0"/>
              </a:ext>
            </a:extLst>
          </a:blip>
          <a:stretch>
            <a:fillRect/>
          </a:stretch>
        </p:blipFill>
        <p:spPr>
          <a:xfrm>
            <a:off x="2572917" y="255592"/>
            <a:ext cx="7165889" cy="5581556"/>
          </a:xfrm>
          <a:prstGeom prst="rect">
            <a:avLst/>
          </a:prstGeom>
        </p:spPr>
      </p:pic>
      <p:sp>
        <p:nvSpPr>
          <p:cNvPr id="6" name="Left Arrow 5">
            <a:extLst>
              <a:ext uri="{FF2B5EF4-FFF2-40B4-BE49-F238E27FC236}">
                <a16:creationId xmlns:a16="http://schemas.microsoft.com/office/drawing/2014/main" id="{86AF90AA-D458-B209-FAA0-F782E546191E}"/>
              </a:ext>
            </a:extLst>
          </p:cNvPr>
          <p:cNvSpPr/>
          <p:nvPr/>
        </p:nvSpPr>
        <p:spPr>
          <a:xfrm flipH="1">
            <a:off x="3681020" y="1919950"/>
            <a:ext cx="448388" cy="195942"/>
          </a:xfrm>
          <a:prstGeom prst="leftArrow">
            <a:avLst>
              <a:gd name="adj1" fmla="val 50000"/>
              <a:gd name="adj2" fmla="val 64002"/>
            </a:avLst>
          </a:prstGeom>
          <a:solidFill>
            <a:srgbClr val="FF0000"/>
          </a:solidFill>
          <a:ln w="25400" cap="flat" cmpd="sng" algn="ctr">
            <a:solidFill>
              <a:srgbClr val="FF0000"/>
            </a:solidFill>
            <a:prstDash val="solid"/>
          </a:ln>
          <a:effectLst>
            <a:outerShdw blurRad="50800" dist="38100" dir="5400000" algn="t" rotWithShape="0">
              <a:prstClr val="black">
                <a:alpha val="40000"/>
              </a:prstClr>
            </a:outerShdw>
          </a:effectLst>
        </p:spPr>
        <p:txBody>
          <a:bodyPr lIns="121914" tIns="60957" rIns="121914" bIns="60957" anchor="ctr"/>
          <a:lstStyle>
            <a:defPPr>
              <a:defRPr lang="en-US"/>
            </a:defPPr>
            <a:lvl1pPr algn="l" rtl="0" fontAlgn="base">
              <a:spcBef>
                <a:spcPct val="0"/>
              </a:spcBef>
              <a:spcAft>
                <a:spcPct val="0"/>
              </a:spcAft>
              <a:defRPr sz="3200" b="1" kern="1200">
                <a:solidFill>
                  <a:schemeClr val="lt1"/>
                </a:solidFill>
                <a:latin typeface="+mn-lt"/>
                <a:ea typeface="+mn-ea"/>
                <a:cs typeface="+mn-cs"/>
              </a:defRPr>
            </a:lvl1pPr>
            <a:lvl2pPr marL="457200" algn="l" rtl="0" fontAlgn="base">
              <a:spcBef>
                <a:spcPct val="0"/>
              </a:spcBef>
              <a:spcAft>
                <a:spcPct val="0"/>
              </a:spcAft>
              <a:defRPr sz="3200" b="1" kern="1200">
                <a:solidFill>
                  <a:schemeClr val="lt1"/>
                </a:solidFill>
                <a:latin typeface="+mn-lt"/>
                <a:ea typeface="+mn-ea"/>
                <a:cs typeface="+mn-cs"/>
              </a:defRPr>
            </a:lvl2pPr>
            <a:lvl3pPr marL="914400" algn="l" rtl="0" fontAlgn="base">
              <a:spcBef>
                <a:spcPct val="0"/>
              </a:spcBef>
              <a:spcAft>
                <a:spcPct val="0"/>
              </a:spcAft>
              <a:defRPr sz="3200" b="1" kern="1200">
                <a:solidFill>
                  <a:schemeClr val="lt1"/>
                </a:solidFill>
                <a:latin typeface="+mn-lt"/>
                <a:ea typeface="+mn-ea"/>
                <a:cs typeface="+mn-cs"/>
              </a:defRPr>
            </a:lvl3pPr>
            <a:lvl4pPr marL="1371600" algn="l" rtl="0" fontAlgn="base">
              <a:spcBef>
                <a:spcPct val="0"/>
              </a:spcBef>
              <a:spcAft>
                <a:spcPct val="0"/>
              </a:spcAft>
              <a:defRPr sz="3200" b="1" kern="1200">
                <a:solidFill>
                  <a:schemeClr val="lt1"/>
                </a:solidFill>
                <a:latin typeface="+mn-lt"/>
                <a:ea typeface="+mn-ea"/>
                <a:cs typeface="+mn-cs"/>
              </a:defRPr>
            </a:lvl4pPr>
            <a:lvl5pPr marL="1828800" algn="l" rtl="0" fontAlgn="base">
              <a:spcBef>
                <a:spcPct val="0"/>
              </a:spcBef>
              <a:spcAft>
                <a:spcPct val="0"/>
              </a:spcAft>
              <a:defRPr sz="3200" b="1" kern="1200">
                <a:solidFill>
                  <a:schemeClr val="lt1"/>
                </a:solidFill>
                <a:latin typeface="+mn-lt"/>
                <a:ea typeface="+mn-ea"/>
                <a:cs typeface="+mn-cs"/>
              </a:defRPr>
            </a:lvl5pPr>
            <a:lvl6pPr marL="2286000" algn="l" defTabSz="914400" rtl="0" eaLnBrk="1" latinLnBrk="0" hangingPunct="1">
              <a:defRPr sz="3200" b="1" kern="1200">
                <a:solidFill>
                  <a:schemeClr val="lt1"/>
                </a:solidFill>
                <a:latin typeface="+mn-lt"/>
                <a:ea typeface="+mn-ea"/>
                <a:cs typeface="+mn-cs"/>
              </a:defRPr>
            </a:lvl6pPr>
            <a:lvl7pPr marL="2743200" algn="l" defTabSz="914400" rtl="0" eaLnBrk="1" latinLnBrk="0" hangingPunct="1">
              <a:defRPr sz="3200" b="1" kern="1200">
                <a:solidFill>
                  <a:schemeClr val="lt1"/>
                </a:solidFill>
                <a:latin typeface="+mn-lt"/>
                <a:ea typeface="+mn-ea"/>
                <a:cs typeface="+mn-cs"/>
              </a:defRPr>
            </a:lvl7pPr>
            <a:lvl8pPr marL="3200400" algn="l" defTabSz="914400" rtl="0" eaLnBrk="1" latinLnBrk="0" hangingPunct="1">
              <a:defRPr sz="3200" b="1" kern="1200">
                <a:solidFill>
                  <a:schemeClr val="lt1"/>
                </a:solidFill>
                <a:latin typeface="+mn-lt"/>
                <a:ea typeface="+mn-ea"/>
                <a:cs typeface="+mn-cs"/>
              </a:defRPr>
            </a:lvl8pPr>
            <a:lvl9pPr marL="3657600" algn="l" defTabSz="914400" rtl="0" eaLnBrk="1" latinLnBrk="0" hangingPunct="1">
              <a:defRPr sz="3200" b="1" kern="1200">
                <a:solidFill>
                  <a:schemeClr val="lt1"/>
                </a:solidFill>
                <a:latin typeface="+mn-lt"/>
                <a:ea typeface="+mn-ea"/>
                <a:cs typeface="+mn-cs"/>
              </a:defRPr>
            </a:lvl9pPr>
          </a:lstStyle>
          <a:p>
            <a:pPr algn="ctr" defTabSz="1219140" eaLnBrk="0" hangingPunct="0">
              <a:defRPr/>
            </a:pPr>
            <a:endParaRPr lang="en-US" dirty="0">
              <a:solidFill>
                <a:srgbClr val="FFFFFF"/>
              </a:solidFill>
              <a:latin typeface="Arial"/>
            </a:endParaRPr>
          </a:p>
        </p:txBody>
      </p:sp>
      <p:sp>
        <p:nvSpPr>
          <p:cNvPr id="8" name="Left Arrow 7">
            <a:extLst>
              <a:ext uri="{FF2B5EF4-FFF2-40B4-BE49-F238E27FC236}">
                <a16:creationId xmlns:a16="http://schemas.microsoft.com/office/drawing/2014/main" id="{F9F7794E-469C-C47F-5F13-3A89B54083B1}"/>
              </a:ext>
            </a:extLst>
          </p:cNvPr>
          <p:cNvSpPr/>
          <p:nvPr/>
        </p:nvSpPr>
        <p:spPr>
          <a:xfrm flipH="1">
            <a:off x="3580262" y="3084646"/>
            <a:ext cx="481048" cy="195942"/>
          </a:xfrm>
          <a:prstGeom prst="leftArrow">
            <a:avLst>
              <a:gd name="adj1" fmla="val 50000"/>
              <a:gd name="adj2" fmla="val 64002"/>
            </a:avLst>
          </a:prstGeom>
          <a:solidFill>
            <a:srgbClr val="FF0000"/>
          </a:solidFill>
          <a:ln w="25400" cap="flat" cmpd="sng" algn="ctr">
            <a:solidFill>
              <a:srgbClr val="FF0000"/>
            </a:solidFill>
            <a:prstDash val="solid"/>
          </a:ln>
          <a:effectLst>
            <a:outerShdw blurRad="50800" dist="38100" dir="5400000" algn="t" rotWithShape="0">
              <a:prstClr val="black">
                <a:alpha val="40000"/>
              </a:prstClr>
            </a:outerShdw>
          </a:effectLst>
        </p:spPr>
        <p:txBody>
          <a:bodyPr lIns="121914" tIns="60957" rIns="121914" bIns="60957" anchor="ctr"/>
          <a:lstStyle>
            <a:defPPr>
              <a:defRPr lang="en-US"/>
            </a:defPPr>
            <a:lvl1pPr algn="l" rtl="0" fontAlgn="base">
              <a:spcBef>
                <a:spcPct val="0"/>
              </a:spcBef>
              <a:spcAft>
                <a:spcPct val="0"/>
              </a:spcAft>
              <a:defRPr sz="3200" b="1" kern="1200">
                <a:solidFill>
                  <a:schemeClr val="lt1"/>
                </a:solidFill>
                <a:latin typeface="+mn-lt"/>
                <a:ea typeface="+mn-ea"/>
                <a:cs typeface="+mn-cs"/>
              </a:defRPr>
            </a:lvl1pPr>
            <a:lvl2pPr marL="457200" algn="l" rtl="0" fontAlgn="base">
              <a:spcBef>
                <a:spcPct val="0"/>
              </a:spcBef>
              <a:spcAft>
                <a:spcPct val="0"/>
              </a:spcAft>
              <a:defRPr sz="3200" b="1" kern="1200">
                <a:solidFill>
                  <a:schemeClr val="lt1"/>
                </a:solidFill>
                <a:latin typeface="+mn-lt"/>
                <a:ea typeface="+mn-ea"/>
                <a:cs typeface="+mn-cs"/>
              </a:defRPr>
            </a:lvl2pPr>
            <a:lvl3pPr marL="914400" algn="l" rtl="0" fontAlgn="base">
              <a:spcBef>
                <a:spcPct val="0"/>
              </a:spcBef>
              <a:spcAft>
                <a:spcPct val="0"/>
              </a:spcAft>
              <a:defRPr sz="3200" b="1" kern="1200">
                <a:solidFill>
                  <a:schemeClr val="lt1"/>
                </a:solidFill>
                <a:latin typeface="+mn-lt"/>
                <a:ea typeface="+mn-ea"/>
                <a:cs typeface="+mn-cs"/>
              </a:defRPr>
            </a:lvl3pPr>
            <a:lvl4pPr marL="1371600" algn="l" rtl="0" fontAlgn="base">
              <a:spcBef>
                <a:spcPct val="0"/>
              </a:spcBef>
              <a:spcAft>
                <a:spcPct val="0"/>
              </a:spcAft>
              <a:defRPr sz="3200" b="1" kern="1200">
                <a:solidFill>
                  <a:schemeClr val="lt1"/>
                </a:solidFill>
                <a:latin typeface="+mn-lt"/>
                <a:ea typeface="+mn-ea"/>
                <a:cs typeface="+mn-cs"/>
              </a:defRPr>
            </a:lvl4pPr>
            <a:lvl5pPr marL="1828800" algn="l" rtl="0" fontAlgn="base">
              <a:spcBef>
                <a:spcPct val="0"/>
              </a:spcBef>
              <a:spcAft>
                <a:spcPct val="0"/>
              </a:spcAft>
              <a:defRPr sz="3200" b="1" kern="1200">
                <a:solidFill>
                  <a:schemeClr val="lt1"/>
                </a:solidFill>
                <a:latin typeface="+mn-lt"/>
                <a:ea typeface="+mn-ea"/>
                <a:cs typeface="+mn-cs"/>
              </a:defRPr>
            </a:lvl5pPr>
            <a:lvl6pPr marL="2286000" algn="l" defTabSz="914400" rtl="0" eaLnBrk="1" latinLnBrk="0" hangingPunct="1">
              <a:defRPr sz="3200" b="1" kern="1200">
                <a:solidFill>
                  <a:schemeClr val="lt1"/>
                </a:solidFill>
                <a:latin typeface="+mn-lt"/>
                <a:ea typeface="+mn-ea"/>
                <a:cs typeface="+mn-cs"/>
              </a:defRPr>
            </a:lvl6pPr>
            <a:lvl7pPr marL="2743200" algn="l" defTabSz="914400" rtl="0" eaLnBrk="1" latinLnBrk="0" hangingPunct="1">
              <a:defRPr sz="3200" b="1" kern="1200">
                <a:solidFill>
                  <a:schemeClr val="lt1"/>
                </a:solidFill>
                <a:latin typeface="+mn-lt"/>
                <a:ea typeface="+mn-ea"/>
                <a:cs typeface="+mn-cs"/>
              </a:defRPr>
            </a:lvl7pPr>
            <a:lvl8pPr marL="3200400" algn="l" defTabSz="914400" rtl="0" eaLnBrk="1" latinLnBrk="0" hangingPunct="1">
              <a:defRPr sz="3200" b="1" kern="1200">
                <a:solidFill>
                  <a:schemeClr val="lt1"/>
                </a:solidFill>
                <a:latin typeface="+mn-lt"/>
                <a:ea typeface="+mn-ea"/>
                <a:cs typeface="+mn-cs"/>
              </a:defRPr>
            </a:lvl8pPr>
            <a:lvl9pPr marL="3657600" algn="l" defTabSz="914400" rtl="0" eaLnBrk="1" latinLnBrk="0" hangingPunct="1">
              <a:defRPr sz="3200" b="1" kern="1200">
                <a:solidFill>
                  <a:schemeClr val="lt1"/>
                </a:solidFill>
                <a:latin typeface="+mn-lt"/>
                <a:ea typeface="+mn-ea"/>
                <a:cs typeface="+mn-cs"/>
              </a:defRPr>
            </a:lvl9pPr>
          </a:lstStyle>
          <a:p>
            <a:pPr algn="ctr" defTabSz="1219140" eaLnBrk="0" hangingPunct="0">
              <a:defRPr/>
            </a:pPr>
            <a:endParaRPr lang="en-US" dirty="0">
              <a:solidFill>
                <a:srgbClr val="FFFFFF"/>
              </a:solidFill>
              <a:latin typeface="Arial"/>
            </a:endParaRPr>
          </a:p>
        </p:txBody>
      </p:sp>
      <p:sp>
        <p:nvSpPr>
          <p:cNvPr id="10" name="Left Arrow 9">
            <a:extLst>
              <a:ext uri="{FF2B5EF4-FFF2-40B4-BE49-F238E27FC236}">
                <a16:creationId xmlns:a16="http://schemas.microsoft.com/office/drawing/2014/main" id="{1BF15819-0E98-603C-550B-CF86F3FB67AD}"/>
              </a:ext>
            </a:extLst>
          </p:cNvPr>
          <p:cNvSpPr/>
          <p:nvPr/>
        </p:nvSpPr>
        <p:spPr>
          <a:xfrm flipH="1">
            <a:off x="3123775" y="5021120"/>
            <a:ext cx="557245" cy="195942"/>
          </a:xfrm>
          <a:prstGeom prst="leftArrow">
            <a:avLst>
              <a:gd name="adj1" fmla="val 50000"/>
              <a:gd name="adj2" fmla="val 64002"/>
            </a:avLst>
          </a:prstGeom>
          <a:solidFill>
            <a:srgbClr val="FF0000"/>
          </a:solidFill>
          <a:ln w="25400" cap="flat" cmpd="sng" algn="ctr">
            <a:solidFill>
              <a:srgbClr val="FF0000"/>
            </a:solidFill>
            <a:prstDash val="solid"/>
          </a:ln>
          <a:effectLst>
            <a:outerShdw blurRad="50800" dist="38100" dir="5400000" algn="t" rotWithShape="0">
              <a:prstClr val="black">
                <a:alpha val="40000"/>
              </a:prstClr>
            </a:outerShdw>
          </a:effectLst>
        </p:spPr>
        <p:txBody>
          <a:bodyPr lIns="121914" tIns="60957" rIns="121914" bIns="60957" anchor="ctr"/>
          <a:lstStyle>
            <a:defPPr>
              <a:defRPr lang="en-US"/>
            </a:defPPr>
            <a:lvl1pPr algn="l" rtl="0" fontAlgn="base">
              <a:spcBef>
                <a:spcPct val="0"/>
              </a:spcBef>
              <a:spcAft>
                <a:spcPct val="0"/>
              </a:spcAft>
              <a:defRPr sz="3200" b="1" kern="1200">
                <a:solidFill>
                  <a:schemeClr val="lt1"/>
                </a:solidFill>
                <a:latin typeface="+mn-lt"/>
                <a:ea typeface="+mn-ea"/>
                <a:cs typeface="+mn-cs"/>
              </a:defRPr>
            </a:lvl1pPr>
            <a:lvl2pPr marL="457200" algn="l" rtl="0" fontAlgn="base">
              <a:spcBef>
                <a:spcPct val="0"/>
              </a:spcBef>
              <a:spcAft>
                <a:spcPct val="0"/>
              </a:spcAft>
              <a:defRPr sz="3200" b="1" kern="1200">
                <a:solidFill>
                  <a:schemeClr val="lt1"/>
                </a:solidFill>
                <a:latin typeface="+mn-lt"/>
                <a:ea typeface="+mn-ea"/>
                <a:cs typeface="+mn-cs"/>
              </a:defRPr>
            </a:lvl2pPr>
            <a:lvl3pPr marL="914400" algn="l" rtl="0" fontAlgn="base">
              <a:spcBef>
                <a:spcPct val="0"/>
              </a:spcBef>
              <a:spcAft>
                <a:spcPct val="0"/>
              </a:spcAft>
              <a:defRPr sz="3200" b="1" kern="1200">
                <a:solidFill>
                  <a:schemeClr val="lt1"/>
                </a:solidFill>
                <a:latin typeface="+mn-lt"/>
                <a:ea typeface="+mn-ea"/>
                <a:cs typeface="+mn-cs"/>
              </a:defRPr>
            </a:lvl3pPr>
            <a:lvl4pPr marL="1371600" algn="l" rtl="0" fontAlgn="base">
              <a:spcBef>
                <a:spcPct val="0"/>
              </a:spcBef>
              <a:spcAft>
                <a:spcPct val="0"/>
              </a:spcAft>
              <a:defRPr sz="3200" b="1" kern="1200">
                <a:solidFill>
                  <a:schemeClr val="lt1"/>
                </a:solidFill>
                <a:latin typeface="+mn-lt"/>
                <a:ea typeface="+mn-ea"/>
                <a:cs typeface="+mn-cs"/>
              </a:defRPr>
            </a:lvl4pPr>
            <a:lvl5pPr marL="1828800" algn="l" rtl="0" fontAlgn="base">
              <a:spcBef>
                <a:spcPct val="0"/>
              </a:spcBef>
              <a:spcAft>
                <a:spcPct val="0"/>
              </a:spcAft>
              <a:defRPr sz="3200" b="1" kern="1200">
                <a:solidFill>
                  <a:schemeClr val="lt1"/>
                </a:solidFill>
                <a:latin typeface="+mn-lt"/>
                <a:ea typeface="+mn-ea"/>
                <a:cs typeface="+mn-cs"/>
              </a:defRPr>
            </a:lvl5pPr>
            <a:lvl6pPr marL="2286000" algn="l" defTabSz="914400" rtl="0" eaLnBrk="1" latinLnBrk="0" hangingPunct="1">
              <a:defRPr sz="3200" b="1" kern="1200">
                <a:solidFill>
                  <a:schemeClr val="lt1"/>
                </a:solidFill>
                <a:latin typeface="+mn-lt"/>
                <a:ea typeface="+mn-ea"/>
                <a:cs typeface="+mn-cs"/>
              </a:defRPr>
            </a:lvl6pPr>
            <a:lvl7pPr marL="2743200" algn="l" defTabSz="914400" rtl="0" eaLnBrk="1" latinLnBrk="0" hangingPunct="1">
              <a:defRPr sz="3200" b="1" kern="1200">
                <a:solidFill>
                  <a:schemeClr val="lt1"/>
                </a:solidFill>
                <a:latin typeface="+mn-lt"/>
                <a:ea typeface="+mn-ea"/>
                <a:cs typeface="+mn-cs"/>
              </a:defRPr>
            </a:lvl7pPr>
            <a:lvl8pPr marL="3200400" algn="l" defTabSz="914400" rtl="0" eaLnBrk="1" latinLnBrk="0" hangingPunct="1">
              <a:defRPr sz="3200" b="1" kern="1200">
                <a:solidFill>
                  <a:schemeClr val="lt1"/>
                </a:solidFill>
                <a:latin typeface="+mn-lt"/>
                <a:ea typeface="+mn-ea"/>
                <a:cs typeface="+mn-cs"/>
              </a:defRPr>
            </a:lvl8pPr>
            <a:lvl9pPr marL="3657600" algn="l" defTabSz="914400" rtl="0" eaLnBrk="1" latinLnBrk="0" hangingPunct="1">
              <a:defRPr sz="3200" b="1" kern="1200">
                <a:solidFill>
                  <a:schemeClr val="lt1"/>
                </a:solidFill>
                <a:latin typeface="+mn-lt"/>
                <a:ea typeface="+mn-ea"/>
                <a:cs typeface="+mn-cs"/>
              </a:defRPr>
            </a:lvl9pPr>
          </a:lstStyle>
          <a:p>
            <a:pPr algn="ctr" defTabSz="1219140" eaLnBrk="0" hangingPunct="0">
              <a:defRPr/>
            </a:pPr>
            <a:endParaRPr lang="en-US" dirty="0">
              <a:solidFill>
                <a:srgbClr val="FFFFFF"/>
              </a:solidFill>
              <a:latin typeface="Arial"/>
            </a:endParaRPr>
          </a:p>
        </p:txBody>
      </p:sp>
      <p:sp>
        <p:nvSpPr>
          <p:cNvPr id="2" name="Footer Placeholder 1">
            <a:extLst>
              <a:ext uri="{FF2B5EF4-FFF2-40B4-BE49-F238E27FC236}">
                <a16:creationId xmlns:a16="http://schemas.microsoft.com/office/drawing/2014/main" id="{EFE93C15-C128-4EE3-659B-2384A8338D5A}"/>
              </a:ext>
            </a:extLst>
          </p:cNvPr>
          <p:cNvSpPr>
            <a:spLocks noGrp="1"/>
          </p:cNvSpPr>
          <p:nvPr>
            <p:ph type="ftr" sz="quarter" idx="3"/>
          </p:nvPr>
        </p:nvSpPr>
        <p:spPr>
          <a:xfrm>
            <a:off x="838200" y="6356350"/>
            <a:ext cx="10933590" cy="365125"/>
          </a:xfrm>
        </p:spPr>
        <p:txBody>
          <a:bodyPr/>
          <a:lstStyle/>
          <a:p>
            <a:r>
              <a:rPr lang="en-US" dirty="0"/>
              <a:t>ACE, angiotensin converting enzyme; </a:t>
            </a:r>
            <a:r>
              <a:rPr lang="en-US" dirty="0" err="1"/>
              <a:t>ANP</a:t>
            </a:r>
            <a:r>
              <a:rPr lang="en-US" dirty="0"/>
              <a:t>, atrial natriuretic peptide; AT1, angiotensin 1; AHU377, RB valsartan and the </a:t>
            </a:r>
            <a:r>
              <a:rPr lang="en-US" dirty="0" err="1"/>
              <a:t>neprilysin</a:t>
            </a:r>
            <a:r>
              <a:rPr lang="en-US" dirty="0"/>
              <a:t> inhibitor pro-drug; Ang I, angiotensin I; Ang II, angiotensin II; BNP, B-type natriuretic peptide; ET1,  endothelin-1; </a:t>
            </a:r>
            <a:r>
              <a:rPr lang="en-US" dirty="0" err="1"/>
              <a:t>ETAR</a:t>
            </a:r>
            <a:r>
              <a:rPr lang="en-US" dirty="0"/>
              <a:t>, endothelin type A receptor;  ETBR, endothelin type B receptor; LCZ696,  single molecule comprising the ARB valsartan and the </a:t>
            </a:r>
            <a:r>
              <a:rPr lang="en-US" dirty="0" err="1"/>
              <a:t>neprilysin</a:t>
            </a:r>
            <a:r>
              <a:rPr lang="en-US" dirty="0"/>
              <a:t> inhibitor pro-drug AHU377; RAS, renin-angiotensin-system.</a:t>
            </a:r>
          </a:p>
          <a:p>
            <a:r>
              <a:rPr lang="en-US" dirty="0" err="1"/>
              <a:t>Oparil</a:t>
            </a:r>
            <a:r>
              <a:rPr lang="en-US" dirty="0"/>
              <a:t> S, et al. </a:t>
            </a:r>
            <a:r>
              <a:rPr lang="en-US" i="1" dirty="0"/>
              <a:t>Circ Res. </a:t>
            </a:r>
            <a:r>
              <a:rPr lang="en-US" dirty="0"/>
              <a:t>2015;116(6):1074-95.</a:t>
            </a:r>
          </a:p>
        </p:txBody>
      </p:sp>
    </p:spTree>
    <p:extLst>
      <p:ext uri="{BB962C8B-B14F-4D97-AF65-F5344CB8AC3E}">
        <p14:creationId xmlns:p14="http://schemas.microsoft.com/office/powerpoint/2010/main" val="4173256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10;&#10;Description automatically generated">
            <a:extLst>
              <a:ext uri="{FF2B5EF4-FFF2-40B4-BE49-F238E27FC236}">
                <a16:creationId xmlns:a16="http://schemas.microsoft.com/office/drawing/2014/main" id="{7739C222-E8E0-451C-9FC9-94B04DF16DA4}"/>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17000"/>
                    </a14:imgEffect>
                  </a14:imgLayer>
                </a14:imgProps>
              </a:ext>
              <a:ext uri="{28A0092B-C50C-407E-A947-70E740481C1C}">
                <a14:useLocalDpi xmlns:a14="http://schemas.microsoft.com/office/drawing/2010/main" val="0"/>
              </a:ext>
            </a:extLst>
          </a:blip>
          <a:stretch>
            <a:fillRect/>
          </a:stretch>
        </p:blipFill>
        <p:spPr>
          <a:xfrm>
            <a:off x="2572917" y="255592"/>
            <a:ext cx="7165889" cy="5581556"/>
          </a:xfrm>
          <a:prstGeom prst="rect">
            <a:avLst/>
          </a:prstGeom>
        </p:spPr>
      </p:pic>
      <p:sp>
        <p:nvSpPr>
          <p:cNvPr id="6" name="Left Arrow 5">
            <a:extLst>
              <a:ext uri="{FF2B5EF4-FFF2-40B4-BE49-F238E27FC236}">
                <a16:creationId xmlns:a16="http://schemas.microsoft.com/office/drawing/2014/main" id="{86AF90AA-D458-B209-FAA0-F782E546191E}"/>
              </a:ext>
            </a:extLst>
          </p:cNvPr>
          <p:cNvSpPr/>
          <p:nvPr/>
        </p:nvSpPr>
        <p:spPr>
          <a:xfrm flipH="1">
            <a:off x="3681020" y="1919950"/>
            <a:ext cx="448388" cy="195942"/>
          </a:xfrm>
          <a:prstGeom prst="leftArrow">
            <a:avLst>
              <a:gd name="adj1" fmla="val 50000"/>
              <a:gd name="adj2" fmla="val 64002"/>
            </a:avLst>
          </a:prstGeom>
          <a:solidFill>
            <a:srgbClr val="FF0000"/>
          </a:solidFill>
          <a:ln w="25400" cap="flat" cmpd="sng" algn="ctr">
            <a:solidFill>
              <a:srgbClr val="FF0000"/>
            </a:solidFill>
            <a:prstDash val="solid"/>
          </a:ln>
          <a:effectLst>
            <a:outerShdw blurRad="50800" dist="38100" dir="5400000" algn="t" rotWithShape="0">
              <a:prstClr val="black">
                <a:alpha val="40000"/>
              </a:prstClr>
            </a:outerShdw>
          </a:effectLst>
        </p:spPr>
        <p:txBody>
          <a:bodyPr lIns="121914" tIns="60957" rIns="121914" bIns="60957" anchor="ctr"/>
          <a:lstStyle>
            <a:defPPr>
              <a:defRPr lang="en-US"/>
            </a:defPPr>
            <a:lvl1pPr algn="l" rtl="0" fontAlgn="base">
              <a:spcBef>
                <a:spcPct val="0"/>
              </a:spcBef>
              <a:spcAft>
                <a:spcPct val="0"/>
              </a:spcAft>
              <a:defRPr sz="3200" b="1" kern="1200">
                <a:solidFill>
                  <a:schemeClr val="lt1"/>
                </a:solidFill>
                <a:latin typeface="+mn-lt"/>
                <a:ea typeface="+mn-ea"/>
                <a:cs typeface="+mn-cs"/>
              </a:defRPr>
            </a:lvl1pPr>
            <a:lvl2pPr marL="457200" algn="l" rtl="0" fontAlgn="base">
              <a:spcBef>
                <a:spcPct val="0"/>
              </a:spcBef>
              <a:spcAft>
                <a:spcPct val="0"/>
              </a:spcAft>
              <a:defRPr sz="3200" b="1" kern="1200">
                <a:solidFill>
                  <a:schemeClr val="lt1"/>
                </a:solidFill>
                <a:latin typeface="+mn-lt"/>
                <a:ea typeface="+mn-ea"/>
                <a:cs typeface="+mn-cs"/>
              </a:defRPr>
            </a:lvl2pPr>
            <a:lvl3pPr marL="914400" algn="l" rtl="0" fontAlgn="base">
              <a:spcBef>
                <a:spcPct val="0"/>
              </a:spcBef>
              <a:spcAft>
                <a:spcPct val="0"/>
              </a:spcAft>
              <a:defRPr sz="3200" b="1" kern="1200">
                <a:solidFill>
                  <a:schemeClr val="lt1"/>
                </a:solidFill>
                <a:latin typeface="+mn-lt"/>
                <a:ea typeface="+mn-ea"/>
                <a:cs typeface="+mn-cs"/>
              </a:defRPr>
            </a:lvl3pPr>
            <a:lvl4pPr marL="1371600" algn="l" rtl="0" fontAlgn="base">
              <a:spcBef>
                <a:spcPct val="0"/>
              </a:spcBef>
              <a:spcAft>
                <a:spcPct val="0"/>
              </a:spcAft>
              <a:defRPr sz="3200" b="1" kern="1200">
                <a:solidFill>
                  <a:schemeClr val="lt1"/>
                </a:solidFill>
                <a:latin typeface="+mn-lt"/>
                <a:ea typeface="+mn-ea"/>
                <a:cs typeface="+mn-cs"/>
              </a:defRPr>
            </a:lvl4pPr>
            <a:lvl5pPr marL="1828800" algn="l" rtl="0" fontAlgn="base">
              <a:spcBef>
                <a:spcPct val="0"/>
              </a:spcBef>
              <a:spcAft>
                <a:spcPct val="0"/>
              </a:spcAft>
              <a:defRPr sz="3200" b="1" kern="1200">
                <a:solidFill>
                  <a:schemeClr val="lt1"/>
                </a:solidFill>
                <a:latin typeface="+mn-lt"/>
                <a:ea typeface="+mn-ea"/>
                <a:cs typeface="+mn-cs"/>
              </a:defRPr>
            </a:lvl5pPr>
            <a:lvl6pPr marL="2286000" algn="l" defTabSz="914400" rtl="0" eaLnBrk="1" latinLnBrk="0" hangingPunct="1">
              <a:defRPr sz="3200" b="1" kern="1200">
                <a:solidFill>
                  <a:schemeClr val="lt1"/>
                </a:solidFill>
                <a:latin typeface="+mn-lt"/>
                <a:ea typeface="+mn-ea"/>
                <a:cs typeface="+mn-cs"/>
              </a:defRPr>
            </a:lvl6pPr>
            <a:lvl7pPr marL="2743200" algn="l" defTabSz="914400" rtl="0" eaLnBrk="1" latinLnBrk="0" hangingPunct="1">
              <a:defRPr sz="3200" b="1" kern="1200">
                <a:solidFill>
                  <a:schemeClr val="lt1"/>
                </a:solidFill>
                <a:latin typeface="+mn-lt"/>
                <a:ea typeface="+mn-ea"/>
                <a:cs typeface="+mn-cs"/>
              </a:defRPr>
            </a:lvl7pPr>
            <a:lvl8pPr marL="3200400" algn="l" defTabSz="914400" rtl="0" eaLnBrk="1" latinLnBrk="0" hangingPunct="1">
              <a:defRPr sz="3200" b="1" kern="1200">
                <a:solidFill>
                  <a:schemeClr val="lt1"/>
                </a:solidFill>
                <a:latin typeface="+mn-lt"/>
                <a:ea typeface="+mn-ea"/>
                <a:cs typeface="+mn-cs"/>
              </a:defRPr>
            </a:lvl8pPr>
            <a:lvl9pPr marL="3657600" algn="l" defTabSz="914400" rtl="0" eaLnBrk="1" latinLnBrk="0" hangingPunct="1">
              <a:defRPr sz="3200" b="1" kern="1200">
                <a:solidFill>
                  <a:schemeClr val="lt1"/>
                </a:solidFill>
                <a:latin typeface="+mn-lt"/>
                <a:ea typeface="+mn-ea"/>
                <a:cs typeface="+mn-cs"/>
              </a:defRPr>
            </a:lvl9pPr>
          </a:lstStyle>
          <a:p>
            <a:pPr algn="ctr" defTabSz="1219140" eaLnBrk="0" hangingPunct="0">
              <a:defRPr/>
            </a:pPr>
            <a:endParaRPr lang="en-US" dirty="0">
              <a:solidFill>
                <a:srgbClr val="FFFFFF"/>
              </a:solidFill>
              <a:latin typeface="Arial"/>
            </a:endParaRPr>
          </a:p>
        </p:txBody>
      </p:sp>
      <p:sp>
        <p:nvSpPr>
          <p:cNvPr id="8" name="Left Arrow 7">
            <a:extLst>
              <a:ext uri="{FF2B5EF4-FFF2-40B4-BE49-F238E27FC236}">
                <a16:creationId xmlns:a16="http://schemas.microsoft.com/office/drawing/2014/main" id="{F9F7794E-469C-C47F-5F13-3A89B54083B1}"/>
              </a:ext>
            </a:extLst>
          </p:cNvPr>
          <p:cNvSpPr/>
          <p:nvPr/>
        </p:nvSpPr>
        <p:spPr>
          <a:xfrm flipH="1">
            <a:off x="3580262" y="3084646"/>
            <a:ext cx="481048" cy="195942"/>
          </a:xfrm>
          <a:prstGeom prst="leftArrow">
            <a:avLst>
              <a:gd name="adj1" fmla="val 50000"/>
              <a:gd name="adj2" fmla="val 64002"/>
            </a:avLst>
          </a:prstGeom>
          <a:solidFill>
            <a:srgbClr val="FF0000"/>
          </a:solidFill>
          <a:ln w="25400" cap="flat" cmpd="sng" algn="ctr">
            <a:solidFill>
              <a:srgbClr val="FF0000"/>
            </a:solidFill>
            <a:prstDash val="solid"/>
          </a:ln>
          <a:effectLst>
            <a:outerShdw blurRad="50800" dist="38100" dir="5400000" algn="t" rotWithShape="0">
              <a:prstClr val="black">
                <a:alpha val="40000"/>
              </a:prstClr>
            </a:outerShdw>
          </a:effectLst>
        </p:spPr>
        <p:txBody>
          <a:bodyPr lIns="121914" tIns="60957" rIns="121914" bIns="60957" anchor="ctr"/>
          <a:lstStyle>
            <a:defPPr>
              <a:defRPr lang="en-US"/>
            </a:defPPr>
            <a:lvl1pPr algn="l" rtl="0" fontAlgn="base">
              <a:spcBef>
                <a:spcPct val="0"/>
              </a:spcBef>
              <a:spcAft>
                <a:spcPct val="0"/>
              </a:spcAft>
              <a:defRPr sz="3200" b="1" kern="1200">
                <a:solidFill>
                  <a:schemeClr val="lt1"/>
                </a:solidFill>
                <a:latin typeface="+mn-lt"/>
                <a:ea typeface="+mn-ea"/>
                <a:cs typeface="+mn-cs"/>
              </a:defRPr>
            </a:lvl1pPr>
            <a:lvl2pPr marL="457200" algn="l" rtl="0" fontAlgn="base">
              <a:spcBef>
                <a:spcPct val="0"/>
              </a:spcBef>
              <a:spcAft>
                <a:spcPct val="0"/>
              </a:spcAft>
              <a:defRPr sz="3200" b="1" kern="1200">
                <a:solidFill>
                  <a:schemeClr val="lt1"/>
                </a:solidFill>
                <a:latin typeface="+mn-lt"/>
                <a:ea typeface="+mn-ea"/>
                <a:cs typeface="+mn-cs"/>
              </a:defRPr>
            </a:lvl2pPr>
            <a:lvl3pPr marL="914400" algn="l" rtl="0" fontAlgn="base">
              <a:spcBef>
                <a:spcPct val="0"/>
              </a:spcBef>
              <a:spcAft>
                <a:spcPct val="0"/>
              </a:spcAft>
              <a:defRPr sz="3200" b="1" kern="1200">
                <a:solidFill>
                  <a:schemeClr val="lt1"/>
                </a:solidFill>
                <a:latin typeface="+mn-lt"/>
                <a:ea typeface="+mn-ea"/>
                <a:cs typeface="+mn-cs"/>
              </a:defRPr>
            </a:lvl3pPr>
            <a:lvl4pPr marL="1371600" algn="l" rtl="0" fontAlgn="base">
              <a:spcBef>
                <a:spcPct val="0"/>
              </a:spcBef>
              <a:spcAft>
                <a:spcPct val="0"/>
              </a:spcAft>
              <a:defRPr sz="3200" b="1" kern="1200">
                <a:solidFill>
                  <a:schemeClr val="lt1"/>
                </a:solidFill>
                <a:latin typeface="+mn-lt"/>
                <a:ea typeface="+mn-ea"/>
                <a:cs typeface="+mn-cs"/>
              </a:defRPr>
            </a:lvl4pPr>
            <a:lvl5pPr marL="1828800" algn="l" rtl="0" fontAlgn="base">
              <a:spcBef>
                <a:spcPct val="0"/>
              </a:spcBef>
              <a:spcAft>
                <a:spcPct val="0"/>
              </a:spcAft>
              <a:defRPr sz="3200" b="1" kern="1200">
                <a:solidFill>
                  <a:schemeClr val="lt1"/>
                </a:solidFill>
                <a:latin typeface="+mn-lt"/>
                <a:ea typeface="+mn-ea"/>
                <a:cs typeface="+mn-cs"/>
              </a:defRPr>
            </a:lvl5pPr>
            <a:lvl6pPr marL="2286000" algn="l" defTabSz="914400" rtl="0" eaLnBrk="1" latinLnBrk="0" hangingPunct="1">
              <a:defRPr sz="3200" b="1" kern="1200">
                <a:solidFill>
                  <a:schemeClr val="lt1"/>
                </a:solidFill>
                <a:latin typeface="+mn-lt"/>
                <a:ea typeface="+mn-ea"/>
                <a:cs typeface="+mn-cs"/>
              </a:defRPr>
            </a:lvl6pPr>
            <a:lvl7pPr marL="2743200" algn="l" defTabSz="914400" rtl="0" eaLnBrk="1" latinLnBrk="0" hangingPunct="1">
              <a:defRPr sz="3200" b="1" kern="1200">
                <a:solidFill>
                  <a:schemeClr val="lt1"/>
                </a:solidFill>
                <a:latin typeface="+mn-lt"/>
                <a:ea typeface="+mn-ea"/>
                <a:cs typeface="+mn-cs"/>
              </a:defRPr>
            </a:lvl7pPr>
            <a:lvl8pPr marL="3200400" algn="l" defTabSz="914400" rtl="0" eaLnBrk="1" latinLnBrk="0" hangingPunct="1">
              <a:defRPr sz="3200" b="1" kern="1200">
                <a:solidFill>
                  <a:schemeClr val="lt1"/>
                </a:solidFill>
                <a:latin typeface="+mn-lt"/>
                <a:ea typeface="+mn-ea"/>
                <a:cs typeface="+mn-cs"/>
              </a:defRPr>
            </a:lvl8pPr>
            <a:lvl9pPr marL="3657600" algn="l" defTabSz="914400" rtl="0" eaLnBrk="1" latinLnBrk="0" hangingPunct="1">
              <a:defRPr sz="3200" b="1" kern="1200">
                <a:solidFill>
                  <a:schemeClr val="lt1"/>
                </a:solidFill>
                <a:latin typeface="+mn-lt"/>
                <a:ea typeface="+mn-ea"/>
                <a:cs typeface="+mn-cs"/>
              </a:defRPr>
            </a:lvl9pPr>
          </a:lstStyle>
          <a:p>
            <a:pPr algn="ctr" defTabSz="1219140" eaLnBrk="0" hangingPunct="0">
              <a:defRPr/>
            </a:pPr>
            <a:endParaRPr lang="en-US" dirty="0">
              <a:solidFill>
                <a:srgbClr val="FFFFFF"/>
              </a:solidFill>
              <a:latin typeface="Arial"/>
            </a:endParaRPr>
          </a:p>
        </p:txBody>
      </p:sp>
      <p:sp>
        <p:nvSpPr>
          <p:cNvPr id="10" name="Left Arrow 9">
            <a:extLst>
              <a:ext uri="{FF2B5EF4-FFF2-40B4-BE49-F238E27FC236}">
                <a16:creationId xmlns:a16="http://schemas.microsoft.com/office/drawing/2014/main" id="{1BF15819-0E98-603C-550B-CF86F3FB67AD}"/>
              </a:ext>
            </a:extLst>
          </p:cNvPr>
          <p:cNvSpPr/>
          <p:nvPr/>
        </p:nvSpPr>
        <p:spPr>
          <a:xfrm flipH="1">
            <a:off x="3123775" y="5021120"/>
            <a:ext cx="557245" cy="195942"/>
          </a:xfrm>
          <a:prstGeom prst="leftArrow">
            <a:avLst>
              <a:gd name="adj1" fmla="val 50000"/>
              <a:gd name="adj2" fmla="val 64002"/>
            </a:avLst>
          </a:prstGeom>
          <a:solidFill>
            <a:srgbClr val="FF0000"/>
          </a:solidFill>
          <a:ln w="25400" cap="flat" cmpd="sng" algn="ctr">
            <a:solidFill>
              <a:srgbClr val="FF0000"/>
            </a:solidFill>
            <a:prstDash val="solid"/>
          </a:ln>
          <a:effectLst>
            <a:outerShdw blurRad="50800" dist="38100" dir="5400000" algn="t" rotWithShape="0">
              <a:prstClr val="black">
                <a:alpha val="40000"/>
              </a:prstClr>
            </a:outerShdw>
          </a:effectLst>
        </p:spPr>
        <p:txBody>
          <a:bodyPr lIns="121914" tIns="60957" rIns="121914" bIns="60957" anchor="ctr"/>
          <a:lstStyle>
            <a:defPPr>
              <a:defRPr lang="en-US"/>
            </a:defPPr>
            <a:lvl1pPr algn="l" rtl="0" fontAlgn="base">
              <a:spcBef>
                <a:spcPct val="0"/>
              </a:spcBef>
              <a:spcAft>
                <a:spcPct val="0"/>
              </a:spcAft>
              <a:defRPr sz="3200" b="1" kern="1200">
                <a:solidFill>
                  <a:schemeClr val="lt1"/>
                </a:solidFill>
                <a:latin typeface="+mn-lt"/>
                <a:ea typeface="+mn-ea"/>
                <a:cs typeface="+mn-cs"/>
              </a:defRPr>
            </a:lvl1pPr>
            <a:lvl2pPr marL="457200" algn="l" rtl="0" fontAlgn="base">
              <a:spcBef>
                <a:spcPct val="0"/>
              </a:spcBef>
              <a:spcAft>
                <a:spcPct val="0"/>
              </a:spcAft>
              <a:defRPr sz="3200" b="1" kern="1200">
                <a:solidFill>
                  <a:schemeClr val="lt1"/>
                </a:solidFill>
                <a:latin typeface="+mn-lt"/>
                <a:ea typeface="+mn-ea"/>
                <a:cs typeface="+mn-cs"/>
              </a:defRPr>
            </a:lvl2pPr>
            <a:lvl3pPr marL="914400" algn="l" rtl="0" fontAlgn="base">
              <a:spcBef>
                <a:spcPct val="0"/>
              </a:spcBef>
              <a:spcAft>
                <a:spcPct val="0"/>
              </a:spcAft>
              <a:defRPr sz="3200" b="1" kern="1200">
                <a:solidFill>
                  <a:schemeClr val="lt1"/>
                </a:solidFill>
                <a:latin typeface="+mn-lt"/>
                <a:ea typeface="+mn-ea"/>
                <a:cs typeface="+mn-cs"/>
              </a:defRPr>
            </a:lvl3pPr>
            <a:lvl4pPr marL="1371600" algn="l" rtl="0" fontAlgn="base">
              <a:spcBef>
                <a:spcPct val="0"/>
              </a:spcBef>
              <a:spcAft>
                <a:spcPct val="0"/>
              </a:spcAft>
              <a:defRPr sz="3200" b="1" kern="1200">
                <a:solidFill>
                  <a:schemeClr val="lt1"/>
                </a:solidFill>
                <a:latin typeface="+mn-lt"/>
                <a:ea typeface="+mn-ea"/>
                <a:cs typeface="+mn-cs"/>
              </a:defRPr>
            </a:lvl4pPr>
            <a:lvl5pPr marL="1828800" algn="l" rtl="0" fontAlgn="base">
              <a:spcBef>
                <a:spcPct val="0"/>
              </a:spcBef>
              <a:spcAft>
                <a:spcPct val="0"/>
              </a:spcAft>
              <a:defRPr sz="3200" b="1" kern="1200">
                <a:solidFill>
                  <a:schemeClr val="lt1"/>
                </a:solidFill>
                <a:latin typeface="+mn-lt"/>
                <a:ea typeface="+mn-ea"/>
                <a:cs typeface="+mn-cs"/>
              </a:defRPr>
            </a:lvl5pPr>
            <a:lvl6pPr marL="2286000" algn="l" defTabSz="914400" rtl="0" eaLnBrk="1" latinLnBrk="0" hangingPunct="1">
              <a:defRPr sz="3200" b="1" kern="1200">
                <a:solidFill>
                  <a:schemeClr val="lt1"/>
                </a:solidFill>
                <a:latin typeface="+mn-lt"/>
                <a:ea typeface="+mn-ea"/>
                <a:cs typeface="+mn-cs"/>
              </a:defRPr>
            </a:lvl6pPr>
            <a:lvl7pPr marL="2743200" algn="l" defTabSz="914400" rtl="0" eaLnBrk="1" latinLnBrk="0" hangingPunct="1">
              <a:defRPr sz="3200" b="1" kern="1200">
                <a:solidFill>
                  <a:schemeClr val="lt1"/>
                </a:solidFill>
                <a:latin typeface="+mn-lt"/>
                <a:ea typeface="+mn-ea"/>
                <a:cs typeface="+mn-cs"/>
              </a:defRPr>
            </a:lvl7pPr>
            <a:lvl8pPr marL="3200400" algn="l" defTabSz="914400" rtl="0" eaLnBrk="1" latinLnBrk="0" hangingPunct="1">
              <a:defRPr sz="3200" b="1" kern="1200">
                <a:solidFill>
                  <a:schemeClr val="lt1"/>
                </a:solidFill>
                <a:latin typeface="+mn-lt"/>
                <a:ea typeface="+mn-ea"/>
                <a:cs typeface="+mn-cs"/>
              </a:defRPr>
            </a:lvl8pPr>
            <a:lvl9pPr marL="3657600" algn="l" defTabSz="914400" rtl="0" eaLnBrk="1" latinLnBrk="0" hangingPunct="1">
              <a:defRPr sz="3200" b="1" kern="1200">
                <a:solidFill>
                  <a:schemeClr val="lt1"/>
                </a:solidFill>
                <a:latin typeface="+mn-lt"/>
                <a:ea typeface="+mn-ea"/>
                <a:cs typeface="+mn-cs"/>
              </a:defRPr>
            </a:lvl9pPr>
          </a:lstStyle>
          <a:p>
            <a:pPr algn="ctr" defTabSz="1219140" eaLnBrk="0" hangingPunct="0">
              <a:defRPr/>
            </a:pPr>
            <a:endParaRPr lang="en-US" dirty="0">
              <a:solidFill>
                <a:srgbClr val="FFFFFF"/>
              </a:solidFill>
              <a:latin typeface="Arial"/>
            </a:endParaRPr>
          </a:p>
        </p:txBody>
      </p:sp>
      <p:sp>
        <p:nvSpPr>
          <p:cNvPr id="11" name="Left Arrow 10">
            <a:extLst>
              <a:ext uri="{FF2B5EF4-FFF2-40B4-BE49-F238E27FC236}">
                <a16:creationId xmlns:a16="http://schemas.microsoft.com/office/drawing/2014/main" id="{8D7E5847-C25F-DA70-D77E-1A9374BD512C}"/>
              </a:ext>
            </a:extLst>
          </p:cNvPr>
          <p:cNvSpPr/>
          <p:nvPr/>
        </p:nvSpPr>
        <p:spPr>
          <a:xfrm flipH="1">
            <a:off x="5078511" y="2350441"/>
            <a:ext cx="432719" cy="155852"/>
          </a:xfrm>
          <a:prstGeom prst="leftArrow">
            <a:avLst>
              <a:gd name="adj1" fmla="val 50000"/>
              <a:gd name="adj2" fmla="val 64002"/>
            </a:avLst>
          </a:prstGeom>
          <a:solidFill>
            <a:srgbClr val="FF0000"/>
          </a:solidFill>
          <a:ln w="25400" cap="flat" cmpd="sng" algn="ctr">
            <a:solidFill>
              <a:srgbClr val="FF0000"/>
            </a:solidFill>
            <a:prstDash val="solid"/>
          </a:ln>
          <a:effectLst>
            <a:outerShdw blurRad="50800" dist="38100" dir="5400000" algn="t" rotWithShape="0">
              <a:prstClr val="black">
                <a:alpha val="40000"/>
              </a:prstClr>
            </a:outerShdw>
          </a:effectLst>
        </p:spPr>
        <p:txBody>
          <a:bodyPr lIns="121914" tIns="60957" rIns="121914" bIns="60957" anchor="ctr"/>
          <a:lstStyle>
            <a:defPPr>
              <a:defRPr lang="en-US"/>
            </a:defPPr>
            <a:lvl1pPr algn="l" rtl="0" fontAlgn="base">
              <a:spcBef>
                <a:spcPct val="0"/>
              </a:spcBef>
              <a:spcAft>
                <a:spcPct val="0"/>
              </a:spcAft>
              <a:defRPr sz="3200" b="1" kern="1200">
                <a:solidFill>
                  <a:schemeClr val="lt1"/>
                </a:solidFill>
                <a:latin typeface="+mn-lt"/>
                <a:ea typeface="+mn-ea"/>
                <a:cs typeface="+mn-cs"/>
              </a:defRPr>
            </a:lvl1pPr>
            <a:lvl2pPr marL="457200" algn="l" rtl="0" fontAlgn="base">
              <a:spcBef>
                <a:spcPct val="0"/>
              </a:spcBef>
              <a:spcAft>
                <a:spcPct val="0"/>
              </a:spcAft>
              <a:defRPr sz="3200" b="1" kern="1200">
                <a:solidFill>
                  <a:schemeClr val="lt1"/>
                </a:solidFill>
                <a:latin typeface="+mn-lt"/>
                <a:ea typeface="+mn-ea"/>
                <a:cs typeface="+mn-cs"/>
              </a:defRPr>
            </a:lvl2pPr>
            <a:lvl3pPr marL="914400" algn="l" rtl="0" fontAlgn="base">
              <a:spcBef>
                <a:spcPct val="0"/>
              </a:spcBef>
              <a:spcAft>
                <a:spcPct val="0"/>
              </a:spcAft>
              <a:defRPr sz="3200" b="1" kern="1200">
                <a:solidFill>
                  <a:schemeClr val="lt1"/>
                </a:solidFill>
                <a:latin typeface="+mn-lt"/>
                <a:ea typeface="+mn-ea"/>
                <a:cs typeface="+mn-cs"/>
              </a:defRPr>
            </a:lvl3pPr>
            <a:lvl4pPr marL="1371600" algn="l" rtl="0" fontAlgn="base">
              <a:spcBef>
                <a:spcPct val="0"/>
              </a:spcBef>
              <a:spcAft>
                <a:spcPct val="0"/>
              </a:spcAft>
              <a:defRPr sz="3200" b="1" kern="1200">
                <a:solidFill>
                  <a:schemeClr val="lt1"/>
                </a:solidFill>
                <a:latin typeface="+mn-lt"/>
                <a:ea typeface="+mn-ea"/>
                <a:cs typeface="+mn-cs"/>
              </a:defRPr>
            </a:lvl4pPr>
            <a:lvl5pPr marL="1828800" algn="l" rtl="0" fontAlgn="base">
              <a:spcBef>
                <a:spcPct val="0"/>
              </a:spcBef>
              <a:spcAft>
                <a:spcPct val="0"/>
              </a:spcAft>
              <a:defRPr sz="3200" b="1" kern="1200">
                <a:solidFill>
                  <a:schemeClr val="lt1"/>
                </a:solidFill>
                <a:latin typeface="+mn-lt"/>
                <a:ea typeface="+mn-ea"/>
                <a:cs typeface="+mn-cs"/>
              </a:defRPr>
            </a:lvl5pPr>
            <a:lvl6pPr marL="2286000" algn="l" defTabSz="914400" rtl="0" eaLnBrk="1" latinLnBrk="0" hangingPunct="1">
              <a:defRPr sz="3200" b="1" kern="1200">
                <a:solidFill>
                  <a:schemeClr val="lt1"/>
                </a:solidFill>
                <a:latin typeface="+mn-lt"/>
                <a:ea typeface="+mn-ea"/>
                <a:cs typeface="+mn-cs"/>
              </a:defRPr>
            </a:lvl6pPr>
            <a:lvl7pPr marL="2743200" algn="l" defTabSz="914400" rtl="0" eaLnBrk="1" latinLnBrk="0" hangingPunct="1">
              <a:defRPr sz="3200" b="1" kern="1200">
                <a:solidFill>
                  <a:schemeClr val="lt1"/>
                </a:solidFill>
                <a:latin typeface="+mn-lt"/>
                <a:ea typeface="+mn-ea"/>
                <a:cs typeface="+mn-cs"/>
              </a:defRPr>
            </a:lvl7pPr>
            <a:lvl8pPr marL="3200400" algn="l" defTabSz="914400" rtl="0" eaLnBrk="1" latinLnBrk="0" hangingPunct="1">
              <a:defRPr sz="3200" b="1" kern="1200">
                <a:solidFill>
                  <a:schemeClr val="lt1"/>
                </a:solidFill>
                <a:latin typeface="+mn-lt"/>
                <a:ea typeface="+mn-ea"/>
                <a:cs typeface="+mn-cs"/>
              </a:defRPr>
            </a:lvl8pPr>
            <a:lvl9pPr marL="3657600" algn="l" defTabSz="914400" rtl="0" eaLnBrk="1" latinLnBrk="0" hangingPunct="1">
              <a:defRPr sz="3200" b="1" kern="1200">
                <a:solidFill>
                  <a:schemeClr val="lt1"/>
                </a:solidFill>
                <a:latin typeface="+mn-lt"/>
                <a:ea typeface="+mn-ea"/>
                <a:cs typeface="+mn-cs"/>
              </a:defRPr>
            </a:lvl9pPr>
          </a:lstStyle>
          <a:p>
            <a:pPr algn="ctr" defTabSz="1219140" eaLnBrk="0" hangingPunct="0">
              <a:defRPr/>
            </a:pPr>
            <a:endParaRPr lang="en-US" dirty="0">
              <a:solidFill>
                <a:srgbClr val="FFFFFF"/>
              </a:solidFill>
              <a:latin typeface="Arial"/>
            </a:endParaRPr>
          </a:p>
        </p:txBody>
      </p:sp>
      <p:sp>
        <p:nvSpPr>
          <p:cNvPr id="2" name="Footer Placeholder 1">
            <a:extLst>
              <a:ext uri="{FF2B5EF4-FFF2-40B4-BE49-F238E27FC236}">
                <a16:creationId xmlns:a16="http://schemas.microsoft.com/office/drawing/2014/main" id="{EFE93C15-C128-4EE3-659B-2384A8338D5A}"/>
              </a:ext>
            </a:extLst>
          </p:cNvPr>
          <p:cNvSpPr>
            <a:spLocks noGrp="1"/>
          </p:cNvSpPr>
          <p:nvPr>
            <p:ph type="ftr" sz="quarter" idx="3"/>
          </p:nvPr>
        </p:nvSpPr>
        <p:spPr>
          <a:xfrm>
            <a:off x="838200" y="6356350"/>
            <a:ext cx="10933590" cy="365125"/>
          </a:xfrm>
        </p:spPr>
        <p:txBody>
          <a:bodyPr/>
          <a:lstStyle/>
          <a:p>
            <a:r>
              <a:rPr lang="en-US" dirty="0"/>
              <a:t>ACE, angiotensin converting enzyme; </a:t>
            </a:r>
            <a:r>
              <a:rPr lang="en-US" dirty="0" err="1"/>
              <a:t>ANP</a:t>
            </a:r>
            <a:r>
              <a:rPr lang="en-US" dirty="0"/>
              <a:t>, atrial natriuretic peptide; AT1, angiotensin 1; AHU377, RB valsartan and the </a:t>
            </a:r>
            <a:r>
              <a:rPr lang="en-US" dirty="0" err="1"/>
              <a:t>neprilysin</a:t>
            </a:r>
            <a:r>
              <a:rPr lang="en-US" dirty="0"/>
              <a:t> inhibitor pro-drug; Ang I, angiotensin I; Ang II, angiotensin II; BNP, B-type natriuretic peptide; ET1,  endothelin-1; </a:t>
            </a:r>
            <a:r>
              <a:rPr lang="en-US" dirty="0" err="1"/>
              <a:t>ETAR</a:t>
            </a:r>
            <a:r>
              <a:rPr lang="en-US" dirty="0"/>
              <a:t>, endothelin type A receptor;  ETBR, endothelin type B receptor; LCZ696,  single molecule comprising the ARB valsartan and the </a:t>
            </a:r>
            <a:r>
              <a:rPr lang="en-US" dirty="0" err="1"/>
              <a:t>neprilysin</a:t>
            </a:r>
            <a:r>
              <a:rPr lang="en-US" dirty="0"/>
              <a:t> inhibitor pro-drug AHU377; RAS, renin-angiotensin-system.</a:t>
            </a:r>
          </a:p>
          <a:p>
            <a:r>
              <a:rPr lang="en-US" dirty="0" err="1"/>
              <a:t>Oparil</a:t>
            </a:r>
            <a:r>
              <a:rPr lang="en-US" dirty="0"/>
              <a:t> S, et al. </a:t>
            </a:r>
            <a:r>
              <a:rPr lang="en-US" i="1" dirty="0"/>
              <a:t>Circ Res. </a:t>
            </a:r>
            <a:r>
              <a:rPr lang="en-US" dirty="0"/>
              <a:t>2015;116(6):1074-95.</a:t>
            </a:r>
          </a:p>
        </p:txBody>
      </p:sp>
    </p:spTree>
    <p:extLst>
      <p:ext uri="{BB962C8B-B14F-4D97-AF65-F5344CB8AC3E}">
        <p14:creationId xmlns:p14="http://schemas.microsoft.com/office/powerpoint/2010/main" val="1142659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10;&#10;Description automatically generated">
            <a:extLst>
              <a:ext uri="{FF2B5EF4-FFF2-40B4-BE49-F238E27FC236}">
                <a16:creationId xmlns:a16="http://schemas.microsoft.com/office/drawing/2014/main" id="{7739C222-E8E0-451C-9FC9-94B04DF16DA4}"/>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17000"/>
                    </a14:imgEffect>
                  </a14:imgLayer>
                </a14:imgProps>
              </a:ext>
              <a:ext uri="{28A0092B-C50C-407E-A947-70E740481C1C}">
                <a14:useLocalDpi xmlns:a14="http://schemas.microsoft.com/office/drawing/2010/main" val="0"/>
              </a:ext>
            </a:extLst>
          </a:blip>
          <a:stretch>
            <a:fillRect/>
          </a:stretch>
        </p:blipFill>
        <p:spPr>
          <a:xfrm>
            <a:off x="2572917" y="255592"/>
            <a:ext cx="7165889" cy="5581556"/>
          </a:xfrm>
          <a:prstGeom prst="rect">
            <a:avLst/>
          </a:prstGeom>
        </p:spPr>
      </p:pic>
      <p:sp>
        <p:nvSpPr>
          <p:cNvPr id="6" name="Left Arrow 5">
            <a:extLst>
              <a:ext uri="{FF2B5EF4-FFF2-40B4-BE49-F238E27FC236}">
                <a16:creationId xmlns:a16="http://schemas.microsoft.com/office/drawing/2014/main" id="{86AF90AA-D458-B209-FAA0-F782E546191E}"/>
              </a:ext>
            </a:extLst>
          </p:cNvPr>
          <p:cNvSpPr/>
          <p:nvPr/>
        </p:nvSpPr>
        <p:spPr>
          <a:xfrm flipH="1">
            <a:off x="3681020" y="1919950"/>
            <a:ext cx="448388" cy="195942"/>
          </a:xfrm>
          <a:prstGeom prst="leftArrow">
            <a:avLst>
              <a:gd name="adj1" fmla="val 50000"/>
              <a:gd name="adj2" fmla="val 64002"/>
            </a:avLst>
          </a:prstGeom>
          <a:solidFill>
            <a:srgbClr val="FF0000"/>
          </a:solidFill>
          <a:ln w="25400" cap="flat" cmpd="sng" algn="ctr">
            <a:solidFill>
              <a:srgbClr val="FF0000"/>
            </a:solidFill>
            <a:prstDash val="solid"/>
          </a:ln>
          <a:effectLst>
            <a:outerShdw blurRad="50800" dist="38100" dir="5400000" algn="t" rotWithShape="0">
              <a:prstClr val="black">
                <a:alpha val="40000"/>
              </a:prstClr>
            </a:outerShdw>
          </a:effectLst>
        </p:spPr>
        <p:txBody>
          <a:bodyPr lIns="121914" tIns="60957" rIns="121914" bIns="60957" anchor="ctr"/>
          <a:lstStyle>
            <a:defPPr>
              <a:defRPr lang="en-US"/>
            </a:defPPr>
            <a:lvl1pPr algn="l" rtl="0" fontAlgn="base">
              <a:spcBef>
                <a:spcPct val="0"/>
              </a:spcBef>
              <a:spcAft>
                <a:spcPct val="0"/>
              </a:spcAft>
              <a:defRPr sz="3200" b="1" kern="1200">
                <a:solidFill>
                  <a:schemeClr val="lt1"/>
                </a:solidFill>
                <a:latin typeface="+mn-lt"/>
                <a:ea typeface="+mn-ea"/>
                <a:cs typeface="+mn-cs"/>
              </a:defRPr>
            </a:lvl1pPr>
            <a:lvl2pPr marL="457200" algn="l" rtl="0" fontAlgn="base">
              <a:spcBef>
                <a:spcPct val="0"/>
              </a:spcBef>
              <a:spcAft>
                <a:spcPct val="0"/>
              </a:spcAft>
              <a:defRPr sz="3200" b="1" kern="1200">
                <a:solidFill>
                  <a:schemeClr val="lt1"/>
                </a:solidFill>
                <a:latin typeface="+mn-lt"/>
                <a:ea typeface="+mn-ea"/>
                <a:cs typeface="+mn-cs"/>
              </a:defRPr>
            </a:lvl2pPr>
            <a:lvl3pPr marL="914400" algn="l" rtl="0" fontAlgn="base">
              <a:spcBef>
                <a:spcPct val="0"/>
              </a:spcBef>
              <a:spcAft>
                <a:spcPct val="0"/>
              </a:spcAft>
              <a:defRPr sz="3200" b="1" kern="1200">
                <a:solidFill>
                  <a:schemeClr val="lt1"/>
                </a:solidFill>
                <a:latin typeface="+mn-lt"/>
                <a:ea typeface="+mn-ea"/>
                <a:cs typeface="+mn-cs"/>
              </a:defRPr>
            </a:lvl3pPr>
            <a:lvl4pPr marL="1371600" algn="l" rtl="0" fontAlgn="base">
              <a:spcBef>
                <a:spcPct val="0"/>
              </a:spcBef>
              <a:spcAft>
                <a:spcPct val="0"/>
              </a:spcAft>
              <a:defRPr sz="3200" b="1" kern="1200">
                <a:solidFill>
                  <a:schemeClr val="lt1"/>
                </a:solidFill>
                <a:latin typeface="+mn-lt"/>
                <a:ea typeface="+mn-ea"/>
                <a:cs typeface="+mn-cs"/>
              </a:defRPr>
            </a:lvl4pPr>
            <a:lvl5pPr marL="1828800" algn="l" rtl="0" fontAlgn="base">
              <a:spcBef>
                <a:spcPct val="0"/>
              </a:spcBef>
              <a:spcAft>
                <a:spcPct val="0"/>
              </a:spcAft>
              <a:defRPr sz="3200" b="1" kern="1200">
                <a:solidFill>
                  <a:schemeClr val="lt1"/>
                </a:solidFill>
                <a:latin typeface="+mn-lt"/>
                <a:ea typeface="+mn-ea"/>
                <a:cs typeface="+mn-cs"/>
              </a:defRPr>
            </a:lvl5pPr>
            <a:lvl6pPr marL="2286000" algn="l" defTabSz="914400" rtl="0" eaLnBrk="1" latinLnBrk="0" hangingPunct="1">
              <a:defRPr sz="3200" b="1" kern="1200">
                <a:solidFill>
                  <a:schemeClr val="lt1"/>
                </a:solidFill>
                <a:latin typeface="+mn-lt"/>
                <a:ea typeface="+mn-ea"/>
                <a:cs typeface="+mn-cs"/>
              </a:defRPr>
            </a:lvl6pPr>
            <a:lvl7pPr marL="2743200" algn="l" defTabSz="914400" rtl="0" eaLnBrk="1" latinLnBrk="0" hangingPunct="1">
              <a:defRPr sz="3200" b="1" kern="1200">
                <a:solidFill>
                  <a:schemeClr val="lt1"/>
                </a:solidFill>
                <a:latin typeface="+mn-lt"/>
                <a:ea typeface="+mn-ea"/>
                <a:cs typeface="+mn-cs"/>
              </a:defRPr>
            </a:lvl7pPr>
            <a:lvl8pPr marL="3200400" algn="l" defTabSz="914400" rtl="0" eaLnBrk="1" latinLnBrk="0" hangingPunct="1">
              <a:defRPr sz="3200" b="1" kern="1200">
                <a:solidFill>
                  <a:schemeClr val="lt1"/>
                </a:solidFill>
                <a:latin typeface="+mn-lt"/>
                <a:ea typeface="+mn-ea"/>
                <a:cs typeface="+mn-cs"/>
              </a:defRPr>
            </a:lvl8pPr>
            <a:lvl9pPr marL="3657600" algn="l" defTabSz="914400" rtl="0" eaLnBrk="1" latinLnBrk="0" hangingPunct="1">
              <a:defRPr sz="3200" b="1" kern="1200">
                <a:solidFill>
                  <a:schemeClr val="lt1"/>
                </a:solidFill>
                <a:latin typeface="+mn-lt"/>
                <a:ea typeface="+mn-ea"/>
                <a:cs typeface="+mn-cs"/>
              </a:defRPr>
            </a:lvl9pPr>
          </a:lstStyle>
          <a:p>
            <a:pPr algn="ctr" defTabSz="1219140" eaLnBrk="0" hangingPunct="0">
              <a:defRPr/>
            </a:pPr>
            <a:endParaRPr lang="en-US" dirty="0">
              <a:solidFill>
                <a:srgbClr val="FFFFFF"/>
              </a:solidFill>
              <a:latin typeface="Arial"/>
            </a:endParaRPr>
          </a:p>
        </p:txBody>
      </p:sp>
      <p:sp>
        <p:nvSpPr>
          <p:cNvPr id="8" name="Left Arrow 7">
            <a:extLst>
              <a:ext uri="{FF2B5EF4-FFF2-40B4-BE49-F238E27FC236}">
                <a16:creationId xmlns:a16="http://schemas.microsoft.com/office/drawing/2014/main" id="{F9F7794E-469C-C47F-5F13-3A89B54083B1}"/>
              </a:ext>
            </a:extLst>
          </p:cNvPr>
          <p:cNvSpPr/>
          <p:nvPr/>
        </p:nvSpPr>
        <p:spPr>
          <a:xfrm flipH="1">
            <a:off x="3580262" y="3084646"/>
            <a:ext cx="481048" cy="195942"/>
          </a:xfrm>
          <a:prstGeom prst="leftArrow">
            <a:avLst>
              <a:gd name="adj1" fmla="val 50000"/>
              <a:gd name="adj2" fmla="val 64002"/>
            </a:avLst>
          </a:prstGeom>
          <a:solidFill>
            <a:srgbClr val="FF0000"/>
          </a:solidFill>
          <a:ln w="25400" cap="flat" cmpd="sng" algn="ctr">
            <a:solidFill>
              <a:srgbClr val="FF0000"/>
            </a:solidFill>
            <a:prstDash val="solid"/>
          </a:ln>
          <a:effectLst>
            <a:outerShdw blurRad="50800" dist="38100" dir="5400000" algn="t" rotWithShape="0">
              <a:prstClr val="black">
                <a:alpha val="40000"/>
              </a:prstClr>
            </a:outerShdw>
          </a:effectLst>
        </p:spPr>
        <p:txBody>
          <a:bodyPr lIns="121914" tIns="60957" rIns="121914" bIns="60957" anchor="ctr"/>
          <a:lstStyle>
            <a:defPPr>
              <a:defRPr lang="en-US"/>
            </a:defPPr>
            <a:lvl1pPr algn="l" rtl="0" fontAlgn="base">
              <a:spcBef>
                <a:spcPct val="0"/>
              </a:spcBef>
              <a:spcAft>
                <a:spcPct val="0"/>
              </a:spcAft>
              <a:defRPr sz="3200" b="1" kern="1200">
                <a:solidFill>
                  <a:schemeClr val="lt1"/>
                </a:solidFill>
                <a:latin typeface="+mn-lt"/>
                <a:ea typeface="+mn-ea"/>
                <a:cs typeface="+mn-cs"/>
              </a:defRPr>
            </a:lvl1pPr>
            <a:lvl2pPr marL="457200" algn="l" rtl="0" fontAlgn="base">
              <a:spcBef>
                <a:spcPct val="0"/>
              </a:spcBef>
              <a:spcAft>
                <a:spcPct val="0"/>
              </a:spcAft>
              <a:defRPr sz="3200" b="1" kern="1200">
                <a:solidFill>
                  <a:schemeClr val="lt1"/>
                </a:solidFill>
                <a:latin typeface="+mn-lt"/>
                <a:ea typeface="+mn-ea"/>
                <a:cs typeface="+mn-cs"/>
              </a:defRPr>
            </a:lvl2pPr>
            <a:lvl3pPr marL="914400" algn="l" rtl="0" fontAlgn="base">
              <a:spcBef>
                <a:spcPct val="0"/>
              </a:spcBef>
              <a:spcAft>
                <a:spcPct val="0"/>
              </a:spcAft>
              <a:defRPr sz="3200" b="1" kern="1200">
                <a:solidFill>
                  <a:schemeClr val="lt1"/>
                </a:solidFill>
                <a:latin typeface="+mn-lt"/>
                <a:ea typeface="+mn-ea"/>
                <a:cs typeface="+mn-cs"/>
              </a:defRPr>
            </a:lvl3pPr>
            <a:lvl4pPr marL="1371600" algn="l" rtl="0" fontAlgn="base">
              <a:spcBef>
                <a:spcPct val="0"/>
              </a:spcBef>
              <a:spcAft>
                <a:spcPct val="0"/>
              </a:spcAft>
              <a:defRPr sz="3200" b="1" kern="1200">
                <a:solidFill>
                  <a:schemeClr val="lt1"/>
                </a:solidFill>
                <a:latin typeface="+mn-lt"/>
                <a:ea typeface="+mn-ea"/>
                <a:cs typeface="+mn-cs"/>
              </a:defRPr>
            </a:lvl4pPr>
            <a:lvl5pPr marL="1828800" algn="l" rtl="0" fontAlgn="base">
              <a:spcBef>
                <a:spcPct val="0"/>
              </a:spcBef>
              <a:spcAft>
                <a:spcPct val="0"/>
              </a:spcAft>
              <a:defRPr sz="3200" b="1" kern="1200">
                <a:solidFill>
                  <a:schemeClr val="lt1"/>
                </a:solidFill>
                <a:latin typeface="+mn-lt"/>
                <a:ea typeface="+mn-ea"/>
                <a:cs typeface="+mn-cs"/>
              </a:defRPr>
            </a:lvl5pPr>
            <a:lvl6pPr marL="2286000" algn="l" defTabSz="914400" rtl="0" eaLnBrk="1" latinLnBrk="0" hangingPunct="1">
              <a:defRPr sz="3200" b="1" kern="1200">
                <a:solidFill>
                  <a:schemeClr val="lt1"/>
                </a:solidFill>
                <a:latin typeface="+mn-lt"/>
                <a:ea typeface="+mn-ea"/>
                <a:cs typeface="+mn-cs"/>
              </a:defRPr>
            </a:lvl6pPr>
            <a:lvl7pPr marL="2743200" algn="l" defTabSz="914400" rtl="0" eaLnBrk="1" latinLnBrk="0" hangingPunct="1">
              <a:defRPr sz="3200" b="1" kern="1200">
                <a:solidFill>
                  <a:schemeClr val="lt1"/>
                </a:solidFill>
                <a:latin typeface="+mn-lt"/>
                <a:ea typeface="+mn-ea"/>
                <a:cs typeface="+mn-cs"/>
              </a:defRPr>
            </a:lvl7pPr>
            <a:lvl8pPr marL="3200400" algn="l" defTabSz="914400" rtl="0" eaLnBrk="1" latinLnBrk="0" hangingPunct="1">
              <a:defRPr sz="3200" b="1" kern="1200">
                <a:solidFill>
                  <a:schemeClr val="lt1"/>
                </a:solidFill>
                <a:latin typeface="+mn-lt"/>
                <a:ea typeface="+mn-ea"/>
                <a:cs typeface="+mn-cs"/>
              </a:defRPr>
            </a:lvl8pPr>
            <a:lvl9pPr marL="3657600" algn="l" defTabSz="914400" rtl="0" eaLnBrk="1" latinLnBrk="0" hangingPunct="1">
              <a:defRPr sz="3200" b="1" kern="1200">
                <a:solidFill>
                  <a:schemeClr val="lt1"/>
                </a:solidFill>
                <a:latin typeface="+mn-lt"/>
                <a:ea typeface="+mn-ea"/>
                <a:cs typeface="+mn-cs"/>
              </a:defRPr>
            </a:lvl9pPr>
          </a:lstStyle>
          <a:p>
            <a:pPr algn="ctr" defTabSz="1219140" eaLnBrk="0" hangingPunct="0">
              <a:defRPr/>
            </a:pPr>
            <a:endParaRPr lang="en-US" dirty="0">
              <a:solidFill>
                <a:srgbClr val="FFFFFF"/>
              </a:solidFill>
              <a:latin typeface="Arial"/>
            </a:endParaRPr>
          </a:p>
        </p:txBody>
      </p:sp>
      <p:sp>
        <p:nvSpPr>
          <p:cNvPr id="10" name="Left Arrow 9">
            <a:extLst>
              <a:ext uri="{FF2B5EF4-FFF2-40B4-BE49-F238E27FC236}">
                <a16:creationId xmlns:a16="http://schemas.microsoft.com/office/drawing/2014/main" id="{1BF15819-0E98-603C-550B-CF86F3FB67AD}"/>
              </a:ext>
            </a:extLst>
          </p:cNvPr>
          <p:cNvSpPr/>
          <p:nvPr/>
        </p:nvSpPr>
        <p:spPr>
          <a:xfrm flipH="1">
            <a:off x="3123775" y="5021120"/>
            <a:ext cx="557245" cy="195942"/>
          </a:xfrm>
          <a:prstGeom prst="leftArrow">
            <a:avLst>
              <a:gd name="adj1" fmla="val 50000"/>
              <a:gd name="adj2" fmla="val 64002"/>
            </a:avLst>
          </a:prstGeom>
          <a:solidFill>
            <a:srgbClr val="FF0000"/>
          </a:solidFill>
          <a:ln w="25400" cap="flat" cmpd="sng" algn="ctr">
            <a:solidFill>
              <a:srgbClr val="FF0000"/>
            </a:solidFill>
            <a:prstDash val="solid"/>
          </a:ln>
          <a:effectLst>
            <a:outerShdw blurRad="50800" dist="38100" dir="5400000" algn="t" rotWithShape="0">
              <a:prstClr val="black">
                <a:alpha val="40000"/>
              </a:prstClr>
            </a:outerShdw>
          </a:effectLst>
        </p:spPr>
        <p:txBody>
          <a:bodyPr lIns="121914" tIns="60957" rIns="121914" bIns="60957" anchor="ctr"/>
          <a:lstStyle>
            <a:defPPr>
              <a:defRPr lang="en-US"/>
            </a:defPPr>
            <a:lvl1pPr algn="l" rtl="0" fontAlgn="base">
              <a:spcBef>
                <a:spcPct val="0"/>
              </a:spcBef>
              <a:spcAft>
                <a:spcPct val="0"/>
              </a:spcAft>
              <a:defRPr sz="3200" b="1" kern="1200">
                <a:solidFill>
                  <a:schemeClr val="lt1"/>
                </a:solidFill>
                <a:latin typeface="+mn-lt"/>
                <a:ea typeface="+mn-ea"/>
                <a:cs typeface="+mn-cs"/>
              </a:defRPr>
            </a:lvl1pPr>
            <a:lvl2pPr marL="457200" algn="l" rtl="0" fontAlgn="base">
              <a:spcBef>
                <a:spcPct val="0"/>
              </a:spcBef>
              <a:spcAft>
                <a:spcPct val="0"/>
              </a:spcAft>
              <a:defRPr sz="3200" b="1" kern="1200">
                <a:solidFill>
                  <a:schemeClr val="lt1"/>
                </a:solidFill>
                <a:latin typeface="+mn-lt"/>
                <a:ea typeface="+mn-ea"/>
                <a:cs typeface="+mn-cs"/>
              </a:defRPr>
            </a:lvl2pPr>
            <a:lvl3pPr marL="914400" algn="l" rtl="0" fontAlgn="base">
              <a:spcBef>
                <a:spcPct val="0"/>
              </a:spcBef>
              <a:spcAft>
                <a:spcPct val="0"/>
              </a:spcAft>
              <a:defRPr sz="3200" b="1" kern="1200">
                <a:solidFill>
                  <a:schemeClr val="lt1"/>
                </a:solidFill>
                <a:latin typeface="+mn-lt"/>
                <a:ea typeface="+mn-ea"/>
                <a:cs typeface="+mn-cs"/>
              </a:defRPr>
            </a:lvl3pPr>
            <a:lvl4pPr marL="1371600" algn="l" rtl="0" fontAlgn="base">
              <a:spcBef>
                <a:spcPct val="0"/>
              </a:spcBef>
              <a:spcAft>
                <a:spcPct val="0"/>
              </a:spcAft>
              <a:defRPr sz="3200" b="1" kern="1200">
                <a:solidFill>
                  <a:schemeClr val="lt1"/>
                </a:solidFill>
                <a:latin typeface="+mn-lt"/>
                <a:ea typeface="+mn-ea"/>
                <a:cs typeface="+mn-cs"/>
              </a:defRPr>
            </a:lvl4pPr>
            <a:lvl5pPr marL="1828800" algn="l" rtl="0" fontAlgn="base">
              <a:spcBef>
                <a:spcPct val="0"/>
              </a:spcBef>
              <a:spcAft>
                <a:spcPct val="0"/>
              </a:spcAft>
              <a:defRPr sz="3200" b="1" kern="1200">
                <a:solidFill>
                  <a:schemeClr val="lt1"/>
                </a:solidFill>
                <a:latin typeface="+mn-lt"/>
                <a:ea typeface="+mn-ea"/>
                <a:cs typeface="+mn-cs"/>
              </a:defRPr>
            </a:lvl5pPr>
            <a:lvl6pPr marL="2286000" algn="l" defTabSz="914400" rtl="0" eaLnBrk="1" latinLnBrk="0" hangingPunct="1">
              <a:defRPr sz="3200" b="1" kern="1200">
                <a:solidFill>
                  <a:schemeClr val="lt1"/>
                </a:solidFill>
                <a:latin typeface="+mn-lt"/>
                <a:ea typeface="+mn-ea"/>
                <a:cs typeface="+mn-cs"/>
              </a:defRPr>
            </a:lvl6pPr>
            <a:lvl7pPr marL="2743200" algn="l" defTabSz="914400" rtl="0" eaLnBrk="1" latinLnBrk="0" hangingPunct="1">
              <a:defRPr sz="3200" b="1" kern="1200">
                <a:solidFill>
                  <a:schemeClr val="lt1"/>
                </a:solidFill>
                <a:latin typeface="+mn-lt"/>
                <a:ea typeface="+mn-ea"/>
                <a:cs typeface="+mn-cs"/>
              </a:defRPr>
            </a:lvl7pPr>
            <a:lvl8pPr marL="3200400" algn="l" defTabSz="914400" rtl="0" eaLnBrk="1" latinLnBrk="0" hangingPunct="1">
              <a:defRPr sz="3200" b="1" kern="1200">
                <a:solidFill>
                  <a:schemeClr val="lt1"/>
                </a:solidFill>
                <a:latin typeface="+mn-lt"/>
                <a:ea typeface="+mn-ea"/>
                <a:cs typeface="+mn-cs"/>
              </a:defRPr>
            </a:lvl8pPr>
            <a:lvl9pPr marL="3657600" algn="l" defTabSz="914400" rtl="0" eaLnBrk="1" latinLnBrk="0" hangingPunct="1">
              <a:defRPr sz="3200" b="1" kern="1200">
                <a:solidFill>
                  <a:schemeClr val="lt1"/>
                </a:solidFill>
                <a:latin typeface="+mn-lt"/>
                <a:ea typeface="+mn-ea"/>
                <a:cs typeface="+mn-cs"/>
              </a:defRPr>
            </a:lvl9pPr>
          </a:lstStyle>
          <a:p>
            <a:pPr algn="ctr" defTabSz="1219140" eaLnBrk="0" hangingPunct="0">
              <a:defRPr/>
            </a:pPr>
            <a:endParaRPr lang="en-US" dirty="0">
              <a:solidFill>
                <a:srgbClr val="FFFFFF"/>
              </a:solidFill>
              <a:latin typeface="Arial"/>
            </a:endParaRPr>
          </a:p>
        </p:txBody>
      </p:sp>
      <p:sp>
        <p:nvSpPr>
          <p:cNvPr id="11" name="Left Arrow 10">
            <a:extLst>
              <a:ext uri="{FF2B5EF4-FFF2-40B4-BE49-F238E27FC236}">
                <a16:creationId xmlns:a16="http://schemas.microsoft.com/office/drawing/2014/main" id="{8D7E5847-C25F-DA70-D77E-1A9374BD512C}"/>
              </a:ext>
            </a:extLst>
          </p:cNvPr>
          <p:cNvSpPr/>
          <p:nvPr/>
        </p:nvSpPr>
        <p:spPr>
          <a:xfrm flipH="1">
            <a:off x="5078511" y="2350441"/>
            <a:ext cx="432719" cy="155852"/>
          </a:xfrm>
          <a:prstGeom prst="leftArrow">
            <a:avLst>
              <a:gd name="adj1" fmla="val 50000"/>
              <a:gd name="adj2" fmla="val 64002"/>
            </a:avLst>
          </a:prstGeom>
          <a:solidFill>
            <a:srgbClr val="FF0000"/>
          </a:solidFill>
          <a:ln w="25400" cap="flat" cmpd="sng" algn="ctr">
            <a:solidFill>
              <a:srgbClr val="FF0000"/>
            </a:solidFill>
            <a:prstDash val="solid"/>
          </a:ln>
          <a:effectLst>
            <a:outerShdw blurRad="50800" dist="38100" dir="5400000" algn="t" rotWithShape="0">
              <a:prstClr val="black">
                <a:alpha val="40000"/>
              </a:prstClr>
            </a:outerShdw>
          </a:effectLst>
        </p:spPr>
        <p:txBody>
          <a:bodyPr lIns="121914" tIns="60957" rIns="121914" bIns="60957" anchor="ctr"/>
          <a:lstStyle>
            <a:defPPr>
              <a:defRPr lang="en-US"/>
            </a:defPPr>
            <a:lvl1pPr algn="l" rtl="0" fontAlgn="base">
              <a:spcBef>
                <a:spcPct val="0"/>
              </a:spcBef>
              <a:spcAft>
                <a:spcPct val="0"/>
              </a:spcAft>
              <a:defRPr sz="3200" b="1" kern="1200">
                <a:solidFill>
                  <a:schemeClr val="lt1"/>
                </a:solidFill>
                <a:latin typeface="+mn-lt"/>
                <a:ea typeface="+mn-ea"/>
                <a:cs typeface="+mn-cs"/>
              </a:defRPr>
            </a:lvl1pPr>
            <a:lvl2pPr marL="457200" algn="l" rtl="0" fontAlgn="base">
              <a:spcBef>
                <a:spcPct val="0"/>
              </a:spcBef>
              <a:spcAft>
                <a:spcPct val="0"/>
              </a:spcAft>
              <a:defRPr sz="3200" b="1" kern="1200">
                <a:solidFill>
                  <a:schemeClr val="lt1"/>
                </a:solidFill>
                <a:latin typeface="+mn-lt"/>
                <a:ea typeface="+mn-ea"/>
                <a:cs typeface="+mn-cs"/>
              </a:defRPr>
            </a:lvl2pPr>
            <a:lvl3pPr marL="914400" algn="l" rtl="0" fontAlgn="base">
              <a:spcBef>
                <a:spcPct val="0"/>
              </a:spcBef>
              <a:spcAft>
                <a:spcPct val="0"/>
              </a:spcAft>
              <a:defRPr sz="3200" b="1" kern="1200">
                <a:solidFill>
                  <a:schemeClr val="lt1"/>
                </a:solidFill>
                <a:latin typeface="+mn-lt"/>
                <a:ea typeface="+mn-ea"/>
                <a:cs typeface="+mn-cs"/>
              </a:defRPr>
            </a:lvl3pPr>
            <a:lvl4pPr marL="1371600" algn="l" rtl="0" fontAlgn="base">
              <a:spcBef>
                <a:spcPct val="0"/>
              </a:spcBef>
              <a:spcAft>
                <a:spcPct val="0"/>
              </a:spcAft>
              <a:defRPr sz="3200" b="1" kern="1200">
                <a:solidFill>
                  <a:schemeClr val="lt1"/>
                </a:solidFill>
                <a:latin typeface="+mn-lt"/>
                <a:ea typeface="+mn-ea"/>
                <a:cs typeface="+mn-cs"/>
              </a:defRPr>
            </a:lvl4pPr>
            <a:lvl5pPr marL="1828800" algn="l" rtl="0" fontAlgn="base">
              <a:spcBef>
                <a:spcPct val="0"/>
              </a:spcBef>
              <a:spcAft>
                <a:spcPct val="0"/>
              </a:spcAft>
              <a:defRPr sz="3200" b="1" kern="1200">
                <a:solidFill>
                  <a:schemeClr val="lt1"/>
                </a:solidFill>
                <a:latin typeface="+mn-lt"/>
                <a:ea typeface="+mn-ea"/>
                <a:cs typeface="+mn-cs"/>
              </a:defRPr>
            </a:lvl5pPr>
            <a:lvl6pPr marL="2286000" algn="l" defTabSz="914400" rtl="0" eaLnBrk="1" latinLnBrk="0" hangingPunct="1">
              <a:defRPr sz="3200" b="1" kern="1200">
                <a:solidFill>
                  <a:schemeClr val="lt1"/>
                </a:solidFill>
                <a:latin typeface="+mn-lt"/>
                <a:ea typeface="+mn-ea"/>
                <a:cs typeface="+mn-cs"/>
              </a:defRPr>
            </a:lvl6pPr>
            <a:lvl7pPr marL="2743200" algn="l" defTabSz="914400" rtl="0" eaLnBrk="1" latinLnBrk="0" hangingPunct="1">
              <a:defRPr sz="3200" b="1" kern="1200">
                <a:solidFill>
                  <a:schemeClr val="lt1"/>
                </a:solidFill>
                <a:latin typeface="+mn-lt"/>
                <a:ea typeface="+mn-ea"/>
                <a:cs typeface="+mn-cs"/>
              </a:defRPr>
            </a:lvl7pPr>
            <a:lvl8pPr marL="3200400" algn="l" defTabSz="914400" rtl="0" eaLnBrk="1" latinLnBrk="0" hangingPunct="1">
              <a:defRPr sz="3200" b="1" kern="1200">
                <a:solidFill>
                  <a:schemeClr val="lt1"/>
                </a:solidFill>
                <a:latin typeface="+mn-lt"/>
                <a:ea typeface="+mn-ea"/>
                <a:cs typeface="+mn-cs"/>
              </a:defRPr>
            </a:lvl8pPr>
            <a:lvl9pPr marL="3657600" algn="l" defTabSz="914400" rtl="0" eaLnBrk="1" latinLnBrk="0" hangingPunct="1">
              <a:defRPr sz="3200" b="1" kern="1200">
                <a:solidFill>
                  <a:schemeClr val="lt1"/>
                </a:solidFill>
                <a:latin typeface="+mn-lt"/>
                <a:ea typeface="+mn-ea"/>
                <a:cs typeface="+mn-cs"/>
              </a:defRPr>
            </a:lvl9pPr>
          </a:lstStyle>
          <a:p>
            <a:pPr algn="ctr" defTabSz="1219140" eaLnBrk="0" hangingPunct="0">
              <a:defRPr/>
            </a:pPr>
            <a:endParaRPr lang="en-US" dirty="0">
              <a:solidFill>
                <a:srgbClr val="FFFFFF"/>
              </a:solidFill>
              <a:latin typeface="Arial"/>
            </a:endParaRPr>
          </a:p>
        </p:txBody>
      </p:sp>
      <p:sp>
        <p:nvSpPr>
          <p:cNvPr id="12" name="Left Arrow 11">
            <a:extLst>
              <a:ext uri="{FF2B5EF4-FFF2-40B4-BE49-F238E27FC236}">
                <a16:creationId xmlns:a16="http://schemas.microsoft.com/office/drawing/2014/main" id="{385A40BB-A879-156A-A7EC-1AB5461609BC}"/>
              </a:ext>
            </a:extLst>
          </p:cNvPr>
          <p:cNvSpPr/>
          <p:nvPr/>
        </p:nvSpPr>
        <p:spPr>
          <a:xfrm flipH="1" flipV="1">
            <a:off x="8487878" y="3590245"/>
            <a:ext cx="451843" cy="195943"/>
          </a:xfrm>
          <a:prstGeom prst="leftArrow">
            <a:avLst>
              <a:gd name="adj1" fmla="val 50000"/>
              <a:gd name="adj2" fmla="val 64002"/>
            </a:avLst>
          </a:prstGeom>
          <a:solidFill>
            <a:srgbClr val="FF0000"/>
          </a:solidFill>
          <a:ln w="25400" cap="flat" cmpd="sng" algn="ctr">
            <a:solidFill>
              <a:srgbClr val="FF0000"/>
            </a:solidFill>
            <a:prstDash val="solid"/>
          </a:ln>
          <a:effectLst>
            <a:outerShdw blurRad="50800" dist="38100" dir="5400000" algn="t" rotWithShape="0">
              <a:prstClr val="black">
                <a:alpha val="40000"/>
              </a:prstClr>
            </a:outerShdw>
          </a:effectLst>
        </p:spPr>
        <p:txBody>
          <a:bodyPr lIns="121914" tIns="60957" rIns="121914" bIns="60957" anchor="ctr"/>
          <a:lstStyle>
            <a:defPPr>
              <a:defRPr lang="en-US"/>
            </a:defPPr>
            <a:lvl1pPr algn="l" rtl="0" fontAlgn="base">
              <a:spcBef>
                <a:spcPct val="0"/>
              </a:spcBef>
              <a:spcAft>
                <a:spcPct val="0"/>
              </a:spcAft>
              <a:defRPr sz="3200" b="1" kern="1200">
                <a:solidFill>
                  <a:schemeClr val="lt1"/>
                </a:solidFill>
                <a:latin typeface="+mn-lt"/>
                <a:ea typeface="+mn-ea"/>
                <a:cs typeface="+mn-cs"/>
              </a:defRPr>
            </a:lvl1pPr>
            <a:lvl2pPr marL="457200" algn="l" rtl="0" fontAlgn="base">
              <a:spcBef>
                <a:spcPct val="0"/>
              </a:spcBef>
              <a:spcAft>
                <a:spcPct val="0"/>
              </a:spcAft>
              <a:defRPr sz="3200" b="1" kern="1200">
                <a:solidFill>
                  <a:schemeClr val="lt1"/>
                </a:solidFill>
                <a:latin typeface="+mn-lt"/>
                <a:ea typeface="+mn-ea"/>
                <a:cs typeface="+mn-cs"/>
              </a:defRPr>
            </a:lvl2pPr>
            <a:lvl3pPr marL="914400" algn="l" rtl="0" fontAlgn="base">
              <a:spcBef>
                <a:spcPct val="0"/>
              </a:spcBef>
              <a:spcAft>
                <a:spcPct val="0"/>
              </a:spcAft>
              <a:defRPr sz="3200" b="1" kern="1200">
                <a:solidFill>
                  <a:schemeClr val="lt1"/>
                </a:solidFill>
                <a:latin typeface="+mn-lt"/>
                <a:ea typeface="+mn-ea"/>
                <a:cs typeface="+mn-cs"/>
              </a:defRPr>
            </a:lvl3pPr>
            <a:lvl4pPr marL="1371600" algn="l" rtl="0" fontAlgn="base">
              <a:spcBef>
                <a:spcPct val="0"/>
              </a:spcBef>
              <a:spcAft>
                <a:spcPct val="0"/>
              </a:spcAft>
              <a:defRPr sz="3200" b="1" kern="1200">
                <a:solidFill>
                  <a:schemeClr val="lt1"/>
                </a:solidFill>
                <a:latin typeface="+mn-lt"/>
                <a:ea typeface="+mn-ea"/>
                <a:cs typeface="+mn-cs"/>
              </a:defRPr>
            </a:lvl4pPr>
            <a:lvl5pPr marL="1828800" algn="l" rtl="0" fontAlgn="base">
              <a:spcBef>
                <a:spcPct val="0"/>
              </a:spcBef>
              <a:spcAft>
                <a:spcPct val="0"/>
              </a:spcAft>
              <a:defRPr sz="3200" b="1" kern="1200">
                <a:solidFill>
                  <a:schemeClr val="lt1"/>
                </a:solidFill>
                <a:latin typeface="+mn-lt"/>
                <a:ea typeface="+mn-ea"/>
                <a:cs typeface="+mn-cs"/>
              </a:defRPr>
            </a:lvl5pPr>
            <a:lvl6pPr marL="2286000" algn="l" defTabSz="914400" rtl="0" eaLnBrk="1" latinLnBrk="0" hangingPunct="1">
              <a:defRPr sz="3200" b="1" kern="1200">
                <a:solidFill>
                  <a:schemeClr val="lt1"/>
                </a:solidFill>
                <a:latin typeface="+mn-lt"/>
                <a:ea typeface="+mn-ea"/>
                <a:cs typeface="+mn-cs"/>
              </a:defRPr>
            </a:lvl6pPr>
            <a:lvl7pPr marL="2743200" algn="l" defTabSz="914400" rtl="0" eaLnBrk="1" latinLnBrk="0" hangingPunct="1">
              <a:defRPr sz="3200" b="1" kern="1200">
                <a:solidFill>
                  <a:schemeClr val="lt1"/>
                </a:solidFill>
                <a:latin typeface="+mn-lt"/>
                <a:ea typeface="+mn-ea"/>
                <a:cs typeface="+mn-cs"/>
              </a:defRPr>
            </a:lvl7pPr>
            <a:lvl8pPr marL="3200400" algn="l" defTabSz="914400" rtl="0" eaLnBrk="1" latinLnBrk="0" hangingPunct="1">
              <a:defRPr sz="3200" b="1" kern="1200">
                <a:solidFill>
                  <a:schemeClr val="lt1"/>
                </a:solidFill>
                <a:latin typeface="+mn-lt"/>
                <a:ea typeface="+mn-ea"/>
                <a:cs typeface="+mn-cs"/>
              </a:defRPr>
            </a:lvl8pPr>
            <a:lvl9pPr marL="3657600" algn="l" defTabSz="914400" rtl="0" eaLnBrk="1" latinLnBrk="0" hangingPunct="1">
              <a:defRPr sz="3200" b="1" kern="1200">
                <a:solidFill>
                  <a:schemeClr val="lt1"/>
                </a:solidFill>
                <a:latin typeface="+mn-lt"/>
                <a:ea typeface="+mn-ea"/>
                <a:cs typeface="+mn-cs"/>
              </a:defRPr>
            </a:lvl9pPr>
          </a:lstStyle>
          <a:p>
            <a:pPr algn="ctr" defTabSz="1219140" eaLnBrk="0" hangingPunct="0">
              <a:defRPr/>
            </a:pPr>
            <a:endParaRPr lang="en-US" dirty="0">
              <a:solidFill>
                <a:srgbClr val="FFFFFF"/>
              </a:solidFill>
              <a:latin typeface="Arial"/>
            </a:endParaRPr>
          </a:p>
        </p:txBody>
      </p:sp>
      <p:sp>
        <p:nvSpPr>
          <p:cNvPr id="2" name="Footer Placeholder 1">
            <a:extLst>
              <a:ext uri="{FF2B5EF4-FFF2-40B4-BE49-F238E27FC236}">
                <a16:creationId xmlns:a16="http://schemas.microsoft.com/office/drawing/2014/main" id="{EFE93C15-C128-4EE3-659B-2384A8338D5A}"/>
              </a:ext>
            </a:extLst>
          </p:cNvPr>
          <p:cNvSpPr>
            <a:spLocks noGrp="1"/>
          </p:cNvSpPr>
          <p:nvPr>
            <p:ph type="ftr" sz="quarter" idx="3"/>
          </p:nvPr>
        </p:nvSpPr>
        <p:spPr>
          <a:xfrm>
            <a:off x="838200" y="6356350"/>
            <a:ext cx="10933590" cy="365125"/>
          </a:xfrm>
        </p:spPr>
        <p:txBody>
          <a:bodyPr/>
          <a:lstStyle/>
          <a:p>
            <a:r>
              <a:rPr lang="en-US" dirty="0"/>
              <a:t>ACE, angiotensin converting enzyme; </a:t>
            </a:r>
            <a:r>
              <a:rPr lang="en-US" dirty="0" err="1"/>
              <a:t>ANP</a:t>
            </a:r>
            <a:r>
              <a:rPr lang="en-US" dirty="0"/>
              <a:t>, atrial natriuretic peptide; AT1, angiotensin 1; AHU377, RB valsartan and the </a:t>
            </a:r>
            <a:r>
              <a:rPr lang="en-US" dirty="0" err="1"/>
              <a:t>neprilysin</a:t>
            </a:r>
            <a:r>
              <a:rPr lang="en-US" dirty="0"/>
              <a:t> inhibitor pro-drug; Ang I, angiotensin I; Ang II, angiotensin II; BNP, B-type natriuretic peptide; ET1,  endothelin-1; </a:t>
            </a:r>
            <a:r>
              <a:rPr lang="en-US" dirty="0" err="1"/>
              <a:t>ETAR</a:t>
            </a:r>
            <a:r>
              <a:rPr lang="en-US" dirty="0"/>
              <a:t>, endothelin type A receptor;  ETBR, endothelin type B receptor; LCZ696,  single molecule comprising the ARB valsartan and the </a:t>
            </a:r>
            <a:r>
              <a:rPr lang="en-US" dirty="0" err="1"/>
              <a:t>neprilysin</a:t>
            </a:r>
            <a:r>
              <a:rPr lang="en-US" dirty="0"/>
              <a:t> inhibitor pro-drug AHU377; RAS, renin-angiotensin-system.</a:t>
            </a:r>
          </a:p>
          <a:p>
            <a:r>
              <a:rPr lang="en-US" dirty="0" err="1"/>
              <a:t>Oparil</a:t>
            </a:r>
            <a:r>
              <a:rPr lang="en-US" dirty="0"/>
              <a:t> S, et al. </a:t>
            </a:r>
            <a:r>
              <a:rPr lang="en-US" i="1" dirty="0"/>
              <a:t>Circ Res. </a:t>
            </a:r>
            <a:r>
              <a:rPr lang="en-US" dirty="0"/>
              <a:t>2015;116(6):1074-95.</a:t>
            </a:r>
          </a:p>
        </p:txBody>
      </p:sp>
    </p:spTree>
    <p:extLst>
      <p:ext uri="{BB962C8B-B14F-4D97-AF65-F5344CB8AC3E}">
        <p14:creationId xmlns:p14="http://schemas.microsoft.com/office/powerpoint/2010/main" val="1067839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descr="Diagram&#10;&#10;Description automatically generated">
            <a:extLst>
              <a:ext uri="{FF2B5EF4-FFF2-40B4-BE49-F238E27FC236}">
                <a16:creationId xmlns:a16="http://schemas.microsoft.com/office/drawing/2014/main" id="{B062BF86-83F8-03A3-BC19-87DFA84CE48A}"/>
              </a:ext>
            </a:extLst>
          </p:cNvPr>
          <p:cNvPicPr>
            <a:picLocks noChangeAspect="1"/>
          </p:cNvPicPr>
          <p:nvPr/>
        </p:nvPicPr>
        <p:blipFill rotWithShape="1">
          <a:blip r:embed="rId3"/>
          <a:srcRect t="2803"/>
          <a:stretch/>
        </p:blipFill>
        <p:spPr>
          <a:xfrm>
            <a:off x="1320068" y="1018839"/>
            <a:ext cx="9894764" cy="5209436"/>
          </a:xfrm>
          <a:prstGeom prst="rect">
            <a:avLst/>
          </a:prstGeom>
        </p:spPr>
      </p:pic>
      <p:sp>
        <p:nvSpPr>
          <p:cNvPr id="2" name="Title 1">
            <a:extLst>
              <a:ext uri="{FF2B5EF4-FFF2-40B4-BE49-F238E27FC236}">
                <a16:creationId xmlns:a16="http://schemas.microsoft.com/office/drawing/2014/main" id="{B9ADD39A-E5A5-E158-37FB-C6794C52F981}"/>
              </a:ext>
            </a:extLst>
          </p:cNvPr>
          <p:cNvSpPr>
            <a:spLocks noGrp="1"/>
          </p:cNvSpPr>
          <p:nvPr>
            <p:ph type="title"/>
          </p:nvPr>
        </p:nvSpPr>
        <p:spPr>
          <a:xfrm>
            <a:off x="838200" y="-1"/>
            <a:ext cx="10515600" cy="890765"/>
          </a:xfrm>
        </p:spPr>
        <p:txBody>
          <a:bodyPr/>
          <a:lstStyle/>
          <a:p>
            <a:r>
              <a:rPr lang="en-US" dirty="0"/>
              <a:t>A Novel </a:t>
            </a:r>
            <a:r>
              <a:rPr lang="en-US" dirty="0" err="1"/>
              <a:t>ANP</a:t>
            </a:r>
            <a:r>
              <a:rPr lang="en-US" dirty="0"/>
              <a:t> in Hypertension </a:t>
            </a:r>
          </a:p>
        </p:txBody>
      </p:sp>
      <p:sp>
        <p:nvSpPr>
          <p:cNvPr id="27" name="Footer Placeholder 26">
            <a:extLst>
              <a:ext uri="{FF2B5EF4-FFF2-40B4-BE49-F238E27FC236}">
                <a16:creationId xmlns:a16="http://schemas.microsoft.com/office/drawing/2014/main" id="{C9E1DE47-8007-0804-EE2F-8B3A4F9FA5A4}"/>
              </a:ext>
            </a:extLst>
          </p:cNvPr>
          <p:cNvSpPr>
            <a:spLocks noGrp="1"/>
          </p:cNvSpPr>
          <p:nvPr>
            <p:ph type="ftr" sz="quarter" idx="3"/>
          </p:nvPr>
        </p:nvSpPr>
        <p:spPr>
          <a:xfrm>
            <a:off x="838200" y="6356350"/>
            <a:ext cx="9686178" cy="365125"/>
          </a:xfrm>
        </p:spPr>
        <p:txBody>
          <a:bodyPr/>
          <a:lstStyle/>
          <a:p>
            <a:r>
              <a:rPr lang="en-US" dirty="0"/>
              <a:t>cGMP, cyclic guanosine monophosphate; GC, guanylyl cyclase; </a:t>
            </a:r>
            <a:r>
              <a:rPr lang="en-US" dirty="0" err="1"/>
              <a:t>GTP</a:t>
            </a:r>
            <a:r>
              <a:rPr lang="en-US" dirty="0"/>
              <a:t>, guanosine triphosphate; </a:t>
            </a:r>
            <a:r>
              <a:rPr lang="en-US" dirty="0" err="1"/>
              <a:t>MANP</a:t>
            </a:r>
            <a:r>
              <a:rPr lang="en-US" dirty="0"/>
              <a:t>, mutant atrial natriuretic peptide.</a:t>
            </a:r>
          </a:p>
          <a:p>
            <a:r>
              <a:rPr lang="en-US" dirty="0"/>
              <a:t>Chen HH, et al. </a:t>
            </a:r>
            <a:r>
              <a:rPr lang="en-US" i="1" dirty="0"/>
              <a:t>Hypertension. </a:t>
            </a:r>
            <a:r>
              <a:rPr lang="en-US" dirty="0"/>
              <a:t>2021;78(6):1859-1867. </a:t>
            </a:r>
          </a:p>
        </p:txBody>
      </p:sp>
    </p:spTree>
    <p:extLst>
      <p:ext uri="{BB962C8B-B14F-4D97-AF65-F5344CB8AC3E}">
        <p14:creationId xmlns:p14="http://schemas.microsoft.com/office/powerpoint/2010/main" val="1067994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descr="Diagram&#10;&#10;Description automatically generated">
            <a:extLst>
              <a:ext uri="{FF2B5EF4-FFF2-40B4-BE49-F238E27FC236}">
                <a16:creationId xmlns:a16="http://schemas.microsoft.com/office/drawing/2014/main" id="{B062BF86-83F8-03A3-BC19-87DFA84CE48A}"/>
              </a:ext>
            </a:extLst>
          </p:cNvPr>
          <p:cNvPicPr>
            <a:picLocks noChangeAspect="1"/>
          </p:cNvPicPr>
          <p:nvPr/>
        </p:nvPicPr>
        <p:blipFill rotWithShape="1">
          <a:blip r:embed="rId3"/>
          <a:srcRect t="2803"/>
          <a:stretch/>
        </p:blipFill>
        <p:spPr>
          <a:xfrm>
            <a:off x="1320068" y="1018839"/>
            <a:ext cx="9894764" cy="5209436"/>
          </a:xfrm>
          <a:prstGeom prst="rect">
            <a:avLst/>
          </a:prstGeom>
        </p:spPr>
      </p:pic>
      <p:sp>
        <p:nvSpPr>
          <p:cNvPr id="5" name="Left Arrow 8">
            <a:extLst>
              <a:ext uri="{FF2B5EF4-FFF2-40B4-BE49-F238E27FC236}">
                <a16:creationId xmlns:a16="http://schemas.microsoft.com/office/drawing/2014/main" id="{C4CE1AA1-2A4A-AB4C-979E-E3AF51072C83}"/>
              </a:ext>
            </a:extLst>
          </p:cNvPr>
          <p:cNvSpPr/>
          <p:nvPr/>
        </p:nvSpPr>
        <p:spPr>
          <a:xfrm flipH="1">
            <a:off x="3007629" y="3443890"/>
            <a:ext cx="577516" cy="367781"/>
          </a:xfrm>
          <a:prstGeom prst="leftArrow">
            <a:avLst>
              <a:gd name="adj1" fmla="val 50000"/>
              <a:gd name="adj2" fmla="val 64002"/>
            </a:avLst>
          </a:prstGeom>
          <a:solidFill>
            <a:srgbClr val="FF0000"/>
          </a:solidFill>
          <a:ln>
            <a:solidFill>
              <a:srgbClr val="FF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defPPr>
              <a:defRPr lang="en-US"/>
            </a:defPPr>
            <a:lvl1pPr algn="l" rtl="0" fontAlgn="base">
              <a:spcBef>
                <a:spcPct val="0"/>
              </a:spcBef>
              <a:spcAft>
                <a:spcPct val="0"/>
              </a:spcAft>
              <a:defRPr sz="3200" b="1" kern="1200">
                <a:solidFill>
                  <a:schemeClr val="lt1"/>
                </a:solidFill>
                <a:latin typeface="+mn-lt"/>
                <a:ea typeface="+mn-ea"/>
                <a:cs typeface="+mn-cs"/>
              </a:defRPr>
            </a:lvl1pPr>
            <a:lvl2pPr marL="457200" algn="l" rtl="0" fontAlgn="base">
              <a:spcBef>
                <a:spcPct val="0"/>
              </a:spcBef>
              <a:spcAft>
                <a:spcPct val="0"/>
              </a:spcAft>
              <a:defRPr sz="3200" b="1" kern="1200">
                <a:solidFill>
                  <a:schemeClr val="lt1"/>
                </a:solidFill>
                <a:latin typeface="+mn-lt"/>
                <a:ea typeface="+mn-ea"/>
                <a:cs typeface="+mn-cs"/>
              </a:defRPr>
            </a:lvl2pPr>
            <a:lvl3pPr marL="914400" algn="l" rtl="0" fontAlgn="base">
              <a:spcBef>
                <a:spcPct val="0"/>
              </a:spcBef>
              <a:spcAft>
                <a:spcPct val="0"/>
              </a:spcAft>
              <a:defRPr sz="3200" b="1" kern="1200">
                <a:solidFill>
                  <a:schemeClr val="lt1"/>
                </a:solidFill>
                <a:latin typeface="+mn-lt"/>
                <a:ea typeface="+mn-ea"/>
                <a:cs typeface="+mn-cs"/>
              </a:defRPr>
            </a:lvl3pPr>
            <a:lvl4pPr marL="1371600" algn="l" rtl="0" fontAlgn="base">
              <a:spcBef>
                <a:spcPct val="0"/>
              </a:spcBef>
              <a:spcAft>
                <a:spcPct val="0"/>
              </a:spcAft>
              <a:defRPr sz="3200" b="1" kern="1200">
                <a:solidFill>
                  <a:schemeClr val="lt1"/>
                </a:solidFill>
                <a:latin typeface="+mn-lt"/>
                <a:ea typeface="+mn-ea"/>
                <a:cs typeface="+mn-cs"/>
              </a:defRPr>
            </a:lvl4pPr>
            <a:lvl5pPr marL="1828800" algn="l" rtl="0" fontAlgn="base">
              <a:spcBef>
                <a:spcPct val="0"/>
              </a:spcBef>
              <a:spcAft>
                <a:spcPct val="0"/>
              </a:spcAft>
              <a:defRPr sz="3200" b="1" kern="1200">
                <a:solidFill>
                  <a:schemeClr val="lt1"/>
                </a:solidFill>
                <a:latin typeface="+mn-lt"/>
                <a:ea typeface="+mn-ea"/>
                <a:cs typeface="+mn-cs"/>
              </a:defRPr>
            </a:lvl5pPr>
            <a:lvl6pPr marL="2286000" algn="l" defTabSz="914400" rtl="0" eaLnBrk="1" latinLnBrk="0" hangingPunct="1">
              <a:defRPr sz="3200" b="1" kern="1200">
                <a:solidFill>
                  <a:schemeClr val="lt1"/>
                </a:solidFill>
                <a:latin typeface="+mn-lt"/>
                <a:ea typeface="+mn-ea"/>
                <a:cs typeface="+mn-cs"/>
              </a:defRPr>
            </a:lvl6pPr>
            <a:lvl7pPr marL="2743200" algn="l" defTabSz="914400" rtl="0" eaLnBrk="1" latinLnBrk="0" hangingPunct="1">
              <a:defRPr sz="3200" b="1" kern="1200">
                <a:solidFill>
                  <a:schemeClr val="lt1"/>
                </a:solidFill>
                <a:latin typeface="+mn-lt"/>
                <a:ea typeface="+mn-ea"/>
                <a:cs typeface="+mn-cs"/>
              </a:defRPr>
            </a:lvl7pPr>
            <a:lvl8pPr marL="3200400" algn="l" defTabSz="914400" rtl="0" eaLnBrk="1" latinLnBrk="0" hangingPunct="1">
              <a:defRPr sz="3200" b="1" kern="1200">
                <a:solidFill>
                  <a:schemeClr val="lt1"/>
                </a:solidFill>
                <a:latin typeface="+mn-lt"/>
                <a:ea typeface="+mn-ea"/>
                <a:cs typeface="+mn-cs"/>
              </a:defRPr>
            </a:lvl8pPr>
            <a:lvl9pPr marL="3657600" algn="l" defTabSz="914400" rtl="0" eaLnBrk="1" latinLnBrk="0" hangingPunct="1">
              <a:defRPr sz="3200" b="1" kern="1200">
                <a:solidFill>
                  <a:schemeClr val="lt1"/>
                </a:solidFill>
                <a:latin typeface="+mn-lt"/>
                <a:ea typeface="+mn-ea"/>
                <a:cs typeface="+mn-cs"/>
              </a:defRPr>
            </a:lvl9pPr>
          </a:lstStyle>
          <a:p>
            <a:pPr marL="0" marR="0" lvl="0" indent="0" algn="ctr" defTabSz="1219140" rtl="0"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dirty="0">
              <a:ln>
                <a:noFill/>
              </a:ln>
              <a:solidFill>
                <a:srgbClr val="FFFFFF"/>
              </a:solidFill>
              <a:effectLst/>
              <a:uLnTx/>
              <a:uFillTx/>
              <a:latin typeface="Calibri"/>
              <a:ea typeface="+mn-ea"/>
              <a:cs typeface="+mn-cs"/>
            </a:endParaRPr>
          </a:p>
        </p:txBody>
      </p:sp>
      <p:sp>
        <p:nvSpPr>
          <p:cNvPr id="2" name="Title 1">
            <a:extLst>
              <a:ext uri="{FF2B5EF4-FFF2-40B4-BE49-F238E27FC236}">
                <a16:creationId xmlns:a16="http://schemas.microsoft.com/office/drawing/2014/main" id="{B9ADD39A-E5A5-E158-37FB-C6794C52F981}"/>
              </a:ext>
            </a:extLst>
          </p:cNvPr>
          <p:cNvSpPr>
            <a:spLocks noGrp="1"/>
          </p:cNvSpPr>
          <p:nvPr>
            <p:ph type="title"/>
          </p:nvPr>
        </p:nvSpPr>
        <p:spPr>
          <a:xfrm>
            <a:off x="838200" y="-1"/>
            <a:ext cx="10515600" cy="890765"/>
          </a:xfrm>
        </p:spPr>
        <p:txBody>
          <a:bodyPr/>
          <a:lstStyle/>
          <a:p>
            <a:r>
              <a:rPr lang="en-US" dirty="0"/>
              <a:t>A Novel </a:t>
            </a:r>
            <a:r>
              <a:rPr lang="en-US" dirty="0" err="1"/>
              <a:t>ANP</a:t>
            </a:r>
            <a:r>
              <a:rPr lang="en-US" dirty="0"/>
              <a:t> in Hypertension </a:t>
            </a:r>
          </a:p>
        </p:txBody>
      </p:sp>
      <p:sp>
        <p:nvSpPr>
          <p:cNvPr id="27" name="Footer Placeholder 26">
            <a:extLst>
              <a:ext uri="{FF2B5EF4-FFF2-40B4-BE49-F238E27FC236}">
                <a16:creationId xmlns:a16="http://schemas.microsoft.com/office/drawing/2014/main" id="{C9E1DE47-8007-0804-EE2F-8B3A4F9FA5A4}"/>
              </a:ext>
            </a:extLst>
          </p:cNvPr>
          <p:cNvSpPr>
            <a:spLocks noGrp="1"/>
          </p:cNvSpPr>
          <p:nvPr>
            <p:ph type="ftr" sz="quarter" idx="3"/>
          </p:nvPr>
        </p:nvSpPr>
        <p:spPr>
          <a:xfrm>
            <a:off x="838200" y="6356350"/>
            <a:ext cx="9686178" cy="365125"/>
          </a:xfrm>
        </p:spPr>
        <p:txBody>
          <a:bodyPr/>
          <a:lstStyle/>
          <a:p>
            <a:r>
              <a:rPr lang="en-US" dirty="0"/>
              <a:t>cGMP, cyclic guanosine monophosphate; GC, guanylyl cyclase; </a:t>
            </a:r>
            <a:r>
              <a:rPr lang="en-US" dirty="0" err="1"/>
              <a:t>GTP</a:t>
            </a:r>
            <a:r>
              <a:rPr lang="en-US" dirty="0"/>
              <a:t>, guanosine triphosphate; </a:t>
            </a:r>
            <a:r>
              <a:rPr lang="en-US" dirty="0" err="1"/>
              <a:t>MANP</a:t>
            </a:r>
            <a:r>
              <a:rPr lang="en-US" dirty="0"/>
              <a:t>, mutant atrial natriuretic peptide.</a:t>
            </a:r>
          </a:p>
          <a:p>
            <a:r>
              <a:rPr lang="en-US" dirty="0"/>
              <a:t>Chen HH, et al. </a:t>
            </a:r>
            <a:r>
              <a:rPr lang="en-US" i="1" dirty="0"/>
              <a:t>Hypertension. </a:t>
            </a:r>
            <a:r>
              <a:rPr lang="en-US" dirty="0"/>
              <a:t>2021;78(6):1859-1867. </a:t>
            </a:r>
          </a:p>
        </p:txBody>
      </p:sp>
    </p:spTree>
    <p:extLst>
      <p:ext uri="{BB962C8B-B14F-4D97-AF65-F5344CB8AC3E}">
        <p14:creationId xmlns:p14="http://schemas.microsoft.com/office/powerpoint/2010/main" val="2517565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descr="Diagram&#10;&#10;Description automatically generated">
            <a:extLst>
              <a:ext uri="{FF2B5EF4-FFF2-40B4-BE49-F238E27FC236}">
                <a16:creationId xmlns:a16="http://schemas.microsoft.com/office/drawing/2014/main" id="{B062BF86-83F8-03A3-BC19-87DFA84CE48A}"/>
              </a:ext>
            </a:extLst>
          </p:cNvPr>
          <p:cNvPicPr>
            <a:picLocks noChangeAspect="1"/>
          </p:cNvPicPr>
          <p:nvPr/>
        </p:nvPicPr>
        <p:blipFill rotWithShape="1">
          <a:blip r:embed="rId3"/>
          <a:srcRect t="2803"/>
          <a:stretch/>
        </p:blipFill>
        <p:spPr>
          <a:xfrm>
            <a:off x="1320068" y="1018839"/>
            <a:ext cx="9894764" cy="5209436"/>
          </a:xfrm>
          <a:prstGeom prst="rect">
            <a:avLst/>
          </a:prstGeom>
        </p:spPr>
      </p:pic>
      <p:sp>
        <p:nvSpPr>
          <p:cNvPr id="5" name="Left Arrow 8">
            <a:extLst>
              <a:ext uri="{FF2B5EF4-FFF2-40B4-BE49-F238E27FC236}">
                <a16:creationId xmlns:a16="http://schemas.microsoft.com/office/drawing/2014/main" id="{C4CE1AA1-2A4A-AB4C-979E-E3AF51072C83}"/>
              </a:ext>
            </a:extLst>
          </p:cNvPr>
          <p:cNvSpPr/>
          <p:nvPr/>
        </p:nvSpPr>
        <p:spPr>
          <a:xfrm flipH="1">
            <a:off x="3007629" y="3443890"/>
            <a:ext cx="577516" cy="367781"/>
          </a:xfrm>
          <a:prstGeom prst="leftArrow">
            <a:avLst>
              <a:gd name="adj1" fmla="val 50000"/>
              <a:gd name="adj2" fmla="val 64002"/>
            </a:avLst>
          </a:prstGeom>
          <a:solidFill>
            <a:srgbClr val="FF0000"/>
          </a:solidFill>
          <a:ln>
            <a:solidFill>
              <a:srgbClr val="FF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defPPr>
              <a:defRPr lang="en-US"/>
            </a:defPPr>
            <a:lvl1pPr algn="l" rtl="0" fontAlgn="base">
              <a:spcBef>
                <a:spcPct val="0"/>
              </a:spcBef>
              <a:spcAft>
                <a:spcPct val="0"/>
              </a:spcAft>
              <a:defRPr sz="3200" b="1" kern="1200">
                <a:solidFill>
                  <a:schemeClr val="lt1"/>
                </a:solidFill>
                <a:latin typeface="+mn-lt"/>
                <a:ea typeface="+mn-ea"/>
                <a:cs typeface="+mn-cs"/>
              </a:defRPr>
            </a:lvl1pPr>
            <a:lvl2pPr marL="457200" algn="l" rtl="0" fontAlgn="base">
              <a:spcBef>
                <a:spcPct val="0"/>
              </a:spcBef>
              <a:spcAft>
                <a:spcPct val="0"/>
              </a:spcAft>
              <a:defRPr sz="3200" b="1" kern="1200">
                <a:solidFill>
                  <a:schemeClr val="lt1"/>
                </a:solidFill>
                <a:latin typeface="+mn-lt"/>
                <a:ea typeface="+mn-ea"/>
                <a:cs typeface="+mn-cs"/>
              </a:defRPr>
            </a:lvl2pPr>
            <a:lvl3pPr marL="914400" algn="l" rtl="0" fontAlgn="base">
              <a:spcBef>
                <a:spcPct val="0"/>
              </a:spcBef>
              <a:spcAft>
                <a:spcPct val="0"/>
              </a:spcAft>
              <a:defRPr sz="3200" b="1" kern="1200">
                <a:solidFill>
                  <a:schemeClr val="lt1"/>
                </a:solidFill>
                <a:latin typeface="+mn-lt"/>
                <a:ea typeface="+mn-ea"/>
                <a:cs typeface="+mn-cs"/>
              </a:defRPr>
            </a:lvl3pPr>
            <a:lvl4pPr marL="1371600" algn="l" rtl="0" fontAlgn="base">
              <a:spcBef>
                <a:spcPct val="0"/>
              </a:spcBef>
              <a:spcAft>
                <a:spcPct val="0"/>
              </a:spcAft>
              <a:defRPr sz="3200" b="1" kern="1200">
                <a:solidFill>
                  <a:schemeClr val="lt1"/>
                </a:solidFill>
                <a:latin typeface="+mn-lt"/>
                <a:ea typeface="+mn-ea"/>
                <a:cs typeface="+mn-cs"/>
              </a:defRPr>
            </a:lvl4pPr>
            <a:lvl5pPr marL="1828800" algn="l" rtl="0" fontAlgn="base">
              <a:spcBef>
                <a:spcPct val="0"/>
              </a:spcBef>
              <a:spcAft>
                <a:spcPct val="0"/>
              </a:spcAft>
              <a:defRPr sz="3200" b="1" kern="1200">
                <a:solidFill>
                  <a:schemeClr val="lt1"/>
                </a:solidFill>
                <a:latin typeface="+mn-lt"/>
                <a:ea typeface="+mn-ea"/>
                <a:cs typeface="+mn-cs"/>
              </a:defRPr>
            </a:lvl5pPr>
            <a:lvl6pPr marL="2286000" algn="l" defTabSz="914400" rtl="0" eaLnBrk="1" latinLnBrk="0" hangingPunct="1">
              <a:defRPr sz="3200" b="1" kern="1200">
                <a:solidFill>
                  <a:schemeClr val="lt1"/>
                </a:solidFill>
                <a:latin typeface="+mn-lt"/>
                <a:ea typeface="+mn-ea"/>
                <a:cs typeface="+mn-cs"/>
              </a:defRPr>
            </a:lvl6pPr>
            <a:lvl7pPr marL="2743200" algn="l" defTabSz="914400" rtl="0" eaLnBrk="1" latinLnBrk="0" hangingPunct="1">
              <a:defRPr sz="3200" b="1" kern="1200">
                <a:solidFill>
                  <a:schemeClr val="lt1"/>
                </a:solidFill>
                <a:latin typeface="+mn-lt"/>
                <a:ea typeface="+mn-ea"/>
                <a:cs typeface="+mn-cs"/>
              </a:defRPr>
            </a:lvl7pPr>
            <a:lvl8pPr marL="3200400" algn="l" defTabSz="914400" rtl="0" eaLnBrk="1" latinLnBrk="0" hangingPunct="1">
              <a:defRPr sz="3200" b="1" kern="1200">
                <a:solidFill>
                  <a:schemeClr val="lt1"/>
                </a:solidFill>
                <a:latin typeface="+mn-lt"/>
                <a:ea typeface="+mn-ea"/>
                <a:cs typeface="+mn-cs"/>
              </a:defRPr>
            </a:lvl8pPr>
            <a:lvl9pPr marL="3657600" algn="l" defTabSz="914400" rtl="0" eaLnBrk="1" latinLnBrk="0" hangingPunct="1">
              <a:defRPr sz="3200" b="1" kern="1200">
                <a:solidFill>
                  <a:schemeClr val="lt1"/>
                </a:solidFill>
                <a:latin typeface="+mn-lt"/>
                <a:ea typeface="+mn-ea"/>
                <a:cs typeface="+mn-cs"/>
              </a:defRPr>
            </a:lvl9pPr>
          </a:lstStyle>
          <a:p>
            <a:pPr marL="0" marR="0" lvl="0" indent="0" algn="ctr" defTabSz="1219140" rtl="0"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dirty="0">
              <a:ln>
                <a:noFill/>
              </a:ln>
              <a:solidFill>
                <a:srgbClr val="FFFFFF"/>
              </a:solidFill>
              <a:effectLst/>
              <a:uLnTx/>
              <a:uFillTx/>
              <a:latin typeface="Calibri"/>
              <a:ea typeface="+mn-ea"/>
              <a:cs typeface="+mn-cs"/>
            </a:endParaRPr>
          </a:p>
        </p:txBody>
      </p:sp>
      <p:sp>
        <p:nvSpPr>
          <p:cNvPr id="6" name="Left Arrow 8">
            <a:extLst>
              <a:ext uri="{FF2B5EF4-FFF2-40B4-BE49-F238E27FC236}">
                <a16:creationId xmlns:a16="http://schemas.microsoft.com/office/drawing/2014/main" id="{2F56C4EF-4F79-9744-BA96-593BCB09F144}"/>
              </a:ext>
            </a:extLst>
          </p:cNvPr>
          <p:cNvSpPr/>
          <p:nvPr/>
        </p:nvSpPr>
        <p:spPr>
          <a:xfrm flipH="1">
            <a:off x="4925961" y="3439666"/>
            <a:ext cx="1380818" cy="367781"/>
          </a:xfrm>
          <a:prstGeom prst="leftArrow">
            <a:avLst>
              <a:gd name="adj1" fmla="val 50000"/>
              <a:gd name="adj2" fmla="val 64002"/>
            </a:avLst>
          </a:prstGeom>
          <a:solidFill>
            <a:srgbClr val="FF0000"/>
          </a:solidFill>
          <a:ln>
            <a:solidFill>
              <a:srgbClr val="FF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defPPr>
              <a:defRPr lang="en-US"/>
            </a:defPPr>
            <a:lvl1pPr algn="l" rtl="0" fontAlgn="base">
              <a:spcBef>
                <a:spcPct val="0"/>
              </a:spcBef>
              <a:spcAft>
                <a:spcPct val="0"/>
              </a:spcAft>
              <a:defRPr sz="3200" b="1" kern="1200">
                <a:solidFill>
                  <a:schemeClr val="lt1"/>
                </a:solidFill>
                <a:latin typeface="+mn-lt"/>
                <a:ea typeface="+mn-ea"/>
                <a:cs typeface="+mn-cs"/>
              </a:defRPr>
            </a:lvl1pPr>
            <a:lvl2pPr marL="457200" algn="l" rtl="0" fontAlgn="base">
              <a:spcBef>
                <a:spcPct val="0"/>
              </a:spcBef>
              <a:spcAft>
                <a:spcPct val="0"/>
              </a:spcAft>
              <a:defRPr sz="3200" b="1" kern="1200">
                <a:solidFill>
                  <a:schemeClr val="lt1"/>
                </a:solidFill>
                <a:latin typeface="+mn-lt"/>
                <a:ea typeface="+mn-ea"/>
                <a:cs typeface="+mn-cs"/>
              </a:defRPr>
            </a:lvl2pPr>
            <a:lvl3pPr marL="914400" algn="l" rtl="0" fontAlgn="base">
              <a:spcBef>
                <a:spcPct val="0"/>
              </a:spcBef>
              <a:spcAft>
                <a:spcPct val="0"/>
              </a:spcAft>
              <a:defRPr sz="3200" b="1" kern="1200">
                <a:solidFill>
                  <a:schemeClr val="lt1"/>
                </a:solidFill>
                <a:latin typeface="+mn-lt"/>
                <a:ea typeface="+mn-ea"/>
                <a:cs typeface="+mn-cs"/>
              </a:defRPr>
            </a:lvl3pPr>
            <a:lvl4pPr marL="1371600" algn="l" rtl="0" fontAlgn="base">
              <a:spcBef>
                <a:spcPct val="0"/>
              </a:spcBef>
              <a:spcAft>
                <a:spcPct val="0"/>
              </a:spcAft>
              <a:defRPr sz="3200" b="1" kern="1200">
                <a:solidFill>
                  <a:schemeClr val="lt1"/>
                </a:solidFill>
                <a:latin typeface="+mn-lt"/>
                <a:ea typeface="+mn-ea"/>
                <a:cs typeface="+mn-cs"/>
              </a:defRPr>
            </a:lvl4pPr>
            <a:lvl5pPr marL="1828800" algn="l" rtl="0" fontAlgn="base">
              <a:spcBef>
                <a:spcPct val="0"/>
              </a:spcBef>
              <a:spcAft>
                <a:spcPct val="0"/>
              </a:spcAft>
              <a:defRPr sz="3200" b="1" kern="1200">
                <a:solidFill>
                  <a:schemeClr val="lt1"/>
                </a:solidFill>
                <a:latin typeface="+mn-lt"/>
                <a:ea typeface="+mn-ea"/>
                <a:cs typeface="+mn-cs"/>
              </a:defRPr>
            </a:lvl5pPr>
            <a:lvl6pPr marL="2286000" algn="l" defTabSz="914400" rtl="0" eaLnBrk="1" latinLnBrk="0" hangingPunct="1">
              <a:defRPr sz="3200" b="1" kern="1200">
                <a:solidFill>
                  <a:schemeClr val="lt1"/>
                </a:solidFill>
                <a:latin typeface="+mn-lt"/>
                <a:ea typeface="+mn-ea"/>
                <a:cs typeface="+mn-cs"/>
              </a:defRPr>
            </a:lvl6pPr>
            <a:lvl7pPr marL="2743200" algn="l" defTabSz="914400" rtl="0" eaLnBrk="1" latinLnBrk="0" hangingPunct="1">
              <a:defRPr sz="3200" b="1" kern="1200">
                <a:solidFill>
                  <a:schemeClr val="lt1"/>
                </a:solidFill>
                <a:latin typeface="+mn-lt"/>
                <a:ea typeface="+mn-ea"/>
                <a:cs typeface="+mn-cs"/>
              </a:defRPr>
            </a:lvl7pPr>
            <a:lvl8pPr marL="3200400" algn="l" defTabSz="914400" rtl="0" eaLnBrk="1" latinLnBrk="0" hangingPunct="1">
              <a:defRPr sz="3200" b="1" kern="1200">
                <a:solidFill>
                  <a:schemeClr val="lt1"/>
                </a:solidFill>
                <a:latin typeface="+mn-lt"/>
                <a:ea typeface="+mn-ea"/>
                <a:cs typeface="+mn-cs"/>
              </a:defRPr>
            </a:lvl8pPr>
            <a:lvl9pPr marL="3657600" algn="l" defTabSz="914400" rtl="0" eaLnBrk="1" latinLnBrk="0" hangingPunct="1">
              <a:defRPr sz="3200" b="1" kern="1200">
                <a:solidFill>
                  <a:schemeClr val="lt1"/>
                </a:solidFill>
                <a:latin typeface="+mn-lt"/>
                <a:ea typeface="+mn-ea"/>
                <a:cs typeface="+mn-cs"/>
              </a:defRPr>
            </a:lvl9pPr>
          </a:lstStyle>
          <a:p>
            <a:pPr marL="0" marR="0" lvl="0" indent="0" algn="ctr" defTabSz="1219140" rtl="0"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dirty="0">
              <a:ln>
                <a:noFill/>
              </a:ln>
              <a:solidFill>
                <a:srgbClr val="FFFFFF"/>
              </a:solidFill>
              <a:effectLst/>
              <a:uLnTx/>
              <a:uFillTx/>
              <a:latin typeface="Calibri"/>
              <a:ea typeface="+mn-ea"/>
              <a:cs typeface="+mn-cs"/>
            </a:endParaRPr>
          </a:p>
        </p:txBody>
      </p:sp>
      <p:sp>
        <p:nvSpPr>
          <p:cNvPr id="2" name="Title 1">
            <a:extLst>
              <a:ext uri="{FF2B5EF4-FFF2-40B4-BE49-F238E27FC236}">
                <a16:creationId xmlns:a16="http://schemas.microsoft.com/office/drawing/2014/main" id="{B9ADD39A-E5A5-E158-37FB-C6794C52F981}"/>
              </a:ext>
            </a:extLst>
          </p:cNvPr>
          <p:cNvSpPr>
            <a:spLocks noGrp="1"/>
          </p:cNvSpPr>
          <p:nvPr>
            <p:ph type="title"/>
          </p:nvPr>
        </p:nvSpPr>
        <p:spPr>
          <a:xfrm>
            <a:off x="838200" y="-1"/>
            <a:ext cx="10515600" cy="890765"/>
          </a:xfrm>
        </p:spPr>
        <p:txBody>
          <a:bodyPr/>
          <a:lstStyle/>
          <a:p>
            <a:r>
              <a:rPr lang="en-US" dirty="0"/>
              <a:t>A Novel </a:t>
            </a:r>
            <a:r>
              <a:rPr lang="en-US" dirty="0" err="1"/>
              <a:t>ANP</a:t>
            </a:r>
            <a:r>
              <a:rPr lang="en-US" dirty="0"/>
              <a:t> in Hypertension </a:t>
            </a:r>
          </a:p>
        </p:txBody>
      </p:sp>
      <p:sp>
        <p:nvSpPr>
          <p:cNvPr id="27" name="Footer Placeholder 26">
            <a:extLst>
              <a:ext uri="{FF2B5EF4-FFF2-40B4-BE49-F238E27FC236}">
                <a16:creationId xmlns:a16="http://schemas.microsoft.com/office/drawing/2014/main" id="{C9E1DE47-8007-0804-EE2F-8B3A4F9FA5A4}"/>
              </a:ext>
            </a:extLst>
          </p:cNvPr>
          <p:cNvSpPr>
            <a:spLocks noGrp="1"/>
          </p:cNvSpPr>
          <p:nvPr>
            <p:ph type="ftr" sz="quarter" idx="3"/>
          </p:nvPr>
        </p:nvSpPr>
        <p:spPr>
          <a:xfrm>
            <a:off x="838200" y="6356350"/>
            <a:ext cx="9686178" cy="365125"/>
          </a:xfrm>
        </p:spPr>
        <p:txBody>
          <a:bodyPr/>
          <a:lstStyle/>
          <a:p>
            <a:r>
              <a:rPr lang="en-US" dirty="0"/>
              <a:t>cGMP, cyclic guanosine monophosphate; GC, guanylyl cyclase; </a:t>
            </a:r>
            <a:r>
              <a:rPr lang="en-US" dirty="0" err="1"/>
              <a:t>GTP</a:t>
            </a:r>
            <a:r>
              <a:rPr lang="en-US" dirty="0"/>
              <a:t>, guanosine triphosphate; </a:t>
            </a:r>
            <a:r>
              <a:rPr lang="en-US" dirty="0" err="1"/>
              <a:t>MANP</a:t>
            </a:r>
            <a:r>
              <a:rPr lang="en-US" dirty="0"/>
              <a:t>, mutant atrial natriuretic peptide.</a:t>
            </a:r>
          </a:p>
          <a:p>
            <a:r>
              <a:rPr lang="en-US" dirty="0"/>
              <a:t>Chen HH, et al. </a:t>
            </a:r>
            <a:r>
              <a:rPr lang="en-US" i="1" dirty="0"/>
              <a:t>Hypertension. </a:t>
            </a:r>
            <a:r>
              <a:rPr lang="en-US" dirty="0"/>
              <a:t>2021;78(6):1859-1867. </a:t>
            </a:r>
          </a:p>
        </p:txBody>
      </p:sp>
    </p:spTree>
    <p:extLst>
      <p:ext uri="{BB962C8B-B14F-4D97-AF65-F5344CB8AC3E}">
        <p14:creationId xmlns:p14="http://schemas.microsoft.com/office/powerpoint/2010/main" val="1478523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descr="Diagram&#10;&#10;Description automatically generated">
            <a:extLst>
              <a:ext uri="{FF2B5EF4-FFF2-40B4-BE49-F238E27FC236}">
                <a16:creationId xmlns:a16="http://schemas.microsoft.com/office/drawing/2014/main" id="{B062BF86-83F8-03A3-BC19-87DFA84CE48A}"/>
              </a:ext>
            </a:extLst>
          </p:cNvPr>
          <p:cNvPicPr>
            <a:picLocks noChangeAspect="1"/>
          </p:cNvPicPr>
          <p:nvPr/>
        </p:nvPicPr>
        <p:blipFill rotWithShape="1">
          <a:blip r:embed="rId3"/>
          <a:srcRect t="2803"/>
          <a:stretch/>
        </p:blipFill>
        <p:spPr>
          <a:xfrm>
            <a:off x="1320068" y="1018839"/>
            <a:ext cx="9894764" cy="5209436"/>
          </a:xfrm>
          <a:prstGeom prst="rect">
            <a:avLst/>
          </a:prstGeom>
        </p:spPr>
      </p:pic>
      <p:sp>
        <p:nvSpPr>
          <p:cNvPr id="5" name="Left Arrow 8">
            <a:extLst>
              <a:ext uri="{FF2B5EF4-FFF2-40B4-BE49-F238E27FC236}">
                <a16:creationId xmlns:a16="http://schemas.microsoft.com/office/drawing/2014/main" id="{C4CE1AA1-2A4A-AB4C-979E-E3AF51072C83}"/>
              </a:ext>
            </a:extLst>
          </p:cNvPr>
          <p:cNvSpPr/>
          <p:nvPr/>
        </p:nvSpPr>
        <p:spPr>
          <a:xfrm flipH="1">
            <a:off x="3007629" y="3443890"/>
            <a:ext cx="577516" cy="367781"/>
          </a:xfrm>
          <a:prstGeom prst="leftArrow">
            <a:avLst>
              <a:gd name="adj1" fmla="val 50000"/>
              <a:gd name="adj2" fmla="val 64002"/>
            </a:avLst>
          </a:prstGeom>
          <a:solidFill>
            <a:srgbClr val="FF0000"/>
          </a:solidFill>
          <a:ln>
            <a:solidFill>
              <a:srgbClr val="FF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defPPr>
              <a:defRPr lang="en-US"/>
            </a:defPPr>
            <a:lvl1pPr algn="l" rtl="0" fontAlgn="base">
              <a:spcBef>
                <a:spcPct val="0"/>
              </a:spcBef>
              <a:spcAft>
                <a:spcPct val="0"/>
              </a:spcAft>
              <a:defRPr sz="3200" b="1" kern="1200">
                <a:solidFill>
                  <a:schemeClr val="lt1"/>
                </a:solidFill>
                <a:latin typeface="+mn-lt"/>
                <a:ea typeface="+mn-ea"/>
                <a:cs typeface="+mn-cs"/>
              </a:defRPr>
            </a:lvl1pPr>
            <a:lvl2pPr marL="457200" algn="l" rtl="0" fontAlgn="base">
              <a:spcBef>
                <a:spcPct val="0"/>
              </a:spcBef>
              <a:spcAft>
                <a:spcPct val="0"/>
              </a:spcAft>
              <a:defRPr sz="3200" b="1" kern="1200">
                <a:solidFill>
                  <a:schemeClr val="lt1"/>
                </a:solidFill>
                <a:latin typeface="+mn-lt"/>
                <a:ea typeface="+mn-ea"/>
                <a:cs typeface="+mn-cs"/>
              </a:defRPr>
            </a:lvl2pPr>
            <a:lvl3pPr marL="914400" algn="l" rtl="0" fontAlgn="base">
              <a:spcBef>
                <a:spcPct val="0"/>
              </a:spcBef>
              <a:spcAft>
                <a:spcPct val="0"/>
              </a:spcAft>
              <a:defRPr sz="3200" b="1" kern="1200">
                <a:solidFill>
                  <a:schemeClr val="lt1"/>
                </a:solidFill>
                <a:latin typeface="+mn-lt"/>
                <a:ea typeface="+mn-ea"/>
                <a:cs typeface="+mn-cs"/>
              </a:defRPr>
            </a:lvl3pPr>
            <a:lvl4pPr marL="1371600" algn="l" rtl="0" fontAlgn="base">
              <a:spcBef>
                <a:spcPct val="0"/>
              </a:spcBef>
              <a:spcAft>
                <a:spcPct val="0"/>
              </a:spcAft>
              <a:defRPr sz="3200" b="1" kern="1200">
                <a:solidFill>
                  <a:schemeClr val="lt1"/>
                </a:solidFill>
                <a:latin typeface="+mn-lt"/>
                <a:ea typeface="+mn-ea"/>
                <a:cs typeface="+mn-cs"/>
              </a:defRPr>
            </a:lvl4pPr>
            <a:lvl5pPr marL="1828800" algn="l" rtl="0" fontAlgn="base">
              <a:spcBef>
                <a:spcPct val="0"/>
              </a:spcBef>
              <a:spcAft>
                <a:spcPct val="0"/>
              </a:spcAft>
              <a:defRPr sz="3200" b="1" kern="1200">
                <a:solidFill>
                  <a:schemeClr val="lt1"/>
                </a:solidFill>
                <a:latin typeface="+mn-lt"/>
                <a:ea typeface="+mn-ea"/>
                <a:cs typeface="+mn-cs"/>
              </a:defRPr>
            </a:lvl5pPr>
            <a:lvl6pPr marL="2286000" algn="l" defTabSz="914400" rtl="0" eaLnBrk="1" latinLnBrk="0" hangingPunct="1">
              <a:defRPr sz="3200" b="1" kern="1200">
                <a:solidFill>
                  <a:schemeClr val="lt1"/>
                </a:solidFill>
                <a:latin typeface="+mn-lt"/>
                <a:ea typeface="+mn-ea"/>
                <a:cs typeface="+mn-cs"/>
              </a:defRPr>
            </a:lvl6pPr>
            <a:lvl7pPr marL="2743200" algn="l" defTabSz="914400" rtl="0" eaLnBrk="1" latinLnBrk="0" hangingPunct="1">
              <a:defRPr sz="3200" b="1" kern="1200">
                <a:solidFill>
                  <a:schemeClr val="lt1"/>
                </a:solidFill>
                <a:latin typeface="+mn-lt"/>
                <a:ea typeface="+mn-ea"/>
                <a:cs typeface="+mn-cs"/>
              </a:defRPr>
            </a:lvl7pPr>
            <a:lvl8pPr marL="3200400" algn="l" defTabSz="914400" rtl="0" eaLnBrk="1" latinLnBrk="0" hangingPunct="1">
              <a:defRPr sz="3200" b="1" kern="1200">
                <a:solidFill>
                  <a:schemeClr val="lt1"/>
                </a:solidFill>
                <a:latin typeface="+mn-lt"/>
                <a:ea typeface="+mn-ea"/>
                <a:cs typeface="+mn-cs"/>
              </a:defRPr>
            </a:lvl8pPr>
            <a:lvl9pPr marL="3657600" algn="l" defTabSz="914400" rtl="0" eaLnBrk="1" latinLnBrk="0" hangingPunct="1">
              <a:defRPr sz="3200" b="1" kern="1200">
                <a:solidFill>
                  <a:schemeClr val="lt1"/>
                </a:solidFill>
                <a:latin typeface="+mn-lt"/>
                <a:ea typeface="+mn-ea"/>
                <a:cs typeface="+mn-cs"/>
              </a:defRPr>
            </a:lvl9pPr>
          </a:lstStyle>
          <a:p>
            <a:pPr marL="0" marR="0" lvl="0" indent="0" algn="ctr" defTabSz="1219140" rtl="0"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dirty="0">
              <a:ln>
                <a:noFill/>
              </a:ln>
              <a:solidFill>
                <a:srgbClr val="FFFFFF"/>
              </a:solidFill>
              <a:effectLst/>
              <a:uLnTx/>
              <a:uFillTx/>
              <a:latin typeface="Calibri"/>
              <a:ea typeface="+mn-ea"/>
              <a:cs typeface="+mn-cs"/>
            </a:endParaRPr>
          </a:p>
        </p:txBody>
      </p:sp>
      <p:sp>
        <p:nvSpPr>
          <p:cNvPr id="6" name="Left Arrow 8">
            <a:extLst>
              <a:ext uri="{FF2B5EF4-FFF2-40B4-BE49-F238E27FC236}">
                <a16:creationId xmlns:a16="http://schemas.microsoft.com/office/drawing/2014/main" id="{2F56C4EF-4F79-9744-BA96-593BCB09F144}"/>
              </a:ext>
            </a:extLst>
          </p:cNvPr>
          <p:cNvSpPr/>
          <p:nvPr/>
        </p:nvSpPr>
        <p:spPr>
          <a:xfrm flipH="1">
            <a:off x="4925961" y="3439666"/>
            <a:ext cx="1380818" cy="367781"/>
          </a:xfrm>
          <a:prstGeom prst="leftArrow">
            <a:avLst>
              <a:gd name="adj1" fmla="val 50000"/>
              <a:gd name="adj2" fmla="val 64002"/>
            </a:avLst>
          </a:prstGeom>
          <a:solidFill>
            <a:srgbClr val="FF0000"/>
          </a:solidFill>
          <a:ln>
            <a:solidFill>
              <a:srgbClr val="FF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defPPr>
              <a:defRPr lang="en-US"/>
            </a:defPPr>
            <a:lvl1pPr algn="l" rtl="0" fontAlgn="base">
              <a:spcBef>
                <a:spcPct val="0"/>
              </a:spcBef>
              <a:spcAft>
                <a:spcPct val="0"/>
              </a:spcAft>
              <a:defRPr sz="3200" b="1" kern="1200">
                <a:solidFill>
                  <a:schemeClr val="lt1"/>
                </a:solidFill>
                <a:latin typeface="+mn-lt"/>
                <a:ea typeface="+mn-ea"/>
                <a:cs typeface="+mn-cs"/>
              </a:defRPr>
            </a:lvl1pPr>
            <a:lvl2pPr marL="457200" algn="l" rtl="0" fontAlgn="base">
              <a:spcBef>
                <a:spcPct val="0"/>
              </a:spcBef>
              <a:spcAft>
                <a:spcPct val="0"/>
              </a:spcAft>
              <a:defRPr sz="3200" b="1" kern="1200">
                <a:solidFill>
                  <a:schemeClr val="lt1"/>
                </a:solidFill>
                <a:latin typeface="+mn-lt"/>
                <a:ea typeface="+mn-ea"/>
                <a:cs typeface="+mn-cs"/>
              </a:defRPr>
            </a:lvl2pPr>
            <a:lvl3pPr marL="914400" algn="l" rtl="0" fontAlgn="base">
              <a:spcBef>
                <a:spcPct val="0"/>
              </a:spcBef>
              <a:spcAft>
                <a:spcPct val="0"/>
              </a:spcAft>
              <a:defRPr sz="3200" b="1" kern="1200">
                <a:solidFill>
                  <a:schemeClr val="lt1"/>
                </a:solidFill>
                <a:latin typeface="+mn-lt"/>
                <a:ea typeface="+mn-ea"/>
                <a:cs typeface="+mn-cs"/>
              </a:defRPr>
            </a:lvl3pPr>
            <a:lvl4pPr marL="1371600" algn="l" rtl="0" fontAlgn="base">
              <a:spcBef>
                <a:spcPct val="0"/>
              </a:spcBef>
              <a:spcAft>
                <a:spcPct val="0"/>
              </a:spcAft>
              <a:defRPr sz="3200" b="1" kern="1200">
                <a:solidFill>
                  <a:schemeClr val="lt1"/>
                </a:solidFill>
                <a:latin typeface="+mn-lt"/>
                <a:ea typeface="+mn-ea"/>
                <a:cs typeface="+mn-cs"/>
              </a:defRPr>
            </a:lvl4pPr>
            <a:lvl5pPr marL="1828800" algn="l" rtl="0" fontAlgn="base">
              <a:spcBef>
                <a:spcPct val="0"/>
              </a:spcBef>
              <a:spcAft>
                <a:spcPct val="0"/>
              </a:spcAft>
              <a:defRPr sz="3200" b="1" kern="1200">
                <a:solidFill>
                  <a:schemeClr val="lt1"/>
                </a:solidFill>
                <a:latin typeface="+mn-lt"/>
                <a:ea typeface="+mn-ea"/>
                <a:cs typeface="+mn-cs"/>
              </a:defRPr>
            </a:lvl5pPr>
            <a:lvl6pPr marL="2286000" algn="l" defTabSz="914400" rtl="0" eaLnBrk="1" latinLnBrk="0" hangingPunct="1">
              <a:defRPr sz="3200" b="1" kern="1200">
                <a:solidFill>
                  <a:schemeClr val="lt1"/>
                </a:solidFill>
                <a:latin typeface="+mn-lt"/>
                <a:ea typeface="+mn-ea"/>
                <a:cs typeface="+mn-cs"/>
              </a:defRPr>
            </a:lvl6pPr>
            <a:lvl7pPr marL="2743200" algn="l" defTabSz="914400" rtl="0" eaLnBrk="1" latinLnBrk="0" hangingPunct="1">
              <a:defRPr sz="3200" b="1" kern="1200">
                <a:solidFill>
                  <a:schemeClr val="lt1"/>
                </a:solidFill>
                <a:latin typeface="+mn-lt"/>
                <a:ea typeface="+mn-ea"/>
                <a:cs typeface="+mn-cs"/>
              </a:defRPr>
            </a:lvl7pPr>
            <a:lvl8pPr marL="3200400" algn="l" defTabSz="914400" rtl="0" eaLnBrk="1" latinLnBrk="0" hangingPunct="1">
              <a:defRPr sz="3200" b="1" kern="1200">
                <a:solidFill>
                  <a:schemeClr val="lt1"/>
                </a:solidFill>
                <a:latin typeface="+mn-lt"/>
                <a:ea typeface="+mn-ea"/>
                <a:cs typeface="+mn-cs"/>
              </a:defRPr>
            </a:lvl8pPr>
            <a:lvl9pPr marL="3657600" algn="l" defTabSz="914400" rtl="0" eaLnBrk="1" latinLnBrk="0" hangingPunct="1">
              <a:defRPr sz="3200" b="1" kern="1200">
                <a:solidFill>
                  <a:schemeClr val="lt1"/>
                </a:solidFill>
                <a:latin typeface="+mn-lt"/>
                <a:ea typeface="+mn-ea"/>
                <a:cs typeface="+mn-cs"/>
              </a:defRPr>
            </a:lvl9pPr>
          </a:lstStyle>
          <a:p>
            <a:pPr marL="0" marR="0" lvl="0" indent="0" algn="ctr" defTabSz="1219140" rtl="0"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dirty="0">
              <a:ln>
                <a:noFill/>
              </a:ln>
              <a:solidFill>
                <a:srgbClr val="FFFFFF"/>
              </a:solidFill>
              <a:effectLst/>
              <a:uLnTx/>
              <a:uFillTx/>
              <a:latin typeface="Calibri"/>
              <a:ea typeface="+mn-ea"/>
              <a:cs typeface="+mn-cs"/>
            </a:endParaRPr>
          </a:p>
        </p:txBody>
      </p:sp>
      <p:sp>
        <p:nvSpPr>
          <p:cNvPr id="9" name="Left Arrow 8">
            <a:extLst>
              <a:ext uri="{FF2B5EF4-FFF2-40B4-BE49-F238E27FC236}">
                <a16:creationId xmlns:a16="http://schemas.microsoft.com/office/drawing/2014/main" id="{22B7CDBA-CFD2-E744-8B16-18937578E08B}"/>
              </a:ext>
            </a:extLst>
          </p:cNvPr>
          <p:cNvSpPr/>
          <p:nvPr/>
        </p:nvSpPr>
        <p:spPr>
          <a:xfrm flipH="1">
            <a:off x="5848782" y="1733396"/>
            <a:ext cx="915994" cy="367782"/>
          </a:xfrm>
          <a:prstGeom prst="leftArrow">
            <a:avLst>
              <a:gd name="adj1" fmla="val 50000"/>
              <a:gd name="adj2" fmla="val 64002"/>
            </a:avLst>
          </a:prstGeom>
          <a:solidFill>
            <a:srgbClr val="FF0000"/>
          </a:solidFill>
          <a:ln>
            <a:solidFill>
              <a:srgbClr val="FF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defPPr>
              <a:defRPr lang="en-US"/>
            </a:defPPr>
            <a:lvl1pPr algn="l" rtl="0" fontAlgn="base">
              <a:spcBef>
                <a:spcPct val="0"/>
              </a:spcBef>
              <a:spcAft>
                <a:spcPct val="0"/>
              </a:spcAft>
              <a:defRPr sz="3200" b="1" kern="1200">
                <a:solidFill>
                  <a:schemeClr val="lt1"/>
                </a:solidFill>
                <a:latin typeface="+mn-lt"/>
                <a:ea typeface="+mn-ea"/>
                <a:cs typeface="+mn-cs"/>
              </a:defRPr>
            </a:lvl1pPr>
            <a:lvl2pPr marL="457200" algn="l" rtl="0" fontAlgn="base">
              <a:spcBef>
                <a:spcPct val="0"/>
              </a:spcBef>
              <a:spcAft>
                <a:spcPct val="0"/>
              </a:spcAft>
              <a:defRPr sz="3200" b="1" kern="1200">
                <a:solidFill>
                  <a:schemeClr val="lt1"/>
                </a:solidFill>
                <a:latin typeface="+mn-lt"/>
                <a:ea typeface="+mn-ea"/>
                <a:cs typeface="+mn-cs"/>
              </a:defRPr>
            </a:lvl2pPr>
            <a:lvl3pPr marL="914400" algn="l" rtl="0" fontAlgn="base">
              <a:spcBef>
                <a:spcPct val="0"/>
              </a:spcBef>
              <a:spcAft>
                <a:spcPct val="0"/>
              </a:spcAft>
              <a:defRPr sz="3200" b="1" kern="1200">
                <a:solidFill>
                  <a:schemeClr val="lt1"/>
                </a:solidFill>
                <a:latin typeface="+mn-lt"/>
                <a:ea typeface="+mn-ea"/>
                <a:cs typeface="+mn-cs"/>
              </a:defRPr>
            </a:lvl3pPr>
            <a:lvl4pPr marL="1371600" algn="l" rtl="0" fontAlgn="base">
              <a:spcBef>
                <a:spcPct val="0"/>
              </a:spcBef>
              <a:spcAft>
                <a:spcPct val="0"/>
              </a:spcAft>
              <a:defRPr sz="3200" b="1" kern="1200">
                <a:solidFill>
                  <a:schemeClr val="lt1"/>
                </a:solidFill>
                <a:latin typeface="+mn-lt"/>
                <a:ea typeface="+mn-ea"/>
                <a:cs typeface="+mn-cs"/>
              </a:defRPr>
            </a:lvl4pPr>
            <a:lvl5pPr marL="1828800" algn="l" rtl="0" fontAlgn="base">
              <a:spcBef>
                <a:spcPct val="0"/>
              </a:spcBef>
              <a:spcAft>
                <a:spcPct val="0"/>
              </a:spcAft>
              <a:defRPr sz="3200" b="1" kern="1200">
                <a:solidFill>
                  <a:schemeClr val="lt1"/>
                </a:solidFill>
                <a:latin typeface="+mn-lt"/>
                <a:ea typeface="+mn-ea"/>
                <a:cs typeface="+mn-cs"/>
              </a:defRPr>
            </a:lvl5pPr>
            <a:lvl6pPr marL="2286000" algn="l" defTabSz="914400" rtl="0" eaLnBrk="1" latinLnBrk="0" hangingPunct="1">
              <a:defRPr sz="3200" b="1" kern="1200">
                <a:solidFill>
                  <a:schemeClr val="lt1"/>
                </a:solidFill>
                <a:latin typeface="+mn-lt"/>
                <a:ea typeface="+mn-ea"/>
                <a:cs typeface="+mn-cs"/>
              </a:defRPr>
            </a:lvl6pPr>
            <a:lvl7pPr marL="2743200" algn="l" defTabSz="914400" rtl="0" eaLnBrk="1" latinLnBrk="0" hangingPunct="1">
              <a:defRPr sz="3200" b="1" kern="1200">
                <a:solidFill>
                  <a:schemeClr val="lt1"/>
                </a:solidFill>
                <a:latin typeface="+mn-lt"/>
                <a:ea typeface="+mn-ea"/>
                <a:cs typeface="+mn-cs"/>
              </a:defRPr>
            </a:lvl7pPr>
            <a:lvl8pPr marL="3200400" algn="l" defTabSz="914400" rtl="0" eaLnBrk="1" latinLnBrk="0" hangingPunct="1">
              <a:defRPr sz="3200" b="1" kern="1200">
                <a:solidFill>
                  <a:schemeClr val="lt1"/>
                </a:solidFill>
                <a:latin typeface="+mn-lt"/>
                <a:ea typeface="+mn-ea"/>
                <a:cs typeface="+mn-cs"/>
              </a:defRPr>
            </a:lvl8pPr>
            <a:lvl9pPr marL="3657600" algn="l" defTabSz="914400" rtl="0" eaLnBrk="1" latinLnBrk="0" hangingPunct="1">
              <a:defRPr sz="3200" b="1" kern="1200">
                <a:solidFill>
                  <a:schemeClr val="lt1"/>
                </a:solidFill>
                <a:latin typeface="+mn-lt"/>
                <a:ea typeface="+mn-ea"/>
                <a:cs typeface="+mn-cs"/>
              </a:defRPr>
            </a:lvl9pPr>
          </a:lstStyle>
          <a:p>
            <a:pPr marL="0" marR="0" lvl="0" indent="0" algn="ctr" defTabSz="1219140" rtl="0"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dirty="0">
              <a:ln>
                <a:noFill/>
              </a:ln>
              <a:solidFill>
                <a:srgbClr val="FFFFFF"/>
              </a:solidFill>
              <a:effectLst/>
              <a:uLnTx/>
              <a:uFillTx/>
              <a:latin typeface="Calibri"/>
              <a:ea typeface="+mn-ea"/>
              <a:cs typeface="+mn-cs"/>
            </a:endParaRPr>
          </a:p>
        </p:txBody>
      </p:sp>
      <p:sp>
        <p:nvSpPr>
          <p:cNvPr id="2" name="Title 1">
            <a:extLst>
              <a:ext uri="{FF2B5EF4-FFF2-40B4-BE49-F238E27FC236}">
                <a16:creationId xmlns:a16="http://schemas.microsoft.com/office/drawing/2014/main" id="{B9ADD39A-E5A5-E158-37FB-C6794C52F981}"/>
              </a:ext>
            </a:extLst>
          </p:cNvPr>
          <p:cNvSpPr>
            <a:spLocks noGrp="1"/>
          </p:cNvSpPr>
          <p:nvPr>
            <p:ph type="title"/>
          </p:nvPr>
        </p:nvSpPr>
        <p:spPr>
          <a:xfrm>
            <a:off x="838200" y="-1"/>
            <a:ext cx="10515600" cy="890765"/>
          </a:xfrm>
        </p:spPr>
        <p:txBody>
          <a:bodyPr/>
          <a:lstStyle/>
          <a:p>
            <a:r>
              <a:rPr lang="en-US" dirty="0"/>
              <a:t>A Novel </a:t>
            </a:r>
            <a:r>
              <a:rPr lang="en-US" dirty="0" err="1"/>
              <a:t>ANP</a:t>
            </a:r>
            <a:r>
              <a:rPr lang="en-US" dirty="0"/>
              <a:t> in Hypertension </a:t>
            </a:r>
          </a:p>
        </p:txBody>
      </p:sp>
      <p:sp>
        <p:nvSpPr>
          <p:cNvPr id="27" name="Footer Placeholder 26">
            <a:extLst>
              <a:ext uri="{FF2B5EF4-FFF2-40B4-BE49-F238E27FC236}">
                <a16:creationId xmlns:a16="http://schemas.microsoft.com/office/drawing/2014/main" id="{C9E1DE47-8007-0804-EE2F-8B3A4F9FA5A4}"/>
              </a:ext>
            </a:extLst>
          </p:cNvPr>
          <p:cNvSpPr>
            <a:spLocks noGrp="1"/>
          </p:cNvSpPr>
          <p:nvPr>
            <p:ph type="ftr" sz="quarter" idx="3"/>
          </p:nvPr>
        </p:nvSpPr>
        <p:spPr>
          <a:xfrm>
            <a:off x="838200" y="6356350"/>
            <a:ext cx="9686178" cy="365125"/>
          </a:xfrm>
        </p:spPr>
        <p:txBody>
          <a:bodyPr/>
          <a:lstStyle/>
          <a:p>
            <a:r>
              <a:rPr lang="en-US" dirty="0"/>
              <a:t>cGMP, cyclic guanosine monophosphate; GC, guanylyl cyclase; </a:t>
            </a:r>
            <a:r>
              <a:rPr lang="en-US" dirty="0" err="1"/>
              <a:t>GTP</a:t>
            </a:r>
            <a:r>
              <a:rPr lang="en-US" dirty="0"/>
              <a:t>, guanosine triphosphate; </a:t>
            </a:r>
            <a:r>
              <a:rPr lang="en-US" dirty="0" err="1"/>
              <a:t>MANP</a:t>
            </a:r>
            <a:r>
              <a:rPr lang="en-US" dirty="0"/>
              <a:t>, mutant atrial natriuretic peptide.</a:t>
            </a:r>
          </a:p>
          <a:p>
            <a:r>
              <a:rPr lang="en-US" dirty="0"/>
              <a:t>Chen HH, et al. </a:t>
            </a:r>
            <a:r>
              <a:rPr lang="en-US" i="1" dirty="0"/>
              <a:t>Hypertension. </a:t>
            </a:r>
            <a:r>
              <a:rPr lang="en-US" dirty="0"/>
              <a:t>2021;78(6):1859-1867. </a:t>
            </a:r>
          </a:p>
        </p:txBody>
      </p:sp>
    </p:spTree>
    <p:extLst>
      <p:ext uri="{BB962C8B-B14F-4D97-AF65-F5344CB8AC3E}">
        <p14:creationId xmlns:p14="http://schemas.microsoft.com/office/powerpoint/2010/main" val="1491566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descr="Diagram&#10;&#10;Description automatically generated">
            <a:extLst>
              <a:ext uri="{FF2B5EF4-FFF2-40B4-BE49-F238E27FC236}">
                <a16:creationId xmlns:a16="http://schemas.microsoft.com/office/drawing/2014/main" id="{B062BF86-83F8-03A3-BC19-87DFA84CE48A}"/>
              </a:ext>
            </a:extLst>
          </p:cNvPr>
          <p:cNvPicPr>
            <a:picLocks noChangeAspect="1"/>
          </p:cNvPicPr>
          <p:nvPr/>
        </p:nvPicPr>
        <p:blipFill rotWithShape="1">
          <a:blip r:embed="rId3"/>
          <a:srcRect t="2803"/>
          <a:stretch/>
        </p:blipFill>
        <p:spPr>
          <a:xfrm>
            <a:off x="1320068" y="1018839"/>
            <a:ext cx="9894764" cy="5209436"/>
          </a:xfrm>
          <a:prstGeom prst="rect">
            <a:avLst/>
          </a:prstGeom>
        </p:spPr>
      </p:pic>
      <p:sp>
        <p:nvSpPr>
          <p:cNvPr id="5" name="Left Arrow 8">
            <a:extLst>
              <a:ext uri="{FF2B5EF4-FFF2-40B4-BE49-F238E27FC236}">
                <a16:creationId xmlns:a16="http://schemas.microsoft.com/office/drawing/2014/main" id="{C4CE1AA1-2A4A-AB4C-979E-E3AF51072C83}"/>
              </a:ext>
            </a:extLst>
          </p:cNvPr>
          <p:cNvSpPr/>
          <p:nvPr/>
        </p:nvSpPr>
        <p:spPr>
          <a:xfrm flipH="1">
            <a:off x="3007629" y="3443890"/>
            <a:ext cx="577516" cy="367781"/>
          </a:xfrm>
          <a:prstGeom prst="leftArrow">
            <a:avLst>
              <a:gd name="adj1" fmla="val 50000"/>
              <a:gd name="adj2" fmla="val 64002"/>
            </a:avLst>
          </a:prstGeom>
          <a:solidFill>
            <a:srgbClr val="FF0000"/>
          </a:solidFill>
          <a:ln>
            <a:solidFill>
              <a:srgbClr val="FF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defPPr>
              <a:defRPr lang="en-US"/>
            </a:defPPr>
            <a:lvl1pPr algn="l" rtl="0" fontAlgn="base">
              <a:spcBef>
                <a:spcPct val="0"/>
              </a:spcBef>
              <a:spcAft>
                <a:spcPct val="0"/>
              </a:spcAft>
              <a:defRPr sz="3200" b="1" kern="1200">
                <a:solidFill>
                  <a:schemeClr val="lt1"/>
                </a:solidFill>
                <a:latin typeface="+mn-lt"/>
                <a:ea typeface="+mn-ea"/>
                <a:cs typeface="+mn-cs"/>
              </a:defRPr>
            </a:lvl1pPr>
            <a:lvl2pPr marL="457200" algn="l" rtl="0" fontAlgn="base">
              <a:spcBef>
                <a:spcPct val="0"/>
              </a:spcBef>
              <a:spcAft>
                <a:spcPct val="0"/>
              </a:spcAft>
              <a:defRPr sz="3200" b="1" kern="1200">
                <a:solidFill>
                  <a:schemeClr val="lt1"/>
                </a:solidFill>
                <a:latin typeface="+mn-lt"/>
                <a:ea typeface="+mn-ea"/>
                <a:cs typeface="+mn-cs"/>
              </a:defRPr>
            </a:lvl2pPr>
            <a:lvl3pPr marL="914400" algn="l" rtl="0" fontAlgn="base">
              <a:spcBef>
                <a:spcPct val="0"/>
              </a:spcBef>
              <a:spcAft>
                <a:spcPct val="0"/>
              </a:spcAft>
              <a:defRPr sz="3200" b="1" kern="1200">
                <a:solidFill>
                  <a:schemeClr val="lt1"/>
                </a:solidFill>
                <a:latin typeface="+mn-lt"/>
                <a:ea typeface="+mn-ea"/>
                <a:cs typeface="+mn-cs"/>
              </a:defRPr>
            </a:lvl3pPr>
            <a:lvl4pPr marL="1371600" algn="l" rtl="0" fontAlgn="base">
              <a:spcBef>
                <a:spcPct val="0"/>
              </a:spcBef>
              <a:spcAft>
                <a:spcPct val="0"/>
              </a:spcAft>
              <a:defRPr sz="3200" b="1" kern="1200">
                <a:solidFill>
                  <a:schemeClr val="lt1"/>
                </a:solidFill>
                <a:latin typeface="+mn-lt"/>
                <a:ea typeface="+mn-ea"/>
                <a:cs typeface="+mn-cs"/>
              </a:defRPr>
            </a:lvl4pPr>
            <a:lvl5pPr marL="1828800" algn="l" rtl="0" fontAlgn="base">
              <a:spcBef>
                <a:spcPct val="0"/>
              </a:spcBef>
              <a:spcAft>
                <a:spcPct val="0"/>
              </a:spcAft>
              <a:defRPr sz="3200" b="1" kern="1200">
                <a:solidFill>
                  <a:schemeClr val="lt1"/>
                </a:solidFill>
                <a:latin typeface="+mn-lt"/>
                <a:ea typeface="+mn-ea"/>
                <a:cs typeface="+mn-cs"/>
              </a:defRPr>
            </a:lvl5pPr>
            <a:lvl6pPr marL="2286000" algn="l" defTabSz="914400" rtl="0" eaLnBrk="1" latinLnBrk="0" hangingPunct="1">
              <a:defRPr sz="3200" b="1" kern="1200">
                <a:solidFill>
                  <a:schemeClr val="lt1"/>
                </a:solidFill>
                <a:latin typeface="+mn-lt"/>
                <a:ea typeface="+mn-ea"/>
                <a:cs typeface="+mn-cs"/>
              </a:defRPr>
            </a:lvl6pPr>
            <a:lvl7pPr marL="2743200" algn="l" defTabSz="914400" rtl="0" eaLnBrk="1" latinLnBrk="0" hangingPunct="1">
              <a:defRPr sz="3200" b="1" kern="1200">
                <a:solidFill>
                  <a:schemeClr val="lt1"/>
                </a:solidFill>
                <a:latin typeface="+mn-lt"/>
                <a:ea typeface="+mn-ea"/>
                <a:cs typeface="+mn-cs"/>
              </a:defRPr>
            </a:lvl7pPr>
            <a:lvl8pPr marL="3200400" algn="l" defTabSz="914400" rtl="0" eaLnBrk="1" latinLnBrk="0" hangingPunct="1">
              <a:defRPr sz="3200" b="1" kern="1200">
                <a:solidFill>
                  <a:schemeClr val="lt1"/>
                </a:solidFill>
                <a:latin typeface="+mn-lt"/>
                <a:ea typeface="+mn-ea"/>
                <a:cs typeface="+mn-cs"/>
              </a:defRPr>
            </a:lvl8pPr>
            <a:lvl9pPr marL="3657600" algn="l" defTabSz="914400" rtl="0" eaLnBrk="1" latinLnBrk="0" hangingPunct="1">
              <a:defRPr sz="3200" b="1" kern="1200">
                <a:solidFill>
                  <a:schemeClr val="lt1"/>
                </a:solidFill>
                <a:latin typeface="+mn-lt"/>
                <a:ea typeface="+mn-ea"/>
                <a:cs typeface="+mn-cs"/>
              </a:defRPr>
            </a:lvl9pPr>
          </a:lstStyle>
          <a:p>
            <a:pPr marL="0" marR="0" lvl="0" indent="0" algn="ctr" defTabSz="1219140" rtl="0"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dirty="0">
              <a:ln>
                <a:noFill/>
              </a:ln>
              <a:solidFill>
                <a:srgbClr val="FFFFFF"/>
              </a:solidFill>
              <a:effectLst/>
              <a:uLnTx/>
              <a:uFillTx/>
              <a:latin typeface="Calibri"/>
              <a:ea typeface="+mn-ea"/>
              <a:cs typeface="+mn-cs"/>
            </a:endParaRPr>
          </a:p>
        </p:txBody>
      </p:sp>
      <p:sp>
        <p:nvSpPr>
          <p:cNvPr id="6" name="Left Arrow 8">
            <a:extLst>
              <a:ext uri="{FF2B5EF4-FFF2-40B4-BE49-F238E27FC236}">
                <a16:creationId xmlns:a16="http://schemas.microsoft.com/office/drawing/2014/main" id="{2F56C4EF-4F79-9744-BA96-593BCB09F144}"/>
              </a:ext>
            </a:extLst>
          </p:cNvPr>
          <p:cNvSpPr/>
          <p:nvPr/>
        </p:nvSpPr>
        <p:spPr>
          <a:xfrm flipH="1">
            <a:off x="4925961" y="3439666"/>
            <a:ext cx="1380818" cy="367781"/>
          </a:xfrm>
          <a:prstGeom prst="leftArrow">
            <a:avLst>
              <a:gd name="adj1" fmla="val 50000"/>
              <a:gd name="adj2" fmla="val 64002"/>
            </a:avLst>
          </a:prstGeom>
          <a:solidFill>
            <a:srgbClr val="FF0000"/>
          </a:solidFill>
          <a:ln>
            <a:solidFill>
              <a:srgbClr val="FF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defPPr>
              <a:defRPr lang="en-US"/>
            </a:defPPr>
            <a:lvl1pPr algn="l" rtl="0" fontAlgn="base">
              <a:spcBef>
                <a:spcPct val="0"/>
              </a:spcBef>
              <a:spcAft>
                <a:spcPct val="0"/>
              </a:spcAft>
              <a:defRPr sz="3200" b="1" kern="1200">
                <a:solidFill>
                  <a:schemeClr val="lt1"/>
                </a:solidFill>
                <a:latin typeface="+mn-lt"/>
                <a:ea typeface="+mn-ea"/>
                <a:cs typeface="+mn-cs"/>
              </a:defRPr>
            </a:lvl1pPr>
            <a:lvl2pPr marL="457200" algn="l" rtl="0" fontAlgn="base">
              <a:spcBef>
                <a:spcPct val="0"/>
              </a:spcBef>
              <a:spcAft>
                <a:spcPct val="0"/>
              </a:spcAft>
              <a:defRPr sz="3200" b="1" kern="1200">
                <a:solidFill>
                  <a:schemeClr val="lt1"/>
                </a:solidFill>
                <a:latin typeface="+mn-lt"/>
                <a:ea typeface="+mn-ea"/>
                <a:cs typeface="+mn-cs"/>
              </a:defRPr>
            </a:lvl2pPr>
            <a:lvl3pPr marL="914400" algn="l" rtl="0" fontAlgn="base">
              <a:spcBef>
                <a:spcPct val="0"/>
              </a:spcBef>
              <a:spcAft>
                <a:spcPct val="0"/>
              </a:spcAft>
              <a:defRPr sz="3200" b="1" kern="1200">
                <a:solidFill>
                  <a:schemeClr val="lt1"/>
                </a:solidFill>
                <a:latin typeface="+mn-lt"/>
                <a:ea typeface="+mn-ea"/>
                <a:cs typeface="+mn-cs"/>
              </a:defRPr>
            </a:lvl3pPr>
            <a:lvl4pPr marL="1371600" algn="l" rtl="0" fontAlgn="base">
              <a:spcBef>
                <a:spcPct val="0"/>
              </a:spcBef>
              <a:spcAft>
                <a:spcPct val="0"/>
              </a:spcAft>
              <a:defRPr sz="3200" b="1" kern="1200">
                <a:solidFill>
                  <a:schemeClr val="lt1"/>
                </a:solidFill>
                <a:latin typeface="+mn-lt"/>
                <a:ea typeface="+mn-ea"/>
                <a:cs typeface="+mn-cs"/>
              </a:defRPr>
            </a:lvl4pPr>
            <a:lvl5pPr marL="1828800" algn="l" rtl="0" fontAlgn="base">
              <a:spcBef>
                <a:spcPct val="0"/>
              </a:spcBef>
              <a:spcAft>
                <a:spcPct val="0"/>
              </a:spcAft>
              <a:defRPr sz="3200" b="1" kern="1200">
                <a:solidFill>
                  <a:schemeClr val="lt1"/>
                </a:solidFill>
                <a:latin typeface="+mn-lt"/>
                <a:ea typeface="+mn-ea"/>
                <a:cs typeface="+mn-cs"/>
              </a:defRPr>
            </a:lvl5pPr>
            <a:lvl6pPr marL="2286000" algn="l" defTabSz="914400" rtl="0" eaLnBrk="1" latinLnBrk="0" hangingPunct="1">
              <a:defRPr sz="3200" b="1" kern="1200">
                <a:solidFill>
                  <a:schemeClr val="lt1"/>
                </a:solidFill>
                <a:latin typeface="+mn-lt"/>
                <a:ea typeface="+mn-ea"/>
                <a:cs typeface="+mn-cs"/>
              </a:defRPr>
            </a:lvl6pPr>
            <a:lvl7pPr marL="2743200" algn="l" defTabSz="914400" rtl="0" eaLnBrk="1" latinLnBrk="0" hangingPunct="1">
              <a:defRPr sz="3200" b="1" kern="1200">
                <a:solidFill>
                  <a:schemeClr val="lt1"/>
                </a:solidFill>
                <a:latin typeface="+mn-lt"/>
                <a:ea typeface="+mn-ea"/>
                <a:cs typeface="+mn-cs"/>
              </a:defRPr>
            </a:lvl7pPr>
            <a:lvl8pPr marL="3200400" algn="l" defTabSz="914400" rtl="0" eaLnBrk="1" latinLnBrk="0" hangingPunct="1">
              <a:defRPr sz="3200" b="1" kern="1200">
                <a:solidFill>
                  <a:schemeClr val="lt1"/>
                </a:solidFill>
                <a:latin typeface="+mn-lt"/>
                <a:ea typeface="+mn-ea"/>
                <a:cs typeface="+mn-cs"/>
              </a:defRPr>
            </a:lvl8pPr>
            <a:lvl9pPr marL="3657600" algn="l" defTabSz="914400" rtl="0" eaLnBrk="1" latinLnBrk="0" hangingPunct="1">
              <a:defRPr sz="3200" b="1" kern="1200">
                <a:solidFill>
                  <a:schemeClr val="lt1"/>
                </a:solidFill>
                <a:latin typeface="+mn-lt"/>
                <a:ea typeface="+mn-ea"/>
                <a:cs typeface="+mn-cs"/>
              </a:defRPr>
            </a:lvl9pPr>
          </a:lstStyle>
          <a:p>
            <a:pPr marL="0" marR="0" lvl="0" indent="0" algn="ctr" defTabSz="1219140" rtl="0"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dirty="0">
              <a:ln>
                <a:noFill/>
              </a:ln>
              <a:solidFill>
                <a:srgbClr val="FFFFFF"/>
              </a:solidFill>
              <a:effectLst/>
              <a:uLnTx/>
              <a:uFillTx/>
              <a:latin typeface="Calibri"/>
              <a:ea typeface="+mn-ea"/>
              <a:cs typeface="+mn-cs"/>
            </a:endParaRPr>
          </a:p>
        </p:txBody>
      </p:sp>
      <p:sp>
        <p:nvSpPr>
          <p:cNvPr id="9" name="Left Arrow 8">
            <a:extLst>
              <a:ext uri="{FF2B5EF4-FFF2-40B4-BE49-F238E27FC236}">
                <a16:creationId xmlns:a16="http://schemas.microsoft.com/office/drawing/2014/main" id="{22B7CDBA-CFD2-E744-8B16-18937578E08B}"/>
              </a:ext>
            </a:extLst>
          </p:cNvPr>
          <p:cNvSpPr/>
          <p:nvPr/>
        </p:nvSpPr>
        <p:spPr>
          <a:xfrm flipH="1">
            <a:off x="5848782" y="1733396"/>
            <a:ext cx="915994" cy="367782"/>
          </a:xfrm>
          <a:prstGeom prst="leftArrow">
            <a:avLst>
              <a:gd name="adj1" fmla="val 50000"/>
              <a:gd name="adj2" fmla="val 64002"/>
            </a:avLst>
          </a:prstGeom>
          <a:solidFill>
            <a:srgbClr val="FF0000"/>
          </a:solidFill>
          <a:ln>
            <a:solidFill>
              <a:srgbClr val="FF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defPPr>
              <a:defRPr lang="en-US"/>
            </a:defPPr>
            <a:lvl1pPr algn="l" rtl="0" fontAlgn="base">
              <a:spcBef>
                <a:spcPct val="0"/>
              </a:spcBef>
              <a:spcAft>
                <a:spcPct val="0"/>
              </a:spcAft>
              <a:defRPr sz="3200" b="1" kern="1200">
                <a:solidFill>
                  <a:schemeClr val="lt1"/>
                </a:solidFill>
                <a:latin typeface="+mn-lt"/>
                <a:ea typeface="+mn-ea"/>
                <a:cs typeface="+mn-cs"/>
              </a:defRPr>
            </a:lvl1pPr>
            <a:lvl2pPr marL="457200" algn="l" rtl="0" fontAlgn="base">
              <a:spcBef>
                <a:spcPct val="0"/>
              </a:spcBef>
              <a:spcAft>
                <a:spcPct val="0"/>
              </a:spcAft>
              <a:defRPr sz="3200" b="1" kern="1200">
                <a:solidFill>
                  <a:schemeClr val="lt1"/>
                </a:solidFill>
                <a:latin typeface="+mn-lt"/>
                <a:ea typeface="+mn-ea"/>
                <a:cs typeface="+mn-cs"/>
              </a:defRPr>
            </a:lvl2pPr>
            <a:lvl3pPr marL="914400" algn="l" rtl="0" fontAlgn="base">
              <a:spcBef>
                <a:spcPct val="0"/>
              </a:spcBef>
              <a:spcAft>
                <a:spcPct val="0"/>
              </a:spcAft>
              <a:defRPr sz="3200" b="1" kern="1200">
                <a:solidFill>
                  <a:schemeClr val="lt1"/>
                </a:solidFill>
                <a:latin typeface="+mn-lt"/>
                <a:ea typeface="+mn-ea"/>
                <a:cs typeface="+mn-cs"/>
              </a:defRPr>
            </a:lvl3pPr>
            <a:lvl4pPr marL="1371600" algn="l" rtl="0" fontAlgn="base">
              <a:spcBef>
                <a:spcPct val="0"/>
              </a:spcBef>
              <a:spcAft>
                <a:spcPct val="0"/>
              </a:spcAft>
              <a:defRPr sz="3200" b="1" kern="1200">
                <a:solidFill>
                  <a:schemeClr val="lt1"/>
                </a:solidFill>
                <a:latin typeface="+mn-lt"/>
                <a:ea typeface="+mn-ea"/>
                <a:cs typeface="+mn-cs"/>
              </a:defRPr>
            </a:lvl4pPr>
            <a:lvl5pPr marL="1828800" algn="l" rtl="0" fontAlgn="base">
              <a:spcBef>
                <a:spcPct val="0"/>
              </a:spcBef>
              <a:spcAft>
                <a:spcPct val="0"/>
              </a:spcAft>
              <a:defRPr sz="3200" b="1" kern="1200">
                <a:solidFill>
                  <a:schemeClr val="lt1"/>
                </a:solidFill>
                <a:latin typeface="+mn-lt"/>
                <a:ea typeface="+mn-ea"/>
                <a:cs typeface="+mn-cs"/>
              </a:defRPr>
            </a:lvl5pPr>
            <a:lvl6pPr marL="2286000" algn="l" defTabSz="914400" rtl="0" eaLnBrk="1" latinLnBrk="0" hangingPunct="1">
              <a:defRPr sz="3200" b="1" kern="1200">
                <a:solidFill>
                  <a:schemeClr val="lt1"/>
                </a:solidFill>
                <a:latin typeface="+mn-lt"/>
                <a:ea typeface="+mn-ea"/>
                <a:cs typeface="+mn-cs"/>
              </a:defRPr>
            </a:lvl6pPr>
            <a:lvl7pPr marL="2743200" algn="l" defTabSz="914400" rtl="0" eaLnBrk="1" latinLnBrk="0" hangingPunct="1">
              <a:defRPr sz="3200" b="1" kern="1200">
                <a:solidFill>
                  <a:schemeClr val="lt1"/>
                </a:solidFill>
                <a:latin typeface="+mn-lt"/>
                <a:ea typeface="+mn-ea"/>
                <a:cs typeface="+mn-cs"/>
              </a:defRPr>
            </a:lvl7pPr>
            <a:lvl8pPr marL="3200400" algn="l" defTabSz="914400" rtl="0" eaLnBrk="1" latinLnBrk="0" hangingPunct="1">
              <a:defRPr sz="3200" b="1" kern="1200">
                <a:solidFill>
                  <a:schemeClr val="lt1"/>
                </a:solidFill>
                <a:latin typeface="+mn-lt"/>
                <a:ea typeface="+mn-ea"/>
                <a:cs typeface="+mn-cs"/>
              </a:defRPr>
            </a:lvl8pPr>
            <a:lvl9pPr marL="3657600" algn="l" defTabSz="914400" rtl="0" eaLnBrk="1" latinLnBrk="0" hangingPunct="1">
              <a:defRPr sz="3200" b="1" kern="1200">
                <a:solidFill>
                  <a:schemeClr val="lt1"/>
                </a:solidFill>
                <a:latin typeface="+mn-lt"/>
                <a:ea typeface="+mn-ea"/>
                <a:cs typeface="+mn-cs"/>
              </a:defRPr>
            </a:lvl9pPr>
          </a:lstStyle>
          <a:p>
            <a:pPr marL="0" marR="0" lvl="0" indent="0" algn="ctr" defTabSz="1219140" rtl="0"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dirty="0">
              <a:ln>
                <a:noFill/>
              </a:ln>
              <a:solidFill>
                <a:srgbClr val="FFFFFF"/>
              </a:solidFill>
              <a:effectLst/>
              <a:uLnTx/>
              <a:uFillTx/>
              <a:latin typeface="Calibri"/>
              <a:ea typeface="+mn-ea"/>
              <a:cs typeface="+mn-cs"/>
            </a:endParaRPr>
          </a:p>
        </p:txBody>
      </p:sp>
      <p:sp>
        <p:nvSpPr>
          <p:cNvPr id="10" name="Left Arrow 8">
            <a:extLst>
              <a:ext uri="{FF2B5EF4-FFF2-40B4-BE49-F238E27FC236}">
                <a16:creationId xmlns:a16="http://schemas.microsoft.com/office/drawing/2014/main" id="{3141D9DF-9FC5-C947-BA47-D6A1AD2A60CA}"/>
              </a:ext>
            </a:extLst>
          </p:cNvPr>
          <p:cNvSpPr/>
          <p:nvPr/>
        </p:nvSpPr>
        <p:spPr>
          <a:xfrm flipH="1">
            <a:off x="5565797" y="5145935"/>
            <a:ext cx="915994" cy="477893"/>
          </a:xfrm>
          <a:prstGeom prst="leftArrow">
            <a:avLst>
              <a:gd name="adj1" fmla="val 50000"/>
              <a:gd name="adj2" fmla="val 64002"/>
            </a:avLst>
          </a:prstGeom>
          <a:solidFill>
            <a:srgbClr val="FF0000"/>
          </a:solidFill>
          <a:ln>
            <a:solidFill>
              <a:srgbClr val="FF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defPPr>
              <a:defRPr lang="en-US"/>
            </a:defPPr>
            <a:lvl1pPr algn="l" rtl="0" fontAlgn="base">
              <a:spcBef>
                <a:spcPct val="0"/>
              </a:spcBef>
              <a:spcAft>
                <a:spcPct val="0"/>
              </a:spcAft>
              <a:defRPr sz="3200" b="1" kern="1200">
                <a:solidFill>
                  <a:schemeClr val="lt1"/>
                </a:solidFill>
                <a:latin typeface="+mn-lt"/>
                <a:ea typeface="+mn-ea"/>
                <a:cs typeface="+mn-cs"/>
              </a:defRPr>
            </a:lvl1pPr>
            <a:lvl2pPr marL="457200" algn="l" rtl="0" fontAlgn="base">
              <a:spcBef>
                <a:spcPct val="0"/>
              </a:spcBef>
              <a:spcAft>
                <a:spcPct val="0"/>
              </a:spcAft>
              <a:defRPr sz="3200" b="1" kern="1200">
                <a:solidFill>
                  <a:schemeClr val="lt1"/>
                </a:solidFill>
                <a:latin typeface="+mn-lt"/>
                <a:ea typeface="+mn-ea"/>
                <a:cs typeface="+mn-cs"/>
              </a:defRPr>
            </a:lvl2pPr>
            <a:lvl3pPr marL="914400" algn="l" rtl="0" fontAlgn="base">
              <a:spcBef>
                <a:spcPct val="0"/>
              </a:spcBef>
              <a:spcAft>
                <a:spcPct val="0"/>
              </a:spcAft>
              <a:defRPr sz="3200" b="1" kern="1200">
                <a:solidFill>
                  <a:schemeClr val="lt1"/>
                </a:solidFill>
                <a:latin typeface="+mn-lt"/>
                <a:ea typeface="+mn-ea"/>
                <a:cs typeface="+mn-cs"/>
              </a:defRPr>
            </a:lvl3pPr>
            <a:lvl4pPr marL="1371600" algn="l" rtl="0" fontAlgn="base">
              <a:spcBef>
                <a:spcPct val="0"/>
              </a:spcBef>
              <a:spcAft>
                <a:spcPct val="0"/>
              </a:spcAft>
              <a:defRPr sz="3200" b="1" kern="1200">
                <a:solidFill>
                  <a:schemeClr val="lt1"/>
                </a:solidFill>
                <a:latin typeface="+mn-lt"/>
                <a:ea typeface="+mn-ea"/>
                <a:cs typeface="+mn-cs"/>
              </a:defRPr>
            </a:lvl4pPr>
            <a:lvl5pPr marL="1828800" algn="l" rtl="0" fontAlgn="base">
              <a:spcBef>
                <a:spcPct val="0"/>
              </a:spcBef>
              <a:spcAft>
                <a:spcPct val="0"/>
              </a:spcAft>
              <a:defRPr sz="3200" b="1" kern="1200">
                <a:solidFill>
                  <a:schemeClr val="lt1"/>
                </a:solidFill>
                <a:latin typeface="+mn-lt"/>
                <a:ea typeface="+mn-ea"/>
                <a:cs typeface="+mn-cs"/>
              </a:defRPr>
            </a:lvl5pPr>
            <a:lvl6pPr marL="2286000" algn="l" defTabSz="914400" rtl="0" eaLnBrk="1" latinLnBrk="0" hangingPunct="1">
              <a:defRPr sz="3200" b="1" kern="1200">
                <a:solidFill>
                  <a:schemeClr val="lt1"/>
                </a:solidFill>
                <a:latin typeface="+mn-lt"/>
                <a:ea typeface="+mn-ea"/>
                <a:cs typeface="+mn-cs"/>
              </a:defRPr>
            </a:lvl6pPr>
            <a:lvl7pPr marL="2743200" algn="l" defTabSz="914400" rtl="0" eaLnBrk="1" latinLnBrk="0" hangingPunct="1">
              <a:defRPr sz="3200" b="1" kern="1200">
                <a:solidFill>
                  <a:schemeClr val="lt1"/>
                </a:solidFill>
                <a:latin typeface="+mn-lt"/>
                <a:ea typeface="+mn-ea"/>
                <a:cs typeface="+mn-cs"/>
              </a:defRPr>
            </a:lvl7pPr>
            <a:lvl8pPr marL="3200400" algn="l" defTabSz="914400" rtl="0" eaLnBrk="1" latinLnBrk="0" hangingPunct="1">
              <a:defRPr sz="3200" b="1" kern="1200">
                <a:solidFill>
                  <a:schemeClr val="lt1"/>
                </a:solidFill>
                <a:latin typeface="+mn-lt"/>
                <a:ea typeface="+mn-ea"/>
                <a:cs typeface="+mn-cs"/>
              </a:defRPr>
            </a:lvl8pPr>
            <a:lvl9pPr marL="3657600" algn="l" defTabSz="914400" rtl="0" eaLnBrk="1" latinLnBrk="0" hangingPunct="1">
              <a:defRPr sz="3200" b="1" kern="1200">
                <a:solidFill>
                  <a:schemeClr val="lt1"/>
                </a:solidFill>
                <a:latin typeface="+mn-lt"/>
                <a:ea typeface="+mn-ea"/>
                <a:cs typeface="+mn-cs"/>
              </a:defRPr>
            </a:lvl9pPr>
          </a:lstStyle>
          <a:p>
            <a:pPr marL="0" marR="0" lvl="0" indent="0" algn="ctr" defTabSz="1219140" rtl="0"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dirty="0">
              <a:ln>
                <a:noFill/>
              </a:ln>
              <a:solidFill>
                <a:srgbClr val="FFFFFF"/>
              </a:solidFill>
              <a:effectLst/>
              <a:uLnTx/>
              <a:uFillTx/>
              <a:latin typeface="Calibri"/>
              <a:ea typeface="+mn-ea"/>
              <a:cs typeface="+mn-cs"/>
            </a:endParaRPr>
          </a:p>
        </p:txBody>
      </p:sp>
      <p:sp>
        <p:nvSpPr>
          <p:cNvPr id="2" name="Title 1">
            <a:extLst>
              <a:ext uri="{FF2B5EF4-FFF2-40B4-BE49-F238E27FC236}">
                <a16:creationId xmlns:a16="http://schemas.microsoft.com/office/drawing/2014/main" id="{B9ADD39A-E5A5-E158-37FB-C6794C52F981}"/>
              </a:ext>
            </a:extLst>
          </p:cNvPr>
          <p:cNvSpPr>
            <a:spLocks noGrp="1"/>
          </p:cNvSpPr>
          <p:nvPr>
            <p:ph type="title"/>
          </p:nvPr>
        </p:nvSpPr>
        <p:spPr>
          <a:xfrm>
            <a:off x="838200" y="-1"/>
            <a:ext cx="10515600" cy="890765"/>
          </a:xfrm>
        </p:spPr>
        <p:txBody>
          <a:bodyPr/>
          <a:lstStyle/>
          <a:p>
            <a:r>
              <a:rPr lang="en-US" dirty="0"/>
              <a:t>A Novel </a:t>
            </a:r>
            <a:r>
              <a:rPr lang="en-US" dirty="0" err="1"/>
              <a:t>ANP</a:t>
            </a:r>
            <a:r>
              <a:rPr lang="en-US" dirty="0"/>
              <a:t> in Hypertension </a:t>
            </a:r>
          </a:p>
        </p:txBody>
      </p:sp>
      <p:sp>
        <p:nvSpPr>
          <p:cNvPr id="27" name="Footer Placeholder 26">
            <a:extLst>
              <a:ext uri="{FF2B5EF4-FFF2-40B4-BE49-F238E27FC236}">
                <a16:creationId xmlns:a16="http://schemas.microsoft.com/office/drawing/2014/main" id="{C9E1DE47-8007-0804-EE2F-8B3A4F9FA5A4}"/>
              </a:ext>
            </a:extLst>
          </p:cNvPr>
          <p:cNvSpPr>
            <a:spLocks noGrp="1"/>
          </p:cNvSpPr>
          <p:nvPr>
            <p:ph type="ftr" sz="quarter" idx="3"/>
          </p:nvPr>
        </p:nvSpPr>
        <p:spPr>
          <a:xfrm>
            <a:off x="838200" y="6356350"/>
            <a:ext cx="9686178" cy="365125"/>
          </a:xfrm>
        </p:spPr>
        <p:txBody>
          <a:bodyPr/>
          <a:lstStyle/>
          <a:p>
            <a:r>
              <a:rPr lang="en-US" dirty="0"/>
              <a:t>cGMP, cyclic guanosine monophosphate; GC, guanylyl cyclase; </a:t>
            </a:r>
            <a:r>
              <a:rPr lang="en-US" dirty="0" err="1"/>
              <a:t>GTP</a:t>
            </a:r>
            <a:r>
              <a:rPr lang="en-US" dirty="0"/>
              <a:t>, guanosine triphosphate; </a:t>
            </a:r>
            <a:r>
              <a:rPr lang="en-US" dirty="0" err="1"/>
              <a:t>MANP</a:t>
            </a:r>
            <a:r>
              <a:rPr lang="en-US" dirty="0"/>
              <a:t>, mutant atrial natriuretic peptide.</a:t>
            </a:r>
          </a:p>
          <a:p>
            <a:r>
              <a:rPr lang="en-US" dirty="0"/>
              <a:t>Chen HH, et al. </a:t>
            </a:r>
            <a:r>
              <a:rPr lang="en-US" i="1" dirty="0"/>
              <a:t>Hypertension. </a:t>
            </a:r>
            <a:r>
              <a:rPr lang="en-US" dirty="0"/>
              <a:t>2021;78(6):1859-1867. </a:t>
            </a:r>
          </a:p>
        </p:txBody>
      </p:sp>
    </p:spTree>
    <p:extLst>
      <p:ext uri="{BB962C8B-B14F-4D97-AF65-F5344CB8AC3E}">
        <p14:creationId xmlns:p14="http://schemas.microsoft.com/office/powerpoint/2010/main" val="1802717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36877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t>The views and opinions expressed in this educational activity are those of the faculty and do not necessarily represent the views of </a:t>
            </a:r>
            <a:r>
              <a:rPr lang="en-US" sz="1600" dirty="0" err="1"/>
              <a:t>TotalCME</a:t>
            </a:r>
            <a:r>
              <a:rPr lang="en-US" sz="1600" dirty="0"/>
              <a:t>, Inc.,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descr="Diagram&#10;&#10;Description automatically generated">
            <a:extLst>
              <a:ext uri="{FF2B5EF4-FFF2-40B4-BE49-F238E27FC236}">
                <a16:creationId xmlns:a16="http://schemas.microsoft.com/office/drawing/2014/main" id="{B062BF86-83F8-03A3-BC19-87DFA84CE48A}"/>
              </a:ext>
            </a:extLst>
          </p:cNvPr>
          <p:cNvPicPr>
            <a:picLocks noChangeAspect="1"/>
          </p:cNvPicPr>
          <p:nvPr/>
        </p:nvPicPr>
        <p:blipFill rotWithShape="1">
          <a:blip r:embed="rId3"/>
          <a:srcRect t="2803"/>
          <a:stretch/>
        </p:blipFill>
        <p:spPr>
          <a:xfrm>
            <a:off x="1320068" y="1018839"/>
            <a:ext cx="9894764" cy="5209436"/>
          </a:xfrm>
          <a:prstGeom prst="rect">
            <a:avLst/>
          </a:prstGeom>
        </p:spPr>
      </p:pic>
      <p:sp>
        <p:nvSpPr>
          <p:cNvPr id="5" name="Left Arrow 8">
            <a:extLst>
              <a:ext uri="{FF2B5EF4-FFF2-40B4-BE49-F238E27FC236}">
                <a16:creationId xmlns:a16="http://schemas.microsoft.com/office/drawing/2014/main" id="{C4CE1AA1-2A4A-AB4C-979E-E3AF51072C83}"/>
              </a:ext>
            </a:extLst>
          </p:cNvPr>
          <p:cNvSpPr/>
          <p:nvPr/>
        </p:nvSpPr>
        <p:spPr>
          <a:xfrm flipH="1">
            <a:off x="3007629" y="3443890"/>
            <a:ext cx="577516" cy="367781"/>
          </a:xfrm>
          <a:prstGeom prst="leftArrow">
            <a:avLst>
              <a:gd name="adj1" fmla="val 50000"/>
              <a:gd name="adj2" fmla="val 64002"/>
            </a:avLst>
          </a:prstGeom>
          <a:solidFill>
            <a:srgbClr val="FF0000"/>
          </a:solidFill>
          <a:ln>
            <a:solidFill>
              <a:srgbClr val="FF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defPPr>
              <a:defRPr lang="en-US"/>
            </a:defPPr>
            <a:lvl1pPr algn="l" rtl="0" fontAlgn="base">
              <a:spcBef>
                <a:spcPct val="0"/>
              </a:spcBef>
              <a:spcAft>
                <a:spcPct val="0"/>
              </a:spcAft>
              <a:defRPr sz="3200" b="1" kern="1200">
                <a:solidFill>
                  <a:schemeClr val="lt1"/>
                </a:solidFill>
                <a:latin typeface="+mn-lt"/>
                <a:ea typeface="+mn-ea"/>
                <a:cs typeface="+mn-cs"/>
              </a:defRPr>
            </a:lvl1pPr>
            <a:lvl2pPr marL="457200" algn="l" rtl="0" fontAlgn="base">
              <a:spcBef>
                <a:spcPct val="0"/>
              </a:spcBef>
              <a:spcAft>
                <a:spcPct val="0"/>
              </a:spcAft>
              <a:defRPr sz="3200" b="1" kern="1200">
                <a:solidFill>
                  <a:schemeClr val="lt1"/>
                </a:solidFill>
                <a:latin typeface="+mn-lt"/>
                <a:ea typeface="+mn-ea"/>
                <a:cs typeface="+mn-cs"/>
              </a:defRPr>
            </a:lvl2pPr>
            <a:lvl3pPr marL="914400" algn="l" rtl="0" fontAlgn="base">
              <a:spcBef>
                <a:spcPct val="0"/>
              </a:spcBef>
              <a:spcAft>
                <a:spcPct val="0"/>
              </a:spcAft>
              <a:defRPr sz="3200" b="1" kern="1200">
                <a:solidFill>
                  <a:schemeClr val="lt1"/>
                </a:solidFill>
                <a:latin typeface="+mn-lt"/>
                <a:ea typeface="+mn-ea"/>
                <a:cs typeface="+mn-cs"/>
              </a:defRPr>
            </a:lvl3pPr>
            <a:lvl4pPr marL="1371600" algn="l" rtl="0" fontAlgn="base">
              <a:spcBef>
                <a:spcPct val="0"/>
              </a:spcBef>
              <a:spcAft>
                <a:spcPct val="0"/>
              </a:spcAft>
              <a:defRPr sz="3200" b="1" kern="1200">
                <a:solidFill>
                  <a:schemeClr val="lt1"/>
                </a:solidFill>
                <a:latin typeface="+mn-lt"/>
                <a:ea typeface="+mn-ea"/>
                <a:cs typeface="+mn-cs"/>
              </a:defRPr>
            </a:lvl4pPr>
            <a:lvl5pPr marL="1828800" algn="l" rtl="0" fontAlgn="base">
              <a:spcBef>
                <a:spcPct val="0"/>
              </a:spcBef>
              <a:spcAft>
                <a:spcPct val="0"/>
              </a:spcAft>
              <a:defRPr sz="3200" b="1" kern="1200">
                <a:solidFill>
                  <a:schemeClr val="lt1"/>
                </a:solidFill>
                <a:latin typeface="+mn-lt"/>
                <a:ea typeface="+mn-ea"/>
                <a:cs typeface="+mn-cs"/>
              </a:defRPr>
            </a:lvl5pPr>
            <a:lvl6pPr marL="2286000" algn="l" defTabSz="914400" rtl="0" eaLnBrk="1" latinLnBrk="0" hangingPunct="1">
              <a:defRPr sz="3200" b="1" kern="1200">
                <a:solidFill>
                  <a:schemeClr val="lt1"/>
                </a:solidFill>
                <a:latin typeface="+mn-lt"/>
                <a:ea typeface="+mn-ea"/>
                <a:cs typeface="+mn-cs"/>
              </a:defRPr>
            </a:lvl6pPr>
            <a:lvl7pPr marL="2743200" algn="l" defTabSz="914400" rtl="0" eaLnBrk="1" latinLnBrk="0" hangingPunct="1">
              <a:defRPr sz="3200" b="1" kern="1200">
                <a:solidFill>
                  <a:schemeClr val="lt1"/>
                </a:solidFill>
                <a:latin typeface="+mn-lt"/>
                <a:ea typeface="+mn-ea"/>
                <a:cs typeface="+mn-cs"/>
              </a:defRPr>
            </a:lvl7pPr>
            <a:lvl8pPr marL="3200400" algn="l" defTabSz="914400" rtl="0" eaLnBrk="1" latinLnBrk="0" hangingPunct="1">
              <a:defRPr sz="3200" b="1" kern="1200">
                <a:solidFill>
                  <a:schemeClr val="lt1"/>
                </a:solidFill>
                <a:latin typeface="+mn-lt"/>
                <a:ea typeface="+mn-ea"/>
                <a:cs typeface="+mn-cs"/>
              </a:defRPr>
            </a:lvl8pPr>
            <a:lvl9pPr marL="3657600" algn="l" defTabSz="914400" rtl="0" eaLnBrk="1" latinLnBrk="0" hangingPunct="1">
              <a:defRPr sz="3200" b="1" kern="1200">
                <a:solidFill>
                  <a:schemeClr val="lt1"/>
                </a:solidFill>
                <a:latin typeface="+mn-lt"/>
                <a:ea typeface="+mn-ea"/>
                <a:cs typeface="+mn-cs"/>
              </a:defRPr>
            </a:lvl9pPr>
          </a:lstStyle>
          <a:p>
            <a:pPr marL="0" marR="0" lvl="0" indent="0" algn="ctr" defTabSz="1219140" rtl="0"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dirty="0">
              <a:ln>
                <a:noFill/>
              </a:ln>
              <a:solidFill>
                <a:srgbClr val="FFFFFF"/>
              </a:solidFill>
              <a:effectLst/>
              <a:uLnTx/>
              <a:uFillTx/>
              <a:latin typeface="Calibri"/>
              <a:ea typeface="+mn-ea"/>
              <a:cs typeface="+mn-cs"/>
            </a:endParaRPr>
          </a:p>
        </p:txBody>
      </p:sp>
      <p:sp>
        <p:nvSpPr>
          <p:cNvPr id="6" name="Left Arrow 8">
            <a:extLst>
              <a:ext uri="{FF2B5EF4-FFF2-40B4-BE49-F238E27FC236}">
                <a16:creationId xmlns:a16="http://schemas.microsoft.com/office/drawing/2014/main" id="{2F56C4EF-4F79-9744-BA96-593BCB09F144}"/>
              </a:ext>
            </a:extLst>
          </p:cNvPr>
          <p:cNvSpPr/>
          <p:nvPr/>
        </p:nvSpPr>
        <p:spPr>
          <a:xfrm flipH="1">
            <a:off x="4925961" y="3439666"/>
            <a:ext cx="1380818" cy="367781"/>
          </a:xfrm>
          <a:prstGeom prst="leftArrow">
            <a:avLst>
              <a:gd name="adj1" fmla="val 50000"/>
              <a:gd name="adj2" fmla="val 64002"/>
            </a:avLst>
          </a:prstGeom>
          <a:solidFill>
            <a:srgbClr val="FF0000"/>
          </a:solidFill>
          <a:ln>
            <a:solidFill>
              <a:srgbClr val="FF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defPPr>
              <a:defRPr lang="en-US"/>
            </a:defPPr>
            <a:lvl1pPr algn="l" rtl="0" fontAlgn="base">
              <a:spcBef>
                <a:spcPct val="0"/>
              </a:spcBef>
              <a:spcAft>
                <a:spcPct val="0"/>
              </a:spcAft>
              <a:defRPr sz="3200" b="1" kern="1200">
                <a:solidFill>
                  <a:schemeClr val="lt1"/>
                </a:solidFill>
                <a:latin typeface="+mn-lt"/>
                <a:ea typeface="+mn-ea"/>
                <a:cs typeface="+mn-cs"/>
              </a:defRPr>
            </a:lvl1pPr>
            <a:lvl2pPr marL="457200" algn="l" rtl="0" fontAlgn="base">
              <a:spcBef>
                <a:spcPct val="0"/>
              </a:spcBef>
              <a:spcAft>
                <a:spcPct val="0"/>
              </a:spcAft>
              <a:defRPr sz="3200" b="1" kern="1200">
                <a:solidFill>
                  <a:schemeClr val="lt1"/>
                </a:solidFill>
                <a:latin typeface="+mn-lt"/>
                <a:ea typeface="+mn-ea"/>
                <a:cs typeface="+mn-cs"/>
              </a:defRPr>
            </a:lvl2pPr>
            <a:lvl3pPr marL="914400" algn="l" rtl="0" fontAlgn="base">
              <a:spcBef>
                <a:spcPct val="0"/>
              </a:spcBef>
              <a:spcAft>
                <a:spcPct val="0"/>
              </a:spcAft>
              <a:defRPr sz="3200" b="1" kern="1200">
                <a:solidFill>
                  <a:schemeClr val="lt1"/>
                </a:solidFill>
                <a:latin typeface="+mn-lt"/>
                <a:ea typeface="+mn-ea"/>
                <a:cs typeface="+mn-cs"/>
              </a:defRPr>
            </a:lvl3pPr>
            <a:lvl4pPr marL="1371600" algn="l" rtl="0" fontAlgn="base">
              <a:spcBef>
                <a:spcPct val="0"/>
              </a:spcBef>
              <a:spcAft>
                <a:spcPct val="0"/>
              </a:spcAft>
              <a:defRPr sz="3200" b="1" kern="1200">
                <a:solidFill>
                  <a:schemeClr val="lt1"/>
                </a:solidFill>
                <a:latin typeface="+mn-lt"/>
                <a:ea typeface="+mn-ea"/>
                <a:cs typeface="+mn-cs"/>
              </a:defRPr>
            </a:lvl4pPr>
            <a:lvl5pPr marL="1828800" algn="l" rtl="0" fontAlgn="base">
              <a:spcBef>
                <a:spcPct val="0"/>
              </a:spcBef>
              <a:spcAft>
                <a:spcPct val="0"/>
              </a:spcAft>
              <a:defRPr sz="3200" b="1" kern="1200">
                <a:solidFill>
                  <a:schemeClr val="lt1"/>
                </a:solidFill>
                <a:latin typeface="+mn-lt"/>
                <a:ea typeface="+mn-ea"/>
                <a:cs typeface="+mn-cs"/>
              </a:defRPr>
            </a:lvl5pPr>
            <a:lvl6pPr marL="2286000" algn="l" defTabSz="914400" rtl="0" eaLnBrk="1" latinLnBrk="0" hangingPunct="1">
              <a:defRPr sz="3200" b="1" kern="1200">
                <a:solidFill>
                  <a:schemeClr val="lt1"/>
                </a:solidFill>
                <a:latin typeface="+mn-lt"/>
                <a:ea typeface="+mn-ea"/>
                <a:cs typeface="+mn-cs"/>
              </a:defRPr>
            </a:lvl6pPr>
            <a:lvl7pPr marL="2743200" algn="l" defTabSz="914400" rtl="0" eaLnBrk="1" latinLnBrk="0" hangingPunct="1">
              <a:defRPr sz="3200" b="1" kern="1200">
                <a:solidFill>
                  <a:schemeClr val="lt1"/>
                </a:solidFill>
                <a:latin typeface="+mn-lt"/>
                <a:ea typeface="+mn-ea"/>
                <a:cs typeface="+mn-cs"/>
              </a:defRPr>
            </a:lvl7pPr>
            <a:lvl8pPr marL="3200400" algn="l" defTabSz="914400" rtl="0" eaLnBrk="1" latinLnBrk="0" hangingPunct="1">
              <a:defRPr sz="3200" b="1" kern="1200">
                <a:solidFill>
                  <a:schemeClr val="lt1"/>
                </a:solidFill>
                <a:latin typeface="+mn-lt"/>
                <a:ea typeface="+mn-ea"/>
                <a:cs typeface="+mn-cs"/>
              </a:defRPr>
            </a:lvl8pPr>
            <a:lvl9pPr marL="3657600" algn="l" defTabSz="914400" rtl="0" eaLnBrk="1" latinLnBrk="0" hangingPunct="1">
              <a:defRPr sz="3200" b="1" kern="1200">
                <a:solidFill>
                  <a:schemeClr val="lt1"/>
                </a:solidFill>
                <a:latin typeface="+mn-lt"/>
                <a:ea typeface="+mn-ea"/>
                <a:cs typeface="+mn-cs"/>
              </a:defRPr>
            </a:lvl9pPr>
          </a:lstStyle>
          <a:p>
            <a:pPr marL="0" marR="0" lvl="0" indent="0" algn="ctr" defTabSz="1219140" rtl="0"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dirty="0">
              <a:ln>
                <a:noFill/>
              </a:ln>
              <a:solidFill>
                <a:srgbClr val="FFFFFF"/>
              </a:solidFill>
              <a:effectLst/>
              <a:uLnTx/>
              <a:uFillTx/>
              <a:latin typeface="Calibri"/>
              <a:ea typeface="+mn-ea"/>
              <a:cs typeface="+mn-cs"/>
            </a:endParaRPr>
          </a:p>
        </p:txBody>
      </p:sp>
      <p:sp>
        <p:nvSpPr>
          <p:cNvPr id="8" name="Left Arrow 8">
            <a:extLst>
              <a:ext uri="{FF2B5EF4-FFF2-40B4-BE49-F238E27FC236}">
                <a16:creationId xmlns:a16="http://schemas.microsoft.com/office/drawing/2014/main" id="{2969D8F2-851B-8D49-9272-C04A16238582}"/>
              </a:ext>
            </a:extLst>
          </p:cNvPr>
          <p:cNvSpPr/>
          <p:nvPr/>
        </p:nvSpPr>
        <p:spPr>
          <a:xfrm flipH="1">
            <a:off x="8731045" y="3429841"/>
            <a:ext cx="1009569" cy="387433"/>
          </a:xfrm>
          <a:prstGeom prst="leftArrow">
            <a:avLst>
              <a:gd name="adj1" fmla="val 50000"/>
              <a:gd name="adj2" fmla="val 64002"/>
            </a:avLst>
          </a:prstGeom>
          <a:solidFill>
            <a:srgbClr val="FF0000"/>
          </a:solidFill>
          <a:ln>
            <a:solidFill>
              <a:srgbClr val="FF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defPPr>
              <a:defRPr lang="en-US"/>
            </a:defPPr>
            <a:lvl1pPr algn="l" rtl="0" fontAlgn="base">
              <a:spcBef>
                <a:spcPct val="0"/>
              </a:spcBef>
              <a:spcAft>
                <a:spcPct val="0"/>
              </a:spcAft>
              <a:defRPr sz="3200" b="1" kern="1200">
                <a:solidFill>
                  <a:schemeClr val="lt1"/>
                </a:solidFill>
                <a:latin typeface="+mn-lt"/>
                <a:ea typeface="+mn-ea"/>
                <a:cs typeface="+mn-cs"/>
              </a:defRPr>
            </a:lvl1pPr>
            <a:lvl2pPr marL="457200" algn="l" rtl="0" fontAlgn="base">
              <a:spcBef>
                <a:spcPct val="0"/>
              </a:spcBef>
              <a:spcAft>
                <a:spcPct val="0"/>
              </a:spcAft>
              <a:defRPr sz="3200" b="1" kern="1200">
                <a:solidFill>
                  <a:schemeClr val="lt1"/>
                </a:solidFill>
                <a:latin typeface="+mn-lt"/>
                <a:ea typeface="+mn-ea"/>
                <a:cs typeface="+mn-cs"/>
              </a:defRPr>
            </a:lvl2pPr>
            <a:lvl3pPr marL="914400" algn="l" rtl="0" fontAlgn="base">
              <a:spcBef>
                <a:spcPct val="0"/>
              </a:spcBef>
              <a:spcAft>
                <a:spcPct val="0"/>
              </a:spcAft>
              <a:defRPr sz="3200" b="1" kern="1200">
                <a:solidFill>
                  <a:schemeClr val="lt1"/>
                </a:solidFill>
                <a:latin typeface="+mn-lt"/>
                <a:ea typeface="+mn-ea"/>
                <a:cs typeface="+mn-cs"/>
              </a:defRPr>
            </a:lvl3pPr>
            <a:lvl4pPr marL="1371600" algn="l" rtl="0" fontAlgn="base">
              <a:spcBef>
                <a:spcPct val="0"/>
              </a:spcBef>
              <a:spcAft>
                <a:spcPct val="0"/>
              </a:spcAft>
              <a:defRPr sz="3200" b="1" kern="1200">
                <a:solidFill>
                  <a:schemeClr val="lt1"/>
                </a:solidFill>
                <a:latin typeface="+mn-lt"/>
                <a:ea typeface="+mn-ea"/>
                <a:cs typeface="+mn-cs"/>
              </a:defRPr>
            </a:lvl4pPr>
            <a:lvl5pPr marL="1828800" algn="l" rtl="0" fontAlgn="base">
              <a:spcBef>
                <a:spcPct val="0"/>
              </a:spcBef>
              <a:spcAft>
                <a:spcPct val="0"/>
              </a:spcAft>
              <a:defRPr sz="3200" b="1" kern="1200">
                <a:solidFill>
                  <a:schemeClr val="lt1"/>
                </a:solidFill>
                <a:latin typeface="+mn-lt"/>
                <a:ea typeface="+mn-ea"/>
                <a:cs typeface="+mn-cs"/>
              </a:defRPr>
            </a:lvl5pPr>
            <a:lvl6pPr marL="2286000" algn="l" defTabSz="914400" rtl="0" eaLnBrk="1" latinLnBrk="0" hangingPunct="1">
              <a:defRPr sz="3200" b="1" kern="1200">
                <a:solidFill>
                  <a:schemeClr val="lt1"/>
                </a:solidFill>
                <a:latin typeface="+mn-lt"/>
                <a:ea typeface="+mn-ea"/>
                <a:cs typeface="+mn-cs"/>
              </a:defRPr>
            </a:lvl6pPr>
            <a:lvl7pPr marL="2743200" algn="l" defTabSz="914400" rtl="0" eaLnBrk="1" latinLnBrk="0" hangingPunct="1">
              <a:defRPr sz="3200" b="1" kern="1200">
                <a:solidFill>
                  <a:schemeClr val="lt1"/>
                </a:solidFill>
                <a:latin typeface="+mn-lt"/>
                <a:ea typeface="+mn-ea"/>
                <a:cs typeface="+mn-cs"/>
              </a:defRPr>
            </a:lvl7pPr>
            <a:lvl8pPr marL="3200400" algn="l" defTabSz="914400" rtl="0" eaLnBrk="1" latinLnBrk="0" hangingPunct="1">
              <a:defRPr sz="3200" b="1" kern="1200">
                <a:solidFill>
                  <a:schemeClr val="lt1"/>
                </a:solidFill>
                <a:latin typeface="+mn-lt"/>
                <a:ea typeface="+mn-ea"/>
                <a:cs typeface="+mn-cs"/>
              </a:defRPr>
            </a:lvl8pPr>
            <a:lvl9pPr marL="3657600" algn="l" defTabSz="914400" rtl="0" eaLnBrk="1" latinLnBrk="0" hangingPunct="1">
              <a:defRPr sz="3200" b="1" kern="1200">
                <a:solidFill>
                  <a:schemeClr val="lt1"/>
                </a:solidFill>
                <a:latin typeface="+mn-lt"/>
                <a:ea typeface="+mn-ea"/>
                <a:cs typeface="+mn-cs"/>
              </a:defRPr>
            </a:lvl9pPr>
          </a:lstStyle>
          <a:p>
            <a:pPr marL="0" marR="0" lvl="0" indent="0" algn="ctr" defTabSz="1219140" rtl="0"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dirty="0">
              <a:ln>
                <a:noFill/>
              </a:ln>
              <a:solidFill>
                <a:srgbClr val="FFFFFF"/>
              </a:solidFill>
              <a:effectLst/>
              <a:uLnTx/>
              <a:uFillTx/>
              <a:latin typeface="Calibri"/>
              <a:ea typeface="+mn-ea"/>
              <a:cs typeface="+mn-cs"/>
            </a:endParaRPr>
          </a:p>
        </p:txBody>
      </p:sp>
      <p:sp>
        <p:nvSpPr>
          <p:cNvPr id="9" name="Left Arrow 8">
            <a:extLst>
              <a:ext uri="{FF2B5EF4-FFF2-40B4-BE49-F238E27FC236}">
                <a16:creationId xmlns:a16="http://schemas.microsoft.com/office/drawing/2014/main" id="{22B7CDBA-CFD2-E744-8B16-18937578E08B}"/>
              </a:ext>
            </a:extLst>
          </p:cNvPr>
          <p:cNvSpPr/>
          <p:nvPr/>
        </p:nvSpPr>
        <p:spPr>
          <a:xfrm flipH="1">
            <a:off x="5848782" y="1733396"/>
            <a:ext cx="915994" cy="367782"/>
          </a:xfrm>
          <a:prstGeom prst="leftArrow">
            <a:avLst>
              <a:gd name="adj1" fmla="val 50000"/>
              <a:gd name="adj2" fmla="val 64002"/>
            </a:avLst>
          </a:prstGeom>
          <a:solidFill>
            <a:srgbClr val="FF0000"/>
          </a:solidFill>
          <a:ln>
            <a:solidFill>
              <a:srgbClr val="FF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defPPr>
              <a:defRPr lang="en-US"/>
            </a:defPPr>
            <a:lvl1pPr algn="l" rtl="0" fontAlgn="base">
              <a:spcBef>
                <a:spcPct val="0"/>
              </a:spcBef>
              <a:spcAft>
                <a:spcPct val="0"/>
              </a:spcAft>
              <a:defRPr sz="3200" b="1" kern="1200">
                <a:solidFill>
                  <a:schemeClr val="lt1"/>
                </a:solidFill>
                <a:latin typeface="+mn-lt"/>
                <a:ea typeface="+mn-ea"/>
                <a:cs typeface="+mn-cs"/>
              </a:defRPr>
            </a:lvl1pPr>
            <a:lvl2pPr marL="457200" algn="l" rtl="0" fontAlgn="base">
              <a:spcBef>
                <a:spcPct val="0"/>
              </a:spcBef>
              <a:spcAft>
                <a:spcPct val="0"/>
              </a:spcAft>
              <a:defRPr sz="3200" b="1" kern="1200">
                <a:solidFill>
                  <a:schemeClr val="lt1"/>
                </a:solidFill>
                <a:latin typeface="+mn-lt"/>
                <a:ea typeface="+mn-ea"/>
                <a:cs typeface="+mn-cs"/>
              </a:defRPr>
            </a:lvl2pPr>
            <a:lvl3pPr marL="914400" algn="l" rtl="0" fontAlgn="base">
              <a:spcBef>
                <a:spcPct val="0"/>
              </a:spcBef>
              <a:spcAft>
                <a:spcPct val="0"/>
              </a:spcAft>
              <a:defRPr sz="3200" b="1" kern="1200">
                <a:solidFill>
                  <a:schemeClr val="lt1"/>
                </a:solidFill>
                <a:latin typeface="+mn-lt"/>
                <a:ea typeface="+mn-ea"/>
                <a:cs typeface="+mn-cs"/>
              </a:defRPr>
            </a:lvl3pPr>
            <a:lvl4pPr marL="1371600" algn="l" rtl="0" fontAlgn="base">
              <a:spcBef>
                <a:spcPct val="0"/>
              </a:spcBef>
              <a:spcAft>
                <a:spcPct val="0"/>
              </a:spcAft>
              <a:defRPr sz="3200" b="1" kern="1200">
                <a:solidFill>
                  <a:schemeClr val="lt1"/>
                </a:solidFill>
                <a:latin typeface="+mn-lt"/>
                <a:ea typeface="+mn-ea"/>
                <a:cs typeface="+mn-cs"/>
              </a:defRPr>
            </a:lvl4pPr>
            <a:lvl5pPr marL="1828800" algn="l" rtl="0" fontAlgn="base">
              <a:spcBef>
                <a:spcPct val="0"/>
              </a:spcBef>
              <a:spcAft>
                <a:spcPct val="0"/>
              </a:spcAft>
              <a:defRPr sz="3200" b="1" kern="1200">
                <a:solidFill>
                  <a:schemeClr val="lt1"/>
                </a:solidFill>
                <a:latin typeface="+mn-lt"/>
                <a:ea typeface="+mn-ea"/>
                <a:cs typeface="+mn-cs"/>
              </a:defRPr>
            </a:lvl5pPr>
            <a:lvl6pPr marL="2286000" algn="l" defTabSz="914400" rtl="0" eaLnBrk="1" latinLnBrk="0" hangingPunct="1">
              <a:defRPr sz="3200" b="1" kern="1200">
                <a:solidFill>
                  <a:schemeClr val="lt1"/>
                </a:solidFill>
                <a:latin typeface="+mn-lt"/>
                <a:ea typeface="+mn-ea"/>
                <a:cs typeface="+mn-cs"/>
              </a:defRPr>
            </a:lvl6pPr>
            <a:lvl7pPr marL="2743200" algn="l" defTabSz="914400" rtl="0" eaLnBrk="1" latinLnBrk="0" hangingPunct="1">
              <a:defRPr sz="3200" b="1" kern="1200">
                <a:solidFill>
                  <a:schemeClr val="lt1"/>
                </a:solidFill>
                <a:latin typeface="+mn-lt"/>
                <a:ea typeface="+mn-ea"/>
                <a:cs typeface="+mn-cs"/>
              </a:defRPr>
            </a:lvl7pPr>
            <a:lvl8pPr marL="3200400" algn="l" defTabSz="914400" rtl="0" eaLnBrk="1" latinLnBrk="0" hangingPunct="1">
              <a:defRPr sz="3200" b="1" kern="1200">
                <a:solidFill>
                  <a:schemeClr val="lt1"/>
                </a:solidFill>
                <a:latin typeface="+mn-lt"/>
                <a:ea typeface="+mn-ea"/>
                <a:cs typeface="+mn-cs"/>
              </a:defRPr>
            </a:lvl8pPr>
            <a:lvl9pPr marL="3657600" algn="l" defTabSz="914400" rtl="0" eaLnBrk="1" latinLnBrk="0" hangingPunct="1">
              <a:defRPr sz="3200" b="1" kern="1200">
                <a:solidFill>
                  <a:schemeClr val="lt1"/>
                </a:solidFill>
                <a:latin typeface="+mn-lt"/>
                <a:ea typeface="+mn-ea"/>
                <a:cs typeface="+mn-cs"/>
              </a:defRPr>
            </a:lvl9pPr>
          </a:lstStyle>
          <a:p>
            <a:pPr marL="0" marR="0" lvl="0" indent="0" algn="ctr" defTabSz="1219140" rtl="0"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dirty="0">
              <a:ln>
                <a:noFill/>
              </a:ln>
              <a:solidFill>
                <a:srgbClr val="FFFFFF"/>
              </a:solidFill>
              <a:effectLst/>
              <a:uLnTx/>
              <a:uFillTx/>
              <a:latin typeface="Calibri"/>
              <a:ea typeface="+mn-ea"/>
              <a:cs typeface="+mn-cs"/>
            </a:endParaRPr>
          </a:p>
        </p:txBody>
      </p:sp>
      <p:sp>
        <p:nvSpPr>
          <p:cNvPr id="10" name="Left Arrow 8">
            <a:extLst>
              <a:ext uri="{FF2B5EF4-FFF2-40B4-BE49-F238E27FC236}">
                <a16:creationId xmlns:a16="http://schemas.microsoft.com/office/drawing/2014/main" id="{3141D9DF-9FC5-C947-BA47-D6A1AD2A60CA}"/>
              </a:ext>
            </a:extLst>
          </p:cNvPr>
          <p:cNvSpPr/>
          <p:nvPr/>
        </p:nvSpPr>
        <p:spPr>
          <a:xfrm flipH="1">
            <a:off x="5565797" y="5145935"/>
            <a:ext cx="915994" cy="477893"/>
          </a:xfrm>
          <a:prstGeom prst="leftArrow">
            <a:avLst>
              <a:gd name="adj1" fmla="val 50000"/>
              <a:gd name="adj2" fmla="val 64002"/>
            </a:avLst>
          </a:prstGeom>
          <a:solidFill>
            <a:srgbClr val="FF0000"/>
          </a:solidFill>
          <a:ln>
            <a:solidFill>
              <a:srgbClr val="FF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defPPr>
              <a:defRPr lang="en-US"/>
            </a:defPPr>
            <a:lvl1pPr algn="l" rtl="0" fontAlgn="base">
              <a:spcBef>
                <a:spcPct val="0"/>
              </a:spcBef>
              <a:spcAft>
                <a:spcPct val="0"/>
              </a:spcAft>
              <a:defRPr sz="3200" b="1" kern="1200">
                <a:solidFill>
                  <a:schemeClr val="lt1"/>
                </a:solidFill>
                <a:latin typeface="+mn-lt"/>
                <a:ea typeface="+mn-ea"/>
                <a:cs typeface="+mn-cs"/>
              </a:defRPr>
            </a:lvl1pPr>
            <a:lvl2pPr marL="457200" algn="l" rtl="0" fontAlgn="base">
              <a:spcBef>
                <a:spcPct val="0"/>
              </a:spcBef>
              <a:spcAft>
                <a:spcPct val="0"/>
              </a:spcAft>
              <a:defRPr sz="3200" b="1" kern="1200">
                <a:solidFill>
                  <a:schemeClr val="lt1"/>
                </a:solidFill>
                <a:latin typeface="+mn-lt"/>
                <a:ea typeface="+mn-ea"/>
                <a:cs typeface="+mn-cs"/>
              </a:defRPr>
            </a:lvl2pPr>
            <a:lvl3pPr marL="914400" algn="l" rtl="0" fontAlgn="base">
              <a:spcBef>
                <a:spcPct val="0"/>
              </a:spcBef>
              <a:spcAft>
                <a:spcPct val="0"/>
              </a:spcAft>
              <a:defRPr sz="3200" b="1" kern="1200">
                <a:solidFill>
                  <a:schemeClr val="lt1"/>
                </a:solidFill>
                <a:latin typeface="+mn-lt"/>
                <a:ea typeface="+mn-ea"/>
                <a:cs typeface="+mn-cs"/>
              </a:defRPr>
            </a:lvl3pPr>
            <a:lvl4pPr marL="1371600" algn="l" rtl="0" fontAlgn="base">
              <a:spcBef>
                <a:spcPct val="0"/>
              </a:spcBef>
              <a:spcAft>
                <a:spcPct val="0"/>
              </a:spcAft>
              <a:defRPr sz="3200" b="1" kern="1200">
                <a:solidFill>
                  <a:schemeClr val="lt1"/>
                </a:solidFill>
                <a:latin typeface="+mn-lt"/>
                <a:ea typeface="+mn-ea"/>
                <a:cs typeface="+mn-cs"/>
              </a:defRPr>
            </a:lvl4pPr>
            <a:lvl5pPr marL="1828800" algn="l" rtl="0" fontAlgn="base">
              <a:spcBef>
                <a:spcPct val="0"/>
              </a:spcBef>
              <a:spcAft>
                <a:spcPct val="0"/>
              </a:spcAft>
              <a:defRPr sz="3200" b="1" kern="1200">
                <a:solidFill>
                  <a:schemeClr val="lt1"/>
                </a:solidFill>
                <a:latin typeface="+mn-lt"/>
                <a:ea typeface="+mn-ea"/>
                <a:cs typeface="+mn-cs"/>
              </a:defRPr>
            </a:lvl5pPr>
            <a:lvl6pPr marL="2286000" algn="l" defTabSz="914400" rtl="0" eaLnBrk="1" latinLnBrk="0" hangingPunct="1">
              <a:defRPr sz="3200" b="1" kern="1200">
                <a:solidFill>
                  <a:schemeClr val="lt1"/>
                </a:solidFill>
                <a:latin typeface="+mn-lt"/>
                <a:ea typeface="+mn-ea"/>
                <a:cs typeface="+mn-cs"/>
              </a:defRPr>
            </a:lvl6pPr>
            <a:lvl7pPr marL="2743200" algn="l" defTabSz="914400" rtl="0" eaLnBrk="1" latinLnBrk="0" hangingPunct="1">
              <a:defRPr sz="3200" b="1" kern="1200">
                <a:solidFill>
                  <a:schemeClr val="lt1"/>
                </a:solidFill>
                <a:latin typeface="+mn-lt"/>
                <a:ea typeface="+mn-ea"/>
                <a:cs typeface="+mn-cs"/>
              </a:defRPr>
            </a:lvl7pPr>
            <a:lvl8pPr marL="3200400" algn="l" defTabSz="914400" rtl="0" eaLnBrk="1" latinLnBrk="0" hangingPunct="1">
              <a:defRPr sz="3200" b="1" kern="1200">
                <a:solidFill>
                  <a:schemeClr val="lt1"/>
                </a:solidFill>
                <a:latin typeface="+mn-lt"/>
                <a:ea typeface="+mn-ea"/>
                <a:cs typeface="+mn-cs"/>
              </a:defRPr>
            </a:lvl8pPr>
            <a:lvl9pPr marL="3657600" algn="l" defTabSz="914400" rtl="0" eaLnBrk="1" latinLnBrk="0" hangingPunct="1">
              <a:defRPr sz="3200" b="1" kern="1200">
                <a:solidFill>
                  <a:schemeClr val="lt1"/>
                </a:solidFill>
                <a:latin typeface="+mn-lt"/>
                <a:ea typeface="+mn-ea"/>
                <a:cs typeface="+mn-cs"/>
              </a:defRPr>
            </a:lvl9pPr>
          </a:lstStyle>
          <a:p>
            <a:pPr marL="0" marR="0" lvl="0" indent="0" algn="ctr" defTabSz="1219140" rtl="0"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dirty="0">
              <a:ln>
                <a:noFill/>
              </a:ln>
              <a:solidFill>
                <a:srgbClr val="FFFFFF"/>
              </a:solidFill>
              <a:effectLst/>
              <a:uLnTx/>
              <a:uFillTx/>
              <a:latin typeface="Calibri"/>
              <a:ea typeface="+mn-ea"/>
              <a:cs typeface="+mn-cs"/>
            </a:endParaRPr>
          </a:p>
        </p:txBody>
      </p:sp>
      <p:sp>
        <p:nvSpPr>
          <p:cNvPr id="2" name="Title 1">
            <a:extLst>
              <a:ext uri="{FF2B5EF4-FFF2-40B4-BE49-F238E27FC236}">
                <a16:creationId xmlns:a16="http://schemas.microsoft.com/office/drawing/2014/main" id="{B9ADD39A-E5A5-E158-37FB-C6794C52F981}"/>
              </a:ext>
            </a:extLst>
          </p:cNvPr>
          <p:cNvSpPr>
            <a:spLocks noGrp="1"/>
          </p:cNvSpPr>
          <p:nvPr>
            <p:ph type="title"/>
          </p:nvPr>
        </p:nvSpPr>
        <p:spPr>
          <a:xfrm>
            <a:off x="838200" y="-1"/>
            <a:ext cx="10515600" cy="890765"/>
          </a:xfrm>
        </p:spPr>
        <p:txBody>
          <a:bodyPr/>
          <a:lstStyle/>
          <a:p>
            <a:r>
              <a:rPr lang="en-US" dirty="0"/>
              <a:t>A Novel </a:t>
            </a:r>
            <a:r>
              <a:rPr lang="en-US" dirty="0" err="1"/>
              <a:t>ANP</a:t>
            </a:r>
            <a:r>
              <a:rPr lang="en-US" dirty="0"/>
              <a:t> in Hypertension </a:t>
            </a:r>
          </a:p>
        </p:txBody>
      </p:sp>
      <p:sp>
        <p:nvSpPr>
          <p:cNvPr id="27" name="Footer Placeholder 26">
            <a:extLst>
              <a:ext uri="{FF2B5EF4-FFF2-40B4-BE49-F238E27FC236}">
                <a16:creationId xmlns:a16="http://schemas.microsoft.com/office/drawing/2014/main" id="{C9E1DE47-8007-0804-EE2F-8B3A4F9FA5A4}"/>
              </a:ext>
            </a:extLst>
          </p:cNvPr>
          <p:cNvSpPr>
            <a:spLocks noGrp="1"/>
          </p:cNvSpPr>
          <p:nvPr>
            <p:ph type="ftr" sz="quarter" idx="3"/>
          </p:nvPr>
        </p:nvSpPr>
        <p:spPr>
          <a:xfrm>
            <a:off x="838200" y="6356350"/>
            <a:ext cx="9686178" cy="365125"/>
          </a:xfrm>
        </p:spPr>
        <p:txBody>
          <a:bodyPr/>
          <a:lstStyle/>
          <a:p>
            <a:r>
              <a:rPr lang="en-US" dirty="0"/>
              <a:t>cGMP, cyclic guanosine monophosphate; GC, guanylyl cyclase; </a:t>
            </a:r>
            <a:r>
              <a:rPr lang="en-US" dirty="0" err="1"/>
              <a:t>GTP</a:t>
            </a:r>
            <a:r>
              <a:rPr lang="en-US" dirty="0"/>
              <a:t>, guanosine triphosphate; </a:t>
            </a:r>
            <a:r>
              <a:rPr lang="en-US" dirty="0" err="1"/>
              <a:t>MANP</a:t>
            </a:r>
            <a:r>
              <a:rPr lang="en-US" dirty="0"/>
              <a:t>, mutant atrial natriuretic peptide.</a:t>
            </a:r>
          </a:p>
          <a:p>
            <a:r>
              <a:rPr lang="en-US" dirty="0"/>
              <a:t>Chen HH, et al. </a:t>
            </a:r>
            <a:r>
              <a:rPr lang="en-US" i="1" dirty="0"/>
              <a:t>Hypertension. </a:t>
            </a:r>
            <a:r>
              <a:rPr lang="en-US" dirty="0"/>
              <a:t>2021;78(6):1859-1867. </a:t>
            </a:r>
          </a:p>
        </p:txBody>
      </p:sp>
    </p:spTree>
    <p:extLst>
      <p:ext uri="{BB962C8B-B14F-4D97-AF65-F5344CB8AC3E}">
        <p14:creationId xmlns:p14="http://schemas.microsoft.com/office/powerpoint/2010/main" val="157681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73E3EA-93E9-45E0-8F7A-E7FCD614D851}"/>
              </a:ext>
            </a:extLst>
          </p:cNvPr>
          <p:cNvSpPr>
            <a:spLocks noGrp="1"/>
          </p:cNvSpPr>
          <p:nvPr>
            <p:ph idx="1"/>
          </p:nvPr>
        </p:nvSpPr>
        <p:spPr>
          <a:xfrm>
            <a:off x="838200" y="2160627"/>
            <a:ext cx="10515600" cy="3352761"/>
          </a:xfrm>
        </p:spPr>
        <p:txBody>
          <a:bodyPr>
            <a:normAutofit/>
          </a:bodyPr>
          <a:lstStyle/>
          <a:p>
            <a:pPr>
              <a:spcBef>
                <a:spcPts val="3000"/>
              </a:spcBef>
            </a:pPr>
            <a:r>
              <a:rPr lang="en-US" sz="3600" dirty="0"/>
              <a:t>Aprocitentan: potent, orally active, dual endothelin A/endothelin B (ETA/ETB) receptor antagonist</a:t>
            </a:r>
          </a:p>
          <a:p>
            <a:pPr>
              <a:spcBef>
                <a:spcPts val="3000"/>
              </a:spcBef>
            </a:pPr>
            <a:r>
              <a:rPr lang="en-US" sz="3600" dirty="0"/>
              <a:t> ETA/ETB inhibitory potency ratio 1:16</a:t>
            </a:r>
          </a:p>
        </p:txBody>
      </p:sp>
      <p:sp>
        <p:nvSpPr>
          <p:cNvPr id="8" name="Title 7">
            <a:extLst>
              <a:ext uri="{FF2B5EF4-FFF2-40B4-BE49-F238E27FC236}">
                <a16:creationId xmlns:a16="http://schemas.microsoft.com/office/drawing/2014/main" id="{78054D44-C65A-92F6-46DE-D0F4421A3155}"/>
              </a:ext>
            </a:extLst>
          </p:cNvPr>
          <p:cNvSpPr>
            <a:spLocks noGrp="1"/>
          </p:cNvSpPr>
          <p:nvPr>
            <p:ph type="title"/>
          </p:nvPr>
        </p:nvSpPr>
        <p:spPr>
          <a:xfrm>
            <a:off x="838200" y="319492"/>
            <a:ext cx="10515600" cy="1105949"/>
          </a:xfrm>
        </p:spPr>
        <p:txBody>
          <a:bodyPr>
            <a:normAutofit/>
          </a:bodyPr>
          <a:lstStyle/>
          <a:p>
            <a:r>
              <a:rPr lang="en-US" dirty="0"/>
              <a:t>Dual Endothelin Receptor Antagonist </a:t>
            </a:r>
            <a:r>
              <a:rPr lang="en-US" dirty="0" err="1"/>
              <a:t>Aprocitentan</a:t>
            </a:r>
            <a:r>
              <a:rPr lang="en-US" dirty="0"/>
              <a:t> in </a:t>
            </a:r>
            <a:r>
              <a:rPr lang="en-US" dirty="0" err="1"/>
              <a:t>HTN</a:t>
            </a:r>
            <a:r>
              <a:rPr lang="en-US" dirty="0"/>
              <a:t>     </a:t>
            </a:r>
          </a:p>
        </p:txBody>
      </p:sp>
      <p:sp>
        <p:nvSpPr>
          <p:cNvPr id="5" name="AutoShape 2">
            <a:extLst>
              <a:ext uri="{FF2B5EF4-FFF2-40B4-BE49-F238E27FC236}">
                <a16:creationId xmlns:a16="http://schemas.microsoft.com/office/drawing/2014/main" id="{2247598A-66B0-49C8-B90D-CFC534156CC8}"/>
              </a:ext>
            </a:extLst>
          </p:cNvPr>
          <p:cNvSpPr>
            <a:spLocks noChangeAspect="1" noChangeArrowheads="1"/>
          </p:cNvSpPr>
          <p:nvPr/>
        </p:nvSpPr>
        <p:spPr bwMode="auto">
          <a:xfrm>
            <a:off x="11185525" y="-11049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Footer Placeholder 8">
            <a:extLst>
              <a:ext uri="{FF2B5EF4-FFF2-40B4-BE49-F238E27FC236}">
                <a16:creationId xmlns:a16="http://schemas.microsoft.com/office/drawing/2014/main" id="{6F11C4D7-D8C4-CEBA-8618-E95A01E425BB}"/>
              </a:ext>
            </a:extLst>
          </p:cNvPr>
          <p:cNvSpPr>
            <a:spLocks noGrp="1"/>
          </p:cNvSpPr>
          <p:nvPr>
            <p:ph type="ftr" sz="quarter" idx="3"/>
          </p:nvPr>
        </p:nvSpPr>
        <p:spPr/>
        <p:txBody>
          <a:bodyPr/>
          <a:lstStyle/>
          <a:p>
            <a:r>
              <a:rPr lang="da-DK" dirty="0"/>
              <a:t>HTN, hypertension.</a:t>
            </a:r>
          </a:p>
          <a:p>
            <a:r>
              <a:rPr lang="da-DK" dirty="0"/>
              <a:t>Verweij P, et al. </a:t>
            </a:r>
            <a:r>
              <a:rPr lang="da-DK" i="1" dirty="0"/>
              <a:t>Hypertension. </a:t>
            </a:r>
            <a:r>
              <a:rPr lang="da-DK" dirty="0"/>
              <a:t>2020;75(4):956-965. </a:t>
            </a:r>
          </a:p>
        </p:txBody>
      </p:sp>
    </p:spTree>
    <p:extLst>
      <p:ext uri="{BB962C8B-B14F-4D97-AF65-F5344CB8AC3E}">
        <p14:creationId xmlns:p14="http://schemas.microsoft.com/office/powerpoint/2010/main" val="4209999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2E4200-7D14-4F6C-9132-7F2D9942C9E6}"/>
              </a:ext>
            </a:extLst>
          </p:cNvPr>
          <p:cNvSpPr>
            <a:spLocks noGrp="1"/>
          </p:cNvSpPr>
          <p:nvPr>
            <p:ph idx="1"/>
          </p:nvPr>
        </p:nvSpPr>
        <p:spPr>
          <a:xfrm>
            <a:off x="838200" y="1781100"/>
            <a:ext cx="10515600" cy="4891627"/>
          </a:xfrm>
        </p:spPr>
        <p:txBody>
          <a:bodyPr>
            <a:normAutofit/>
          </a:bodyPr>
          <a:lstStyle/>
          <a:p>
            <a:pPr>
              <a:spcBef>
                <a:spcPts val="3000"/>
              </a:spcBef>
            </a:pPr>
            <a:r>
              <a:rPr lang="en-US" sz="3200" dirty="0"/>
              <a:t>Steroidal MRAs (spironolactone and eplerenone) are one of the most effective methods to reduce BP in RH</a:t>
            </a:r>
          </a:p>
          <a:p>
            <a:pPr>
              <a:spcBef>
                <a:spcPts val="3000"/>
              </a:spcBef>
            </a:pPr>
            <a:r>
              <a:rPr lang="en-US" sz="3200" dirty="0"/>
              <a:t>First-in-class new generation MRA: finerenone</a:t>
            </a:r>
          </a:p>
          <a:p>
            <a:pPr>
              <a:spcBef>
                <a:spcPts val="3000"/>
              </a:spcBef>
            </a:pPr>
            <a:r>
              <a:rPr lang="en-US" sz="3200" dirty="0"/>
              <a:t>Finerenone is highly selective for MR vs. glucocorticoid, androgen, progesterone, and estrogen receptors</a:t>
            </a:r>
          </a:p>
          <a:p>
            <a:pPr marL="0" indent="0">
              <a:spcBef>
                <a:spcPts val="3000"/>
              </a:spcBef>
              <a:buNone/>
            </a:pPr>
            <a:endParaRPr lang="en-US" sz="3200" noProof="0" dirty="0"/>
          </a:p>
          <a:p>
            <a:pPr>
              <a:spcBef>
                <a:spcPts val="3000"/>
              </a:spcBef>
            </a:pPr>
            <a:endParaRPr lang="en-US" sz="3200" dirty="0"/>
          </a:p>
          <a:p>
            <a:pPr>
              <a:spcBef>
                <a:spcPts val="3000"/>
              </a:spcBef>
            </a:pPr>
            <a:endParaRPr lang="en-US" sz="3200" dirty="0"/>
          </a:p>
        </p:txBody>
      </p:sp>
      <p:sp>
        <p:nvSpPr>
          <p:cNvPr id="2" name="Title 1">
            <a:extLst>
              <a:ext uri="{FF2B5EF4-FFF2-40B4-BE49-F238E27FC236}">
                <a16:creationId xmlns:a16="http://schemas.microsoft.com/office/drawing/2014/main" id="{69E653BB-A7E7-407A-926D-C67600AC76A6}"/>
              </a:ext>
            </a:extLst>
          </p:cNvPr>
          <p:cNvSpPr>
            <a:spLocks noGrp="1"/>
          </p:cNvSpPr>
          <p:nvPr>
            <p:ph type="title"/>
          </p:nvPr>
        </p:nvSpPr>
        <p:spPr>
          <a:xfrm>
            <a:off x="838200" y="418644"/>
            <a:ext cx="10515600" cy="1105949"/>
          </a:xfrm>
        </p:spPr>
        <p:txBody>
          <a:bodyPr/>
          <a:lstStyle/>
          <a:p>
            <a:pPr lvl="0"/>
            <a:r>
              <a:rPr lang="en-US" noProof="0" dirty="0"/>
              <a:t>Nonsteroidal Mineralocorticoid Receptor (MR) Antagonists</a:t>
            </a:r>
            <a:endParaRPr lang="en-US" dirty="0"/>
          </a:p>
        </p:txBody>
      </p:sp>
      <p:sp>
        <p:nvSpPr>
          <p:cNvPr id="7" name="Footer Placeholder 6">
            <a:extLst>
              <a:ext uri="{FF2B5EF4-FFF2-40B4-BE49-F238E27FC236}">
                <a16:creationId xmlns:a16="http://schemas.microsoft.com/office/drawing/2014/main" id="{B5F06FD6-883F-504F-28C8-CC9C245088EE}"/>
              </a:ext>
            </a:extLst>
          </p:cNvPr>
          <p:cNvSpPr>
            <a:spLocks noGrp="1"/>
          </p:cNvSpPr>
          <p:nvPr>
            <p:ph type="ftr" sz="quarter" idx="3"/>
          </p:nvPr>
        </p:nvSpPr>
        <p:spPr/>
        <p:txBody>
          <a:bodyPr/>
          <a:lstStyle/>
          <a:p>
            <a:r>
              <a:rPr lang="en-US" dirty="0"/>
              <a:t>BP, blood pressure; MR, mineralocorticoid receptor.</a:t>
            </a:r>
          </a:p>
          <a:p>
            <a:r>
              <a:rPr lang="en-US" dirty="0"/>
              <a:t>Azizi M, et al. </a:t>
            </a:r>
            <a:r>
              <a:rPr lang="en-US" i="1" dirty="0"/>
              <a:t>Hypertension. </a:t>
            </a:r>
            <a:r>
              <a:rPr lang="en-US" dirty="0"/>
              <a:t>2019;74(5):1075-1083. </a:t>
            </a:r>
          </a:p>
        </p:txBody>
      </p:sp>
    </p:spTree>
    <p:extLst>
      <p:ext uri="{BB962C8B-B14F-4D97-AF65-F5344CB8AC3E}">
        <p14:creationId xmlns:p14="http://schemas.microsoft.com/office/powerpoint/2010/main" val="1311954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A9235-FF2B-1C47-DCB5-A7971DF6B95C}"/>
              </a:ext>
            </a:extLst>
          </p:cNvPr>
          <p:cNvSpPr>
            <a:spLocks noGrp="1"/>
          </p:cNvSpPr>
          <p:nvPr>
            <p:ph type="title"/>
          </p:nvPr>
        </p:nvSpPr>
        <p:spPr/>
        <p:txBody>
          <a:bodyPr/>
          <a:lstStyle/>
          <a:p>
            <a:r>
              <a:rPr lang="en-US" dirty="0"/>
              <a:t>Sacubitril/Valsartan</a:t>
            </a:r>
          </a:p>
        </p:txBody>
      </p:sp>
      <p:sp>
        <p:nvSpPr>
          <p:cNvPr id="7" name="Footer Placeholder 6">
            <a:extLst>
              <a:ext uri="{FF2B5EF4-FFF2-40B4-BE49-F238E27FC236}">
                <a16:creationId xmlns:a16="http://schemas.microsoft.com/office/drawing/2014/main" id="{25F726A2-0C68-BFC4-1145-6AEA0766E85B}"/>
              </a:ext>
            </a:extLst>
          </p:cNvPr>
          <p:cNvSpPr>
            <a:spLocks noGrp="1"/>
          </p:cNvSpPr>
          <p:nvPr>
            <p:ph type="ftr" sz="quarter" idx="3"/>
          </p:nvPr>
        </p:nvSpPr>
        <p:spPr/>
        <p:txBody>
          <a:bodyPr/>
          <a:lstStyle/>
          <a:p>
            <a:r>
              <a:rPr lang="da-DK" dirty="0"/>
              <a:t>ARNI, angiotensin receptor neprilysin inhibitor.</a:t>
            </a:r>
          </a:p>
          <a:p>
            <a:r>
              <a:rPr lang="da-DK" dirty="0"/>
              <a:t>Azizi M, et al. </a:t>
            </a:r>
            <a:r>
              <a:rPr lang="da-DK" i="1" dirty="0"/>
              <a:t>Hypertension. </a:t>
            </a:r>
            <a:r>
              <a:rPr lang="da-DK" dirty="0"/>
              <a:t>2019;74(5):1075-1083. </a:t>
            </a:r>
          </a:p>
        </p:txBody>
      </p:sp>
      <p:sp>
        <p:nvSpPr>
          <p:cNvPr id="8" name="Rectangle 7">
            <a:extLst>
              <a:ext uri="{FF2B5EF4-FFF2-40B4-BE49-F238E27FC236}">
                <a16:creationId xmlns:a16="http://schemas.microsoft.com/office/drawing/2014/main" id="{0074A209-6F92-A022-9C83-FDBE19DA02FE}"/>
              </a:ext>
            </a:extLst>
          </p:cNvPr>
          <p:cNvSpPr/>
          <p:nvPr/>
        </p:nvSpPr>
        <p:spPr>
          <a:xfrm>
            <a:off x="4986215" y="1219200"/>
            <a:ext cx="2618154" cy="664308"/>
          </a:xfrm>
          <a:prstGeom prst="rect">
            <a:avLst/>
          </a:prstGeom>
          <a:solidFill>
            <a:srgbClr val="DFDFD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Dual </a:t>
            </a:r>
            <a:r>
              <a:rPr lang="en-US" sz="2400" dirty="0" err="1">
                <a:solidFill>
                  <a:schemeClr val="tx1"/>
                </a:solidFill>
              </a:rPr>
              <a:t>ARNi</a:t>
            </a:r>
            <a:endParaRPr lang="en-US" sz="2400" dirty="0">
              <a:solidFill>
                <a:schemeClr val="tx1"/>
              </a:solidFill>
            </a:endParaRPr>
          </a:p>
        </p:txBody>
      </p:sp>
      <p:sp>
        <p:nvSpPr>
          <p:cNvPr id="9" name="Arrow: Right 8">
            <a:extLst>
              <a:ext uri="{FF2B5EF4-FFF2-40B4-BE49-F238E27FC236}">
                <a16:creationId xmlns:a16="http://schemas.microsoft.com/office/drawing/2014/main" id="{F8938184-169B-9831-5D4F-E6843B5A1497}"/>
              </a:ext>
            </a:extLst>
          </p:cNvPr>
          <p:cNvSpPr/>
          <p:nvPr/>
        </p:nvSpPr>
        <p:spPr>
          <a:xfrm>
            <a:off x="7653337" y="1453661"/>
            <a:ext cx="1252781" cy="195385"/>
          </a:xfrm>
          <a:prstGeom prst="rightArrow">
            <a:avLst>
              <a:gd name="adj1" fmla="val 50000"/>
              <a:gd name="adj2" fmla="val 98000"/>
            </a:avLst>
          </a:prstGeom>
          <a:solidFill>
            <a:srgbClr val="95959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D7B1215A-F3FC-47E0-C5BB-9025C447F6A4}"/>
              </a:ext>
            </a:extLst>
          </p:cNvPr>
          <p:cNvSpPr/>
          <p:nvPr/>
        </p:nvSpPr>
        <p:spPr>
          <a:xfrm rot="10800000">
            <a:off x="3668705" y="1453661"/>
            <a:ext cx="1252781" cy="195385"/>
          </a:xfrm>
          <a:prstGeom prst="rightArrow">
            <a:avLst>
              <a:gd name="adj1" fmla="val 50000"/>
              <a:gd name="adj2" fmla="val 98000"/>
            </a:avLst>
          </a:prstGeom>
          <a:solidFill>
            <a:srgbClr val="95959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AB36A38C-E0AD-44B3-A109-283CDFAB840A}"/>
              </a:ext>
            </a:extLst>
          </p:cNvPr>
          <p:cNvSpPr/>
          <p:nvPr/>
        </p:nvSpPr>
        <p:spPr>
          <a:xfrm rot="5400000">
            <a:off x="8643512" y="1812925"/>
            <a:ext cx="579428" cy="219317"/>
          </a:xfrm>
          <a:prstGeom prst="rightArrow">
            <a:avLst>
              <a:gd name="adj1" fmla="val 18003"/>
              <a:gd name="adj2" fmla="val 98000"/>
            </a:avLst>
          </a:prstGeom>
          <a:solidFill>
            <a:srgbClr val="95959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Right 11">
            <a:extLst>
              <a:ext uri="{FF2B5EF4-FFF2-40B4-BE49-F238E27FC236}">
                <a16:creationId xmlns:a16="http://schemas.microsoft.com/office/drawing/2014/main" id="{E50F8795-7ADE-56A0-5C52-ED53C7B0A02C}"/>
              </a:ext>
            </a:extLst>
          </p:cNvPr>
          <p:cNvSpPr/>
          <p:nvPr/>
        </p:nvSpPr>
        <p:spPr>
          <a:xfrm rot="5400000">
            <a:off x="3367644" y="1810428"/>
            <a:ext cx="579428" cy="219317"/>
          </a:xfrm>
          <a:prstGeom prst="rightArrow">
            <a:avLst>
              <a:gd name="adj1" fmla="val 18003"/>
              <a:gd name="adj2" fmla="val 98000"/>
            </a:avLst>
          </a:prstGeom>
          <a:solidFill>
            <a:srgbClr val="95959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39E7AE94-0A4F-BB95-8B50-ECCBA961509D}"/>
              </a:ext>
            </a:extLst>
          </p:cNvPr>
          <p:cNvGrpSpPr/>
          <p:nvPr/>
        </p:nvGrpSpPr>
        <p:grpSpPr>
          <a:xfrm rot="20806756">
            <a:off x="8672130" y="1754848"/>
            <a:ext cx="522191" cy="146810"/>
            <a:chOff x="10862041" y="1554962"/>
            <a:chExt cx="522191" cy="146810"/>
          </a:xfrm>
        </p:grpSpPr>
        <p:cxnSp>
          <p:nvCxnSpPr>
            <p:cNvPr id="14" name="Straight Connector 13">
              <a:extLst>
                <a:ext uri="{FF2B5EF4-FFF2-40B4-BE49-F238E27FC236}">
                  <a16:creationId xmlns:a16="http://schemas.microsoft.com/office/drawing/2014/main" id="{3B078CB9-DC58-FCDE-8933-AC947A338A4C}"/>
                </a:ext>
              </a:extLst>
            </p:cNvPr>
            <p:cNvCxnSpPr>
              <a:cxnSpLocks/>
            </p:cNvCxnSpPr>
            <p:nvPr/>
          </p:nvCxnSpPr>
          <p:spPr>
            <a:xfrm>
              <a:off x="10892473" y="1554962"/>
              <a:ext cx="491759" cy="35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CA61452-E11B-53B0-3487-5F7B3FA4CA0C}"/>
                </a:ext>
              </a:extLst>
            </p:cNvPr>
            <p:cNvCxnSpPr>
              <a:cxnSpLocks/>
            </p:cNvCxnSpPr>
            <p:nvPr/>
          </p:nvCxnSpPr>
          <p:spPr>
            <a:xfrm>
              <a:off x="10862041" y="1698232"/>
              <a:ext cx="491759" cy="35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2CA44C48-9649-2537-D4AA-AD2F776DB34E}"/>
              </a:ext>
            </a:extLst>
          </p:cNvPr>
          <p:cNvGrpSpPr/>
          <p:nvPr/>
        </p:nvGrpSpPr>
        <p:grpSpPr>
          <a:xfrm rot="20806756">
            <a:off x="3402930" y="1754364"/>
            <a:ext cx="522191" cy="146810"/>
            <a:chOff x="10862041" y="1554962"/>
            <a:chExt cx="522191" cy="146810"/>
          </a:xfrm>
        </p:grpSpPr>
        <p:cxnSp>
          <p:nvCxnSpPr>
            <p:cNvPr id="20" name="Straight Connector 19">
              <a:extLst>
                <a:ext uri="{FF2B5EF4-FFF2-40B4-BE49-F238E27FC236}">
                  <a16:creationId xmlns:a16="http://schemas.microsoft.com/office/drawing/2014/main" id="{9697BAC6-5971-1756-0A3F-A23B6E476873}"/>
                </a:ext>
              </a:extLst>
            </p:cNvPr>
            <p:cNvCxnSpPr>
              <a:cxnSpLocks/>
            </p:cNvCxnSpPr>
            <p:nvPr/>
          </p:nvCxnSpPr>
          <p:spPr>
            <a:xfrm>
              <a:off x="10892473" y="1554962"/>
              <a:ext cx="491759" cy="35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70356F5-783E-E079-6E32-1F2AAA64C320}"/>
                </a:ext>
              </a:extLst>
            </p:cNvPr>
            <p:cNvCxnSpPr>
              <a:cxnSpLocks/>
            </p:cNvCxnSpPr>
            <p:nvPr/>
          </p:nvCxnSpPr>
          <p:spPr>
            <a:xfrm>
              <a:off x="10862041" y="1698232"/>
              <a:ext cx="491759" cy="35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 name="Arrow: Right 12">
            <a:extLst>
              <a:ext uri="{FF2B5EF4-FFF2-40B4-BE49-F238E27FC236}">
                <a16:creationId xmlns:a16="http://schemas.microsoft.com/office/drawing/2014/main" id="{D126D06E-6DF2-E79A-D62A-CE7516FDF27E}"/>
              </a:ext>
            </a:extLst>
          </p:cNvPr>
          <p:cNvSpPr/>
          <p:nvPr/>
        </p:nvSpPr>
        <p:spPr>
          <a:xfrm rot="5400000">
            <a:off x="3343425" y="3280622"/>
            <a:ext cx="665020" cy="202490"/>
          </a:xfrm>
          <a:prstGeom prst="rightArrow">
            <a:avLst>
              <a:gd name="adj1" fmla="val 18003"/>
              <a:gd name="adj2" fmla="val 85524"/>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400"/>
              </a:lnSpc>
            </a:pPr>
            <a:endParaRPr lang="en-US"/>
          </a:p>
        </p:txBody>
      </p:sp>
      <p:sp>
        <p:nvSpPr>
          <p:cNvPr id="34" name="Arrow: Right 33">
            <a:extLst>
              <a:ext uri="{FF2B5EF4-FFF2-40B4-BE49-F238E27FC236}">
                <a16:creationId xmlns:a16="http://schemas.microsoft.com/office/drawing/2014/main" id="{2265A57C-4433-8A34-3CC8-B70A7678DC66}"/>
              </a:ext>
            </a:extLst>
          </p:cNvPr>
          <p:cNvSpPr/>
          <p:nvPr/>
        </p:nvSpPr>
        <p:spPr>
          <a:xfrm rot="5400000">
            <a:off x="8592309" y="3275806"/>
            <a:ext cx="665020" cy="202490"/>
          </a:xfrm>
          <a:prstGeom prst="rightArrow">
            <a:avLst>
              <a:gd name="adj1" fmla="val 18003"/>
              <a:gd name="adj2" fmla="val 85524"/>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400"/>
              </a:lnSpc>
            </a:pPr>
            <a:endParaRPr lang="en-US"/>
          </a:p>
        </p:txBody>
      </p:sp>
      <p:sp>
        <p:nvSpPr>
          <p:cNvPr id="35" name="Arrow: Right 34">
            <a:extLst>
              <a:ext uri="{FF2B5EF4-FFF2-40B4-BE49-F238E27FC236}">
                <a16:creationId xmlns:a16="http://schemas.microsoft.com/office/drawing/2014/main" id="{00B65907-2548-ED53-8454-B2D66147D962}"/>
              </a:ext>
            </a:extLst>
          </p:cNvPr>
          <p:cNvSpPr/>
          <p:nvPr/>
        </p:nvSpPr>
        <p:spPr>
          <a:xfrm rot="5400000">
            <a:off x="6006953" y="5289145"/>
            <a:ext cx="574970" cy="202490"/>
          </a:xfrm>
          <a:prstGeom prst="rightArrow">
            <a:avLst>
              <a:gd name="adj1" fmla="val 18003"/>
              <a:gd name="adj2" fmla="val 85524"/>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400"/>
              </a:lnSpc>
            </a:pPr>
            <a:endParaRPr lang="en-US"/>
          </a:p>
        </p:txBody>
      </p:sp>
      <p:cxnSp>
        <p:nvCxnSpPr>
          <p:cNvPr id="38" name="Straight Connector 37">
            <a:extLst>
              <a:ext uri="{FF2B5EF4-FFF2-40B4-BE49-F238E27FC236}">
                <a16:creationId xmlns:a16="http://schemas.microsoft.com/office/drawing/2014/main" id="{5960FFB6-87DE-F5EB-9757-16528680DC23}"/>
              </a:ext>
            </a:extLst>
          </p:cNvPr>
          <p:cNvCxnSpPr>
            <a:cxnSpLocks/>
          </p:cNvCxnSpPr>
          <p:nvPr/>
        </p:nvCxnSpPr>
        <p:spPr>
          <a:xfrm>
            <a:off x="3652663" y="5111677"/>
            <a:ext cx="5288637" cy="0"/>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E5BF9D88-F045-A9D8-DAC7-0BC7E2D5386E}"/>
              </a:ext>
            </a:extLst>
          </p:cNvPr>
          <p:cNvCxnSpPr>
            <a:cxnSpLocks/>
          </p:cNvCxnSpPr>
          <p:nvPr/>
        </p:nvCxnSpPr>
        <p:spPr>
          <a:xfrm flipV="1">
            <a:off x="3668705" y="4633321"/>
            <a:ext cx="0" cy="481061"/>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D896ADFE-0440-1523-EB9F-BDE2D3B2FBBD}"/>
              </a:ext>
            </a:extLst>
          </p:cNvPr>
          <p:cNvCxnSpPr>
            <a:cxnSpLocks/>
          </p:cNvCxnSpPr>
          <p:nvPr/>
        </p:nvCxnSpPr>
        <p:spPr>
          <a:xfrm flipV="1">
            <a:off x="8921748" y="4641788"/>
            <a:ext cx="0" cy="481061"/>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sp>
        <p:nvSpPr>
          <p:cNvPr id="42" name="Arrow: Right 41">
            <a:extLst>
              <a:ext uri="{FF2B5EF4-FFF2-40B4-BE49-F238E27FC236}">
                <a16:creationId xmlns:a16="http://schemas.microsoft.com/office/drawing/2014/main" id="{71DA7324-CD25-A73F-EBB2-165EC66B72B2}"/>
              </a:ext>
            </a:extLst>
          </p:cNvPr>
          <p:cNvSpPr/>
          <p:nvPr/>
        </p:nvSpPr>
        <p:spPr>
          <a:xfrm rot="5400000">
            <a:off x="7397689" y="5888452"/>
            <a:ext cx="286315" cy="139290"/>
          </a:xfrm>
          <a:prstGeom prst="rightArrow">
            <a:avLst>
              <a:gd name="adj1" fmla="val 41162"/>
              <a:gd name="adj2" fmla="val 85524"/>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400"/>
              </a:lnSpc>
            </a:pPr>
            <a:endParaRPr lang="en-US"/>
          </a:p>
        </p:txBody>
      </p:sp>
      <p:sp>
        <p:nvSpPr>
          <p:cNvPr id="43" name="Arrow: Right 42">
            <a:extLst>
              <a:ext uri="{FF2B5EF4-FFF2-40B4-BE49-F238E27FC236}">
                <a16:creationId xmlns:a16="http://schemas.microsoft.com/office/drawing/2014/main" id="{A4CB73D0-AB8C-1955-323C-19EC28A872DE}"/>
              </a:ext>
            </a:extLst>
          </p:cNvPr>
          <p:cNvSpPr/>
          <p:nvPr/>
        </p:nvSpPr>
        <p:spPr>
          <a:xfrm rot="5400000">
            <a:off x="7760574" y="6219913"/>
            <a:ext cx="286315" cy="139290"/>
          </a:xfrm>
          <a:prstGeom prst="rightArrow">
            <a:avLst>
              <a:gd name="adj1" fmla="val 41162"/>
              <a:gd name="adj2" fmla="val 85524"/>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400"/>
              </a:lnSpc>
            </a:pPr>
            <a:endParaRPr lang="en-US"/>
          </a:p>
        </p:txBody>
      </p:sp>
      <p:sp>
        <p:nvSpPr>
          <p:cNvPr id="44" name="TextBox 43">
            <a:extLst>
              <a:ext uri="{FF2B5EF4-FFF2-40B4-BE49-F238E27FC236}">
                <a16:creationId xmlns:a16="http://schemas.microsoft.com/office/drawing/2014/main" id="{424DB136-7635-E706-A089-8426BE09B099}"/>
              </a:ext>
            </a:extLst>
          </p:cNvPr>
          <p:cNvSpPr txBox="1"/>
          <p:nvPr/>
        </p:nvSpPr>
        <p:spPr>
          <a:xfrm>
            <a:off x="5168261" y="5706228"/>
            <a:ext cx="2257349" cy="461665"/>
          </a:xfrm>
          <a:prstGeom prst="rect">
            <a:avLst/>
          </a:prstGeom>
          <a:noFill/>
        </p:spPr>
        <p:txBody>
          <a:bodyPr wrap="none" rtlCol="0">
            <a:spAutoFit/>
          </a:bodyPr>
          <a:lstStyle/>
          <a:p>
            <a:r>
              <a:rPr lang="en-US" sz="2400" dirty="0"/>
              <a:t>Blood pressure</a:t>
            </a:r>
          </a:p>
        </p:txBody>
      </p:sp>
      <p:sp>
        <p:nvSpPr>
          <p:cNvPr id="45" name="TextBox 44">
            <a:extLst>
              <a:ext uri="{FF2B5EF4-FFF2-40B4-BE49-F238E27FC236}">
                <a16:creationId xmlns:a16="http://schemas.microsoft.com/office/drawing/2014/main" id="{6F8B9654-D286-8D66-A1E9-5A57B65F2971}"/>
              </a:ext>
            </a:extLst>
          </p:cNvPr>
          <p:cNvSpPr txBox="1"/>
          <p:nvPr/>
        </p:nvSpPr>
        <p:spPr>
          <a:xfrm>
            <a:off x="4840647" y="6037378"/>
            <a:ext cx="2916568" cy="461665"/>
          </a:xfrm>
          <a:prstGeom prst="rect">
            <a:avLst/>
          </a:prstGeom>
          <a:noFill/>
        </p:spPr>
        <p:txBody>
          <a:bodyPr wrap="none" rtlCol="0">
            <a:spAutoFit/>
          </a:bodyPr>
          <a:lstStyle/>
          <a:p>
            <a:r>
              <a:rPr lang="en-US" sz="2400" dirty="0"/>
              <a:t>Target-organ effects</a:t>
            </a:r>
          </a:p>
        </p:txBody>
      </p:sp>
      <p:sp>
        <p:nvSpPr>
          <p:cNvPr id="46" name="TextBox 45">
            <a:extLst>
              <a:ext uri="{FF2B5EF4-FFF2-40B4-BE49-F238E27FC236}">
                <a16:creationId xmlns:a16="http://schemas.microsoft.com/office/drawing/2014/main" id="{9E45377D-C446-EAD6-CA7B-A9ED5912926D}"/>
              </a:ext>
            </a:extLst>
          </p:cNvPr>
          <p:cNvSpPr txBox="1"/>
          <p:nvPr/>
        </p:nvSpPr>
        <p:spPr>
          <a:xfrm>
            <a:off x="2676665" y="1700930"/>
            <a:ext cx="713657" cy="400110"/>
          </a:xfrm>
          <a:prstGeom prst="rect">
            <a:avLst/>
          </a:prstGeom>
          <a:noFill/>
        </p:spPr>
        <p:txBody>
          <a:bodyPr wrap="none" rtlCol="0">
            <a:spAutoFit/>
          </a:bodyPr>
          <a:lstStyle/>
          <a:p>
            <a:r>
              <a:rPr lang="en-US" sz="2000" dirty="0"/>
              <a:t>NEP</a:t>
            </a:r>
          </a:p>
        </p:txBody>
      </p:sp>
      <p:sp>
        <p:nvSpPr>
          <p:cNvPr id="47" name="TextBox 46">
            <a:extLst>
              <a:ext uri="{FF2B5EF4-FFF2-40B4-BE49-F238E27FC236}">
                <a16:creationId xmlns:a16="http://schemas.microsoft.com/office/drawing/2014/main" id="{B780386F-ED7D-EC1E-B9E4-F30FE9153040}"/>
              </a:ext>
            </a:extLst>
          </p:cNvPr>
          <p:cNvSpPr txBox="1"/>
          <p:nvPr/>
        </p:nvSpPr>
        <p:spPr>
          <a:xfrm>
            <a:off x="9395579" y="1695587"/>
            <a:ext cx="822854" cy="400110"/>
          </a:xfrm>
          <a:prstGeom prst="rect">
            <a:avLst/>
          </a:prstGeom>
          <a:noFill/>
        </p:spPr>
        <p:txBody>
          <a:bodyPr wrap="none" rtlCol="0">
            <a:spAutoFit/>
          </a:bodyPr>
          <a:lstStyle/>
          <a:p>
            <a:r>
              <a:rPr lang="en-US" sz="2000" dirty="0"/>
              <a:t>AT1R</a:t>
            </a:r>
          </a:p>
        </p:txBody>
      </p:sp>
      <p:grpSp>
        <p:nvGrpSpPr>
          <p:cNvPr id="6" name="Group 5">
            <a:extLst>
              <a:ext uri="{FF2B5EF4-FFF2-40B4-BE49-F238E27FC236}">
                <a16:creationId xmlns:a16="http://schemas.microsoft.com/office/drawing/2014/main" id="{7E9A06EC-5848-92AE-245C-71591C4A0C9A}"/>
              </a:ext>
            </a:extLst>
          </p:cNvPr>
          <p:cNvGrpSpPr/>
          <p:nvPr/>
        </p:nvGrpSpPr>
        <p:grpSpPr>
          <a:xfrm>
            <a:off x="2221038" y="2282118"/>
            <a:ext cx="2872640" cy="832002"/>
            <a:chOff x="2238622" y="5301603"/>
            <a:chExt cx="2872640" cy="832002"/>
          </a:xfrm>
        </p:grpSpPr>
        <p:sp>
          <p:nvSpPr>
            <p:cNvPr id="25" name="Rectangle 24">
              <a:extLst>
                <a:ext uri="{FF2B5EF4-FFF2-40B4-BE49-F238E27FC236}">
                  <a16:creationId xmlns:a16="http://schemas.microsoft.com/office/drawing/2014/main" id="{EBBE1F86-E3C6-7F6E-2C64-63CF3519FD72}"/>
                </a:ext>
              </a:extLst>
            </p:cNvPr>
            <p:cNvSpPr/>
            <p:nvPr/>
          </p:nvSpPr>
          <p:spPr>
            <a:xfrm>
              <a:off x="2238622" y="5301603"/>
              <a:ext cx="2872640" cy="832002"/>
            </a:xfrm>
            <a:prstGeom prst="rect">
              <a:avLst/>
            </a:prstGeom>
            <a:solidFill>
              <a:srgbClr val="DFDFD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400"/>
                </a:lnSpc>
              </a:pPr>
              <a:r>
                <a:rPr lang="en-US" sz="2400" dirty="0">
                  <a:solidFill>
                    <a:schemeClr val="tx1"/>
                  </a:solidFill>
                </a:rPr>
                <a:t>    </a:t>
              </a:r>
              <a:r>
                <a:rPr lang="en-US" sz="2400" dirty="0" err="1">
                  <a:solidFill>
                    <a:schemeClr val="tx1"/>
                  </a:solidFill>
                </a:rPr>
                <a:t>ANP</a:t>
              </a:r>
              <a:r>
                <a:rPr lang="en-US" sz="2400" dirty="0">
                  <a:solidFill>
                    <a:schemeClr val="tx1"/>
                  </a:solidFill>
                </a:rPr>
                <a:t> and related</a:t>
              </a:r>
            </a:p>
            <a:p>
              <a:pPr>
                <a:lnSpc>
                  <a:spcPts val="2400"/>
                </a:lnSpc>
              </a:pPr>
              <a:r>
                <a:rPr lang="en-US" sz="2400" dirty="0">
                  <a:solidFill>
                    <a:schemeClr val="tx1"/>
                  </a:solidFill>
                </a:rPr>
                <a:t>    peptides</a:t>
              </a:r>
            </a:p>
          </p:txBody>
        </p:sp>
        <p:sp>
          <p:nvSpPr>
            <p:cNvPr id="3" name="Arrow: Right 2">
              <a:extLst>
                <a:ext uri="{FF2B5EF4-FFF2-40B4-BE49-F238E27FC236}">
                  <a16:creationId xmlns:a16="http://schemas.microsoft.com/office/drawing/2014/main" id="{AAD07F4E-3BFA-D884-31F8-927AF12AC4DD}"/>
                </a:ext>
              </a:extLst>
            </p:cNvPr>
            <p:cNvSpPr/>
            <p:nvPr/>
          </p:nvSpPr>
          <p:spPr>
            <a:xfrm rot="16200000">
              <a:off x="2343043" y="5440578"/>
              <a:ext cx="264953" cy="152499"/>
            </a:xfrm>
            <a:prstGeom prst="rightArrow">
              <a:avLst>
                <a:gd name="adj1" fmla="val 18003"/>
                <a:gd name="adj2" fmla="val 62365"/>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400"/>
                </a:lnSpc>
              </a:pPr>
              <a:endParaRPr lang="en-US"/>
            </a:p>
          </p:txBody>
        </p:sp>
      </p:grpSp>
      <p:grpSp>
        <p:nvGrpSpPr>
          <p:cNvPr id="24" name="Group 23">
            <a:extLst>
              <a:ext uri="{FF2B5EF4-FFF2-40B4-BE49-F238E27FC236}">
                <a16:creationId xmlns:a16="http://schemas.microsoft.com/office/drawing/2014/main" id="{80F3C099-9C3F-4A42-C460-0320D3140339}"/>
              </a:ext>
            </a:extLst>
          </p:cNvPr>
          <p:cNvGrpSpPr/>
          <p:nvPr/>
        </p:nvGrpSpPr>
        <p:grpSpPr>
          <a:xfrm>
            <a:off x="1750423" y="3732763"/>
            <a:ext cx="3814354" cy="1143622"/>
            <a:chOff x="1750423" y="4990063"/>
            <a:chExt cx="3814354" cy="1143622"/>
          </a:xfrm>
        </p:grpSpPr>
        <p:sp>
          <p:nvSpPr>
            <p:cNvPr id="15" name="Rectangle 14">
              <a:extLst>
                <a:ext uri="{FF2B5EF4-FFF2-40B4-BE49-F238E27FC236}">
                  <a16:creationId xmlns:a16="http://schemas.microsoft.com/office/drawing/2014/main" id="{5473B80B-95C9-0FBE-0454-765F8F202474}"/>
                </a:ext>
              </a:extLst>
            </p:cNvPr>
            <p:cNvSpPr/>
            <p:nvPr/>
          </p:nvSpPr>
          <p:spPr>
            <a:xfrm>
              <a:off x="1750423" y="4990063"/>
              <a:ext cx="3814354" cy="1143622"/>
            </a:xfrm>
            <a:prstGeom prst="rect">
              <a:avLst/>
            </a:prstGeom>
            <a:solidFill>
              <a:srgbClr val="DFDFD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400"/>
                </a:lnSpc>
              </a:pPr>
              <a:r>
                <a:rPr lang="en-US" sz="2400" dirty="0">
                  <a:solidFill>
                    <a:schemeClr val="tx1"/>
                  </a:solidFill>
                </a:rPr>
                <a:t>    Vasodilation</a:t>
              </a:r>
            </a:p>
            <a:p>
              <a:pPr>
                <a:lnSpc>
                  <a:spcPts val="2400"/>
                </a:lnSpc>
              </a:pPr>
              <a:r>
                <a:rPr lang="en-US" sz="2400" dirty="0">
                  <a:solidFill>
                    <a:schemeClr val="tx1"/>
                  </a:solidFill>
                </a:rPr>
                <a:t>    Sodium excretion</a:t>
              </a:r>
            </a:p>
            <a:p>
              <a:pPr>
                <a:lnSpc>
                  <a:spcPts val="2400"/>
                </a:lnSpc>
              </a:pPr>
              <a:r>
                <a:rPr lang="en-US" sz="2400" dirty="0">
                  <a:solidFill>
                    <a:schemeClr val="tx1"/>
                  </a:solidFill>
                </a:rPr>
                <a:t>    Antihypertrophic effect</a:t>
              </a:r>
            </a:p>
          </p:txBody>
        </p:sp>
        <p:sp>
          <p:nvSpPr>
            <p:cNvPr id="16" name="Arrow: Right 15">
              <a:extLst>
                <a:ext uri="{FF2B5EF4-FFF2-40B4-BE49-F238E27FC236}">
                  <a16:creationId xmlns:a16="http://schemas.microsoft.com/office/drawing/2014/main" id="{17853C90-F8C3-67EF-C067-A546EDD04E9F}"/>
                </a:ext>
              </a:extLst>
            </p:cNvPr>
            <p:cNvSpPr/>
            <p:nvPr/>
          </p:nvSpPr>
          <p:spPr>
            <a:xfrm rot="16200000">
              <a:off x="1882620" y="5136114"/>
              <a:ext cx="239458" cy="202490"/>
            </a:xfrm>
            <a:prstGeom prst="rightArrow">
              <a:avLst>
                <a:gd name="adj1" fmla="val 18003"/>
                <a:gd name="adj2" fmla="val 62365"/>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400"/>
                </a:lnSpc>
              </a:pPr>
              <a:endParaRPr lang="en-US"/>
            </a:p>
          </p:txBody>
        </p:sp>
        <p:sp>
          <p:nvSpPr>
            <p:cNvPr id="22" name="Arrow: Right 21">
              <a:extLst>
                <a:ext uri="{FF2B5EF4-FFF2-40B4-BE49-F238E27FC236}">
                  <a16:creationId xmlns:a16="http://schemas.microsoft.com/office/drawing/2014/main" id="{5804DFDC-E13E-0CE7-6FDC-AF2196DDB17B}"/>
                </a:ext>
              </a:extLst>
            </p:cNvPr>
            <p:cNvSpPr/>
            <p:nvPr/>
          </p:nvSpPr>
          <p:spPr>
            <a:xfrm rot="16200000">
              <a:off x="1882620" y="5441129"/>
              <a:ext cx="239458" cy="202490"/>
            </a:xfrm>
            <a:prstGeom prst="rightArrow">
              <a:avLst>
                <a:gd name="adj1" fmla="val 18003"/>
                <a:gd name="adj2" fmla="val 62365"/>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400"/>
                </a:lnSpc>
              </a:pPr>
              <a:endParaRPr lang="en-US"/>
            </a:p>
          </p:txBody>
        </p:sp>
        <p:sp>
          <p:nvSpPr>
            <p:cNvPr id="23" name="Arrow: Right 22">
              <a:extLst>
                <a:ext uri="{FF2B5EF4-FFF2-40B4-BE49-F238E27FC236}">
                  <a16:creationId xmlns:a16="http://schemas.microsoft.com/office/drawing/2014/main" id="{F5A3AD36-9C3A-4CCA-495F-4A1601D4FCE8}"/>
                </a:ext>
              </a:extLst>
            </p:cNvPr>
            <p:cNvSpPr/>
            <p:nvPr/>
          </p:nvSpPr>
          <p:spPr>
            <a:xfrm rot="16200000">
              <a:off x="1882109" y="5751338"/>
              <a:ext cx="239458" cy="202490"/>
            </a:xfrm>
            <a:prstGeom prst="rightArrow">
              <a:avLst>
                <a:gd name="adj1" fmla="val 18003"/>
                <a:gd name="adj2" fmla="val 62365"/>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400"/>
                </a:lnSpc>
              </a:pPr>
              <a:endParaRPr lang="en-US"/>
            </a:p>
          </p:txBody>
        </p:sp>
      </p:grpSp>
      <p:grpSp>
        <p:nvGrpSpPr>
          <p:cNvPr id="26" name="Group 25">
            <a:extLst>
              <a:ext uri="{FF2B5EF4-FFF2-40B4-BE49-F238E27FC236}">
                <a16:creationId xmlns:a16="http://schemas.microsoft.com/office/drawing/2014/main" id="{243670D4-451B-E625-6985-16FCE7CB99AD}"/>
              </a:ext>
            </a:extLst>
          </p:cNvPr>
          <p:cNvGrpSpPr/>
          <p:nvPr/>
        </p:nvGrpSpPr>
        <p:grpSpPr>
          <a:xfrm>
            <a:off x="7466760" y="2282118"/>
            <a:ext cx="2872640" cy="832002"/>
            <a:chOff x="2238622" y="5301603"/>
            <a:chExt cx="2872640" cy="832002"/>
          </a:xfrm>
        </p:grpSpPr>
        <p:sp>
          <p:nvSpPr>
            <p:cNvPr id="27" name="Rectangle 26">
              <a:extLst>
                <a:ext uri="{FF2B5EF4-FFF2-40B4-BE49-F238E27FC236}">
                  <a16:creationId xmlns:a16="http://schemas.microsoft.com/office/drawing/2014/main" id="{7C5D96F9-7833-7F93-4850-096F8D7D7A15}"/>
                </a:ext>
              </a:extLst>
            </p:cNvPr>
            <p:cNvSpPr/>
            <p:nvPr/>
          </p:nvSpPr>
          <p:spPr>
            <a:xfrm>
              <a:off x="2238622" y="5301603"/>
              <a:ext cx="2872640" cy="832002"/>
            </a:xfrm>
            <a:prstGeom prst="rect">
              <a:avLst/>
            </a:prstGeom>
            <a:solidFill>
              <a:srgbClr val="DFDFD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400"/>
                </a:lnSpc>
              </a:pPr>
              <a:r>
                <a:rPr lang="en-US" sz="2400" dirty="0">
                  <a:solidFill>
                    <a:schemeClr val="tx1"/>
                  </a:solidFill>
                </a:rPr>
                <a:t>      ANG II effects</a:t>
              </a:r>
            </a:p>
          </p:txBody>
        </p:sp>
        <p:sp>
          <p:nvSpPr>
            <p:cNvPr id="28" name="Arrow: Right 27">
              <a:extLst>
                <a:ext uri="{FF2B5EF4-FFF2-40B4-BE49-F238E27FC236}">
                  <a16:creationId xmlns:a16="http://schemas.microsoft.com/office/drawing/2014/main" id="{FFCE47E5-30B4-B7FD-16A2-105415F3F360}"/>
                </a:ext>
              </a:extLst>
            </p:cNvPr>
            <p:cNvSpPr/>
            <p:nvPr/>
          </p:nvSpPr>
          <p:spPr>
            <a:xfrm rot="5400000">
              <a:off x="2466868" y="5631078"/>
              <a:ext cx="264953" cy="152499"/>
            </a:xfrm>
            <a:prstGeom prst="rightArrow">
              <a:avLst>
                <a:gd name="adj1" fmla="val 18003"/>
                <a:gd name="adj2" fmla="val 62365"/>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400"/>
                </a:lnSpc>
              </a:pPr>
              <a:endParaRPr lang="en-US"/>
            </a:p>
          </p:txBody>
        </p:sp>
      </p:grpSp>
      <p:grpSp>
        <p:nvGrpSpPr>
          <p:cNvPr id="29" name="Group 28">
            <a:extLst>
              <a:ext uri="{FF2B5EF4-FFF2-40B4-BE49-F238E27FC236}">
                <a16:creationId xmlns:a16="http://schemas.microsoft.com/office/drawing/2014/main" id="{5EF9EB7B-1E05-D57A-CD2E-776068A12998}"/>
              </a:ext>
            </a:extLst>
          </p:cNvPr>
          <p:cNvGrpSpPr/>
          <p:nvPr/>
        </p:nvGrpSpPr>
        <p:grpSpPr>
          <a:xfrm>
            <a:off x="7024478" y="3736189"/>
            <a:ext cx="3814354" cy="1143622"/>
            <a:chOff x="1750423" y="4990063"/>
            <a:chExt cx="3814354" cy="1143622"/>
          </a:xfrm>
        </p:grpSpPr>
        <p:sp>
          <p:nvSpPr>
            <p:cNvPr id="30" name="Rectangle 29">
              <a:extLst>
                <a:ext uri="{FF2B5EF4-FFF2-40B4-BE49-F238E27FC236}">
                  <a16:creationId xmlns:a16="http://schemas.microsoft.com/office/drawing/2014/main" id="{993B7EDF-A843-2730-8F7C-5354B0392729}"/>
                </a:ext>
              </a:extLst>
            </p:cNvPr>
            <p:cNvSpPr/>
            <p:nvPr/>
          </p:nvSpPr>
          <p:spPr>
            <a:xfrm>
              <a:off x="1750423" y="4990063"/>
              <a:ext cx="3814354" cy="1143622"/>
            </a:xfrm>
            <a:prstGeom prst="rect">
              <a:avLst/>
            </a:prstGeom>
            <a:solidFill>
              <a:srgbClr val="DFDFD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400"/>
                </a:lnSpc>
              </a:pPr>
              <a:r>
                <a:rPr lang="en-US" sz="2400" dirty="0">
                  <a:solidFill>
                    <a:schemeClr val="tx1"/>
                  </a:solidFill>
                </a:rPr>
                <a:t>       Vasoconstriction</a:t>
              </a:r>
            </a:p>
            <a:p>
              <a:pPr>
                <a:lnSpc>
                  <a:spcPts val="2400"/>
                </a:lnSpc>
              </a:pPr>
              <a:r>
                <a:rPr lang="en-US" sz="2400" dirty="0">
                  <a:solidFill>
                    <a:schemeClr val="tx1"/>
                  </a:solidFill>
                </a:rPr>
                <a:t>       Sodium retention</a:t>
              </a:r>
            </a:p>
            <a:p>
              <a:pPr>
                <a:lnSpc>
                  <a:spcPts val="2400"/>
                </a:lnSpc>
              </a:pPr>
              <a:r>
                <a:rPr lang="en-US" sz="2400" dirty="0">
                  <a:solidFill>
                    <a:schemeClr val="tx1"/>
                  </a:solidFill>
                </a:rPr>
                <a:t>       Hypertrophic effect</a:t>
              </a:r>
            </a:p>
          </p:txBody>
        </p:sp>
        <p:sp>
          <p:nvSpPr>
            <p:cNvPr id="31" name="Arrow: Right 30">
              <a:extLst>
                <a:ext uri="{FF2B5EF4-FFF2-40B4-BE49-F238E27FC236}">
                  <a16:creationId xmlns:a16="http://schemas.microsoft.com/office/drawing/2014/main" id="{6FECBD72-E879-8FD0-B0D8-8FD2E9A85CC0}"/>
                </a:ext>
              </a:extLst>
            </p:cNvPr>
            <p:cNvSpPr/>
            <p:nvPr/>
          </p:nvSpPr>
          <p:spPr>
            <a:xfrm rot="5400000">
              <a:off x="2002937" y="5136114"/>
              <a:ext cx="239458" cy="202490"/>
            </a:xfrm>
            <a:prstGeom prst="rightArrow">
              <a:avLst>
                <a:gd name="adj1" fmla="val 18003"/>
                <a:gd name="adj2" fmla="val 62365"/>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400"/>
                </a:lnSpc>
              </a:pPr>
              <a:endParaRPr lang="en-US"/>
            </a:p>
          </p:txBody>
        </p:sp>
        <p:sp>
          <p:nvSpPr>
            <p:cNvPr id="32" name="Arrow: Right 31">
              <a:extLst>
                <a:ext uri="{FF2B5EF4-FFF2-40B4-BE49-F238E27FC236}">
                  <a16:creationId xmlns:a16="http://schemas.microsoft.com/office/drawing/2014/main" id="{EA70A4FF-5FE1-0902-8312-39414AD8C1EF}"/>
                </a:ext>
              </a:extLst>
            </p:cNvPr>
            <p:cNvSpPr/>
            <p:nvPr/>
          </p:nvSpPr>
          <p:spPr>
            <a:xfrm rot="5400000">
              <a:off x="2002937" y="5441129"/>
              <a:ext cx="239458" cy="202490"/>
            </a:xfrm>
            <a:prstGeom prst="rightArrow">
              <a:avLst>
                <a:gd name="adj1" fmla="val 18003"/>
                <a:gd name="adj2" fmla="val 62365"/>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400"/>
                </a:lnSpc>
              </a:pPr>
              <a:endParaRPr lang="en-US"/>
            </a:p>
          </p:txBody>
        </p:sp>
        <p:sp>
          <p:nvSpPr>
            <p:cNvPr id="33" name="Arrow: Right 32">
              <a:extLst>
                <a:ext uri="{FF2B5EF4-FFF2-40B4-BE49-F238E27FC236}">
                  <a16:creationId xmlns:a16="http://schemas.microsoft.com/office/drawing/2014/main" id="{B89F7CD7-DE59-EA55-1BF5-995A6F872C6B}"/>
                </a:ext>
              </a:extLst>
            </p:cNvPr>
            <p:cNvSpPr/>
            <p:nvPr/>
          </p:nvSpPr>
          <p:spPr>
            <a:xfrm rot="5400000">
              <a:off x="2002426" y="5751338"/>
              <a:ext cx="239458" cy="202490"/>
            </a:xfrm>
            <a:prstGeom prst="rightArrow">
              <a:avLst>
                <a:gd name="adj1" fmla="val 18003"/>
                <a:gd name="adj2" fmla="val 62365"/>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400"/>
                </a:lnSpc>
              </a:pPr>
              <a:endParaRPr lang="en-US"/>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A9235-FF2B-1C47-DCB5-A7971DF6B95C}"/>
              </a:ext>
            </a:extLst>
          </p:cNvPr>
          <p:cNvSpPr>
            <a:spLocks noGrp="1"/>
          </p:cNvSpPr>
          <p:nvPr>
            <p:ph type="title"/>
          </p:nvPr>
        </p:nvSpPr>
        <p:spPr/>
        <p:txBody>
          <a:bodyPr/>
          <a:lstStyle/>
          <a:p>
            <a:r>
              <a:rPr lang="en-US" dirty="0"/>
              <a:t>Sacubitril/Valsartan</a:t>
            </a:r>
          </a:p>
        </p:txBody>
      </p:sp>
      <p:sp>
        <p:nvSpPr>
          <p:cNvPr id="7" name="Footer Placeholder 6">
            <a:extLst>
              <a:ext uri="{FF2B5EF4-FFF2-40B4-BE49-F238E27FC236}">
                <a16:creationId xmlns:a16="http://schemas.microsoft.com/office/drawing/2014/main" id="{25F726A2-0C68-BFC4-1145-6AEA0766E85B}"/>
              </a:ext>
            </a:extLst>
          </p:cNvPr>
          <p:cNvSpPr>
            <a:spLocks noGrp="1"/>
          </p:cNvSpPr>
          <p:nvPr>
            <p:ph type="ftr" sz="quarter" idx="3"/>
          </p:nvPr>
        </p:nvSpPr>
        <p:spPr/>
        <p:txBody>
          <a:bodyPr/>
          <a:lstStyle/>
          <a:p>
            <a:r>
              <a:rPr lang="da-DK" dirty="0"/>
              <a:t>ARNI, angiotensin receptor neprilysin inhibitor.</a:t>
            </a:r>
          </a:p>
          <a:p>
            <a:r>
              <a:rPr lang="da-DK" dirty="0"/>
              <a:t>Azizi M, et al. </a:t>
            </a:r>
            <a:r>
              <a:rPr lang="da-DK" i="1" dirty="0"/>
              <a:t>Hypertension. </a:t>
            </a:r>
            <a:r>
              <a:rPr lang="da-DK" dirty="0"/>
              <a:t>2019;74(5):1075-1083. </a:t>
            </a:r>
          </a:p>
        </p:txBody>
      </p:sp>
      <p:sp>
        <p:nvSpPr>
          <p:cNvPr id="8" name="Rectangle 7">
            <a:extLst>
              <a:ext uri="{FF2B5EF4-FFF2-40B4-BE49-F238E27FC236}">
                <a16:creationId xmlns:a16="http://schemas.microsoft.com/office/drawing/2014/main" id="{0074A209-6F92-A022-9C83-FDBE19DA02FE}"/>
              </a:ext>
            </a:extLst>
          </p:cNvPr>
          <p:cNvSpPr/>
          <p:nvPr/>
        </p:nvSpPr>
        <p:spPr>
          <a:xfrm>
            <a:off x="4986215" y="1219200"/>
            <a:ext cx="2618154" cy="664308"/>
          </a:xfrm>
          <a:prstGeom prst="rect">
            <a:avLst/>
          </a:prstGeom>
          <a:solidFill>
            <a:srgbClr val="DFDFD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Dual </a:t>
            </a:r>
            <a:r>
              <a:rPr lang="en-US" sz="2400" dirty="0" err="1">
                <a:solidFill>
                  <a:schemeClr val="tx1"/>
                </a:solidFill>
              </a:rPr>
              <a:t>ARNi</a:t>
            </a:r>
            <a:endParaRPr lang="en-US" sz="2400" dirty="0">
              <a:solidFill>
                <a:schemeClr val="tx1"/>
              </a:solidFill>
            </a:endParaRPr>
          </a:p>
        </p:txBody>
      </p:sp>
      <p:sp>
        <p:nvSpPr>
          <p:cNvPr id="9" name="Arrow: Right 8">
            <a:extLst>
              <a:ext uri="{FF2B5EF4-FFF2-40B4-BE49-F238E27FC236}">
                <a16:creationId xmlns:a16="http://schemas.microsoft.com/office/drawing/2014/main" id="{F8938184-169B-9831-5D4F-E6843B5A1497}"/>
              </a:ext>
            </a:extLst>
          </p:cNvPr>
          <p:cNvSpPr/>
          <p:nvPr/>
        </p:nvSpPr>
        <p:spPr>
          <a:xfrm>
            <a:off x="7653337" y="1453661"/>
            <a:ext cx="1252781" cy="195385"/>
          </a:xfrm>
          <a:prstGeom prst="rightArrow">
            <a:avLst>
              <a:gd name="adj1" fmla="val 50000"/>
              <a:gd name="adj2" fmla="val 98000"/>
            </a:avLst>
          </a:prstGeom>
          <a:solidFill>
            <a:srgbClr val="95959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D7B1215A-F3FC-47E0-C5BB-9025C447F6A4}"/>
              </a:ext>
            </a:extLst>
          </p:cNvPr>
          <p:cNvSpPr/>
          <p:nvPr/>
        </p:nvSpPr>
        <p:spPr>
          <a:xfrm rot="10800000">
            <a:off x="3668705" y="1453661"/>
            <a:ext cx="1252781" cy="195385"/>
          </a:xfrm>
          <a:prstGeom prst="rightArrow">
            <a:avLst>
              <a:gd name="adj1" fmla="val 50000"/>
              <a:gd name="adj2" fmla="val 98000"/>
            </a:avLst>
          </a:prstGeom>
          <a:solidFill>
            <a:srgbClr val="95959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AB36A38C-E0AD-44B3-A109-283CDFAB840A}"/>
              </a:ext>
            </a:extLst>
          </p:cNvPr>
          <p:cNvSpPr/>
          <p:nvPr/>
        </p:nvSpPr>
        <p:spPr>
          <a:xfrm rot="5400000">
            <a:off x="8643512" y="1812925"/>
            <a:ext cx="579428" cy="219317"/>
          </a:xfrm>
          <a:prstGeom prst="rightArrow">
            <a:avLst>
              <a:gd name="adj1" fmla="val 18003"/>
              <a:gd name="adj2" fmla="val 98000"/>
            </a:avLst>
          </a:prstGeom>
          <a:solidFill>
            <a:srgbClr val="95959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Right 11">
            <a:extLst>
              <a:ext uri="{FF2B5EF4-FFF2-40B4-BE49-F238E27FC236}">
                <a16:creationId xmlns:a16="http://schemas.microsoft.com/office/drawing/2014/main" id="{E50F8795-7ADE-56A0-5C52-ED53C7B0A02C}"/>
              </a:ext>
            </a:extLst>
          </p:cNvPr>
          <p:cNvSpPr/>
          <p:nvPr/>
        </p:nvSpPr>
        <p:spPr>
          <a:xfrm rot="5400000">
            <a:off x="3367644" y="1810428"/>
            <a:ext cx="579428" cy="219317"/>
          </a:xfrm>
          <a:prstGeom prst="rightArrow">
            <a:avLst>
              <a:gd name="adj1" fmla="val 18003"/>
              <a:gd name="adj2" fmla="val 98000"/>
            </a:avLst>
          </a:prstGeom>
          <a:solidFill>
            <a:srgbClr val="95959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39E7AE94-0A4F-BB95-8B50-ECCBA961509D}"/>
              </a:ext>
            </a:extLst>
          </p:cNvPr>
          <p:cNvGrpSpPr/>
          <p:nvPr/>
        </p:nvGrpSpPr>
        <p:grpSpPr>
          <a:xfrm rot="20806756">
            <a:off x="8672130" y="1754848"/>
            <a:ext cx="522191" cy="146810"/>
            <a:chOff x="10862041" y="1554962"/>
            <a:chExt cx="522191" cy="146810"/>
          </a:xfrm>
        </p:grpSpPr>
        <p:cxnSp>
          <p:nvCxnSpPr>
            <p:cNvPr id="14" name="Straight Connector 13">
              <a:extLst>
                <a:ext uri="{FF2B5EF4-FFF2-40B4-BE49-F238E27FC236}">
                  <a16:creationId xmlns:a16="http://schemas.microsoft.com/office/drawing/2014/main" id="{3B078CB9-DC58-FCDE-8933-AC947A338A4C}"/>
                </a:ext>
              </a:extLst>
            </p:cNvPr>
            <p:cNvCxnSpPr>
              <a:cxnSpLocks/>
            </p:cNvCxnSpPr>
            <p:nvPr/>
          </p:nvCxnSpPr>
          <p:spPr>
            <a:xfrm>
              <a:off x="10892473" y="1554962"/>
              <a:ext cx="491759" cy="35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CA61452-E11B-53B0-3487-5F7B3FA4CA0C}"/>
                </a:ext>
              </a:extLst>
            </p:cNvPr>
            <p:cNvCxnSpPr>
              <a:cxnSpLocks/>
            </p:cNvCxnSpPr>
            <p:nvPr/>
          </p:nvCxnSpPr>
          <p:spPr>
            <a:xfrm>
              <a:off x="10862041" y="1698232"/>
              <a:ext cx="491759" cy="35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2CA44C48-9649-2537-D4AA-AD2F776DB34E}"/>
              </a:ext>
            </a:extLst>
          </p:cNvPr>
          <p:cNvGrpSpPr/>
          <p:nvPr/>
        </p:nvGrpSpPr>
        <p:grpSpPr>
          <a:xfrm rot="20806756">
            <a:off x="3402930" y="1754364"/>
            <a:ext cx="522191" cy="146810"/>
            <a:chOff x="10862041" y="1554962"/>
            <a:chExt cx="522191" cy="146810"/>
          </a:xfrm>
        </p:grpSpPr>
        <p:cxnSp>
          <p:nvCxnSpPr>
            <p:cNvPr id="20" name="Straight Connector 19">
              <a:extLst>
                <a:ext uri="{FF2B5EF4-FFF2-40B4-BE49-F238E27FC236}">
                  <a16:creationId xmlns:a16="http://schemas.microsoft.com/office/drawing/2014/main" id="{9697BAC6-5971-1756-0A3F-A23B6E476873}"/>
                </a:ext>
              </a:extLst>
            </p:cNvPr>
            <p:cNvCxnSpPr>
              <a:cxnSpLocks/>
            </p:cNvCxnSpPr>
            <p:nvPr/>
          </p:nvCxnSpPr>
          <p:spPr>
            <a:xfrm>
              <a:off x="10892473" y="1554962"/>
              <a:ext cx="491759" cy="35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70356F5-783E-E079-6E32-1F2AAA64C320}"/>
                </a:ext>
              </a:extLst>
            </p:cNvPr>
            <p:cNvCxnSpPr>
              <a:cxnSpLocks/>
            </p:cNvCxnSpPr>
            <p:nvPr/>
          </p:nvCxnSpPr>
          <p:spPr>
            <a:xfrm>
              <a:off x="10862041" y="1698232"/>
              <a:ext cx="491759" cy="35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 name="Arrow: Right 12">
            <a:extLst>
              <a:ext uri="{FF2B5EF4-FFF2-40B4-BE49-F238E27FC236}">
                <a16:creationId xmlns:a16="http://schemas.microsoft.com/office/drawing/2014/main" id="{D126D06E-6DF2-E79A-D62A-CE7516FDF27E}"/>
              </a:ext>
            </a:extLst>
          </p:cNvPr>
          <p:cNvSpPr/>
          <p:nvPr/>
        </p:nvSpPr>
        <p:spPr>
          <a:xfrm rot="5400000">
            <a:off x="3343425" y="3280622"/>
            <a:ext cx="665020" cy="202490"/>
          </a:xfrm>
          <a:prstGeom prst="rightArrow">
            <a:avLst>
              <a:gd name="adj1" fmla="val 18003"/>
              <a:gd name="adj2" fmla="val 85524"/>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400"/>
              </a:lnSpc>
            </a:pPr>
            <a:endParaRPr lang="en-US"/>
          </a:p>
        </p:txBody>
      </p:sp>
      <p:sp>
        <p:nvSpPr>
          <p:cNvPr id="34" name="Arrow: Right 33">
            <a:extLst>
              <a:ext uri="{FF2B5EF4-FFF2-40B4-BE49-F238E27FC236}">
                <a16:creationId xmlns:a16="http://schemas.microsoft.com/office/drawing/2014/main" id="{2265A57C-4433-8A34-3CC8-B70A7678DC66}"/>
              </a:ext>
            </a:extLst>
          </p:cNvPr>
          <p:cNvSpPr/>
          <p:nvPr/>
        </p:nvSpPr>
        <p:spPr>
          <a:xfrm rot="5400000">
            <a:off x="8592309" y="3275806"/>
            <a:ext cx="665020" cy="202490"/>
          </a:xfrm>
          <a:prstGeom prst="rightArrow">
            <a:avLst>
              <a:gd name="adj1" fmla="val 18003"/>
              <a:gd name="adj2" fmla="val 85524"/>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400"/>
              </a:lnSpc>
            </a:pPr>
            <a:endParaRPr lang="en-US"/>
          </a:p>
        </p:txBody>
      </p:sp>
      <p:sp>
        <p:nvSpPr>
          <p:cNvPr id="35" name="Arrow: Right 34">
            <a:extLst>
              <a:ext uri="{FF2B5EF4-FFF2-40B4-BE49-F238E27FC236}">
                <a16:creationId xmlns:a16="http://schemas.microsoft.com/office/drawing/2014/main" id="{00B65907-2548-ED53-8454-B2D66147D962}"/>
              </a:ext>
            </a:extLst>
          </p:cNvPr>
          <p:cNvSpPr/>
          <p:nvPr/>
        </p:nvSpPr>
        <p:spPr>
          <a:xfrm rot="5400000">
            <a:off x="6006953" y="5289145"/>
            <a:ext cx="574970" cy="202490"/>
          </a:xfrm>
          <a:prstGeom prst="rightArrow">
            <a:avLst>
              <a:gd name="adj1" fmla="val 18003"/>
              <a:gd name="adj2" fmla="val 85524"/>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400"/>
              </a:lnSpc>
            </a:pPr>
            <a:endParaRPr lang="en-US"/>
          </a:p>
        </p:txBody>
      </p:sp>
      <p:cxnSp>
        <p:nvCxnSpPr>
          <p:cNvPr id="38" name="Straight Connector 37">
            <a:extLst>
              <a:ext uri="{FF2B5EF4-FFF2-40B4-BE49-F238E27FC236}">
                <a16:creationId xmlns:a16="http://schemas.microsoft.com/office/drawing/2014/main" id="{5960FFB6-87DE-F5EB-9757-16528680DC23}"/>
              </a:ext>
            </a:extLst>
          </p:cNvPr>
          <p:cNvCxnSpPr>
            <a:cxnSpLocks/>
          </p:cNvCxnSpPr>
          <p:nvPr/>
        </p:nvCxnSpPr>
        <p:spPr>
          <a:xfrm>
            <a:off x="3652663" y="5111677"/>
            <a:ext cx="5288637" cy="0"/>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E5BF9D88-F045-A9D8-DAC7-0BC7E2D5386E}"/>
              </a:ext>
            </a:extLst>
          </p:cNvPr>
          <p:cNvCxnSpPr>
            <a:cxnSpLocks/>
          </p:cNvCxnSpPr>
          <p:nvPr/>
        </p:nvCxnSpPr>
        <p:spPr>
          <a:xfrm flipV="1">
            <a:off x="3668705" y="4633321"/>
            <a:ext cx="0" cy="481061"/>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D896ADFE-0440-1523-EB9F-BDE2D3B2FBBD}"/>
              </a:ext>
            </a:extLst>
          </p:cNvPr>
          <p:cNvCxnSpPr>
            <a:cxnSpLocks/>
          </p:cNvCxnSpPr>
          <p:nvPr/>
        </p:nvCxnSpPr>
        <p:spPr>
          <a:xfrm flipV="1">
            <a:off x="8921748" y="4641788"/>
            <a:ext cx="0" cy="481061"/>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sp>
        <p:nvSpPr>
          <p:cNvPr id="42" name="Arrow: Right 41">
            <a:extLst>
              <a:ext uri="{FF2B5EF4-FFF2-40B4-BE49-F238E27FC236}">
                <a16:creationId xmlns:a16="http://schemas.microsoft.com/office/drawing/2014/main" id="{71DA7324-CD25-A73F-EBB2-165EC66B72B2}"/>
              </a:ext>
            </a:extLst>
          </p:cNvPr>
          <p:cNvSpPr/>
          <p:nvPr/>
        </p:nvSpPr>
        <p:spPr>
          <a:xfrm rot="5400000">
            <a:off x="7397689" y="5888452"/>
            <a:ext cx="286315" cy="139290"/>
          </a:xfrm>
          <a:prstGeom prst="rightArrow">
            <a:avLst>
              <a:gd name="adj1" fmla="val 41162"/>
              <a:gd name="adj2" fmla="val 85524"/>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400"/>
              </a:lnSpc>
            </a:pPr>
            <a:endParaRPr lang="en-US"/>
          </a:p>
        </p:txBody>
      </p:sp>
      <p:sp>
        <p:nvSpPr>
          <p:cNvPr id="43" name="Arrow: Right 42">
            <a:extLst>
              <a:ext uri="{FF2B5EF4-FFF2-40B4-BE49-F238E27FC236}">
                <a16:creationId xmlns:a16="http://schemas.microsoft.com/office/drawing/2014/main" id="{A4CB73D0-AB8C-1955-323C-19EC28A872DE}"/>
              </a:ext>
            </a:extLst>
          </p:cNvPr>
          <p:cNvSpPr/>
          <p:nvPr/>
        </p:nvSpPr>
        <p:spPr>
          <a:xfrm rot="5400000">
            <a:off x="7760574" y="6219913"/>
            <a:ext cx="286315" cy="139290"/>
          </a:xfrm>
          <a:prstGeom prst="rightArrow">
            <a:avLst>
              <a:gd name="adj1" fmla="val 41162"/>
              <a:gd name="adj2" fmla="val 85524"/>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400"/>
              </a:lnSpc>
            </a:pPr>
            <a:endParaRPr lang="en-US"/>
          </a:p>
        </p:txBody>
      </p:sp>
      <p:sp>
        <p:nvSpPr>
          <p:cNvPr id="44" name="TextBox 43">
            <a:extLst>
              <a:ext uri="{FF2B5EF4-FFF2-40B4-BE49-F238E27FC236}">
                <a16:creationId xmlns:a16="http://schemas.microsoft.com/office/drawing/2014/main" id="{424DB136-7635-E706-A089-8426BE09B099}"/>
              </a:ext>
            </a:extLst>
          </p:cNvPr>
          <p:cNvSpPr txBox="1"/>
          <p:nvPr/>
        </p:nvSpPr>
        <p:spPr>
          <a:xfrm>
            <a:off x="5168261" y="5706228"/>
            <a:ext cx="2257349" cy="461665"/>
          </a:xfrm>
          <a:prstGeom prst="rect">
            <a:avLst/>
          </a:prstGeom>
          <a:noFill/>
        </p:spPr>
        <p:txBody>
          <a:bodyPr wrap="none" rtlCol="0">
            <a:spAutoFit/>
          </a:bodyPr>
          <a:lstStyle/>
          <a:p>
            <a:r>
              <a:rPr lang="en-US" sz="2400" dirty="0"/>
              <a:t>Blood pressure</a:t>
            </a:r>
          </a:p>
        </p:txBody>
      </p:sp>
      <p:sp>
        <p:nvSpPr>
          <p:cNvPr id="45" name="TextBox 44">
            <a:extLst>
              <a:ext uri="{FF2B5EF4-FFF2-40B4-BE49-F238E27FC236}">
                <a16:creationId xmlns:a16="http://schemas.microsoft.com/office/drawing/2014/main" id="{6F8B9654-D286-8D66-A1E9-5A57B65F2971}"/>
              </a:ext>
            </a:extLst>
          </p:cNvPr>
          <p:cNvSpPr txBox="1"/>
          <p:nvPr/>
        </p:nvSpPr>
        <p:spPr>
          <a:xfrm>
            <a:off x="4840647" y="6037378"/>
            <a:ext cx="2916568" cy="461665"/>
          </a:xfrm>
          <a:prstGeom prst="rect">
            <a:avLst/>
          </a:prstGeom>
          <a:noFill/>
        </p:spPr>
        <p:txBody>
          <a:bodyPr wrap="none" rtlCol="0">
            <a:spAutoFit/>
          </a:bodyPr>
          <a:lstStyle/>
          <a:p>
            <a:r>
              <a:rPr lang="en-US" sz="2400" dirty="0"/>
              <a:t>Target-organ effects</a:t>
            </a:r>
          </a:p>
        </p:txBody>
      </p:sp>
      <p:sp>
        <p:nvSpPr>
          <p:cNvPr id="46" name="TextBox 45">
            <a:extLst>
              <a:ext uri="{FF2B5EF4-FFF2-40B4-BE49-F238E27FC236}">
                <a16:creationId xmlns:a16="http://schemas.microsoft.com/office/drawing/2014/main" id="{9E45377D-C446-EAD6-CA7B-A9ED5912926D}"/>
              </a:ext>
            </a:extLst>
          </p:cNvPr>
          <p:cNvSpPr txBox="1"/>
          <p:nvPr/>
        </p:nvSpPr>
        <p:spPr>
          <a:xfrm>
            <a:off x="2676665" y="1700930"/>
            <a:ext cx="713657" cy="400110"/>
          </a:xfrm>
          <a:prstGeom prst="rect">
            <a:avLst/>
          </a:prstGeom>
          <a:noFill/>
        </p:spPr>
        <p:txBody>
          <a:bodyPr wrap="none" rtlCol="0">
            <a:spAutoFit/>
          </a:bodyPr>
          <a:lstStyle/>
          <a:p>
            <a:r>
              <a:rPr lang="en-US" sz="2000" dirty="0"/>
              <a:t>NEP</a:t>
            </a:r>
          </a:p>
        </p:txBody>
      </p:sp>
      <p:sp>
        <p:nvSpPr>
          <p:cNvPr id="47" name="TextBox 46">
            <a:extLst>
              <a:ext uri="{FF2B5EF4-FFF2-40B4-BE49-F238E27FC236}">
                <a16:creationId xmlns:a16="http://schemas.microsoft.com/office/drawing/2014/main" id="{B780386F-ED7D-EC1E-B9E4-F30FE9153040}"/>
              </a:ext>
            </a:extLst>
          </p:cNvPr>
          <p:cNvSpPr txBox="1"/>
          <p:nvPr/>
        </p:nvSpPr>
        <p:spPr>
          <a:xfrm>
            <a:off x="9395579" y="1695587"/>
            <a:ext cx="822854" cy="400110"/>
          </a:xfrm>
          <a:prstGeom prst="rect">
            <a:avLst/>
          </a:prstGeom>
          <a:noFill/>
        </p:spPr>
        <p:txBody>
          <a:bodyPr wrap="none" rtlCol="0">
            <a:spAutoFit/>
          </a:bodyPr>
          <a:lstStyle/>
          <a:p>
            <a:r>
              <a:rPr lang="en-US" sz="2000" dirty="0"/>
              <a:t>AT1R</a:t>
            </a:r>
          </a:p>
        </p:txBody>
      </p:sp>
      <p:grpSp>
        <p:nvGrpSpPr>
          <p:cNvPr id="6" name="Group 5">
            <a:extLst>
              <a:ext uri="{FF2B5EF4-FFF2-40B4-BE49-F238E27FC236}">
                <a16:creationId xmlns:a16="http://schemas.microsoft.com/office/drawing/2014/main" id="{7E9A06EC-5848-92AE-245C-71591C4A0C9A}"/>
              </a:ext>
            </a:extLst>
          </p:cNvPr>
          <p:cNvGrpSpPr/>
          <p:nvPr/>
        </p:nvGrpSpPr>
        <p:grpSpPr>
          <a:xfrm>
            <a:off x="2221038" y="2282118"/>
            <a:ext cx="2872640" cy="832002"/>
            <a:chOff x="2238622" y="5301603"/>
            <a:chExt cx="2872640" cy="832002"/>
          </a:xfrm>
        </p:grpSpPr>
        <p:sp>
          <p:nvSpPr>
            <p:cNvPr id="25" name="Rectangle 24">
              <a:extLst>
                <a:ext uri="{FF2B5EF4-FFF2-40B4-BE49-F238E27FC236}">
                  <a16:creationId xmlns:a16="http://schemas.microsoft.com/office/drawing/2014/main" id="{EBBE1F86-E3C6-7F6E-2C64-63CF3519FD72}"/>
                </a:ext>
              </a:extLst>
            </p:cNvPr>
            <p:cNvSpPr/>
            <p:nvPr/>
          </p:nvSpPr>
          <p:spPr>
            <a:xfrm>
              <a:off x="2238622" y="5301603"/>
              <a:ext cx="2872640" cy="832002"/>
            </a:xfrm>
            <a:prstGeom prst="rect">
              <a:avLst/>
            </a:prstGeom>
            <a:solidFill>
              <a:srgbClr val="DFDFD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400"/>
                </a:lnSpc>
              </a:pPr>
              <a:r>
                <a:rPr lang="en-US" sz="2400" dirty="0">
                  <a:solidFill>
                    <a:schemeClr val="tx1"/>
                  </a:solidFill>
                </a:rPr>
                <a:t>    </a:t>
              </a:r>
              <a:r>
                <a:rPr lang="en-US" sz="2400" dirty="0" err="1">
                  <a:solidFill>
                    <a:schemeClr val="tx1"/>
                  </a:solidFill>
                </a:rPr>
                <a:t>ANP</a:t>
              </a:r>
              <a:r>
                <a:rPr lang="en-US" sz="2400" dirty="0">
                  <a:solidFill>
                    <a:schemeClr val="tx1"/>
                  </a:solidFill>
                </a:rPr>
                <a:t> and related</a:t>
              </a:r>
            </a:p>
            <a:p>
              <a:pPr>
                <a:lnSpc>
                  <a:spcPts val="2400"/>
                </a:lnSpc>
              </a:pPr>
              <a:r>
                <a:rPr lang="en-US" sz="2400" dirty="0">
                  <a:solidFill>
                    <a:schemeClr val="tx1"/>
                  </a:solidFill>
                </a:rPr>
                <a:t>    peptides</a:t>
              </a:r>
            </a:p>
          </p:txBody>
        </p:sp>
        <p:sp>
          <p:nvSpPr>
            <p:cNvPr id="3" name="Arrow: Right 2">
              <a:extLst>
                <a:ext uri="{FF2B5EF4-FFF2-40B4-BE49-F238E27FC236}">
                  <a16:creationId xmlns:a16="http://schemas.microsoft.com/office/drawing/2014/main" id="{AAD07F4E-3BFA-D884-31F8-927AF12AC4DD}"/>
                </a:ext>
              </a:extLst>
            </p:cNvPr>
            <p:cNvSpPr/>
            <p:nvPr/>
          </p:nvSpPr>
          <p:spPr>
            <a:xfrm rot="16200000">
              <a:off x="2343043" y="5440578"/>
              <a:ext cx="264953" cy="152499"/>
            </a:xfrm>
            <a:prstGeom prst="rightArrow">
              <a:avLst>
                <a:gd name="adj1" fmla="val 18003"/>
                <a:gd name="adj2" fmla="val 62365"/>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400"/>
                </a:lnSpc>
              </a:pPr>
              <a:endParaRPr lang="en-US"/>
            </a:p>
          </p:txBody>
        </p:sp>
      </p:grpSp>
      <p:grpSp>
        <p:nvGrpSpPr>
          <p:cNvPr id="24" name="Group 23">
            <a:extLst>
              <a:ext uri="{FF2B5EF4-FFF2-40B4-BE49-F238E27FC236}">
                <a16:creationId xmlns:a16="http://schemas.microsoft.com/office/drawing/2014/main" id="{80F3C099-9C3F-4A42-C460-0320D3140339}"/>
              </a:ext>
            </a:extLst>
          </p:cNvPr>
          <p:cNvGrpSpPr/>
          <p:nvPr/>
        </p:nvGrpSpPr>
        <p:grpSpPr>
          <a:xfrm>
            <a:off x="1750423" y="3732763"/>
            <a:ext cx="3814354" cy="1143622"/>
            <a:chOff x="1750423" y="4990063"/>
            <a:chExt cx="3814354" cy="1143622"/>
          </a:xfrm>
        </p:grpSpPr>
        <p:sp>
          <p:nvSpPr>
            <p:cNvPr id="15" name="Rectangle 14">
              <a:extLst>
                <a:ext uri="{FF2B5EF4-FFF2-40B4-BE49-F238E27FC236}">
                  <a16:creationId xmlns:a16="http://schemas.microsoft.com/office/drawing/2014/main" id="{5473B80B-95C9-0FBE-0454-765F8F202474}"/>
                </a:ext>
              </a:extLst>
            </p:cNvPr>
            <p:cNvSpPr/>
            <p:nvPr/>
          </p:nvSpPr>
          <p:spPr>
            <a:xfrm>
              <a:off x="1750423" y="4990063"/>
              <a:ext cx="3814354" cy="1143622"/>
            </a:xfrm>
            <a:prstGeom prst="rect">
              <a:avLst/>
            </a:prstGeom>
            <a:solidFill>
              <a:srgbClr val="DFDFD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400"/>
                </a:lnSpc>
              </a:pPr>
              <a:r>
                <a:rPr lang="en-US" sz="2400" dirty="0">
                  <a:solidFill>
                    <a:schemeClr val="tx1"/>
                  </a:solidFill>
                </a:rPr>
                <a:t>    Vasodilation</a:t>
              </a:r>
            </a:p>
            <a:p>
              <a:pPr>
                <a:lnSpc>
                  <a:spcPts val="2400"/>
                </a:lnSpc>
              </a:pPr>
              <a:r>
                <a:rPr lang="en-US" sz="2400" dirty="0">
                  <a:solidFill>
                    <a:schemeClr val="tx1"/>
                  </a:solidFill>
                </a:rPr>
                <a:t>    Sodium excretion</a:t>
              </a:r>
            </a:p>
            <a:p>
              <a:pPr>
                <a:lnSpc>
                  <a:spcPts val="2400"/>
                </a:lnSpc>
              </a:pPr>
              <a:r>
                <a:rPr lang="en-US" sz="2400" dirty="0">
                  <a:solidFill>
                    <a:schemeClr val="tx1"/>
                  </a:solidFill>
                </a:rPr>
                <a:t>    Antihypertrophic effect</a:t>
              </a:r>
            </a:p>
          </p:txBody>
        </p:sp>
        <p:sp>
          <p:nvSpPr>
            <p:cNvPr id="16" name="Arrow: Right 15">
              <a:extLst>
                <a:ext uri="{FF2B5EF4-FFF2-40B4-BE49-F238E27FC236}">
                  <a16:creationId xmlns:a16="http://schemas.microsoft.com/office/drawing/2014/main" id="{17853C90-F8C3-67EF-C067-A546EDD04E9F}"/>
                </a:ext>
              </a:extLst>
            </p:cNvPr>
            <p:cNvSpPr/>
            <p:nvPr/>
          </p:nvSpPr>
          <p:spPr>
            <a:xfrm rot="16200000">
              <a:off x="1882620" y="5136114"/>
              <a:ext cx="239458" cy="202490"/>
            </a:xfrm>
            <a:prstGeom prst="rightArrow">
              <a:avLst>
                <a:gd name="adj1" fmla="val 18003"/>
                <a:gd name="adj2" fmla="val 62365"/>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400"/>
                </a:lnSpc>
              </a:pPr>
              <a:endParaRPr lang="en-US"/>
            </a:p>
          </p:txBody>
        </p:sp>
        <p:sp>
          <p:nvSpPr>
            <p:cNvPr id="22" name="Arrow: Right 21">
              <a:extLst>
                <a:ext uri="{FF2B5EF4-FFF2-40B4-BE49-F238E27FC236}">
                  <a16:creationId xmlns:a16="http://schemas.microsoft.com/office/drawing/2014/main" id="{5804DFDC-E13E-0CE7-6FDC-AF2196DDB17B}"/>
                </a:ext>
              </a:extLst>
            </p:cNvPr>
            <p:cNvSpPr/>
            <p:nvPr/>
          </p:nvSpPr>
          <p:spPr>
            <a:xfrm rot="16200000">
              <a:off x="1882620" y="5441129"/>
              <a:ext cx="239458" cy="202490"/>
            </a:xfrm>
            <a:prstGeom prst="rightArrow">
              <a:avLst>
                <a:gd name="adj1" fmla="val 18003"/>
                <a:gd name="adj2" fmla="val 62365"/>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400"/>
                </a:lnSpc>
              </a:pPr>
              <a:endParaRPr lang="en-US"/>
            </a:p>
          </p:txBody>
        </p:sp>
        <p:sp>
          <p:nvSpPr>
            <p:cNvPr id="23" name="Arrow: Right 22">
              <a:extLst>
                <a:ext uri="{FF2B5EF4-FFF2-40B4-BE49-F238E27FC236}">
                  <a16:creationId xmlns:a16="http://schemas.microsoft.com/office/drawing/2014/main" id="{F5A3AD36-9C3A-4CCA-495F-4A1601D4FCE8}"/>
                </a:ext>
              </a:extLst>
            </p:cNvPr>
            <p:cNvSpPr/>
            <p:nvPr/>
          </p:nvSpPr>
          <p:spPr>
            <a:xfrm rot="16200000">
              <a:off x="1882109" y="5751338"/>
              <a:ext cx="239458" cy="202490"/>
            </a:xfrm>
            <a:prstGeom prst="rightArrow">
              <a:avLst>
                <a:gd name="adj1" fmla="val 18003"/>
                <a:gd name="adj2" fmla="val 62365"/>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400"/>
                </a:lnSpc>
              </a:pPr>
              <a:endParaRPr lang="en-US"/>
            </a:p>
          </p:txBody>
        </p:sp>
      </p:grpSp>
      <p:grpSp>
        <p:nvGrpSpPr>
          <p:cNvPr id="26" name="Group 25">
            <a:extLst>
              <a:ext uri="{FF2B5EF4-FFF2-40B4-BE49-F238E27FC236}">
                <a16:creationId xmlns:a16="http://schemas.microsoft.com/office/drawing/2014/main" id="{243670D4-451B-E625-6985-16FCE7CB99AD}"/>
              </a:ext>
            </a:extLst>
          </p:cNvPr>
          <p:cNvGrpSpPr/>
          <p:nvPr/>
        </p:nvGrpSpPr>
        <p:grpSpPr>
          <a:xfrm>
            <a:off x="7466760" y="2282118"/>
            <a:ext cx="2872640" cy="832002"/>
            <a:chOff x="2238622" y="5301603"/>
            <a:chExt cx="2872640" cy="832002"/>
          </a:xfrm>
        </p:grpSpPr>
        <p:sp>
          <p:nvSpPr>
            <p:cNvPr id="27" name="Rectangle 26">
              <a:extLst>
                <a:ext uri="{FF2B5EF4-FFF2-40B4-BE49-F238E27FC236}">
                  <a16:creationId xmlns:a16="http://schemas.microsoft.com/office/drawing/2014/main" id="{7C5D96F9-7833-7F93-4850-096F8D7D7A15}"/>
                </a:ext>
              </a:extLst>
            </p:cNvPr>
            <p:cNvSpPr/>
            <p:nvPr/>
          </p:nvSpPr>
          <p:spPr>
            <a:xfrm>
              <a:off x="2238622" y="5301603"/>
              <a:ext cx="2872640" cy="832002"/>
            </a:xfrm>
            <a:prstGeom prst="rect">
              <a:avLst/>
            </a:prstGeom>
            <a:solidFill>
              <a:srgbClr val="DFDFD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400"/>
                </a:lnSpc>
              </a:pPr>
              <a:r>
                <a:rPr lang="en-US" sz="2400" dirty="0">
                  <a:solidFill>
                    <a:schemeClr val="tx1"/>
                  </a:solidFill>
                </a:rPr>
                <a:t>      ANG II effects</a:t>
              </a:r>
            </a:p>
          </p:txBody>
        </p:sp>
        <p:sp>
          <p:nvSpPr>
            <p:cNvPr id="28" name="Arrow: Right 27">
              <a:extLst>
                <a:ext uri="{FF2B5EF4-FFF2-40B4-BE49-F238E27FC236}">
                  <a16:creationId xmlns:a16="http://schemas.microsoft.com/office/drawing/2014/main" id="{FFCE47E5-30B4-B7FD-16A2-105415F3F360}"/>
                </a:ext>
              </a:extLst>
            </p:cNvPr>
            <p:cNvSpPr/>
            <p:nvPr/>
          </p:nvSpPr>
          <p:spPr>
            <a:xfrm rot="5400000">
              <a:off x="2466868" y="5631078"/>
              <a:ext cx="264953" cy="152499"/>
            </a:xfrm>
            <a:prstGeom prst="rightArrow">
              <a:avLst>
                <a:gd name="adj1" fmla="val 18003"/>
                <a:gd name="adj2" fmla="val 62365"/>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400"/>
                </a:lnSpc>
              </a:pPr>
              <a:endParaRPr lang="en-US"/>
            </a:p>
          </p:txBody>
        </p:sp>
      </p:grpSp>
      <p:grpSp>
        <p:nvGrpSpPr>
          <p:cNvPr id="29" name="Group 28">
            <a:extLst>
              <a:ext uri="{FF2B5EF4-FFF2-40B4-BE49-F238E27FC236}">
                <a16:creationId xmlns:a16="http://schemas.microsoft.com/office/drawing/2014/main" id="{5EF9EB7B-1E05-D57A-CD2E-776068A12998}"/>
              </a:ext>
            </a:extLst>
          </p:cNvPr>
          <p:cNvGrpSpPr/>
          <p:nvPr/>
        </p:nvGrpSpPr>
        <p:grpSpPr>
          <a:xfrm>
            <a:off x="7024478" y="3736189"/>
            <a:ext cx="3814354" cy="1143622"/>
            <a:chOff x="1750423" y="4990063"/>
            <a:chExt cx="3814354" cy="1143622"/>
          </a:xfrm>
        </p:grpSpPr>
        <p:sp>
          <p:nvSpPr>
            <p:cNvPr id="30" name="Rectangle 29">
              <a:extLst>
                <a:ext uri="{FF2B5EF4-FFF2-40B4-BE49-F238E27FC236}">
                  <a16:creationId xmlns:a16="http://schemas.microsoft.com/office/drawing/2014/main" id="{993B7EDF-A843-2730-8F7C-5354B0392729}"/>
                </a:ext>
              </a:extLst>
            </p:cNvPr>
            <p:cNvSpPr/>
            <p:nvPr/>
          </p:nvSpPr>
          <p:spPr>
            <a:xfrm>
              <a:off x="1750423" y="4990063"/>
              <a:ext cx="3814354" cy="1143622"/>
            </a:xfrm>
            <a:prstGeom prst="rect">
              <a:avLst/>
            </a:prstGeom>
            <a:solidFill>
              <a:srgbClr val="DFDFD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400"/>
                </a:lnSpc>
              </a:pPr>
              <a:r>
                <a:rPr lang="en-US" sz="2400" dirty="0">
                  <a:solidFill>
                    <a:schemeClr val="tx1"/>
                  </a:solidFill>
                </a:rPr>
                <a:t>       Vasoconstriction</a:t>
              </a:r>
            </a:p>
            <a:p>
              <a:pPr>
                <a:lnSpc>
                  <a:spcPts val="2400"/>
                </a:lnSpc>
              </a:pPr>
              <a:r>
                <a:rPr lang="en-US" sz="2400" dirty="0">
                  <a:solidFill>
                    <a:schemeClr val="tx1"/>
                  </a:solidFill>
                </a:rPr>
                <a:t>       Sodium retention</a:t>
              </a:r>
            </a:p>
            <a:p>
              <a:pPr>
                <a:lnSpc>
                  <a:spcPts val="2400"/>
                </a:lnSpc>
              </a:pPr>
              <a:r>
                <a:rPr lang="en-US" sz="2400" dirty="0">
                  <a:solidFill>
                    <a:schemeClr val="tx1"/>
                  </a:solidFill>
                </a:rPr>
                <a:t>       Hypertrophic effect</a:t>
              </a:r>
            </a:p>
          </p:txBody>
        </p:sp>
        <p:sp>
          <p:nvSpPr>
            <p:cNvPr id="31" name="Arrow: Right 30">
              <a:extLst>
                <a:ext uri="{FF2B5EF4-FFF2-40B4-BE49-F238E27FC236}">
                  <a16:creationId xmlns:a16="http://schemas.microsoft.com/office/drawing/2014/main" id="{6FECBD72-E879-8FD0-B0D8-8FD2E9A85CC0}"/>
                </a:ext>
              </a:extLst>
            </p:cNvPr>
            <p:cNvSpPr/>
            <p:nvPr/>
          </p:nvSpPr>
          <p:spPr>
            <a:xfrm rot="5400000">
              <a:off x="2002937" y="5136114"/>
              <a:ext cx="239458" cy="202490"/>
            </a:xfrm>
            <a:prstGeom prst="rightArrow">
              <a:avLst>
                <a:gd name="adj1" fmla="val 18003"/>
                <a:gd name="adj2" fmla="val 62365"/>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400"/>
                </a:lnSpc>
              </a:pPr>
              <a:endParaRPr lang="en-US"/>
            </a:p>
          </p:txBody>
        </p:sp>
        <p:sp>
          <p:nvSpPr>
            <p:cNvPr id="32" name="Arrow: Right 31">
              <a:extLst>
                <a:ext uri="{FF2B5EF4-FFF2-40B4-BE49-F238E27FC236}">
                  <a16:creationId xmlns:a16="http://schemas.microsoft.com/office/drawing/2014/main" id="{EA70A4FF-5FE1-0902-8312-39414AD8C1EF}"/>
                </a:ext>
              </a:extLst>
            </p:cNvPr>
            <p:cNvSpPr/>
            <p:nvPr/>
          </p:nvSpPr>
          <p:spPr>
            <a:xfrm rot="5400000">
              <a:off x="2002937" y="5441129"/>
              <a:ext cx="239458" cy="202490"/>
            </a:xfrm>
            <a:prstGeom prst="rightArrow">
              <a:avLst>
                <a:gd name="adj1" fmla="val 18003"/>
                <a:gd name="adj2" fmla="val 62365"/>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400"/>
                </a:lnSpc>
              </a:pPr>
              <a:endParaRPr lang="en-US"/>
            </a:p>
          </p:txBody>
        </p:sp>
        <p:sp>
          <p:nvSpPr>
            <p:cNvPr id="33" name="Arrow: Right 32">
              <a:extLst>
                <a:ext uri="{FF2B5EF4-FFF2-40B4-BE49-F238E27FC236}">
                  <a16:creationId xmlns:a16="http://schemas.microsoft.com/office/drawing/2014/main" id="{B89F7CD7-DE59-EA55-1BF5-995A6F872C6B}"/>
                </a:ext>
              </a:extLst>
            </p:cNvPr>
            <p:cNvSpPr/>
            <p:nvPr/>
          </p:nvSpPr>
          <p:spPr>
            <a:xfrm rot="5400000">
              <a:off x="2002426" y="5751338"/>
              <a:ext cx="239458" cy="202490"/>
            </a:xfrm>
            <a:prstGeom prst="rightArrow">
              <a:avLst>
                <a:gd name="adj1" fmla="val 18003"/>
                <a:gd name="adj2" fmla="val 62365"/>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400"/>
                </a:lnSpc>
              </a:pPr>
              <a:endParaRPr lang="en-US"/>
            </a:p>
          </p:txBody>
        </p:sp>
      </p:grpSp>
      <p:sp>
        <p:nvSpPr>
          <p:cNvPr id="4" name="Left Arrow 8">
            <a:extLst>
              <a:ext uri="{FF2B5EF4-FFF2-40B4-BE49-F238E27FC236}">
                <a16:creationId xmlns:a16="http://schemas.microsoft.com/office/drawing/2014/main" id="{5A1AC67C-C480-B341-B2BF-EB6F308C7D3F}"/>
              </a:ext>
            </a:extLst>
          </p:cNvPr>
          <p:cNvSpPr/>
          <p:nvPr/>
        </p:nvSpPr>
        <p:spPr>
          <a:xfrm rot="5400000" flipH="1">
            <a:off x="3392236" y="3213681"/>
            <a:ext cx="578037" cy="403837"/>
          </a:xfrm>
          <a:prstGeom prst="leftArrow">
            <a:avLst>
              <a:gd name="adj1" fmla="val 50000"/>
              <a:gd name="adj2" fmla="val 64002"/>
            </a:avLst>
          </a:prstGeom>
          <a:solidFill>
            <a:srgbClr val="FF0000"/>
          </a:solidFill>
          <a:ln>
            <a:solidFill>
              <a:srgbClr val="FF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defPPr>
              <a:defRPr lang="en-US"/>
            </a:defPPr>
            <a:lvl1pPr algn="l" rtl="0" fontAlgn="base">
              <a:spcBef>
                <a:spcPct val="0"/>
              </a:spcBef>
              <a:spcAft>
                <a:spcPct val="0"/>
              </a:spcAft>
              <a:defRPr sz="3200" b="1" kern="1200">
                <a:solidFill>
                  <a:schemeClr val="lt1"/>
                </a:solidFill>
                <a:latin typeface="+mn-lt"/>
                <a:ea typeface="+mn-ea"/>
                <a:cs typeface="+mn-cs"/>
              </a:defRPr>
            </a:lvl1pPr>
            <a:lvl2pPr marL="457200" algn="l" rtl="0" fontAlgn="base">
              <a:spcBef>
                <a:spcPct val="0"/>
              </a:spcBef>
              <a:spcAft>
                <a:spcPct val="0"/>
              </a:spcAft>
              <a:defRPr sz="3200" b="1" kern="1200">
                <a:solidFill>
                  <a:schemeClr val="lt1"/>
                </a:solidFill>
                <a:latin typeface="+mn-lt"/>
                <a:ea typeface="+mn-ea"/>
                <a:cs typeface="+mn-cs"/>
              </a:defRPr>
            </a:lvl2pPr>
            <a:lvl3pPr marL="914400" algn="l" rtl="0" fontAlgn="base">
              <a:spcBef>
                <a:spcPct val="0"/>
              </a:spcBef>
              <a:spcAft>
                <a:spcPct val="0"/>
              </a:spcAft>
              <a:defRPr sz="3200" b="1" kern="1200">
                <a:solidFill>
                  <a:schemeClr val="lt1"/>
                </a:solidFill>
                <a:latin typeface="+mn-lt"/>
                <a:ea typeface="+mn-ea"/>
                <a:cs typeface="+mn-cs"/>
              </a:defRPr>
            </a:lvl3pPr>
            <a:lvl4pPr marL="1371600" algn="l" rtl="0" fontAlgn="base">
              <a:spcBef>
                <a:spcPct val="0"/>
              </a:spcBef>
              <a:spcAft>
                <a:spcPct val="0"/>
              </a:spcAft>
              <a:defRPr sz="3200" b="1" kern="1200">
                <a:solidFill>
                  <a:schemeClr val="lt1"/>
                </a:solidFill>
                <a:latin typeface="+mn-lt"/>
                <a:ea typeface="+mn-ea"/>
                <a:cs typeface="+mn-cs"/>
              </a:defRPr>
            </a:lvl4pPr>
            <a:lvl5pPr marL="1828800" algn="l" rtl="0" fontAlgn="base">
              <a:spcBef>
                <a:spcPct val="0"/>
              </a:spcBef>
              <a:spcAft>
                <a:spcPct val="0"/>
              </a:spcAft>
              <a:defRPr sz="3200" b="1" kern="1200">
                <a:solidFill>
                  <a:schemeClr val="lt1"/>
                </a:solidFill>
                <a:latin typeface="+mn-lt"/>
                <a:ea typeface="+mn-ea"/>
                <a:cs typeface="+mn-cs"/>
              </a:defRPr>
            </a:lvl5pPr>
            <a:lvl6pPr marL="2286000" algn="l" defTabSz="914400" rtl="0" eaLnBrk="1" latinLnBrk="0" hangingPunct="1">
              <a:defRPr sz="3200" b="1" kern="1200">
                <a:solidFill>
                  <a:schemeClr val="lt1"/>
                </a:solidFill>
                <a:latin typeface="+mn-lt"/>
                <a:ea typeface="+mn-ea"/>
                <a:cs typeface="+mn-cs"/>
              </a:defRPr>
            </a:lvl6pPr>
            <a:lvl7pPr marL="2743200" algn="l" defTabSz="914400" rtl="0" eaLnBrk="1" latinLnBrk="0" hangingPunct="1">
              <a:defRPr sz="3200" b="1" kern="1200">
                <a:solidFill>
                  <a:schemeClr val="lt1"/>
                </a:solidFill>
                <a:latin typeface="+mn-lt"/>
                <a:ea typeface="+mn-ea"/>
                <a:cs typeface="+mn-cs"/>
              </a:defRPr>
            </a:lvl7pPr>
            <a:lvl8pPr marL="3200400" algn="l" defTabSz="914400" rtl="0" eaLnBrk="1" latinLnBrk="0" hangingPunct="1">
              <a:defRPr sz="3200" b="1" kern="1200">
                <a:solidFill>
                  <a:schemeClr val="lt1"/>
                </a:solidFill>
                <a:latin typeface="+mn-lt"/>
                <a:ea typeface="+mn-ea"/>
                <a:cs typeface="+mn-cs"/>
              </a:defRPr>
            </a:lvl8pPr>
            <a:lvl9pPr marL="3657600" algn="l" defTabSz="914400" rtl="0" eaLnBrk="1" latinLnBrk="0" hangingPunct="1">
              <a:defRPr sz="3200" b="1" kern="1200">
                <a:solidFill>
                  <a:schemeClr val="lt1"/>
                </a:solidFill>
                <a:latin typeface="+mn-lt"/>
                <a:ea typeface="+mn-ea"/>
                <a:cs typeface="+mn-cs"/>
              </a:defRPr>
            </a:lvl9pPr>
          </a:lstStyle>
          <a:p>
            <a:pPr marL="0" marR="0" lvl="0" indent="0" algn="ctr" defTabSz="1219140" rtl="0"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dirty="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1884175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A9235-FF2B-1C47-DCB5-A7971DF6B95C}"/>
              </a:ext>
            </a:extLst>
          </p:cNvPr>
          <p:cNvSpPr>
            <a:spLocks noGrp="1"/>
          </p:cNvSpPr>
          <p:nvPr>
            <p:ph type="title"/>
          </p:nvPr>
        </p:nvSpPr>
        <p:spPr/>
        <p:txBody>
          <a:bodyPr/>
          <a:lstStyle/>
          <a:p>
            <a:r>
              <a:rPr lang="en-US" dirty="0"/>
              <a:t>Sacubitril/Valsartan</a:t>
            </a:r>
          </a:p>
        </p:txBody>
      </p:sp>
      <p:sp>
        <p:nvSpPr>
          <p:cNvPr id="7" name="Footer Placeholder 6">
            <a:extLst>
              <a:ext uri="{FF2B5EF4-FFF2-40B4-BE49-F238E27FC236}">
                <a16:creationId xmlns:a16="http://schemas.microsoft.com/office/drawing/2014/main" id="{25F726A2-0C68-BFC4-1145-6AEA0766E85B}"/>
              </a:ext>
            </a:extLst>
          </p:cNvPr>
          <p:cNvSpPr>
            <a:spLocks noGrp="1"/>
          </p:cNvSpPr>
          <p:nvPr>
            <p:ph type="ftr" sz="quarter" idx="3"/>
          </p:nvPr>
        </p:nvSpPr>
        <p:spPr/>
        <p:txBody>
          <a:bodyPr/>
          <a:lstStyle/>
          <a:p>
            <a:r>
              <a:rPr lang="da-DK" dirty="0"/>
              <a:t>ARNI, angiotensin receptor neprilysin inhibitor.</a:t>
            </a:r>
          </a:p>
          <a:p>
            <a:r>
              <a:rPr lang="da-DK" dirty="0"/>
              <a:t>Azizi M, et al. </a:t>
            </a:r>
            <a:r>
              <a:rPr lang="da-DK" i="1" dirty="0"/>
              <a:t>Hypertension. </a:t>
            </a:r>
            <a:r>
              <a:rPr lang="da-DK" dirty="0"/>
              <a:t>2019;74(5):1075-1083. </a:t>
            </a:r>
          </a:p>
        </p:txBody>
      </p:sp>
      <p:sp>
        <p:nvSpPr>
          <p:cNvPr id="8" name="Rectangle 7">
            <a:extLst>
              <a:ext uri="{FF2B5EF4-FFF2-40B4-BE49-F238E27FC236}">
                <a16:creationId xmlns:a16="http://schemas.microsoft.com/office/drawing/2014/main" id="{0074A209-6F92-A022-9C83-FDBE19DA02FE}"/>
              </a:ext>
            </a:extLst>
          </p:cNvPr>
          <p:cNvSpPr/>
          <p:nvPr/>
        </p:nvSpPr>
        <p:spPr>
          <a:xfrm>
            <a:off x="4986215" y="1219200"/>
            <a:ext cx="2618154" cy="664308"/>
          </a:xfrm>
          <a:prstGeom prst="rect">
            <a:avLst/>
          </a:prstGeom>
          <a:solidFill>
            <a:srgbClr val="DFDFD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Dual </a:t>
            </a:r>
            <a:r>
              <a:rPr lang="en-US" sz="2400" dirty="0" err="1">
                <a:solidFill>
                  <a:schemeClr val="tx1"/>
                </a:solidFill>
              </a:rPr>
              <a:t>ARNi</a:t>
            </a:r>
            <a:endParaRPr lang="en-US" sz="2400" dirty="0">
              <a:solidFill>
                <a:schemeClr val="tx1"/>
              </a:solidFill>
            </a:endParaRPr>
          </a:p>
        </p:txBody>
      </p:sp>
      <p:sp>
        <p:nvSpPr>
          <p:cNvPr id="9" name="Arrow: Right 8">
            <a:extLst>
              <a:ext uri="{FF2B5EF4-FFF2-40B4-BE49-F238E27FC236}">
                <a16:creationId xmlns:a16="http://schemas.microsoft.com/office/drawing/2014/main" id="{F8938184-169B-9831-5D4F-E6843B5A1497}"/>
              </a:ext>
            </a:extLst>
          </p:cNvPr>
          <p:cNvSpPr/>
          <p:nvPr/>
        </p:nvSpPr>
        <p:spPr>
          <a:xfrm>
            <a:off x="7653337" y="1453661"/>
            <a:ext cx="1252781" cy="195385"/>
          </a:xfrm>
          <a:prstGeom prst="rightArrow">
            <a:avLst>
              <a:gd name="adj1" fmla="val 50000"/>
              <a:gd name="adj2" fmla="val 98000"/>
            </a:avLst>
          </a:prstGeom>
          <a:solidFill>
            <a:srgbClr val="95959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D7B1215A-F3FC-47E0-C5BB-9025C447F6A4}"/>
              </a:ext>
            </a:extLst>
          </p:cNvPr>
          <p:cNvSpPr/>
          <p:nvPr/>
        </p:nvSpPr>
        <p:spPr>
          <a:xfrm rot="10800000">
            <a:off x="3668705" y="1453661"/>
            <a:ext cx="1252781" cy="195385"/>
          </a:xfrm>
          <a:prstGeom prst="rightArrow">
            <a:avLst>
              <a:gd name="adj1" fmla="val 50000"/>
              <a:gd name="adj2" fmla="val 98000"/>
            </a:avLst>
          </a:prstGeom>
          <a:solidFill>
            <a:srgbClr val="95959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AB36A38C-E0AD-44B3-A109-283CDFAB840A}"/>
              </a:ext>
            </a:extLst>
          </p:cNvPr>
          <p:cNvSpPr/>
          <p:nvPr/>
        </p:nvSpPr>
        <p:spPr>
          <a:xfrm rot="5400000">
            <a:off x="8643512" y="1812925"/>
            <a:ext cx="579428" cy="219317"/>
          </a:xfrm>
          <a:prstGeom prst="rightArrow">
            <a:avLst>
              <a:gd name="adj1" fmla="val 18003"/>
              <a:gd name="adj2" fmla="val 98000"/>
            </a:avLst>
          </a:prstGeom>
          <a:solidFill>
            <a:srgbClr val="95959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Right 11">
            <a:extLst>
              <a:ext uri="{FF2B5EF4-FFF2-40B4-BE49-F238E27FC236}">
                <a16:creationId xmlns:a16="http://schemas.microsoft.com/office/drawing/2014/main" id="{E50F8795-7ADE-56A0-5C52-ED53C7B0A02C}"/>
              </a:ext>
            </a:extLst>
          </p:cNvPr>
          <p:cNvSpPr/>
          <p:nvPr/>
        </p:nvSpPr>
        <p:spPr>
          <a:xfrm rot="5400000">
            <a:off x="3367644" y="1810428"/>
            <a:ext cx="579428" cy="219317"/>
          </a:xfrm>
          <a:prstGeom prst="rightArrow">
            <a:avLst>
              <a:gd name="adj1" fmla="val 18003"/>
              <a:gd name="adj2" fmla="val 98000"/>
            </a:avLst>
          </a:prstGeom>
          <a:solidFill>
            <a:srgbClr val="95959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39E7AE94-0A4F-BB95-8B50-ECCBA961509D}"/>
              </a:ext>
            </a:extLst>
          </p:cNvPr>
          <p:cNvGrpSpPr/>
          <p:nvPr/>
        </p:nvGrpSpPr>
        <p:grpSpPr>
          <a:xfrm rot="20806756">
            <a:off x="8672130" y="1754848"/>
            <a:ext cx="522191" cy="146810"/>
            <a:chOff x="10862041" y="1554962"/>
            <a:chExt cx="522191" cy="146810"/>
          </a:xfrm>
        </p:grpSpPr>
        <p:cxnSp>
          <p:nvCxnSpPr>
            <p:cNvPr id="14" name="Straight Connector 13">
              <a:extLst>
                <a:ext uri="{FF2B5EF4-FFF2-40B4-BE49-F238E27FC236}">
                  <a16:creationId xmlns:a16="http://schemas.microsoft.com/office/drawing/2014/main" id="{3B078CB9-DC58-FCDE-8933-AC947A338A4C}"/>
                </a:ext>
              </a:extLst>
            </p:cNvPr>
            <p:cNvCxnSpPr>
              <a:cxnSpLocks/>
            </p:cNvCxnSpPr>
            <p:nvPr/>
          </p:nvCxnSpPr>
          <p:spPr>
            <a:xfrm>
              <a:off x="10892473" y="1554962"/>
              <a:ext cx="491759" cy="35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CA61452-E11B-53B0-3487-5F7B3FA4CA0C}"/>
                </a:ext>
              </a:extLst>
            </p:cNvPr>
            <p:cNvCxnSpPr>
              <a:cxnSpLocks/>
            </p:cNvCxnSpPr>
            <p:nvPr/>
          </p:nvCxnSpPr>
          <p:spPr>
            <a:xfrm>
              <a:off x="10862041" y="1698232"/>
              <a:ext cx="491759" cy="35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2CA44C48-9649-2537-D4AA-AD2F776DB34E}"/>
              </a:ext>
            </a:extLst>
          </p:cNvPr>
          <p:cNvGrpSpPr/>
          <p:nvPr/>
        </p:nvGrpSpPr>
        <p:grpSpPr>
          <a:xfrm rot="20806756">
            <a:off x="3402930" y="1754364"/>
            <a:ext cx="522191" cy="146810"/>
            <a:chOff x="10862041" y="1554962"/>
            <a:chExt cx="522191" cy="146810"/>
          </a:xfrm>
        </p:grpSpPr>
        <p:cxnSp>
          <p:nvCxnSpPr>
            <p:cNvPr id="20" name="Straight Connector 19">
              <a:extLst>
                <a:ext uri="{FF2B5EF4-FFF2-40B4-BE49-F238E27FC236}">
                  <a16:creationId xmlns:a16="http://schemas.microsoft.com/office/drawing/2014/main" id="{9697BAC6-5971-1756-0A3F-A23B6E476873}"/>
                </a:ext>
              </a:extLst>
            </p:cNvPr>
            <p:cNvCxnSpPr>
              <a:cxnSpLocks/>
            </p:cNvCxnSpPr>
            <p:nvPr/>
          </p:nvCxnSpPr>
          <p:spPr>
            <a:xfrm>
              <a:off x="10892473" y="1554962"/>
              <a:ext cx="491759" cy="35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70356F5-783E-E079-6E32-1F2AAA64C320}"/>
                </a:ext>
              </a:extLst>
            </p:cNvPr>
            <p:cNvCxnSpPr>
              <a:cxnSpLocks/>
            </p:cNvCxnSpPr>
            <p:nvPr/>
          </p:nvCxnSpPr>
          <p:spPr>
            <a:xfrm>
              <a:off x="10862041" y="1698232"/>
              <a:ext cx="491759" cy="35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 name="Arrow: Right 12">
            <a:extLst>
              <a:ext uri="{FF2B5EF4-FFF2-40B4-BE49-F238E27FC236}">
                <a16:creationId xmlns:a16="http://schemas.microsoft.com/office/drawing/2014/main" id="{D126D06E-6DF2-E79A-D62A-CE7516FDF27E}"/>
              </a:ext>
            </a:extLst>
          </p:cNvPr>
          <p:cNvSpPr/>
          <p:nvPr/>
        </p:nvSpPr>
        <p:spPr>
          <a:xfrm rot="5400000">
            <a:off x="3343425" y="3280622"/>
            <a:ext cx="665020" cy="202490"/>
          </a:xfrm>
          <a:prstGeom prst="rightArrow">
            <a:avLst>
              <a:gd name="adj1" fmla="val 18003"/>
              <a:gd name="adj2" fmla="val 85524"/>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400"/>
              </a:lnSpc>
            </a:pPr>
            <a:endParaRPr lang="en-US"/>
          </a:p>
        </p:txBody>
      </p:sp>
      <p:sp>
        <p:nvSpPr>
          <p:cNvPr id="34" name="Arrow: Right 33">
            <a:extLst>
              <a:ext uri="{FF2B5EF4-FFF2-40B4-BE49-F238E27FC236}">
                <a16:creationId xmlns:a16="http://schemas.microsoft.com/office/drawing/2014/main" id="{2265A57C-4433-8A34-3CC8-B70A7678DC66}"/>
              </a:ext>
            </a:extLst>
          </p:cNvPr>
          <p:cNvSpPr/>
          <p:nvPr/>
        </p:nvSpPr>
        <p:spPr>
          <a:xfrm rot="5400000">
            <a:off x="8592309" y="3275806"/>
            <a:ext cx="665020" cy="202490"/>
          </a:xfrm>
          <a:prstGeom prst="rightArrow">
            <a:avLst>
              <a:gd name="adj1" fmla="val 18003"/>
              <a:gd name="adj2" fmla="val 85524"/>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400"/>
              </a:lnSpc>
            </a:pPr>
            <a:endParaRPr lang="en-US"/>
          </a:p>
        </p:txBody>
      </p:sp>
      <p:sp>
        <p:nvSpPr>
          <p:cNvPr id="35" name="Arrow: Right 34">
            <a:extLst>
              <a:ext uri="{FF2B5EF4-FFF2-40B4-BE49-F238E27FC236}">
                <a16:creationId xmlns:a16="http://schemas.microsoft.com/office/drawing/2014/main" id="{00B65907-2548-ED53-8454-B2D66147D962}"/>
              </a:ext>
            </a:extLst>
          </p:cNvPr>
          <p:cNvSpPr/>
          <p:nvPr/>
        </p:nvSpPr>
        <p:spPr>
          <a:xfrm rot="5400000">
            <a:off x="6006953" y="5289145"/>
            <a:ext cx="574970" cy="202490"/>
          </a:xfrm>
          <a:prstGeom prst="rightArrow">
            <a:avLst>
              <a:gd name="adj1" fmla="val 18003"/>
              <a:gd name="adj2" fmla="val 85524"/>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400"/>
              </a:lnSpc>
            </a:pPr>
            <a:endParaRPr lang="en-US"/>
          </a:p>
        </p:txBody>
      </p:sp>
      <p:cxnSp>
        <p:nvCxnSpPr>
          <p:cNvPr id="38" name="Straight Connector 37">
            <a:extLst>
              <a:ext uri="{FF2B5EF4-FFF2-40B4-BE49-F238E27FC236}">
                <a16:creationId xmlns:a16="http://schemas.microsoft.com/office/drawing/2014/main" id="{5960FFB6-87DE-F5EB-9757-16528680DC23}"/>
              </a:ext>
            </a:extLst>
          </p:cNvPr>
          <p:cNvCxnSpPr>
            <a:cxnSpLocks/>
          </p:cNvCxnSpPr>
          <p:nvPr/>
        </p:nvCxnSpPr>
        <p:spPr>
          <a:xfrm>
            <a:off x="3652663" y="5111677"/>
            <a:ext cx="5288637" cy="0"/>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E5BF9D88-F045-A9D8-DAC7-0BC7E2D5386E}"/>
              </a:ext>
            </a:extLst>
          </p:cNvPr>
          <p:cNvCxnSpPr>
            <a:cxnSpLocks/>
          </p:cNvCxnSpPr>
          <p:nvPr/>
        </p:nvCxnSpPr>
        <p:spPr>
          <a:xfrm flipV="1">
            <a:off x="3668705" y="4633321"/>
            <a:ext cx="0" cy="481061"/>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D896ADFE-0440-1523-EB9F-BDE2D3B2FBBD}"/>
              </a:ext>
            </a:extLst>
          </p:cNvPr>
          <p:cNvCxnSpPr>
            <a:cxnSpLocks/>
          </p:cNvCxnSpPr>
          <p:nvPr/>
        </p:nvCxnSpPr>
        <p:spPr>
          <a:xfrm flipV="1">
            <a:off x="8921748" y="4641788"/>
            <a:ext cx="0" cy="481061"/>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sp>
        <p:nvSpPr>
          <p:cNvPr id="42" name="Arrow: Right 41">
            <a:extLst>
              <a:ext uri="{FF2B5EF4-FFF2-40B4-BE49-F238E27FC236}">
                <a16:creationId xmlns:a16="http://schemas.microsoft.com/office/drawing/2014/main" id="{71DA7324-CD25-A73F-EBB2-165EC66B72B2}"/>
              </a:ext>
            </a:extLst>
          </p:cNvPr>
          <p:cNvSpPr/>
          <p:nvPr/>
        </p:nvSpPr>
        <p:spPr>
          <a:xfrm rot="5400000">
            <a:off x="7397689" y="5888452"/>
            <a:ext cx="286315" cy="139290"/>
          </a:xfrm>
          <a:prstGeom prst="rightArrow">
            <a:avLst>
              <a:gd name="adj1" fmla="val 41162"/>
              <a:gd name="adj2" fmla="val 85524"/>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400"/>
              </a:lnSpc>
            </a:pPr>
            <a:endParaRPr lang="en-US"/>
          </a:p>
        </p:txBody>
      </p:sp>
      <p:sp>
        <p:nvSpPr>
          <p:cNvPr id="43" name="Arrow: Right 42">
            <a:extLst>
              <a:ext uri="{FF2B5EF4-FFF2-40B4-BE49-F238E27FC236}">
                <a16:creationId xmlns:a16="http://schemas.microsoft.com/office/drawing/2014/main" id="{A4CB73D0-AB8C-1955-323C-19EC28A872DE}"/>
              </a:ext>
            </a:extLst>
          </p:cNvPr>
          <p:cNvSpPr/>
          <p:nvPr/>
        </p:nvSpPr>
        <p:spPr>
          <a:xfrm rot="5400000">
            <a:off x="7760574" y="6219913"/>
            <a:ext cx="286315" cy="139290"/>
          </a:xfrm>
          <a:prstGeom prst="rightArrow">
            <a:avLst>
              <a:gd name="adj1" fmla="val 41162"/>
              <a:gd name="adj2" fmla="val 85524"/>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400"/>
              </a:lnSpc>
            </a:pPr>
            <a:endParaRPr lang="en-US"/>
          </a:p>
        </p:txBody>
      </p:sp>
      <p:sp>
        <p:nvSpPr>
          <p:cNvPr id="44" name="TextBox 43">
            <a:extLst>
              <a:ext uri="{FF2B5EF4-FFF2-40B4-BE49-F238E27FC236}">
                <a16:creationId xmlns:a16="http://schemas.microsoft.com/office/drawing/2014/main" id="{424DB136-7635-E706-A089-8426BE09B099}"/>
              </a:ext>
            </a:extLst>
          </p:cNvPr>
          <p:cNvSpPr txBox="1"/>
          <p:nvPr/>
        </p:nvSpPr>
        <p:spPr>
          <a:xfrm>
            <a:off x="5168261" y="5706228"/>
            <a:ext cx="2257349" cy="461665"/>
          </a:xfrm>
          <a:prstGeom prst="rect">
            <a:avLst/>
          </a:prstGeom>
          <a:noFill/>
        </p:spPr>
        <p:txBody>
          <a:bodyPr wrap="none" rtlCol="0">
            <a:spAutoFit/>
          </a:bodyPr>
          <a:lstStyle/>
          <a:p>
            <a:r>
              <a:rPr lang="en-US" sz="2400" dirty="0"/>
              <a:t>Blood pressure</a:t>
            </a:r>
          </a:p>
        </p:txBody>
      </p:sp>
      <p:sp>
        <p:nvSpPr>
          <p:cNvPr id="45" name="TextBox 44">
            <a:extLst>
              <a:ext uri="{FF2B5EF4-FFF2-40B4-BE49-F238E27FC236}">
                <a16:creationId xmlns:a16="http://schemas.microsoft.com/office/drawing/2014/main" id="{6F8B9654-D286-8D66-A1E9-5A57B65F2971}"/>
              </a:ext>
            </a:extLst>
          </p:cNvPr>
          <p:cNvSpPr txBox="1"/>
          <p:nvPr/>
        </p:nvSpPr>
        <p:spPr>
          <a:xfrm>
            <a:off x="4840647" y="6037378"/>
            <a:ext cx="2916568" cy="461665"/>
          </a:xfrm>
          <a:prstGeom prst="rect">
            <a:avLst/>
          </a:prstGeom>
          <a:noFill/>
        </p:spPr>
        <p:txBody>
          <a:bodyPr wrap="none" rtlCol="0">
            <a:spAutoFit/>
          </a:bodyPr>
          <a:lstStyle/>
          <a:p>
            <a:r>
              <a:rPr lang="en-US" sz="2400" dirty="0"/>
              <a:t>Target-organ effects</a:t>
            </a:r>
          </a:p>
        </p:txBody>
      </p:sp>
      <p:sp>
        <p:nvSpPr>
          <p:cNvPr id="46" name="TextBox 45">
            <a:extLst>
              <a:ext uri="{FF2B5EF4-FFF2-40B4-BE49-F238E27FC236}">
                <a16:creationId xmlns:a16="http://schemas.microsoft.com/office/drawing/2014/main" id="{9E45377D-C446-EAD6-CA7B-A9ED5912926D}"/>
              </a:ext>
            </a:extLst>
          </p:cNvPr>
          <p:cNvSpPr txBox="1"/>
          <p:nvPr/>
        </p:nvSpPr>
        <p:spPr>
          <a:xfrm>
            <a:off x="2676665" y="1700930"/>
            <a:ext cx="713657" cy="400110"/>
          </a:xfrm>
          <a:prstGeom prst="rect">
            <a:avLst/>
          </a:prstGeom>
          <a:noFill/>
        </p:spPr>
        <p:txBody>
          <a:bodyPr wrap="none" rtlCol="0">
            <a:spAutoFit/>
          </a:bodyPr>
          <a:lstStyle/>
          <a:p>
            <a:r>
              <a:rPr lang="en-US" sz="2000" dirty="0"/>
              <a:t>NEP</a:t>
            </a:r>
          </a:p>
        </p:txBody>
      </p:sp>
      <p:sp>
        <p:nvSpPr>
          <p:cNvPr id="47" name="TextBox 46">
            <a:extLst>
              <a:ext uri="{FF2B5EF4-FFF2-40B4-BE49-F238E27FC236}">
                <a16:creationId xmlns:a16="http://schemas.microsoft.com/office/drawing/2014/main" id="{B780386F-ED7D-EC1E-B9E4-F30FE9153040}"/>
              </a:ext>
            </a:extLst>
          </p:cNvPr>
          <p:cNvSpPr txBox="1"/>
          <p:nvPr/>
        </p:nvSpPr>
        <p:spPr>
          <a:xfrm>
            <a:off x="9395579" y="1695587"/>
            <a:ext cx="822854" cy="400110"/>
          </a:xfrm>
          <a:prstGeom prst="rect">
            <a:avLst/>
          </a:prstGeom>
          <a:noFill/>
        </p:spPr>
        <p:txBody>
          <a:bodyPr wrap="none" rtlCol="0">
            <a:spAutoFit/>
          </a:bodyPr>
          <a:lstStyle/>
          <a:p>
            <a:r>
              <a:rPr lang="en-US" sz="2000" dirty="0"/>
              <a:t>AT1R</a:t>
            </a:r>
          </a:p>
        </p:txBody>
      </p:sp>
      <p:grpSp>
        <p:nvGrpSpPr>
          <p:cNvPr id="6" name="Group 5">
            <a:extLst>
              <a:ext uri="{FF2B5EF4-FFF2-40B4-BE49-F238E27FC236}">
                <a16:creationId xmlns:a16="http://schemas.microsoft.com/office/drawing/2014/main" id="{7E9A06EC-5848-92AE-245C-71591C4A0C9A}"/>
              </a:ext>
            </a:extLst>
          </p:cNvPr>
          <p:cNvGrpSpPr/>
          <p:nvPr/>
        </p:nvGrpSpPr>
        <p:grpSpPr>
          <a:xfrm>
            <a:off x="2221038" y="2282118"/>
            <a:ext cx="2872640" cy="832002"/>
            <a:chOff x="2238622" y="5301603"/>
            <a:chExt cx="2872640" cy="832002"/>
          </a:xfrm>
        </p:grpSpPr>
        <p:sp>
          <p:nvSpPr>
            <p:cNvPr id="25" name="Rectangle 24">
              <a:extLst>
                <a:ext uri="{FF2B5EF4-FFF2-40B4-BE49-F238E27FC236}">
                  <a16:creationId xmlns:a16="http://schemas.microsoft.com/office/drawing/2014/main" id="{EBBE1F86-E3C6-7F6E-2C64-63CF3519FD72}"/>
                </a:ext>
              </a:extLst>
            </p:cNvPr>
            <p:cNvSpPr/>
            <p:nvPr/>
          </p:nvSpPr>
          <p:spPr>
            <a:xfrm>
              <a:off x="2238622" y="5301603"/>
              <a:ext cx="2872640" cy="832002"/>
            </a:xfrm>
            <a:prstGeom prst="rect">
              <a:avLst/>
            </a:prstGeom>
            <a:solidFill>
              <a:srgbClr val="DFDFD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400"/>
                </a:lnSpc>
              </a:pPr>
              <a:r>
                <a:rPr lang="en-US" sz="2400" dirty="0">
                  <a:solidFill>
                    <a:schemeClr val="tx1"/>
                  </a:solidFill>
                </a:rPr>
                <a:t>    </a:t>
              </a:r>
              <a:r>
                <a:rPr lang="en-US" sz="2400" dirty="0" err="1">
                  <a:solidFill>
                    <a:schemeClr val="tx1"/>
                  </a:solidFill>
                </a:rPr>
                <a:t>ANP</a:t>
              </a:r>
              <a:r>
                <a:rPr lang="en-US" sz="2400" dirty="0">
                  <a:solidFill>
                    <a:schemeClr val="tx1"/>
                  </a:solidFill>
                </a:rPr>
                <a:t> and related</a:t>
              </a:r>
            </a:p>
            <a:p>
              <a:pPr>
                <a:lnSpc>
                  <a:spcPts val="2400"/>
                </a:lnSpc>
              </a:pPr>
              <a:r>
                <a:rPr lang="en-US" sz="2400" dirty="0">
                  <a:solidFill>
                    <a:schemeClr val="tx1"/>
                  </a:solidFill>
                </a:rPr>
                <a:t>    peptides</a:t>
              </a:r>
            </a:p>
          </p:txBody>
        </p:sp>
        <p:sp>
          <p:nvSpPr>
            <p:cNvPr id="3" name="Arrow: Right 2">
              <a:extLst>
                <a:ext uri="{FF2B5EF4-FFF2-40B4-BE49-F238E27FC236}">
                  <a16:creationId xmlns:a16="http://schemas.microsoft.com/office/drawing/2014/main" id="{AAD07F4E-3BFA-D884-31F8-927AF12AC4DD}"/>
                </a:ext>
              </a:extLst>
            </p:cNvPr>
            <p:cNvSpPr/>
            <p:nvPr/>
          </p:nvSpPr>
          <p:spPr>
            <a:xfrm rot="16200000">
              <a:off x="2343043" y="5440578"/>
              <a:ext cx="264953" cy="152499"/>
            </a:xfrm>
            <a:prstGeom prst="rightArrow">
              <a:avLst>
                <a:gd name="adj1" fmla="val 18003"/>
                <a:gd name="adj2" fmla="val 62365"/>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400"/>
                </a:lnSpc>
              </a:pPr>
              <a:endParaRPr lang="en-US"/>
            </a:p>
          </p:txBody>
        </p:sp>
      </p:grpSp>
      <p:grpSp>
        <p:nvGrpSpPr>
          <p:cNvPr id="24" name="Group 23">
            <a:extLst>
              <a:ext uri="{FF2B5EF4-FFF2-40B4-BE49-F238E27FC236}">
                <a16:creationId xmlns:a16="http://schemas.microsoft.com/office/drawing/2014/main" id="{80F3C099-9C3F-4A42-C460-0320D3140339}"/>
              </a:ext>
            </a:extLst>
          </p:cNvPr>
          <p:cNvGrpSpPr/>
          <p:nvPr/>
        </p:nvGrpSpPr>
        <p:grpSpPr>
          <a:xfrm>
            <a:off x="1750423" y="3732763"/>
            <a:ext cx="3814354" cy="1143622"/>
            <a:chOff x="1750423" y="4990063"/>
            <a:chExt cx="3814354" cy="1143622"/>
          </a:xfrm>
        </p:grpSpPr>
        <p:sp>
          <p:nvSpPr>
            <p:cNvPr id="15" name="Rectangle 14">
              <a:extLst>
                <a:ext uri="{FF2B5EF4-FFF2-40B4-BE49-F238E27FC236}">
                  <a16:creationId xmlns:a16="http://schemas.microsoft.com/office/drawing/2014/main" id="{5473B80B-95C9-0FBE-0454-765F8F202474}"/>
                </a:ext>
              </a:extLst>
            </p:cNvPr>
            <p:cNvSpPr/>
            <p:nvPr/>
          </p:nvSpPr>
          <p:spPr>
            <a:xfrm>
              <a:off x="1750423" y="4990063"/>
              <a:ext cx="3814354" cy="1143622"/>
            </a:xfrm>
            <a:prstGeom prst="rect">
              <a:avLst/>
            </a:prstGeom>
            <a:solidFill>
              <a:srgbClr val="DFDFD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400"/>
                </a:lnSpc>
              </a:pPr>
              <a:r>
                <a:rPr lang="en-US" sz="2400" dirty="0">
                  <a:solidFill>
                    <a:schemeClr val="tx1"/>
                  </a:solidFill>
                </a:rPr>
                <a:t>    Vasodilation</a:t>
              </a:r>
            </a:p>
            <a:p>
              <a:pPr>
                <a:lnSpc>
                  <a:spcPts val="2400"/>
                </a:lnSpc>
              </a:pPr>
              <a:r>
                <a:rPr lang="en-US" sz="2400" dirty="0">
                  <a:solidFill>
                    <a:schemeClr val="tx1"/>
                  </a:solidFill>
                </a:rPr>
                <a:t>    Sodium excretion</a:t>
              </a:r>
            </a:p>
            <a:p>
              <a:pPr>
                <a:lnSpc>
                  <a:spcPts val="2400"/>
                </a:lnSpc>
              </a:pPr>
              <a:r>
                <a:rPr lang="en-US" sz="2400" dirty="0">
                  <a:solidFill>
                    <a:schemeClr val="tx1"/>
                  </a:solidFill>
                </a:rPr>
                <a:t>    Antihypertrophic effect</a:t>
              </a:r>
            </a:p>
          </p:txBody>
        </p:sp>
        <p:sp>
          <p:nvSpPr>
            <p:cNvPr id="16" name="Arrow: Right 15">
              <a:extLst>
                <a:ext uri="{FF2B5EF4-FFF2-40B4-BE49-F238E27FC236}">
                  <a16:creationId xmlns:a16="http://schemas.microsoft.com/office/drawing/2014/main" id="{17853C90-F8C3-67EF-C067-A546EDD04E9F}"/>
                </a:ext>
              </a:extLst>
            </p:cNvPr>
            <p:cNvSpPr/>
            <p:nvPr/>
          </p:nvSpPr>
          <p:spPr>
            <a:xfrm rot="16200000">
              <a:off x="1882620" y="5136114"/>
              <a:ext cx="239458" cy="202490"/>
            </a:xfrm>
            <a:prstGeom prst="rightArrow">
              <a:avLst>
                <a:gd name="adj1" fmla="val 18003"/>
                <a:gd name="adj2" fmla="val 62365"/>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400"/>
                </a:lnSpc>
              </a:pPr>
              <a:endParaRPr lang="en-US"/>
            </a:p>
          </p:txBody>
        </p:sp>
        <p:sp>
          <p:nvSpPr>
            <p:cNvPr id="22" name="Arrow: Right 21">
              <a:extLst>
                <a:ext uri="{FF2B5EF4-FFF2-40B4-BE49-F238E27FC236}">
                  <a16:creationId xmlns:a16="http://schemas.microsoft.com/office/drawing/2014/main" id="{5804DFDC-E13E-0CE7-6FDC-AF2196DDB17B}"/>
                </a:ext>
              </a:extLst>
            </p:cNvPr>
            <p:cNvSpPr/>
            <p:nvPr/>
          </p:nvSpPr>
          <p:spPr>
            <a:xfrm rot="16200000">
              <a:off x="1882620" y="5441129"/>
              <a:ext cx="239458" cy="202490"/>
            </a:xfrm>
            <a:prstGeom prst="rightArrow">
              <a:avLst>
                <a:gd name="adj1" fmla="val 18003"/>
                <a:gd name="adj2" fmla="val 62365"/>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400"/>
                </a:lnSpc>
              </a:pPr>
              <a:endParaRPr lang="en-US"/>
            </a:p>
          </p:txBody>
        </p:sp>
        <p:sp>
          <p:nvSpPr>
            <p:cNvPr id="23" name="Arrow: Right 22">
              <a:extLst>
                <a:ext uri="{FF2B5EF4-FFF2-40B4-BE49-F238E27FC236}">
                  <a16:creationId xmlns:a16="http://schemas.microsoft.com/office/drawing/2014/main" id="{F5A3AD36-9C3A-4CCA-495F-4A1601D4FCE8}"/>
                </a:ext>
              </a:extLst>
            </p:cNvPr>
            <p:cNvSpPr/>
            <p:nvPr/>
          </p:nvSpPr>
          <p:spPr>
            <a:xfrm rot="16200000">
              <a:off x="1882109" y="5751338"/>
              <a:ext cx="239458" cy="202490"/>
            </a:xfrm>
            <a:prstGeom prst="rightArrow">
              <a:avLst>
                <a:gd name="adj1" fmla="val 18003"/>
                <a:gd name="adj2" fmla="val 62365"/>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400"/>
                </a:lnSpc>
              </a:pPr>
              <a:endParaRPr lang="en-US"/>
            </a:p>
          </p:txBody>
        </p:sp>
      </p:grpSp>
      <p:grpSp>
        <p:nvGrpSpPr>
          <p:cNvPr id="26" name="Group 25">
            <a:extLst>
              <a:ext uri="{FF2B5EF4-FFF2-40B4-BE49-F238E27FC236}">
                <a16:creationId xmlns:a16="http://schemas.microsoft.com/office/drawing/2014/main" id="{243670D4-451B-E625-6985-16FCE7CB99AD}"/>
              </a:ext>
            </a:extLst>
          </p:cNvPr>
          <p:cNvGrpSpPr/>
          <p:nvPr/>
        </p:nvGrpSpPr>
        <p:grpSpPr>
          <a:xfrm>
            <a:off x="7466760" y="2282118"/>
            <a:ext cx="2872640" cy="832002"/>
            <a:chOff x="2238622" y="5301603"/>
            <a:chExt cx="2872640" cy="832002"/>
          </a:xfrm>
        </p:grpSpPr>
        <p:sp>
          <p:nvSpPr>
            <p:cNvPr id="27" name="Rectangle 26">
              <a:extLst>
                <a:ext uri="{FF2B5EF4-FFF2-40B4-BE49-F238E27FC236}">
                  <a16:creationId xmlns:a16="http://schemas.microsoft.com/office/drawing/2014/main" id="{7C5D96F9-7833-7F93-4850-096F8D7D7A15}"/>
                </a:ext>
              </a:extLst>
            </p:cNvPr>
            <p:cNvSpPr/>
            <p:nvPr/>
          </p:nvSpPr>
          <p:spPr>
            <a:xfrm>
              <a:off x="2238622" y="5301603"/>
              <a:ext cx="2872640" cy="832002"/>
            </a:xfrm>
            <a:prstGeom prst="rect">
              <a:avLst/>
            </a:prstGeom>
            <a:solidFill>
              <a:srgbClr val="DFDFD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400"/>
                </a:lnSpc>
              </a:pPr>
              <a:r>
                <a:rPr lang="en-US" sz="2400" dirty="0">
                  <a:solidFill>
                    <a:schemeClr val="tx1"/>
                  </a:solidFill>
                </a:rPr>
                <a:t>      ANG II effects</a:t>
              </a:r>
            </a:p>
          </p:txBody>
        </p:sp>
        <p:sp>
          <p:nvSpPr>
            <p:cNvPr id="28" name="Arrow: Right 27">
              <a:extLst>
                <a:ext uri="{FF2B5EF4-FFF2-40B4-BE49-F238E27FC236}">
                  <a16:creationId xmlns:a16="http://schemas.microsoft.com/office/drawing/2014/main" id="{FFCE47E5-30B4-B7FD-16A2-105415F3F360}"/>
                </a:ext>
              </a:extLst>
            </p:cNvPr>
            <p:cNvSpPr/>
            <p:nvPr/>
          </p:nvSpPr>
          <p:spPr>
            <a:xfrm rot="5400000">
              <a:off x="2466868" y="5631078"/>
              <a:ext cx="264953" cy="152499"/>
            </a:xfrm>
            <a:prstGeom prst="rightArrow">
              <a:avLst>
                <a:gd name="adj1" fmla="val 18003"/>
                <a:gd name="adj2" fmla="val 62365"/>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400"/>
                </a:lnSpc>
              </a:pPr>
              <a:endParaRPr lang="en-US"/>
            </a:p>
          </p:txBody>
        </p:sp>
      </p:grpSp>
      <p:grpSp>
        <p:nvGrpSpPr>
          <p:cNvPr id="29" name="Group 28">
            <a:extLst>
              <a:ext uri="{FF2B5EF4-FFF2-40B4-BE49-F238E27FC236}">
                <a16:creationId xmlns:a16="http://schemas.microsoft.com/office/drawing/2014/main" id="{5EF9EB7B-1E05-D57A-CD2E-776068A12998}"/>
              </a:ext>
            </a:extLst>
          </p:cNvPr>
          <p:cNvGrpSpPr/>
          <p:nvPr/>
        </p:nvGrpSpPr>
        <p:grpSpPr>
          <a:xfrm>
            <a:off x="7024478" y="3736189"/>
            <a:ext cx="3814354" cy="1143622"/>
            <a:chOff x="1750423" y="4990063"/>
            <a:chExt cx="3814354" cy="1143622"/>
          </a:xfrm>
        </p:grpSpPr>
        <p:sp>
          <p:nvSpPr>
            <p:cNvPr id="30" name="Rectangle 29">
              <a:extLst>
                <a:ext uri="{FF2B5EF4-FFF2-40B4-BE49-F238E27FC236}">
                  <a16:creationId xmlns:a16="http://schemas.microsoft.com/office/drawing/2014/main" id="{993B7EDF-A843-2730-8F7C-5354B0392729}"/>
                </a:ext>
              </a:extLst>
            </p:cNvPr>
            <p:cNvSpPr/>
            <p:nvPr/>
          </p:nvSpPr>
          <p:spPr>
            <a:xfrm>
              <a:off x="1750423" y="4990063"/>
              <a:ext cx="3814354" cy="1143622"/>
            </a:xfrm>
            <a:prstGeom prst="rect">
              <a:avLst/>
            </a:prstGeom>
            <a:solidFill>
              <a:srgbClr val="DFDFD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400"/>
                </a:lnSpc>
              </a:pPr>
              <a:r>
                <a:rPr lang="en-US" sz="2400" dirty="0">
                  <a:solidFill>
                    <a:schemeClr val="tx1"/>
                  </a:solidFill>
                </a:rPr>
                <a:t>       Vasoconstriction</a:t>
              </a:r>
            </a:p>
            <a:p>
              <a:pPr>
                <a:lnSpc>
                  <a:spcPts val="2400"/>
                </a:lnSpc>
              </a:pPr>
              <a:r>
                <a:rPr lang="en-US" sz="2400" dirty="0">
                  <a:solidFill>
                    <a:schemeClr val="tx1"/>
                  </a:solidFill>
                </a:rPr>
                <a:t>       Sodium retention</a:t>
              </a:r>
            </a:p>
            <a:p>
              <a:pPr>
                <a:lnSpc>
                  <a:spcPts val="2400"/>
                </a:lnSpc>
              </a:pPr>
              <a:r>
                <a:rPr lang="en-US" sz="2400" dirty="0">
                  <a:solidFill>
                    <a:schemeClr val="tx1"/>
                  </a:solidFill>
                </a:rPr>
                <a:t>       Hypertrophic effect</a:t>
              </a:r>
            </a:p>
          </p:txBody>
        </p:sp>
        <p:sp>
          <p:nvSpPr>
            <p:cNvPr id="31" name="Arrow: Right 30">
              <a:extLst>
                <a:ext uri="{FF2B5EF4-FFF2-40B4-BE49-F238E27FC236}">
                  <a16:creationId xmlns:a16="http://schemas.microsoft.com/office/drawing/2014/main" id="{6FECBD72-E879-8FD0-B0D8-8FD2E9A85CC0}"/>
                </a:ext>
              </a:extLst>
            </p:cNvPr>
            <p:cNvSpPr/>
            <p:nvPr/>
          </p:nvSpPr>
          <p:spPr>
            <a:xfrm rot="5400000">
              <a:off x="2002937" y="5136114"/>
              <a:ext cx="239458" cy="202490"/>
            </a:xfrm>
            <a:prstGeom prst="rightArrow">
              <a:avLst>
                <a:gd name="adj1" fmla="val 18003"/>
                <a:gd name="adj2" fmla="val 62365"/>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400"/>
                </a:lnSpc>
              </a:pPr>
              <a:endParaRPr lang="en-US"/>
            </a:p>
          </p:txBody>
        </p:sp>
        <p:sp>
          <p:nvSpPr>
            <p:cNvPr id="32" name="Arrow: Right 31">
              <a:extLst>
                <a:ext uri="{FF2B5EF4-FFF2-40B4-BE49-F238E27FC236}">
                  <a16:creationId xmlns:a16="http://schemas.microsoft.com/office/drawing/2014/main" id="{EA70A4FF-5FE1-0902-8312-39414AD8C1EF}"/>
                </a:ext>
              </a:extLst>
            </p:cNvPr>
            <p:cNvSpPr/>
            <p:nvPr/>
          </p:nvSpPr>
          <p:spPr>
            <a:xfrm rot="5400000">
              <a:off x="2002937" y="5441129"/>
              <a:ext cx="239458" cy="202490"/>
            </a:xfrm>
            <a:prstGeom prst="rightArrow">
              <a:avLst>
                <a:gd name="adj1" fmla="val 18003"/>
                <a:gd name="adj2" fmla="val 62365"/>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400"/>
                </a:lnSpc>
              </a:pPr>
              <a:endParaRPr lang="en-US"/>
            </a:p>
          </p:txBody>
        </p:sp>
        <p:sp>
          <p:nvSpPr>
            <p:cNvPr id="33" name="Arrow: Right 32">
              <a:extLst>
                <a:ext uri="{FF2B5EF4-FFF2-40B4-BE49-F238E27FC236}">
                  <a16:creationId xmlns:a16="http://schemas.microsoft.com/office/drawing/2014/main" id="{B89F7CD7-DE59-EA55-1BF5-995A6F872C6B}"/>
                </a:ext>
              </a:extLst>
            </p:cNvPr>
            <p:cNvSpPr/>
            <p:nvPr/>
          </p:nvSpPr>
          <p:spPr>
            <a:xfrm rot="5400000">
              <a:off x="2002426" y="5751338"/>
              <a:ext cx="239458" cy="202490"/>
            </a:xfrm>
            <a:prstGeom prst="rightArrow">
              <a:avLst>
                <a:gd name="adj1" fmla="val 18003"/>
                <a:gd name="adj2" fmla="val 62365"/>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400"/>
                </a:lnSpc>
              </a:pPr>
              <a:endParaRPr lang="en-US"/>
            </a:p>
          </p:txBody>
        </p:sp>
      </p:grpSp>
      <p:sp>
        <p:nvSpPr>
          <p:cNvPr id="4" name="Left Arrow 8">
            <a:extLst>
              <a:ext uri="{FF2B5EF4-FFF2-40B4-BE49-F238E27FC236}">
                <a16:creationId xmlns:a16="http://schemas.microsoft.com/office/drawing/2014/main" id="{5A1AC67C-C480-B341-B2BF-EB6F308C7D3F}"/>
              </a:ext>
            </a:extLst>
          </p:cNvPr>
          <p:cNvSpPr/>
          <p:nvPr/>
        </p:nvSpPr>
        <p:spPr>
          <a:xfrm rot="5400000" flipH="1">
            <a:off x="3392236" y="3213681"/>
            <a:ext cx="578037" cy="403837"/>
          </a:xfrm>
          <a:prstGeom prst="leftArrow">
            <a:avLst>
              <a:gd name="adj1" fmla="val 50000"/>
              <a:gd name="adj2" fmla="val 64002"/>
            </a:avLst>
          </a:prstGeom>
          <a:solidFill>
            <a:srgbClr val="FF0000"/>
          </a:solidFill>
          <a:ln>
            <a:solidFill>
              <a:srgbClr val="FF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defPPr>
              <a:defRPr lang="en-US"/>
            </a:defPPr>
            <a:lvl1pPr algn="l" rtl="0" fontAlgn="base">
              <a:spcBef>
                <a:spcPct val="0"/>
              </a:spcBef>
              <a:spcAft>
                <a:spcPct val="0"/>
              </a:spcAft>
              <a:defRPr sz="3200" b="1" kern="1200">
                <a:solidFill>
                  <a:schemeClr val="lt1"/>
                </a:solidFill>
                <a:latin typeface="+mn-lt"/>
                <a:ea typeface="+mn-ea"/>
                <a:cs typeface="+mn-cs"/>
              </a:defRPr>
            </a:lvl1pPr>
            <a:lvl2pPr marL="457200" algn="l" rtl="0" fontAlgn="base">
              <a:spcBef>
                <a:spcPct val="0"/>
              </a:spcBef>
              <a:spcAft>
                <a:spcPct val="0"/>
              </a:spcAft>
              <a:defRPr sz="3200" b="1" kern="1200">
                <a:solidFill>
                  <a:schemeClr val="lt1"/>
                </a:solidFill>
                <a:latin typeface="+mn-lt"/>
                <a:ea typeface="+mn-ea"/>
                <a:cs typeface="+mn-cs"/>
              </a:defRPr>
            </a:lvl2pPr>
            <a:lvl3pPr marL="914400" algn="l" rtl="0" fontAlgn="base">
              <a:spcBef>
                <a:spcPct val="0"/>
              </a:spcBef>
              <a:spcAft>
                <a:spcPct val="0"/>
              </a:spcAft>
              <a:defRPr sz="3200" b="1" kern="1200">
                <a:solidFill>
                  <a:schemeClr val="lt1"/>
                </a:solidFill>
                <a:latin typeface="+mn-lt"/>
                <a:ea typeface="+mn-ea"/>
                <a:cs typeface="+mn-cs"/>
              </a:defRPr>
            </a:lvl3pPr>
            <a:lvl4pPr marL="1371600" algn="l" rtl="0" fontAlgn="base">
              <a:spcBef>
                <a:spcPct val="0"/>
              </a:spcBef>
              <a:spcAft>
                <a:spcPct val="0"/>
              </a:spcAft>
              <a:defRPr sz="3200" b="1" kern="1200">
                <a:solidFill>
                  <a:schemeClr val="lt1"/>
                </a:solidFill>
                <a:latin typeface="+mn-lt"/>
                <a:ea typeface="+mn-ea"/>
                <a:cs typeface="+mn-cs"/>
              </a:defRPr>
            </a:lvl4pPr>
            <a:lvl5pPr marL="1828800" algn="l" rtl="0" fontAlgn="base">
              <a:spcBef>
                <a:spcPct val="0"/>
              </a:spcBef>
              <a:spcAft>
                <a:spcPct val="0"/>
              </a:spcAft>
              <a:defRPr sz="3200" b="1" kern="1200">
                <a:solidFill>
                  <a:schemeClr val="lt1"/>
                </a:solidFill>
                <a:latin typeface="+mn-lt"/>
                <a:ea typeface="+mn-ea"/>
                <a:cs typeface="+mn-cs"/>
              </a:defRPr>
            </a:lvl5pPr>
            <a:lvl6pPr marL="2286000" algn="l" defTabSz="914400" rtl="0" eaLnBrk="1" latinLnBrk="0" hangingPunct="1">
              <a:defRPr sz="3200" b="1" kern="1200">
                <a:solidFill>
                  <a:schemeClr val="lt1"/>
                </a:solidFill>
                <a:latin typeface="+mn-lt"/>
                <a:ea typeface="+mn-ea"/>
                <a:cs typeface="+mn-cs"/>
              </a:defRPr>
            </a:lvl6pPr>
            <a:lvl7pPr marL="2743200" algn="l" defTabSz="914400" rtl="0" eaLnBrk="1" latinLnBrk="0" hangingPunct="1">
              <a:defRPr sz="3200" b="1" kern="1200">
                <a:solidFill>
                  <a:schemeClr val="lt1"/>
                </a:solidFill>
                <a:latin typeface="+mn-lt"/>
                <a:ea typeface="+mn-ea"/>
                <a:cs typeface="+mn-cs"/>
              </a:defRPr>
            </a:lvl7pPr>
            <a:lvl8pPr marL="3200400" algn="l" defTabSz="914400" rtl="0" eaLnBrk="1" latinLnBrk="0" hangingPunct="1">
              <a:defRPr sz="3200" b="1" kern="1200">
                <a:solidFill>
                  <a:schemeClr val="lt1"/>
                </a:solidFill>
                <a:latin typeface="+mn-lt"/>
                <a:ea typeface="+mn-ea"/>
                <a:cs typeface="+mn-cs"/>
              </a:defRPr>
            </a:lvl8pPr>
            <a:lvl9pPr marL="3657600" algn="l" defTabSz="914400" rtl="0" eaLnBrk="1" latinLnBrk="0" hangingPunct="1">
              <a:defRPr sz="3200" b="1" kern="1200">
                <a:solidFill>
                  <a:schemeClr val="lt1"/>
                </a:solidFill>
                <a:latin typeface="+mn-lt"/>
                <a:ea typeface="+mn-ea"/>
                <a:cs typeface="+mn-cs"/>
              </a:defRPr>
            </a:lvl9pPr>
          </a:lstStyle>
          <a:p>
            <a:pPr marL="0" marR="0" lvl="0" indent="0" algn="ctr" defTabSz="1219140" rtl="0"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dirty="0">
              <a:ln>
                <a:noFill/>
              </a:ln>
              <a:solidFill>
                <a:srgbClr val="FFFFFF"/>
              </a:solidFill>
              <a:effectLst/>
              <a:uLnTx/>
              <a:uFillTx/>
              <a:latin typeface="Calibri"/>
              <a:ea typeface="+mn-ea"/>
              <a:cs typeface="+mn-cs"/>
            </a:endParaRPr>
          </a:p>
        </p:txBody>
      </p:sp>
      <p:sp>
        <p:nvSpPr>
          <p:cNvPr id="5" name="Left Arrow 8">
            <a:extLst>
              <a:ext uri="{FF2B5EF4-FFF2-40B4-BE49-F238E27FC236}">
                <a16:creationId xmlns:a16="http://schemas.microsoft.com/office/drawing/2014/main" id="{96E95B17-C8EB-A345-B307-92276D13754E}"/>
              </a:ext>
            </a:extLst>
          </p:cNvPr>
          <p:cNvSpPr/>
          <p:nvPr/>
        </p:nvSpPr>
        <p:spPr>
          <a:xfrm rot="5400000" flipH="1">
            <a:off x="8632613" y="3223320"/>
            <a:ext cx="583029" cy="403837"/>
          </a:xfrm>
          <a:prstGeom prst="leftArrow">
            <a:avLst>
              <a:gd name="adj1" fmla="val 50000"/>
              <a:gd name="adj2" fmla="val 64002"/>
            </a:avLst>
          </a:prstGeom>
          <a:solidFill>
            <a:srgbClr val="FF0000"/>
          </a:solidFill>
          <a:ln>
            <a:solidFill>
              <a:srgbClr val="FF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defPPr>
              <a:defRPr lang="en-US"/>
            </a:defPPr>
            <a:lvl1pPr algn="l" rtl="0" fontAlgn="base">
              <a:spcBef>
                <a:spcPct val="0"/>
              </a:spcBef>
              <a:spcAft>
                <a:spcPct val="0"/>
              </a:spcAft>
              <a:defRPr sz="3200" b="1" kern="1200">
                <a:solidFill>
                  <a:schemeClr val="lt1"/>
                </a:solidFill>
                <a:latin typeface="+mn-lt"/>
                <a:ea typeface="+mn-ea"/>
                <a:cs typeface="+mn-cs"/>
              </a:defRPr>
            </a:lvl1pPr>
            <a:lvl2pPr marL="457200" algn="l" rtl="0" fontAlgn="base">
              <a:spcBef>
                <a:spcPct val="0"/>
              </a:spcBef>
              <a:spcAft>
                <a:spcPct val="0"/>
              </a:spcAft>
              <a:defRPr sz="3200" b="1" kern="1200">
                <a:solidFill>
                  <a:schemeClr val="lt1"/>
                </a:solidFill>
                <a:latin typeface="+mn-lt"/>
                <a:ea typeface="+mn-ea"/>
                <a:cs typeface="+mn-cs"/>
              </a:defRPr>
            </a:lvl2pPr>
            <a:lvl3pPr marL="914400" algn="l" rtl="0" fontAlgn="base">
              <a:spcBef>
                <a:spcPct val="0"/>
              </a:spcBef>
              <a:spcAft>
                <a:spcPct val="0"/>
              </a:spcAft>
              <a:defRPr sz="3200" b="1" kern="1200">
                <a:solidFill>
                  <a:schemeClr val="lt1"/>
                </a:solidFill>
                <a:latin typeface="+mn-lt"/>
                <a:ea typeface="+mn-ea"/>
                <a:cs typeface="+mn-cs"/>
              </a:defRPr>
            </a:lvl3pPr>
            <a:lvl4pPr marL="1371600" algn="l" rtl="0" fontAlgn="base">
              <a:spcBef>
                <a:spcPct val="0"/>
              </a:spcBef>
              <a:spcAft>
                <a:spcPct val="0"/>
              </a:spcAft>
              <a:defRPr sz="3200" b="1" kern="1200">
                <a:solidFill>
                  <a:schemeClr val="lt1"/>
                </a:solidFill>
                <a:latin typeface="+mn-lt"/>
                <a:ea typeface="+mn-ea"/>
                <a:cs typeface="+mn-cs"/>
              </a:defRPr>
            </a:lvl4pPr>
            <a:lvl5pPr marL="1828800" algn="l" rtl="0" fontAlgn="base">
              <a:spcBef>
                <a:spcPct val="0"/>
              </a:spcBef>
              <a:spcAft>
                <a:spcPct val="0"/>
              </a:spcAft>
              <a:defRPr sz="3200" b="1" kern="1200">
                <a:solidFill>
                  <a:schemeClr val="lt1"/>
                </a:solidFill>
                <a:latin typeface="+mn-lt"/>
                <a:ea typeface="+mn-ea"/>
                <a:cs typeface="+mn-cs"/>
              </a:defRPr>
            </a:lvl5pPr>
            <a:lvl6pPr marL="2286000" algn="l" defTabSz="914400" rtl="0" eaLnBrk="1" latinLnBrk="0" hangingPunct="1">
              <a:defRPr sz="3200" b="1" kern="1200">
                <a:solidFill>
                  <a:schemeClr val="lt1"/>
                </a:solidFill>
                <a:latin typeface="+mn-lt"/>
                <a:ea typeface="+mn-ea"/>
                <a:cs typeface="+mn-cs"/>
              </a:defRPr>
            </a:lvl6pPr>
            <a:lvl7pPr marL="2743200" algn="l" defTabSz="914400" rtl="0" eaLnBrk="1" latinLnBrk="0" hangingPunct="1">
              <a:defRPr sz="3200" b="1" kern="1200">
                <a:solidFill>
                  <a:schemeClr val="lt1"/>
                </a:solidFill>
                <a:latin typeface="+mn-lt"/>
                <a:ea typeface="+mn-ea"/>
                <a:cs typeface="+mn-cs"/>
              </a:defRPr>
            </a:lvl7pPr>
            <a:lvl8pPr marL="3200400" algn="l" defTabSz="914400" rtl="0" eaLnBrk="1" latinLnBrk="0" hangingPunct="1">
              <a:defRPr sz="3200" b="1" kern="1200">
                <a:solidFill>
                  <a:schemeClr val="lt1"/>
                </a:solidFill>
                <a:latin typeface="+mn-lt"/>
                <a:ea typeface="+mn-ea"/>
                <a:cs typeface="+mn-cs"/>
              </a:defRPr>
            </a:lvl8pPr>
            <a:lvl9pPr marL="3657600" algn="l" defTabSz="914400" rtl="0" eaLnBrk="1" latinLnBrk="0" hangingPunct="1">
              <a:defRPr sz="3200" b="1" kern="1200">
                <a:solidFill>
                  <a:schemeClr val="lt1"/>
                </a:solidFill>
                <a:latin typeface="+mn-lt"/>
                <a:ea typeface="+mn-ea"/>
                <a:cs typeface="+mn-cs"/>
              </a:defRPr>
            </a:lvl9pPr>
          </a:lstStyle>
          <a:p>
            <a:pPr marL="0" marR="0" lvl="0" indent="0" algn="ctr" defTabSz="1219140" rtl="0"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dirty="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3630512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8DB5D9-7F96-4F9A-9BEA-2FFD2FE47660}"/>
              </a:ext>
            </a:extLst>
          </p:cNvPr>
          <p:cNvSpPr>
            <a:spLocks noGrp="1"/>
          </p:cNvSpPr>
          <p:nvPr>
            <p:ph idx="1"/>
          </p:nvPr>
        </p:nvSpPr>
        <p:spPr>
          <a:xfrm>
            <a:off x="1362456" y="1524746"/>
            <a:ext cx="10515600" cy="4891627"/>
          </a:xfrm>
        </p:spPr>
        <p:txBody>
          <a:bodyPr/>
          <a:lstStyle/>
          <a:p>
            <a:pPr lvl="0">
              <a:spcBef>
                <a:spcPts val="1800"/>
              </a:spcBef>
            </a:pPr>
            <a:r>
              <a:rPr lang="en-US" dirty="0"/>
              <a:t>Atrial Natriuretic Peptides (ANP)</a:t>
            </a:r>
          </a:p>
          <a:p>
            <a:pPr lvl="0">
              <a:spcBef>
                <a:spcPts val="1800"/>
              </a:spcBef>
            </a:pPr>
            <a:r>
              <a:rPr lang="en-US" dirty="0"/>
              <a:t>E</a:t>
            </a:r>
            <a:r>
              <a:rPr lang="en-US" noProof="0" dirty="0"/>
              <a:t>ndothelin Receptor </a:t>
            </a:r>
            <a:r>
              <a:rPr lang="en-US" dirty="0"/>
              <a:t>A</a:t>
            </a:r>
            <a:r>
              <a:rPr lang="en-US" noProof="0" dirty="0"/>
              <a:t>ntagonists (ERA)</a:t>
            </a:r>
          </a:p>
          <a:p>
            <a:pPr>
              <a:spcBef>
                <a:spcPts val="1800"/>
              </a:spcBef>
            </a:pPr>
            <a:r>
              <a:rPr lang="en-US" dirty="0"/>
              <a:t>Centrally Acting Aminopeptidase A Inhibitors (APAi)</a:t>
            </a:r>
          </a:p>
          <a:p>
            <a:pPr lvl="0">
              <a:spcBef>
                <a:spcPts val="1800"/>
              </a:spcBef>
            </a:pPr>
            <a:r>
              <a:rPr lang="en-US" dirty="0"/>
              <a:t>N</a:t>
            </a:r>
            <a:r>
              <a:rPr lang="en-US" noProof="0" dirty="0" err="1"/>
              <a:t>onsteroidal</a:t>
            </a:r>
            <a:r>
              <a:rPr lang="en-US" noProof="0" dirty="0"/>
              <a:t> </a:t>
            </a:r>
            <a:r>
              <a:rPr lang="en-US" dirty="0"/>
              <a:t>M</a:t>
            </a:r>
            <a:r>
              <a:rPr lang="en-US" noProof="0" dirty="0" err="1"/>
              <a:t>ineralocorticoid</a:t>
            </a:r>
            <a:r>
              <a:rPr lang="en-US" noProof="0" dirty="0"/>
              <a:t> </a:t>
            </a:r>
            <a:r>
              <a:rPr lang="en-US" dirty="0"/>
              <a:t>R</a:t>
            </a:r>
            <a:r>
              <a:rPr lang="en-US" noProof="0" dirty="0"/>
              <a:t>eceptor </a:t>
            </a:r>
            <a:r>
              <a:rPr lang="en-US" dirty="0"/>
              <a:t>A</a:t>
            </a:r>
            <a:r>
              <a:rPr lang="en-US" noProof="0" dirty="0"/>
              <a:t>ntagonists</a:t>
            </a:r>
            <a:r>
              <a:rPr lang="en-US" dirty="0"/>
              <a:t> (MRA)</a:t>
            </a:r>
            <a:endParaRPr lang="en-US" noProof="0" dirty="0"/>
          </a:p>
          <a:p>
            <a:pPr lvl="0">
              <a:spcBef>
                <a:spcPts val="1800"/>
              </a:spcBef>
            </a:pPr>
            <a:r>
              <a:rPr lang="en-US" noProof="0" dirty="0"/>
              <a:t>Dual Angiotensin II Receptor-neprilysin </a:t>
            </a:r>
            <a:r>
              <a:rPr lang="en-US" dirty="0"/>
              <a:t>I</a:t>
            </a:r>
            <a:r>
              <a:rPr lang="en-US" noProof="0" dirty="0"/>
              <a:t>nhibitors (ARNI) </a:t>
            </a:r>
            <a:endParaRPr lang="en-US" dirty="0"/>
          </a:p>
          <a:p>
            <a:pPr lvl="0">
              <a:spcBef>
                <a:spcPts val="1800"/>
              </a:spcBef>
            </a:pPr>
            <a:r>
              <a:rPr lang="en-US" dirty="0"/>
              <a:t>S</a:t>
            </a:r>
            <a:r>
              <a:rPr lang="en-US" noProof="0" dirty="0"/>
              <a:t>odium-glucose Cotransporter 2 Inhibitors</a:t>
            </a:r>
            <a:r>
              <a:rPr lang="en-US" dirty="0"/>
              <a:t> (SGLT2i)</a:t>
            </a:r>
          </a:p>
          <a:p>
            <a:pPr>
              <a:spcBef>
                <a:spcPts val="1800"/>
              </a:spcBef>
            </a:pPr>
            <a:endParaRPr lang="en-US" dirty="0"/>
          </a:p>
        </p:txBody>
      </p:sp>
      <p:sp>
        <p:nvSpPr>
          <p:cNvPr id="2" name="Title 1">
            <a:extLst>
              <a:ext uri="{FF2B5EF4-FFF2-40B4-BE49-F238E27FC236}">
                <a16:creationId xmlns:a16="http://schemas.microsoft.com/office/drawing/2014/main" id="{262671C8-13B0-4203-BB71-34BBC5AC0204}"/>
              </a:ext>
            </a:extLst>
          </p:cNvPr>
          <p:cNvSpPr>
            <a:spLocks noGrp="1"/>
          </p:cNvSpPr>
          <p:nvPr>
            <p:ph type="title"/>
          </p:nvPr>
        </p:nvSpPr>
        <p:spPr>
          <a:xfrm>
            <a:off x="838200" y="-1"/>
            <a:ext cx="11039856" cy="1105949"/>
          </a:xfrm>
        </p:spPr>
        <p:txBody>
          <a:bodyPr>
            <a:normAutofit/>
          </a:bodyPr>
          <a:lstStyle/>
          <a:p>
            <a:r>
              <a:rPr lang="en-US" sz="3400" noProof="0" dirty="0"/>
              <a:t>Emerging Drug Classes for Difficult to Treat and RH</a:t>
            </a:r>
            <a:endParaRPr lang="en-US" sz="3400" dirty="0"/>
          </a:p>
        </p:txBody>
      </p:sp>
      <p:sp>
        <p:nvSpPr>
          <p:cNvPr id="13" name="Footer Placeholder 12">
            <a:extLst>
              <a:ext uri="{FF2B5EF4-FFF2-40B4-BE49-F238E27FC236}">
                <a16:creationId xmlns:a16="http://schemas.microsoft.com/office/drawing/2014/main" id="{4696F0E6-F51A-3DBC-A246-33C99521FD54}"/>
              </a:ext>
            </a:extLst>
          </p:cNvPr>
          <p:cNvSpPr>
            <a:spLocks noGrp="1"/>
          </p:cNvSpPr>
          <p:nvPr>
            <p:ph type="ftr" sz="quarter" idx="3"/>
          </p:nvPr>
        </p:nvSpPr>
        <p:spPr/>
        <p:txBody>
          <a:bodyPr/>
          <a:lstStyle/>
          <a:p>
            <a:r>
              <a:rPr lang="en-US" sz="1200" dirty="0">
                <a:latin typeface="Arial" panose="020B0604020202020204" pitchFamily="34" charset="0"/>
                <a:cs typeface="Arial" panose="020B0604020202020204" pitchFamily="34" charset="0"/>
              </a:rPr>
              <a:t>RH, resistant hypertension.</a:t>
            </a:r>
          </a:p>
          <a:p>
            <a:r>
              <a:rPr lang="en-US" sz="1200" dirty="0">
                <a:latin typeface="Arial" panose="020B0604020202020204" pitchFamily="34" charset="0"/>
                <a:cs typeface="Arial" panose="020B0604020202020204" pitchFamily="34" charset="0"/>
              </a:rPr>
              <a:t>Azizi M, et al. </a:t>
            </a:r>
            <a:r>
              <a:rPr lang="en-US" sz="1200" i="1" dirty="0">
                <a:latin typeface="Arial" panose="020B0604020202020204" pitchFamily="34" charset="0"/>
                <a:cs typeface="Arial" panose="020B0604020202020204" pitchFamily="34" charset="0"/>
              </a:rPr>
              <a:t>Hypertension. </a:t>
            </a:r>
            <a:r>
              <a:rPr lang="en-US" sz="1200" dirty="0">
                <a:latin typeface="Arial" panose="020B0604020202020204" pitchFamily="34" charset="0"/>
                <a:cs typeface="Arial" panose="020B0604020202020204" pitchFamily="34" charset="0"/>
              </a:rPr>
              <a:t>2019;74(5):1075-1083. </a:t>
            </a:r>
          </a:p>
        </p:txBody>
      </p:sp>
      <p:sp>
        <p:nvSpPr>
          <p:cNvPr id="5" name="Left Arrow 8">
            <a:extLst>
              <a:ext uri="{FF2B5EF4-FFF2-40B4-BE49-F238E27FC236}">
                <a16:creationId xmlns:a16="http://schemas.microsoft.com/office/drawing/2014/main" id="{B7EB1C01-FC12-4745-BFC0-F96C22E7B72D}"/>
              </a:ext>
            </a:extLst>
          </p:cNvPr>
          <p:cNvSpPr/>
          <p:nvPr/>
        </p:nvSpPr>
        <p:spPr>
          <a:xfrm flipH="1">
            <a:off x="966825" y="1569150"/>
            <a:ext cx="645937" cy="403845"/>
          </a:xfrm>
          <a:prstGeom prst="leftArrow">
            <a:avLst>
              <a:gd name="adj1" fmla="val 50000"/>
              <a:gd name="adj2" fmla="val 64002"/>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defPPr>
              <a:defRPr lang="en-US"/>
            </a:defPPr>
            <a:lvl1pPr algn="l" rtl="0" fontAlgn="base">
              <a:spcBef>
                <a:spcPct val="0"/>
              </a:spcBef>
              <a:spcAft>
                <a:spcPct val="0"/>
              </a:spcAft>
              <a:defRPr sz="3200" b="1" kern="1200">
                <a:solidFill>
                  <a:schemeClr val="lt1"/>
                </a:solidFill>
                <a:latin typeface="+mn-lt"/>
                <a:ea typeface="+mn-ea"/>
                <a:cs typeface="+mn-cs"/>
              </a:defRPr>
            </a:lvl1pPr>
            <a:lvl2pPr marL="457200" algn="l" rtl="0" fontAlgn="base">
              <a:spcBef>
                <a:spcPct val="0"/>
              </a:spcBef>
              <a:spcAft>
                <a:spcPct val="0"/>
              </a:spcAft>
              <a:defRPr sz="3200" b="1" kern="1200">
                <a:solidFill>
                  <a:schemeClr val="lt1"/>
                </a:solidFill>
                <a:latin typeface="+mn-lt"/>
                <a:ea typeface="+mn-ea"/>
                <a:cs typeface="+mn-cs"/>
              </a:defRPr>
            </a:lvl2pPr>
            <a:lvl3pPr marL="914400" algn="l" rtl="0" fontAlgn="base">
              <a:spcBef>
                <a:spcPct val="0"/>
              </a:spcBef>
              <a:spcAft>
                <a:spcPct val="0"/>
              </a:spcAft>
              <a:defRPr sz="3200" b="1" kern="1200">
                <a:solidFill>
                  <a:schemeClr val="lt1"/>
                </a:solidFill>
                <a:latin typeface="+mn-lt"/>
                <a:ea typeface="+mn-ea"/>
                <a:cs typeface="+mn-cs"/>
              </a:defRPr>
            </a:lvl3pPr>
            <a:lvl4pPr marL="1371600" algn="l" rtl="0" fontAlgn="base">
              <a:spcBef>
                <a:spcPct val="0"/>
              </a:spcBef>
              <a:spcAft>
                <a:spcPct val="0"/>
              </a:spcAft>
              <a:defRPr sz="3200" b="1" kern="1200">
                <a:solidFill>
                  <a:schemeClr val="lt1"/>
                </a:solidFill>
                <a:latin typeface="+mn-lt"/>
                <a:ea typeface="+mn-ea"/>
                <a:cs typeface="+mn-cs"/>
              </a:defRPr>
            </a:lvl4pPr>
            <a:lvl5pPr marL="1828800" algn="l" rtl="0" fontAlgn="base">
              <a:spcBef>
                <a:spcPct val="0"/>
              </a:spcBef>
              <a:spcAft>
                <a:spcPct val="0"/>
              </a:spcAft>
              <a:defRPr sz="3200" b="1" kern="1200">
                <a:solidFill>
                  <a:schemeClr val="lt1"/>
                </a:solidFill>
                <a:latin typeface="+mn-lt"/>
                <a:ea typeface="+mn-ea"/>
                <a:cs typeface="+mn-cs"/>
              </a:defRPr>
            </a:lvl5pPr>
            <a:lvl6pPr marL="2286000" algn="l" defTabSz="914400" rtl="0" eaLnBrk="1" latinLnBrk="0" hangingPunct="1">
              <a:defRPr sz="3200" b="1" kern="1200">
                <a:solidFill>
                  <a:schemeClr val="lt1"/>
                </a:solidFill>
                <a:latin typeface="+mn-lt"/>
                <a:ea typeface="+mn-ea"/>
                <a:cs typeface="+mn-cs"/>
              </a:defRPr>
            </a:lvl6pPr>
            <a:lvl7pPr marL="2743200" algn="l" defTabSz="914400" rtl="0" eaLnBrk="1" latinLnBrk="0" hangingPunct="1">
              <a:defRPr sz="3200" b="1" kern="1200">
                <a:solidFill>
                  <a:schemeClr val="lt1"/>
                </a:solidFill>
                <a:latin typeface="+mn-lt"/>
                <a:ea typeface="+mn-ea"/>
                <a:cs typeface="+mn-cs"/>
              </a:defRPr>
            </a:lvl7pPr>
            <a:lvl8pPr marL="3200400" algn="l" defTabSz="914400" rtl="0" eaLnBrk="1" latinLnBrk="0" hangingPunct="1">
              <a:defRPr sz="3200" b="1" kern="1200">
                <a:solidFill>
                  <a:schemeClr val="lt1"/>
                </a:solidFill>
                <a:latin typeface="+mn-lt"/>
                <a:ea typeface="+mn-ea"/>
                <a:cs typeface="+mn-cs"/>
              </a:defRPr>
            </a:lvl8pPr>
            <a:lvl9pPr marL="3657600" algn="l" defTabSz="914400" rtl="0" eaLnBrk="1" latinLnBrk="0" hangingPunct="1">
              <a:defRPr sz="3200" b="1" kern="1200">
                <a:solidFill>
                  <a:schemeClr val="lt1"/>
                </a:solidFill>
                <a:latin typeface="+mn-lt"/>
                <a:ea typeface="+mn-ea"/>
                <a:cs typeface="+mn-cs"/>
              </a:defRPr>
            </a:lvl9pPr>
          </a:lstStyle>
          <a:p>
            <a:pPr marL="0" marR="0" lvl="0" indent="0" algn="ctr" defTabSz="1219140" rtl="0"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dirty="0">
              <a:ln>
                <a:noFill/>
              </a:ln>
              <a:solidFill>
                <a:srgbClr val="FFFFFF"/>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3F2BDB39-D7B8-495D-FBFD-E9D27AD77110}"/>
              </a:ext>
            </a:extLst>
          </p:cNvPr>
          <p:cNvSpPr/>
          <p:nvPr/>
        </p:nvSpPr>
        <p:spPr>
          <a:xfrm>
            <a:off x="1291472" y="2224726"/>
            <a:ext cx="9341963" cy="3393649"/>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9151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8DB5D9-7F96-4F9A-9BEA-2FFD2FE47660}"/>
              </a:ext>
            </a:extLst>
          </p:cNvPr>
          <p:cNvSpPr>
            <a:spLocks noGrp="1"/>
          </p:cNvSpPr>
          <p:nvPr>
            <p:ph idx="1"/>
          </p:nvPr>
        </p:nvSpPr>
        <p:spPr>
          <a:xfrm>
            <a:off x="1362456" y="1524746"/>
            <a:ext cx="10515600" cy="4891627"/>
          </a:xfrm>
        </p:spPr>
        <p:txBody>
          <a:bodyPr/>
          <a:lstStyle/>
          <a:p>
            <a:pPr lvl="0">
              <a:spcBef>
                <a:spcPts val="1800"/>
              </a:spcBef>
            </a:pPr>
            <a:r>
              <a:rPr lang="en-US" dirty="0"/>
              <a:t>Atrial Natriuretic Peptides (ANP)</a:t>
            </a:r>
          </a:p>
          <a:p>
            <a:pPr lvl="0">
              <a:spcBef>
                <a:spcPts val="1800"/>
              </a:spcBef>
            </a:pPr>
            <a:r>
              <a:rPr lang="en-US" dirty="0"/>
              <a:t>E</a:t>
            </a:r>
            <a:r>
              <a:rPr lang="en-US" noProof="0" dirty="0"/>
              <a:t>ndothelin Receptor </a:t>
            </a:r>
            <a:r>
              <a:rPr lang="en-US" dirty="0"/>
              <a:t>A</a:t>
            </a:r>
            <a:r>
              <a:rPr lang="en-US" noProof="0" dirty="0"/>
              <a:t>ntagonists (ERA)</a:t>
            </a:r>
          </a:p>
          <a:p>
            <a:pPr>
              <a:spcBef>
                <a:spcPts val="1800"/>
              </a:spcBef>
            </a:pPr>
            <a:r>
              <a:rPr lang="en-US" dirty="0"/>
              <a:t>Centrally Acting Aminopeptidase A Inhibitors (APAi)</a:t>
            </a:r>
          </a:p>
          <a:p>
            <a:pPr lvl="0">
              <a:spcBef>
                <a:spcPts val="1800"/>
              </a:spcBef>
            </a:pPr>
            <a:r>
              <a:rPr lang="en-US" dirty="0"/>
              <a:t>N</a:t>
            </a:r>
            <a:r>
              <a:rPr lang="en-US" noProof="0" dirty="0" err="1"/>
              <a:t>onsteroidal</a:t>
            </a:r>
            <a:r>
              <a:rPr lang="en-US" noProof="0" dirty="0"/>
              <a:t> </a:t>
            </a:r>
            <a:r>
              <a:rPr lang="en-US" dirty="0"/>
              <a:t>M</a:t>
            </a:r>
            <a:r>
              <a:rPr lang="en-US" noProof="0" dirty="0" err="1"/>
              <a:t>ineralocorticoid</a:t>
            </a:r>
            <a:r>
              <a:rPr lang="en-US" noProof="0" dirty="0"/>
              <a:t> </a:t>
            </a:r>
            <a:r>
              <a:rPr lang="en-US" dirty="0"/>
              <a:t>R</a:t>
            </a:r>
            <a:r>
              <a:rPr lang="en-US" noProof="0" dirty="0"/>
              <a:t>eceptor </a:t>
            </a:r>
            <a:r>
              <a:rPr lang="en-US" dirty="0"/>
              <a:t>A</a:t>
            </a:r>
            <a:r>
              <a:rPr lang="en-US" noProof="0" dirty="0"/>
              <a:t>ntagonists</a:t>
            </a:r>
            <a:r>
              <a:rPr lang="en-US" dirty="0"/>
              <a:t> (MRA)</a:t>
            </a:r>
            <a:endParaRPr lang="en-US" noProof="0" dirty="0"/>
          </a:p>
          <a:p>
            <a:pPr lvl="0">
              <a:spcBef>
                <a:spcPts val="1800"/>
              </a:spcBef>
            </a:pPr>
            <a:r>
              <a:rPr lang="en-US" noProof="0" dirty="0"/>
              <a:t>Dual Angiotensin II Receptor-neprilysin </a:t>
            </a:r>
            <a:r>
              <a:rPr lang="en-US" dirty="0"/>
              <a:t>I</a:t>
            </a:r>
            <a:r>
              <a:rPr lang="en-US" noProof="0" dirty="0"/>
              <a:t>nhibitors (ARNI) </a:t>
            </a:r>
            <a:endParaRPr lang="en-US" dirty="0"/>
          </a:p>
          <a:p>
            <a:pPr lvl="0">
              <a:spcBef>
                <a:spcPts val="1800"/>
              </a:spcBef>
            </a:pPr>
            <a:r>
              <a:rPr lang="en-US" dirty="0"/>
              <a:t>S</a:t>
            </a:r>
            <a:r>
              <a:rPr lang="en-US" noProof="0" dirty="0"/>
              <a:t>odium-glucose Cotransporter 2 Inhibitors</a:t>
            </a:r>
            <a:r>
              <a:rPr lang="en-US" dirty="0"/>
              <a:t> (SGLT2i)</a:t>
            </a:r>
          </a:p>
          <a:p>
            <a:pPr>
              <a:spcBef>
                <a:spcPts val="1800"/>
              </a:spcBef>
            </a:pPr>
            <a:endParaRPr lang="en-US" dirty="0"/>
          </a:p>
        </p:txBody>
      </p:sp>
      <p:sp>
        <p:nvSpPr>
          <p:cNvPr id="2" name="Title 1">
            <a:extLst>
              <a:ext uri="{FF2B5EF4-FFF2-40B4-BE49-F238E27FC236}">
                <a16:creationId xmlns:a16="http://schemas.microsoft.com/office/drawing/2014/main" id="{262671C8-13B0-4203-BB71-34BBC5AC0204}"/>
              </a:ext>
            </a:extLst>
          </p:cNvPr>
          <p:cNvSpPr>
            <a:spLocks noGrp="1"/>
          </p:cNvSpPr>
          <p:nvPr>
            <p:ph type="title"/>
          </p:nvPr>
        </p:nvSpPr>
        <p:spPr>
          <a:xfrm>
            <a:off x="838200" y="-1"/>
            <a:ext cx="11039856" cy="1105949"/>
          </a:xfrm>
        </p:spPr>
        <p:txBody>
          <a:bodyPr>
            <a:normAutofit/>
          </a:bodyPr>
          <a:lstStyle/>
          <a:p>
            <a:r>
              <a:rPr lang="en-US" sz="3400" noProof="0" dirty="0"/>
              <a:t>Emerging Drug Classes for Difficult to Treat and RH</a:t>
            </a:r>
            <a:endParaRPr lang="en-US" sz="3400" dirty="0"/>
          </a:p>
        </p:txBody>
      </p:sp>
      <p:sp>
        <p:nvSpPr>
          <p:cNvPr id="13" name="Footer Placeholder 12">
            <a:extLst>
              <a:ext uri="{FF2B5EF4-FFF2-40B4-BE49-F238E27FC236}">
                <a16:creationId xmlns:a16="http://schemas.microsoft.com/office/drawing/2014/main" id="{4696F0E6-F51A-3DBC-A246-33C99521FD54}"/>
              </a:ext>
            </a:extLst>
          </p:cNvPr>
          <p:cNvSpPr>
            <a:spLocks noGrp="1"/>
          </p:cNvSpPr>
          <p:nvPr>
            <p:ph type="ftr" sz="quarter" idx="3"/>
          </p:nvPr>
        </p:nvSpPr>
        <p:spPr/>
        <p:txBody>
          <a:bodyPr/>
          <a:lstStyle/>
          <a:p>
            <a:r>
              <a:rPr lang="en-US" sz="1200" dirty="0">
                <a:latin typeface="Arial" panose="020B0604020202020204" pitchFamily="34" charset="0"/>
                <a:cs typeface="Arial" panose="020B0604020202020204" pitchFamily="34" charset="0"/>
              </a:rPr>
              <a:t>RH, resistant hypertension.</a:t>
            </a:r>
          </a:p>
          <a:p>
            <a:r>
              <a:rPr lang="en-US" sz="1200" dirty="0">
                <a:latin typeface="Arial" panose="020B0604020202020204" pitchFamily="34" charset="0"/>
                <a:cs typeface="Arial" panose="020B0604020202020204" pitchFamily="34" charset="0"/>
              </a:rPr>
              <a:t>Azizi M, et al. </a:t>
            </a:r>
            <a:r>
              <a:rPr lang="en-US" sz="1200" i="1" dirty="0">
                <a:latin typeface="Arial" panose="020B0604020202020204" pitchFamily="34" charset="0"/>
                <a:cs typeface="Arial" panose="020B0604020202020204" pitchFamily="34" charset="0"/>
              </a:rPr>
              <a:t>Hypertension. </a:t>
            </a:r>
            <a:r>
              <a:rPr lang="en-US" sz="1200" dirty="0">
                <a:latin typeface="Arial" panose="020B0604020202020204" pitchFamily="34" charset="0"/>
                <a:cs typeface="Arial" panose="020B0604020202020204" pitchFamily="34" charset="0"/>
              </a:rPr>
              <a:t>2019;74(5):1075-1083. </a:t>
            </a:r>
          </a:p>
        </p:txBody>
      </p:sp>
      <p:sp>
        <p:nvSpPr>
          <p:cNvPr id="5" name="Left Arrow 8">
            <a:extLst>
              <a:ext uri="{FF2B5EF4-FFF2-40B4-BE49-F238E27FC236}">
                <a16:creationId xmlns:a16="http://schemas.microsoft.com/office/drawing/2014/main" id="{B7EB1C01-FC12-4745-BFC0-F96C22E7B72D}"/>
              </a:ext>
            </a:extLst>
          </p:cNvPr>
          <p:cNvSpPr/>
          <p:nvPr/>
        </p:nvSpPr>
        <p:spPr>
          <a:xfrm flipH="1">
            <a:off x="966825" y="1569150"/>
            <a:ext cx="645937" cy="403845"/>
          </a:xfrm>
          <a:prstGeom prst="leftArrow">
            <a:avLst>
              <a:gd name="adj1" fmla="val 50000"/>
              <a:gd name="adj2" fmla="val 64002"/>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defPPr>
              <a:defRPr lang="en-US"/>
            </a:defPPr>
            <a:lvl1pPr algn="l" rtl="0" fontAlgn="base">
              <a:spcBef>
                <a:spcPct val="0"/>
              </a:spcBef>
              <a:spcAft>
                <a:spcPct val="0"/>
              </a:spcAft>
              <a:defRPr sz="3200" b="1" kern="1200">
                <a:solidFill>
                  <a:schemeClr val="lt1"/>
                </a:solidFill>
                <a:latin typeface="+mn-lt"/>
                <a:ea typeface="+mn-ea"/>
                <a:cs typeface="+mn-cs"/>
              </a:defRPr>
            </a:lvl1pPr>
            <a:lvl2pPr marL="457200" algn="l" rtl="0" fontAlgn="base">
              <a:spcBef>
                <a:spcPct val="0"/>
              </a:spcBef>
              <a:spcAft>
                <a:spcPct val="0"/>
              </a:spcAft>
              <a:defRPr sz="3200" b="1" kern="1200">
                <a:solidFill>
                  <a:schemeClr val="lt1"/>
                </a:solidFill>
                <a:latin typeface="+mn-lt"/>
                <a:ea typeface="+mn-ea"/>
                <a:cs typeface="+mn-cs"/>
              </a:defRPr>
            </a:lvl2pPr>
            <a:lvl3pPr marL="914400" algn="l" rtl="0" fontAlgn="base">
              <a:spcBef>
                <a:spcPct val="0"/>
              </a:spcBef>
              <a:spcAft>
                <a:spcPct val="0"/>
              </a:spcAft>
              <a:defRPr sz="3200" b="1" kern="1200">
                <a:solidFill>
                  <a:schemeClr val="lt1"/>
                </a:solidFill>
                <a:latin typeface="+mn-lt"/>
                <a:ea typeface="+mn-ea"/>
                <a:cs typeface="+mn-cs"/>
              </a:defRPr>
            </a:lvl3pPr>
            <a:lvl4pPr marL="1371600" algn="l" rtl="0" fontAlgn="base">
              <a:spcBef>
                <a:spcPct val="0"/>
              </a:spcBef>
              <a:spcAft>
                <a:spcPct val="0"/>
              </a:spcAft>
              <a:defRPr sz="3200" b="1" kern="1200">
                <a:solidFill>
                  <a:schemeClr val="lt1"/>
                </a:solidFill>
                <a:latin typeface="+mn-lt"/>
                <a:ea typeface="+mn-ea"/>
                <a:cs typeface="+mn-cs"/>
              </a:defRPr>
            </a:lvl4pPr>
            <a:lvl5pPr marL="1828800" algn="l" rtl="0" fontAlgn="base">
              <a:spcBef>
                <a:spcPct val="0"/>
              </a:spcBef>
              <a:spcAft>
                <a:spcPct val="0"/>
              </a:spcAft>
              <a:defRPr sz="3200" b="1" kern="1200">
                <a:solidFill>
                  <a:schemeClr val="lt1"/>
                </a:solidFill>
                <a:latin typeface="+mn-lt"/>
                <a:ea typeface="+mn-ea"/>
                <a:cs typeface="+mn-cs"/>
              </a:defRPr>
            </a:lvl5pPr>
            <a:lvl6pPr marL="2286000" algn="l" defTabSz="914400" rtl="0" eaLnBrk="1" latinLnBrk="0" hangingPunct="1">
              <a:defRPr sz="3200" b="1" kern="1200">
                <a:solidFill>
                  <a:schemeClr val="lt1"/>
                </a:solidFill>
                <a:latin typeface="+mn-lt"/>
                <a:ea typeface="+mn-ea"/>
                <a:cs typeface="+mn-cs"/>
              </a:defRPr>
            </a:lvl6pPr>
            <a:lvl7pPr marL="2743200" algn="l" defTabSz="914400" rtl="0" eaLnBrk="1" latinLnBrk="0" hangingPunct="1">
              <a:defRPr sz="3200" b="1" kern="1200">
                <a:solidFill>
                  <a:schemeClr val="lt1"/>
                </a:solidFill>
                <a:latin typeface="+mn-lt"/>
                <a:ea typeface="+mn-ea"/>
                <a:cs typeface="+mn-cs"/>
              </a:defRPr>
            </a:lvl7pPr>
            <a:lvl8pPr marL="3200400" algn="l" defTabSz="914400" rtl="0" eaLnBrk="1" latinLnBrk="0" hangingPunct="1">
              <a:defRPr sz="3200" b="1" kern="1200">
                <a:solidFill>
                  <a:schemeClr val="lt1"/>
                </a:solidFill>
                <a:latin typeface="+mn-lt"/>
                <a:ea typeface="+mn-ea"/>
                <a:cs typeface="+mn-cs"/>
              </a:defRPr>
            </a:lvl8pPr>
            <a:lvl9pPr marL="3657600" algn="l" defTabSz="914400" rtl="0" eaLnBrk="1" latinLnBrk="0" hangingPunct="1">
              <a:defRPr sz="3200" b="1" kern="1200">
                <a:solidFill>
                  <a:schemeClr val="lt1"/>
                </a:solidFill>
                <a:latin typeface="+mn-lt"/>
                <a:ea typeface="+mn-ea"/>
                <a:cs typeface="+mn-cs"/>
              </a:defRPr>
            </a:lvl9pPr>
          </a:lstStyle>
          <a:p>
            <a:pPr marL="0" marR="0" lvl="0" indent="0" algn="ctr" defTabSz="1219140" rtl="0"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dirty="0">
              <a:ln>
                <a:noFill/>
              </a:ln>
              <a:solidFill>
                <a:srgbClr val="FFFFFF"/>
              </a:solidFill>
              <a:effectLst/>
              <a:uLnTx/>
              <a:uFillTx/>
              <a:latin typeface="Calibri"/>
              <a:ea typeface="+mn-ea"/>
              <a:cs typeface="+mn-cs"/>
            </a:endParaRPr>
          </a:p>
        </p:txBody>
      </p:sp>
      <p:sp>
        <p:nvSpPr>
          <p:cNvPr id="6" name="Left Arrow 8">
            <a:extLst>
              <a:ext uri="{FF2B5EF4-FFF2-40B4-BE49-F238E27FC236}">
                <a16:creationId xmlns:a16="http://schemas.microsoft.com/office/drawing/2014/main" id="{E844C9A7-5B8A-094D-87EF-63E0FD989525}"/>
              </a:ext>
            </a:extLst>
          </p:cNvPr>
          <p:cNvSpPr/>
          <p:nvPr/>
        </p:nvSpPr>
        <p:spPr>
          <a:xfrm flipH="1">
            <a:off x="966825" y="2232600"/>
            <a:ext cx="645937" cy="403845"/>
          </a:xfrm>
          <a:prstGeom prst="leftArrow">
            <a:avLst>
              <a:gd name="adj1" fmla="val 50000"/>
              <a:gd name="adj2" fmla="val 64002"/>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defPPr>
              <a:defRPr lang="en-US"/>
            </a:defPPr>
            <a:lvl1pPr algn="l" rtl="0" fontAlgn="base">
              <a:spcBef>
                <a:spcPct val="0"/>
              </a:spcBef>
              <a:spcAft>
                <a:spcPct val="0"/>
              </a:spcAft>
              <a:defRPr sz="3200" b="1" kern="1200">
                <a:solidFill>
                  <a:schemeClr val="lt1"/>
                </a:solidFill>
                <a:latin typeface="+mn-lt"/>
                <a:ea typeface="+mn-ea"/>
                <a:cs typeface="+mn-cs"/>
              </a:defRPr>
            </a:lvl1pPr>
            <a:lvl2pPr marL="457200" algn="l" rtl="0" fontAlgn="base">
              <a:spcBef>
                <a:spcPct val="0"/>
              </a:spcBef>
              <a:spcAft>
                <a:spcPct val="0"/>
              </a:spcAft>
              <a:defRPr sz="3200" b="1" kern="1200">
                <a:solidFill>
                  <a:schemeClr val="lt1"/>
                </a:solidFill>
                <a:latin typeface="+mn-lt"/>
                <a:ea typeface="+mn-ea"/>
                <a:cs typeface="+mn-cs"/>
              </a:defRPr>
            </a:lvl2pPr>
            <a:lvl3pPr marL="914400" algn="l" rtl="0" fontAlgn="base">
              <a:spcBef>
                <a:spcPct val="0"/>
              </a:spcBef>
              <a:spcAft>
                <a:spcPct val="0"/>
              </a:spcAft>
              <a:defRPr sz="3200" b="1" kern="1200">
                <a:solidFill>
                  <a:schemeClr val="lt1"/>
                </a:solidFill>
                <a:latin typeface="+mn-lt"/>
                <a:ea typeface="+mn-ea"/>
                <a:cs typeface="+mn-cs"/>
              </a:defRPr>
            </a:lvl3pPr>
            <a:lvl4pPr marL="1371600" algn="l" rtl="0" fontAlgn="base">
              <a:spcBef>
                <a:spcPct val="0"/>
              </a:spcBef>
              <a:spcAft>
                <a:spcPct val="0"/>
              </a:spcAft>
              <a:defRPr sz="3200" b="1" kern="1200">
                <a:solidFill>
                  <a:schemeClr val="lt1"/>
                </a:solidFill>
                <a:latin typeface="+mn-lt"/>
                <a:ea typeface="+mn-ea"/>
                <a:cs typeface="+mn-cs"/>
              </a:defRPr>
            </a:lvl4pPr>
            <a:lvl5pPr marL="1828800" algn="l" rtl="0" fontAlgn="base">
              <a:spcBef>
                <a:spcPct val="0"/>
              </a:spcBef>
              <a:spcAft>
                <a:spcPct val="0"/>
              </a:spcAft>
              <a:defRPr sz="3200" b="1" kern="1200">
                <a:solidFill>
                  <a:schemeClr val="lt1"/>
                </a:solidFill>
                <a:latin typeface="+mn-lt"/>
                <a:ea typeface="+mn-ea"/>
                <a:cs typeface="+mn-cs"/>
              </a:defRPr>
            </a:lvl5pPr>
            <a:lvl6pPr marL="2286000" algn="l" defTabSz="914400" rtl="0" eaLnBrk="1" latinLnBrk="0" hangingPunct="1">
              <a:defRPr sz="3200" b="1" kern="1200">
                <a:solidFill>
                  <a:schemeClr val="lt1"/>
                </a:solidFill>
                <a:latin typeface="+mn-lt"/>
                <a:ea typeface="+mn-ea"/>
                <a:cs typeface="+mn-cs"/>
              </a:defRPr>
            </a:lvl6pPr>
            <a:lvl7pPr marL="2743200" algn="l" defTabSz="914400" rtl="0" eaLnBrk="1" latinLnBrk="0" hangingPunct="1">
              <a:defRPr sz="3200" b="1" kern="1200">
                <a:solidFill>
                  <a:schemeClr val="lt1"/>
                </a:solidFill>
                <a:latin typeface="+mn-lt"/>
                <a:ea typeface="+mn-ea"/>
                <a:cs typeface="+mn-cs"/>
              </a:defRPr>
            </a:lvl7pPr>
            <a:lvl8pPr marL="3200400" algn="l" defTabSz="914400" rtl="0" eaLnBrk="1" latinLnBrk="0" hangingPunct="1">
              <a:defRPr sz="3200" b="1" kern="1200">
                <a:solidFill>
                  <a:schemeClr val="lt1"/>
                </a:solidFill>
                <a:latin typeface="+mn-lt"/>
                <a:ea typeface="+mn-ea"/>
                <a:cs typeface="+mn-cs"/>
              </a:defRPr>
            </a:lvl8pPr>
            <a:lvl9pPr marL="3657600" algn="l" defTabSz="914400" rtl="0" eaLnBrk="1" latinLnBrk="0" hangingPunct="1">
              <a:defRPr sz="3200" b="1" kern="1200">
                <a:solidFill>
                  <a:schemeClr val="lt1"/>
                </a:solidFill>
                <a:latin typeface="+mn-lt"/>
                <a:ea typeface="+mn-ea"/>
                <a:cs typeface="+mn-cs"/>
              </a:defRPr>
            </a:lvl9pPr>
          </a:lstStyle>
          <a:p>
            <a:pPr marL="0" marR="0" lvl="0" indent="0" algn="ctr" defTabSz="1219140" rtl="0"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dirty="0">
              <a:ln>
                <a:noFill/>
              </a:ln>
              <a:solidFill>
                <a:srgbClr val="FFFFFF"/>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9CB4E3A4-B387-4183-616C-01C768DBE247}"/>
              </a:ext>
            </a:extLst>
          </p:cNvPr>
          <p:cNvSpPr/>
          <p:nvPr/>
        </p:nvSpPr>
        <p:spPr>
          <a:xfrm>
            <a:off x="1291472" y="2860396"/>
            <a:ext cx="9341963" cy="2757979"/>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3418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8DB5D9-7F96-4F9A-9BEA-2FFD2FE47660}"/>
              </a:ext>
            </a:extLst>
          </p:cNvPr>
          <p:cNvSpPr>
            <a:spLocks noGrp="1"/>
          </p:cNvSpPr>
          <p:nvPr>
            <p:ph idx="1"/>
          </p:nvPr>
        </p:nvSpPr>
        <p:spPr>
          <a:xfrm>
            <a:off x="1362456" y="1524746"/>
            <a:ext cx="10515600" cy="4891627"/>
          </a:xfrm>
        </p:spPr>
        <p:txBody>
          <a:bodyPr/>
          <a:lstStyle/>
          <a:p>
            <a:pPr lvl="0">
              <a:spcBef>
                <a:spcPts val="1800"/>
              </a:spcBef>
            </a:pPr>
            <a:r>
              <a:rPr lang="en-US" dirty="0"/>
              <a:t>Atrial Natriuretic Peptides (ANP)</a:t>
            </a:r>
          </a:p>
          <a:p>
            <a:pPr lvl="0">
              <a:spcBef>
                <a:spcPts val="1800"/>
              </a:spcBef>
            </a:pPr>
            <a:r>
              <a:rPr lang="en-US" dirty="0"/>
              <a:t>E</a:t>
            </a:r>
            <a:r>
              <a:rPr lang="en-US" noProof="0" dirty="0"/>
              <a:t>ndothelin Receptor </a:t>
            </a:r>
            <a:r>
              <a:rPr lang="en-US" dirty="0"/>
              <a:t>A</a:t>
            </a:r>
            <a:r>
              <a:rPr lang="en-US" noProof="0" dirty="0"/>
              <a:t>ntagonists (ERA)</a:t>
            </a:r>
          </a:p>
          <a:p>
            <a:pPr>
              <a:spcBef>
                <a:spcPts val="1800"/>
              </a:spcBef>
            </a:pPr>
            <a:r>
              <a:rPr lang="en-US" dirty="0"/>
              <a:t>Centrally Acting Aminopeptidase A Inhibitors (APAi)</a:t>
            </a:r>
          </a:p>
          <a:p>
            <a:pPr lvl="0">
              <a:spcBef>
                <a:spcPts val="1800"/>
              </a:spcBef>
            </a:pPr>
            <a:r>
              <a:rPr lang="en-US" dirty="0"/>
              <a:t>N</a:t>
            </a:r>
            <a:r>
              <a:rPr lang="en-US" noProof="0" dirty="0" err="1"/>
              <a:t>onsteroidal</a:t>
            </a:r>
            <a:r>
              <a:rPr lang="en-US" noProof="0" dirty="0"/>
              <a:t> </a:t>
            </a:r>
            <a:r>
              <a:rPr lang="en-US" dirty="0"/>
              <a:t>M</a:t>
            </a:r>
            <a:r>
              <a:rPr lang="en-US" noProof="0" dirty="0" err="1"/>
              <a:t>ineralocorticoid</a:t>
            </a:r>
            <a:r>
              <a:rPr lang="en-US" noProof="0" dirty="0"/>
              <a:t> </a:t>
            </a:r>
            <a:r>
              <a:rPr lang="en-US" dirty="0"/>
              <a:t>R</a:t>
            </a:r>
            <a:r>
              <a:rPr lang="en-US" noProof="0" dirty="0"/>
              <a:t>eceptor </a:t>
            </a:r>
            <a:r>
              <a:rPr lang="en-US" dirty="0"/>
              <a:t>A</a:t>
            </a:r>
            <a:r>
              <a:rPr lang="en-US" noProof="0" dirty="0"/>
              <a:t>ntagonists</a:t>
            </a:r>
            <a:r>
              <a:rPr lang="en-US" dirty="0"/>
              <a:t> (MRA)</a:t>
            </a:r>
            <a:endParaRPr lang="en-US" noProof="0" dirty="0"/>
          </a:p>
          <a:p>
            <a:pPr lvl="0">
              <a:spcBef>
                <a:spcPts val="1800"/>
              </a:spcBef>
            </a:pPr>
            <a:r>
              <a:rPr lang="en-US" noProof="0" dirty="0"/>
              <a:t>Dual Angiotensin II Receptor-neprilysin </a:t>
            </a:r>
            <a:r>
              <a:rPr lang="en-US" dirty="0"/>
              <a:t>I</a:t>
            </a:r>
            <a:r>
              <a:rPr lang="en-US" noProof="0" dirty="0"/>
              <a:t>nhibitors (ARNI) </a:t>
            </a:r>
            <a:endParaRPr lang="en-US" dirty="0"/>
          </a:p>
          <a:p>
            <a:pPr lvl="0">
              <a:spcBef>
                <a:spcPts val="1800"/>
              </a:spcBef>
            </a:pPr>
            <a:r>
              <a:rPr lang="en-US" dirty="0"/>
              <a:t>S</a:t>
            </a:r>
            <a:r>
              <a:rPr lang="en-US" noProof="0" dirty="0"/>
              <a:t>odium-glucose Cotransporter 2 Inhibitors</a:t>
            </a:r>
            <a:r>
              <a:rPr lang="en-US" dirty="0"/>
              <a:t> (SGLT2i)</a:t>
            </a:r>
          </a:p>
          <a:p>
            <a:pPr>
              <a:spcBef>
                <a:spcPts val="1800"/>
              </a:spcBef>
            </a:pPr>
            <a:endParaRPr lang="en-US" dirty="0"/>
          </a:p>
        </p:txBody>
      </p:sp>
      <p:sp>
        <p:nvSpPr>
          <p:cNvPr id="2" name="Title 1">
            <a:extLst>
              <a:ext uri="{FF2B5EF4-FFF2-40B4-BE49-F238E27FC236}">
                <a16:creationId xmlns:a16="http://schemas.microsoft.com/office/drawing/2014/main" id="{262671C8-13B0-4203-BB71-34BBC5AC0204}"/>
              </a:ext>
            </a:extLst>
          </p:cNvPr>
          <p:cNvSpPr>
            <a:spLocks noGrp="1"/>
          </p:cNvSpPr>
          <p:nvPr>
            <p:ph type="title"/>
          </p:nvPr>
        </p:nvSpPr>
        <p:spPr>
          <a:xfrm>
            <a:off x="838200" y="-1"/>
            <a:ext cx="11039856" cy="1105949"/>
          </a:xfrm>
        </p:spPr>
        <p:txBody>
          <a:bodyPr>
            <a:normAutofit/>
          </a:bodyPr>
          <a:lstStyle/>
          <a:p>
            <a:r>
              <a:rPr lang="en-US" sz="3400" noProof="0" dirty="0"/>
              <a:t>Emerging Drug Classes for Difficult to Treat and RH</a:t>
            </a:r>
            <a:endParaRPr lang="en-US" sz="3400" dirty="0"/>
          </a:p>
        </p:txBody>
      </p:sp>
      <p:sp>
        <p:nvSpPr>
          <p:cNvPr id="13" name="Footer Placeholder 12">
            <a:extLst>
              <a:ext uri="{FF2B5EF4-FFF2-40B4-BE49-F238E27FC236}">
                <a16:creationId xmlns:a16="http://schemas.microsoft.com/office/drawing/2014/main" id="{4696F0E6-F51A-3DBC-A246-33C99521FD54}"/>
              </a:ext>
            </a:extLst>
          </p:cNvPr>
          <p:cNvSpPr>
            <a:spLocks noGrp="1"/>
          </p:cNvSpPr>
          <p:nvPr>
            <p:ph type="ftr" sz="quarter" idx="3"/>
          </p:nvPr>
        </p:nvSpPr>
        <p:spPr/>
        <p:txBody>
          <a:bodyPr/>
          <a:lstStyle/>
          <a:p>
            <a:r>
              <a:rPr lang="en-US" sz="1200" dirty="0">
                <a:latin typeface="Arial" panose="020B0604020202020204" pitchFamily="34" charset="0"/>
                <a:cs typeface="Arial" panose="020B0604020202020204" pitchFamily="34" charset="0"/>
              </a:rPr>
              <a:t>RH, resistant hypertension.</a:t>
            </a:r>
          </a:p>
          <a:p>
            <a:r>
              <a:rPr lang="en-US" sz="1200" dirty="0">
                <a:latin typeface="Arial" panose="020B0604020202020204" pitchFamily="34" charset="0"/>
                <a:cs typeface="Arial" panose="020B0604020202020204" pitchFamily="34" charset="0"/>
              </a:rPr>
              <a:t>Azizi M, et al. </a:t>
            </a:r>
            <a:r>
              <a:rPr lang="en-US" sz="1200" i="1" dirty="0">
                <a:latin typeface="Arial" panose="020B0604020202020204" pitchFamily="34" charset="0"/>
                <a:cs typeface="Arial" panose="020B0604020202020204" pitchFamily="34" charset="0"/>
              </a:rPr>
              <a:t>Hypertension. </a:t>
            </a:r>
            <a:r>
              <a:rPr lang="en-US" sz="1200" dirty="0">
                <a:latin typeface="Arial" panose="020B0604020202020204" pitchFamily="34" charset="0"/>
                <a:cs typeface="Arial" panose="020B0604020202020204" pitchFamily="34" charset="0"/>
              </a:rPr>
              <a:t>2019;74(5):1075-1083. </a:t>
            </a:r>
          </a:p>
        </p:txBody>
      </p:sp>
      <p:sp>
        <p:nvSpPr>
          <p:cNvPr id="5" name="Left Arrow 8">
            <a:extLst>
              <a:ext uri="{FF2B5EF4-FFF2-40B4-BE49-F238E27FC236}">
                <a16:creationId xmlns:a16="http://schemas.microsoft.com/office/drawing/2014/main" id="{B7EB1C01-FC12-4745-BFC0-F96C22E7B72D}"/>
              </a:ext>
            </a:extLst>
          </p:cNvPr>
          <p:cNvSpPr/>
          <p:nvPr/>
        </p:nvSpPr>
        <p:spPr>
          <a:xfrm flipH="1">
            <a:off x="966825" y="1569150"/>
            <a:ext cx="645937" cy="403845"/>
          </a:xfrm>
          <a:prstGeom prst="leftArrow">
            <a:avLst>
              <a:gd name="adj1" fmla="val 50000"/>
              <a:gd name="adj2" fmla="val 64002"/>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defPPr>
              <a:defRPr lang="en-US"/>
            </a:defPPr>
            <a:lvl1pPr algn="l" rtl="0" fontAlgn="base">
              <a:spcBef>
                <a:spcPct val="0"/>
              </a:spcBef>
              <a:spcAft>
                <a:spcPct val="0"/>
              </a:spcAft>
              <a:defRPr sz="3200" b="1" kern="1200">
                <a:solidFill>
                  <a:schemeClr val="lt1"/>
                </a:solidFill>
                <a:latin typeface="+mn-lt"/>
                <a:ea typeface="+mn-ea"/>
                <a:cs typeface="+mn-cs"/>
              </a:defRPr>
            </a:lvl1pPr>
            <a:lvl2pPr marL="457200" algn="l" rtl="0" fontAlgn="base">
              <a:spcBef>
                <a:spcPct val="0"/>
              </a:spcBef>
              <a:spcAft>
                <a:spcPct val="0"/>
              </a:spcAft>
              <a:defRPr sz="3200" b="1" kern="1200">
                <a:solidFill>
                  <a:schemeClr val="lt1"/>
                </a:solidFill>
                <a:latin typeface="+mn-lt"/>
                <a:ea typeface="+mn-ea"/>
                <a:cs typeface="+mn-cs"/>
              </a:defRPr>
            </a:lvl2pPr>
            <a:lvl3pPr marL="914400" algn="l" rtl="0" fontAlgn="base">
              <a:spcBef>
                <a:spcPct val="0"/>
              </a:spcBef>
              <a:spcAft>
                <a:spcPct val="0"/>
              </a:spcAft>
              <a:defRPr sz="3200" b="1" kern="1200">
                <a:solidFill>
                  <a:schemeClr val="lt1"/>
                </a:solidFill>
                <a:latin typeface="+mn-lt"/>
                <a:ea typeface="+mn-ea"/>
                <a:cs typeface="+mn-cs"/>
              </a:defRPr>
            </a:lvl3pPr>
            <a:lvl4pPr marL="1371600" algn="l" rtl="0" fontAlgn="base">
              <a:spcBef>
                <a:spcPct val="0"/>
              </a:spcBef>
              <a:spcAft>
                <a:spcPct val="0"/>
              </a:spcAft>
              <a:defRPr sz="3200" b="1" kern="1200">
                <a:solidFill>
                  <a:schemeClr val="lt1"/>
                </a:solidFill>
                <a:latin typeface="+mn-lt"/>
                <a:ea typeface="+mn-ea"/>
                <a:cs typeface="+mn-cs"/>
              </a:defRPr>
            </a:lvl4pPr>
            <a:lvl5pPr marL="1828800" algn="l" rtl="0" fontAlgn="base">
              <a:spcBef>
                <a:spcPct val="0"/>
              </a:spcBef>
              <a:spcAft>
                <a:spcPct val="0"/>
              </a:spcAft>
              <a:defRPr sz="3200" b="1" kern="1200">
                <a:solidFill>
                  <a:schemeClr val="lt1"/>
                </a:solidFill>
                <a:latin typeface="+mn-lt"/>
                <a:ea typeface="+mn-ea"/>
                <a:cs typeface="+mn-cs"/>
              </a:defRPr>
            </a:lvl5pPr>
            <a:lvl6pPr marL="2286000" algn="l" defTabSz="914400" rtl="0" eaLnBrk="1" latinLnBrk="0" hangingPunct="1">
              <a:defRPr sz="3200" b="1" kern="1200">
                <a:solidFill>
                  <a:schemeClr val="lt1"/>
                </a:solidFill>
                <a:latin typeface="+mn-lt"/>
                <a:ea typeface="+mn-ea"/>
                <a:cs typeface="+mn-cs"/>
              </a:defRPr>
            </a:lvl6pPr>
            <a:lvl7pPr marL="2743200" algn="l" defTabSz="914400" rtl="0" eaLnBrk="1" latinLnBrk="0" hangingPunct="1">
              <a:defRPr sz="3200" b="1" kern="1200">
                <a:solidFill>
                  <a:schemeClr val="lt1"/>
                </a:solidFill>
                <a:latin typeface="+mn-lt"/>
                <a:ea typeface="+mn-ea"/>
                <a:cs typeface="+mn-cs"/>
              </a:defRPr>
            </a:lvl7pPr>
            <a:lvl8pPr marL="3200400" algn="l" defTabSz="914400" rtl="0" eaLnBrk="1" latinLnBrk="0" hangingPunct="1">
              <a:defRPr sz="3200" b="1" kern="1200">
                <a:solidFill>
                  <a:schemeClr val="lt1"/>
                </a:solidFill>
                <a:latin typeface="+mn-lt"/>
                <a:ea typeface="+mn-ea"/>
                <a:cs typeface="+mn-cs"/>
              </a:defRPr>
            </a:lvl8pPr>
            <a:lvl9pPr marL="3657600" algn="l" defTabSz="914400" rtl="0" eaLnBrk="1" latinLnBrk="0" hangingPunct="1">
              <a:defRPr sz="3200" b="1" kern="1200">
                <a:solidFill>
                  <a:schemeClr val="lt1"/>
                </a:solidFill>
                <a:latin typeface="+mn-lt"/>
                <a:ea typeface="+mn-ea"/>
                <a:cs typeface="+mn-cs"/>
              </a:defRPr>
            </a:lvl9pPr>
          </a:lstStyle>
          <a:p>
            <a:pPr marL="0" marR="0" lvl="0" indent="0" algn="ctr" defTabSz="1219140" rtl="0"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dirty="0">
              <a:ln>
                <a:noFill/>
              </a:ln>
              <a:solidFill>
                <a:srgbClr val="FFFFFF"/>
              </a:solidFill>
              <a:effectLst/>
              <a:uLnTx/>
              <a:uFillTx/>
              <a:latin typeface="Calibri"/>
              <a:ea typeface="+mn-ea"/>
              <a:cs typeface="+mn-cs"/>
            </a:endParaRPr>
          </a:p>
        </p:txBody>
      </p:sp>
      <p:sp>
        <p:nvSpPr>
          <p:cNvPr id="6" name="Left Arrow 8">
            <a:extLst>
              <a:ext uri="{FF2B5EF4-FFF2-40B4-BE49-F238E27FC236}">
                <a16:creationId xmlns:a16="http://schemas.microsoft.com/office/drawing/2014/main" id="{E844C9A7-5B8A-094D-87EF-63E0FD989525}"/>
              </a:ext>
            </a:extLst>
          </p:cNvPr>
          <p:cNvSpPr/>
          <p:nvPr/>
        </p:nvSpPr>
        <p:spPr>
          <a:xfrm flipH="1">
            <a:off x="966825" y="2232600"/>
            <a:ext cx="645937" cy="403845"/>
          </a:xfrm>
          <a:prstGeom prst="leftArrow">
            <a:avLst>
              <a:gd name="adj1" fmla="val 50000"/>
              <a:gd name="adj2" fmla="val 64002"/>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defPPr>
              <a:defRPr lang="en-US"/>
            </a:defPPr>
            <a:lvl1pPr algn="l" rtl="0" fontAlgn="base">
              <a:spcBef>
                <a:spcPct val="0"/>
              </a:spcBef>
              <a:spcAft>
                <a:spcPct val="0"/>
              </a:spcAft>
              <a:defRPr sz="3200" b="1" kern="1200">
                <a:solidFill>
                  <a:schemeClr val="lt1"/>
                </a:solidFill>
                <a:latin typeface="+mn-lt"/>
                <a:ea typeface="+mn-ea"/>
                <a:cs typeface="+mn-cs"/>
              </a:defRPr>
            </a:lvl1pPr>
            <a:lvl2pPr marL="457200" algn="l" rtl="0" fontAlgn="base">
              <a:spcBef>
                <a:spcPct val="0"/>
              </a:spcBef>
              <a:spcAft>
                <a:spcPct val="0"/>
              </a:spcAft>
              <a:defRPr sz="3200" b="1" kern="1200">
                <a:solidFill>
                  <a:schemeClr val="lt1"/>
                </a:solidFill>
                <a:latin typeface="+mn-lt"/>
                <a:ea typeface="+mn-ea"/>
                <a:cs typeface="+mn-cs"/>
              </a:defRPr>
            </a:lvl2pPr>
            <a:lvl3pPr marL="914400" algn="l" rtl="0" fontAlgn="base">
              <a:spcBef>
                <a:spcPct val="0"/>
              </a:spcBef>
              <a:spcAft>
                <a:spcPct val="0"/>
              </a:spcAft>
              <a:defRPr sz="3200" b="1" kern="1200">
                <a:solidFill>
                  <a:schemeClr val="lt1"/>
                </a:solidFill>
                <a:latin typeface="+mn-lt"/>
                <a:ea typeface="+mn-ea"/>
                <a:cs typeface="+mn-cs"/>
              </a:defRPr>
            </a:lvl3pPr>
            <a:lvl4pPr marL="1371600" algn="l" rtl="0" fontAlgn="base">
              <a:spcBef>
                <a:spcPct val="0"/>
              </a:spcBef>
              <a:spcAft>
                <a:spcPct val="0"/>
              </a:spcAft>
              <a:defRPr sz="3200" b="1" kern="1200">
                <a:solidFill>
                  <a:schemeClr val="lt1"/>
                </a:solidFill>
                <a:latin typeface="+mn-lt"/>
                <a:ea typeface="+mn-ea"/>
                <a:cs typeface="+mn-cs"/>
              </a:defRPr>
            </a:lvl4pPr>
            <a:lvl5pPr marL="1828800" algn="l" rtl="0" fontAlgn="base">
              <a:spcBef>
                <a:spcPct val="0"/>
              </a:spcBef>
              <a:spcAft>
                <a:spcPct val="0"/>
              </a:spcAft>
              <a:defRPr sz="3200" b="1" kern="1200">
                <a:solidFill>
                  <a:schemeClr val="lt1"/>
                </a:solidFill>
                <a:latin typeface="+mn-lt"/>
                <a:ea typeface="+mn-ea"/>
                <a:cs typeface="+mn-cs"/>
              </a:defRPr>
            </a:lvl5pPr>
            <a:lvl6pPr marL="2286000" algn="l" defTabSz="914400" rtl="0" eaLnBrk="1" latinLnBrk="0" hangingPunct="1">
              <a:defRPr sz="3200" b="1" kern="1200">
                <a:solidFill>
                  <a:schemeClr val="lt1"/>
                </a:solidFill>
                <a:latin typeface="+mn-lt"/>
                <a:ea typeface="+mn-ea"/>
                <a:cs typeface="+mn-cs"/>
              </a:defRPr>
            </a:lvl6pPr>
            <a:lvl7pPr marL="2743200" algn="l" defTabSz="914400" rtl="0" eaLnBrk="1" latinLnBrk="0" hangingPunct="1">
              <a:defRPr sz="3200" b="1" kern="1200">
                <a:solidFill>
                  <a:schemeClr val="lt1"/>
                </a:solidFill>
                <a:latin typeface="+mn-lt"/>
                <a:ea typeface="+mn-ea"/>
                <a:cs typeface="+mn-cs"/>
              </a:defRPr>
            </a:lvl7pPr>
            <a:lvl8pPr marL="3200400" algn="l" defTabSz="914400" rtl="0" eaLnBrk="1" latinLnBrk="0" hangingPunct="1">
              <a:defRPr sz="3200" b="1" kern="1200">
                <a:solidFill>
                  <a:schemeClr val="lt1"/>
                </a:solidFill>
                <a:latin typeface="+mn-lt"/>
                <a:ea typeface="+mn-ea"/>
                <a:cs typeface="+mn-cs"/>
              </a:defRPr>
            </a:lvl8pPr>
            <a:lvl9pPr marL="3657600" algn="l" defTabSz="914400" rtl="0" eaLnBrk="1" latinLnBrk="0" hangingPunct="1">
              <a:defRPr sz="3200" b="1" kern="1200">
                <a:solidFill>
                  <a:schemeClr val="lt1"/>
                </a:solidFill>
                <a:latin typeface="+mn-lt"/>
                <a:ea typeface="+mn-ea"/>
                <a:cs typeface="+mn-cs"/>
              </a:defRPr>
            </a:lvl9pPr>
          </a:lstStyle>
          <a:p>
            <a:pPr marL="0" marR="0" lvl="0" indent="0" algn="ctr" defTabSz="1219140" rtl="0"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dirty="0">
              <a:ln>
                <a:noFill/>
              </a:ln>
              <a:solidFill>
                <a:srgbClr val="FFFFFF"/>
              </a:solidFill>
              <a:effectLst/>
              <a:uLnTx/>
              <a:uFillTx/>
              <a:latin typeface="Calibri"/>
              <a:ea typeface="+mn-ea"/>
              <a:cs typeface="+mn-cs"/>
            </a:endParaRPr>
          </a:p>
        </p:txBody>
      </p:sp>
      <p:sp>
        <p:nvSpPr>
          <p:cNvPr id="7" name="Left Arrow 8">
            <a:extLst>
              <a:ext uri="{FF2B5EF4-FFF2-40B4-BE49-F238E27FC236}">
                <a16:creationId xmlns:a16="http://schemas.microsoft.com/office/drawing/2014/main" id="{B55F6C77-2DC1-C847-A1CD-10534327E225}"/>
              </a:ext>
            </a:extLst>
          </p:cNvPr>
          <p:cNvSpPr/>
          <p:nvPr/>
        </p:nvSpPr>
        <p:spPr>
          <a:xfrm flipH="1">
            <a:off x="966825" y="2886908"/>
            <a:ext cx="645937" cy="403845"/>
          </a:xfrm>
          <a:prstGeom prst="leftArrow">
            <a:avLst>
              <a:gd name="adj1" fmla="val 50000"/>
              <a:gd name="adj2" fmla="val 64002"/>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defPPr>
              <a:defRPr lang="en-US"/>
            </a:defPPr>
            <a:lvl1pPr algn="l" rtl="0" fontAlgn="base">
              <a:spcBef>
                <a:spcPct val="0"/>
              </a:spcBef>
              <a:spcAft>
                <a:spcPct val="0"/>
              </a:spcAft>
              <a:defRPr sz="3200" b="1" kern="1200">
                <a:solidFill>
                  <a:schemeClr val="lt1"/>
                </a:solidFill>
                <a:latin typeface="+mn-lt"/>
                <a:ea typeface="+mn-ea"/>
                <a:cs typeface="+mn-cs"/>
              </a:defRPr>
            </a:lvl1pPr>
            <a:lvl2pPr marL="457200" algn="l" rtl="0" fontAlgn="base">
              <a:spcBef>
                <a:spcPct val="0"/>
              </a:spcBef>
              <a:spcAft>
                <a:spcPct val="0"/>
              </a:spcAft>
              <a:defRPr sz="3200" b="1" kern="1200">
                <a:solidFill>
                  <a:schemeClr val="lt1"/>
                </a:solidFill>
                <a:latin typeface="+mn-lt"/>
                <a:ea typeface="+mn-ea"/>
                <a:cs typeface="+mn-cs"/>
              </a:defRPr>
            </a:lvl2pPr>
            <a:lvl3pPr marL="914400" algn="l" rtl="0" fontAlgn="base">
              <a:spcBef>
                <a:spcPct val="0"/>
              </a:spcBef>
              <a:spcAft>
                <a:spcPct val="0"/>
              </a:spcAft>
              <a:defRPr sz="3200" b="1" kern="1200">
                <a:solidFill>
                  <a:schemeClr val="lt1"/>
                </a:solidFill>
                <a:latin typeface="+mn-lt"/>
                <a:ea typeface="+mn-ea"/>
                <a:cs typeface="+mn-cs"/>
              </a:defRPr>
            </a:lvl3pPr>
            <a:lvl4pPr marL="1371600" algn="l" rtl="0" fontAlgn="base">
              <a:spcBef>
                <a:spcPct val="0"/>
              </a:spcBef>
              <a:spcAft>
                <a:spcPct val="0"/>
              </a:spcAft>
              <a:defRPr sz="3200" b="1" kern="1200">
                <a:solidFill>
                  <a:schemeClr val="lt1"/>
                </a:solidFill>
                <a:latin typeface="+mn-lt"/>
                <a:ea typeface="+mn-ea"/>
                <a:cs typeface="+mn-cs"/>
              </a:defRPr>
            </a:lvl4pPr>
            <a:lvl5pPr marL="1828800" algn="l" rtl="0" fontAlgn="base">
              <a:spcBef>
                <a:spcPct val="0"/>
              </a:spcBef>
              <a:spcAft>
                <a:spcPct val="0"/>
              </a:spcAft>
              <a:defRPr sz="3200" b="1" kern="1200">
                <a:solidFill>
                  <a:schemeClr val="lt1"/>
                </a:solidFill>
                <a:latin typeface="+mn-lt"/>
                <a:ea typeface="+mn-ea"/>
                <a:cs typeface="+mn-cs"/>
              </a:defRPr>
            </a:lvl5pPr>
            <a:lvl6pPr marL="2286000" algn="l" defTabSz="914400" rtl="0" eaLnBrk="1" latinLnBrk="0" hangingPunct="1">
              <a:defRPr sz="3200" b="1" kern="1200">
                <a:solidFill>
                  <a:schemeClr val="lt1"/>
                </a:solidFill>
                <a:latin typeface="+mn-lt"/>
                <a:ea typeface="+mn-ea"/>
                <a:cs typeface="+mn-cs"/>
              </a:defRPr>
            </a:lvl6pPr>
            <a:lvl7pPr marL="2743200" algn="l" defTabSz="914400" rtl="0" eaLnBrk="1" latinLnBrk="0" hangingPunct="1">
              <a:defRPr sz="3200" b="1" kern="1200">
                <a:solidFill>
                  <a:schemeClr val="lt1"/>
                </a:solidFill>
                <a:latin typeface="+mn-lt"/>
                <a:ea typeface="+mn-ea"/>
                <a:cs typeface="+mn-cs"/>
              </a:defRPr>
            </a:lvl7pPr>
            <a:lvl8pPr marL="3200400" algn="l" defTabSz="914400" rtl="0" eaLnBrk="1" latinLnBrk="0" hangingPunct="1">
              <a:defRPr sz="3200" b="1" kern="1200">
                <a:solidFill>
                  <a:schemeClr val="lt1"/>
                </a:solidFill>
                <a:latin typeface="+mn-lt"/>
                <a:ea typeface="+mn-ea"/>
                <a:cs typeface="+mn-cs"/>
              </a:defRPr>
            </a:lvl8pPr>
            <a:lvl9pPr marL="3657600" algn="l" defTabSz="914400" rtl="0" eaLnBrk="1" latinLnBrk="0" hangingPunct="1">
              <a:defRPr sz="3200" b="1" kern="1200">
                <a:solidFill>
                  <a:schemeClr val="lt1"/>
                </a:solidFill>
                <a:latin typeface="+mn-lt"/>
                <a:ea typeface="+mn-ea"/>
                <a:cs typeface="+mn-cs"/>
              </a:defRPr>
            </a:lvl9pPr>
          </a:lstStyle>
          <a:p>
            <a:pPr marL="0" marR="0" lvl="0" indent="0" algn="ctr" defTabSz="1219140" rtl="0"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dirty="0">
              <a:ln>
                <a:noFill/>
              </a:ln>
              <a:solidFill>
                <a:srgbClr val="FFFFFF"/>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F79EB7C6-D4C1-F5E6-B533-833D5EE56E76}"/>
              </a:ext>
            </a:extLst>
          </p:cNvPr>
          <p:cNvSpPr/>
          <p:nvPr/>
        </p:nvSpPr>
        <p:spPr>
          <a:xfrm>
            <a:off x="1291472" y="3429000"/>
            <a:ext cx="9341963" cy="2189375"/>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8298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8DB5D9-7F96-4F9A-9BEA-2FFD2FE47660}"/>
              </a:ext>
            </a:extLst>
          </p:cNvPr>
          <p:cNvSpPr>
            <a:spLocks noGrp="1"/>
          </p:cNvSpPr>
          <p:nvPr>
            <p:ph idx="1"/>
          </p:nvPr>
        </p:nvSpPr>
        <p:spPr>
          <a:xfrm>
            <a:off x="1362456" y="1524746"/>
            <a:ext cx="10515600" cy="4891627"/>
          </a:xfrm>
        </p:spPr>
        <p:txBody>
          <a:bodyPr/>
          <a:lstStyle/>
          <a:p>
            <a:pPr lvl="0">
              <a:spcBef>
                <a:spcPts val="1800"/>
              </a:spcBef>
            </a:pPr>
            <a:r>
              <a:rPr lang="en-US" dirty="0"/>
              <a:t>Atrial Natriuretic Peptides (ANP)</a:t>
            </a:r>
          </a:p>
          <a:p>
            <a:pPr lvl="0">
              <a:spcBef>
                <a:spcPts val="1800"/>
              </a:spcBef>
            </a:pPr>
            <a:r>
              <a:rPr lang="en-US" dirty="0"/>
              <a:t>E</a:t>
            </a:r>
            <a:r>
              <a:rPr lang="en-US" noProof="0" dirty="0"/>
              <a:t>ndothelin Receptor </a:t>
            </a:r>
            <a:r>
              <a:rPr lang="en-US" dirty="0"/>
              <a:t>A</a:t>
            </a:r>
            <a:r>
              <a:rPr lang="en-US" noProof="0" dirty="0"/>
              <a:t>ntagonists (ERA)</a:t>
            </a:r>
          </a:p>
          <a:p>
            <a:pPr>
              <a:spcBef>
                <a:spcPts val="1800"/>
              </a:spcBef>
            </a:pPr>
            <a:r>
              <a:rPr lang="en-US" dirty="0"/>
              <a:t>Centrally Acting Aminopeptidase A Inhibitors (APAi)</a:t>
            </a:r>
          </a:p>
          <a:p>
            <a:pPr lvl="0">
              <a:spcBef>
                <a:spcPts val="1800"/>
              </a:spcBef>
            </a:pPr>
            <a:r>
              <a:rPr lang="en-US" dirty="0"/>
              <a:t>N</a:t>
            </a:r>
            <a:r>
              <a:rPr lang="en-US" noProof="0" dirty="0" err="1"/>
              <a:t>onsteroidal</a:t>
            </a:r>
            <a:r>
              <a:rPr lang="en-US" noProof="0" dirty="0"/>
              <a:t> </a:t>
            </a:r>
            <a:r>
              <a:rPr lang="en-US" dirty="0"/>
              <a:t>M</a:t>
            </a:r>
            <a:r>
              <a:rPr lang="en-US" noProof="0" dirty="0" err="1"/>
              <a:t>ineralocorticoid</a:t>
            </a:r>
            <a:r>
              <a:rPr lang="en-US" noProof="0" dirty="0"/>
              <a:t> </a:t>
            </a:r>
            <a:r>
              <a:rPr lang="en-US" dirty="0"/>
              <a:t>R</a:t>
            </a:r>
            <a:r>
              <a:rPr lang="en-US" noProof="0" dirty="0"/>
              <a:t>eceptor </a:t>
            </a:r>
            <a:r>
              <a:rPr lang="en-US" dirty="0"/>
              <a:t>A</a:t>
            </a:r>
            <a:r>
              <a:rPr lang="en-US" noProof="0" dirty="0"/>
              <a:t>ntagonists</a:t>
            </a:r>
            <a:r>
              <a:rPr lang="en-US" dirty="0"/>
              <a:t> (MRA)</a:t>
            </a:r>
            <a:endParaRPr lang="en-US" noProof="0" dirty="0"/>
          </a:p>
          <a:p>
            <a:pPr lvl="0">
              <a:spcBef>
                <a:spcPts val="1800"/>
              </a:spcBef>
            </a:pPr>
            <a:r>
              <a:rPr lang="en-US" noProof="0" dirty="0"/>
              <a:t>Dual Angiotensin II Receptor-neprilysin </a:t>
            </a:r>
            <a:r>
              <a:rPr lang="en-US" dirty="0"/>
              <a:t>I</a:t>
            </a:r>
            <a:r>
              <a:rPr lang="en-US" noProof="0" dirty="0"/>
              <a:t>nhibitors (ARNI) </a:t>
            </a:r>
            <a:endParaRPr lang="en-US" dirty="0"/>
          </a:p>
          <a:p>
            <a:pPr lvl="0">
              <a:spcBef>
                <a:spcPts val="1800"/>
              </a:spcBef>
            </a:pPr>
            <a:r>
              <a:rPr lang="en-US" dirty="0"/>
              <a:t>S</a:t>
            </a:r>
            <a:r>
              <a:rPr lang="en-US" noProof="0" dirty="0"/>
              <a:t>odium-glucose Cotransporter 2 Inhibitors</a:t>
            </a:r>
            <a:r>
              <a:rPr lang="en-US" dirty="0"/>
              <a:t> (SGLT2i)</a:t>
            </a:r>
          </a:p>
          <a:p>
            <a:pPr>
              <a:spcBef>
                <a:spcPts val="1800"/>
              </a:spcBef>
            </a:pPr>
            <a:endParaRPr lang="en-US" dirty="0"/>
          </a:p>
        </p:txBody>
      </p:sp>
      <p:sp>
        <p:nvSpPr>
          <p:cNvPr id="2" name="Title 1">
            <a:extLst>
              <a:ext uri="{FF2B5EF4-FFF2-40B4-BE49-F238E27FC236}">
                <a16:creationId xmlns:a16="http://schemas.microsoft.com/office/drawing/2014/main" id="{262671C8-13B0-4203-BB71-34BBC5AC0204}"/>
              </a:ext>
            </a:extLst>
          </p:cNvPr>
          <p:cNvSpPr>
            <a:spLocks noGrp="1"/>
          </p:cNvSpPr>
          <p:nvPr>
            <p:ph type="title"/>
          </p:nvPr>
        </p:nvSpPr>
        <p:spPr>
          <a:xfrm>
            <a:off x="838200" y="-1"/>
            <a:ext cx="11039856" cy="1105949"/>
          </a:xfrm>
        </p:spPr>
        <p:txBody>
          <a:bodyPr>
            <a:normAutofit/>
          </a:bodyPr>
          <a:lstStyle/>
          <a:p>
            <a:r>
              <a:rPr lang="en-US" sz="3400" noProof="0" dirty="0"/>
              <a:t>Emerging Drug Classes for Difficult to Treat and RH</a:t>
            </a:r>
            <a:endParaRPr lang="en-US" sz="3400" dirty="0"/>
          </a:p>
        </p:txBody>
      </p:sp>
      <p:sp>
        <p:nvSpPr>
          <p:cNvPr id="13" name="Footer Placeholder 12">
            <a:extLst>
              <a:ext uri="{FF2B5EF4-FFF2-40B4-BE49-F238E27FC236}">
                <a16:creationId xmlns:a16="http://schemas.microsoft.com/office/drawing/2014/main" id="{4696F0E6-F51A-3DBC-A246-33C99521FD54}"/>
              </a:ext>
            </a:extLst>
          </p:cNvPr>
          <p:cNvSpPr>
            <a:spLocks noGrp="1"/>
          </p:cNvSpPr>
          <p:nvPr>
            <p:ph type="ftr" sz="quarter" idx="3"/>
          </p:nvPr>
        </p:nvSpPr>
        <p:spPr/>
        <p:txBody>
          <a:bodyPr/>
          <a:lstStyle/>
          <a:p>
            <a:r>
              <a:rPr lang="en-US" sz="1200" dirty="0">
                <a:latin typeface="Arial" panose="020B0604020202020204" pitchFamily="34" charset="0"/>
                <a:cs typeface="Arial" panose="020B0604020202020204" pitchFamily="34" charset="0"/>
              </a:rPr>
              <a:t>RH, resistant hypertension.</a:t>
            </a:r>
          </a:p>
          <a:p>
            <a:r>
              <a:rPr lang="en-US" sz="1200" dirty="0">
                <a:latin typeface="Arial" panose="020B0604020202020204" pitchFamily="34" charset="0"/>
                <a:cs typeface="Arial" panose="020B0604020202020204" pitchFamily="34" charset="0"/>
              </a:rPr>
              <a:t>Azizi M, et al. </a:t>
            </a:r>
            <a:r>
              <a:rPr lang="en-US" sz="1200" i="1" dirty="0">
                <a:latin typeface="Arial" panose="020B0604020202020204" pitchFamily="34" charset="0"/>
                <a:cs typeface="Arial" panose="020B0604020202020204" pitchFamily="34" charset="0"/>
              </a:rPr>
              <a:t>Hypertension. </a:t>
            </a:r>
            <a:r>
              <a:rPr lang="en-US" sz="1200" dirty="0">
                <a:latin typeface="Arial" panose="020B0604020202020204" pitchFamily="34" charset="0"/>
                <a:cs typeface="Arial" panose="020B0604020202020204" pitchFamily="34" charset="0"/>
              </a:rPr>
              <a:t>2019;74(5):1075-1083. </a:t>
            </a:r>
          </a:p>
        </p:txBody>
      </p:sp>
      <p:sp>
        <p:nvSpPr>
          <p:cNvPr id="5" name="Left Arrow 8">
            <a:extLst>
              <a:ext uri="{FF2B5EF4-FFF2-40B4-BE49-F238E27FC236}">
                <a16:creationId xmlns:a16="http://schemas.microsoft.com/office/drawing/2014/main" id="{B7EB1C01-FC12-4745-BFC0-F96C22E7B72D}"/>
              </a:ext>
            </a:extLst>
          </p:cNvPr>
          <p:cNvSpPr/>
          <p:nvPr/>
        </p:nvSpPr>
        <p:spPr>
          <a:xfrm flipH="1">
            <a:off x="966825" y="1569150"/>
            <a:ext cx="645937" cy="403845"/>
          </a:xfrm>
          <a:prstGeom prst="leftArrow">
            <a:avLst>
              <a:gd name="adj1" fmla="val 50000"/>
              <a:gd name="adj2" fmla="val 64002"/>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defPPr>
              <a:defRPr lang="en-US"/>
            </a:defPPr>
            <a:lvl1pPr algn="l" rtl="0" fontAlgn="base">
              <a:spcBef>
                <a:spcPct val="0"/>
              </a:spcBef>
              <a:spcAft>
                <a:spcPct val="0"/>
              </a:spcAft>
              <a:defRPr sz="3200" b="1" kern="1200">
                <a:solidFill>
                  <a:schemeClr val="lt1"/>
                </a:solidFill>
                <a:latin typeface="+mn-lt"/>
                <a:ea typeface="+mn-ea"/>
                <a:cs typeface="+mn-cs"/>
              </a:defRPr>
            </a:lvl1pPr>
            <a:lvl2pPr marL="457200" algn="l" rtl="0" fontAlgn="base">
              <a:spcBef>
                <a:spcPct val="0"/>
              </a:spcBef>
              <a:spcAft>
                <a:spcPct val="0"/>
              </a:spcAft>
              <a:defRPr sz="3200" b="1" kern="1200">
                <a:solidFill>
                  <a:schemeClr val="lt1"/>
                </a:solidFill>
                <a:latin typeface="+mn-lt"/>
                <a:ea typeface="+mn-ea"/>
                <a:cs typeface="+mn-cs"/>
              </a:defRPr>
            </a:lvl2pPr>
            <a:lvl3pPr marL="914400" algn="l" rtl="0" fontAlgn="base">
              <a:spcBef>
                <a:spcPct val="0"/>
              </a:spcBef>
              <a:spcAft>
                <a:spcPct val="0"/>
              </a:spcAft>
              <a:defRPr sz="3200" b="1" kern="1200">
                <a:solidFill>
                  <a:schemeClr val="lt1"/>
                </a:solidFill>
                <a:latin typeface="+mn-lt"/>
                <a:ea typeface="+mn-ea"/>
                <a:cs typeface="+mn-cs"/>
              </a:defRPr>
            </a:lvl3pPr>
            <a:lvl4pPr marL="1371600" algn="l" rtl="0" fontAlgn="base">
              <a:spcBef>
                <a:spcPct val="0"/>
              </a:spcBef>
              <a:spcAft>
                <a:spcPct val="0"/>
              </a:spcAft>
              <a:defRPr sz="3200" b="1" kern="1200">
                <a:solidFill>
                  <a:schemeClr val="lt1"/>
                </a:solidFill>
                <a:latin typeface="+mn-lt"/>
                <a:ea typeface="+mn-ea"/>
                <a:cs typeface="+mn-cs"/>
              </a:defRPr>
            </a:lvl4pPr>
            <a:lvl5pPr marL="1828800" algn="l" rtl="0" fontAlgn="base">
              <a:spcBef>
                <a:spcPct val="0"/>
              </a:spcBef>
              <a:spcAft>
                <a:spcPct val="0"/>
              </a:spcAft>
              <a:defRPr sz="3200" b="1" kern="1200">
                <a:solidFill>
                  <a:schemeClr val="lt1"/>
                </a:solidFill>
                <a:latin typeface="+mn-lt"/>
                <a:ea typeface="+mn-ea"/>
                <a:cs typeface="+mn-cs"/>
              </a:defRPr>
            </a:lvl5pPr>
            <a:lvl6pPr marL="2286000" algn="l" defTabSz="914400" rtl="0" eaLnBrk="1" latinLnBrk="0" hangingPunct="1">
              <a:defRPr sz="3200" b="1" kern="1200">
                <a:solidFill>
                  <a:schemeClr val="lt1"/>
                </a:solidFill>
                <a:latin typeface="+mn-lt"/>
                <a:ea typeface="+mn-ea"/>
                <a:cs typeface="+mn-cs"/>
              </a:defRPr>
            </a:lvl6pPr>
            <a:lvl7pPr marL="2743200" algn="l" defTabSz="914400" rtl="0" eaLnBrk="1" latinLnBrk="0" hangingPunct="1">
              <a:defRPr sz="3200" b="1" kern="1200">
                <a:solidFill>
                  <a:schemeClr val="lt1"/>
                </a:solidFill>
                <a:latin typeface="+mn-lt"/>
                <a:ea typeface="+mn-ea"/>
                <a:cs typeface="+mn-cs"/>
              </a:defRPr>
            </a:lvl7pPr>
            <a:lvl8pPr marL="3200400" algn="l" defTabSz="914400" rtl="0" eaLnBrk="1" latinLnBrk="0" hangingPunct="1">
              <a:defRPr sz="3200" b="1" kern="1200">
                <a:solidFill>
                  <a:schemeClr val="lt1"/>
                </a:solidFill>
                <a:latin typeface="+mn-lt"/>
                <a:ea typeface="+mn-ea"/>
                <a:cs typeface="+mn-cs"/>
              </a:defRPr>
            </a:lvl8pPr>
            <a:lvl9pPr marL="3657600" algn="l" defTabSz="914400" rtl="0" eaLnBrk="1" latinLnBrk="0" hangingPunct="1">
              <a:defRPr sz="3200" b="1" kern="1200">
                <a:solidFill>
                  <a:schemeClr val="lt1"/>
                </a:solidFill>
                <a:latin typeface="+mn-lt"/>
                <a:ea typeface="+mn-ea"/>
                <a:cs typeface="+mn-cs"/>
              </a:defRPr>
            </a:lvl9pPr>
          </a:lstStyle>
          <a:p>
            <a:pPr marL="0" marR="0" lvl="0" indent="0" algn="ctr" defTabSz="1219140" rtl="0"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dirty="0">
              <a:ln>
                <a:noFill/>
              </a:ln>
              <a:solidFill>
                <a:srgbClr val="FFFFFF"/>
              </a:solidFill>
              <a:effectLst/>
              <a:uLnTx/>
              <a:uFillTx/>
              <a:latin typeface="Calibri"/>
              <a:ea typeface="+mn-ea"/>
              <a:cs typeface="+mn-cs"/>
            </a:endParaRPr>
          </a:p>
        </p:txBody>
      </p:sp>
      <p:sp>
        <p:nvSpPr>
          <p:cNvPr id="6" name="Left Arrow 8">
            <a:extLst>
              <a:ext uri="{FF2B5EF4-FFF2-40B4-BE49-F238E27FC236}">
                <a16:creationId xmlns:a16="http://schemas.microsoft.com/office/drawing/2014/main" id="{E844C9A7-5B8A-094D-87EF-63E0FD989525}"/>
              </a:ext>
            </a:extLst>
          </p:cNvPr>
          <p:cNvSpPr/>
          <p:nvPr/>
        </p:nvSpPr>
        <p:spPr>
          <a:xfrm flipH="1">
            <a:off x="966825" y="2232600"/>
            <a:ext cx="645937" cy="403845"/>
          </a:xfrm>
          <a:prstGeom prst="leftArrow">
            <a:avLst>
              <a:gd name="adj1" fmla="val 50000"/>
              <a:gd name="adj2" fmla="val 64002"/>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defPPr>
              <a:defRPr lang="en-US"/>
            </a:defPPr>
            <a:lvl1pPr algn="l" rtl="0" fontAlgn="base">
              <a:spcBef>
                <a:spcPct val="0"/>
              </a:spcBef>
              <a:spcAft>
                <a:spcPct val="0"/>
              </a:spcAft>
              <a:defRPr sz="3200" b="1" kern="1200">
                <a:solidFill>
                  <a:schemeClr val="lt1"/>
                </a:solidFill>
                <a:latin typeface="+mn-lt"/>
                <a:ea typeface="+mn-ea"/>
                <a:cs typeface="+mn-cs"/>
              </a:defRPr>
            </a:lvl1pPr>
            <a:lvl2pPr marL="457200" algn="l" rtl="0" fontAlgn="base">
              <a:spcBef>
                <a:spcPct val="0"/>
              </a:spcBef>
              <a:spcAft>
                <a:spcPct val="0"/>
              </a:spcAft>
              <a:defRPr sz="3200" b="1" kern="1200">
                <a:solidFill>
                  <a:schemeClr val="lt1"/>
                </a:solidFill>
                <a:latin typeface="+mn-lt"/>
                <a:ea typeface="+mn-ea"/>
                <a:cs typeface="+mn-cs"/>
              </a:defRPr>
            </a:lvl2pPr>
            <a:lvl3pPr marL="914400" algn="l" rtl="0" fontAlgn="base">
              <a:spcBef>
                <a:spcPct val="0"/>
              </a:spcBef>
              <a:spcAft>
                <a:spcPct val="0"/>
              </a:spcAft>
              <a:defRPr sz="3200" b="1" kern="1200">
                <a:solidFill>
                  <a:schemeClr val="lt1"/>
                </a:solidFill>
                <a:latin typeface="+mn-lt"/>
                <a:ea typeface="+mn-ea"/>
                <a:cs typeface="+mn-cs"/>
              </a:defRPr>
            </a:lvl3pPr>
            <a:lvl4pPr marL="1371600" algn="l" rtl="0" fontAlgn="base">
              <a:spcBef>
                <a:spcPct val="0"/>
              </a:spcBef>
              <a:spcAft>
                <a:spcPct val="0"/>
              </a:spcAft>
              <a:defRPr sz="3200" b="1" kern="1200">
                <a:solidFill>
                  <a:schemeClr val="lt1"/>
                </a:solidFill>
                <a:latin typeface="+mn-lt"/>
                <a:ea typeface="+mn-ea"/>
                <a:cs typeface="+mn-cs"/>
              </a:defRPr>
            </a:lvl4pPr>
            <a:lvl5pPr marL="1828800" algn="l" rtl="0" fontAlgn="base">
              <a:spcBef>
                <a:spcPct val="0"/>
              </a:spcBef>
              <a:spcAft>
                <a:spcPct val="0"/>
              </a:spcAft>
              <a:defRPr sz="3200" b="1" kern="1200">
                <a:solidFill>
                  <a:schemeClr val="lt1"/>
                </a:solidFill>
                <a:latin typeface="+mn-lt"/>
                <a:ea typeface="+mn-ea"/>
                <a:cs typeface="+mn-cs"/>
              </a:defRPr>
            </a:lvl5pPr>
            <a:lvl6pPr marL="2286000" algn="l" defTabSz="914400" rtl="0" eaLnBrk="1" latinLnBrk="0" hangingPunct="1">
              <a:defRPr sz="3200" b="1" kern="1200">
                <a:solidFill>
                  <a:schemeClr val="lt1"/>
                </a:solidFill>
                <a:latin typeface="+mn-lt"/>
                <a:ea typeface="+mn-ea"/>
                <a:cs typeface="+mn-cs"/>
              </a:defRPr>
            </a:lvl6pPr>
            <a:lvl7pPr marL="2743200" algn="l" defTabSz="914400" rtl="0" eaLnBrk="1" latinLnBrk="0" hangingPunct="1">
              <a:defRPr sz="3200" b="1" kern="1200">
                <a:solidFill>
                  <a:schemeClr val="lt1"/>
                </a:solidFill>
                <a:latin typeface="+mn-lt"/>
                <a:ea typeface="+mn-ea"/>
                <a:cs typeface="+mn-cs"/>
              </a:defRPr>
            </a:lvl7pPr>
            <a:lvl8pPr marL="3200400" algn="l" defTabSz="914400" rtl="0" eaLnBrk="1" latinLnBrk="0" hangingPunct="1">
              <a:defRPr sz="3200" b="1" kern="1200">
                <a:solidFill>
                  <a:schemeClr val="lt1"/>
                </a:solidFill>
                <a:latin typeface="+mn-lt"/>
                <a:ea typeface="+mn-ea"/>
                <a:cs typeface="+mn-cs"/>
              </a:defRPr>
            </a:lvl8pPr>
            <a:lvl9pPr marL="3657600" algn="l" defTabSz="914400" rtl="0" eaLnBrk="1" latinLnBrk="0" hangingPunct="1">
              <a:defRPr sz="3200" b="1" kern="1200">
                <a:solidFill>
                  <a:schemeClr val="lt1"/>
                </a:solidFill>
                <a:latin typeface="+mn-lt"/>
                <a:ea typeface="+mn-ea"/>
                <a:cs typeface="+mn-cs"/>
              </a:defRPr>
            </a:lvl9pPr>
          </a:lstStyle>
          <a:p>
            <a:pPr marL="0" marR="0" lvl="0" indent="0" algn="ctr" defTabSz="1219140" rtl="0"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dirty="0">
              <a:ln>
                <a:noFill/>
              </a:ln>
              <a:solidFill>
                <a:srgbClr val="FFFFFF"/>
              </a:solidFill>
              <a:effectLst/>
              <a:uLnTx/>
              <a:uFillTx/>
              <a:latin typeface="Calibri"/>
              <a:ea typeface="+mn-ea"/>
              <a:cs typeface="+mn-cs"/>
            </a:endParaRPr>
          </a:p>
        </p:txBody>
      </p:sp>
      <p:sp>
        <p:nvSpPr>
          <p:cNvPr id="7" name="Left Arrow 8">
            <a:extLst>
              <a:ext uri="{FF2B5EF4-FFF2-40B4-BE49-F238E27FC236}">
                <a16:creationId xmlns:a16="http://schemas.microsoft.com/office/drawing/2014/main" id="{B55F6C77-2DC1-C847-A1CD-10534327E225}"/>
              </a:ext>
            </a:extLst>
          </p:cNvPr>
          <p:cNvSpPr/>
          <p:nvPr/>
        </p:nvSpPr>
        <p:spPr>
          <a:xfrm flipH="1">
            <a:off x="966825" y="2886908"/>
            <a:ext cx="645937" cy="403845"/>
          </a:xfrm>
          <a:prstGeom prst="leftArrow">
            <a:avLst>
              <a:gd name="adj1" fmla="val 50000"/>
              <a:gd name="adj2" fmla="val 64002"/>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defPPr>
              <a:defRPr lang="en-US"/>
            </a:defPPr>
            <a:lvl1pPr algn="l" rtl="0" fontAlgn="base">
              <a:spcBef>
                <a:spcPct val="0"/>
              </a:spcBef>
              <a:spcAft>
                <a:spcPct val="0"/>
              </a:spcAft>
              <a:defRPr sz="3200" b="1" kern="1200">
                <a:solidFill>
                  <a:schemeClr val="lt1"/>
                </a:solidFill>
                <a:latin typeface="+mn-lt"/>
                <a:ea typeface="+mn-ea"/>
                <a:cs typeface="+mn-cs"/>
              </a:defRPr>
            </a:lvl1pPr>
            <a:lvl2pPr marL="457200" algn="l" rtl="0" fontAlgn="base">
              <a:spcBef>
                <a:spcPct val="0"/>
              </a:spcBef>
              <a:spcAft>
                <a:spcPct val="0"/>
              </a:spcAft>
              <a:defRPr sz="3200" b="1" kern="1200">
                <a:solidFill>
                  <a:schemeClr val="lt1"/>
                </a:solidFill>
                <a:latin typeface="+mn-lt"/>
                <a:ea typeface="+mn-ea"/>
                <a:cs typeface="+mn-cs"/>
              </a:defRPr>
            </a:lvl2pPr>
            <a:lvl3pPr marL="914400" algn="l" rtl="0" fontAlgn="base">
              <a:spcBef>
                <a:spcPct val="0"/>
              </a:spcBef>
              <a:spcAft>
                <a:spcPct val="0"/>
              </a:spcAft>
              <a:defRPr sz="3200" b="1" kern="1200">
                <a:solidFill>
                  <a:schemeClr val="lt1"/>
                </a:solidFill>
                <a:latin typeface="+mn-lt"/>
                <a:ea typeface="+mn-ea"/>
                <a:cs typeface="+mn-cs"/>
              </a:defRPr>
            </a:lvl3pPr>
            <a:lvl4pPr marL="1371600" algn="l" rtl="0" fontAlgn="base">
              <a:spcBef>
                <a:spcPct val="0"/>
              </a:spcBef>
              <a:spcAft>
                <a:spcPct val="0"/>
              </a:spcAft>
              <a:defRPr sz="3200" b="1" kern="1200">
                <a:solidFill>
                  <a:schemeClr val="lt1"/>
                </a:solidFill>
                <a:latin typeface="+mn-lt"/>
                <a:ea typeface="+mn-ea"/>
                <a:cs typeface="+mn-cs"/>
              </a:defRPr>
            </a:lvl4pPr>
            <a:lvl5pPr marL="1828800" algn="l" rtl="0" fontAlgn="base">
              <a:spcBef>
                <a:spcPct val="0"/>
              </a:spcBef>
              <a:spcAft>
                <a:spcPct val="0"/>
              </a:spcAft>
              <a:defRPr sz="3200" b="1" kern="1200">
                <a:solidFill>
                  <a:schemeClr val="lt1"/>
                </a:solidFill>
                <a:latin typeface="+mn-lt"/>
                <a:ea typeface="+mn-ea"/>
                <a:cs typeface="+mn-cs"/>
              </a:defRPr>
            </a:lvl5pPr>
            <a:lvl6pPr marL="2286000" algn="l" defTabSz="914400" rtl="0" eaLnBrk="1" latinLnBrk="0" hangingPunct="1">
              <a:defRPr sz="3200" b="1" kern="1200">
                <a:solidFill>
                  <a:schemeClr val="lt1"/>
                </a:solidFill>
                <a:latin typeface="+mn-lt"/>
                <a:ea typeface="+mn-ea"/>
                <a:cs typeface="+mn-cs"/>
              </a:defRPr>
            </a:lvl6pPr>
            <a:lvl7pPr marL="2743200" algn="l" defTabSz="914400" rtl="0" eaLnBrk="1" latinLnBrk="0" hangingPunct="1">
              <a:defRPr sz="3200" b="1" kern="1200">
                <a:solidFill>
                  <a:schemeClr val="lt1"/>
                </a:solidFill>
                <a:latin typeface="+mn-lt"/>
                <a:ea typeface="+mn-ea"/>
                <a:cs typeface="+mn-cs"/>
              </a:defRPr>
            </a:lvl7pPr>
            <a:lvl8pPr marL="3200400" algn="l" defTabSz="914400" rtl="0" eaLnBrk="1" latinLnBrk="0" hangingPunct="1">
              <a:defRPr sz="3200" b="1" kern="1200">
                <a:solidFill>
                  <a:schemeClr val="lt1"/>
                </a:solidFill>
                <a:latin typeface="+mn-lt"/>
                <a:ea typeface="+mn-ea"/>
                <a:cs typeface="+mn-cs"/>
              </a:defRPr>
            </a:lvl8pPr>
            <a:lvl9pPr marL="3657600" algn="l" defTabSz="914400" rtl="0" eaLnBrk="1" latinLnBrk="0" hangingPunct="1">
              <a:defRPr sz="3200" b="1" kern="1200">
                <a:solidFill>
                  <a:schemeClr val="lt1"/>
                </a:solidFill>
                <a:latin typeface="+mn-lt"/>
                <a:ea typeface="+mn-ea"/>
                <a:cs typeface="+mn-cs"/>
              </a:defRPr>
            </a:lvl9pPr>
          </a:lstStyle>
          <a:p>
            <a:pPr marL="0" marR="0" lvl="0" indent="0" algn="ctr" defTabSz="1219140" rtl="0"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dirty="0">
              <a:ln>
                <a:noFill/>
              </a:ln>
              <a:solidFill>
                <a:srgbClr val="FFFFFF"/>
              </a:solidFill>
              <a:effectLst/>
              <a:uLnTx/>
              <a:uFillTx/>
              <a:latin typeface="Calibri"/>
              <a:ea typeface="+mn-ea"/>
              <a:cs typeface="+mn-cs"/>
            </a:endParaRPr>
          </a:p>
        </p:txBody>
      </p:sp>
      <p:sp>
        <p:nvSpPr>
          <p:cNvPr id="8" name="Left Arrow 8">
            <a:extLst>
              <a:ext uri="{FF2B5EF4-FFF2-40B4-BE49-F238E27FC236}">
                <a16:creationId xmlns:a16="http://schemas.microsoft.com/office/drawing/2014/main" id="{044C328D-D3D0-6242-827B-F92B822EC4EA}"/>
              </a:ext>
            </a:extLst>
          </p:cNvPr>
          <p:cNvSpPr/>
          <p:nvPr/>
        </p:nvSpPr>
        <p:spPr>
          <a:xfrm flipH="1">
            <a:off x="966825" y="3544178"/>
            <a:ext cx="645937" cy="403845"/>
          </a:xfrm>
          <a:prstGeom prst="leftArrow">
            <a:avLst>
              <a:gd name="adj1" fmla="val 50000"/>
              <a:gd name="adj2" fmla="val 64002"/>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defPPr>
              <a:defRPr lang="en-US"/>
            </a:defPPr>
            <a:lvl1pPr algn="l" rtl="0" fontAlgn="base">
              <a:spcBef>
                <a:spcPct val="0"/>
              </a:spcBef>
              <a:spcAft>
                <a:spcPct val="0"/>
              </a:spcAft>
              <a:defRPr sz="3200" b="1" kern="1200">
                <a:solidFill>
                  <a:schemeClr val="lt1"/>
                </a:solidFill>
                <a:latin typeface="+mn-lt"/>
                <a:ea typeface="+mn-ea"/>
                <a:cs typeface="+mn-cs"/>
              </a:defRPr>
            </a:lvl1pPr>
            <a:lvl2pPr marL="457200" algn="l" rtl="0" fontAlgn="base">
              <a:spcBef>
                <a:spcPct val="0"/>
              </a:spcBef>
              <a:spcAft>
                <a:spcPct val="0"/>
              </a:spcAft>
              <a:defRPr sz="3200" b="1" kern="1200">
                <a:solidFill>
                  <a:schemeClr val="lt1"/>
                </a:solidFill>
                <a:latin typeface="+mn-lt"/>
                <a:ea typeface="+mn-ea"/>
                <a:cs typeface="+mn-cs"/>
              </a:defRPr>
            </a:lvl2pPr>
            <a:lvl3pPr marL="914400" algn="l" rtl="0" fontAlgn="base">
              <a:spcBef>
                <a:spcPct val="0"/>
              </a:spcBef>
              <a:spcAft>
                <a:spcPct val="0"/>
              </a:spcAft>
              <a:defRPr sz="3200" b="1" kern="1200">
                <a:solidFill>
                  <a:schemeClr val="lt1"/>
                </a:solidFill>
                <a:latin typeface="+mn-lt"/>
                <a:ea typeface="+mn-ea"/>
                <a:cs typeface="+mn-cs"/>
              </a:defRPr>
            </a:lvl3pPr>
            <a:lvl4pPr marL="1371600" algn="l" rtl="0" fontAlgn="base">
              <a:spcBef>
                <a:spcPct val="0"/>
              </a:spcBef>
              <a:spcAft>
                <a:spcPct val="0"/>
              </a:spcAft>
              <a:defRPr sz="3200" b="1" kern="1200">
                <a:solidFill>
                  <a:schemeClr val="lt1"/>
                </a:solidFill>
                <a:latin typeface="+mn-lt"/>
                <a:ea typeface="+mn-ea"/>
                <a:cs typeface="+mn-cs"/>
              </a:defRPr>
            </a:lvl4pPr>
            <a:lvl5pPr marL="1828800" algn="l" rtl="0" fontAlgn="base">
              <a:spcBef>
                <a:spcPct val="0"/>
              </a:spcBef>
              <a:spcAft>
                <a:spcPct val="0"/>
              </a:spcAft>
              <a:defRPr sz="3200" b="1" kern="1200">
                <a:solidFill>
                  <a:schemeClr val="lt1"/>
                </a:solidFill>
                <a:latin typeface="+mn-lt"/>
                <a:ea typeface="+mn-ea"/>
                <a:cs typeface="+mn-cs"/>
              </a:defRPr>
            </a:lvl5pPr>
            <a:lvl6pPr marL="2286000" algn="l" defTabSz="914400" rtl="0" eaLnBrk="1" latinLnBrk="0" hangingPunct="1">
              <a:defRPr sz="3200" b="1" kern="1200">
                <a:solidFill>
                  <a:schemeClr val="lt1"/>
                </a:solidFill>
                <a:latin typeface="+mn-lt"/>
                <a:ea typeface="+mn-ea"/>
                <a:cs typeface="+mn-cs"/>
              </a:defRPr>
            </a:lvl6pPr>
            <a:lvl7pPr marL="2743200" algn="l" defTabSz="914400" rtl="0" eaLnBrk="1" latinLnBrk="0" hangingPunct="1">
              <a:defRPr sz="3200" b="1" kern="1200">
                <a:solidFill>
                  <a:schemeClr val="lt1"/>
                </a:solidFill>
                <a:latin typeface="+mn-lt"/>
                <a:ea typeface="+mn-ea"/>
                <a:cs typeface="+mn-cs"/>
              </a:defRPr>
            </a:lvl7pPr>
            <a:lvl8pPr marL="3200400" algn="l" defTabSz="914400" rtl="0" eaLnBrk="1" latinLnBrk="0" hangingPunct="1">
              <a:defRPr sz="3200" b="1" kern="1200">
                <a:solidFill>
                  <a:schemeClr val="lt1"/>
                </a:solidFill>
                <a:latin typeface="+mn-lt"/>
                <a:ea typeface="+mn-ea"/>
                <a:cs typeface="+mn-cs"/>
              </a:defRPr>
            </a:lvl8pPr>
            <a:lvl9pPr marL="3657600" algn="l" defTabSz="914400" rtl="0" eaLnBrk="1" latinLnBrk="0" hangingPunct="1">
              <a:defRPr sz="3200" b="1" kern="1200">
                <a:solidFill>
                  <a:schemeClr val="lt1"/>
                </a:solidFill>
                <a:latin typeface="+mn-lt"/>
                <a:ea typeface="+mn-ea"/>
                <a:cs typeface="+mn-cs"/>
              </a:defRPr>
            </a:lvl9pPr>
          </a:lstStyle>
          <a:p>
            <a:pPr marL="0" marR="0" lvl="0" indent="0" algn="ctr" defTabSz="1219140" rtl="0"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dirty="0">
              <a:ln>
                <a:noFill/>
              </a:ln>
              <a:solidFill>
                <a:srgbClr val="FFFFFF"/>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F7A44E35-6104-00F1-C956-A4E9FBC1B832}"/>
              </a:ext>
            </a:extLst>
          </p:cNvPr>
          <p:cNvSpPr/>
          <p:nvPr/>
        </p:nvSpPr>
        <p:spPr>
          <a:xfrm>
            <a:off x="1291472" y="4079631"/>
            <a:ext cx="9341963" cy="1538744"/>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3812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8DB5D9-7F96-4F9A-9BEA-2FFD2FE47660}"/>
              </a:ext>
            </a:extLst>
          </p:cNvPr>
          <p:cNvSpPr>
            <a:spLocks noGrp="1"/>
          </p:cNvSpPr>
          <p:nvPr>
            <p:ph idx="1"/>
          </p:nvPr>
        </p:nvSpPr>
        <p:spPr>
          <a:xfrm>
            <a:off x="1362456" y="1524746"/>
            <a:ext cx="10515600" cy="4891627"/>
          </a:xfrm>
        </p:spPr>
        <p:txBody>
          <a:bodyPr/>
          <a:lstStyle/>
          <a:p>
            <a:pPr lvl="0">
              <a:spcBef>
                <a:spcPts val="1800"/>
              </a:spcBef>
            </a:pPr>
            <a:r>
              <a:rPr lang="en-US" dirty="0"/>
              <a:t>Atrial Natriuretic Peptides (ANP)</a:t>
            </a:r>
          </a:p>
          <a:p>
            <a:pPr lvl="0">
              <a:spcBef>
                <a:spcPts val="1800"/>
              </a:spcBef>
            </a:pPr>
            <a:r>
              <a:rPr lang="en-US" dirty="0"/>
              <a:t>E</a:t>
            </a:r>
            <a:r>
              <a:rPr lang="en-US" noProof="0" dirty="0"/>
              <a:t>ndothelin Receptor </a:t>
            </a:r>
            <a:r>
              <a:rPr lang="en-US" dirty="0"/>
              <a:t>A</a:t>
            </a:r>
            <a:r>
              <a:rPr lang="en-US" noProof="0" dirty="0"/>
              <a:t>ntagonists (ERA)</a:t>
            </a:r>
          </a:p>
          <a:p>
            <a:pPr>
              <a:spcBef>
                <a:spcPts val="1800"/>
              </a:spcBef>
            </a:pPr>
            <a:r>
              <a:rPr lang="en-US" dirty="0"/>
              <a:t>Centrally Acting Aminopeptidase A Inhibitors (APAi)</a:t>
            </a:r>
          </a:p>
          <a:p>
            <a:pPr lvl="0">
              <a:spcBef>
                <a:spcPts val="1800"/>
              </a:spcBef>
            </a:pPr>
            <a:r>
              <a:rPr lang="en-US" dirty="0"/>
              <a:t>N</a:t>
            </a:r>
            <a:r>
              <a:rPr lang="en-US" noProof="0" dirty="0" err="1"/>
              <a:t>onsteroidal</a:t>
            </a:r>
            <a:r>
              <a:rPr lang="en-US" noProof="0" dirty="0"/>
              <a:t> </a:t>
            </a:r>
            <a:r>
              <a:rPr lang="en-US" dirty="0"/>
              <a:t>M</a:t>
            </a:r>
            <a:r>
              <a:rPr lang="en-US" noProof="0" dirty="0" err="1"/>
              <a:t>ineralocorticoid</a:t>
            </a:r>
            <a:r>
              <a:rPr lang="en-US" noProof="0" dirty="0"/>
              <a:t> </a:t>
            </a:r>
            <a:r>
              <a:rPr lang="en-US" dirty="0"/>
              <a:t>R</a:t>
            </a:r>
            <a:r>
              <a:rPr lang="en-US" noProof="0" dirty="0"/>
              <a:t>eceptor </a:t>
            </a:r>
            <a:r>
              <a:rPr lang="en-US" dirty="0"/>
              <a:t>A</a:t>
            </a:r>
            <a:r>
              <a:rPr lang="en-US" noProof="0" dirty="0"/>
              <a:t>ntagonists</a:t>
            </a:r>
            <a:r>
              <a:rPr lang="en-US" dirty="0"/>
              <a:t> (MRA)</a:t>
            </a:r>
            <a:endParaRPr lang="en-US" noProof="0" dirty="0"/>
          </a:p>
          <a:p>
            <a:pPr lvl="0">
              <a:spcBef>
                <a:spcPts val="1800"/>
              </a:spcBef>
            </a:pPr>
            <a:r>
              <a:rPr lang="en-US" noProof="0" dirty="0"/>
              <a:t>Dual Angiotensin II Receptor-neprilysin </a:t>
            </a:r>
            <a:r>
              <a:rPr lang="en-US" dirty="0"/>
              <a:t>I</a:t>
            </a:r>
            <a:r>
              <a:rPr lang="en-US" noProof="0" dirty="0"/>
              <a:t>nhibitors (ARNI) </a:t>
            </a:r>
            <a:endParaRPr lang="en-US" dirty="0"/>
          </a:p>
          <a:p>
            <a:pPr lvl="0">
              <a:spcBef>
                <a:spcPts val="1800"/>
              </a:spcBef>
            </a:pPr>
            <a:r>
              <a:rPr lang="en-US" dirty="0"/>
              <a:t>S</a:t>
            </a:r>
            <a:r>
              <a:rPr lang="en-US" noProof="0" dirty="0"/>
              <a:t>odium-glucose Cotransporter 2 Inhibitors</a:t>
            </a:r>
            <a:r>
              <a:rPr lang="en-US" dirty="0"/>
              <a:t> (SGLT2i)</a:t>
            </a:r>
          </a:p>
          <a:p>
            <a:pPr>
              <a:spcBef>
                <a:spcPts val="1800"/>
              </a:spcBef>
            </a:pPr>
            <a:endParaRPr lang="en-US" dirty="0"/>
          </a:p>
        </p:txBody>
      </p:sp>
      <p:sp>
        <p:nvSpPr>
          <p:cNvPr id="2" name="Title 1">
            <a:extLst>
              <a:ext uri="{FF2B5EF4-FFF2-40B4-BE49-F238E27FC236}">
                <a16:creationId xmlns:a16="http://schemas.microsoft.com/office/drawing/2014/main" id="{262671C8-13B0-4203-BB71-34BBC5AC0204}"/>
              </a:ext>
            </a:extLst>
          </p:cNvPr>
          <p:cNvSpPr>
            <a:spLocks noGrp="1"/>
          </p:cNvSpPr>
          <p:nvPr>
            <p:ph type="title"/>
          </p:nvPr>
        </p:nvSpPr>
        <p:spPr>
          <a:xfrm>
            <a:off x="838200" y="-1"/>
            <a:ext cx="11039856" cy="1105949"/>
          </a:xfrm>
        </p:spPr>
        <p:txBody>
          <a:bodyPr>
            <a:normAutofit/>
          </a:bodyPr>
          <a:lstStyle/>
          <a:p>
            <a:r>
              <a:rPr lang="en-US" sz="3400" noProof="0" dirty="0"/>
              <a:t>Emerging Drug Classes for Difficult to Treat and RH</a:t>
            </a:r>
            <a:endParaRPr lang="en-US" sz="3400" dirty="0"/>
          </a:p>
        </p:txBody>
      </p:sp>
      <p:sp>
        <p:nvSpPr>
          <p:cNvPr id="13" name="Footer Placeholder 12">
            <a:extLst>
              <a:ext uri="{FF2B5EF4-FFF2-40B4-BE49-F238E27FC236}">
                <a16:creationId xmlns:a16="http://schemas.microsoft.com/office/drawing/2014/main" id="{4696F0E6-F51A-3DBC-A246-33C99521FD54}"/>
              </a:ext>
            </a:extLst>
          </p:cNvPr>
          <p:cNvSpPr>
            <a:spLocks noGrp="1"/>
          </p:cNvSpPr>
          <p:nvPr>
            <p:ph type="ftr" sz="quarter" idx="3"/>
          </p:nvPr>
        </p:nvSpPr>
        <p:spPr/>
        <p:txBody>
          <a:bodyPr/>
          <a:lstStyle/>
          <a:p>
            <a:r>
              <a:rPr lang="en-US" sz="1200" dirty="0">
                <a:latin typeface="Arial" panose="020B0604020202020204" pitchFamily="34" charset="0"/>
                <a:cs typeface="Arial" panose="020B0604020202020204" pitchFamily="34" charset="0"/>
              </a:rPr>
              <a:t>RH, resistant hypertension.</a:t>
            </a:r>
          </a:p>
          <a:p>
            <a:r>
              <a:rPr lang="en-US" sz="1200" dirty="0">
                <a:latin typeface="Arial" panose="020B0604020202020204" pitchFamily="34" charset="0"/>
                <a:cs typeface="Arial" panose="020B0604020202020204" pitchFamily="34" charset="0"/>
              </a:rPr>
              <a:t>Azizi M, et al. </a:t>
            </a:r>
            <a:r>
              <a:rPr lang="en-US" sz="1200" i="1" dirty="0">
                <a:latin typeface="Arial" panose="020B0604020202020204" pitchFamily="34" charset="0"/>
                <a:cs typeface="Arial" panose="020B0604020202020204" pitchFamily="34" charset="0"/>
              </a:rPr>
              <a:t>Hypertension. </a:t>
            </a:r>
            <a:r>
              <a:rPr lang="en-US" sz="1200" dirty="0">
                <a:latin typeface="Arial" panose="020B0604020202020204" pitchFamily="34" charset="0"/>
                <a:cs typeface="Arial" panose="020B0604020202020204" pitchFamily="34" charset="0"/>
              </a:rPr>
              <a:t>2019;74(5):1075-1083. </a:t>
            </a:r>
          </a:p>
        </p:txBody>
      </p:sp>
      <p:sp>
        <p:nvSpPr>
          <p:cNvPr id="5" name="Left Arrow 8">
            <a:extLst>
              <a:ext uri="{FF2B5EF4-FFF2-40B4-BE49-F238E27FC236}">
                <a16:creationId xmlns:a16="http://schemas.microsoft.com/office/drawing/2014/main" id="{B7EB1C01-FC12-4745-BFC0-F96C22E7B72D}"/>
              </a:ext>
            </a:extLst>
          </p:cNvPr>
          <p:cNvSpPr/>
          <p:nvPr/>
        </p:nvSpPr>
        <p:spPr>
          <a:xfrm flipH="1">
            <a:off x="966825" y="1569150"/>
            <a:ext cx="645937" cy="403845"/>
          </a:xfrm>
          <a:prstGeom prst="leftArrow">
            <a:avLst>
              <a:gd name="adj1" fmla="val 50000"/>
              <a:gd name="adj2" fmla="val 64002"/>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defPPr>
              <a:defRPr lang="en-US"/>
            </a:defPPr>
            <a:lvl1pPr algn="l" rtl="0" fontAlgn="base">
              <a:spcBef>
                <a:spcPct val="0"/>
              </a:spcBef>
              <a:spcAft>
                <a:spcPct val="0"/>
              </a:spcAft>
              <a:defRPr sz="3200" b="1" kern="1200">
                <a:solidFill>
                  <a:schemeClr val="lt1"/>
                </a:solidFill>
                <a:latin typeface="+mn-lt"/>
                <a:ea typeface="+mn-ea"/>
                <a:cs typeface="+mn-cs"/>
              </a:defRPr>
            </a:lvl1pPr>
            <a:lvl2pPr marL="457200" algn="l" rtl="0" fontAlgn="base">
              <a:spcBef>
                <a:spcPct val="0"/>
              </a:spcBef>
              <a:spcAft>
                <a:spcPct val="0"/>
              </a:spcAft>
              <a:defRPr sz="3200" b="1" kern="1200">
                <a:solidFill>
                  <a:schemeClr val="lt1"/>
                </a:solidFill>
                <a:latin typeface="+mn-lt"/>
                <a:ea typeface="+mn-ea"/>
                <a:cs typeface="+mn-cs"/>
              </a:defRPr>
            </a:lvl2pPr>
            <a:lvl3pPr marL="914400" algn="l" rtl="0" fontAlgn="base">
              <a:spcBef>
                <a:spcPct val="0"/>
              </a:spcBef>
              <a:spcAft>
                <a:spcPct val="0"/>
              </a:spcAft>
              <a:defRPr sz="3200" b="1" kern="1200">
                <a:solidFill>
                  <a:schemeClr val="lt1"/>
                </a:solidFill>
                <a:latin typeface="+mn-lt"/>
                <a:ea typeface="+mn-ea"/>
                <a:cs typeface="+mn-cs"/>
              </a:defRPr>
            </a:lvl3pPr>
            <a:lvl4pPr marL="1371600" algn="l" rtl="0" fontAlgn="base">
              <a:spcBef>
                <a:spcPct val="0"/>
              </a:spcBef>
              <a:spcAft>
                <a:spcPct val="0"/>
              </a:spcAft>
              <a:defRPr sz="3200" b="1" kern="1200">
                <a:solidFill>
                  <a:schemeClr val="lt1"/>
                </a:solidFill>
                <a:latin typeface="+mn-lt"/>
                <a:ea typeface="+mn-ea"/>
                <a:cs typeface="+mn-cs"/>
              </a:defRPr>
            </a:lvl4pPr>
            <a:lvl5pPr marL="1828800" algn="l" rtl="0" fontAlgn="base">
              <a:spcBef>
                <a:spcPct val="0"/>
              </a:spcBef>
              <a:spcAft>
                <a:spcPct val="0"/>
              </a:spcAft>
              <a:defRPr sz="3200" b="1" kern="1200">
                <a:solidFill>
                  <a:schemeClr val="lt1"/>
                </a:solidFill>
                <a:latin typeface="+mn-lt"/>
                <a:ea typeface="+mn-ea"/>
                <a:cs typeface="+mn-cs"/>
              </a:defRPr>
            </a:lvl5pPr>
            <a:lvl6pPr marL="2286000" algn="l" defTabSz="914400" rtl="0" eaLnBrk="1" latinLnBrk="0" hangingPunct="1">
              <a:defRPr sz="3200" b="1" kern="1200">
                <a:solidFill>
                  <a:schemeClr val="lt1"/>
                </a:solidFill>
                <a:latin typeface="+mn-lt"/>
                <a:ea typeface="+mn-ea"/>
                <a:cs typeface="+mn-cs"/>
              </a:defRPr>
            </a:lvl6pPr>
            <a:lvl7pPr marL="2743200" algn="l" defTabSz="914400" rtl="0" eaLnBrk="1" latinLnBrk="0" hangingPunct="1">
              <a:defRPr sz="3200" b="1" kern="1200">
                <a:solidFill>
                  <a:schemeClr val="lt1"/>
                </a:solidFill>
                <a:latin typeface="+mn-lt"/>
                <a:ea typeface="+mn-ea"/>
                <a:cs typeface="+mn-cs"/>
              </a:defRPr>
            </a:lvl7pPr>
            <a:lvl8pPr marL="3200400" algn="l" defTabSz="914400" rtl="0" eaLnBrk="1" latinLnBrk="0" hangingPunct="1">
              <a:defRPr sz="3200" b="1" kern="1200">
                <a:solidFill>
                  <a:schemeClr val="lt1"/>
                </a:solidFill>
                <a:latin typeface="+mn-lt"/>
                <a:ea typeface="+mn-ea"/>
                <a:cs typeface="+mn-cs"/>
              </a:defRPr>
            </a:lvl8pPr>
            <a:lvl9pPr marL="3657600" algn="l" defTabSz="914400" rtl="0" eaLnBrk="1" latinLnBrk="0" hangingPunct="1">
              <a:defRPr sz="3200" b="1" kern="1200">
                <a:solidFill>
                  <a:schemeClr val="lt1"/>
                </a:solidFill>
                <a:latin typeface="+mn-lt"/>
                <a:ea typeface="+mn-ea"/>
                <a:cs typeface="+mn-cs"/>
              </a:defRPr>
            </a:lvl9pPr>
          </a:lstStyle>
          <a:p>
            <a:pPr marL="0" marR="0" lvl="0" indent="0" algn="ctr" defTabSz="1219140" rtl="0"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dirty="0">
              <a:ln>
                <a:noFill/>
              </a:ln>
              <a:solidFill>
                <a:srgbClr val="FFFFFF"/>
              </a:solidFill>
              <a:effectLst/>
              <a:uLnTx/>
              <a:uFillTx/>
              <a:latin typeface="Calibri"/>
              <a:ea typeface="+mn-ea"/>
              <a:cs typeface="+mn-cs"/>
            </a:endParaRPr>
          </a:p>
        </p:txBody>
      </p:sp>
      <p:sp>
        <p:nvSpPr>
          <p:cNvPr id="6" name="Left Arrow 8">
            <a:extLst>
              <a:ext uri="{FF2B5EF4-FFF2-40B4-BE49-F238E27FC236}">
                <a16:creationId xmlns:a16="http://schemas.microsoft.com/office/drawing/2014/main" id="{E844C9A7-5B8A-094D-87EF-63E0FD989525}"/>
              </a:ext>
            </a:extLst>
          </p:cNvPr>
          <p:cNvSpPr/>
          <p:nvPr/>
        </p:nvSpPr>
        <p:spPr>
          <a:xfrm flipH="1">
            <a:off x="966825" y="2232600"/>
            <a:ext cx="645937" cy="403845"/>
          </a:xfrm>
          <a:prstGeom prst="leftArrow">
            <a:avLst>
              <a:gd name="adj1" fmla="val 50000"/>
              <a:gd name="adj2" fmla="val 64002"/>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defPPr>
              <a:defRPr lang="en-US"/>
            </a:defPPr>
            <a:lvl1pPr algn="l" rtl="0" fontAlgn="base">
              <a:spcBef>
                <a:spcPct val="0"/>
              </a:spcBef>
              <a:spcAft>
                <a:spcPct val="0"/>
              </a:spcAft>
              <a:defRPr sz="3200" b="1" kern="1200">
                <a:solidFill>
                  <a:schemeClr val="lt1"/>
                </a:solidFill>
                <a:latin typeface="+mn-lt"/>
                <a:ea typeface="+mn-ea"/>
                <a:cs typeface="+mn-cs"/>
              </a:defRPr>
            </a:lvl1pPr>
            <a:lvl2pPr marL="457200" algn="l" rtl="0" fontAlgn="base">
              <a:spcBef>
                <a:spcPct val="0"/>
              </a:spcBef>
              <a:spcAft>
                <a:spcPct val="0"/>
              </a:spcAft>
              <a:defRPr sz="3200" b="1" kern="1200">
                <a:solidFill>
                  <a:schemeClr val="lt1"/>
                </a:solidFill>
                <a:latin typeface="+mn-lt"/>
                <a:ea typeface="+mn-ea"/>
                <a:cs typeface="+mn-cs"/>
              </a:defRPr>
            </a:lvl2pPr>
            <a:lvl3pPr marL="914400" algn="l" rtl="0" fontAlgn="base">
              <a:spcBef>
                <a:spcPct val="0"/>
              </a:spcBef>
              <a:spcAft>
                <a:spcPct val="0"/>
              </a:spcAft>
              <a:defRPr sz="3200" b="1" kern="1200">
                <a:solidFill>
                  <a:schemeClr val="lt1"/>
                </a:solidFill>
                <a:latin typeface="+mn-lt"/>
                <a:ea typeface="+mn-ea"/>
                <a:cs typeface="+mn-cs"/>
              </a:defRPr>
            </a:lvl3pPr>
            <a:lvl4pPr marL="1371600" algn="l" rtl="0" fontAlgn="base">
              <a:spcBef>
                <a:spcPct val="0"/>
              </a:spcBef>
              <a:spcAft>
                <a:spcPct val="0"/>
              </a:spcAft>
              <a:defRPr sz="3200" b="1" kern="1200">
                <a:solidFill>
                  <a:schemeClr val="lt1"/>
                </a:solidFill>
                <a:latin typeface="+mn-lt"/>
                <a:ea typeface="+mn-ea"/>
                <a:cs typeface="+mn-cs"/>
              </a:defRPr>
            </a:lvl4pPr>
            <a:lvl5pPr marL="1828800" algn="l" rtl="0" fontAlgn="base">
              <a:spcBef>
                <a:spcPct val="0"/>
              </a:spcBef>
              <a:spcAft>
                <a:spcPct val="0"/>
              </a:spcAft>
              <a:defRPr sz="3200" b="1" kern="1200">
                <a:solidFill>
                  <a:schemeClr val="lt1"/>
                </a:solidFill>
                <a:latin typeface="+mn-lt"/>
                <a:ea typeface="+mn-ea"/>
                <a:cs typeface="+mn-cs"/>
              </a:defRPr>
            </a:lvl5pPr>
            <a:lvl6pPr marL="2286000" algn="l" defTabSz="914400" rtl="0" eaLnBrk="1" latinLnBrk="0" hangingPunct="1">
              <a:defRPr sz="3200" b="1" kern="1200">
                <a:solidFill>
                  <a:schemeClr val="lt1"/>
                </a:solidFill>
                <a:latin typeface="+mn-lt"/>
                <a:ea typeface="+mn-ea"/>
                <a:cs typeface="+mn-cs"/>
              </a:defRPr>
            </a:lvl6pPr>
            <a:lvl7pPr marL="2743200" algn="l" defTabSz="914400" rtl="0" eaLnBrk="1" latinLnBrk="0" hangingPunct="1">
              <a:defRPr sz="3200" b="1" kern="1200">
                <a:solidFill>
                  <a:schemeClr val="lt1"/>
                </a:solidFill>
                <a:latin typeface="+mn-lt"/>
                <a:ea typeface="+mn-ea"/>
                <a:cs typeface="+mn-cs"/>
              </a:defRPr>
            </a:lvl7pPr>
            <a:lvl8pPr marL="3200400" algn="l" defTabSz="914400" rtl="0" eaLnBrk="1" latinLnBrk="0" hangingPunct="1">
              <a:defRPr sz="3200" b="1" kern="1200">
                <a:solidFill>
                  <a:schemeClr val="lt1"/>
                </a:solidFill>
                <a:latin typeface="+mn-lt"/>
                <a:ea typeface="+mn-ea"/>
                <a:cs typeface="+mn-cs"/>
              </a:defRPr>
            </a:lvl8pPr>
            <a:lvl9pPr marL="3657600" algn="l" defTabSz="914400" rtl="0" eaLnBrk="1" latinLnBrk="0" hangingPunct="1">
              <a:defRPr sz="3200" b="1" kern="1200">
                <a:solidFill>
                  <a:schemeClr val="lt1"/>
                </a:solidFill>
                <a:latin typeface="+mn-lt"/>
                <a:ea typeface="+mn-ea"/>
                <a:cs typeface="+mn-cs"/>
              </a:defRPr>
            </a:lvl9pPr>
          </a:lstStyle>
          <a:p>
            <a:pPr marL="0" marR="0" lvl="0" indent="0" algn="ctr" defTabSz="1219140" rtl="0"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dirty="0">
              <a:ln>
                <a:noFill/>
              </a:ln>
              <a:solidFill>
                <a:srgbClr val="FFFFFF"/>
              </a:solidFill>
              <a:effectLst/>
              <a:uLnTx/>
              <a:uFillTx/>
              <a:latin typeface="Calibri"/>
              <a:ea typeface="+mn-ea"/>
              <a:cs typeface="+mn-cs"/>
            </a:endParaRPr>
          </a:p>
        </p:txBody>
      </p:sp>
      <p:sp>
        <p:nvSpPr>
          <p:cNvPr id="7" name="Left Arrow 8">
            <a:extLst>
              <a:ext uri="{FF2B5EF4-FFF2-40B4-BE49-F238E27FC236}">
                <a16:creationId xmlns:a16="http://schemas.microsoft.com/office/drawing/2014/main" id="{B55F6C77-2DC1-C847-A1CD-10534327E225}"/>
              </a:ext>
            </a:extLst>
          </p:cNvPr>
          <p:cNvSpPr/>
          <p:nvPr/>
        </p:nvSpPr>
        <p:spPr>
          <a:xfrm flipH="1">
            <a:off x="966825" y="2886908"/>
            <a:ext cx="645937" cy="403845"/>
          </a:xfrm>
          <a:prstGeom prst="leftArrow">
            <a:avLst>
              <a:gd name="adj1" fmla="val 50000"/>
              <a:gd name="adj2" fmla="val 64002"/>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defPPr>
              <a:defRPr lang="en-US"/>
            </a:defPPr>
            <a:lvl1pPr algn="l" rtl="0" fontAlgn="base">
              <a:spcBef>
                <a:spcPct val="0"/>
              </a:spcBef>
              <a:spcAft>
                <a:spcPct val="0"/>
              </a:spcAft>
              <a:defRPr sz="3200" b="1" kern="1200">
                <a:solidFill>
                  <a:schemeClr val="lt1"/>
                </a:solidFill>
                <a:latin typeface="+mn-lt"/>
                <a:ea typeface="+mn-ea"/>
                <a:cs typeface="+mn-cs"/>
              </a:defRPr>
            </a:lvl1pPr>
            <a:lvl2pPr marL="457200" algn="l" rtl="0" fontAlgn="base">
              <a:spcBef>
                <a:spcPct val="0"/>
              </a:spcBef>
              <a:spcAft>
                <a:spcPct val="0"/>
              </a:spcAft>
              <a:defRPr sz="3200" b="1" kern="1200">
                <a:solidFill>
                  <a:schemeClr val="lt1"/>
                </a:solidFill>
                <a:latin typeface="+mn-lt"/>
                <a:ea typeface="+mn-ea"/>
                <a:cs typeface="+mn-cs"/>
              </a:defRPr>
            </a:lvl2pPr>
            <a:lvl3pPr marL="914400" algn="l" rtl="0" fontAlgn="base">
              <a:spcBef>
                <a:spcPct val="0"/>
              </a:spcBef>
              <a:spcAft>
                <a:spcPct val="0"/>
              </a:spcAft>
              <a:defRPr sz="3200" b="1" kern="1200">
                <a:solidFill>
                  <a:schemeClr val="lt1"/>
                </a:solidFill>
                <a:latin typeface="+mn-lt"/>
                <a:ea typeface="+mn-ea"/>
                <a:cs typeface="+mn-cs"/>
              </a:defRPr>
            </a:lvl3pPr>
            <a:lvl4pPr marL="1371600" algn="l" rtl="0" fontAlgn="base">
              <a:spcBef>
                <a:spcPct val="0"/>
              </a:spcBef>
              <a:spcAft>
                <a:spcPct val="0"/>
              </a:spcAft>
              <a:defRPr sz="3200" b="1" kern="1200">
                <a:solidFill>
                  <a:schemeClr val="lt1"/>
                </a:solidFill>
                <a:latin typeface="+mn-lt"/>
                <a:ea typeface="+mn-ea"/>
                <a:cs typeface="+mn-cs"/>
              </a:defRPr>
            </a:lvl4pPr>
            <a:lvl5pPr marL="1828800" algn="l" rtl="0" fontAlgn="base">
              <a:spcBef>
                <a:spcPct val="0"/>
              </a:spcBef>
              <a:spcAft>
                <a:spcPct val="0"/>
              </a:spcAft>
              <a:defRPr sz="3200" b="1" kern="1200">
                <a:solidFill>
                  <a:schemeClr val="lt1"/>
                </a:solidFill>
                <a:latin typeface="+mn-lt"/>
                <a:ea typeface="+mn-ea"/>
                <a:cs typeface="+mn-cs"/>
              </a:defRPr>
            </a:lvl5pPr>
            <a:lvl6pPr marL="2286000" algn="l" defTabSz="914400" rtl="0" eaLnBrk="1" latinLnBrk="0" hangingPunct="1">
              <a:defRPr sz="3200" b="1" kern="1200">
                <a:solidFill>
                  <a:schemeClr val="lt1"/>
                </a:solidFill>
                <a:latin typeface="+mn-lt"/>
                <a:ea typeface="+mn-ea"/>
                <a:cs typeface="+mn-cs"/>
              </a:defRPr>
            </a:lvl6pPr>
            <a:lvl7pPr marL="2743200" algn="l" defTabSz="914400" rtl="0" eaLnBrk="1" latinLnBrk="0" hangingPunct="1">
              <a:defRPr sz="3200" b="1" kern="1200">
                <a:solidFill>
                  <a:schemeClr val="lt1"/>
                </a:solidFill>
                <a:latin typeface="+mn-lt"/>
                <a:ea typeface="+mn-ea"/>
                <a:cs typeface="+mn-cs"/>
              </a:defRPr>
            </a:lvl7pPr>
            <a:lvl8pPr marL="3200400" algn="l" defTabSz="914400" rtl="0" eaLnBrk="1" latinLnBrk="0" hangingPunct="1">
              <a:defRPr sz="3200" b="1" kern="1200">
                <a:solidFill>
                  <a:schemeClr val="lt1"/>
                </a:solidFill>
                <a:latin typeface="+mn-lt"/>
                <a:ea typeface="+mn-ea"/>
                <a:cs typeface="+mn-cs"/>
              </a:defRPr>
            </a:lvl8pPr>
            <a:lvl9pPr marL="3657600" algn="l" defTabSz="914400" rtl="0" eaLnBrk="1" latinLnBrk="0" hangingPunct="1">
              <a:defRPr sz="3200" b="1" kern="1200">
                <a:solidFill>
                  <a:schemeClr val="lt1"/>
                </a:solidFill>
                <a:latin typeface="+mn-lt"/>
                <a:ea typeface="+mn-ea"/>
                <a:cs typeface="+mn-cs"/>
              </a:defRPr>
            </a:lvl9pPr>
          </a:lstStyle>
          <a:p>
            <a:pPr marL="0" marR="0" lvl="0" indent="0" algn="ctr" defTabSz="1219140" rtl="0"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dirty="0">
              <a:ln>
                <a:noFill/>
              </a:ln>
              <a:solidFill>
                <a:srgbClr val="FFFFFF"/>
              </a:solidFill>
              <a:effectLst/>
              <a:uLnTx/>
              <a:uFillTx/>
              <a:latin typeface="Calibri"/>
              <a:ea typeface="+mn-ea"/>
              <a:cs typeface="+mn-cs"/>
            </a:endParaRPr>
          </a:p>
        </p:txBody>
      </p:sp>
      <p:sp>
        <p:nvSpPr>
          <p:cNvPr id="8" name="Left Arrow 8">
            <a:extLst>
              <a:ext uri="{FF2B5EF4-FFF2-40B4-BE49-F238E27FC236}">
                <a16:creationId xmlns:a16="http://schemas.microsoft.com/office/drawing/2014/main" id="{044C328D-D3D0-6242-827B-F92B822EC4EA}"/>
              </a:ext>
            </a:extLst>
          </p:cNvPr>
          <p:cNvSpPr/>
          <p:nvPr/>
        </p:nvSpPr>
        <p:spPr>
          <a:xfrm flipH="1">
            <a:off x="966825" y="3544178"/>
            <a:ext cx="645937" cy="403845"/>
          </a:xfrm>
          <a:prstGeom prst="leftArrow">
            <a:avLst>
              <a:gd name="adj1" fmla="val 50000"/>
              <a:gd name="adj2" fmla="val 64002"/>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defPPr>
              <a:defRPr lang="en-US"/>
            </a:defPPr>
            <a:lvl1pPr algn="l" rtl="0" fontAlgn="base">
              <a:spcBef>
                <a:spcPct val="0"/>
              </a:spcBef>
              <a:spcAft>
                <a:spcPct val="0"/>
              </a:spcAft>
              <a:defRPr sz="3200" b="1" kern="1200">
                <a:solidFill>
                  <a:schemeClr val="lt1"/>
                </a:solidFill>
                <a:latin typeface="+mn-lt"/>
                <a:ea typeface="+mn-ea"/>
                <a:cs typeface="+mn-cs"/>
              </a:defRPr>
            </a:lvl1pPr>
            <a:lvl2pPr marL="457200" algn="l" rtl="0" fontAlgn="base">
              <a:spcBef>
                <a:spcPct val="0"/>
              </a:spcBef>
              <a:spcAft>
                <a:spcPct val="0"/>
              </a:spcAft>
              <a:defRPr sz="3200" b="1" kern="1200">
                <a:solidFill>
                  <a:schemeClr val="lt1"/>
                </a:solidFill>
                <a:latin typeface="+mn-lt"/>
                <a:ea typeface="+mn-ea"/>
                <a:cs typeface="+mn-cs"/>
              </a:defRPr>
            </a:lvl2pPr>
            <a:lvl3pPr marL="914400" algn="l" rtl="0" fontAlgn="base">
              <a:spcBef>
                <a:spcPct val="0"/>
              </a:spcBef>
              <a:spcAft>
                <a:spcPct val="0"/>
              </a:spcAft>
              <a:defRPr sz="3200" b="1" kern="1200">
                <a:solidFill>
                  <a:schemeClr val="lt1"/>
                </a:solidFill>
                <a:latin typeface="+mn-lt"/>
                <a:ea typeface="+mn-ea"/>
                <a:cs typeface="+mn-cs"/>
              </a:defRPr>
            </a:lvl3pPr>
            <a:lvl4pPr marL="1371600" algn="l" rtl="0" fontAlgn="base">
              <a:spcBef>
                <a:spcPct val="0"/>
              </a:spcBef>
              <a:spcAft>
                <a:spcPct val="0"/>
              </a:spcAft>
              <a:defRPr sz="3200" b="1" kern="1200">
                <a:solidFill>
                  <a:schemeClr val="lt1"/>
                </a:solidFill>
                <a:latin typeface="+mn-lt"/>
                <a:ea typeface="+mn-ea"/>
                <a:cs typeface="+mn-cs"/>
              </a:defRPr>
            </a:lvl4pPr>
            <a:lvl5pPr marL="1828800" algn="l" rtl="0" fontAlgn="base">
              <a:spcBef>
                <a:spcPct val="0"/>
              </a:spcBef>
              <a:spcAft>
                <a:spcPct val="0"/>
              </a:spcAft>
              <a:defRPr sz="3200" b="1" kern="1200">
                <a:solidFill>
                  <a:schemeClr val="lt1"/>
                </a:solidFill>
                <a:latin typeface="+mn-lt"/>
                <a:ea typeface="+mn-ea"/>
                <a:cs typeface="+mn-cs"/>
              </a:defRPr>
            </a:lvl5pPr>
            <a:lvl6pPr marL="2286000" algn="l" defTabSz="914400" rtl="0" eaLnBrk="1" latinLnBrk="0" hangingPunct="1">
              <a:defRPr sz="3200" b="1" kern="1200">
                <a:solidFill>
                  <a:schemeClr val="lt1"/>
                </a:solidFill>
                <a:latin typeface="+mn-lt"/>
                <a:ea typeface="+mn-ea"/>
                <a:cs typeface="+mn-cs"/>
              </a:defRPr>
            </a:lvl6pPr>
            <a:lvl7pPr marL="2743200" algn="l" defTabSz="914400" rtl="0" eaLnBrk="1" latinLnBrk="0" hangingPunct="1">
              <a:defRPr sz="3200" b="1" kern="1200">
                <a:solidFill>
                  <a:schemeClr val="lt1"/>
                </a:solidFill>
                <a:latin typeface="+mn-lt"/>
                <a:ea typeface="+mn-ea"/>
                <a:cs typeface="+mn-cs"/>
              </a:defRPr>
            </a:lvl7pPr>
            <a:lvl8pPr marL="3200400" algn="l" defTabSz="914400" rtl="0" eaLnBrk="1" latinLnBrk="0" hangingPunct="1">
              <a:defRPr sz="3200" b="1" kern="1200">
                <a:solidFill>
                  <a:schemeClr val="lt1"/>
                </a:solidFill>
                <a:latin typeface="+mn-lt"/>
                <a:ea typeface="+mn-ea"/>
                <a:cs typeface="+mn-cs"/>
              </a:defRPr>
            </a:lvl8pPr>
            <a:lvl9pPr marL="3657600" algn="l" defTabSz="914400" rtl="0" eaLnBrk="1" latinLnBrk="0" hangingPunct="1">
              <a:defRPr sz="3200" b="1" kern="1200">
                <a:solidFill>
                  <a:schemeClr val="lt1"/>
                </a:solidFill>
                <a:latin typeface="+mn-lt"/>
                <a:ea typeface="+mn-ea"/>
                <a:cs typeface="+mn-cs"/>
              </a:defRPr>
            </a:lvl9pPr>
          </a:lstStyle>
          <a:p>
            <a:pPr marL="0" marR="0" lvl="0" indent="0" algn="ctr" defTabSz="1219140" rtl="0"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dirty="0">
              <a:ln>
                <a:noFill/>
              </a:ln>
              <a:solidFill>
                <a:srgbClr val="FFFFFF"/>
              </a:solidFill>
              <a:effectLst/>
              <a:uLnTx/>
              <a:uFillTx/>
              <a:latin typeface="Calibri"/>
              <a:ea typeface="+mn-ea"/>
              <a:cs typeface="+mn-cs"/>
            </a:endParaRPr>
          </a:p>
        </p:txBody>
      </p:sp>
      <p:sp>
        <p:nvSpPr>
          <p:cNvPr id="9" name="Left Arrow 8">
            <a:extLst>
              <a:ext uri="{FF2B5EF4-FFF2-40B4-BE49-F238E27FC236}">
                <a16:creationId xmlns:a16="http://schemas.microsoft.com/office/drawing/2014/main" id="{8D4C88D8-CF51-C94F-8529-BE05585B8715}"/>
              </a:ext>
            </a:extLst>
          </p:cNvPr>
          <p:cNvSpPr/>
          <p:nvPr/>
        </p:nvSpPr>
        <p:spPr>
          <a:xfrm flipH="1">
            <a:off x="966825" y="4198057"/>
            <a:ext cx="645937" cy="403845"/>
          </a:xfrm>
          <a:prstGeom prst="leftArrow">
            <a:avLst>
              <a:gd name="adj1" fmla="val 50000"/>
              <a:gd name="adj2" fmla="val 64002"/>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defPPr>
              <a:defRPr lang="en-US"/>
            </a:defPPr>
            <a:lvl1pPr algn="l" rtl="0" fontAlgn="base">
              <a:spcBef>
                <a:spcPct val="0"/>
              </a:spcBef>
              <a:spcAft>
                <a:spcPct val="0"/>
              </a:spcAft>
              <a:defRPr sz="3200" b="1" kern="1200">
                <a:solidFill>
                  <a:schemeClr val="lt1"/>
                </a:solidFill>
                <a:latin typeface="+mn-lt"/>
                <a:ea typeface="+mn-ea"/>
                <a:cs typeface="+mn-cs"/>
              </a:defRPr>
            </a:lvl1pPr>
            <a:lvl2pPr marL="457200" algn="l" rtl="0" fontAlgn="base">
              <a:spcBef>
                <a:spcPct val="0"/>
              </a:spcBef>
              <a:spcAft>
                <a:spcPct val="0"/>
              </a:spcAft>
              <a:defRPr sz="3200" b="1" kern="1200">
                <a:solidFill>
                  <a:schemeClr val="lt1"/>
                </a:solidFill>
                <a:latin typeface="+mn-lt"/>
                <a:ea typeface="+mn-ea"/>
                <a:cs typeface="+mn-cs"/>
              </a:defRPr>
            </a:lvl2pPr>
            <a:lvl3pPr marL="914400" algn="l" rtl="0" fontAlgn="base">
              <a:spcBef>
                <a:spcPct val="0"/>
              </a:spcBef>
              <a:spcAft>
                <a:spcPct val="0"/>
              </a:spcAft>
              <a:defRPr sz="3200" b="1" kern="1200">
                <a:solidFill>
                  <a:schemeClr val="lt1"/>
                </a:solidFill>
                <a:latin typeface="+mn-lt"/>
                <a:ea typeface="+mn-ea"/>
                <a:cs typeface="+mn-cs"/>
              </a:defRPr>
            </a:lvl3pPr>
            <a:lvl4pPr marL="1371600" algn="l" rtl="0" fontAlgn="base">
              <a:spcBef>
                <a:spcPct val="0"/>
              </a:spcBef>
              <a:spcAft>
                <a:spcPct val="0"/>
              </a:spcAft>
              <a:defRPr sz="3200" b="1" kern="1200">
                <a:solidFill>
                  <a:schemeClr val="lt1"/>
                </a:solidFill>
                <a:latin typeface="+mn-lt"/>
                <a:ea typeface="+mn-ea"/>
                <a:cs typeface="+mn-cs"/>
              </a:defRPr>
            </a:lvl4pPr>
            <a:lvl5pPr marL="1828800" algn="l" rtl="0" fontAlgn="base">
              <a:spcBef>
                <a:spcPct val="0"/>
              </a:spcBef>
              <a:spcAft>
                <a:spcPct val="0"/>
              </a:spcAft>
              <a:defRPr sz="3200" b="1" kern="1200">
                <a:solidFill>
                  <a:schemeClr val="lt1"/>
                </a:solidFill>
                <a:latin typeface="+mn-lt"/>
                <a:ea typeface="+mn-ea"/>
                <a:cs typeface="+mn-cs"/>
              </a:defRPr>
            </a:lvl5pPr>
            <a:lvl6pPr marL="2286000" algn="l" defTabSz="914400" rtl="0" eaLnBrk="1" latinLnBrk="0" hangingPunct="1">
              <a:defRPr sz="3200" b="1" kern="1200">
                <a:solidFill>
                  <a:schemeClr val="lt1"/>
                </a:solidFill>
                <a:latin typeface="+mn-lt"/>
                <a:ea typeface="+mn-ea"/>
                <a:cs typeface="+mn-cs"/>
              </a:defRPr>
            </a:lvl6pPr>
            <a:lvl7pPr marL="2743200" algn="l" defTabSz="914400" rtl="0" eaLnBrk="1" latinLnBrk="0" hangingPunct="1">
              <a:defRPr sz="3200" b="1" kern="1200">
                <a:solidFill>
                  <a:schemeClr val="lt1"/>
                </a:solidFill>
                <a:latin typeface="+mn-lt"/>
                <a:ea typeface="+mn-ea"/>
                <a:cs typeface="+mn-cs"/>
              </a:defRPr>
            </a:lvl7pPr>
            <a:lvl8pPr marL="3200400" algn="l" defTabSz="914400" rtl="0" eaLnBrk="1" latinLnBrk="0" hangingPunct="1">
              <a:defRPr sz="3200" b="1" kern="1200">
                <a:solidFill>
                  <a:schemeClr val="lt1"/>
                </a:solidFill>
                <a:latin typeface="+mn-lt"/>
                <a:ea typeface="+mn-ea"/>
                <a:cs typeface="+mn-cs"/>
              </a:defRPr>
            </a:lvl8pPr>
            <a:lvl9pPr marL="3657600" algn="l" defTabSz="914400" rtl="0" eaLnBrk="1" latinLnBrk="0" hangingPunct="1">
              <a:defRPr sz="3200" b="1" kern="1200">
                <a:solidFill>
                  <a:schemeClr val="lt1"/>
                </a:solidFill>
                <a:latin typeface="+mn-lt"/>
                <a:ea typeface="+mn-ea"/>
                <a:cs typeface="+mn-cs"/>
              </a:defRPr>
            </a:lvl9pPr>
          </a:lstStyle>
          <a:p>
            <a:pPr marL="0" marR="0" lvl="0" indent="0" algn="ctr" defTabSz="1219140" rtl="0"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dirty="0">
              <a:ln>
                <a:noFill/>
              </a:ln>
              <a:solidFill>
                <a:srgbClr val="FFFFFF"/>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D6A283A6-A0B1-5473-D2D6-AE1DEBFCEDD7}"/>
              </a:ext>
            </a:extLst>
          </p:cNvPr>
          <p:cNvSpPr/>
          <p:nvPr/>
        </p:nvSpPr>
        <p:spPr>
          <a:xfrm>
            <a:off x="1291472" y="4732773"/>
            <a:ext cx="9341963" cy="885601"/>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8945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8DB5D9-7F96-4F9A-9BEA-2FFD2FE47660}"/>
              </a:ext>
            </a:extLst>
          </p:cNvPr>
          <p:cNvSpPr>
            <a:spLocks noGrp="1"/>
          </p:cNvSpPr>
          <p:nvPr>
            <p:ph idx="1"/>
          </p:nvPr>
        </p:nvSpPr>
        <p:spPr>
          <a:xfrm>
            <a:off x="1362456" y="1524746"/>
            <a:ext cx="10515600" cy="4891627"/>
          </a:xfrm>
        </p:spPr>
        <p:txBody>
          <a:bodyPr/>
          <a:lstStyle/>
          <a:p>
            <a:pPr lvl="0">
              <a:spcBef>
                <a:spcPts val="1800"/>
              </a:spcBef>
            </a:pPr>
            <a:r>
              <a:rPr lang="en-US" dirty="0"/>
              <a:t>Atrial Natriuretic Peptides (ANP)</a:t>
            </a:r>
          </a:p>
          <a:p>
            <a:pPr lvl="0">
              <a:spcBef>
                <a:spcPts val="1800"/>
              </a:spcBef>
            </a:pPr>
            <a:r>
              <a:rPr lang="en-US" dirty="0"/>
              <a:t>E</a:t>
            </a:r>
            <a:r>
              <a:rPr lang="en-US" noProof="0" dirty="0"/>
              <a:t>ndothelin Receptor </a:t>
            </a:r>
            <a:r>
              <a:rPr lang="en-US" dirty="0"/>
              <a:t>A</a:t>
            </a:r>
            <a:r>
              <a:rPr lang="en-US" noProof="0" dirty="0"/>
              <a:t>ntagonists (ERA)</a:t>
            </a:r>
          </a:p>
          <a:p>
            <a:pPr>
              <a:spcBef>
                <a:spcPts val="1800"/>
              </a:spcBef>
            </a:pPr>
            <a:r>
              <a:rPr lang="en-US" dirty="0"/>
              <a:t>Centrally Acting Aminopeptidase A Inhibitors (APAi)</a:t>
            </a:r>
          </a:p>
          <a:p>
            <a:pPr lvl="0">
              <a:spcBef>
                <a:spcPts val="1800"/>
              </a:spcBef>
            </a:pPr>
            <a:r>
              <a:rPr lang="en-US" dirty="0"/>
              <a:t>N</a:t>
            </a:r>
            <a:r>
              <a:rPr lang="en-US" noProof="0" dirty="0" err="1"/>
              <a:t>onsteroidal</a:t>
            </a:r>
            <a:r>
              <a:rPr lang="en-US" noProof="0" dirty="0"/>
              <a:t> </a:t>
            </a:r>
            <a:r>
              <a:rPr lang="en-US" dirty="0"/>
              <a:t>M</a:t>
            </a:r>
            <a:r>
              <a:rPr lang="en-US" noProof="0" dirty="0" err="1"/>
              <a:t>ineralocorticoid</a:t>
            </a:r>
            <a:r>
              <a:rPr lang="en-US" noProof="0" dirty="0"/>
              <a:t> </a:t>
            </a:r>
            <a:r>
              <a:rPr lang="en-US" dirty="0"/>
              <a:t>R</a:t>
            </a:r>
            <a:r>
              <a:rPr lang="en-US" noProof="0" dirty="0"/>
              <a:t>eceptor </a:t>
            </a:r>
            <a:r>
              <a:rPr lang="en-US" dirty="0"/>
              <a:t>A</a:t>
            </a:r>
            <a:r>
              <a:rPr lang="en-US" noProof="0" dirty="0"/>
              <a:t>ntagonists</a:t>
            </a:r>
            <a:r>
              <a:rPr lang="en-US" dirty="0"/>
              <a:t> (MRA)</a:t>
            </a:r>
            <a:endParaRPr lang="en-US" noProof="0" dirty="0"/>
          </a:p>
          <a:p>
            <a:pPr lvl="0">
              <a:spcBef>
                <a:spcPts val="1800"/>
              </a:spcBef>
            </a:pPr>
            <a:r>
              <a:rPr lang="en-US" noProof="0" dirty="0"/>
              <a:t>Dual Angiotensin II Receptor-neprilysin </a:t>
            </a:r>
            <a:r>
              <a:rPr lang="en-US" dirty="0"/>
              <a:t>I</a:t>
            </a:r>
            <a:r>
              <a:rPr lang="en-US" noProof="0" dirty="0"/>
              <a:t>nhibitors (ARNI) </a:t>
            </a:r>
            <a:endParaRPr lang="en-US" dirty="0"/>
          </a:p>
          <a:p>
            <a:pPr lvl="0">
              <a:spcBef>
                <a:spcPts val="1800"/>
              </a:spcBef>
            </a:pPr>
            <a:r>
              <a:rPr lang="en-US" dirty="0"/>
              <a:t>S</a:t>
            </a:r>
            <a:r>
              <a:rPr lang="en-US" noProof="0" dirty="0"/>
              <a:t>odium-glucose Cotransporter 2 Inhibitors</a:t>
            </a:r>
            <a:r>
              <a:rPr lang="en-US" dirty="0"/>
              <a:t> (SGLT2i)</a:t>
            </a:r>
          </a:p>
          <a:p>
            <a:pPr>
              <a:spcBef>
                <a:spcPts val="1800"/>
              </a:spcBef>
            </a:pPr>
            <a:endParaRPr lang="en-US" dirty="0"/>
          </a:p>
        </p:txBody>
      </p:sp>
      <p:sp>
        <p:nvSpPr>
          <p:cNvPr id="2" name="Title 1">
            <a:extLst>
              <a:ext uri="{FF2B5EF4-FFF2-40B4-BE49-F238E27FC236}">
                <a16:creationId xmlns:a16="http://schemas.microsoft.com/office/drawing/2014/main" id="{262671C8-13B0-4203-BB71-34BBC5AC0204}"/>
              </a:ext>
            </a:extLst>
          </p:cNvPr>
          <p:cNvSpPr>
            <a:spLocks noGrp="1"/>
          </p:cNvSpPr>
          <p:nvPr>
            <p:ph type="title"/>
          </p:nvPr>
        </p:nvSpPr>
        <p:spPr>
          <a:xfrm>
            <a:off x="838200" y="-1"/>
            <a:ext cx="11039856" cy="1105949"/>
          </a:xfrm>
        </p:spPr>
        <p:txBody>
          <a:bodyPr>
            <a:normAutofit/>
          </a:bodyPr>
          <a:lstStyle/>
          <a:p>
            <a:r>
              <a:rPr lang="en-US" sz="3400" noProof="0" dirty="0"/>
              <a:t>Emerging Drug Classes for Difficult to Treat and RH</a:t>
            </a:r>
            <a:endParaRPr lang="en-US" sz="3400" dirty="0"/>
          </a:p>
        </p:txBody>
      </p:sp>
      <p:sp>
        <p:nvSpPr>
          <p:cNvPr id="13" name="Footer Placeholder 12">
            <a:extLst>
              <a:ext uri="{FF2B5EF4-FFF2-40B4-BE49-F238E27FC236}">
                <a16:creationId xmlns:a16="http://schemas.microsoft.com/office/drawing/2014/main" id="{4696F0E6-F51A-3DBC-A246-33C99521FD54}"/>
              </a:ext>
            </a:extLst>
          </p:cNvPr>
          <p:cNvSpPr>
            <a:spLocks noGrp="1"/>
          </p:cNvSpPr>
          <p:nvPr>
            <p:ph type="ftr" sz="quarter" idx="3"/>
          </p:nvPr>
        </p:nvSpPr>
        <p:spPr/>
        <p:txBody>
          <a:bodyPr/>
          <a:lstStyle/>
          <a:p>
            <a:r>
              <a:rPr lang="en-US" sz="1200" dirty="0">
                <a:latin typeface="Arial" panose="020B0604020202020204" pitchFamily="34" charset="0"/>
                <a:cs typeface="Arial" panose="020B0604020202020204" pitchFamily="34" charset="0"/>
              </a:rPr>
              <a:t>RH, resistant hypertension.</a:t>
            </a:r>
          </a:p>
          <a:p>
            <a:r>
              <a:rPr lang="en-US" sz="1200" dirty="0">
                <a:latin typeface="Arial" panose="020B0604020202020204" pitchFamily="34" charset="0"/>
                <a:cs typeface="Arial" panose="020B0604020202020204" pitchFamily="34" charset="0"/>
              </a:rPr>
              <a:t>Azizi M, et al. </a:t>
            </a:r>
            <a:r>
              <a:rPr lang="en-US" sz="1200" i="1" dirty="0">
                <a:latin typeface="Arial" panose="020B0604020202020204" pitchFamily="34" charset="0"/>
                <a:cs typeface="Arial" panose="020B0604020202020204" pitchFamily="34" charset="0"/>
              </a:rPr>
              <a:t>Hypertension. </a:t>
            </a:r>
            <a:r>
              <a:rPr lang="en-US" sz="1200" dirty="0">
                <a:latin typeface="Arial" panose="020B0604020202020204" pitchFamily="34" charset="0"/>
                <a:cs typeface="Arial" panose="020B0604020202020204" pitchFamily="34" charset="0"/>
              </a:rPr>
              <a:t>2019;74(5):1075-1083. </a:t>
            </a:r>
          </a:p>
        </p:txBody>
      </p:sp>
      <p:sp>
        <p:nvSpPr>
          <p:cNvPr id="5" name="Left Arrow 8">
            <a:extLst>
              <a:ext uri="{FF2B5EF4-FFF2-40B4-BE49-F238E27FC236}">
                <a16:creationId xmlns:a16="http://schemas.microsoft.com/office/drawing/2014/main" id="{B7EB1C01-FC12-4745-BFC0-F96C22E7B72D}"/>
              </a:ext>
            </a:extLst>
          </p:cNvPr>
          <p:cNvSpPr/>
          <p:nvPr/>
        </p:nvSpPr>
        <p:spPr>
          <a:xfrm flipH="1">
            <a:off x="966825" y="1569150"/>
            <a:ext cx="645937" cy="403845"/>
          </a:xfrm>
          <a:prstGeom prst="leftArrow">
            <a:avLst>
              <a:gd name="adj1" fmla="val 50000"/>
              <a:gd name="adj2" fmla="val 64002"/>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defPPr>
              <a:defRPr lang="en-US"/>
            </a:defPPr>
            <a:lvl1pPr algn="l" rtl="0" fontAlgn="base">
              <a:spcBef>
                <a:spcPct val="0"/>
              </a:spcBef>
              <a:spcAft>
                <a:spcPct val="0"/>
              </a:spcAft>
              <a:defRPr sz="3200" b="1" kern="1200">
                <a:solidFill>
                  <a:schemeClr val="lt1"/>
                </a:solidFill>
                <a:latin typeface="+mn-lt"/>
                <a:ea typeface="+mn-ea"/>
                <a:cs typeface="+mn-cs"/>
              </a:defRPr>
            </a:lvl1pPr>
            <a:lvl2pPr marL="457200" algn="l" rtl="0" fontAlgn="base">
              <a:spcBef>
                <a:spcPct val="0"/>
              </a:spcBef>
              <a:spcAft>
                <a:spcPct val="0"/>
              </a:spcAft>
              <a:defRPr sz="3200" b="1" kern="1200">
                <a:solidFill>
                  <a:schemeClr val="lt1"/>
                </a:solidFill>
                <a:latin typeface="+mn-lt"/>
                <a:ea typeface="+mn-ea"/>
                <a:cs typeface="+mn-cs"/>
              </a:defRPr>
            </a:lvl2pPr>
            <a:lvl3pPr marL="914400" algn="l" rtl="0" fontAlgn="base">
              <a:spcBef>
                <a:spcPct val="0"/>
              </a:spcBef>
              <a:spcAft>
                <a:spcPct val="0"/>
              </a:spcAft>
              <a:defRPr sz="3200" b="1" kern="1200">
                <a:solidFill>
                  <a:schemeClr val="lt1"/>
                </a:solidFill>
                <a:latin typeface="+mn-lt"/>
                <a:ea typeface="+mn-ea"/>
                <a:cs typeface="+mn-cs"/>
              </a:defRPr>
            </a:lvl3pPr>
            <a:lvl4pPr marL="1371600" algn="l" rtl="0" fontAlgn="base">
              <a:spcBef>
                <a:spcPct val="0"/>
              </a:spcBef>
              <a:spcAft>
                <a:spcPct val="0"/>
              </a:spcAft>
              <a:defRPr sz="3200" b="1" kern="1200">
                <a:solidFill>
                  <a:schemeClr val="lt1"/>
                </a:solidFill>
                <a:latin typeface="+mn-lt"/>
                <a:ea typeface="+mn-ea"/>
                <a:cs typeface="+mn-cs"/>
              </a:defRPr>
            </a:lvl4pPr>
            <a:lvl5pPr marL="1828800" algn="l" rtl="0" fontAlgn="base">
              <a:spcBef>
                <a:spcPct val="0"/>
              </a:spcBef>
              <a:spcAft>
                <a:spcPct val="0"/>
              </a:spcAft>
              <a:defRPr sz="3200" b="1" kern="1200">
                <a:solidFill>
                  <a:schemeClr val="lt1"/>
                </a:solidFill>
                <a:latin typeface="+mn-lt"/>
                <a:ea typeface="+mn-ea"/>
                <a:cs typeface="+mn-cs"/>
              </a:defRPr>
            </a:lvl5pPr>
            <a:lvl6pPr marL="2286000" algn="l" defTabSz="914400" rtl="0" eaLnBrk="1" latinLnBrk="0" hangingPunct="1">
              <a:defRPr sz="3200" b="1" kern="1200">
                <a:solidFill>
                  <a:schemeClr val="lt1"/>
                </a:solidFill>
                <a:latin typeface="+mn-lt"/>
                <a:ea typeface="+mn-ea"/>
                <a:cs typeface="+mn-cs"/>
              </a:defRPr>
            </a:lvl6pPr>
            <a:lvl7pPr marL="2743200" algn="l" defTabSz="914400" rtl="0" eaLnBrk="1" latinLnBrk="0" hangingPunct="1">
              <a:defRPr sz="3200" b="1" kern="1200">
                <a:solidFill>
                  <a:schemeClr val="lt1"/>
                </a:solidFill>
                <a:latin typeface="+mn-lt"/>
                <a:ea typeface="+mn-ea"/>
                <a:cs typeface="+mn-cs"/>
              </a:defRPr>
            </a:lvl7pPr>
            <a:lvl8pPr marL="3200400" algn="l" defTabSz="914400" rtl="0" eaLnBrk="1" latinLnBrk="0" hangingPunct="1">
              <a:defRPr sz="3200" b="1" kern="1200">
                <a:solidFill>
                  <a:schemeClr val="lt1"/>
                </a:solidFill>
                <a:latin typeface="+mn-lt"/>
                <a:ea typeface="+mn-ea"/>
                <a:cs typeface="+mn-cs"/>
              </a:defRPr>
            </a:lvl8pPr>
            <a:lvl9pPr marL="3657600" algn="l" defTabSz="914400" rtl="0" eaLnBrk="1" latinLnBrk="0" hangingPunct="1">
              <a:defRPr sz="3200" b="1" kern="1200">
                <a:solidFill>
                  <a:schemeClr val="lt1"/>
                </a:solidFill>
                <a:latin typeface="+mn-lt"/>
                <a:ea typeface="+mn-ea"/>
                <a:cs typeface="+mn-cs"/>
              </a:defRPr>
            </a:lvl9pPr>
          </a:lstStyle>
          <a:p>
            <a:pPr marL="0" marR="0" lvl="0" indent="0" algn="ctr" defTabSz="1219140" rtl="0"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dirty="0">
              <a:ln>
                <a:noFill/>
              </a:ln>
              <a:solidFill>
                <a:srgbClr val="FFFFFF"/>
              </a:solidFill>
              <a:effectLst/>
              <a:uLnTx/>
              <a:uFillTx/>
              <a:latin typeface="Calibri"/>
              <a:ea typeface="+mn-ea"/>
              <a:cs typeface="+mn-cs"/>
            </a:endParaRPr>
          </a:p>
        </p:txBody>
      </p:sp>
      <p:sp>
        <p:nvSpPr>
          <p:cNvPr id="6" name="Left Arrow 8">
            <a:extLst>
              <a:ext uri="{FF2B5EF4-FFF2-40B4-BE49-F238E27FC236}">
                <a16:creationId xmlns:a16="http://schemas.microsoft.com/office/drawing/2014/main" id="{E844C9A7-5B8A-094D-87EF-63E0FD989525}"/>
              </a:ext>
            </a:extLst>
          </p:cNvPr>
          <p:cNvSpPr/>
          <p:nvPr/>
        </p:nvSpPr>
        <p:spPr>
          <a:xfrm flipH="1">
            <a:off x="966825" y="2232600"/>
            <a:ext cx="645937" cy="403845"/>
          </a:xfrm>
          <a:prstGeom prst="leftArrow">
            <a:avLst>
              <a:gd name="adj1" fmla="val 50000"/>
              <a:gd name="adj2" fmla="val 64002"/>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defPPr>
              <a:defRPr lang="en-US"/>
            </a:defPPr>
            <a:lvl1pPr algn="l" rtl="0" fontAlgn="base">
              <a:spcBef>
                <a:spcPct val="0"/>
              </a:spcBef>
              <a:spcAft>
                <a:spcPct val="0"/>
              </a:spcAft>
              <a:defRPr sz="3200" b="1" kern="1200">
                <a:solidFill>
                  <a:schemeClr val="lt1"/>
                </a:solidFill>
                <a:latin typeface="+mn-lt"/>
                <a:ea typeface="+mn-ea"/>
                <a:cs typeface="+mn-cs"/>
              </a:defRPr>
            </a:lvl1pPr>
            <a:lvl2pPr marL="457200" algn="l" rtl="0" fontAlgn="base">
              <a:spcBef>
                <a:spcPct val="0"/>
              </a:spcBef>
              <a:spcAft>
                <a:spcPct val="0"/>
              </a:spcAft>
              <a:defRPr sz="3200" b="1" kern="1200">
                <a:solidFill>
                  <a:schemeClr val="lt1"/>
                </a:solidFill>
                <a:latin typeface="+mn-lt"/>
                <a:ea typeface="+mn-ea"/>
                <a:cs typeface="+mn-cs"/>
              </a:defRPr>
            </a:lvl2pPr>
            <a:lvl3pPr marL="914400" algn="l" rtl="0" fontAlgn="base">
              <a:spcBef>
                <a:spcPct val="0"/>
              </a:spcBef>
              <a:spcAft>
                <a:spcPct val="0"/>
              </a:spcAft>
              <a:defRPr sz="3200" b="1" kern="1200">
                <a:solidFill>
                  <a:schemeClr val="lt1"/>
                </a:solidFill>
                <a:latin typeface="+mn-lt"/>
                <a:ea typeface="+mn-ea"/>
                <a:cs typeface="+mn-cs"/>
              </a:defRPr>
            </a:lvl3pPr>
            <a:lvl4pPr marL="1371600" algn="l" rtl="0" fontAlgn="base">
              <a:spcBef>
                <a:spcPct val="0"/>
              </a:spcBef>
              <a:spcAft>
                <a:spcPct val="0"/>
              </a:spcAft>
              <a:defRPr sz="3200" b="1" kern="1200">
                <a:solidFill>
                  <a:schemeClr val="lt1"/>
                </a:solidFill>
                <a:latin typeface="+mn-lt"/>
                <a:ea typeface="+mn-ea"/>
                <a:cs typeface="+mn-cs"/>
              </a:defRPr>
            </a:lvl4pPr>
            <a:lvl5pPr marL="1828800" algn="l" rtl="0" fontAlgn="base">
              <a:spcBef>
                <a:spcPct val="0"/>
              </a:spcBef>
              <a:spcAft>
                <a:spcPct val="0"/>
              </a:spcAft>
              <a:defRPr sz="3200" b="1" kern="1200">
                <a:solidFill>
                  <a:schemeClr val="lt1"/>
                </a:solidFill>
                <a:latin typeface="+mn-lt"/>
                <a:ea typeface="+mn-ea"/>
                <a:cs typeface="+mn-cs"/>
              </a:defRPr>
            </a:lvl5pPr>
            <a:lvl6pPr marL="2286000" algn="l" defTabSz="914400" rtl="0" eaLnBrk="1" latinLnBrk="0" hangingPunct="1">
              <a:defRPr sz="3200" b="1" kern="1200">
                <a:solidFill>
                  <a:schemeClr val="lt1"/>
                </a:solidFill>
                <a:latin typeface="+mn-lt"/>
                <a:ea typeface="+mn-ea"/>
                <a:cs typeface="+mn-cs"/>
              </a:defRPr>
            </a:lvl6pPr>
            <a:lvl7pPr marL="2743200" algn="l" defTabSz="914400" rtl="0" eaLnBrk="1" latinLnBrk="0" hangingPunct="1">
              <a:defRPr sz="3200" b="1" kern="1200">
                <a:solidFill>
                  <a:schemeClr val="lt1"/>
                </a:solidFill>
                <a:latin typeface="+mn-lt"/>
                <a:ea typeface="+mn-ea"/>
                <a:cs typeface="+mn-cs"/>
              </a:defRPr>
            </a:lvl7pPr>
            <a:lvl8pPr marL="3200400" algn="l" defTabSz="914400" rtl="0" eaLnBrk="1" latinLnBrk="0" hangingPunct="1">
              <a:defRPr sz="3200" b="1" kern="1200">
                <a:solidFill>
                  <a:schemeClr val="lt1"/>
                </a:solidFill>
                <a:latin typeface="+mn-lt"/>
                <a:ea typeface="+mn-ea"/>
                <a:cs typeface="+mn-cs"/>
              </a:defRPr>
            </a:lvl8pPr>
            <a:lvl9pPr marL="3657600" algn="l" defTabSz="914400" rtl="0" eaLnBrk="1" latinLnBrk="0" hangingPunct="1">
              <a:defRPr sz="3200" b="1" kern="1200">
                <a:solidFill>
                  <a:schemeClr val="lt1"/>
                </a:solidFill>
                <a:latin typeface="+mn-lt"/>
                <a:ea typeface="+mn-ea"/>
                <a:cs typeface="+mn-cs"/>
              </a:defRPr>
            </a:lvl9pPr>
          </a:lstStyle>
          <a:p>
            <a:pPr marL="0" marR="0" lvl="0" indent="0" algn="ctr" defTabSz="1219140" rtl="0"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dirty="0">
              <a:ln>
                <a:noFill/>
              </a:ln>
              <a:solidFill>
                <a:srgbClr val="FFFFFF"/>
              </a:solidFill>
              <a:effectLst/>
              <a:uLnTx/>
              <a:uFillTx/>
              <a:latin typeface="Calibri"/>
              <a:ea typeface="+mn-ea"/>
              <a:cs typeface="+mn-cs"/>
            </a:endParaRPr>
          </a:p>
        </p:txBody>
      </p:sp>
      <p:sp>
        <p:nvSpPr>
          <p:cNvPr id="7" name="Left Arrow 8">
            <a:extLst>
              <a:ext uri="{FF2B5EF4-FFF2-40B4-BE49-F238E27FC236}">
                <a16:creationId xmlns:a16="http://schemas.microsoft.com/office/drawing/2014/main" id="{B55F6C77-2DC1-C847-A1CD-10534327E225}"/>
              </a:ext>
            </a:extLst>
          </p:cNvPr>
          <p:cNvSpPr/>
          <p:nvPr/>
        </p:nvSpPr>
        <p:spPr>
          <a:xfrm flipH="1">
            <a:off x="966825" y="2886908"/>
            <a:ext cx="645937" cy="403845"/>
          </a:xfrm>
          <a:prstGeom prst="leftArrow">
            <a:avLst>
              <a:gd name="adj1" fmla="val 50000"/>
              <a:gd name="adj2" fmla="val 64002"/>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defPPr>
              <a:defRPr lang="en-US"/>
            </a:defPPr>
            <a:lvl1pPr algn="l" rtl="0" fontAlgn="base">
              <a:spcBef>
                <a:spcPct val="0"/>
              </a:spcBef>
              <a:spcAft>
                <a:spcPct val="0"/>
              </a:spcAft>
              <a:defRPr sz="3200" b="1" kern="1200">
                <a:solidFill>
                  <a:schemeClr val="lt1"/>
                </a:solidFill>
                <a:latin typeface="+mn-lt"/>
                <a:ea typeface="+mn-ea"/>
                <a:cs typeface="+mn-cs"/>
              </a:defRPr>
            </a:lvl1pPr>
            <a:lvl2pPr marL="457200" algn="l" rtl="0" fontAlgn="base">
              <a:spcBef>
                <a:spcPct val="0"/>
              </a:spcBef>
              <a:spcAft>
                <a:spcPct val="0"/>
              </a:spcAft>
              <a:defRPr sz="3200" b="1" kern="1200">
                <a:solidFill>
                  <a:schemeClr val="lt1"/>
                </a:solidFill>
                <a:latin typeface="+mn-lt"/>
                <a:ea typeface="+mn-ea"/>
                <a:cs typeface="+mn-cs"/>
              </a:defRPr>
            </a:lvl2pPr>
            <a:lvl3pPr marL="914400" algn="l" rtl="0" fontAlgn="base">
              <a:spcBef>
                <a:spcPct val="0"/>
              </a:spcBef>
              <a:spcAft>
                <a:spcPct val="0"/>
              </a:spcAft>
              <a:defRPr sz="3200" b="1" kern="1200">
                <a:solidFill>
                  <a:schemeClr val="lt1"/>
                </a:solidFill>
                <a:latin typeface="+mn-lt"/>
                <a:ea typeface="+mn-ea"/>
                <a:cs typeface="+mn-cs"/>
              </a:defRPr>
            </a:lvl3pPr>
            <a:lvl4pPr marL="1371600" algn="l" rtl="0" fontAlgn="base">
              <a:spcBef>
                <a:spcPct val="0"/>
              </a:spcBef>
              <a:spcAft>
                <a:spcPct val="0"/>
              </a:spcAft>
              <a:defRPr sz="3200" b="1" kern="1200">
                <a:solidFill>
                  <a:schemeClr val="lt1"/>
                </a:solidFill>
                <a:latin typeface="+mn-lt"/>
                <a:ea typeface="+mn-ea"/>
                <a:cs typeface="+mn-cs"/>
              </a:defRPr>
            </a:lvl4pPr>
            <a:lvl5pPr marL="1828800" algn="l" rtl="0" fontAlgn="base">
              <a:spcBef>
                <a:spcPct val="0"/>
              </a:spcBef>
              <a:spcAft>
                <a:spcPct val="0"/>
              </a:spcAft>
              <a:defRPr sz="3200" b="1" kern="1200">
                <a:solidFill>
                  <a:schemeClr val="lt1"/>
                </a:solidFill>
                <a:latin typeface="+mn-lt"/>
                <a:ea typeface="+mn-ea"/>
                <a:cs typeface="+mn-cs"/>
              </a:defRPr>
            </a:lvl5pPr>
            <a:lvl6pPr marL="2286000" algn="l" defTabSz="914400" rtl="0" eaLnBrk="1" latinLnBrk="0" hangingPunct="1">
              <a:defRPr sz="3200" b="1" kern="1200">
                <a:solidFill>
                  <a:schemeClr val="lt1"/>
                </a:solidFill>
                <a:latin typeface="+mn-lt"/>
                <a:ea typeface="+mn-ea"/>
                <a:cs typeface="+mn-cs"/>
              </a:defRPr>
            </a:lvl6pPr>
            <a:lvl7pPr marL="2743200" algn="l" defTabSz="914400" rtl="0" eaLnBrk="1" latinLnBrk="0" hangingPunct="1">
              <a:defRPr sz="3200" b="1" kern="1200">
                <a:solidFill>
                  <a:schemeClr val="lt1"/>
                </a:solidFill>
                <a:latin typeface="+mn-lt"/>
                <a:ea typeface="+mn-ea"/>
                <a:cs typeface="+mn-cs"/>
              </a:defRPr>
            </a:lvl7pPr>
            <a:lvl8pPr marL="3200400" algn="l" defTabSz="914400" rtl="0" eaLnBrk="1" latinLnBrk="0" hangingPunct="1">
              <a:defRPr sz="3200" b="1" kern="1200">
                <a:solidFill>
                  <a:schemeClr val="lt1"/>
                </a:solidFill>
                <a:latin typeface="+mn-lt"/>
                <a:ea typeface="+mn-ea"/>
                <a:cs typeface="+mn-cs"/>
              </a:defRPr>
            </a:lvl8pPr>
            <a:lvl9pPr marL="3657600" algn="l" defTabSz="914400" rtl="0" eaLnBrk="1" latinLnBrk="0" hangingPunct="1">
              <a:defRPr sz="3200" b="1" kern="1200">
                <a:solidFill>
                  <a:schemeClr val="lt1"/>
                </a:solidFill>
                <a:latin typeface="+mn-lt"/>
                <a:ea typeface="+mn-ea"/>
                <a:cs typeface="+mn-cs"/>
              </a:defRPr>
            </a:lvl9pPr>
          </a:lstStyle>
          <a:p>
            <a:pPr marL="0" marR="0" lvl="0" indent="0" algn="ctr" defTabSz="1219140" rtl="0"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dirty="0">
              <a:ln>
                <a:noFill/>
              </a:ln>
              <a:solidFill>
                <a:srgbClr val="FFFFFF"/>
              </a:solidFill>
              <a:effectLst/>
              <a:uLnTx/>
              <a:uFillTx/>
              <a:latin typeface="Calibri"/>
              <a:ea typeface="+mn-ea"/>
              <a:cs typeface="+mn-cs"/>
            </a:endParaRPr>
          </a:p>
        </p:txBody>
      </p:sp>
      <p:sp>
        <p:nvSpPr>
          <p:cNvPr id="8" name="Left Arrow 8">
            <a:extLst>
              <a:ext uri="{FF2B5EF4-FFF2-40B4-BE49-F238E27FC236}">
                <a16:creationId xmlns:a16="http://schemas.microsoft.com/office/drawing/2014/main" id="{044C328D-D3D0-6242-827B-F92B822EC4EA}"/>
              </a:ext>
            </a:extLst>
          </p:cNvPr>
          <p:cNvSpPr/>
          <p:nvPr/>
        </p:nvSpPr>
        <p:spPr>
          <a:xfrm flipH="1">
            <a:off x="966825" y="3544178"/>
            <a:ext cx="645937" cy="403845"/>
          </a:xfrm>
          <a:prstGeom prst="leftArrow">
            <a:avLst>
              <a:gd name="adj1" fmla="val 50000"/>
              <a:gd name="adj2" fmla="val 64002"/>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defPPr>
              <a:defRPr lang="en-US"/>
            </a:defPPr>
            <a:lvl1pPr algn="l" rtl="0" fontAlgn="base">
              <a:spcBef>
                <a:spcPct val="0"/>
              </a:spcBef>
              <a:spcAft>
                <a:spcPct val="0"/>
              </a:spcAft>
              <a:defRPr sz="3200" b="1" kern="1200">
                <a:solidFill>
                  <a:schemeClr val="lt1"/>
                </a:solidFill>
                <a:latin typeface="+mn-lt"/>
                <a:ea typeface="+mn-ea"/>
                <a:cs typeface="+mn-cs"/>
              </a:defRPr>
            </a:lvl1pPr>
            <a:lvl2pPr marL="457200" algn="l" rtl="0" fontAlgn="base">
              <a:spcBef>
                <a:spcPct val="0"/>
              </a:spcBef>
              <a:spcAft>
                <a:spcPct val="0"/>
              </a:spcAft>
              <a:defRPr sz="3200" b="1" kern="1200">
                <a:solidFill>
                  <a:schemeClr val="lt1"/>
                </a:solidFill>
                <a:latin typeface="+mn-lt"/>
                <a:ea typeface="+mn-ea"/>
                <a:cs typeface="+mn-cs"/>
              </a:defRPr>
            </a:lvl2pPr>
            <a:lvl3pPr marL="914400" algn="l" rtl="0" fontAlgn="base">
              <a:spcBef>
                <a:spcPct val="0"/>
              </a:spcBef>
              <a:spcAft>
                <a:spcPct val="0"/>
              </a:spcAft>
              <a:defRPr sz="3200" b="1" kern="1200">
                <a:solidFill>
                  <a:schemeClr val="lt1"/>
                </a:solidFill>
                <a:latin typeface="+mn-lt"/>
                <a:ea typeface="+mn-ea"/>
                <a:cs typeface="+mn-cs"/>
              </a:defRPr>
            </a:lvl3pPr>
            <a:lvl4pPr marL="1371600" algn="l" rtl="0" fontAlgn="base">
              <a:spcBef>
                <a:spcPct val="0"/>
              </a:spcBef>
              <a:spcAft>
                <a:spcPct val="0"/>
              </a:spcAft>
              <a:defRPr sz="3200" b="1" kern="1200">
                <a:solidFill>
                  <a:schemeClr val="lt1"/>
                </a:solidFill>
                <a:latin typeface="+mn-lt"/>
                <a:ea typeface="+mn-ea"/>
                <a:cs typeface="+mn-cs"/>
              </a:defRPr>
            </a:lvl4pPr>
            <a:lvl5pPr marL="1828800" algn="l" rtl="0" fontAlgn="base">
              <a:spcBef>
                <a:spcPct val="0"/>
              </a:spcBef>
              <a:spcAft>
                <a:spcPct val="0"/>
              </a:spcAft>
              <a:defRPr sz="3200" b="1" kern="1200">
                <a:solidFill>
                  <a:schemeClr val="lt1"/>
                </a:solidFill>
                <a:latin typeface="+mn-lt"/>
                <a:ea typeface="+mn-ea"/>
                <a:cs typeface="+mn-cs"/>
              </a:defRPr>
            </a:lvl5pPr>
            <a:lvl6pPr marL="2286000" algn="l" defTabSz="914400" rtl="0" eaLnBrk="1" latinLnBrk="0" hangingPunct="1">
              <a:defRPr sz="3200" b="1" kern="1200">
                <a:solidFill>
                  <a:schemeClr val="lt1"/>
                </a:solidFill>
                <a:latin typeface="+mn-lt"/>
                <a:ea typeface="+mn-ea"/>
                <a:cs typeface="+mn-cs"/>
              </a:defRPr>
            </a:lvl6pPr>
            <a:lvl7pPr marL="2743200" algn="l" defTabSz="914400" rtl="0" eaLnBrk="1" latinLnBrk="0" hangingPunct="1">
              <a:defRPr sz="3200" b="1" kern="1200">
                <a:solidFill>
                  <a:schemeClr val="lt1"/>
                </a:solidFill>
                <a:latin typeface="+mn-lt"/>
                <a:ea typeface="+mn-ea"/>
                <a:cs typeface="+mn-cs"/>
              </a:defRPr>
            </a:lvl7pPr>
            <a:lvl8pPr marL="3200400" algn="l" defTabSz="914400" rtl="0" eaLnBrk="1" latinLnBrk="0" hangingPunct="1">
              <a:defRPr sz="3200" b="1" kern="1200">
                <a:solidFill>
                  <a:schemeClr val="lt1"/>
                </a:solidFill>
                <a:latin typeface="+mn-lt"/>
                <a:ea typeface="+mn-ea"/>
                <a:cs typeface="+mn-cs"/>
              </a:defRPr>
            </a:lvl8pPr>
            <a:lvl9pPr marL="3657600" algn="l" defTabSz="914400" rtl="0" eaLnBrk="1" latinLnBrk="0" hangingPunct="1">
              <a:defRPr sz="3200" b="1" kern="1200">
                <a:solidFill>
                  <a:schemeClr val="lt1"/>
                </a:solidFill>
                <a:latin typeface="+mn-lt"/>
                <a:ea typeface="+mn-ea"/>
                <a:cs typeface="+mn-cs"/>
              </a:defRPr>
            </a:lvl9pPr>
          </a:lstStyle>
          <a:p>
            <a:pPr marL="0" marR="0" lvl="0" indent="0" algn="ctr" defTabSz="1219140" rtl="0"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dirty="0">
              <a:ln>
                <a:noFill/>
              </a:ln>
              <a:solidFill>
                <a:srgbClr val="FFFFFF"/>
              </a:solidFill>
              <a:effectLst/>
              <a:uLnTx/>
              <a:uFillTx/>
              <a:latin typeface="Calibri"/>
              <a:ea typeface="+mn-ea"/>
              <a:cs typeface="+mn-cs"/>
            </a:endParaRPr>
          </a:p>
        </p:txBody>
      </p:sp>
      <p:sp>
        <p:nvSpPr>
          <p:cNvPr id="9" name="Left Arrow 8">
            <a:extLst>
              <a:ext uri="{FF2B5EF4-FFF2-40B4-BE49-F238E27FC236}">
                <a16:creationId xmlns:a16="http://schemas.microsoft.com/office/drawing/2014/main" id="{8D4C88D8-CF51-C94F-8529-BE05585B8715}"/>
              </a:ext>
            </a:extLst>
          </p:cNvPr>
          <p:cNvSpPr/>
          <p:nvPr/>
        </p:nvSpPr>
        <p:spPr>
          <a:xfrm flipH="1">
            <a:off x="966825" y="4198057"/>
            <a:ext cx="645937" cy="403845"/>
          </a:xfrm>
          <a:prstGeom prst="leftArrow">
            <a:avLst>
              <a:gd name="adj1" fmla="val 50000"/>
              <a:gd name="adj2" fmla="val 64002"/>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defPPr>
              <a:defRPr lang="en-US"/>
            </a:defPPr>
            <a:lvl1pPr algn="l" rtl="0" fontAlgn="base">
              <a:spcBef>
                <a:spcPct val="0"/>
              </a:spcBef>
              <a:spcAft>
                <a:spcPct val="0"/>
              </a:spcAft>
              <a:defRPr sz="3200" b="1" kern="1200">
                <a:solidFill>
                  <a:schemeClr val="lt1"/>
                </a:solidFill>
                <a:latin typeface="+mn-lt"/>
                <a:ea typeface="+mn-ea"/>
                <a:cs typeface="+mn-cs"/>
              </a:defRPr>
            </a:lvl1pPr>
            <a:lvl2pPr marL="457200" algn="l" rtl="0" fontAlgn="base">
              <a:spcBef>
                <a:spcPct val="0"/>
              </a:spcBef>
              <a:spcAft>
                <a:spcPct val="0"/>
              </a:spcAft>
              <a:defRPr sz="3200" b="1" kern="1200">
                <a:solidFill>
                  <a:schemeClr val="lt1"/>
                </a:solidFill>
                <a:latin typeface="+mn-lt"/>
                <a:ea typeface="+mn-ea"/>
                <a:cs typeface="+mn-cs"/>
              </a:defRPr>
            </a:lvl2pPr>
            <a:lvl3pPr marL="914400" algn="l" rtl="0" fontAlgn="base">
              <a:spcBef>
                <a:spcPct val="0"/>
              </a:spcBef>
              <a:spcAft>
                <a:spcPct val="0"/>
              </a:spcAft>
              <a:defRPr sz="3200" b="1" kern="1200">
                <a:solidFill>
                  <a:schemeClr val="lt1"/>
                </a:solidFill>
                <a:latin typeface="+mn-lt"/>
                <a:ea typeface="+mn-ea"/>
                <a:cs typeface="+mn-cs"/>
              </a:defRPr>
            </a:lvl3pPr>
            <a:lvl4pPr marL="1371600" algn="l" rtl="0" fontAlgn="base">
              <a:spcBef>
                <a:spcPct val="0"/>
              </a:spcBef>
              <a:spcAft>
                <a:spcPct val="0"/>
              </a:spcAft>
              <a:defRPr sz="3200" b="1" kern="1200">
                <a:solidFill>
                  <a:schemeClr val="lt1"/>
                </a:solidFill>
                <a:latin typeface="+mn-lt"/>
                <a:ea typeface="+mn-ea"/>
                <a:cs typeface="+mn-cs"/>
              </a:defRPr>
            </a:lvl4pPr>
            <a:lvl5pPr marL="1828800" algn="l" rtl="0" fontAlgn="base">
              <a:spcBef>
                <a:spcPct val="0"/>
              </a:spcBef>
              <a:spcAft>
                <a:spcPct val="0"/>
              </a:spcAft>
              <a:defRPr sz="3200" b="1" kern="1200">
                <a:solidFill>
                  <a:schemeClr val="lt1"/>
                </a:solidFill>
                <a:latin typeface="+mn-lt"/>
                <a:ea typeface="+mn-ea"/>
                <a:cs typeface="+mn-cs"/>
              </a:defRPr>
            </a:lvl5pPr>
            <a:lvl6pPr marL="2286000" algn="l" defTabSz="914400" rtl="0" eaLnBrk="1" latinLnBrk="0" hangingPunct="1">
              <a:defRPr sz="3200" b="1" kern="1200">
                <a:solidFill>
                  <a:schemeClr val="lt1"/>
                </a:solidFill>
                <a:latin typeface="+mn-lt"/>
                <a:ea typeface="+mn-ea"/>
                <a:cs typeface="+mn-cs"/>
              </a:defRPr>
            </a:lvl6pPr>
            <a:lvl7pPr marL="2743200" algn="l" defTabSz="914400" rtl="0" eaLnBrk="1" latinLnBrk="0" hangingPunct="1">
              <a:defRPr sz="3200" b="1" kern="1200">
                <a:solidFill>
                  <a:schemeClr val="lt1"/>
                </a:solidFill>
                <a:latin typeface="+mn-lt"/>
                <a:ea typeface="+mn-ea"/>
                <a:cs typeface="+mn-cs"/>
              </a:defRPr>
            </a:lvl7pPr>
            <a:lvl8pPr marL="3200400" algn="l" defTabSz="914400" rtl="0" eaLnBrk="1" latinLnBrk="0" hangingPunct="1">
              <a:defRPr sz="3200" b="1" kern="1200">
                <a:solidFill>
                  <a:schemeClr val="lt1"/>
                </a:solidFill>
                <a:latin typeface="+mn-lt"/>
                <a:ea typeface="+mn-ea"/>
                <a:cs typeface="+mn-cs"/>
              </a:defRPr>
            </a:lvl8pPr>
            <a:lvl9pPr marL="3657600" algn="l" defTabSz="914400" rtl="0" eaLnBrk="1" latinLnBrk="0" hangingPunct="1">
              <a:defRPr sz="3200" b="1" kern="1200">
                <a:solidFill>
                  <a:schemeClr val="lt1"/>
                </a:solidFill>
                <a:latin typeface="+mn-lt"/>
                <a:ea typeface="+mn-ea"/>
                <a:cs typeface="+mn-cs"/>
              </a:defRPr>
            </a:lvl9pPr>
          </a:lstStyle>
          <a:p>
            <a:pPr marL="0" marR="0" lvl="0" indent="0" algn="ctr" defTabSz="1219140" rtl="0"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dirty="0">
              <a:ln>
                <a:noFill/>
              </a:ln>
              <a:solidFill>
                <a:srgbClr val="FFFFFF"/>
              </a:solidFill>
              <a:effectLst/>
              <a:uLnTx/>
              <a:uFillTx/>
              <a:latin typeface="Calibri"/>
              <a:ea typeface="+mn-ea"/>
              <a:cs typeface="+mn-cs"/>
            </a:endParaRPr>
          </a:p>
        </p:txBody>
      </p:sp>
      <p:sp>
        <p:nvSpPr>
          <p:cNvPr id="10" name="Left Arrow 8">
            <a:extLst>
              <a:ext uri="{FF2B5EF4-FFF2-40B4-BE49-F238E27FC236}">
                <a16:creationId xmlns:a16="http://schemas.microsoft.com/office/drawing/2014/main" id="{C59770B4-5E05-0A4A-9D03-97FCC40CF26E}"/>
              </a:ext>
            </a:extLst>
          </p:cNvPr>
          <p:cNvSpPr/>
          <p:nvPr/>
        </p:nvSpPr>
        <p:spPr>
          <a:xfrm flipH="1">
            <a:off x="966825" y="4846105"/>
            <a:ext cx="645937" cy="403845"/>
          </a:xfrm>
          <a:prstGeom prst="leftArrow">
            <a:avLst>
              <a:gd name="adj1" fmla="val 50000"/>
              <a:gd name="adj2" fmla="val 64002"/>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defPPr>
              <a:defRPr lang="en-US"/>
            </a:defPPr>
            <a:lvl1pPr algn="l" rtl="0" fontAlgn="base">
              <a:spcBef>
                <a:spcPct val="0"/>
              </a:spcBef>
              <a:spcAft>
                <a:spcPct val="0"/>
              </a:spcAft>
              <a:defRPr sz="3200" b="1" kern="1200">
                <a:solidFill>
                  <a:schemeClr val="lt1"/>
                </a:solidFill>
                <a:latin typeface="+mn-lt"/>
                <a:ea typeface="+mn-ea"/>
                <a:cs typeface="+mn-cs"/>
              </a:defRPr>
            </a:lvl1pPr>
            <a:lvl2pPr marL="457200" algn="l" rtl="0" fontAlgn="base">
              <a:spcBef>
                <a:spcPct val="0"/>
              </a:spcBef>
              <a:spcAft>
                <a:spcPct val="0"/>
              </a:spcAft>
              <a:defRPr sz="3200" b="1" kern="1200">
                <a:solidFill>
                  <a:schemeClr val="lt1"/>
                </a:solidFill>
                <a:latin typeface="+mn-lt"/>
                <a:ea typeface="+mn-ea"/>
                <a:cs typeface="+mn-cs"/>
              </a:defRPr>
            </a:lvl2pPr>
            <a:lvl3pPr marL="914400" algn="l" rtl="0" fontAlgn="base">
              <a:spcBef>
                <a:spcPct val="0"/>
              </a:spcBef>
              <a:spcAft>
                <a:spcPct val="0"/>
              </a:spcAft>
              <a:defRPr sz="3200" b="1" kern="1200">
                <a:solidFill>
                  <a:schemeClr val="lt1"/>
                </a:solidFill>
                <a:latin typeface="+mn-lt"/>
                <a:ea typeface="+mn-ea"/>
                <a:cs typeface="+mn-cs"/>
              </a:defRPr>
            </a:lvl3pPr>
            <a:lvl4pPr marL="1371600" algn="l" rtl="0" fontAlgn="base">
              <a:spcBef>
                <a:spcPct val="0"/>
              </a:spcBef>
              <a:spcAft>
                <a:spcPct val="0"/>
              </a:spcAft>
              <a:defRPr sz="3200" b="1" kern="1200">
                <a:solidFill>
                  <a:schemeClr val="lt1"/>
                </a:solidFill>
                <a:latin typeface="+mn-lt"/>
                <a:ea typeface="+mn-ea"/>
                <a:cs typeface="+mn-cs"/>
              </a:defRPr>
            </a:lvl4pPr>
            <a:lvl5pPr marL="1828800" algn="l" rtl="0" fontAlgn="base">
              <a:spcBef>
                <a:spcPct val="0"/>
              </a:spcBef>
              <a:spcAft>
                <a:spcPct val="0"/>
              </a:spcAft>
              <a:defRPr sz="3200" b="1" kern="1200">
                <a:solidFill>
                  <a:schemeClr val="lt1"/>
                </a:solidFill>
                <a:latin typeface="+mn-lt"/>
                <a:ea typeface="+mn-ea"/>
                <a:cs typeface="+mn-cs"/>
              </a:defRPr>
            </a:lvl5pPr>
            <a:lvl6pPr marL="2286000" algn="l" defTabSz="914400" rtl="0" eaLnBrk="1" latinLnBrk="0" hangingPunct="1">
              <a:defRPr sz="3200" b="1" kern="1200">
                <a:solidFill>
                  <a:schemeClr val="lt1"/>
                </a:solidFill>
                <a:latin typeface="+mn-lt"/>
                <a:ea typeface="+mn-ea"/>
                <a:cs typeface="+mn-cs"/>
              </a:defRPr>
            </a:lvl6pPr>
            <a:lvl7pPr marL="2743200" algn="l" defTabSz="914400" rtl="0" eaLnBrk="1" latinLnBrk="0" hangingPunct="1">
              <a:defRPr sz="3200" b="1" kern="1200">
                <a:solidFill>
                  <a:schemeClr val="lt1"/>
                </a:solidFill>
                <a:latin typeface="+mn-lt"/>
                <a:ea typeface="+mn-ea"/>
                <a:cs typeface="+mn-cs"/>
              </a:defRPr>
            </a:lvl7pPr>
            <a:lvl8pPr marL="3200400" algn="l" defTabSz="914400" rtl="0" eaLnBrk="1" latinLnBrk="0" hangingPunct="1">
              <a:defRPr sz="3200" b="1" kern="1200">
                <a:solidFill>
                  <a:schemeClr val="lt1"/>
                </a:solidFill>
                <a:latin typeface="+mn-lt"/>
                <a:ea typeface="+mn-ea"/>
                <a:cs typeface="+mn-cs"/>
              </a:defRPr>
            </a:lvl8pPr>
            <a:lvl9pPr marL="3657600" algn="l" defTabSz="914400" rtl="0" eaLnBrk="1" latinLnBrk="0" hangingPunct="1">
              <a:defRPr sz="3200" b="1" kern="1200">
                <a:solidFill>
                  <a:schemeClr val="lt1"/>
                </a:solidFill>
                <a:latin typeface="+mn-lt"/>
                <a:ea typeface="+mn-ea"/>
                <a:cs typeface="+mn-cs"/>
              </a:defRPr>
            </a:lvl9pPr>
          </a:lstStyle>
          <a:p>
            <a:pPr marL="0" marR="0" lvl="0" indent="0" algn="ctr" defTabSz="1219140" rtl="0"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dirty="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2228703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10;&#10;Description automatically generated">
            <a:extLst>
              <a:ext uri="{FF2B5EF4-FFF2-40B4-BE49-F238E27FC236}">
                <a16:creationId xmlns:a16="http://schemas.microsoft.com/office/drawing/2014/main" id="{7739C222-E8E0-451C-9FC9-94B04DF16DA4}"/>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17000"/>
                    </a14:imgEffect>
                  </a14:imgLayer>
                </a14:imgProps>
              </a:ext>
              <a:ext uri="{28A0092B-C50C-407E-A947-70E740481C1C}">
                <a14:useLocalDpi xmlns:a14="http://schemas.microsoft.com/office/drawing/2010/main" val="0"/>
              </a:ext>
            </a:extLst>
          </a:blip>
          <a:stretch>
            <a:fillRect/>
          </a:stretch>
        </p:blipFill>
        <p:spPr>
          <a:xfrm>
            <a:off x="2572917" y="255592"/>
            <a:ext cx="7165889" cy="5581556"/>
          </a:xfrm>
          <a:prstGeom prst="rect">
            <a:avLst/>
          </a:prstGeom>
        </p:spPr>
      </p:pic>
      <p:sp>
        <p:nvSpPr>
          <p:cNvPr id="2" name="Footer Placeholder 1">
            <a:extLst>
              <a:ext uri="{FF2B5EF4-FFF2-40B4-BE49-F238E27FC236}">
                <a16:creationId xmlns:a16="http://schemas.microsoft.com/office/drawing/2014/main" id="{EFE93C15-C128-4EE3-659B-2384A8338D5A}"/>
              </a:ext>
            </a:extLst>
          </p:cNvPr>
          <p:cNvSpPr>
            <a:spLocks noGrp="1"/>
          </p:cNvSpPr>
          <p:nvPr>
            <p:ph type="ftr" sz="quarter" idx="3"/>
          </p:nvPr>
        </p:nvSpPr>
        <p:spPr>
          <a:xfrm>
            <a:off x="838200" y="6356350"/>
            <a:ext cx="10933590" cy="365125"/>
          </a:xfrm>
        </p:spPr>
        <p:txBody>
          <a:bodyPr/>
          <a:lstStyle/>
          <a:p>
            <a:r>
              <a:rPr lang="en-US" dirty="0"/>
              <a:t>ACE, angiotensin converting enzyme; </a:t>
            </a:r>
            <a:r>
              <a:rPr lang="en-US" dirty="0" err="1"/>
              <a:t>ANP</a:t>
            </a:r>
            <a:r>
              <a:rPr lang="en-US" dirty="0"/>
              <a:t>, atrial natriuretic peptide; AT1, angiotensin 1; AHU377, RB valsartan and the </a:t>
            </a:r>
            <a:r>
              <a:rPr lang="en-US" dirty="0" err="1"/>
              <a:t>neprilysin</a:t>
            </a:r>
            <a:r>
              <a:rPr lang="en-US" dirty="0"/>
              <a:t> inhibitor pro-drug; Ang I, angiotensin I; Ang II, angiotensin II; BNP, B-type natriuretic peptide; ET1,  endothelin-1; </a:t>
            </a:r>
            <a:r>
              <a:rPr lang="en-US" dirty="0" err="1"/>
              <a:t>ETAR</a:t>
            </a:r>
            <a:r>
              <a:rPr lang="en-US" dirty="0"/>
              <a:t>, endothelin type A receptor;  ETBR, endothelin type B receptor; LCZ696,  single molecule comprising the ARB valsartan and the </a:t>
            </a:r>
            <a:r>
              <a:rPr lang="en-US" dirty="0" err="1"/>
              <a:t>neprilysin</a:t>
            </a:r>
            <a:r>
              <a:rPr lang="en-US" dirty="0"/>
              <a:t> inhibitor pro-drug AHU377; RAS, renin-angiotensin-system.</a:t>
            </a:r>
          </a:p>
          <a:p>
            <a:r>
              <a:rPr lang="en-US" dirty="0" err="1"/>
              <a:t>Oparil</a:t>
            </a:r>
            <a:r>
              <a:rPr lang="en-US" dirty="0"/>
              <a:t> S, et al. </a:t>
            </a:r>
            <a:r>
              <a:rPr lang="en-US" i="1" dirty="0"/>
              <a:t>Circ Res. </a:t>
            </a:r>
            <a:r>
              <a:rPr lang="en-US" dirty="0"/>
              <a:t>2015;116(6):1074-95.</a:t>
            </a:r>
          </a:p>
        </p:txBody>
      </p:sp>
    </p:spTree>
    <p:extLst>
      <p:ext uri="{BB962C8B-B14F-4D97-AF65-F5344CB8AC3E}">
        <p14:creationId xmlns:p14="http://schemas.microsoft.com/office/powerpoint/2010/main" val="2075724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DHOTG">
  <a:themeElements>
    <a:clrScheme name="DHOTG -OFFICIAL-FINAL">
      <a:dk1>
        <a:srgbClr val="000000"/>
      </a:dk1>
      <a:lt1>
        <a:sysClr val="window" lastClr="FFFFFF"/>
      </a:lt1>
      <a:dk2>
        <a:srgbClr val="373648"/>
      </a:dk2>
      <a:lt2>
        <a:srgbClr val="F3F3F3"/>
      </a:lt2>
      <a:accent1>
        <a:srgbClr val="00539B"/>
      </a:accent1>
      <a:accent2>
        <a:srgbClr val="001A57"/>
      </a:accent2>
      <a:accent3>
        <a:srgbClr val="0736A4"/>
      </a:accent3>
      <a:accent4>
        <a:srgbClr val="005587"/>
      </a:accent4>
      <a:accent5>
        <a:srgbClr val="0577B1"/>
      </a:accent5>
      <a:accent6>
        <a:srgbClr val="339898"/>
      </a:accent6>
      <a:hlink>
        <a:srgbClr val="00539B"/>
      </a:hlink>
      <a:folHlink>
        <a:srgbClr val="66666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HOTG" id="{C0648E09-1E89-2E4D-B232-69DC4BC48E1C}" vid="{762E6EF4-10C7-7242-B669-96A1E6922AF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DHOTG</Template>
  <TotalTime>0</TotalTime>
  <Words>1719</Words>
  <Application>Microsoft Office PowerPoint</Application>
  <PresentationFormat>Widescreen</PresentationFormat>
  <Paragraphs>173</Paragraphs>
  <Slides>25</Slides>
  <Notes>17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25</vt:i4>
      </vt:variant>
    </vt:vector>
  </HeadingPairs>
  <TitlesOfParts>
    <vt:vector size="28" baseType="lpstr">
      <vt:lpstr>Arial</vt:lpstr>
      <vt:lpstr>Calibri</vt:lpstr>
      <vt:lpstr>DHOTG</vt:lpstr>
      <vt:lpstr>Should We Be Resistant to Newer Therapies on the Horizon?</vt:lpstr>
      <vt:lpstr>Disclaimer</vt:lpstr>
      <vt:lpstr>Emerging Drug Classes for Difficult to Treat and RH</vt:lpstr>
      <vt:lpstr>Emerging Drug Classes for Difficult to Treat and RH</vt:lpstr>
      <vt:lpstr>Emerging Drug Classes for Difficult to Treat and RH</vt:lpstr>
      <vt:lpstr>Emerging Drug Classes for Difficult to Treat and RH</vt:lpstr>
      <vt:lpstr>Emerging Drug Classes for Difficult to Treat and RH</vt:lpstr>
      <vt:lpstr>Emerging Drug Classes for Difficult to Treat and RH</vt:lpstr>
      <vt:lpstr>PowerPoint Presentation</vt:lpstr>
      <vt:lpstr>PowerPoint Presentation</vt:lpstr>
      <vt:lpstr>PowerPoint Presentation</vt:lpstr>
      <vt:lpstr>PowerPoint Presentation</vt:lpstr>
      <vt:lpstr>PowerPoint Presentation</vt:lpstr>
      <vt:lpstr>PowerPoint Presentation</vt:lpstr>
      <vt:lpstr>A Novel ANP in Hypertension </vt:lpstr>
      <vt:lpstr>A Novel ANP in Hypertension </vt:lpstr>
      <vt:lpstr>A Novel ANP in Hypertension </vt:lpstr>
      <vt:lpstr>A Novel ANP in Hypertension </vt:lpstr>
      <vt:lpstr>A Novel ANP in Hypertension </vt:lpstr>
      <vt:lpstr>A Novel ANP in Hypertension </vt:lpstr>
      <vt:lpstr>Dual Endothelin Receptor Antagonist Aprocitentan in HTN     </vt:lpstr>
      <vt:lpstr>Nonsteroidal Mineralocorticoid Receptor (MR) Antagonists</vt:lpstr>
      <vt:lpstr>Sacubitril/Valsartan</vt:lpstr>
      <vt:lpstr>Sacubitril/Valsartan</vt:lpstr>
      <vt:lpstr>Sacubitril/Valsartan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2022-11-10T14:44:00Z</dcterms:created>
  <dcterms:modified xsi:type="dcterms:W3CDTF">2022-11-10T14:44:17Z</dcterms:modified>
</cp:coreProperties>
</file>