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Lst>
  <p:notesMasterIdLst>
    <p:notesMasterId r:id="rId11"/>
  </p:notesMasterIdLst>
  <p:sldIdLst>
    <p:sldId id="371" r:id="rId2"/>
    <p:sldId id="401" r:id="rId3"/>
    <p:sldId id="256" r:id="rId4"/>
    <p:sldId id="379" r:id="rId5"/>
    <p:sldId id="386" r:id="rId6"/>
    <p:sldId id="400" r:id="rId7"/>
    <p:sldId id="396" r:id="rId8"/>
    <p:sldId id="398" r:id="rId9"/>
    <p:sldId id="39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4" userDrawn="1">
          <p15:clr>
            <a:srgbClr val="A4A3A4"/>
          </p15:clr>
        </p15:guide>
        <p15:guide id="3" orient="horz" pos="1554" userDrawn="1">
          <p15:clr>
            <a:srgbClr val="A4A3A4"/>
          </p15:clr>
        </p15:guide>
        <p15:guide id="7" pos="1458" userDrawn="1">
          <p15:clr>
            <a:srgbClr val="A4A3A4"/>
          </p15:clr>
        </p15:guide>
        <p15:guide id="9" orient="horz" pos="1086" userDrawn="1">
          <p15:clr>
            <a:srgbClr val="A4A3A4"/>
          </p15:clr>
        </p15:guide>
        <p15:guide id="10" orient="horz" pos="2379" userDrawn="1">
          <p15:clr>
            <a:srgbClr val="A4A3A4"/>
          </p15:clr>
        </p15:guide>
        <p15:guide id="11" orient="horz" pos="3429" userDrawn="1">
          <p15:clr>
            <a:srgbClr val="A4A3A4"/>
          </p15:clr>
        </p15:guide>
        <p15:guide id="12" pos="588" userDrawn="1">
          <p15:clr>
            <a:srgbClr val="A4A3A4"/>
          </p15:clr>
        </p15:guide>
        <p15:guide id="15" orient="horz" pos="3473" userDrawn="1">
          <p15:clr>
            <a:srgbClr val="A4A3A4"/>
          </p15:clr>
        </p15:guide>
        <p15:guide id="16" pos="3971" userDrawn="1">
          <p15:clr>
            <a:srgbClr val="A4A3A4"/>
          </p15:clr>
        </p15:guide>
        <p15:guide id="21" orient="horz" pos="2468" userDrawn="1">
          <p15:clr>
            <a:srgbClr val="A4A3A4"/>
          </p15:clr>
        </p15:guide>
        <p15:guide id="22" pos="50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000000"/>
    <a:srgbClr val="94ACD0"/>
    <a:srgbClr val="82ADE2"/>
    <a:srgbClr val="92BEA8"/>
    <a:srgbClr val="FBFBFB"/>
    <a:srgbClr val="A0ADD6"/>
    <a:srgbClr val="E2A59F"/>
    <a:srgbClr val="D1C3E0"/>
    <a:srgbClr val="CAE0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p:cViewPr varScale="1">
        <p:scale>
          <a:sx n="72" d="100"/>
          <a:sy n="72" d="100"/>
        </p:scale>
        <p:origin x="90" y="774"/>
      </p:cViewPr>
      <p:guideLst>
        <p:guide orient="horz" pos="384"/>
        <p:guide orient="horz" pos="1554"/>
        <p:guide pos="1458"/>
        <p:guide orient="horz" pos="1086"/>
        <p:guide orient="horz" pos="2379"/>
        <p:guide orient="horz" pos="3429"/>
        <p:guide pos="588"/>
        <p:guide orient="horz" pos="3473"/>
        <p:guide pos="3971"/>
        <p:guide orient="horz" pos="2468"/>
        <p:guide pos="50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575454-C377-B345-8B2C-EF3AD7A6C819}" type="datetimeFigureOut">
              <a:rPr lang="en-US" smtClean="0"/>
              <a:t>11/10/2022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6B113A-BE07-C949-8D20-647FF8A124AE}" type="slidenum">
              <a:rPr lang="en-US" smtClean="0"/>
              <a:t>‹#›</a:t>
            </a:fld>
            <a:endParaRPr lang="en-US"/>
          </a:p>
        </p:txBody>
      </p:sp>
    </p:spTree>
    <p:extLst>
      <p:ext uri="{BB962C8B-B14F-4D97-AF65-F5344CB8AC3E}">
        <p14:creationId xmlns:p14="http://schemas.microsoft.com/office/powerpoint/2010/main" val="1381466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0A1C01-FBBE-354A-8E12-A60C06BD32E5}" type="slidenum">
              <a:rPr lang="en-US" smtClean="0"/>
              <a:t>4</a:t>
            </a:fld>
            <a:endParaRPr lang="en-US" dirty="0"/>
          </a:p>
        </p:txBody>
      </p:sp>
    </p:spTree>
    <p:extLst>
      <p:ext uri="{BB962C8B-B14F-4D97-AF65-F5344CB8AC3E}">
        <p14:creationId xmlns:p14="http://schemas.microsoft.com/office/powerpoint/2010/main" val="1022910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0A1C01-FBBE-354A-8E12-A60C06BD32E5}" type="slidenum">
              <a:rPr lang="en-US" smtClean="0"/>
              <a:t>8</a:t>
            </a:fld>
            <a:endParaRPr lang="en-US" dirty="0"/>
          </a:p>
        </p:txBody>
      </p:sp>
    </p:spTree>
    <p:extLst>
      <p:ext uri="{BB962C8B-B14F-4D97-AF65-F5344CB8AC3E}">
        <p14:creationId xmlns:p14="http://schemas.microsoft.com/office/powerpoint/2010/main" val="5797181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b">
            <a:normAutofit/>
          </a:bodyPr>
          <a:lstStyle>
            <a:lvl1pPr>
              <a:defRPr sz="48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a:p>
        </p:txBody>
      </p:sp>
      <p:pic>
        <p:nvPicPr>
          <p:cNvPr id="8" name="Picture 7">
            <a:extLst>
              <a:ext uri="{FF2B5EF4-FFF2-40B4-BE49-F238E27FC236}">
                <a16:creationId xmlns:a16="http://schemas.microsoft.com/office/drawing/2014/main" id="{3390C64D-9995-4CD5-AD94-B104F638C5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D547F72E-5064-4C5E-AB7F-BE55D321DE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3886047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Footer Placeholder 4">
            <a:extLst>
              <a:ext uri="{FF2B5EF4-FFF2-40B4-BE49-F238E27FC236}">
                <a16:creationId xmlns:a16="http://schemas.microsoft.com/office/drawing/2014/main" id="{53A0B1A1-466A-4562-8ACB-1D04390A0324}"/>
              </a:ext>
            </a:extLst>
          </p:cNvPr>
          <p:cNvSpPr>
            <a:spLocks noGrp="1"/>
          </p:cNvSpPr>
          <p:nvPr>
            <p:ph type="ftr" sz="quarter" idx="3"/>
          </p:nvPr>
        </p:nvSpPr>
        <p:spPr>
          <a:xfrm>
            <a:off x="838199" y="6356350"/>
            <a:ext cx="906780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a:p>
        </p:txBody>
      </p:sp>
      <p:pic>
        <p:nvPicPr>
          <p:cNvPr id="8" name="Picture 7">
            <a:extLst>
              <a:ext uri="{FF2B5EF4-FFF2-40B4-BE49-F238E27FC236}">
                <a16:creationId xmlns:a16="http://schemas.microsoft.com/office/drawing/2014/main" id="{8E4D5BA8-F570-4D81-8773-A8C86E51C6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6251" y="6384248"/>
            <a:ext cx="1971198" cy="306503"/>
          </a:xfrm>
          <a:prstGeom prst="rect">
            <a:avLst/>
          </a:prstGeom>
        </p:spPr>
      </p:pic>
    </p:spTree>
    <p:extLst>
      <p:ext uri="{BB962C8B-B14F-4D97-AF65-F5344CB8AC3E}">
        <p14:creationId xmlns:p14="http://schemas.microsoft.com/office/powerpoint/2010/main" val="276781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274638"/>
            <a:ext cx="105664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03F41C87-7AD9-4845-A077-840E4A0F3F06}"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a:p>
        </p:txBody>
      </p:sp>
      <p:sp>
        <p:nvSpPr>
          <p:cNvPr id="8" name="Content Placeholder 7"/>
          <p:cNvSpPr>
            <a:spLocks noGrp="1"/>
          </p:cNvSpPr>
          <p:nvPr>
            <p:ph sz="quarter" idx="13"/>
          </p:nvPr>
        </p:nvSpPr>
        <p:spPr>
          <a:xfrm>
            <a:off x="812800" y="1600200"/>
            <a:ext cx="105664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62201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Custom Layout">
    <p:spTree>
      <p:nvGrpSpPr>
        <p:cNvPr id="1" name=""/>
        <p:cNvGrpSpPr/>
        <p:nvPr/>
      </p:nvGrpSpPr>
      <p:grpSpPr>
        <a:xfrm>
          <a:off x="0" y="0"/>
          <a:ext cx="0" cy="0"/>
          <a:chOff x="0" y="0"/>
          <a:chExt cx="0" cy="0"/>
        </a:xfrm>
      </p:grpSpPr>
      <p:sp>
        <p:nvSpPr>
          <p:cNvPr id="6" name="Text Placeholder 2"/>
          <p:cNvSpPr>
            <a:spLocks noGrp="1"/>
          </p:cNvSpPr>
          <p:nvPr>
            <p:ph idx="1"/>
          </p:nvPr>
        </p:nvSpPr>
        <p:spPr>
          <a:xfrm>
            <a:off x="609600" y="784959"/>
            <a:ext cx="10972800" cy="5571392"/>
          </a:xfrm>
          <a:prstGeom prst="rect">
            <a:avLst/>
          </a:prstGeom>
        </p:spPr>
        <p:txBody>
          <a:bodyPr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Placeholder 1"/>
          <p:cNvSpPr>
            <a:spLocks noGrp="1"/>
          </p:cNvSpPr>
          <p:nvPr>
            <p:ph type="title"/>
          </p:nvPr>
        </p:nvSpPr>
        <p:spPr>
          <a:xfrm>
            <a:off x="166589" y="134974"/>
            <a:ext cx="10972800" cy="446501"/>
          </a:xfrm>
          <a:prstGeom prst="rect">
            <a:avLst/>
          </a:prstGeom>
        </p:spPr>
        <p:txBody>
          <a:bodyPr rtlCol="0">
            <a:noAutofit/>
          </a:bodyPr>
          <a:lstStyle>
            <a:lvl1pPr>
              <a:defRPr sz="2400"/>
            </a:lvl1pPr>
          </a:lstStyle>
          <a:p>
            <a:r>
              <a:rPr lang="en-US" dirty="0"/>
              <a:t>Click to edit Master title style</a:t>
            </a:r>
          </a:p>
        </p:txBody>
      </p:sp>
    </p:spTree>
    <p:extLst>
      <p:ext uri="{BB962C8B-B14F-4D97-AF65-F5344CB8AC3E}">
        <p14:creationId xmlns:p14="http://schemas.microsoft.com/office/powerpoint/2010/main" val="817788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CBE69-6555-D254-16E6-E26C2DAC23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80E0464-B72D-7F0A-DEF3-6167A1759F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07816DC-407F-D1F5-4448-63DF934D324F}"/>
              </a:ext>
            </a:extLst>
          </p:cNvPr>
          <p:cNvSpPr>
            <a:spLocks noGrp="1"/>
          </p:cNvSpPr>
          <p:nvPr>
            <p:ph type="dt" sz="half" idx="10"/>
          </p:nvPr>
        </p:nvSpPr>
        <p:spPr/>
        <p:txBody>
          <a:bodyPr/>
          <a:lstStyle/>
          <a:p>
            <a:fld id="{3260D49A-9278-4DE4-9603-DE8E2118E82C}" type="datetimeFigureOut">
              <a:rPr lang="en-US" smtClean="0"/>
              <a:t>11/10/2022</a:t>
            </a:fld>
            <a:endParaRPr lang="en-US" dirty="0"/>
          </a:p>
        </p:txBody>
      </p:sp>
      <p:sp>
        <p:nvSpPr>
          <p:cNvPr id="5" name="Footer Placeholder 4">
            <a:extLst>
              <a:ext uri="{FF2B5EF4-FFF2-40B4-BE49-F238E27FC236}">
                <a16:creationId xmlns:a16="http://schemas.microsoft.com/office/drawing/2014/main" id="{4B4CB658-7F0B-B171-DC2D-BF4A1D5E99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8C60D50-4868-D25B-80AF-88D09242FB75}"/>
              </a:ext>
            </a:extLst>
          </p:cNvPr>
          <p:cNvSpPr>
            <a:spLocks noGrp="1"/>
          </p:cNvSpPr>
          <p:nvPr>
            <p:ph type="sldNum" sz="quarter" idx="12"/>
          </p:nvPr>
        </p:nvSpPr>
        <p:spPr/>
        <p:txBody>
          <a:bodyPr/>
          <a:lstStyle/>
          <a:p>
            <a:fld id="{EE9125E6-FE70-4C31-BD65-C28A31A0A92C}" type="slidenum">
              <a:rPr lang="en-US" smtClean="0"/>
              <a:t>‹#›</a:t>
            </a:fld>
            <a:endParaRPr lang="en-US" dirty="0"/>
          </a:p>
        </p:txBody>
      </p:sp>
    </p:spTree>
    <p:extLst>
      <p:ext uri="{BB962C8B-B14F-4D97-AF65-F5344CB8AC3E}">
        <p14:creationId xmlns:p14="http://schemas.microsoft.com/office/powerpoint/2010/main" val="3533886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ctr">
            <a:normAutofit/>
          </a:bodyPr>
          <a:lstStyle>
            <a:lvl1pPr algn="ctr">
              <a:defRPr sz="40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lgn="ctr">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a:p>
        </p:txBody>
      </p:sp>
      <p:pic>
        <p:nvPicPr>
          <p:cNvPr id="7" name="Picture 6">
            <a:extLst>
              <a:ext uri="{FF2B5EF4-FFF2-40B4-BE49-F238E27FC236}">
                <a16:creationId xmlns:a16="http://schemas.microsoft.com/office/drawing/2014/main" id="{1FF9F2CB-EA79-4C5E-9229-EA26FA6FBE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35EC796F-F356-478A-891A-18D91809F8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3240141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ABB2845A-FE0D-4248-9631-7DC48D0A2919}"/>
              </a:ext>
            </a:extLst>
          </p:cNvPr>
          <p:cNvSpPr>
            <a:spLocks noGrp="1"/>
          </p:cNvSpPr>
          <p:nvPr>
            <p:ph idx="1"/>
          </p:nvPr>
        </p:nvSpPr>
        <p:spPr>
          <a:xfrm>
            <a:off x="838200" y="1285336"/>
            <a:ext cx="10515600" cy="48916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
            <a:extLst>
              <a:ext uri="{FF2B5EF4-FFF2-40B4-BE49-F238E27FC236}">
                <a16:creationId xmlns:a16="http://schemas.microsoft.com/office/drawing/2014/main" id="{78B0C919-FF28-42EE-A4DF-11CA0D523EAD}"/>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5" name="Footer Placeholder 4">
            <a:extLst>
              <a:ext uri="{FF2B5EF4-FFF2-40B4-BE49-F238E27FC236}">
                <a16:creationId xmlns:a16="http://schemas.microsoft.com/office/drawing/2014/main" id="{25AFDC72-9DA5-4DD9-88B4-F37DFF4DB492}"/>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4003644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838200" y="1285335"/>
            <a:ext cx="5181600" cy="489162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6172200" y="1285335"/>
            <a:ext cx="5181600" cy="489162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itle Placeholder 1">
            <a:extLst>
              <a:ext uri="{FF2B5EF4-FFF2-40B4-BE49-F238E27FC236}">
                <a16:creationId xmlns:a16="http://schemas.microsoft.com/office/drawing/2014/main" id="{A0B7BC85-F755-4A96-AA38-4AA14AE96193}"/>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5" name="Footer Placeholder 4">
            <a:extLst>
              <a:ext uri="{FF2B5EF4-FFF2-40B4-BE49-F238E27FC236}">
                <a16:creationId xmlns:a16="http://schemas.microsoft.com/office/drawing/2014/main" id="{D9C0F7D2-D936-4BA8-B82F-8A02FEEA9309}"/>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4120092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839788" y="1285337"/>
            <a:ext cx="5157787"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839788" y="1871932"/>
            <a:ext cx="5157787" cy="431773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6172200" y="1285336"/>
            <a:ext cx="5183188"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6172200" y="1871932"/>
            <a:ext cx="5183188" cy="431773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2495125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a:p>
        </p:txBody>
      </p:sp>
      <p:sp>
        <p:nvSpPr>
          <p:cNvPr id="10" name="Text Placeholder 2">
            <a:extLst>
              <a:ext uri="{FF2B5EF4-FFF2-40B4-BE49-F238E27FC236}">
                <a16:creationId xmlns:a16="http://schemas.microsoft.com/office/drawing/2014/main" id="{692CD1B3-C283-4C18-A693-4DACAD9CCFEB}"/>
              </a:ext>
            </a:extLst>
          </p:cNvPr>
          <p:cNvSpPr>
            <a:spLocks noGrp="1"/>
          </p:cNvSpPr>
          <p:nvPr>
            <p:ph idx="1"/>
          </p:nvPr>
        </p:nvSpPr>
        <p:spPr>
          <a:xfrm>
            <a:off x="838200" y="1285336"/>
            <a:ext cx="5257800" cy="48916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2">
            <a:extLst>
              <a:ext uri="{FF2B5EF4-FFF2-40B4-BE49-F238E27FC236}">
                <a16:creationId xmlns:a16="http://schemas.microsoft.com/office/drawing/2014/main" id="{2D4DDA58-530A-42D0-A3D9-A3B40B587272}"/>
              </a:ext>
            </a:extLst>
          </p:cNvPr>
          <p:cNvSpPr>
            <a:spLocks noGrp="1"/>
          </p:cNvSpPr>
          <p:nvPr>
            <p:ph type="pic" idx="11"/>
          </p:nvPr>
        </p:nvSpPr>
        <p:spPr>
          <a:xfrm>
            <a:off x="6273434" y="1279682"/>
            <a:ext cx="5080366"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2942429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nchor="b"/>
          <a:lstStyle/>
          <a:p>
            <a:r>
              <a:rPr lang="en-US"/>
              <a:t>Click to edit Master title style</a:t>
            </a:r>
          </a:p>
        </p:txBody>
      </p:sp>
      <p:sp>
        <p:nvSpPr>
          <p:cNvPr id="4" name="Footer Placeholder 4">
            <a:extLst>
              <a:ext uri="{FF2B5EF4-FFF2-40B4-BE49-F238E27FC236}">
                <a16:creationId xmlns:a16="http://schemas.microsoft.com/office/drawing/2014/main" id="{431146AF-8FF0-4747-B739-33F15879AD10}"/>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853300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9F3AEDD-038B-47AD-8D4C-6656F698AC5C}"/>
              </a:ext>
            </a:extLst>
          </p:cNvPr>
          <p:cNvSpPr/>
          <p:nvPr/>
        </p:nvSpPr>
        <p:spPr>
          <a:xfrm>
            <a:off x="9941169" y="6116638"/>
            <a:ext cx="2250832" cy="741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4">
            <a:extLst>
              <a:ext uri="{FF2B5EF4-FFF2-40B4-BE49-F238E27FC236}">
                <a16:creationId xmlns:a16="http://schemas.microsoft.com/office/drawing/2014/main" id="{0EEDB8C5-C704-4A0E-BB80-8B93D9EC2FD5}"/>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105225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B18091B2-691E-4F50-A189-2D612314C110}"/>
              </a:ext>
            </a:extLst>
          </p:cNvPr>
          <p:cNvSpPr>
            <a:spLocks noGrp="1"/>
          </p:cNvSpPr>
          <p:nvPr>
            <p:ph type="ftr" sz="quarter" idx="3"/>
          </p:nvPr>
        </p:nvSpPr>
        <p:spPr>
          <a:xfrm>
            <a:off x="838199" y="6356350"/>
            <a:ext cx="903732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a:p>
        </p:txBody>
      </p:sp>
      <p:pic>
        <p:nvPicPr>
          <p:cNvPr id="8" name="Picture 7">
            <a:extLst>
              <a:ext uri="{FF2B5EF4-FFF2-40B4-BE49-F238E27FC236}">
                <a16:creationId xmlns:a16="http://schemas.microsoft.com/office/drawing/2014/main" id="{5864F349-FE8C-424C-9B4F-DBAFB3AE66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6251" y="6384248"/>
            <a:ext cx="1971198" cy="306503"/>
          </a:xfrm>
          <a:prstGeom prst="rect">
            <a:avLst/>
          </a:prstGeom>
        </p:spPr>
      </p:pic>
    </p:spTree>
    <p:extLst>
      <p:ext uri="{BB962C8B-B14F-4D97-AF65-F5344CB8AC3E}">
        <p14:creationId xmlns:p14="http://schemas.microsoft.com/office/powerpoint/2010/main" val="2206084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838200" y="1285336"/>
            <a:ext cx="10515600" cy="48916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a:p>
        </p:txBody>
      </p:sp>
      <p:pic>
        <p:nvPicPr>
          <p:cNvPr id="10" name="Left Border">
            <a:extLst>
              <a:ext uri="{FF2B5EF4-FFF2-40B4-BE49-F238E27FC236}">
                <a16:creationId xmlns:a16="http://schemas.microsoft.com/office/drawing/2014/main" id="{77253CFD-18C2-49F0-A0AE-99A68668CF03}"/>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0" y="0"/>
            <a:ext cx="411480" cy="6858000"/>
          </a:xfrm>
          <a:prstGeom prst="rect">
            <a:avLst/>
          </a:prstGeom>
        </p:spPr>
      </p:pic>
    </p:spTree>
    <p:extLst>
      <p:ext uri="{BB962C8B-B14F-4D97-AF65-F5344CB8AC3E}">
        <p14:creationId xmlns:p14="http://schemas.microsoft.com/office/powerpoint/2010/main" val="867339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3600" b="1" i="0" kern="1200">
          <a:solidFill>
            <a:schemeClr val="accent1"/>
          </a:solidFill>
          <a:latin typeface="+mj-lt"/>
          <a:ea typeface="+mj-ea"/>
          <a:cs typeface="Calibri" panose="020F0502020204030204" pitchFamily="34" charset="0"/>
        </a:defRPr>
      </a:lvl1pPr>
    </p:titleStyle>
    <p:bodyStyle>
      <a:lvl1pPr marL="228600" indent="-228600" algn="l" defTabSz="914400" rtl="0" eaLnBrk="1" latinLnBrk="0" hangingPunct="1">
        <a:lnSpc>
          <a:spcPct val="100000"/>
        </a:lnSpc>
        <a:spcBef>
          <a:spcPts val="1000"/>
        </a:spcBef>
        <a:buClr>
          <a:schemeClr val="tx1"/>
        </a:buClr>
        <a:buFont typeface="Arial" panose="020B0604020202020204" pitchFamily="34" charset="0"/>
        <a:buChar char="•"/>
        <a:defRPr sz="2800" kern="1200">
          <a:solidFill>
            <a:schemeClr val="bg2">
              <a:lumMod val="25000"/>
            </a:schemeClr>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400" kern="1200">
          <a:solidFill>
            <a:schemeClr val="bg2">
              <a:lumMod val="25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bg2">
              <a:lumMod val="25000"/>
            </a:schemeClr>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70.png"/><Relationship Id="rId4" Type="http://schemas.openxmlformats.org/officeDocument/2006/relationships/image" Target="../media/image6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2814E6A-D7A6-FA05-BF05-C17DB14B0F3B}"/>
              </a:ext>
            </a:extLst>
          </p:cNvPr>
          <p:cNvSpPr>
            <a:spLocks noGrp="1"/>
          </p:cNvSpPr>
          <p:nvPr>
            <p:ph type="title"/>
          </p:nvPr>
        </p:nvSpPr>
        <p:spPr>
          <a:xfrm>
            <a:off x="831850" y="2515472"/>
            <a:ext cx="10515600" cy="2825748"/>
          </a:xfrm>
        </p:spPr>
        <p:txBody>
          <a:bodyPr/>
          <a:lstStyle/>
          <a:p>
            <a:pPr>
              <a:lnSpc>
                <a:spcPct val="100000"/>
              </a:lnSpc>
            </a:pPr>
            <a:r>
              <a:rPr lang="en-US" dirty="0"/>
              <a:t>Does the PRECISION Trial</a:t>
            </a:r>
            <a:br>
              <a:rPr lang="en-US" dirty="0"/>
            </a:br>
            <a:r>
              <a:rPr lang="en-US" dirty="0"/>
              <a:t>Change the Landscape of Resistant Hypertension?</a:t>
            </a:r>
          </a:p>
        </p:txBody>
      </p:sp>
      <p:pic>
        <p:nvPicPr>
          <p:cNvPr id="2" name="Picture 1" descr="A picture containing text, person&#10;&#10;Description automatically generated">
            <a:extLst>
              <a:ext uri="{FF2B5EF4-FFF2-40B4-BE49-F238E27FC236}">
                <a16:creationId xmlns:a16="http://schemas.microsoft.com/office/drawing/2014/main" id="{DED55AA6-632D-1B90-E043-50CEAE08F724}"/>
              </a:ext>
            </a:extLst>
          </p:cNvPr>
          <p:cNvPicPr>
            <a:picLocks noChangeAspect="1"/>
          </p:cNvPicPr>
          <p:nvPr/>
        </p:nvPicPr>
        <p:blipFill>
          <a:blip r:embed="rId2"/>
          <a:stretch>
            <a:fillRect/>
          </a:stretch>
        </p:blipFill>
        <p:spPr>
          <a:xfrm>
            <a:off x="8524586" y="1"/>
            <a:ext cx="3667414" cy="5336088"/>
          </a:xfrm>
          <a:prstGeom prst="rect">
            <a:avLst/>
          </a:prstGeom>
        </p:spPr>
      </p:pic>
      <p:sp>
        <p:nvSpPr>
          <p:cNvPr id="3" name="TextBox 2">
            <a:extLst>
              <a:ext uri="{FF2B5EF4-FFF2-40B4-BE49-F238E27FC236}">
                <a16:creationId xmlns:a16="http://schemas.microsoft.com/office/drawing/2014/main" id="{CEB48439-E2D5-5E96-8950-985733A3A132}"/>
              </a:ext>
            </a:extLst>
          </p:cNvPr>
          <p:cNvSpPr txBox="1"/>
          <p:nvPr/>
        </p:nvSpPr>
        <p:spPr>
          <a:xfrm>
            <a:off x="844550" y="2406435"/>
            <a:ext cx="6096000" cy="523220"/>
          </a:xfrm>
          <a:prstGeom prst="rect">
            <a:avLst/>
          </a:prstGeom>
          <a:noFill/>
        </p:spPr>
        <p:txBody>
          <a:bodyPr wrap="square">
            <a:spAutoFit/>
          </a:bodyPr>
          <a:lstStyle/>
          <a:p>
            <a:r>
              <a:rPr lang="en-US" sz="2800" b="1" dirty="0">
                <a:solidFill>
                  <a:srgbClr val="007FDA"/>
                </a:solidFill>
              </a:rPr>
              <a:t>PANEL DISCUSSION</a:t>
            </a:r>
            <a:endParaRPr lang="en-US" sz="2800" b="1" dirty="0"/>
          </a:p>
        </p:txBody>
      </p:sp>
    </p:spTree>
    <p:extLst>
      <p:ext uri="{BB962C8B-B14F-4D97-AF65-F5344CB8AC3E}">
        <p14:creationId xmlns:p14="http://schemas.microsoft.com/office/powerpoint/2010/main" val="991512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415110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2588726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99982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9F2FFD4-8FB2-BF40-AFD2-3C9089CE7176}"/>
              </a:ext>
            </a:extLst>
          </p:cNvPr>
          <p:cNvSpPr>
            <a:spLocks noGrp="1"/>
          </p:cNvSpPr>
          <p:nvPr>
            <p:ph idx="1"/>
          </p:nvPr>
        </p:nvSpPr>
        <p:spPr>
          <a:xfrm>
            <a:off x="838200" y="1844842"/>
            <a:ext cx="10515600" cy="4332121"/>
          </a:xfrm>
        </p:spPr>
        <p:txBody>
          <a:bodyPr>
            <a:normAutofit/>
          </a:bodyPr>
          <a:lstStyle/>
          <a:p>
            <a:r>
              <a:rPr lang="en-US" sz="3200" dirty="0"/>
              <a:t>To evaluate the safety and BP-lowering effect of aprocitentan when combined with other antihypertensive drugs in patients with resistant hypertension</a:t>
            </a:r>
          </a:p>
        </p:txBody>
      </p:sp>
      <p:sp>
        <p:nvSpPr>
          <p:cNvPr id="4" name="Title 3">
            <a:extLst>
              <a:ext uri="{FF2B5EF4-FFF2-40B4-BE49-F238E27FC236}">
                <a16:creationId xmlns:a16="http://schemas.microsoft.com/office/drawing/2014/main" id="{E9A7D8D1-3BBB-F04C-963E-DF1642CF07F6}"/>
              </a:ext>
            </a:extLst>
          </p:cNvPr>
          <p:cNvSpPr>
            <a:spLocks noGrp="1"/>
          </p:cNvSpPr>
          <p:nvPr>
            <p:ph type="title"/>
          </p:nvPr>
        </p:nvSpPr>
        <p:spPr>
          <a:xfrm>
            <a:off x="838200" y="481262"/>
            <a:ext cx="10515600" cy="1105949"/>
          </a:xfrm>
        </p:spPr>
        <p:txBody>
          <a:bodyPr/>
          <a:lstStyle/>
          <a:p>
            <a:r>
              <a:rPr lang="en-US" dirty="0"/>
              <a:t>The PRECISION Trial</a:t>
            </a:r>
            <a:br>
              <a:rPr lang="en-US" dirty="0"/>
            </a:br>
            <a:r>
              <a:rPr lang="en-US" dirty="0"/>
              <a:t>Study Objective</a:t>
            </a:r>
          </a:p>
        </p:txBody>
      </p:sp>
      <p:sp>
        <p:nvSpPr>
          <p:cNvPr id="7" name="Footer Placeholder 6">
            <a:extLst>
              <a:ext uri="{FF2B5EF4-FFF2-40B4-BE49-F238E27FC236}">
                <a16:creationId xmlns:a16="http://schemas.microsoft.com/office/drawing/2014/main" id="{E2FB3647-B23D-1928-9826-CAD6E400E9DF}"/>
              </a:ext>
            </a:extLst>
          </p:cNvPr>
          <p:cNvSpPr>
            <a:spLocks noGrp="1"/>
          </p:cNvSpPr>
          <p:nvPr>
            <p:ph type="ftr" sz="quarter" idx="3"/>
          </p:nvPr>
        </p:nvSpPr>
        <p:spPr/>
        <p:txBody>
          <a:bodyPr/>
          <a:lstStyle/>
          <a:p>
            <a:r>
              <a:rPr lang="en-US" dirty="0"/>
              <a:t>BP, blood pressure; PRECISION, Prospective Randomized Evaluation of Celecoxib Integrated Safety Vs Ibuprofen Or Naproxen.</a:t>
            </a:r>
          </a:p>
          <a:p>
            <a:r>
              <a:rPr lang="en-US" dirty="0" err="1"/>
              <a:t>Danaietash</a:t>
            </a:r>
            <a:r>
              <a:rPr lang="en-US" dirty="0"/>
              <a:t> P, et al. </a:t>
            </a:r>
            <a:r>
              <a:rPr lang="en-US" i="1" dirty="0"/>
              <a:t>J Clin </a:t>
            </a:r>
            <a:r>
              <a:rPr lang="en-US" i="1" dirty="0" err="1"/>
              <a:t>Hypertens</a:t>
            </a:r>
            <a:r>
              <a:rPr lang="en-US" i="1" dirty="0"/>
              <a:t> </a:t>
            </a:r>
            <a:r>
              <a:rPr lang="en-US" dirty="0"/>
              <a:t>(Greenwich). 2022;24(7):804-813. </a:t>
            </a:r>
          </a:p>
        </p:txBody>
      </p:sp>
    </p:spTree>
    <p:extLst>
      <p:ext uri="{BB962C8B-B14F-4D97-AF65-F5344CB8AC3E}">
        <p14:creationId xmlns:p14="http://schemas.microsoft.com/office/powerpoint/2010/main" val="1771464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584618" y="1510197"/>
            <a:ext cx="11471915" cy="4164740"/>
          </a:xfrm>
          <a:prstGeom prst="rect">
            <a:avLst/>
          </a:prstGeom>
        </p:spPr>
      </p:pic>
      <p:sp>
        <p:nvSpPr>
          <p:cNvPr id="2" name="Title 1"/>
          <p:cNvSpPr>
            <a:spLocks noGrp="1"/>
          </p:cNvSpPr>
          <p:nvPr>
            <p:ph type="title"/>
          </p:nvPr>
        </p:nvSpPr>
        <p:spPr/>
        <p:txBody>
          <a:bodyPr/>
          <a:lstStyle/>
          <a:p>
            <a:r>
              <a:rPr lang="en-US" dirty="0"/>
              <a:t>Study Design</a:t>
            </a:r>
          </a:p>
        </p:txBody>
      </p:sp>
      <p:sp>
        <p:nvSpPr>
          <p:cNvPr id="7" name="Rectangle: Rounded Corners 6">
            <a:extLst>
              <a:ext uri="{FF2B5EF4-FFF2-40B4-BE49-F238E27FC236}">
                <a16:creationId xmlns:a16="http://schemas.microsoft.com/office/drawing/2014/main" id="{2F5A4FB2-1ACE-1D34-6D01-13F7DD80BBA3}"/>
              </a:ext>
            </a:extLst>
          </p:cNvPr>
          <p:cNvSpPr/>
          <p:nvPr/>
        </p:nvSpPr>
        <p:spPr>
          <a:xfrm>
            <a:off x="656493" y="1183064"/>
            <a:ext cx="3204308" cy="3549192"/>
          </a:xfrm>
          <a:prstGeom prst="roundRect">
            <a:avLst>
              <a:gd name="adj" fmla="val 25852"/>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7">
            <a:extLst>
              <a:ext uri="{FF2B5EF4-FFF2-40B4-BE49-F238E27FC236}">
                <a16:creationId xmlns:a16="http://schemas.microsoft.com/office/drawing/2014/main" id="{8972E347-99BE-F0FC-E642-B288F33D941F}"/>
              </a:ext>
            </a:extLst>
          </p:cNvPr>
          <p:cNvSpPr>
            <a:spLocks noGrp="1"/>
          </p:cNvSpPr>
          <p:nvPr>
            <p:ph type="ftr" sz="quarter" idx="3"/>
          </p:nvPr>
        </p:nvSpPr>
        <p:spPr/>
        <p:txBody>
          <a:bodyPr/>
          <a:lstStyle/>
          <a:p>
            <a:r>
              <a:rPr lang="en-US" dirty="0" err="1"/>
              <a:t>Danaietash</a:t>
            </a:r>
            <a:r>
              <a:rPr lang="en-US" dirty="0"/>
              <a:t> P, et al. </a:t>
            </a:r>
            <a:r>
              <a:rPr lang="en-US" i="1" dirty="0"/>
              <a:t>J Clin </a:t>
            </a:r>
            <a:r>
              <a:rPr lang="en-US" i="1" dirty="0" err="1"/>
              <a:t>Hypertens</a:t>
            </a:r>
            <a:r>
              <a:rPr lang="en-US" i="1" dirty="0"/>
              <a:t> </a:t>
            </a:r>
            <a:r>
              <a:rPr lang="en-US" dirty="0"/>
              <a:t>(Greenwich). 2022;24(7):804-813. </a:t>
            </a:r>
          </a:p>
        </p:txBody>
      </p:sp>
    </p:spTree>
    <p:extLst>
      <p:ext uri="{BB962C8B-B14F-4D97-AF65-F5344CB8AC3E}">
        <p14:creationId xmlns:p14="http://schemas.microsoft.com/office/powerpoint/2010/main" val="213050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
            <a:ext cx="11454353" cy="1105949"/>
          </a:xfrm>
        </p:spPr>
        <p:txBody>
          <a:bodyPr/>
          <a:lstStyle/>
          <a:p>
            <a:r>
              <a:rPr lang="en-US" dirty="0"/>
              <a:t>Patient Population: True Resistant Hypertension </a:t>
            </a:r>
          </a:p>
        </p:txBody>
      </p:sp>
      <p:sp>
        <p:nvSpPr>
          <p:cNvPr id="8" name="Footer Placeholder 7">
            <a:extLst>
              <a:ext uri="{FF2B5EF4-FFF2-40B4-BE49-F238E27FC236}">
                <a16:creationId xmlns:a16="http://schemas.microsoft.com/office/drawing/2014/main" id="{8972E347-99BE-F0FC-E642-B288F33D941F}"/>
              </a:ext>
            </a:extLst>
          </p:cNvPr>
          <p:cNvSpPr>
            <a:spLocks noGrp="1"/>
          </p:cNvSpPr>
          <p:nvPr>
            <p:ph type="ftr" sz="quarter" idx="3"/>
          </p:nvPr>
        </p:nvSpPr>
        <p:spPr/>
        <p:txBody>
          <a:bodyPr/>
          <a:lstStyle/>
          <a:p>
            <a:r>
              <a:rPr lang="en-US" dirty="0" err="1"/>
              <a:t>AOBP</a:t>
            </a:r>
            <a:r>
              <a:rPr lang="en-US" dirty="0"/>
              <a:t>, automatic office blood pressure; </a:t>
            </a:r>
            <a:r>
              <a:rPr lang="en-US" dirty="0" err="1"/>
              <a:t>HCTZ</a:t>
            </a:r>
            <a:r>
              <a:rPr lang="en-US" dirty="0"/>
              <a:t>, hydrochlorothiazide; </a:t>
            </a:r>
            <a:r>
              <a:rPr lang="en-US" dirty="0" err="1"/>
              <a:t>RHT</a:t>
            </a:r>
            <a:r>
              <a:rPr lang="en-US" dirty="0"/>
              <a:t>, resistant hypertension; SBP, systolic blood pressure.</a:t>
            </a:r>
          </a:p>
          <a:p>
            <a:r>
              <a:rPr lang="en-US" dirty="0" err="1"/>
              <a:t>Danaietash</a:t>
            </a:r>
            <a:r>
              <a:rPr lang="en-US" dirty="0"/>
              <a:t> P, et al. </a:t>
            </a:r>
            <a:r>
              <a:rPr lang="en-US" i="1" dirty="0"/>
              <a:t>J Clin </a:t>
            </a:r>
            <a:r>
              <a:rPr lang="en-US" i="1" dirty="0" err="1"/>
              <a:t>Hypertens</a:t>
            </a:r>
            <a:r>
              <a:rPr lang="en-US" i="1" dirty="0"/>
              <a:t> </a:t>
            </a:r>
            <a:r>
              <a:rPr lang="en-US" dirty="0"/>
              <a:t>(Greenwich). 2022;24(7):804-813. </a:t>
            </a:r>
          </a:p>
        </p:txBody>
      </p:sp>
      <p:grpSp>
        <p:nvGrpSpPr>
          <p:cNvPr id="5" name="Group 4">
            <a:extLst>
              <a:ext uri="{FF2B5EF4-FFF2-40B4-BE49-F238E27FC236}">
                <a16:creationId xmlns:a16="http://schemas.microsoft.com/office/drawing/2014/main" id="{C0D3B4EF-83BD-E0BC-D706-D67C2995A401}"/>
              </a:ext>
            </a:extLst>
          </p:cNvPr>
          <p:cNvGrpSpPr/>
          <p:nvPr/>
        </p:nvGrpSpPr>
        <p:grpSpPr>
          <a:xfrm>
            <a:off x="584620" y="1510197"/>
            <a:ext cx="3246526" cy="3438875"/>
            <a:chOff x="420501" y="1510197"/>
            <a:chExt cx="3246526" cy="3438875"/>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420501" y="1510197"/>
              <a:ext cx="3227672" cy="3278619"/>
            </a:xfrm>
            <a:prstGeom prst="rect">
              <a:avLst/>
            </a:prstGeom>
          </p:spPr>
        </p:pic>
        <p:sp>
          <p:nvSpPr>
            <p:cNvPr id="3" name="Rectangle 2">
              <a:extLst>
                <a:ext uri="{FF2B5EF4-FFF2-40B4-BE49-F238E27FC236}">
                  <a16:creationId xmlns:a16="http://schemas.microsoft.com/office/drawing/2014/main" id="{F2CD6BC8-CA33-42A5-6E51-0761925F3D75}"/>
                </a:ext>
              </a:extLst>
            </p:cNvPr>
            <p:cNvSpPr/>
            <p:nvPr/>
          </p:nvSpPr>
          <p:spPr>
            <a:xfrm>
              <a:off x="3591613" y="2978870"/>
              <a:ext cx="75414" cy="19702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Content Placeholder 5">
            <a:extLst>
              <a:ext uri="{FF2B5EF4-FFF2-40B4-BE49-F238E27FC236}">
                <a16:creationId xmlns:a16="http://schemas.microsoft.com/office/drawing/2014/main" id="{B337DECD-1814-8C54-EDAB-F83C7104C462}"/>
              </a:ext>
            </a:extLst>
          </p:cNvPr>
          <p:cNvSpPr txBox="1">
            <a:spLocks/>
          </p:cNvSpPr>
          <p:nvPr/>
        </p:nvSpPr>
        <p:spPr>
          <a:xfrm>
            <a:off x="4838870" y="1615801"/>
            <a:ext cx="5488567" cy="3324371"/>
          </a:xfrm>
          <a:prstGeom prst="rect">
            <a:avLst/>
          </a:prstGeom>
        </p:spPr>
        <p:txBody>
          <a:bodyPr/>
          <a:lstStyle>
            <a:lvl1pPr marL="228600" indent="-228600" algn="l" defTabSz="914400" rtl="0" eaLnBrk="1" latinLnBrk="0" hangingPunct="1">
              <a:lnSpc>
                <a:spcPct val="100000"/>
              </a:lnSpc>
              <a:spcBef>
                <a:spcPts val="1000"/>
              </a:spcBef>
              <a:buClr>
                <a:schemeClr val="tx1"/>
              </a:buClr>
              <a:buFont typeface="Arial" panose="020B0604020202020204" pitchFamily="34" charset="0"/>
              <a:buChar char="•"/>
              <a:defRPr sz="2800" kern="1200">
                <a:solidFill>
                  <a:schemeClr val="bg2">
                    <a:lumMod val="25000"/>
                  </a:schemeClr>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400" kern="1200">
                <a:solidFill>
                  <a:schemeClr val="bg2">
                    <a:lumMod val="25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bg2">
                    <a:lumMod val="25000"/>
                  </a:schemeClr>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800"/>
              </a:spcBef>
            </a:pPr>
            <a:r>
              <a:rPr lang="en-US" dirty="0"/>
              <a:t>Mean SBP ≥ 140 mmHg measured by unattended </a:t>
            </a:r>
            <a:r>
              <a:rPr lang="en-US" dirty="0" err="1"/>
              <a:t>AOBP</a:t>
            </a:r>
            <a:r>
              <a:rPr lang="en-US" dirty="0"/>
              <a:t> on standardized triple therapy</a:t>
            </a:r>
          </a:p>
          <a:p>
            <a:pPr lvl="1">
              <a:spcBef>
                <a:spcPts val="1800"/>
              </a:spcBef>
            </a:pPr>
            <a:r>
              <a:rPr lang="en-US" sz="2800" dirty="0"/>
              <a:t>  Amlodipine</a:t>
            </a:r>
          </a:p>
          <a:p>
            <a:pPr lvl="1">
              <a:spcBef>
                <a:spcPts val="1800"/>
              </a:spcBef>
            </a:pPr>
            <a:r>
              <a:rPr lang="en-US" sz="2800" dirty="0"/>
              <a:t>  Valsartan</a:t>
            </a:r>
          </a:p>
          <a:p>
            <a:pPr lvl="1">
              <a:spcBef>
                <a:spcPts val="1800"/>
              </a:spcBef>
            </a:pPr>
            <a:r>
              <a:rPr lang="en-US" sz="2800" dirty="0"/>
              <a:t>  </a:t>
            </a:r>
            <a:r>
              <a:rPr lang="en-US" sz="2800" dirty="0" err="1"/>
              <a:t>HCTZ</a:t>
            </a:r>
            <a:endParaRPr lang="en-US" sz="2800" dirty="0"/>
          </a:p>
          <a:p>
            <a:pPr>
              <a:spcBef>
                <a:spcPts val="1800"/>
              </a:spcBef>
            </a:pPr>
            <a:endParaRPr lang="en-US" dirty="0"/>
          </a:p>
        </p:txBody>
      </p:sp>
      <p:sp>
        <p:nvSpPr>
          <p:cNvPr id="9" name="TextBox 8">
            <a:extLst>
              <a:ext uri="{FF2B5EF4-FFF2-40B4-BE49-F238E27FC236}">
                <a16:creationId xmlns:a16="http://schemas.microsoft.com/office/drawing/2014/main" id="{9ED622D4-A7E7-3050-6A97-29A556FD40A1}"/>
              </a:ext>
            </a:extLst>
          </p:cNvPr>
          <p:cNvSpPr txBox="1"/>
          <p:nvPr/>
        </p:nvSpPr>
        <p:spPr>
          <a:xfrm>
            <a:off x="5070066" y="5226054"/>
            <a:ext cx="5991126" cy="400110"/>
          </a:xfrm>
          <a:prstGeom prst="rect">
            <a:avLst/>
          </a:prstGeom>
          <a:noFill/>
        </p:spPr>
        <p:txBody>
          <a:bodyPr wrap="square" rtlCol="0">
            <a:spAutoFit/>
          </a:bodyPr>
          <a:lstStyle/>
          <a:p>
            <a:r>
              <a:rPr lang="en-US" sz="2000" dirty="0">
                <a:solidFill>
                  <a:schemeClr val="bg2">
                    <a:lumMod val="25000"/>
                  </a:schemeClr>
                </a:solidFill>
              </a:rPr>
              <a:t>Strengths available: 5/160/25 or 10/160/25</a:t>
            </a:r>
          </a:p>
        </p:txBody>
      </p:sp>
    </p:spTree>
    <p:extLst>
      <p:ext uri="{BB962C8B-B14F-4D97-AF65-F5344CB8AC3E}">
        <p14:creationId xmlns:p14="http://schemas.microsoft.com/office/powerpoint/2010/main" val="620376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Content Placeholder 5"/>
              <p:cNvSpPr>
                <a:spLocks noGrp="1"/>
              </p:cNvSpPr>
              <p:nvPr>
                <p:ph idx="1"/>
              </p:nvPr>
            </p:nvSpPr>
            <p:spPr/>
            <p:txBody>
              <a:bodyPr>
                <a:normAutofit/>
              </a:bodyPr>
              <a:lstStyle/>
              <a:p>
                <a:pPr>
                  <a:lnSpc>
                    <a:spcPct val="150000"/>
                  </a:lnSpc>
                </a:pPr>
                <a:r>
                  <a:rPr lang="en-US" sz="3000" dirty="0"/>
                  <a:t>Severe hypertension (Grade 3)</a:t>
                </a:r>
              </a:p>
              <a:p>
                <a:pPr>
                  <a:lnSpc>
                    <a:spcPct val="150000"/>
                  </a:lnSpc>
                </a:pPr>
                <a:r>
                  <a:rPr lang="en-US" sz="3000" dirty="0"/>
                  <a:t>Recent CVD, CVA</a:t>
                </a:r>
              </a:p>
              <a:p>
                <a:pPr>
                  <a:lnSpc>
                    <a:spcPct val="150000"/>
                  </a:lnSpc>
                </a:pPr>
                <a:r>
                  <a:rPr lang="en-US" sz="3000" dirty="0"/>
                  <a:t>Stage 3 or 4 heart failure</a:t>
                </a:r>
              </a:p>
              <a:p>
                <a:pPr>
                  <a:lnSpc>
                    <a:spcPct val="150000"/>
                  </a:lnSpc>
                </a:pPr>
                <a:r>
                  <a:rPr lang="en-US" sz="3000" dirty="0"/>
                  <a:t>NT-proBNP </a:t>
                </a:r>
                <a14:m>
                  <m:oMath xmlns:m="http://schemas.openxmlformats.org/officeDocument/2006/math">
                    <m:r>
                      <a:rPr lang="en-US" sz="3000" smtClean="0">
                        <a:latin typeface="Cambria Math" panose="02040503050406030204" pitchFamily="18" charset="0"/>
                      </a:rPr>
                      <m:t>≥ </m:t>
                    </m:r>
                  </m:oMath>
                </a14:m>
                <a:r>
                  <a:rPr lang="en-US" sz="3000" dirty="0"/>
                  <a:t>500 pg/ml</a:t>
                </a:r>
              </a:p>
              <a:p>
                <a:pPr>
                  <a:lnSpc>
                    <a:spcPct val="150000"/>
                  </a:lnSpc>
                </a:pPr>
                <a:r>
                  <a:rPr lang="en-US" sz="3000" dirty="0"/>
                  <a:t>Estimated GFR &lt; 15 ml/min/1.73m</a:t>
                </a:r>
                <a:r>
                  <a:rPr lang="en-US" sz="3000" baseline="30000" dirty="0"/>
                  <a:t>2</a:t>
                </a:r>
              </a:p>
            </p:txBody>
          </p:sp>
        </mc:Choice>
        <mc:Fallback xmlns="">
          <p:sp>
            <p:nvSpPr>
              <p:cNvPr id="6" name="Content Placeholder 5"/>
              <p:cNvSpPr>
                <a:spLocks noGrp="1" noRot="1" noChangeAspect="1" noMove="1" noResize="1" noEditPoints="1" noAdjustHandles="1" noChangeArrowheads="1" noChangeShapeType="1" noTextEdit="1"/>
              </p:cNvSpPr>
              <p:nvPr>
                <p:ph idx="1"/>
              </p:nvPr>
            </p:nvSpPr>
            <p:spPr>
              <a:blipFill>
                <a:blip r:embed="rId2"/>
                <a:stretch>
                  <a:fillRect l="-1217"/>
                </a:stretch>
              </a:blipFill>
            </p:spPr>
            <p:txBody>
              <a:bodyPr/>
              <a:lstStyle/>
              <a:p>
                <a:r>
                  <a:rPr lang="en-US">
                    <a:noFill/>
                  </a:rPr>
                  <a:t> </a:t>
                </a:r>
              </a:p>
            </p:txBody>
          </p:sp>
        </mc:Fallback>
      </mc:AlternateContent>
      <p:sp>
        <p:nvSpPr>
          <p:cNvPr id="5" name="Title 4"/>
          <p:cNvSpPr>
            <a:spLocks noGrp="1"/>
          </p:cNvSpPr>
          <p:nvPr>
            <p:ph type="title"/>
          </p:nvPr>
        </p:nvSpPr>
        <p:spPr/>
        <p:txBody>
          <a:bodyPr/>
          <a:lstStyle/>
          <a:p>
            <a:r>
              <a:rPr lang="en-US" dirty="0"/>
              <a:t>Exclusion Criteria</a:t>
            </a:r>
          </a:p>
        </p:txBody>
      </p:sp>
      <p:sp>
        <p:nvSpPr>
          <p:cNvPr id="7" name="Footer Placeholder 6">
            <a:extLst>
              <a:ext uri="{FF2B5EF4-FFF2-40B4-BE49-F238E27FC236}">
                <a16:creationId xmlns:a16="http://schemas.microsoft.com/office/drawing/2014/main" id="{6A9FB432-DE53-6EC4-CC23-F1C93E216685}"/>
              </a:ext>
            </a:extLst>
          </p:cNvPr>
          <p:cNvSpPr>
            <a:spLocks noGrp="1"/>
          </p:cNvSpPr>
          <p:nvPr>
            <p:ph type="ftr" sz="quarter" idx="3"/>
          </p:nvPr>
        </p:nvSpPr>
        <p:spPr>
          <a:xfrm>
            <a:off x="838199" y="6356350"/>
            <a:ext cx="10811933" cy="365125"/>
          </a:xfrm>
        </p:spPr>
        <p:txBody>
          <a:bodyPr/>
          <a:lstStyle/>
          <a:p>
            <a:r>
              <a:rPr lang="en-US" dirty="0"/>
              <a:t>CVA, cerebrovascular accident; CVD, cardiovascular disease; </a:t>
            </a:r>
            <a:r>
              <a:rPr lang="en-US" dirty="0" err="1"/>
              <a:t>GFR</a:t>
            </a:r>
            <a:r>
              <a:rPr lang="en-US" dirty="0"/>
              <a:t>, glomerular filtration rate; NT-</a:t>
            </a:r>
            <a:r>
              <a:rPr lang="en-US" dirty="0" err="1"/>
              <a:t>proBNP</a:t>
            </a:r>
            <a:r>
              <a:rPr lang="en-US" dirty="0"/>
              <a:t>, N-terminal prohormone B-type natriuretic peptide.</a:t>
            </a:r>
          </a:p>
        </p:txBody>
      </p:sp>
    </p:spTree>
    <p:extLst>
      <p:ext uri="{BB962C8B-B14F-4D97-AF65-F5344CB8AC3E}">
        <p14:creationId xmlns:p14="http://schemas.microsoft.com/office/powerpoint/2010/main" val="2000428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B00DEE2-9A7F-E469-0EB3-0A4E8D57BB81}"/>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584618" y="2661594"/>
            <a:ext cx="11471915" cy="3250412"/>
          </a:xfrm>
          <a:prstGeom prst="rect">
            <a:avLst/>
          </a:prstGeom>
        </p:spPr>
      </p:pic>
      <p:sp>
        <p:nvSpPr>
          <p:cNvPr id="2" name="Title 1"/>
          <p:cNvSpPr>
            <a:spLocks noGrp="1"/>
          </p:cNvSpPr>
          <p:nvPr>
            <p:ph type="title"/>
          </p:nvPr>
        </p:nvSpPr>
        <p:spPr/>
        <p:txBody>
          <a:bodyPr/>
          <a:lstStyle/>
          <a:p>
            <a:r>
              <a:rPr lang="en-US" dirty="0"/>
              <a:t>Study Endpoints</a:t>
            </a:r>
          </a:p>
        </p:txBody>
      </p:sp>
      <mc:AlternateContent xmlns:mc="http://schemas.openxmlformats.org/markup-compatibility/2006" xmlns:a14="http://schemas.microsoft.com/office/drawing/2010/main">
        <mc:Choice Requires="a14">
          <p:sp>
            <p:nvSpPr>
              <p:cNvPr id="3" name="TextBox 2"/>
              <p:cNvSpPr txBox="1"/>
              <p:nvPr/>
            </p:nvSpPr>
            <p:spPr>
              <a:xfrm>
                <a:off x="3176725" y="1275407"/>
                <a:ext cx="3872320" cy="1538883"/>
              </a:xfrm>
              <a:prstGeom prst="rect">
                <a:avLst/>
              </a:prstGeom>
              <a:noFill/>
            </p:spPr>
            <p:txBody>
              <a:bodyPr wrap="square" rtlCol="0">
                <a:spAutoFit/>
              </a:bodyPr>
              <a:lstStyle/>
              <a:p>
                <a:r>
                  <a:rPr lang="en-US" sz="2800" dirty="0">
                    <a:latin typeface="Calibri" panose="020F0502020204030204" pitchFamily="34" charset="0"/>
                    <a:cs typeface="Calibri" panose="020F0502020204030204" pitchFamily="34" charset="0"/>
                  </a:rPr>
                  <a:t>Primary Endpoint</a:t>
                </a:r>
              </a:p>
              <a:p>
                <a14:m>
                  <m:oMath xmlns:m="http://schemas.openxmlformats.org/officeDocument/2006/math">
                    <m:r>
                      <a:rPr lang="en-US" sz="2000" i="1" smtClean="0">
                        <a:latin typeface="Cambria Math" charset="0"/>
                        <a:ea typeface="Cambria Math" charset="0"/>
                        <a:cs typeface="Cambria Math" charset="0"/>
                      </a:rPr>
                      <m:t>∆</m:t>
                    </m:r>
                  </m:oMath>
                </a14:m>
                <a:r>
                  <a:rPr lang="en-US" sz="2000" dirty="0"/>
                  <a:t> </a:t>
                </a:r>
                <a:r>
                  <a:rPr lang="en-US" sz="2000" dirty="0">
                    <a:latin typeface="Calibri" panose="020F0502020204030204" pitchFamily="34" charset="0"/>
                    <a:cs typeface="Calibri" panose="020F0502020204030204" pitchFamily="34" charset="0"/>
                  </a:rPr>
                  <a:t>SBP from baseline to week 4</a:t>
                </a:r>
              </a:p>
              <a:p>
                <a:endParaRPr lang="en-US" sz="2800" dirty="0"/>
              </a:p>
              <a:p>
                <a:endParaRPr lang="en-US" dirty="0"/>
              </a:p>
            </p:txBody>
          </p:sp>
        </mc:Choice>
        <mc:Fallback xmlns="">
          <p:sp>
            <p:nvSpPr>
              <p:cNvPr id="3" name="TextBox 2"/>
              <p:cNvSpPr txBox="1">
                <a:spLocks noRot="1" noChangeAspect="1" noMove="1" noResize="1" noEditPoints="1" noAdjustHandles="1" noChangeArrowheads="1" noChangeShapeType="1" noTextEdit="1"/>
              </p:cNvSpPr>
              <p:nvPr/>
            </p:nvSpPr>
            <p:spPr>
              <a:xfrm>
                <a:off x="3176725" y="1275407"/>
                <a:ext cx="3872320" cy="1538883"/>
              </a:xfrm>
              <a:prstGeom prst="rect">
                <a:avLst/>
              </a:prstGeom>
              <a:blipFill>
                <a:blip r:embed="rId4"/>
                <a:stretch>
                  <a:fillRect l="-3150" t="-355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7360859" y="1275407"/>
                <a:ext cx="3539880" cy="1600438"/>
              </a:xfrm>
              <a:prstGeom prst="rect">
                <a:avLst/>
              </a:prstGeom>
              <a:noFill/>
            </p:spPr>
            <p:txBody>
              <a:bodyPr wrap="none" rtlCol="0">
                <a:spAutoFit/>
              </a:bodyPr>
              <a:lstStyle/>
              <a:p>
                <a:r>
                  <a:rPr lang="en-US" sz="2800" dirty="0">
                    <a:latin typeface="Calibri" panose="020F0502020204030204" pitchFamily="34" charset="0"/>
                    <a:cs typeface="Calibri" panose="020F0502020204030204" pitchFamily="34" charset="0"/>
                  </a:rPr>
                  <a:t>Secondary Endpoint</a:t>
                </a:r>
              </a:p>
              <a:p>
                <a14:m>
                  <m:oMath xmlns:m="http://schemas.openxmlformats.org/officeDocument/2006/math">
                    <m:r>
                      <a:rPr lang="en-US" sz="2400" i="1">
                        <a:latin typeface="Cambria Math" charset="0"/>
                        <a:ea typeface="Cambria Math" charset="0"/>
                        <a:cs typeface="Cambria Math" charset="0"/>
                      </a:rPr>
                      <m:t>∆</m:t>
                    </m:r>
                  </m:oMath>
                </a14:m>
                <a:r>
                  <a:rPr lang="en-US" sz="2400" dirty="0"/>
                  <a:t> </a:t>
                </a:r>
                <a:r>
                  <a:rPr lang="en-US" sz="2000" dirty="0">
                    <a:latin typeface="Calibri" panose="020F0502020204030204" pitchFamily="34" charset="0"/>
                    <a:cs typeface="Calibri" panose="020F0502020204030204" pitchFamily="34" charset="0"/>
                  </a:rPr>
                  <a:t>SBP from week 36 to week 40</a:t>
                </a:r>
              </a:p>
              <a:p>
                <a:endParaRPr lang="en-US" sz="2800" dirty="0"/>
              </a:p>
              <a:p>
                <a:endParaRPr lang="en-US" dirty="0"/>
              </a:p>
            </p:txBody>
          </p:sp>
        </mc:Choice>
        <mc:Fallback xmlns="">
          <p:sp>
            <p:nvSpPr>
              <p:cNvPr id="6" name="TextBox 5"/>
              <p:cNvSpPr txBox="1">
                <a:spLocks noRot="1" noChangeAspect="1" noMove="1" noResize="1" noEditPoints="1" noAdjustHandles="1" noChangeArrowheads="1" noChangeShapeType="1" noTextEdit="1"/>
              </p:cNvSpPr>
              <p:nvPr/>
            </p:nvSpPr>
            <p:spPr>
              <a:xfrm>
                <a:off x="7360859" y="1275407"/>
                <a:ext cx="3539880" cy="1600438"/>
              </a:xfrm>
              <a:prstGeom prst="rect">
                <a:avLst/>
              </a:prstGeom>
              <a:blipFill>
                <a:blip r:embed="rId5"/>
                <a:stretch>
                  <a:fillRect l="-3442" t="-3422" r="-861"/>
                </a:stretch>
              </a:blipFill>
            </p:spPr>
            <p:txBody>
              <a:bodyPr/>
              <a:lstStyle/>
              <a:p>
                <a:r>
                  <a:rPr lang="en-US">
                    <a:noFill/>
                  </a:rPr>
                  <a:t> </a:t>
                </a:r>
              </a:p>
            </p:txBody>
          </p:sp>
        </mc:Fallback>
      </mc:AlternateContent>
      <p:sp>
        <p:nvSpPr>
          <p:cNvPr id="7" name="Right Brace 6"/>
          <p:cNvSpPr/>
          <p:nvPr/>
        </p:nvSpPr>
        <p:spPr>
          <a:xfrm rot="16200000">
            <a:off x="4427527" y="1625297"/>
            <a:ext cx="582463" cy="171591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 name="Right Brace 10">
            <a:extLst>
              <a:ext uri="{FF2B5EF4-FFF2-40B4-BE49-F238E27FC236}">
                <a16:creationId xmlns:a16="http://schemas.microsoft.com/office/drawing/2014/main" id="{C761883C-263B-1933-06F4-A3FD4DDD6906}"/>
              </a:ext>
            </a:extLst>
          </p:cNvPr>
          <p:cNvSpPr/>
          <p:nvPr/>
        </p:nvSpPr>
        <p:spPr>
          <a:xfrm rot="16200000">
            <a:off x="8804795" y="2074031"/>
            <a:ext cx="582463" cy="81844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Footer Placeholder 12">
            <a:extLst>
              <a:ext uri="{FF2B5EF4-FFF2-40B4-BE49-F238E27FC236}">
                <a16:creationId xmlns:a16="http://schemas.microsoft.com/office/drawing/2014/main" id="{B56D6B11-51FE-0677-BA1F-79874BCE6DC8}"/>
              </a:ext>
            </a:extLst>
          </p:cNvPr>
          <p:cNvSpPr>
            <a:spLocks noGrp="1"/>
          </p:cNvSpPr>
          <p:nvPr>
            <p:ph type="ftr" sz="quarter" idx="3"/>
          </p:nvPr>
        </p:nvSpPr>
        <p:spPr/>
        <p:txBody>
          <a:bodyPr/>
          <a:lstStyle/>
          <a:p>
            <a:r>
              <a:rPr lang="en-US" dirty="0" err="1"/>
              <a:t>Danaietash</a:t>
            </a:r>
            <a:r>
              <a:rPr lang="en-US" dirty="0"/>
              <a:t> P, et al. </a:t>
            </a:r>
            <a:r>
              <a:rPr lang="en-US" i="1" dirty="0"/>
              <a:t>J Clin </a:t>
            </a:r>
            <a:r>
              <a:rPr lang="en-US" i="1" dirty="0" err="1"/>
              <a:t>Hypertens</a:t>
            </a:r>
            <a:r>
              <a:rPr lang="en-US" i="1" dirty="0"/>
              <a:t> </a:t>
            </a:r>
            <a:r>
              <a:rPr lang="en-US" dirty="0"/>
              <a:t>(Greenwich). 2022;24(7):804-813. </a:t>
            </a:r>
          </a:p>
        </p:txBody>
      </p:sp>
    </p:spTree>
    <p:extLst>
      <p:ext uri="{BB962C8B-B14F-4D97-AF65-F5344CB8AC3E}">
        <p14:creationId xmlns:p14="http://schemas.microsoft.com/office/powerpoint/2010/main" val="800006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5888" y="1471587"/>
            <a:ext cx="10515600" cy="2446363"/>
          </a:xfrm>
        </p:spPr>
        <p:txBody>
          <a:bodyPr>
            <a:normAutofit/>
          </a:bodyPr>
          <a:lstStyle/>
          <a:p>
            <a:r>
              <a:rPr lang="en-US" sz="4400" dirty="0"/>
              <a:t>Full Study Results to be Released at the 2022 AHA Conference </a:t>
            </a:r>
          </a:p>
        </p:txBody>
      </p:sp>
    </p:spTree>
    <p:extLst>
      <p:ext uri="{BB962C8B-B14F-4D97-AF65-F5344CB8AC3E}">
        <p14:creationId xmlns:p14="http://schemas.microsoft.com/office/powerpoint/2010/main" val="1875999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HOTG">
  <a:themeElements>
    <a:clrScheme name="DHOTG -OFFICIAL-FINAL">
      <a:dk1>
        <a:srgbClr val="000000"/>
      </a:dk1>
      <a:lt1>
        <a:sysClr val="window" lastClr="FFFFFF"/>
      </a:lt1>
      <a:dk2>
        <a:srgbClr val="373648"/>
      </a:dk2>
      <a:lt2>
        <a:srgbClr val="F3F3F3"/>
      </a:lt2>
      <a:accent1>
        <a:srgbClr val="00539B"/>
      </a:accent1>
      <a:accent2>
        <a:srgbClr val="001A57"/>
      </a:accent2>
      <a:accent3>
        <a:srgbClr val="0736A4"/>
      </a:accent3>
      <a:accent4>
        <a:srgbClr val="005587"/>
      </a:accent4>
      <a:accent5>
        <a:srgbClr val="0577B1"/>
      </a:accent5>
      <a:accent6>
        <a:srgbClr val="339898"/>
      </a:accent6>
      <a:hlink>
        <a:srgbClr val="00539B"/>
      </a:hlink>
      <a:folHlink>
        <a:srgbClr val="66666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HOTG" id="{C0648E09-1E89-2E4D-B232-69DC4BC48E1C}" vid="{762E6EF4-10C7-7242-B669-96A1E6922A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DHOTG</Template>
  <TotalTime>0</TotalTime>
  <Words>565</Words>
  <Application>Microsoft Office PowerPoint</Application>
  <PresentationFormat>Widescreen</PresentationFormat>
  <Paragraphs>36</Paragraphs>
  <Slides>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Cambria Math</vt:lpstr>
      <vt:lpstr>DHOTG</vt:lpstr>
      <vt:lpstr>Does the PRECISION Trial Change the Landscape of Resistant Hypertension?</vt:lpstr>
      <vt:lpstr>Disclaimer</vt:lpstr>
      <vt:lpstr>Disclaimer</vt:lpstr>
      <vt:lpstr>The PRECISION Trial Study Objective</vt:lpstr>
      <vt:lpstr>Study Design</vt:lpstr>
      <vt:lpstr>Patient Population: True Resistant Hypertension </vt:lpstr>
      <vt:lpstr>Exclusion Criteria</vt:lpstr>
      <vt:lpstr>Study Endpoints</vt:lpstr>
      <vt:lpstr>Full Study Results to be Released at the 2022 AHA Conference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2022-11-10T14:42:01Z</dcterms:created>
  <dcterms:modified xsi:type="dcterms:W3CDTF">2022-11-10T14:42:28Z</dcterms:modified>
</cp:coreProperties>
</file>