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1"/>
  </p:sldMasterIdLst>
  <p:notesMasterIdLst>
    <p:notesMasterId r:id="rId14"/>
  </p:notesMasterIdLst>
  <p:sldIdLst>
    <p:sldId id="256" r:id="rId2"/>
    <p:sldId id="2145705798" r:id="rId3"/>
    <p:sldId id="2145705797" r:id="rId4"/>
    <p:sldId id="2134806132" r:id="rId5"/>
    <p:sldId id="266" r:id="rId6"/>
    <p:sldId id="267" r:id="rId7"/>
    <p:sldId id="2134806133" r:id="rId8"/>
    <p:sldId id="2134806134" r:id="rId9"/>
    <p:sldId id="2134806135" r:id="rId10"/>
    <p:sldId id="268" r:id="rId11"/>
    <p:sldId id="2145705796" r:id="rId12"/>
    <p:sldId id="26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07" userDrawn="1">
          <p15:clr>
            <a:srgbClr val="A4A3A4"/>
          </p15:clr>
        </p15:guide>
        <p15:guide id="7" pos="1458" userDrawn="1">
          <p15:clr>
            <a:srgbClr val="A4A3A4"/>
          </p15:clr>
        </p15:guide>
        <p15:guide id="11" orient="horz" pos="3319" userDrawn="1">
          <p15:clr>
            <a:srgbClr val="A4A3A4"/>
          </p15:clr>
        </p15:guide>
        <p15:guide id="12" pos="490" userDrawn="1">
          <p15:clr>
            <a:srgbClr val="A4A3A4"/>
          </p15:clr>
        </p15:guide>
        <p15:guide id="16" pos="391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ACD0"/>
    <a:srgbClr val="82ADE2"/>
    <a:srgbClr val="92BEA8"/>
    <a:srgbClr val="FBFBFB"/>
    <a:srgbClr val="A0ADD6"/>
    <a:srgbClr val="E2A59F"/>
    <a:srgbClr val="D1C3E0"/>
    <a:srgbClr val="CAE0B4"/>
    <a:srgbClr val="4E8CD6"/>
    <a:srgbClr val="00B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6327"/>
  </p:normalViewPr>
  <p:slideViewPr>
    <p:cSldViewPr snapToGrid="0">
      <p:cViewPr varScale="1">
        <p:scale>
          <a:sx n="66" d="100"/>
          <a:sy n="66" d="100"/>
        </p:scale>
        <p:origin x="96" y="822"/>
      </p:cViewPr>
      <p:guideLst>
        <p:guide orient="horz" pos="907"/>
        <p:guide pos="1458"/>
        <p:guide orient="horz" pos="3319"/>
        <p:guide pos="490"/>
        <p:guide pos="391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575454-C377-B345-8B2C-EF3AD7A6C819}" type="datetimeFigureOut">
              <a:rPr lang="en-US" smtClean="0"/>
              <a:t>11/10/2022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6B113A-BE07-C949-8D20-647FF8A124AE}" type="slidenum">
              <a:rPr lang="en-US" smtClean="0"/>
              <a:t>‹#›</a:t>
            </a:fld>
            <a:endParaRPr lang="en-US"/>
          </a:p>
        </p:txBody>
      </p:sp>
    </p:spTree>
    <p:extLst>
      <p:ext uri="{BB962C8B-B14F-4D97-AF65-F5344CB8AC3E}">
        <p14:creationId xmlns:p14="http://schemas.microsoft.com/office/powerpoint/2010/main" val="1381466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b">
            <a:normAutofit/>
          </a:bodyPr>
          <a:lstStyle>
            <a:lvl1pPr>
              <a:defRPr sz="48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a:p>
        </p:txBody>
      </p:sp>
      <p:pic>
        <p:nvPicPr>
          <p:cNvPr id="8" name="Picture 7">
            <a:extLst>
              <a:ext uri="{FF2B5EF4-FFF2-40B4-BE49-F238E27FC236}">
                <a16:creationId xmlns:a16="http://schemas.microsoft.com/office/drawing/2014/main" id="{3390C64D-9995-4CD5-AD94-B104F638C5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D547F72E-5064-4C5E-AB7F-BE55D321DE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3886047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Footer Placeholder 4">
            <a:extLst>
              <a:ext uri="{FF2B5EF4-FFF2-40B4-BE49-F238E27FC236}">
                <a16:creationId xmlns:a16="http://schemas.microsoft.com/office/drawing/2014/main" id="{53A0B1A1-466A-4562-8ACB-1D04390A0324}"/>
              </a:ext>
            </a:extLst>
          </p:cNvPr>
          <p:cNvSpPr>
            <a:spLocks noGrp="1"/>
          </p:cNvSpPr>
          <p:nvPr>
            <p:ph type="ftr" sz="quarter" idx="3"/>
          </p:nvPr>
        </p:nvSpPr>
        <p:spPr>
          <a:xfrm>
            <a:off x="838199" y="6356350"/>
            <a:ext cx="9067801"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a:p>
        </p:txBody>
      </p:sp>
      <p:pic>
        <p:nvPicPr>
          <p:cNvPr id="8" name="Picture 7">
            <a:extLst>
              <a:ext uri="{FF2B5EF4-FFF2-40B4-BE49-F238E27FC236}">
                <a16:creationId xmlns:a16="http://schemas.microsoft.com/office/drawing/2014/main" id="{8E4D5BA8-F570-4D81-8773-A8C86E51C6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96251" y="6384248"/>
            <a:ext cx="1971198" cy="306503"/>
          </a:xfrm>
          <a:prstGeom prst="rect">
            <a:avLst/>
          </a:prstGeom>
        </p:spPr>
      </p:pic>
    </p:spTree>
    <p:extLst>
      <p:ext uri="{BB962C8B-B14F-4D97-AF65-F5344CB8AC3E}">
        <p14:creationId xmlns:p14="http://schemas.microsoft.com/office/powerpoint/2010/main" val="276781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566400" cy="1143000"/>
          </a:xfrm>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03F41C87-7AD9-4845-A077-840E4A0F3F06}" type="datetimeFigureOut">
              <a:rPr lang="en-US" smtClean="0"/>
              <a:t>11/10/2022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a:p>
        </p:txBody>
      </p:sp>
      <p:sp>
        <p:nvSpPr>
          <p:cNvPr id="8" name="Content Placeholder 7"/>
          <p:cNvSpPr>
            <a:spLocks noGrp="1"/>
          </p:cNvSpPr>
          <p:nvPr>
            <p:ph sz="quarter" idx="13"/>
          </p:nvPr>
        </p:nvSpPr>
        <p:spPr>
          <a:xfrm>
            <a:off x="812800" y="1600200"/>
            <a:ext cx="105664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62201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
        <p:nvSpPr>
          <p:cNvPr id="6" name="Text Placeholder 2"/>
          <p:cNvSpPr>
            <a:spLocks noGrp="1"/>
          </p:cNvSpPr>
          <p:nvPr>
            <p:ph idx="1"/>
          </p:nvPr>
        </p:nvSpPr>
        <p:spPr>
          <a:xfrm>
            <a:off x="609600" y="784959"/>
            <a:ext cx="10972800" cy="5571392"/>
          </a:xfrm>
          <a:prstGeom prst="rect">
            <a:avLst/>
          </a:prstGeom>
        </p:spPr>
        <p:txBody>
          <a:bodyPr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1"/>
          <p:cNvSpPr>
            <a:spLocks noGrp="1"/>
          </p:cNvSpPr>
          <p:nvPr>
            <p:ph type="title"/>
          </p:nvPr>
        </p:nvSpPr>
        <p:spPr>
          <a:xfrm>
            <a:off x="166589" y="134974"/>
            <a:ext cx="10972800" cy="446501"/>
          </a:xfrm>
          <a:prstGeom prst="rect">
            <a:avLst/>
          </a:prstGeom>
        </p:spPr>
        <p:txBody>
          <a:bodyPr rtlCol="0">
            <a:noAutofit/>
          </a:bodyPr>
          <a:lstStyle>
            <a:lvl1pPr>
              <a:defRPr sz="2400"/>
            </a:lvl1pPr>
          </a:lstStyle>
          <a:p>
            <a:r>
              <a:rPr lang="en-US" dirty="0"/>
              <a:t>Click to edit Master title style</a:t>
            </a:r>
          </a:p>
        </p:txBody>
      </p:sp>
    </p:spTree>
    <p:extLst>
      <p:ext uri="{BB962C8B-B14F-4D97-AF65-F5344CB8AC3E}">
        <p14:creationId xmlns:p14="http://schemas.microsoft.com/office/powerpoint/2010/main" val="817788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ctr">
            <a:normAutofit/>
          </a:bodyPr>
          <a:lstStyle>
            <a:lvl1pPr algn="ctr">
              <a:defRPr sz="40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lgn="ctr">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a:p>
        </p:txBody>
      </p:sp>
      <p:pic>
        <p:nvPicPr>
          <p:cNvPr id="7" name="Picture 6">
            <a:extLst>
              <a:ext uri="{FF2B5EF4-FFF2-40B4-BE49-F238E27FC236}">
                <a16:creationId xmlns:a16="http://schemas.microsoft.com/office/drawing/2014/main" id="{1FF9F2CB-EA79-4C5E-9229-EA26FA6FBE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35EC796F-F356-478A-891A-18D91809F8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3240141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ABB2845A-FE0D-4248-9631-7DC48D0A2919}"/>
              </a:ext>
            </a:extLst>
          </p:cNvPr>
          <p:cNvSpPr>
            <a:spLocks noGrp="1"/>
          </p:cNvSpPr>
          <p:nvPr>
            <p:ph idx="1"/>
          </p:nvPr>
        </p:nvSpPr>
        <p:spPr>
          <a:xfrm>
            <a:off x="838200" y="1285336"/>
            <a:ext cx="105156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
            <a:extLst>
              <a:ext uri="{FF2B5EF4-FFF2-40B4-BE49-F238E27FC236}">
                <a16:creationId xmlns:a16="http://schemas.microsoft.com/office/drawing/2014/main" id="{78B0C919-FF28-42EE-A4DF-11CA0D523EAD}"/>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25AFDC72-9DA5-4DD9-88B4-F37DFF4DB492}"/>
              </a:ext>
            </a:extLst>
          </p:cNvPr>
          <p:cNvSpPr>
            <a:spLocks noGrp="1"/>
          </p:cNvSpPr>
          <p:nvPr>
            <p:ph type="ftr" sz="quarter" idx="3"/>
          </p:nvPr>
        </p:nvSpPr>
        <p:spPr>
          <a:xfrm>
            <a:off x="838200" y="6356350"/>
            <a:ext cx="8895348"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4003644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838200" y="1285335"/>
            <a:ext cx="5181600" cy="489162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6172200" y="1285335"/>
            <a:ext cx="5181600" cy="489162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Placeholder 1">
            <a:extLst>
              <a:ext uri="{FF2B5EF4-FFF2-40B4-BE49-F238E27FC236}">
                <a16:creationId xmlns:a16="http://schemas.microsoft.com/office/drawing/2014/main" id="{A0B7BC85-F755-4A96-AA38-4AA14AE96193}"/>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D9C0F7D2-D936-4BA8-B82F-8A02FEEA9309}"/>
              </a:ext>
            </a:extLst>
          </p:cNvPr>
          <p:cNvSpPr>
            <a:spLocks noGrp="1"/>
          </p:cNvSpPr>
          <p:nvPr>
            <p:ph type="ftr" sz="quarter" idx="3"/>
          </p:nvPr>
        </p:nvSpPr>
        <p:spPr>
          <a:xfrm>
            <a:off x="838200" y="6356350"/>
            <a:ext cx="8895348"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4120092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839788" y="1285337"/>
            <a:ext cx="5157787"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839788" y="1871932"/>
            <a:ext cx="5157787" cy="43177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6172200" y="1285336"/>
            <a:ext cx="5183188"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6172200" y="1871932"/>
            <a:ext cx="5183188" cy="43177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8895348"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2495125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8895348"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a:p>
        </p:txBody>
      </p:sp>
      <p:sp>
        <p:nvSpPr>
          <p:cNvPr id="10" name="Text Placeholder 2">
            <a:extLst>
              <a:ext uri="{FF2B5EF4-FFF2-40B4-BE49-F238E27FC236}">
                <a16:creationId xmlns:a16="http://schemas.microsoft.com/office/drawing/2014/main" id="{692CD1B3-C283-4C18-A693-4DACAD9CCFEB}"/>
              </a:ext>
            </a:extLst>
          </p:cNvPr>
          <p:cNvSpPr>
            <a:spLocks noGrp="1"/>
          </p:cNvSpPr>
          <p:nvPr>
            <p:ph idx="1"/>
          </p:nvPr>
        </p:nvSpPr>
        <p:spPr>
          <a:xfrm>
            <a:off x="838200" y="1285336"/>
            <a:ext cx="52578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2">
            <a:extLst>
              <a:ext uri="{FF2B5EF4-FFF2-40B4-BE49-F238E27FC236}">
                <a16:creationId xmlns:a16="http://schemas.microsoft.com/office/drawing/2014/main" id="{2D4DDA58-530A-42D0-A3D9-A3B40B587272}"/>
              </a:ext>
            </a:extLst>
          </p:cNvPr>
          <p:cNvSpPr>
            <a:spLocks noGrp="1"/>
          </p:cNvSpPr>
          <p:nvPr>
            <p:ph type="pic" idx="11"/>
          </p:nvPr>
        </p:nvSpPr>
        <p:spPr>
          <a:xfrm>
            <a:off x="6273434" y="1279682"/>
            <a:ext cx="5080366"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2942429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nchor="b"/>
          <a:lstStyle/>
          <a:p>
            <a:r>
              <a:rPr lang="en-US"/>
              <a:t>Click to edit Master title style</a:t>
            </a:r>
          </a:p>
        </p:txBody>
      </p:sp>
      <p:sp>
        <p:nvSpPr>
          <p:cNvPr id="4" name="Footer Placeholder 4">
            <a:extLst>
              <a:ext uri="{FF2B5EF4-FFF2-40B4-BE49-F238E27FC236}">
                <a16:creationId xmlns:a16="http://schemas.microsoft.com/office/drawing/2014/main" id="{431146AF-8FF0-4747-B739-33F15879AD10}"/>
              </a:ext>
            </a:extLst>
          </p:cNvPr>
          <p:cNvSpPr>
            <a:spLocks noGrp="1"/>
          </p:cNvSpPr>
          <p:nvPr>
            <p:ph type="ftr" sz="quarter" idx="3"/>
          </p:nvPr>
        </p:nvSpPr>
        <p:spPr>
          <a:xfrm>
            <a:off x="838200" y="6356350"/>
            <a:ext cx="8895348"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853300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F3AEDD-038B-47AD-8D4C-6656F698AC5C}"/>
              </a:ext>
            </a:extLst>
          </p:cNvPr>
          <p:cNvSpPr/>
          <p:nvPr/>
        </p:nvSpPr>
        <p:spPr>
          <a:xfrm>
            <a:off x="9941169" y="6116638"/>
            <a:ext cx="2250832" cy="741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4">
            <a:extLst>
              <a:ext uri="{FF2B5EF4-FFF2-40B4-BE49-F238E27FC236}">
                <a16:creationId xmlns:a16="http://schemas.microsoft.com/office/drawing/2014/main" id="{0EEDB8C5-C704-4A0E-BB80-8B93D9EC2FD5}"/>
              </a:ext>
            </a:extLst>
          </p:cNvPr>
          <p:cNvSpPr>
            <a:spLocks noGrp="1"/>
          </p:cNvSpPr>
          <p:nvPr>
            <p:ph type="ftr" sz="quarter" idx="3"/>
          </p:nvPr>
        </p:nvSpPr>
        <p:spPr>
          <a:xfrm>
            <a:off x="838200" y="6356350"/>
            <a:ext cx="8895348"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105225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B18091B2-691E-4F50-A189-2D612314C110}"/>
              </a:ext>
            </a:extLst>
          </p:cNvPr>
          <p:cNvSpPr>
            <a:spLocks noGrp="1"/>
          </p:cNvSpPr>
          <p:nvPr>
            <p:ph type="ftr" sz="quarter" idx="3"/>
          </p:nvPr>
        </p:nvSpPr>
        <p:spPr>
          <a:xfrm>
            <a:off x="838199" y="6356350"/>
            <a:ext cx="9037321"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a:p>
        </p:txBody>
      </p:sp>
      <p:pic>
        <p:nvPicPr>
          <p:cNvPr id="8" name="Picture 7">
            <a:extLst>
              <a:ext uri="{FF2B5EF4-FFF2-40B4-BE49-F238E27FC236}">
                <a16:creationId xmlns:a16="http://schemas.microsoft.com/office/drawing/2014/main" id="{5864F349-FE8C-424C-9B4F-DBAFB3AE66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96251" y="6384248"/>
            <a:ext cx="1971198" cy="306503"/>
          </a:xfrm>
          <a:prstGeom prst="rect">
            <a:avLst/>
          </a:prstGeom>
        </p:spPr>
      </p:pic>
    </p:spTree>
    <p:extLst>
      <p:ext uri="{BB962C8B-B14F-4D97-AF65-F5344CB8AC3E}">
        <p14:creationId xmlns:p14="http://schemas.microsoft.com/office/powerpoint/2010/main" val="2206084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838200" y="1285336"/>
            <a:ext cx="105156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838200" y="6356350"/>
            <a:ext cx="8895348"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a:p>
        </p:txBody>
      </p:sp>
      <p:pic>
        <p:nvPicPr>
          <p:cNvPr id="10" name="Left Border">
            <a:extLst>
              <a:ext uri="{FF2B5EF4-FFF2-40B4-BE49-F238E27FC236}">
                <a16:creationId xmlns:a16="http://schemas.microsoft.com/office/drawing/2014/main" id="{77253CFD-18C2-49F0-A0AE-99A68668CF0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411480" cy="6858000"/>
          </a:xfrm>
          <a:prstGeom prst="rect">
            <a:avLst/>
          </a:prstGeom>
        </p:spPr>
      </p:pic>
    </p:spTree>
    <p:extLst>
      <p:ext uri="{BB962C8B-B14F-4D97-AF65-F5344CB8AC3E}">
        <p14:creationId xmlns:p14="http://schemas.microsoft.com/office/powerpoint/2010/main" val="8673391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3600" b="1" i="0" kern="1200">
          <a:solidFill>
            <a:schemeClr val="accent1"/>
          </a:solidFill>
          <a:latin typeface="+mj-lt"/>
          <a:ea typeface="+mj-ea"/>
          <a:cs typeface="Calibri" panose="020F0502020204030204" pitchFamily="34" charset="0"/>
        </a:defRPr>
      </a:lvl1pPr>
    </p:titleStyle>
    <p:bodyStyle>
      <a:lvl1pPr marL="228600" indent="-228600" algn="l" defTabSz="914400" rtl="0" eaLnBrk="1" latinLnBrk="0" hangingPunct="1">
        <a:lnSpc>
          <a:spcPct val="100000"/>
        </a:lnSpc>
        <a:spcBef>
          <a:spcPts val="1000"/>
        </a:spcBef>
        <a:buClr>
          <a:schemeClr val="tx1"/>
        </a:buClr>
        <a:buFont typeface="Arial" panose="020B0604020202020204" pitchFamily="34" charset="0"/>
        <a:buChar char="•"/>
        <a:defRPr sz="2800" kern="1200">
          <a:solidFill>
            <a:schemeClr val="bg2">
              <a:lumMod val="2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400" kern="1200">
          <a:solidFill>
            <a:schemeClr val="bg2">
              <a:lumMod val="2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chemeClr val="bg2">
              <a:lumMod val="2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554C4-DDA7-85CF-2839-9B61716A12F4}"/>
              </a:ext>
            </a:extLst>
          </p:cNvPr>
          <p:cNvSpPr>
            <a:spLocks noGrp="1"/>
          </p:cNvSpPr>
          <p:nvPr>
            <p:ph type="title"/>
          </p:nvPr>
        </p:nvSpPr>
        <p:spPr>
          <a:xfrm>
            <a:off x="831850" y="1101482"/>
            <a:ext cx="8738035" cy="2825748"/>
          </a:xfrm>
        </p:spPr>
        <p:txBody>
          <a:bodyPr/>
          <a:lstStyle/>
          <a:p>
            <a:r>
              <a:rPr lang="en-US" dirty="0"/>
              <a:t>New Modalities and MOAs for Resistant Hypertension?</a:t>
            </a:r>
          </a:p>
        </p:txBody>
      </p:sp>
      <p:sp>
        <p:nvSpPr>
          <p:cNvPr id="3" name="Subtitle 2">
            <a:extLst>
              <a:ext uri="{FF2B5EF4-FFF2-40B4-BE49-F238E27FC236}">
                <a16:creationId xmlns:a16="http://schemas.microsoft.com/office/drawing/2014/main" id="{2687E537-4B8B-3500-1BA0-2498A58FE216}"/>
              </a:ext>
            </a:extLst>
          </p:cNvPr>
          <p:cNvSpPr>
            <a:spLocks noGrp="1"/>
          </p:cNvSpPr>
          <p:nvPr>
            <p:ph type="body" idx="1"/>
          </p:nvPr>
        </p:nvSpPr>
        <p:spPr>
          <a:xfrm>
            <a:off x="831850" y="4208338"/>
            <a:ext cx="10515600" cy="2052762"/>
          </a:xfrm>
        </p:spPr>
        <p:txBody>
          <a:bodyPr/>
          <a:lstStyle/>
          <a:p>
            <a:r>
              <a:rPr lang="en-US" dirty="0"/>
              <a:t>Sreekanth Vemulapalli, MD</a:t>
            </a:r>
          </a:p>
          <a:p>
            <a:r>
              <a:rPr lang="en-US" dirty="0"/>
              <a:t>Assistant Professor of Medicine, Division of Cardiology</a:t>
            </a:r>
          </a:p>
          <a:p>
            <a:r>
              <a:rPr lang="en-US" dirty="0"/>
              <a:t>Duke University School of Medicine</a:t>
            </a:r>
          </a:p>
          <a:p>
            <a:r>
              <a:rPr lang="en-US" dirty="0"/>
              <a:t>Durham, NC</a:t>
            </a:r>
          </a:p>
        </p:txBody>
      </p:sp>
      <p:pic>
        <p:nvPicPr>
          <p:cNvPr id="4" name="Picture 3" descr="A picture containing text, person&#10;&#10;Description automatically generated">
            <a:extLst>
              <a:ext uri="{FF2B5EF4-FFF2-40B4-BE49-F238E27FC236}">
                <a16:creationId xmlns:a16="http://schemas.microsoft.com/office/drawing/2014/main" id="{12EBF40F-5CDA-4BB1-CF20-FB5748EC1356}"/>
              </a:ext>
            </a:extLst>
          </p:cNvPr>
          <p:cNvPicPr>
            <a:picLocks noChangeAspect="1"/>
          </p:cNvPicPr>
          <p:nvPr/>
        </p:nvPicPr>
        <p:blipFill>
          <a:blip r:embed="rId2"/>
          <a:stretch>
            <a:fillRect/>
          </a:stretch>
        </p:blipFill>
        <p:spPr>
          <a:xfrm>
            <a:off x="8524586" y="1"/>
            <a:ext cx="3667414" cy="5336088"/>
          </a:xfrm>
          <a:prstGeom prst="rect">
            <a:avLst/>
          </a:prstGeom>
        </p:spPr>
      </p:pic>
    </p:spTree>
    <p:extLst>
      <p:ext uri="{BB962C8B-B14F-4D97-AF65-F5344CB8AC3E}">
        <p14:creationId xmlns:p14="http://schemas.microsoft.com/office/powerpoint/2010/main" val="1657078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AC5F000-2101-B193-14BA-8B2C8A7040B2}"/>
              </a:ext>
            </a:extLst>
          </p:cNvPr>
          <p:cNvSpPr>
            <a:spLocks noGrp="1"/>
          </p:cNvSpPr>
          <p:nvPr>
            <p:ph idx="1"/>
          </p:nvPr>
        </p:nvSpPr>
        <p:spPr/>
        <p:txBody>
          <a:bodyPr/>
          <a:lstStyle/>
          <a:p>
            <a:r>
              <a:rPr lang="en-US" dirty="0"/>
              <a:t>RADIANCE-</a:t>
            </a:r>
            <a:r>
              <a:rPr lang="en-US" dirty="0" err="1"/>
              <a:t>HTN</a:t>
            </a:r>
            <a:r>
              <a:rPr lang="en-US" dirty="0"/>
              <a:t> TRIO</a:t>
            </a:r>
          </a:p>
          <a:p>
            <a:pPr marL="457200" lvl="1" indent="0">
              <a:buNone/>
            </a:pPr>
            <a:r>
              <a:rPr lang="en-US" dirty="0"/>
              <a:t>~ 130 patients with uncontrolled </a:t>
            </a:r>
            <a:r>
              <a:rPr lang="en-US" dirty="0" err="1"/>
              <a:t>HTN</a:t>
            </a:r>
            <a:r>
              <a:rPr lang="en-US" dirty="0"/>
              <a:t> despite ≥ 3 meds, including a diuretic</a:t>
            </a:r>
          </a:p>
          <a:p>
            <a:endParaRPr lang="en-US" dirty="0"/>
          </a:p>
        </p:txBody>
      </p:sp>
      <p:sp>
        <p:nvSpPr>
          <p:cNvPr id="3" name="Title 2">
            <a:extLst>
              <a:ext uri="{FF2B5EF4-FFF2-40B4-BE49-F238E27FC236}">
                <a16:creationId xmlns:a16="http://schemas.microsoft.com/office/drawing/2014/main" id="{02D3F72D-F584-FF52-D583-550BA93591A1}"/>
              </a:ext>
            </a:extLst>
          </p:cNvPr>
          <p:cNvSpPr>
            <a:spLocks noGrp="1"/>
          </p:cNvSpPr>
          <p:nvPr>
            <p:ph type="title"/>
          </p:nvPr>
        </p:nvSpPr>
        <p:spPr/>
        <p:txBody>
          <a:bodyPr/>
          <a:lstStyle/>
          <a:p>
            <a:r>
              <a:rPr lang="en-US" dirty="0"/>
              <a:t>Renal Denervation</a:t>
            </a:r>
          </a:p>
        </p:txBody>
      </p:sp>
      <p:pic>
        <p:nvPicPr>
          <p:cNvPr id="4" name="Content Placeholder 4" descr="A picture containing diagram&#10;&#10;Description automatically generated">
            <a:extLst>
              <a:ext uri="{FF2B5EF4-FFF2-40B4-BE49-F238E27FC236}">
                <a16:creationId xmlns:a16="http://schemas.microsoft.com/office/drawing/2014/main" id="{9B2D9935-8A18-1950-8E55-F22CCA670228}"/>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7000"/>
                    </a14:imgEffect>
                  </a14:imgLayer>
                </a14:imgProps>
              </a:ext>
            </a:extLst>
          </a:blip>
          <a:stretch>
            <a:fillRect/>
          </a:stretch>
        </p:blipFill>
        <p:spPr>
          <a:xfrm>
            <a:off x="1813046" y="2689411"/>
            <a:ext cx="9003350" cy="3248810"/>
          </a:xfrm>
          <a:prstGeom prst="rect">
            <a:avLst/>
          </a:prstGeom>
        </p:spPr>
      </p:pic>
      <p:sp>
        <p:nvSpPr>
          <p:cNvPr id="5" name="Footer Placeholder 4">
            <a:extLst>
              <a:ext uri="{FF2B5EF4-FFF2-40B4-BE49-F238E27FC236}">
                <a16:creationId xmlns:a16="http://schemas.microsoft.com/office/drawing/2014/main" id="{D30F5ADF-B6F4-0856-E9A9-90BABD2F7D37}"/>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RADIANCE-</a:t>
            </a:r>
            <a:r>
              <a:rPr kumimoji="0" lang="en-US" sz="1200" b="0" i="0" u="none" strike="noStrike" kern="1200" cap="none" spc="0" normalizeH="0" baseline="0" noProof="0" dirty="0" err="1">
                <a:ln>
                  <a:noFill/>
                </a:ln>
                <a:solidFill>
                  <a:srgbClr val="000000">
                    <a:lumMod val="50000"/>
                    <a:lumOff val="50000"/>
                  </a:srgbClr>
                </a:solidFill>
                <a:effectLst/>
                <a:uLnTx/>
                <a:uFillTx/>
                <a:latin typeface="Arial" panose="020B0604020202020204"/>
                <a:ea typeface="+mn-ea"/>
                <a:cs typeface="+mn-cs"/>
              </a:rPr>
              <a:t>HTN</a:t>
            </a:r>
            <a:r>
              <a:rPr kumimoji="0" lang="en-US" sz="12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 TRIO, Ultrasound renal denervation for hypertension resistant to a triple medication pill.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Azizi M, et al. </a:t>
            </a:r>
            <a:r>
              <a:rPr kumimoji="0" lang="en-US" sz="1200" b="0" i="1"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Lancet. </a:t>
            </a:r>
            <a:r>
              <a:rPr kumimoji="0" lang="en-US" sz="12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2021;397(10293):2476-2486. </a:t>
            </a:r>
          </a:p>
        </p:txBody>
      </p:sp>
    </p:spTree>
    <p:extLst>
      <p:ext uri="{BB962C8B-B14F-4D97-AF65-F5344CB8AC3E}">
        <p14:creationId xmlns:p14="http://schemas.microsoft.com/office/powerpoint/2010/main" val="266581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0575C-BC0E-1FED-9DB9-4A8D74A66121}"/>
              </a:ext>
            </a:extLst>
          </p:cNvPr>
          <p:cNvSpPr>
            <a:spLocks noGrp="1"/>
          </p:cNvSpPr>
          <p:nvPr>
            <p:ph type="title"/>
          </p:nvPr>
        </p:nvSpPr>
        <p:spPr/>
        <p:txBody>
          <a:bodyPr/>
          <a:lstStyle/>
          <a:p>
            <a:r>
              <a:rPr lang="en-US" dirty="0"/>
              <a:t>New Medical Therapies in Development</a:t>
            </a:r>
          </a:p>
        </p:txBody>
      </p:sp>
      <p:sp>
        <p:nvSpPr>
          <p:cNvPr id="3" name="Footer Placeholder 2">
            <a:extLst>
              <a:ext uri="{FF2B5EF4-FFF2-40B4-BE49-F238E27FC236}">
                <a16:creationId xmlns:a16="http://schemas.microsoft.com/office/drawing/2014/main" id="{C2B3B5EF-039E-4D70-CA9F-9DDA7BC6C706}"/>
              </a:ext>
            </a:extLst>
          </p:cNvPr>
          <p:cNvSpPr>
            <a:spLocks noGrp="1"/>
          </p:cNvSpPr>
          <p:nvPr>
            <p:ph type="ftr" sz="quarter" idx="3"/>
          </p:nvPr>
        </p:nvSpPr>
        <p:spPr>
          <a:xfrm>
            <a:off x="838200" y="6356350"/>
            <a:ext cx="10016266"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AHA, American Heart Association; PRECISION, Prospective Randomized Evaluation of Celecoxib Integrated Safety Vs Ibuprofen Or Naproxen; SBP, systolic blood pressure.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Ojha U, et al. </a:t>
            </a:r>
            <a:r>
              <a:rPr kumimoji="0" lang="en-US" sz="1200" b="0" i="1"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Am J Cardiovasc Drugs. </a:t>
            </a:r>
            <a:r>
              <a:rPr kumimoji="0" lang="en-US" sz="12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2022;22(3):271-285. </a:t>
            </a:r>
          </a:p>
        </p:txBody>
      </p:sp>
      <p:graphicFrame>
        <p:nvGraphicFramePr>
          <p:cNvPr id="5" name="Table 4">
            <a:extLst>
              <a:ext uri="{FF2B5EF4-FFF2-40B4-BE49-F238E27FC236}">
                <a16:creationId xmlns:a16="http://schemas.microsoft.com/office/drawing/2014/main" id="{E41A2E5E-C345-81BF-780C-102DBDF4496A}"/>
              </a:ext>
            </a:extLst>
          </p:cNvPr>
          <p:cNvGraphicFramePr>
            <a:graphicFrameLocks noGrp="1"/>
          </p:cNvGraphicFramePr>
          <p:nvPr/>
        </p:nvGraphicFramePr>
        <p:xfrm>
          <a:off x="1205999" y="1724025"/>
          <a:ext cx="10099676" cy="2957702"/>
        </p:xfrm>
        <a:graphic>
          <a:graphicData uri="http://schemas.openxmlformats.org/drawingml/2006/table">
            <a:tbl>
              <a:tblPr firstRow="1" bandRow="1">
                <a:tableStyleId>{5C22544A-7EE6-4342-B048-85BDC9FD1C3A}</a:tableStyleId>
              </a:tblPr>
              <a:tblGrid>
                <a:gridCol w="1973774">
                  <a:extLst>
                    <a:ext uri="{9D8B030D-6E8A-4147-A177-3AD203B41FA5}">
                      <a16:colId xmlns:a16="http://schemas.microsoft.com/office/drawing/2014/main" val="871612515"/>
                    </a:ext>
                  </a:extLst>
                </a:gridCol>
                <a:gridCol w="3231259">
                  <a:extLst>
                    <a:ext uri="{9D8B030D-6E8A-4147-A177-3AD203B41FA5}">
                      <a16:colId xmlns:a16="http://schemas.microsoft.com/office/drawing/2014/main" val="4119078753"/>
                    </a:ext>
                  </a:extLst>
                </a:gridCol>
                <a:gridCol w="4894643">
                  <a:extLst>
                    <a:ext uri="{9D8B030D-6E8A-4147-A177-3AD203B41FA5}">
                      <a16:colId xmlns:a16="http://schemas.microsoft.com/office/drawing/2014/main" val="317496797"/>
                    </a:ext>
                  </a:extLst>
                </a:gridCol>
              </a:tblGrid>
              <a:tr h="593159">
                <a:tc>
                  <a:txBody>
                    <a:bodyPr/>
                    <a:lstStyle/>
                    <a:p>
                      <a:r>
                        <a:rPr lang="en-US" dirty="0"/>
                        <a:t>Agent</a:t>
                      </a:r>
                    </a:p>
                  </a:txBody>
                  <a:tcPr anchor="ctr"/>
                </a:tc>
                <a:tc>
                  <a:txBody>
                    <a:bodyPr/>
                    <a:lstStyle/>
                    <a:p>
                      <a:r>
                        <a:rPr lang="en-US" dirty="0"/>
                        <a:t>Mechanism of Action</a:t>
                      </a:r>
                    </a:p>
                  </a:txBody>
                  <a:tcPr anchor="ctr"/>
                </a:tc>
                <a:tc>
                  <a:txBody>
                    <a:bodyPr/>
                    <a:lstStyle/>
                    <a:p>
                      <a:r>
                        <a:rPr lang="en-US" dirty="0"/>
                        <a:t>Trial Details</a:t>
                      </a:r>
                    </a:p>
                  </a:txBody>
                  <a:tcPr anchor="ctr"/>
                </a:tc>
                <a:extLst>
                  <a:ext uri="{0D108BD9-81ED-4DB2-BD59-A6C34878D82A}">
                    <a16:rowId xmlns:a16="http://schemas.microsoft.com/office/drawing/2014/main" val="4046218371"/>
                  </a:ext>
                </a:extLst>
              </a:tr>
              <a:tr h="1019034">
                <a:tc>
                  <a:txBody>
                    <a:bodyPr/>
                    <a:lstStyle/>
                    <a:p>
                      <a:r>
                        <a:rPr lang="en-US" sz="1400" dirty="0" err="1"/>
                        <a:t>Baxdrostat</a:t>
                      </a:r>
                      <a:endParaRPr lang="en-US" sz="1400" dirty="0"/>
                    </a:p>
                    <a:p>
                      <a:r>
                        <a:rPr lang="en-US" sz="1400" dirty="0" err="1"/>
                        <a:t>CinCor</a:t>
                      </a:r>
                      <a:r>
                        <a:rPr lang="en-US" sz="1400" dirty="0"/>
                        <a:t> Pharma</a:t>
                      </a:r>
                    </a:p>
                  </a:txBody>
                  <a:tcPr anchor="ctr"/>
                </a:tc>
                <a:tc>
                  <a:txBody>
                    <a:bodyPr/>
                    <a:lstStyle/>
                    <a:p>
                      <a:r>
                        <a:rPr lang="en-US" sz="1400" b="0" i="0" kern="1200" dirty="0">
                          <a:solidFill>
                            <a:schemeClr val="dk1"/>
                          </a:solidFill>
                          <a:effectLst/>
                          <a:latin typeface="+mn-lt"/>
                          <a:ea typeface="+mn-ea"/>
                          <a:cs typeface="+mn-cs"/>
                        </a:rPr>
                        <a:t>Non-steroidal inhibitor of the mineralocorticoid receptor</a:t>
                      </a:r>
                      <a:br>
                        <a:rPr lang="en-US" sz="1400" dirty="0"/>
                      </a:br>
                      <a:r>
                        <a:rPr lang="en-US" sz="1400" b="0" i="0" kern="1200" dirty="0">
                          <a:solidFill>
                            <a:schemeClr val="dk1"/>
                          </a:solidFill>
                          <a:effectLst/>
                          <a:latin typeface="+mn-lt"/>
                          <a:ea typeface="+mn-ea"/>
                          <a:cs typeface="+mn-cs"/>
                        </a:rPr>
                        <a:t>Reduces proteinuria in CKD patients</a:t>
                      </a:r>
                      <a:endParaRPr lang="en-US" sz="1400" dirty="0"/>
                    </a:p>
                  </a:txBody>
                  <a:tcPr anchor="ctr"/>
                </a:tc>
                <a:tc>
                  <a:txBody>
                    <a:bodyPr/>
                    <a:lstStyle/>
                    <a:p>
                      <a:r>
                        <a:rPr lang="en-US" sz="1400" b="0" i="0" kern="1200" dirty="0" err="1">
                          <a:solidFill>
                            <a:schemeClr val="tx1"/>
                          </a:solidFill>
                          <a:effectLst/>
                          <a:latin typeface="+mn-lt"/>
                          <a:ea typeface="+mn-ea"/>
                          <a:cs typeface="+mn-cs"/>
                        </a:rPr>
                        <a:t>BrigHtn</a:t>
                      </a:r>
                      <a:r>
                        <a:rPr lang="en-US" sz="1400" b="0" i="0" kern="1200" dirty="0">
                          <a:solidFill>
                            <a:schemeClr val="tx1"/>
                          </a:solidFill>
                          <a:effectLst/>
                          <a:latin typeface="+mn-lt"/>
                          <a:ea typeface="+mn-ea"/>
                          <a:cs typeface="+mn-cs"/>
                        </a:rPr>
                        <a:t> Phase 2 study to be presented at AHA 2022</a:t>
                      </a:r>
                    </a:p>
                    <a:p>
                      <a:r>
                        <a:rPr lang="en-US" sz="1400" b="0" i="0" kern="1200" dirty="0">
                          <a:solidFill>
                            <a:schemeClr val="tx1"/>
                          </a:solidFill>
                          <a:effectLst/>
                          <a:latin typeface="+mn-lt"/>
                          <a:ea typeface="+mn-ea"/>
                          <a:cs typeface="+mn-cs"/>
                        </a:rPr>
                        <a:t>Randomized double-blind placebo-controlled study</a:t>
                      </a:r>
                      <a:endParaRPr lang="en-US" sz="1400" dirty="0">
                        <a:solidFill>
                          <a:schemeClr val="tx1"/>
                        </a:solidFill>
                      </a:endParaRPr>
                    </a:p>
                  </a:txBody>
                  <a:tcPr anchor="ctr"/>
                </a:tc>
                <a:extLst>
                  <a:ext uri="{0D108BD9-81ED-4DB2-BD59-A6C34878D82A}">
                    <a16:rowId xmlns:a16="http://schemas.microsoft.com/office/drawing/2014/main" val="3030980436"/>
                  </a:ext>
                </a:extLst>
              </a:tr>
              <a:tr h="1345509">
                <a:tc>
                  <a:txBody>
                    <a:bodyPr/>
                    <a:lstStyle/>
                    <a:p>
                      <a:pPr algn="l" fontAlgn="t"/>
                      <a:r>
                        <a:rPr lang="en-US" sz="1400" dirty="0">
                          <a:effectLst/>
                        </a:rPr>
                        <a:t>Aprocitentan</a:t>
                      </a:r>
                    </a:p>
                    <a:p>
                      <a:pPr algn="l" fontAlgn="t"/>
                      <a:r>
                        <a:rPr lang="en-US" sz="1400" dirty="0">
                          <a:effectLst/>
                        </a:rPr>
                        <a:t>Janssen</a:t>
                      </a:r>
                    </a:p>
                  </a:txBody>
                  <a:tcPr marL="57150" marR="57150" marT="57150" marB="57150" anchor="ctr"/>
                </a:tc>
                <a:tc>
                  <a:txBody>
                    <a:bodyPr/>
                    <a:lstStyle/>
                    <a:p>
                      <a:pPr algn="l" fontAlgn="t"/>
                      <a:r>
                        <a:rPr lang="en-US" sz="1400" dirty="0">
                          <a:solidFill>
                            <a:schemeClr val="tx1"/>
                          </a:solidFill>
                          <a:effectLst/>
                        </a:rPr>
                        <a:t>Endothelin regulates vascular tone through G-coupled protein receptors ETA and ETB.  Aprocitentan </a:t>
                      </a:r>
                      <a:r>
                        <a:rPr lang="en-US" sz="1400" dirty="0">
                          <a:effectLst/>
                        </a:rPr>
                        <a:t>is a dual endothelin receptor antagonist.</a:t>
                      </a:r>
                    </a:p>
                  </a:txBody>
                  <a:tcPr marL="57150" marR="57150" marT="57150" marB="57150" anchor="ctr"/>
                </a:tc>
                <a:tc>
                  <a:txBody>
                    <a:bodyPr/>
                    <a:lstStyle/>
                    <a:p>
                      <a:pPr algn="l" fontAlgn="t"/>
                      <a:r>
                        <a:rPr lang="en-US" sz="1400" dirty="0">
                          <a:solidFill>
                            <a:schemeClr val="tx1"/>
                          </a:solidFill>
                          <a:effectLst/>
                        </a:rPr>
                        <a:t>Phase 3 PRECISION Trial (AHA 2022) in 1,971 patients with resistant HTN.</a:t>
                      </a:r>
                    </a:p>
                  </a:txBody>
                  <a:tcPr marL="57150" marR="57150" marT="57150" marB="57150" anchor="ctr"/>
                </a:tc>
                <a:extLst>
                  <a:ext uri="{0D108BD9-81ED-4DB2-BD59-A6C34878D82A}">
                    <a16:rowId xmlns:a16="http://schemas.microsoft.com/office/drawing/2014/main" val="3571171147"/>
                  </a:ext>
                </a:extLst>
              </a:tr>
            </a:tbl>
          </a:graphicData>
        </a:graphic>
      </p:graphicFrame>
    </p:spTree>
    <p:extLst>
      <p:ext uri="{BB962C8B-B14F-4D97-AF65-F5344CB8AC3E}">
        <p14:creationId xmlns:p14="http://schemas.microsoft.com/office/powerpoint/2010/main" val="3319895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45F30B-E3A1-792E-CED5-6FDE38176679}"/>
              </a:ext>
            </a:extLst>
          </p:cNvPr>
          <p:cNvSpPr>
            <a:spLocks noGrp="1"/>
          </p:cNvSpPr>
          <p:nvPr>
            <p:ph idx="1"/>
          </p:nvPr>
        </p:nvSpPr>
        <p:spPr/>
        <p:txBody>
          <a:bodyPr>
            <a:noAutofit/>
          </a:bodyPr>
          <a:lstStyle/>
          <a:p>
            <a:pPr>
              <a:spcBef>
                <a:spcPts val="1800"/>
              </a:spcBef>
            </a:pPr>
            <a:r>
              <a:rPr lang="en-US" sz="3000" dirty="0"/>
              <a:t>Spironolactone is recommended as a 4</a:t>
            </a:r>
            <a:r>
              <a:rPr lang="en-US" sz="3000" baseline="30000" dirty="0"/>
              <a:t>th</a:t>
            </a:r>
            <a:r>
              <a:rPr lang="en-US" sz="3000" dirty="0"/>
              <a:t> line agent in resistant hypertension</a:t>
            </a:r>
          </a:p>
          <a:p>
            <a:pPr>
              <a:spcBef>
                <a:spcPts val="1800"/>
              </a:spcBef>
            </a:pPr>
            <a:r>
              <a:rPr lang="en-US" sz="3000" dirty="0"/>
              <a:t>The direct vasodilators hydralazine and minoxidil are 6th line agents</a:t>
            </a:r>
          </a:p>
          <a:p>
            <a:pPr>
              <a:spcBef>
                <a:spcPts val="1800"/>
              </a:spcBef>
            </a:pPr>
            <a:r>
              <a:rPr lang="en-US" sz="3000" dirty="0"/>
              <a:t>Targeting the sympathetic nervous system through renal denervation is on the horizon</a:t>
            </a:r>
          </a:p>
          <a:p>
            <a:pPr>
              <a:spcBef>
                <a:spcPts val="1800"/>
              </a:spcBef>
            </a:pPr>
            <a:r>
              <a:rPr lang="en-US" sz="3000" dirty="0"/>
              <a:t>Endothelin receptor antagonist is being presented at AHA 2022 and may be on the horizon</a:t>
            </a:r>
          </a:p>
          <a:p>
            <a:pPr>
              <a:spcBef>
                <a:spcPts val="1800"/>
              </a:spcBef>
            </a:pPr>
            <a:endParaRPr lang="en-US" sz="3000" dirty="0"/>
          </a:p>
          <a:p>
            <a:pPr>
              <a:spcBef>
                <a:spcPts val="1800"/>
              </a:spcBef>
            </a:pPr>
            <a:endParaRPr lang="en-US" sz="3000" dirty="0"/>
          </a:p>
        </p:txBody>
      </p:sp>
      <p:sp>
        <p:nvSpPr>
          <p:cNvPr id="2" name="Title 1">
            <a:extLst>
              <a:ext uri="{FF2B5EF4-FFF2-40B4-BE49-F238E27FC236}">
                <a16:creationId xmlns:a16="http://schemas.microsoft.com/office/drawing/2014/main" id="{236D83D0-7883-0B6A-85C4-7E712F5A8D7D}"/>
              </a:ext>
            </a:extLst>
          </p:cNvPr>
          <p:cNvSpPr>
            <a:spLocks noGrp="1"/>
          </p:cNvSpPr>
          <p:nvPr>
            <p:ph type="title"/>
          </p:nvPr>
        </p:nvSpPr>
        <p:spPr/>
        <p:txBody>
          <a:bodyPr/>
          <a:lstStyle/>
          <a:p>
            <a:r>
              <a:rPr lang="en-US" dirty="0"/>
              <a:t>Key Messages </a:t>
            </a:r>
          </a:p>
        </p:txBody>
      </p:sp>
    </p:spTree>
    <p:extLst>
      <p:ext uri="{BB962C8B-B14F-4D97-AF65-F5344CB8AC3E}">
        <p14:creationId xmlns:p14="http://schemas.microsoft.com/office/powerpoint/2010/main" val="121185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34432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The views and opinions expressed in this educational activity are those of the faculty and do not necessarily represent the views of </a:t>
            </a:r>
            <a:r>
              <a:rPr lang="en-US" sz="1600" dirty="0" err="1"/>
              <a:t>TotalCME</a:t>
            </a:r>
            <a:r>
              <a:rPr lang="en-US" sz="1600" dirty="0"/>
              <a:t>, Inc.,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2203779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34432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The views and opinions expressed in this educational activity are those of the faculty and do not necessarily represent the views of </a:t>
            </a:r>
            <a:r>
              <a:rPr lang="en-US" sz="1600" dirty="0" err="1"/>
              <a:t>TotalCME</a:t>
            </a:r>
            <a:r>
              <a:rPr lang="en-US" sz="1600" dirty="0"/>
              <a:t>, Inc.,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D6F8E0-DAD8-4E4F-5B31-F885CCD13CD0}"/>
              </a:ext>
            </a:extLst>
          </p:cNvPr>
          <p:cNvSpPr>
            <a:spLocks noGrp="1"/>
          </p:cNvSpPr>
          <p:nvPr>
            <p:ph idx="1"/>
          </p:nvPr>
        </p:nvSpPr>
        <p:spPr/>
        <p:txBody>
          <a:bodyPr/>
          <a:lstStyle/>
          <a:p>
            <a:r>
              <a:rPr lang="en-US" dirty="0"/>
              <a:t>Tailored to comorbidities (Stable Ischemic Heart Disease, HFrEF, HFpEF, CKD, Stroke, DM, Aortic Insufficiency, Thoracic Aortic Disease)</a:t>
            </a:r>
          </a:p>
          <a:p>
            <a:endParaRPr lang="en-US" dirty="0"/>
          </a:p>
          <a:p>
            <a:endParaRPr lang="en-US" dirty="0"/>
          </a:p>
        </p:txBody>
      </p:sp>
      <p:sp>
        <p:nvSpPr>
          <p:cNvPr id="2" name="Title 1">
            <a:extLst>
              <a:ext uri="{FF2B5EF4-FFF2-40B4-BE49-F238E27FC236}">
                <a16:creationId xmlns:a16="http://schemas.microsoft.com/office/drawing/2014/main" id="{DDCF9F0A-AD6F-7DED-99A9-1E993A32A873}"/>
              </a:ext>
            </a:extLst>
          </p:cNvPr>
          <p:cNvSpPr>
            <a:spLocks noGrp="1"/>
          </p:cNvSpPr>
          <p:nvPr>
            <p:ph type="title"/>
          </p:nvPr>
        </p:nvSpPr>
        <p:spPr/>
        <p:txBody>
          <a:bodyPr/>
          <a:lstStyle/>
          <a:p>
            <a:r>
              <a:rPr lang="en-US" dirty="0"/>
              <a:t>Specific Therapeutic Regimens</a:t>
            </a:r>
          </a:p>
        </p:txBody>
      </p:sp>
      <p:graphicFrame>
        <p:nvGraphicFramePr>
          <p:cNvPr id="4" name="Table 4">
            <a:extLst>
              <a:ext uri="{FF2B5EF4-FFF2-40B4-BE49-F238E27FC236}">
                <a16:creationId xmlns:a16="http://schemas.microsoft.com/office/drawing/2014/main" id="{5A48D1C4-43AC-BC34-CD93-A35E63A1D91F}"/>
              </a:ext>
            </a:extLst>
          </p:cNvPr>
          <p:cNvGraphicFramePr>
            <a:graphicFrameLocks noGrp="1"/>
          </p:cNvGraphicFramePr>
          <p:nvPr/>
        </p:nvGraphicFramePr>
        <p:xfrm>
          <a:off x="420698" y="2482375"/>
          <a:ext cx="11771302" cy="3350016"/>
        </p:xfrm>
        <a:graphic>
          <a:graphicData uri="http://schemas.openxmlformats.org/drawingml/2006/table">
            <a:tbl>
              <a:tblPr firstRow="1" bandRow="1">
                <a:tableStyleId>{5C22544A-7EE6-4342-B048-85BDC9FD1C3A}</a:tableStyleId>
              </a:tblPr>
              <a:tblGrid>
                <a:gridCol w="3475134">
                  <a:extLst>
                    <a:ext uri="{9D8B030D-6E8A-4147-A177-3AD203B41FA5}">
                      <a16:colId xmlns:a16="http://schemas.microsoft.com/office/drawing/2014/main" val="1455201674"/>
                    </a:ext>
                  </a:extLst>
                </a:gridCol>
                <a:gridCol w="8296168">
                  <a:extLst>
                    <a:ext uri="{9D8B030D-6E8A-4147-A177-3AD203B41FA5}">
                      <a16:colId xmlns:a16="http://schemas.microsoft.com/office/drawing/2014/main" val="2661073726"/>
                    </a:ext>
                  </a:extLst>
                </a:gridCol>
              </a:tblGrid>
              <a:tr h="418752">
                <a:tc>
                  <a:txBody>
                    <a:bodyPr/>
                    <a:lstStyle/>
                    <a:p>
                      <a:r>
                        <a:rPr lang="en-US" sz="1600" dirty="0"/>
                        <a:t>Comorbidity</a:t>
                      </a:r>
                    </a:p>
                  </a:txBody>
                  <a:tcPr anchor="ctr"/>
                </a:tc>
                <a:tc>
                  <a:txBody>
                    <a:bodyPr/>
                    <a:lstStyle/>
                    <a:p>
                      <a:r>
                        <a:rPr lang="en-US" sz="1600" dirty="0"/>
                        <a:t>Management Considerations</a:t>
                      </a:r>
                    </a:p>
                  </a:txBody>
                  <a:tcPr anchor="ctr"/>
                </a:tc>
                <a:extLst>
                  <a:ext uri="{0D108BD9-81ED-4DB2-BD59-A6C34878D82A}">
                    <a16:rowId xmlns:a16="http://schemas.microsoft.com/office/drawing/2014/main" val="249105627"/>
                  </a:ext>
                </a:extLst>
              </a:tr>
              <a:tr h="418752">
                <a:tc>
                  <a:txBody>
                    <a:bodyPr/>
                    <a:lstStyle/>
                    <a:p>
                      <a:r>
                        <a:rPr lang="en-US" sz="1600" dirty="0">
                          <a:solidFill>
                            <a:schemeClr val="tx1"/>
                          </a:solidFill>
                        </a:rPr>
                        <a:t>Volume Control, Edema Resolution</a:t>
                      </a:r>
                    </a:p>
                  </a:txBody>
                  <a:tcPr anchor="ctr"/>
                </a:tc>
                <a:tc>
                  <a:txBody>
                    <a:bodyPr/>
                    <a:lstStyle/>
                    <a:p>
                      <a:r>
                        <a:rPr lang="en-US" sz="1600" dirty="0">
                          <a:solidFill>
                            <a:schemeClr val="tx1"/>
                          </a:solidFill>
                        </a:rPr>
                        <a:t>Thiazide </a:t>
                      </a:r>
                      <a:r>
                        <a:rPr lang="en-US" sz="1600" dirty="0">
                          <a:solidFill>
                            <a:schemeClr val="tx1"/>
                          </a:solidFill>
                          <a:sym typeface="Wingdings" pitchFamily="2" charset="2"/>
                        </a:rPr>
                        <a:t> chlorthalidone loop diuretic</a:t>
                      </a:r>
                      <a:endParaRPr lang="en-US" sz="1600" dirty="0">
                        <a:solidFill>
                          <a:schemeClr val="tx1"/>
                        </a:solidFill>
                      </a:endParaRPr>
                    </a:p>
                  </a:txBody>
                  <a:tcPr anchor="ctr"/>
                </a:tc>
                <a:extLst>
                  <a:ext uri="{0D108BD9-81ED-4DB2-BD59-A6C34878D82A}">
                    <a16:rowId xmlns:a16="http://schemas.microsoft.com/office/drawing/2014/main" val="1216162512"/>
                  </a:ext>
                </a:extLst>
              </a:tr>
              <a:tr h="418752">
                <a:tc>
                  <a:txBody>
                    <a:bodyPr/>
                    <a:lstStyle/>
                    <a:p>
                      <a:r>
                        <a:rPr lang="en-US" sz="1600" dirty="0">
                          <a:solidFill>
                            <a:schemeClr val="tx1"/>
                          </a:solidFill>
                        </a:rPr>
                        <a:t>Stable Ischemic Heart Disease</a:t>
                      </a:r>
                    </a:p>
                  </a:txBody>
                  <a:tcPr anchor="ctr"/>
                </a:tc>
                <a:tc>
                  <a:txBody>
                    <a:bodyPr/>
                    <a:lstStyle/>
                    <a:p>
                      <a:r>
                        <a:rPr lang="en-US" sz="1600" dirty="0">
                          <a:solidFill>
                            <a:schemeClr val="tx1"/>
                          </a:solidFill>
                          <a:effectLst/>
                        </a:rPr>
                        <a:t>β</a:t>
                      </a:r>
                      <a:r>
                        <a:rPr lang="en-US" sz="1600" dirty="0">
                          <a:solidFill>
                            <a:schemeClr val="tx1"/>
                          </a:solidFill>
                        </a:rPr>
                        <a:t>-blocker, ACE-I</a:t>
                      </a:r>
                    </a:p>
                  </a:txBody>
                  <a:tcPr anchor="ctr"/>
                </a:tc>
                <a:extLst>
                  <a:ext uri="{0D108BD9-81ED-4DB2-BD59-A6C34878D82A}">
                    <a16:rowId xmlns:a16="http://schemas.microsoft.com/office/drawing/2014/main" val="3705715435"/>
                  </a:ext>
                </a:extLst>
              </a:tr>
              <a:tr h="418752">
                <a:tc>
                  <a:txBody>
                    <a:bodyPr/>
                    <a:lstStyle/>
                    <a:p>
                      <a:r>
                        <a:rPr lang="en-US" sz="1600" dirty="0">
                          <a:solidFill>
                            <a:schemeClr val="tx1"/>
                          </a:solidFill>
                        </a:rPr>
                        <a:t>HFrEF</a:t>
                      </a:r>
                    </a:p>
                  </a:txBody>
                  <a:tcPr anchor="ctr"/>
                </a:tc>
                <a:tc>
                  <a:txBody>
                    <a:bodyPr/>
                    <a:lstStyle/>
                    <a:p>
                      <a:r>
                        <a:rPr lang="en-US" sz="1600" dirty="0">
                          <a:solidFill>
                            <a:schemeClr val="tx1"/>
                          </a:solidFill>
                        </a:rPr>
                        <a:t>Sacubitril/valsartan, </a:t>
                      </a:r>
                      <a:r>
                        <a:rPr lang="en-US" sz="1600" dirty="0">
                          <a:solidFill>
                            <a:schemeClr val="tx1"/>
                          </a:solidFill>
                          <a:effectLst/>
                        </a:rPr>
                        <a:t>β</a:t>
                      </a:r>
                      <a:r>
                        <a:rPr lang="en-US" sz="1600" dirty="0">
                          <a:solidFill>
                            <a:schemeClr val="tx1"/>
                          </a:solidFill>
                        </a:rPr>
                        <a:t>-blocker, MRA, SGLT-2i; hydralazine + nitrates in African Americans</a:t>
                      </a:r>
                    </a:p>
                  </a:txBody>
                  <a:tcPr anchor="ctr"/>
                </a:tc>
                <a:extLst>
                  <a:ext uri="{0D108BD9-81ED-4DB2-BD59-A6C34878D82A}">
                    <a16:rowId xmlns:a16="http://schemas.microsoft.com/office/drawing/2014/main" val="3421637864"/>
                  </a:ext>
                </a:extLst>
              </a:tr>
              <a:tr h="418752">
                <a:tc>
                  <a:txBody>
                    <a:bodyPr/>
                    <a:lstStyle/>
                    <a:p>
                      <a:r>
                        <a:rPr lang="en-US" sz="1600" dirty="0">
                          <a:solidFill>
                            <a:schemeClr val="tx1"/>
                          </a:solidFill>
                        </a:rPr>
                        <a:t>HFpEF</a:t>
                      </a:r>
                    </a:p>
                  </a:txBody>
                  <a:tcPr anchor="ctr"/>
                </a:tc>
                <a:tc>
                  <a:txBody>
                    <a:bodyPr/>
                    <a:lstStyle/>
                    <a:p>
                      <a:r>
                        <a:rPr lang="en-US" sz="1600" dirty="0">
                          <a:solidFill>
                            <a:schemeClr val="tx1"/>
                          </a:solidFill>
                        </a:rPr>
                        <a:t>MRA, SGLT-2i, sacubitril/valsartan</a:t>
                      </a:r>
                    </a:p>
                  </a:txBody>
                  <a:tcPr anchor="ctr"/>
                </a:tc>
                <a:extLst>
                  <a:ext uri="{0D108BD9-81ED-4DB2-BD59-A6C34878D82A}">
                    <a16:rowId xmlns:a16="http://schemas.microsoft.com/office/drawing/2014/main" val="2603693642"/>
                  </a:ext>
                </a:extLst>
              </a:tr>
              <a:tr h="418752">
                <a:tc>
                  <a:txBody>
                    <a:bodyPr/>
                    <a:lstStyle/>
                    <a:p>
                      <a:r>
                        <a:rPr lang="en-US" sz="1600" dirty="0">
                          <a:solidFill>
                            <a:schemeClr val="tx1"/>
                          </a:solidFill>
                        </a:rPr>
                        <a:t>CKD/DM with Albuminuria</a:t>
                      </a:r>
                    </a:p>
                  </a:txBody>
                  <a:tcPr anchor="ctr"/>
                </a:tc>
                <a:tc>
                  <a:txBody>
                    <a:bodyPr/>
                    <a:lstStyle/>
                    <a:p>
                      <a:r>
                        <a:rPr lang="en-US" sz="1600" dirty="0">
                          <a:solidFill>
                            <a:schemeClr val="tx1"/>
                          </a:solidFill>
                        </a:rPr>
                        <a:t>ACE or ARB and SGLT-2i, finerenone</a:t>
                      </a:r>
                    </a:p>
                  </a:txBody>
                  <a:tcPr anchor="ctr"/>
                </a:tc>
                <a:extLst>
                  <a:ext uri="{0D108BD9-81ED-4DB2-BD59-A6C34878D82A}">
                    <a16:rowId xmlns:a16="http://schemas.microsoft.com/office/drawing/2014/main" val="1873786979"/>
                  </a:ext>
                </a:extLst>
              </a:tr>
              <a:tr h="418752">
                <a:tc>
                  <a:txBody>
                    <a:bodyPr/>
                    <a:lstStyle/>
                    <a:p>
                      <a:r>
                        <a:rPr lang="en-US" sz="1600" dirty="0">
                          <a:solidFill>
                            <a:schemeClr val="tx1"/>
                          </a:solidFill>
                        </a:rPr>
                        <a:t>Aortic Insufficiency</a:t>
                      </a:r>
                    </a:p>
                  </a:txBody>
                  <a:tcPr anchor="ctr"/>
                </a:tc>
                <a:tc>
                  <a:txBody>
                    <a:bodyPr/>
                    <a:lstStyle/>
                    <a:p>
                      <a:r>
                        <a:rPr lang="en-US" sz="1600" dirty="0">
                          <a:solidFill>
                            <a:schemeClr val="tx1"/>
                          </a:solidFill>
                        </a:rPr>
                        <a:t>Avoid nodal blocking agents (</a:t>
                      </a:r>
                      <a:r>
                        <a:rPr lang="en-US" sz="1600" dirty="0">
                          <a:solidFill>
                            <a:schemeClr val="tx1"/>
                          </a:solidFill>
                          <a:effectLst/>
                        </a:rPr>
                        <a:t>β-</a:t>
                      </a:r>
                      <a:r>
                        <a:rPr lang="en-US" sz="1600" dirty="0">
                          <a:solidFill>
                            <a:schemeClr val="tx1"/>
                          </a:solidFill>
                        </a:rPr>
                        <a:t>blockers, non-dihydropyridine CCB)</a:t>
                      </a:r>
                    </a:p>
                  </a:txBody>
                  <a:tcPr anchor="ctr"/>
                </a:tc>
                <a:extLst>
                  <a:ext uri="{0D108BD9-81ED-4DB2-BD59-A6C34878D82A}">
                    <a16:rowId xmlns:a16="http://schemas.microsoft.com/office/drawing/2014/main" val="444926598"/>
                  </a:ext>
                </a:extLst>
              </a:tr>
              <a:tr h="418752">
                <a:tc>
                  <a:txBody>
                    <a:bodyPr/>
                    <a:lstStyle/>
                    <a:p>
                      <a:r>
                        <a:rPr lang="en-US" sz="1600" dirty="0">
                          <a:solidFill>
                            <a:schemeClr val="tx1"/>
                          </a:solidFill>
                        </a:rPr>
                        <a:t>Thoracic Aortic Disease</a:t>
                      </a:r>
                    </a:p>
                  </a:txBody>
                  <a:tcPr anchor="ctr"/>
                </a:tc>
                <a:tc>
                  <a:txBody>
                    <a:bodyPr/>
                    <a:lstStyle/>
                    <a:p>
                      <a:r>
                        <a:rPr lang="en-US" sz="1600" dirty="0">
                          <a:solidFill>
                            <a:schemeClr val="tx1"/>
                          </a:solidFill>
                          <a:effectLst/>
                        </a:rPr>
                        <a:t>β</a:t>
                      </a:r>
                      <a:r>
                        <a:rPr lang="en-US" sz="1600" dirty="0">
                          <a:solidFill>
                            <a:schemeClr val="tx1"/>
                          </a:solidFill>
                        </a:rPr>
                        <a:t>-blockers, ACE-I/ARB</a:t>
                      </a:r>
                    </a:p>
                  </a:txBody>
                  <a:tcPr anchor="ctr"/>
                </a:tc>
                <a:extLst>
                  <a:ext uri="{0D108BD9-81ED-4DB2-BD59-A6C34878D82A}">
                    <a16:rowId xmlns:a16="http://schemas.microsoft.com/office/drawing/2014/main" val="917500930"/>
                  </a:ext>
                </a:extLst>
              </a:tr>
            </a:tbl>
          </a:graphicData>
        </a:graphic>
      </p:graphicFrame>
      <p:sp>
        <p:nvSpPr>
          <p:cNvPr id="8" name="Footer Placeholder 7">
            <a:extLst>
              <a:ext uri="{FF2B5EF4-FFF2-40B4-BE49-F238E27FC236}">
                <a16:creationId xmlns:a16="http://schemas.microsoft.com/office/drawing/2014/main" id="{E2CC328F-DB14-D42E-9FF3-97B22B5B1E0B}"/>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ACE-I, angiotensin converting enzyme inhibitor; ARB, angiotensin receptor blocker; CKD, chronic kidney disease; DM, diabetes mellitus; </a:t>
            </a:r>
            <a:r>
              <a:rPr kumimoji="0" lang="en-US" sz="1200" b="0" i="0" u="none" strike="noStrike" kern="1200" cap="none" spc="0" normalizeH="0" baseline="0" noProof="0" dirty="0" err="1">
                <a:ln>
                  <a:noFill/>
                </a:ln>
                <a:solidFill>
                  <a:srgbClr val="000000">
                    <a:lumMod val="50000"/>
                    <a:lumOff val="50000"/>
                  </a:srgbClr>
                </a:solidFill>
                <a:effectLst/>
                <a:uLnTx/>
                <a:uFillTx/>
                <a:latin typeface="Arial" panose="020B0604020202020204"/>
                <a:ea typeface="+mn-ea"/>
                <a:cs typeface="+mn-cs"/>
              </a:rPr>
              <a:t>HFpEF</a:t>
            </a:r>
            <a:r>
              <a:rPr kumimoji="0" lang="en-US" sz="12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 heart failure with preserved ejection fraction; </a:t>
            </a:r>
            <a:r>
              <a:rPr kumimoji="0" lang="en-US" sz="1200" b="0" i="0" u="none" strike="noStrike" kern="1200" cap="none" spc="0" normalizeH="0" baseline="0" noProof="0" dirty="0" err="1">
                <a:ln>
                  <a:noFill/>
                </a:ln>
                <a:solidFill>
                  <a:srgbClr val="000000">
                    <a:lumMod val="50000"/>
                    <a:lumOff val="50000"/>
                  </a:srgbClr>
                </a:solidFill>
                <a:effectLst/>
                <a:uLnTx/>
                <a:uFillTx/>
                <a:latin typeface="Arial" panose="020B0604020202020204"/>
                <a:ea typeface="+mn-ea"/>
                <a:cs typeface="+mn-cs"/>
              </a:rPr>
              <a:t>HFrEF</a:t>
            </a:r>
            <a:r>
              <a:rPr kumimoji="0" lang="en-US" sz="12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 heart failure with reduced ejection fraction; MRA, aldosterone receptor antagonist; SGLT-2i, sodium-glucose cotransporter-2 inhibitor.</a:t>
            </a:r>
          </a:p>
        </p:txBody>
      </p:sp>
      <p:sp>
        <p:nvSpPr>
          <p:cNvPr id="6" name="Rectangle 5">
            <a:extLst>
              <a:ext uri="{FF2B5EF4-FFF2-40B4-BE49-F238E27FC236}">
                <a16:creationId xmlns:a16="http://schemas.microsoft.com/office/drawing/2014/main" id="{CB2C1FD1-4849-CEC1-AC9A-FA033D1DB0F1}"/>
              </a:ext>
            </a:extLst>
          </p:cNvPr>
          <p:cNvSpPr/>
          <p:nvPr/>
        </p:nvSpPr>
        <p:spPr>
          <a:xfrm>
            <a:off x="420698" y="3742441"/>
            <a:ext cx="11771302" cy="123491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6928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6FA17-5C9C-7CB6-629E-37536B50C08B}"/>
              </a:ext>
            </a:extLst>
          </p:cNvPr>
          <p:cNvSpPr>
            <a:spLocks noGrp="1"/>
          </p:cNvSpPr>
          <p:nvPr>
            <p:ph type="title"/>
          </p:nvPr>
        </p:nvSpPr>
        <p:spPr/>
        <p:txBody>
          <a:bodyPr/>
          <a:lstStyle/>
          <a:p>
            <a:r>
              <a:rPr lang="en-US" dirty="0"/>
              <a:t>4</a:t>
            </a:r>
            <a:r>
              <a:rPr lang="en-US" baseline="30000" dirty="0"/>
              <a:t>th</a:t>
            </a:r>
            <a:r>
              <a:rPr lang="en-US" dirty="0"/>
              <a:t> Line Antihypertensive Agents and Beyond</a:t>
            </a:r>
          </a:p>
        </p:txBody>
      </p:sp>
      <p:pic>
        <p:nvPicPr>
          <p:cNvPr id="11" name="Picture 10" descr="Graphical user interface, text&#10;&#10;Description automatically generated">
            <a:extLst>
              <a:ext uri="{FF2B5EF4-FFF2-40B4-BE49-F238E27FC236}">
                <a16:creationId xmlns:a16="http://schemas.microsoft.com/office/drawing/2014/main" id="{51C1157D-CBEC-95EE-18B3-E88D9371AA81}"/>
              </a:ext>
            </a:extLst>
          </p:cNvPr>
          <p:cNvPicPr>
            <a:picLocks noChangeAspect="1"/>
          </p:cNvPicPr>
          <p:nvPr/>
        </p:nvPicPr>
        <p:blipFill>
          <a:blip r:embed="rId2"/>
          <a:stretch>
            <a:fillRect/>
          </a:stretch>
        </p:blipFill>
        <p:spPr>
          <a:xfrm>
            <a:off x="705192" y="2748046"/>
            <a:ext cx="4555344" cy="1361907"/>
          </a:xfrm>
          <a:prstGeom prst="rect">
            <a:avLst/>
          </a:prstGeom>
        </p:spPr>
      </p:pic>
      <p:grpSp>
        <p:nvGrpSpPr>
          <p:cNvPr id="3" name="Group 2">
            <a:extLst>
              <a:ext uri="{FF2B5EF4-FFF2-40B4-BE49-F238E27FC236}">
                <a16:creationId xmlns:a16="http://schemas.microsoft.com/office/drawing/2014/main" id="{5425CD9F-E768-3CB3-16E8-1A5BFE5DFBDC}"/>
              </a:ext>
            </a:extLst>
          </p:cNvPr>
          <p:cNvGrpSpPr/>
          <p:nvPr/>
        </p:nvGrpSpPr>
        <p:grpSpPr>
          <a:xfrm>
            <a:off x="5467877" y="1280761"/>
            <a:ext cx="6343123" cy="4747112"/>
            <a:chOff x="5467877" y="1280761"/>
            <a:chExt cx="6343123" cy="4747112"/>
          </a:xfrm>
        </p:grpSpPr>
        <p:cxnSp>
          <p:nvCxnSpPr>
            <p:cNvPr id="5" name="Straight Connector 4">
              <a:extLst>
                <a:ext uri="{FF2B5EF4-FFF2-40B4-BE49-F238E27FC236}">
                  <a16:creationId xmlns:a16="http://schemas.microsoft.com/office/drawing/2014/main" id="{CC899F3D-ECCF-1C47-C840-433E8CC4B813}"/>
                </a:ext>
              </a:extLst>
            </p:cNvPr>
            <p:cNvCxnSpPr>
              <a:cxnSpLocks/>
            </p:cNvCxnSpPr>
            <p:nvPr/>
          </p:nvCxnSpPr>
          <p:spPr>
            <a:xfrm>
              <a:off x="6239715" y="1398181"/>
              <a:ext cx="0" cy="23729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94F326AB-6963-6EC6-1225-C23182F13C7A}"/>
                </a:ext>
              </a:extLst>
            </p:cNvPr>
            <p:cNvCxnSpPr>
              <a:cxnSpLocks/>
            </p:cNvCxnSpPr>
            <p:nvPr/>
          </p:nvCxnSpPr>
          <p:spPr>
            <a:xfrm>
              <a:off x="6238875" y="3938494"/>
              <a:ext cx="0" cy="15748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EE92401-6673-7177-2158-E3E3EB3E7A6C}"/>
                </a:ext>
              </a:extLst>
            </p:cNvPr>
            <p:cNvCxnSpPr>
              <a:cxnSpLocks/>
            </p:cNvCxnSpPr>
            <p:nvPr/>
          </p:nvCxnSpPr>
          <p:spPr>
            <a:xfrm flipH="1">
              <a:off x="6172200" y="5443538"/>
              <a:ext cx="563222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EF3346A-3842-2252-88BF-548F602F0AE7}"/>
                </a:ext>
              </a:extLst>
            </p:cNvPr>
            <p:cNvCxnSpPr>
              <a:cxnSpLocks/>
            </p:cNvCxnSpPr>
            <p:nvPr/>
          </p:nvCxnSpPr>
          <p:spPr>
            <a:xfrm flipH="1">
              <a:off x="6172200" y="5156013"/>
              <a:ext cx="666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1A09FB2-6CB3-4AAE-F1E5-F1BB0C19476A}"/>
                </a:ext>
              </a:extLst>
            </p:cNvPr>
            <p:cNvCxnSpPr>
              <a:cxnSpLocks/>
            </p:cNvCxnSpPr>
            <p:nvPr/>
          </p:nvCxnSpPr>
          <p:spPr>
            <a:xfrm flipH="1">
              <a:off x="6172200" y="4867606"/>
              <a:ext cx="666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0FDE6D3-8273-9313-55E0-C931D2741D86}"/>
                </a:ext>
              </a:extLst>
            </p:cNvPr>
            <p:cNvCxnSpPr>
              <a:cxnSpLocks/>
            </p:cNvCxnSpPr>
            <p:nvPr/>
          </p:nvCxnSpPr>
          <p:spPr>
            <a:xfrm flipH="1">
              <a:off x="6172200" y="4579807"/>
              <a:ext cx="666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5CBFE2-8227-45E1-351A-033066441EB8}"/>
                </a:ext>
              </a:extLst>
            </p:cNvPr>
            <p:cNvCxnSpPr>
              <a:cxnSpLocks/>
            </p:cNvCxnSpPr>
            <p:nvPr/>
          </p:nvCxnSpPr>
          <p:spPr>
            <a:xfrm flipH="1">
              <a:off x="6172200" y="4292008"/>
              <a:ext cx="666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C69C0BE-0469-C3E9-654E-BA1BD7CA7009}"/>
                </a:ext>
              </a:extLst>
            </p:cNvPr>
            <p:cNvCxnSpPr>
              <a:cxnSpLocks/>
            </p:cNvCxnSpPr>
            <p:nvPr/>
          </p:nvCxnSpPr>
          <p:spPr>
            <a:xfrm flipH="1">
              <a:off x="6172200" y="4004209"/>
              <a:ext cx="666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0226E3F-F73F-C32F-C284-A132967C2837}"/>
                </a:ext>
              </a:extLst>
            </p:cNvPr>
            <p:cNvCxnSpPr>
              <a:cxnSpLocks/>
            </p:cNvCxnSpPr>
            <p:nvPr/>
          </p:nvCxnSpPr>
          <p:spPr>
            <a:xfrm flipH="1">
              <a:off x="6172200" y="3719445"/>
              <a:ext cx="666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1C643F1-7B20-5499-1242-3226B416CBF2}"/>
                </a:ext>
              </a:extLst>
            </p:cNvPr>
            <p:cNvCxnSpPr>
              <a:cxnSpLocks/>
            </p:cNvCxnSpPr>
            <p:nvPr/>
          </p:nvCxnSpPr>
          <p:spPr>
            <a:xfrm flipH="1">
              <a:off x="6172200" y="3429000"/>
              <a:ext cx="666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EC7CF2B-38AD-626B-3345-141FAFB6FE8E}"/>
                </a:ext>
              </a:extLst>
            </p:cNvPr>
            <p:cNvCxnSpPr>
              <a:cxnSpLocks/>
            </p:cNvCxnSpPr>
            <p:nvPr/>
          </p:nvCxnSpPr>
          <p:spPr>
            <a:xfrm flipH="1">
              <a:off x="6172200" y="3135953"/>
              <a:ext cx="666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1109281-D52B-D994-1607-3E541BEA3415}"/>
                </a:ext>
              </a:extLst>
            </p:cNvPr>
            <p:cNvCxnSpPr>
              <a:cxnSpLocks/>
            </p:cNvCxnSpPr>
            <p:nvPr/>
          </p:nvCxnSpPr>
          <p:spPr>
            <a:xfrm flipH="1">
              <a:off x="6172200" y="2848154"/>
              <a:ext cx="666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D38127D-CDA9-87EC-9AEC-ACB4C61EB854}"/>
                </a:ext>
              </a:extLst>
            </p:cNvPr>
            <p:cNvCxnSpPr>
              <a:cxnSpLocks/>
            </p:cNvCxnSpPr>
            <p:nvPr/>
          </p:nvCxnSpPr>
          <p:spPr>
            <a:xfrm flipH="1">
              <a:off x="6172200" y="2556712"/>
              <a:ext cx="666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3F0BC7A-AA49-DD97-319E-8347BAAB0B08}"/>
                </a:ext>
              </a:extLst>
            </p:cNvPr>
            <p:cNvCxnSpPr>
              <a:cxnSpLocks/>
            </p:cNvCxnSpPr>
            <p:nvPr/>
          </p:nvCxnSpPr>
          <p:spPr>
            <a:xfrm flipH="1">
              <a:off x="6172200" y="2268305"/>
              <a:ext cx="666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F439FD6-205B-AB7A-FD7F-3C908C4C0B03}"/>
                </a:ext>
              </a:extLst>
            </p:cNvPr>
            <p:cNvCxnSpPr>
              <a:cxnSpLocks/>
            </p:cNvCxnSpPr>
            <p:nvPr/>
          </p:nvCxnSpPr>
          <p:spPr>
            <a:xfrm flipH="1">
              <a:off x="6172200" y="1980506"/>
              <a:ext cx="666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7997ACD-6CC4-A506-8F82-3C5246AA4A7E}"/>
                </a:ext>
              </a:extLst>
            </p:cNvPr>
            <p:cNvCxnSpPr>
              <a:cxnSpLocks/>
            </p:cNvCxnSpPr>
            <p:nvPr/>
          </p:nvCxnSpPr>
          <p:spPr>
            <a:xfrm flipH="1">
              <a:off x="6172200" y="1694307"/>
              <a:ext cx="666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999B12C-4584-B4F0-A670-9A8DD42E7B88}"/>
                </a:ext>
              </a:extLst>
            </p:cNvPr>
            <p:cNvCxnSpPr>
              <a:cxnSpLocks/>
            </p:cNvCxnSpPr>
            <p:nvPr/>
          </p:nvCxnSpPr>
          <p:spPr>
            <a:xfrm>
              <a:off x="7360320" y="5443538"/>
              <a:ext cx="0" cy="698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D9B31C3-5B10-0F5C-B4D3-5BA79DC998B6}"/>
                </a:ext>
              </a:extLst>
            </p:cNvPr>
            <p:cNvCxnSpPr>
              <a:cxnSpLocks/>
            </p:cNvCxnSpPr>
            <p:nvPr/>
          </p:nvCxnSpPr>
          <p:spPr>
            <a:xfrm>
              <a:off x="8467194" y="5443538"/>
              <a:ext cx="0" cy="698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EA1E1F5-548B-7045-F33A-26DA75AF86FA}"/>
                </a:ext>
              </a:extLst>
            </p:cNvPr>
            <p:cNvCxnSpPr>
              <a:cxnSpLocks/>
            </p:cNvCxnSpPr>
            <p:nvPr/>
          </p:nvCxnSpPr>
          <p:spPr>
            <a:xfrm>
              <a:off x="9581353" y="5443538"/>
              <a:ext cx="0" cy="698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859DE55-493E-A712-62AA-821219090EA5}"/>
                </a:ext>
              </a:extLst>
            </p:cNvPr>
            <p:cNvCxnSpPr>
              <a:cxnSpLocks/>
            </p:cNvCxnSpPr>
            <p:nvPr/>
          </p:nvCxnSpPr>
          <p:spPr>
            <a:xfrm>
              <a:off x="10688834" y="5443538"/>
              <a:ext cx="0" cy="698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2E75837-D655-5933-AD38-582C537A569D}"/>
                </a:ext>
              </a:extLst>
            </p:cNvPr>
            <p:cNvCxnSpPr>
              <a:cxnSpLocks/>
            </p:cNvCxnSpPr>
            <p:nvPr/>
          </p:nvCxnSpPr>
          <p:spPr>
            <a:xfrm>
              <a:off x="11804422" y="5443538"/>
              <a:ext cx="0" cy="698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27E6E7D1-48C9-4CCD-8A51-C3D39FCD64B2}"/>
                </a:ext>
              </a:extLst>
            </p:cNvPr>
            <p:cNvSpPr txBox="1"/>
            <p:nvPr/>
          </p:nvSpPr>
          <p:spPr>
            <a:xfrm>
              <a:off x="5818987" y="1280761"/>
              <a:ext cx="420308" cy="261610"/>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a:ea typeface="+mn-ea"/>
                  <a:cs typeface="+mn-cs"/>
                </a:rPr>
                <a:t>150</a:t>
              </a:r>
            </a:p>
          </p:txBody>
        </p:sp>
        <p:sp>
          <p:nvSpPr>
            <p:cNvPr id="38" name="TextBox 37">
              <a:extLst>
                <a:ext uri="{FF2B5EF4-FFF2-40B4-BE49-F238E27FC236}">
                  <a16:creationId xmlns:a16="http://schemas.microsoft.com/office/drawing/2014/main" id="{794C33B2-D434-5530-DB01-6F8172A6EEC5}"/>
                </a:ext>
              </a:extLst>
            </p:cNvPr>
            <p:cNvSpPr txBox="1"/>
            <p:nvPr/>
          </p:nvSpPr>
          <p:spPr>
            <a:xfrm>
              <a:off x="5818567" y="1559540"/>
              <a:ext cx="420308" cy="261610"/>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a:ea typeface="+mn-ea"/>
                  <a:cs typeface="+mn-cs"/>
                </a:rPr>
                <a:t>148</a:t>
              </a:r>
            </a:p>
          </p:txBody>
        </p:sp>
        <p:sp>
          <p:nvSpPr>
            <p:cNvPr id="39" name="TextBox 38">
              <a:extLst>
                <a:ext uri="{FF2B5EF4-FFF2-40B4-BE49-F238E27FC236}">
                  <a16:creationId xmlns:a16="http://schemas.microsoft.com/office/drawing/2014/main" id="{8836080D-367C-3FEC-56C8-3A03D40C90C0}"/>
                </a:ext>
              </a:extLst>
            </p:cNvPr>
            <p:cNvSpPr txBox="1"/>
            <p:nvPr/>
          </p:nvSpPr>
          <p:spPr>
            <a:xfrm>
              <a:off x="5818567" y="1849035"/>
              <a:ext cx="420308" cy="261610"/>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a:ea typeface="+mn-ea"/>
                  <a:cs typeface="+mn-cs"/>
                </a:rPr>
                <a:t>146</a:t>
              </a:r>
            </a:p>
          </p:txBody>
        </p:sp>
        <p:sp>
          <p:nvSpPr>
            <p:cNvPr id="40" name="TextBox 39">
              <a:extLst>
                <a:ext uri="{FF2B5EF4-FFF2-40B4-BE49-F238E27FC236}">
                  <a16:creationId xmlns:a16="http://schemas.microsoft.com/office/drawing/2014/main" id="{A43FD553-A58F-612A-7F82-BCD2D6AA2AE6}"/>
                </a:ext>
              </a:extLst>
            </p:cNvPr>
            <p:cNvSpPr txBox="1"/>
            <p:nvPr/>
          </p:nvSpPr>
          <p:spPr>
            <a:xfrm>
              <a:off x="5818567" y="2136392"/>
              <a:ext cx="420308" cy="261610"/>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a:ea typeface="+mn-ea"/>
                  <a:cs typeface="+mn-cs"/>
                </a:rPr>
                <a:t>144</a:t>
              </a:r>
            </a:p>
          </p:txBody>
        </p:sp>
        <p:sp>
          <p:nvSpPr>
            <p:cNvPr id="41" name="TextBox 40">
              <a:extLst>
                <a:ext uri="{FF2B5EF4-FFF2-40B4-BE49-F238E27FC236}">
                  <a16:creationId xmlns:a16="http://schemas.microsoft.com/office/drawing/2014/main" id="{A7051858-ABBB-8696-B09D-D4AFFB23900D}"/>
                </a:ext>
              </a:extLst>
            </p:cNvPr>
            <p:cNvSpPr txBox="1"/>
            <p:nvPr/>
          </p:nvSpPr>
          <p:spPr>
            <a:xfrm>
              <a:off x="5818567" y="2427945"/>
              <a:ext cx="420308" cy="261610"/>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a:ea typeface="+mn-ea"/>
                  <a:cs typeface="+mn-cs"/>
                </a:rPr>
                <a:t>142</a:t>
              </a:r>
            </a:p>
          </p:txBody>
        </p:sp>
        <p:sp>
          <p:nvSpPr>
            <p:cNvPr id="42" name="TextBox 41">
              <a:extLst>
                <a:ext uri="{FF2B5EF4-FFF2-40B4-BE49-F238E27FC236}">
                  <a16:creationId xmlns:a16="http://schemas.microsoft.com/office/drawing/2014/main" id="{C3AF0BC9-8C65-AA00-B8F9-F09936FD69B4}"/>
                </a:ext>
              </a:extLst>
            </p:cNvPr>
            <p:cNvSpPr txBox="1"/>
            <p:nvPr/>
          </p:nvSpPr>
          <p:spPr>
            <a:xfrm>
              <a:off x="5818567" y="2715469"/>
              <a:ext cx="420308" cy="261610"/>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a:ea typeface="+mn-ea"/>
                  <a:cs typeface="+mn-cs"/>
                </a:rPr>
                <a:t>140</a:t>
              </a:r>
            </a:p>
          </p:txBody>
        </p:sp>
        <p:sp>
          <p:nvSpPr>
            <p:cNvPr id="43" name="TextBox 42">
              <a:extLst>
                <a:ext uri="{FF2B5EF4-FFF2-40B4-BE49-F238E27FC236}">
                  <a16:creationId xmlns:a16="http://schemas.microsoft.com/office/drawing/2014/main" id="{2E617596-F34F-200B-DA6E-8ECC2B4AA004}"/>
                </a:ext>
              </a:extLst>
            </p:cNvPr>
            <p:cNvSpPr txBox="1"/>
            <p:nvPr/>
          </p:nvSpPr>
          <p:spPr>
            <a:xfrm>
              <a:off x="5817459" y="3011330"/>
              <a:ext cx="420308" cy="261610"/>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a:ea typeface="+mn-ea"/>
                  <a:cs typeface="+mn-cs"/>
                </a:rPr>
                <a:t>138</a:t>
              </a:r>
            </a:p>
          </p:txBody>
        </p:sp>
        <p:sp>
          <p:nvSpPr>
            <p:cNvPr id="44" name="TextBox 43">
              <a:extLst>
                <a:ext uri="{FF2B5EF4-FFF2-40B4-BE49-F238E27FC236}">
                  <a16:creationId xmlns:a16="http://schemas.microsoft.com/office/drawing/2014/main" id="{1E5B9EEC-96E7-03E6-52AD-49B16F9B50FB}"/>
                </a:ext>
              </a:extLst>
            </p:cNvPr>
            <p:cNvSpPr txBox="1"/>
            <p:nvPr/>
          </p:nvSpPr>
          <p:spPr>
            <a:xfrm>
              <a:off x="5818567" y="3299075"/>
              <a:ext cx="420308" cy="261610"/>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a:ea typeface="+mn-ea"/>
                  <a:cs typeface="+mn-cs"/>
                </a:rPr>
                <a:t>136</a:t>
              </a:r>
            </a:p>
          </p:txBody>
        </p:sp>
        <p:sp>
          <p:nvSpPr>
            <p:cNvPr id="45" name="TextBox 44">
              <a:extLst>
                <a:ext uri="{FF2B5EF4-FFF2-40B4-BE49-F238E27FC236}">
                  <a16:creationId xmlns:a16="http://schemas.microsoft.com/office/drawing/2014/main" id="{03608560-3F66-FD46-52F3-1DFFD68DCE2C}"/>
                </a:ext>
              </a:extLst>
            </p:cNvPr>
            <p:cNvSpPr txBox="1"/>
            <p:nvPr/>
          </p:nvSpPr>
          <p:spPr>
            <a:xfrm>
              <a:off x="5818567" y="3586473"/>
              <a:ext cx="420308" cy="261610"/>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a:ea typeface="+mn-ea"/>
                  <a:cs typeface="+mn-cs"/>
                </a:rPr>
                <a:t>134</a:t>
              </a:r>
            </a:p>
          </p:txBody>
        </p:sp>
        <p:sp>
          <p:nvSpPr>
            <p:cNvPr id="46" name="TextBox 45">
              <a:extLst>
                <a:ext uri="{FF2B5EF4-FFF2-40B4-BE49-F238E27FC236}">
                  <a16:creationId xmlns:a16="http://schemas.microsoft.com/office/drawing/2014/main" id="{D3890F4C-931C-B3CF-D447-DC9B4BF60BF1}"/>
                </a:ext>
              </a:extLst>
            </p:cNvPr>
            <p:cNvSpPr txBox="1"/>
            <p:nvPr/>
          </p:nvSpPr>
          <p:spPr>
            <a:xfrm>
              <a:off x="5897115" y="3878433"/>
              <a:ext cx="341760" cy="261610"/>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a:ea typeface="+mn-ea"/>
                  <a:cs typeface="+mn-cs"/>
                </a:rPr>
                <a:t>86</a:t>
              </a:r>
            </a:p>
          </p:txBody>
        </p:sp>
        <p:sp>
          <p:nvSpPr>
            <p:cNvPr id="47" name="TextBox 46">
              <a:extLst>
                <a:ext uri="{FF2B5EF4-FFF2-40B4-BE49-F238E27FC236}">
                  <a16:creationId xmlns:a16="http://schemas.microsoft.com/office/drawing/2014/main" id="{C086F398-DD0A-A821-17C0-0D285847A0F4}"/>
                </a:ext>
              </a:extLst>
            </p:cNvPr>
            <p:cNvSpPr txBox="1"/>
            <p:nvPr/>
          </p:nvSpPr>
          <p:spPr>
            <a:xfrm>
              <a:off x="5892672" y="4160801"/>
              <a:ext cx="341760" cy="261610"/>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a:ea typeface="+mn-ea"/>
                  <a:cs typeface="+mn-cs"/>
                </a:rPr>
                <a:t>84</a:t>
              </a:r>
            </a:p>
          </p:txBody>
        </p:sp>
        <p:sp>
          <p:nvSpPr>
            <p:cNvPr id="48" name="TextBox 47">
              <a:extLst>
                <a:ext uri="{FF2B5EF4-FFF2-40B4-BE49-F238E27FC236}">
                  <a16:creationId xmlns:a16="http://schemas.microsoft.com/office/drawing/2014/main" id="{A9392ADC-A2AD-A2E3-5738-46CC48E0CA8B}"/>
                </a:ext>
              </a:extLst>
            </p:cNvPr>
            <p:cNvSpPr txBox="1"/>
            <p:nvPr/>
          </p:nvSpPr>
          <p:spPr>
            <a:xfrm>
              <a:off x="5897115" y="4453559"/>
              <a:ext cx="341760" cy="261610"/>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a:ea typeface="+mn-ea"/>
                  <a:cs typeface="+mn-cs"/>
                </a:rPr>
                <a:t>82</a:t>
              </a:r>
            </a:p>
          </p:txBody>
        </p:sp>
        <p:sp>
          <p:nvSpPr>
            <p:cNvPr id="49" name="TextBox 48">
              <a:extLst>
                <a:ext uri="{FF2B5EF4-FFF2-40B4-BE49-F238E27FC236}">
                  <a16:creationId xmlns:a16="http://schemas.microsoft.com/office/drawing/2014/main" id="{DBDD25B9-6635-CCBC-BDBD-72F45ABA5B98}"/>
                </a:ext>
              </a:extLst>
            </p:cNvPr>
            <p:cNvSpPr txBox="1"/>
            <p:nvPr/>
          </p:nvSpPr>
          <p:spPr>
            <a:xfrm>
              <a:off x="5894792" y="4736236"/>
              <a:ext cx="341760" cy="261610"/>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a:ea typeface="+mn-ea"/>
                  <a:cs typeface="+mn-cs"/>
                </a:rPr>
                <a:t>80</a:t>
              </a:r>
            </a:p>
          </p:txBody>
        </p:sp>
        <p:sp>
          <p:nvSpPr>
            <p:cNvPr id="50" name="TextBox 49">
              <a:extLst>
                <a:ext uri="{FF2B5EF4-FFF2-40B4-BE49-F238E27FC236}">
                  <a16:creationId xmlns:a16="http://schemas.microsoft.com/office/drawing/2014/main" id="{B4C98A13-C3B8-6A7C-557D-95427B7FE7BA}"/>
                </a:ext>
              </a:extLst>
            </p:cNvPr>
            <p:cNvSpPr txBox="1"/>
            <p:nvPr/>
          </p:nvSpPr>
          <p:spPr>
            <a:xfrm>
              <a:off x="5894792" y="5024295"/>
              <a:ext cx="341760" cy="261610"/>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a:ea typeface="+mn-ea"/>
                  <a:cs typeface="+mn-cs"/>
                </a:rPr>
                <a:t>78</a:t>
              </a:r>
            </a:p>
          </p:txBody>
        </p:sp>
        <p:sp>
          <p:nvSpPr>
            <p:cNvPr id="51" name="TextBox 50">
              <a:extLst>
                <a:ext uri="{FF2B5EF4-FFF2-40B4-BE49-F238E27FC236}">
                  <a16:creationId xmlns:a16="http://schemas.microsoft.com/office/drawing/2014/main" id="{28DFE3B7-1149-9320-B90D-0F8CEE5F70B2}"/>
                </a:ext>
              </a:extLst>
            </p:cNvPr>
            <p:cNvSpPr txBox="1"/>
            <p:nvPr/>
          </p:nvSpPr>
          <p:spPr>
            <a:xfrm>
              <a:off x="5897867" y="5311615"/>
              <a:ext cx="341760" cy="261610"/>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a:ea typeface="+mn-ea"/>
                  <a:cs typeface="+mn-cs"/>
                </a:rPr>
                <a:t>76</a:t>
              </a:r>
            </a:p>
          </p:txBody>
        </p:sp>
        <p:sp>
          <p:nvSpPr>
            <p:cNvPr id="52" name="TextBox 51">
              <a:extLst>
                <a:ext uri="{FF2B5EF4-FFF2-40B4-BE49-F238E27FC236}">
                  <a16:creationId xmlns:a16="http://schemas.microsoft.com/office/drawing/2014/main" id="{85B64CF2-FEE3-DE27-EB14-68C196C6C468}"/>
                </a:ext>
              </a:extLst>
            </p:cNvPr>
            <p:cNvSpPr txBox="1"/>
            <p:nvPr/>
          </p:nvSpPr>
          <p:spPr>
            <a:xfrm>
              <a:off x="6430509" y="5452420"/>
              <a:ext cx="728084" cy="43088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rial" panose="020B0604020202020204"/>
                  <a:ea typeface="+mn-ea"/>
                  <a:cs typeface="+mn-cs"/>
                </a:rPr>
                <a:t>Baseline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rial" panose="020B0604020202020204"/>
                  <a:ea typeface="+mn-ea"/>
                  <a:cs typeface="+mn-cs"/>
                </a:rPr>
                <a:t>(n=314)</a:t>
              </a:r>
            </a:p>
          </p:txBody>
        </p:sp>
        <p:sp>
          <p:nvSpPr>
            <p:cNvPr id="53" name="TextBox 52">
              <a:extLst>
                <a:ext uri="{FF2B5EF4-FFF2-40B4-BE49-F238E27FC236}">
                  <a16:creationId xmlns:a16="http://schemas.microsoft.com/office/drawing/2014/main" id="{C79A1713-03F6-B704-AB2F-3D04A9F8B1A7}"/>
                </a:ext>
              </a:extLst>
            </p:cNvPr>
            <p:cNvSpPr txBox="1"/>
            <p:nvPr/>
          </p:nvSpPr>
          <p:spPr>
            <a:xfrm>
              <a:off x="7575414" y="5447460"/>
              <a:ext cx="673582" cy="41549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rial" panose="020B0604020202020204"/>
                  <a:ea typeface="+mn-ea"/>
                  <a:cs typeface="+mn-cs"/>
                </a:rPr>
                <a:t>Placebo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rial" panose="020B0604020202020204"/>
                  <a:ea typeface="+mn-ea"/>
                  <a:cs typeface="+mn-cs"/>
                </a:rPr>
                <a:t>(n=274)</a:t>
              </a:r>
            </a:p>
          </p:txBody>
        </p:sp>
        <p:sp>
          <p:nvSpPr>
            <p:cNvPr id="54" name="TextBox 53">
              <a:extLst>
                <a:ext uri="{FF2B5EF4-FFF2-40B4-BE49-F238E27FC236}">
                  <a16:creationId xmlns:a16="http://schemas.microsoft.com/office/drawing/2014/main" id="{BF8FC87A-1CF4-1F6F-1C45-9BBA317622EE}"/>
                </a:ext>
              </a:extLst>
            </p:cNvPr>
            <p:cNvSpPr txBox="1"/>
            <p:nvPr/>
          </p:nvSpPr>
          <p:spPr>
            <a:xfrm>
              <a:off x="8484054" y="5449789"/>
              <a:ext cx="1087156" cy="57708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rial" panose="020B0604020202020204"/>
                  <a:ea typeface="+mn-ea"/>
                  <a:cs typeface="+mn-cs"/>
                </a:rPr>
                <a:t>Spironolactone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rial" panose="020B0604020202020204"/>
                  <a:ea typeface="+mn-ea"/>
                  <a:cs typeface="+mn-cs"/>
                </a:rPr>
                <a:t>25-50 mg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rial" panose="020B0604020202020204"/>
                  <a:ea typeface="+mn-ea"/>
                  <a:cs typeface="+mn-cs"/>
                </a:rPr>
                <a:t>(n=285)</a:t>
              </a:r>
            </a:p>
          </p:txBody>
        </p:sp>
        <p:sp>
          <p:nvSpPr>
            <p:cNvPr id="55" name="TextBox 54">
              <a:extLst>
                <a:ext uri="{FF2B5EF4-FFF2-40B4-BE49-F238E27FC236}">
                  <a16:creationId xmlns:a16="http://schemas.microsoft.com/office/drawing/2014/main" id="{300C33E3-239E-A6A9-6CC6-8488CD292DC4}"/>
                </a:ext>
              </a:extLst>
            </p:cNvPr>
            <p:cNvSpPr txBox="1"/>
            <p:nvPr/>
          </p:nvSpPr>
          <p:spPr>
            <a:xfrm>
              <a:off x="9737605" y="5450792"/>
              <a:ext cx="816250" cy="57708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rial" panose="020B0604020202020204"/>
                  <a:ea typeface="+mn-ea"/>
                  <a:cs typeface="+mn-cs"/>
                </a:rPr>
                <a:t>Doxazosin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rial" panose="020B0604020202020204"/>
                  <a:ea typeface="+mn-ea"/>
                  <a:cs typeface="+mn-cs"/>
                </a:rPr>
                <a:t>4-8 mg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rial" panose="020B0604020202020204"/>
                  <a:ea typeface="+mn-ea"/>
                  <a:cs typeface="+mn-cs"/>
                </a:rPr>
                <a:t>(n=282)</a:t>
              </a:r>
            </a:p>
          </p:txBody>
        </p:sp>
        <p:sp>
          <p:nvSpPr>
            <p:cNvPr id="56" name="TextBox 55">
              <a:extLst>
                <a:ext uri="{FF2B5EF4-FFF2-40B4-BE49-F238E27FC236}">
                  <a16:creationId xmlns:a16="http://schemas.microsoft.com/office/drawing/2014/main" id="{0CE5F7BC-5710-8731-D400-D4C0B854D542}"/>
                </a:ext>
              </a:extLst>
            </p:cNvPr>
            <p:cNvSpPr txBox="1"/>
            <p:nvPr/>
          </p:nvSpPr>
          <p:spPr>
            <a:xfrm>
              <a:off x="10867328" y="5449789"/>
              <a:ext cx="779381" cy="57708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rial" panose="020B0604020202020204"/>
                  <a:ea typeface="+mn-ea"/>
                  <a:cs typeface="+mn-cs"/>
                </a:rPr>
                <a:t>Bisoprolol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rial" panose="020B0604020202020204"/>
                  <a:ea typeface="+mn-ea"/>
                  <a:cs typeface="+mn-cs"/>
                </a:rPr>
                <a:t>5-10 mg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rial" panose="020B0604020202020204"/>
                  <a:ea typeface="+mn-ea"/>
                  <a:cs typeface="+mn-cs"/>
                </a:rPr>
                <a:t>(n=285)</a:t>
              </a:r>
            </a:p>
          </p:txBody>
        </p:sp>
        <p:sp>
          <p:nvSpPr>
            <p:cNvPr id="57" name="TextBox 56">
              <a:extLst>
                <a:ext uri="{FF2B5EF4-FFF2-40B4-BE49-F238E27FC236}">
                  <a16:creationId xmlns:a16="http://schemas.microsoft.com/office/drawing/2014/main" id="{66294095-751D-1E5A-96E5-C02C80FE133E}"/>
                </a:ext>
              </a:extLst>
            </p:cNvPr>
            <p:cNvSpPr txBox="1"/>
            <p:nvPr/>
          </p:nvSpPr>
          <p:spPr>
            <a:xfrm rot="16200000">
              <a:off x="4575966" y="3476577"/>
              <a:ext cx="2037737" cy="25391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rial" panose="020B0604020202020204"/>
                  <a:ea typeface="+mn-ea"/>
                  <a:cs typeface="+mn-cs"/>
                </a:rPr>
                <a:t>Home blood pressure (mm Hg)</a:t>
              </a:r>
            </a:p>
          </p:txBody>
        </p:sp>
        <p:sp>
          <p:nvSpPr>
            <p:cNvPr id="58" name="TextBox 57">
              <a:extLst>
                <a:ext uri="{FF2B5EF4-FFF2-40B4-BE49-F238E27FC236}">
                  <a16:creationId xmlns:a16="http://schemas.microsoft.com/office/drawing/2014/main" id="{7D0D33BE-1648-7653-D5DE-AA9B27DCD180}"/>
                </a:ext>
              </a:extLst>
            </p:cNvPr>
            <p:cNvSpPr txBox="1"/>
            <p:nvPr/>
          </p:nvSpPr>
          <p:spPr>
            <a:xfrm rot="16200000">
              <a:off x="5456999" y="4614941"/>
              <a:ext cx="696024" cy="25391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rial" panose="020B0604020202020204"/>
                  <a:ea typeface="+mn-ea"/>
                  <a:cs typeface="+mn-cs"/>
                </a:rPr>
                <a:t>Diastolic</a:t>
              </a:r>
            </a:p>
          </p:txBody>
        </p:sp>
        <p:sp>
          <p:nvSpPr>
            <p:cNvPr id="59" name="TextBox 58">
              <a:extLst>
                <a:ext uri="{FF2B5EF4-FFF2-40B4-BE49-F238E27FC236}">
                  <a16:creationId xmlns:a16="http://schemas.microsoft.com/office/drawing/2014/main" id="{DE786FE0-20C8-C2DC-AA33-BEE10116E7C9}"/>
                </a:ext>
              </a:extLst>
            </p:cNvPr>
            <p:cNvSpPr txBox="1"/>
            <p:nvPr/>
          </p:nvSpPr>
          <p:spPr>
            <a:xfrm rot="16200000">
              <a:off x="5497567" y="2387378"/>
              <a:ext cx="612667" cy="25391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err="1">
                  <a:ln>
                    <a:noFill/>
                  </a:ln>
                  <a:solidFill>
                    <a:srgbClr val="000000"/>
                  </a:solidFill>
                  <a:effectLst/>
                  <a:uLnTx/>
                  <a:uFillTx/>
                  <a:latin typeface="Arial" panose="020B0604020202020204"/>
                  <a:ea typeface="+mn-ea"/>
                  <a:cs typeface="+mn-cs"/>
                </a:rPr>
                <a:t>Sistolic</a:t>
              </a:r>
              <a:endParaRPr kumimoji="0" lang="en-US" sz="105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60" name="Rectangle 59">
              <a:extLst>
                <a:ext uri="{FF2B5EF4-FFF2-40B4-BE49-F238E27FC236}">
                  <a16:creationId xmlns:a16="http://schemas.microsoft.com/office/drawing/2014/main" id="{E5B816A8-4E16-F586-07E7-CBDF718C8EC6}"/>
                </a:ext>
              </a:extLst>
            </p:cNvPr>
            <p:cNvSpPr/>
            <p:nvPr/>
          </p:nvSpPr>
          <p:spPr>
            <a:xfrm>
              <a:off x="6438391" y="1656600"/>
              <a:ext cx="744414" cy="2119745"/>
            </a:xfrm>
            <a:prstGeom prst="rect">
              <a:avLst/>
            </a:prstGeom>
            <a:solidFill>
              <a:srgbClr val="CAE0B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61" name="Rectangle 60">
              <a:extLst>
                <a:ext uri="{FF2B5EF4-FFF2-40B4-BE49-F238E27FC236}">
                  <a16:creationId xmlns:a16="http://schemas.microsoft.com/office/drawing/2014/main" id="{9BB4DF13-CEF3-584A-7362-D3A02F2F11A7}"/>
                </a:ext>
              </a:extLst>
            </p:cNvPr>
            <p:cNvSpPr/>
            <p:nvPr/>
          </p:nvSpPr>
          <p:spPr>
            <a:xfrm>
              <a:off x="6438391" y="3921818"/>
              <a:ext cx="744414" cy="278452"/>
            </a:xfrm>
            <a:prstGeom prst="rect">
              <a:avLst/>
            </a:prstGeom>
            <a:solidFill>
              <a:srgbClr val="CAE0B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62" name="Rectangle 61">
              <a:extLst>
                <a:ext uri="{FF2B5EF4-FFF2-40B4-BE49-F238E27FC236}">
                  <a16:creationId xmlns:a16="http://schemas.microsoft.com/office/drawing/2014/main" id="{12AFA612-CA0C-ECF7-2C26-405B3FDE8F2C}"/>
                </a:ext>
              </a:extLst>
            </p:cNvPr>
            <p:cNvSpPr/>
            <p:nvPr/>
          </p:nvSpPr>
          <p:spPr>
            <a:xfrm>
              <a:off x="7494132" y="2295641"/>
              <a:ext cx="744414" cy="1480704"/>
            </a:xfrm>
            <a:prstGeom prst="rect">
              <a:avLst/>
            </a:prstGeom>
            <a:solidFill>
              <a:srgbClr val="D1C3E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63" name="Rectangle 62">
              <a:extLst>
                <a:ext uri="{FF2B5EF4-FFF2-40B4-BE49-F238E27FC236}">
                  <a16:creationId xmlns:a16="http://schemas.microsoft.com/office/drawing/2014/main" id="{97B3AFCA-38F5-A1B0-5253-DA7BE33168E0}"/>
                </a:ext>
              </a:extLst>
            </p:cNvPr>
            <p:cNvSpPr/>
            <p:nvPr/>
          </p:nvSpPr>
          <p:spPr>
            <a:xfrm>
              <a:off x="7494132" y="3921820"/>
              <a:ext cx="744414" cy="555540"/>
            </a:xfrm>
            <a:prstGeom prst="rect">
              <a:avLst/>
            </a:prstGeom>
            <a:solidFill>
              <a:srgbClr val="D1C3E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64" name="Rectangle 63">
              <a:extLst>
                <a:ext uri="{FF2B5EF4-FFF2-40B4-BE49-F238E27FC236}">
                  <a16:creationId xmlns:a16="http://schemas.microsoft.com/office/drawing/2014/main" id="{870B29B9-9FCF-99D0-67AA-DA597AA4541A}"/>
                </a:ext>
              </a:extLst>
            </p:cNvPr>
            <p:cNvSpPr/>
            <p:nvPr/>
          </p:nvSpPr>
          <p:spPr>
            <a:xfrm>
              <a:off x="8631787" y="3454227"/>
              <a:ext cx="744414" cy="321686"/>
            </a:xfrm>
            <a:prstGeom prst="rect">
              <a:avLst/>
            </a:prstGeom>
            <a:solidFill>
              <a:srgbClr val="E2A59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65" name="Rectangle 64">
              <a:extLst>
                <a:ext uri="{FF2B5EF4-FFF2-40B4-BE49-F238E27FC236}">
                  <a16:creationId xmlns:a16="http://schemas.microsoft.com/office/drawing/2014/main" id="{CE8FCF6C-7AAE-48EA-01B3-0171070BA41E}"/>
                </a:ext>
              </a:extLst>
            </p:cNvPr>
            <p:cNvSpPr/>
            <p:nvPr/>
          </p:nvSpPr>
          <p:spPr>
            <a:xfrm>
              <a:off x="8631787" y="3921388"/>
              <a:ext cx="744414" cy="1122648"/>
            </a:xfrm>
            <a:prstGeom prst="rect">
              <a:avLst/>
            </a:prstGeom>
            <a:solidFill>
              <a:srgbClr val="E2A59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66" name="Rectangle 65">
              <a:extLst>
                <a:ext uri="{FF2B5EF4-FFF2-40B4-BE49-F238E27FC236}">
                  <a16:creationId xmlns:a16="http://schemas.microsoft.com/office/drawing/2014/main" id="{4306542D-83ED-57E8-0DB7-D0861B0FA7A8}"/>
                </a:ext>
              </a:extLst>
            </p:cNvPr>
            <p:cNvSpPr/>
            <p:nvPr/>
          </p:nvSpPr>
          <p:spPr>
            <a:xfrm>
              <a:off x="9753857" y="2934682"/>
              <a:ext cx="744414" cy="842238"/>
            </a:xfrm>
            <a:prstGeom prst="rect">
              <a:avLst/>
            </a:prstGeom>
            <a:solidFill>
              <a:srgbClr val="A0ADD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67" name="Rectangle 66">
              <a:extLst>
                <a:ext uri="{FF2B5EF4-FFF2-40B4-BE49-F238E27FC236}">
                  <a16:creationId xmlns:a16="http://schemas.microsoft.com/office/drawing/2014/main" id="{30C965C2-3D30-27B6-12FC-8EA21FAFB004}"/>
                </a:ext>
              </a:extLst>
            </p:cNvPr>
            <p:cNvSpPr/>
            <p:nvPr/>
          </p:nvSpPr>
          <p:spPr>
            <a:xfrm>
              <a:off x="9753857" y="3922395"/>
              <a:ext cx="744414" cy="1059296"/>
            </a:xfrm>
            <a:prstGeom prst="rect">
              <a:avLst/>
            </a:prstGeom>
            <a:solidFill>
              <a:srgbClr val="A0ADD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68" name="Rectangle 67">
              <a:extLst>
                <a:ext uri="{FF2B5EF4-FFF2-40B4-BE49-F238E27FC236}">
                  <a16:creationId xmlns:a16="http://schemas.microsoft.com/office/drawing/2014/main" id="{F6B620D9-5461-81F2-3A99-E1C9E931FB06}"/>
                </a:ext>
              </a:extLst>
            </p:cNvPr>
            <p:cNvSpPr/>
            <p:nvPr/>
          </p:nvSpPr>
          <p:spPr>
            <a:xfrm>
              <a:off x="10881122" y="2841164"/>
              <a:ext cx="744414" cy="936386"/>
            </a:xfrm>
            <a:prstGeom prst="rect">
              <a:avLst/>
            </a:prstGeom>
            <a:solidFill>
              <a:srgbClr val="92BEA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69" name="Rectangle 68">
              <a:extLst>
                <a:ext uri="{FF2B5EF4-FFF2-40B4-BE49-F238E27FC236}">
                  <a16:creationId xmlns:a16="http://schemas.microsoft.com/office/drawing/2014/main" id="{3113C52F-EC75-19E0-DC24-A67DBB7D61DF}"/>
                </a:ext>
              </a:extLst>
            </p:cNvPr>
            <p:cNvSpPr/>
            <p:nvPr/>
          </p:nvSpPr>
          <p:spPr>
            <a:xfrm>
              <a:off x="10881122" y="3923025"/>
              <a:ext cx="744414" cy="1250898"/>
            </a:xfrm>
            <a:prstGeom prst="rect">
              <a:avLst/>
            </a:prstGeom>
            <a:solidFill>
              <a:srgbClr val="92BEA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nvGrpSpPr>
            <p:cNvPr id="78" name="Group 77">
              <a:extLst>
                <a:ext uri="{FF2B5EF4-FFF2-40B4-BE49-F238E27FC236}">
                  <a16:creationId xmlns:a16="http://schemas.microsoft.com/office/drawing/2014/main" id="{34BC845D-E2C4-2E42-F5E0-3DAD1CB2380A}"/>
                </a:ext>
              </a:extLst>
            </p:cNvPr>
            <p:cNvGrpSpPr/>
            <p:nvPr/>
          </p:nvGrpSpPr>
          <p:grpSpPr>
            <a:xfrm>
              <a:off x="6766084" y="1475257"/>
              <a:ext cx="81418" cy="401974"/>
              <a:chOff x="6769894" y="1469287"/>
              <a:chExt cx="81418" cy="401974"/>
            </a:xfrm>
          </p:grpSpPr>
          <p:cxnSp>
            <p:nvCxnSpPr>
              <p:cNvPr id="70" name="Straight Connector 69">
                <a:extLst>
                  <a:ext uri="{FF2B5EF4-FFF2-40B4-BE49-F238E27FC236}">
                    <a16:creationId xmlns:a16="http://schemas.microsoft.com/office/drawing/2014/main" id="{144251A0-F1A6-895E-A45E-8F8F6310AA5D}"/>
                  </a:ext>
                </a:extLst>
              </p:cNvPr>
              <p:cNvCxnSpPr>
                <a:cxnSpLocks/>
              </p:cNvCxnSpPr>
              <p:nvPr/>
            </p:nvCxnSpPr>
            <p:spPr>
              <a:xfrm>
                <a:off x="6810499" y="1469287"/>
                <a:ext cx="0" cy="3973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ED0324A-F604-C432-A0CE-E71BD72BD6B1}"/>
                  </a:ext>
                </a:extLst>
              </p:cNvPr>
              <p:cNvCxnSpPr>
                <a:cxnSpLocks/>
              </p:cNvCxnSpPr>
              <p:nvPr/>
            </p:nvCxnSpPr>
            <p:spPr>
              <a:xfrm>
                <a:off x="6769894" y="1470822"/>
                <a:ext cx="8141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E8B16B81-0C30-BD9F-A856-ECA2DEDB880F}"/>
                  </a:ext>
                </a:extLst>
              </p:cNvPr>
              <p:cNvCxnSpPr>
                <a:cxnSpLocks/>
              </p:cNvCxnSpPr>
              <p:nvPr/>
            </p:nvCxnSpPr>
            <p:spPr>
              <a:xfrm>
                <a:off x="6769894" y="1871261"/>
                <a:ext cx="8141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9" name="Group 78">
              <a:extLst>
                <a:ext uri="{FF2B5EF4-FFF2-40B4-BE49-F238E27FC236}">
                  <a16:creationId xmlns:a16="http://schemas.microsoft.com/office/drawing/2014/main" id="{EF1E62D8-FA6A-5D10-A4BC-87FE477385F8}"/>
                </a:ext>
              </a:extLst>
            </p:cNvPr>
            <p:cNvGrpSpPr/>
            <p:nvPr/>
          </p:nvGrpSpPr>
          <p:grpSpPr>
            <a:xfrm>
              <a:off x="7829164" y="2091192"/>
              <a:ext cx="81418" cy="435314"/>
              <a:chOff x="6769894" y="1469287"/>
              <a:chExt cx="81418" cy="401974"/>
            </a:xfrm>
          </p:grpSpPr>
          <p:cxnSp>
            <p:nvCxnSpPr>
              <p:cNvPr id="80" name="Straight Connector 79">
                <a:extLst>
                  <a:ext uri="{FF2B5EF4-FFF2-40B4-BE49-F238E27FC236}">
                    <a16:creationId xmlns:a16="http://schemas.microsoft.com/office/drawing/2014/main" id="{E9390AD7-7E7C-6634-E732-247222444F75}"/>
                  </a:ext>
                </a:extLst>
              </p:cNvPr>
              <p:cNvCxnSpPr>
                <a:cxnSpLocks/>
              </p:cNvCxnSpPr>
              <p:nvPr/>
            </p:nvCxnSpPr>
            <p:spPr>
              <a:xfrm>
                <a:off x="6807694" y="1469287"/>
                <a:ext cx="0" cy="3973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7911A365-B9E2-9EA9-6F29-71A3ABB85746}"/>
                  </a:ext>
                </a:extLst>
              </p:cNvPr>
              <p:cNvCxnSpPr>
                <a:cxnSpLocks/>
              </p:cNvCxnSpPr>
              <p:nvPr/>
            </p:nvCxnSpPr>
            <p:spPr>
              <a:xfrm>
                <a:off x="6769894" y="1470822"/>
                <a:ext cx="8141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23EB2EE4-24BE-48EF-38A3-61E6DD25E407}"/>
                  </a:ext>
                </a:extLst>
              </p:cNvPr>
              <p:cNvCxnSpPr>
                <a:cxnSpLocks/>
              </p:cNvCxnSpPr>
              <p:nvPr/>
            </p:nvCxnSpPr>
            <p:spPr>
              <a:xfrm>
                <a:off x="6769894" y="1871261"/>
                <a:ext cx="8141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D635C92D-0EE4-9B2B-48D9-6AB85A06B539}"/>
                </a:ext>
              </a:extLst>
            </p:cNvPr>
            <p:cNvGrpSpPr/>
            <p:nvPr/>
          </p:nvGrpSpPr>
          <p:grpSpPr>
            <a:xfrm>
              <a:off x="8968353" y="3238440"/>
              <a:ext cx="81418" cy="450115"/>
              <a:chOff x="6769894" y="1469287"/>
              <a:chExt cx="81418" cy="401974"/>
            </a:xfrm>
          </p:grpSpPr>
          <p:cxnSp>
            <p:nvCxnSpPr>
              <p:cNvPr id="84" name="Straight Connector 83">
                <a:extLst>
                  <a:ext uri="{FF2B5EF4-FFF2-40B4-BE49-F238E27FC236}">
                    <a16:creationId xmlns:a16="http://schemas.microsoft.com/office/drawing/2014/main" id="{393CEDCF-8404-120B-DDCD-280A5FD7A026}"/>
                  </a:ext>
                </a:extLst>
              </p:cNvPr>
              <p:cNvCxnSpPr>
                <a:cxnSpLocks/>
              </p:cNvCxnSpPr>
              <p:nvPr/>
            </p:nvCxnSpPr>
            <p:spPr>
              <a:xfrm>
                <a:off x="6807694" y="1469287"/>
                <a:ext cx="0" cy="3973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CF92843B-43B3-76FE-DCEB-49DF2C159797}"/>
                  </a:ext>
                </a:extLst>
              </p:cNvPr>
              <p:cNvCxnSpPr>
                <a:cxnSpLocks/>
              </p:cNvCxnSpPr>
              <p:nvPr/>
            </p:nvCxnSpPr>
            <p:spPr>
              <a:xfrm>
                <a:off x="6769894" y="1470822"/>
                <a:ext cx="8141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374E5A9F-306C-E134-DE7D-83515AC9B552}"/>
                  </a:ext>
                </a:extLst>
              </p:cNvPr>
              <p:cNvCxnSpPr>
                <a:cxnSpLocks/>
              </p:cNvCxnSpPr>
              <p:nvPr/>
            </p:nvCxnSpPr>
            <p:spPr>
              <a:xfrm>
                <a:off x="6769894" y="1871261"/>
                <a:ext cx="8141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05D4ED6D-BC96-C3D5-07BC-0D62869EF9A0}"/>
                </a:ext>
              </a:extLst>
            </p:cNvPr>
            <p:cNvGrpSpPr/>
            <p:nvPr/>
          </p:nvGrpSpPr>
          <p:grpSpPr>
            <a:xfrm>
              <a:off x="10090716" y="2745666"/>
              <a:ext cx="81418" cy="383298"/>
              <a:chOff x="6769894" y="1469287"/>
              <a:chExt cx="81418" cy="401974"/>
            </a:xfrm>
          </p:grpSpPr>
          <p:cxnSp>
            <p:nvCxnSpPr>
              <p:cNvPr id="88" name="Straight Connector 87">
                <a:extLst>
                  <a:ext uri="{FF2B5EF4-FFF2-40B4-BE49-F238E27FC236}">
                    <a16:creationId xmlns:a16="http://schemas.microsoft.com/office/drawing/2014/main" id="{4A6E30AA-EC30-AAF9-359F-6A87FA713A96}"/>
                  </a:ext>
                </a:extLst>
              </p:cNvPr>
              <p:cNvCxnSpPr>
                <a:cxnSpLocks/>
              </p:cNvCxnSpPr>
              <p:nvPr/>
            </p:nvCxnSpPr>
            <p:spPr>
              <a:xfrm>
                <a:off x="6807694" y="1469287"/>
                <a:ext cx="0" cy="3973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606B29E0-6119-2A3F-00A9-3128CAE9365D}"/>
                  </a:ext>
                </a:extLst>
              </p:cNvPr>
              <p:cNvCxnSpPr>
                <a:cxnSpLocks/>
              </p:cNvCxnSpPr>
              <p:nvPr/>
            </p:nvCxnSpPr>
            <p:spPr>
              <a:xfrm>
                <a:off x="6769894" y="1470822"/>
                <a:ext cx="8141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3BB68FF2-0D85-2980-8E81-8F60C9CAA1F9}"/>
                  </a:ext>
                </a:extLst>
              </p:cNvPr>
              <p:cNvCxnSpPr>
                <a:cxnSpLocks/>
              </p:cNvCxnSpPr>
              <p:nvPr/>
            </p:nvCxnSpPr>
            <p:spPr>
              <a:xfrm>
                <a:off x="6769894" y="1871261"/>
                <a:ext cx="8141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104C923C-76FF-0964-5C87-563B4213596B}"/>
                </a:ext>
              </a:extLst>
            </p:cNvPr>
            <p:cNvGrpSpPr/>
            <p:nvPr/>
          </p:nvGrpSpPr>
          <p:grpSpPr>
            <a:xfrm>
              <a:off x="11204347" y="2616895"/>
              <a:ext cx="81418" cy="464443"/>
              <a:chOff x="6769894" y="1469287"/>
              <a:chExt cx="81418" cy="401974"/>
            </a:xfrm>
          </p:grpSpPr>
          <p:cxnSp>
            <p:nvCxnSpPr>
              <p:cNvPr id="92" name="Straight Connector 91">
                <a:extLst>
                  <a:ext uri="{FF2B5EF4-FFF2-40B4-BE49-F238E27FC236}">
                    <a16:creationId xmlns:a16="http://schemas.microsoft.com/office/drawing/2014/main" id="{6D73DB04-55B0-FC77-1077-DBA4FA0B56B9}"/>
                  </a:ext>
                </a:extLst>
              </p:cNvPr>
              <p:cNvCxnSpPr>
                <a:cxnSpLocks/>
              </p:cNvCxnSpPr>
              <p:nvPr/>
            </p:nvCxnSpPr>
            <p:spPr>
              <a:xfrm>
                <a:off x="6807694" y="1469287"/>
                <a:ext cx="0" cy="3973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7C626095-7622-0A74-218B-4D86D8DBAD80}"/>
                  </a:ext>
                </a:extLst>
              </p:cNvPr>
              <p:cNvCxnSpPr>
                <a:cxnSpLocks/>
              </p:cNvCxnSpPr>
              <p:nvPr/>
            </p:nvCxnSpPr>
            <p:spPr>
              <a:xfrm>
                <a:off x="6769894" y="1470822"/>
                <a:ext cx="8141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753E78D1-FA6F-B8CF-101C-1405A2B82102}"/>
                  </a:ext>
                </a:extLst>
              </p:cNvPr>
              <p:cNvCxnSpPr>
                <a:cxnSpLocks/>
              </p:cNvCxnSpPr>
              <p:nvPr/>
            </p:nvCxnSpPr>
            <p:spPr>
              <a:xfrm>
                <a:off x="6769894" y="1871261"/>
                <a:ext cx="8141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B6C9B264-9546-3C5E-594B-6B7A1EB0AA36}"/>
                </a:ext>
              </a:extLst>
            </p:cNvPr>
            <p:cNvGrpSpPr/>
            <p:nvPr/>
          </p:nvGrpSpPr>
          <p:grpSpPr>
            <a:xfrm>
              <a:off x="6766084" y="4038599"/>
              <a:ext cx="81418" cy="330515"/>
              <a:chOff x="6769894" y="1469287"/>
              <a:chExt cx="81418" cy="401974"/>
            </a:xfrm>
          </p:grpSpPr>
          <p:cxnSp>
            <p:nvCxnSpPr>
              <p:cNvPr id="96" name="Straight Connector 95">
                <a:extLst>
                  <a:ext uri="{FF2B5EF4-FFF2-40B4-BE49-F238E27FC236}">
                    <a16:creationId xmlns:a16="http://schemas.microsoft.com/office/drawing/2014/main" id="{2A1C5724-1C9C-BC3C-01B3-D330B2D9468C}"/>
                  </a:ext>
                </a:extLst>
              </p:cNvPr>
              <p:cNvCxnSpPr>
                <a:cxnSpLocks/>
              </p:cNvCxnSpPr>
              <p:nvPr/>
            </p:nvCxnSpPr>
            <p:spPr>
              <a:xfrm>
                <a:off x="6810499" y="1469287"/>
                <a:ext cx="0" cy="3973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449CFA99-5610-4955-0100-68E3CA772B22}"/>
                  </a:ext>
                </a:extLst>
              </p:cNvPr>
              <p:cNvCxnSpPr>
                <a:cxnSpLocks/>
              </p:cNvCxnSpPr>
              <p:nvPr/>
            </p:nvCxnSpPr>
            <p:spPr>
              <a:xfrm>
                <a:off x="6769894" y="1470822"/>
                <a:ext cx="8141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AD2540B5-09A9-43B4-9238-55750D92DB48}"/>
                  </a:ext>
                </a:extLst>
              </p:cNvPr>
              <p:cNvCxnSpPr>
                <a:cxnSpLocks/>
              </p:cNvCxnSpPr>
              <p:nvPr/>
            </p:nvCxnSpPr>
            <p:spPr>
              <a:xfrm>
                <a:off x="6769894" y="1871261"/>
                <a:ext cx="8141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9" name="Group 98">
              <a:extLst>
                <a:ext uri="{FF2B5EF4-FFF2-40B4-BE49-F238E27FC236}">
                  <a16:creationId xmlns:a16="http://schemas.microsoft.com/office/drawing/2014/main" id="{5861F81B-5761-FD91-57FC-B96E65AB936C}"/>
                </a:ext>
              </a:extLst>
            </p:cNvPr>
            <p:cNvGrpSpPr/>
            <p:nvPr/>
          </p:nvGrpSpPr>
          <p:grpSpPr>
            <a:xfrm>
              <a:off x="7829164" y="4305300"/>
              <a:ext cx="81418" cy="365574"/>
              <a:chOff x="6769894" y="1469287"/>
              <a:chExt cx="81418" cy="401974"/>
            </a:xfrm>
          </p:grpSpPr>
          <p:cxnSp>
            <p:nvCxnSpPr>
              <p:cNvPr id="100" name="Straight Connector 99">
                <a:extLst>
                  <a:ext uri="{FF2B5EF4-FFF2-40B4-BE49-F238E27FC236}">
                    <a16:creationId xmlns:a16="http://schemas.microsoft.com/office/drawing/2014/main" id="{9CD59105-7F23-C611-84A2-2A4C974F3F02}"/>
                  </a:ext>
                </a:extLst>
              </p:cNvPr>
              <p:cNvCxnSpPr>
                <a:cxnSpLocks/>
              </p:cNvCxnSpPr>
              <p:nvPr/>
            </p:nvCxnSpPr>
            <p:spPr>
              <a:xfrm>
                <a:off x="6807694" y="1469287"/>
                <a:ext cx="0" cy="3973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BCC07860-00FF-4546-14E7-F748E85E1D0C}"/>
                  </a:ext>
                </a:extLst>
              </p:cNvPr>
              <p:cNvCxnSpPr>
                <a:cxnSpLocks/>
              </p:cNvCxnSpPr>
              <p:nvPr/>
            </p:nvCxnSpPr>
            <p:spPr>
              <a:xfrm>
                <a:off x="6769894" y="1470822"/>
                <a:ext cx="8141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F2A207F5-97B2-E4FE-29A8-1943D23373F6}"/>
                  </a:ext>
                </a:extLst>
              </p:cNvPr>
              <p:cNvCxnSpPr>
                <a:cxnSpLocks/>
              </p:cNvCxnSpPr>
              <p:nvPr/>
            </p:nvCxnSpPr>
            <p:spPr>
              <a:xfrm>
                <a:off x="6769894" y="1871261"/>
                <a:ext cx="8141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3" name="Group 102">
              <a:extLst>
                <a:ext uri="{FF2B5EF4-FFF2-40B4-BE49-F238E27FC236}">
                  <a16:creationId xmlns:a16="http://schemas.microsoft.com/office/drawing/2014/main" id="{BFA39E61-2B2C-8685-C6A7-92EE76A947FA}"/>
                </a:ext>
              </a:extLst>
            </p:cNvPr>
            <p:cNvGrpSpPr/>
            <p:nvPr/>
          </p:nvGrpSpPr>
          <p:grpSpPr>
            <a:xfrm>
              <a:off x="8963591" y="4898231"/>
              <a:ext cx="81418" cy="317125"/>
              <a:chOff x="6769894" y="1469287"/>
              <a:chExt cx="81418" cy="401974"/>
            </a:xfrm>
          </p:grpSpPr>
          <p:cxnSp>
            <p:nvCxnSpPr>
              <p:cNvPr id="104" name="Straight Connector 103">
                <a:extLst>
                  <a:ext uri="{FF2B5EF4-FFF2-40B4-BE49-F238E27FC236}">
                    <a16:creationId xmlns:a16="http://schemas.microsoft.com/office/drawing/2014/main" id="{E117239A-B0E1-1236-5994-DF23DF960EA0}"/>
                  </a:ext>
                </a:extLst>
              </p:cNvPr>
              <p:cNvCxnSpPr>
                <a:cxnSpLocks/>
              </p:cNvCxnSpPr>
              <p:nvPr/>
            </p:nvCxnSpPr>
            <p:spPr>
              <a:xfrm>
                <a:off x="6807694" y="1469287"/>
                <a:ext cx="0" cy="3973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F597F16-EA64-FFA2-6917-156943A40D36}"/>
                  </a:ext>
                </a:extLst>
              </p:cNvPr>
              <p:cNvCxnSpPr>
                <a:cxnSpLocks/>
              </p:cNvCxnSpPr>
              <p:nvPr/>
            </p:nvCxnSpPr>
            <p:spPr>
              <a:xfrm>
                <a:off x="6769894" y="1470822"/>
                <a:ext cx="8141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82B285E8-86A0-2261-02BE-1D0DF6D9E182}"/>
                  </a:ext>
                </a:extLst>
              </p:cNvPr>
              <p:cNvCxnSpPr>
                <a:cxnSpLocks/>
              </p:cNvCxnSpPr>
              <p:nvPr/>
            </p:nvCxnSpPr>
            <p:spPr>
              <a:xfrm>
                <a:off x="6769894" y="1871261"/>
                <a:ext cx="8141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7" name="Group 106">
              <a:extLst>
                <a:ext uri="{FF2B5EF4-FFF2-40B4-BE49-F238E27FC236}">
                  <a16:creationId xmlns:a16="http://schemas.microsoft.com/office/drawing/2014/main" id="{8AC84010-BB93-FF97-0664-4A81A0988CE5}"/>
                </a:ext>
              </a:extLst>
            </p:cNvPr>
            <p:cNvGrpSpPr/>
            <p:nvPr/>
          </p:nvGrpSpPr>
          <p:grpSpPr>
            <a:xfrm>
              <a:off x="10088335" y="4814887"/>
              <a:ext cx="81418" cy="317947"/>
              <a:chOff x="6769894" y="1469287"/>
              <a:chExt cx="81418" cy="401974"/>
            </a:xfrm>
          </p:grpSpPr>
          <p:cxnSp>
            <p:nvCxnSpPr>
              <p:cNvPr id="108" name="Straight Connector 107">
                <a:extLst>
                  <a:ext uri="{FF2B5EF4-FFF2-40B4-BE49-F238E27FC236}">
                    <a16:creationId xmlns:a16="http://schemas.microsoft.com/office/drawing/2014/main" id="{8E11EBA6-641A-9468-A3DA-0296D54E9788}"/>
                  </a:ext>
                </a:extLst>
              </p:cNvPr>
              <p:cNvCxnSpPr>
                <a:cxnSpLocks/>
              </p:cNvCxnSpPr>
              <p:nvPr/>
            </p:nvCxnSpPr>
            <p:spPr>
              <a:xfrm>
                <a:off x="6807694" y="1469287"/>
                <a:ext cx="0" cy="3973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D25BE6C-78BE-45F2-CE53-60E3D54477D9}"/>
                  </a:ext>
                </a:extLst>
              </p:cNvPr>
              <p:cNvCxnSpPr>
                <a:cxnSpLocks/>
              </p:cNvCxnSpPr>
              <p:nvPr/>
            </p:nvCxnSpPr>
            <p:spPr>
              <a:xfrm>
                <a:off x="6769894" y="1470822"/>
                <a:ext cx="8141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EDAAB559-4BA6-1819-FD38-57FCF4E557D6}"/>
                  </a:ext>
                </a:extLst>
              </p:cNvPr>
              <p:cNvCxnSpPr>
                <a:cxnSpLocks/>
              </p:cNvCxnSpPr>
              <p:nvPr/>
            </p:nvCxnSpPr>
            <p:spPr>
              <a:xfrm>
                <a:off x="6769894" y="1871261"/>
                <a:ext cx="8141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1" name="Group 110">
              <a:extLst>
                <a:ext uri="{FF2B5EF4-FFF2-40B4-BE49-F238E27FC236}">
                  <a16:creationId xmlns:a16="http://schemas.microsoft.com/office/drawing/2014/main" id="{B20C7878-EAB7-E12A-068B-777E3F2BF9F1}"/>
                </a:ext>
              </a:extLst>
            </p:cNvPr>
            <p:cNvGrpSpPr/>
            <p:nvPr/>
          </p:nvGrpSpPr>
          <p:grpSpPr>
            <a:xfrm>
              <a:off x="11204347" y="5005388"/>
              <a:ext cx="81418" cy="317948"/>
              <a:chOff x="6769894" y="1469287"/>
              <a:chExt cx="81418" cy="401974"/>
            </a:xfrm>
          </p:grpSpPr>
          <p:cxnSp>
            <p:nvCxnSpPr>
              <p:cNvPr id="112" name="Straight Connector 111">
                <a:extLst>
                  <a:ext uri="{FF2B5EF4-FFF2-40B4-BE49-F238E27FC236}">
                    <a16:creationId xmlns:a16="http://schemas.microsoft.com/office/drawing/2014/main" id="{325CCD9B-D9D6-EFB6-0DBA-EB188DECC756}"/>
                  </a:ext>
                </a:extLst>
              </p:cNvPr>
              <p:cNvCxnSpPr>
                <a:cxnSpLocks/>
              </p:cNvCxnSpPr>
              <p:nvPr/>
            </p:nvCxnSpPr>
            <p:spPr>
              <a:xfrm>
                <a:off x="6807694" y="1469287"/>
                <a:ext cx="0" cy="3973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05DC31AE-8A2E-D187-742C-5764C148AD17}"/>
                  </a:ext>
                </a:extLst>
              </p:cNvPr>
              <p:cNvCxnSpPr>
                <a:cxnSpLocks/>
              </p:cNvCxnSpPr>
              <p:nvPr/>
            </p:nvCxnSpPr>
            <p:spPr>
              <a:xfrm>
                <a:off x="6769894" y="1470822"/>
                <a:ext cx="8141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D54DFB5D-4174-4008-8B96-9FA5D777A475}"/>
                  </a:ext>
                </a:extLst>
              </p:cNvPr>
              <p:cNvCxnSpPr>
                <a:cxnSpLocks/>
              </p:cNvCxnSpPr>
              <p:nvPr/>
            </p:nvCxnSpPr>
            <p:spPr>
              <a:xfrm>
                <a:off x="6769894" y="1871261"/>
                <a:ext cx="8141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19" name="Straight Connector 118">
              <a:extLst>
                <a:ext uri="{FF2B5EF4-FFF2-40B4-BE49-F238E27FC236}">
                  <a16:creationId xmlns:a16="http://schemas.microsoft.com/office/drawing/2014/main" id="{A0F4D6E0-388D-4C3A-E90F-B405B1C86761}"/>
                </a:ext>
              </a:extLst>
            </p:cNvPr>
            <p:cNvCxnSpPr>
              <a:cxnSpLocks/>
            </p:cNvCxnSpPr>
            <p:nvPr/>
          </p:nvCxnSpPr>
          <p:spPr>
            <a:xfrm flipH="1">
              <a:off x="6172200" y="1403360"/>
              <a:ext cx="666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1" name="Group 120">
              <a:extLst>
                <a:ext uri="{FF2B5EF4-FFF2-40B4-BE49-F238E27FC236}">
                  <a16:creationId xmlns:a16="http://schemas.microsoft.com/office/drawing/2014/main" id="{BAD63778-7454-24BF-D65A-E8F09B07EB13}"/>
                </a:ext>
              </a:extLst>
            </p:cNvPr>
            <p:cNvGrpSpPr/>
            <p:nvPr/>
          </p:nvGrpSpPr>
          <p:grpSpPr>
            <a:xfrm>
              <a:off x="7866063" y="1900239"/>
              <a:ext cx="1138237" cy="68151"/>
              <a:chOff x="7866063" y="1726406"/>
              <a:chExt cx="1138237" cy="68151"/>
            </a:xfrm>
          </p:grpSpPr>
          <p:cxnSp>
            <p:nvCxnSpPr>
              <p:cNvPr id="116" name="Straight Connector 115">
                <a:extLst>
                  <a:ext uri="{FF2B5EF4-FFF2-40B4-BE49-F238E27FC236}">
                    <a16:creationId xmlns:a16="http://schemas.microsoft.com/office/drawing/2014/main" id="{58CA4215-B28D-4372-6683-40BE96B0D668}"/>
                  </a:ext>
                </a:extLst>
              </p:cNvPr>
              <p:cNvCxnSpPr/>
              <p:nvPr/>
            </p:nvCxnSpPr>
            <p:spPr>
              <a:xfrm>
                <a:off x="7866063" y="1734096"/>
                <a:ext cx="113823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CC49F918-DE0A-9549-EEBB-F52B8E79094A}"/>
                  </a:ext>
                </a:extLst>
              </p:cNvPr>
              <p:cNvCxnSpPr>
                <a:cxnSpLocks/>
              </p:cNvCxnSpPr>
              <p:nvPr/>
            </p:nvCxnSpPr>
            <p:spPr>
              <a:xfrm flipV="1">
                <a:off x="7869238" y="1726406"/>
                <a:ext cx="0" cy="681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CEF20736-E8AF-3A68-A8A6-DE4EBE608AC3}"/>
                  </a:ext>
                </a:extLst>
              </p:cNvPr>
              <p:cNvCxnSpPr>
                <a:cxnSpLocks/>
              </p:cNvCxnSpPr>
              <p:nvPr/>
            </p:nvCxnSpPr>
            <p:spPr>
              <a:xfrm flipV="1">
                <a:off x="9002979" y="1726406"/>
                <a:ext cx="0" cy="681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2" name="Group 121">
              <a:extLst>
                <a:ext uri="{FF2B5EF4-FFF2-40B4-BE49-F238E27FC236}">
                  <a16:creationId xmlns:a16="http://schemas.microsoft.com/office/drawing/2014/main" id="{41524983-6ABA-2798-8187-655C22C089BD}"/>
                </a:ext>
              </a:extLst>
            </p:cNvPr>
            <p:cNvGrpSpPr/>
            <p:nvPr/>
          </p:nvGrpSpPr>
          <p:grpSpPr>
            <a:xfrm>
              <a:off x="8996362" y="2036577"/>
              <a:ext cx="2248164" cy="1073342"/>
              <a:chOff x="7866063" y="1737705"/>
              <a:chExt cx="1138237" cy="120664"/>
            </a:xfrm>
          </p:grpSpPr>
          <p:cxnSp>
            <p:nvCxnSpPr>
              <p:cNvPr id="123" name="Straight Connector 122">
                <a:extLst>
                  <a:ext uri="{FF2B5EF4-FFF2-40B4-BE49-F238E27FC236}">
                    <a16:creationId xmlns:a16="http://schemas.microsoft.com/office/drawing/2014/main" id="{111B454D-A085-7C34-38E0-1A3B19D29CBF}"/>
                  </a:ext>
                </a:extLst>
              </p:cNvPr>
              <p:cNvCxnSpPr/>
              <p:nvPr/>
            </p:nvCxnSpPr>
            <p:spPr>
              <a:xfrm>
                <a:off x="7866063" y="1738775"/>
                <a:ext cx="113823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77338292-DF6C-3B9C-DE81-B6FDDADECCBE}"/>
                  </a:ext>
                </a:extLst>
              </p:cNvPr>
              <p:cNvCxnSpPr>
                <a:cxnSpLocks/>
              </p:cNvCxnSpPr>
              <p:nvPr/>
            </p:nvCxnSpPr>
            <p:spPr>
              <a:xfrm flipV="1">
                <a:off x="7869238" y="1737705"/>
                <a:ext cx="0" cy="1206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30F5BFDE-FA3C-E1A8-E236-67550C92D703}"/>
                  </a:ext>
                </a:extLst>
              </p:cNvPr>
              <p:cNvCxnSpPr>
                <a:cxnSpLocks/>
              </p:cNvCxnSpPr>
              <p:nvPr/>
            </p:nvCxnSpPr>
            <p:spPr>
              <a:xfrm flipV="1">
                <a:off x="9002979" y="1737705"/>
                <a:ext cx="0" cy="576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9" name="Straight Connector 128">
              <a:extLst>
                <a:ext uri="{FF2B5EF4-FFF2-40B4-BE49-F238E27FC236}">
                  <a16:creationId xmlns:a16="http://schemas.microsoft.com/office/drawing/2014/main" id="{E68DFF4B-C86A-42FE-26FF-88D29FBFB31A}"/>
                </a:ext>
              </a:extLst>
            </p:cNvPr>
            <p:cNvCxnSpPr>
              <a:cxnSpLocks/>
            </p:cNvCxnSpPr>
            <p:nvPr/>
          </p:nvCxnSpPr>
          <p:spPr>
            <a:xfrm flipV="1">
              <a:off x="10126928" y="2046095"/>
              <a:ext cx="0" cy="6031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1" name="TextBox 130">
              <a:extLst>
                <a:ext uri="{FF2B5EF4-FFF2-40B4-BE49-F238E27FC236}">
                  <a16:creationId xmlns:a16="http://schemas.microsoft.com/office/drawing/2014/main" id="{18FA0D2B-1DC5-FAA1-1479-65D4A30F595E}"/>
                </a:ext>
              </a:extLst>
            </p:cNvPr>
            <p:cNvSpPr txBox="1"/>
            <p:nvPr/>
          </p:nvSpPr>
          <p:spPr>
            <a:xfrm>
              <a:off x="8053490" y="1637671"/>
              <a:ext cx="766557" cy="25391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rial" panose="020B0604020202020204"/>
                  <a:ea typeface="+mn-ea"/>
                  <a:cs typeface="+mn-cs"/>
                </a:rPr>
                <a:t>p&lt;0.0001</a:t>
              </a:r>
            </a:p>
          </p:txBody>
        </p:sp>
        <p:sp>
          <p:nvSpPr>
            <p:cNvPr id="132" name="TextBox 131">
              <a:extLst>
                <a:ext uri="{FF2B5EF4-FFF2-40B4-BE49-F238E27FC236}">
                  <a16:creationId xmlns:a16="http://schemas.microsoft.com/office/drawing/2014/main" id="{851402CA-7C50-7054-C011-3575FB18B5CE}"/>
                </a:ext>
              </a:extLst>
            </p:cNvPr>
            <p:cNvSpPr txBox="1"/>
            <p:nvPr/>
          </p:nvSpPr>
          <p:spPr>
            <a:xfrm>
              <a:off x="9747883" y="1796701"/>
              <a:ext cx="766557" cy="25391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rial" panose="020B0604020202020204"/>
                  <a:ea typeface="+mn-ea"/>
                  <a:cs typeface="+mn-cs"/>
                </a:rPr>
                <a:t>p&lt;0.0001</a:t>
              </a:r>
            </a:p>
          </p:txBody>
        </p:sp>
        <p:cxnSp>
          <p:nvCxnSpPr>
            <p:cNvPr id="134" name="Straight Connector 133">
              <a:extLst>
                <a:ext uri="{FF2B5EF4-FFF2-40B4-BE49-F238E27FC236}">
                  <a16:creationId xmlns:a16="http://schemas.microsoft.com/office/drawing/2014/main" id="{A3DA68C8-9641-CF59-F8A3-0B74A1D23C34}"/>
                </a:ext>
              </a:extLst>
            </p:cNvPr>
            <p:cNvCxnSpPr/>
            <p:nvPr/>
          </p:nvCxnSpPr>
          <p:spPr>
            <a:xfrm>
              <a:off x="6245453" y="3551160"/>
              <a:ext cx="5565547" cy="0"/>
            </a:xfrm>
            <a:prstGeom prst="line">
              <a:avLst/>
            </a:prstGeom>
            <a:ln w="28575">
              <a:solidFill>
                <a:srgbClr val="94ACD0"/>
              </a:solidFill>
              <a:prstDash val="sysDot"/>
            </a:ln>
          </p:spPr>
          <p:style>
            <a:lnRef idx="1">
              <a:schemeClr val="accent1"/>
            </a:lnRef>
            <a:fillRef idx="0">
              <a:schemeClr val="accent1"/>
            </a:fillRef>
            <a:effectRef idx="0">
              <a:schemeClr val="accent1"/>
            </a:effectRef>
            <a:fontRef idx="minor">
              <a:schemeClr val="tx1"/>
            </a:fontRef>
          </p:style>
        </p:cxnSp>
      </p:grpSp>
      <p:sp>
        <p:nvSpPr>
          <p:cNvPr id="7" name="Footer Placeholder 6">
            <a:extLst>
              <a:ext uri="{FF2B5EF4-FFF2-40B4-BE49-F238E27FC236}">
                <a16:creationId xmlns:a16="http://schemas.microsoft.com/office/drawing/2014/main" id="{A7607CAB-058C-162D-8F10-6FCB6129E62B}"/>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Adapted from </a:t>
            </a:r>
            <a:r>
              <a:rPr kumimoji="0" lang="da-DK" sz="12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Williams B, et al. </a:t>
            </a:r>
            <a:r>
              <a:rPr kumimoji="0" lang="da-DK" sz="1200" b="0" i="1"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Lancet. </a:t>
            </a:r>
            <a:r>
              <a:rPr kumimoji="0" lang="da-DK" sz="12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2015;386(10008):2059-2068. </a:t>
            </a:r>
          </a:p>
        </p:txBody>
      </p:sp>
    </p:spTree>
    <p:extLst>
      <p:ext uri="{BB962C8B-B14F-4D97-AF65-F5344CB8AC3E}">
        <p14:creationId xmlns:p14="http://schemas.microsoft.com/office/powerpoint/2010/main" val="2215070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2DCB6DB-B289-30A7-F78B-4CFC9412BC75}"/>
              </a:ext>
            </a:extLst>
          </p:cNvPr>
          <p:cNvSpPr>
            <a:spLocks noGrp="1"/>
          </p:cNvSpPr>
          <p:nvPr>
            <p:ph idx="1"/>
          </p:nvPr>
        </p:nvSpPr>
        <p:spPr>
          <a:xfrm>
            <a:off x="838200" y="1285336"/>
            <a:ext cx="5067300" cy="4891627"/>
          </a:xfrm>
        </p:spPr>
        <p:txBody>
          <a:bodyPr>
            <a:normAutofit/>
          </a:bodyPr>
          <a:lstStyle/>
          <a:p>
            <a:r>
              <a:rPr lang="en-US" sz="2400" dirty="0"/>
              <a:t>Secondary analysis of the Losartan Intervention for Endpoint Reduction (LIFE) study</a:t>
            </a:r>
          </a:p>
          <a:p>
            <a:pPr lvl="1"/>
            <a:r>
              <a:rPr lang="en-US" sz="2000" dirty="0"/>
              <a:t>Increased heart failure and mortality associated with elevated heart rates in patients with hypertension</a:t>
            </a:r>
          </a:p>
          <a:p>
            <a:pPr lvl="1"/>
            <a:endParaRPr lang="en-US" sz="2000" dirty="0"/>
          </a:p>
          <a:p>
            <a:r>
              <a:rPr lang="en-US" sz="2400" dirty="0"/>
              <a:t>Secondary analysis of the Valsartan Antihypertensive Long Term Use Evaluation (VALUE) study</a:t>
            </a:r>
          </a:p>
          <a:p>
            <a:pPr lvl="1"/>
            <a:r>
              <a:rPr lang="en-US" sz="2000" dirty="0"/>
              <a:t>Increased composite of CV death/HF Hospitalization/nonfatal MI /emergency revascularization</a:t>
            </a:r>
          </a:p>
          <a:p>
            <a:endParaRPr lang="en-US" sz="2400" dirty="0"/>
          </a:p>
        </p:txBody>
      </p:sp>
      <p:sp>
        <p:nvSpPr>
          <p:cNvPr id="3" name="Title 2">
            <a:extLst>
              <a:ext uri="{FF2B5EF4-FFF2-40B4-BE49-F238E27FC236}">
                <a16:creationId xmlns:a16="http://schemas.microsoft.com/office/drawing/2014/main" id="{654034D3-4576-A309-0CD2-8162E1134F55}"/>
              </a:ext>
            </a:extLst>
          </p:cNvPr>
          <p:cNvSpPr>
            <a:spLocks noGrp="1"/>
          </p:cNvSpPr>
          <p:nvPr>
            <p:ph type="title"/>
          </p:nvPr>
        </p:nvSpPr>
        <p:spPr/>
        <p:txBody>
          <a:bodyPr/>
          <a:lstStyle/>
          <a:p>
            <a:r>
              <a:rPr lang="en-US" dirty="0"/>
              <a:t>Heartrate</a:t>
            </a:r>
          </a:p>
        </p:txBody>
      </p:sp>
      <p:pic>
        <p:nvPicPr>
          <p:cNvPr id="5" name="Picture 4" descr="Chart, line chart&#10;&#10;Description automatically generated">
            <a:extLst>
              <a:ext uri="{FF2B5EF4-FFF2-40B4-BE49-F238E27FC236}">
                <a16:creationId xmlns:a16="http://schemas.microsoft.com/office/drawing/2014/main" id="{404DDB3C-FBF9-EE59-C315-373F257D047C}"/>
              </a:ext>
            </a:extLst>
          </p:cNvPr>
          <p:cNvPicPr>
            <a:picLocks noChangeAspect="1"/>
          </p:cNvPicPr>
          <p:nvPr/>
        </p:nvPicPr>
        <p:blipFill rotWithShape="1">
          <a:blip r:embed="rId2"/>
          <a:srcRect l="1502" t="2020" r="1392" b="2600"/>
          <a:stretch/>
        </p:blipFill>
        <p:spPr>
          <a:xfrm>
            <a:off x="6877051" y="3910761"/>
            <a:ext cx="4095750" cy="2804366"/>
          </a:xfrm>
          <a:prstGeom prst="rect">
            <a:avLst/>
          </a:prstGeom>
        </p:spPr>
      </p:pic>
      <p:grpSp>
        <p:nvGrpSpPr>
          <p:cNvPr id="10" name="Group 9">
            <a:extLst>
              <a:ext uri="{FF2B5EF4-FFF2-40B4-BE49-F238E27FC236}">
                <a16:creationId xmlns:a16="http://schemas.microsoft.com/office/drawing/2014/main" id="{FA594101-A8F3-0D89-28DF-10895F1DEB8F}"/>
              </a:ext>
            </a:extLst>
          </p:cNvPr>
          <p:cNvGrpSpPr/>
          <p:nvPr/>
        </p:nvGrpSpPr>
        <p:grpSpPr>
          <a:xfrm>
            <a:off x="6534150" y="172623"/>
            <a:ext cx="4438651" cy="3689765"/>
            <a:chOff x="6096000" y="86898"/>
            <a:chExt cx="4438651" cy="3689765"/>
          </a:xfrm>
        </p:grpSpPr>
        <p:grpSp>
          <p:nvGrpSpPr>
            <p:cNvPr id="9" name="Group 8">
              <a:extLst>
                <a:ext uri="{FF2B5EF4-FFF2-40B4-BE49-F238E27FC236}">
                  <a16:creationId xmlns:a16="http://schemas.microsoft.com/office/drawing/2014/main" id="{D09CD666-B536-423F-8AD3-FA61C3B595D1}"/>
                </a:ext>
              </a:extLst>
            </p:cNvPr>
            <p:cNvGrpSpPr/>
            <p:nvPr/>
          </p:nvGrpSpPr>
          <p:grpSpPr>
            <a:xfrm>
              <a:off x="6096000" y="229346"/>
              <a:ext cx="4438651" cy="3547317"/>
              <a:chOff x="7562849" y="229346"/>
              <a:chExt cx="4438651" cy="3547317"/>
            </a:xfrm>
          </p:grpSpPr>
          <p:pic>
            <p:nvPicPr>
              <p:cNvPr id="4" name="Content Placeholder 4" descr="Chart, line chart&#10;&#10;Description automatically generated">
                <a:extLst>
                  <a:ext uri="{FF2B5EF4-FFF2-40B4-BE49-F238E27FC236}">
                    <a16:creationId xmlns:a16="http://schemas.microsoft.com/office/drawing/2014/main" id="{F8F15F37-D522-A368-71CF-1A1D990609E6}"/>
                  </a:ext>
                </a:extLst>
              </p:cNvPr>
              <p:cNvPicPr>
                <a:picLocks noChangeAspect="1"/>
              </p:cNvPicPr>
              <p:nvPr/>
            </p:nvPicPr>
            <p:blipFill rotWithShape="1">
              <a:blip r:embed="rId3"/>
              <a:srcRect l="2716" t="2047" r="1381" b="3186"/>
              <a:stretch/>
            </p:blipFill>
            <p:spPr>
              <a:xfrm>
                <a:off x="7562849" y="229346"/>
                <a:ext cx="4438651" cy="3547317"/>
              </a:xfrm>
              <a:prstGeom prst="rect">
                <a:avLst/>
              </a:prstGeom>
            </p:spPr>
          </p:pic>
          <p:pic>
            <p:nvPicPr>
              <p:cNvPr id="8" name="Picture 7" descr="Text&#10;&#10;Description automatically generated with medium confidence">
                <a:extLst>
                  <a:ext uri="{FF2B5EF4-FFF2-40B4-BE49-F238E27FC236}">
                    <a16:creationId xmlns:a16="http://schemas.microsoft.com/office/drawing/2014/main" id="{BAB0861D-9846-3FAB-D4B1-C31C357C2947}"/>
                  </a:ext>
                </a:extLst>
              </p:cNvPr>
              <p:cNvPicPr>
                <a:picLocks noChangeAspect="1"/>
              </p:cNvPicPr>
              <p:nvPr/>
            </p:nvPicPr>
            <p:blipFill>
              <a:blip r:embed="rId4"/>
              <a:stretch>
                <a:fillRect/>
              </a:stretch>
            </p:blipFill>
            <p:spPr>
              <a:xfrm>
                <a:off x="10972800" y="2432224"/>
                <a:ext cx="887372" cy="357113"/>
              </a:xfrm>
              <a:prstGeom prst="rect">
                <a:avLst/>
              </a:prstGeom>
            </p:spPr>
          </p:pic>
        </p:grpSp>
        <p:pic>
          <p:nvPicPr>
            <p:cNvPr id="6" name="Picture 5" descr="Table&#10;&#10;Description automatically generated">
              <a:extLst>
                <a:ext uri="{FF2B5EF4-FFF2-40B4-BE49-F238E27FC236}">
                  <a16:creationId xmlns:a16="http://schemas.microsoft.com/office/drawing/2014/main" id="{086A7A94-5103-C279-E81D-A6F94DDE1CE9}"/>
                </a:ext>
              </a:extLst>
            </p:cNvPr>
            <p:cNvPicPr>
              <a:picLocks noChangeAspect="1"/>
            </p:cNvPicPr>
            <p:nvPr/>
          </p:nvPicPr>
          <p:blipFill rotWithShape="1">
            <a:blip r:embed="rId5"/>
            <a:srcRect b="76658"/>
            <a:stretch/>
          </p:blipFill>
          <p:spPr>
            <a:xfrm>
              <a:off x="6954707" y="86898"/>
              <a:ext cx="3438617" cy="378146"/>
            </a:xfrm>
            <a:prstGeom prst="rect">
              <a:avLst/>
            </a:prstGeom>
          </p:spPr>
        </p:pic>
        <p:pic>
          <p:nvPicPr>
            <p:cNvPr id="7" name="Picture 6" descr="Table&#10;&#10;Description automatically generated">
              <a:extLst>
                <a:ext uri="{FF2B5EF4-FFF2-40B4-BE49-F238E27FC236}">
                  <a16:creationId xmlns:a16="http://schemas.microsoft.com/office/drawing/2014/main" id="{D942FF60-43F2-60E9-CC92-656DC7F20E80}"/>
                </a:ext>
              </a:extLst>
            </p:cNvPr>
            <p:cNvPicPr>
              <a:picLocks noChangeAspect="1"/>
            </p:cNvPicPr>
            <p:nvPr/>
          </p:nvPicPr>
          <p:blipFill rotWithShape="1">
            <a:blip r:embed="rId5"/>
            <a:srcRect t="59497"/>
            <a:stretch/>
          </p:blipFill>
          <p:spPr>
            <a:xfrm>
              <a:off x="6954706" y="465044"/>
              <a:ext cx="3438617" cy="656152"/>
            </a:xfrm>
            <a:prstGeom prst="rect">
              <a:avLst/>
            </a:prstGeom>
          </p:spPr>
        </p:pic>
      </p:grpSp>
      <p:sp>
        <p:nvSpPr>
          <p:cNvPr id="11" name="Footer Placeholder 10">
            <a:extLst>
              <a:ext uri="{FF2B5EF4-FFF2-40B4-BE49-F238E27FC236}">
                <a16:creationId xmlns:a16="http://schemas.microsoft.com/office/drawing/2014/main" id="{3CD98B97-91F4-4CD0-F72B-FCFF6E2F833C}"/>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HF, heart failure; MI, myocardial infarction.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srgbClr val="000000">
                    <a:lumMod val="50000"/>
                    <a:lumOff val="50000"/>
                  </a:srgbClr>
                </a:solidFill>
                <a:effectLst/>
                <a:uLnTx/>
                <a:uFillTx/>
                <a:latin typeface="Arial" panose="020B0604020202020204"/>
                <a:ea typeface="+mn-ea"/>
                <a:cs typeface="+mn-cs"/>
              </a:rPr>
              <a:t>Okin</a:t>
            </a:r>
            <a:r>
              <a:rPr kumimoji="0" lang="en-US" sz="12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 PM, et al. </a:t>
            </a:r>
            <a:r>
              <a:rPr kumimoji="0" lang="en-US" sz="1200" b="0" i="1"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Am J </a:t>
            </a:r>
            <a:r>
              <a:rPr kumimoji="0" lang="en-US" sz="1200" b="0" i="1" u="none" strike="noStrike" kern="1200" cap="none" spc="0" normalizeH="0" baseline="0" noProof="0" dirty="0" err="1">
                <a:ln>
                  <a:noFill/>
                </a:ln>
                <a:solidFill>
                  <a:srgbClr val="000000">
                    <a:lumMod val="50000"/>
                    <a:lumOff val="50000"/>
                  </a:srgbClr>
                </a:solidFill>
                <a:effectLst/>
                <a:uLnTx/>
                <a:uFillTx/>
                <a:latin typeface="Arial" panose="020B0604020202020204"/>
                <a:ea typeface="+mn-ea"/>
                <a:cs typeface="+mn-cs"/>
              </a:rPr>
              <a:t>Cardiol</a:t>
            </a:r>
            <a:r>
              <a:rPr kumimoji="0" lang="en-US" sz="1200" b="0" i="1"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 </a:t>
            </a:r>
            <a:r>
              <a:rPr kumimoji="0" lang="en-US" sz="12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2012;109(5):699-704. </a:t>
            </a:r>
          </a:p>
        </p:txBody>
      </p:sp>
    </p:spTree>
    <p:extLst>
      <p:ext uri="{BB962C8B-B14F-4D97-AF65-F5344CB8AC3E}">
        <p14:creationId xmlns:p14="http://schemas.microsoft.com/office/powerpoint/2010/main" val="4028572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10E405-5075-CFBA-2372-C9CBFAFF0C01}"/>
              </a:ext>
            </a:extLst>
          </p:cNvPr>
          <p:cNvSpPr>
            <a:spLocks noGrp="1"/>
          </p:cNvSpPr>
          <p:nvPr>
            <p:ph idx="1"/>
          </p:nvPr>
        </p:nvSpPr>
        <p:spPr>
          <a:xfrm>
            <a:off x="838200" y="1622422"/>
            <a:ext cx="5153312" cy="4216404"/>
          </a:xfrm>
        </p:spPr>
        <p:txBody>
          <a:bodyPr/>
          <a:lstStyle/>
          <a:p>
            <a:r>
              <a:rPr lang="en-US" dirty="0"/>
              <a:t>Hydralazine</a:t>
            </a:r>
          </a:p>
          <a:p>
            <a:pPr lvl="1"/>
            <a:r>
              <a:rPr lang="en-US" dirty="0"/>
              <a:t>Use with nitrates in HF, especially in African Americans</a:t>
            </a:r>
          </a:p>
          <a:p>
            <a:endParaRPr lang="en-US" dirty="0"/>
          </a:p>
          <a:p>
            <a:r>
              <a:rPr lang="en-US" dirty="0"/>
              <a:t>Minoxidil: </a:t>
            </a:r>
          </a:p>
          <a:p>
            <a:pPr lvl="1"/>
            <a:r>
              <a:rPr lang="en-US" dirty="0"/>
              <a:t>Reflex tachycardia – use with</a:t>
            </a:r>
            <a:br>
              <a:rPr lang="en-US" dirty="0"/>
            </a:br>
            <a:r>
              <a:rPr lang="en-US" dirty="0"/>
              <a:t>β-blocker</a:t>
            </a:r>
          </a:p>
          <a:p>
            <a:pPr lvl="1"/>
            <a:r>
              <a:rPr lang="en-US" dirty="0"/>
              <a:t>Volume overload – use with</a:t>
            </a:r>
            <a:br>
              <a:rPr lang="en-US" dirty="0"/>
            </a:br>
            <a:r>
              <a:rPr lang="en-US" dirty="0"/>
              <a:t>loop diuretic</a:t>
            </a:r>
          </a:p>
        </p:txBody>
      </p:sp>
      <p:sp>
        <p:nvSpPr>
          <p:cNvPr id="2" name="Title 1">
            <a:extLst>
              <a:ext uri="{FF2B5EF4-FFF2-40B4-BE49-F238E27FC236}">
                <a16:creationId xmlns:a16="http://schemas.microsoft.com/office/drawing/2014/main" id="{501E8075-B959-EEEB-8BD4-8EBE656319B2}"/>
              </a:ext>
            </a:extLst>
          </p:cNvPr>
          <p:cNvSpPr>
            <a:spLocks noGrp="1"/>
          </p:cNvSpPr>
          <p:nvPr>
            <p:ph type="title"/>
          </p:nvPr>
        </p:nvSpPr>
        <p:spPr/>
        <p:txBody>
          <a:bodyPr/>
          <a:lstStyle/>
          <a:p>
            <a:r>
              <a:rPr lang="en-US" dirty="0"/>
              <a:t>6</a:t>
            </a:r>
            <a:r>
              <a:rPr lang="en-US" baseline="30000" dirty="0"/>
              <a:t>th</a:t>
            </a:r>
            <a:r>
              <a:rPr lang="en-US" dirty="0"/>
              <a:t> Line Therapy – Direct Vasodilators	</a:t>
            </a:r>
          </a:p>
        </p:txBody>
      </p:sp>
      <p:pic>
        <p:nvPicPr>
          <p:cNvPr id="8" name="Picture 7" descr="Table&#10;&#10;Description automatically generated">
            <a:extLst>
              <a:ext uri="{FF2B5EF4-FFF2-40B4-BE49-F238E27FC236}">
                <a16:creationId xmlns:a16="http://schemas.microsoft.com/office/drawing/2014/main" id="{0ED08EF0-1962-9704-A4E2-34CA5588DE02}"/>
              </a:ext>
            </a:extLst>
          </p:cNvPr>
          <p:cNvPicPr>
            <a:picLocks noChangeAspect="1"/>
          </p:cNvPicPr>
          <p:nvPr/>
        </p:nvPicPr>
        <p:blipFill>
          <a:blip r:embed="rId2"/>
          <a:stretch>
            <a:fillRect/>
          </a:stretch>
        </p:blipFill>
        <p:spPr>
          <a:xfrm>
            <a:off x="6303963" y="2766218"/>
            <a:ext cx="5153312" cy="1325563"/>
          </a:xfrm>
          <a:prstGeom prst="rect">
            <a:avLst/>
          </a:prstGeom>
        </p:spPr>
      </p:pic>
      <p:sp>
        <p:nvSpPr>
          <p:cNvPr id="7" name="Footer Placeholder 6">
            <a:extLst>
              <a:ext uri="{FF2B5EF4-FFF2-40B4-BE49-F238E27FC236}">
                <a16:creationId xmlns:a16="http://schemas.microsoft.com/office/drawing/2014/main" id="{FAE6F1A5-7B65-EE23-BE45-32818149E473}"/>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Calhoun DA, et al. </a:t>
            </a:r>
            <a:r>
              <a:rPr kumimoji="0" lang="en-US" sz="1200" b="0" i="1"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Circulation. </a:t>
            </a:r>
            <a:r>
              <a:rPr kumimoji="0" lang="en-US" sz="12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2008;117(25):e510-26. </a:t>
            </a:r>
          </a:p>
        </p:txBody>
      </p:sp>
    </p:spTree>
    <p:extLst>
      <p:ext uri="{BB962C8B-B14F-4D97-AF65-F5344CB8AC3E}">
        <p14:creationId xmlns:p14="http://schemas.microsoft.com/office/powerpoint/2010/main" val="2547930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7CCA37-F691-D765-0731-434E71D570B1}"/>
              </a:ext>
            </a:extLst>
          </p:cNvPr>
          <p:cNvSpPr>
            <a:spLocks noGrp="1"/>
          </p:cNvSpPr>
          <p:nvPr>
            <p:ph idx="1"/>
          </p:nvPr>
        </p:nvSpPr>
        <p:spPr>
          <a:xfrm>
            <a:off x="838200" y="2259104"/>
            <a:ext cx="10515600" cy="903643"/>
          </a:xfrm>
        </p:spPr>
        <p:txBody>
          <a:bodyPr>
            <a:normAutofit/>
          </a:bodyPr>
          <a:lstStyle/>
          <a:p>
            <a:r>
              <a:rPr lang="en-US" sz="3600" dirty="0"/>
              <a:t>Renal Denervation</a:t>
            </a:r>
          </a:p>
          <a:p>
            <a:endParaRPr lang="en-US" sz="3600" dirty="0"/>
          </a:p>
        </p:txBody>
      </p:sp>
      <p:pic>
        <p:nvPicPr>
          <p:cNvPr id="7" name="Picture 6" descr="Diagram&#10;&#10;Description automatically generated">
            <a:extLst>
              <a:ext uri="{FF2B5EF4-FFF2-40B4-BE49-F238E27FC236}">
                <a16:creationId xmlns:a16="http://schemas.microsoft.com/office/drawing/2014/main" id="{F3CC9A97-5DD2-3C5D-7610-9E3F6F77EE54}"/>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5948979" y="869830"/>
            <a:ext cx="5272419" cy="5493208"/>
          </a:xfrm>
          <a:prstGeom prst="rect">
            <a:avLst/>
          </a:prstGeom>
        </p:spPr>
      </p:pic>
      <p:sp>
        <p:nvSpPr>
          <p:cNvPr id="9" name="Title 8">
            <a:extLst>
              <a:ext uri="{FF2B5EF4-FFF2-40B4-BE49-F238E27FC236}">
                <a16:creationId xmlns:a16="http://schemas.microsoft.com/office/drawing/2014/main" id="{6FDD29BA-21DF-641F-847B-BE9A5DCB762A}"/>
              </a:ext>
            </a:extLst>
          </p:cNvPr>
          <p:cNvSpPr>
            <a:spLocks noGrp="1"/>
          </p:cNvSpPr>
          <p:nvPr>
            <p:ph type="title"/>
          </p:nvPr>
        </p:nvSpPr>
        <p:spPr>
          <a:xfrm>
            <a:off x="814475" y="494962"/>
            <a:ext cx="8767187" cy="1105949"/>
          </a:xfrm>
        </p:spPr>
        <p:txBody>
          <a:bodyPr/>
          <a:lstStyle/>
          <a:p>
            <a:r>
              <a:rPr lang="en-US" dirty="0"/>
              <a:t>Device-Based Therapies for</a:t>
            </a:r>
            <a:br>
              <a:rPr lang="en-US" dirty="0"/>
            </a:br>
            <a:r>
              <a:rPr lang="en-US" dirty="0"/>
              <a:t>Resistant Hypertension</a:t>
            </a:r>
          </a:p>
        </p:txBody>
      </p:sp>
      <p:sp>
        <p:nvSpPr>
          <p:cNvPr id="10" name="Footer Placeholder 9">
            <a:extLst>
              <a:ext uri="{FF2B5EF4-FFF2-40B4-BE49-F238E27FC236}">
                <a16:creationId xmlns:a16="http://schemas.microsoft.com/office/drawing/2014/main" id="{9AEF3727-6BDB-1B78-8349-E7DFA8140A7D}"/>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srgbClr val="000000">
                    <a:lumMod val="50000"/>
                    <a:lumOff val="50000"/>
                  </a:srgbClr>
                </a:solidFill>
                <a:effectLst/>
                <a:uLnTx/>
                <a:uFillTx/>
                <a:latin typeface="Arial" panose="020B0604020202020204"/>
                <a:ea typeface="+mn-ea"/>
                <a:cs typeface="+mn-cs"/>
              </a:rPr>
              <a:t>Vemulapalli</a:t>
            </a:r>
            <a:r>
              <a:rPr kumimoji="0" lang="en-US" sz="12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 S, et al. </a:t>
            </a:r>
            <a:r>
              <a:rPr kumimoji="0" lang="en-US" sz="1200" b="0" i="1"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Adv Chronic Kidney Dis. </a:t>
            </a:r>
            <a:r>
              <a:rPr kumimoji="0" lang="en-US" sz="12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2014;21(6):489-99. </a:t>
            </a:r>
          </a:p>
        </p:txBody>
      </p:sp>
    </p:spTree>
    <p:extLst>
      <p:ext uri="{BB962C8B-B14F-4D97-AF65-F5344CB8AC3E}">
        <p14:creationId xmlns:p14="http://schemas.microsoft.com/office/powerpoint/2010/main" val="509525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FBCBF-8641-554F-38DF-64EB99709AFD}"/>
              </a:ext>
            </a:extLst>
          </p:cNvPr>
          <p:cNvSpPr>
            <a:spLocks noGrp="1"/>
          </p:cNvSpPr>
          <p:nvPr>
            <p:ph type="title"/>
          </p:nvPr>
        </p:nvSpPr>
        <p:spPr/>
        <p:txBody>
          <a:bodyPr/>
          <a:lstStyle/>
          <a:p>
            <a:r>
              <a:rPr lang="en-US" dirty="0"/>
              <a:t>Renal Denervation</a:t>
            </a:r>
          </a:p>
        </p:txBody>
      </p:sp>
      <p:pic>
        <p:nvPicPr>
          <p:cNvPr id="6" name="Picture 5" descr="Chart, bar chart&#10;&#10;Description automatically generated">
            <a:extLst>
              <a:ext uri="{FF2B5EF4-FFF2-40B4-BE49-F238E27FC236}">
                <a16:creationId xmlns:a16="http://schemas.microsoft.com/office/drawing/2014/main" id="{90356942-9418-896E-5C22-927C6E38134F}"/>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1082" t="1730" r="1419" b="1351"/>
          <a:stretch/>
        </p:blipFill>
        <p:spPr>
          <a:xfrm>
            <a:off x="6723535" y="1830927"/>
            <a:ext cx="5033752" cy="3935172"/>
          </a:xfrm>
          <a:prstGeom prst="rect">
            <a:avLst/>
          </a:prstGeom>
        </p:spPr>
      </p:pic>
      <p:sp>
        <p:nvSpPr>
          <p:cNvPr id="7" name="TextBox 6">
            <a:extLst>
              <a:ext uri="{FF2B5EF4-FFF2-40B4-BE49-F238E27FC236}">
                <a16:creationId xmlns:a16="http://schemas.microsoft.com/office/drawing/2014/main" id="{996343D1-C229-FD94-0AC9-5AC910AE6876}"/>
              </a:ext>
            </a:extLst>
          </p:cNvPr>
          <p:cNvSpPr txBox="1"/>
          <p:nvPr/>
        </p:nvSpPr>
        <p:spPr>
          <a:xfrm>
            <a:off x="6872910" y="1332180"/>
            <a:ext cx="525220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SPYRAL HTN-ON-MED Pilot 3-year Data</a:t>
            </a:r>
          </a:p>
        </p:txBody>
      </p:sp>
      <p:sp>
        <p:nvSpPr>
          <p:cNvPr id="5" name="Footer Placeholder 4">
            <a:extLst>
              <a:ext uri="{FF2B5EF4-FFF2-40B4-BE49-F238E27FC236}">
                <a16:creationId xmlns:a16="http://schemas.microsoft.com/office/drawing/2014/main" id="{6BBDC8DC-040F-A584-D818-D4ED3B08A17A}"/>
              </a:ext>
            </a:extLst>
          </p:cNvPr>
          <p:cNvSpPr>
            <a:spLocks noGrp="1"/>
          </p:cNvSpPr>
          <p:nvPr>
            <p:ph type="ftr" sz="quarter" idx="3"/>
          </p:nvPr>
        </p:nvSpPr>
        <p:spPr>
          <a:xfrm>
            <a:off x="838199" y="6356350"/>
            <a:ext cx="997323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srgbClr val="000000">
                    <a:lumMod val="50000"/>
                    <a:lumOff val="50000"/>
                  </a:srgbClr>
                </a:solidFill>
                <a:effectLst/>
                <a:uLnTx/>
                <a:uFillTx/>
                <a:latin typeface="Arial" panose="020B0604020202020204"/>
                <a:ea typeface="+mn-ea"/>
                <a:cs typeface="+mn-cs"/>
              </a:rPr>
              <a:t>DENERHTN</a:t>
            </a:r>
            <a:r>
              <a:rPr kumimoji="0" lang="en-US" sz="12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 Renal Denervation in Hypertension; </a:t>
            </a:r>
            <a:r>
              <a:rPr kumimoji="0" lang="en-US" sz="1200" b="0" i="0" u="none" strike="noStrike" kern="1200" cap="none" spc="0" normalizeH="0" baseline="0" noProof="0" dirty="0" err="1">
                <a:ln>
                  <a:noFill/>
                </a:ln>
                <a:solidFill>
                  <a:srgbClr val="000000">
                    <a:lumMod val="50000"/>
                    <a:lumOff val="50000"/>
                  </a:srgbClr>
                </a:solidFill>
                <a:effectLst/>
                <a:uLnTx/>
                <a:uFillTx/>
                <a:latin typeface="Arial" panose="020B0604020202020204"/>
                <a:ea typeface="+mn-ea"/>
                <a:cs typeface="+mn-cs"/>
              </a:rPr>
              <a:t>SPYRAL</a:t>
            </a:r>
            <a:r>
              <a:rPr kumimoji="0" lang="en-US" sz="12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 </a:t>
            </a:r>
            <a:r>
              <a:rPr kumimoji="0" lang="en-US" sz="1200" b="0" i="0" u="none" strike="noStrike" kern="1200" cap="none" spc="0" normalizeH="0" baseline="0" noProof="0" dirty="0" err="1">
                <a:ln>
                  <a:noFill/>
                </a:ln>
                <a:solidFill>
                  <a:srgbClr val="000000">
                    <a:lumMod val="50000"/>
                    <a:lumOff val="50000"/>
                  </a:srgbClr>
                </a:solidFill>
                <a:effectLst/>
                <a:uLnTx/>
                <a:uFillTx/>
                <a:latin typeface="Arial" panose="020B0604020202020204"/>
                <a:ea typeface="+mn-ea"/>
                <a:cs typeface="+mn-cs"/>
              </a:rPr>
              <a:t>HTN</a:t>
            </a:r>
            <a:r>
              <a:rPr kumimoji="0" lang="en-US" sz="12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-ON-MED; Global Clinical Study of Renal Denervation With the </a:t>
            </a:r>
            <a:r>
              <a:rPr kumimoji="0" lang="en-US" sz="1200" b="0" i="0" u="none" strike="noStrike" kern="1200" cap="none" spc="0" normalizeH="0" baseline="0" noProof="0" dirty="0" err="1">
                <a:ln>
                  <a:noFill/>
                </a:ln>
                <a:solidFill>
                  <a:srgbClr val="000000">
                    <a:lumMod val="50000"/>
                    <a:lumOff val="50000"/>
                  </a:srgbClr>
                </a:solidFill>
                <a:effectLst/>
                <a:uLnTx/>
                <a:uFillTx/>
                <a:latin typeface="Arial" panose="020B0604020202020204"/>
                <a:ea typeface="+mn-ea"/>
                <a:cs typeface="+mn-cs"/>
              </a:rPr>
              <a:t>Symplicity</a:t>
            </a:r>
            <a:r>
              <a:rPr kumimoji="0" lang="en-US" sz="12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 </a:t>
            </a:r>
            <a:r>
              <a:rPr kumimoji="0" lang="en-US" sz="1200" b="0" i="0" u="none" strike="noStrike" kern="1200" cap="none" spc="0" normalizeH="0" baseline="0" noProof="0" dirty="0" err="1">
                <a:ln>
                  <a:noFill/>
                </a:ln>
                <a:solidFill>
                  <a:srgbClr val="000000">
                    <a:lumMod val="50000"/>
                    <a:lumOff val="50000"/>
                  </a:srgbClr>
                </a:solidFill>
                <a:effectLst/>
                <a:uLnTx/>
                <a:uFillTx/>
                <a:latin typeface="Arial" panose="020B0604020202020204"/>
                <a:ea typeface="+mn-ea"/>
                <a:cs typeface="+mn-cs"/>
              </a:rPr>
              <a:t>Spyral</a:t>
            </a:r>
            <a:r>
              <a:rPr kumimoji="0" lang="en-US" sz="12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 Multi-electrode Renal Denervation System in Patients With Uncontrolled Hypertension on Standard Medical Therapy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srgbClr val="000000">
                    <a:lumMod val="50000"/>
                    <a:lumOff val="50000"/>
                  </a:srgbClr>
                </a:solidFill>
                <a:effectLst/>
                <a:uLnTx/>
                <a:uFillTx/>
                <a:latin typeface="Arial" panose="020B0604020202020204"/>
                <a:ea typeface="+mn-ea"/>
                <a:cs typeface="+mn-cs"/>
              </a:rPr>
              <a:t>Mahfoud</a:t>
            </a:r>
            <a:r>
              <a:rPr kumimoji="0" lang="en-US" sz="12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 F, et al. </a:t>
            </a:r>
            <a:r>
              <a:rPr kumimoji="0" lang="en-US" sz="1200" b="0" i="1"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Lancet. </a:t>
            </a:r>
            <a:r>
              <a:rPr kumimoji="0" lang="en-US" sz="12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2022;399(10333):1401-1410.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Azizi M, et al. </a:t>
            </a:r>
            <a:r>
              <a:rPr kumimoji="0" lang="en-US" sz="1200" b="0" i="1"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Lancet. </a:t>
            </a:r>
            <a:r>
              <a:rPr kumimoji="0" lang="en-US" sz="12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2015;385(9981):1957-65. </a:t>
            </a:r>
          </a:p>
        </p:txBody>
      </p:sp>
      <p:pic>
        <p:nvPicPr>
          <p:cNvPr id="8" name="Picture 7" descr="Chart, waterfall chart&#10;&#10;Description automatically generated">
            <a:extLst>
              <a:ext uri="{FF2B5EF4-FFF2-40B4-BE49-F238E27FC236}">
                <a16:creationId xmlns:a16="http://schemas.microsoft.com/office/drawing/2014/main" id="{06E3B3F7-B81E-C815-B79B-DDE5E3A83712}"/>
              </a:ext>
            </a:extLst>
          </p:cNvPr>
          <p:cNvPicPr>
            <a:picLocks noChangeAspect="1"/>
          </p:cNvPicPr>
          <p:nvPr/>
        </p:nvPicPr>
        <p:blipFill>
          <a:blip r:embed="rId4"/>
          <a:stretch>
            <a:fillRect/>
          </a:stretch>
        </p:blipFill>
        <p:spPr>
          <a:xfrm>
            <a:off x="732610" y="1430810"/>
            <a:ext cx="5523335" cy="3905195"/>
          </a:xfrm>
          <a:prstGeom prst="rect">
            <a:avLst/>
          </a:prstGeom>
        </p:spPr>
      </p:pic>
    </p:spTree>
    <p:extLst>
      <p:ext uri="{BB962C8B-B14F-4D97-AF65-F5344CB8AC3E}">
        <p14:creationId xmlns:p14="http://schemas.microsoft.com/office/powerpoint/2010/main" val="2585637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HOTG">
  <a:themeElements>
    <a:clrScheme name="DHOTG -OFFICIAL-FINAL">
      <a:dk1>
        <a:srgbClr val="000000"/>
      </a:dk1>
      <a:lt1>
        <a:sysClr val="window" lastClr="FFFFFF"/>
      </a:lt1>
      <a:dk2>
        <a:srgbClr val="373648"/>
      </a:dk2>
      <a:lt2>
        <a:srgbClr val="F3F3F3"/>
      </a:lt2>
      <a:accent1>
        <a:srgbClr val="00539B"/>
      </a:accent1>
      <a:accent2>
        <a:srgbClr val="001A57"/>
      </a:accent2>
      <a:accent3>
        <a:srgbClr val="0736A4"/>
      </a:accent3>
      <a:accent4>
        <a:srgbClr val="005587"/>
      </a:accent4>
      <a:accent5>
        <a:srgbClr val="0577B1"/>
      </a:accent5>
      <a:accent6>
        <a:srgbClr val="339898"/>
      </a:accent6>
      <a:hlink>
        <a:srgbClr val="00539B"/>
      </a:hlink>
      <a:folHlink>
        <a:srgbClr val="6666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HOTG" id="{C0648E09-1E89-2E4D-B232-69DC4BC48E1C}" vid="{762E6EF4-10C7-7242-B669-96A1E6922AF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DHOTG</Template>
  <TotalTime>0</TotalTime>
  <Words>998</Words>
  <Application>Microsoft Office PowerPoint</Application>
  <PresentationFormat>Widescreen</PresentationFormat>
  <Paragraphs>112</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Wingdings</vt:lpstr>
      <vt:lpstr>DHOTG</vt:lpstr>
      <vt:lpstr>New Modalities and MOAs for Resistant Hypertension?</vt:lpstr>
      <vt:lpstr>Disclaimer</vt:lpstr>
      <vt:lpstr>Disclaimer</vt:lpstr>
      <vt:lpstr>Specific Therapeutic Regimens</vt:lpstr>
      <vt:lpstr>4th Line Antihypertensive Agents and Beyond</vt:lpstr>
      <vt:lpstr>Heartrate</vt:lpstr>
      <vt:lpstr>6th Line Therapy – Direct Vasodilators </vt:lpstr>
      <vt:lpstr>Device-Based Therapies for Resistant Hypertension</vt:lpstr>
      <vt:lpstr>Renal Denervation</vt:lpstr>
      <vt:lpstr>Renal Denervation</vt:lpstr>
      <vt:lpstr>New Medical Therapies in Development</vt:lpstr>
      <vt:lpstr>Key Messages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2022-11-10T14:36:42Z</dcterms:created>
  <dcterms:modified xsi:type="dcterms:W3CDTF">2022-11-10T14:39:15Z</dcterms:modified>
</cp:coreProperties>
</file>