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0" r:id="rId1"/>
  </p:sldMasterIdLst>
  <p:notesMasterIdLst>
    <p:notesMasterId r:id="rId10"/>
  </p:notesMasterIdLst>
  <p:sldIdLst>
    <p:sldId id="2134806124" r:id="rId2"/>
    <p:sldId id="256" r:id="rId3"/>
    <p:sldId id="525" r:id="rId4"/>
    <p:sldId id="2134806129" r:id="rId5"/>
    <p:sldId id="2134806127" r:id="rId6"/>
    <p:sldId id="2134806128" r:id="rId7"/>
    <p:sldId id="261" r:id="rId8"/>
    <p:sldId id="2134806130"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84" userDrawn="1">
          <p15:clr>
            <a:srgbClr val="A4A3A4"/>
          </p15:clr>
        </p15:guide>
        <p15:guide id="3" orient="horz" pos="1554" userDrawn="1">
          <p15:clr>
            <a:srgbClr val="A4A3A4"/>
          </p15:clr>
        </p15:guide>
        <p15:guide id="4" pos="7464" userDrawn="1">
          <p15:clr>
            <a:srgbClr val="A4A3A4"/>
          </p15:clr>
        </p15:guide>
        <p15:guide id="6" orient="horz" pos="3270" userDrawn="1">
          <p15:clr>
            <a:srgbClr val="A4A3A4"/>
          </p15:clr>
        </p15:guide>
        <p15:guide id="7" pos="1458" userDrawn="1">
          <p15:clr>
            <a:srgbClr val="A4A3A4"/>
          </p15:clr>
        </p15:guide>
        <p15:guide id="9" orient="horz" pos="907" userDrawn="1">
          <p15:clr>
            <a:srgbClr val="A4A3A4"/>
          </p15:clr>
        </p15:guide>
        <p15:guide id="10" orient="horz" pos="2400" userDrawn="1">
          <p15:clr>
            <a:srgbClr val="A4A3A4"/>
          </p15:clr>
        </p15:guide>
        <p15:guide id="11" orient="horz" pos="3431" userDrawn="1">
          <p15:clr>
            <a:srgbClr val="A4A3A4"/>
          </p15:clr>
        </p15:guide>
        <p15:guide id="12" pos="588" userDrawn="1">
          <p15:clr>
            <a:srgbClr val="A4A3A4"/>
          </p15:clr>
        </p15:guide>
        <p15:guide id="13" pos="3966" userDrawn="1">
          <p15:clr>
            <a:srgbClr val="A4A3A4"/>
          </p15:clr>
        </p15:guide>
        <p15:guide id="14" pos="296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2ADE2"/>
    <a:srgbClr val="4E8CD6"/>
    <a:srgbClr val="00B000"/>
    <a:srgbClr val="33CC33"/>
    <a:srgbClr val="008000"/>
    <a:srgbClr val="883838"/>
    <a:srgbClr val="660066"/>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6327"/>
  </p:normalViewPr>
  <p:slideViewPr>
    <p:cSldViewPr snapToGrid="0">
      <p:cViewPr varScale="1">
        <p:scale>
          <a:sx n="86" d="100"/>
          <a:sy n="86" d="100"/>
        </p:scale>
        <p:origin x="96" y="600"/>
      </p:cViewPr>
      <p:guideLst>
        <p:guide orient="horz" pos="384"/>
        <p:guide orient="horz" pos="1554"/>
        <p:guide pos="7464"/>
        <p:guide orient="horz" pos="3270"/>
        <p:guide pos="1458"/>
        <p:guide orient="horz" pos="907"/>
        <p:guide orient="horz" pos="2400"/>
        <p:guide orient="horz" pos="3431"/>
        <p:guide pos="588"/>
        <p:guide pos="3966"/>
        <p:guide pos="29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8/10/relationships/authors" Target="author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575454-C377-B345-8B2C-EF3AD7A6C819}" type="datetimeFigureOut">
              <a:rPr lang="en-US" smtClean="0"/>
              <a:t>11/10/2022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6B113A-BE07-C949-8D20-647FF8A124AE}" type="slidenum">
              <a:rPr lang="en-US" smtClean="0"/>
              <a:t>‹#›</a:t>
            </a:fld>
            <a:endParaRPr lang="en-US"/>
          </a:p>
        </p:txBody>
      </p:sp>
    </p:spTree>
    <p:extLst>
      <p:ext uri="{BB962C8B-B14F-4D97-AF65-F5344CB8AC3E}">
        <p14:creationId xmlns:p14="http://schemas.microsoft.com/office/powerpoint/2010/main" val="13814668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6B113A-BE07-C949-8D20-647FF8A124AE}" type="slidenum">
              <a:rPr lang="en-US" smtClean="0"/>
              <a:t>5</a:t>
            </a:fld>
            <a:endParaRPr lang="en-US"/>
          </a:p>
        </p:txBody>
      </p:sp>
    </p:spTree>
    <p:extLst>
      <p:ext uri="{BB962C8B-B14F-4D97-AF65-F5344CB8AC3E}">
        <p14:creationId xmlns:p14="http://schemas.microsoft.com/office/powerpoint/2010/main" val="150461024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gradFill>
          <a:gsLst>
            <a:gs pos="84000">
              <a:srgbClr val="EDEDED"/>
            </a:gs>
            <a:gs pos="57000">
              <a:schemeClr val="bg1"/>
            </a:gs>
            <a:gs pos="100000">
              <a:schemeClr val="bg2">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831850" y="1101482"/>
            <a:ext cx="10515600" cy="2825748"/>
          </a:xfrm>
        </p:spPr>
        <p:txBody>
          <a:bodyPr anchor="b">
            <a:normAutofit/>
          </a:bodyPr>
          <a:lstStyle>
            <a:lvl1pPr>
              <a:defRPr sz="4800">
                <a:solidFill>
                  <a:schemeClr val="accent1"/>
                </a:solidFill>
              </a:defRPr>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831850" y="4208338"/>
            <a:ext cx="10515600" cy="1766887"/>
          </a:xfrm>
          <a:prstGeom prst="rect">
            <a:avLst/>
          </a:prstGeom>
        </p:spPr>
        <p:txBody>
          <a:bodyPr>
            <a:normAutofit/>
          </a:bodyPr>
          <a:lstStyle>
            <a:lvl1pPr marL="0" indent="0">
              <a:buNone/>
              <a:defRPr sz="2000">
                <a:solidFill>
                  <a:schemeClr val="bg2">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cxnSp>
        <p:nvCxnSpPr>
          <p:cNvPr id="16" name="Straight Connector 15">
            <a:extLst>
              <a:ext uri="{FF2B5EF4-FFF2-40B4-BE49-F238E27FC236}">
                <a16:creationId xmlns:a16="http://schemas.microsoft.com/office/drawing/2014/main" id="{D0CC67B0-1237-46F2-B879-34B77487522D}"/>
              </a:ext>
            </a:extLst>
          </p:cNvPr>
          <p:cNvCxnSpPr/>
          <p:nvPr/>
        </p:nvCxnSpPr>
        <p:spPr>
          <a:xfrm>
            <a:off x="831850" y="1101482"/>
            <a:ext cx="105156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Footer Placeholder 4">
            <a:extLst>
              <a:ext uri="{FF2B5EF4-FFF2-40B4-BE49-F238E27FC236}">
                <a16:creationId xmlns:a16="http://schemas.microsoft.com/office/drawing/2014/main" id="{97C5F604-5875-43F7-B477-70FB1C866798}"/>
              </a:ext>
            </a:extLst>
          </p:cNvPr>
          <p:cNvSpPr>
            <a:spLocks noGrp="1"/>
          </p:cNvSpPr>
          <p:nvPr>
            <p:ph type="ftr" sz="quarter" idx="3"/>
          </p:nvPr>
        </p:nvSpPr>
        <p:spPr>
          <a:xfrm>
            <a:off x="838200" y="6356350"/>
            <a:ext cx="10509250" cy="365125"/>
          </a:xfrm>
          <a:prstGeom prst="rect">
            <a:avLst/>
          </a:prstGeom>
        </p:spPr>
        <p:txBody>
          <a:bodyPr vert="horz" lIns="91440" tIns="45720" rIns="91440" bIns="45720" rtlCol="0" anchor="b"/>
          <a:lstStyle>
            <a:lvl1pPr algn="l">
              <a:defRPr sz="1200">
                <a:solidFill>
                  <a:schemeClr val="tx1">
                    <a:lumMod val="50000"/>
                    <a:lumOff val="50000"/>
                  </a:schemeClr>
                </a:solidFill>
              </a:defRPr>
            </a:lvl1pPr>
          </a:lstStyle>
          <a:p>
            <a:endParaRPr lang="en-US"/>
          </a:p>
        </p:txBody>
      </p:sp>
      <p:pic>
        <p:nvPicPr>
          <p:cNvPr id="8" name="Picture 7">
            <a:extLst>
              <a:ext uri="{FF2B5EF4-FFF2-40B4-BE49-F238E27FC236}">
                <a16:creationId xmlns:a16="http://schemas.microsoft.com/office/drawing/2014/main" id="{3390C64D-9995-4CD5-AD94-B104F638C5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1849" y="184778"/>
            <a:ext cx="4343365" cy="675353"/>
          </a:xfrm>
          <a:prstGeom prst="rect">
            <a:avLst/>
          </a:prstGeom>
        </p:spPr>
      </p:pic>
      <p:pic>
        <p:nvPicPr>
          <p:cNvPr id="2" name="Picture 1">
            <a:extLst>
              <a:ext uri="{FF2B5EF4-FFF2-40B4-BE49-F238E27FC236}">
                <a16:creationId xmlns:a16="http://schemas.microsoft.com/office/drawing/2014/main" id="{D547F72E-5064-4C5E-AB7F-BE55D321DE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0" y="6093534"/>
            <a:ext cx="1267742" cy="649084"/>
          </a:xfrm>
          <a:prstGeom prst="rect">
            <a:avLst/>
          </a:prstGeom>
        </p:spPr>
      </p:pic>
    </p:spTree>
    <p:extLst>
      <p:ext uri="{BB962C8B-B14F-4D97-AF65-F5344CB8AC3E}">
        <p14:creationId xmlns:p14="http://schemas.microsoft.com/office/powerpoint/2010/main" val="38860478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1" name="Footer Placeholder 4">
            <a:extLst>
              <a:ext uri="{FF2B5EF4-FFF2-40B4-BE49-F238E27FC236}">
                <a16:creationId xmlns:a16="http://schemas.microsoft.com/office/drawing/2014/main" id="{53A0B1A1-466A-4562-8ACB-1D04390A0324}"/>
              </a:ext>
            </a:extLst>
          </p:cNvPr>
          <p:cNvSpPr>
            <a:spLocks noGrp="1"/>
          </p:cNvSpPr>
          <p:nvPr>
            <p:ph type="ftr" sz="quarter" idx="3"/>
          </p:nvPr>
        </p:nvSpPr>
        <p:spPr>
          <a:xfrm>
            <a:off x="838199" y="6356350"/>
            <a:ext cx="9067801" cy="365125"/>
          </a:xfrm>
          <a:prstGeom prst="rect">
            <a:avLst/>
          </a:prstGeom>
        </p:spPr>
        <p:txBody>
          <a:bodyPr vert="horz" lIns="91440" tIns="45720" rIns="91440" bIns="45720" rtlCol="0" anchor="b"/>
          <a:lstStyle>
            <a:lvl1pPr algn="l">
              <a:defRPr sz="1200">
                <a:solidFill>
                  <a:schemeClr val="tx1">
                    <a:lumMod val="50000"/>
                    <a:lumOff val="50000"/>
                  </a:schemeClr>
                </a:solidFill>
              </a:defRPr>
            </a:lvl1pPr>
          </a:lstStyle>
          <a:p>
            <a:endParaRPr lang="en-US"/>
          </a:p>
        </p:txBody>
      </p:sp>
      <p:pic>
        <p:nvPicPr>
          <p:cNvPr id="8" name="Picture 7">
            <a:extLst>
              <a:ext uri="{FF2B5EF4-FFF2-40B4-BE49-F238E27FC236}">
                <a16:creationId xmlns:a16="http://schemas.microsoft.com/office/drawing/2014/main" id="{8E4D5BA8-F570-4D81-8773-A8C86E51C6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96251" y="6384248"/>
            <a:ext cx="1971198" cy="306503"/>
          </a:xfrm>
          <a:prstGeom prst="rect">
            <a:avLst/>
          </a:prstGeom>
        </p:spPr>
      </p:pic>
    </p:spTree>
    <p:extLst>
      <p:ext uri="{BB962C8B-B14F-4D97-AF65-F5344CB8AC3E}">
        <p14:creationId xmlns:p14="http://schemas.microsoft.com/office/powerpoint/2010/main" val="2767813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2800" y="274638"/>
            <a:ext cx="10566400" cy="1143000"/>
          </a:xfrm>
        </p:spPr>
        <p:txBody>
          <a:bodyPr/>
          <a:lstStyle/>
          <a:p>
            <a:r>
              <a:rPr lang="en-US"/>
              <a:t>Click to edit Master title style</a:t>
            </a:r>
            <a:endParaRPr lang="en-US" dirty="0"/>
          </a:p>
        </p:txBody>
      </p:sp>
      <p:sp>
        <p:nvSpPr>
          <p:cNvPr id="4" name="Date Placeholder 3"/>
          <p:cNvSpPr>
            <a:spLocks noGrp="1"/>
          </p:cNvSpPr>
          <p:nvPr>
            <p:ph type="dt" sz="half" idx="10"/>
          </p:nvPr>
        </p:nvSpPr>
        <p:spPr/>
        <p:txBody>
          <a:bodyPr/>
          <a:lstStyle/>
          <a:p>
            <a:fld id="{03F41C87-7AD9-4845-A077-840E4A0F3F06}" type="datetimeFigureOut">
              <a:rPr lang="en-US" smtClean="0"/>
              <a:t>11/10/2022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013F82-EE5E-44EE-A61D-E31C6657F26F}" type="slidenum">
              <a:rPr lang="en-US" smtClean="0"/>
              <a:t>‹#›</a:t>
            </a:fld>
            <a:endParaRPr lang="en-US"/>
          </a:p>
        </p:txBody>
      </p:sp>
      <p:sp>
        <p:nvSpPr>
          <p:cNvPr id="8" name="Content Placeholder 7"/>
          <p:cNvSpPr>
            <a:spLocks noGrp="1"/>
          </p:cNvSpPr>
          <p:nvPr>
            <p:ph sz="quarter" idx="13"/>
          </p:nvPr>
        </p:nvSpPr>
        <p:spPr>
          <a:xfrm>
            <a:off x="812800" y="1600200"/>
            <a:ext cx="105664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62201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Custom Layout">
    <p:spTree>
      <p:nvGrpSpPr>
        <p:cNvPr id="1" name=""/>
        <p:cNvGrpSpPr/>
        <p:nvPr/>
      </p:nvGrpSpPr>
      <p:grpSpPr>
        <a:xfrm>
          <a:off x="0" y="0"/>
          <a:ext cx="0" cy="0"/>
          <a:chOff x="0" y="0"/>
          <a:chExt cx="0" cy="0"/>
        </a:xfrm>
      </p:grpSpPr>
      <p:sp>
        <p:nvSpPr>
          <p:cNvPr id="6" name="Text Placeholder 2"/>
          <p:cNvSpPr>
            <a:spLocks noGrp="1"/>
          </p:cNvSpPr>
          <p:nvPr>
            <p:ph idx="1"/>
          </p:nvPr>
        </p:nvSpPr>
        <p:spPr>
          <a:xfrm>
            <a:off x="609600" y="784959"/>
            <a:ext cx="10972800" cy="5571392"/>
          </a:xfrm>
          <a:prstGeom prst="rect">
            <a:avLst/>
          </a:prstGeom>
        </p:spPr>
        <p:txBody>
          <a:bodyPr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Placeholder 1"/>
          <p:cNvSpPr>
            <a:spLocks noGrp="1"/>
          </p:cNvSpPr>
          <p:nvPr>
            <p:ph type="title"/>
          </p:nvPr>
        </p:nvSpPr>
        <p:spPr>
          <a:xfrm>
            <a:off x="166589" y="134974"/>
            <a:ext cx="10972800" cy="446501"/>
          </a:xfrm>
          <a:prstGeom prst="rect">
            <a:avLst/>
          </a:prstGeom>
        </p:spPr>
        <p:txBody>
          <a:bodyPr rtlCol="0">
            <a:noAutofit/>
          </a:bodyPr>
          <a:lstStyle>
            <a:lvl1pPr>
              <a:defRPr sz="2400"/>
            </a:lvl1pPr>
          </a:lstStyle>
          <a:p>
            <a:r>
              <a:rPr lang="en-US" dirty="0"/>
              <a:t>Click to edit Master title style</a:t>
            </a:r>
          </a:p>
        </p:txBody>
      </p:sp>
    </p:spTree>
    <p:extLst>
      <p:ext uri="{BB962C8B-B14F-4D97-AF65-F5344CB8AC3E}">
        <p14:creationId xmlns:p14="http://schemas.microsoft.com/office/powerpoint/2010/main" val="817788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2_Title Slide">
    <p:bg>
      <p:bgPr>
        <a:gradFill>
          <a:gsLst>
            <a:gs pos="84000">
              <a:srgbClr val="EDEDED"/>
            </a:gs>
            <a:gs pos="57000">
              <a:schemeClr val="bg1"/>
            </a:gs>
            <a:gs pos="100000">
              <a:schemeClr val="bg2">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831850" y="1101482"/>
            <a:ext cx="10515600" cy="2825748"/>
          </a:xfrm>
        </p:spPr>
        <p:txBody>
          <a:bodyPr anchor="ctr">
            <a:normAutofit/>
          </a:bodyPr>
          <a:lstStyle>
            <a:lvl1pPr algn="ctr">
              <a:defRPr sz="4000">
                <a:solidFill>
                  <a:schemeClr val="accent1"/>
                </a:solidFill>
              </a:defRPr>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831850" y="4208338"/>
            <a:ext cx="10515600" cy="1766887"/>
          </a:xfrm>
          <a:prstGeom prst="rect">
            <a:avLst/>
          </a:prstGeom>
        </p:spPr>
        <p:txBody>
          <a:bodyPr>
            <a:normAutofit/>
          </a:bodyPr>
          <a:lstStyle>
            <a:lvl1pPr marL="0" indent="0" algn="ctr">
              <a:buNone/>
              <a:defRPr sz="2000">
                <a:solidFill>
                  <a:schemeClr val="bg2">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cxnSp>
        <p:nvCxnSpPr>
          <p:cNvPr id="16" name="Straight Connector 15">
            <a:extLst>
              <a:ext uri="{FF2B5EF4-FFF2-40B4-BE49-F238E27FC236}">
                <a16:creationId xmlns:a16="http://schemas.microsoft.com/office/drawing/2014/main" id="{D0CC67B0-1237-46F2-B879-34B77487522D}"/>
              </a:ext>
            </a:extLst>
          </p:cNvPr>
          <p:cNvCxnSpPr/>
          <p:nvPr/>
        </p:nvCxnSpPr>
        <p:spPr>
          <a:xfrm>
            <a:off x="831850" y="1101482"/>
            <a:ext cx="105156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Footer Placeholder 4">
            <a:extLst>
              <a:ext uri="{FF2B5EF4-FFF2-40B4-BE49-F238E27FC236}">
                <a16:creationId xmlns:a16="http://schemas.microsoft.com/office/drawing/2014/main" id="{97C5F604-5875-43F7-B477-70FB1C866798}"/>
              </a:ext>
            </a:extLst>
          </p:cNvPr>
          <p:cNvSpPr>
            <a:spLocks noGrp="1"/>
          </p:cNvSpPr>
          <p:nvPr>
            <p:ph type="ftr" sz="quarter" idx="3"/>
          </p:nvPr>
        </p:nvSpPr>
        <p:spPr>
          <a:xfrm>
            <a:off x="838200" y="6356350"/>
            <a:ext cx="10509250" cy="365125"/>
          </a:xfrm>
          <a:prstGeom prst="rect">
            <a:avLst/>
          </a:prstGeom>
        </p:spPr>
        <p:txBody>
          <a:bodyPr vert="horz" lIns="91440" tIns="45720" rIns="91440" bIns="45720" rtlCol="0" anchor="b"/>
          <a:lstStyle>
            <a:lvl1pPr algn="l">
              <a:defRPr sz="1200">
                <a:solidFill>
                  <a:schemeClr val="tx1">
                    <a:lumMod val="50000"/>
                    <a:lumOff val="50000"/>
                  </a:schemeClr>
                </a:solidFill>
              </a:defRPr>
            </a:lvl1pPr>
          </a:lstStyle>
          <a:p>
            <a:endParaRPr lang="en-US"/>
          </a:p>
        </p:txBody>
      </p:sp>
      <p:pic>
        <p:nvPicPr>
          <p:cNvPr id="7" name="Picture 6">
            <a:extLst>
              <a:ext uri="{FF2B5EF4-FFF2-40B4-BE49-F238E27FC236}">
                <a16:creationId xmlns:a16="http://schemas.microsoft.com/office/drawing/2014/main" id="{1FF9F2CB-EA79-4C5E-9229-EA26FA6FBE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1849" y="184778"/>
            <a:ext cx="4343365" cy="675353"/>
          </a:xfrm>
          <a:prstGeom prst="rect">
            <a:avLst/>
          </a:prstGeom>
        </p:spPr>
      </p:pic>
      <p:pic>
        <p:nvPicPr>
          <p:cNvPr id="2" name="Picture 1">
            <a:extLst>
              <a:ext uri="{FF2B5EF4-FFF2-40B4-BE49-F238E27FC236}">
                <a16:creationId xmlns:a16="http://schemas.microsoft.com/office/drawing/2014/main" id="{35EC796F-F356-478A-891A-18D91809F8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0" y="6093534"/>
            <a:ext cx="1267742" cy="649084"/>
          </a:xfrm>
          <a:prstGeom prst="rect">
            <a:avLst/>
          </a:prstGeom>
        </p:spPr>
      </p:pic>
    </p:spTree>
    <p:extLst>
      <p:ext uri="{BB962C8B-B14F-4D97-AF65-F5344CB8AC3E}">
        <p14:creationId xmlns:p14="http://schemas.microsoft.com/office/powerpoint/2010/main" val="32401417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p:bg>
      <p:bgPr>
        <a:solidFill>
          <a:schemeClr val="bg1"/>
        </a:solidFill>
        <a:effectLst/>
      </p:bgPr>
    </p:bg>
    <p:spTree>
      <p:nvGrpSpPr>
        <p:cNvPr id="1" name=""/>
        <p:cNvGrpSpPr/>
        <p:nvPr/>
      </p:nvGrpSpPr>
      <p:grpSpPr>
        <a:xfrm>
          <a:off x="0" y="0"/>
          <a:ext cx="0" cy="0"/>
          <a:chOff x="0" y="0"/>
          <a:chExt cx="0" cy="0"/>
        </a:xfrm>
      </p:grpSpPr>
      <p:sp>
        <p:nvSpPr>
          <p:cNvPr id="11" name="Text Placeholder 2">
            <a:extLst>
              <a:ext uri="{FF2B5EF4-FFF2-40B4-BE49-F238E27FC236}">
                <a16:creationId xmlns:a16="http://schemas.microsoft.com/office/drawing/2014/main" id="{ABB2845A-FE0D-4248-9631-7DC48D0A2919}"/>
              </a:ext>
            </a:extLst>
          </p:cNvPr>
          <p:cNvSpPr>
            <a:spLocks noGrp="1"/>
          </p:cNvSpPr>
          <p:nvPr>
            <p:ph idx="1"/>
          </p:nvPr>
        </p:nvSpPr>
        <p:spPr>
          <a:xfrm>
            <a:off x="838200" y="1285336"/>
            <a:ext cx="10515600" cy="489162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itle Placeholder 1">
            <a:extLst>
              <a:ext uri="{FF2B5EF4-FFF2-40B4-BE49-F238E27FC236}">
                <a16:creationId xmlns:a16="http://schemas.microsoft.com/office/drawing/2014/main" id="{78B0C919-FF28-42EE-A4DF-11CA0D523EAD}"/>
              </a:ext>
            </a:extLst>
          </p:cNvPr>
          <p:cNvSpPr>
            <a:spLocks noGrp="1"/>
          </p:cNvSpPr>
          <p:nvPr>
            <p:ph type="title"/>
          </p:nvPr>
        </p:nvSpPr>
        <p:spPr>
          <a:xfrm>
            <a:off x="838200" y="-1"/>
            <a:ext cx="10515600" cy="1105949"/>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5" name="Footer Placeholder 4">
            <a:extLst>
              <a:ext uri="{FF2B5EF4-FFF2-40B4-BE49-F238E27FC236}">
                <a16:creationId xmlns:a16="http://schemas.microsoft.com/office/drawing/2014/main" id="{25AFDC72-9DA5-4DD9-88B4-F37DFF4DB492}"/>
              </a:ext>
            </a:extLst>
          </p:cNvPr>
          <p:cNvSpPr>
            <a:spLocks noGrp="1"/>
          </p:cNvSpPr>
          <p:nvPr>
            <p:ph type="ftr" sz="quarter" idx="3"/>
          </p:nvPr>
        </p:nvSpPr>
        <p:spPr>
          <a:xfrm>
            <a:off x="838200" y="6356350"/>
            <a:ext cx="8895348" cy="365125"/>
          </a:xfrm>
          <a:prstGeom prst="rect">
            <a:avLst/>
          </a:prstGeom>
        </p:spPr>
        <p:txBody>
          <a:bodyPr vert="horz" lIns="91440" tIns="45720" rIns="91440" bIns="45720" rtlCol="0" anchor="b"/>
          <a:lstStyle>
            <a:lvl1pPr algn="l">
              <a:defRPr sz="1200">
                <a:solidFill>
                  <a:schemeClr val="tx1">
                    <a:lumMod val="50000"/>
                    <a:lumOff val="50000"/>
                  </a:schemeClr>
                </a:solidFill>
              </a:defRPr>
            </a:lvl1pPr>
          </a:lstStyle>
          <a:p>
            <a:endParaRPr lang="en-US"/>
          </a:p>
        </p:txBody>
      </p:sp>
    </p:spTree>
    <p:extLst>
      <p:ext uri="{BB962C8B-B14F-4D97-AF65-F5344CB8AC3E}">
        <p14:creationId xmlns:p14="http://schemas.microsoft.com/office/powerpoint/2010/main" val="40036442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838200" y="1285335"/>
            <a:ext cx="5181600" cy="489162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6172200" y="1285335"/>
            <a:ext cx="5181600" cy="489162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itle Placeholder 1">
            <a:extLst>
              <a:ext uri="{FF2B5EF4-FFF2-40B4-BE49-F238E27FC236}">
                <a16:creationId xmlns:a16="http://schemas.microsoft.com/office/drawing/2014/main" id="{A0B7BC85-F755-4A96-AA38-4AA14AE96193}"/>
              </a:ext>
            </a:extLst>
          </p:cNvPr>
          <p:cNvSpPr>
            <a:spLocks noGrp="1"/>
          </p:cNvSpPr>
          <p:nvPr>
            <p:ph type="title"/>
          </p:nvPr>
        </p:nvSpPr>
        <p:spPr>
          <a:xfrm>
            <a:off x="838200" y="-1"/>
            <a:ext cx="10515600" cy="1105949"/>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5" name="Footer Placeholder 4">
            <a:extLst>
              <a:ext uri="{FF2B5EF4-FFF2-40B4-BE49-F238E27FC236}">
                <a16:creationId xmlns:a16="http://schemas.microsoft.com/office/drawing/2014/main" id="{D9C0F7D2-D936-4BA8-B82F-8A02FEEA9309}"/>
              </a:ext>
            </a:extLst>
          </p:cNvPr>
          <p:cNvSpPr>
            <a:spLocks noGrp="1"/>
          </p:cNvSpPr>
          <p:nvPr>
            <p:ph type="ftr" sz="quarter" idx="3"/>
          </p:nvPr>
        </p:nvSpPr>
        <p:spPr>
          <a:xfrm>
            <a:off x="838200" y="6356350"/>
            <a:ext cx="8895348" cy="365125"/>
          </a:xfrm>
          <a:prstGeom prst="rect">
            <a:avLst/>
          </a:prstGeom>
        </p:spPr>
        <p:txBody>
          <a:bodyPr vert="horz" lIns="91440" tIns="45720" rIns="91440" bIns="45720" rtlCol="0" anchor="b"/>
          <a:lstStyle>
            <a:lvl1pPr algn="l">
              <a:defRPr sz="1200">
                <a:solidFill>
                  <a:schemeClr val="tx1">
                    <a:lumMod val="50000"/>
                    <a:lumOff val="50000"/>
                  </a:schemeClr>
                </a:solidFill>
              </a:defRPr>
            </a:lvl1pPr>
          </a:lstStyle>
          <a:p>
            <a:endParaRPr lang="en-US"/>
          </a:p>
        </p:txBody>
      </p:sp>
    </p:spTree>
    <p:extLst>
      <p:ext uri="{BB962C8B-B14F-4D97-AF65-F5344CB8AC3E}">
        <p14:creationId xmlns:p14="http://schemas.microsoft.com/office/powerpoint/2010/main" val="41200924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839788" y="1285337"/>
            <a:ext cx="5157787" cy="586596"/>
          </a:xfrm>
          <a:prstGeom prst="rect">
            <a:avLst/>
          </a:prstGeom>
        </p:spPr>
        <p:txBody>
          <a:bodyPr anchor="b">
            <a:normAutofit/>
          </a:bodyPr>
          <a:lstStyle>
            <a:lvl1pPr marL="0" indent="0">
              <a:buNone/>
              <a:defRPr sz="2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839788" y="1871932"/>
            <a:ext cx="5157787" cy="431773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6172200" y="1285336"/>
            <a:ext cx="5183188" cy="586596"/>
          </a:xfrm>
          <a:prstGeom prst="rect">
            <a:avLst/>
          </a:prstGeom>
        </p:spPr>
        <p:txBody>
          <a:bodyPr anchor="b">
            <a:normAutofit/>
          </a:bodyPr>
          <a:lstStyle>
            <a:lvl1pPr marL="0" indent="0">
              <a:buNone/>
              <a:defRPr sz="2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6172200" y="1871932"/>
            <a:ext cx="5183188" cy="431773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itle Placeholder 1">
            <a:extLst>
              <a:ext uri="{FF2B5EF4-FFF2-40B4-BE49-F238E27FC236}">
                <a16:creationId xmlns:a16="http://schemas.microsoft.com/office/drawing/2014/main" id="{B693E223-7941-4E76-B7D4-7976938F53DC}"/>
              </a:ext>
            </a:extLst>
          </p:cNvPr>
          <p:cNvSpPr>
            <a:spLocks noGrp="1"/>
          </p:cNvSpPr>
          <p:nvPr>
            <p:ph type="title"/>
          </p:nvPr>
        </p:nvSpPr>
        <p:spPr>
          <a:xfrm>
            <a:off x="838200" y="-1"/>
            <a:ext cx="10515600" cy="1105949"/>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8" name="Footer Placeholder 4">
            <a:extLst>
              <a:ext uri="{FF2B5EF4-FFF2-40B4-BE49-F238E27FC236}">
                <a16:creationId xmlns:a16="http://schemas.microsoft.com/office/drawing/2014/main" id="{6809C0C9-BF07-4FA6-AAC5-71F3DAE61F9D}"/>
              </a:ext>
            </a:extLst>
          </p:cNvPr>
          <p:cNvSpPr>
            <a:spLocks noGrp="1"/>
          </p:cNvSpPr>
          <p:nvPr>
            <p:ph type="ftr" sz="quarter" idx="10"/>
          </p:nvPr>
        </p:nvSpPr>
        <p:spPr>
          <a:xfrm>
            <a:off x="838200" y="6356350"/>
            <a:ext cx="8895348" cy="365125"/>
          </a:xfrm>
          <a:prstGeom prst="rect">
            <a:avLst/>
          </a:prstGeom>
        </p:spPr>
        <p:txBody>
          <a:bodyPr vert="horz" lIns="91440" tIns="45720" rIns="91440" bIns="45720" rtlCol="0" anchor="b"/>
          <a:lstStyle>
            <a:lvl1pPr algn="l">
              <a:defRPr sz="1200">
                <a:solidFill>
                  <a:schemeClr val="tx1">
                    <a:lumMod val="50000"/>
                    <a:lumOff val="50000"/>
                  </a:schemeClr>
                </a:solidFill>
              </a:defRPr>
            </a:lvl1pPr>
          </a:lstStyle>
          <a:p>
            <a:endParaRPr lang="en-US"/>
          </a:p>
        </p:txBody>
      </p:sp>
    </p:spTree>
    <p:extLst>
      <p:ext uri="{BB962C8B-B14F-4D97-AF65-F5344CB8AC3E}">
        <p14:creationId xmlns:p14="http://schemas.microsoft.com/office/powerpoint/2010/main" val="2495125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_Comparison">
    <p:spTree>
      <p:nvGrpSpPr>
        <p:cNvPr id="1" name=""/>
        <p:cNvGrpSpPr/>
        <p:nvPr/>
      </p:nvGrpSpPr>
      <p:grpSpPr>
        <a:xfrm>
          <a:off x="0" y="0"/>
          <a:ext cx="0" cy="0"/>
          <a:chOff x="0" y="0"/>
          <a:chExt cx="0" cy="0"/>
        </a:xfrm>
      </p:grpSpPr>
      <p:sp>
        <p:nvSpPr>
          <p:cNvPr id="15" name="Title Placeholder 1">
            <a:extLst>
              <a:ext uri="{FF2B5EF4-FFF2-40B4-BE49-F238E27FC236}">
                <a16:creationId xmlns:a16="http://schemas.microsoft.com/office/drawing/2014/main" id="{B693E223-7941-4E76-B7D4-7976938F53DC}"/>
              </a:ext>
            </a:extLst>
          </p:cNvPr>
          <p:cNvSpPr>
            <a:spLocks noGrp="1"/>
          </p:cNvSpPr>
          <p:nvPr>
            <p:ph type="title"/>
          </p:nvPr>
        </p:nvSpPr>
        <p:spPr>
          <a:xfrm>
            <a:off x="838200" y="-1"/>
            <a:ext cx="10515600" cy="1105949"/>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8" name="Footer Placeholder 4">
            <a:extLst>
              <a:ext uri="{FF2B5EF4-FFF2-40B4-BE49-F238E27FC236}">
                <a16:creationId xmlns:a16="http://schemas.microsoft.com/office/drawing/2014/main" id="{6809C0C9-BF07-4FA6-AAC5-71F3DAE61F9D}"/>
              </a:ext>
            </a:extLst>
          </p:cNvPr>
          <p:cNvSpPr>
            <a:spLocks noGrp="1"/>
          </p:cNvSpPr>
          <p:nvPr>
            <p:ph type="ftr" sz="quarter" idx="10"/>
          </p:nvPr>
        </p:nvSpPr>
        <p:spPr>
          <a:xfrm>
            <a:off x="838200" y="6356350"/>
            <a:ext cx="8895348" cy="365125"/>
          </a:xfrm>
          <a:prstGeom prst="rect">
            <a:avLst/>
          </a:prstGeom>
        </p:spPr>
        <p:txBody>
          <a:bodyPr vert="horz" lIns="91440" tIns="45720" rIns="91440" bIns="45720" rtlCol="0" anchor="b"/>
          <a:lstStyle>
            <a:lvl1pPr algn="l">
              <a:defRPr sz="1200">
                <a:solidFill>
                  <a:schemeClr val="tx1">
                    <a:lumMod val="50000"/>
                    <a:lumOff val="50000"/>
                  </a:schemeClr>
                </a:solidFill>
              </a:defRPr>
            </a:lvl1pPr>
          </a:lstStyle>
          <a:p>
            <a:endParaRPr lang="en-US"/>
          </a:p>
        </p:txBody>
      </p:sp>
      <p:sp>
        <p:nvSpPr>
          <p:cNvPr id="10" name="Text Placeholder 2">
            <a:extLst>
              <a:ext uri="{FF2B5EF4-FFF2-40B4-BE49-F238E27FC236}">
                <a16:creationId xmlns:a16="http://schemas.microsoft.com/office/drawing/2014/main" id="{692CD1B3-C283-4C18-A693-4DACAD9CCFEB}"/>
              </a:ext>
            </a:extLst>
          </p:cNvPr>
          <p:cNvSpPr>
            <a:spLocks noGrp="1"/>
          </p:cNvSpPr>
          <p:nvPr>
            <p:ph idx="1"/>
          </p:nvPr>
        </p:nvSpPr>
        <p:spPr>
          <a:xfrm>
            <a:off x="838200" y="1285336"/>
            <a:ext cx="5257800" cy="489162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Picture Placeholder 2">
            <a:extLst>
              <a:ext uri="{FF2B5EF4-FFF2-40B4-BE49-F238E27FC236}">
                <a16:creationId xmlns:a16="http://schemas.microsoft.com/office/drawing/2014/main" id="{2D4DDA58-530A-42D0-A3D9-A3B40B587272}"/>
              </a:ext>
            </a:extLst>
          </p:cNvPr>
          <p:cNvSpPr>
            <a:spLocks noGrp="1"/>
          </p:cNvSpPr>
          <p:nvPr>
            <p:ph type="pic" idx="11"/>
          </p:nvPr>
        </p:nvSpPr>
        <p:spPr>
          <a:xfrm>
            <a:off x="6273434" y="1279682"/>
            <a:ext cx="5080366"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Tree>
    <p:extLst>
      <p:ext uri="{BB962C8B-B14F-4D97-AF65-F5344CB8AC3E}">
        <p14:creationId xmlns:p14="http://schemas.microsoft.com/office/powerpoint/2010/main" val="29424298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nchor="b"/>
          <a:lstStyle/>
          <a:p>
            <a:r>
              <a:rPr lang="en-US"/>
              <a:t>Click to edit Master title style</a:t>
            </a:r>
          </a:p>
        </p:txBody>
      </p:sp>
      <p:sp>
        <p:nvSpPr>
          <p:cNvPr id="4" name="Footer Placeholder 4">
            <a:extLst>
              <a:ext uri="{FF2B5EF4-FFF2-40B4-BE49-F238E27FC236}">
                <a16:creationId xmlns:a16="http://schemas.microsoft.com/office/drawing/2014/main" id="{431146AF-8FF0-4747-B739-33F15879AD10}"/>
              </a:ext>
            </a:extLst>
          </p:cNvPr>
          <p:cNvSpPr>
            <a:spLocks noGrp="1"/>
          </p:cNvSpPr>
          <p:nvPr>
            <p:ph type="ftr" sz="quarter" idx="3"/>
          </p:nvPr>
        </p:nvSpPr>
        <p:spPr>
          <a:xfrm>
            <a:off x="838200" y="6356350"/>
            <a:ext cx="8895348" cy="365125"/>
          </a:xfrm>
          <a:prstGeom prst="rect">
            <a:avLst/>
          </a:prstGeom>
        </p:spPr>
        <p:txBody>
          <a:bodyPr vert="horz" lIns="91440" tIns="45720" rIns="91440" bIns="45720" rtlCol="0" anchor="b"/>
          <a:lstStyle>
            <a:lvl1pPr algn="l">
              <a:defRPr sz="1200">
                <a:solidFill>
                  <a:schemeClr val="tx1">
                    <a:lumMod val="50000"/>
                    <a:lumOff val="50000"/>
                  </a:schemeClr>
                </a:solidFill>
              </a:defRPr>
            </a:lvl1pPr>
          </a:lstStyle>
          <a:p>
            <a:endParaRPr lang="en-US"/>
          </a:p>
        </p:txBody>
      </p:sp>
    </p:spTree>
    <p:extLst>
      <p:ext uri="{BB962C8B-B14F-4D97-AF65-F5344CB8AC3E}">
        <p14:creationId xmlns:p14="http://schemas.microsoft.com/office/powerpoint/2010/main" val="8533007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9F3AEDD-038B-47AD-8D4C-6656F698AC5C}"/>
              </a:ext>
            </a:extLst>
          </p:cNvPr>
          <p:cNvSpPr/>
          <p:nvPr/>
        </p:nvSpPr>
        <p:spPr>
          <a:xfrm>
            <a:off x="9941169" y="6116638"/>
            <a:ext cx="2250832" cy="7413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4">
            <a:extLst>
              <a:ext uri="{FF2B5EF4-FFF2-40B4-BE49-F238E27FC236}">
                <a16:creationId xmlns:a16="http://schemas.microsoft.com/office/drawing/2014/main" id="{0EEDB8C5-C704-4A0E-BB80-8B93D9EC2FD5}"/>
              </a:ext>
            </a:extLst>
          </p:cNvPr>
          <p:cNvSpPr>
            <a:spLocks noGrp="1"/>
          </p:cNvSpPr>
          <p:nvPr>
            <p:ph type="ftr" sz="quarter" idx="3"/>
          </p:nvPr>
        </p:nvSpPr>
        <p:spPr>
          <a:xfrm>
            <a:off x="838200" y="6356350"/>
            <a:ext cx="8895348" cy="365125"/>
          </a:xfrm>
          <a:prstGeom prst="rect">
            <a:avLst/>
          </a:prstGeom>
        </p:spPr>
        <p:txBody>
          <a:bodyPr vert="horz" lIns="91440" tIns="45720" rIns="91440" bIns="45720" rtlCol="0" anchor="b"/>
          <a:lstStyle>
            <a:lvl1pPr algn="l">
              <a:defRPr sz="1200">
                <a:solidFill>
                  <a:schemeClr val="tx1">
                    <a:lumMod val="50000"/>
                    <a:lumOff val="50000"/>
                  </a:schemeClr>
                </a:solidFill>
              </a:defRPr>
            </a:lvl1pPr>
          </a:lstStyle>
          <a:p>
            <a:endParaRPr lang="en-US"/>
          </a:p>
        </p:txBody>
      </p:sp>
    </p:spTree>
    <p:extLst>
      <p:ext uri="{BB962C8B-B14F-4D97-AF65-F5344CB8AC3E}">
        <p14:creationId xmlns:p14="http://schemas.microsoft.com/office/powerpoint/2010/main" val="1052256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B18091B2-691E-4F50-A189-2D612314C110}"/>
              </a:ext>
            </a:extLst>
          </p:cNvPr>
          <p:cNvSpPr>
            <a:spLocks noGrp="1"/>
          </p:cNvSpPr>
          <p:nvPr>
            <p:ph type="ftr" sz="quarter" idx="3"/>
          </p:nvPr>
        </p:nvSpPr>
        <p:spPr>
          <a:xfrm>
            <a:off x="838199" y="6356350"/>
            <a:ext cx="9037321" cy="365125"/>
          </a:xfrm>
          <a:prstGeom prst="rect">
            <a:avLst/>
          </a:prstGeom>
        </p:spPr>
        <p:txBody>
          <a:bodyPr vert="horz" lIns="91440" tIns="45720" rIns="91440" bIns="45720" rtlCol="0" anchor="b"/>
          <a:lstStyle>
            <a:lvl1pPr algn="l">
              <a:defRPr sz="1200">
                <a:solidFill>
                  <a:schemeClr val="tx1">
                    <a:lumMod val="50000"/>
                    <a:lumOff val="50000"/>
                  </a:schemeClr>
                </a:solidFill>
              </a:defRPr>
            </a:lvl1pPr>
          </a:lstStyle>
          <a:p>
            <a:endParaRPr lang="en-US"/>
          </a:p>
        </p:txBody>
      </p:sp>
      <p:pic>
        <p:nvPicPr>
          <p:cNvPr id="8" name="Picture 7">
            <a:extLst>
              <a:ext uri="{FF2B5EF4-FFF2-40B4-BE49-F238E27FC236}">
                <a16:creationId xmlns:a16="http://schemas.microsoft.com/office/drawing/2014/main" id="{5864F349-FE8C-424C-9B4F-DBAFB3AE66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96251" y="6384248"/>
            <a:ext cx="1971198" cy="306503"/>
          </a:xfrm>
          <a:prstGeom prst="rect">
            <a:avLst/>
          </a:prstGeom>
        </p:spPr>
      </p:pic>
    </p:spTree>
    <p:extLst>
      <p:ext uri="{BB962C8B-B14F-4D97-AF65-F5344CB8AC3E}">
        <p14:creationId xmlns:p14="http://schemas.microsoft.com/office/powerpoint/2010/main" val="22060848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838200" y="-1"/>
            <a:ext cx="10515600" cy="1105949"/>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838200" y="1285336"/>
            <a:ext cx="10515600" cy="489162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838200" y="6356350"/>
            <a:ext cx="8895348" cy="365125"/>
          </a:xfrm>
          <a:prstGeom prst="rect">
            <a:avLst/>
          </a:prstGeom>
        </p:spPr>
        <p:txBody>
          <a:bodyPr vert="horz" lIns="91440" tIns="45720" rIns="91440" bIns="45720" rtlCol="0" anchor="b"/>
          <a:lstStyle>
            <a:lvl1pPr algn="l">
              <a:defRPr sz="1200">
                <a:solidFill>
                  <a:schemeClr val="tx1">
                    <a:lumMod val="50000"/>
                    <a:lumOff val="50000"/>
                  </a:schemeClr>
                </a:solidFill>
              </a:defRPr>
            </a:lvl1pPr>
          </a:lstStyle>
          <a:p>
            <a:endParaRPr lang="en-US"/>
          </a:p>
        </p:txBody>
      </p:sp>
      <p:pic>
        <p:nvPicPr>
          <p:cNvPr id="10" name="Left Border">
            <a:extLst>
              <a:ext uri="{FF2B5EF4-FFF2-40B4-BE49-F238E27FC236}">
                <a16:creationId xmlns:a16="http://schemas.microsoft.com/office/drawing/2014/main" id="{77253CFD-18C2-49F0-A0AE-99A68668CF03}"/>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0"/>
            <a:ext cx="411480" cy="6858000"/>
          </a:xfrm>
          <a:prstGeom prst="rect">
            <a:avLst/>
          </a:prstGeom>
        </p:spPr>
      </p:pic>
    </p:spTree>
    <p:extLst>
      <p:ext uri="{BB962C8B-B14F-4D97-AF65-F5344CB8AC3E}">
        <p14:creationId xmlns:p14="http://schemas.microsoft.com/office/powerpoint/2010/main" val="8673391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3600" b="1" i="0" kern="1200">
          <a:solidFill>
            <a:schemeClr val="accent1"/>
          </a:solidFill>
          <a:latin typeface="+mj-lt"/>
          <a:ea typeface="+mj-ea"/>
          <a:cs typeface="Calibri" panose="020F0502020204030204" pitchFamily="34" charset="0"/>
        </a:defRPr>
      </a:lvl1pPr>
    </p:titleStyle>
    <p:bodyStyle>
      <a:lvl1pPr marL="228600" indent="-228600" algn="l" defTabSz="914400" rtl="0" eaLnBrk="1" latinLnBrk="0" hangingPunct="1">
        <a:lnSpc>
          <a:spcPct val="100000"/>
        </a:lnSpc>
        <a:spcBef>
          <a:spcPts val="1000"/>
        </a:spcBef>
        <a:buClr>
          <a:schemeClr val="tx1"/>
        </a:buClr>
        <a:buFont typeface="Arial" panose="020B0604020202020204" pitchFamily="34" charset="0"/>
        <a:buChar char="•"/>
        <a:defRPr sz="2800" kern="1200">
          <a:solidFill>
            <a:schemeClr val="bg2">
              <a:lumMod val="25000"/>
            </a:schemeClr>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100000"/>
        </a:lnSpc>
        <a:spcBef>
          <a:spcPts val="500"/>
        </a:spcBef>
        <a:buClr>
          <a:schemeClr val="accent1"/>
        </a:buClr>
        <a:buFont typeface="Arial" panose="020B0604020202020204" pitchFamily="34" charset="0"/>
        <a:buChar char="•"/>
        <a:defRPr sz="2400" kern="1200">
          <a:solidFill>
            <a:schemeClr val="bg2">
              <a:lumMod val="25000"/>
            </a:schemeClr>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100000"/>
        </a:lnSpc>
        <a:spcBef>
          <a:spcPts val="500"/>
        </a:spcBef>
        <a:buClr>
          <a:schemeClr val="accent2"/>
        </a:buClr>
        <a:buFont typeface="Arial" panose="020B0604020202020204" pitchFamily="34" charset="0"/>
        <a:buChar char="–"/>
        <a:defRPr sz="2000" kern="1200">
          <a:solidFill>
            <a:schemeClr val="bg2">
              <a:lumMod val="25000"/>
            </a:schemeClr>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bg2">
              <a:lumMod val="25000"/>
            </a:schemeClr>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bg2">
              <a:lumMod val="25000"/>
            </a:schemeClr>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AACA98-A24D-2AEC-C47C-6D76E360C318}"/>
              </a:ext>
            </a:extLst>
          </p:cNvPr>
          <p:cNvSpPr>
            <a:spLocks noGrp="1"/>
          </p:cNvSpPr>
          <p:nvPr>
            <p:ph type="title"/>
          </p:nvPr>
        </p:nvSpPr>
        <p:spPr>
          <a:xfrm>
            <a:off x="831850" y="1820673"/>
            <a:ext cx="10515600" cy="2825748"/>
          </a:xfrm>
        </p:spPr>
        <p:txBody>
          <a:bodyPr/>
          <a:lstStyle/>
          <a:p>
            <a:r>
              <a:rPr lang="en-US" dirty="0"/>
              <a:t>How Do We Apply These</a:t>
            </a:r>
            <a:br>
              <a:rPr lang="en-US" dirty="0"/>
            </a:br>
            <a:r>
              <a:rPr lang="en-US" dirty="0"/>
              <a:t>Practices Locally?</a:t>
            </a:r>
          </a:p>
        </p:txBody>
      </p:sp>
      <p:pic>
        <p:nvPicPr>
          <p:cNvPr id="4" name="Picture 3" descr="A picture containing text, person&#10;&#10;Description automatically generated">
            <a:extLst>
              <a:ext uri="{FF2B5EF4-FFF2-40B4-BE49-F238E27FC236}">
                <a16:creationId xmlns:a16="http://schemas.microsoft.com/office/drawing/2014/main" id="{986BB34E-216A-FE37-8F9A-7CEBD9943AFB}"/>
              </a:ext>
            </a:extLst>
          </p:cNvPr>
          <p:cNvPicPr>
            <a:picLocks noChangeAspect="1"/>
          </p:cNvPicPr>
          <p:nvPr/>
        </p:nvPicPr>
        <p:blipFill>
          <a:blip r:embed="rId2"/>
          <a:stretch>
            <a:fillRect/>
          </a:stretch>
        </p:blipFill>
        <p:spPr>
          <a:xfrm>
            <a:off x="8524586" y="1"/>
            <a:ext cx="3667414" cy="5336088"/>
          </a:xfrm>
          <a:prstGeom prst="rect">
            <a:avLst/>
          </a:prstGeom>
        </p:spPr>
      </p:pic>
      <p:sp>
        <p:nvSpPr>
          <p:cNvPr id="5" name="TextBox 4">
            <a:extLst>
              <a:ext uri="{FF2B5EF4-FFF2-40B4-BE49-F238E27FC236}">
                <a16:creationId xmlns:a16="http://schemas.microsoft.com/office/drawing/2014/main" id="{6CF956D7-8546-4CCE-D5DF-7B095409C893}"/>
              </a:ext>
            </a:extLst>
          </p:cNvPr>
          <p:cNvSpPr txBox="1"/>
          <p:nvPr/>
        </p:nvSpPr>
        <p:spPr>
          <a:xfrm>
            <a:off x="844550" y="2406435"/>
            <a:ext cx="6096000" cy="523220"/>
          </a:xfrm>
          <a:prstGeom prst="rect">
            <a:avLst/>
          </a:prstGeom>
          <a:noFill/>
        </p:spPr>
        <p:txBody>
          <a:bodyPr wrap="square">
            <a:spAutoFit/>
          </a:bodyPr>
          <a:lstStyle/>
          <a:p>
            <a:r>
              <a:rPr lang="en-US" sz="2800" b="1" dirty="0">
                <a:solidFill>
                  <a:srgbClr val="007FDA"/>
                </a:solidFill>
              </a:rPr>
              <a:t>PANEL DISCUSSION</a:t>
            </a:r>
            <a:endParaRPr lang="en-US" sz="2800" b="1" dirty="0"/>
          </a:p>
        </p:txBody>
      </p:sp>
    </p:spTree>
    <p:extLst>
      <p:ext uri="{BB962C8B-B14F-4D97-AF65-F5344CB8AC3E}">
        <p14:creationId xmlns:p14="http://schemas.microsoft.com/office/powerpoint/2010/main" val="1266925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A5B30D-6EBE-AAA4-358F-AC940433A275}"/>
              </a:ext>
            </a:extLst>
          </p:cNvPr>
          <p:cNvSpPr>
            <a:spLocks noGrp="1"/>
          </p:cNvSpPr>
          <p:nvPr>
            <p:ph type="title"/>
          </p:nvPr>
        </p:nvSpPr>
        <p:spPr/>
        <p:txBody>
          <a:bodyPr/>
          <a:lstStyle/>
          <a:p>
            <a:r>
              <a:rPr lang="en-US" dirty="0"/>
              <a:t>Disclaimer</a:t>
            </a:r>
          </a:p>
        </p:txBody>
      </p:sp>
      <p:sp>
        <p:nvSpPr>
          <p:cNvPr id="10" name="Content Placeholder 4">
            <a:extLst>
              <a:ext uri="{FF2B5EF4-FFF2-40B4-BE49-F238E27FC236}">
                <a16:creationId xmlns:a16="http://schemas.microsoft.com/office/drawing/2014/main" id="{ED686F8A-DE79-29E4-3A92-6740BE7B4ED7}"/>
              </a:ext>
            </a:extLst>
          </p:cNvPr>
          <p:cNvSpPr txBox="1">
            <a:spLocks/>
          </p:cNvSpPr>
          <p:nvPr/>
        </p:nvSpPr>
        <p:spPr>
          <a:xfrm>
            <a:off x="838200" y="1825625"/>
            <a:ext cx="10515600" cy="314781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dirty="0"/>
              <a:t>The views and opinions expressed in this educational activity are those of the faculty and do not necessarily represent the views of </a:t>
            </a:r>
            <a:r>
              <a:rPr lang="en-US" sz="1600" dirty="0" err="1"/>
              <a:t>TotalCME</a:t>
            </a:r>
            <a:r>
              <a:rPr lang="en-US" sz="1600" dirty="0"/>
              <a:t>, Inc., the CME providers, or the companies providing educational grants. This presentation is not intended to define an exclusive course of patient management; the participant should use their clinical judgment, knowledge, experience, and diagnostic skills in applying or adopting for professional use any of the information provided herein. Any procedures, medications, or other courses of diagnosis or treatment discussed or suggested in this activity should not be used by clinicians without evaluation of their patient's conditions and possible contraindications or dangers in use, review of any applicable manufacturer’s product information, and comparison with recommendations of other authorities. Links to other sites may be provided as additional sources of information. </a:t>
            </a:r>
          </a:p>
        </p:txBody>
      </p:sp>
    </p:spTree>
    <p:extLst>
      <p:ext uri="{BB962C8B-B14F-4D97-AF65-F5344CB8AC3E}">
        <p14:creationId xmlns:p14="http://schemas.microsoft.com/office/powerpoint/2010/main" val="33065145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6" name="Title 1"/>
          <p:cNvSpPr>
            <a:spLocks noGrp="1"/>
          </p:cNvSpPr>
          <p:nvPr>
            <p:ph type="title"/>
          </p:nvPr>
        </p:nvSpPr>
        <p:spPr>
          <a:xfrm>
            <a:off x="838200" y="125127"/>
            <a:ext cx="10515600" cy="801954"/>
          </a:xfrm>
        </p:spPr>
        <p:txBody>
          <a:bodyPr>
            <a:normAutofit/>
          </a:bodyPr>
          <a:lstStyle/>
          <a:p>
            <a:r>
              <a:rPr lang="en-US" sz="2400" dirty="0"/>
              <a:t>American Society of Hypertension (ASH) Evidence-Based Fixed-Dose Antihypertensive Combinations</a:t>
            </a:r>
          </a:p>
        </p:txBody>
      </p:sp>
      <p:graphicFrame>
        <p:nvGraphicFramePr>
          <p:cNvPr id="7" name="Table 6"/>
          <p:cNvGraphicFramePr>
            <a:graphicFrameLocks noGrp="1"/>
          </p:cNvGraphicFramePr>
          <p:nvPr/>
        </p:nvGraphicFramePr>
        <p:xfrm>
          <a:off x="1918918" y="984833"/>
          <a:ext cx="8754214" cy="5204211"/>
        </p:xfrm>
        <a:graphic>
          <a:graphicData uri="http://schemas.openxmlformats.org/drawingml/2006/table">
            <a:tbl>
              <a:tblPr firstRow="1" firstCol="1" bandRow="1">
                <a:tableStyleId>{7E9639D4-E3E2-4D34-9284-5A2195B3D0D7}</a:tableStyleId>
              </a:tblPr>
              <a:tblGrid>
                <a:gridCol w="8754214">
                  <a:extLst>
                    <a:ext uri="{9D8B030D-6E8A-4147-A177-3AD203B41FA5}">
                      <a16:colId xmlns:a16="http://schemas.microsoft.com/office/drawing/2014/main" val="20000"/>
                    </a:ext>
                  </a:extLst>
                </a:gridCol>
              </a:tblGrid>
              <a:tr h="335755">
                <a:tc>
                  <a:txBody>
                    <a:bodyPr/>
                    <a:lstStyle/>
                    <a:p>
                      <a:pPr marL="0" marR="0">
                        <a:spcBef>
                          <a:spcPts val="0"/>
                        </a:spcBef>
                        <a:spcAft>
                          <a:spcPts val="0"/>
                        </a:spcAft>
                      </a:pPr>
                      <a:r>
                        <a:rPr lang="en-US" sz="2000" dirty="0">
                          <a:effectLst/>
                          <a:latin typeface="Calibri" panose="020F0502020204030204" pitchFamily="34" charset="0"/>
                          <a:cs typeface="Calibri" panose="020F0502020204030204" pitchFamily="34" charset="0"/>
                        </a:rPr>
                        <a:t>Preferred</a:t>
                      </a:r>
                      <a:endParaRPr lang="en-US" sz="1800" dirty="0">
                        <a:effectLst/>
                        <a:latin typeface="Calibri" panose="020F0502020204030204" pitchFamily="34" charset="0"/>
                        <a:ea typeface="Calibri"/>
                        <a:cs typeface="Calibri" panose="020F0502020204030204" pitchFamily="34" charset="0"/>
                      </a:endParaRPr>
                    </a:p>
                  </a:txBody>
                  <a:tcPr marL="68580" marR="68580" marT="0" marB="0">
                    <a:solidFill>
                      <a:schemeClr val="accent6"/>
                    </a:solidFill>
                  </a:tcPr>
                </a:tc>
                <a:extLst>
                  <a:ext uri="{0D108BD9-81ED-4DB2-BD59-A6C34878D82A}">
                    <a16:rowId xmlns:a16="http://schemas.microsoft.com/office/drawing/2014/main" val="10000"/>
                  </a:ext>
                </a:extLst>
              </a:tr>
              <a:tr h="1119186">
                <a:tc>
                  <a:txBody>
                    <a:bodyPr/>
                    <a:lstStyle/>
                    <a:p>
                      <a:pPr marL="342900" marR="0" lvl="0" indent="-342900">
                        <a:spcBef>
                          <a:spcPts val="0"/>
                        </a:spcBef>
                        <a:spcAft>
                          <a:spcPts val="0"/>
                        </a:spcAft>
                        <a:buFont typeface="Symbol"/>
                        <a:buChar char=""/>
                      </a:pPr>
                      <a:r>
                        <a:rPr lang="en-US" sz="1800" b="0" dirty="0">
                          <a:solidFill>
                            <a:schemeClr val="bg2">
                              <a:lumMod val="25000"/>
                            </a:schemeClr>
                          </a:solidFill>
                          <a:effectLst/>
                          <a:latin typeface="Calibri" panose="020F0502020204030204" pitchFamily="34" charset="0"/>
                          <a:cs typeface="Calibri" panose="020F0502020204030204" pitchFamily="34" charset="0"/>
                        </a:rPr>
                        <a:t>ACE inhibitor/diuretic*</a:t>
                      </a:r>
                    </a:p>
                    <a:p>
                      <a:pPr marL="342900" marR="0" lvl="0" indent="-342900">
                        <a:spcBef>
                          <a:spcPts val="0"/>
                        </a:spcBef>
                        <a:spcAft>
                          <a:spcPts val="0"/>
                        </a:spcAft>
                        <a:buFont typeface="Symbol"/>
                        <a:buChar char=""/>
                      </a:pPr>
                      <a:r>
                        <a:rPr lang="en-US" sz="1800" b="0" dirty="0">
                          <a:solidFill>
                            <a:schemeClr val="bg2">
                              <a:lumMod val="25000"/>
                            </a:schemeClr>
                          </a:solidFill>
                          <a:effectLst/>
                          <a:latin typeface="Calibri" panose="020F0502020204030204" pitchFamily="34" charset="0"/>
                          <a:cs typeface="Calibri" panose="020F0502020204030204" pitchFamily="34" charset="0"/>
                        </a:rPr>
                        <a:t>ARB/diuretic*</a:t>
                      </a:r>
                    </a:p>
                    <a:p>
                      <a:pPr marL="342900" marR="0" lvl="0" indent="-342900">
                        <a:spcBef>
                          <a:spcPts val="0"/>
                        </a:spcBef>
                        <a:spcAft>
                          <a:spcPts val="0"/>
                        </a:spcAft>
                        <a:buFont typeface="Symbol"/>
                        <a:buChar char=""/>
                      </a:pPr>
                      <a:r>
                        <a:rPr lang="en-US" sz="1800" b="0" dirty="0">
                          <a:solidFill>
                            <a:schemeClr val="bg2">
                              <a:lumMod val="25000"/>
                            </a:schemeClr>
                          </a:solidFill>
                          <a:effectLst/>
                          <a:latin typeface="Calibri" panose="020F0502020204030204" pitchFamily="34" charset="0"/>
                          <a:cs typeface="Calibri" panose="020F0502020204030204" pitchFamily="34" charset="0"/>
                        </a:rPr>
                        <a:t>ACE inhibitor/CCB*</a:t>
                      </a:r>
                    </a:p>
                    <a:p>
                      <a:pPr marL="342900" marR="0" lvl="0" indent="-342900">
                        <a:spcBef>
                          <a:spcPts val="0"/>
                        </a:spcBef>
                        <a:spcAft>
                          <a:spcPts val="0"/>
                        </a:spcAft>
                        <a:buFont typeface="Symbol"/>
                        <a:buChar char=""/>
                      </a:pPr>
                      <a:r>
                        <a:rPr lang="en-US" sz="1800" b="0" dirty="0">
                          <a:solidFill>
                            <a:schemeClr val="bg2">
                              <a:lumMod val="25000"/>
                            </a:schemeClr>
                          </a:solidFill>
                          <a:effectLst/>
                          <a:latin typeface="Calibri" panose="020F0502020204030204" pitchFamily="34" charset="0"/>
                          <a:cs typeface="Calibri" panose="020F0502020204030204" pitchFamily="34" charset="0"/>
                        </a:rPr>
                        <a:t>ARB/CCB*</a:t>
                      </a:r>
                      <a:endParaRPr lang="en-US" sz="1800" b="0" dirty="0">
                        <a:solidFill>
                          <a:schemeClr val="bg2">
                            <a:lumMod val="25000"/>
                          </a:schemeClr>
                        </a:solidFill>
                        <a:effectLst/>
                        <a:latin typeface="Calibri" panose="020F0502020204030204" pitchFamily="34" charset="0"/>
                        <a:ea typeface="Calibri"/>
                        <a:cs typeface="Calibri" panose="020F0502020204030204" pitchFamily="34" charset="0"/>
                      </a:endParaRPr>
                    </a:p>
                  </a:txBody>
                  <a:tcPr marL="68580" marR="68580" marT="0" marB="0"/>
                </a:tc>
                <a:extLst>
                  <a:ext uri="{0D108BD9-81ED-4DB2-BD59-A6C34878D82A}">
                    <a16:rowId xmlns:a16="http://schemas.microsoft.com/office/drawing/2014/main" val="10001"/>
                  </a:ext>
                </a:extLst>
              </a:tr>
              <a:tr h="335755">
                <a:tc>
                  <a:txBody>
                    <a:bodyPr/>
                    <a:lstStyle/>
                    <a:p>
                      <a:pPr marL="0" marR="0">
                        <a:spcBef>
                          <a:spcPts val="0"/>
                        </a:spcBef>
                        <a:spcAft>
                          <a:spcPts val="0"/>
                        </a:spcAft>
                      </a:pPr>
                      <a:r>
                        <a:rPr lang="en-US" sz="2000" dirty="0">
                          <a:solidFill>
                            <a:schemeClr val="bg1"/>
                          </a:solidFill>
                          <a:effectLst/>
                          <a:latin typeface="Calibri" panose="020F0502020204030204" pitchFamily="34" charset="0"/>
                          <a:cs typeface="Calibri" panose="020F0502020204030204" pitchFamily="34" charset="0"/>
                        </a:rPr>
                        <a:t>Acceptable</a:t>
                      </a:r>
                      <a:endParaRPr lang="en-US" sz="1800" dirty="0">
                        <a:solidFill>
                          <a:schemeClr val="bg1"/>
                        </a:solidFill>
                        <a:effectLst/>
                        <a:latin typeface="Calibri" panose="020F0502020204030204" pitchFamily="34" charset="0"/>
                        <a:ea typeface="Calibri"/>
                        <a:cs typeface="Calibri" panose="020F0502020204030204" pitchFamily="34" charset="0"/>
                      </a:endParaRPr>
                    </a:p>
                  </a:txBody>
                  <a:tcPr marL="68580" marR="68580" marT="0" marB="0">
                    <a:solidFill>
                      <a:schemeClr val="accent1"/>
                    </a:solidFill>
                  </a:tcPr>
                </a:tc>
                <a:extLst>
                  <a:ext uri="{0D108BD9-81ED-4DB2-BD59-A6C34878D82A}">
                    <a16:rowId xmlns:a16="http://schemas.microsoft.com/office/drawing/2014/main" val="10002"/>
                  </a:ext>
                </a:extLst>
              </a:tr>
              <a:tr h="1678778">
                <a:tc>
                  <a:txBody>
                    <a:bodyPr/>
                    <a:lstStyle/>
                    <a:p>
                      <a:pPr marL="342900" marR="0" lvl="0" indent="-342900">
                        <a:spcBef>
                          <a:spcPts val="0"/>
                        </a:spcBef>
                        <a:spcAft>
                          <a:spcPts val="0"/>
                        </a:spcAft>
                        <a:buFont typeface="Symbol"/>
                        <a:buChar char=""/>
                      </a:pPr>
                      <a:r>
                        <a:rPr lang="en-US" sz="1800" b="0" dirty="0">
                          <a:solidFill>
                            <a:schemeClr val="bg2">
                              <a:lumMod val="25000"/>
                            </a:schemeClr>
                          </a:solidFill>
                          <a:effectLst/>
                          <a:latin typeface="Calibri" panose="020F0502020204030204" pitchFamily="34" charset="0"/>
                          <a:cs typeface="Calibri" panose="020F0502020204030204" pitchFamily="34" charset="0"/>
                        </a:rPr>
                        <a:t>Beta blocker/diuretic*</a:t>
                      </a:r>
                    </a:p>
                    <a:p>
                      <a:pPr marL="342900" marR="0" lvl="0" indent="-342900">
                        <a:spcBef>
                          <a:spcPts val="0"/>
                        </a:spcBef>
                        <a:spcAft>
                          <a:spcPts val="0"/>
                        </a:spcAft>
                        <a:buFont typeface="Symbol"/>
                        <a:buChar char=""/>
                      </a:pPr>
                      <a:r>
                        <a:rPr lang="en-US" sz="1800" b="0" dirty="0">
                          <a:solidFill>
                            <a:schemeClr val="bg2">
                              <a:lumMod val="25000"/>
                            </a:schemeClr>
                          </a:solidFill>
                          <a:effectLst/>
                          <a:latin typeface="Calibri" panose="020F0502020204030204" pitchFamily="34" charset="0"/>
                          <a:cs typeface="Calibri" panose="020F0502020204030204" pitchFamily="34" charset="0"/>
                        </a:rPr>
                        <a:t>CCB (dihydropyridine)/β-blocker</a:t>
                      </a:r>
                    </a:p>
                    <a:p>
                      <a:pPr marL="342900" marR="0" lvl="0" indent="-342900">
                        <a:spcBef>
                          <a:spcPts val="0"/>
                        </a:spcBef>
                        <a:spcAft>
                          <a:spcPts val="0"/>
                        </a:spcAft>
                        <a:buFont typeface="Symbol"/>
                        <a:buChar char=""/>
                      </a:pPr>
                      <a:r>
                        <a:rPr lang="en-US" sz="1800" b="0" dirty="0">
                          <a:solidFill>
                            <a:schemeClr val="bg2">
                              <a:lumMod val="25000"/>
                            </a:schemeClr>
                          </a:solidFill>
                          <a:effectLst/>
                          <a:latin typeface="Calibri" panose="020F0502020204030204" pitchFamily="34" charset="0"/>
                          <a:cs typeface="Calibri" panose="020F0502020204030204" pitchFamily="34" charset="0"/>
                        </a:rPr>
                        <a:t>CCB/diuretic</a:t>
                      </a:r>
                    </a:p>
                    <a:p>
                      <a:pPr marL="342900" marR="0" lvl="0" indent="-342900">
                        <a:spcBef>
                          <a:spcPts val="0"/>
                        </a:spcBef>
                        <a:spcAft>
                          <a:spcPts val="0"/>
                        </a:spcAft>
                        <a:buFont typeface="Symbol"/>
                        <a:buChar char=""/>
                      </a:pPr>
                      <a:r>
                        <a:rPr lang="en-US" sz="1800" b="0" dirty="0">
                          <a:solidFill>
                            <a:schemeClr val="bg2">
                              <a:lumMod val="25000"/>
                            </a:schemeClr>
                          </a:solidFill>
                          <a:effectLst/>
                          <a:latin typeface="Calibri" panose="020F0502020204030204" pitchFamily="34" charset="0"/>
                          <a:cs typeface="Calibri" panose="020F0502020204030204" pitchFamily="34" charset="0"/>
                        </a:rPr>
                        <a:t>Renin inhibitor/diuretic*</a:t>
                      </a:r>
                    </a:p>
                    <a:p>
                      <a:pPr marL="342900" marR="0" lvl="0" indent="-342900">
                        <a:spcBef>
                          <a:spcPts val="0"/>
                        </a:spcBef>
                        <a:spcAft>
                          <a:spcPts val="0"/>
                        </a:spcAft>
                        <a:buFont typeface="Symbol"/>
                        <a:buChar char=""/>
                      </a:pPr>
                      <a:r>
                        <a:rPr lang="en-US" sz="1800" b="0" dirty="0">
                          <a:solidFill>
                            <a:schemeClr val="bg2">
                              <a:lumMod val="25000"/>
                            </a:schemeClr>
                          </a:solidFill>
                          <a:effectLst/>
                          <a:latin typeface="Calibri" panose="020F0502020204030204" pitchFamily="34" charset="0"/>
                          <a:cs typeface="Calibri" panose="020F0502020204030204" pitchFamily="34" charset="0"/>
                        </a:rPr>
                        <a:t>Renin inhibitor/ARB*</a:t>
                      </a:r>
                    </a:p>
                    <a:p>
                      <a:pPr marL="342900" marR="0" lvl="0" indent="-342900">
                        <a:spcBef>
                          <a:spcPts val="0"/>
                        </a:spcBef>
                        <a:spcAft>
                          <a:spcPts val="0"/>
                        </a:spcAft>
                        <a:buFont typeface="Symbol"/>
                        <a:buChar char=""/>
                      </a:pPr>
                      <a:r>
                        <a:rPr lang="en-US" sz="1800" b="0" dirty="0">
                          <a:solidFill>
                            <a:schemeClr val="bg2">
                              <a:lumMod val="25000"/>
                            </a:schemeClr>
                          </a:solidFill>
                          <a:effectLst/>
                          <a:latin typeface="Calibri" panose="020F0502020204030204" pitchFamily="34" charset="0"/>
                          <a:cs typeface="Calibri" panose="020F0502020204030204" pitchFamily="34" charset="0"/>
                        </a:rPr>
                        <a:t>Thiazide diuretics/K+ sparing diuretics*</a:t>
                      </a:r>
                      <a:endParaRPr lang="en-US" sz="1800" b="0" dirty="0">
                        <a:solidFill>
                          <a:schemeClr val="bg2">
                            <a:lumMod val="25000"/>
                          </a:schemeClr>
                        </a:solidFill>
                        <a:effectLst/>
                        <a:latin typeface="Calibri" panose="020F0502020204030204" pitchFamily="34" charset="0"/>
                        <a:ea typeface="Calibri"/>
                        <a:cs typeface="Calibri" panose="020F0502020204030204" pitchFamily="34" charset="0"/>
                      </a:endParaRPr>
                    </a:p>
                  </a:txBody>
                  <a:tcPr marL="68580" marR="68580" marT="0" marB="0"/>
                </a:tc>
                <a:extLst>
                  <a:ext uri="{0D108BD9-81ED-4DB2-BD59-A6C34878D82A}">
                    <a16:rowId xmlns:a16="http://schemas.microsoft.com/office/drawing/2014/main" val="10003"/>
                  </a:ext>
                </a:extLst>
              </a:tr>
              <a:tr h="335755">
                <a:tc>
                  <a:txBody>
                    <a:bodyPr/>
                    <a:lstStyle/>
                    <a:p>
                      <a:pPr marL="0" marR="0">
                        <a:spcBef>
                          <a:spcPts val="0"/>
                        </a:spcBef>
                        <a:spcAft>
                          <a:spcPts val="0"/>
                        </a:spcAft>
                      </a:pPr>
                      <a:r>
                        <a:rPr lang="en-US" sz="2000" dirty="0">
                          <a:solidFill>
                            <a:schemeClr val="bg1"/>
                          </a:solidFill>
                          <a:effectLst/>
                          <a:latin typeface="Calibri" panose="020F0502020204030204" pitchFamily="34" charset="0"/>
                          <a:cs typeface="Calibri" panose="020F0502020204030204" pitchFamily="34" charset="0"/>
                        </a:rPr>
                        <a:t>Less Effective</a:t>
                      </a:r>
                      <a:endParaRPr lang="en-US" sz="1800" dirty="0">
                        <a:solidFill>
                          <a:schemeClr val="bg1"/>
                        </a:solidFill>
                        <a:effectLst/>
                        <a:latin typeface="Calibri" panose="020F0502020204030204" pitchFamily="34" charset="0"/>
                        <a:ea typeface="Calibri"/>
                        <a:cs typeface="Calibri" panose="020F0502020204030204" pitchFamily="34" charset="0"/>
                      </a:endParaRPr>
                    </a:p>
                  </a:txBody>
                  <a:tcPr marL="68580" marR="68580" marT="0" marB="0">
                    <a:solidFill>
                      <a:schemeClr val="tx1">
                        <a:lumMod val="65000"/>
                        <a:lumOff val="35000"/>
                      </a:schemeClr>
                    </a:solidFill>
                  </a:tcPr>
                </a:tc>
                <a:extLst>
                  <a:ext uri="{0D108BD9-81ED-4DB2-BD59-A6C34878D82A}">
                    <a16:rowId xmlns:a16="http://schemas.microsoft.com/office/drawing/2014/main" val="10004"/>
                  </a:ext>
                </a:extLst>
              </a:tr>
              <a:tr h="1398982">
                <a:tc>
                  <a:txBody>
                    <a:bodyPr/>
                    <a:lstStyle/>
                    <a:p>
                      <a:pPr marL="342900" marR="0" lvl="0" indent="-342900">
                        <a:spcBef>
                          <a:spcPts val="0"/>
                        </a:spcBef>
                        <a:spcAft>
                          <a:spcPts val="0"/>
                        </a:spcAft>
                        <a:buFont typeface="Symbol"/>
                        <a:buChar char=""/>
                      </a:pPr>
                      <a:r>
                        <a:rPr lang="en-US" sz="1800" b="0" dirty="0">
                          <a:solidFill>
                            <a:schemeClr val="bg2">
                              <a:lumMod val="25000"/>
                            </a:schemeClr>
                          </a:solidFill>
                          <a:effectLst/>
                          <a:latin typeface="Calibri" panose="020F0502020204030204" pitchFamily="34" charset="0"/>
                          <a:cs typeface="Calibri" panose="020F0502020204030204" pitchFamily="34" charset="0"/>
                        </a:rPr>
                        <a:t>ACE inhibitor/ARB</a:t>
                      </a:r>
                    </a:p>
                    <a:p>
                      <a:pPr marL="342900" marR="0" lvl="0" indent="-342900">
                        <a:spcBef>
                          <a:spcPts val="0"/>
                        </a:spcBef>
                        <a:spcAft>
                          <a:spcPts val="0"/>
                        </a:spcAft>
                        <a:buFont typeface="Symbol"/>
                        <a:buChar char=""/>
                      </a:pPr>
                      <a:r>
                        <a:rPr lang="en-US" sz="1800" b="0" dirty="0">
                          <a:solidFill>
                            <a:schemeClr val="bg2">
                              <a:lumMod val="25000"/>
                            </a:schemeClr>
                          </a:solidFill>
                          <a:effectLst/>
                          <a:latin typeface="Calibri" panose="020F0502020204030204" pitchFamily="34" charset="0"/>
                          <a:cs typeface="Calibri" panose="020F0502020204030204" pitchFamily="34" charset="0"/>
                        </a:rPr>
                        <a:t>ACE inhibitor/β-blocker</a:t>
                      </a:r>
                    </a:p>
                    <a:p>
                      <a:pPr marL="342900" marR="0" lvl="0" indent="-342900">
                        <a:spcBef>
                          <a:spcPts val="0"/>
                        </a:spcBef>
                        <a:spcAft>
                          <a:spcPts val="0"/>
                        </a:spcAft>
                        <a:buFont typeface="Symbol"/>
                        <a:buChar char=""/>
                      </a:pPr>
                      <a:r>
                        <a:rPr lang="en-US" sz="1800" b="0" dirty="0">
                          <a:solidFill>
                            <a:schemeClr val="bg2">
                              <a:lumMod val="25000"/>
                            </a:schemeClr>
                          </a:solidFill>
                          <a:effectLst/>
                          <a:latin typeface="Calibri" panose="020F0502020204030204" pitchFamily="34" charset="0"/>
                          <a:cs typeface="Calibri" panose="020F0502020204030204" pitchFamily="34" charset="0"/>
                        </a:rPr>
                        <a:t>ARB/β-blocker</a:t>
                      </a:r>
                    </a:p>
                    <a:p>
                      <a:pPr marL="342900" marR="0" lvl="0" indent="-342900">
                        <a:spcBef>
                          <a:spcPts val="0"/>
                        </a:spcBef>
                        <a:spcAft>
                          <a:spcPts val="0"/>
                        </a:spcAft>
                        <a:buFont typeface="Symbol"/>
                        <a:buChar char=""/>
                      </a:pPr>
                      <a:r>
                        <a:rPr lang="en-US" sz="1800" b="0" dirty="0">
                          <a:solidFill>
                            <a:schemeClr val="bg2">
                              <a:lumMod val="25000"/>
                            </a:schemeClr>
                          </a:solidFill>
                          <a:effectLst/>
                          <a:latin typeface="Calibri" panose="020F0502020204030204" pitchFamily="34" charset="0"/>
                          <a:cs typeface="Calibri" panose="020F0502020204030204" pitchFamily="34" charset="0"/>
                        </a:rPr>
                        <a:t>CCB (nondihydropyridine)/β-blocker</a:t>
                      </a:r>
                    </a:p>
                    <a:p>
                      <a:pPr marL="342900" marR="0" lvl="0" indent="-342900">
                        <a:spcBef>
                          <a:spcPts val="0"/>
                        </a:spcBef>
                        <a:spcAft>
                          <a:spcPts val="0"/>
                        </a:spcAft>
                        <a:buFont typeface="Symbol"/>
                        <a:buChar char=""/>
                      </a:pPr>
                      <a:r>
                        <a:rPr lang="en-US" sz="1800" b="0" dirty="0">
                          <a:solidFill>
                            <a:schemeClr val="bg2">
                              <a:lumMod val="25000"/>
                            </a:schemeClr>
                          </a:solidFill>
                          <a:effectLst/>
                          <a:latin typeface="Calibri" panose="020F0502020204030204" pitchFamily="34" charset="0"/>
                          <a:cs typeface="Calibri" panose="020F0502020204030204" pitchFamily="34" charset="0"/>
                        </a:rPr>
                        <a:t>Centrally acting agent/β-blocker</a:t>
                      </a:r>
                      <a:endParaRPr lang="en-US" sz="1800" b="0" dirty="0">
                        <a:solidFill>
                          <a:schemeClr val="bg2">
                            <a:lumMod val="25000"/>
                          </a:schemeClr>
                        </a:solidFill>
                        <a:effectLst/>
                        <a:latin typeface="Calibri" panose="020F0502020204030204" pitchFamily="34" charset="0"/>
                        <a:ea typeface="Calibri"/>
                        <a:cs typeface="Calibri" panose="020F0502020204030204" pitchFamily="34" charset="0"/>
                      </a:endParaRPr>
                    </a:p>
                  </a:txBody>
                  <a:tcPr marL="68580" marR="68580" marT="0" marB="0"/>
                </a:tc>
                <a:extLst>
                  <a:ext uri="{0D108BD9-81ED-4DB2-BD59-A6C34878D82A}">
                    <a16:rowId xmlns:a16="http://schemas.microsoft.com/office/drawing/2014/main" val="10005"/>
                  </a:ext>
                </a:extLst>
              </a:tr>
            </a:tbl>
          </a:graphicData>
        </a:graphic>
      </p:graphicFrame>
      <p:sp>
        <p:nvSpPr>
          <p:cNvPr id="3" name="Footer Placeholder 2">
            <a:extLst>
              <a:ext uri="{FF2B5EF4-FFF2-40B4-BE49-F238E27FC236}">
                <a16:creationId xmlns:a16="http://schemas.microsoft.com/office/drawing/2014/main" id="{11D0A273-4F80-410B-D8D2-BC074A4BD6EE}"/>
              </a:ext>
            </a:extLst>
          </p:cNvPr>
          <p:cNvSpPr>
            <a:spLocks noGrp="1"/>
          </p:cNvSpPr>
          <p:nvPr>
            <p:ph type="ftr" sz="quarter" idx="3"/>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200" b="0" i="0" u="none" strike="noStrike" kern="1200" cap="none" spc="0" normalizeH="0" baseline="0" noProof="0" dirty="0">
                <a:ln>
                  <a:noFill/>
                </a:ln>
                <a:solidFill>
                  <a:srgbClr val="000000">
                    <a:lumMod val="50000"/>
                    <a:lumOff val="50000"/>
                  </a:srgbClr>
                </a:solidFill>
                <a:effectLst/>
                <a:uLnTx/>
                <a:uFillTx/>
                <a:latin typeface="Segoe UI" panose="020B0502040204020203" pitchFamily="34" charset="0"/>
                <a:ea typeface="Calibri" panose="020F0502020204030204" pitchFamily="34" charset="0"/>
                <a:cs typeface="Times New Roman" panose="02020603050405020304" pitchFamily="18" charset="0"/>
              </a:rPr>
              <a:t>*</a:t>
            </a:r>
            <a:r>
              <a:rPr kumimoji="0" lang="en-US" sz="1200" b="0" i="0" u="none" strike="noStrike" kern="1200" cap="none" spc="0" normalizeH="0" baseline="0" noProof="0" dirty="0" err="1">
                <a:ln>
                  <a:noFill/>
                </a:ln>
                <a:solidFill>
                  <a:srgbClr val="000000">
                    <a:lumMod val="50000"/>
                    <a:lumOff val="50000"/>
                  </a:srgbClr>
                </a:solidFill>
                <a:effectLst/>
                <a:uLnTx/>
                <a:uFillTx/>
                <a:latin typeface="Segoe UI" panose="020B0502040204020203" pitchFamily="34" charset="0"/>
                <a:ea typeface="Calibri" panose="020F0502020204030204" pitchFamily="34" charset="0"/>
                <a:cs typeface="Times New Roman" panose="02020603050405020304" pitchFamily="18" charset="0"/>
              </a:rPr>
              <a:t>SPCE</a:t>
            </a:r>
            <a:r>
              <a:rPr kumimoji="0" lang="en-US" sz="1200" b="0" i="0" u="none" strike="noStrike" kern="1200" cap="none" spc="0" normalizeH="0" baseline="0" noProof="0" dirty="0">
                <a:ln>
                  <a:noFill/>
                </a:ln>
                <a:solidFill>
                  <a:srgbClr val="000000">
                    <a:lumMod val="50000"/>
                    <a:lumOff val="50000"/>
                  </a:srgbClr>
                </a:solidFill>
                <a:effectLst/>
                <a:uLnTx/>
                <a:uFillTx/>
                <a:latin typeface="Segoe UI" panose="020B0502040204020203" pitchFamily="34" charset="0"/>
                <a:ea typeface="Calibri" panose="020F0502020204030204" pitchFamily="34" charset="0"/>
                <a:cs typeface="Times New Roman" panose="02020603050405020304" pitchFamily="18" charset="0"/>
              </a:rPr>
              <a:t> available in the US</a:t>
            </a:r>
            <a:br>
              <a:rPr kumimoji="0" lang="en-US" sz="1200" b="0" i="0" u="none" strike="noStrike" kern="1200" cap="none" spc="0" normalizeH="0" baseline="0" noProof="0" dirty="0">
                <a:ln>
                  <a:noFill/>
                </a:ln>
                <a:solidFill>
                  <a:srgbClr val="000000">
                    <a:lumMod val="50000"/>
                    <a:lumOff val="50000"/>
                  </a:srgbClr>
                </a:solidFill>
                <a:effectLst/>
                <a:uLnTx/>
                <a:uFillTx/>
                <a:latin typeface="Segoe UI" panose="020B0502040204020203" pitchFamily="34" charset="0"/>
                <a:ea typeface="Calibri" panose="020F0502020204030204" pitchFamily="34" charset="0"/>
                <a:cs typeface="Times New Roman" panose="02020603050405020304" pitchFamily="18" charset="0"/>
              </a:rPr>
            </a:br>
            <a:r>
              <a:rPr kumimoji="0" lang="en-US" sz="1200" b="0" i="0" u="none" strike="noStrike" kern="1200" cap="none" spc="0" normalizeH="0" baseline="0" noProof="0" dirty="0" err="1">
                <a:ln>
                  <a:noFill/>
                </a:ln>
                <a:solidFill>
                  <a:srgbClr val="000000">
                    <a:lumMod val="50000"/>
                    <a:lumOff val="50000"/>
                  </a:srgbClr>
                </a:solidFill>
                <a:effectLst/>
                <a:uLnTx/>
                <a:uFillTx/>
                <a:latin typeface="Segoe UI" panose="020B0502040204020203" pitchFamily="34" charset="0"/>
                <a:ea typeface="Calibri" panose="020F0502020204030204" pitchFamily="34" charset="0"/>
                <a:cs typeface="Times New Roman" panose="02020603050405020304" pitchFamily="18" charset="0"/>
              </a:rPr>
              <a:t>Gradman</a:t>
            </a:r>
            <a:r>
              <a:rPr kumimoji="0" lang="en-US" sz="1200" b="0" i="0" u="none" strike="noStrike" kern="1200" cap="none" spc="0" normalizeH="0" baseline="0" noProof="0" dirty="0">
                <a:ln>
                  <a:noFill/>
                </a:ln>
                <a:solidFill>
                  <a:srgbClr val="000000">
                    <a:lumMod val="50000"/>
                    <a:lumOff val="50000"/>
                  </a:srgbClr>
                </a:solidFill>
                <a:effectLst/>
                <a:uLnTx/>
                <a:uFillTx/>
                <a:latin typeface="Segoe UI" panose="020B0502040204020203" pitchFamily="34" charset="0"/>
                <a:ea typeface="Calibri" panose="020F0502020204030204" pitchFamily="34" charset="0"/>
                <a:cs typeface="Times New Roman" panose="02020603050405020304" pitchFamily="18" charset="0"/>
              </a:rPr>
              <a:t> AH, et al. </a:t>
            </a:r>
            <a:r>
              <a:rPr kumimoji="0" lang="en-US" sz="1200" b="0" i="1" u="none" strike="noStrike" kern="1200" cap="none" spc="0" normalizeH="0" baseline="0" noProof="0" dirty="0">
                <a:ln>
                  <a:noFill/>
                </a:ln>
                <a:solidFill>
                  <a:srgbClr val="000000">
                    <a:lumMod val="50000"/>
                    <a:lumOff val="50000"/>
                  </a:srgbClr>
                </a:solidFill>
                <a:effectLst/>
                <a:uLnTx/>
                <a:uFillTx/>
                <a:latin typeface="Segoe UI" panose="020B0502040204020203" pitchFamily="34" charset="0"/>
                <a:ea typeface="Calibri" panose="020F0502020204030204" pitchFamily="34" charset="0"/>
                <a:cs typeface="Times New Roman" panose="02020603050405020304" pitchFamily="18" charset="0"/>
              </a:rPr>
              <a:t>J Am Soc </a:t>
            </a:r>
            <a:r>
              <a:rPr kumimoji="0" lang="en-US" sz="1200" b="0" i="1" u="none" strike="noStrike" kern="1200" cap="none" spc="0" normalizeH="0" baseline="0" noProof="0" dirty="0" err="1">
                <a:ln>
                  <a:noFill/>
                </a:ln>
                <a:solidFill>
                  <a:srgbClr val="000000">
                    <a:lumMod val="50000"/>
                    <a:lumOff val="50000"/>
                  </a:srgbClr>
                </a:solidFill>
                <a:effectLst/>
                <a:uLnTx/>
                <a:uFillTx/>
                <a:latin typeface="Segoe UI" panose="020B0502040204020203" pitchFamily="34" charset="0"/>
                <a:ea typeface="Calibri" panose="020F0502020204030204" pitchFamily="34" charset="0"/>
                <a:cs typeface="Times New Roman" panose="02020603050405020304" pitchFamily="18" charset="0"/>
              </a:rPr>
              <a:t>Hypertens</a:t>
            </a:r>
            <a:r>
              <a:rPr kumimoji="0" lang="en-US" sz="1200" b="0" i="0" u="none" strike="noStrike" kern="1200" cap="none" spc="0" normalizeH="0" baseline="0" noProof="0" dirty="0">
                <a:ln>
                  <a:noFill/>
                </a:ln>
                <a:solidFill>
                  <a:srgbClr val="000000">
                    <a:lumMod val="50000"/>
                    <a:lumOff val="50000"/>
                  </a:srgbClr>
                </a:solidFill>
                <a:effectLst/>
                <a:uLnTx/>
                <a:uFillTx/>
                <a:latin typeface="Segoe UI" panose="020B0502040204020203" pitchFamily="34" charset="0"/>
                <a:ea typeface="Calibri" panose="020F0502020204030204" pitchFamily="34" charset="0"/>
                <a:cs typeface="Times New Roman" panose="02020603050405020304" pitchFamily="18" charset="0"/>
              </a:rPr>
              <a:t>. 2010;4(1):42-50. </a:t>
            </a:r>
            <a:endParaRPr kumimoji="0" lang="en-US" sz="1200" b="0" i="0" u="none" strike="noStrike" kern="1200" cap="none" spc="0" normalizeH="0" baseline="0" noProof="0" dirty="0">
              <a:ln>
                <a:noFill/>
              </a:ln>
              <a:solidFill>
                <a:srgbClr val="000000">
                  <a:lumMod val="50000"/>
                  <a:lumOff val="50000"/>
                </a:srgbClr>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46792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D5B064D-898E-2010-65EB-CA4F421EB461}"/>
              </a:ext>
            </a:extLst>
          </p:cNvPr>
          <p:cNvSpPr>
            <a:spLocks noGrp="1"/>
          </p:cNvSpPr>
          <p:nvPr>
            <p:ph idx="1"/>
          </p:nvPr>
        </p:nvSpPr>
        <p:spPr>
          <a:xfrm>
            <a:off x="838200" y="1112082"/>
            <a:ext cx="10515600" cy="4891627"/>
          </a:xfrm>
        </p:spPr>
        <p:txBody>
          <a:bodyPr>
            <a:normAutofit/>
          </a:bodyPr>
          <a:lstStyle/>
          <a:p>
            <a:pPr>
              <a:spcBef>
                <a:spcPts val="300"/>
              </a:spcBef>
            </a:pPr>
            <a:r>
              <a:rPr lang="en-US" sz="2400" dirty="0"/>
              <a:t>General Principles – maximally tolerated doses</a:t>
            </a:r>
          </a:p>
          <a:p>
            <a:pPr lvl="1">
              <a:spcBef>
                <a:spcPts val="300"/>
              </a:spcBef>
            </a:pPr>
            <a:r>
              <a:rPr lang="en-US" sz="2000" dirty="0"/>
              <a:t>CCB</a:t>
            </a:r>
          </a:p>
          <a:p>
            <a:pPr lvl="1">
              <a:spcBef>
                <a:spcPts val="300"/>
              </a:spcBef>
            </a:pPr>
            <a:r>
              <a:rPr lang="en-US" sz="2000" dirty="0"/>
              <a:t>ACE/ARB</a:t>
            </a:r>
          </a:p>
          <a:p>
            <a:pPr lvl="1">
              <a:spcBef>
                <a:spcPts val="300"/>
              </a:spcBef>
            </a:pPr>
            <a:r>
              <a:rPr lang="en-US" sz="2000" dirty="0"/>
              <a:t>Diuretic – thiazide vs. chlorthalidone vs. torsemide per GFR</a:t>
            </a:r>
          </a:p>
          <a:p>
            <a:pPr>
              <a:spcBef>
                <a:spcPts val="300"/>
              </a:spcBef>
            </a:pPr>
            <a:r>
              <a:rPr lang="en-US" sz="2400" dirty="0"/>
              <a:t>4</a:t>
            </a:r>
            <a:r>
              <a:rPr lang="en-US" sz="2400" baseline="30000" dirty="0"/>
              <a:t>th</a:t>
            </a:r>
            <a:r>
              <a:rPr lang="en-US" sz="2400" dirty="0"/>
              <a:t> line agent: Spironolactone</a:t>
            </a:r>
          </a:p>
        </p:txBody>
      </p:sp>
      <p:sp>
        <p:nvSpPr>
          <p:cNvPr id="2" name="Title 1">
            <a:extLst>
              <a:ext uri="{FF2B5EF4-FFF2-40B4-BE49-F238E27FC236}">
                <a16:creationId xmlns:a16="http://schemas.microsoft.com/office/drawing/2014/main" id="{D7B444EE-1369-51F3-7520-294E17F5D23F}"/>
              </a:ext>
            </a:extLst>
          </p:cNvPr>
          <p:cNvSpPr>
            <a:spLocks noGrp="1"/>
          </p:cNvSpPr>
          <p:nvPr>
            <p:ph type="title"/>
          </p:nvPr>
        </p:nvSpPr>
        <p:spPr>
          <a:xfrm>
            <a:off x="838200" y="250255"/>
            <a:ext cx="10515600" cy="856649"/>
          </a:xfrm>
        </p:spPr>
        <p:txBody>
          <a:bodyPr/>
          <a:lstStyle/>
          <a:p>
            <a:r>
              <a:rPr lang="en-US" dirty="0"/>
              <a:t>Pharmacologic Management</a:t>
            </a:r>
          </a:p>
        </p:txBody>
      </p:sp>
      <p:graphicFrame>
        <p:nvGraphicFramePr>
          <p:cNvPr id="4" name="Table 4">
            <a:extLst>
              <a:ext uri="{FF2B5EF4-FFF2-40B4-BE49-F238E27FC236}">
                <a16:creationId xmlns:a16="http://schemas.microsoft.com/office/drawing/2014/main" id="{A629894A-09B0-7BA9-7A80-C8922FEB7A19}"/>
              </a:ext>
            </a:extLst>
          </p:cNvPr>
          <p:cNvGraphicFramePr>
            <a:graphicFrameLocks noGrp="1"/>
          </p:cNvGraphicFramePr>
          <p:nvPr/>
        </p:nvGraphicFramePr>
        <p:xfrm>
          <a:off x="698934" y="3111367"/>
          <a:ext cx="11194182" cy="2966720"/>
        </p:xfrm>
        <a:graphic>
          <a:graphicData uri="http://schemas.openxmlformats.org/drawingml/2006/table">
            <a:tbl>
              <a:tblPr firstRow="1" bandRow="1">
                <a:tableStyleId>{5C22544A-7EE6-4342-B048-85BDC9FD1C3A}</a:tableStyleId>
              </a:tblPr>
              <a:tblGrid>
                <a:gridCol w="5553777">
                  <a:extLst>
                    <a:ext uri="{9D8B030D-6E8A-4147-A177-3AD203B41FA5}">
                      <a16:colId xmlns:a16="http://schemas.microsoft.com/office/drawing/2014/main" val="1455201674"/>
                    </a:ext>
                  </a:extLst>
                </a:gridCol>
                <a:gridCol w="5640405">
                  <a:extLst>
                    <a:ext uri="{9D8B030D-6E8A-4147-A177-3AD203B41FA5}">
                      <a16:colId xmlns:a16="http://schemas.microsoft.com/office/drawing/2014/main" val="2661073726"/>
                    </a:ext>
                  </a:extLst>
                </a:gridCol>
              </a:tblGrid>
              <a:tr h="370840">
                <a:tc>
                  <a:txBody>
                    <a:bodyPr/>
                    <a:lstStyle/>
                    <a:p>
                      <a:r>
                        <a:rPr lang="en-US" dirty="0">
                          <a:solidFill>
                            <a:schemeClr val="bg1"/>
                          </a:solidFill>
                        </a:rPr>
                        <a:t>Issue Associated with Treatment Resistance</a:t>
                      </a:r>
                    </a:p>
                  </a:txBody>
                  <a:tcPr/>
                </a:tc>
                <a:tc>
                  <a:txBody>
                    <a:bodyPr/>
                    <a:lstStyle/>
                    <a:p>
                      <a:r>
                        <a:rPr lang="en-US" dirty="0"/>
                        <a:t>Management Considerations</a:t>
                      </a:r>
                    </a:p>
                  </a:txBody>
                  <a:tcPr/>
                </a:tc>
                <a:extLst>
                  <a:ext uri="{0D108BD9-81ED-4DB2-BD59-A6C34878D82A}">
                    <a16:rowId xmlns:a16="http://schemas.microsoft.com/office/drawing/2014/main" val="249105627"/>
                  </a:ext>
                </a:extLst>
              </a:tr>
              <a:tr h="370840">
                <a:tc>
                  <a:txBody>
                    <a:bodyPr/>
                    <a:lstStyle/>
                    <a:p>
                      <a:r>
                        <a:rPr lang="en-US" dirty="0"/>
                        <a:t>Volume control, edema resolution</a:t>
                      </a:r>
                    </a:p>
                  </a:txBody>
                  <a:tcPr/>
                </a:tc>
                <a:tc>
                  <a:txBody>
                    <a:bodyPr/>
                    <a:lstStyle/>
                    <a:p>
                      <a:r>
                        <a:rPr lang="en-US" dirty="0"/>
                        <a:t>Thiazide </a:t>
                      </a:r>
                      <a:r>
                        <a:rPr lang="en-US" dirty="0">
                          <a:sym typeface="Wingdings" pitchFamily="2" charset="2"/>
                        </a:rPr>
                        <a:t> chlorthalidone loop diuretic</a:t>
                      </a:r>
                      <a:endParaRPr lang="en-US" dirty="0"/>
                    </a:p>
                  </a:txBody>
                  <a:tcPr/>
                </a:tc>
                <a:extLst>
                  <a:ext uri="{0D108BD9-81ED-4DB2-BD59-A6C34878D82A}">
                    <a16:rowId xmlns:a16="http://schemas.microsoft.com/office/drawing/2014/main" val="1216162512"/>
                  </a:ext>
                </a:extLst>
              </a:tr>
              <a:tr h="370840">
                <a:tc>
                  <a:txBody>
                    <a:bodyPr/>
                    <a:lstStyle/>
                    <a:p>
                      <a:r>
                        <a:rPr lang="en-US" dirty="0"/>
                        <a:t>Heart rate control inadequate</a:t>
                      </a:r>
                    </a:p>
                  </a:txBody>
                  <a:tcPr/>
                </a:tc>
                <a:tc>
                  <a:txBody>
                    <a:bodyPr/>
                    <a:lstStyle/>
                    <a:p>
                      <a:r>
                        <a:rPr lang="en-US" sz="1800" dirty="0">
                          <a:solidFill>
                            <a:schemeClr val="tx1"/>
                          </a:solidFill>
                          <a:effectLst/>
                        </a:rPr>
                        <a:t>β</a:t>
                      </a:r>
                      <a:r>
                        <a:rPr lang="en-US" dirty="0">
                          <a:solidFill>
                            <a:schemeClr val="tx1"/>
                          </a:solidFill>
                        </a:rPr>
                        <a:t>-blocker, alpha/beta blocker, verapamil, diltiazem</a:t>
                      </a:r>
                    </a:p>
                  </a:txBody>
                  <a:tcPr/>
                </a:tc>
                <a:extLst>
                  <a:ext uri="{0D108BD9-81ED-4DB2-BD59-A6C34878D82A}">
                    <a16:rowId xmlns:a16="http://schemas.microsoft.com/office/drawing/2014/main" val="3705715435"/>
                  </a:ext>
                </a:extLst>
              </a:tr>
              <a:tr h="370840">
                <a:tc>
                  <a:txBody>
                    <a:bodyPr/>
                    <a:lstStyle/>
                    <a:p>
                      <a:r>
                        <a:rPr lang="en-US" dirty="0"/>
                        <a:t>Renin and aldosterone levels low</a:t>
                      </a:r>
                    </a:p>
                  </a:txBody>
                  <a:tcPr/>
                </a:tc>
                <a:tc>
                  <a:txBody>
                    <a:bodyPr/>
                    <a:lstStyle/>
                    <a:p>
                      <a:r>
                        <a:rPr lang="en-US" dirty="0">
                          <a:solidFill>
                            <a:schemeClr val="tx1"/>
                          </a:solidFill>
                        </a:rPr>
                        <a:t>Avoid nighttime work, low salt diet, amiloride</a:t>
                      </a:r>
                    </a:p>
                  </a:txBody>
                  <a:tcPr/>
                </a:tc>
                <a:extLst>
                  <a:ext uri="{0D108BD9-81ED-4DB2-BD59-A6C34878D82A}">
                    <a16:rowId xmlns:a16="http://schemas.microsoft.com/office/drawing/2014/main" val="3421637864"/>
                  </a:ext>
                </a:extLst>
              </a:tr>
              <a:tr h="370840">
                <a:tc>
                  <a:txBody>
                    <a:bodyPr/>
                    <a:lstStyle/>
                    <a:p>
                      <a:r>
                        <a:rPr lang="en-US" dirty="0"/>
                        <a:t>Renin low and aldosterone normal to high normal</a:t>
                      </a:r>
                    </a:p>
                  </a:txBody>
                  <a:tcPr/>
                </a:tc>
                <a:tc>
                  <a:txBody>
                    <a:bodyPr/>
                    <a:lstStyle/>
                    <a:p>
                      <a:r>
                        <a:rPr lang="en-US" dirty="0">
                          <a:solidFill>
                            <a:schemeClr val="tx1"/>
                          </a:solidFill>
                        </a:rPr>
                        <a:t>MRA</a:t>
                      </a:r>
                    </a:p>
                  </a:txBody>
                  <a:tcPr/>
                </a:tc>
                <a:extLst>
                  <a:ext uri="{0D108BD9-81ED-4DB2-BD59-A6C34878D82A}">
                    <a16:rowId xmlns:a16="http://schemas.microsoft.com/office/drawing/2014/main" val="2603693642"/>
                  </a:ext>
                </a:extLst>
              </a:tr>
              <a:tr h="370840">
                <a:tc>
                  <a:txBody>
                    <a:bodyPr/>
                    <a:lstStyle/>
                    <a:p>
                      <a:r>
                        <a:rPr lang="en-US" dirty="0"/>
                        <a:t>Split dosing?</a:t>
                      </a:r>
                    </a:p>
                  </a:txBody>
                  <a:tcPr/>
                </a:tc>
                <a:tc>
                  <a:txBody>
                    <a:bodyPr/>
                    <a:lstStyle/>
                    <a:p>
                      <a:r>
                        <a:rPr lang="en-US" dirty="0">
                          <a:solidFill>
                            <a:schemeClr val="tx1"/>
                          </a:solidFill>
                        </a:rPr>
                        <a:t>At-home BP evaluations and ambulatory monitoring</a:t>
                      </a:r>
                    </a:p>
                  </a:txBody>
                  <a:tcPr/>
                </a:tc>
                <a:extLst>
                  <a:ext uri="{0D108BD9-81ED-4DB2-BD59-A6C34878D82A}">
                    <a16:rowId xmlns:a16="http://schemas.microsoft.com/office/drawing/2014/main" val="1873786979"/>
                  </a:ext>
                </a:extLst>
              </a:tr>
              <a:tr h="370840">
                <a:tc>
                  <a:txBody>
                    <a:bodyPr/>
                    <a:lstStyle/>
                    <a:p>
                      <a:r>
                        <a:rPr lang="en-US" dirty="0"/>
                        <a:t>Questionable medical adherence</a:t>
                      </a:r>
                    </a:p>
                  </a:txBody>
                  <a:tcPr/>
                </a:tc>
                <a:tc>
                  <a:txBody>
                    <a:bodyPr/>
                    <a:lstStyle/>
                    <a:p>
                      <a:r>
                        <a:rPr lang="en-US" dirty="0">
                          <a:solidFill>
                            <a:schemeClr val="tx1"/>
                          </a:solidFill>
                        </a:rPr>
                        <a:t>Investigate non-adherence and address directly</a:t>
                      </a:r>
                    </a:p>
                  </a:txBody>
                  <a:tcPr/>
                </a:tc>
                <a:extLst>
                  <a:ext uri="{0D108BD9-81ED-4DB2-BD59-A6C34878D82A}">
                    <a16:rowId xmlns:a16="http://schemas.microsoft.com/office/drawing/2014/main" val="444926598"/>
                  </a:ext>
                </a:extLst>
              </a:tr>
              <a:tr h="370840">
                <a:tc>
                  <a:txBody>
                    <a:bodyPr/>
                    <a:lstStyle/>
                    <a:p>
                      <a:r>
                        <a:rPr lang="en-US" dirty="0"/>
                        <a:t>Sleep disordered breathing or anxiety</a:t>
                      </a:r>
                    </a:p>
                  </a:txBody>
                  <a:tcPr/>
                </a:tc>
                <a:tc>
                  <a:txBody>
                    <a:bodyPr/>
                    <a:lstStyle/>
                    <a:p>
                      <a:r>
                        <a:rPr lang="en-US" dirty="0"/>
                        <a:t>Initiate non-drug strategies +/- pharmacotherapy</a:t>
                      </a:r>
                    </a:p>
                  </a:txBody>
                  <a:tcPr/>
                </a:tc>
                <a:extLst>
                  <a:ext uri="{0D108BD9-81ED-4DB2-BD59-A6C34878D82A}">
                    <a16:rowId xmlns:a16="http://schemas.microsoft.com/office/drawing/2014/main" val="917500930"/>
                  </a:ext>
                </a:extLst>
              </a:tr>
            </a:tbl>
          </a:graphicData>
        </a:graphic>
      </p:graphicFrame>
      <p:sp>
        <p:nvSpPr>
          <p:cNvPr id="8" name="Footer Placeholder 7">
            <a:extLst>
              <a:ext uri="{FF2B5EF4-FFF2-40B4-BE49-F238E27FC236}">
                <a16:creationId xmlns:a16="http://schemas.microsoft.com/office/drawing/2014/main" id="{243E1969-5475-0E09-688C-E902FABF77FF}"/>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lumMod val="50000"/>
                    <a:lumOff val="50000"/>
                  </a:srgbClr>
                </a:solidFill>
                <a:effectLst/>
                <a:uLnTx/>
                <a:uFillTx/>
                <a:latin typeface="Arial" panose="020B0604020202020204"/>
                <a:ea typeface="+mn-ea"/>
                <a:cs typeface="+mn-cs"/>
              </a:rPr>
              <a:t>ACE, angiotensin-converting enzyme; ARB, angiotensin receptor blocker; </a:t>
            </a:r>
            <a:r>
              <a:rPr kumimoji="0" lang="en-US" sz="1200" b="0" i="0" u="none" strike="noStrike" kern="1200" cap="none" spc="0" normalizeH="0" baseline="0" noProof="0" dirty="0" err="1">
                <a:ln>
                  <a:noFill/>
                </a:ln>
                <a:solidFill>
                  <a:srgbClr val="000000">
                    <a:lumMod val="50000"/>
                    <a:lumOff val="50000"/>
                  </a:srgbClr>
                </a:solidFill>
                <a:effectLst/>
                <a:uLnTx/>
                <a:uFillTx/>
                <a:latin typeface="Arial" panose="020B0604020202020204"/>
                <a:ea typeface="+mn-ea"/>
                <a:cs typeface="+mn-cs"/>
              </a:rPr>
              <a:t>CCB</a:t>
            </a:r>
            <a:r>
              <a:rPr kumimoji="0" lang="en-US" sz="1200" b="0" i="0" u="none" strike="noStrike" kern="1200" cap="none" spc="0" normalizeH="0" baseline="0" noProof="0" dirty="0">
                <a:ln>
                  <a:noFill/>
                </a:ln>
                <a:solidFill>
                  <a:srgbClr val="000000">
                    <a:lumMod val="50000"/>
                    <a:lumOff val="50000"/>
                  </a:srgbClr>
                </a:solidFill>
                <a:effectLst/>
                <a:uLnTx/>
                <a:uFillTx/>
                <a:latin typeface="Arial" panose="020B0604020202020204"/>
                <a:ea typeface="+mn-ea"/>
                <a:cs typeface="+mn-cs"/>
              </a:rPr>
              <a:t>, calcium channel blocker; </a:t>
            </a:r>
            <a:r>
              <a:rPr kumimoji="0" lang="en-US" sz="1200" b="0" i="0" u="none" strike="noStrike" kern="1200" cap="none" spc="0" normalizeH="0" baseline="0" noProof="0" dirty="0" err="1">
                <a:ln>
                  <a:noFill/>
                </a:ln>
                <a:solidFill>
                  <a:srgbClr val="000000">
                    <a:lumMod val="50000"/>
                    <a:lumOff val="50000"/>
                  </a:srgbClr>
                </a:solidFill>
                <a:effectLst/>
                <a:uLnTx/>
                <a:uFillTx/>
                <a:latin typeface="Arial" panose="020B0604020202020204"/>
                <a:ea typeface="+mn-ea"/>
                <a:cs typeface="+mn-cs"/>
              </a:rPr>
              <a:t>GFR</a:t>
            </a:r>
            <a:r>
              <a:rPr kumimoji="0" lang="en-US" sz="1200" b="0" i="0" u="none" strike="noStrike" kern="1200" cap="none" spc="0" normalizeH="0" baseline="0" noProof="0" dirty="0">
                <a:ln>
                  <a:noFill/>
                </a:ln>
                <a:solidFill>
                  <a:srgbClr val="000000">
                    <a:lumMod val="50000"/>
                    <a:lumOff val="50000"/>
                  </a:srgbClr>
                </a:solidFill>
                <a:effectLst/>
                <a:uLnTx/>
                <a:uFillTx/>
                <a:latin typeface="Arial" panose="020B0604020202020204"/>
                <a:ea typeface="+mn-ea"/>
                <a:cs typeface="+mn-cs"/>
              </a:rPr>
              <a:t>, glomerular filtration rate; </a:t>
            </a:r>
            <a:r>
              <a:rPr kumimoji="0" lang="en-US" sz="1200" b="0" i="0" u="none" strike="noStrike" kern="1200" cap="none" spc="0" normalizeH="0" baseline="0" noProof="0" dirty="0" err="1">
                <a:ln>
                  <a:noFill/>
                </a:ln>
                <a:solidFill>
                  <a:srgbClr val="000000">
                    <a:lumMod val="50000"/>
                    <a:lumOff val="50000"/>
                  </a:srgbClr>
                </a:solidFill>
                <a:effectLst/>
                <a:uLnTx/>
                <a:uFillTx/>
                <a:latin typeface="Arial" panose="020B0604020202020204"/>
                <a:ea typeface="+mn-ea"/>
                <a:cs typeface="+mn-cs"/>
              </a:rPr>
              <a:t>MRA</a:t>
            </a:r>
            <a:r>
              <a:rPr kumimoji="0" lang="en-US" sz="1200" b="0" i="0" u="none" strike="noStrike" kern="1200" cap="none" spc="0" normalizeH="0" baseline="0" noProof="0" dirty="0">
                <a:ln>
                  <a:noFill/>
                </a:ln>
                <a:solidFill>
                  <a:srgbClr val="000000">
                    <a:lumMod val="50000"/>
                    <a:lumOff val="50000"/>
                  </a:srgbClr>
                </a:solidFill>
                <a:effectLst/>
                <a:uLnTx/>
                <a:uFillTx/>
                <a:latin typeface="Arial" panose="020B0604020202020204"/>
                <a:ea typeface="+mn-ea"/>
                <a:cs typeface="+mn-cs"/>
              </a:rPr>
              <a:t>, aldosterone receptor antagonist. </a:t>
            </a:r>
          </a:p>
        </p:txBody>
      </p:sp>
    </p:spTree>
    <p:extLst>
      <p:ext uri="{BB962C8B-B14F-4D97-AF65-F5344CB8AC3E}">
        <p14:creationId xmlns:p14="http://schemas.microsoft.com/office/powerpoint/2010/main" val="3833069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416030" y="461294"/>
          <a:ext cx="11775970" cy="5864649"/>
        </p:xfrm>
        <a:graphic>
          <a:graphicData uri="http://schemas.openxmlformats.org/drawingml/2006/table">
            <a:tbl>
              <a:tblPr firstRow="1" firstCol="1" bandRow="1">
                <a:tableStyleId>{8EC20E35-A176-4012-BC5E-935CFFF8708E}</a:tableStyleId>
              </a:tblPr>
              <a:tblGrid>
                <a:gridCol w="1715973">
                  <a:extLst>
                    <a:ext uri="{9D8B030D-6E8A-4147-A177-3AD203B41FA5}">
                      <a16:colId xmlns:a16="http://schemas.microsoft.com/office/drawing/2014/main" val="4117180709"/>
                    </a:ext>
                  </a:extLst>
                </a:gridCol>
                <a:gridCol w="2258621">
                  <a:extLst>
                    <a:ext uri="{9D8B030D-6E8A-4147-A177-3AD203B41FA5}">
                      <a16:colId xmlns:a16="http://schemas.microsoft.com/office/drawing/2014/main" val="2485775522"/>
                    </a:ext>
                  </a:extLst>
                </a:gridCol>
                <a:gridCol w="4887019">
                  <a:extLst>
                    <a:ext uri="{9D8B030D-6E8A-4147-A177-3AD203B41FA5}">
                      <a16:colId xmlns:a16="http://schemas.microsoft.com/office/drawing/2014/main" val="246639157"/>
                    </a:ext>
                  </a:extLst>
                </a:gridCol>
                <a:gridCol w="1465729">
                  <a:extLst>
                    <a:ext uri="{9D8B030D-6E8A-4147-A177-3AD203B41FA5}">
                      <a16:colId xmlns:a16="http://schemas.microsoft.com/office/drawing/2014/main" val="669495636"/>
                    </a:ext>
                  </a:extLst>
                </a:gridCol>
                <a:gridCol w="1415906">
                  <a:extLst>
                    <a:ext uri="{9D8B030D-6E8A-4147-A177-3AD203B41FA5}">
                      <a16:colId xmlns:a16="http://schemas.microsoft.com/office/drawing/2014/main" val="1579750938"/>
                    </a:ext>
                  </a:extLst>
                </a:gridCol>
                <a:gridCol w="32722">
                  <a:extLst>
                    <a:ext uri="{9D8B030D-6E8A-4147-A177-3AD203B41FA5}">
                      <a16:colId xmlns:a16="http://schemas.microsoft.com/office/drawing/2014/main" val="759334692"/>
                    </a:ext>
                  </a:extLst>
                </a:gridCol>
              </a:tblGrid>
              <a:tr h="345319">
                <a:tc>
                  <a:txBody>
                    <a:bodyPr/>
                    <a:lstStyle/>
                    <a:p>
                      <a:pPr marL="0" marR="0">
                        <a:lnSpc>
                          <a:spcPts val="1500"/>
                        </a:lnSpc>
                        <a:spcBef>
                          <a:spcPts val="0"/>
                        </a:spcBef>
                        <a:spcAft>
                          <a:spcPts val="750"/>
                        </a:spcAft>
                      </a:pPr>
                      <a:r>
                        <a:rPr lang="en-US" sz="300" dirty="0">
                          <a:effectLst/>
                          <a:latin typeface="+mn-lt"/>
                        </a:rPr>
                        <a:t>​</a:t>
                      </a:r>
                      <a:endParaRPr lang="en-US" sz="400" dirty="0">
                        <a:solidFill>
                          <a:srgbClr val="002060"/>
                        </a:solidFill>
                        <a:effectLst/>
                        <a:latin typeface="+mn-lt"/>
                        <a:ea typeface="Calibri" panose="020F0502020204030204" pitchFamily="34" charset="0"/>
                        <a:cs typeface="Times New Roman" panose="02020603050405020304" pitchFamily="18" charset="0"/>
                      </a:endParaRPr>
                    </a:p>
                  </a:txBody>
                  <a:tcPr marL="3661" marR="3661" marT="3661" marB="3661" anchor="ctr">
                    <a:lnL>
                      <a:noFill/>
                    </a:lnL>
                    <a:lnR>
                      <a:noFill/>
                    </a:lnR>
                    <a:lnT w="254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a:lnSpc>
                          <a:spcPts val="1500"/>
                        </a:lnSpc>
                        <a:spcBef>
                          <a:spcPts val="0"/>
                        </a:spcBef>
                        <a:spcAft>
                          <a:spcPts val="750"/>
                        </a:spcAft>
                      </a:pPr>
                      <a:r>
                        <a:rPr lang="en-US" sz="300" dirty="0">
                          <a:effectLst/>
                          <a:latin typeface="+mn-lt"/>
                        </a:rPr>
                        <a:t>​</a:t>
                      </a:r>
                      <a:endParaRPr lang="en-US" sz="400" dirty="0">
                        <a:solidFill>
                          <a:srgbClr val="002060"/>
                        </a:solidFill>
                        <a:effectLst/>
                        <a:latin typeface="+mn-lt"/>
                        <a:ea typeface="Calibri" panose="020F0502020204030204" pitchFamily="34" charset="0"/>
                        <a:cs typeface="Times New Roman" panose="02020603050405020304" pitchFamily="18" charset="0"/>
                      </a:endParaRPr>
                    </a:p>
                  </a:txBody>
                  <a:tcPr marL="3661" marR="3661" marT="3661" marB="3661" anchor="ctr">
                    <a:lnL>
                      <a:noFill/>
                    </a:lnL>
                    <a:lnR>
                      <a:noFill/>
                    </a:lnR>
                    <a:lnT w="254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a:lnSpc>
                          <a:spcPts val="1500"/>
                        </a:lnSpc>
                        <a:spcBef>
                          <a:spcPts val="0"/>
                        </a:spcBef>
                        <a:spcAft>
                          <a:spcPts val="750"/>
                        </a:spcAft>
                      </a:pPr>
                      <a:r>
                        <a:rPr lang="en-US" sz="300" dirty="0">
                          <a:effectLst/>
                          <a:latin typeface="+mn-lt"/>
                        </a:rPr>
                        <a:t>​</a:t>
                      </a:r>
                      <a:endParaRPr lang="en-US" sz="400" dirty="0">
                        <a:solidFill>
                          <a:srgbClr val="002060"/>
                        </a:solidFill>
                        <a:effectLst/>
                        <a:latin typeface="+mn-lt"/>
                        <a:ea typeface="Calibri" panose="020F0502020204030204" pitchFamily="34" charset="0"/>
                        <a:cs typeface="Times New Roman" panose="02020603050405020304" pitchFamily="18" charset="0"/>
                      </a:endParaRPr>
                    </a:p>
                  </a:txBody>
                  <a:tcPr marL="3661" marR="3661" marT="3661" marB="3661" anchor="ctr">
                    <a:lnL>
                      <a:noFill/>
                    </a:lnL>
                    <a:lnR>
                      <a:noFill/>
                    </a:lnR>
                    <a:lnT w="254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3">
                  <a:txBody>
                    <a:bodyPr/>
                    <a:lstStyle/>
                    <a:p>
                      <a:pPr marL="0" marR="0">
                        <a:lnSpc>
                          <a:spcPts val="1500"/>
                        </a:lnSpc>
                        <a:spcBef>
                          <a:spcPts val="0"/>
                        </a:spcBef>
                        <a:spcAft>
                          <a:spcPts val="750"/>
                        </a:spcAft>
                      </a:pPr>
                      <a:r>
                        <a:rPr lang="en-US" sz="1200" dirty="0">
                          <a:effectLst/>
                          <a:latin typeface="+mn-lt"/>
                        </a:rPr>
                        <a:t>      Approximate Impact on SBP</a:t>
                      </a:r>
                      <a:endParaRPr lang="en-US" sz="1400" dirty="0">
                        <a:solidFill>
                          <a:schemeClr val="bg2"/>
                        </a:solidFill>
                        <a:effectLst/>
                        <a:latin typeface="+mn-lt"/>
                        <a:ea typeface="Calibri" panose="020F0502020204030204" pitchFamily="34" charset="0"/>
                        <a:cs typeface="Times New Roman" panose="02020603050405020304" pitchFamily="18" charset="0"/>
                      </a:endParaRPr>
                    </a:p>
                  </a:txBody>
                  <a:tcPr marL="3661" marR="3661" marT="3661" marB="3661" anchor="ctr">
                    <a:lnL>
                      <a:noFill/>
                    </a:lnL>
                    <a:lnR>
                      <a:noFill/>
                    </a:lnR>
                    <a:lnT w="254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638036532"/>
                  </a:ext>
                </a:extLst>
              </a:tr>
              <a:tr h="374888">
                <a:tc>
                  <a:txBody>
                    <a:bodyPr/>
                    <a:lstStyle/>
                    <a:p>
                      <a:pPr>
                        <a:lnSpc>
                          <a:spcPct val="107000"/>
                        </a:lnSpc>
                      </a:pPr>
                      <a:endParaRPr lang="en-US" sz="1050" dirty="0">
                        <a:solidFill>
                          <a:srgbClr val="002060"/>
                        </a:solidFill>
                        <a:effectLst/>
                        <a:latin typeface="+mn-lt"/>
                      </a:endParaRPr>
                    </a:p>
                  </a:txBody>
                  <a:tcPr marR="3661" marT="3661" marB="3661" anchor="ctr">
                    <a:lnT w="12700" cap="flat" cmpd="sng" algn="ctr">
                      <a:noFill/>
                      <a:prstDash val="solid"/>
                      <a:round/>
                      <a:headEnd type="none" w="med" len="med"/>
                      <a:tailEnd type="none" w="med" len="med"/>
                    </a:lnT>
                    <a:solidFill>
                      <a:schemeClr val="accent1"/>
                    </a:solidFill>
                  </a:tcPr>
                </a:tc>
                <a:tc>
                  <a:txBody>
                    <a:bodyPr/>
                    <a:lstStyle/>
                    <a:p>
                      <a:pPr marL="0" marR="0">
                        <a:lnSpc>
                          <a:spcPts val="1500"/>
                        </a:lnSpc>
                        <a:spcBef>
                          <a:spcPts val="0"/>
                        </a:spcBef>
                        <a:spcAft>
                          <a:spcPts val="750"/>
                        </a:spcAft>
                      </a:pPr>
                      <a:r>
                        <a:rPr lang="en-US" sz="1600" dirty="0">
                          <a:effectLst/>
                          <a:latin typeface="+mn-lt"/>
                        </a:rPr>
                        <a:t>Nonpharmacologic intervention</a:t>
                      </a:r>
                      <a:endParaRPr lang="en-US" sz="1600" b="1" dirty="0">
                        <a:solidFill>
                          <a:srgbClr val="002060"/>
                        </a:solidFill>
                        <a:effectLst/>
                        <a:latin typeface="+mn-lt"/>
                        <a:ea typeface="Calibri" panose="020F0502020204030204" pitchFamily="34" charset="0"/>
                        <a:cs typeface="Times New Roman" panose="02020603050405020304" pitchFamily="18" charset="0"/>
                      </a:endParaRPr>
                    </a:p>
                  </a:txBody>
                  <a:tcPr marR="3661" marT="3661" marB="3661" anchor="ctr">
                    <a:lnT w="12700" cap="flat" cmpd="sng" algn="ctr">
                      <a:noFill/>
                      <a:prstDash val="solid"/>
                      <a:round/>
                      <a:headEnd type="none" w="med" len="med"/>
                      <a:tailEnd type="none" w="med" len="med"/>
                    </a:lnT>
                    <a:solidFill>
                      <a:schemeClr val="accent2">
                        <a:lumMod val="10000"/>
                        <a:lumOff val="90000"/>
                      </a:schemeClr>
                    </a:solidFill>
                  </a:tcPr>
                </a:tc>
                <a:tc>
                  <a:txBody>
                    <a:bodyPr/>
                    <a:lstStyle/>
                    <a:p>
                      <a:pPr marL="0" marR="0">
                        <a:lnSpc>
                          <a:spcPts val="1500"/>
                        </a:lnSpc>
                        <a:spcBef>
                          <a:spcPts val="0"/>
                        </a:spcBef>
                        <a:spcAft>
                          <a:spcPts val="750"/>
                        </a:spcAft>
                      </a:pPr>
                      <a:r>
                        <a:rPr lang="en-US" sz="1600" dirty="0">
                          <a:effectLst/>
                          <a:latin typeface="+mn-lt"/>
                        </a:rPr>
                        <a:t>Dose</a:t>
                      </a:r>
                      <a:endParaRPr lang="en-US" sz="1600" b="1" dirty="0">
                        <a:solidFill>
                          <a:srgbClr val="002060"/>
                        </a:solidFill>
                        <a:effectLst/>
                        <a:latin typeface="+mn-lt"/>
                        <a:ea typeface="Calibri" panose="020F0502020204030204" pitchFamily="34" charset="0"/>
                        <a:cs typeface="Times New Roman" panose="02020603050405020304" pitchFamily="18" charset="0"/>
                      </a:endParaRPr>
                    </a:p>
                  </a:txBody>
                  <a:tcPr marL="3661" marR="3661" marT="3661" marB="3661" anchor="ctr">
                    <a:lnT w="12700" cap="flat" cmpd="sng" algn="ctr">
                      <a:noFill/>
                      <a:prstDash val="solid"/>
                      <a:round/>
                      <a:headEnd type="none" w="med" len="med"/>
                      <a:tailEnd type="none" w="med" len="med"/>
                    </a:lnT>
                    <a:solidFill>
                      <a:schemeClr val="accent2">
                        <a:lumMod val="10000"/>
                        <a:lumOff val="90000"/>
                      </a:schemeClr>
                    </a:solidFill>
                  </a:tcPr>
                </a:tc>
                <a:tc>
                  <a:txBody>
                    <a:bodyPr/>
                    <a:lstStyle/>
                    <a:p>
                      <a:pPr marL="0" marR="0">
                        <a:lnSpc>
                          <a:spcPts val="1500"/>
                        </a:lnSpc>
                        <a:spcBef>
                          <a:spcPts val="0"/>
                        </a:spcBef>
                        <a:spcAft>
                          <a:spcPts val="750"/>
                        </a:spcAft>
                      </a:pPr>
                      <a:r>
                        <a:rPr lang="en-US" sz="1600" dirty="0">
                          <a:effectLst/>
                          <a:latin typeface="+mn-lt"/>
                        </a:rPr>
                        <a:t>Hypertension</a:t>
                      </a:r>
                      <a:endParaRPr lang="en-US" sz="1600" b="1" dirty="0">
                        <a:solidFill>
                          <a:srgbClr val="002060"/>
                        </a:solidFill>
                        <a:effectLst/>
                        <a:latin typeface="+mn-lt"/>
                        <a:ea typeface="Calibri" panose="020F0502020204030204" pitchFamily="34" charset="0"/>
                        <a:cs typeface="Times New Roman" panose="02020603050405020304" pitchFamily="18" charset="0"/>
                      </a:endParaRPr>
                    </a:p>
                  </a:txBody>
                  <a:tcPr marL="3661" marR="3661" marT="3661" marB="3661" anchor="ctr">
                    <a:lnT w="12700" cap="flat" cmpd="sng" algn="ctr">
                      <a:noFill/>
                      <a:prstDash val="solid"/>
                      <a:round/>
                      <a:headEnd type="none" w="med" len="med"/>
                      <a:tailEnd type="none" w="med" len="med"/>
                    </a:lnT>
                    <a:solidFill>
                      <a:schemeClr val="accent2">
                        <a:lumMod val="10000"/>
                        <a:lumOff val="90000"/>
                      </a:schemeClr>
                    </a:solidFill>
                  </a:tcPr>
                </a:tc>
                <a:tc>
                  <a:txBody>
                    <a:bodyPr/>
                    <a:lstStyle/>
                    <a:p>
                      <a:pPr marL="0" marR="0">
                        <a:lnSpc>
                          <a:spcPts val="1500"/>
                        </a:lnSpc>
                        <a:spcBef>
                          <a:spcPts val="0"/>
                        </a:spcBef>
                        <a:spcAft>
                          <a:spcPts val="750"/>
                        </a:spcAft>
                      </a:pPr>
                      <a:r>
                        <a:rPr lang="en-US" sz="1600" dirty="0">
                          <a:effectLst/>
                          <a:latin typeface="+mn-lt"/>
                        </a:rPr>
                        <a:t>Normotension</a:t>
                      </a:r>
                      <a:endParaRPr lang="en-US" sz="1600" b="1" dirty="0">
                        <a:solidFill>
                          <a:srgbClr val="002060"/>
                        </a:solidFill>
                        <a:effectLst/>
                        <a:latin typeface="+mn-lt"/>
                        <a:ea typeface="Calibri" panose="020F0502020204030204" pitchFamily="34" charset="0"/>
                        <a:cs typeface="Times New Roman" panose="02020603050405020304" pitchFamily="18" charset="0"/>
                      </a:endParaRPr>
                    </a:p>
                  </a:txBody>
                  <a:tcPr marL="3661" marR="3661" marT="3661" marB="3661" anchor="ctr">
                    <a:lnT w="12700" cap="flat" cmpd="sng" algn="ctr">
                      <a:noFill/>
                      <a:prstDash val="solid"/>
                      <a:round/>
                      <a:headEnd type="none" w="med" len="med"/>
                      <a:tailEnd type="none" w="med" len="med"/>
                    </a:lnT>
                    <a:solidFill>
                      <a:schemeClr val="accent2">
                        <a:lumMod val="10000"/>
                        <a:lumOff val="90000"/>
                      </a:schemeClr>
                    </a:solidFill>
                  </a:tcPr>
                </a:tc>
                <a:tc rowSpan="7">
                  <a:txBody>
                    <a:bodyPr/>
                    <a:lstStyle/>
                    <a:p>
                      <a:pPr marL="0" marR="0">
                        <a:lnSpc>
                          <a:spcPts val="1500"/>
                        </a:lnSpc>
                        <a:spcBef>
                          <a:spcPts val="0"/>
                        </a:spcBef>
                        <a:spcAft>
                          <a:spcPts val="750"/>
                        </a:spcAft>
                      </a:pPr>
                      <a:endParaRPr lang="en-US" sz="1000" dirty="0">
                        <a:solidFill>
                          <a:srgbClr val="002060"/>
                        </a:solidFill>
                        <a:effectLst/>
                        <a:latin typeface="+mn-lt"/>
                        <a:ea typeface="Calibri" panose="020F0502020204030204" pitchFamily="34" charset="0"/>
                        <a:cs typeface="Times New Roman" panose="02020603050405020304" pitchFamily="18" charset="0"/>
                      </a:endParaRPr>
                    </a:p>
                  </a:txBody>
                  <a:tcPr marL="3661" marR="3661" marT="3661" marB="3661" anchor="ctr">
                    <a:lnT w="12700" cap="flat" cmpd="sng" algn="ctr">
                      <a:noFill/>
                      <a:prstDash val="solid"/>
                      <a:round/>
                      <a:headEnd type="none" w="med" len="med"/>
                      <a:tailEnd type="none" w="med" len="med"/>
                    </a:lnT>
                  </a:tcPr>
                </a:tc>
                <a:extLst>
                  <a:ext uri="{0D108BD9-81ED-4DB2-BD59-A6C34878D82A}">
                    <a16:rowId xmlns:a16="http://schemas.microsoft.com/office/drawing/2014/main" val="1518852165"/>
                  </a:ext>
                </a:extLst>
              </a:tr>
              <a:tr h="475289">
                <a:tc rowSpan="3">
                  <a:txBody>
                    <a:bodyPr/>
                    <a:lstStyle/>
                    <a:p>
                      <a:pPr marL="0" marR="0">
                        <a:lnSpc>
                          <a:spcPts val="1500"/>
                        </a:lnSpc>
                        <a:spcBef>
                          <a:spcPts val="0"/>
                        </a:spcBef>
                        <a:spcAft>
                          <a:spcPts val="750"/>
                        </a:spcAft>
                      </a:pPr>
                      <a:r>
                        <a:rPr lang="en-US" sz="1400" i="1" dirty="0">
                          <a:effectLst/>
                          <a:latin typeface="+mn-lt"/>
                        </a:rPr>
                        <a:t>Physical activity</a:t>
                      </a:r>
                      <a:endParaRPr lang="en-US" sz="1400" i="1" dirty="0">
                        <a:solidFill>
                          <a:srgbClr val="002060"/>
                        </a:solidFill>
                        <a:effectLst/>
                        <a:latin typeface="+mn-lt"/>
                        <a:ea typeface="Calibri" panose="020F0502020204030204" pitchFamily="34" charset="0"/>
                        <a:cs typeface="Times New Roman" panose="02020603050405020304" pitchFamily="18" charset="0"/>
                      </a:endParaRPr>
                    </a:p>
                  </a:txBody>
                  <a:tcPr marR="3661" marT="3661" marB="3661" anchor="ctr">
                    <a:solidFill>
                      <a:schemeClr val="accent1"/>
                    </a:solidFill>
                  </a:tcPr>
                </a:tc>
                <a:tc>
                  <a:txBody>
                    <a:bodyPr/>
                    <a:lstStyle/>
                    <a:p>
                      <a:pPr marL="0" marR="0">
                        <a:lnSpc>
                          <a:spcPts val="1500"/>
                        </a:lnSpc>
                        <a:spcBef>
                          <a:spcPts val="0"/>
                        </a:spcBef>
                        <a:spcAft>
                          <a:spcPts val="750"/>
                        </a:spcAft>
                      </a:pPr>
                      <a:r>
                        <a:rPr lang="en-US" sz="1600" b="0" dirty="0">
                          <a:solidFill>
                            <a:schemeClr val="tx1"/>
                          </a:solidFill>
                          <a:effectLst/>
                          <a:latin typeface="+mn-lt"/>
                        </a:rPr>
                        <a:t>Aerobic</a:t>
                      </a:r>
                      <a:endParaRPr lang="en-US" sz="1600" b="0" dirty="0">
                        <a:solidFill>
                          <a:schemeClr val="tx1"/>
                        </a:solidFill>
                        <a:effectLst/>
                        <a:latin typeface="+mn-lt"/>
                        <a:ea typeface="Calibri" panose="020F0502020204030204" pitchFamily="34" charset="0"/>
                        <a:cs typeface="Times New Roman" panose="02020603050405020304" pitchFamily="18" charset="0"/>
                      </a:endParaRPr>
                    </a:p>
                  </a:txBody>
                  <a:tcPr marR="3661" marT="3661" marB="3661" anchor="ctr"/>
                </a:tc>
                <a:tc>
                  <a:txBody>
                    <a:bodyPr/>
                    <a:lstStyle/>
                    <a:p>
                      <a:pPr marL="0" marR="0">
                        <a:lnSpc>
                          <a:spcPts val="1500"/>
                        </a:lnSpc>
                        <a:spcBef>
                          <a:spcPts val="0"/>
                        </a:spcBef>
                        <a:spcAft>
                          <a:spcPts val="0"/>
                        </a:spcAft>
                      </a:pPr>
                      <a:r>
                        <a:rPr lang="en-US" sz="1200" dirty="0">
                          <a:effectLst/>
                          <a:latin typeface="+mn-lt"/>
                        </a:rPr>
                        <a:t>● 90-150 min/</a:t>
                      </a:r>
                      <a:r>
                        <a:rPr lang="en-US" sz="1200" dirty="0" err="1">
                          <a:effectLst/>
                          <a:latin typeface="+mn-lt"/>
                        </a:rPr>
                        <a:t>wk</a:t>
                      </a:r>
                      <a:endParaRPr lang="en-US" sz="1200" dirty="0">
                        <a:effectLst/>
                        <a:latin typeface="+mn-lt"/>
                      </a:endParaRPr>
                    </a:p>
                    <a:p>
                      <a:pPr marL="0" marR="0">
                        <a:lnSpc>
                          <a:spcPts val="1500"/>
                        </a:lnSpc>
                        <a:spcBef>
                          <a:spcPts val="0"/>
                        </a:spcBef>
                        <a:spcAft>
                          <a:spcPts val="0"/>
                        </a:spcAft>
                      </a:pPr>
                      <a:r>
                        <a:rPr lang="en-US" sz="1200" dirty="0">
                          <a:effectLst/>
                          <a:latin typeface="+mn-lt"/>
                        </a:rPr>
                        <a:t>● 65%-75% heart rate reserve</a:t>
                      </a:r>
                      <a:endParaRPr lang="en-US" sz="1200" dirty="0">
                        <a:solidFill>
                          <a:srgbClr val="002060"/>
                        </a:solidFill>
                        <a:effectLst/>
                        <a:latin typeface="+mn-lt"/>
                        <a:ea typeface="Calibri" panose="020F0502020204030204" pitchFamily="34" charset="0"/>
                        <a:cs typeface="Times New Roman" panose="02020603050405020304" pitchFamily="18" charset="0"/>
                      </a:endParaRPr>
                    </a:p>
                  </a:txBody>
                  <a:tcPr marL="3661" marR="3661" marT="3661" marB="3661" anchor="ctr"/>
                </a:tc>
                <a:tc>
                  <a:txBody>
                    <a:bodyPr/>
                    <a:lstStyle/>
                    <a:p>
                      <a:pPr marL="0" marR="0">
                        <a:lnSpc>
                          <a:spcPts val="1500"/>
                        </a:lnSpc>
                        <a:spcBef>
                          <a:spcPts val="0"/>
                        </a:spcBef>
                        <a:spcAft>
                          <a:spcPts val="750"/>
                        </a:spcAft>
                      </a:pPr>
                      <a:r>
                        <a:rPr lang="en-US" sz="1400" dirty="0">
                          <a:effectLst/>
                          <a:latin typeface="+mn-lt"/>
                        </a:rPr>
                        <a:t>-5/8 mm Hg</a:t>
                      </a:r>
                    </a:p>
                  </a:txBody>
                  <a:tcPr marL="3661" marR="3661" marT="3661" marB="3661" anchor="ctr"/>
                </a:tc>
                <a:tc>
                  <a:txBody>
                    <a:bodyPr/>
                    <a:lstStyle/>
                    <a:p>
                      <a:pPr marL="0" marR="0">
                        <a:lnSpc>
                          <a:spcPts val="1500"/>
                        </a:lnSpc>
                        <a:spcBef>
                          <a:spcPts val="0"/>
                        </a:spcBef>
                        <a:spcAft>
                          <a:spcPts val="750"/>
                        </a:spcAft>
                      </a:pPr>
                      <a:r>
                        <a:rPr lang="en-US" sz="1400" dirty="0">
                          <a:effectLst/>
                          <a:latin typeface="+mn-lt"/>
                        </a:rPr>
                        <a:t>-2/4 mm Hg</a:t>
                      </a:r>
                      <a:endParaRPr lang="en-US" sz="1400" dirty="0">
                        <a:solidFill>
                          <a:srgbClr val="002060"/>
                        </a:solidFill>
                        <a:effectLst/>
                        <a:latin typeface="+mn-lt"/>
                        <a:ea typeface="Calibri" panose="020F0502020204030204" pitchFamily="34" charset="0"/>
                        <a:cs typeface="Times New Roman" panose="02020603050405020304" pitchFamily="18" charset="0"/>
                      </a:endParaRPr>
                    </a:p>
                  </a:txBody>
                  <a:tcPr marL="3661" marR="3661" marT="3661" marB="3661" anchor="ctr"/>
                </a:tc>
                <a:tc vMerge="1">
                  <a:txBody>
                    <a:bodyPr/>
                    <a:lstStyle/>
                    <a:p>
                      <a:pPr marL="0" marR="0">
                        <a:lnSpc>
                          <a:spcPts val="1500"/>
                        </a:lnSpc>
                        <a:spcBef>
                          <a:spcPts val="0"/>
                        </a:spcBef>
                        <a:spcAft>
                          <a:spcPts val="750"/>
                        </a:spcAft>
                      </a:pPr>
                      <a:endParaRPr lang="en-US" sz="1050" dirty="0">
                        <a:solidFill>
                          <a:srgbClr val="002060"/>
                        </a:solidFill>
                        <a:effectLst/>
                        <a:latin typeface="Franklin Gothic Book" panose="020B0503020102020204" pitchFamily="34" charset="0"/>
                        <a:ea typeface="Calibri" panose="020F0502020204030204" pitchFamily="34" charset="0"/>
                        <a:cs typeface="Times New Roman" panose="02020603050405020304" pitchFamily="18" charset="0"/>
                      </a:endParaRPr>
                    </a:p>
                  </a:txBody>
                  <a:tcPr marL="3661" marR="3661" marT="3661" marB="3661" anchor="ctr"/>
                </a:tc>
                <a:extLst>
                  <a:ext uri="{0D108BD9-81ED-4DB2-BD59-A6C34878D82A}">
                    <a16:rowId xmlns:a16="http://schemas.microsoft.com/office/drawing/2014/main" val="3663754033"/>
                  </a:ext>
                </a:extLst>
              </a:tr>
              <a:tr h="740992">
                <a:tc vMerge="1">
                  <a:txBody>
                    <a:bodyPr/>
                    <a:lstStyle/>
                    <a:p>
                      <a:endParaRPr lang="en-US"/>
                    </a:p>
                  </a:txBody>
                  <a:tcPr/>
                </a:tc>
                <a:tc>
                  <a:txBody>
                    <a:bodyPr/>
                    <a:lstStyle/>
                    <a:p>
                      <a:pPr marL="0" marR="0">
                        <a:lnSpc>
                          <a:spcPts val="1500"/>
                        </a:lnSpc>
                        <a:spcBef>
                          <a:spcPts val="0"/>
                        </a:spcBef>
                        <a:spcAft>
                          <a:spcPts val="750"/>
                        </a:spcAft>
                      </a:pPr>
                      <a:r>
                        <a:rPr lang="en-US" sz="1600" dirty="0">
                          <a:effectLst/>
                          <a:latin typeface="+mn-lt"/>
                        </a:rPr>
                        <a:t>Dynamic resistance</a:t>
                      </a:r>
                      <a:endParaRPr lang="en-US" sz="1600" dirty="0">
                        <a:solidFill>
                          <a:srgbClr val="002060"/>
                        </a:solidFill>
                        <a:effectLst/>
                        <a:latin typeface="+mn-lt"/>
                        <a:ea typeface="Calibri" panose="020F0502020204030204" pitchFamily="34" charset="0"/>
                        <a:cs typeface="Times New Roman" panose="02020603050405020304" pitchFamily="18" charset="0"/>
                      </a:endParaRPr>
                    </a:p>
                  </a:txBody>
                  <a:tcPr marR="3661" marT="3661" marB="3661" anchor="ctr"/>
                </a:tc>
                <a:tc>
                  <a:txBody>
                    <a:bodyPr/>
                    <a:lstStyle/>
                    <a:p>
                      <a:pPr marL="0" marR="0">
                        <a:lnSpc>
                          <a:spcPts val="1500"/>
                        </a:lnSpc>
                        <a:spcBef>
                          <a:spcPts val="0"/>
                        </a:spcBef>
                        <a:spcAft>
                          <a:spcPts val="0"/>
                        </a:spcAft>
                      </a:pPr>
                      <a:r>
                        <a:rPr lang="en-US" sz="1200" dirty="0">
                          <a:effectLst/>
                          <a:latin typeface="+mn-lt"/>
                        </a:rPr>
                        <a:t>● 90-150 min/</a:t>
                      </a:r>
                      <a:r>
                        <a:rPr lang="en-US" sz="1200" dirty="0" err="1">
                          <a:effectLst/>
                          <a:latin typeface="+mn-lt"/>
                        </a:rPr>
                        <a:t>wk</a:t>
                      </a:r>
                      <a:endParaRPr lang="en-US" sz="1200" dirty="0">
                        <a:effectLst/>
                        <a:latin typeface="+mn-lt"/>
                      </a:endParaRPr>
                    </a:p>
                    <a:p>
                      <a:pPr marL="0" marR="0">
                        <a:lnSpc>
                          <a:spcPts val="1500"/>
                        </a:lnSpc>
                        <a:spcBef>
                          <a:spcPts val="0"/>
                        </a:spcBef>
                        <a:spcAft>
                          <a:spcPts val="0"/>
                        </a:spcAft>
                      </a:pPr>
                      <a:r>
                        <a:rPr lang="en-US" sz="1200" dirty="0">
                          <a:effectLst/>
                          <a:latin typeface="+mn-lt"/>
                        </a:rPr>
                        <a:t>● 50%-80% 1 rep maximum</a:t>
                      </a:r>
                    </a:p>
                    <a:p>
                      <a:pPr marL="0" marR="0">
                        <a:lnSpc>
                          <a:spcPts val="1500"/>
                        </a:lnSpc>
                        <a:spcBef>
                          <a:spcPts val="0"/>
                        </a:spcBef>
                        <a:spcAft>
                          <a:spcPts val="0"/>
                        </a:spcAft>
                      </a:pPr>
                      <a:r>
                        <a:rPr lang="en-US" sz="1200" dirty="0">
                          <a:effectLst/>
                          <a:latin typeface="+mn-lt"/>
                        </a:rPr>
                        <a:t>● 6 exercises, 3 sets/exercise, 10 repetitions/set</a:t>
                      </a:r>
                      <a:endParaRPr lang="en-US" sz="1200" dirty="0">
                        <a:solidFill>
                          <a:srgbClr val="002060"/>
                        </a:solidFill>
                        <a:effectLst/>
                        <a:latin typeface="+mn-lt"/>
                        <a:ea typeface="Calibri" panose="020F0502020204030204" pitchFamily="34" charset="0"/>
                        <a:cs typeface="Times New Roman" panose="02020603050405020304" pitchFamily="18" charset="0"/>
                      </a:endParaRPr>
                    </a:p>
                  </a:txBody>
                  <a:tcPr marL="3661" marR="3661" marT="3661" marB="3661" anchor="ctr"/>
                </a:tc>
                <a:tc>
                  <a:txBody>
                    <a:bodyPr/>
                    <a:lstStyle/>
                    <a:p>
                      <a:pPr marL="0" marR="0">
                        <a:lnSpc>
                          <a:spcPts val="1500"/>
                        </a:lnSpc>
                        <a:spcBef>
                          <a:spcPts val="0"/>
                        </a:spcBef>
                        <a:spcAft>
                          <a:spcPts val="0"/>
                        </a:spcAft>
                      </a:pPr>
                      <a:r>
                        <a:rPr lang="en-US" sz="1400" dirty="0">
                          <a:effectLst/>
                          <a:latin typeface="+mn-lt"/>
                        </a:rPr>
                        <a:t>-4 mm Hg</a:t>
                      </a:r>
                      <a:endParaRPr lang="en-US" sz="1400" dirty="0">
                        <a:solidFill>
                          <a:srgbClr val="002060"/>
                        </a:solidFill>
                        <a:effectLst/>
                        <a:latin typeface="+mn-lt"/>
                        <a:ea typeface="Calibri" panose="020F0502020204030204" pitchFamily="34" charset="0"/>
                        <a:cs typeface="Times New Roman" panose="02020603050405020304" pitchFamily="18" charset="0"/>
                      </a:endParaRPr>
                    </a:p>
                  </a:txBody>
                  <a:tcPr marL="3661" marR="3661" marT="3661" marB="3661" anchor="ctr"/>
                </a:tc>
                <a:tc>
                  <a:txBody>
                    <a:bodyPr/>
                    <a:lstStyle/>
                    <a:p>
                      <a:pPr marL="0" marR="0">
                        <a:lnSpc>
                          <a:spcPts val="1500"/>
                        </a:lnSpc>
                        <a:spcBef>
                          <a:spcPts val="0"/>
                        </a:spcBef>
                        <a:spcAft>
                          <a:spcPts val="0"/>
                        </a:spcAft>
                      </a:pPr>
                      <a:r>
                        <a:rPr lang="en-US" sz="1400" dirty="0">
                          <a:effectLst/>
                          <a:latin typeface="+mn-lt"/>
                        </a:rPr>
                        <a:t>-2 mm Hg</a:t>
                      </a:r>
                      <a:endParaRPr lang="en-US" sz="1400" dirty="0">
                        <a:solidFill>
                          <a:srgbClr val="002060"/>
                        </a:solidFill>
                        <a:effectLst/>
                        <a:latin typeface="+mn-lt"/>
                        <a:ea typeface="Calibri" panose="020F0502020204030204" pitchFamily="34" charset="0"/>
                        <a:cs typeface="Times New Roman" panose="02020603050405020304" pitchFamily="18" charset="0"/>
                      </a:endParaRPr>
                    </a:p>
                  </a:txBody>
                  <a:tcPr marL="3661" marR="3661" marT="3661" marB="3661" anchor="ctr"/>
                </a:tc>
                <a:tc vMerge="1">
                  <a:txBody>
                    <a:bodyPr/>
                    <a:lstStyle/>
                    <a:p>
                      <a:pPr marL="0" marR="0">
                        <a:lnSpc>
                          <a:spcPts val="1500"/>
                        </a:lnSpc>
                        <a:spcBef>
                          <a:spcPts val="0"/>
                        </a:spcBef>
                        <a:spcAft>
                          <a:spcPts val="750"/>
                        </a:spcAft>
                      </a:pPr>
                      <a:endParaRPr lang="en-US" sz="1050" dirty="0">
                        <a:solidFill>
                          <a:srgbClr val="002060"/>
                        </a:solidFill>
                        <a:effectLst/>
                        <a:latin typeface="Franklin Gothic Book" panose="020B0503020102020204" pitchFamily="34" charset="0"/>
                        <a:ea typeface="Calibri" panose="020F0502020204030204" pitchFamily="34" charset="0"/>
                        <a:cs typeface="Times New Roman" panose="02020603050405020304" pitchFamily="18" charset="0"/>
                      </a:endParaRPr>
                    </a:p>
                  </a:txBody>
                  <a:tcPr marL="3661" marR="3661" marT="3661" marB="3661" anchor="ctr"/>
                </a:tc>
                <a:extLst>
                  <a:ext uri="{0D108BD9-81ED-4DB2-BD59-A6C34878D82A}">
                    <a16:rowId xmlns:a16="http://schemas.microsoft.com/office/drawing/2014/main" val="411268281"/>
                  </a:ext>
                </a:extLst>
              </a:tr>
              <a:tr h="725822">
                <a:tc vMerge="1">
                  <a:txBody>
                    <a:bodyPr/>
                    <a:lstStyle/>
                    <a:p>
                      <a:endParaRPr lang="en-US"/>
                    </a:p>
                  </a:txBody>
                  <a:tcPr/>
                </a:tc>
                <a:tc>
                  <a:txBody>
                    <a:bodyPr/>
                    <a:lstStyle/>
                    <a:p>
                      <a:pPr marL="0" marR="0">
                        <a:lnSpc>
                          <a:spcPts val="1500"/>
                        </a:lnSpc>
                        <a:spcBef>
                          <a:spcPts val="0"/>
                        </a:spcBef>
                        <a:spcAft>
                          <a:spcPts val="750"/>
                        </a:spcAft>
                      </a:pPr>
                      <a:r>
                        <a:rPr lang="en-US" sz="1600" dirty="0">
                          <a:effectLst/>
                          <a:latin typeface="+mn-lt"/>
                        </a:rPr>
                        <a:t>Isometric resistance</a:t>
                      </a:r>
                      <a:endParaRPr lang="en-US" sz="1600" dirty="0">
                        <a:solidFill>
                          <a:srgbClr val="002060"/>
                        </a:solidFill>
                        <a:effectLst/>
                        <a:latin typeface="+mn-lt"/>
                        <a:ea typeface="Calibri" panose="020F0502020204030204" pitchFamily="34" charset="0"/>
                        <a:cs typeface="Times New Roman" panose="02020603050405020304" pitchFamily="18" charset="0"/>
                      </a:endParaRPr>
                    </a:p>
                  </a:txBody>
                  <a:tcPr marR="3661" marT="3661" marB="3661" anchor="ctr"/>
                </a:tc>
                <a:tc>
                  <a:txBody>
                    <a:bodyPr/>
                    <a:lstStyle/>
                    <a:p>
                      <a:pPr marL="0" marR="0">
                        <a:lnSpc>
                          <a:spcPts val="1500"/>
                        </a:lnSpc>
                        <a:spcBef>
                          <a:spcPts val="0"/>
                        </a:spcBef>
                        <a:spcAft>
                          <a:spcPts val="0"/>
                        </a:spcAft>
                      </a:pPr>
                      <a:r>
                        <a:rPr lang="en-US" sz="1200" dirty="0">
                          <a:effectLst/>
                          <a:latin typeface="+mn-lt"/>
                        </a:rPr>
                        <a:t>● 4 x 2 min (hand grip), 1 min rest between exercises, 30%-40% maximum voluntary contraction, 3 sessions/</a:t>
                      </a:r>
                      <a:r>
                        <a:rPr lang="en-US" sz="1200" dirty="0" err="1">
                          <a:effectLst/>
                          <a:latin typeface="+mn-lt"/>
                        </a:rPr>
                        <a:t>wk</a:t>
                      </a:r>
                      <a:endParaRPr lang="en-US" sz="1200" dirty="0">
                        <a:effectLst/>
                        <a:latin typeface="+mn-lt"/>
                      </a:endParaRPr>
                    </a:p>
                    <a:p>
                      <a:pPr marL="0" marR="0">
                        <a:lnSpc>
                          <a:spcPts val="1500"/>
                        </a:lnSpc>
                        <a:spcBef>
                          <a:spcPts val="0"/>
                        </a:spcBef>
                        <a:spcAft>
                          <a:spcPts val="0"/>
                        </a:spcAft>
                      </a:pPr>
                      <a:r>
                        <a:rPr lang="en-US" sz="1200" dirty="0">
                          <a:effectLst/>
                          <a:latin typeface="+mn-lt"/>
                        </a:rPr>
                        <a:t>● 8-10 </a:t>
                      </a:r>
                      <a:r>
                        <a:rPr lang="en-US" sz="1200" dirty="0" err="1">
                          <a:effectLst/>
                          <a:latin typeface="+mn-lt"/>
                        </a:rPr>
                        <a:t>wk</a:t>
                      </a:r>
                      <a:endParaRPr lang="en-US" sz="1200" dirty="0">
                        <a:solidFill>
                          <a:srgbClr val="002060"/>
                        </a:solidFill>
                        <a:effectLst/>
                        <a:latin typeface="+mn-lt"/>
                        <a:ea typeface="Calibri" panose="020F0502020204030204" pitchFamily="34" charset="0"/>
                        <a:cs typeface="Times New Roman" panose="02020603050405020304" pitchFamily="18" charset="0"/>
                      </a:endParaRPr>
                    </a:p>
                  </a:txBody>
                  <a:tcPr marL="3661" marR="3661" marT="3661" marB="3661" anchor="ctr"/>
                </a:tc>
                <a:tc>
                  <a:txBody>
                    <a:bodyPr/>
                    <a:lstStyle/>
                    <a:p>
                      <a:pPr marL="0" marR="0">
                        <a:lnSpc>
                          <a:spcPts val="1500"/>
                        </a:lnSpc>
                        <a:spcBef>
                          <a:spcPts val="0"/>
                        </a:spcBef>
                        <a:spcAft>
                          <a:spcPts val="0"/>
                        </a:spcAft>
                      </a:pPr>
                      <a:r>
                        <a:rPr lang="en-US" sz="1400">
                          <a:effectLst/>
                          <a:latin typeface="+mn-lt"/>
                        </a:rPr>
                        <a:t>-5 mm Hg</a:t>
                      </a:r>
                      <a:endParaRPr lang="en-US" sz="1400">
                        <a:solidFill>
                          <a:srgbClr val="002060"/>
                        </a:solidFill>
                        <a:effectLst/>
                        <a:latin typeface="+mn-lt"/>
                        <a:ea typeface="Calibri" panose="020F0502020204030204" pitchFamily="34" charset="0"/>
                        <a:cs typeface="Times New Roman" panose="02020603050405020304" pitchFamily="18" charset="0"/>
                      </a:endParaRPr>
                    </a:p>
                  </a:txBody>
                  <a:tcPr marL="3661" marR="3661" marT="3661" marB="3661" anchor="ctr"/>
                </a:tc>
                <a:tc>
                  <a:txBody>
                    <a:bodyPr/>
                    <a:lstStyle/>
                    <a:p>
                      <a:pPr marL="0" marR="0">
                        <a:lnSpc>
                          <a:spcPts val="1500"/>
                        </a:lnSpc>
                        <a:spcBef>
                          <a:spcPts val="0"/>
                        </a:spcBef>
                        <a:spcAft>
                          <a:spcPts val="0"/>
                        </a:spcAft>
                      </a:pPr>
                      <a:r>
                        <a:rPr lang="en-US" sz="1400" dirty="0">
                          <a:effectLst/>
                          <a:latin typeface="+mn-lt"/>
                        </a:rPr>
                        <a:t>-4 mm Hg</a:t>
                      </a:r>
                      <a:endParaRPr lang="en-US" sz="1400" dirty="0">
                        <a:solidFill>
                          <a:srgbClr val="002060"/>
                        </a:solidFill>
                        <a:effectLst/>
                        <a:latin typeface="+mn-lt"/>
                        <a:ea typeface="Calibri" panose="020F0502020204030204" pitchFamily="34" charset="0"/>
                        <a:cs typeface="Times New Roman" panose="02020603050405020304" pitchFamily="18" charset="0"/>
                      </a:endParaRPr>
                    </a:p>
                  </a:txBody>
                  <a:tcPr marL="3661" marR="3661" marT="3661" marB="3661" anchor="ctr"/>
                </a:tc>
                <a:tc vMerge="1">
                  <a:txBody>
                    <a:bodyPr/>
                    <a:lstStyle/>
                    <a:p>
                      <a:pPr marL="0" marR="0">
                        <a:lnSpc>
                          <a:spcPts val="1500"/>
                        </a:lnSpc>
                        <a:spcBef>
                          <a:spcPts val="0"/>
                        </a:spcBef>
                        <a:spcAft>
                          <a:spcPts val="750"/>
                        </a:spcAft>
                      </a:pPr>
                      <a:endParaRPr lang="en-US" sz="1050" dirty="0">
                        <a:solidFill>
                          <a:srgbClr val="002060"/>
                        </a:solidFill>
                        <a:effectLst/>
                        <a:latin typeface="Franklin Gothic Book" panose="020B0503020102020204" pitchFamily="34" charset="0"/>
                        <a:ea typeface="Calibri" panose="020F0502020204030204" pitchFamily="34" charset="0"/>
                        <a:cs typeface="Times New Roman" panose="02020603050405020304" pitchFamily="18" charset="0"/>
                      </a:endParaRPr>
                    </a:p>
                  </a:txBody>
                  <a:tcPr marL="3661" marR="3661" marT="3661" marB="3661" anchor="ctr"/>
                </a:tc>
                <a:extLst>
                  <a:ext uri="{0D108BD9-81ED-4DB2-BD59-A6C34878D82A}">
                    <a16:rowId xmlns:a16="http://schemas.microsoft.com/office/drawing/2014/main" val="827399355"/>
                  </a:ext>
                </a:extLst>
              </a:tr>
              <a:tr h="570684">
                <a:tc>
                  <a:txBody>
                    <a:bodyPr/>
                    <a:lstStyle/>
                    <a:p>
                      <a:pPr marL="0" marR="0">
                        <a:lnSpc>
                          <a:spcPts val="1500"/>
                        </a:lnSpc>
                        <a:spcBef>
                          <a:spcPts val="0"/>
                        </a:spcBef>
                        <a:spcAft>
                          <a:spcPts val="750"/>
                        </a:spcAft>
                      </a:pPr>
                      <a:r>
                        <a:rPr lang="en-US" sz="1400" i="1" dirty="0">
                          <a:effectLst/>
                          <a:latin typeface="+mn-lt"/>
                        </a:rPr>
                        <a:t>Healthy diet</a:t>
                      </a:r>
                      <a:endParaRPr lang="en-US" sz="1400" i="1" dirty="0">
                        <a:solidFill>
                          <a:srgbClr val="002060"/>
                        </a:solidFill>
                        <a:effectLst/>
                        <a:latin typeface="+mn-lt"/>
                        <a:ea typeface="Calibri" panose="020F0502020204030204" pitchFamily="34" charset="0"/>
                        <a:cs typeface="Times New Roman" panose="02020603050405020304" pitchFamily="18" charset="0"/>
                      </a:endParaRPr>
                    </a:p>
                  </a:txBody>
                  <a:tcPr marR="3661" marT="3661" marB="3661" anchor="ctr">
                    <a:solidFill>
                      <a:schemeClr val="accent1"/>
                    </a:solidFill>
                  </a:tcPr>
                </a:tc>
                <a:tc>
                  <a:txBody>
                    <a:bodyPr/>
                    <a:lstStyle/>
                    <a:p>
                      <a:pPr marL="0" marR="0">
                        <a:lnSpc>
                          <a:spcPts val="1500"/>
                        </a:lnSpc>
                        <a:spcBef>
                          <a:spcPts val="0"/>
                        </a:spcBef>
                        <a:spcAft>
                          <a:spcPts val="750"/>
                        </a:spcAft>
                      </a:pPr>
                      <a:r>
                        <a:rPr lang="en-US" sz="1600" dirty="0">
                          <a:effectLst/>
                          <a:latin typeface="+mn-lt"/>
                        </a:rPr>
                        <a:t>DASH dietary pattern </a:t>
                      </a:r>
                      <a:endParaRPr lang="en-US" sz="1600" dirty="0">
                        <a:solidFill>
                          <a:srgbClr val="002060"/>
                        </a:solidFill>
                        <a:effectLst/>
                        <a:latin typeface="+mn-lt"/>
                        <a:ea typeface="Calibri" panose="020F0502020204030204" pitchFamily="34" charset="0"/>
                        <a:cs typeface="Times New Roman" panose="02020603050405020304" pitchFamily="18" charset="0"/>
                      </a:endParaRPr>
                    </a:p>
                  </a:txBody>
                  <a:tcPr marR="3661" marT="3661" marB="3661" anchor="ctr"/>
                </a:tc>
                <a:tc>
                  <a:txBody>
                    <a:bodyPr/>
                    <a:lstStyle/>
                    <a:p>
                      <a:pPr marL="0" marR="0">
                        <a:lnSpc>
                          <a:spcPts val="1500"/>
                        </a:lnSpc>
                        <a:spcBef>
                          <a:spcPts val="0"/>
                        </a:spcBef>
                        <a:spcAft>
                          <a:spcPts val="0"/>
                        </a:spcAft>
                      </a:pPr>
                      <a:r>
                        <a:rPr lang="en-US" sz="1200" dirty="0">
                          <a:effectLst/>
                          <a:latin typeface="+mn-lt"/>
                        </a:rPr>
                        <a:t>Diet rich in fruits, vegetables, whole grains, and low-fat dairy products with reduced content of saturated and total fats</a:t>
                      </a:r>
                      <a:endParaRPr lang="en-US" sz="1200" dirty="0">
                        <a:solidFill>
                          <a:srgbClr val="002060"/>
                        </a:solidFill>
                        <a:effectLst/>
                        <a:latin typeface="+mn-lt"/>
                        <a:ea typeface="Calibri" panose="020F0502020204030204" pitchFamily="34" charset="0"/>
                        <a:cs typeface="Times New Roman" panose="02020603050405020304" pitchFamily="18" charset="0"/>
                      </a:endParaRPr>
                    </a:p>
                  </a:txBody>
                  <a:tcPr marL="3661" marR="3661" marT="3661" marB="3661" anchor="ctr"/>
                </a:tc>
                <a:tc>
                  <a:txBody>
                    <a:bodyPr/>
                    <a:lstStyle/>
                    <a:p>
                      <a:pPr marL="0" marR="0">
                        <a:lnSpc>
                          <a:spcPts val="1500"/>
                        </a:lnSpc>
                        <a:spcBef>
                          <a:spcPts val="0"/>
                        </a:spcBef>
                        <a:spcAft>
                          <a:spcPts val="0"/>
                        </a:spcAft>
                      </a:pPr>
                      <a:r>
                        <a:rPr lang="en-US" sz="1400">
                          <a:effectLst/>
                          <a:latin typeface="+mn-lt"/>
                        </a:rPr>
                        <a:t>-11 mm Hg</a:t>
                      </a:r>
                      <a:endParaRPr lang="en-US" sz="1400">
                        <a:solidFill>
                          <a:srgbClr val="002060"/>
                        </a:solidFill>
                        <a:effectLst/>
                        <a:latin typeface="+mn-lt"/>
                        <a:ea typeface="Calibri" panose="020F0502020204030204" pitchFamily="34" charset="0"/>
                        <a:cs typeface="Times New Roman" panose="02020603050405020304" pitchFamily="18" charset="0"/>
                      </a:endParaRPr>
                    </a:p>
                  </a:txBody>
                  <a:tcPr marL="3661" marR="3661" marT="3661" marB="3661" anchor="ctr"/>
                </a:tc>
                <a:tc>
                  <a:txBody>
                    <a:bodyPr/>
                    <a:lstStyle/>
                    <a:p>
                      <a:pPr marL="0" marR="0">
                        <a:lnSpc>
                          <a:spcPts val="1500"/>
                        </a:lnSpc>
                        <a:spcBef>
                          <a:spcPts val="0"/>
                        </a:spcBef>
                        <a:spcAft>
                          <a:spcPts val="0"/>
                        </a:spcAft>
                      </a:pPr>
                      <a:r>
                        <a:rPr lang="en-US" sz="1400" dirty="0">
                          <a:effectLst/>
                          <a:latin typeface="+mn-lt"/>
                        </a:rPr>
                        <a:t>-3 mm Hg</a:t>
                      </a:r>
                      <a:endParaRPr lang="en-US" sz="1400" dirty="0">
                        <a:solidFill>
                          <a:srgbClr val="002060"/>
                        </a:solidFill>
                        <a:effectLst/>
                        <a:latin typeface="+mn-lt"/>
                        <a:ea typeface="Calibri" panose="020F0502020204030204" pitchFamily="34" charset="0"/>
                        <a:cs typeface="Times New Roman" panose="02020603050405020304" pitchFamily="18" charset="0"/>
                      </a:endParaRPr>
                    </a:p>
                  </a:txBody>
                  <a:tcPr marL="3661" marR="3661" marT="3661" marB="3661" anchor="ctr"/>
                </a:tc>
                <a:tc vMerge="1">
                  <a:txBody>
                    <a:bodyPr/>
                    <a:lstStyle/>
                    <a:p>
                      <a:pPr marL="0" marR="0">
                        <a:lnSpc>
                          <a:spcPts val="1500"/>
                        </a:lnSpc>
                        <a:spcBef>
                          <a:spcPts val="0"/>
                        </a:spcBef>
                        <a:spcAft>
                          <a:spcPts val="750"/>
                        </a:spcAft>
                      </a:pPr>
                      <a:endParaRPr lang="en-US" sz="1050" dirty="0">
                        <a:solidFill>
                          <a:srgbClr val="002060"/>
                        </a:solidFill>
                        <a:effectLst/>
                        <a:latin typeface="Franklin Gothic Book" panose="020B0503020102020204" pitchFamily="34" charset="0"/>
                        <a:ea typeface="Calibri" panose="020F0502020204030204" pitchFamily="34" charset="0"/>
                        <a:cs typeface="Times New Roman" panose="02020603050405020304" pitchFamily="18" charset="0"/>
                      </a:endParaRPr>
                    </a:p>
                  </a:txBody>
                  <a:tcPr marL="3661" marR="3661" marT="3661" marB="3661" anchor="ctr"/>
                </a:tc>
                <a:extLst>
                  <a:ext uri="{0D108BD9-81ED-4DB2-BD59-A6C34878D82A}">
                    <a16:rowId xmlns:a16="http://schemas.microsoft.com/office/drawing/2014/main" val="69045015"/>
                  </a:ext>
                </a:extLst>
              </a:tr>
              <a:tr h="570684">
                <a:tc>
                  <a:txBody>
                    <a:bodyPr/>
                    <a:lstStyle/>
                    <a:p>
                      <a:pPr marL="0" marR="0">
                        <a:lnSpc>
                          <a:spcPts val="1500"/>
                        </a:lnSpc>
                        <a:spcBef>
                          <a:spcPts val="0"/>
                        </a:spcBef>
                        <a:spcAft>
                          <a:spcPts val="750"/>
                        </a:spcAft>
                      </a:pPr>
                      <a:r>
                        <a:rPr lang="en-US" sz="1400" i="1" dirty="0">
                          <a:effectLst/>
                          <a:latin typeface="+mn-lt"/>
                        </a:rPr>
                        <a:t>Weight loss</a:t>
                      </a:r>
                      <a:endParaRPr lang="en-US" sz="1400" i="1" dirty="0">
                        <a:solidFill>
                          <a:srgbClr val="002060"/>
                        </a:solidFill>
                        <a:effectLst/>
                        <a:latin typeface="+mn-lt"/>
                        <a:ea typeface="Calibri" panose="020F0502020204030204" pitchFamily="34" charset="0"/>
                        <a:cs typeface="Times New Roman" panose="02020603050405020304" pitchFamily="18" charset="0"/>
                      </a:endParaRPr>
                    </a:p>
                  </a:txBody>
                  <a:tcPr marR="3661" marT="3661" marB="3661" anchor="ctr">
                    <a:solidFill>
                      <a:schemeClr val="accent1"/>
                    </a:solidFill>
                  </a:tcPr>
                </a:tc>
                <a:tc>
                  <a:txBody>
                    <a:bodyPr/>
                    <a:lstStyle/>
                    <a:p>
                      <a:pPr marL="0" marR="0">
                        <a:lnSpc>
                          <a:spcPts val="1500"/>
                        </a:lnSpc>
                        <a:spcBef>
                          <a:spcPts val="0"/>
                        </a:spcBef>
                        <a:spcAft>
                          <a:spcPts val="750"/>
                        </a:spcAft>
                      </a:pPr>
                      <a:r>
                        <a:rPr lang="en-US" sz="1600" b="0" dirty="0">
                          <a:solidFill>
                            <a:schemeClr val="tx1"/>
                          </a:solidFill>
                          <a:effectLst/>
                          <a:latin typeface="+mn-lt"/>
                        </a:rPr>
                        <a:t>Weight/body fat</a:t>
                      </a:r>
                      <a:endParaRPr lang="en-US" sz="1600" b="0" dirty="0">
                        <a:solidFill>
                          <a:schemeClr val="tx1"/>
                        </a:solidFill>
                        <a:effectLst/>
                        <a:latin typeface="+mn-lt"/>
                        <a:ea typeface="Calibri" panose="020F0502020204030204" pitchFamily="34" charset="0"/>
                        <a:cs typeface="Times New Roman" panose="02020603050405020304" pitchFamily="18" charset="0"/>
                      </a:endParaRPr>
                    </a:p>
                  </a:txBody>
                  <a:tcPr marR="3661" marT="3661" marB="3661" anchor="ctr"/>
                </a:tc>
                <a:tc>
                  <a:txBody>
                    <a:bodyPr/>
                    <a:lstStyle/>
                    <a:p>
                      <a:pPr marL="0" marR="0">
                        <a:lnSpc>
                          <a:spcPts val="1500"/>
                        </a:lnSpc>
                        <a:spcBef>
                          <a:spcPts val="0"/>
                        </a:spcBef>
                        <a:spcAft>
                          <a:spcPts val="0"/>
                        </a:spcAft>
                      </a:pPr>
                      <a:r>
                        <a:rPr lang="en-US" sz="1200" dirty="0">
                          <a:effectLst/>
                          <a:latin typeface="+mn-lt"/>
                        </a:rPr>
                        <a:t>At least a 1 kg reduction in body weight for most adults who are overweight; however, attainment of an ideal body weight is optimal</a:t>
                      </a:r>
                    </a:p>
                  </a:txBody>
                  <a:tcPr marL="3661" marR="3661" marT="3661" marB="3661" anchor="ctr"/>
                </a:tc>
                <a:tc>
                  <a:txBody>
                    <a:bodyPr/>
                    <a:lstStyle/>
                    <a:p>
                      <a:pPr marL="0" marR="0">
                        <a:lnSpc>
                          <a:spcPts val="1500"/>
                        </a:lnSpc>
                        <a:spcBef>
                          <a:spcPts val="0"/>
                        </a:spcBef>
                        <a:spcAft>
                          <a:spcPts val="0"/>
                        </a:spcAft>
                      </a:pPr>
                      <a:r>
                        <a:rPr lang="en-US" sz="1400" dirty="0">
                          <a:effectLst/>
                          <a:latin typeface="+mn-lt"/>
                        </a:rPr>
                        <a:t>-5 mm Hg</a:t>
                      </a:r>
                      <a:endParaRPr lang="en-US" sz="1400" dirty="0">
                        <a:solidFill>
                          <a:srgbClr val="002060"/>
                        </a:solidFill>
                        <a:effectLst/>
                        <a:latin typeface="+mn-lt"/>
                        <a:ea typeface="Calibri" panose="020F0502020204030204" pitchFamily="34" charset="0"/>
                        <a:cs typeface="Times New Roman" panose="02020603050405020304" pitchFamily="18" charset="0"/>
                      </a:endParaRPr>
                    </a:p>
                  </a:txBody>
                  <a:tcPr marL="3661" marR="3661" marT="3661" marB="3661" anchor="ctr"/>
                </a:tc>
                <a:tc>
                  <a:txBody>
                    <a:bodyPr/>
                    <a:lstStyle/>
                    <a:p>
                      <a:pPr marL="0" marR="0">
                        <a:lnSpc>
                          <a:spcPts val="1500"/>
                        </a:lnSpc>
                        <a:spcBef>
                          <a:spcPts val="0"/>
                        </a:spcBef>
                        <a:spcAft>
                          <a:spcPts val="0"/>
                        </a:spcAft>
                      </a:pPr>
                      <a:r>
                        <a:rPr lang="en-US" sz="1400" dirty="0">
                          <a:effectLst/>
                          <a:latin typeface="+mn-lt"/>
                        </a:rPr>
                        <a:t>-2/3 mm Hg</a:t>
                      </a:r>
                      <a:endParaRPr lang="en-US" sz="1400" dirty="0">
                        <a:solidFill>
                          <a:srgbClr val="002060"/>
                        </a:solidFill>
                        <a:effectLst/>
                        <a:latin typeface="+mn-lt"/>
                        <a:ea typeface="Calibri" panose="020F0502020204030204" pitchFamily="34" charset="0"/>
                        <a:cs typeface="Times New Roman" panose="02020603050405020304" pitchFamily="18" charset="0"/>
                      </a:endParaRPr>
                    </a:p>
                  </a:txBody>
                  <a:tcPr marL="3661" marR="3661" marT="3661" marB="3661" anchor="ctr"/>
                </a:tc>
                <a:tc vMerge="1">
                  <a:txBody>
                    <a:bodyPr/>
                    <a:lstStyle/>
                    <a:p>
                      <a:pPr marL="0" marR="0">
                        <a:lnSpc>
                          <a:spcPts val="1500"/>
                        </a:lnSpc>
                        <a:spcBef>
                          <a:spcPts val="0"/>
                        </a:spcBef>
                        <a:spcAft>
                          <a:spcPts val="750"/>
                        </a:spcAft>
                      </a:pPr>
                      <a:endParaRPr lang="en-US" sz="1050" dirty="0">
                        <a:solidFill>
                          <a:srgbClr val="002060"/>
                        </a:solidFill>
                        <a:effectLst/>
                        <a:latin typeface="Franklin Gothic Book" panose="020B0503020102020204" pitchFamily="34" charset="0"/>
                        <a:ea typeface="Calibri" panose="020F0502020204030204" pitchFamily="34" charset="0"/>
                        <a:cs typeface="Times New Roman" panose="02020603050405020304" pitchFamily="18" charset="0"/>
                      </a:endParaRPr>
                    </a:p>
                  </a:txBody>
                  <a:tcPr marL="3661" marR="3661" marT="3661" marB="3661" anchor="ctr"/>
                </a:tc>
                <a:extLst>
                  <a:ext uri="{0D108BD9-81ED-4DB2-BD59-A6C34878D82A}">
                    <a16:rowId xmlns:a16="http://schemas.microsoft.com/office/drawing/2014/main" val="1063439709"/>
                  </a:ext>
                </a:extLst>
              </a:tr>
              <a:tr h="701100">
                <a:tc>
                  <a:txBody>
                    <a:bodyPr/>
                    <a:lstStyle/>
                    <a:p>
                      <a:pPr marL="0" marR="0">
                        <a:lnSpc>
                          <a:spcPts val="1500"/>
                        </a:lnSpc>
                        <a:spcBef>
                          <a:spcPts val="0"/>
                        </a:spcBef>
                        <a:spcAft>
                          <a:spcPts val="750"/>
                        </a:spcAft>
                      </a:pPr>
                      <a:r>
                        <a:rPr lang="en-US" sz="1400" i="1" dirty="0">
                          <a:effectLst/>
                          <a:latin typeface="+mn-lt"/>
                        </a:rPr>
                        <a:t>Reduced intake of dietary sodium</a:t>
                      </a:r>
                      <a:endParaRPr lang="en-US" sz="1400" i="1" dirty="0">
                        <a:solidFill>
                          <a:srgbClr val="002060"/>
                        </a:solidFill>
                        <a:effectLst/>
                        <a:latin typeface="+mn-lt"/>
                        <a:ea typeface="Calibri" panose="020F0502020204030204" pitchFamily="34" charset="0"/>
                        <a:cs typeface="Times New Roman" panose="02020603050405020304" pitchFamily="18" charset="0"/>
                      </a:endParaRPr>
                    </a:p>
                  </a:txBody>
                  <a:tcPr marR="3661" marT="3661" marB="3661" anchor="ctr">
                    <a:solidFill>
                      <a:schemeClr val="accent1"/>
                    </a:solidFill>
                  </a:tcPr>
                </a:tc>
                <a:tc>
                  <a:txBody>
                    <a:bodyPr/>
                    <a:lstStyle/>
                    <a:p>
                      <a:pPr marL="0" marR="0">
                        <a:lnSpc>
                          <a:spcPts val="1500"/>
                        </a:lnSpc>
                        <a:spcBef>
                          <a:spcPts val="0"/>
                        </a:spcBef>
                        <a:spcAft>
                          <a:spcPts val="750"/>
                        </a:spcAft>
                      </a:pPr>
                      <a:r>
                        <a:rPr lang="en-US" sz="1600" b="0" dirty="0">
                          <a:solidFill>
                            <a:schemeClr val="tx1"/>
                          </a:solidFill>
                          <a:effectLst/>
                          <a:latin typeface="+mn-lt"/>
                        </a:rPr>
                        <a:t>Dietary sodium </a:t>
                      </a:r>
                      <a:endParaRPr lang="en-US" sz="1600" b="0" dirty="0">
                        <a:solidFill>
                          <a:schemeClr val="tx1"/>
                        </a:solidFill>
                        <a:effectLst/>
                        <a:latin typeface="+mn-lt"/>
                        <a:ea typeface="Calibri" panose="020F0502020204030204" pitchFamily="34" charset="0"/>
                        <a:cs typeface="Times New Roman" panose="02020603050405020304" pitchFamily="18" charset="0"/>
                      </a:endParaRPr>
                    </a:p>
                  </a:txBody>
                  <a:tcPr marR="3661" marT="3661" marB="3661" anchor="ctr"/>
                </a:tc>
                <a:tc>
                  <a:txBody>
                    <a:bodyPr/>
                    <a:lstStyle/>
                    <a:p>
                      <a:pPr marL="0" marR="0">
                        <a:lnSpc>
                          <a:spcPts val="1500"/>
                        </a:lnSpc>
                        <a:spcBef>
                          <a:spcPts val="0"/>
                        </a:spcBef>
                        <a:spcAft>
                          <a:spcPts val="0"/>
                        </a:spcAft>
                      </a:pPr>
                      <a:r>
                        <a:rPr lang="en-US" sz="1200" dirty="0">
                          <a:effectLst/>
                          <a:latin typeface="+mn-lt"/>
                        </a:rPr>
                        <a:t>Reduction of at least 1,000 mg/d reduction in most adults;</a:t>
                      </a:r>
                      <a:br>
                        <a:rPr lang="en-US" sz="1200" dirty="0">
                          <a:effectLst/>
                          <a:latin typeface="+mn-lt"/>
                        </a:rPr>
                      </a:br>
                      <a:r>
                        <a:rPr lang="en-US" sz="1200" dirty="0">
                          <a:effectLst/>
                          <a:latin typeface="+mn-lt"/>
                        </a:rPr>
                        <a:t>&lt;1,500 mg/d is optimal</a:t>
                      </a:r>
                    </a:p>
                  </a:txBody>
                  <a:tcPr marL="3661" marR="3661" marT="3661" marB="3661" anchor="ctr"/>
                </a:tc>
                <a:tc>
                  <a:txBody>
                    <a:bodyPr/>
                    <a:lstStyle/>
                    <a:p>
                      <a:pPr marL="0" marR="0">
                        <a:lnSpc>
                          <a:spcPts val="1500"/>
                        </a:lnSpc>
                        <a:spcBef>
                          <a:spcPts val="0"/>
                        </a:spcBef>
                        <a:spcAft>
                          <a:spcPts val="0"/>
                        </a:spcAft>
                      </a:pPr>
                      <a:r>
                        <a:rPr lang="en-US" sz="1400" dirty="0">
                          <a:effectLst/>
                          <a:latin typeface="+mn-lt"/>
                        </a:rPr>
                        <a:t>-5/6 mm Hg</a:t>
                      </a:r>
                      <a:endParaRPr lang="en-US" sz="1400" dirty="0">
                        <a:solidFill>
                          <a:srgbClr val="002060"/>
                        </a:solidFill>
                        <a:effectLst/>
                        <a:latin typeface="+mn-lt"/>
                        <a:ea typeface="Calibri" panose="020F0502020204030204" pitchFamily="34" charset="0"/>
                        <a:cs typeface="Times New Roman" panose="02020603050405020304" pitchFamily="18" charset="0"/>
                      </a:endParaRPr>
                    </a:p>
                  </a:txBody>
                  <a:tcPr marL="3661" marR="3661" marT="3661" marB="3661" anchor="ctr"/>
                </a:tc>
                <a:tc>
                  <a:txBody>
                    <a:bodyPr/>
                    <a:lstStyle/>
                    <a:p>
                      <a:pPr marL="0" marR="0">
                        <a:lnSpc>
                          <a:spcPts val="1500"/>
                        </a:lnSpc>
                        <a:spcBef>
                          <a:spcPts val="0"/>
                        </a:spcBef>
                        <a:spcAft>
                          <a:spcPts val="0"/>
                        </a:spcAft>
                      </a:pPr>
                      <a:r>
                        <a:rPr lang="en-US" sz="1400" dirty="0">
                          <a:effectLst/>
                          <a:latin typeface="+mn-lt"/>
                        </a:rPr>
                        <a:t>-2/3 mm Hg</a:t>
                      </a:r>
                      <a:endParaRPr lang="en-US" sz="1400" dirty="0">
                        <a:solidFill>
                          <a:srgbClr val="002060"/>
                        </a:solidFill>
                        <a:effectLst/>
                        <a:latin typeface="+mn-lt"/>
                        <a:ea typeface="Calibri" panose="020F0502020204030204" pitchFamily="34" charset="0"/>
                        <a:cs typeface="Times New Roman" panose="02020603050405020304" pitchFamily="18" charset="0"/>
                      </a:endParaRPr>
                    </a:p>
                  </a:txBody>
                  <a:tcPr marL="3661" marR="3661" marT="3661" marB="3661" anchor="ctr"/>
                </a:tc>
                <a:tc vMerge="1">
                  <a:txBody>
                    <a:bodyPr/>
                    <a:lstStyle/>
                    <a:p>
                      <a:pPr marL="0" marR="0">
                        <a:lnSpc>
                          <a:spcPts val="1500"/>
                        </a:lnSpc>
                        <a:spcBef>
                          <a:spcPts val="0"/>
                        </a:spcBef>
                        <a:spcAft>
                          <a:spcPts val="750"/>
                        </a:spcAft>
                      </a:pPr>
                      <a:endParaRPr lang="en-US" sz="1050" dirty="0">
                        <a:solidFill>
                          <a:srgbClr val="002060"/>
                        </a:solidFill>
                        <a:effectLst/>
                        <a:latin typeface="Franklin Gothic Book" panose="020B0503020102020204" pitchFamily="34" charset="0"/>
                        <a:ea typeface="Calibri" panose="020F0502020204030204" pitchFamily="34" charset="0"/>
                        <a:cs typeface="Times New Roman" panose="02020603050405020304" pitchFamily="18" charset="0"/>
                      </a:endParaRPr>
                    </a:p>
                  </a:txBody>
                  <a:tcPr marL="3661" marR="3661" marT="3661" marB="3661" anchor="ctr"/>
                </a:tc>
                <a:extLst>
                  <a:ext uri="{0D108BD9-81ED-4DB2-BD59-A6C34878D82A}">
                    <a16:rowId xmlns:a16="http://schemas.microsoft.com/office/drawing/2014/main" val="3106765694"/>
                  </a:ext>
                </a:extLst>
              </a:tr>
              <a:tr h="609458">
                <a:tc>
                  <a:txBody>
                    <a:bodyPr/>
                    <a:lstStyle/>
                    <a:p>
                      <a:pPr marL="0" marR="0">
                        <a:lnSpc>
                          <a:spcPts val="1500"/>
                        </a:lnSpc>
                        <a:spcBef>
                          <a:spcPts val="0"/>
                        </a:spcBef>
                        <a:spcAft>
                          <a:spcPts val="750"/>
                        </a:spcAft>
                      </a:pPr>
                      <a:r>
                        <a:rPr lang="en-US" sz="1400" i="1" dirty="0">
                          <a:effectLst/>
                          <a:latin typeface="+mn-lt"/>
                        </a:rPr>
                        <a:t>Enhanced intake of dietary potassium</a:t>
                      </a:r>
                      <a:endParaRPr lang="en-US" sz="1400" i="1" dirty="0">
                        <a:solidFill>
                          <a:srgbClr val="002060"/>
                        </a:solidFill>
                        <a:effectLst/>
                        <a:latin typeface="+mn-lt"/>
                        <a:ea typeface="Calibri" panose="020F0502020204030204" pitchFamily="34" charset="0"/>
                        <a:cs typeface="Times New Roman" panose="02020603050405020304" pitchFamily="18" charset="0"/>
                      </a:endParaRPr>
                    </a:p>
                  </a:txBody>
                  <a:tcPr marR="3661" marT="3661" marB="3661" anchor="ctr">
                    <a:lnB>
                      <a:noFill/>
                    </a:lnB>
                    <a:solidFill>
                      <a:schemeClr val="accent1"/>
                    </a:solidFill>
                  </a:tcPr>
                </a:tc>
                <a:tc>
                  <a:txBody>
                    <a:bodyPr/>
                    <a:lstStyle/>
                    <a:p>
                      <a:pPr marL="0" marR="0">
                        <a:lnSpc>
                          <a:spcPts val="1500"/>
                        </a:lnSpc>
                        <a:spcBef>
                          <a:spcPts val="0"/>
                        </a:spcBef>
                        <a:spcAft>
                          <a:spcPts val="750"/>
                        </a:spcAft>
                      </a:pPr>
                      <a:r>
                        <a:rPr lang="en-US" sz="1600" b="0" dirty="0">
                          <a:solidFill>
                            <a:schemeClr val="tx1"/>
                          </a:solidFill>
                          <a:effectLst/>
                          <a:latin typeface="+mn-lt"/>
                        </a:rPr>
                        <a:t>Dietary potassium </a:t>
                      </a:r>
                      <a:endParaRPr lang="en-US" sz="1600" b="0" dirty="0">
                        <a:solidFill>
                          <a:schemeClr val="tx1"/>
                        </a:solidFill>
                        <a:effectLst/>
                        <a:latin typeface="+mn-lt"/>
                        <a:ea typeface="Calibri" panose="020F0502020204030204" pitchFamily="34" charset="0"/>
                        <a:cs typeface="Times New Roman" panose="02020603050405020304" pitchFamily="18" charset="0"/>
                      </a:endParaRPr>
                    </a:p>
                  </a:txBody>
                  <a:tcPr marR="3661" marT="3661" marB="3661" anchor="ctr">
                    <a:lnB>
                      <a:noFill/>
                    </a:lnB>
                  </a:tcPr>
                </a:tc>
                <a:tc>
                  <a:txBody>
                    <a:bodyPr/>
                    <a:lstStyle/>
                    <a:p>
                      <a:pPr marL="0" marR="0">
                        <a:lnSpc>
                          <a:spcPts val="1500"/>
                        </a:lnSpc>
                        <a:spcBef>
                          <a:spcPts val="0"/>
                        </a:spcBef>
                        <a:spcAft>
                          <a:spcPts val="0"/>
                        </a:spcAft>
                      </a:pPr>
                      <a:r>
                        <a:rPr lang="en-US" sz="1200" dirty="0">
                          <a:effectLst/>
                          <a:latin typeface="+mn-lt"/>
                        </a:rPr>
                        <a:t>3,500-5,000 mg/d, preferably by consumption of a diet rich in potassium </a:t>
                      </a:r>
                      <a:endParaRPr lang="en-US" sz="1200" dirty="0">
                        <a:solidFill>
                          <a:srgbClr val="002060"/>
                        </a:solidFill>
                        <a:effectLst/>
                        <a:latin typeface="+mn-lt"/>
                        <a:ea typeface="Calibri" panose="020F0502020204030204" pitchFamily="34" charset="0"/>
                        <a:cs typeface="Times New Roman" panose="02020603050405020304" pitchFamily="18" charset="0"/>
                      </a:endParaRPr>
                    </a:p>
                  </a:txBody>
                  <a:tcPr marL="3661" marR="3661" marT="3661" marB="3661" anchor="ctr">
                    <a:lnB>
                      <a:noFill/>
                    </a:lnB>
                  </a:tcPr>
                </a:tc>
                <a:tc>
                  <a:txBody>
                    <a:bodyPr/>
                    <a:lstStyle/>
                    <a:p>
                      <a:pPr marL="0" marR="0">
                        <a:lnSpc>
                          <a:spcPts val="1500"/>
                        </a:lnSpc>
                        <a:spcBef>
                          <a:spcPts val="0"/>
                        </a:spcBef>
                        <a:spcAft>
                          <a:spcPts val="0"/>
                        </a:spcAft>
                      </a:pPr>
                      <a:r>
                        <a:rPr lang="en-US" sz="1400" dirty="0">
                          <a:effectLst/>
                          <a:latin typeface="+mn-lt"/>
                        </a:rPr>
                        <a:t>-4/5 mm Hg</a:t>
                      </a:r>
                      <a:endParaRPr lang="en-US" sz="1400" dirty="0">
                        <a:solidFill>
                          <a:srgbClr val="002060"/>
                        </a:solidFill>
                        <a:effectLst/>
                        <a:latin typeface="+mn-lt"/>
                        <a:ea typeface="Calibri" panose="020F0502020204030204" pitchFamily="34" charset="0"/>
                        <a:cs typeface="Times New Roman" panose="02020603050405020304" pitchFamily="18" charset="0"/>
                      </a:endParaRPr>
                    </a:p>
                  </a:txBody>
                  <a:tcPr marL="3661" marR="3661" marT="3661" marB="3661" anchor="ctr">
                    <a:lnB>
                      <a:noFill/>
                    </a:lnB>
                  </a:tcPr>
                </a:tc>
                <a:tc>
                  <a:txBody>
                    <a:bodyPr/>
                    <a:lstStyle/>
                    <a:p>
                      <a:pPr marL="0" marR="0">
                        <a:lnSpc>
                          <a:spcPts val="1500"/>
                        </a:lnSpc>
                        <a:spcBef>
                          <a:spcPts val="0"/>
                        </a:spcBef>
                        <a:spcAft>
                          <a:spcPts val="0"/>
                        </a:spcAft>
                      </a:pPr>
                      <a:r>
                        <a:rPr lang="en-US" sz="1400" dirty="0">
                          <a:effectLst/>
                          <a:latin typeface="+mn-lt"/>
                        </a:rPr>
                        <a:t>-2 mm Hg</a:t>
                      </a:r>
                      <a:endParaRPr lang="en-US" sz="1400" dirty="0">
                        <a:solidFill>
                          <a:srgbClr val="002060"/>
                        </a:solidFill>
                        <a:effectLst/>
                        <a:latin typeface="+mn-lt"/>
                        <a:ea typeface="Calibri" panose="020F0502020204030204" pitchFamily="34" charset="0"/>
                        <a:cs typeface="Times New Roman" panose="02020603050405020304" pitchFamily="18" charset="0"/>
                      </a:endParaRPr>
                    </a:p>
                  </a:txBody>
                  <a:tcPr marL="3661" marR="3661" marT="3661" marB="3661" anchor="ctr">
                    <a:lnB>
                      <a:noFill/>
                    </a:lnB>
                  </a:tcPr>
                </a:tc>
                <a:tc>
                  <a:txBody>
                    <a:bodyPr/>
                    <a:lstStyle/>
                    <a:p>
                      <a:pPr marL="0" marR="0">
                        <a:lnSpc>
                          <a:spcPts val="1500"/>
                        </a:lnSpc>
                        <a:spcBef>
                          <a:spcPts val="0"/>
                        </a:spcBef>
                        <a:spcAft>
                          <a:spcPts val="750"/>
                        </a:spcAft>
                      </a:pPr>
                      <a:endParaRPr lang="en-US" sz="1000" dirty="0">
                        <a:solidFill>
                          <a:srgbClr val="002060"/>
                        </a:solidFill>
                        <a:effectLst/>
                        <a:latin typeface="+mn-lt"/>
                        <a:ea typeface="Calibri" panose="020F0502020204030204" pitchFamily="34" charset="0"/>
                        <a:cs typeface="Times New Roman" panose="02020603050405020304" pitchFamily="18" charset="0"/>
                      </a:endParaRPr>
                    </a:p>
                  </a:txBody>
                  <a:tcPr marL="3661" marR="3661" marT="3661" marB="3661" anchor="ctr"/>
                </a:tc>
                <a:extLst>
                  <a:ext uri="{0D108BD9-81ED-4DB2-BD59-A6C34878D82A}">
                    <a16:rowId xmlns:a16="http://schemas.microsoft.com/office/drawing/2014/main" val="55894144"/>
                  </a:ext>
                </a:extLst>
              </a:tr>
              <a:tr h="736979">
                <a:tc>
                  <a:txBody>
                    <a:bodyPr/>
                    <a:lstStyle/>
                    <a:p>
                      <a:pPr marL="0" marR="0">
                        <a:lnSpc>
                          <a:spcPts val="1500"/>
                        </a:lnSpc>
                        <a:spcBef>
                          <a:spcPts val="0"/>
                        </a:spcBef>
                        <a:spcAft>
                          <a:spcPts val="750"/>
                        </a:spcAft>
                      </a:pPr>
                      <a:r>
                        <a:rPr lang="en-US" sz="1400" i="1" dirty="0">
                          <a:effectLst/>
                          <a:latin typeface="+mn-lt"/>
                        </a:rPr>
                        <a:t>Moderation of</a:t>
                      </a:r>
                      <a:br>
                        <a:rPr lang="en-US" sz="1400" i="1" dirty="0">
                          <a:effectLst/>
                          <a:latin typeface="+mn-lt"/>
                        </a:rPr>
                      </a:br>
                      <a:r>
                        <a:rPr lang="en-US" sz="1400" i="1" dirty="0">
                          <a:effectLst/>
                          <a:latin typeface="+mn-lt"/>
                        </a:rPr>
                        <a:t>alcohol intake</a:t>
                      </a:r>
                      <a:endParaRPr lang="en-US" sz="1400" i="1" dirty="0">
                        <a:solidFill>
                          <a:srgbClr val="002060"/>
                        </a:solidFill>
                        <a:effectLst/>
                        <a:latin typeface="+mn-lt"/>
                        <a:ea typeface="Calibri" panose="020F0502020204030204" pitchFamily="34" charset="0"/>
                        <a:cs typeface="Times New Roman" panose="02020603050405020304" pitchFamily="18" charset="0"/>
                      </a:endParaRPr>
                    </a:p>
                  </a:txBody>
                  <a:tcPr marR="3661" marT="3661" marB="3661"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a:lnSpc>
                          <a:spcPts val="1500"/>
                        </a:lnSpc>
                        <a:spcBef>
                          <a:spcPts val="0"/>
                        </a:spcBef>
                        <a:spcAft>
                          <a:spcPts val="750"/>
                        </a:spcAft>
                      </a:pPr>
                      <a:r>
                        <a:rPr lang="en-US" sz="1600" b="0" dirty="0">
                          <a:solidFill>
                            <a:schemeClr val="tx1"/>
                          </a:solidFill>
                          <a:effectLst/>
                          <a:latin typeface="+mn-lt"/>
                        </a:rPr>
                        <a:t>Alcohol consumption</a:t>
                      </a:r>
                      <a:endParaRPr lang="en-US" sz="1600" b="0" dirty="0">
                        <a:solidFill>
                          <a:schemeClr val="tx1"/>
                        </a:solidFill>
                        <a:effectLst/>
                        <a:latin typeface="+mn-lt"/>
                        <a:ea typeface="Calibri" panose="020F0502020204030204" pitchFamily="34" charset="0"/>
                        <a:cs typeface="Times New Roman" panose="02020603050405020304" pitchFamily="18" charset="0"/>
                      </a:endParaRPr>
                    </a:p>
                  </a:txBody>
                  <a:tcPr marR="3661" marT="3661" marB="3661"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ts val="1500"/>
                        </a:lnSpc>
                        <a:spcBef>
                          <a:spcPts val="0"/>
                        </a:spcBef>
                        <a:spcAft>
                          <a:spcPts val="0"/>
                        </a:spcAft>
                      </a:pPr>
                      <a:r>
                        <a:rPr lang="en-US" sz="1200" dirty="0">
                          <a:effectLst/>
                          <a:latin typeface="+mn-lt"/>
                        </a:rPr>
                        <a:t>In individuals who drink alcohol, reduce alcohol to:</a:t>
                      </a:r>
                    </a:p>
                    <a:p>
                      <a:pPr marL="0" marR="0">
                        <a:lnSpc>
                          <a:spcPts val="1500"/>
                        </a:lnSpc>
                        <a:spcBef>
                          <a:spcPts val="0"/>
                        </a:spcBef>
                        <a:spcAft>
                          <a:spcPts val="0"/>
                        </a:spcAft>
                      </a:pPr>
                      <a:r>
                        <a:rPr lang="en-US" sz="1200" dirty="0">
                          <a:effectLst/>
                          <a:latin typeface="+mn-lt"/>
                        </a:rPr>
                        <a:t>● Men: &lt;2 drinks daily</a:t>
                      </a:r>
                    </a:p>
                    <a:p>
                      <a:pPr marL="0" marR="0">
                        <a:lnSpc>
                          <a:spcPts val="1500"/>
                        </a:lnSpc>
                        <a:spcBef>
                          <a:spcPts val="0"/>
                        </a:spcBef>
                        <a:spcAft>
                          <a:spcPts val="0"/>
                        </a:spcAft>
                      </a:pPr>
                      <a:r>
                        <a:rPr lang="en-US" sz="1200" dirty="0">
                          <a:effectLst/>
                          <a:latin typeface="+mn-lt"/>
                        </a:rPr>
                        <a:t>● Women: &lt;1 drink daily</a:t>
                      </a:r>
                      <a:endParaRPr lang="en-US" sz="1200" dirty="0">
                        <a:solidFill>
                          <a:srgbClr val="002060"/>
                        </a:solidFill>
                        <a:effectLst/>
                        <a:latin typeface="+mn-lt"/>
                        <a:ea typeface="Calibri" panose="020F0502020204030204" pitchFamily="34" charset="0"/>
                        <a:cs typeface="Times New Roman" panose="02020603050405020304" pitchFamily="18" charset="0"/>
                      </a:endParaRPr>
                    </a:p>
                  </a:txBody>
                  <a:tcPr marL="3661" marR="3661" marT="3661" marB="3661"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ts val="1500"/>
                        </a:lnSpc>
                        <a:spcBef>
                          <a:spcPts val="0"/>
                        </a:spcBef>
                        <a:spcAft>
                          <a:spcPts val="0"/>
                        </a:spcAft>
                      </a:pPr>
                      <a:r>
                        <a:rPr lang="en-US" sz="1400" dirty="0">
                          <a:effectLst/>
                          <a:latin typeface="+mn-lt"/>
                        </a:rPr>
                        <a:t>-4 mm Hg</a:t>
                      </a:r>
                      <a:endParaRPr lang="en-US" sz="1400" dirty="0">
                        <a:solidFill>
                          <a:srgbClr val="002060"/>
                        </a:solidFill>
                        <a:effectLst/>
                        <a:latin typeface="+mn-lt"/>
                        <a:ea typeface="Calibri" panose="020F0502020204030204" pitchFamily="34" charset="0"/>
                        <a:cs typeface="Times New Roman" panose="02020603050405020304" pitchFamily="18" charset="0"/>
                      </a:endParaRPr>
                    </a:p>
                  </a:txBody>
                  <a:tcPr marL="3661" marR="3661" marT="3661" marB="3661"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ts val="1500"/>
                        </a:lnSpc>
                        <a:spcBef>
                          <a:spcPts val="0"/>
                        </a:spcBef>
                        <a:spcAft>
                          <a:spcPts val="0"/>
                        </a:spcAft>
                      </a:pPr>
                      <a:r>
                        <a:rPr lang="en-US" sz="1400" dirty="0">
                          <a:effectLst/>
                          <a:latin typeface="+mn-lt"/>
                        </a:rPr>
                        <a:t>-3 mm Hg</a:t>
                      </a:r>
                      <a:endParaRPr lang="en-US" sz="1400" dirty="0">
                        <a:solidFill>
                          <a:srgbClr val="002060"/>
                        </a:solidFill>
                        <a:effectLst/>
                        <a:latin typeface="+mn-lt"/>
                        <a:ea typeface="Calibri" panose="020F0502020204030204" pitchFamily="34" charset="0"/>
                        <a:cs typeface="Times New Roman" panose="02020603050405020304" pitchFamily="18" charset="0"/>
                      </a:endParaRPr>
                    </a:p>
                  </a:txBody>
                  <a:tcPr marL="3661" marR="3661" marT="3661" marB="3661"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ts val="1500"/>
                        </a:lnSpc>
                        <a:spcBef>
                          <a:spcPts val="0"/>
                        </a:spcBef>
                        <a:spcAft>
                          <a:spcPts val="750"/>
                        </a:spcAft>
                      </a:pPr>
                      <a:endParaRPr lang="en-US" sz="1000" dirty="0">
                        <a:solidFill>
                          <a:srgbClr val="002060"/>
                        </a:solidFill>
                        <a:effectLst/>
                        <a:latin typeface="+mn-lt"/>
                        <a:ea typeface="Calibri" panose="020F0502020204030204" pitchFamily="34" charset="0"/>
                        <a:cs typeface="Times New Roman" panose="02020603050405020304" pitchFamily="18" charset="0"/>
                      </a:endParaRPr>
                    </a:p>
                  </a:txBody>
                  <a:tcPr marL="3661" marR="3661" marT="3661" marB="3661" anchor="ctr">
                    <a:lnL>
                      <a:noFill/>
                    </a:lnL>
                  </a:tcPr>
                </a:tc>
                <a:extLst>
                  <a:ext uri="{0D108BD9-81ED-4DB2-BD59-A6C34878D82A}">
                    <a16:rowId xmlns:a16="http://schemas.microsoft.com/office/drawing/2014/main" val="1572572112"/>
                  </a:ext>
                </a:extLst>
              </a:tr>
            </a:tbl>
          </a:graphicData>
        </a:graphic>
      </p:graphicFrame>
      <p:sp>
        <p:nvSpPr>
          <p:cNvPr id="7" name="Footer Placeholder 6">
            <a:extLst>
              <a:ext uri="{FF2B5EF4-FFF2-40B4-BE49-F238E27FC236}">
                <a16:creationId xmlns:a16="http://schemas.microsoft.com/office/drawing/2014/main" id="{3029D1E5-F45C-354A-74EB-D3AA3DFB625A}"/>
              </a:ext>
            </a:extLst>
          </p:cNvPr>
          <p:cNvSpPr>
            <a:spLocks noGrp="1"/>
          </p:cNvSpPr>
          <p:nvPr>
            <p:ph type="ftr" sz="quarter" idx="3"/>
          </p:nvPr>
        </p:nvSpPr>
        <p:spPr>
          <a:xfrm>
            <a:off x="838200" y="6451764"/>
            <a:ext cx="8895348"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lumMod val="50000"/>
                    <a:lumOff val="50000"/>
                  </a:srgbClr>
                </a:solidFill>
                <a:effectLst/>
                <a:uLnTx/>
                <a:uFillTx/>
                <a:latin typeface="Arial" panose="020B0604020202020204"/>
                <a:ea typeface="+mn-ea"/>
                <a:cs typeface="+mn-cs"/>
              </a:rPr>
              <a:t>DASH, dietary approaches to stop hypertension; SBP, systolic blood pressure.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err="1">
                <a:ln>
                  <a:noFill/>
                </a:ln>
                <a:solidFill>
                  <a:srgbClr val="000000">
                    <a:lumMod val="50000"/>
                    <a:lumOff val="50000"/>
                  </a:srgbClr>
                </a:solidFill>
                <a:effectLst/>
                <a:uLnTx/>
                <a:uFillTx/>
                <a:latin typeface="Arial" panose="020B0604020202020204"/>
                <a:ea typeface="+mn-ea"/>
                <a:cs typeface="+mn-cs"/>
              </a:rPr>
              <a:t>Semlitsch</a:t>
            </a:r>
            <a:r>
              <a:rPr kumimoji="0" lang="en-US" sz="1200" b="0" i="0" u="none" strike="noStrike" kern="1200" cap="none" spc="0" normalizeH="0" baseline="0" noProof="0" dirty="0">
                <a:ln>
                  <a:noFill/>
                </a:ln>
                <a:solidFill>
                  <a:srgbClr val="000000">
                    <a:lumMod val="50000"/>
                    <a:lumOff val="50000"/>
                  </a:srgbClr>
                </a:solidFill>
                <a:effectLst/>
                <a:uLnTx/>
                <a:uFillTx/>
                <a:latin typeface="Arial" panose="020B0604020202020204"/>
                <a:ea typeface="+mn-ea"/>
                <a:cs typeface="+mn-cs"/>
              </a:rPr>
              <a:t> T, et al. </a:t>
            </a:r>
            <a:r>
              <a:rPr kumimoji="0" lang="en-US" sz="1200" b="0" i="1" u="none" strike="noStrike" kern="1200" cap="none" spc="0" normalizeH="0" baseline="0" noProof="0" dirty="0">
                <a:ln>
                  <a:noFill/>
                </a:ln>
                <a:solidFill>
                  <a:srgbClr val="000000">
                    <a:lumMod val="50000"/>
                    <a:lumOff val="50000"/>
                  </a:srgbClr>
                </a:solidFill>
                <a:effectLst/>
                <a:uLnTx/>
                <a:uFillTx/>
                <a:latin typeface="Arial" panose="020B0604020202020204"/>
                <a:ea typeface="+mn-ea"/>
                <a:cs typeface="+mn-cs"/>
              </a:rPr>
              <a:t>Cochrane Database Syst Rev. </a:t>
            </a:r>
            <a:r>
              <a:rPr kumimoji="0" lang="en-US" sz="1200" b="0" i="0" u="none" strike="noStrike" kern="1200" cap="none" spc="0" normalizeH="0" baseline="0" noProof="0" dirty="0">
                <a:ln>
                  <a:noFill/>
                </a:ln>
                <a:solidFill>
                  <a:srgbClr val="000000">
                    <a:lumMod val="50000"/>
                    <a:lumOff val="50000"/>
                  </a:srgbClr>
                </a:solidFill>
                <a:effectLst/>
                <a:uLnTx/>
                <a:uFillTx/>
                <a:latin typeface="Arial" panose="020B0604020202020204"/>
                <a:ea typeface="+mn-ea"/>
                <a:cs typeface="+mn-cs"/>
              </a:rPr>
              <a:t>2021;2:CD008274. </a:t>
            </a:r>
          </a:p>
        </p:txBody>
      </p:sp>
    </p:spTree>
    <p:extLst>
      <p:ext uri="{BB962C8B-B14F-4D97-AF65-F5344CB8AC3E}">
        <p14:creationId xmlns:p14="http://schemas.microsoft.com/office/powerpoint/2010/main" val="2165093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03E710-1E99-05A6-A5E1-3E35BF5C95CE}"/>
              </a:ext>
            </a:extLst>
          </p:cNvPr>
          <p:cNvSpPr>
            <a:spLocks noGrp="1"/>
          </p:cNvSpPr>
          <p:nvPr>
            <p:ph type="title"/>
          </p:nvPr>
        </p:nvSpPr>
        <p:spPr/>
        <p:txBody>
          <a:bodyPr/>
          <a:lstStyle/>
          <a:p>
            <a:r>
              <a:rPr lang="en-US" dirty="0"/>
              <a:t>TRIUMPH Trial</a:t>
            </a:r>
          </a:p>
        </p:txBody>
      </p:sp>
      <p:pic>
        <p:nvPicPr>
          <p:cNvPr id="5" name="Picture 4" descr="Diagram&#10;&#10;Description automatically generated">
            <a:extLst>
              <a:ext uri="{FF2B5EF4-FFF2-40B4-BE49-F238E27FC236}">
                <a16:creationId xmlns:a16="http://schemas.microsoft.com/office/drawing/2014/main" id="{B1E6C240-6F9E-1BB8-9BB7-FABD9DA0CD4D}"/>
              </a:ext>
            </a:extLst>
          </p:cNvPr>
          <p:cNvPicPr>
            <a:picLocks noChangeAspect="1"/>
          </p:cNvPicPr>
          <p:nvPr/>
        </p:nvPicPr>
        <p:blipFill rotWithShape="1">
          <a:blip r:embed="rId2"/>
          <a:srcRect l="1317" t="1696" r="1260" b="2516"/>
          <a:stretch/>
        </p:blipFill>
        <p:spPr>
          <a:xfrm>
            <a:off x="686458" y="1709530"/>
            <a:ext cx="5955527" cy="3482671"/>
          </a:xfrm>
          <a:prstGeom prst="rect">
            <a:avLst/>
          </a:prstGeom>
        </p:spPr>
      </p:pic>
      <p:pic>
        <p:nvPicPr>
          <p:cNvPr id="7" name="Picture 6" descr="Chart, box and whisker chart&#10;&#10;Description automatically generated">
            <a:extLst>
              <a:ext uri="{FF2B5EF4-FFF2-40B4-BE49-F238E27FC236}">
                <a16:creationId xmlns:a16="http://schemas.microsoft.com/office/drawing/2014/main" id="{7E4241BB-A70A-C2ED-D7D1-CEDF153233E2}"/>
              </a:ext>
            </a:extLst>
          </p:cNvPr>
          <p:cNvPicPr>
            <a:picLocks noChangeAspect="1"/>
          </p:cNvPicPr>
          <p:nvPr/>
        </p:nvPicPr>
        <p:blipFill rotWithShape="1">
          <a:blip r:embed="rId3"/>
          <a:srcRect l="1324" t="1557" r="1892" b="1717"/>
          <a:stretch/>
        </p:blipFill>
        <p:spPr>
          <a:xfrm>
            <a:off x="7021000" y="1534600"/>
            <a:ext cx="4834394" cy="3832529"/>
          </a:xfrm>
          <a:prstGeom prst="rect">
            <a:avLst/>
          </a:prstGeom>
        </p:spPr>
      </p:pic>
      <p:sp>
        <p:nvSpPr>
          <p:cNvPr id="3" name="Rectangle 2">
            <a:extLst>
              <a:ext uri="{FF2B5EF4-FFF2-40B4-BE49-F238E27FC236}">
                <a16:creationId xmlns:a16="http://schemas.microsoft.com/office/drawing/2014/main" id="{EECA3640-7076-EE57-09E4-255C27D97CB9}"/>
              </a:ext>
            </a:extLst>
          </p:cNvPr>
          <p:cNvSpPr/>
          <p:nvPr/>
        </p:nvSpPr>
        <p:spPr>
          <a:xfrm>
            <a:off x="6909681" y="1447137"/>
            <a:ext cx="5049078" cy="3999506"/>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4" name="Rectangle 3">
            <a:extLst>
              <a:ext uri="{FF2B5EF4-FFF2-40B4-BE49-F238E27FC236}">
                <a16:creationId xmlns:a16="http://schemas.microsoft.com/office/drawing/2014/main" id="{B7D33113-EBC0-9F2E-926C-9DDB47E2A19C}"/>
              </a:ext>
            </a:extLst>
          </p:cNvPr>
          <p:cNvSpPr/>
          <p:nvPr/>
        </p:nvSpPr>
        <p:spPr>
          <a:xfrm>
            <a:off x="620199" y="1447207"/>
            <a:ext cx="6062867" cy="3999506"/>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6" name="Footer Placeholder 5">
            <a:extLst>
              <a:ext uri="{FF2B5EF4-FFF2-40B4-BE49-F238E27FC236}">
                <a16:creationId xmlns:a16="http://schemas.microsoft.com/office/drawing/2014/main" id="{C9EBB39F-0195-9F1E-6B65-E68216E508E1}"/>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lumMod val="50000"/>
                    <a:lumOff val="50000"/>
                  </a:srgbClr>
                </a:solidFill>
                <a:effectLst/>
                <a:uLnTx/>
                <a:uFillTx/>
                <a:latin typeface="Arial" panose="020B0604020202020204"/>
                <a:ea typeface="+mn-ea"/>
                <a:cs typeface="+mn-cs"/>
              </a:rPr>
              <a:t>C-LIFE; Center-Based Lifestyle Intervention; </a:t>
            </a:r>
            <a:r>
              <a:rPr kumimoji="0" lang="en-US" sz="1200" b="0" i="0" u="none" strike="noStrike" kern="1200" cap="none" spc="0" normalizeH="0" baseline="0" noProof="0" dirty="0" err="1">
                <a:ln>
                  <a:noFill/>
                </a:ln>
                <a:solidFill>
                  <a:srgbClr val="000000">
                    <a:lumMod val="50000"/>
                    <a:lumOff val="50000"/>
                  </a:srgbClr>
                </a:solidFill>
                <a:effectLst/>
                <a:uLnTx/>
                <a:uFillTx/>
                <a:latin typeface="Arial" panose="020B0604020202020204"/>
                <a:ea typeface="+mn-ea"/>
                <a:cs typeface="+mn-cs"/>
              </a:rPr>
              <a:t>DBP</a:t>
            </a:r>
            <a:r>
              <a:rPr kumimoji="0" lang="en-US" sz="1200" b="0" i="0" u="none" strike="noStrike" kern="1200" cap="none" spc="0" normalizeH="0" baseline="0" noProof="0" dirty="0">
                <a:ln>
                  <a:noFill/>
                </a:ln>
                <a:solidFill>
                  <a:srgbClr val="000000">
                    <a:lumMod val="50000"/>
                    <a:lumOff val="50000"/>
                  </a:srgbClr>
                </a:solidFill>
                <a:effectLst/>
                <a:uLnTx/>
                <a:uFillTx/>
                <a:latin typeface="Arial" panose="020B0604020202020204"/>
                <a:ea typeface="+mn-ea"/>
                <a:cs typeface="+mn-cs"/>
              </a:rPr>
              <a:t>, diastolic blood pressure; SBP, systolic blood pressure; SEPA; Standardized Education and Physician Advice; TRIUMPH, Treating Resistant Hypertension Using Lifestyle Modification to Promote Health.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lumMod val="50000"/>
                    <a:lumOff val="50000"/>
                  </a:srgbClr>
                </a:solidFill>
                <a:effectLst/>
                <a:uLnTx/>
                <a:uFillTx/>
                <a:latin typeface="Arial" panose="020B0604020202020204"/>
                <a:ea typeface="+mn-ea"/>
                <a:cs typeface="+mn-cs"/>
              </a:rPr>
              <a:t>Blumenthal JA, et al. </a:t>
            </a:r>
            <a:r>
              <a:rPr kumimoji="0" lang="en-US" sz="1200" b="0" i="1" u="none" strike="noStrike" kern="1200" cap="none" spc="0" normalizeH="0" baseline="0" noProof="0" dirty="0">
                <a:ln>
                  <a:noFill/>
                </a:ln>
                <a:solidFill>
                  <a:srgbClr val="000000">
                    <a:lumMod val="50000"/>
                    <a:lumOff val="50000"/>
                  </a:srgbClr>
                </a:solidFill>
                <a:effectLst/>
                <a:uLnTx/>
                <a:uFillTx/>
                <a:latin typeface="Arial" panose="020B0604020202020204"/>
                <a:ea typeface="+mn-ea"/>
                <a:cs typeface="+mn-cs"/>
              </a:rPr>
              <a:t>Circulation. </a:t>
            </a:r>
            <a:r>
              <a:rPr kumimoji="0" lang="en-US" sz="1200" b="0" i="0" u="none" strike="noStrike" kern="1200" cap="none" spc="0" normalizeH="0" baseline="0" noProof="0" dirty="0">
                <a:ln>
                  <a:noFill/>
                </a:ln>
                <a:solidFill>
                  <a:srgbClr val="000000">
                    <a:lumMod val="50000"/>
                    <a:lumOff val="50000"/>
                  </a:srgbClr>
                </a:solidFill>
                <a:effectLst/>
                <a:uLnTx/>
                <a:uFillTx/>
                <a:latin typeface="Arial" panose="020B0604020202020204"/>
                <a:ea typeface="+mn-ea"/>
                <a:cs typeface="+mn-cs"/>
              </a:rPr>
              <a:t>2021;144(15):1212-1226. </a:t>
            </a:r>
          </a:p>
        </p:txBody>
      </p:sp>
    </p:spTree>
    <p:extLst>
      <p:ext uri="{BB962C8B-B14F-4D97-AF65-F5344CB8AC3E}">
        <p14:creationId xmlns:p14="http://schemas.microsoft.com/office/powerpoint/2010/main" val="2327911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65BF12-5920-BA3D-AAC8-A2AB9951DDE2}"/>
              </a:ext>
            </a:extLst>
          </p:cNvPr>
          <p:cNvSpPr>
            <a:spLocks noGrp="1"/>
          </p:cNvSpPr>
          <p:nvPr>
            <p:ph type="title"/>
          </p:nvPr>
        </p:nvSpPr>
        <p:spPr>
          <a:xfrm>
            <a:off x="838200" y="-1"/>
            <a:ext cx="10515600" cy="962527"/>
          </a:xfrm>
        </p:spPr>
        <p:txBody>
          <a:bodyPr/>
          <a:lstStyle/>
          <a:p>
            <a:r>
              <a:rPr lang="en-US" dirty="0"/>
              <a:t>Social Determinants of Health and RH</a:t>
            </a:r>
          </a:p>
        </p:txBody>
      </p:sp>
      <p:pic>
        <p:nvPicPr>
          <p:cNvPr id="5" name="Content Placeholder 4" descr="Diagram&#10;&#10;Description automatically generated">
            <a:extLst>
              <a:ext uri="{FF2B5EF4-FFF2-40B4-BE49-F238E27FC236}">
                <a16:creationId xmlns:a16="http://schemas.microsoft.com/office/drawing/2014/main" id="{6A8D2975-7DCD-B90E-072B-00CB7A706F67}"/>
              </a:ext>
            </a:extLst>
          </p:cNvPr>
          <p:cNvPicPr>
            <a:picLocks noGrp="1" noChangeAspect="1"/>
          </p:cNvPicPr>
          <p:nvPr>
            <p:ph idx="4294967295"/>
          </p:nvPr>
        </p:nvPicPr>
        <p:blipFill rotWithShape="1">
          <a:blip r:embed="rId2"/>
          <a:srcRect l="2980" t="2788" r="1519" b="3799"/>
          <a:stretch/>
        </p:blipFill>
        <p:spPr>
          <a:xfrm>
            <a:off x="654520" y="1114123"/>
            <a:ext cx="4581626" cy="4629751"/>
          </a:xfrm>
        </p:spPr>
      </p:pic>
      <p:pic>
        <p:nvPicPr>
          <p:cNvPr id="3" name="Picture 2">
            <a:extLst>
              <a:ext uri="{FF2B5EF4-FFF2-40B4-BE49-F238E27FC236}">
                <a16:creationId xmlns:a16="http://schemas.microsoft.com/office/drawing/2014/main" id="{630FEB7B-959E-5C08-38C1-530502FC7E0E}"/>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19000"/>
                    </a14:imgEffect>
                  </a14:imgLayer>
                </a14:imgProps>
              </a:ext>
            </a:extLst>
          </a:blip>
          <a:stretch>
            <a:fillRect/>
          </a:stretch>
        </p:blipFill>
        <p:spPr>
          <a:xfrm>
            <a:off x="5497067" y="1594784"/>
            <a:ext cx="6380563" cy="3668431"/>
          </a:xfrm>
          <a:prstGeom prst="rect">
            <a:avLst/>
          </a:prstGeom>
        </p:spPr>
      </p:pic>
      <p:sp>
        <p:nvSpPr>
          <p:cNvPr id="4" name="Footer Placeholder 3">
            <a:extLst>
              <a:ext uri="{FF2B5EF4-FFF2-40B4-BE49-F238E27FC236}">
                <a16:creationId xmlns:a16="http://schemas.microsoft.com/office/drawing/2014/main" id="{949C669A-E51F-73F9-CF4B-B0D056B6AC43}"/>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lumMod val="50000"/>
                    <a:lumOff val="50000"/>
                  </a:srgbClr>
                </a:solidFill>
                <a:effectLst/>
                <a:uLnTx/>
                <a:uFillTx/>
                <a:latin typeface="Arial" panose="020B0604020202020204"/>
                <a:ea typeface="+mn-ea"/>
                <a:cs typeface="+mn-cs"/>
              </a:rPr>
              <a:t>CVD, cardiovascular disease; </a:t>
            </a:r>
            <a:r>
              <a:rPr kumimoji="0" lang="en-US" sz="1200" b="0" i="0" u="none" strike="noStrike" kern="1200" cap="none" spc="0" normalizeH="0" baseline="0" noProof="0" dirty="0" err="1">
                <a:ln>
                  <a:noFill/>
                </a:ln>
                <a:solidFill>
                  <a:srgbClr val="000000">
                    <a:lumMod val="50000"/>
                    <a:lumOff val="50000"/>
                  </a:srgbClr>
                </a:solidFill>
                <a:effectLst/>
                <a:uLnTx/>
                <a:uFillTx/>
                <a:latin typeface="Arial" panose="020B0604020202020204"/>
                <a:ea typeface="+mn-ea"/>
                <a:cs typeface="+mn-cs"/>
              </a:rPr>
              <a:t>HTN</a:t>
            </a:r>
            <a:r>
              <a:rPr kumimoji="0" lang="en-US" sz="1200" b="0" i="0" u="none" strike="noStrike" kern="1200" cap="none" spc="0" normalizeH="0" baseline="0" noProof="0" dirty="0">
                <a:ln>
                  <a:noFill/>
                </a:ln>
                <a:solidFill>
                  <a:srgbClr val="000000">
                    <a:lumMod val="50000"/>
                    <a:lumOff val="50000"/>
                  </a:srgbClr>
                </a:solidFill>
                <a:effectLst/>
                <a:uLnTx/>
                <a:uFillTx/>
                <a:latin typeface="Arial" panose="020B0604020202020204"/>
                <a:ea typeface="+mn-ea"/>
                <a:cs typeface="+mn-cs"/>
              </a:rPr>
              <a:t>, hypertension; RH, resistant hypertension.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lumMod val="50000"/>
                    <a:lumOff val="50000"/>
                  </a:srgbClr>
                </a:solidFill>
                <a:effectLst/>
                <a:uLnTx/>
                <a:uFillTx/>
                <a:latin typeface="Arial" panose="020B0604020202020204"/>
                <a:ea typeface="+mn-ea"/>
                <a:cs typeface="+mn-cs"/>
              </a:rPr>
              <a:t>Ferdinand K, et al. </a:t>
            </a:r>
            <a:r>
              <a:rPr kumimoji="0" lang="en-US" sz="1200" b="0" i="1" u="none" strike="noStrike" kern="1200" cap="none" spc="0" normalizeH="0" baseline="0" noProof="0" dirty="0">
                <a:ln>
                  <a:noFill/>
                </a:ln>
                <a:solidFill>
                  <a:srgbClr val="000000">
                    <a:lumMod val="50000"/>
                    <a:lumOff val="50000"/>
                  </a:srgbClr>
                </a:solidFill>
                <a:effectLst/>
                <a:uLnTx/>
                <a:uFillTx/>
                <a:latin typeface="Arial" panose="020B0604020202020204"/>
                <a:ea typeface="+mn-ea"/>
                <a:cs typeface="+mn-cs"/>
              </a:rPr>
              <a:t>J Natl Med Assoc. </a:t>
            </a:r>
            <a:r>
              <a:rPr kumimoji="0" lang="en-US" sz="1200" b="0" i="0" u="none" strike="noStrike" kern="1200" cap="none" spc="0" normalizeH="0" baseline="0" noProof="0" dirty="0">
                <a:ln>
                  <a:noFill/>
                </a:ln>
                <a:solidFill>
                  <a:srgbClr val="000000">
                    <a:lumMod val="50000"/>
                    <a:lumOff val="50000"/>
                  </a:srgbClr>
                </a:solidFill>
                <a:effectLst/>
                <a:uLnTx/>
                <a:uFillTx/>
                <a:latin typeface="Arial" panose="020B0604020202020204"/>
                <a:ea typeface="+mn-ea"/>
                <a:cs typeface="+mn-cs"/>
              </a:rPr>
              <a:t>2020;112(3):315-323.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lumMod val="50000"/>
                    <a:lumOff val="50000"/>
                  </a:srgbClr>
                </a:solidFill>
                <a:effectLst/>
                <a:uLnTx/>
                <a:uFillTx/>
                <a:latin typeface="Arial" panose="020B0604020202020204"/>
                <a:ea typeface="+mn-ea"/>
                <a:cs typeface="+mn-cs"/>
              </a:rPr>
              <a:t>Victor, RG et al.  A Cluster-Randomized Trial of Blood Pressure Reduction in Black Barbershops. </a:t>
            </a:r>
            <a:r>
              <a:rPr kumimoji="0" lang="en-US" sz="1200" b="0" i="1" u="none" strike="noStrike" kern="1200" cap="none" spc="0" normalizeH="0" baseline="0" noProof="0" dirty="0" err="1">
                <a:ln>
                  <a:noFill/>
                </a:ln>
                <a:solidFill>
                  <a:srgbClr val="000000">
                    <a:lumMod val="50000"/>
                    <a:lumOff val="50000"/>
                  </a:srgbClr>
                </a:solidFill>
                <a:effectLst/>
                <a:uLnTx/>
                <a:uFillTx/>
                <a:latin typeface="Arial" panose="020B0604020202020204"/>
                <a:ea typeface="+mn-ea"/>
                <a:cs typeface="+mn-cs"/>
              </a:rPr>
              <a:t>NEJM</a:t>
            </a:r>
            <a:r>
              <a:rPr kumimoji="0" lang="en-US" sz="1200" b="0" i="0" u="none" strike="noStrike" kern="1200" cap="none" spc="0" normalizeH="0" baseline="0" noProof="0" dirty="0">
                <a:ln>
                  <a:noFill/>
                </a:ln>
                <a:solidFill>
                  <a:srgbClr val="000000">
                    <a:lumMod val="50000"/>
                    <a:lumOff val="50000"/>
                  </a:srgbClr>
                </a:solidFill>
                <a:effectLst/>
                <a:uLnTx/>
                <a:uFillTx/>
                <a:latin typeface="Arial" panose="020B0604020202020204"/>
                <a:ea typeface="+mn-ea"/>
                <a:cs typeface="+mn-cs"/>
              </a:rPr>
              <a:t> 2018 </a:t>
            </a:r>
          </a:p>
        </p:txBody>
      </p:sp>
    </p:spTree>
    <p:extLst>
      <p:ext uri="{BB962C8B-B14F-4D97-AF65-F5344CB8AC3E}">
        <p14:creationId xmlns:p14="http://schemas.microsoft.com/office/powerpoint/2010/main" val="2147039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65A0188-19F8-8AB5-F8E1-89E628D69F46}"/>
              </a:ext>
            </a:extLst>
          </p:cNvPr>
          <p:cNvSpPr>
            <a:spLocks noGrp="1"/>
          </p:cNvSpPr>
          <p:nvPr>
            <p:ph idx="1"/>
          </p:nvPr>
        </p:nvSpPr>
        <p:spPr/>
        <p:txBody>
          <a:bodyPr/>
          <a:lstStyle/>
          <a:p>
            <a:pPr>
              <a:spcBef>
                <a:spcPts val="1800"/>
              </a:spcBef>
            </a:pPr>
            <a:r>
              <a:rPr lang="en-US" dirty="0"/>
              <a:t>Social determinants of health play an important role in resistant hypertension</a:t>
            </a:r>
          </a:p>
          <a:p>
            <a:pPr>
              <a:spcBef>
                <a:spcPts val="1800"/>
              </a:spcBef>
            </a:pPr>
            <a:r>
              <a:rPr lang="en-US" dirty="0"/>
              <a:t>Lifestyle modifications are important and have been shown to lower blood pressure, even in treatment-resistant patients</a:t>
            </a:r>
          </a:p>
          <a:p>
            <a:pPr>
              <a:spcBef>
                <a:spcPts val="1800"/>
              </a:spcBef>
            </a:pPr>
            <a:r>
              <a:rPr lang="en-US" dirty="0"/>
              <a:t>A 3-drug regimen with a CCB, ACE/ARB, and diuretic appropriate for GFR is the mainstay of therapy</a:t>
            </a:r>
          </a:p>
          <a:p>
            <a:pPr>
              <a:spcBef>
                <a:spcPts val="1800"/>
              </a:spcBef>
            </a:pPr>
            <a:r>
              <a:rPr lang="en-US" dirty="0"/>
              <a:t>MRA (spironolactone) is the first-choice 4</a:t>
            </a:r>
            <a:r>
              <a:rPr lang="en-US" baseline="30000" dirty="0"/>
              <a:t>th</a:t>
            </a:r>
            <a:r>
              <a:rPr lang="en-US" dirty="0"/>
              <a:t> line agent based on evidence from RCTs</a:t>
            </a:r>
          </a:p>
          <a:p>
            <a:pPr>
              <a:spcBef>
                <a:spcPts val="1800"/>
              </a:spcBef>
            </a:pPr>
            <a:endParaRPr lang="en-US" dirty="0"/>
          </a:p>
          <a:p>
            <a:pPr>
              <a:spcBef>
                <a:spcPts val="1800"/>
              </a:spcBef>
            </a:pPr>
            <a:endParaRPr lang="en-US" dirty="0"/>
          </a:p>
        </p:txBody>
      </p:sp>
      <p:sp>
        <p:nvSpPr>
          <p:cNvPr id="2" name="Title 1">
            <a:extLst>
              <a:ext uri="{FF2B5EF4-FFF2-40B4-BE49-F238E27FC236}">
                <a16:creationId xmlns:a16="http://schemas.microsoft.com/office/drawing/2014/main" id="{38349274-A54C-F054-1B0D-08C10006CC62}"/>
              </a:ext>
            </a:extLst>
          </p:cNvPr>
          <p:cNvSpPr>
            <a:spLocks noGrp="1"/>
          </p:cNvSpPr>
          <p:nvPr>
            <p:ph type="title"/>
          </p:nvPr>
        </p:nvSpPr>
        <p:spPr/>
        <p:txBody>
          <a:bodyPr/>
          <a:lstStyle/>
          <a:p>
            <a:r>
              <a:rPr lang="en-US" dirty="0"/>
              <a:t>Key Messages</a:t>
            </a:r>
          </a:p>
        </p:txBody>
      </p:sp>
      <p:sp>
        <p:nvSpPr>
          <p:cNvPr id="7" name="Footer Placeholder 6">
            <a:extLst>
              <a:ext uri="{FF2B5EF4-FFF2-40B4-BE49-F238E27FC236}">
                <a16:creationId xmlns:a16="http://schemas.microsoft.com/office/drawing/2014/main" id="{4FAA3FCF-773B-36C2-145F-38A27A41509B}"/>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err="1">
                <a:ln>
                  <a:noFill/>
                </a:ln>
                <a:solidFill>
                  <a:srgbClr val="000000">
                    <a:lumMod val="50000"/>
                    <a:lumOff val="50000"/>
                  </a:srgbClr>
                </a:solidFill>
                <a:effectLst/>
                <a:uLnTx/>
                <a:uFillTx/>
                <a:latin typeface="Arial" panose="020B0604020202020204"/>
                <a:ea typeface="+mn-ea"/>
                <a:cs typeface="+mn-cs"/>
              </a:rPr>
              <a:t>RCT</a:t>
            </a:r>
            <a:r>
              <a:rPr kumimoji="0" lang="en-US" sz="1200" b="0" i="0" u="none" strike="noStrike" kern="1200" cap="none" spc="0" normalizeH="0" baseline="0" noProof="0" dirty="0">
                <a:ln>
                  <a:noFill/>
                </a:ln>
                <a:solidFill>
                  <a:srgbClr val="000000">
                    <a:lumMod val="50000"/>
                    <a:lumOff val="50000"/>
                  </a:srgbClr>
                </a:solidFill>
                <a:effectLst/>
                <a:uLnTx/>
                <a:uFillTx/>
                <a:latin typeface="Arial" panose="020B0604020202020204"/>
                <a:ea typeface="+mn-ea"/>
                <a:cs typeface="+mn-cs"/>
              </a:rPr>
              <a:t>, randomized controlled trial.</a:t>
            </a:r>
          </a:p>
        </p:txBody>
      </p:sp>
    </p:spTree>
    <p:extLst>
      <p:ext uri="{BB962C8B-B14F-4D97-AF65-F5344CB8AC3E}">
        <p14:creationId xmlns:p14="http://schemas.microsoft.com/office/powerpoint/2010/main" val="1637186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DHOTG">
  <a:themeElements>
    <a:clrScheme name="DHOTG -OFFICIAL-FINAL">
      <a:dk1>
        <a:srgbClr val="000000"/>
      </a:dk1>
      <a:lt1>
        <a:sysClr val="window" lastClr="FFFFFF"/>
      </a:lt1>
      <a:dk2>
        <a:srgbClr val="373648"/>
      </a:dk2>
      <a:lt2>
        <a:srgbClr val="F3F3F3"/>
      </a:lt2>
      <a:accent1>
        <a:srgbClr val="00539B"/>
      </a:accent1>
      <a:accent2>
        <a:srgbClr val="001A57"/>
      </a:accent2>
      <a:accent3>
        <a:srgbClr val="0736A4"/>
      </a:accent3>
      <a:accent4>
        <a:srgbClr val="005587"/>
      </a:accent4>
      <a:accent5>
        <a:srgbClr val="0577B1"/>
      </a:accent5>
      <a:accent6>
        <a:srgbClr val="339898"/>
      </a:accent6>
      <a:hlink>
        <a:srgbClr val="00539B"/>
      </a:hlink>
      <a:folHlink>
        <a:srgbClr val="66666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HOTG" id="{C0648E09-1E89-2E4D-B232-69DC4BC48E1C}" vid="{762E6EF4-10C7-7242-B669-96A1E6922AF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DHOTG</Template>
  <TotalTime>0</TotalTime>
  <Words>905</Words>
  <Application>Microsoft Office PowerPoint</Application>
  <PresentationFormat>Widescreen</PresentationFormat>
  <Paragraphs>115</Paragraphs>
  <Slides>8</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Segoe UI</vt:lpstr>
      <vt:lpstr>Symbol</vt:lpstr>
      <vt:lpstr>Wingdings</vt:lpstr>
      <vt:lpstr>DHOTG</vt:lpstr>
      <vt:lpstr>How Do We Apply These Practices Locally?</vt:lpstr>
      <vt:lpstr>Disclaimer</vt:lpstr>
      <vt:lpstr>American Society of Hypertension (ASH) Evidence-Based Fixed-Dose Antihypertensive Combinations</vt:lpstr>
      <vt:lpstr>Pharmacologic Management</vt:lpstr>
      <vt:lpstr>PowerPoint Presentation</vt:lpstr>
      <vt:lpstr>TRIUMPH Trial</vt:lpstr>
      <vt:lpstr>Social Determinants of Health and RH</vt:lpstr>
      <vt:lpstr>Key Messages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2022-11-10T14:35:24Z</dcterms:created>
  <dcterms:modified xsi:type="dcterms:W3CDTF">2022-11-10T14:38:52Z</dcterms:modified>
</cp:coreProperties>
</file>