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1"/>
  </p:sldMasterIdLst>
  <p:notesMasterIdLst>
    <p:notesMasterId r:id="rId12"/>
  </p:notesMasterIdLst>
  <p:sldIdLst>
    <p:sldId id="2134806124" r:id="rId2"/>
    <p:sldId id="256" r:id="rId3"/>
    <p:sldId id="13627" r:id="rId4"/>
    <p:sldId id="13649" r:id="rId5"/>
    <p:sldId id="13650" r:id="rId6"/>
    <p:sldId id="663" r:id="rId7"/>
    <p:sldId id="2134806123" r:id="rId8"/>
    <p:sldId id="779" r:id="rId9"/>
    <p:sldId id="2134806098" r:id="rId10"/>
    <p:sldId id="2134806125"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462" userDrawn="1">
          <p15:clr>
            <a:srgbClr val="A4A3A4"/>
          </p15:clr>
        </p15:guide>
        <p15:guide id="2" pos="4752" userDrawn="1">
          <p15:clr>
            <a:srgbClr val="A4A3A4"/>
          </p15:clr>
        </p15:guide>
        <p15:guide id="3" orient="horz" pos="1554" userDrawn="1">
          <p15:clr>
            <a:srgbClr val="A4A3A4"/>
          </p15:clr>
        </p15:guide>
        <p15:guide id="4" pos="7464" userDrawn="1">
          <p15:clr>
            <a:srgbClr val="A4A3A4"/>
          </p15:clr>
        </p15:guide>
        <p15:guide id="5" pos="3840" userDrawn="1">
          <p15:clr>
            <a:srgbClr val="A4A3A4"/>
          </p15:clr>
        </p15:guide>
        <p15:guide id="6" orient="horz" pos="3270" userDrawn="1">
          <p15:clr>
            <a:srgbClr val="A4A3A4"/>
          </p15:clr>
        </p15:guide>
        <p15:guide id="7" pos="1458" userDrawn="1">
          <p15:clr>
            <a:srgbClr val="A4A3A4"/>
          </p15:clr>
        </p15:guide>
        <p15:guide id="9" orient="horz" pos="960" userDrawn="1">
          <p15:clr>
            <a:srgbClr val="A4A3A4"/>
          </p15:clr>
        </p15:guide>
        <p15:guide id="10" orient="horz" pos="2400" userDrawn="1">
          <p15:clr>
            <a:srgbClr val="A4A3A4"/>
          </p15:clr>
        </p15:guide>
        <p15:guide id="11" orient="horz" pos="3322" userDrawn="1">
          <p15:clr>
            <a:srgbClr val="A4A3A4"/>
          </p15:clr>
        </p15:guide>
        <p15:guide id="12" pos="588"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Author" initials="A" userId="Author"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B000"/>
    <a:srgbClr val="33CC33"/>
    <a:srgbClr val="008000"/>
    <a:srgbClr val="883838"/>
    <a:srgbClr val="660066"/>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1"/>
    <p:restoredTop sz="96327"/>
  </p:normalViewPr>
  <p:slideViewPr>
    <p:cSldViewPr snapToGrid="0">
      <p:cViewPr varScale="1">
        <p:scale>
          <a:sx n="103" d="100"/>
          <a:sy n="103" d="100"/>
        </p:scale>
        <p:origin x="120" y="96"/>
      </p:cViewPr>
      <p:guideLst>
        <p:guide orient="horz" pos="462"/>
        <p:guide pos="4752"/>
        <p:guide orient="horz" pos="1554"/>
        <p:guide pos="7464"/>
        <p:guide pos="3840"/>
        <p:guide orient="horz" pos="3270"/>
        <p:guide pos="1458"/>
        <p:guide orient="horz" pos="960"/>
        <p:guide orient="horz" pos="2400"/>
        <p:guide orient="horz" pos="3322"/>
        <p:guide pos="58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microsoft.com/office/2018/10/relationships/authors" Target="authors.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575454-C377-B345-8B2C-EF3AD7A6C819}" type="datetimeFigureOut">
              <a:rPr lang="en-US" smtClean="0"/>
              <a:t>11/10/2022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B6B113A-BE07-C949-8D20-647FF8A124AE}" type="slidenum">
              <a:rPr lang="en-US" smtClean="0"/>
              <a:t>‹#›</a:t>
            </a:fld>
            <a:endParaRPr lang="en-US"/>
          </a:p>
        </p:txBody>
      </p:sp>
    </p:spTree>
    <p:extLst>
      <p:ext uri="{BB962C8B-B14F-4D97-AF65-F5344CB8AC3E}">
        <p14:creationId xmlns:p14="http://schemas.microsoft.com/office/powerpoint/2010/main" val="13814668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a:xfrm>
            <a:off x="381000" y="685800"/>
            <a:ext cx="6096000" cy="3429000"/>
          </a:xfrm>
          <a:ln/>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latin typeface="Arial" panose="020B0604020202020204" pitchFamily="34" charset="0"/>
            </a:endParaRPr>
          </a:p>
        </p:txBody>
      </p:sp>
      <p:sp>
        <p:nvSpPr>
          <p:cNvPr id="184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1863">
              <a:defRPr>
                <a:solidFill>
                  <a:schemeClr val="tx1"/>
                </a:solidFill>
                <a:latin typeface="Arial" panose="020B0604020202020204" pitchFamily="34" charset="0"/>
                <a:cs typeface="Arial" panose="020B0604020202020204" pitchFamily="34" charset="0"/>
              </a:defRPr>
            </a:lvl1pPr>
            <a:lvl2pPr marL="742950" indent="-285750" defTabSz="931863">
              <a:defRPr>
                <a:solidFill>
                  <a:schemeClr val="tx1"/>
                </a:solidFill>
                <a:latin typeface="Arial" panose="020B0604020202020204" pitchFamily="34" charset="0"/>
                <a:cs typeface="Arial" panose="020B0604020202020204" pitchFamily="34" charset="0"/>
              </a:defRPr>
            </a:lvl2pPr>
            <a:lvl3pPr marL="1143000" indent="-228600" defTabSz="931863">
              <a:defRPr>
                <a:solidFill>
                  <a:schemeClr val="tx1"/>
                </a:solidFill>
                <a:latin typeface="Arial" panose="020B0604020202020204" pitchFamily="34" charset="0"/>
                <a:cs typeface="Arial" panose="020B0604020202020204" pitchFamily="34" charset="0"/>
              </a:defRPr>
            </a:lvl3pPr>
            <a:lvl4pPr marL="1600200" indent="-228600" defTabSz="931863">
              <a:defRPr>
                <a:solidFill>
                  <a:schemeClr val="tx1"/>
                </a:solidFill>
                <a:latin typeface="Arial" panose="020B0604020202020204" pitchFamily="34" charset="0"/>
                <a:cs typeface="Arial" panose="020B0604020202020204" pitchFamily="34" charset="0"/>
              </a:defRPr>
            </a:lvl4pPr>
            <a:lvl5pPr marL="2057400" indent="-228600" defTabSz="931863">
              <a:defRPr>
                <a:solidFill>
                  <a:schemeClr val="tx1"/>
                </a:solidFill>
                <a:latin typeface="Arial" panose="020B0604020202020204" pitchFamily="34" charset="0"/>
                <a:cs typeface="Arial" panose="020B0604020202020204" pitchFamily="34" charset="0"/>
              </a:defRPr>
            </a:lvl5pPr>
            <a:lvl6pPr marL="25146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31863"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marL="0" marR="0" lvl="0" indent="0" algn="r" defTabSz="931863" rtl="0" eaLnBrk="1" fontAlgn="base" latinLnBrk="0" hangingPunct="1">
              <a:lnSpc>
                <a:spcPct val="100000"/>
              </a:lnSpc>
              <a:spcBef>
                <a:spcPct val="0"/>
              </a:spcBef>
              <a:spcAft>
                <a:spcPct val="0"/>
              </a:spcAft>
              <a:buClrTx/>
              <a:buSzTx/>
              <a:buFontTx/>
              <a:buNone/>
              <a:tabLst/>
              <a:defRPr/>
            </a:pPr>
            <a:fld id="{5968FD55-F864-4A87-B1B1-6EDD85E8EC14}" type="slidenum">
              <a:rPr kumimoji="0" lang="en-US" altLang="en-US" sz="1000" b="0" i="0" u="none" strike="noStrike" kern="1200" cap="none" spc="0" normalizeH="0" baseline="0" noProof="0" smtClean="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rPr>
              <a:pPr marL="0" marR="0" lvl="0" indent="0" algn="r" defTabSz="931863" rtl="0" eaLnBrk="1" fontAlgn="base" latinLnBrk="0" hangingPunct="1">
                <a:lnSpc>
                  <a:spcPct val="100000"/>
                </a:lnSpc>
                <a:spcBef>
                  <a:spcPct val="0"/>
                </a:spcBef>
                <a:spcAft>
                  <a:spcPct val="0"/>
                </a:spcAft>
                <a:buClrTx/>
                <a:buSzTx/>
                <a:buFontTx/>
                <a:buNone/>
                <a:tabLst/>
                <a:defRPr/>
              </a:pPr>
              <a:t>4</a:t>
            </a:fld>
            <a:endParaRPr kumimoji="0" lang="en-US" altLang="en-US" sz="1000" b="0" i="0" u="none" strike="noStrike" kern="1200" cap="none" spc="0" normalizeH="0" baseline="0" noProof="0">
              <a:ln>
                <a:noFill/>
              </a:ln>
              <a:solidFill>
                <a:prstClr val="black"/>
              </a:solidFill>
              <a:effectLst/>
              <a:uLnTx/>
              <a:uFillTx/>
              <a:latin typeface="Arial" panose="020B0604020202020204" pitchFamily="34" charset="0"/>
              <a:ea typeface="ＭＳ Ｐゴシック" pitchFamily="34" charset="-128"/>
              <a:cs typeface="Arial" panose="020B0604020202020204" pitchFamily="34" charset="0"/>
            </a:endParaRPr>
          </a:p>
        </p:txBody>
      </p:sp>
    </p:spTree>
    <p:extLst>
      <p:ext uri="{BB962C8B-B14F-4D97-AF65-F5344CB8AC3E}">
        <p14:creationId xmlns:p14="http://schemas.microsoft.com/office/powerpoint/2010/main" val="49683772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marL="0" marR="0" lvl="0" indent="0" algn="r" defTabSz="457200" rtl="0" eaLnBrk="1" fontAlgn="base" latinLnBrk="0" hangingPunct="1">
              <a:lnSpc>
                <a:spcPct val="100000"/>
              </a:lnSpc>
              <a:spcBef>
                <a:spcPct val="0"/>
              </a:spcBef>
              <a:spcAft>
                <a:spcPct val="0"/>
              </a:spcAft>
              <a:buClrTx/>
              <a:buSzTx/>
              <a:buFontTx/>
              <a:buNone/>
              <a:tabLst/>
              <a:defRPr/>
            </a:pPr>
            <a:fld id="{6738F0BD-397C-4AA3-977B-C19596F7969C}" type="slidenum">
              <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rPr>
              <a:pPr marL="0" marR="0" lvl="0" indent="0" algn="r" defTabSz="457200" rtl="0" eaLnBrk="1" fontAlgn="base" latinLnBrk="0" hangingPunct="1">
                <a:lnSpc>
                  <a:spcPct val="100000"/>
                </a:lnSpc>
                <a:spcBef>
                  <a:spcPct val="0"/>
                </a:spcBef>
                <a:spcAft>
                  <a:spcPct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37405407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62"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p>
        </p:txBody>
      </p:sp>
      <p:sp>
        <p:nvSpPr>
          <p:cNvPr id="40963"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i="1">
                <a:solidFill>
                  <a:schemeClr val="tx1"/>
                </a:solidFill>
                <a:latin typeface="Arial" charset="0"/>
                <a:ea typeface="ＭＳ Ｐゴシック" pitchFamily="34" charset="-128"/>
              </a:defRPr>
            </a:lvl1pPr>
            <a:lvl2pPr marL="742950" indent="-285750" eaLnBrk="0" hangingPunct="0">
              <a:defRPr sz="2400" i="1">
                <a:solidFill>
                  <a:schemeClr val="tx1"/>
                </a:solidFill>
                <a:latin typeface="Arial" charset="0"/>
                <a:ea typeface="ＭＳ Ｐゴシック" pitchFamily="34" charset="-128"/>
              </a:defRPr>
            </a:lvl2pPr>
            <a:lvl3pPr marL="1143000" indent="-228600" eaLnBrk="0" hangingPunct="0">
              <a:defRPr sz="2400" i="1">
                <a:solidFill>
                  <a:schemeClr val="tx1"/>
                </a:solidFill>
                <a:latin typeface="Arial" charset="0"/>
                <a:ea typeface="ＭＳ Ｐゴシック" pitchFamily="34" charset="-128"/>
              </a:defRPr>
            </a:lvl3pPr>
            <a:lvl4pPr marL="1600200" indent="-228600" eaLnBrk="0" hangingPunct="0">
              <a:defRPr sz="2400" i="1">
                <a:solidFill>
                  <a:schemeClr val="tx1"/>
                </a:solidFill>
                <a:latin typeface="Arial" charset="0"/>
                <a:ea typeface="ＭＳ Ｐゴシック" pitchFamily="34" charset="-128"/>
              </a:defRPr>
            </a:lvl4pPr>
            <a:lvl5pPr marL="2057400" indent="-228600" eaLnBrk="0" hangingPunct="0">
              <a:defRPr sz="2400" i="1">
                <a:solidFill>
                  <a:schemeClr val="tx1"/>
                </a:solidFill>
                <a:latin typeface="Arial" charset="0"/>
                <a:ea typeface="ＭＳ Ｐゴシック" pitchFamily="34" charset="-128"/>
              </a:defRPr>
            </a:lvl5pPr>
            <a:lvl6pPr marL="25146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6pPr>
            <a:lvl7pPr marL="29718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7pPr>
            <a:lvl8pPr marL="34290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8pPr>
            <a:lvl9pPr marL="3886200" indent="-228600" defTabSz="457200" eaLnBrk="0" fontAlgn="base" hangingPunct="0">
              <a:spcBef>
                <a:spcPct val="0"/>
              </a:spcBef>
              <a:spcAft>
                <a:spcPct val="0"/>
              </a:spcAft>
              <a:defRPr sz="2400" i="1">
                <a:solidFill>
                  <a:schemeClr val="tx1"/>
                </a:solidFill>
                <a:latin typeface="Arial" charset="0"/>
                <a:ea typeface="ＭＳ Ｐゴシック"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6738F0BD-397C-4AA3-977B-C19596F7969C}" type="slidenum">
              <a:rPr kumimoji="0" lang="en-US" sz="1200" b="0" i="0" u="none" strike="noStrike" kern="0" cap="none" spc="0" normalizeH="0" baseline="0" noProof="0">
                <a:ln>
                  <a:noFill/>
                </a:ln>
                <a:solidFill>
                  <a:prstClr val="black"/>
                </a:solidFill>
                <a:effectLst/>
                <a:uLnTx/>
                <a:uFillTx/>
                <a:latin typeface="Arial" charset="0"/>
                <a:ea typeface="ヒラギノ角ゴ Pro W3"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prstClr val="black"/>
              </a:solidFill>
              <a:effectLst/>
              <a:uLnTx/>
              <a:uFillTx/>
              <a:latin typeface="Arial" charset="0"/>
              <a:ea typeface="ヒラギノ角ゴ Pro W3" charset="-128"/>
              <a:cs typeface="+mn-cs"/>
            </a:endParaRPr>
          </a:p>
        </p:txBody>
      </p:sp>
    </p:spTree>
    <p:extLst>
      <p:ext uri="{BB962C8B-B14F-4D97-AF65-F5344CB8AC3E}">
        <p14:creationId xmlns:p14="http://schemas.microsoft.com/office/powerpoint/2010/main" val="91699173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b">
            <a:normAutofit/>
          </a:bodyPr>
          <a:lstStyle>
            <a:lvl1pPr>
              <a:defRPr sz="48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3390C64D-9995-4CD5-AD94-B104F638C54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D547F72E-5064-4C5E-AB7F-BE55D321DEE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8860478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900E2D-A488-4CA5-B001-14767B8D02A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34DFDA90-9E3C-451C-9A65-E0C0C3E6FB0A}"/>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E26C3D8-9015-40F4-B59B-697F1260941D}"/>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1" name="Footer Placeholder 4">
            <a:extLst>
              <a:ext uri="{FF2B5EF4-FFF2-40B4-BE49-F238E27FC236}">
                <a16:creationId xmlns:a16="http://schemas.microsoft.com/office/drawing/2014/main" id="{53A0B1A1-466A-4562-8ACB-1D04390A0324}"/>
              </a:ext>
            </a:extLst>
          </p:cNvPr>
          <p:cNvSpPr>
            <a:spLocks noGrp="1"/>
          </p:cNvSpPr>
          <p:nvPr>
            <p:ph type="ftr" sz="quarter" idx="3"/>
          </p:nvPr>
        </p:nvSpPr>
        <p:spPr>
          <a:xfrm>
            <a:off x="838199" y="6356350"/>
            <a:ext cx="906780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8E4D5BA8-F570-4D81-8773-A8C86E51C64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767813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812800" y="274638"/>
            <a:ext cx="10566400" cy="1143000"/>
          </a:xfrm>
        </p:spPr>
        <p:txBody>
          <a:bodyPr/>
          <a:lstStyle/>
          <a:p>
            <a:r>
              <a:rPr lang="en-US"/>
              <a:t>Click to edit Master title style</a:t>
            </a:r>
            <a:endParaRPr lang="en-US" dirty="0"/>
          </a:p>
        </p:txBody>
      </p:sp>
      <p:sp>
        <p:nvSpPr>
          <p:cNvPr id="4" name="Date Placeholder 3"/>
          <p:cNvSpPr>
            <a:spLocks noGrp="1"/>
          </p:cNvSpPr>
          <p:nvPr>
            <p:ph type="dt" sz="half" idx="10"/>
          </p:nvPr>
        </p:nvSpPr>
        <p:spPr/>
        <p:txBody>
          <a:bodyPr/>
          <a:lstStyle/>
          <a:p>
            <a:fld id="{03F41C87-7AD9-4845-A077-840E4A0F3F06}" type="datetimeFigureOut">
              <a:rPr lang="en-US" smtClean="0"/>
              <a:t>11/10/2022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A013F82-EE5E-44EE-A61D-E31C6657F26F}" type="slidenum">
              <a:rPr lang="en-US" smtClean="0"/>
              <a:t>‹#›</a:t>
            </a:fld>
            <a:endParaRPr lang="en-US"/>
          </a:p>
        </p:txBody>
      </p:sp>
      <p:sp>
        <p:nvSpPr>
          <p:cNvPr id="8" name="Content Placeholder 7"/>
          <p:cNvSpPr>
            <a:spLocks noGrp="1"/>
          </p:cNvSpPr>
          <p:nvPr>
            <p:ph sz="quarter" idx="13"/>
          </p:nvPr>
        </p:nvSpPr>
        <p:spPr>
          <a:xfrm>
            <a:off x="812800" y="1600200"/>
            <a:ext cx="10566400" cy="4114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2201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ustom Layout">
    <p:spTree>
      <p:nvGrpSpPr>
        <p:cNvPr id="1" name=""/>
        <p:cNvGrpSpPr/>
        <p:nvPr/>
      </p:nvGrpSpPr>
      <p:grpSpPr>
        <a:xfrm>
          <a:off x="0" y="0"/>
          <a:ext cx="0" cy="0"/>
          <a:chOff x="0" y="0"/>
          <a:chExt cx="0" cy="0"/>
        </a:xfrm>
      </p:grpSpPr>
      <p:sp>
        <p:nvSpPr>
          <p:cNvPr id="6" name="Text Placeholder 2"/>
          <p:cNvSpPr>
            <a:spLocks noGrp="1"/>
          </p:cNvSpPr>
          <p:nvPr>
            <p:ph idx="1"/>
          </p:nvPr>
        </p:nvSpPr>
        <p:spPr>
          <a:xfrm>
            <a:off x="609600" y="784959"/>
            <a:ext cx="10972800" cy="5571392"/>
          </a:xfrm>
          <a:prstGeom prst="rect">
            <a:avLst/>
          </a:prstGeom>
        </p:spPr>
        <p:txBody>
          <a:bodyPr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itle Placeholder 1"/>
          <p:cNvSpPr>
            <a:spLocks noGrp="1"/>
          </p:cNvSpPr>
          <p:nvPr>
            <p:ph type="title"/>
          </p:nvPr>
        </p:nvSpPr>
        <p:spPr>
          <a:xfrm>
            <a:off x="166589" y="134974"/>
            <a:ext cx="10972800" cy="446501"/>
          </a:xfrm>
          <a:prstGeom prst="rect">
            <a:avLst/>
          </a:prstGeom>
        </p:spPr>
        <p:txBody>
          <a:bodyPr rtlCol="0">
            <a:noAutofit/>
          </a:bodyPr>
          <a:lstStyle>
            <a:lvl1pPr>
              <a:defRPr sz="2400"/>
            </a:lvl1pPr>
          </a:lstStyle>
          <a:p>
            <a:r>
              <a:rPr lang="en-US" dirty="0"/>
              <a:t>Click to edit Master title style</a:t>
            </a:r>
          </a:p>
        </p:txBody>
      </p:sp>
    </p:spTree>
    <p:extLst>
      <p:ext uri="{BB962C8B-B14F-4D97-AF65-F5344CB8AC3E}">
        <p14:creationId xmlns:p14="http://schemas.microsoft.com/office/powerpoint/2010/main" val="817788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2_Title Slide">
    <p:bg>
      <p:bgPr>
        <a:gradFill>
          <a:gsLst>
            <a:gs pos="84000">
              <a:srgbClr val="EDEDED"/>
            </a:gs>
            <a:gs pos="57000">
              <a:schemeClr val="bg1"/>
            </a:gs>
            <a:gs pos="100000">
              <a:schemeClr val="bg2">
                <a:lumMod val="90000"/>
              </a:schemeClr>
            </a:gs>
          </a:gsLst>
          <a:path path="circle">
            <a:fillToRect l="50000" t="50000" r="50000" b="50000"/>
          </a:path>
        </a:gradFill>
        <a:effectLst/>
      </p:bgPr>
    </p:bg>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E5AE574C-C01D-4451-B818-78560B1180FA}"/>
              </a:ext>
            </a:extLst>
          </p:cNvPr>
          <p:cNvSpPr>
            <a:spLocks noGrp="1"/>
          </p:cNvSpPr>
          <p:nvPr>
            <p:ph type="title"/>
          </p:nvPr>
        </p:nvSpPr>
        <p:spPr>
          <a:xfrm>
            <a:off x="831850" y="1101482"/>
            <a:ext cx="10515600" cy="2825748"/>
          </a:xfrm>
        </p:spPr>
        <p:txBody>
          <a:bodyPr anchor="ctr">
            <a:normAutofit/>
          </a:bodyPr>
          <a:lstStyle>
            <a:lvl1pPr algn="ctr">
              <a:defRPr sz="4000">
                <a:solidFill>
                  <a:schemeClr val="accent1"/>
                </a:solidFill>
              </a:defRPr>
            </a:lvl1pPr>
          </a:lstStyle>
          <a:p>
            <a:r>
              <a:rPr lang="en-US"/>
              <a:t>Click to edit Master title style</a:t>
            </a:r>
            <a:endParaRPr lang="en-US" dirty="0"/>
          </a:p>
        </p:txBody>
      </p:sp>
      <p:sp>
        <p:nvSpPr>
          <p:cNvPr id="15" name="Text Placeholder 2">
            <a:extLst>
              <a:ext uri="{FF2B5EF4-FFF2-40B4-BE49-F238E27FC236}">
                <a16:creationId xmlns:a16="http://schemas.microsoft.com/office/drawing/2014/main" id="{1ECCB66C-05CB-49D9-B7E7-0C427D6D7F53}"/>
              </a:ext>
            </a:extLst>
          </p:cNvPr>
          <p:cNvSpPr>
            <a:spLocks noGrp="1"/>
          </p:cNvSpPr>
          <p:nvPr>
            <p:ph type="body" idx="1"/>
          </p:nvPr>
        </p:nvSpPr>
        <p:spPr>
          <a:xfrm>
            <a:off x="831850" y="4208338"/>
            <a:ext cx="10515600" cy="1766887"/>
          </a:xfrm>
          <a:prstGeom prst="rect">
            <a:avLst/>
          </a:prstGeom>
        </p:spPr>
        <p:txBody>
          <a:bodyPr>
            <a:normAutofit/>
          </a:bodyPr>
          <a:lstStyle>
            <a:lvl1pPr marL="0" indent="0" algn="ctr">
              <a:buNone/>
              <a:defRPr sz="2000">
                <a:solidFill>
                  <a:schemeClr val="bg2">
                    <a:lumMod val="5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16" name="Straight Connector 15">
            <a:extLst>
              <a:ext uri="{FF2B5EF4-FFF2-40B4-BE49-F238E27FC236}">
                <a16:creationId xmlns:a16="http://schemas.microsoft.com/office/drawing/2014/main" id="{D0CC67B0-1237-46F2-B879-34B77487522D}"/>
              </a:ext>
            </a:extLst>
          </p:cNvPr>
          <p:cNvCxnSpPr/>
          <p:nvPr/>
        </p:nvCxnSpPr>
        <p:spPr>
          <a:xfrm>
            <a:off x="831850" y="1101482"/>
            <a:ext cx="10515600" cy="0"/>
          </a:xfrm>
          <a:prstGeom prst="line">
            <a:avLst/>
          </a:prstGeom>
          <a:ln w="28575">
            <a:solidFill>
              <a:schemeClr val="accent1"/>
            </a:solidFill>
          </a:ln>
        </p:spPr>
        <p:style>
          <a:lnRef idx="1">
            <a:schemeClr val="accent1"/>
          </a:lnRef>
          <a:fillRef idx="0">
            <a:schemeClr val="accent1"/>
          </a:fillRef>
          <a:effectRef idx="0">
            <a:schemeClr val="accent1"/>
          </a:effectRef>
          <a:fontRef idx="minor">
            <a:schemeClr val="tx1"/>
          </a:fontRef>
        </p:style>
      </p:cxnSp>
      <p:sp>
        <p:nvSpPr>
          <p:cNvPr id="11" name="Footer Placeholder 4">
            <a:extLst>
              <a:ext uri="{FF2B5EF4-FFF2-40B4-BE49-F238E27FC236}">
                <a16:creationId xmlns:a16="http://schemas.microsoft.com/office/drawing/2014/main" id="{97C5F604-5875-43F7-B477-70FB1C866798}"/>
              </a:ext>
            </a:extLst>
          </p:cNvPr>
          <p:cNvSpPr>
            <a:spLocks noGrp="1"/>
          </p:cNvSpPr>
          <p:nvPr>
            <p:ph type="ftr" sz="quarter" idx="3"/>
          </p:nvPr>
        </p:nvSpPr>
        <p:spPr>
          <a:xfrm>
            <a:off x="838200" y="6356350"/>
            <a:ext cx="10509250"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7" name="Picture 6">
            <a:extLst>
              <a:ext uri="{FF2B5EF4-FFF2-40B4-BE49-F238E27FC236}">
                <a16:creationId xmlns:a16="http://schemas.microsoft.com/office/drawing/2014/main" id="{1FF9F2CB-EA79-4C5E-9229-EA26FA6FBE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1849" y="184778"/>
            <a:ext cx="4343365" cy="675353"/>
          </a:xfrm>
          <a:prstGeom prst="rect">
            <a:avLst/>
          </a:prstGeom>
        </p:spPr>
      </p:pic>
      <p:pic>
        <p:nvPicPr>
          <p:cNvPr id="2" name="Picture 1">
            <a:extLst>
              <a:ext uri="{FF2B5EF4-FFF2-40B4-BE49-F238E27FC236}">
                <a16:creationId xmlns:a16="http://schemas.microsoft.com/office/drawing/2014/main" id="{35EC796F-F356-478A-891A-18D91809F85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68000" y="6093534"/>
            <a:ext cx="1267742" cy="649084"/>
          </a:xfrm>
          <a:prstGeom prst="rect">
            <a:avLst/>
          </a:prstGeom>
        </p:spPr>
      </p:pic>
    </p:spTree>
    <p:extLst>
      <p:ext uri="{BB962C8B-B14F-4D97-AF65-F5344CB8AC3E}">
        <p14:creationId xmlns:p14="http://schemas.microsoft.com/office/powerpoint/2010/main" val="32401417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and Content">
    <p:bg>
      <p:bgPr>
        <a:solidFill>
          <a:schemeClr val="bg1"/>
        </a:solidFill>
        <a:effectLst/>
      </p:bgPr>
    </p:bg>
    <p:spTree>
      <p:nvGrpSpPr>
        <p:cNvPr id="1" name=""/>
        <p:cNvGrpSpPr/>
        <p:nvPr/>
      </p:nvGrpSpPr>
      <p:grpSpPr>
        <a:xfrm>
          <a:off x="0" y="0"/>
          <a:ext cx="0" cy="0"/>
          <a:chOff x="0" y="0"/>
          <a:chExt cx="0" cy="0"/>
        </a:xfrm>
      </p:grpSpPr>
      <p:sp>
        <p:nvSpPr>
          <p:cNvPr id="11" name="Text Placeholder 2">
            <a:extLst>
              <a:ext uri="{FF2B5EF4-FFF2-40B4-BE49-F238E27FC236}">
                <a16:creationId xmlns:a16="http://schemas.microsoft.com/office/drawing/2014/main" id="{ABB2845A-FE0D-4248-9631-7DC48D0A2919}"/>
              </a:ext>
            </a:extLst>
          </p:cNvPr>
          <p:cNvSpPr>
            <a:spLocks noGrp="1"/>
          </p:cNvSpPr>
          <p:nvPr>
            <p:ph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2" name="Title Placeholder 1">
            <a:extLst>
              <a:ext uri="{FF2B5EF4-FFF2-40B4-BE49-F238E27FC236}">
                <a16:creationId xmlns:a16="http://schemas.microsoft.com/office/drawing/2014/main" id="{78B0C919-FF28-42EE-A4DF-11CA0D523EAD}"/>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25AFDC72-9DA5-4DD9-88B4-F37DFF4DB492}"/>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0036442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0E98E0E9-1525-4AB4-A8AF-8BF10D89D4E7}"/>
              </a:ext>
            </a:extLst>
          </p:cNvPr>
          <p:cNvSpPr>
            <a:spLocks noGrp="1"/>
          </p:cNvSpPr>
          <p:nvPr>
            <p:ph sz="half" idx="1"/>
          </p:nvPr>
        </p:nvSpPr>
        <p:spPr>
          <a:xfrm>
            <a:off x="838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CFA8448F-6F16-4184-A898-7F06CF6766C6}"/>
              </a:ext>
            </a:extLst>
          </p:cNvPr>
          <p:cNvSpPr>
            <a:spLocks noGrp="1"/>
          </p:cNvSpPr>
          <p:nvPr>
            <p:ph sz="half" idx="2"/>
          </p:nvPr>
        </p:nvSpPr>
        <p:spPr>
          <a:xfrm>
            <a:off x="6172200" y="1285335"/>
            <a:ext cx="5181600" cy="489162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A0B7BC85-F755-4A96-AA38-4AA14AE96193}"/>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5" name="Footer Placeholder 4">
            <a:extLst>
              <a:ext uri="{FF2B5EF4-FFF2-40B4-BE49-F238E27FC236}">
                <a16:creationId xmlns:a16="http://schemas.microsoft.com/office/drawing/2014/main" id="{D9C0F7D2-D936-4BA8-B82F-8A02FEEA9309}"/>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4120092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322D2BB-B893-45AC-B4B9-21CF5F89EABD}"/>
              </a:ext>
            </a:extLst>
          </p:cNvPr>
          <p:cNvSpPr>
            <a:spLocks noGrp="1"/>
          </p:cNvSpPr>
          <p:nvPr>
            <p:ph type="body" idx="1"/>
          </p:nvPr>
        </p:nvSpPr>
        <p:spPr>
          <a:xfrm>
            <a:off x="839788" y="1285337"/>
            <a:ext cx="5157787"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27EFEE-C04A-49BE-8AC8-1C93672FAC03}"/>
              </a:ext>
            </a:extLst>
          </p:cNvPr>
          <p:cNvSpPr>
            <a:spLocks noGrp="1"/>
          </p:cNvSpPr>
          <p:nvPr>
            <p:ph sz="half" idx="2"/>
          </p:nvPr>
        </p:nvSpPr>
        <p:spPr>
          <a:xfrm>
            <a:off x="839788" y="1871932"/>
            <a:ext cx="5157787"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63B977BB-61BD-47AD-991E-2E6E5CEC0643}"/>
              </a:ext>
            </a:extLst>
          </p:cNvPr>
          <p:cNvSpPr>
            <a:spLocks noGrp="1"/>
          </p:cNvSpPr>
          <p:nvPr>
            <p:ph type="body" sz="quarter" idx="3"/>
          </p:nvPr>
        </p:nvSpPr>
        <p:spPr>
          <a:xfrm>
            <a:off x="6172200" y="1285336"/>
            <a:ext cx="5183188" cy="586596"/>
          </a:xfrm>
          <a:prstGeom prst="rect">
            <a:avLst/>
          </a:prstGeom>
        </p:spPr>
        <p:txBody>
          <a:bodyPr anchor="b">
            <a:normAutofit/>
          </a:bodyPr>
          <a:lstStyle>
            <a:lvl1pPr marL="0" indent="0">
              <a:buNone/>
              <a:defRPr sz="28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9B34560-D90F-4AA9-86F0-EA373D1678B8}"/>
              </a:ext>
            </a:extLst>
          </p:cNvPr>
          <p:cNvSpPr>
            <a:spLocks noGrp="1"/>
          </p:cNvSpPr>
          <p:nvPr>
            <p:ph sz="quarter" idx="4"/>
          </p:nvPr>
        </p:nvSpPr>
        <p:spPr>
          <a:xfrm>
            <a:off x="6172200" y="1871932"/>
            <a:ext cx="5183188" cy="4317731"/>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2495125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Comparison">
    <p:spTree>
      <p:nvGrpSpPr>
        <p:cNvPr id="1" name=""/>
        <p:cNvGrpSpPr/>
        <p:nvPr/>
      </p:nvGrpSpPr>
      <p:grpSpPr>
        <a:xfrm>
          <a:off x="0" y="0"/>
          <a:ext cx="0" cy="0"/>
          <a:chOff x="0" y="0"/>
          <a:chExt cx="0" cy="0"/>
        </a:xfrm>
      </p:grpSpPr>
      <p:sp>
        <p:nvSpPr>
          <p:cNvPr id="15" name="Title Placeholder 1">
            <a:extLst>
              <a:ext uri="{FF2B5EF4-FFF2-40B4-BE49-F238E27FC236}">
                <a16:creationId xmlns:a16="http://schemas.microsoft.com/office/drawing/2014/main" id="{B693E223-7941-4E76-B7D4-7976938F53DC}"/>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8" name="Footer Placeholder 4">
            <a:extLst>
              <a:ext uri="{FF2B5EF4-FFF2-40B4-BE49-F238E27FC236}">
                <a16:creationId xmlns:a16="http://schemas.microsoft.com/office/drawing/2014/main" id="{6809C0C9-BF07-4FA6-AAC5-71F3DAE61F9D}"/>
              </a:ext>
            </a:extLst>
          </p:cNvPr>
          <p:cNvSpPr>
            <a:spLocks noGrp="1"/>
          </p:cNvSpPr>
          <p:nvPr>
            <p:ph type="ftr" sz="quarter" idx="10"/>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
        <p:nvSpPr>
          <p:cNvPr id="10" name="Text Placeholder 2">
            <a:extLst>
              <a:ext uri="{FF2B5EF4-FFF2-40B4-BE49-F238E27FC236}">
                <a16:creationId xmlns:a16="http://schemas.microsoft.com/office/drawing/2014/main" id="{692CD1B3-C283-4C18-A693-4DACAD9CCFEB}"/>
              </a:ext>
            </a:extLst>
          </p:cNvPr>
          <p:cNvSpPr>
            <a:spLocks noGrp="1"/>
          </p:cNvSpPr>
          <p:nvPr>
            <p:ph idx="1"/>
          </p:nvPr>
        </p:nvSpPr>
        <p:spPr>
          <a:xfrm>
            <a:off x="838200" y="1285336"/>
            <a:ext cx="52578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1" name="Picture Placeholder 2">
            <a:extLst>
              <a:ext uri="{FF2B5EF4-FFF2-40B4-BE49-F238E27FC236}">
                <a16:creationId xmlns:a16="http://schemas.microsoft.com/office/drawing/2014/main" id="{2D4DDA58-530A-42D0-A3D9-A3B40B587272}"/>
              </a:ext>
            </a:extLst>
          </p:cNvPr>
          <p:cNvSpPr>
            <a:spLocks noGrp="1"/>
          </p:cNvSpPr>
          <p:nvPr>
            <p:ph type="pic" idx="11"/>
          </p:nvPr>
        </p:nvSpPr>
        <p:spPr>
          <a:xfrm>
            <a:off x="6273434" y="1279682"/>
            <a:ext cx="5080366"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Tree>
    <p:extLst>
      <p:ext uri="{BB962C8B-B14F-4D97-AF65-F5344CB8AC3E}">
        <p14:creationId xmlns:p14="http://schemas.microsoft.com/office/powerpoint/2010/main" val="294242984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E72062-0692-44AF-80AA-510E920DCD1B}"/>
              </a:ext>
            </a:extLst>
          </p:cNvPr>
          <p:cNvSpPr>
            <a:spLocks noGrp="1"/>
          </p:cNvSpPr>
          <p:nvPr>
            <p:ph type="title"/>
          </p:nvPr>
        </p:nvSpPr>
        <p:spPr/>
        <p:txBody>
          <a:bodyPr anchor="b"/>
          <a:lstStyle/>
          <a:p>
            <a:r>
              <a:rPr lang="en-US"/>
              <a:t>Click to edit Master title style</a:t>
            </a:r>
          </a:p>
        </p:txBody>
      </p:sp>
      <p:sp>
        <p:nvSpPr>
          <p:cNvPr id="4" name="Footer Placeholder 4">
            <a:extLst>
              <a:ext uri="{FF2B5EF4-FFF2-40B4-BE49-F238E27FC236}">
                <a16:creationId xmlns:a16="http://schemas.microsoft.com/office/drawing/2014/main" id="{431146AF-8FF0-4747-B739-33F15879AD10}"/>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8533007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79F3AEDD-038B-47AD-8D4C-6656F698AC5C}"/>
              </a:ext>
            </a:extLst>
          </p:cNvPr>
          <p:cNvSpPr/>
          <p:nvPr/>
        </p:nvSpPr>
        <p:spPr>
          <a:xfrm>
            <a:off x="9941169" y="6116638"/>
            <a:ext cx="2250832" cy="7413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4">
            <a:extLst>
              <a:ext uri="{FF2B5EF4-FFF2-40B4-BE49-F238E27FC236}">
                <a16:creationId xmlns:a16="http://schemas.microsoft.com/office/drawing/2014/main" id="{0EEDB8C5-C704-4A0E-BB80-8B93D9EC2FD5}"/>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spTree>
    <p:extLst>
      <p:ext uri="{BB962C8B-B14F-4D97-AF65-F5344CB8AC3E}">
        <p14:creationId xmlns:p14="http://schemas.microsoft.com/office/powerpoint/2010/main" val="1052256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0426E8-50A6-47D6-B45F-134145E070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5C1316-9B30-4E35-91A7-4F8799CAE8FC}"/>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68B594DE-1DED-4824-B3AF-6D8B99419FD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10" name="Footer Placeholder 4">
            <a:extLst>
              <a:ext uri="{FF2B5EF4-FFF2-40B4-BE49-F238E27FC236}">
                <a16:creationId xmlns:a16="http://schemas.microsoft.com/office/drawing/2014/main" id="{B18091B2-691E-4F50-A189-2D612314C110}"/>
              </a:ext>
            </a:extLst>
          </p:cNvPr>
          <p:cNvSpPr>
            <a:spLocks noGrp="1"/>
          </p:cNvSpPr>
          <p:nvPr>
            <p:ph type="ftr" sz="quarter" idx="3"/>
          </p:nvPr>
        </p:nvSpPr>
        <p:spPr>
          <a:xfrm>
            <a:off x="838199" y="6356350"/>
            <a:ext cx="9037321"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8" name="Picture 7">
            <a:extLst>
              <a:ext uri="{FF2B5EF4-FFF2-40B4-BE49-F238E27FC236}">
                <a16:creationId xmlns:a16="http://schemas.microsoft.com/office/drawing/2014/main" id="{5864F349-FE8C-424C-9B4F-DBAFB3AE669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96251" y="6384248"/>
            <a:ext cx="1971198" cy="306503"/>
          </a:xfrm>
          <a:prstGeom prst="rect">
            <a:avLst/>
          </a:prstGeom>
        </p:spPr>
      </p:pic>
    </p:spTree>
    <p:extLst>
      <p:ext uri="{BB962C8B-B14F-4D97-AF65-F5344CB8AC3E}">
        <p14:creationId xmlns:p14="http://schemas.microsoft.com/office/powerpoint/2010/main" val="22060848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1BE5A1C-F765-4923-B698-01CBA0052385}"/>
              </a:ext>
            </a:extLst>
          </p:cNvPr>
          <p:cNvSpPr>
            <a:spLocks noGrp="1"/>
          </p:cNvSpPr>
          <p:nvPr>
            <p:ph type="title"/>
          </p:nvPr>
        </p:nvSpPr>
        <p:spPr>
          <a:xfrm>
            <a:off x="838200" y="-1"/>
            <a:ext cx="10515600" cy="1105949"/>
          </a:xfrm>
          <a:prstGeom prst="rect">
            <a:avLst/>
          </a:prstGeom>
        </p:spPr>
        <p:txBody>
          <a:bodyPr vert="horz" lIns="91440" tIns="45720" rIns="91440" bIns="45720" rtlCol="0" anchor="b" anchorCtr="0">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FE3F89C-32B6-4955-824F-31AA77424000}"/>
              </a:ext>
            </a:extLst>
          </p:cNvPr>
          <p:cNvSpPr>
            <a:spLocks noGrp="1"/>
          </p:cNvSpPr>
          <p:nvPr>
            <p:ph type="body" idx="1"/>
          </p:nvPr>
        </p:nvSpPr>
        <p:spPr>
          <a:xfrm>
            <a:off x="838200" y="1285336"/>
            <a:ext cx="10515600" cy="489162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a:extLst>
              <a:ext uri="{FF2B5EF4-FFF2-40B4-BE49-F238E27FC236}">
                <a16:creationId xmlns:a16="http://schemas.microsoft.com/office/drawing/2014/main" id="{A300410A-8F64-41F0-A611-DD8C96B97C6E}"/>
              </a:ext>
            </a:extLst>
          </p:cNvPr>
          <p:cNvSpPr>
            <a:spLocks noGrp="1"/>
          </p:cNvSpPr>
          <p:nvPr>
            <p:ph type="ftr" sz="quarter" idx="3"/>
          </p:nvPr>
        </p:nvSpPr>
        <p:spPr>
          <a:xfrm>
            <a:off x="838200" y="6356350"/>
            <a:ext cx="8895348" cy="365125"/>
          </a:xfrm>
          <a:prstGeom prst="rect">
            <a:avLst/>
          </a:prstGeom>
        </p:spPr>
        <p:txBody>
          <a:bodyPr vert="horz" lIns="91440" tIns="45720" rIns="91440" bIns="45720" rtlCol="0" anchor="b"/>
          <a:lstStyle>
            <a:lvl1pPr algn="l">
              <a:defRPr sz="1200">
                <a:solidFill>
                  <a:schemeClr val="tx1">
                    <a:lumMod val="50000"/>
                    <a:lumOff val="50000"/>
                  </a:schemeClr>
                </a:solidFill>
              </a:defRPr>
            </a:lvl1pPr>
          </a:lstStyle>
          <a:p>
            <a:endParaRPr lang="en-US"/>
          </a:p>
        </p:txBody>
      </p:sp>
      <p:pic>
        <p:nvPicPr>
          <p:cNvPr id="10" name="Left Border">
            <a:extLst>
              <a:ext uri="{FF2B5EF4-FFF2-40B4-BE49-F238E27FC236}">
                <a16:creationId xmlns:a16="http://schemas.microsoft.com/office/drawing/2014/main" id="{77253CFD-18C2-49F0-A0AE-99A68668CF03}"/>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0" y="0"/>
            <a:ext cx="411480" cy="6858000"/>
          </a:xfrm>
          <a:prstGeom prst="rect">
            <a:avLst/>
          </a:prstGeom>
        </p:spPr>
      </p:pic>
    </p:spTree>
    <p:extLst>
      <p:ext uri="{BB962C8B-B14F-4D97-AF65-F5344CB8AC3E}">
        <p14:creationId xmlns:p14="http://schemas.microsoft.com/office/powerpoint/2010/main" val="867339113"/>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l" defTabSz="914400" rtl="0" eaLnBrk="1" latinLnBrk="0" hangingPunct="1">
        <a:lnSpc>
          <a:spcPct val="90000"/>
        </a:lnSpc>
        <a:spcBef>
          <a:spcPct val="0"/>
        </a:spcBef>
        <a:buNone/>
        <a:defRPr sz="3600" b="1" i="0" kern="1200">
          <a:solidFill>
            <a:schemeClr val="accent1"/>
          </a:solidFill>
          <a:latin typeface="+mj-lt"/>
          <a:ea typeface="+mj-ea"/>
          <a:cs typeface="Calibri" panose="020F0502020204030204" pitchFamily="34" charset="0"/>
        </a:defRPr>
      </a:lvl1pPr>
    </p:titleStyle>
    <p:bodyStyle>
      <a:lvl1pPr marL="228600" indent="-228600" algn="l" defTabSz="914400" rtl="0" eaLnBrk="1" latinLnBrk="0" hangingPunct="1">
        <a:lnSpc>
          <a:spcPct val="100000"/>
        </a:lnSpc>
        <a:spcBef>
          <a:spcPts val="1000"/>
        </a:spcBef>
        <a:buClr>
          <a:schemeClr val="tx1"/>
        </a:buClr>
        <a:buFont typeface="Arial" panose="020B0604020202020204" pitchFamily="34" charset="0"/>
        <a:buChar char="•"/>
        <a:defRPr sz="2800" kern="1200">
          <a:solidFill>
            <a:schemeClr val="bg2">
              <a:lumMod val="25000"/>
            </a:schemeClr>
          </a:solidFill>
          <a:latin typeface="Calibri" panose="020F0502020204030204" pitchFamily="34" charset="0"/>
          <a:ea typeface="+mn-ea"/>
          <a:cs typeface="Calibri" panose="020F0502020204030204" pitchFamily="34" charset="0"/>
        </a:defRPr>
      </a:lvl1pPr>
      <a:lvl2pPr marL="685800" indent="-228600" algn="l" defTabSz="914400" rtl="0" eaLnBrk="1" latinLnBrk="0" hangingPunct="1">
        <a:lnSpc>
          <a:spcPct val="100000"/>
        </a:lnSpc>
        <a:spcBef>
          <a:spcPts val="500"/>
        </a:spcBef>
        <a:buClr>
          <a:schemeClr val="accent1"/>
        </a:buClr>
        <a:buFont typeface="Arial" panose="020B0604020202020204" pitchFamily="34" charset="0"/>
        <a:buChar char="•"/>
        <a:defRPr sz="2400" kern="1200">
          <a:solidFill>
            <a:schemeClr val="bg2">
              <a:lumMod val="25000"/>
            </a:schemeClr>
          </a:solidFill>
          <a:latin typeface="Calibri" panose="020F0502020204030204" pitchFamily="34" charset="0"/>
          <a:ea typeface="+mn-ea"/>
          <a:cs typeface="Calibri" panose="020F0502020204030204" pitchFamily="34" charset="0"/>
        </a:defRPr>
      </a:lvl2pPr>
      <a:lvl3pPr marL="1143000" indent="-228600" algn="l" defTabSz="914400" rtl="0" eaLnBrk="1" latinLnBrk="0" hangingPunct="1">
        <a:lnSpc>
          <a:spcPct val="100000"/>
        </a:lnSpc>
        <a:spcBef>
          <a:spcPts val="500"/>
        </a:spcBef>
        <a:buClr>
          <a:schemeClr val="accent2"/>
        </a:buClr>
        <a:buFont typeface="Arial" panose="020B0604020202020204" pitchFamily="34" charset="0"/>
        <a:buChar char="–"/>
        <a:defRPr sz="2000" kern="1200">
          <a:solidFill>
            <a:schemeClr val="bg2">
              <a:lumMod val="25000"/>
            </a:schemeClr>
          </a:solidFill>
          <a:latin typeface="Calibri" panose="020F0502020204030204" pitchFamily="34" charset="0"/>
          <a:ea typeface="+mn-ea"/>
          <a:cs typeface="Calibri" panose="020F0502020204030204" pitchFamily="34" charset="0"/>
        </a:defRPr>
      </a:lvl3pPr>
      <a:lvl4pPr marL="16002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4pPr>
      <a:lvl5pPr marL="2057400" indent="-228600" algn="l" defTabSz="914400" rtl="0" eaLnBrk="1" latinLnBrk="0" hangingPunct="1">
        <a:lnSpc>
          <a:spcPct val="100000"/>
        </a:lnSpc>
        <a:spcBef>
          <a:spcPts val="500"/>
        </a:spcBef>
        <a:buFont typeface="Arial" panose="020B0604020202020204" pitchFamily="34" charset="0"/>
        <a:buChar char="•"/>
        <a:defRPr sz="1800" kern="1200">
          <a:solidFill>
            <a:schemeClr val="bg2">
              <a:lumMod val="25000"/>
            </a:schemeClr>
          </a:solidFill>
          <a:latin typeface="Calibri" panose="020F0502020204030204" pitchFamily="34" charset="0"/>
          <a:ea typeface="+mn-ea"/>
          <a:cs typeface="Calibri" panose="020F050202020403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AACA98-A24D-2AEC-C47C-6D76E360C318}"/>
              </a:ext>
            </a:extLst>
          </p:cNvPr>
          <p:cNvSpPr>
            <a:spLocks noGrp="1"/>
          </p:cNvSpPr>
          <p:nvPr>
            <p:ph type="title"/>
          </p:nvPr>
        </p:nvSpPr>
        <p:spPr>
          <a:xfrm>
            <a:off x="831850" y="1101482"/>
            <a:ext cx="9126342" cy="2825748"/>
          </a:xfrm>
        </p:spPr>
        <p:txBody>
          <a:bodyPr/>
          <a:lstStyle/>
          <a:p>
            <a:r>
              <a:rPr lang="en-US" dirty="0"/>
              <a:t>What Do Our Latest Guidelines Recommend?</a:t>
            </a:r>
          </a:p>
        </p:txBody>
      </p:sp>
      <p:sp>
        <p:nvSpPr>
          <p:cNvPr id="3" name="Text Placeholder 2">
            <a:extLst>
              <a:ext uri="{FF2B5EF4-FFF2-40B4-BE49-F238E27FC236}">
                <a16:creationId xmlns:a16="http://schemas.microsoft.com/office/drawing/2014/main" id="{BB6130ED-DC05-A723-E0C1-AC984B700115}"/>
              </a:ext>
            </a:extLst>
          </p:cNvPr>
          <p:cNvSpPr>
            <a:spLocks noGrp="1"/>
          </p:cNvSpPr>
          <p:nvPr>
            <p:ph type="body" idx="1"/>
          </p:nvPr>
        </p:nvSpPr>
        <p:spPr/>
        <p:txBody>
          <a:bodyPr>
            <a:normAutofit fontScale="92500" lnSpcReduction="20000"/>
          </a:bodyPr>
          <a:lstStyle/>
          <a:p>
            <a:r>
              <a:rPr lang="en-US" dirty="0"/>
              <a:t>George L. </a:t>
            </a:r>
            <a:r>
              <a:rPr lang="en-US" dirty="0" err="1"/>
              <a:t>Bakris</a:t>
            </a:r>
            <a:r>
              <a:rPr lang="en-US" dirty="0"/>
              <a:t>, MD, </a:t>
            </a:r>
            <a:r>
              <a:rPr lang="en-US" dirty="0" err="1"/>
              <a:t>FAHA</a:t>
            </a:r>
            <a:r>
              <a:rPr lang="en-US" dirty="0"/>
              <a:t>, </a:t>
            </a:r>
            <a:r>
              <a:rPr lang="en-US" dirty="0" err="1"/>
              <a:t>FASN</a:t>
            </a:r>
            <a:endParaRPr lang="en-US" dirty="0"/>
          </a:p>
          <a:p>
            <a:r>
              <a:rPr lang="en-US" dirty="0"/>
              <a:t>Professor of Medicine</a:t>
            </a:r>
          </a:p>
          <a:p>
            <a:r>
              <a:rPr lang="en-US" dirty="0"/>
              <a:t>Director, Am. Heart Assoc. Comprehensive Hypertension Center</a:t>
            </a:r>
          </a:p>
          <a:p>
            <a:r>
              <a:rPr lang="en-US" dirty="0"/>
              <a:t>The University of Chicago Medicine</a:t>
            </a:r>
          </a:p>
          <a:p>
            <a:r>
              <a:rPr lang="en-US" dirty="0"/>
              <a:t>Chicago, Illinois USA</a:t>
            </a:r>
          </a:p>
          <a:p>
            <a:endParaRPr lang="en-US" dirty="0"/>
          </a:p>
        </p:txBody>
      </p:sp>
      <p:pic>
        <p:nvPicPr>
          <p:cNvPr id="4" name="Picture 3" descr="A picture containing text, person&#10;&#10;Description automatically generated">
            <a:extLst>
              <a:ext uri="{FF2B5EF4-FFF2-40B4-BE49-F238E27FC236}">
                <a16:creationId xmlns:a16="http://schemas.microsoft.com/office/drawing/2014/main" id="{9B9B6670-C369-A8A6-F967-B70D6FA91D45}"/>
              </a:ext>
            </a:extLst>
          </p:cNvPr>
          <p:cNvPicPr>
            <a:picLocks noChangeAspect="1"/>
          </p:cNvPicPr>
          <p:nvPr/>
        </p:nvPicPr>
        <p:blipFill>
          <a:blip r:embed="rId2"/>
          <a:stretch>
            <a:fillRect/>
          </a:stretch>
        </p:blipFill>
        <p:spPr>
          <a:xfrm>
            <a:off x="8524586" y="1"/>
            <a:ext cx="3667414" cy="5336088"/>
          </a:xfrm>
          <a:prstGeom prst="rect">
            <a:avLst/>
          </a:prstGeom>
        </p:spPr>
      </p:pic>
    </p:spTree>
    <p:extLst>
      <p:ext uri="{BB962C8B-B14F-4D97-AF65-F5344CB8AC3E}">
        <p14:creationId xmlns:p14="http://schemas.microsoft.com/office/powerpoint/2010/main" val="12669257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itle 1"/>
          <p:cNvSpPr>
            <a:spLocks noGrp="1"/>
          </p:cNvSpPr>
          <p:nvPr>
            <p:ph type="title"/>
          </p:nvPr>
        </p:nvSpPr>
        <p:spPr/>
        <p:txBody>
          <a:bodyPr/>
          <a:lstStyle/>
          <a:p>
            <a:r>
              <a:rPr lang="en-US" dirty="0"/>
              <a:t>Key Messages</a:t>
            </a:r>
          </a:p>
        </p:txBody>
      </p:sp>
      <p:sp>
        <p:nvSpPr>
          <p:cNvPr id="7" name="Content Placeholder 6">
            <a:extLst>
              <a:ext uri="{FF2B5EF4-FFF2-40B4-BE49-F238E27FC236}">
                <a16:creationId xmlns:a16="http://schemas.microsoft.com/office/drawing/2014/main" id="{A9D9F829-8231-6E88-0884-62616E9D52B3}"/>
              </a:ext>
            </a:extLst>
          </p:cNvPr>
          <p:cNvSpPr>
            <a:spLocks noGrp="1"/>
          </p:cNvSpPr>
          <p:nvPr>
            <p:ph idx="1"/>
          </p:nvPr>
        </p:nvSpPr>
        <p:spPr>
          <a:xfrm>
            <a:off x="838200" y="1487041"/>
            <a:ext cx="10515600" cy="4891627"/>
          </a:xfrm>
        </p:spPr>
        <p:txBody>
          <a:bodyPr>
            <a:normAutofit fontScale="92500" lnSpcReduction="10000"/>
          </a:bodyPr>
          <a:lstStyle/>
          <a:p>
            <a:r>
              <a:rPr lang="en-US" sz="3200" dirty="0"/>
              <a:t>For now, think of spironolactone as the 4</a:t>
            </a:r>
            <a:r>
              <a:rPr lang="en-US" sz="3200" baseline="30000" dirty="0"/>
              <a:t>th</a:t>
            </a:r>
            <a:r>
              <a:rPr lang="en-US" sz="3200" dirty="0"/>
              <a:t> drug after diuretics, </a:t>
            </a:r>
            <a:r>
              <a:rPr lang="en-US" sz="3200" dirty="0" err="1"/>
              <a:t>CCB</a:t>
            </a:r>
            <a:r>
              <a:rPr lang="en-US" sz="3200" dirty="0"/>
              <a:t>, and RAS blocker in patients with an eGFR above</a:t>
            </a:r>
            <a:br>
              <a:rPr lang="en-US" sz="3200" dirty="0"/>
            </a:br>
            <a:r>
              <a:rPr lang="en-US" sz="3200" dirty="0"/>
              <a:t>45 ml/min /1.73m</a:t>
            </a:r>
            <a:r>
              <a:rPr lang="en-US" sz="3200" baseline="30000" dirty="0"/>
              <a:t>2</a:t>
            </a:r>
            <a:r>
              <a:rPr lang="en-US" sz="3200" dirty="0"/>
              <a:t> who are at lower risk of hyperkalemia</a:t>
            </a:r>
          </a:p>
          <a:p>
            <a:endParaRPr lang="en-US" sz="3200" dirty="0"/>
          </a:p>
          <a:p>
            <a:r>
              <a:rPr lang="en-US" sz="3200" dirty="0"/>
              <a:t>Updated Hypertension Guidelines continue to emphasize </a:t>
            </a:r>
            <a:r>
              <a:rPr lang="en-US" sz="3200" b="1" dirty="0"/>
              <a:t>combination therapy </a:t>
            </a:r>
            <a:r>
              <a:rPr lang="en-US" sz="3200" dirty="0"/>
              <a:t>and </a:t>
            </a:r>
            <a:r>
              <a:rPr lang="en-US" sz="3200" b="1" dirty="0"/>
              <a:t>adherence to medications and lifestyle recommendations</a:t>
            </a:r>
          </a:p>
          <a:p>
            <a:pPr marL="0" indent="0">
              <a:buNone/>
            </a:pPr>
            <a:endParaRPr lang="en-US" sz="3200" dirty="0"/>
          </a:p>
          <a:p>
            <a:r>
              <a:rPr lang="en-US" sz="3200" dirty="0"/>
              <a:t>Remember, there is a range of efficacy </a:t>
            </a:r>
            <a:r>
              <a:rPr lang="en-US" sz="3200" b="1" dirty="0"/>
              <a:t>within certain drug classes</a:t>
            </a:r>
          </a:p>
          <a:p>
            <a:endParaRPr lang="en-US" sz="3200" dirty="0"/>
          </a:p>
        </p:txBody>
      </p:sp>
    </p:spTree>
    <p:extLst>
      <p:ext uri="{BB962C8B-B14F-4D97-AF65-F5344CB8AC3E}">
        <p14:creationId xmlns:p14="http://schemas.microsoft.com/office/powerpoint/2010/main" val="3321743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decel="10000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additive="base">
                                        <p:cTn id="8" dur="1000" fill="hold"/>
                                        <p:tgtEl>
                                          <p:spTgt spid="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decel="100000" fill="hold" grpId="0" nodeType="clickEffect">
                                  <p:stCondLst>
                                    <p:cond delay="0"/>
                                  </p:stCondLst>
                                  <p:childTnLst>
                                    <p:set>
                                      <p:cBhvr>
                                        <p:cTn id="12" dur="1" fill="hold">
                                          <p:stCondLst>
                                            <p:cond delay="0"/>
                                          </p:stCondLst>
                                        </p:cTn>
                                        <p:tgtEl>
                                          <p:spTgt spid="7">
                                            <p:txEl>
                                              <p:pRg st="2" end="2"/>
                                            </p:txEl>
                                          </p:spTgt>
                                        </p:tgtEl>
                                        <p:attrNameLst>
                                          <p:attrName>style.visibility</p:attrName>
                                        </p:attrNameLst>
                                      </p:cBhvr>
                                      <p:to>
                                        <p:strVal val="visible"/>
                                      </p:to>
                                    </p:set>
                                    <p:anim calcmode="lin" valueType="num">
                                      <p:cBhvr additive="base">
                                        <p:cTn id="13"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additive="base">
                                        <p:cTn id="14" dur="1000" fill="hold"/>
                                        <p:tgtEl>
                                          <p:spTgt spid="7">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decel="100000" fill="hold" grpId="0" nodeType="clickEffect">
                                  <p:stCondLst>
                                    <p:cond delay="0"/>
                                  </p:stCondLst>
                                  <p:childTnLst>
                                    <p:set>
                                      <p:cBhvr>
                                        <p:cTn id="18" dur="1" fill="hold">
                                          <p:stCondLst>
                                            <p:cond delay="0"/>
                                          </p:stCondLst>
                                        </p:cTn>
                                        <p:tgtEl>
                                          <p:spTgt spid="7">
                                            <p:txEl>
                                              <p:pRg st="4" end="4"/>
                                            </p:txEl>
                                          </p:spTgt>
                                        </p:tgtEl>
                                        <p:attrNameLst>
                                          <p:attrName>style.visibility</p:attrName>
                                        </p:attrNameLst>
                                      </p:cBhvr>
                                      <p:to>
                                        <p:strVal val="visible"/>
                                      </p:to>
                                    </p:set>
                                    <p:anim calcmode="lin" valueType="num">
                                      <p:cBhvr additive="base">
                                        <p:cTn id="19"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additive="base">
                                        <p:cTn id="20" dur="1000" fill="hold"/>
                                        <p:tgtEl>
                                          <p:spTgt spid="7">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8A5B30D-6EBE-AAA4-358F-AC940433A275}"/>
              </a:ext>
            </a:extLst>
          </p:cNvPr>
          <p:cNvSpPr>
            <a:spLocks noGrp="1"/>
          </p:cNvSpPr>
          <p:nvPr>
            <p:ph type="title"/>
          </p:nvPr>
        </p:nvSpPr>
        <p:spPr/>
        <p:txBody>
          <a:bodyPr/>
          <a:lstStyle/>
          <a:p>
            <a:r>
              <a:rPr lang="en-US" dirty="0"/>
              <a:t>Disclaimer</a:t>
            </a:r>
          </a:p>
        </p:txBody>
      </p:sp>
      <p:sp>
        <p:nvSpPr>
          <p:cNvPr id="10" name="Content Placeholder 4">
            <a:extLst>
              <a:ext uri="{FF2B5EF4-FFF2-40B4-BE49-F238E27FC236}">
                <a16:creationId xmlns:a16="http://schemas.microsoft.com/office/drawing/2014/main" id="{ED686F8A-DE79-29E4-3A92-6740BE7B4ED7}"/>
              </a:ext>
            </a:extLst>
          </p:cNvPr>
          <p:cNvSpPr txBox="1">
            <a:spLocks/>
          </p:cNvSpPr>
          <p:nvPr/>
        </p:nvSpPr>
        <p:spPr>
          <a:xfrm>
            <a:off x="838200" y="1825625"/>
            <a:ext cx="10515600" cy="319424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600" dirty="0"/>
              <a:t>The views and opinions expressed in this educational activity are those of the faculty and do not necessarily represent the views of </a:t>
            </a:r>
            <a:r>
              <a:rPr lang="en-US" sz="1600" dirty="0" err="1"/>
              <a:t>TotalCME</a:t>
            </a:r>
            <a:r>
              <a:rPr lang="en-US" sz="1600" dirty="0"/>
              <a:t>, Inc., the CME providers, or the companies providing educational grants. This presentation is not intended to define an exclusive course of patient management; the participant should use their clinical judgment, knowledge, experience, and diagnostic skills in applying or adopting for professional use any of the information provided herein. Any procedures, medications, or other courses of diagnosis or treatment discussed or suggested in this activity should not be used by clinicians without evaluation of their patient's conditions and possible contraindications or dangers in use, review of any applicable manufacturer’s product information, and comparison with recommendations of other authorities. Links to other sites may be provided as additional sources of information. </a:t>
            </a:r>
          </a:p>
        </p:txBody>
      </p:sp>
    </p:spTree>
    <p:extLst>
      <p:ext uri="{BB962C8B-B14F-4D97-AF65-F5344CB8AC3E}">
        <p14:creationId xmlns:p14="http://schemas.microsoft.com/office/powerpoint/2010/main" val="33065145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F3264EB-35A6-41B7-894A-A9781905DAD3}"/>
              </a:ext>
            </a:extLst>
          </p:cNvPr>
          <p:cNvSpPr>
            <a:spLocks noGrp="1"/>
          </p:cNvSpPr>
          <p:nvPr>
            <p:ph idx="1"/>
          </p:nvPr>
        </p:nvSpPr>
        <p:spPr/>
        <p:txBody>
          <a:bodyPr/>
          <a:lstStyle/>
          <a:p>
            <a:r>
              <a:rPr lang="en-US" dirty="0"/>
              <a:t>Consultant/Research funding: Bayer, </a:t>
            </a:r>
            <a:r>
              <a:rPr lang="en-US" dirty="0" err="1"/>
              <a:t>Vifor</a:t>
            </a:r>
            <a:r>
              <a:rPr lang="en-US" dirty="0"/>
              <a:t>, Ionis, Alnylam, Astra Zeneca, Janssen, Quantum Genomics, Novo Nordisk </a:t>
            </a:r>
          </a:p>
          <a:p>
            <a:endParaRPr lang="en-US" dirty="0"/>
          </a:p>
        </p:txBody>
      </p:sp>
      <p:sp>
        <p:nvSpPr>
          <p:cNvPr id="2" name="Title 1">
            <a:extLst>
              <a:ext uri="{FF2B5EF4-FFF2-40B4-BE49-F238E27FC236}">
                <a16:creationId xmlns:a16="http://schemas.microsoft.com/office/drawing/2014/main" id="{C7F3A7FF-D58A-46D6-ADAC-3DBCC454079D}"/>
              </a:ext>
            </a:extLst>
          </p:cNvPr>
          <p:cNvSpPr>
            <a:spLocks noGrp="1"/>
          </p:cNvSpPr>
          <p:nvPr>
            <p:ph type="title"/>
          </p:nvPr>
        </p:nvSpPr>
        <p:spPr/>
        <p:txBody>
          <a:bodyPr/>
          <a:lstStyle/>
          <a:p>
            <a:r>
              <a:rPr lang="en-US" dirty="0"/>
              <a:t>Duality of Interest</a:t>
            </a:r>
          </a:p>
        </p:txBody>
      </p:sp>
    </p:spTree>
    <p:extLst>
      <p:ext uri="{BB962C8B-B14F-4D97-AF65-F5344CB8AC3E}">
        <p14:creationId xmlns:p14="http://schemas.microsoft.com/office/powerpoint/2010/main" val="28621122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Content Placeholder 2"/>
          <p:cNvSpPr>
            <a:spLocks noGrp="1"/>
          </p:cNvSpPr>
          <p:nvPr>
            <p:ph idx="1"/>
          </p:nvPr>
        </p:nvSpPr>
        <p:spPr>
          <a:xfrm>
            <a:off x="838200" y="1662410"/>
            <a:ext cx="10515600" cy="2524664"/>
          </a:xfrm>
        </p:spPr>
        <p:txBody>
          <a:bodyPr>
            <a:normAutofit/>
          </a:bodyPr>
          <a:lstStyle/>
          <a:p>
            <a:r>
              <a:rPr lang="en-US" altLang="en-US" sz="3200" dirty="0"/>
              <a:t>Failure to reach the goal of BP &lt;130/80 mm Hg despite confirmed compliance with a </a:t>
            </a:r>
            <a:r>
              <a:rPr lang="en-US" altLang="en-US" sz="3200" i="1" u="sng" dirty="0"/>
              <a:t>three-drug</a:t>
            </a:r>
            <a:r>
              <a:rPr lang="en-US" altLang="en-US" sz="3200" dirty="0"/>
              <a:t> antihypertensive regimen, </a:t>
            </a:r>
            <a:r>
              <a:rPr lang="en-US" altLang="en-US" sz="3200" i="1" u="sng" dirty="0"/>
              <a:t>including an appropriate diuretic</a:t>
            </a:r>
            <a:r>
              <a:rPr lang="en-US" altLang="en-US" sz="3200" i="1" dirty="0"/>
              <a:t> </a:t>
            </a:r>
            <a:r>
              <a:rPr lang="en-US" altLang="en-US" sz="3200" dirty="0"/>
              <a:t>for kidney function, a </a:t>
            </a:r>
            <a:r>
              <a:rPr lang="en-US" altLang="en-US" sz="3200" dirty="0" err="1"/>
              <a:t>CCB</a:t>
            </a:r>
            <a:r>
              <a:rPr lang="en-US" altLang="en-US" sz="3200" dirty="0"/>
              <a:t> and a RAS blocker at maximal doses </a:t>
            </a:r>
          </a:p>
          <a:p>
            <a:endParaRPr lang="en-US" altLang="en-US" sz="3200" dirty="0"/>
          </a:p>
        </p:txBody>
      </p:sp>
      <p:sp>
        <p:nvSpPr>
          <p:cNvPr id="5" name="Title 4">
            <a:extLst>
              <a:ext uri="{FF2B5EF4-FFF2-40B4-BE49-F238E27FC236}">
                <a16:creationId xmlns:a16="http://schemas.microsoft.com/office/drawing/2014/main" id="{E534FE06-C300-9207-8EAA-DFDDD70B6D5D}"/>
              </a:ext>
            </a:extLst>
          </p:cNvPr>
          <p:cNvSpPr>
            <a:spLocks noGrp="1"/>
          </p:cNvSpPr>
          <p:nvPr>
            <p:ph type="title"/>
          </p:nvPr>
        </p:nvSpPr>
        <p:spPr/>
        <p:txBody>
          <a:bodyPr/>
          <a:lstStyle/>
          <a:p>
            <a:r>
              <a:rPr lang="en-US" dirty="0"/>
              <a:t>True Resistant Hypertension</a:t>
            </a:r>
          </a:p>
        </p:txBody>
      </p:sp>
      <p:sp>
        <p:nvSpPr>
          <p:cNvPr id="8" name="Footer Placeholder 7">
            <a:extLst>
              <a:ext uri="{FF2B5EF4-FFF2-40B4-BE49-F238E27FC236}">
                <a16:creationId xmlns:a16="http://schemas.microsoft.com/office/drawing/2014/main" id="{CD112E9F-E117-150C-F963-825F52D51BC1}"/>
              </a:ext>
            </a:extLst>
          </p:cNvPr>
          <p:cNvSpPr>
            <a:spLocks noGrp="1"/>
          </p:cNvSpPr>
          <p:nvPr>
            <p:ph type="ftr" sz="quarter" idx="3"/>
          </p:nvPr>
        </p:nvSpPr>
        <p:spPr>
          <a:xfrm>
            <a:off x="838200" y="5636526"/>
            <a:ext cx="8895348" cy="1084950"/>
          </a:xfrm>
        </p:spPr>
        <p:txBody>
          <a:bodyPr/>
          <a:lstStyle/>
          <a:p>
            <a:r>
              <a:rPr lang="sv-SE" dirty="0"/>
              <a:t>CCB, calcium channel blocker; RAS, renin-angiotensin-system.</a:t>
            </a:r>
          </a:p>
          <a:p>
            <a:r>
              <a:rPr lang="en-US" dirty="0" err="1"/>
              <a:t>Lenfant</a:t>
            </a:r>
            <a:r>
              <a:rPr lang="en-US" dirty="0"/>
              <a:t> C, et al. </a:t>
            </a:r>
            <a:r>
              <a:rPr lang="en-US" i="1" dirty="0"/>
              <a:t>Hypertension. </a:t>
            </a:r>
            <a:r>
              <a:rPr lang="en-US" dirty="0"/>
              <a:t>2003;41(6):1178-9. </a:t>
            </a:r>
          </a:p>
          <a:p>
            <a:r>
              <a:rPr lang="en-US" dirty="0"/>
              <a:t>Calhoun DA, et al. </a:t>
            </a:r>
            <a:r>
              <a:rPr lang="en-US" i="1" dirty="0"/>
              <a:t>Circulation. </a:t>
            </a:r>
            <a:r>
              <a:rPr lang="en-US" dirty="0"/>
              <a:t>2008;117(25):e510-26. </a:t>
            </a:r>
          </a:p>
          <a:p>
            <a:r>
              <a:rPr lang="en-US" dirty="0"/>
              <a:t>White WB, et al. </a:t>
            </a:r>
            <a:r>
              <a:rPr lang="en-US" i="1" dirty="0"/>
              <a:t>J Am Soc </a:t>
            </a:r>
            <a:r>
              <a:rPr lang="en-US" i="1" dirty="0" err="1"/>
              <a:t>Hypertens</a:t>
            </a:r>
            <a:r>
              <a:rPr lang="en-US" i="1" dirty="0"/>
              <a:t>. </a:t>
            </a:r>
            <a:r>
              <a:rPr lang="en-US" dirty="0"/>
              <a:t>2014;8(10):743-57. </a:t>
            </a:r>
          </a:p>
          <a:p>
            <a:r>
              <a:rPr lang="en-US" dirty="0"/>
              <a:t>Carey RM, et al. </a:t>
            </a:r>
            <a:r>
              <a:rPr lang="en-US" i="1" dirty="0"/>
              <a:t>Hypertension. </a:t>
            </a:r>
            <a:r>
              <a:rPr lang="en-US" dirty="0"/>
              <a:t>2018;72(5):e53-e90.</a:t>
            </a:r>
          </a:p>
        </p:txBody>
      </p:sp>
    </p:spTree>
    <p:extLst>
      <p:ext uri="{BB962C8B-B14F-4D97-AF65-F5344CB8AC3E}">
        <p14:creationId xmlns:p14="http://schemas.microsoft.com/office/powerpoint/2010/main" val="4015333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1793282"/>
            <a:ext cx="10515600" cy="4282951"/>
          </a:xfrm>
        </p:spPr>
        <p:txBody>
          <a:bodyPr/>
          <a:lstStyle/>
          <a:p>
            <a:pPr marL="514350" indent="-514350">
              <a:buFont typeface="+mj-lt"/>
              <a:buAutoNum type="arabicPeriod"/>
            </a:pPr>
            <a:r>
              <a:rPr lang="en-US" dirty="0"/>
              <a:t>Adherence to low sodium dietary intake and medications</a:t>
            </a:r>
          </a:p>
          <a:p>
            <a:pPr marL="514350" indent="-514350">
              <a:buFont typeface="+mj-lt"/>
              <a:buAutoNum type="arabicPeriod"/>
            </a:pPr>
            <a:r>
              <a:rPr lang="en-US" dirty="0"/>
              <a:t>Good sleep quality (i.e., minimum of 6-7 hours of uninterrupted sleep at night)</a:t>
            </a:r>
          </a:p>
          <a:p>
            <a:pPr marL="514350" indent="-514350">
              <a:buFont typeface="+mj-lt"/>
              <a:buAutoNum type="arabicPeriod"/>
            </a:pPr>
            <a:r>
              <a:rPr lang="en-US" dirty="0"/>
              <a:t>Substitutions of drugs with greater effect within the same class</a:t>
            </a:r>
            <a:br>
              <a:rPr lang="en-US" dirty="0"/>
            </a:br>
            <a:r>
              <a:rPr lang="en-US" dirty="0"/>
              <a:t>(i.e., ARBs and diuretics)</a:t>
            </a:r>
          </a:p>
          <a:p>
            <a:pPr marL="514350" indent="-514350">
              <a:buFont typeface="+mj-lt"/>
              <a:buAutoNum type="arabicPeriod"/>
            </a:pPr>
            <a:r>
              <a:rPr lang="en-US" dirty="0"/>
              <a:t>Rule out all secondary causes of hypertension, especially the most common secondary cause of hypertension:</a:t>
            </a:r>
            <a:br>
              <a:rPr lang="en-US" dirty="0"/>
            </a:br>
            <a:r>
              <a:rPr lang="en-US" b="1" i="1" dirty="0">
                <a:solidFill>
                  <a:schemeClr val="accent1"/>
                </a:solidFill>
              </a:rPr>
              <a:t>PRIMARY ALDOSTERONISM</a:t>
            </a:r>
          </a:p>
          <a:p>
            <a:pPr marL="514350" indent="-514350">
              <a:buFont typeface="+mj-lt"/>
              <a:buAutoNum type="arabicPeriod"/>
            </a:pPr>
            <a:endParaRPr lang="en-US" dirty="0"/>
          </a:p>
        </p:txBody>
      </p:sp>
      <p:sp>
        <p:nvSpPr>
          <p:cNvPr id="13" name="TextBox 12"/>
          <p:cNvSpPr txBox="1"/>
          <p:nvPr/>
        </p:nvSpPr>
        <p:spPr>
          <a:xfrm>
            <a:off x="1953209" y="6214188"/>
            <a:ext cx="184731" cy="369332"/>
          </a:xfrm>
          <a:prstGeom prst="rect">
            <a:avLst/>
          </a:prstGeom>
          <a:noFill/>
        </p:spPr>
        <p:txBody>
          <a:bodyPr wrap="none" rtlCol="0">
            <a:spAutoFit/>
          </a:bodyPr>
          <a:lstStyle/>
          <a:p>
            <a:pPr defTabSz="457200">
              <a:defRPr/>
            </a:pPr>
            <a:endParaRPr lang="en-US" i="1" dirty="0">
              <a:solidFill>
                <a:prstClr val="white"/>
              </a:solidFill>
              <a:latin typeface="Arial" charset="0"/>
              <a:ea typeface="ＭＳ Ｐゴシック" pitchFamily="34" charset="-128"/>
            </a:endParaRPr>
          </a:p>
        </p:txBody>
      </p:sp>
      <p:sp>
        <p:nvSpPr>
          <p:cNvPr id="6" name="Footer Placeholder 5">
            <a:extLst>
              <a:ext uri="{FF2B5EF4-FFF2-40B4-BE49-F238E27FC236}">
                <a16:creationId xmlns:a16="http://schemas.microsoft.com/office/drawing/2014/main" id="{A926A5D2-6B51-8800-4A2B-7320C7DACB69}"/>
              </a:ext>
            </a:extLst>
          </p:cNvPr>
          <p:cNvSpPr>
            <a:spLocks noGrp="1"/>
          </p:cNvSpPr>
          <p:nvPr>
            <p:ph type="ftr" sz="quarter" idx="3"/>
          </p:nvPr>
        </p:nvSpPr>
        <p:spPr/>
        <p:txBody>
          <a:bodyPr/>
          <a:lstStyle/>
          <a:p>
            <a:r>
              <a:rPr lang="en-US" dirty="0"/>
              <a:t>ARB, angiotensin receptor blocker.</a:t>
            </a:r>
          </a:p>
          <a:p>
            <a:r>
              <a:rPr lang="en-US" dirty="0"/>
              <a:t>Brown JM, et al. </a:t>
            </a:r>
            <a:r>
              <a:rPr lang="en-US" i="1" dirty="0"/>
              <a:t>Ann Intern Med. </a:t>
            </a:r>
            <a:r>
              <a:rPr lang="en-US" dirty="0"/>
              <a:t>2020;173(1):10-20.</a:t>
            </a:r>
          </a:p>
        </p:txBody>
      </p:sp>
      <p:sp>
        <p:nvSpPr>
          <p:cNvPr id="8" name="Title 7">
            <a:extLst>
              <a:ext uri="{FF2B5EF4-FFF2-40B4-BE49-F238E27FC236}">
                <a16:creationId xmlns:a16="http://schemas.microsoft.com/office/drawing/2014/main" id="{9E9464FE-910D-E36B-9576-5F2C95AA26C3}"/>
              </a:ext>
            </a:extLst>
          </p:cNvPr>
          <p:cNvSpPr>
            <a:spLocks noGrp="1"/>
          </p:cNvSpPr>
          <p:nvPr>
            <p:ph type="title"/>
          </p:nvPr>
        </p:nvSpPr>
        <p:spPr>
          <a:xfrm>
            <a:off x="838200" y="189313"/>
            <a:ext cx="11010900" cy="1105949"/>
          </a:xfrm>
        </p:spPr>
        <p:txBody>
          <a:bodyPr>
            <a:noAutofit/>
          </a:bodyPr>
          <a:lstStyle/>
          <a:p>
            <a:r>
              <a:rPr lang="en-US" sz="3000" dirty="0"/>
              <a:t>ALL of the Following Must Be Present Before Making a Diagnosis of TRUE Resistant Hypertension</a:t>
            </a:r>
          </a:p>
        </p:txBody>
      </p:sp>
    </p:spTree>
    <p:extLst>
      <p:ext uri="{BB962C8B-B14F-4D97-AF65-F5344CB8AC3E}">
        <p14:creationId xmlns:p14="http://schemas.microsoft.com/office/powerpoint/2010/main" val="2495975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3209550186"/>
              </p:ext>
            </p:extLst>
          </p:nvPr>
        </p:nvGraphicFramePr>
        <p:xfrm>
          <a:off x="416030" y="510988"/>
          <a:ext cx="11775970" cy="5864649"/>
        </p:xfrm>
        <a:graphic>
          <a:graphicData uri="http://schemas.openxmlformats.org/drawingml/2006/table">
            <a:tbl>
              <a:tblPr firstRow="1" firstCol="1" bandRow="1">
                <a:tableStyleId>{8EC20E35-A176-4012-BC5E-935CFFF8708E}</a:tableStyleId>
              </a:tblPr>
              <a:tblGrid>
                <a:gridCol w="1715973">
                  <a:extLst>
                    <a:ext uri="{9D8B030D-6E8A-4147-A177-3AD203B41FA5}">
                      <a16:colId xmlns:a16="http://schemas.microsoft.com/office/drawing/2014/main" val="4117180709"/>
                    </a:ext>
                  </a:extLst>
                </a:gridCol>
                <a:gridCol w="2258621">
                  <a:extLst>
                    <a:ext uri="{9D8B030D-6E8A-4147-A177-3AD203B41FA5}">
                      <a16:colId xmlns:a16="http://schemas.microsoft.com/office/drawing/2014/main" val="2485775522"/>
                    </a:ext>
                  </a:extLst>
                </a:gridCol>
                <a:gridCol w="4887019">
                  <a:extLst>
                    <a:ext uri="{9D8B030D-6E8A-4147-A177-3AD203B41FA5}">
                      <a16:colId xmlns:a16="http://schemas.microsoft.com/office/drawing/2014/main" val="246639157"/>
                    </a:ext>
                  </a:extLst>
                </a:gridCol>
                <a:gridCol w="1465729">
                  <a:extLst>
                    <a:ext uri="{9D8B030D-6E8A-4147-A177-3AD203B41FA5}">
                      <a16:colId xmlns:a16="http://schemas.microsoft.com/office/drawing/2014/main" val="669495636"/>
                    </a:ext>
                  </a:extLst>
                </a:gridCol>
                <a:gridCol w="1415906">
                  <a:extLst>
                    <a:ext uri="{9D8B030D-6E8A-4147-A177-3AD203B41FA5}">
                      <a16:colId xmlns:a16="http://schemas.microsoft.com/office/drawing/2014/main" val="1579750938"/>
                    </a:ext>
                  </a:extLst>
                </a:gridCol>
                <a:gridCol w="32722">
                  <a:extLst>
                    <a:ext uri="{9D8B030D-6E8A-4147-A177-3AD203B41FA5}">
                      <a16:colId xmlns:a16="http://schemas.microsoft.com/office/drawing/2014/main" val="759334692"/>
                    </a:ext>
                  </a:extLst>
                </a:gridCol>
              </a:tblGrid>
              <a:tr h="345319">
                <a:tc>
                  <a:txBody>
                    <a:bodyPr/>
                    <a:lstStyle/>
                    <a:p>
                      <a:pPr marL="0" marR="0">
                        <a:lnSpc>
                          <a:spcPts val="1500"/>
                        </a:lnSpc>
                        <a:spcBef>
                          <a:spcPts val="0"/>
                        </a:spcBef>
                        <a:spcAft>
                          <a:spcPts val="750"/>
                        </a:spcAft>
                      </a:pPr>
                      <a:r>
                        <a:rPr lang="en-US" sz="300" dirty="0">
                          <a:effectLst/>
                          <a:latin typeface="+mn-lt"/>
                        </a:rPr>
                        <a:t>​</a:t>
                      </a:r>
                      <a:endParaRPr lang="en-US" sz="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ts val="1500"/>
                        </a:lnSpc>
                        <a:spcBef>
                          <a:spcPts val="0"/>
                        </a:spcBef>
                        <a:spcAft>
                          <a:spcPts val="750"/>
                        </a:spcAft>
                      </a:pPr>
                      <a:r>
                        <a:rPr lang="en-US" sz="300" dirty="0">
                          <a:effectLst/>
                          <a:latin typeface="+mn-lt"/>
                        </a:rPr>
                        <a:t>​</a:t>
                      </a:r>
                      <a:endParaRPr lang="en-US" sz="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ts val="1500"/>
                        </a:lnSpc>
                        <a:spcBef>
                          <a:spcPts val="0"/>
                        </a:spcBef>
                        <a:spcAft>
                          <a:spcPts val="750"/>
                        </a:spcAft>
                      </a:pPr>
                      <a:r>
                        <a:rPr lang="en-US" sz="300" dirty="0">
                          <a:effectLst/>
                          <a:latin typeface="+mn-lt"/>
                        </a:rPr>
                        <a:t>​</a:t>
                      </a:r>
                      <a:endParaRPr lang="en-US" sz="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gridSpan="3">
                  <a:txBody>
                    <a:bodyPr/>
                    <a:lstStyle/>
                    <a:p>
                      <a:pPr marL="0" marR="0">
                        <a:lnSpc>
                          <a:spcPts val="1500"/>
                        </a:lnSpc>
                        <a:spcBef>
                          <a:spcPts val="0"/>
                        </a:spcBef>
                        <a:spcAft>
                          <a:spcPts val="750"/>
                        </a:spcAft>
                      </a:pPr>
                      <a:r>
                        <a:rPr lang="en-US" sz="1200" dirty="0">
                          <a:effectLst/>
                          <a:latin typeface="+mn-lt"/>
                        </a:rPr>
                        <a:t>      Approximate Impact on SBP</a:t>
                      </a:r>
                      <a:endParaRPr lang="en-US" sz="1400" dirty="0">
                        <a:solidFill>
                          <a:schemeClr val="bg2"/>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w="254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638036532"/>
                  </a:ext>
                </a:extLst>
              </a:tr>
              <a:tr h="374888">
                <a:tc>
                  <a:txBody>
                    <a:bodyPr/>
                    <a:lstStyle/>
                    <a:p>
                      <a:pPr>
                        <a:lnSpc>
                          <a:spcPct val="107000"/>
                        </a:lnSpc>
                      </a:pPr>
                      <a:endParaRPr lang="en-US" sz="1050" dirty="0">
                        <a:solidFill>
                          <a:srgbClr val="002060"/>
                        </a:solidFill>
                        <a:effectLst/>
                        <a:latin typeface="+mn-lt"/>
                      </a:endParaRPr>
                    </a:p>
                  </a:txBody>
                  <a:tcPr marR="3661" marT="3661" marB="3661" anchor="ctr">
                    <a:lnT w="12700" cap="flat" cmpd="sng" algn="ctr">
                      <a:noFill/>
                      <a:prstDash val="solid"/>
                      <a:round/>
                      <a:headEnd type="none" w="med" len="med"/>
                      <a:tailEnd type="none" w="med" len="med"/>
                    </a:lnT>
                    <a:solidFill>
                      <a:schemeClr val="accent1"/>
                    </a:solidFill>
                  </a:tcPr>
                </a:tc>
                <a:tc>
                  <a:txBody>
                    <a:bodyPr/>
                    <a:lstStyle/>
                    <a:p>
                      <a:pPr marL="0" marR="0">
                        <a:lnSpc>
                          <a:spcPts val="1500"/>
                        </a:lnSpc>
                        <a:spcBef>
                          <a:spcPts val="0"/>
                        </a:spcBef>
                        <a:spcAft>
                          <a:spcPts val="750"/>
                        </a:spcAft>
                      </a:pPr>
                      <a:r>
                        <a:rPr lang="en-US" sz="1600" dirty="0">
                          <a:effectLst/>
                          <a:latin typeface="+mn-lt"/>
                        </a:rPr>
                        <a:t>Nonpharmacologic intervention</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lnT w="12700" cap="flat" cmpd="sng" algn="ctr">
                      <a:noFill/>
                      <a:prstDash val="solid"/>
                      <a:round/>
                      <a:headEnd type="none" w="med" len="med"/>
                      <a:tailEnd type="none" w="med" len="med"/>
                    </a:lnT>
                    <a:solidFill>
                      <a:schemeClr val="accent2">
                        <a:lumMod val="10000"/>
                        <a:lumOff val="90000"/>
                      </a:schemeClr>
                    </a:solidFill>
                  </a:tcPr>
                </a:tc>
                <a:tc>
                  <a:txBody>
                    <a:bodyPr/>
                    <a:lstStyle/>
                    <a:p>
                      <a:pPr marL="0" marR="0">
                        <a:lnSpc>
                          <a:spcPts val="1500"/>
                        </a:lnSpc>
                        <a:spcBef>
                          <a:spcPts val="0"/>
                        </a:spcBef>
                        <a:spcAft>
                          <a:spcPts val="750"/>
                        </a:spcAft>
                      </a:pPr>
                      <a:r>
                        <a:rPr lang="en-US" sz="1600" dirty="0">
                          <a:effectLst/>
                          <a:latin typeface="+mn-lt"/>
                        </a:rPr>
                        <a:t>Dose</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solidFill>
                      <a:schemeClr val="accent2">
                        <a:lumMod val="10000"/>
                        <a:lumOff val="90000"/>
                      </a:schemeClr>
                    </a:solidFill>
                  </a:tcPr>
                </a:tc>
                <a:tc>
                  <a:txBody>
                    <a:bodyPr/>
                    <a:lstStyle/>
                    <a:p>
                      <a:pPr marL="0" marR="0">
                        <a:lnSpc>
                          <a:spcPts val="1500"/>
                        </a:lnSpc>
                        <a:spcBef>
                          <a:spcPts val="0"/>
                        </a:spcBef>
                        <a:spcAft>
                          <a:spcPts val="750"/>
                        </a:spcAft>
                      </a:pPr>
                      <a:r>
                        <a:rPr lang="en-US" sz="1600" dirty="0">
                          <a:effectLst/>
                          <a:latin typeface="+mn-lt"/>
                        </a:rPr>
                        <a:t>Hypertension</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solidFill>
                      <a:schemeClr val="accent2">
                        <a:lumMod val="10000"/>
                        <a:lumOff val="90000"/>
                      </a:schemeClr>
                    </a:solidFill>
                  </a:tcPr>
                </a:tc>
                <a:tc>
                  <a:txBody>
                    <a:bodyPr/>
                    <a:lstStyle/>
                    <a:p>
                      <a:pPr marL="0" marR="0">
                        <a:lnSpc>
                          <a:spcPts val="1500"/>
                        </a:lnSpc>
                        <a:spcBef>
                          <a:spcPts val="0"/>
                        </a:spcBef>
                        <a:spcAft>
                          <a:spcPts val="750"/>
                        </a:spcAft>
                      </a:pPr>
                      <a:r>
                        <a:rPr lang="en-US" sz="1600" dirty="0">
                          <a:effectLst/>
                          <a:latin typeface="+mn-lt"/>
                        </a:rPr>
                        <a:t>Normotension</a:t>
                      </a:r>
                      <a:endParaRPr lang="en-US" sz="1600" b="1"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solidFill>
                      <a:schemeClr val="accent2">
                        <a:lumMod val="10000"/>
                        <a:lumOff val="90000"/>
                      </a:schemeClr>
                    </a:solidFill>
                  </a:tcPr>
                </a:tc>
                <a:tc rowSpan="7">
                  <a:txBody>
                    <a:bodyPr/>
                    <a:lstStyle/>
                    <a:p>
                      <a:pPr marL="0" marR="0">
                        <a:lnSpc>
                          <a:spcPts val="1500"/>
                        </a:lnSpc>
                        <a:spcBef>
                          <a:spcPts val="0"/>
                        </a:spcBef>
                        <a:spcAft>
                          <a:spcPts val="750"/>
                        </a:spcAft>
                      </a:pPr>
                      <a:endParaRPr lang="en-US" sz="10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T w="12700" cap="flat" cmpd="sng" algn="ctr">
                      <a:noFill/>
                      <a:prstDash val="solid"/>
                      <a:round/>
                      <a:headEnd type="none" w="med" len="med"/>
                      <a:tailEnd type="none" w="med" len="med"/>
                    </a:lnT>
                  </a:tcPr>
                </a:tc>
                <a:extLst>
                  <a:ext uri="{0D108BD9-81ED-4DB2-BD59-A6C34878D82A}">
                    <a16:rowId xmlns:a16="http://schemas.microsoft.com/office/drawing/2014/main" val="1518852165"/>
                  </a:ext>
                </a:extLst>
              </a:tr>
              <a:tr h="475289">
                <a:tc rowSpan="3">
                  <a:txBody>
                    <a:bodyPr/>
                    <a:lstStyle/>
                    <a:p>
                      <a:pPr marL="0" marR="0">
                        <a:lnSpc>
                          <a:spcPts val="1500"/>
                        </a:lnSpc>
                        <a:spcBef>
                          <a:spcPts val="0"/>
                        </a:spcBef>
                        <a:spcAft>
                          <a:spcPts val="750"/>
                        </a:spcAft>
                      </a:pPr>
                      <a:r>
                        <a:rPr lang="en-US" sz="1400" i="1" dirty="0">
                          <a:effectLst/>
                          <a:latin typeface="+mn-lt"/>
                        </a:rPr>
                        <a:t>Physical activity</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Aerobic</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 90-150 min/</a:t>
                      </a:r>
                      <a:r>
                        <a:rPr lang="en-US" sz="1200" dirty="0" err="1">
                          <a:effectLst/>
                          <a:latin typeface="+mn-lt"/>
                        </a:rPr>
                        <a:t>wk</a:t>
                      </a:r>
                      <a:endParaRPr lang="en-US" sz="1200" dirty="0">
                        <a:effectLst/>
                        <a:latin typeface="+mn-lt"/>
                      </a:endParaRPr>
                    </a:p>
                    <a:p>
                      <a:pPr marL="0" marR="0">
                        <a:lnSpc>
                          <a:spcPts val="1500"/>
                        </a:lnSpc>
                        <a:spcBef>
                          <a:spcPts val="0"/>
                        </a:spcBef>
                        <a:spcAft>
                          <a:spcPts val="0"/>
                        </a:spcAft>
                      </a:pPr>
                      <a:r>
                        <a:rPr lang="en-US" sz="1200" dirty="0">
                          <a:effectLst/>
                          <a:latin typeface="+mn-lt"/>
                        </a:rPr>
                        <a:t>● 65%-75% heart rate reserve</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750"/>
                        </a:spcAft>
                      </a:pPr>
                      <a:r>
                        <a:rPr lang="en-US" sz="1400" dirty="0">
                          <a:effectLst/>
                          <a:latin typeface="+mn-lt"/>
                        </a:rPr>
                        <a:t>-5/8 mm Hg</a:t>
                      </a:r>
                    </a:p>
                  </a:txBody>
                  <a:tcPr marL="3661" marR="3661" marT="3661" marB="3661" anchor="ctr"/>
                </a:tc>
                <a:tc>
                  <a:txBody>
                    <a:bodyPr/>
                    <a:lstStyle/>
                    <a:p>
                      <a:pPr marL="0" marR="0">
                        <a:lnSpc>
                          <a:spcPts val="1500"/>
                        </a:lnSpc>
                        <a:spcBef>
                          <a:spcPts val="0"/>
                        </a:spcBef>
                        <a:spcAft>
                          <a:spcPts val="750"/>
                        </a:spcAft>
                      </a:pPr>
                      <a:r>
                        <a:rPr lang="en-US" sz="1400" dirty="0">
                          <a:effectLst/>
                          <a:latin typeface="+mn-lt"/>
                        </a:rPr>
                        <a:t>-2/4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3663754033"/>
                  </a:ext>
                </a:extLst>
              </a:tr>
              <a:tr h="740992">
                <a:tc vMerge="1">
                  <a:txBody>
                    <a:bodyPr/>
                    <a:lstStyle/>
                    <a:p>
                      <a:endParaRPr lang="en-US"/>
                    </a:p>
                  </a:txBody>
                  <a:tcPr/>
                </a:tc>
                <a:tc>
                  <a:txBody>
                    <a:bodyPr/>
                    <a:lstStyle/>
                    <a:p>
                      <a:pPr marL="0" marR="0">
                        <a:lnSpc>
                          <a:spcPts val="1500"/>
                        </a:lnSpc>
                        <a:spcBef>
                          <a:spcPts val="0"/>
                        </a:spcBef>
                        <a:spcAft>
                          <a:spcPts val="750"/>
                        </a:spcAft>
                      </a:pPr>
                      <a:r>
                        <a:rPr lang="en-US" sz="1600" dirty="0">
                          <a:effectLst/>
                          <a:latin typeface="+mn-lt"/>
                        </a:rPr>
                        <a:t>Dynamic resistance</a:t>
                      </a:r>
                      <a:endParaRPr lang="en-US" sz="1600"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 90-150 min/</a:t>
                      </a:r>
                      <a:r>
                        <a:rPr lang="en-US" sz="1200" dirty="0" err="1">
                          <a:effectLst/>
                          <a:latin typeface="+mn-lt"/>
                        </a:rPr>
                        <a:t>wk</a:t>
                      </a:r>
                      <a:endParaRPr lang="en-US" sz="1200" dirty="0">
                        <a:effectLst/>
                        <a:latin typeface="+mn-lt"/>
                      </a:endParaRPr>
                    </a:p>
                    <a:p>
                      <a:pPr marL="0" marR="0">
                        <a:lnSpc>
                          <a:spcPts val="1500"/>
                        </a:lnSpc>
                        <a:spcBef>
                          <a:spcPts val="0"/>
                        </a:spcBef>
                        <a:spcAft>
                          <a:spcPts val="0"/>
                        </a:spcAft>
                      </a:pPr>
                      <a:r>
                        <a:rPr lang="en-US" sz="1200" dirty="0">
                          <a:effectLst/>
                          <a:latin typeface="+mn-lt"/>
                        </a:rPr>
                        <a:t>● 50%-80% 1 rep maximum</a:t>
                      </a:r>
                    </a:p>
                    <a:p>
                      <a:pPr marL="0" marR="0">
                        <a:lnSpc>
                          <a:spcPts val="1500"/>
                        </a:lnSpc>
                        <a:spcBef>
                          <a:spcPts val="0"/>
                        </a:spcBef>
                        <a:spcAft>
                          <a:spcPts val="0"/>
                        </a:spcAft>
                      </a:pPr>
                      <a:r>
                        <a:rPr lang="en-US" sz="1200" dirty="0">
                          <a:effectLst/>
                          <a:latin typeface="+mn-lt"/>
                        </a:rPr>
                        <a:t>● 6 exercises, 3 sets/exercise, 10 repetitions/set</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-2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411268281"/>
                  </a:ext>
                </a:extLst>
              </a:tr>
              <a:tr h="725822">
                <a:tc vMerge="1">
                  <a:txBody>
                    <a:bodyPr/>
                    <a:lstStyle/>
                    <a:p>
                      <a:endParaRPr lang="en-US"/>
                    </a:p>
                  </a:txBody>
                  <a:tcPr/>
                </a:tc>
                <a:tc>
                  <a:txBody>
                    <a:bodyPr/>
                    <a:lstStyle/>
                    <a:p>
                      <a:pPr marL="0" marR="0">
                        <a:lnSpc>
                          <a:spcPts val="1500"/>
                        </a:lnSpc>
                        <a:spcBef>
                          <a:spcPts val="0"/>
                        </a:spcBef>
                        <a:spcAft>
                          <a:spcPts val="750"/>
                        </a:spcAft>
                      </a:pPr>
                      <a:r>
                        <a:rPr lang="en-US" sz="1600" dirty="0">
                          <a:effectLst/>
                          <a:latin typeface="+mn-lt"/>
                        </a:rPr>
                        <a:t>Isometric resistance</a:t>
                      </a:r>
                      <a:endParaRPr lang="en-US" sz="1600"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 4 x 2 min (hand grip), 1 min rest between exercises, 30%-40% maximum voluntary contraction, 3 sessions/</a:t>
                      </a:r>
                      <a:r>
                        <a:rPr lang="en-US" sz="1200" dirty="0" err="1">
                          <a:effectLst/>
                          <a:latin typeface="+mn-lt"/>
                        </a:rPr>
                        <a:t>wk</a:t>
                      </a:r>
                      <a:endParaRPr lang="en-US" sz="1200" dirty="0">
                        <a:effectLst/>
                        <a:latin typeface="+mn-lt"/>
                      </a:endParaRPr>
                    </a:p>
                    <a:p>
                      <a:pPr marL="0" marR="0">
                        <a:lnSpc>
                          <a:spcPts val="1500"/>
                        </a:lnSpc>
                        <a:spcBef>
                          <a:spcPts val="0"/>
                        </a:spcBef>
                        <a:spcAft>
                          <a:spcPts val="0"/>
                        </a:spcAft>
                      </a:pPr>
                      <a:r>
                        <a:rPr lang="en-US" sz="1200" dirty="0">
                          <a:effectLst/>
                          <a:latin typeface="+mn-lt"/>
                        </a:rPr>
                        <a:t>● 8-10 </a:t>
                      </a:r>
                      <a:r>
                        <a:rPr lang="en-US" sz="1200" dirty="0" err="1">
                          <a:effectLst/>
                          <a:latin typeface="+mn-lt"/>
                        </a:rPr>
                        <a:t>wk</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a:effectLst/>
                          <a:latin typeface="+mn-lt"/>
                        </a:rPr>
                        <a:t>-5 mm Hg</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827399355"/>
                  </a:ext>
                </a:extLst>
              </a:tr>
              <a:tr h="570684">
                <a:tc>
                  <a:txBody>
                    <a:bodyPr/>
                    <a:lstStyle/>
                    <a:p>
                      <a:pPr marL="0" marR="0">
                        <a:lnSpc>
                          <a:spcPts val="1500"/>
                        </a:lnSpc>
                        <a:spcBef>
                          <a:spcPts val="0"/>
                        </a:spcBef>
                        <a:spcAft>
                          <a:spcPts val="750"/>
                        </a:spcAft>
                      </a:pPr>
                      <a:r>
                        <a:rPr lang="en-US" sz="1400" i="1" dirty="0">
                          <a:effectLst/>
                          <a:latin typeface="+mn-lt"/>
                        </a:rPr>
                        <a:t>Healthy diet</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dirty="0">
                          <a:effectLst/>
                          <a:latin typeface="+mn-lt"/>
                        </a:rPr>
                        <a:t>DASH dietary pattern </a:t>
                      </a:r>
                      <a:endParaRPr lang="en-US" sz="1600"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Diet rich in fruits, vegetables, whole grains, and low-fat dairy products with reduced content of saturated and total fats</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a:effectLst/>
                          <a:latin typeface="+mn-lt"/>
                        </a:rPr>
                        <a:t>-11 mm Hg</a:t>
                      </a:r>
                      <a:endParaRPr lang="en-US" sz="140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69045015"/>
                  </a:ext>
                </a:extLst>
              </a:tr>
              <a:tr h="570684">
                <a:tc>
                  <a:txBody>
                    <a:bodyPr/>
                    <a:lstStyle/>
                    <a:p>
                      <a:pPr marL="0" marR="0">
                        <a:lnSpc>
                          <a:spcPts val="1500"/>
                        </a:lnSpc>
                        <a:spcBef>
                          <a:spcPts val="0"/>
                        </a:spcBef>
                        <a:spcAft>
                          <a:spcPts val="750"/>
                        </a:spcAft>
                      </a:pPr>
                      <a:r>
                        <a:rPr lang="en-US" sz="1400" i="1" dirty="0">
                          <a:effectLst/>
                          <a:latin typeface="+mn-lt"/>
                        </a:rPr>
                        <a:t>Weight loss</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b="0" dirty="0">
                          <a:solidFill>
                            <a:schemeClr val="tx1"/>
                          </a:solidFill>
                          <a:effectLst/>
                          <a:latin typeface="+mn-lt"/>
                        </a:rPr>
                        <a:t>Weight/body fat</a:t>
                      </a:r>
                      <a:endParaRPr lang="en-US" sz="1600" b="0" dirty="0">
                        <a:solidFill>
                          <a:schemeClr val="tx1"/>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At least a 1 kg reduction in body weight for most adults who are overweight; however, attainment of an ideal body weight is optimal</a:t>
                      </a: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-5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-2/3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1063439709"/>
                  </a:ext>
                </a:extLst>
              </a:tr>
              <a:tr h="701100">
                <a:tc>
                  <a:txBody>
                    <a:bodyPr/>
                    <a:lstStyle/>
                    <a:p>
                      <a:pPr marL="0" marR="0">
                        <a:lnSpc>
                          <a:spcPts val="1500"/>
                        </a:lnSpc>
                        <a:spcBef>
                          <a:spcPts val="0"/>
                        </a:spcBef>
                        <a:spcAft>
                          <a:spcPts val="750"/>
                        </a:spcAft>
                      </a:pPr>
                      <a:r>
                        <a:rPr lang="en-US" sz="1400" i="1" dirty="0">
                          <a:effectLst/>
                          <a:latin typeface="+mn-lt"/>
                        </a:rPr>
                        <a:t>Reduced intake of dietary sodium</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solidFill>
                      <a:schemeClr val="accent1"/>
                    </a:solidFill>
                  </a:tcPr>
                </a:tc>
                <a:tc>
                  <a:txBody>
                    <a:bodyPr/>
                    <a:lstStyle/>
                    <a:p>
                      <a:pPr marL="0" marR="0">
                        <a:lnSpc>
                          <a:spcPts val="1500"/>
                        </a:lnSpc>
                        <a:spcBef>
                          <a:spcPts val="0"/>
                        </a:spcBef>
                        <a:spcAft>
                          <a:spcPts val="750"/>
                        </a:spcAft>
                      </a:pPr>
                      <a:r>
                        <a:rPr lang="en-US" sz="1600" b="1" dirty="0">
                          <a:solidFill>
                            <a:schemeClr val="accent1"/>
                          </a:solidFill>
                          <a:effectLst/>
                          <a:latin typeface="+mn-lt"/>
                        </a:rPr>
                        <a:t>Dietary sodium </a:t>
                      </a:r>
                      <a:endParaRPr lang="en-US" sz="1600" b="1" dirty="0">
                        <a:solidFill>
                          <a:schemeClr val="accent1"/>
                        </a:solidFill>
                        <a:effectLst/>
                        <a:latin typeface="+mn-lt"/>
                        <a:ea typeface="Calibri" panose="020F0502020204030204" pitchFamily="34" charset="0"/>
                        <a:cs typeface="Times New Roman" panose="02020603050405020304" pitchFamily="18" charset="0"/>
                      </a:endParaRPr>
                    </a:p>
                  </a:txBody>
                  <a:tcPr marR="3661" marT="3661" marB="3661" anchor="ctr"/>
                </a:tc>
                <a:tc>
                  <a:txBody>
                    <a:bodyPr/>
                    <a:lstStyle/>
                    <a:p>
                      <a:pPr marL="0" marR="0">
                        <a:lnSpc>
                          <a:spcPts val="1500"/>
                        </a:lnSpc>
                        <a:spcBef>
                          <a:spcPts val="0"/>
                        </a:spcBef>
                        <a:spcAft>
                          <a:spcPts val="0"/>
                        </a:spcAft>
                      </a:pPr>
                      <a:r>
                        <a:rPr lang="en-US" sz="1200" dirty="0">
                          <a:effectLst/>
                          <a:latin typeface="+mn-lt"/>
                        </a:rPr>
                        <a:t>Reduction of at least 1,000 mg/d reduction in most adults;</a:t>
                      </a:r>
                      <a:br>
                        <a:rPr lang="en-US" sz="1200" dirty="0">
                          <a:effectLst/>
                          <a:latin typeface="+mn-lt"/>
                        </a:rPr>
                      </a:br>
                      <a:r>
                        <a:rPr lang="en-US" sz="1200" dirty="0">
                          <a:effectLst/>
                          <a:latin typeface="+mn-lt"/>
                        </a:rPr>
                        <a:t>&lt;1,500 mg/d is optimal</a:t>
                      </a: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-5/6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a:txBody>
                    <a:bodyPr/>
                    <a:lstStyle/>
                    <a:p>
                      <a:pPr marL="0" marR="0">
                        <a:lnSpc>
                          <a:spcPts val="1500"/>
                        </a:lnSpc>
                        <a:spcBef>
                          <a:spcPts val="0"/>
                        </a:spcBef>
                        <a:spcAft>
                          <a:spcPts val="0"/>
                        </a:spcAft>
                      </a:pPr>
                      <a:r>
                        <a:rPr lang="en-US" sz="1400" dirty="0">
                          <a:effectLst/>
                          <a:latin typeface="+mn-lt"/>
                        </a:rPr>
                        <a:t>-2/3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tc vMerge="1">
                  <a:txBody>
                    <a:bodyPr/>
                    <a:lstStyle/>
                    <a:p>
                      <a:pPr marL="0" marR="0">
                        <a:lnSpc>
                          <a:spcPts val="1500"/>
                        </a:lnSpc>
                        <a:spcBef>
                          <a:spcPts val="0"/>
                        </a:spcBef>
                        <a:spcAft>
                          <a:spcPts val="750"/>
                        </a:spcAft>
                      </a:pPr>
                      <a:endParaRPr lang="en-US" sz="1050" dirty="0">
                        <a:solidFill>
                          <a:srgbClr val="002060"/>
                        </a:solidFill>
                        <a:effectLst/>
                        <a:latin typeface="Franklin Gothic Book" panose="020B0503020102020204" pitchFamily="34" charset="0"/>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3106765694"/>
                  </a:ext>
                </a:extLst>
              </a:tr>
              <a:tr h="609458">
                <a:tc>
                  <a:txBody>
                    <a:bodyPr/>
                    <a:lstStyle/>
                    <a:p>
                      <a:pPr marL="0" marR="0">
                        <a:lnSpc>
                          <a:spcPts val="1500"/>
                        </a:lnSpc>
                        <a:spcBef>
                          <a:spcPts val="0"/>
                        </a:spcBef>
                        <a:spcAft>
                          <a:spcPts val="750"/>
                        </a:spcAft>
                      </a:pPr>
                      <a:r>
                        <a:rPr lang="en-US" sz="1400" i="1" dirty="0">
                          <a:effectLst/>
                          <a:latin typeface="+mn-lt"/>
                        </a:rPr>
                        <a:t>Enhanced intake of dietary potassium</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lnB>
                      <a:noFill/>
                    </a:lnB>
                    <a:solidFill>
                      <a:schemeClr val="accent1"/>
                    </a:solidFill>
                  </a:tcPr>
                </a:tc>
                <a:tc>
                  <a:txBody>
                    <a:bodyPr/>
                    <a:lstStyle/>
                    <a:p>
                      <a:pPr marL="0" marR="0">
                        <a:lnSpc>
                          <a:spcPts val="1500"/>
                        </a:lnSpc>
                        <a:spcBef>
                          <a:spcPts val="0"/>
                        </a:spcBef>
                        <a:spcAft>
                          <a:spcPts val="750"/>
                        </a:spcAft>
                      </a:pPr>
                      <a:r>
                        <a:rPr lang="en-US" sz="1600" b="1" dirty="0">
                          <a:solidFill>
                            <a:schemeClr val="accent1"/>
                          </a:solidFill>
                          <a:effectLst/>
                          <a:latin typeface="+mn-lt"/>
                        </a:rPr>
                        <a:t>Dietary potassium </a:t>
                      </a:r>
                      <a:endParaRPr lang="en-US" sz="1600" b="1" dirty="0">
                        <a:solidFill>
                          <a:schemeClr val="accent1"/>
                        </a:solidFill>
                        <a:effectLst/>
                        <a:latin typeface="+mn-lt"/>
                        <a:ea typeface="Calibri" panose="020F0502020204030204" pitchFamily="34" charset="0"/>
                        <a:cs typeface="Times New Roman" panose="02020603050405020304" pitchFamily="18" charset="0"/>
                      </a:endParaRPr>
                    </a:p>
                  </a:txBody>
                  <a:tcPr marR="3661" marT="3661" marB="3661" anchor="ctr">
                    <a:lnB>
                      <a:noFill/>
                    </a:lnB>
                  </a:tcPr>
                </a:tc>
                <a:tc>
                  <a:txBody>
                    <a:bodyPr/>
                    <a:lstStyle/>
                    <a:p>
                      <a:pPr marL="0" marR="0">
                        <a:lnSpc>
                          <a:spcPts val="1500"/>
                        </a:lnSpc>
                        <a:spcBef>
                          <a:spcPts val="0"/>
                        </a:spcBef>
                        <a:spcAft>
                          <a:spcPts val="0"/>
                        </a:spcAft>
                      </a:pPr>
                      <a:r>
                        <a:rPr lang="en-US" sz="1200" dirty="0">
                          <a:effectLst/>
                          <a:latin typeface="+mn-lt"/>
                        </a:rPr>
                        <a:t>3,500-5,000 mg/d, preferably by consumption of a diet rich in potassium </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B>
                      <a:noFill/>
                    </a:lnB>
                  </a:tcPr>
                </a:tc>
                <a:tc>
                  <a:txBody>
                    <a:bodyPr/>
                    <a:lstStyle/>
                    <a:p>
                      <a:pPr marL="0" marR="0">
                        <a:lnSpc>
                          <a:spcPts val="1500"/>
                        </a:lnSpc>
                        <a:spcBef>
                          <a:spcPts val="0"/>
                        </a:spcBef>
                        <a:spcAft>
                          <a:spcPts val="0"/>
                        </a:spcAft>
                      </a:pPr>
                      <a:r>
                        <a:rPr lang="en-US" sz="1400" dirty="0">
                          <a:effectLst/>
                          <a:latin typeface="+mn-lt"/>
                        </a:rPr>
                        <a:t>-4/5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B>
                      <a:noFill/>
                    </a:lnB>
                  </a:tcPr>
                </a:tc>
                <a:tc>
                  <a:txBody>
                    <a:bodyPr/>
                    <a:lstStyle/>
                    <a:p>
                      <a:pPr marL="0" marR="0">
                        <a:lnSpc>
                          <a:spcPts val="1500"/>
                        </a:lnSpc>
                        <a:spcBef>
                          <a:spcPts val="0"/>
                        </a:spcBef>
                        <a:spcAft>
                          <a:spcPts val="0"/>
                        </a:spcAft>
                      </a:pPr>
                      <a:r>
                        <a:rPr lang="en-US" sz="1400" dirty="0">
                          <a:effectLst/>
                          <a:latin typeface="+mn-lt"/>
                        </a:rPr>
                        <a:t>-2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B>
                      <a:noFill/>
                    </a:lnB>
                  </a:tcPr>
                </a:tc>
                <a:tc>
                  <a:txBody>
                    <a:bodyPr/>
                    <a:lstStyle/>
                    <a:p>
                      <a:pPr marL="0" marR="0">
                        <a:lnSpc>
                          <a:spcPts val="1500"/>
                        </a:lnSpc>
                        <a:spcBef>
                          <a:spcPts val="0"/>
                        </a:spcBef>
                        <a:spcAft>
                          <a:spcPts val="750"/>
                        </a:spcAft>
                      </a:pPr>
                      <a:endParaRPr lang="en-US" sz="10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tc>
                <a:extLst>
                  <a:ext uri="{0D108BD9-81ED-4DB2-BD59-A6C34878D82A}">
                    <a16:rowId xmlns:a16="http://schemas.microsoft.com/office/drawing/2014/main" val="55894144"/>
                  </a:ext>
                </a:extLst>
              </a:tr>
              <a:tr h="736979">
                <a:tc>
                  <a:txBody>
                    <a:bodyPr/>
                    <a:lstStyle/>
                    <a:p>
                      <a:pPr marL="0" marR="0">
                        <a:lnSpc>
                          <a:spcPts val="1500"/>
                        </a:lnSpc>
                        <a:spcBef>
                          <a:spcPts val="0"/>
                        </a:spcBef>
                        <a:spcAft>
                          <a:spcPts val="750"/>
                        </a:spcAft>
                      </a:pPr>
                      <a:r>
                        <a:rPr lang="en-US" sz="1400" i="1" dirty="0">
                          <a:effectLst/>
                          <a:latin typeface="+mn-lt"/>
                        </a:rPr>
                        <a:t>Moderation in</a:t>
                      </a:r>
                      <a:br>
                        <a:rPr lang="en-US" sz="1400" i="1" dirty="0">
                          <a:effectLst/>
                          <a:latin typeface="+mn-lt"/>
                        </a:rPr>
                      </a:br>
                      <a:r>
                        <a:rPr lang="en-US" sz="1400" i="1" dirty="0">
                          <a:effectLst/>
                          <a:latin typeface="+mn-lt"/>
                        </a:rPr>
                        <a:t>alcohol intake</a:t>
                      </a:r>
                      <a:endParaRPr lang="en-US" sz="1400" i="1" dirty="0">
                        <a:solidFill>
                          <a:srgbClr val="002060"/>
                        </a:solidFill>
                        <a:effectLst/>
                        <a:latin typeface="+mn-lt"/>
                        <a:ea typeface="Calibri" panose="020F0502020204030204" pitchFamily="34" charset="0"/>
                        <a:cs typeface="Times New Roman" panose="02020603050405020304" pitchFamily="18" charset="0"/>
                      </a:endParaRPr>
                    </a:p>
                  </a:txBody>
                  <a:tcPr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a:lnSpc>
                          <a:spcPts val="1500"/>
                        </a:lnSpc>
                        <a:spcBef>
                          <a:spcPts val="0"/>
                        </a:spcBef>
                        <a:spcAft>
                          <a:spcPts val="750"/>
                        </a:spcAft>
                      </a:pPr>
                      <a:r>
                        <a:rPr lang="en-US" sz="1600" b="1" dirty="0">
                          <a:solidFill>
                            <a:schemeClr val="accent1"/>
                          </a:solidFill>
                          <a:effectLst/>
                          <a:latin typeface="+mn-lt"/>
                        </a:rPr>
                        <a:t>Alcohol consumption</a:t>
                      </a:r>
                      <a:endParaRPr lang="en-US" sz="1600" b="1" dirty="0">
                        <a:solidFill>
                          <a:schemeClr val="accent1"/>
                        </a:solidFill>
                        <a:effectLst/>
                        <a:latin typeface="+mn-lt"/>
                        <a:ea typeface="Calibri" panose="020F0502020204030204" pitchFamily="34" charset="0"/>
                        <a:cs typeface="Times New Roman" panose="02020603050405020304" pitchFamily="18" charset="0"/>
                      </a:endParaRPr>
                    </a:p>
                  </a:txBody>
                  <a:tcPr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0"/>
                        </a:spcAft>
                      </a:pPr>
                      <a:r>
                        <a:rPr lang="en-US" sz="1200" dirty="0">
                          <a:effectLst/>
                          <a:latin typeface="+mn-lt"/>
                        </a:rPr>
                        <a:t>In individuals who drink alcohol, reduce alcohol to:</a:t>
                      </a:r>
                    </a:p>
                    <a:p>
                      <a:pPr marL="0" marR="0">
                        <a:lnSpc>
                          <a:spcPts val="1500"/>
                        </a:lnSpc>
                        <a:spcBef>
                          <a:spcPts val="0"/>
                        </a:spcBef>
                        <a:spcAft>
                          <a:spcPts val="0"/>
                        </a:spcAft>
                      </a:pPr>
                      <a:r>
                        <a:rPr lang="en-US" sz="1200" dirty="0">
                          <a:effectLst/>
                          <a:latin typeface="+mn-lt"/>
                        </a:rPr>
                        <a:t>● Men: &lt;2 drinks daily</a:t>
                      </a:r>
                    </a:p>
                    <a:p>
                      <a:pPr marL="0" marR="0">
                        <a:lnSpc>
                          <a:spcPts val="1500"/>
                        </a:lnSpc>
                        <a:spcBef>
                          <a:spcPts val="0"/>
                        </a:spcBef>
                        <a:spcAft>
                          <a:spcPts val="0"/>
                        </a:spcAft>
                      </a:pPr>
                      <a:r>
                        <a:rPr lang="en-US" sz="1200" dirty="0">
                          <a:effectLst/>
                          <a:latin typeface="+mn-lt"/>
                        </a:rPr>
                        <a:t>● Women: &lt;1 drink daily</a:t>
                      </a:r>
                      <a:endParaRPr lang="en-US" sz="12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0"/>
                        </a:spcAft>
                      </a:pPr>
                      <a:r>
                        <a:rPr lang="en-US" sz="1400" dirty="0">
                          <a:effectLst/>
                          <a:latin typeface="+mn-lt"/>
                        </a:rPr>
                        <a:t>-4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0"/>
                        </a:spcAft>
                      </a:pPr>
                      <a:r>
                        <a:rPr lang="en-US" sz="1400" dirty="0">
                          <a:effectLst/>
                          <a:latin typeface="+mn-lt"/>
                        </a:rPr>
                        <a:t>-3 mm Hg</a:t>
                      </a:r>
                      <a:endParaRPr lang="en-US" sz="14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a:lnSpc>
                          <a:spcPts val="1500"/>
                        </a:lnSpc>
                        <a:spcBef>
                          <a:spcPts val="0"/>
                        </a:spcBef>
                        <a:spcAft>
                          <a:spcPts val="750"/>
                        </a:spcAft>
                      </a:pPr>
                      <a:endParaRPr lang="en-US" sz="1000" dirty="0">
                        <a:solidFill>
                          <a:srgbClr val="002060"/>
                        </a:solidFill>
                        <a:effectLst/>
                        <a:latin typeface="+mn-lt"/>
                        <a:ea typeface="Calibri" panose="020F0502020204030204" pitchFamily="34" charset="0"/>
                        <a:cs typeface="Times New Roman" panose="02020603050405020304" pitchFamily="18" charset="0"/>
                      </a:endParaRPr>
                    </a:p>
                  </a:txBody>
                  <a:tcPr marL="3661" marR="3661" marT="3661" marB="3661" anchor="ctr">
                    <a:lnL>
                      <a:noFill/>
                    </a:lnL>
                  </a:tcPr>
                </a:tc>
                <a:extLst>
                  <a:ext uri="{0D108BD9-81ED-4DB2-BD59-A6C34878D82A}">
                    <a16:rowId xmlns:a16="http://schemas.microsoft.com/office/drawing/2014/main" val="1572572112"/>
                  </a:ext>
                </a:extLst>
              </a:tr>
            </a:tbl>
          </a:graphicData>
        </a:graphic>
      </p:graphicFrame>
      <p:sp>
        <p:nvSpPr>
          <p:cNvPr id="5" name="Title 4"/>
          <p:cNvSpPr>
            <a:spLocks noGrp="1"/>
          </p:cNvSpPr>
          <p:nvPr>
            <p:ph type="title"/>
          </p:nvPr>
        </p:nvSpPr>
        <p:spPr>
          <a:xfrm>
            <a:off x="632010" y="93382"/>
            <a:ext cx="11214846" cy="381000"/>
          </a:xfrm>
          <a:noFill/>
        </p:spPr>
        <p:txBody>
          <a:bodyPr>
            <a:noAutofit/>
          </a:bodyPr>
          <a:lstStyle/>
          <a:p>
            <a:pPr algn="ctr"/>
            <a:r>
              <a:rPr lang="en-US" altLang="en-US" sz="2200" b="1" dirty="0">
                <a:latin typeface="Convection Medium" panose="020B0604040501040203" pitchFamily="34" charset="0"/>
                <a:ea typeface="Times New Roman" panose="02020603050405020304" pitchFamily="18" charset="0"/>
                <a:cs typeface="Times New Roman" panose="02020603050405020304" pitchFamily="18" charset="0"/>
              </a:rPr>
              <a:t>Best Proven Nonpharmacologic Interventions for Prevention and Treatment of Hypertension*</a:t>
            </a:r>
            <a:endParaRPr lang="en-US" sz="2200" dirty="0">
              <a:latin typeface="Convection Medium" panose="020B0604040501040203" pitchFamily="34" charset="0"/>
            </a:endParaRPr>
          </a:p>
        </p:txBody>
      </p:sp>
      <p:sp>
        <p:nvSpPr>
          <p:cNvPr id="2" name="Rectangle 1">
            <a:extLst>
              <a:ext uri="{FF2B5EF4-FFF2-40B4-BE49-F238E27FC236}">
                <a16:creationId xmlns:a16="http://schemas.microsoft.com/office/drawing/2014/main" id="{5D96EF5D-F510-AB20-D9D8-E7D05D1F5A07}"/>
              </a:ext>
            </a:extLst>
          </p:cNvPr>
          <p:cNvSpPr/>
          <p:nvPr/>
        </p:nvSpPr>
        <p:spPr>
          <a:xfrm>
            <a:off x="416030" y="4329953"/>
            <a:ext cx="11740111" cy="2045684"/>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ooter Placeholder 3">
            <a:extLst>
              <a:ext uri="{FF2B5EF4-FFF2-40B4-BE49-F238E27FC236}">
                <a16:creationId xmlns:a16="http://schemas.microsoft.com/office/drawing/2014/main" id="{FD335D62-BE7B-2341-51EA-DA3F30E1E258}"/>
              </a:ext>
            </a:extLst>
          </p:cNvPr>
          <p:cNvSpPr>
            <a:spLocks noGrp="1"/>
          </p:cNvSpPr>
          <p:nvPr>
            <p:ph type="ftr" sz="quarter" idx="3"/>
          </p:nvPr>
        </p:nvSpPr>
        <p:spPr>
          <a:xfrm>
            <a:off x="838200" y="6457950"/>
            <a:ext cx="8895348" cy="365125"/>
          </a:xfrm>
        </p:spPr>
        <p:txBody>
          <a:bodyPr/>
          <a:lstStyle/>
          <a:p>
            <a:r>
              <a:rPr lang="en-US" dirty="0"/>
              <a:t>DASH, dietary approaches to stop hypertension; SBP, systolic blood pressure.</a:t>
            </a:r>
          </a:p>
          <a:p>
            <a:r>
              <a:rPr lang="en-US" dirty="0" err="1"/>
              <a:t>Semlitsch</a:t>
            </a:r>
            <a:r>
              <a:rPr lang="en-US" dirty="0"/>
              <a:t> T, et al. </a:t>
            </a:r>
            <a:r>
              <a:rPr lang="en-US" i="1" dirty="0"/>
              <a:t>Cochrane Database Syst Rev. </a:t>
            </a:r>
            <a:r>
              <a:rPr lang="en-US" dirty="0"/>
              <a:t>2021;2:CD008274. </a:t>
            </a:r>
          </a:p>
        </p:txBody>
      </p:sp>
    </p:spTree>
    <p:extLst>
      <p:ext uri="{BB962C8B-B14F-4D97-AF65-F5344CB8AC3E}">
        <p14:creationId xmlns:p14="http://schemas.microsoft.com/office/powerpoint/2010/main" val="13168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2">
            <a:extLst>
              <a:ext uri="{FF2B5EF4-FFF2-40B4-BE49-F238E27FC236}">
                <a16:creationId xmlns:a16="http://schemas.microsoft.com/office/drawing/2014/main" id="{ADBC26B1-75D0-2410-8FBE-5A2D35E65FF5}"/>
              </a:ext>
            </a:extLst>
          </p:cNvPr>
          <p:cNvSpPr>
            <a:spLocks noGrp="1"/>
          </p:cNvSpPr>
          <p:nvPr>
            <p:ph type="title"/>
          </p:nvPr>
        </p:nvSpPr>
        <p:spPr>
          <a:xfrm>
            <a:off x="838200" y="188257"/>
            <a:ext cx="10515600" cy="1105949"/>
          </a:xfrm>
        </p:spPr>
        <p:txBody>
          <a:bodyPr>
            <a:normAutofit fontScale="90000"/>
          </a:bodyPr>
          <a:lstStyle/>
          <a:p>
            <a:r>
              <a:rPr lang="en-US" dirty="0"/>
              <a:t>Drugs and Other Substances With the Potential to Induce or Exacerbate Elevated BP and Hypertension</a:t>
            </a:r>
          </a:p>
        </p:txBody>
      </p:sp>
      <p:graphicFrame>
        <p:nvGraphicFramePr>
          <p:cNvPr id="3" name="Table 4">
            <a:extLst>
              <a:ext uri="{FF2B5EF4-FFF2-40B4-BE49-F238E27FC236}">
                <a16:creationId xmlns:a16="http://schemas.microsoft.com/office/drawing/2014/main" id="{584C2DCD-4447-4D8D-2BA4-3303664FDB86}"/>
              </a:ext>
            </a:extLst>
          </p:cNvPr>
          <p:cNvGraphicFramePr>
            <a:graphicFrameLocks noGrp="1"/>
          </p:cNvGraphicFramePr>
          <p:nvPr>
            <p:extLst>
              <p:ext uri="{D42A27DB-BD31-4B8C-83A1-F6EECF244321}">
                <p14:modId xmlns:p14="http://schemas.microsoft.com/office/powerpoint/2010/main" val="2568717758"/>
              </p:ext>
            </p:extLst>
          </p:nvPr>
        </p:nvGraphicFramePr>
        <p:xfrm>
          <a:off x="3138394" y="1484977"/>
          <a:ext cx="5915212" cy="4693920"/>
        </p:xfrm>
        <a:graphic>
          <a:graphicData uri="http://schemas.openxmlformats.org/drawingml/2006/table">
            <a:tbl>
              <a:tblPr>
                <a:tableStyleId>{5C22544A-7EE6-4342-B048-85BDC9FD1C3A}</a:tableStyleId>
              </a:tblPr>
              <a:tblGrid>
                <a:gridCol w="5915212">
                  <a:extLst>
                    <a:ext uri="{9D8B030D-6E8A-4147-A177-3AD203B41FA5}">
                      <a16:colId xmlns:a16="http://schemas.microsoft.com/office/drawing/2014/main" val="1698213297"/>
                    </a:ext>
                  </a:extLst>
                </a:gridCol>
              </a:tblGrid>
              <a:tr h="414809">
                <a:tc>
                  <a:txBody>
                    <a:bodyPr/>
                    <a:lstStyle/>
                    <a:p>
                      <a:r>
                        <a:rPr lang="en-US" sz="2200" dirty="0">
                          <a:latin typeface="Calibri" panose="020F0502020204030204" pitchFamily="34" charset="0"/>
                          <a:cs typeface="Calibri" panose="020F0502020204030204" pitchFamily="34" charset="0"/>
                        </a:rPr>
                        <a:t>NSAIDs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74112775"/>
                  </a:ext>
                </a:extLst>
              </a:tr>
              <a:tr h="414809">
                <a:tc>
                  <a:txBody>
                    <a:bodyPr/>
                    <a:lstStyle/>
                    <a:p>
                      <a:r>
                        <a:rPr lang="en-US" sz="2200" dirty="0">
                          <a:latin typeface="Calibri" panose="020F0502020204030204" pitchFamily="34" charset="0"/>
                          <a:cs typeface="Calibri" panose="020F0502020204030204" pitchFamily="34" charset="0"/>
                        </a:rPr>
                        <a:t>Oral contraceptives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7523936"/>
                  </a:ext>
                </a:extLst>
              </a:tr>
              <a:tr h="414809">
                <a:tc>
                  <a:txBody>
                    <a:bodyPr/>
                    <a:lstStyle/>
                    <a:p>
                      <a:r>
                        <a:rPr lang="en-US" sz="2200" dirty="0">
                          <a:latin typeface="Calibri" panose="020F0502020204030204" pitchFamily="34" charset="0"/>
                          <a:cs typeface="Calibri" panose="020F0502020204030204" pitchFamily="34" charset="0"/>
                        </a:rPr>
                        <a:t>Sympathomimetic</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14999626"/>
                  </a:ext>
                </a:extLst>
              </a:tr>
              <a:tr h="414809">
                <a:tc>
                  <a:txBody>
                    <a:bodyPr/>
                    <a:lstStyle/>
                    <a:p>
                      <a:r>
                        <a:rPr lang="en-US" sz="2200" dirty="0">
                          <a:latin typeface="Calibri" panose="020F0502020204030204" pitchFamily="34" charset="0"/>
                          <a:cs typeface="Calibri" panose="020F0502020204030204" pitchFamily="34" charset="0"/>
                        </a:rPr>
                        <a:t>Cyclosporine, tacrolimus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83218616"/>
                  </a:ext>
                </a:extLst>
              </a:tr>
              <a:tr h="414809">
                <a:tc>
                  <a:txBody>
                    <a:bodyPr/>
                    <a:lstStyle/>
                    <a:p>
                      <a:r>
                        <a:rPr lang="en-US" sz="2200" dirty="0">
                          <a:latin typeface="Calibri" panose="020F0502020204030204" pitchFamily="34" charset="0"/>
                          <a:cs typeface="Calibri" panose="020F0502020204030204" pitchFamily="34" charset="0"/>
                        </a:rPr>
                        <a:t>Erythropoietin</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00162053"/>
                  </a:ext>
                </a:extLst>
              </a:tr>
              <a:tr h="414809">
                <a:tc>
                  <a:txBody>
                    <a:bodyPr/>
                    <a:lstStyle/>
                    <a:p>
                      <a:r>
                        <a:rPr lang="en-US" sz="2200" dirty="0">
                          <a:latin typeface="Calibri" panose="020F0502020204030204" pitchFamily="34" charset="0"/>
                          <a:cs typeface="Calibri" panose="020F0502020204030204" pitchFamily="34" charset="0"/>
                        </a:rPr>
                        <a:t>VEGF inhibitors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5838862"/>
                  </a:ext>
                </a:extLst>
              </a:tr>
              <a:tr h="414809">
                <a:tc>
                  <a:txBody>
                    <a:bodyPr/>
                    <a:lstStyle/>
                    <a:p>
                      <a:r>
                        <a:rPr lang="en-US" sz="2200" dirty="0">
                          <a:latin typeface="Calibri" panose="020F0502020204030204" pitchFamily="34" charset="0"/>
                          <a:cs typeface="Calibri" panose="020F0502020204030204" pitchFamily="34" charset="0"/>
                        </a:rPr>
                        <a:t>Alcohol</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4261147"/>
                  </a:ext>
                </a:extLst>
              </a:tr>
              <a:tr h="414809">
                <a:tc>
                  <a:txBody>
                    <a:bodyPr/>
                    <a:lstStyle/>
                    <a:p>
                      <a:r>
                        <a:rPr lang="en-US" sz="2200" dirty="0">
                          <a:latin typeface="Calibri" panose="020F0502020204030204" pitchFamily="34" charset="0"/>
                          <a:cs typeface="Calibri" panose="020F0502020204030204" pitchFamily="34" charset="0"/>
                        </a:rPr>
                        <a:t>Cocaine</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97827682"/>
                  </a:ext>
                </a:extLst>
              </a:tr>
              <a:tr h="414809">
                <a:tc>
                  <a:txBody>
                    <a:bodyPr/>
                    <a:lstStyle/>
                    <a:p>
                      <a:r>
                        <a:rPr lang="en-US" sz="2200" dirty="0">
                          <a:latin typeface="Calibri" panose="020F0502020204030204" pitchFamily="34" charset="0"/>
                          <a:cs typeface="Calibri" panose="020F0502020204030204" pitchFamily="34" charset="0"/>
                        </a:rPr>
                        <a:t>Amphetamines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01684803"/>
                  </a:ext>
                </a:extLst>
              </a:tr>
              <a:tr h="414809">
                <a:tc>
                  <a:txBody>
                    <a:bodyPr/>
                    <a:lstStyle/>
                    <a:p>
                      <a:r>
                        <a:rPr lang="en-US" sz="2200" dirty="0">
                          <a:latin typeface="Calibri" panose="020F0502020204030204" pitchFamily="34" charset="0"/>
                          <a:cs typeface="Calibri" panose="020F0502020204030204" pitchFamily="34" charset="0"/>
                        </a:rPr>
                        <a:t>Antidepressants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60529354"/>
                  </a:ext>
                </a:extLst>
              </a:tr>
              <a:tr h="414809">
                <a:tc>
                  <a:txBody>
                    <a:bodyPr/>
                    <a:lstStyle/>
                    <a:p>
                      <a:r>
                        <a:rPr lang="en-US" sz="2200" dirty="0">
                          <a:latin typeface="Calibri" panose="020F0502020204030204" pitchFamily="34" charset="0"/>
                          <a:cs typeface="Calibri" panose="020F0502020204030204" pitchFamily="34" charset="0"/>
                        </a:rPr>
                        <a:t>Glucocorticoids, mineralocorticoids</a:t>
                      </a:r>
                    </a:p>
                  </a:txBody>
                  <a:tcPr marL="274320" anchor="ctr">
                    <a:lnL w="12700" cap="flat" cmpd="sng" algn="ctr">
                      <a:solidFill>
                        <a:srgbClr val="C1D1F1"/>
                      </a:solidFill>
                      <a:prstDash val="solid"/>
                      <a:round/>
                      <a:headEnd type="none" w="med" len="med"/>
                      <a:tailEnd type="none" w="med" len="med"/>
                    </a:lnL>
                    <a:lnR w="12700" cap="flat" cmpd="sng" algn="ctr">
                      <a:solidFill>
                        <a:srgbClr val="C1D1F1"/>
                      </a:solidFill>
                      <a:prstDash val="solid"/>
                      <a:round/>
                      <a:headEnd type="none" w="med" len="med"/>
                      <a:tailEnd type="none" w="med" len="med"/>
                    </a:lnR>
                    <a:lnT w="12700" cap="flat" cmpd="sng" algn="ctr">
                      <a:solidFill>
                        <a:srgbClr val="C1D1F1"/>
                      </a:solidFill>
                      <a:prstDash val="solid"/>
                      <a:round/>
                      <a:headEnd type="none" w="med" len="med"/>
                      <a:tailEnd type="none" w="med" len="med"/>
                    </a:lnT>
                    <a:lnB w="12700" cap="flat" cmpd="sng" algn="ctr">
                      <a:solidFill>
                        <a:srgbClr val="C1D1F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121840649"/>
                  </a:ext>
                </a:extLst>
              </a:tr>
            </a:tbl>
          </a:graphicData>
        </a:graphic>
      </p:graphicFrame>
      <p:sp>
        <p:nvSpPr>
          <p:cNvPr id="6" name="Footer Placeholder 5">
            <a:extLst>
              <a:ext uri="{FF2B5EF4-FFF2-40B4-BE49-F238E27FC236}">
                <a16:creationId xmlns:a16="http://schemas.microsoft.com/office/drawing/2014/main" id="{A4C6B14D-26B6-9BB3-CE67-1AE7D7433BEF}"/>
              </a:ext>
            </a:extLst>
          </p:cNvPr>
          <p:cNvSpPr>
            <a:spLocks noGrp="1"/>
          </p:cNvSpPr>
          <p:nvPr>
            <p:ph type="ftr" sz="quarter" idx="3"/>
          </p:nvPr>
        </p:nvSpPr>
        <p:spPr/>
        <p:txBody>
          <a:bodyPr/>
          <a:lstStyle/>
          <a:p>
            <a:r>
              <a:rPr lang="it-IT" dirty="0"/>
              <a:t>NSAID, non-steroidal anti-inflammatory drug; VEGF, vascular endothelial growth factor.</a:t>
            </a:r>
          </a:p>
          <a:p>
            <a:r>
              <a:rPr lang="it-IT" dirty="0"/>
              <a:t>Adapted from Carey RM, et al. </a:t>
            </a:r>
            <a:r>
              <a:rPr lang="it-IT" i="1" dirty="0"/>
              <a:t>Hypertension. </a:t>
            </a:r>
            <a:r>
              <a:rPr lang="it-IT" dirty="0"/>
              <a:t>2018;72(5):e53-e90. </a:t>
            </a:r>
          </a:p>
        </p:txBody>
      </p:sp>
    </p:spTree>
    <p:extLst>
      <p:ext uri="{BB962C8B-B14F-4D97-AF65-F5344CB8AC3E}">
        <p14:creationId xmlns:p14="http://schemas.microsoft.com/office/powerpoint/2010/main" val="6731274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38200" y="2119053"/>
            <a:ext cx="10515600" cy="2560523"/>
          </a:xfrm>
        </p:spPr>
        <p:txBody>
          <a:bodyPr>
            <a:normAutofit/>
          </a:bodyPr>
          <a:lstStyle/>
          <a:p>
            <a:pPr>
              <a:lnSpc>
                <a:spcPct val="150000"/>
              </a:lnSpc>
            </a:pPr>
            <a:r>
              <a:rPr lang="en-US" sz="3600" dirty="0"/>
              <a:t>White coat hypertension (anxiety)</a:t>
            </a:r>
          </a:p>
          <a:p>
            <a:pPr>
              <a:lnSpc>
                <a:spcPct val="150000"/>
              </a:lnSpc>
            </a:pPr>
            <a:r>
              <a:rPr lang="en-US" sz="3600" dirty="0"/>
              <a:t>Poor medication adherence</a:t>
            </a:r>
          </a:p>
        </p:txBody>
      </p:sp>
      <p:sp>
        <p:nvSpPr>
          <p:cNvPr id="2" name="Title 1"/>
          <p:cNvSpPr>
            <a:spLocks noGrp="1"/>
          </p:cNvSpPr>
          <p:nvPr>
            <p:ph type="title"/>
          </p:nvPr>
        </p:nvSpPr>
        <p:spPr>
          <a:xfrm>
            <a:off x="838200" y="188257"/>
            <a:ext cx="10515600" cy="1105949"/>
          </a:xfrm>
        </p:spPr>
        <p:txBody>
          <a:bodyPr/>
          <a:lstStyle/>
          <a:p>
            <a:r>
              <a:rPr lang="en-US" dirty="0"/>
              <a:t>Two Most Common Non-Disease Causes for Apparent Resistant Hypertension</a:t>
            </a:r>
          </a:p>
        </p:txBody>
      </p:sp>
    </p:spTree>
    <p:extLst>
      <p:ext uri="{BB962C8B-B14F-4D97-AF65-F5344CB8AC3E}">
        <p14:creationId xmlns:p14="http://schemas.microsoft.com/office/powerpoint/2010/main" val="13864695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10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3">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3">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 calcmode="lin" valueType="num">
                                      <p:cBhvr>
                                        <p:cTn id="15" dur="10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3">
                                            <p:txEl>
                                              <p:pRg st="1" end="1"/>
                                            </p:txEl>
                                          </p:spTgt>
                                        </p:tgtEl>
                                        <p:attrNameLst>
                                          <p:attrName>ppt_h</p:attrName>
                                        </p:attrNameLst>
                                      </p:cBhvr>
                                      <p:tavLst>
                                        <p:tav tm="0">
                                          <p:val>
                                            <p:fltVal val="0"/>
                                          </p:val>
                                        </p:tav>
                                        <p:tav tm="100000">
                                          <p:val>
                                            <p:strVal val="#ppt_h"/>
                                          </p:val>
                                        </p:tav>
                                      </p:tavLst>
                                    </p:anim>
                                    <p:anim calcmode="lin" valueType="num">
                                      <p:cBhvr>
                                        <p:cTn id="17" dur="1000" fill="hold"/>
                                        <p:tgtEl>
                                          <p:spTgt spid="3">
                                            <p:txEl>
                                              <p:pRg st="1" end="1"/>
                                            </p:txEl>
                                          </p:spTgt>
                                        </p:tgtEl>
                                        <p:attrNameLst>
                                          <p:attrName>style.rotation</p:attrName>
                                        </p:attrNameLst>
                                      </p:cBhvr>
                                      <p:tavLst>
                                        <p:tav tm="0">
                                          <p:val>
                                            <p:fltVal val="90"/>
                                          </p:val>
                                        </p:tav>
                                        <p:tav tm="100000">
                                          <p:val>
                                            <p:fltVal val="0"/>
                                          </p:val>
                                        </p:tav>
                                      </p:tavLst>
                                    </p:anim>
                                    <p:animEffect transition="in" filter="fade">
                                      <p:cBhvr>
                                        <p:cTn id="18" dur="1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82AA3A7-B62D-47A1-AD07-3E7B27D53E49}"/>
              </a:ext>
            </a:extLst>
          </p:cNvPr>
          <p:cNvPicPr>
            <a:picLocks noChangeAspect="1"/>
          </p:cNvPicPr>
          <p:nvPr/>
        </p:nvPicPr>
        <p:blipFill rotWithShape="1">
          <a:blip r:embed="rId2">
            <a:lum bright="-20000" contrast="40000"/>
          </a:blip>
          <a:srcRect t="4020" b="47825"/>
          <a:stretch/>
        </p:blipFill>
        <p:spPr>
          <a:xfrm>
            <a:off x="1614609" y="1223363"/>
            <a:ext cx="8962782" cy="4983822"/>
          </a:xfrm>
          <a:prstGeom prst="rect">
            <a:avLst/>
          </a:prstGeom>
        </p:spPr>
      </p:pic>
      <p:sp>
        <p:nvSpPr>
          <p:cNvPr id="2" name="Rectangle 1">
            <a:extLst>
              <a:ext uri="{FF2B5EF4-FFF2-40B4-BE49-F238E27FC236}">
                <a16:creationId xmlns:a16="http://schemas.microsoft.com/office/drawing/2014/main" id="{F6C85FE8-2D4B-DF59-5D75-35341834C378}"/>
              </a:ext>
            </a:extLst>
          </p:cNvPr>
          <p:cNvSpPr/>
          <p:nvPr/>
        </p:nvSpPr>
        <p:spPr>
          <a:xfrm>
            <a:off x="762000" y="0"/>
            <a:ext cx="1143000" cy="304800"/>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a:p>
        </p:txBody>
      </p:sp>
      <p:sp>
        <p:nvSpPr>
          <p:cNvPr id="5" name="Title 4">
            <a:extLst>
              <a:ext uri="{FF2B5EF4-FFF2-40B4-BE49-F238E27FC236}">
                <a16:creationId xmlns:a16="http://schemas.microsoft.com/office/drawing/2014/main" id="{3A458D3D-8E10-0C7C-5560-E5CF863A007E}"/>
              </a:ext>
            </a:extLst>
          </p:cNvPr>
          <p:cNvSpPr>
            <a:spLocks noGrp="1"/>
          </p:cNvSpPr>
          <p:nvPr>
            <p:ph type="title"/>
          </p:nvPr>
        </p:nvSpPr>
        <p:spPr/>
        <p:txBody>
          <a:bodyPr/>
          <a:lstStyle/>
          <a:p>
            <a:r>
              <a:rPr lang="en-US" dirty="0"/>
              <a:t>Management of Resistant Hypertension</a:t>
            </a:r>
          </a:p>
        </p:txBody>
      </p:sp>
      <p:sp>
        <p:nvSpPr>
          <p:cNvPr id="7" name="Footer Placeholder 6">
            <a:extLst>
              <a:ext uri="{FF2B5EF4-FFF2-40B4-BE49-F238E27FC236}">
                <a16:creationId xmlns:a16="http://schemas.microsoft.com/office/drawing/2014/main" id="{AD11B22B-FFD1-1EA4-FF48-A03A3E3FCF64}"/>
              </a:ext>
            </a:extLst>
          </p:cNvPr>
          <p:cNvSpPr>
            <a:spLocks noGrp="1"/>
          </p:cNvSpPr>
          <p:nvPr>
            <p:ph type="ftr" sz="quarter" idx="3"/>
          </p:nvPr>
        </p:nvSpPr>
        <p:spPr/>
        <p:txBody>
          <a:bodyPr/>
          <a:lstStyle/>
          <a:p>
            <a:r>
              <a:rPr lang="it-IT" dirty="0"/>
              <a:t>Carey RM, et al. </a:t>
            </a:r>
            <a:r>
              <a:rPr lang="it-IT" i="1" dirty="0"/>
              <a:t>Hypertension. </a:t>
            </a:r>
            <a:r>
              <a:rPr lang="it-IT" dirty="0"/>
              <a:t>2018;72(5):e53-e90. </a:t>
            </a:r>
          </a:p>
        </p:txBody>
      </p:sp>
    </p:spTree>
    <p:extLst>
      <p:ext uri="{BB962C8B-B14F-4D97-AF65-F5344CB8AC3E}">
        <p14:creationId xmlns:p14="http://schemas.microsoft.com/office/powerpoint/2010/main" val="6474667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DHOTG">
  <a:themeElements>
    <a:clrScheme name="DHOTG -OFFICIAL-FINAL">
      <a:dk1>
        <a:srgbClr val="000000"/>
      </a:dk1>
      <a:lt1>
        <a:sysClr val="window" lastClr="FFFFFF"/>
      </a:lt1>
      <a:dk2>
        <a:srgbClr val="373648"/>
      </a:dk2>
      <a:lt2>
        <a:srgbClr val="F3F3F3"/>
      </a:lt2>
      <a:accent1>
        <a:srgbClr val="00539B"/>
      </a:accent1>
      <a:accent2>
        <a:srgbClr val="001A57"/>
      </a:accent2>
      <a:accent3>
        <a:srgbClr val="0736A4"/>
      </a:accent3>
      <a:accent4>
        <a:srgbClr val="005587"/>
      </a:accent4>
      <a:accent5>
        <a:srgbClr val="0577B1"/>
      </a:accent5>
      <a:accent6>
        <a:srgbClr val="339898"/>
      </a:accent6>
      <a:hlink>
        <a:srgbClr val="00539B"/>
      </a:hlink>
      <a:folHlink>
        <a:srgbClr val="666666"/>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HOTG" id="{C0648E09-1E89-2E4D-B232-69DC4BC48E1C}" vid="{762E6EF4-10C7-7242-B669-96A1E6922AF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DHOTG</Template>
  <TotalTime>0</TotalTime>
  <Words>910</Words>
  <Application>Microsoft Office PowerPoint</Application>
  <PresentationFormat>Widescreen</PresentationFormat>
  <Paragraphs>107</Paragraphs>
  <Slides>10</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Calibri</vt:lpstr>
      <vt:lpstr>Convection Medium</vt:lpstr>
      <vt:lpstr>DHOTG</vt:lpstr>
      <vt:lpstr>What Do Our Latest Guidelines Recommend?</vt:lpstr>
      <vt:lpstr>Disclaimer</vt:lpstr>
      <vt:lpstr>Duality of Interest</vt:lpstr>
      <vt:lpstr>True Resistant Hypertension</vt:lpstr>
      <vt:lpstr>ALL of the Following Must Be Present Before Making a Diagnosis of TRUE Resistant Hypertension</vt:lpstr>
      <vt:lpstr>Best Proven Nonpharmacologic Interventions for Prevention and Treatment of Hypertension*</vt:lpstr>
      <vt:lpstr>Drugs and Other Substances With the Potential to Induce or Exacerbate Elevated BP and Hypertension</vt:lpstr>
      <vt:lpstr>Two Most Common Non-Disease Causes for Apparent Resistant Hypertension</vt:lpstr>
      <vt:lpstr>Management of Resistant Hypertension</vt:lpstr>
      <vt:lpstr>Key Messages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2022-11-10T14:29:07Z</dcterms:created>
  <dcterms:modified xsi:type="dcterms:W3CDTF">2022-11-10T14:40:03Z</dcterms:modified>
</cp:coreProperties>
</file>