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autoCompressPictures="0">
  <p:sldMasterIdLst>
    <p:sldMasterId id="2147483660" r:id="rId1"/>
  </p:sldMasterIdLst>
  <p:notesMasterIdLst>
    <p:notesMasterId r:id="rId13"/>
  </p:notesMasterIdLst>
  <p:sldIdLst>
    <p:sldId id="257" r:id="rId2"/>
    <p:sldId id="256" r:id="rId3"/>
    <p:sldId id="262" r:id="rId4"/>
    <p:sldId id="395" r:id="rId5"/>
    <p:sldId id="360" r:id="rId6"/>
    <p:sldId id="377" r:id="rId7"/>
    <p:sldId id="385" r:id="rId8"/>
    <p:sldId id="378" r:id="rId9"/>
    <p:sldId id="393" r:id="rId10"/>
    <p:sldId id="376" r:id="rId11"/>
    <p:sldId id="391" r:id="rId1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462" userDrawn="1">
          <p15:clr>
            <a:srgbClr val="A4A3A4"/>
          </p15:clr>
        </p15:guide>
        <p15:guide id="2" pos="4752" userDrawn="1">
          <p15:clr>
            <a:srgbClr val="A4A3A4"/>
          </p15:clr>
        </p15:guide>
        <p15:guide id="3" orient="horz" pos="1554" userDrawn="1">
          <p15:clr>
            <a:srgbClr val="A4A3A4"/>
          </p15:clr>
        </p15:guide>
        <p15:guide id="4" pos="7464" userDrawn="1">
          <p15:clr>
            <a:srgbClr val="A4A3A4"/>
          </p15:clr>
        </p15:guide>
        <p15:guide id="5" pos="4272" userDrawn="1">
          <p15:clr>
            <a:srgbClr val="A4A3A4"/>
          </p15:clr>
        </p15:guide>
        <p15:guide id="6" orient="horz" pos="3270" userDrawn="1">
          <p15:clr>
            <a:srgbClr val="A4A3A4"/>
          </p15:clr>
        </p15:guide>
        <p15:guide id="7" pos="1458" userDrawn="1">
          <p15:clr>
            <a:srgbClr val="A4A3A4"/>
          </p15:clr>
        </p15:guide>
        <p15:guide id="8" pos="3517" userDrawn="1">
          <p15:clr>
            <a:srgbClr val="A4A3A4"/>
          </p15:clr>
        </p15:guide>
        <p15:guide id="9" orient="horz" pos="960" userDrawn="1">
          <p15:clr>
            <a:srgbClr val="A4A3A4"/>
          </p15:clr>
        </p15:guide>
        <p15:guide id="10" orient="horz" pos="2400" userDrawn="1">
          <p15:clr>
            <a:srgbClr val="A4A3A4"/>
          </p15:clr>
        </p15:guide>
        <p15:guide id="11" orient="horz" pos="3322" userDrawn="1">
          <p15:clr>
            <a:srgbClr val="A4A3A4"/>
          </p15:clr>
        </p15:guide>
        <p15:guide id="12" pos="1416" userDrawn="1">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0000000-0000-0000-0000-000000000000}" name="Author" initials="A" userId="Author"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83838"/>
    <a:srgbClr val="660066"/>
    <a:srgbClr val="FF99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621"/>
    <p:restoredTop sz="96327"/>
  </p:normalViewPr>
  <p:slideViewPr>
    <p:cSldViewPr snapToGrid="0">
      <p:cViewPr varScale="1">
        <p:scale>
          <a:sx n="95" d="100"/>
          <a:sy n="95" d="100"/>
        </p:scale>
        <p:origin x="102" y="318"/>
      </p:cViewPr>
      <p:guideLst>
        <p:guide orient="horz" pos="462"/>
        <p:guide pos="4752"/>
        <p:guide orient="horz" pos="1554"/>
        <p:guide pos="7464"/>
        <p:guide pos="4272"/>
        <p:guide orient="horz" pos="3270"/>
        <p:guide pos="1458"/>
        <p:guide pos="3517"/>
        <p:guide orient="horz" pos="960"/>
        <p:guide orient="horz" pos="2400"/>
        <p:guide orient="horz" pos="3322"/>
        <p:guide pos="1416"/>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18" Type="http://schemas.microsoft.com/office/2018/10/relationships/authors" Target="author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E575454-C377-B345-8B2C-EF3AD7A6C819}" type="datetimeFigureOut">
              <a:rPr lang="en-US" smtClean="0"/>
              <a:t>11/10/2022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B6B113A-BE07-C949-8D20-647FF8A124AE}" type="slidenum">
              <a:rPr lang="en-US" smtClean="0"/>
              <a:t>‹#›</a:t>
            </a:fld>
            <a:endParaRPr lang="en-US"/>
          </a:p>
        </p:txBody>
      </p:sp>
    </p:spTree>
    <p:extLst>
      <p:ext uri="{BB962C8B-B14F-4D97-AF65-F5344CB8AC3E}">
        <p14:creationId xmlns:p14="http://schemas.microsoft.com/office/powerpoint/2010/main" val="138146687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30A1C01-FBBE-354A-8E12-A60C06BD32E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1792302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B6B113A-BE07-C949-8D20-647FF8A124AE}" type="slidenum">
              <a:rPr lang="en-US" smtClean="0"/>
              <a:t>9</a:t>
            </a:fld>
            <a:endParaRPr lang="en-US"/>
          </a:p>
        </p:txBody>
      </p:sp>
    </p:spTree>
    <p:extLst>
      <p:ext uri="{BB962C8B-B14F-4D97-AF65-F5344CB8AC3E}">
        <p14:creationId xmlns:p14="http://schemas.microsoft.com/office/powerpoint/2010/main" val="8173107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30A1C01-FBBE-354A-8E12-A60C06BD32E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833680927"/>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Title Slide">
    <p:bg>
      <p:bgPr>
        <a:gradFill>
          <a:gsLst>
            <a:gs pos="84000">
              <a:srgbClr val="EDEDED"/>
            </a:gs>
            <a:gs pos="57000">
              <a:schemeClr val="bg1"/>
            </a:gs>
            <a:gs pos="100000">
              <a:schemeClr val="bg2">
                <a:lumMod val="90000"/>
              </a:schemeClr>
            </a:gs>
          </a:gsLst>
          <a:path path="circle">
            <a:fillToRect l="50000" t="50000" r="50000" b="50000"/>
          </a:path>
        </a:gradFill>
        <a:effectLst/>
      </p:bgPr>
    </p:bg>
    <p:spTree>
      <p:nvGrpSpPr>
        <p:cNvPr id="1" name=""/>
        <p:cNvGrpSpPr/>
        <p:nvPr/>
      </p:nvGrpSpPr>
      <p:grpSpPr>
        <a:xfrm>
          <a:off x="0" y="0"/>
          <a:ext cx="0" cy="0"/>
          <a:chOff x="0" y="0"/>
          <a:chExt cx="0" cy="0"/>
        </a:xfrm>
      </p:grpSpPr>
      <p:sp>
        <p:nvSpPr>
          <p:cNvPr id="14" name="Title 1">
            <a:extLst>
              <a:ext uri="{FF2B5EF4-FFF2-40B4-BE49-F238E27FC236}">
                <a16:creationId xmlns:a16="http://schemas.microsoft.com/office/drawing/2014/main" id="{E5AE574C-C01D-4451-B818-78560B1180FA}"/>
              </a:ext>
            </a:extLst>
          </p:cNvPr>
          <p:cNvSpPr>
            <a:spLocks noGrp="1"/>
          </p:cNvSpPr>
          <p:nvPr>
            <p:ph type="title"/>
          </p:nvPr>
        </p:nvSpPr>
        <p:spPr>
          <a:xfrm>
            <a:off x="831850" y="1101482"/>
            <a:ext cx="10515600" cy="2825748"/>
          </a:xfrm>
        </p:spPr>
        <p:txBody>
          <a:bodyPr anchor="b">
            <a:normAutofit/>
          </a:bodyPr>
          <a:lstStyle>
            <a:lvl1pPr>
              <a:defRPr sz="4800">
                <a:solidFill>
                  <a:schemeClr val="accent1"/>
                </a:solidFill>
              </a:defRPr>
            </a:lvl1pPr>
          </a:lstStyle>
          <a:p>
            <a:r>
              <a:rPr lang="en-US"/>
              <a:t>Click to edit Master title style</a:t>
            </a:r>
            <a:endParaRPr lang="en-US" dirty="0"/>
          </a:p>
        </p:txBody>
      </p:sp>
      <p:sp>
        <p:nvSpPr>
          <p:cNvPr id="15" name="Text Placeholder 2">
            <a:extLst>
              <a:ext uri="{FF2B5EF4-FFF2-40B4-BE49-F238E27FC236}">
                <a16:creationId xmlns:a16="http://schemas.microsoft.com/office/drawing/2014/main" id="{1ECCB66C-05CB-49D9-B7E7-0C427D6D7F53}"/>
              </a:ext>
            </a:extLst>
          </p:cNvPr>
          <p:cNvSpPr>
            <a:spLocks noGrp="1"/>
          </p:cNvSpPr>
          <p:nvPr>
            <p:ph type="body" idx="1"/>
          </p:nvPr>
        </p:nvSpPr>
        <p:spPr>
          <a:xfrm>
            <a:off x="831850" y="4208338"/>
            <a:ext cx="10515600" cy="1766887"/>
          </a:xfrm>
          <a:prstGeom prst="rect">
            <a:avLst/>
          </a:prstGeom>
        </p:spPr>
        <p:txBody>
          <a:bodyPr>
            <a:normAutofit/>
          </a:bodyPr>
          <a:lstStyle>
            <a:lvl1pPr marL="0" indent="0">
              <a:buNone/>
              <a:defRPr sz="2000">
                <a:solidFill>
                  <a:schemeClr val="bg2">
                    <a:lumMod val="5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cxnSp>
        <p:nvCxnSpPr>
          <p:cNvPr id="16" name="Straight Connector 15">
            <a:extLst>
              <a:ext uri="{FF2B5EF4-FFF2-40B4-BE49-F238E27FC236}">
                <a16:creationId xmlns:a16="http://schemas.microsoft.com/office/drawing/2014/main" id="{D0CC67B0-1237-46F2-B879-34B77487522D}"/>
              </a:ext>
            </a:extLst>
          </p:cNvPr>
          <p:cNvCxnSpPr/>
          <p:nvPr/>
        </p:nvCxnSpPr>
        <p:spPr>
          <a:xfrm>
            <a:off x="831850" y="1101482"/>
            <a:ext cx="10515600" cy="0"/>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sp>
        <p:nvSpPr>
          <p:cNvPr id="11" name="Footer Placeholder 4">
            <a:extLst>
              <a:ext uri="{FF2B5EF4-FFF2-40B4-BE49-F238E27FC236}">
                <a16:creationId xmlns:a16="http://schemas.microsoft.com/office/drawing/2014/main" id="{97C5F604-5875-43F7-B477-70FB1C866798}"/>
              </a:ext>
            </a:extLst>
          </p:cNvPr>
          <p:cNvSpPr>
            <a:spLocks noGrp="1"/>
          </p:cNvSpPr>
          <p:nvPr>
            <p:ph type="ftr" sz="quarter" idx="3"/>
          </p:nvPr>
        </p:nvSpPr>
        <p:spPr>
          <a:xfrm>
            <a:off x="838200" y="6356350"/>
            <a:ext cx="10509250" cy="365125"/>
          </a:xfrm>
          <a:prstGeom prst="rect">
            <a:avLst/>
          </a:prstGeom>
        </p:spPr>
        <p:txBody>
          <a:bodyPr vert="horz" lIns="91440" tIns="45720" rIns="91440" bIns="45720" rtlCol="0" anchor="b"/>
          <a:lstStyle>
            <a:lvl1pPr algn="l">
              <a:defRPr sz="1200">
                <a:solidFill>
                  <a:schemeClr val="tx1">
                    <a:lumMod val="50000"/>
                    <a:lumOff val="50000"/>
                  </a:schemeClr>
                </a:solidFill>
              </a:defRPr>
            </a:lvl1pPr>
          </a:lstStyle>
          <a:p>
            <a:endParaRPr lang="en-US"/>
          </a:p>
        </p:txBody>
      </p:sp>
      <p:pic>
        <p:nvPicPr>
          <p:cNvPr id="8" name="Picture 7">
            <a:extLst>
              <a:ext uri="{FF2B5EF4-FFF2-40B4-BE49-F238E27FC236}">
                <a16:creationId xmlns:a16="http://schemas.microsoft.com/office/drawing/2014/main" id="{3390C64D-9995-4CD5-AD94-B104F638C54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31849" y="184778"/>
            <a:ext cx="4343365" cy="675353"/>
          </a:xfrm>
          <a:prstGeom prst="rect">
            <a:avLst/>
          </a:prstGeom>
        </p:spPr>
      </p:pic>
      <p:pic>
        <p:nvPicPr>
          <p:cNvPr id="2" name="Picture 1">
            <a:extLst>
              <a:ext uri="{FF2B5EF4-FFF2-40B4-BE49-F238E27FC236}">
                <a16:creationId xmlns:a16="http://schemas.microsoft.com/office/drawing/2014/main" id="{D547F72E-5064-4C5E-AB7F-BE55D321DEE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668000" y="6093534"/>
            <a:ext cx="1267742" cy="649084"/>
          </a:xfrm>
          <a:prstGeom prst="rect">
            <a:avLst/>
          </a:prstGeom>
        </p:spPr>
      </p:pic>
    </p:spTree>
    <p:extLst>
      <p:ext uri="{BB962C8B-B14F-4D97-AF65-F5344CB8AC3E}">
        <p14:creationId xmlns:p14="http://schemas.microsoft.com/office/powerpoint/2010/main" val="388604787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900E2D-A488-4CA5-B001-14767B8D02A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34DFDA90-9E3C-451C-9A65-E0C0C3E6FB0A}"/>
              </a:ext>
            </a:extLst>
          </p:cNvPr>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a:extLst>
              <a:ext uri="{FF2B5EF4-FFF2-40B4-BE49-F238E27FC236}">
                <a16:creationId xmlns:a16="http://schemas.microsoft.com/office/drawing/2014/main" id="{8E26C3D8-9015-40F4-B59B-697F1260941D}"/>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11" name="Footer Placeholder 4">
            <a:extLst>
              <a:ext uri="{FF2B5EF4-FFF2-40B4-BE49-F238E27FC236}">
                <a16:creationId xmlns:a16="http://schemas.microsoft.com/office/drawing/2014/main" id="{53A0B1A1-466A-4562-8ACB-1D04390A0324}"/>
              </a:ext>
            </a:extLst>
          </p:cNvPr>
          <p:cNvSpPr>
            <a:spLocks noGrp="1"/>
          </p:cNvSpPr>
          <p:nvPr>
            <p:ph type="ftr" sz="quarter" idx="3"/>
          </p:nvPr>
        </p:nvSpPr>
        <p:spPr>
          <a:xfrm>
            <a:off x="838199" y="6356350"/>
            <a:ext cx="9067801" cy="365125"/>
          </a:xfrm>
          <a:prstGeom prst="rect">
            <a:avLst/>
          </a:prstGeom>
        </p:spPr>
        <p:txBody>
          <a:bodyPr vert="horz" lIns="91440" tIns="45720" rIns="91440" bIns="45720" rtlCol="0" anchor="b"/>
          <a:lstStyle>
            <a:lvl1pPr algn="l">
              <a:defRPr sz="1200">
                <a:solidFill>
                  <a:schemeClr val="tx1">
                    <a:lumMod val="50000"/>
                    <a:lumOff val="50000"/>
                  </a:schemeClr>
                </a:solidFill>
              </a:defRPr>
            </a:lvl1pPr>
          </a:lstStyle>
          <a:p>
            <a:endParaRPr lang="en-US"/>
          </a:p>
        </p:txBody>
      </p:sp>
      <p:pic>
        <p:nvPicPr>
          <p:cNvPr id="8" name="Picture 7">
            <a:extLst>
              <a:ext uri="{FF2B5EF4-FFF2-40B4-BE49-F238E27FC236}">
                <a16:creationId xmlns:a16="http://schemas.microsoft.com/office/drawing/2014/main" id="{8E4D5BA8-F570-4D81-8773-A8C86E51C64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996251" y="6384248"/>
            <a:ext cx="1971198" cy="306503"/>
          </a:xfrm>
          <a:prstGeom prst="rect">
            <a:avLst/>
          </a:prstGeom>
        </p:spPr>
      </p:pic>
    </p:spTree>
    <p:extLst>
      <p:ext uri="{BB962C8B-B14F-4D97-AF65-F5344CB8AC3E}">
        <p14:creationId xmlns:p14="http://schemas.microsoft.com/office/powerpoint/2010/main" val="27678133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2_Title Slide">
    <p:bg>
      <p:bgPr>
        <a:gradFill>
          <a:gsLst>
            <a:gs pos="84000">
              <a:srgbClr val="EDEDED"/>
            </a:gs>
            <a:gs pos="57000">
              <a:schemeClr val="bg1"/>
            </a:gs>
            <a:gs pos="100000">
              <a:schemeClr val="bg2">
                <a:lumMod val="90000"/>
              </a:schemeClr>
            </a:gs>
          </a:gsLst>
          <a:path path="circle">
            <a:fillToRect l="50000" t="50000" r="50000" b="50000"/>
          </a:path>
        </a:gradFill>
        <a:effectLst/>
      </p:bgPr>
    </p:bg>
    <p:spTree>
      <p:nvGrpSpPr>
        <p:cNvPr id="1" name=""/>
        <p:cNvGrpSpPr/>
        <p:nvPr/>
      </p:nvGrpSpPr>
      <p:grpSpPr>
        <a:xfrm>
          <a:off x="0" y="0"/>
          <a:ext cx="0" cy="0"/>
          <a:chOff x="0" y="0"/>
          <a:chExt cx="0" cy="0"/>
        </a:xfrm>
      </p:grpSpPr>
      <p:sp>
        <p:nvSpPr>
          <p:cNvPr id="14" name="Title 1">
            <a:extLst>
              <a:ext uri="{FF2B5EF4-FFF2-40B4-BE49-F238E27FC236}">
                <a16:creationId xmlns:a16="http://schemas.microsoft.com/office/drawing/2014/main" id="{E5AE574C-C01D-4451-B818-78560B1180FA}"/>
              </a:ext>
            </a:extLst>
          </p:cNvPr>
          <p:cNvSpPr>
            <a:spLocks noGrp="1"/>
          </p:cNvSpPr>
          <p:nvPr>
            <p:ph type="title"/>
          </p:nvPr>
        </p:nvSpPr>
        <p:spPr>
          <a:xfrm>
            <a:off x="831850" y="1101482"/>
            <a:ext cx="10515600" cy="2825748"/>
          </a:xfrm>
        </p:spPr>
        <p:txBody>
          <a:bodyPr anchor="ctr">
            <a:normAutofit/>
          </a:bodyPr>
          <a:lstStyle>
            <a:lvl1pPr algn="ctr">
              <a:defRPr sz="4000">
                <a:solidFill>
                  <a:schemeClr val="accent1"/>
                </a:solidFill>
              </a:defRPr>
            </a:lvl1pPr>
          </a:lstStyle>
          <a:p>
            <a:r>
              <a:rPr lang="en-US"/>
              <a:t>Click to edit Master title style</a:t>
            </a:r>
            <a:endParaRPr lang="en-US" dirty="0"/>
          </a:p>
        </p:txBody>
      </p:sp>
      <p:sp>
        <p:nvSpPr>
          <p:cNvPr id="15" name="Text Placeholder 2">
            <a:extLst>
              <a:ext uri="{FF2B5EF4-FFF2-40B4-BE49-F238E27FC236}">
                <a16:creationId xmlns:a16="http://schemas.microsoft.com/office/drawing/2014/main" id="{1ECCB66C-05CB-49D9-B7E7-0C427D6D7F53}"/>
              </a:ext>
            </a:extLst>
          </p:cNvPr>
          <p:cNvSpPr>
            <a:spLocks noGrp="1"/>
          </p:cNvSpPr>
          <p:nvPr>
            <p:ph type="body" idx="1"/>
          </p:nvPr>
        </p:nvSpPr>
        <p:spPr>
          <a:xfrm>
            <a:off x="831850" y="4208338"/>
            <a:ext cx="10515600" cy="1766887"/>
          </a:xfrm>
          <a:prstGeom prst="rect">
            <a:avLst/>
          </a:prstGeom>
        </p:spPr>
        <p:txBody>
          <a:bodyPr>
            <a:normAutofit/>
          </a:bodyPr>
          <a:lstStyle>
            <a:lvl1pPr marL="0" indent="0" algn="ctr">
              <a:buNone/>
              <a:defRPr sz="2000">
                <a:solidFill>
                  <a:schemeClr val="bg2">
                    <a:lumMod val="5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cxnSp>
        <p:nvCxnSpPr>
          <p:cNvPr id="16" name="Straight Connector 15">
            <a:extLst>
              <a:ext uri="{FF2B5EF4-FFF2-40B4-BE49-F238E27FC236}">
                <a16:creationId xmlns:a16="http://schemas.microsoft.com/office/drawing/2014/main" id="{D0CC67B0-1237-46F2-B879-34B77487522D}"/>
              </a:ext>
            </a:extLst>
          </p:cNvPr>
          <p:cNvCxnSpPr/>
          <p:nvPr/>
        </p:nvCxnSpPr>
        <p:spPr>
          <a:xfrm>
            <a:off x="831850" y="1101482"/>
            <a:ext cx="10515600" cy="0"/>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sp>
        <p:nvSpPr>
          <p:cNvPr id="11" name="Footer Placeholder 4">
            <a:extLst>
              <a:ext uri="{FF2B5EF4-FFF2-40B4-BE49-F238E27FC236}">
                <a16:creationId xmlns:a16="http://schemas.microsoft.com/office/drawing/2014/main" id="{97C5F604-5875-43F7-B477-70FB1C866798}"/>
              </a:ext>
            </a:extLst>
          </p:cNvPr>
          <p:cNvSpPr>
            <a:spLocks noGrp="1"/>
          </p:cNvSpPr>
          <p:nvPr>
            <p:ph type="ftr" sz="quarter" idx="3"/>
          </p:nvPr>
        </p:nvSpPr>
        <p:spPr>
          <a:xfrm>
            <a:off x="838200" y="6356350"/>
            <a:ext cx="10509250" cy="365125"/>
          </a:xfrm>
          <a:prstGeom prst="rect">
            <a:avLst/>
          </a:prstGeom>
        </p:spPr>
        <p:txBody>
          <a:bodyPr vert="horz" lIns="91440" tIns="45720" rIns="91440" bIns="45720" rtlCol="0" anchor="b"/>
          <a:lstStyle>
            <a:lvl1pPr algn="l">
              <a:defRPr sz="1200">
                <a:solidFill>
                  <a:schemeClr val="tx1">
                    <a:lumMod val="50000"/>
                    <a:lumOff val="50000"/>
                  </a:schemeClr>
                </a:solidFill>
              </a:defRPr>
            </a:lvl1pPr>
          </a:lstStyle>
          <a:p>
            <a:endParaRPr lang="en-US"/>
          </a:p>
        </p:txBody>
      </p:sp>
      <p:pic>
        <p:nvPicPr>
          <p:cNvPr id="7" name="Picture 6">
            <a:extLst>
              <a:ext uri="{FF2B5EF4-FFF2-40B4-BE49-F238E27FC236}">
                <a16:creationId xmlns:a16="http://schemas.microsoft.com/office/drawing/2014/main" id="{1FF9F2CB-EA79-4C5E-9229-EA26FA6FBE2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31849" y="184778"/>
            <a:ext cx="4343365" cy="675353"/>
          </a:xfrm>
          <a:prstGeom prst="rect">
            <a:avLst/>
          </a:prstGeom>
        </p:spPr>
      </p:pic>
      <p:pic>
        <p:nvPicPr>
          <p:cNvPr id="2" name="Picture 1">
            <a:extLst>
              <a:ext uri="{FF2B5EF4-FFF2-40B4-BE49-F238E27FC236}">
                <a16:creationId xmlns:a16="http://schemas.microsoft.com/office/drawing/2014/main" id="{35EC796F-F356-478A-891A-18D91809F85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668000" y="6093534"/>
            <a:ext cx="1267742" cy="649084"/>
          </a:xfrm>
          <a:prstGeom prst="rect">
            <a:avLst/>
          </a:prstGeom>
        </p:spPr>
      </p:pic>
    </p:spTree>
    <p:extLst>
      <p:ext uri="{BB962C8B-B14F-4D97-AF65-F5344CB8AC3E}">
        <p14:creationId xmlns:p14="http://schemas.microsoft.com/office/powerpoint/2010/main" val="324014171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Title and Content">
    <p:bg>
      <p:bgPr>
        <a:solidFill>
          <a:schemeClr val="bg1"/>
        </a:solidFill>
        <a:effectLst/>
      </p:bgPr>
    </p:bg>
    <p:spTree>
      <p:nvGrpSpPr>
        <p:cNvPr id="1" name=""/>
        <p:cNvGrpSpPr/>
        <p:nvPr/>
      </p:nvGrpSpPr>
      <p:grpSpPr>
        <a:xfrm>
          <a:off x="0" y="0"/>
          <a:ext cx="0" cy="0"/>
          <a:chOff x="0" y="0"/>
          <a:chExt cx="0" cy="0"/>
        </a:xfrm>
      </p:grpSpPr>
      <p:sp>
        <p:nvSpPr>
          <p:cNvPr id="11" name="Text Placeholder 2">
            <a:extLst>
              <a:ext uri="{FF2B5EF4-FFF2-40B4-BE49-F238E27FC236}">
                <a16:creationId xmlns:a16="http://schemas.microsoft.com/office/drawing/2014/main" id="{ABB2845A-FE0D-4248-9631-7DC48D0A2919}"/>
              </a:ext>
            </a:extLst>
          </p:cNvPr>
          <p:cNvSpPr>
            <a:spLocks noGrp="1"/>
          </p:cNvSpPr>
          <p:nvPr>
            <p:ph idx="1"/>
          </p:nvPr>
        </p:nvSpPr>
        <p:spPr>
          <a:xfrm>
            <a:off x="838200" y="1285336"/>
            <a:ext cx="10515600" cy="4891627"/>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2" name="Title Placeholder 1">
            <a:extLst>
              <a:ext uri="{FF2B5EF4-FFF2-40B4-BE49-F238E27FC236}">
                <a16:creationId xmlns:a16="http://schemas.microsoft.com/office/drawing/2014/main" id="{78B0C919-FF28-42EE-A4DF-11CA0D523EAD}"/>
              </a:ext>
            </a:extLst>
          </p:cNvPr>
          <p:cNvSpPr>
            <a:spLocks noGrp="1"/>
          </p:cNvSpPr>
          <p:nvPr>
            <p:ph type="title"/>
          </p:nvPr>
        </p:nvSpPr>
        <p:spPr>
          <a:xfrm>
            <a:off x="838200" y="-1"/>
            <a:ext cx="10515600" cy="1105949"/>
          </a:xfrm>
          <a:prstGeom prst="rect">
            <a:avLst/>
          </a:prstGeom>
        </p:spPr>
        <p:txBody>
          <a:bodyPr vert="horz" lIns="91440" tIns="45720" rIns="91440" bIns="45720" rtlCol="0" anchor="b" anchorCtr="0">
            <a:normAutofit/>
          </a:bodyPr>
          <a:lstStyle/>
          <a:p>
            <a:r>
              <a:rPr lang="en-US"/>
              <a:t>Click to edit Master title style</a:t>
            </a:r>
            <a:endParaRPr lang="en-US" dirty="0"/>
          </a:p>
        </p:txBody>
      </p:sp>
      <p:sp>
        <p:nvSpPr>
          <p:cNvPr id="5" name="Footer Placeholder 4">
            <a:extLst>
              <a:ext uri="{FF2B5EF4-FFF2-40B4-BE49-F238E27FC236}">
                <a16:creationId xmlns:a16="http://schemas.microsoft.com/office/drawing/2014/main" id="{25AFDC72-9DA5-4DD9-88B4-F37DFF4DB492}"/>
              </a:ext>
            </a:extLst>
          </p:cNvPr>
          <p:cNvSpPr>
            <a:spLocks noGrp="1"/>
          </p:cNvSpPr>
          <p:nvPr>
            <p:ph type="ftr" sz="quarter" idx="3"/>
          </p:nvPr>
        </p:nvSpPr>
        <p:spPr>
          <a:xfrm>
            <a:off x="838200" y="6356350"/>
            <a:ext cx="8895348" cy="365125"/>
          </a:xfrm>
          <a:prstGeom prst="rect">
            <a:avLst/>
          </a:prstGeom>
        </p:spPr>
        <p:txBody>
          <a:bodyPr vert="horz" lIns="91440" tIns="45720" rIns="91440" bIns="45720" rtlCol="0" anchor="b"/>
          <a:lstStyle>
            <a:lvl1pPr algn="l">
              <a:defRPr sz="1200">
                <a:solidFill>
                  <a:schemeClr val="tx1">
                    <a:lumMod val="50000"/>
                    <a:lumOff val="50000"/>
                  </a:schemeClr>
                </a:solidFill>
              </a:defRPr>
            </a:lvl1pPr>
          </a:lstStyle>
          <a:p>
            <a:endParaRPr lang="en-US"/>
          </a:p>
        </p:txBody>
      </p:sp>
    </p:spTree>
    <p:extLst>
      <p:ext uri="{BB962C8B-B14F-4D97-AF65-F5344CB8AC3E}">
        <p14:creationId xmlns:p14="http://schemas.microsoft.com/office/powerpoint/2010/main" val="400364424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Two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E98E0E9-1525-4AB4-A8AF-8BF10D89D4E7}"/>
              </a:ext>
            </a:extLst>
          </p:cNvPr>
          <p:cNvSpPr>
            <a:spLocks noGrp="1"/>
          </p:cNvSpPr>
          <p:nvPr>
            <p:ph sz="half" idx="1"/>
          </p:nvPr>
        </p:nvSpPr>
        <p:spPr>
          <a:xfrm>
            <a:off x="838200" y="1285335"/>
            <a:ext cx="5181600" cy="489162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a:extLst>
              <a:ext uri="{FF2B5EF4-FFF2-40B4-BE49-F238E27FC236}">
                <a16:creationId xmlns:a16="http://schemas.microsoft.com/office/drawing/2014/main" id="{CFA8448F-6F16-4184-A898-7F06CF6766C6}"/>
              </a:ext>
            </a:extLst>
          </p:cNvPr>
          <p:cNvSpPr>
            <a:spLocks noGrp="1"/>
          </p:cNvSpPr>
          <p:nvPr>
            <p:ph sz="half" idx="2"/>
          </p:nvPr>
        </p:nvSpPr>
        <p:spPr>
          <a:xfrm>
            <a:off x="6172200" y="1285335"/>
            <a:ext cx="5181600" cy="489162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5" name="Title Placeholder 1">
            <a:extLst>
              <a:ext uri="{FF2B5EF4-FFF2-40B4-BE49-F238E27FC236}">
                <a16:creationId xmlns:a16="http://schemas.microsoft.com/office/drawing/2014/main" id="{A0B7BC85-F755-4A96-AA38-4AA14AE96193}"/>
              </a:ext>
            </a:extLst>
          </p:cNvPr>
          <p:cNvSpPr>
            <a:spLocks noGrp="1"/>
          </p:cNvSpPr>
          <p:nvPr>
            <p:ph type="title"/>
          </p:nvPr>
        </p:nvSpPr>
        <p:spPr>
          <a:xfrm>
            <a:off x="838200" y="-1"/>
            <a:ext cx="10515600" cy="1105949"/>
          </a:xfrm>
          <a:prstGeom prst="rect">
            <a:avLst/>
          </a:prstGeom>
        </p:spPr>
        <p:txBody>
          <a:bodyPr vert="horz" lIns="91440" tIns="45720" rIns="91440" bIns="45720" rtlCol="0" anchor="b" anchorCtr="0">
            <a:normAutofit/>
          </a:bodyPr>
          <a:lstStyle/>
          <a:p>
            <a:r>
              <a:rPr lang="en-US"/>
              <a:t>Click to edit Master title style</a:t>
            </a:r>
            <a:endParaRPr lang="en-US" dirty="0"/>
          </a:p>
        </p:txBody>
      </p:sp>
      <p:sp>
        <p:nvSpPr>
          <p:cNvPr id="5" name="Footer Placeholder 4">
            <a:extLst>
              <a:ext uri="{FF2B5EF4-FFF2-40B4-BE49-F238E27FC236}">
                <a16:creationId xmlns:a16="http://schemas.microsoft.com/office/drawing/2014/main" id="{D9C0F7D2-D936-4BA8-B82F-8A02FEEA9309}"/>
              </a:ext>
            </a:extLst>
          </p:cNvPr>
          <p:cNvSpPr>
            <a:spLocks noGrp="1"/>
          </p:cNvSpPr>
          <p:nvPr>
            <p:ph type="ftr" sz="quarter" idx="3"/>
          </p:nvPr>
        </p:nvSpPr>
        <p:spPr>
          <a:xfrm>
            <a:off x="838200" y="6356350"/>
            <a:ext cx="8895348" cy="365125"/>
          </a:xfrm>
          <a:prstGeom prst="rect">
            <a:avLst/>
          </a:prstGeom>
        </p:spPr>
        <p:txBody>
          <a:bodyPr vert="horz" lIns="91440" tIns="45720" rIns="91440" bIns="45720" rtlCol="0" anchor="b"/>
          <a:lstStyle>
            <a:lvl1pPr algn="l">
              <a:defRPr sz="1200">
                <a:solidFill>
                  <a:schemeClr val="tx1">
                    <a:lumMod val="50000"/>
                    <a:lumOff val="50000"/>
                  </a:schemeClr>
                </a:solidFill>
              </a:defRPr>
            </a:lvl1pPr>
          </a:lstStyle>
          <a:p>
            <a:endParaRPr lang="en-US"/>
          </a:p>
        </p:txBody>
      </p:sp>
    </p:spTree>
    <p:extLst>
      <p:ext uri="{BB962C8B-B14F-4D97-AF65-F5344CB8AC3E}">
        <p14:creationId xmlns:p14="http://schemas.microsoft.com/office/powerpoint/2010/main" val="412009244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7322D2BB-B893-45AC-B4B9-21CF5F89EABD}"/>
              </a:ext>
            </a:extLst>
          </p:cNvPr>
          <p:cNvSpPr>
            <a:spLocks noGrp="1"/>
          </p:cNvSpPr>
          <p:nvPr>
            <p:ph type="body" idx="1"/>
          </p:nvPr>
        </p:nvSpPr>
        <p:spPr>
          <a:xfrm>
            <a:off x="839788" y="1285337"/>
            <a:ext cx="5157787" cy="586596"/>
          </a:xfrm>
          <a:prstGeom prst="rect">
            <a:avLst/>
          </a:prstGeom>
        </p:spPr>
        <p:txBody>
          <a:bodyPr anchor="b">
            <a:normAutofit/>
          </a:bodyPr>
          <a:lstStyle>
            <a:lvl1pPr marL="0" indent="0">
              <a:buNone/>
              <a:defRPr sz="28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8527EFEE-C04A-49BE-8AC8-1C93672FAC03}"/>
              </a:ext>
            </a:extLst>
          </p:cNvPr>
          <p:cNvSpPr>
            <a:spLocks noGrp="1"/>
          </p:cNvSpPr>
          <p:nvPr>
            <p:ph sz="half" idx="2"/>
          </p:nvPr>
        </p:nvSpPr>
        <p:spPr>
          <a:xfrm>
            <a:off x="839788" y="1871932"/>
            <a:ext cx="5157787" cy="4317731"/>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a:extLst>
              <a:ext uri="{FF2B5EF4-FFF2-40B4-BE49-F238E27FC236}">
                <a16:creationId xmlns:a16="http://schemas.microsoft.com/office/drawing/2014/main" id="{63B977BB-61BD-47AD-991E-2E6E5CEC0643}"/>
              </a:ext>
            </a:extLst>
          </p:cNvPr>
          <p:cNvSpPr>
            <a:spLocks noGrp="1"/>
          </p:cNvSpPr>
          <p:nvPr>
            <p:ph type="body" sz="quarter" idx="3"/>
          </p:nvPr>
        </p:nvSpPr>
        <p:spPr>
          <a:xfrm>
            <a:off x="6172200" y="1285336"/>
            <a:ext cx="5183188" cy="586596"/>
          </a:xfrm>
          <a:prstGeom prst="rect">
            <a:avLst/>
          </a:prstGeom>
        </p:spPr>
        <p:txBody>
          <a:bodyPr anchor="b">
            <a:normAutofit/>
          </a:bodyPr>
          <a:lstStyle>
            <a:lvl1pPr marL="0" indent="0">
              <a:buNone/>
              <a:defRPr sz="28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B9B34560-D90F-4AA9-86F0-EA373D1678B8}"/>
              </a:ext>
            </a:extLst>
          </p:cNvPr>
          <p:cNvSpPr>
            <a:spLocks noGrp="1"/>
          </p:cNvSpPr>
          <p:nvPr>
            <p:ph sz="quarter" idx="4"/>
          </p:nvPr>
        </p:nvSpPr>
        <p:spPr>
          <a:xfrm>
            <a:off x="6172200" y="1871932"/>
            <a:ext cx="5183188" cy="4317731"/>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5" name="Title Placeholder 1">
            <a:extLst>
              <a:ext uri="{FF2B5EF4-FFF2-40B4-BE49-F238E27FC236}">
                <a16:creationId xmlns:a16="http://schemas.microsoft.com/office/drawing/2014/main" id="{B693E223-7941-4E76-B7D4-7976938F53DC}"/>
              </a:ext>
            </a:extLst>
          </p:cNvPr>
          <p:cNvSpPr>
            <a:spLocks noGrp="1"/>
          </p:cNvSpPr>
          <p:nvPr>
            <p:ph type="title"/>
          </p:nvPr>
        </p:nvSpPr>
        <p:spPr>
          <a:xfrm>
            <a:off x="838200" y="-1"/>
            <a:ext cx="10515600" cy="1105949"/>
          </a:xfrm>
          <a:prstGeom prst="rect">
            <a:avLst/>
          </a:prstGeom>
        </p:spPr>
        <p:txBody>
          <a:bodyPr vert="horz" lIns="91440" tIns="45720" rIns="91440" bIns="45720" rtlCol="0" anchor="b" anchorCtr="0">
            <a:normAutofit/>
          </a:bodyPr>
          <a:lstStyle/>
          <a:p>
            <a:r>
              <a:rPr lang="en-US"/>
              <a:t>Click to edit Master title style</a:t>
            </a:r>
            <a:endParaRPr lang="en-US" dirty="0"/>
          </a:p>
        </p:txBody>
      </p:sp>
      <p:sp>
        <p:nvSpPr>
          <p:cNvPr id="8" name="Footer Placeholder 4">
            <a:extLst>
              <a:ext uri="{FF2B5EF4-FFF2-40B4-BE49-F238E27FC236}">
                <a16:creationId xmlns:a16="http://schemas.microsoft.com/office/drawing/2014/main" id="{6809C0C9-BF07-4FA6-AAC5-71F3DAE61F9D}"/>
              </a:ext>
            </a:extLst>
          </p:cNvPr>
          <p:cNvSpPr>
            <a:spLocks noGrp="1"/>
          </p:cNvSpPr>
          <p:nvPr>
            <p:ph type="ftr" sz="quarter" idx="10"/>
          </p:nvPr>
        </p:nvSpPr>
        <p:spPr>
          <a:xfrm>
            <a:off x="838200" y="6356350"/>
            <a:ext cx="8895348" cy="365125"/>
          </a:xfrm>
          <a:prstGeom prst="rect">
            <a:avLst/>
          </a:prstGeom>
        </p:spPr>
        <p:txBody>
          <a:bodyPr vert="horz" lIns="91440" tIns="45720" rIns="91440" bIns="45720" rtlCol="0" anchor="b"/>
          <a:lstStyle>
            <a:lvl1pPr algn="l">
              <a:defRPr sz="1200">
                <a:solidFill>
                  <a:schemeClr val="tx1">
                    <a:lumMod val="50000"/>
                    <a:lumOff val="50000"/>
                  </a:schemeClr>
                </a:solidFill>
              </a:defRPr>
            </a:lvl1pPr>
          </a:lstStyle>
          <a:p>
            <a:endParaRPr lang="en-US"/>
          </a:p>
        </p:txBody>
      </p:sp>
    </p:spTree>
    <p:extLst>
      <p:ext uri="{BB962C8B-B14F-4D97-AF65-F5344CB8AC3E}">
        <p14:creationId xmlns:p14="http://schemas.microsoft.com/office/powerpoint/2010/main" val="249512587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1_Comparison">
    <p:spTree>
      <p:nvGrpSpPr>
        <p:cNvPr id="1" name=""/>
        <p:cNvGrpSpPr/>
        <p:nvPr/>
      </p:nvGrpSpPr>
      <p:grpSpPr>
        <a:xfrm>
          <a:off x="0" y="0"/>
          <a:ext cx="0" cy="0"/>
          <a:chOff x="0" y="0"/>
          <a:chExt cx="0" cy="0"/>
        </a:xfrm>
      </p:grpSpPr>
      <p:sp>
        <p:nvSpPr>
          <p:cNvPr id="15" name="Title Placeholder 1">
            <a:extLst>
              <a:ext uri="{FF2B5EF4-FFF2-40B4-BE49-F238E27FC236}">
                <a16:creationId xmlns:a16="http://schemas.microsoft.com/office/drawing/2014/main" id="{B693E223-7941-4E76-B7D4-7976938F53DC}"/>
              </a:ext>
            </a:extLst>
          </p:cNvPr>
          <p:cNvSpPr>
            <a:spLocks noGrp="1"/>
          </p:cNvSpPr>
          <p:nvPr>
            <p:ph type="title"/>
          </p:nvPr>
        </p:nvSpPr>
        <p:spPr>
          <a:xfrm>
            <a:off x="838200" y="-1"/>
            <a:ext cx="10515600" cy="1105949"/>
          </a:xfrm>
          <a:prstGeom prst="rect">
            <a:avLst/>
          </a:prstGeom>
        </p:spPr>
        <p:txBody>
          <a:bodyPr vert="horz" lIns="91440" tIns="45720" rIns="91440" bIns="45720" rtlCol="0" anchor="b" anchorCtr="0">
            <a:normAutofit/>
          </a:bodyPr>
          <a:lstStyle/>
          <a:p>
            <a:r>
              <a:rPr lang="en-US"/>
              <a:t>Click to edit Master title style</a:t>
            </a:r>
            <a:endParaRPr lang="en-US" dirty="0"/>
          </a:p>
        </p:txBody>
      </p:sp>
      <p:sp>
        <p:nvSpPr>
          <p:cNvPr id="8" name="Footer Placeholder 4">
            <a:extLst>
              <a:ext uri="{FF2B5EF4-FFF2-40B4-BE49-F238E27FC236}">
                <a16:creationId xmlns:a16="http://schemas.microsoft.com/office/drawing/2014/main" id="{6809C0C9-BF07-4FA6-AAC5-71F3DAE61F9D}"/>
              </a:ext>
            </a:extLst>
          </p:cNvPr>
          <p:cNvSpPr>
            <a:spLocks noGrp="1"/>
          </p:cNvSpPr>
          <p:nvPr>
            <p:ph type="ftr" sz="quarter" idx="10"/>
          </p:nvPr>
        </p:nvSpPr>
        <p:spPr>
          <a:xfrm>
            <a:off x="838200" y="6356350"/>
            <a:ext cx="8895348" cy="365125"/>
          </a:xfrm>
          <a:prstGeom prst="rect">
            <a:avLst/>
          </a:prstGeom>
        </p:spPr>
        <p:txBody>
          <a:bodyPr vert="horz" lIns="91440" tIns="45720" rIns="91440" bIns="45720" rtlCol="0" anchor="b"/>
          <a:lstStyle>
            <a:lvl1pPr algn="l">
              <a:defRPr sz="1200">
                <a:solidFill>
                  <a:schemeClr val="tx1">
                    <a:lumMod val="50000"/>
                    <a:lumOff val="50000"/>
                  </a:schemeClr>
                </a:solidFill>
              </a:defRPr>
            </a:lvl1pPr>
          </a:lstStyle>
          <a:p>
            <a:endParaRPr lang="en-US"/>
          </a:p>
        </p:txBody>
      </p:sp>
      <p:sp>
        <p:nvSpPr>
          <p:cNvPr id="10" name="Text Placeholder 2">
            <a:extLst>
              <a:ext uri="{FF2B5EF4-FFF2-40B4-BE49-F238E27FC236}">
                <a16:creationId xmlns:a16="http://schemas.microsoft.com/office/drawing/2014/main" id="{692CD1B3-C283-4C18-A693-4DACAD9CCFEB}"/>
              </a:ext>
            </a:extLst>
          </p:cNvPr>
          <p:cNvSpPr>
            <a:spLocks noGrp="1"/>
          </p:cNvSpPr>
          <p:nvPr>
            <p:ph idx="1"/>
          </p:nvPr>
        </p:nvSpPr>
        <p:spPr>
          <a:xfrm>
            <a:off x="838200" y="1285336"/>
            <a:ext cx="5257800" cy="4891627"/>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Picture Placeholder 2">
            <a:extLst>
              <a:ext uri="{FF2B5EF4-FFF2-40B4-BE49-F238E27FC236}">
                <a16:creationId xmlns:a16="http://schemas.microsoft.com/office/drawing/2014/main" id="{2D4DDA58-530A-42D0-A3D9-A3B40B587272}"/>
              </a:ext>
            </a:extLst>
          </p:cNvPr>
          <p:cNvSpPr>
            <a:spLocks noGrp="1"/>
          </p:cNvSpPr>
          <p:nvPr>
            <p:ph type="pic" idx="11"/>
          </p:nvPr>
        </p:nvSpPr>
        <p:spPr>
          <a:xfrm>
            <a:off x="6273434" y="1279682"/>
            <a:ext cx="5080366"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Tree>
    <p:extLst>
      <p:ext uri="{BB962C8B-B14F-4D97-AF65-F5344CB8AC3E}">
        <p14:creationId xmlns:p14="http://schemas.microsoft.com/office/powerpoint/2010/main" val="294242984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E72062-0692-44AF-80AA-510E920DCD1B}"/>
              </a:ext>
            </a:extLst>
          </p:cNvPr>
          <p:cNvSpPr>
            <a:spLocks noGrp="1"/>
          </p:cNvSpPr>
          <p:nvPr>
            <p:ph type="title"/>
          </p:nvPr>
        </p:nvSpPr>
        <p:spPr/>
        <p:txBody>
          <a:bodyPr anchor="b"/>
          <a:lstStyle/>
          <a:p>
            <a:r>
              <a:rPr lang="en-US"/>
              <a:t>Click to edit Master title style</a:t>
            </a:r>
          </a:p>
        </p:txBody>
      </p:sp>
      <p:sp>
        <p:nvSpPr>
          <p:cNvPr id="4" name="Footer Placeholder 4">
            <a:extLst>
              <a:ext uri="{FF2B5EF4-FFF2-40B4-BE49-F238E27FC236}">
                <a16:creationId xmlns:a16="http://schemas.microsoft.com/office/drawing/2014/main" id="{431146AF-8FF0-4747-B739-33F15879AD10}"/>
              </a:ext>
            </a:extLst>
          </p:cNvPr>
          <p:cNvSpPr>
            <a:spLocks noGrp="1"/>
          </p:cNvSpPr>
          <p:nvPr>
            <p:ph type="ftr" sz="quarter" idx="3"/>
          </p:nvPr>
        </p:nvSpPr>
        <p:spPr>
          <a:xfrm>
            <a:off x="838200" y="6356350"/>
            <a:ext cx="8895348" cy="365125"/>
          </a:xfrm>
          <a:prstGeom prst="rect">
            <a:avLst/>
          </a:prstGeom>
        </p:spPr>
        <p:txBody>
          <a:bodyPr vert="horz" lIns="91440" tIns="45720" rIns="91440" bIns="45720" rtlCol="0" anchor="b"/>
          <a:lstStyle>
            <a:lvl1pPr algn="l">
              <a:defRPr sz="1200">
                <a:solidFill>
                  <a:schemeClr val="tx1">
                    <a:lumMod val="50000"/>
                    <a:lumOff val="50000"/>
                  </a:schemeClr>
                </a:solidFill>
              </a:defRPr>
            </a:lvl1pPr>
          </a:lstStyle>
          <a:p>
            <a:endParaRPr lang="en-US"/>
          </a:p>
        </p:txBody>
      </p:sp>
    </p:spTree>
    <p:extLst>
      <p:ext uri="{BB962C8B-B14F-4D97-AF65-F5344CB8AC3E}">
        <p14:creationId xmlns:p14="http://schemas.microsoft.com/office/powerpoint/2010/main" val="85330074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1_Blank">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79F3AEDD-038B-47AD-8D4C-6656F698AC5C}"/>
              </a:ext>
            </a:extLst>
          </p:cNvPr>
          <p:cNvSpPr/>
          <p:nvPr/>
        </p:nvSpPr>
        <p:spPr>
          <a:xfrm>
            <a:off x="9941169" y="6116638"/>
            <a:ext cx="2250832" cy="74136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Footer Placeholder 4">
            <a:extLst>
              <a:ext uri="{FF2B5EF4-FFF2-40B4-BE49-F238E27FC236}">
                <a16:creationId xmlns:a16="http://schemas.microsoft.com/office/drawing/2014/main" id="{0EEDB8C5-C704-4A0E-BB80-8B93D9EC2FD5}"/>
              </a:ext>
            </a:extLst>
          </p:cNvPr>
          <p:cNvSpPr>
            <a:spLocks noGrp="1"/>
          </p:cNvSpPr>
          <p:nvPr>
            <p:ph type="ftr" sz="quarter" idx="3"/>
          </p:nvPr>
        </p:nvSpPr>
        <p:spPr>
          <a:xfrm>
            <a:off x="838200" y="6356350"/>
            <a:ext cx="8895348" cy="365125"/>
          </a:xfrm>
          <a:prstGeom prst="rect">
            <a:avLst/>
          </a:prstGeom>
        </p:spPr>
        <p:txBody>
          <a:bodyPr vert="horz" lIns="91440" tIns="45720" rIns="91440" bIns="45720" rtlCol="0" anchor="b"/>
          <a:lstStyle>
            <a:lvl1pPr algn="l">
              <a:defRPr sz="1200">
                <a:solidFill>
                  <a:schemeClr val="tx1">
                    <a:lumMod val="50000"/>
                    <a:lumOff val="50000"/>
                  </a:schemeClr>
                </a:solidFill>
              </a:defRPr>
            </a:lvl1pPr>
          </a:lstStyle>
          <a:p>
            <a:endParaRPr lang="en-US"/>
          </a:p>
        </p:txBody>
      </p:sp>
    </p:spTree>
    <p:extLst>
      <p:ext uri="{BB962C8B-B14F-4D97-AF65-F5344CB8AC3E}">
        <p14:creationId xmlns:p14="http://schemas.microsoft.com/office/powerpoint/2010/main" val="10522564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0426E8-50A6-47D6-B45F-134145E070B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F65C1316-9B30-4E35-91A7-4F8799CAE8FC}"/>
              </a:ext>
            </a:extLst>
          </p:cNvPr>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a:extLst>
              <a:ext uri="{FF2B5EF4-FFF2-40B4-BE49-F238E27FC236}">
                <a16:creationId xmlns:a16="http://schemas.microsoft.com/office/drawing/2014/main" id="{68B594DE-1DED-4824-B3AF-6D8B99419FD8}"/>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10" name="Footer Placeholder 4">
            <a:extLst>
              <a:ext uri="{FF2B5EF4-FFF2-40B4-BE49-F238E27FC236}">
                <a16:creationId xmlns:a16="http://schemas.microsoft.com/office/drawing/2014/main" id="{B18091B2-691E-4F50-A189-2D612314C110}"/>
              </a:ext>
            </a:extLst>
          </p:cNvPr>
          <p:cNvSpPr>
            <a:spLocks noGrp="1"/>
          </p:cNvSpPr>
          <p:nvPr>
            <p:ph type="ftr" sz="quarter" idx="3"/>
          </p:nvPr>
        </p:nvSpPr>
        <p:spPr>
          <a:xfrm>
            <a:off x="838199" y="6356350"/>
            <a:ext cx="9037321" cy="365125"/>
          </a:xfrm>
          <a:prstGeom prst="rect">
            <a:avLst/>
          </a:prstGeom>
        </p:spPr>
        <p:txBody>
          <a:bodyPr vert="horz" lIns="91440" tIns="45720" rIns="91440" bIns="45720" rtlCol="0" anchor="b"/>
          <a:lstStyle>
            <a:lvl1pPr algn="l">
              <a:defRPr sz="1200">
                <a:solidFill>
                  <a:schemeClr val="tx1">
                    <a:lumMod val="50000"/>
                    <a:lumOff val="50000"/>
                  </a:schemeClr>
                </a:solidFill>
              </a:defRPr>
            </a:lvl1pPr>
          </a:lstStyle>
          <a:p>
            <a:endParaRPr lang="en-US"/>
          </a:p>
        </p:txBody>
      </p:sp>
      <p:pic>
        <p:nvPicPr>
          <p:cNvPr id="8" name="Picture 7">
            <a:extLst>
              <a:ext uri="{FF2B5EF4-FFF2-40B4-BE49-F238E27FC236}">
                <a16:creationId xmlns:a16="http://schemas.microsoft.com/office/drawing/2014/main" id="{5864F349-FE8C-424C-9B4F-DBAFB3AE669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996251" y="6384248"/>
            <a:ext cx="1971198" cy="306503"/>
          </a:xfrm>
          <a:prstGeom prst="rect">
            <a:avLst/>
          </a:prstGeom>
        </p:spPr>
      </p:pic>
    </p:spTree>
    <p:extLst>
      <p:ext uri="{BB962C8B-B14F-4D97-AF65-F5344CB8AC3E}">
        <p14:creationId xmlns:p14="http://schemas.microsoft.com/office/powerpoint/2010/main" val="220608481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1BE5A1C-F765-4923-B698-01CBA0052385}"/>
              </a:ext>
            </a:extLst>
          </p:cNvPr>
          <p:cNvSpPr>
            <a:spLocks noGrp="1"/>
          </p:cNvSpPr>
          <p:nvPr>
            <p:ph type="title"/>
          </p:nvPr>
        </p:nvSpPr>
        <p:spPr>
          <a:xfrm>
            <a:off x="838200" y="-1"/>
            <a:ext cx="10515600" cy="1105949"/>
          </a:xfrm>
          <a:prstGeom prst="rect">
            <a:avLst/>
          </a:prstGeom>
        </p:spPr>
        <p:txBody>
          <a:bodyPr vert="horz" lIns="91440" tIns="45720" rIns="91440" bIns="45720" rtlCol="0" anchor="b" anchorCtr="0">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9FE3F89C-32B6-4955-824F-31AA77424000}"/>
              </a:ext>
            </a:extLst>
          </p:cNvPr>
          <p:cNvSpPr>
            <a:spLocks noGrp="1"/>
          </p:cNvSpPr>
          <p:nvPr>
            <p:ph type="body" idx="1"/>
          </p:nvPr>
        </p:nvSpPr>
        <p:spPr>
          <a:xfrm>
            <a:off x="838200" y="1285336"/>
            <a:ext cx="10515600" cy="4891627"/>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a:extLst>
              <a:ext uri="{FF2B5EF4-FFF2-40B4-BE49-F238E27FC236}">
                <a16:creationId xmlns:a16="http://schemas.microsoft.com/office/drawing/2014/main" id="{A300410A-8F64-41F0-A611-DD8C96B97C6E}"/>
              </a:ext>
            </a:extLst>
          </p:cNvPr>
          <p:cNvSpPr>
            <a:spLocks noGrp="1"/>
          </p:cNvSpPr>
          <p:nvPr>
            <p:ph type="ftr" sz="quarter" idx="3"/>
          </p:nvPr>
        </p:nvSpPr>
        <p:spPr>
          <a:xfrm>
            <a:off x="838200" y="6356350"/>
            <a:ext cx="8895348" cy="365125"/>
          </a:xfrm>
          <a:prstGeom prst="rect">
            <a:avLst/>
          </a:prstGeom>
        </p:spPr>
        <p:txBody>
          <a:bodyPr vert="horz" lIns="91440" tIns="45720" rIns="91440" bIns="45720" rtlCol="0" anchor="b"/>
          <a:lstStyle>
            <a:lvl1pPr algn="l">
              <a:defRPr sz="1200">
                <a:solidFill>
                  <a:schemeClr val="tx1">
                    <a:lumMod val="50000"/>
                    <a:lumOff val="50000"/>
                  </a:schemeClr>
                </a:solidFill>
              </a:defRPr>
            </a:lvl1pPr>
          </a:lstStyle>
          <a:p>
            <a:endParaRPr lang="en-US"/>
          </a:p>
        </p:txBody>
      </p:sp>
      <p:pic>
        <p:nvPicPr>
          <p:cNvPr id="10" name="Left Border">
            <a:extLst>
              <a:ext uri="{FF2B5EF4-FFF2-40B4-BE49-F238E27FC236}">
                <a16:creationId xmlns:a16="http://schemas.microsoft.com/office/drawing/2014/main" id="{77253CFD-18C2-49F0-A0AE-99A68668CF03}"/>
              </a:ext>
            </a:extLst>
          </p:cNvPr>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0" y="0"/>
            <a:ext cx="411480" cy="6858000"/>
          </a:xfrm>
          <a:prstGeom prst="rect">
            <a:avLst/>
          </a:prstGeom>
        </p:spPr>
      </p:pic>
    </p:spTree>
    <p:extLst>
      <p:ext uri="{BB962C8B-B14F-4D97-AF65-F5344CB8AC3E}">
        <p14:creationId xmlns:p14="http://schemas.microsoft.com/office/powerpoint/2010/main" val="86733911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Lst>
  <p:txStyles>
    <p:titleStyle>
      <a:lvl1pPr algn="l" defTabSz="914400" rtl="0" eaLnBrk="1" latinLnBrk="0" hangingPunct="1">
        <a:lnSpc>
          <a:spcPct val="90000"/>
        </a:lnSpc>
        <a:spcBef>
          <a:spcPct val="0"/>
        </a:spcBef>
        <a:buNone/>
        <a:defRPr sz="3600" b="1" i="0" kern="1200">
          <a:solidFill>
            <a:schemeClr val="accent1"/>
          </a:solidFill>
          <a:latin typeface="+mj-lt"/>
          <a:ea typeface="+mj-ea"/>
          <a:cs typeface="Calibri" panose="020F0502020204030204" pitchFamily="34" charset="0"/>
        </a:defRPr>
      </a:lvl1pPr>
    </p:titleStyle>
    <p:bodyStyle>
      <a:lvl1pPr marL="228600" indent="-228600" algn="l" defTabSz="914400" rtl="0" eaLnBrk="1" latinLnBrk="0" hangingPunct="1">
        <a:lnSpc>
          <a:spcPct val="100000"/>
        </a:lnSpc>
        <a:spcBef>
          <a:spcPts val="1000"/>
        </a:spcBef>
        <a:buClr>
          <a:schemeClr val="tx1"/>
        </a:buClr>
        <a:buFont typeface="Arial" panose="020B0604020202020204" pitchFamily="34" charset="0"/>
        <a:buChar char="•"/>
        <a:defRPr sz="2800" kern="1200">
          <a:solidFill>
            <a:schemeClr val="bg2">
              <a:lumMod val="25000"/>
            </a:schemeClr>
          </a:solidFill>
          <a:latin typeface="Calibri" panose="020F0502020204030204" pitchFamily="34" charset="0"/>
          <a:ea typeface="+mn-ea"/>
          <a:cs typeface="Calibri" panose="020F0502020204030204" pitchFamily="34" charset="0"/>
        </a:defRPr>
      </a:lvl1pPr>
      <a:lvl2pPr marL="685800" indent="-228600" algn="l" defTabSz="914400" rtl="0" eaLnBrk="1" latinLnBrk="0" hangingPunct="1">
        <a:lnSpc>
          <a:spcPct val="100000"/>
        </a:lnSpc>
        <a:spcBef>
          <a:spcPts val="500"/>
        </a:spcBef>
        <a:buClr>
          <a:schemeClr val="accent1"/>
        </a:buClr>
        <a:buFont typeface="Arial" panose="020B0604020202020204" pitchFamily="34" charset="0"/>
        <a:buChar char="•"/>
        <a:defRPr sz="2400" kern="1200">
          <a:solidFill>
            <a:schemeClr val="bg2">
              <a:lumMod val="25000"/>
            </a:schemeClr>
          </a:solidFill>
          <a:latin typeface="Calibri" panose="020F0502020204030204" pitchFamily="34" charset="0"/>
          <a:ea typeface="+mn-ea"/>
          <a:cs typeface="Calibri" panose="020F0502020204030204" pitchFamily="34" charset="0"/>
        </a:defRPr>
      </a:lvl2pPr>
      <a:lvl3pPr marL="1143000" indent="-228600" algn="l" defTabSz="914400" rtl="0" eaLnBrk="1" latinLnBrk="0" hangingPunct="1">
        <a:lnSpc>
          <a:spcPct val="100000"/>
        </a:lnSpc>
        <a:spcBef>
          <a:spcPts val="500"/>
        </a:spcBef>
        <a:buClr>
          <a:schemeClr val="accent2"/>
        </a:buClr>
        <a:buFont typeface="Arial" panose="020B0604020202020204" pitchFamily="34" charset="0"/>
        <a:buChar char="–"/>
        <a:defRPr sz="2000" kern="1200">
          <a:solidFill>
            <a:schemeClr val="bg2">
              <a:lumMod val="25000"/>
            </a:schemeClr>
          </a:solidFill>
          <a:latin typeface="Calibri" panose="020F0502020204030204" pitchFamily="34" charset="0"/>
          <a:ea typeface="+mn-ea"/>
          <a:cs typeface="Calibri" panose="020F0502020204030204" pitchFamily="34" charset="0"/>
        </a:defRPr>
      </a:lvl3pPr>
      <a:lvl4pPr marL="1600200" indent="-228600" algn="l" defTabSz="914400" rtl="0" eaLnBrk="1" latinLnBrk="0" hangingPunct="1">
        <a:lnSpc>
          <a:spcPct val="100000"/>
        </a:lnSpc>
        <a:spcBef>
          <a:spcPts val="500"/>
        </a:spcBef>
        <a:buFont typeface="Arial" panose="020B0604020202020204" pitchFamily="34" charset="0"/>
        <a:buChar char="•"/>
        <a:defRPr sz="1800" kern="1200">
          <a:solidFill>
            <a:schemeClr val="bg2">
              <a:lumMod val="25000"/>
            </a:schemeClr>
          </a:solidFill>
          <a:latin typeface="Calibri" panose="020F0502020204030204" pitchFamily="34" charset="0"/>
          <a:ea typeface="+mn-ea"/>
          <a:cs typeface="Calibri" panose="020F0502020204030204" pitchFamily="34" charset="0"/>
        </a:defRPr>
      </a:lvl4pPr>
      <a:lvl5pPr marL="2057400" indent="-228600" algn="l" defTabSz="914400" rtl="0" eaLnBrk="1" latinLnBrk="0" hangingPunct="1">
        <a:lnSpc>
          <a:spcPct val="100000"/>
        </a:lnSpc>
        <a:spcBef>
          <a:spcPts val="500"/>
        </a:spcBef>
        <a:buFont typeface="Arial" panose="020B0604020202020204" pitchFamily="34" charset="0"/>
        <a:buChar char="•"/>
        <a:defRPr sz="1800" kern="1200">
          <a:solidFill>
            <a:schemeClr val="bg2">
              <a:lumMod val="25000"/>
            </a:schemeClr>
          </a:solidFill>
          <a:latin typeface="Calibri" panose="020F0502020204030204" pitchFamily="34" charset="0"/>
          <a:ea typeface="+mn-ea"/>
          <a:cs typeface="Calibri" panose="020F050202020403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6.pn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7.xml"/><Relationship Id="rId4" Type="http://schemas.microsoft.com/office/2007/relationships/hdphoto" Target="../media/hdphoto1.wdp"/></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5FDA5D-87D4-1A91-DCAF-634EA64C6B5A}"/>
              </a:ext>
            </a:extLst>
          </p:cNvPr>
          <p:cNvSpPr>
            <a:spLocks noGrp="1"/>
          </p:cNvSpPr>
          <p:nvPr>
            <p:ph type="title"/>
          </p:nvPr>
        </p:nvSpPr>
        <p:spPr/>
        <p:txBody>
          <a:bodyPr/>
          <a:lstStyle/>
          <a:p>
            <a:r>
              <a:rPr lang="en-US" dirty="0"/>
              <a:t>What are the “Faces” of</a:t>
            </a:r>
            <a:br>
              <a:rPr lang="en-US" dirty="0"/>
            </a:br>
            <a:r>
              <a:rPr lang="en-US" dirty="0"/>
              <a:t>Resistant Hypertension</a:t>
            </a:r>
          </a:p>
        </p:txBody>
      </p:sp>
      <p:sp>
        <p:nvSpPr>
          <p:cNvPr id="3" name="Text Placeholder 2">
            <a:extLst>
              <a:ext uri="{FF2B5EF4-FFF2-40B4-BE49-F238E27FC236}">
                <a16:creationId xmlns:a16="http://schemas.microsoft.com/office/drawing/2014/main" id="{F50630F4-6308-628C-C540-DA8B565E1BA6}"/>
              </a:ext>
            </a:extLst>
          </p:cNvPr>
          <p:cNvSpPr>
            <a:spLocks noGrp="1"/>
          </p:cNvSpPr>
          <p:nvPr>
            <p:ph type="body" idx="1"/>
          </p:nvPr>
        </p:nvSpPr>
        <p:spPr/>
        <p:txBody>
          <a:bodyPr/>
          <a:lstStyle/>
          <a:p>
            <a:r>
              <a:rPr lang="en-US" dirty="0"/>
              <a:t>Raven </a:t>
            </a:r>
            <a:r>
              <a:rPr lang="en-US" dirty="0" err="1"/>
              <a:t>Voora</a:t>
            </a:r>
            <a:r>
              <a:rPr lang="en-US" dirty="0"/>
              <a:t>, MD</a:t>
            </a:r>
          </a:p>
          <a:p>
            <a:r>
              <a:rPr lang="en-US" dirty="0"/>
              <a:t>Associate Professor of Medicine</a:t>
            </a:r>
          </a:p>
          <a:p>
            <a:r>
              <a:rPr lang="en-US" dirty="0"/>
              <a:t>University of North Carolina, Division of Nephrology and Hypertension</a:t>
            </a:r>
          </a:p>
          <a:p>
            <a:r>
              <a:rPr lang="en-US" dirty="0"/>
              <a:t>Chapel Hill, NC</a:t>
            </a:r>
          </a:p>
          <a:p>
            <a:endParaRPr lang="en-US" dirty="0"/>
          </a:p>
        </p:txBody>
      </p:sp>
      <p:pic>
        <p:nvPicPr>
          <p:cNvPr id="4" name="Picture 3" descr="A picture containing text, person&#10;&#10;Description automatically generated">
            <a:extLst>
              <a:ext uri="{FF2B5EF4-FFF2-40B4-BE49-F238E27FC236}">
                <a16:creationId xmlns:a16="http://schemas.microsoft.com/office/drawing/2014/main" id="{E3BDEDBD-F7DD-9914-D8EA-A9EAA225CBFB}"/>
              </a:ext>
            </a:extLst>
          </p:cNvPr>
          <p:cNvPicPr>
            <a:picLocks noChangeAspect="1"/>
          </p:cNvPicPr>
          <p:nvPr/>
        </p:nvPicPr>
        <p:blipFill>
          <a:blip r:embed="rId2"/>
          <a:stretch>
            <a:fillRect/>
          </a:stretch>
        </p:blipFill>
        <p:spPr>
          <a:xfrm>
            <a:off x="8524586" y="1"/>
            <a:ext cx="3667414" cy="5336088"/>
          </a:xfrm>
          <a:prstGeom prst="rect">
            <a:avLst/>
          </a:prstGeom>
        </p:spPr>
      </p:pic>
    </p:spTree>
    <p:extLst>
      <p:ext uri="{BB962C8B-B14F-4D97-AF65-F5344CB8AC3E}">
        <p14:creationId xmlns:p14="http://schemas.microsoft.com/office/powerpoint/2010/main" val="33064631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AC6D66-220C-BE41-B16D-30528EB8130E}"/>
              </a:ext>
            </a:extLst>
          </p:cNvPr>
          <p:cNvSpPr>
            <a:spLocks noGrp="1"/>
          </p:cNvSpPr>
          <p:nvPr>
            <p:ph type="title"/>
          </p:nvPr>
        </p:nvSpPr>
        <p:spPr>
          <a:xfrm>
            <a:off x="755069" y="-1"/>
            <a:ext cx="11229109" cy="1105949"/>
          </a:xfrm>
        </p:spPr>
        <p:txBody>
          <a:bodyPr>
            <a:normAutofit fontScale="90000"/>
          </a:bodyPr>
          <a:lstStyle/>
          <a:p>
            <a:br>
              <a:rPr lang="en-US" dirty="0"/>
            </a:br>
            <a:r>
              <a:rPr lang="en-US" dirty="0"/>
              <a:t>AOBP (Automated Office Blood Pressure) Measurement</a:t>
            </a:r>
          </a:p>
        </p:txBody>
      </p:sp>
      <p:sp>
        <p:nvSpPr>
          <p:cNvPr id="5" name="TextBox 4"/>
          <p:cNvSpPr txBox="1"/>
          <p:nvPr/>
        </p:nvSpPr>
        <p:spPr>
          <a:xfrm>
            <a:off x="7121235" y="2378839"/>
            <a:ext cx="4141262" cy="2862322"/>
          </a:xfrm>
          <a:prstGeom prst="rect">
            <a:avLst/>
          </a:prstGeom>
          <a:noFill/>
        </p:spPr>
        <p:txBody>
          <a:bodyPr wrap="none" rtlCol="0">
            <a:spAutoFit/>
          </a:bodyPr>
          <a:lstStyle/>
          <a:p>
            <a:pPr marL="285750" marR="0" lvl="0" indent="-285750" algn="l" defTabSz="914400" rtl="0" eaLnBrk="1" fontAlgn="auto" latinLnBrk="0" hangingPunct="1">
              <a:lnSpc>
                <a:spcPct val="100000"/>
              </a:lnSpc>
              <a:spcBef>
                <a:spcPts val="0"/>
              </a:spcBef>
              <a:spcAft>
                <a:spcPts val="0"/>
              </a:spcAft>
              <a:buClrTx/>
              <a:buSzTx/>
              <a:buFont typeface="Arial" charset="0"/>
              <a:buChar char="•"/>
              <a:tabLst/>
              <a:defRPr/>
            </a:pPr>
            <a:r>
              <a:rPr kumimoji="0" lang="en-US" sz="3600" b="0" i="0" u="none" strike="noStrike" kern="1200" cap="none" spc="0" normalizeH="0" baseline="0" noProof="0" dirty="0">
                <a:ln>
                  <a:noFill/>
                </a:ln>
                <a:solidFill>
                  <a:srgbClr val="000000"/>
                </a:solidFill>
                <a:effectLst/>
                <a:uLnTx/>
                <a:uFillTx/>
                <a:latin typeface="Arial" panose="020B0604020202020204"/>
                <a:ea typeface="+mn-ea"/>
                <a:cs typeface="+mn-cs"/>
              </a:rPr>
              <a:t>Automated</a:t>
            </a:r>
          </a:p>
          <a:p>
            <a:pPr marL="285750" marR="0" lvl="0" indent="-285750" algn="l" defTabSz="914400" rtl="0" eaLnBrk="1" fontAlgn="auto" latinLnBrk="0" hangingPunct="1">
              <a:lnSpc>
                <a:spcPct val="100000"/>
              </a:lnSpc>
              <a:spcBef>
                <a:spcPts val="0"/>
              </a:spcBef>
              <a:spcAft>
                <a:spcPts val="0"/>
              </a:spcAft>
              <a:buClrTx/>
              <a:buSzTx/>
              <a:buFont typeface="Arial" charset="0"/>
              <a:buChar char="•"/>
              <a:tabLst/>
              <a:defRPr/>
            </a:pPr>
            <a:endParaRPr kumimoji="0" lang="en-US" sz="3600" b="0" i="0" u="none" strike="noStrike" kern="1200" cap="none" spc="0" normalizeH="0" baseline="0" noProof="0" dirty="0">
              <a:ln>
                <a:noFill/>
              </a:ln>
              <a:solidFill>
                <a:srgbClr val="000000"/>
              </a:solidFill>
              <a:effectLst/>
              <a:uLnTx/>
              <a:uFillTx/>
              <a:latin typeface="Arial" panose="020B0604020202020204"/>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Arial" charset="0"/>
              <a:buChar char="•"/>
              <a:tabLst/>
              <a:defRPr/>
            </a:pPr>
            <a:r>
              <a:rPr kumimoji="0" lang="en-US" sz="3600" b="0" i="0" u="none" strike="noStrike" kern="1200" cap="none" spc="0" normalizeH="0" baseline="0" noProof="0" dirty="0">
                <a:ln>
                  <a:noFill/>
                </a:ln>
                <a:solidFill>
                  <a:srgbClr val="000000"/>
                </a:solidFill>
                <a:effectLst/>
                <a:uLnTx/>
                <a:uFillTx/>
                <a:latin typeface="Arial" panose="020B0604020202020204"/>
                <a:ea typeface="+mn-ea"/>
                <a:cs typeface="+mn-cs"/>
              </a:rPr>
              <a:t>Multiple readings</a:t>
            </a:r>
          </a:p>
          <a:p>
            <a:pPr marL="285750" marR="0" lvl="0" indent="-285750" algn="l" defTabSz="914400" rtl="0" eaLnBrk="1" fontAlgn="auto" latinLnBrk="0" hangingPunct="1">
              <a:lnSpc>
                <a:spcPct val="100000"/>
              </a:lnSpc>
              <a:spcBef>
                <a:spcPts val="0"/>
              </a:spcBef>
              <a:spcAft>
                <a:spcPts val="0"/>
              </a:spcAft>
              <a:buClrTx/>
              <a:buSzTx/>
              <a:buFont typeface="Arial" charset="0"/>
              <a:buChar char="•"/>
              <a:tabLst/>
              <a:defRPr/>
            </a:pPr>
            <a:endParaRPr kumimoji="0" lang="en-US" sz="3600" b="0" i="0" u="none" strike="noStrike" kern="1200" cap="none" spc="0" normalizeH="0" baseline="0" noProof="0" dirty="0">
              <a:ln>
                <a:noFill/>
              </a:ln>
              <a:solidFill>
                <a:srgbClr val="000000"/>
              </a:solidFill>
              <a:effectLst/>
              <a:uLnTx/>
              <a:uFillTx/>
              <a:latin typeface="Arial" panose="020B0604020202020204"/>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Arial" charset="0"/>
              <a:buChar char="•"/>
              <a:tabLst/>
              <a:defRPr/>
            </a:pPr>
            <a:r>
              <a:rPr kumimoji="0" lang="en-US" sz="3600" b="0" i="0" u="none" strike="noStrike" kern="1200" cap="none" spc="0" normalizeH="0" baseline="0" noProof="0" dirty="0">
                <a:ln>
                  <a:noFill/>
                </a:ln>
                <a:solidFill>
                  <a:srgbClr val="000000"/>
                </a:solidFill>
                <a:effectLst/>
                <a:uLnTx/>
                <a:uFillTx/>
                <a:latin typeface="Arial" panose="020B0604020202020204"/>
                <a:ea typeface="+mn-ea"/>
                <a:cs typeface="+mn-cs"/>
              </a:rPr>
              <a:t>Patient Unattended</a:t>
            </a:r>
          </a:p>
        </p:txBody>
      </p:sp>
      <p:pic>
        <p:nvPicPr>
          <p:cNvPr id="4" name="Picture 3" descr="Graphical user interface&#10;&#10;Description automatically generated">
            <a:extLst>
              <a:ext uri="{FF2B5EF4-FFF2-40B4-BE49-F238E27FC236}">
                <a16:creationId xmlns:a16="http://schemas.microsoft.com/office/drawing/2014/main" id="{C00C65CC-45AF-4E4B-AE76-4DFCA1835488}"/>
              </a:ext>
            </a:extLst>
          </p:cNvPr>
          <p:cNvPicPr>
            <a:picLocks noChangeAspect="1"/>
          </p:cNvPicPr>
          <p:nvPr/>
        </p:nvPicPr>
        <p:blipFill>
          <a:blip r:embed="rId3"/>
          <a:stretch>
            <a:fillRect/>
          </a:stretch>
        </p:blipFill>
        <p:spPr>
          <a:xfrm>
            <a:off x="1070801" y="1704105"/>
            <a:ext cx="5768915" cy="4584364"/>
          </a:xfrm>
          <a:prstGeom prst="rect">
            <a:avLst/>
          </a:prstGeom>
        </p:spPr>
      </p:pic>
    </p:spTree>
    <p:extLst>
      <p:ext uri="{BB962C8B-B14F-4D97-AF65-F5344CB8AC3E}">
        <p14:creationId xmlns:p14="http://schemas.microsoft.com/office/powerpoint/2010/main" val="37180410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p:txBody>
          <a:bodyPr>
            <a:normAutofit/>
          </a:bodyPr>
          <a:lstStyle/>
          <a:p>
            <a:pPr>
              <a:spcBef>
                <a:spcPts val="2400"/>
              </a:spcBef>
            </a:pPr>
            <a:r>
              <a:rPr lang="en-US" sz="3600" dirty="0"/>
              <a:t>Exclude pseudo-resistance before diagnosing resistant hypertension</a:t>
            </a:r>
          </a:p>
          <a:p>
            <a:pPr lvl="2">
              <a:spcBef>
                <a:spcPts val="2400"/>
              </a:spcBef>
            </a:pPr>
            <a:r>
              <a:rPr lang="en-US" sz="2800" dirty="0"/>
              <a:t>Ensure accurate BP measurements</a:t>
            </a:r>
          </a:p>
          <a:p>
            <a:pPr lvl="2">
              <a:spcBef>
                <a:spcPts val="2400"/>
              </a:spcBef>
            </a:pPr>
            <a:r>
              <a:rPr lang="en-US" sz="2800" dirty="0"/>
              <a:t>Assess for non-adherence with prescribed medication regimen and lifestyle recommendations</a:t>
            </a:r>
          </a:p>
          <a:p>
            <a:pPr lvl="2">
              <a:spcBef>
                <a:spcPts val="2400"/>
              </a:spcBef>
            </a:pPr>
            <a:r>
              <a:rPr lang="en-US" sz="2800" dirty="0"/>
              <a:t>Obtain home, work and/or ambulatory BP readings to exclude a white coat effect</a:t>
            </a:r>
          </a:p>
          <a:p>
            <a:pPr lvl="2">
              <a:spcBef>
                <a:spcPts val="2400"/>
              </a:spcBef>
            </a:pPr>
            <a:endParaRPr lang="en-US" sz="2800" dirty="0"/>
          </a:p>
        </p:txBody>
      </p:sp>
      <p:sp>
        <p:nvSpPr>
          <p:cNvPr id="2" name="Title 1">
            <a:extLst>
              <a:ext uri="{FF2B5EF4-FFF2-40B4-BE49-F238E27FC236}">
                <a16:creationId xmlns:a16="http://schemas.microsoft.com/office/drawing/2014/main" id="{41B8DE8E-2F0D-8DB5-04BE-85F7295FDAB5}"/>
              </a:ext>
            </a:extLst>
          </p:cNvPr>
          <p:cNvSpPr>
            <a:spLocks noGrp="1"/>
          </p:cNvSpPr>
          <p:nvPr>
            <p:ph type="title"/>
          </p:nvPr>
        </p:nvSpPr>
        <p:spPr/>
        <p:txBody>
          <a:bodyPr/>
          <a:lstStyle/>
          <a:p>
            <a:r>
              <a:rPr lang="en-US" dirty="0"/>
              <a:t>Key Messages</a:t>
            </a:r>
          </a:p>
        </p:txBody>
      </p:sp>
    </p:spTree>
    <p:extLst>
      <p:ext uri="{BB962C8B-B14F-4D97-AF65-F5344CB8AC3E}">
        <p14:creationId xmlns:p14="http://schemas.microsoft.com/office/powerpoint/2010/main" val="19720536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D8A5B30D-6EBE-AAA4-358F-AC940433A275}"/>
              </a:ext>
            </a:extLst>
          </p:cNvPr>
          <p:cNvSpPr>
            <a:spLocks noGrp="1"/>
          </p:cNvSpPr>
          <p:nvPr>
            <p:ph type="title"/>
          </p:nvPr>
        </p:nvSpPr>
        <p:spPr/>
        <p:txBody>
          <a:bodyPr/>
          <a:lstStyle/>
          <a:p>
            <a:r>
              <a:rPr lang="en-US" dirty="0"/>
              <a:t>Disclaimer</a:t>
            </a:r>
          </a:p>
        </p:txBody>
      </p:sp>
      <p:sp>
        <p:nvSpPr>
          <p:cNvPr id="10" name="Content Placeholder 4">
            <a:extLst>
              <a:ext uri="{FF2B5EF4-FFF2-40B4-BE49-F238E27FC236}">
                <a16:creationId xmlns:a16="http://schemas.microsoft.com/office/drawing/2014/main" id="{ED686F8A-DE79-29E4-3A92-6740BE7B4ED7}"/>
              </a:ext>
            </a:extLst>
          </p:cNvPr>
          <p:cNvSpPr txBox="1">
            <a:spLocks/>
          </p:cNvSpPr>
          <p:nvPr/>
        </p:nvSpPr>
        <p:spPr>
          <a:xfrm>
            <a:off x="838200" y="1825625"/>
            <a:ext cx="10515600" cy="3650727"/>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1600" dirty="0"/>
              <a:t>The views and opinions expressed in this educational activity are those of the faculty and do not necessarily represent the views of </a:t>
            </a:r>
            <a:r>
              <a:rPr lang="en-US" sz="1600" dirty="0" err="1"/>
              <a:t>TotalCME</a:t>
            </a:r>
            <a:r>
              <a:rPr lang="en-US" sz="1600" dirty="0"/>
              <a:t>, Inc., the CME providers, or the companies providing educational grants. This presentation is not intended to define an exclusive course of patient management; the participant should use their clinical judgment, knowledge, experience, and diagnostic skills in applying or adopting for professional use any of the information provided herein. Any procedures, medications, or other courses of diagnosis or treatment discussed or suggested in this activity should not be used by clinicians without evaluation of their patient's conditions and possible contraindications or dangers in use, review of any applicable manufacturer’s product information, and comparison with recommendations of other authorities. Links to other sites may be provided as additional sources of information. </a:t>
            </a:r>
          </a:p>
        </p:txBody>
      </p:sp>
    </p:spTree>
    <p:extLst>
      <p:ext uri="{BB962C8B-B14F-4D97-AF65-F5344CB8AC3E}">
        <p14:creationId xmlns:p14="http://schemas.microsoft.com/office/powerpoint/2010/main" val="330651455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636069" y="1615001"/>
            <a:ext cx="10515600" cy="4891627"/>
          </a:xfrm>
        </p:spPr>
        <p:txBody>
          <a:bodyPr>
            <a:normAutofit fontScale="85000" lnSpcReduction="20000"/>
          </a:bodyPr>
          <a:lstStyle/>
          <a:p>
            <a:r>
              <a:rPr lang="en-US" dirty="0"/>
              <a:t>REFERRAL: Evaluation of (Uncontrolled) Hypertension </a:t>
            </a:r>
          </a:p>
          <a:p>
            <a:r>
              <a:rPr lang="en-US" dirty="0"/>
              <a:t>58-year-old male </a:t>
            </a:r>
          </a:p>
          <a:p>
            <a:r>
              <a:rPr lang="en-US" dirty="0"/>
              <a:t>BMI: 29</a:t>
            </a:r>
          </a:p>
          <a:p>
            <a:r>
              <a:rPr lang="en-US" dirty="0"/>
              <a:t>Past Medical History</a:t>
            </a:r>
          </a:p>
          <a:p>
            <a:pPr lvl="1"/>
            <a:r>
              <a:rPr lang="en-US" dirty="0"/>
              <a:t>Type 2 diabetes </a:t>
            </a:r>
          </a:p>
          <a:p>
            <a:pPr lvl="1"/>
            <a:r>
              <a:rPr lang="en-US" dirty="0"/>
              <a:t>High BP</a:t>
            </a:r>
          </a:p>
          <a:p>
            <a:pPr lvl="1"/>
            <a:r>
              <a:rPr lang="en-US" dirty="0"/>
              <a:t>No known target-organ damage</a:t>
            </a:r>
          </a:p>
          <a:p>
            <a:r>
              <a:rPr lang="en-US" dirty="0"/>
              <a:t>Family history: Both parents have hypertension</a:t>
            </a:r>
          </a:p>
          <a:p>
            <a:r>
              <a:rPr lang="en-US" dirty="0"/>
              <a:t>Current Medications: </a:t>
            </a:r>
          </a:p>
          <a:p>
            <a:pPr lvl="1"/>
            <a:r>
              <a:rPr lang="en-US" dirty="0"/>
              <a:t>Hydrochlorothiazide 25 mg QD </a:t>
            </a:r>
          </a:p>
          <a:p>
            <a:pPr lvl="1"/>
            <a:r>
              <a:rPr lang="en-US" dirty="0"/>
              <a:t>Losartan 100 mg QD </a:t>
            </a:r>
          </a:p>
          <a:p>
            <a:pPr lvl="1"/>
            <a:r>
              <a:rPr lang="en-US" dirty="0"/>
              <a:t>Amlodipine 10 mg QD</a:t>
            </a:r>
          </a:p>
          <a:p>
            <a:pPr lvl="1"/>
            <a:r>
              <a:rPr lang="en-US" dirty="0"/>
              <a:t>Metformin 1000 mg BID</a:t>
            </a:r>
          </a:p>
        </p:txBody>
      </p:sp>
      <p:sp>
        <p:nvSpPr>
          <p:cNvPr id="4" name="Title 3"/>
          <p:cNvSpPr>
            <a:spLocks noGrp="1"/>
          </p:cNvSpPr>
          <p:nvPr>
            <p:ph type="title"/>
          </p:nvPr>
        </p:nvSpPr>
        <p:spPr/>
        <p:txBody>
          <a:bodyPr/>
          <a:lstStyle/>
          <a:p>
            <a:r>
              <a:rPr lang="en-US" dirty="0"/>
              <a:t>Case 1</a:t>
            </a:r>
          </a:p>
        </p:txBody>
      </p:sp>
      <p:sp>
        <p:nvSpPr>
          <p:cNvPr id="7" name="Content Placeholder 4">
            <a:extLst>
              <a:ext uri="{FF2B5EF4-FFF2-40B4-BE49-F238E27FC236}">
                <a16:creationId xmlns:a16="http://schemas.microsoft.com/office/drawing/2014/main" id="{E13A4BEA-E27E-C8AA-BC82-1697F5130920}"/>
              </a:ext>
            </a:extLst>
          </p:cNvPr>
          <p:cNvSpPr txBox="1">
            <a:spLocks/>
          </p:cNvSpPr>
          <p:nvPr/>
        </p:nvSpPr>
        <p:spPr>
          <a:xfrm>
            <a:off x="7387389" y="2801315"/>
            <a:ext cx="4530291" cy="3828085"/>
          </a:xfrm>
          <a:prstGeom prst="rect">
            <a:avLst/>
          </a:prstGeom>
        </p:spPr>
        <p:txBody>
          <a:bodyPr vert="horz" lIns="91440" tIns="45720" rIns="91440" bIns="45720" rtlCol="0">
            <a:normAutofit/>
          </a:bodyPr>
          <a:lstStyle>
            <a:lvl1pPr marL="228600" indent="-228600" algn="l" defTabSz="914400" rtl="0" eaLnBrk="1" latinLnBrk="0" hangingPunct="1">
              <a:lnSpc>
                <a:spcPct val="100000"/>
              </a:lnSpc>
              <a:spcBef>
                <a:spcPts val="1000"/>
              </a:spcBef>
              <a:buClr>
                <a:schemeClr val="tx1"/>
              </a:buClr>
              <a:buFont typeface="Arial" panose="020B0604020202020204" pitchFamily="34" charset="0"/>
              <a:buChar char="•"/>
              <a:defRPr sz="2800" kern="1200">
                <a:solidFill>
                  <a:schemeClr val="bg2">
                    <a:lumMod val="25000"/>
                  </a:schemeClr>
                </a:solidFill>
                <a:latin typeface="Calibri" panose="020F0502020204030204" pitchFamily="34" charset="0"/>
                <a:ea typeface="+mn-ea"/>
                <a:cs typeface="Calibri" panose="020F0502020204030204" pitchFamily="34" charset="0"/>
              </a:defRPr>
            </a:lvl1pPr>
            <a:lvl2pPr marL="685800" indent="-228600" algn="l" defTabSz="914400" rtl="0" eaLnBrk="1" latinLnBrk="0" hangingPunct="1">
              <a:lnSpc>
                <a:spcPct val="100000"/>
              </a:lnSpc>
              <a:spcBef>
                <a:spcPts val="500"/>
              </a:spcBef>
              <a:buClr>
                <a:schemeClr val="accent1"/>
              </a:buClr>
              <a:buFont typeface="Arial" panose="020B0604020202020204" pitchFamily="34" charset="0"/>
              <a:buChar char="•"/>
              <a:defRPr sz="2400" kern="1200">
                <a:solidFill>
                  <a:schemeClr val="bg2">
                    <a:lumMod val="25000"/>
                  </a:schemeClr>
                </a:solidFill>
                <a:latin typeface="Calibri" panose="020F0502020204030204" pitchFamily="34" charset="0"/>
                <a:ea typeface="+mn-ea"/>
                <a:cs typeface="Calibri" panose="020F0502020204030204" pitchFamily="34" charset="0"/>
              </a:defRPr>
            </a:lvl2pPr>
            <a:lvl3pPr marL="1143000" indent="-228600" algn="l" defTabSz="914400" rtl="0" eaLnBrk="1" latinLnBrk="0" hangingPunct="1">
              <a:lnSpc>
                <a:spcPct val="100000"/>
              </a:lnSpc>
              <a:spcBef>
                <a:spcPts val="500"/>
              </a:spcBef>
              <a:buClr>
                <a:schemeClr val="accent2"/>
              </a:buClr>
              <a:buFont typeface="Arial" panose="020B0604020202020204" pitchFamily="34" charset="0"/>
              <a:buChar char="–"/>
              <a:defRPr sz="2000" kern="1200">
                <a:solidFill>
                  <a:schemeClr val="bg2">
                    <a:lumMod val="25000"/>
                  </a:schemeClr>
                </a:solidFill>
                <a:latin typeface="Calibri" panose="020F0502020204030204" pitchFamily="34" charset="0"/>
                <a:ea typeface="+mn-ea"/>
                <a:cs typeface="Calibri" panose="020F0502020204030204" pitchFamily="34" charset="0"/>
              </a:defRPr>
            </a:lvl3pPr>
            <a:lvl4pPr marL="1600200" indent="-228600" algn="l" defTabSz="914400" rtl="0" eaLnBrk="1" latinLnBrk="0" hangingPunct="1">
              <a:lnSpc>
                <a:spcPct val="100000"/>
              </a:lnSpc>
              <a:spcBef>
                <a:spcPts val="500"/>
              </a:spcBef>
              <a:buFont typeface="Arial" panose="020B0604020202020204" pitchFamily="34" charset="0"/>
              <a:buChar char="•"/>
              <a:defRPr sz="1800" kern="1200">
                <a:solidFill>
                  <a:schemeClr val="bg2">
                    <a:lumMod val="25000"/>
                  </a:schemeClr>
                </a:solidFill>
                <a:latin typeface="Calibri" panose="020F0502020204030204" pitchFamily="34" charset="0"/>
                <a:ea typeface="+mn-ea"/>
                <a:cs typeface="Calibri" panose="020F0502020204030204" pitchFamily="34" charset="0"/>
              </a:defRPr>
            </a:lvl4pPr>
            <a:lvl5pPr marL="2057400" indent="-228600" algn="l" defTabSz="914400" rtl="0" eaLnBrk="1" latinLnBrk="0" hangingPunct="1">
              <a:lnSpc>
                <a:spcPct val="100000"/>
              </a:lnSpc>
              <a:spcBef>
                <a:spcPts val="500"/>
              </a:spcBef>
              <a:buFont typeface="Arial" panose="020B0604020202020204" pitchFamily="34" charset="0"/>
              <a:buChar char="•"/>
              <a:defRPr sz="1800" kern="1200">
                <a:solidFill>
                  <a:schemeClr val="bg2">
                    <a:lumMod val="25000"/>
                  </a:schemeClr>
                </a:solidFill>
                <a:latin typeface="Calibri" panose="020F0502020204030204" pitchFamily="34" charset="0"/>
                <a:ea typeface="+mn-ea"/>
                <a:cs typeface="Calibri" panose="020F050202020403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28600" marR="0" lvl="0" indent="-228600" algn="l" defTabSz="914400" rtl="0" eaLnBrk="1" fontAlgn="auto" latinLnBrk="0" hangingPunct="1">
              <a:lnSpc>
                <a:spcPct val="100000"/>
              </a:lnSpc>
              <a:spcBef>
                <a:spcPts val="1000"/>
              </a:spcBef>
              <a:spcAft>
                <a:spcPts val="0"/>
              </a:spcAft>
              <a:buClr>
                <a:srgbClr val="000000"/>
              </a:buClr>
              <a:buSzTx/>
              <a:buFont typeface="Arial" panose="020B0604020202020204" pitchFamily="34" charset="0"/>
              <a:buChar char="•"/>
              <a:tabLst/>
              <a:defRPr/>
            </a:pPr>
            <a:r>
              <a:rPr kumimoji="0" lang="en-US" sz="2400" b="0" i="0" u="none" strike="noStrike" kern="1200" cap="none" spc="0" normalizeH="0" baseline="0" noProof="0" dirty="0">
                <a:ln>
                  <a:noFill/>
                </a:ln>
                <a:solidFill>
                  <a:srgbClr val="F3F3F3">
                    <a:lumMod val="25000"/>
                  </a:srgbClr>
                </a:solidFill>
                <a:effectLst/>
                <a:uLnTx/>
                <a:uFillTx/>
                <a:latin typeface="Calibri" panose="020F0502020204030204" pitchFamily="34" charset="0"/>
                <a:ea typeface="+mn-ea"/>
                <a:cs typeface="Calibri" panose="020F0502020204030204" pitchFamily="34" charset="0"/>
              </a:rPr>
              <a:t>Blood Pressure</a:t>
            </a:r>
          </a:p>
          <a:p>
            <a:pPr marL="685800" marR="0" lvl="1" indent="-228600" algn="l" defTabSz="914400" rtl="0" eaLnBrk="1" fontAlgn="auto" latinLnBrk="0" hangingPunct="1">
              <a:lnSpc>
                <a:spcPct val="100000"/>
              </a:lnSpc>
              <a:spcBef>
                <a:spcPts val="500"/>
              </a:spcBef>
              <a:spcAft>
                <a:spcPts val="0"/>
              </a:spcAft>
              <a:buClr>
                <a:srgbClr val="00539B"/>
              </a:buClr>
              <a:buSzTx/>
              <a:buFont typeface="Arial" panose="020B0604020202020204" pitchFamily="34" charset="0"/>
              <a:buChar char="•"/>
              <a:tabLst/>
              <a:defRPr/>
            </a:pPr>
            <a:r>
              <a:rPr kumimoji="0" lang="en-US" sz="2000" b="0" i="0" u="none" strike="noStrike" kern="1200" cap="none" spc="0" normalizeH="0" baseline="0" noProof="0" dirty="0">
                <a:ln>
                  <a:noFill/>
                </a:ln>
                <a:solidFill>
                  <a:srgbClr val="F3F3F3">
                    <a:lumMod val="25000"/>
                  </a:srgbClr>
                </a:solidFill>
                <a:effectLst/>
                <a:uLnTx/>
                <a:uFillTx/>
                <a:latin typeface="Calibri" panose="020F0502020204030204" pitchFamily="34" charset="0"/>
                <a:ea typeface="+mn-ea"/>
                <a:cs typeface="Calibri" panose="020F0502020204030204" pitchFamily="34" charset="0"/>
              </a:rPr>
              <a:t>Office reading </a:t>
            </a:r>
          </a:p>
          <a:p>
            <a:pPr marL="1143000" marR="0" lvl="2" indent="-228600" algn="l" defTabSz="914400" rtl="0" eaLnBrk="1" fontAlgn="auto" latinLnBrk="0" hangingPunct="1">
              <a:lnSpc>
                <a:spcPct val="100000"/>
              </a:lnSpc>
              <a:spcBef>
                <a:spcPts val="500"/>
              </a:spcBef>
              <a:spcAft>
                <a:spcPts val="0"/>
              </a:spcAft>
              <a:buClr>
                <a:srgbClr val="001A57"/>
              </a:buClr>
              <a:buSzTx/>
              <a:buFont typeface="Arial" panose="020B0604020202020204" pitchFamily="34" charset="0"/>
              <a:buChar char="–"/>
              <a:tabLst/>
              <a:defRPr/>
            </a:pPr>
            <a:r>
              <a:rPr kumimoji="0" lang="en-US" sz="1800" b="0" i="0" u="none" strike="noStrike" kern="1200" cap="none" spc="0" normalizeH="0" baseline="0" noProof="0" dirty="0">
                <a:ln>
                  <a:noFill/>
                </a:ln>
                <a:solidFill>
                  <a:srgbClr val="F3F3F3">
                    <a:lumMod val="25000"/>
                  </a:srgbClr>
                </a:solidFill>
                <a:effectLst/>
                <a:uLnTx/>
                <a:uFillTx/>
                <a:latin typeface="Calibri" panose="020F0502020204030204" pitchFamily="34" charset="0"/>
                <a:ea typeface="+mn-ea"/>
                <a:cs typeface="Calibri" panose="020F0502020204030204" pitchFamily="34" charset="0"/>
              </a:rPr>
              <a:t>156/92 (left arm)</a:t>
            </a:r>
          </a:p>
          <a:p>
            <a:pPr marL="1143000" marR="0" lvl="2" indent="-228600" algn="l" defTabSz="914400" rtl="0" eaLnBrk="1" fontAlgn="auto" latinLnBrk="0" hangingPunct="1">
              <a:lnSpc>
                <a:spcPct val="100000"/>
              </a:lnSpc>
              <a:spcBef>
                <a:spcPts val="500"/>
              </a:spcBef>
              <a:spcAft>
                <a:spcPts val="0"/>
              </a:spcAft>
              <a:buClr>
                <a:srgbClr val="001A57"/>
              </a:buClr>
              <a:buSzTx/>
              <a:buFont typeface="Arial" panose="020B0604020202020204" pitchFamily="34" charset="0"/>
              <a:buChar char="–"/>
              <a:tabLst/>
              <a:defRPr/>
            </a:pPr>
            <a:r>
              <a:rPr kumimoji="0" lang="en-US" sz="1800" b="0" i="0" u="none" strike="noStrike" kern="1200" cap="none" spc="0" normalizeH="0" baseline="0" noProof="0" dirty="0">
                <a:ln>
                  <a:noFill/>
                </a:ln>
                <a:solidFill>
                  <a:srgbClr val="F3F3F3">
                    <a:lumMod val="25000"/>
                  </a:srgbClr>
                </a:solidFill>
                <a:effectLst/>
                <a:uLnTx/>
                <a:uFillTx/>
                <a:latin typeface="Calibri" panose="020F0502020204030204" pitchFamily="34" charset="0"/>
                <a:ea typeface="+mn-ea"/>
                <a:cs typeface="Calibri" panose="020F0502020204030204" pitchFamily="34" charset="0"/>
              </a:rPr>
              <a:t>159/93 (right arm)</a:t>
            </a:r>
          </a:p>
          <a:p>
            <a:pPr marL="1143000" marR="0" lvl="2" indent="-228600" algn="l" defTabSz="914400" rtl="0" eaLnBrk="1" fontAlgn="auto" latinLnBrk="0" hangingPunct="1">
              <a:lnSpc>
                <a:spcPct val="100000"/>
              </a:lnSpc>
              <a:spcBef>
                <a:spcPts val="500"/>
              </a:spcBef>
              <a:spcAft>
                <a:spcPts val="0"/>
              </a:spcAft>
              <a:buClr>
                <a:srgbClr val="001A57"/>
              </a:buClr>
              <a:buSzTx/>
              <a:buFont typeface="Arial" panose="020B0604020202020204" pitchFamily="34" charset="0"/>
              <a:buChar char="–"/>
              <a:tabLst/>
              <a:defRPr/>
            </a:pPr>
            <a:r>
              <a:rPr kumimoji="0" lang="en-US" sz="1800" b="0" i="0" u="none" strike="noStrike" kern="1200" cap="none" spc="0" normalizeH="0" baseline="0" noProof="0" dirty="0">
                <a:ln>
                  <a:noFill/>
                </a:ln>
                <a:solidFill>
                  <a:srgbClr val="F3F3F3">
                    <a:lumMod val="25000"/>
                  </a:srgbClr>
                </a:solidFill>
                <a:effectLst/>
                <a:uLnTx/>
                <a:uFillTx/>
                <a:latin typeface="Calibri" panose="020F0502020204030204" pitchFamily="34" charset="0"/>
                <a:ea typeface="+mn-ea"/>
                <a:cs typeface="Calibri" panose="020F0502020204030204" pitchFamily="34" charset="0"/>
              </a:rPr>
              <a:t>Heart rate of 72 beats/min</a:t>
            </a:r>
          </a:p>
          <a:p>
            <a:pPr marL="685800" marR="0" lvl="1" indent="-228600" algn="l" defTabSz="914400" rtl="0" eaLnBrk="1" fontAlgn="auto" latinLnBrk="0" hangingPunct="1">
              <a:lnSpc>
                <a:spcPct val="100000"/>
              </a:lnSpc>
              <a:spcBef>
                <a:spcPts val="500"/>
              </a:spcBef>
              <a:spcAft>
                <a:spcPts val="0"/>
              </a:spcAft>
              <a:buClr>
                <a:srgbClr val="00539B"/>
              </a:buClr>
              <a:buSzTx/>
              <a:buFont typeface="Arial" panose="020B0604020202020204" pitchFamily="34" charset="0"/>
              <a:buChar char="•"/>
              <a:tabLst/>
              <a:defRPr/>
            </a:pPr>
            <a:r>
              <a:rPr kumimoji="0" lang="en-US" sz="2000" b="0" i="0" u="none" strike="noStrike" kern="1200" cap="none" spc="0" normalizeH="0" baseline="0" noProof="0" dirty="0">
                <a:ln>
                  <a:noFill/>
                </a:ln>
                <a:solidFill>
                  <a:srgbClr val="F3F3F3">
                    <a:lumMod val="25000"/>
                  </a:srgbClr>
                </a:solidFill>
                <a:effectLst/>
                <a:uLnTx/>
                <a:uFillTx/>
                <a:latin typeface="Calibri" panose="020F0502020204030204" pitchFamily="34" charset="0"/>
                <a:ea typeface="+mn-ea"/>
                <a:cs typeface="Calibri" panose="020F0502020204030204" pitchFamily="34" charset="0"/>
              </a:rPr>
              <a:t>No change on standing </a:t>
            </a:r>
          </a:p>
          <a:p>
            <a:pPr marL="228600" marR="0" lvl="0" indent="-228600" algn="l" defTabSz="914400" rtl="0" eaLnBrk="1" fontAlgn="auto" latinLnBrk="0" hangingPunct="1">
              <a:lnSpc>
                <a:spcPct val="100000"/>
              </a:lnSpc>
              <a:spcBef>
                <a:spcPts val="1000"/>
              </a:spcBef>
              <a:spcAft>
                <a:spcPts val="0"/>
              </a:spcAft>
              <a:buClr>
                <a:srgbClr val="000000"/>
              </a:buClr>
              <a:buSzTx/>
              <a:buFont typeface="Arial" panose="020B0604020202020204" pitchFamily="34" charset="0"/>
              <a:buChar char="•"/>
              <a:tabLst/>
              <a:defRPr/>
            </a:pPr>
            <a:r>
              <a:rPr kumimoji="0" lang="en-US" sz="2400" b="0" i="0" u="none" strike="noStrike" kern="1200" cap="none" spc="0" normalizeH="0" baseline="0" noProof="0" dirty="0">
                <a:ln>
                  <a:noFill/>
                </a:ln>
                <a:solidFill>
                  <a:srgbClr val="F3F3F3">
                    <a:lumMod val="25000"/>
                  </a:srgbClr>
                </a:solidFill>
                <a:effectLst/>
                <a:uLnTx/>
                <a:uFillTx/>
                <a:latin typeface="Calibri" panose="020F0502020204030204" pitchFamily="34" charset="0"/>
                <a:ea typeface="+mn-ea"/>
                <a:cs typeface="Calibri" panose="020F0502020204030204" pitchFamily="34" charset="0"/>
              </a:rPr>
              <a:t>Physical exam is unremarkable </a:t>
            </a:r>
          </a:p>
        </p:txBody>
      </p:sp>
      <p:pic>
        <p:nvPicPr>
          <p:cNvPr id="8" name="Picture 7" descr="A person with a beard&#10;&#10;Description automatically generated with low confidence">
            <a:extLst>
              <a:ext uri="{FF2B5EF4-FFF2-40B4-BE49-F238E27FC236}">
                <a16:creationId xmlns:a16="http://schemas.microsoft.com/office/drawing/2014/main" id="{E7D674FC-E12E-13FA-36D8-40778C304785}"/>
              </a:ext>
            </a:extLst>
          </p:cNvPr>
          <p:cNvPicPr>
            <a:picLocks noChangeAspect="1"/>
          </p:cNvPicPr>
          <p:nvPr/>
        </p:nvPicPr>
        <p:blipFill rotWithShape="1">
          <a:blip r:embed="rId2"/>
          <a:srcRect l="13747" t="4778"/>
          <a:stretch/>
        </p:blipFill>
        <p:spPr>
          <a:xfrm>
            <a:off x="8444524" y="495300"/>
            <a:ext cx="2528276" cy="1884918"/>
          </a:xfrm>
          <a:prstGeom prst="rect">
            <a:avLst/>
          </a:prstGeom>
        </p:spPr>
      </p:pic>
      <p:sp>
        <p:nvSpPr>
          <p:cNvPr id="2" name="Footer Placeholder 1">
            <a:extLst>
              <a:ext uri="{FF2B5EF4-FFF2-40B4-BE49-F238E27FC236}">
                <a16:creationId xmlns:a16="http://schemas.microsoft.com/office/drawing/2014/main" id="{FDA107D4-F1EB-FF13-2FD7-25716840691F}"/>
              </a:ext>
            </a:extLst>
          </p:cNvPr>
          <p:cNvSpPr>
            <a:spLocks noGrp="1"/>
          </p:cNvSpPr>
          <p:nvPr>
            <p:ph type="ftr" sz="quarter" idx="3"/>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000000">
                    <a:lumMod val="50000"/>
                    <a:lumOff val="50000"/>
                  </a:srgbClr>
                </a:solidFill>
                <a:effectLst/>
                <a:uLnTx/>
                <a:uFillTx/>
                <a:latin typeface="Arial" panose="020B0604020202020204"/>
                <a:ea typeface="+mn-ea"/>
                <a:cs typeface="+mn-cs"/>
              </a:rPr>
              <a:t>BMI, body mass index</a:t>
            </a:r>
            <a:r>
              <a:rPr lang="en-US" dirty="0">
                <a:solidFill>
                  <a:srgbClr val="000000">
                    <a:lumMod val="50000"/>
                    <a:lumOff val="50000"/>
                  </a:srgbClr>
                </a:solidFill>
                <a:latin typeface="Arial" panose="020B0604020202020204"/>
              </a:rPr>
              <a:t>; BP, blood pressure.</a:t>
            </a:r>
            <a:r>
              <a:rPr kumimoji="0" lang="en-US" sz="1200" b="0" i="0" u="none" strike="noStrike" kern="1200" cap="none" spc="0" normalizeH="0" baseline="0" noProof="0" dirty="0">
                <a:ln>
                  <a:noFill/>
                </a:ln>
                <a:solidFill>
                  <a:srgbClr val="000000">
                    <a:lumMod val="50000"/>
                    <a:lumOff val="50000"/>
                  </a:srgbClr>
                </a:solidFill>
                <a:effectLst/>
                <a:uLnTx/>
                <a:uFillTx/>
                <a:latin typeface="Arial" panose="020B0604020202020204"/>
                <a:ea typeface="+mn-ea"/>
                <a:cs typeface="+mn-cs"/>
              </a:rPr>
              <a:t> </a:t>
            </a:r>
          </a:p>
        </p:txBody>
      </p:sp>
    </p:spTree>
    <p:extLst>
      <p:ext uri="{BB962C8B-B14F-4D97-AF65-F5344CB8AC3E}">
        <p14:creationId xmlns:p14="http://schemas.microsoft.com/office/powerpoint/2010/main" val="17643277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636069" y="1319309"/>
            <a:ext cx="10515600" cy="5400680"/>
          </a:xfrm>
        </p:spPr>
        <p:txBody>
          <a:bodyPr>
            <a:normAutofit/>
          </a:bodyPr>
          <a:lstStyle/>
          <a:p>
            <a:r>
              <a:rPr lang="en-US" sz="2400" dirty="0"/>
              <a:t>REFERRAL: Evaluation of (Uncontrolled) Hypertension </a:t>
            </a:r>
          </a:p>
          <a:p>
            <a:r>
              <a:rPr lang="en-US" sz="2400" dirty="0"/>
              <a:t>51-year-old female </a:t>
            </a:r>
          </a:p>
          <a:p>
            <a:r>
              <a:rPr lang="en-US" sz="2400" dirty="0"/>
              <a:t>BMI: 27</a:t>
            </a:r>
          </a:p>
          <a:p>
            <a:r>
              <a:rPr lang="en-US" sz="2400" dirty="0"/>
              <a:t>Past Medical History</a:t>
            </a:r>
          </a:p>
          <a:p>
            <a:pPr lvl="1"/>
            <a:r>
              <a:rPr lang="en-US" sz="2000" dirty="0"/>
              <a:t>Pre-eclampsia</a:t>
            </a:r>
          </a:p>
          <a:p>
            <a:pPr lvl="1"/>
            <a:r>
              <a:rPr lang="en-US" sz="2000" dirty="0"/>
              <a:t>New onset headaches about 3 years ago </a:t>
            </a:r>
          </a:p>
          <a:p>
            <a:pPr lvl="2"/>
            <a:r>
              <a:rPr lang="en-US" sz="1800" dirty="0"/>
              <a:t>BP was noted to be elevated (175/114 mmHg)</a:t>
            </a:r>
          </a:p>
          <a:p>
            <a:pPr lvl="2"/>
            <a:r>
              <a:rPr lang="en-US" sz="1800" dirty="0"/>
              <a:t>Started on antihypertensive medications</a:t>
            </a:r>
          </a:p>
          <a:p>
            <a:r>
              <a:rPr lang="en-US" sz="2400" dirty="0"/>
              <a:t>Current Medications: </a:t>
            </a:r>
          </a:p>
          <a:p>
            <a:pPr lvl="1"/>
            <a:r>
              <a:rPr lang="en-US" sz="2000" dirty="0"/>
              <a:t>Chlorthalidone 25 mg </a:t>
            </a:r>
            <a:r>
              <a:rPr lang="en-US" sz="2000" dirty="0" err="1"/>
              <a:t>QD</a:t>
            </a:r>
            <a:r>
              <a:rPr lang="en-US" sz="2000" dirty="0"/>
              <a:t> </a:t>
            </a:r>
          </a:p>
          <a:p>
            <a:pPr lvl="1"/>
            <a:r>
              <a:rPr lang="en-US" sz="2000" dirty="0"/>
              <a:t>Losartan 100 mg QD </a:t>
            </a:r>
          </a:p>
          <a:p>
            <a:pPr lvl="1"/>
            <a:r>
              <a:rPr lang="de-DE" sz="2000" dirty="0"/>
              <a:t>Nifedipine SR 90 mg QD</a:t>
            </a:r>
          </a:p>
        </p:txBody>
      </p:sp>
      <p:sp>
        <p:nvSpPr>
          <p:cNvPr id="4" name="Title 3"/>
          <p:cNvSpPr>
            <a:spLocks noGrp="1"/>
          </p:cNvSpPr>
          <p:nvPr>
            <p:ph type="title"/>
          </p:nvPr>
        </p:nvSpPr>
        <p:spPr/>
        <p:txBody>
          <a:bodyPr/>
          <a:lstStyle/>
          <a:p>
            <a:r>
              <a:rPr lang="en-US" dirty="0"/>
              <a:t>Case 2</a:t>
            </a:r>
          </a:p>
        </p:txBody>
      </p:sp>
      <p:sp>
        <p:nvSpPr>
          <p:cNvPr id="7" name="Content Placeholder 4">
            <a:extLst>
              <a:ext uri="{FF2B5EF4-FFF2-40B4-BE49-F238E27FC236}">
                <a16:creationId xmlns:a16="http://schemas.microsoft.com/office/drawing/2014/main" id="{E13A4BEA-E27E-C8AA-BC82-1697F5130920}"/>
              </a:ext>
            </a:extLst>
          </p:cNvPr>
          <p:cNvSpPr txBox="1">
            <a:spLocks/>
          </p:cNvSpPr>
          <p:nvPr/>
        </p:nvSpPr>
        <p:spPr>
          <a:xfrm>
            <a:off x="7387389" y="2801315"/>
            <a:ext cx="4530291" cy="3828085"/>
          </a:xfrm>
          <a:prstGeom prst="rect">
            <a:avLst/>
          </a:prstGeom>
        </p:spPr>
        <p:txBody>
          <a:bodyPr vert="horz" lIns="91440" tIns="45720" rIns="91440" bIns="45720" rtlCol="0">
            <a:normAutofit/>
          </a:bodyPr>
          <a:lstStyle>
            <a:lvl1pPr marL="228600" indent="-228600" algn="l" defTabSz="914400" rtl="0" eaLnBrk="1" latinLnBrk="0" hangingPunct="1">
              <a:lnSpc>
                <a:spcPct val="100000"/>
              </a:lnSpc>
              <a:spcBef>
                <a:spcPts val="1000"/>
              </a:spcBef>
              <a:buClr>
                <a:schemeClr val="tx1"/>
              </a:buClr>
              <a:buFont typeface="Arial" panose="020B0604020202020204" pitchFamily="34" charset="0"/>
              <a:buChar char="•"/>
              <a:defRPr sz="2800" kern="1200">
                <a:solidFill>
                  <a:schemeClr val="bg2">
                    <a:lumMod val="25000"/>
                  </a:schemeClr>
                </a:solidFill>
                <a:latin typeface="Calibri" panose="020F0502020204030204" pitchFamily="34" charset="0"/>
                <a:ea typeface="+mn-ea"/>
                <a:cs typeface="Calibri" panose="020F0502020204030204" pitchFamily="34" charset="0"/>
              </a:defRPr>
            </a:lvl1pPr>
            <a:lvl2pPr marL="685800" indent="-228600" algn="l" defTabSz="914400" rtl="0" eaLnBrk="1" latinLnBrk="0" hangingPunct="1">
              <a:lnSpc>
                <a:spcPct val="100000"/>
              </a:lnSpc>
              <a:spcBef>
                <a:spcPts val="500"/>
              </a:spcBef>
              <a:buClr>
                <a:schemeClr val="accent1"/>
              </a:buClr>
              <a:buFont typeface="Arial" panose="020B0604020202020204" pitchFamily="34" charset="0"/>
              <a:buChar char="•"/>
              <a:defRPr sz="2400" kern="1200">
                <a:solidFill>
                  <a:schemeClr val="bg2">
                    <a:lumMod val="25000"/>
                  </a:schemeClr>
                </a:solidFill>
                <a:latin typeface="Calibri" panose="020F0502020204030204" pitchFamily="34" charset="0"/>
                <a:ea typeface="+mn-ea"/>
                <a:cs typeface="Calibri" panose="020F0502020204030204" pitchFamily="34" charset="0"/>
              </a:defRPr>
            </a:lvl2pPr>
            <a:lvl3pPr marL="1143000" indent="-228600" algn="l" defTabSz="914400" rtl="0" eaLnBrk="1" latinLnBrk="0" hangingPunct="1">
              <a:lnSpc>
                <a:spcPct val="100000"/>
              </a:lnSpc>
              <a:spcBef>
                <a:spcPts val="500"/>
              </a:spcBef>
              <a:buClr>
                <a:schemeClr val="accent2"/>
              </a:buClr>
              <a:buFont typeface="Arial" panose="020B0604020202020204" pitchFamily="34" charset="0"/>
              <a:buChar char="–"/>
              <a:defRPr sz="2000" kern="1200">
                <a:solidFill>
                  <a:schemeClr val="bg2">
                    <a:lumMod val="25000"/>
                  </a:schemeClr>
                </a:solidFill>
                <a:latin typeface="Calibri" panose="020F0502020204030204" pitchFamily="34" charset="0"/>
                <a:ea typeface="+mn-ea"/>
                <a:cs typeface="Calibri" panose="020F0502020204030204" pitchFamily="34" charset="0"/>
              </a:defRPr>
            </a:lvl3pPr>
            <a:lvl4pPr marL="1600200" indent="-228600" algn="l" defTabSz="914400" rtl="0" eaLnBrk="1" latinLnBrk="0" hangingPunct="1">
              <a:lnSpc>
                <a:spcPct val="100000"/>
              </a:lnSpc>
              <a:spcBef>
                <a:spcPts val="500"/>
              </a:spcBef>
              <a:buFont typeface="Arial" panose="020B0604020202020204" pitchFamily="34" charset="0"/>
              <a:buChar char="•"/>
              <a:defRPr sz="1800" kern="1200">
                <a:solidFill>
                  <a:schemeClr val="bg2">
                    <a:lumMod val="25000"/>
                  </a:schemeClr>
                </a:solidFill>
                <a:latin typeface="Calibri" panose="020F0502020204030204" pitchFamily="34" charset="0"/>
                <a:ea typeface="+mn-ea"/>
                <a:cs typeface="Calibri" panose="020F0502020204030204" pitchFamily="34" charset="0"/>
              </a:defRPr>
            </a:lvl4pPr>
            <a:lvl5pPr marL="2057400" indent="-228600" algn="l" defTabSz="914400" rtl="0" eaLnBrk="1" latinLnBrk="0" hangingPunct="1">
              <a:lnSpc>
                <a:spcPct val="100000"/>
              </a:lnSpc>
              <a:spcBef>
                <a:spcPts val="500"/>
              </a:spcBef>
              <a:buFont typeface="Arial" panose="020B0604020202020204" pitchFamily="34" charset="0"/>
              <a:buChar char="•"/>
              <a:defRPr sz="1800" kern="1200">
                <a:solidFill>
                  <a:schemeClr val="bg2">
                    <a:lumMod val="25000"/>
                  </a:schemeClr>
                </a:solidFill>
                <a:latin typeface="Calibri" panose="020F0502020204030204" pitchFamily="34" charset="0"/>
                <a:ea typeface="+mn-ea"/>
                <a:cs typeface="Calibri" panose="020F050202020403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28600" marR="0" lvl="0" indent="-228600" algn="l" defTabSz="914400" rtl="0" eaLnBrk="1" fontAlgn="auto" latinLnBrk="0" hangingPunct="1">
              <a:lnSpc>
                <a:spcPct val="100000"/>
              </a:lnSpc>
              <a:spcBef>
                <a:spcPts val="1000"/>
              </a:spcBef>
              <a:spcAft>
                <a:spcPts val="0"/>
              </a:spcAft>
              <a:buClr>
                <a:srgbClr val="000000"/>
              </a:buClr>
              <a:buSzTx/>
              <a:buFont typeface="Arial" panose="020B0604020202020204" pitchFamily="34" charset="0"/>
              <a:buChar char="•"/>
              <a:tabLst/>
              <a:defRPr/>
            </a:pPr>
            <a:r>
              <a:rPr kumimoji="0" lang="en-US" sz="2400" b="0" i="0" u="none" strike="noStrike" kern="1200" cap="none" spc="0" normalizeH="0" baseline="0" noProof="0" dirty="0">
                <a:ln>
                  <a:noFill/>
                </a:ln>
                <a:solidFill>
                  <a:srgbClr val="F3F3F3">
                    <a:lumMod val="25000"/>
                  </a:srgbClr>
                </a:solidFill>
                <a:effectLst/>
                <a:uLnTx/>
                <a:uFillTx/>
                <a:latin typeface="Calibri" panose="020F0502020204030204" pitchFamily="34" charset="0"/>
                <a:ea typeface="+mn-ea"/>
                <a:cs typeface="Calibri" panose="020F0502020204030204" pitchFamily="34" charset="0"/>
              </a:rPr>
              <a:t>Blood Pressure</a:t>
            </a:r>
          </a:p>
          <a:p>
            <a:pPr marL="685800" marR="0" lvl="1" indent="-228600" algn="l" defTabSz="914400" rtl="0" eaLnBrk="1" fontAlgn="auto" latinLnBrk="0" hangingPunct="1">
              <a:lnSpc>
                <a:spcPct val="100000"/>
              </a:lnSpc>
              <a:spcBef>
                <a:spcPts val="500"/>
              </a:spcBef>
              <a:spcAft>
                <a:spcPts val="0"/>
              </a:spcAft>
              <a:buClr>
                <a:srgbClr val="00539B"/>
              </a:buClr>
              <a:buSzTx/>
              <a:buFont typeface="Arial" panose="020B0604020202020204" pitchFamily="34" charset="0"/>
              <a:buChar char="•"/>
              <a:tabLst/>
              <a:defRPr/>
            </a:pPr>
            <a:r>
              <a:rPr kumimoji="0" lang="en-US" sz="2000" b="0" i="0" u="none" strike="noStrike" kern="1200" cap="none" spc="0" normalizeH="0" baseline="0" noProof="0" dirty="0">
                <a:ln>
                  <a:noFill/>
                </a:ln>
                <a:solidFill>
                  <a:srgbClr val="F3F3F3">
                    <a:lumMod val="25000"/>
                  </a:srgbClr>
                </a:solidFill>
                <a:effectLst/>
                <a:uLnTx/>
                <a:uFillTx/>
                <a:latin typeface="Calibri" panose="020F0502020204030204" pitchFamily="34" charset="0"/>
                <a:ea typeface="+mn-ea"/>
                <a:cs typeface="Calibri" panose="020F0502020204030204" pitchFamily="34" charset="0"/>
              </a:rPr>
              <a:t>Office reading </a:t>
            </a:r>
          </a:p>
          <a:p>
            <a:pPr marL="1143000" marR="0" lvl="2" indent="-228600" algn="l" defTabSz="914400" rtl="0" eaLnBrk="1" fontAlgn="auto" latinLnBrk="0" hangingPunct="1">
              <a:lnSpc>
                <a:spcPct val="100000"/>
              </a:lnSpc>
              <a:spcBef>
                <a:spcPts val="500"/>
              </a:spcBef>
              <a:spcAft>
                <a:spcPts val="0"/>
              </a:spcAft>
              <a:buClr>
                <a:srgbClr val="001A57"/>
              </a:buClr>
              <a:buSzTx/>
              <a:buFont typeface="Arial" panose="020B0604020202020204" pitchFamily="34" charset="0"/>
              <a:buChar char="–"/>
              <a:tabLst/>
              <a:defRPr/>
            </a:pPr>
            <a:r>
              <a:rPr kumimoji="0" lang="en-US" sz="1800" b="0" i="0" u="none" strike="noStrike" kern="1200" cap="none" spc="0" normalizeH="0" baseline="0" noProof="0" dirty="0">
                <a:ln>
                  <a:noFill/>
                </a:ln>
                <a:solidFill>
                  <a:srgbClr val="F3F3F3">
                    <a:lumMod val="25000"/>
                  </a:srgbClr>
                </a:solidFill>
                <a:effectLst/>
                <a:uLnTx/>
                <a:uFillTx/>
                <a:latin typeface="Calibri" panose="020F0502020204030204" pitchFamily="34" charset="0"/>
                <a:ea typeface="+mn-ea"/>
                <a:cs typeface="Calibri" panose="020F0502020204030204" pitchFamily="34" charset="0"/>
              </a:rPr>
              <a:t>148/95 (left arm)</a:t>
            </a:r>
          </a:p>
          <a:p>
            <a:pPr marL="1143000" marR="0" lvl="2" indent="-228600" algn="l" defTabSz="914400" rtl="0" eaLnBrk="1" fontAlgn="auto" latinLnBrk="0" hangingPunct="1">
              <a:lnSpc>
                <a:spcPct val="100000"/>
              </a:lnSpc>
              <a:spcBef>
                <a:spcPts val="500"/>
              </a:spcBef>
              <a:spcAft>
                <a:spcPts val="0"/>
              </a:spcAft>
              <a:buClr>
                <a:srgbClr val="001A57"/>
              </a:buClr>
              <a:buSzTx/>
              <a:buFont typeface="Arial" panose="020B0604020202020204" pitchFamily="34" charset="0"/>
              <a:buChar char="–"/>
              <a:tabLst/>
              <a:defRPr/>
            </a:pPr>
            <a:r>
              <a:rPr kumimoji="0" lang="en-US" sz="1800" b="0" i="0" u="none" strike="noStrike" kern="1200" cap="none" spc="0" normalizeH="0" baseline="0" noProof="0" dirty="0">
                <a:ln>
                  <a:noFill/>
                </a:ln>
                <a:solidFill>
                  <a:srgbClr val="F3F3F3">
                    <a:lumMod val="25000"/>
                  </a:srgbClr>
                </a:solidFill>
                <a:effectLst/>
                <a:uLnTx/>
                <a:uFillTx/>
                <a:latin typeface="Calibri" panose="020F0502020204030204" pitchFamily="34" charset="0"/>
                <a:ea typeface="+mn-ea"/>
                <a:cs typeface="Calibri" panose="020F0502020204030204" pitchFamily="34" charset="0"/>
              </a:rPr>
              <a:t>146/93 (right arm)</a:t>
            </a:r>
          </a:p>
          <a:p>
            <a:pPr marL="1143000" marR="0" lvl="2" indent="-228600" algn="l" defTabSz="914400" rtl="0" eaLnBrk="1" fontAlgn="auto" latinLnBrk="0" hangingPunct="1">
              <a:lnSpc>
                <a:spcPct val="100000"/>
              </a:lnSpc>
              <a:spcBef>
                <a:spcPts val="500"/>
              </a:spcBef>
              <a:spcAft>
                <a:spcPts val="0"/>
              </a:spcAft>
              <a:buClr>
                <a:srgbClr val="001A57"/>
              </a:buClr>
              <a:buSzTx/>
              <a:buFont typeface="Arial" panose="020B0604020202020204" pitchFamily="34" charset="0"/>
              <a:buChar char="–"/>
              <a:tabLst/>
              <a:defRPr/>
            </a:pPr>
            <a:r>
              <a:rPr kumimoji="0" lang="en-US" sz="1800" b="0" i="0" u="none" strike="noStrike" kern="1200" cap="none" spc="0" normalizeH="0" baseline="0" noProof="0" dirty="0">
                <a:ln>
                  <a:noFill/>
                </a:ln>
                <a:solidFill>
                  <a:srgbClr val="F3F3F3">
                    <a:lumMod val="25000"/>
                  </a:srgbClr>
                </a:solidFill>
                <a:effectLst/>
                <a:uLnTx/>
                <a:uFillTx/>
                <a:latin typeface="Calibri" panose="020F0502020204030204" pitchFamily="34" charset="0"/>
                <a:ea typeface="+mn-ea"/>
                <a:cs typeface="Calibri" panose="020F0502020204030204" pitchFamily="34" charset="0"/>
              </a:rPr>
              <a:t>Heart rate of 82 beats/min</a:t>
            </a:r>
          </a:p>
          <a:p>
            <a:pPr marL="685800" marR="0" lvl="1" indent="-228600" algn="l" defTabSz="914400" rtl="0" eaLnBrk="1" fontAlgn="auto" latinLnBrk="0" hangingPunct="1">
              <a:lnSpc>
                <a:spcPct val="100000"/>
              </a:lnSpc>
              <a:spcBef>
                <a:spcPts val="500"/>
              </a:spcBef>
              <a:spcAft>
                <a:spcPts val="0"/>
              </a:spcAft>
              <a:buClr>
                <a:srgbClr val="00539B"/>
              </a:buClr>
              <a:buSzTx/>
              <a:buFont typeface="Arial" panose="020B0604020202020204" pitchFamily="34" charset="0"/>
              <a:buChar char="•"/>
              <a:tabLst/>
              <a:defRPr/>
            </a:pPr>
            <a:r>
              <a:rPr kumimoji="0" lang="en-US" sz="2000" b="0" i="0" u="none" strike="noStrike" kern="1200" cap="none" spc="0" normalizeH="0" baseline="0" noProof="0" dirty="0">
                <a:ln>
                  <a:noFill/>
                </a:ln>
                <a:solidFill>
                  <a:srgbClr val="F3F3F3">
                    <a:lumMod val="25000"/>
                  </a:srgbClr>
                </a:solidFill>
                <a:effectLst/>
                <a:uLnTx/>
                <a:uFillTx/>
                <a:latin typeface="Calibri" panose="020F0502020204030204" pitchFamily="34" charset="0"/>
                <a:ea typeface="+mn-ea"/>
                <a:cs typeface="Calibri" panose="020F0502020204030204" pitchFamily="34" charset="0"/>
              </a:rPr>
              <a:t>No change on standing </a:t>
            </a:r>
          </a:p>
          <a:p>
            <a:pPr marL="228600" marR="0" lvl="0" indent="-228600" algn="l" defTabSz="914400" rtl="0" eaLnBrk="1" fontAlgn="auto" latinLnBrk="0" hangingPunct="1">
              <a:lnSpc>
                <a:spcPct val="100000"/>
              </a:lnSpc>
              <a:spcBef>
                <a:spcPts val="1000"/>
              </a:spcBef>
              <a:spcAft>
                <a:spcPts val="0"/>
              </a:spcAft>
              <a:buClr>
                <a:srgbClr val="000000"/>
              </a:buClr>
              <a:buSzTx/>
              <a:buFont typeface="Arial" panose="020B0604020202020204" pitchFamily="34" charset="0"/>
              <a:buChar char="•"/>
              <a:tabLst/>
              <a:defRPr/>
            </a:pPr>
            <a:r>
              <a:rPr kumimoji="0" lang="en-US" sz="2400" b="0" i="0" u="none" strike="noStrike" kern="1200" cap="none" spc="0" normalizeH="0" baseline="0" noProof="0" dirty="0">
                <a:ln>
                  <a:noFill/>
                </a:ln>
                <a:solidFill>
                  <a:srgbClr val="F3F3F3">
                    <a:lumMod val="25000"/>
                  </a:srgbClr>
                </a:solidFill>
                <a:effectLst/>
                <a:uLnTx/>
                <a:uFillTx/>
                <a:latin typeface="Calibri" panose="020F0502020204030204" pitchFamily="34" charset="0"/>
                <a:ea typeface="+mn-ea"/>
                <a:cs typeface="Calibri" panose="020F0502020204030204" pitchFamily="34" charset="0"/>
              </a:rPr>
              <a:t>Physical exam is unremarkable </a:t>
            </a:r>
          </a:p>
        </p:txBody>
      </p:sp>
      <p:pic>
        <p:nvPicPr>
          <p:cNvPr id="2" name="Picture 1" descr="A person smiling for the camera&#10;&#10;Description automatically generated with medium confidence">
            <a:extLst>
              <a:ext uri="{FF2B5EF4-FFF2-40B4-BE49-F238E27FC236}">
                <a16:creationId xmlns:a16="http://schemas.microsoft.com/office/drawing/2014/main" id="{3D97F88B-4502-A74C-3231-95974626F3AD}"/>
              </a:ext>
            </a:extLst>
          </p:cNvPr>
          <p:cNvPicPr>
            <a:picLocks noChangeAspect="1"/>
          </p:cNvPicPr>
          <p:nvPr/>
        </p:nvPicPr>
        <p:blipFill rotWithShape="1">
          <a:blip r:embed="rId2">
            <a:extLst>
              <a:ext uri="{BEBA8EAE-BF5A-486C-A8C5-ECC9F3942E4B}">
                <a14:imgProps xmlns:a14="http://schemas.microsoft.com/office/drawing/2010/main">
                  <a14:imgLayer r:embed="rId3">
                    <a14:imgEffect>
                      <a14:sharpenSoften amount="16000"/>
                    </a14:imgEffect>
                  </a14:imgLayer>
                </a14:imgProps>
              </a:ext>
            </a:extLst>
          </a:blip>
          <a:srcRect b="16958"/>
          <a:stretch/>
        </p:blipFill>
        <p:spPr>
          <a:xfrm>
            <a:off x="8449283" y="495301"/>
            <a:ext cx="2532393" cy="1866900"/>
          </a:xfrm>
          <a:prstGeom prst="rect">
            <a:avLst/>
          </a:prstGeom>
        </p:spPr>
      </p:pic>
      <p:sp>
        <p:nvSpPr>
          <p:cNvPr id="3" name="Footer Placeholder 2">
            <a:extLst>
              <a:ext uri="{FF2B5EF4-FFF2-40B4-BE49-F238E27FC236}">
                <a16:creationId xmlns:a16="http://schemas.microsoft.com/office/drawing/2014/main" id="{72BDED05-955B-3845-DDD3-A6E61D90EF60}"/>
              </a:ext>
            </a:extLst>
          </p:cNvPr>
          <p:cNvSpPr>
            <a:spLocks noGrp="1"/>
          </p:cNvSpPr>
          <p:nvPr>
            <p:ph type="ftr" sz="quarter" idx="3"/>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000000">
                    <a:lumMod val="50000"/>
                    <a:lumOff val="50000"/>
                  </a:srgbClr>
                </a:solidFill>
                <a:effectLst/>
                <a:uLnTx/>
                <a:uFillTx/>
                <a:latin typeface="Arial" panose="020B0604020202020204"/>
                <a:ea typeface="+mn-ea"/>
                <a:cs typeface="+mn-cs"/>
              </a:rPr>
              <a:t>SR, sustained-release.</a:t>
            </a:r>
          </a:p>
        </p:txBody>
      </p:sp>
    </p:spTree>
    <p:extLst>
      <p:ext uri="{BB962C8B-B14F-4D97-AF65-F5344CB8AC3E}">
        <p14:creationId xmlns:p14="http://schemas.microsoft.com/office/powerpoint/2010/main" val="36254764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5" name="Group 44">
            <a:extLst>
              <a:ext uri="{FF2B5EF4-FFF2-40B4-BE49-F238E27FC236}">
                <a16:creationId xmlns:a16="http://schemas.microsoft.com/office/drawing/2014/main" id="{35D9D8F2-B9DF-6954-96C0-DD40057DBF70}"/>
              </a:ext>
            </a:extLst>
          </p:cNvPr>
          <p:cNvGrpSpPr/>
          <p:nvPr/>
        </p:nvGrpSpPr>
        <p:grpSpPr>
          <a:xfrm>
            <a:off x="2838331" y="150266"/>
            <a:ext cx="9211666" cy="6594286"/>
            <a:chOff x="2838331" y="150266"/>
            <a:chExt cx="9211666" cy="6594286"/>
          </a:xfrm>
        </p:grpSpPr>
        <p:grpSp>
          <p:nvGrpSpPr>
            <p:cNvPr id="32" name="Group 31">
              <a:extLst>
                <a:ext uri="{FF2B5EF4-FFF2-40B4-BE49-F238E27FC236}">
                  <a16:creationId xmlns:a16="http://schemas.microsoft.com/office/drawing/2014/main" id="{A4CEAF38-DE57-55C5-F3A3-090DA8CA406F}"/>
                </a:ext>
              </a:extLst>
            </p:cNvPr>
            <p:cNvGrpSpPr/>
            <p:nvPr/>
          </p:nvGrpSpPr>
          <p:grpSpPr>
            <a:xfrm>
              <a:off x="2838331" y="150266"/>
              <a:ext cx="4456256" cy="6594286"/>
              <a:chOff x="2783626" y="150266"/>
              <a:chExt cx="4456256" cy="6594286"/>
            </a:xfrm>
          </p:grpSpPr>
          <p:sp>
            <p:nvSpPr>
              <p:cNvPr id="3" name="Rectangle 2">
                <a:extLst>
                  <a:ext uri="{FF2B5EF4-FFF2-40B4-BE49-F238E27FC236}">
                    <a16:creationId xmlns:a16="http://schemas.microsoft.com/office/drawing/2014/main" id="{6C7A34E3-A2D6-32C4-1155-9EE0F1F5ECB0}"/>
                  </a:ext>
                </a:extLst>
              </p:cNvPr>
              <p:cNvSpPr/>
              <p:nvPr/>
            </p:nvSpPr>
            <p:spPr>
              <a:xfrm>
                <a:off x="5114925" y="1526197"/>
                <a:ext cx="2124075" cy="951555"/>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panose="020B0604020202020204"/>
                  <a:ea typeface="+mn-ea"/>
                  <a:cs typeface="+mn-cs"/>
                </a:endParaRPr>
              </a:p>
            </p:txBody>
          </p:sp>
          <p:sp>
            <p:nvSpPr>
              <p:cNvPr id="9" name="Rectangle 8">
                <a:extLst>
                  <a:ext uri="{FF2B5EF4-FFF2-40B4-BE49-F238E27FC236}">
                    <a16:creationId xmlns:a16="http://schemas.microsoft.com/office/drawing/2014/main" id="{C7B70537-03AF-9781-6BE1-0AB9AE7BC560}"/>
                  </a:ext>
                </a:extLst>
              </p:cNvPr>
              <p:cNvSpPr/>
              <p:nvPr/>
            </p:nvSpPr>
            <p:spPr>
              <a:xfrm>
                <a:off x="4234191" y="2478698"/>
                <a:ext cx="3004809" cy="1347548"/>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panose="020B0604020202020204"/>
                  <a:ea typeface="+mn-ea"/>
                  <a:cs typeface="+mn-cs"/>
                </a:endParaRPr>
              </a:p>
            </p:txBody>
          </p:sp>
          <p:sp>
            <p:nvSpPr>
              <p:cNvPr id="11" name="Rectangle 10">
                <a:extLst>
                  <a:ext uri="{FF2B5EF4-FFF2-40B4-BE49-F238E27FC236}">
                    <a16:creationId xmlns:a16="http://schemas.microsoft.com/office/drawing/2014/main" id="{0AA70C4C-9D0C-4BDE-30D1-6E27D55B1850}"/>
                  </a:ext>
                </a:extLst>
              </p:cNvPr>
              <p:cNvSpPr/>
              <p:nvPr/>
            </p:nvSpPr>
            <p:spPr>
              <a:xfrm>
                <a:off x="2783626" y="3822506"/>
                <a:ext cx="4456256" cy="2121094"/>
              </a:xfrm>
              <a:prstGeom prst="rect">
                <a:avLst/>
              </a:prstGeom>
              <a:solidFill>
                <a:srgbClr val="8838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panose="020B0604020202020204"/>
                  <a:ea typeface="+mn-ea"/>
                  <a:cs typeface="+mn-cs"/>
                </a:endParaRPr>
              </a:p>
            </p:txBody>
          </p:sp>
          <p:sp>
            <p:nvSpPr>
              <p:cNvPr id="16" name="Rectangle 15">
                <a:extLst>
                  <a:ext uri="{FF2B5EF4-FFF2-40B4-BE49-F238E27FC236}">
                    <a16:creationId xmlns:a16="http://schemas.microsoft.com/office/drawing/2014/main" id="{15E0B88A-037F-6550-B794-96906DF066DA}"/>
                  </a:ext>
                </a:extLst>
              </p:cNvPr>
              <p:cNvSpPr/>
              <p:nvPr/>
            </p:nvSpPr>
            <p:spPr>
              <a:xfrm rot="2057226">
                <a:off x="3080869" y="150266"/>
                <a:ext cx="1307899" cy="659428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panose="020B0604020202020204"/>
                  <a:ea typeface="+mn-ea"/>
                  <a:cs typeface="+mn-cs"/>
                </a:endParaRPr>
              </a:p>
            </p:txBody>
          </p:sp>
        </p:grpSp>
        <p:sp>
          <p:nvSpPr>
            <p:cNvPr id="10" name="TextBox 9">
              <a:extLst>
                <a:ext uri="{FF2B5EF4-FFF2-40B4-BE49-F238E27FC236}">
                  <a16:creationId xmlns:a16="http://schemas.microsoft.com/office/drawing/2014/main" id="{934959D6-E6C8-4663-9873-297EC6B07E90}"/>
                </a:ext>
              </a:extLst>
            </p:cNvPr>
            <p:cNvSpPr txBox="1"/>
            <p:nvPr/>
          </p:nvSpPr>
          <p:spPr>
            <a:xfrm>
              <a:off x="4215709" y="4465092"/>
              <a:ext cx="2677323" cy="1202949"/>
            </a:xfrm>
            <a:prstGeom prst="rect">
              <a:avLst/>
            </a:prstGeom>
            <a:noFill/>
          </p:spPr>
          <p:txBody>
            <a:bodyPr wrap="square" lIns="0" tIns="73152" rIns="0" bIns="0" rtlCol="0">
              <a:normAutofit/>
            </a:bodyPr>
            <a:lstStyle/>
            <a:p>
              <a:pPr marL="0" marR="0" lvl="0" indent="0" algn="ctr" defTabSz="914400" rtl="0" eaLnBrk="1" fontAlgn="auto" latinLnBrk="0" hangingPunct="1">
                <a:lnSpc>
                  <a:spcPts val="2700"/>
                </a:lnSpc>
                <a:spcBef>
                  <a:spcPts val="0"/>
                </a:spcBef>
                <a:spcAft>
                  <a:spcPts val="0"/>
                </a:spcAft>
                <a:buClrTx/>
                <a:buSzTx/>
                <a:buFontTx/>
                <a:buNone/>
                <a:tabLst/>
                <a:defRPr/>
              </a:pPr>
              <a:r>
                <a:rPr kumimoji="0" lang="en-US" sz="2800" b="1" i="0" u="none" strike="noStrike" kern="1200" cap="none" spc="0" normalizeH="0" baseline="0" noProof="0" dirty="0">
                  <a:ln>
                    <a:noFill/>
                  </a:ln>
                  <a:solidFill>
                    <a:prstClr val="white"/>
                  </a:solidFill>
                  <a:effectLst/>
                  <a:uLnTx/>
                  <a:uFillTx/>
                  <a:latin typeface="Arial" panose="020B0604020202020204"/>
                  <a:ea typeface="+mn-ea"/>
                  <a:cs typeface="+mn-cs"/>
                </a:rPr>
                <a:t>Resistant</a:t>
              </a:r>
            </a:p>
            <a:p>
              <a:pPr marL="0" marR="0" lvl="0" indent="0" algn="ctr" defTabSz="914400" rtl="0" eaLnBrk="1" fontAlgn="auto" latinLnBrk="0" hangingPunct="1">
                <a:lnSpc>
                  <a:spcPts val="2700"/>
                </a:lnSpc>
                <a:spcBef>
                  <a:spcPts val="0"/>
                </a:spcBef>
                <a:spcAft>
                  <a:spcPts val="0"/>
                </a:spcAft>
                <a:buClrTx/>
                <a:buSzTx/>
                <a:buFontTx/>
                <a:buNone/>
                <a:tabLst/>
                <a:defRPr/>
              </a:pPr>
              <a:r>
                <a:rPr kumimoji="0" lang="en-US" sz="2800" b="1" i="0" u="none" strike="noStrike" kern="1200" cap="none" spc="0" normalizeH="0" baseline="0" noProof="0" dirty="0">
                  <a:ln>
                    <a:noFill/>
                  </a:ln>
                  <a:solidFill>
                    <a:prstClr val="white"/>
                  </a:solidFill>
                  <a:effectLst/>
                  <a:uLnTx/>
                  <a:uFillTx/>
                  <a:latin typeface="Arial" panose="020B0604020202020204"/>
                  <a:ea typeface="+mn-ea"/>
                  <a:cs typeface="+mn-cs"/>
                </a:rPr>
                <a:t>Hypertension</a:t>
              </a:r>
              <a:endParaRPr kumimoji="0" lang="en-US" sz="1600" b="1" i="0" u="none" strike="noStrike" kern="1200" cap="none" spc="0" normalizeH="0" baseline="0" noProof="0" dirty="0">
                <a:ln>
                  <a:noFill/>
                </a:ln>
                <a:solidFill>
                  <a:prstClr val="white"/>
                </a:solidFill>
                <a:effectLst/>
                <a:uLnTx/>
                <a:uFillTx/>
                <a:latin typeface="Arial" panose="020B0604020202020204"/>
                <a:ea typeface="+mn-ea"/>
                <a:cs typeface="+mn-cs"/>
              </a:endParaRPr>
            </a:p>
          </p:txBody>
        </p:sp>
        <p:sp>
          <p:nvSpPr>
            <p:cNvPr id="20" name="Right Brace 19">
              <a:extLst>
                <a:ext uri="{FF2B5EF4-FFF2-40B4-BE49-F238E27FC236}">
                  <a16:creationId xmlns:a16="http://schemas.microsoft.com/office/drawing/2014/main" id="{E877729A-DA3B-40CD-ABD6-F48FA109F6FC}"/>
                </a:ext>
              </a:extLst>
            </p:cNvPr>
            <p:cNvSpPr/>
            <p:nvPr/>
          </p:nvSpPr>
          <p:spPr>
            <a:xfrm>
              <a:off x="7356736" y="3814523"/>
              <a:ext cx="559823" cy="2129078"/>
            </a:xfrm>
            <a:prstGeom prst="rightBrace">
              <a:avLst>
                <a:gd name="adj1" fmla="val 8333"/>
                <a:gd name="adj2" fmla="val 52917"/>
              </a:avLst>
            </a:prstGeom>
            <a:ln w="19050">
              <a:solidFill>
                <a:srgbClr val="883838">
                  <a:alpha val="49804"/>
                </a:srgbClr>
              </a:solidFill>
            </a:ln>
          </p:spPr>
          <p:style>
            <a:lnRef idx="3">
              <a:schemeClr val="accent1"/>
            </a:lnRef>
            <a:fillRef idx="0">
              <a:schemeClr val="accent1"/>
            </a:fillRef>
            <a:effectRef idx="2">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Arial" panose="020B0604020202020204"/>
                <a:ea typeface="+mn-ea"/>
                <a:cs typeface="+mn-cs"/>
              </a:endParaRPr>
            </a:p>
          </p:txBody>
        </p:sp>
        <p:sp>
          <p:nvSpPr>
            <p:cNvPr id="24" name="TextBox 23">
              <a:extLst>
                <a:ext uri="{FF2B5EF4-FFF2-40B4-BE49-F238E27FC236}">
                  <a16:creationId xmlns:a16="http://schemas.microsoft.com/office/drawing/2014/main" id="{BE7FE811-AAC4-4892-BEB5-3F52F85D1B71}"/>
                </a:ext>
              </a:extLst>
            </p:cNvPr>
            <p:cNvSpPr txBox="1"/>
            <p:nvPr/>
          </p:nvSpPr>
          <p:spPr>
            <a:xfrm>
              <a:off x="5349061" y="2732998"/>
              <a:ext cx="1454866" cy="983818"/>
            </a:xfrm>
            <a:prstGeom prst="rect">
              <a:avLst/>
            </a:prstGeom>
            <a:noFill/>
          </p:spPr>
          <p:txBody>
            <a:bodyPr wrap="square" lIns="0" tIns="73152" rIns="0" bIns="0" rtlCol="0">
              <a:normAutofit/>
            </a:bodyPr>
            <a:lstStyle/>
            <a:p>
              <a:pPr marL="0" marR="0" lvl="0" indent="0" algn="ctr" defTabSz="914400" rtl="0" eaLnBrk="1" fontAlgn="auto" latinLnBrk="0" hangingPunct="1">
                <a:lnSpc>
                  <a:spcPts val="2700"/>
                </a:lnSpc>
                <a:spcBef>
                  <a:spcPts val="0"/>
                </a:spcBef>
                <a:spcAft>
                  <a:spcPts val="0"/>
                </a:spcAft>
                <a:buClrTx/>
                <a:buSzTx/>
                <a:buFontTx/>
                <a:buNone/>
                <a:tabLst/>
                <a:defRPr/>
              </a:pPr>
              <a:r>
                <a:rPr kumimoji="0" lang="en-US" sz="2800" b="1" i="0" u="none" strike="noStrike" kern="1200" cap="none" spc="0" normalizeH="0" baseline="0" noProof="0" dirty="0">
                  <a:ln>
                    <a:noFill/>
                  </a:ln>
                  <a:solidFill>
                    <a:prstClr val="white"/>
                  </a:solidFill>
                  <a:effectLst/>
                  <a:uLnTx/>
                  <a:uFillTx/>
                  <a:latin typeface="Arial" panose="020B0604020202020204"/>
                  <a:ea typeface="+mn-ea"/>
                  <a:cs typeface="+mn-cs"/>
                </a:rPr>
                <a:t>4</a:t>
              </a:r>
              <a:r>
                <a:rPr kumimoji="0" lang="en-US" sz="2800" b="1" i="0" u="none" strike="noStrike" kern="1200" cap="none" spc="0" normalizeH="0" baseline="30000" noProof="0" dirty="0">
                  <a:ln>
                    <a:noFill/>
                  </a:ln>
                  <a:solidFill>
                    <a:prstClr val="white"/>
                  </a:solidFill>
                  <a:effectLst/>
                  <a:uLnTx/>
                  <a:uFillTx/>
                  <a:latin typeface="Arial" panose="020B0604020202020204"/>
                  <a:ea typeface="+mn-ea"/>
                  <a:cs typeface="+mn-cs"/>
                </a:rPr>
                <a:t>th</a:t>
              </a:r>
              <a:br>
                <a:rPr kumimoji="0" lang="en-US" sz="2800" b="1" i="0" u="none" strike="noStrike" kern="1200" cap="none" spc="0" normalizeH="0" baseline="30000" noProof="0" dirty="0">
                  <a:ln>
                    <a:noFill/>
                  </a:ln>
                  <a:solidFill>
                    <a:prstClr val="white"/>
                  </a:solidFill>
                  <a:effectLst/>
                  <a:uLnTx/>
                  <a:uFillTx/>
                  <a:latin typeface="Arial" panose="020B0604020202020204"/>
                  <a:ea typeface="+mn-ea"/>
                  <a:cs typeface="+mn-cs"/>
                </a:rPr>
              </a:br>
              <a:r>
                <a:rPr kumimoji="0" lang="en-US" sz="2800" b="1" i="0" u="none" strike="noStrike" kern="1200" cap="none" spc="0" normalizeH="0" baseline="0" noProof="0" dirty="0">
                  <a:ln>
                    <a:noFill/>
                  </a:ln>
                  <a:solidFill>
                    <a:prstClr val="white"/>
                  </a:solidFill>
                  <a:effectLst/>
                  <a:uLnTx/>
                  <a:uFillTx/>
                  <a:latin typeface="Arial" panose="020B0604020202020204"/>
                  <a:ea typeface="+mn-ea"/>
                  <a:cs typeface="+mn-cs"/>
                </a:rPr>
                <a:t>Drug</a:t>
              </a:r>
              <a:endParaRPr kumimoji="0" lang="en-US" sz="1600" b="1" i="0" u="none" strike="noStrike" kern="1200" cap="none" spc="0" normalizeH="0" baseline="0" noProof="0" dirty="0">
                <a:ln>
                  <a:noFill/>
                </a:ln>
                <a:solidFill>
                  <a:prstClr val="white"/>
                </a:solidFill>
                <a:effectLst/>
                <a:uLnTx/>
                <a:uFillTx/>
                <a:latin typeface="Arial" panose="020B0604020202020204"/>
                <a:ea typeface="+mn-ea"/>
                <a:cs typeface="+mn-cs"/>
              </a:endParaRPr>
            </a:p>
          </p:txBody>
        </p:sp>
        <p:sp>
          <p:nvSpPr>
            <p:cNvPr id="25" name="Right Brace 24">
              <a:extLst>
                <a:ext uri="{FF2B5EF4-FFF2-40B4-BE49-F238E27FC236}">
                  <a16:creationId xmlns:a16="http://schemas.microsoft.com/office/drawing/2014/main" id="{D1E70529-30BF-4574-B79B-53B5DD5E1CE5}"/>
                </a:ext>
              </a:extLst>
            </p:cNvPr>
            <p:cNvSpPr/>
            <p:nvPr/>
          </p:nvSpPr>
          <p:spPr>
            <a:xfrm>
              <a:off x="7346070" y="2472010"/>
              <a:ext cx="597103" cy="1342510"/>
            </a:xfrm>
            <a:prstGeom prst="rightBrace">
              <a:avLst>
                <a:gd name="adj1" fmla="val 8333"/>
                <a:gd name="adj2" fmla="val 52917"/>
              </a:avLst>
            </a:prstGeom>
            <a:ln w="19050">
              <a:solidFill>
                <a:schemeClr val="accent6">
                  <a:lumMod val="75000"/>
                  <a:alpha val="49804"/>
                </a:schemeClr>
              </a:solidFill>
            </a:ln>
          </p:spPr>
          <p:style>
            <a:lnRef idx="3">
              <a:schemeClr val="accent1"/>
            </a:lnRef>
            <a:fillRef idx="0">
              <a:schemeClr val="accent1"/>
            </a:fillRef>
            <a:effectRef idx="2">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Arial" panose="020B0604020202020204"/>
                <a:ea typeface="+mn-ea"/>
                <a:cs typeface="+mn-cs"/>
              </a:endParaRPr>
            </a:p>
          </p:txBody>
        </p:sp>
        <p:sp>
          <p:nvSpPr>
            <p:cNvPr id="28" name="TextBox 27">
              <a:extLst>
                <a:ext uri="{FF2B5EF4-FFF2-40B4-BE49-F238E27FC236}">
                  <a16:creationId xmlns:a16="http://schemas.microsoft.com/office/drawing/2014/main" id="{D89C24B2-AC5F-4550-B4E8-8E1A476A2DB3}"/>
                </a:ext>
              </a:extLst>
            </p:cNvPr>
            <p:cNvSpPr txBox="1"/>
            <p:nvPr/>
          </p:nvSpPr>
          <p:spPr>
            <a:xfrm>
              <a:off x="5623167" y="1609923"/>
              <a:ext cx="1597896" cy="1202949"/>
            </a:xfrm>
            <a:prstGeom prst="rect">
              <a:avLst/>
            </a:prstGeom>
            <a:noFill/>
          </p:spPr>
          <p:txBody>
            <a:bodyPr wrap="square" lIns="0" tIns="73152" rIns="0" bIns="0" rtlCol="0">
              <a:normAutofit/>
            </a:bodyPr>
            <a:lstStyle/>
            <a:p>
              <a:pPr marL="0" marR="0" lvl="0" indent="0" algn="ctr" defTabSz="914400" rtl="0" eaLnBrk="1" fontAlgn="auto" latinLnBrk="0" hangingPunct="1">
                <a:lnSpc>
                  <a:spcPts val="2700"/>
                </a:lnSpc>
                <a:spcBef>
                  <a:spcPts val="0"/>
                </a:spcBef>
                <a:spcAft>
                  <a:spcPts val="0"/>
                </a:spcAft>
                <a:buClrTx/>
                <a:buSzTx/>
                <a:buFontTx/>
                <a:buNone/>
                <a:tabLst/>
                <a:defRPr/>
              </a:pPr>
              <a:r>
                <a:rPr kumimoji="0" lang="en-US" sz="2800" b="1" i="0" u="none" strike="noStrike" kern="1200" cap="none" spc="0" normalizeH="0" baseline="0" noProof="0" dirty="0">
                  <a:ln>
                    <a:noFill/>
                  </a:ln>
                  <a:solidFill>
                    <a:prstClr val="white"/>
                  </a:solidFill>
                  <a:effectLst/>
                  <a:uLnTx/>
                  <a:uFillTx/>
                  <a:latin typeface="Arial" panose="020B0604020202020204"/>
                  <a:ea typeface="+mn-ea"/>
                  <a:cs typeface="+mn-cs"/>
                </a:rPr>
                <a:t>5</a:t>
              </a:r>
              <a:r>
                <a:rPr kumimoji="0" lang="en-US" sz="2800" b="1" i="0" u="none" strike="noStrike" kern="1200" cap="none" spc="0" normalizeH="0" baseline="30000" noProof="0" dirty="0">
                  <a:ln>
                    <a:noFill/>
                  </a:ln>
                  <a:solidFill>
                    <a:prstClr val="white"/>
                  </a:solidFill>
                  <a:effectLst/>
                  <a:uLnTx/>
                  <a:uFillTx/>
                  <a:latin typeface="Arial" panose="020B0604020202020204"/>
                  <a:ea typeface="+mn-ea"/>
                  <a:cs typeface="+mn-cs"/>
                </a:rPr>
                <a:t>th</a:t>
              </a:r>
              <a:br>
                <a:rPr kumimoji="0" lang="en-US" sz="2800" b="1" i="0" u="none" strike="noStrike" kern="1200" cap="none" spc="0" normalizeH="0" baseline="30000" noProof="0" dirty="0">
                  <a:ln>
                    <a:noFill/>
                  </a:ln>
                  <a:solidFill>
                    <a:prstClr val="white"/>
                  </a:solidFill>
                  <a:effectLst/>
                  <a:uLnTx/>
                  <a:uFillTx/>
                  <a:latin typeface="Arial" panose="020B0604020202020204"/>
                  <a:ea typeface="+mn-ea"/>
                  <a:cs typeface="+mn-cs"/>
                </a:rPr>
              </a:br>
              <a:r>
                <a:rPr kumimoji="0" lang="en-US" sz="2800" b="1" i="0" u="none" strike="noStrike" kern="1200" cap="none" spc="0" normalizeH="0" baseline="0" noProof="0" dirty="0">
                  <a:ln>
                    <a:noFill/>
                  </a:ln>
                  <a:solidFill>
                    <a:prstClr val="white"/>
                  </a:solidFill>
                  <a:effectLst/>
                  <a:uLnTx/>
                  <a:uFillTx/>
                  <a:latin typeface="Arial" panose="020B0604020202020204"/>
                  <a:ea typeface="+mn-ea"/>
                  <a:cs typeface="+mn-cs"/>
                </a:rPr>
                <a:t>Drug</a:t>
              </a:r>
              <a:endParaRPr kumimoji="0" lang="en-US" sz="1600" b="1" i="0" u="none" strike="noStrike" kern="1200" cap="none" spc="0" normalizeH="0" baseline="0" noProof="0" dirty="0">
                <a:ln>
                  <a:noFill/>
                </a:ln>
                <a:solidFill>
                  <a:prstClr val="white"/>
                </a:solidFill>
                <a:effectLst/>
                <a:uLnTx/>
                <a:uFillTx/>
                <a:latin typeface="Arial" panose="020B0604020202020204"/>
                <a:ea typeface="+mn-ea"/>
                <a:cs typeface="+mn-cs"/>
              </a:endParaRPr>
            </a:p>
          </p:txBody>
        </p:sp>
        <p:sp>
          <p:nvSpPr>
            <p:cNvPr id="29" name="Right Brace 28">
              <a:extLst>
                <a:ext uri="{FF2B5EF4-FFF2-40B4-BE49-F238E27FC236}">
                  <a16:creationId xmlns:a16="http://schemas.microsoft.com/office/drawing/2014/main" id="{CB3F80C9-017C-4186-BDFC-EFA6868CBBB8}"/>
                </a:ext>
              </a:extLst>
            </p:cNvPr>
            <p:cNvSpPr/>
            <p:nvPr/>
          </p:nvSpPr>
          <p:spPr>
            <a:xfrm>
              <a:off x="7349004" y="1529794"/>
              <a:ext cx="553916" cy="938737"/>
            </a:xfrm>
            <a:prstGeom prst="rightBrace">
              <a:avLst>
                <a:gd name="adj1" fmla="val 8333"/>
                <a:gd name="adj2" fmla="val 52917"/>
              </a:avLst>
            </a:prstGeom>
            <a:ln w="19050">
              <a:solidFill>
                <a:schemeClr val="accent1">
                  <a:alpha val="49804"/>
                </a:schemeClr>
              </a:solidFill>
            </a:ln>
          </p:spPr>
          <p:style>
            <a:lnRef idx="3">
              <a:schemeClr val="accent1"/>
            </a:lnRef>
            <a:fillRef idx="0">
              <a:schemeClr val="accent1"/>
            </a:fillRef>
            <a:effectRef idx="2">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Arial" panose="020B0604020202020204"/>
                <a:ea typeface="+mn-ea"/>
                <a:cs typeface="+mn-cs"/>
              </a:endParaRPr>
            </a:p>
          </p:txBody>
        </p:sp>
        <p:cxnSp>
          <p:nvCxnSpPr>
            <p:cNvPr id="38" name="Straight Connector 37">
              <a:extLst>
                <a:ext uri="{FF2B5EF4-FFF2-40B4-BE49-F238E27FC236}">
                  <a16:creationId xmlns:a16="http://schemas.microsoft.com/office/drawing/2014/main" id="{1876E442-57BE-4E29-8F5E-A5DC4E138706}"/>
                </a:ext>
              </a:extLst>
            </p:cNvPr>
            <p:cNvCxnSpPr>
              <a:cxnSpLocks/>
            </p:cNvCxnSpPr>
            <p:nvPr/>
          </p:nvCxnSpPr>
          <p:spPr>
            <a:xfrm>
              <a:off x="5251545" y="2466975"/>
              <a:ext cx="6652260" cy="0"/>
            </a:xfrm>
            <a:prstGeom prst="line">
              <a:avLst/>
            </a:prstGeom>
            <a:ln w="28575">
              <a:prstDash val="sysDot"/>
            </a:ln>
          </p:spPr>
          <p:style>
            <a:lnRef idx="3">
              <a:schemeClr val="dk1"/>
            </a:lnRef>
            <a:fillRef idx="0">
              <a:schemeClr val="dk1"/>
            </a:fillRef>
            <a:effectRef idx="2">
              <a:schemeClr val="dk1"/>
            </a:effectRef>
            <a:fontRef idx="minor">
              <a:schemeClr val="tx1"/>
            </a:fontRef>
          </p:style>
        </p:cxnSp>
        <p:cxnSp>
          <p:nvCxnSpPr>
            <p:cNvPr id="36" name="Straight Connector 35">
              <a:extLst>
                <a:ext uri="{FF2B5EF4-FFF2-40B4-BE49-F238E27FC236}">
                  <a16:creationId xmlns:a16="http://schemas.microsoft.com/office/drawing/2014/main" id="{91C3A7B7-4DAF-4AC0-8549-1CF2B335787C}"/>
                </a:ext>
              </a:extLst>
            </p:cNvPr>
            <p:cNvCxnSpPr>
              <a:cxnSpLocks/>
            </p:cNvCxnSpPr>
            <p:nvPr/>
          </p:nvCxnSpPr>
          <p:spPr>
            <a:xfrm>
              <a:off x="4342318" y="3814523"/>
              <a:ext cx="7561487" cy="0"/>
            </a:xfrm>
            <a:prstGeom prst="line">
              <a:avLst/>
            </a:prstGeom>
            <a:ln w="28575">
              <a:prstDash val="sysDot"/>
            </a:ln>
          </p:spPr>
          <p:style>
            <a:lnRef idx="3">
              <a:schemeClr val="dk1"/>
            </a:lnRef>
            <a:fillRef idx="0">
              <a:schemeClr val="dk1"/>
            </a:fillRef>
            <a:effectRef idx="2">
              <a:schemeClr val="dk1"/>
            </a:effectRef>
            <a:fontRef idx="minor">
              <a:schemeClr val="tx1"/>
            </a:fontRef>
          </p:style>
        </p:cxnSp>
        <p:sp>
          <p:nvSpPr>
            <p:cNvPr id="35" name="Content Placeholder 33">
              <a:extLst>
                <a:ext uri="{FF2B5EF4-FFF2-40B4-BE49-F238E27FC236}">
                  <a16:creationId xmlns:a16="http://schemas.microsoft.com/office/drawing/2014/main" id="{C2C32D79-1673-DA07-D1D9-FCC3AB5586E5}"/>
                </a:ext>
              </a:extLst>
            </p:cNvPr>
            <p:cNvSpPr txBox="1">
              <a:spLocks/>
            </p:cNvSpPr>
            <p:nvPr/>
          </p:nvSpPr>
          <p:spPr>
            <a:xfrm>
              <a:off x="7958219" y="1857657"/>
              <a:ext cx="4091035" cy="419094"/>
            </a:xfrm>
            <a:prstGeom prst="rect">
              <a:avLst/>
            </a:prstGeom>
          </p:spPr>
          <p:txBody>
            <a:bodyPr vert="horz" lIns="91440" tIns="45720" rIns="91440" bIns="45720" rtlCol="0">
              <a:normAutofit/>
            </a:bodyPr>
            <a:lstStyle>
              <a:lvl1pPr marL="228600" indent="-228600" algn="l" defTabSz="914400" rtl="0" eaLnBrk="1" latinLnBrk="0" hangingPunct="1">
                <a:lnSpc>
                  <a:spcPct val="100000"/>
                </a:lnSpc>
                <a:spcBef>
                  <a:spcPts val="1000"/>
                </a:spcBef>
                <a:buClr>
                  <a:schemeClr val="tx1"/>
                </a:buClr>
                <a:buFont typeface="Arial" panose="020B0604020202020204" pitchFamily="34" charset="0"/>
                <a:buChar char="•"/>
                <a:defRPr sz="2800" kern="1200">
                  <a:solidFill>
                    <a:schemeClr val="bg2">
                      <a:lumMod val="25000"/>
                    </a:schemeClr>
                  </a:solidFill>
                  <a:latin typeface="Calibri" panose="020F0502020204030204" pitchFamily="34" charset="0"/>
                  <a:ea typeface="+mn-ea"/>
                  <a:cs typeface="Calibri" panose="020F0502020204030204" pitchFamily="34" charset="0"/>
                </a:defRPr>
              </a:lvl1pPr>
              <a:lvl2pPr marL="685800" indent="-228600" algn="l" defTabSz="914400" rtl="0" eaLnBrk="1" latinLnBrk="0" hangingPunct="1">
                <a:lnSpc>
                  <a:spcPct val="100000"/>
                </a:lnSpc>
                <a:spcBef>
                  <a:spcPts val="500"/>
                </a:spcBef>
                <a:buClr>
                  <a:schemeClr val="accent1"/>
                </a:buClr>
                <a:buFont typeface="Arial" panose="020B0604020202020204" pitchFamily="34" charset="0"/>
                <a:buChar char="•"/>
                <a:defRPr sz="2400" kern="1200">
                  <a:solidFill>
                    <a:schemeClr val="bg2">
                      <a:lumMod val="25000"/>
                    </a:schemeClr>
                  </a:solidFill>
                  <a:latin typeface="Calibri" panose="020F0502020204030204" pitchFamily="34" charset="0"/>
                  <a:ea typeface="+mn-ea"/>
                  <a:cs typeface="Calibri" panose="020F0502020204030204" pitchFamily="34" charset="0"/>
                </a:defRPr>
              </a:lvl2pPr>
              <a:lvl3pPr marL="1143000" indent="-228600" algn="l" defTabSz="914400" rtl="0" eaLnBrk="1" latinLnBrk="0" hangingPunct="1">
                <a:lnSpc>
                  <a:spcPct val="100000"/>
                </a:lnSpc>
                <a:spcBef>
                  <a:spcPts val="500"/>
                </a:spcBef>
                <a:buClr>
                  <a:schemeClr val="accent2"/>
                </a:buClr>
                <a:buFont typeface="Arial" panose="020B0604020202020204" pitchFamily="34" charset="0"/>
                <a:buChar char="–"/>
                <a:defRPr sz="2000" kern="1200">
                  <a:solidFill>
                    <a:schemeClr val="bg2">
                      <a:lumMod val="25000"/>
                    </a:schemeClr>
                  </a:solidFill>
                  <a:latin typeface="Calibri" panose="020F0502020204030204" pitchFamily="34" charset="0"/>
                  <a:ea typeface="+mn-ea"/>
                  <a:cs typeface="Calibri" panose="020F0502020204030204" pitchFamily="34" charset="0"/>
                </a:defRPr>
              </a:lvl3pPr>
              <a:lvl4pPr marL="1600200" indent="-228600" algn="l" defTabSz="914400" rtl="0" eaLnBrk="1" latinLnBrk="0" hangingPunct="1">
                <a:lnSpc>
                  <a:spcPct val="100000"/>
                </a:lnSpc>
                <a:spcBef>
                  <a:spcPts val="500"/>
                </a:spcBef>
                <a:buFont typeface="Arial" panose="020B0604020202020204" pitchFamily="34" charset="0"/>
                <a:buChar char="•"/>
                <a:defRPr sz="1800" kern="1200">
                  <a:solidFill>
                    <a:schemeClr val="bg2">
                      <a:lumMod val="25000"/>
                    </a:schemeClr>
                  </a:solidFill>
                  <a:latin typeface="Calibri" panose="020F0502020204030204" pitchFamily="34" charset="0"/>
                  <a:ea typeface="+mn-ea"/>
                  <a:cs typeface="Calibri" panose="020F0502020204030204" pitchFamily="34" charset="0"/>
                </a:defRPr>
              </a:lvl4pPr>
              <a:lvl5pPr marL="2057400" indent="-228600" algn="l" defTabSz="914400" rtl="0" eaLnBrk="1" latinLnBrk="0" hangingPunct="1">
                <a:lnSpc>
                  <a:spcPct val="100000"/>
                </a:lnSpc>
                <a:spcBef>
                  <a:spcPts val="500"/>
                </a:spcBef>
                <a:buFont typeface="Arial" panose="020B0604020202020204" pitchFamily="34" charset="0"/>
                <a:buChar char="•"/>
                <a:defRPr sz="1800" kern="1200">
                  <a:solidFill>
                    <a:schemeClr val="bg2">
                      <a:lumMod val="25000"/>
                    </a:schemeClr>
                  </a:solidFill>
                  <a:latin typeface="Calibri" panose="020F0502020204030204" pitchFamily="34" charset="0"/>
                  <a:ea typeface="+mn-ea"/>
                  <a:cs typeface="Calibri" panose="020F050202020403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80000"/>
                </a:lnSpc>
                <a:spcBef>
                  <a:spcPts val="300"/>
                </a:spcBef>
                <a:spcAft>
                  <a:spcPts val="0"/>
                </a:spcAft>
                <a:buClr>
                  <a:srgbClr val="000000"/>
                </a:buClr>
                <a:buSzTx/>
                <a:buFont typeface="Arial" panose="020B0604020202020204" pitchFamily="34" charset="0"/>
                <a:buNone/>
                <a:tabLst/>
                <a:defRPr/>
              </a:pPr>
              <a:r>
                <a:rPr kumimoji="0" lang="en-US" sz="2200" b="0" i="0" u="none" strike="noStrike" kern="1200" cap="none" spc="0" normalizeH="0" baseline="0" noProof="0" dirty="0">
                  <a:ln>
                    <a:noFill/>
                  </a:ln>
                  <a:solidFill>
                    <a:srgbClr val="F3F3F3">
                      <a:lumMod val="25000"/>
                    </a:srgbClr>
                  </a:solidFill>
                  <a:effectLst/>
                  <a:uLnTx/>
                  <a:uFillTx/>
                  <a:latin typeface="Calibri" panose="020F0502020204030204" pitchFamily="34" charset="0"/>
                  <a:ea typeface="+mn-ea"/>
                  <a:cs typeface="Calibri" panose="020F0502020204030204" pitchFamily="34" charset="0"/>
                </a:rPr>
                <a:t>Refractory Hypertension </a:t>
              </a:r>
            </a:p>
            <a:p>
              <a:pPr marL="0" marR="0" lvl="0" indent="0" algn="l" defTabSz="914400" rtl="0" eaLnBrk="1" fontAlgn="auto" latinLnBrk="0" hangingPunct="1">
                <a:lnSpc>
                  <a:spcPct val="80000"/>
                </a:lnSpc>
                <a:spcBef>
                  <a:spcPts val="300"/>
                </a:spcBef>
                <a:spcAft>
                  <a:spcPts val="0"/>
                </a:spcAft>
                <a:buClr>
                  <a:srgbClr val="000000"/>
                </a:buClr>
                <a:buSzTx/>
                <a:buFont typeface="Arial" panose="020B0604020202020204" pitchFamily="34" charset="0"/>
                <a:buNone/>
                <a:tabLst/>
                <a:defRPr/>
              </a:pPr>
              <a:endParaRPr kumimoji="0" lang="en-US" sz="2200" b="0" i="0" u="none" strike="noStrike" kern="1200" cap="none" spc="0" normalizeH="0" baseline="0" noProof="0" dirty="0">
                <a:ln>
                  <a:noFill/>
                </a:ln>
                <a:solidFill>
                  <a:srgbClr val="F3F3F3">
                    <a:lumMod val="25000"/>
                  </a:srgbClr>
                </a:solidFill>
                <a:effectLst/>
                <a:uLnTx/>
                <a:uFillTx/>
                <a:latin typeface="Calibri" panose="020F0502020204030204" pitchFamily="34" charset="0"/>
                <a:ea typeface="+mn-ea"/>
                <a:cs typeface="Calibri" panose="020F0502020204030204" pitchFamily="34" charset="0"/>
              </a:endParaRPr>
            </a:p>
          </p:txBody>
        </p:sp>
        <p:sp>
          <p:nvSpPr>
            <p:cNvPr id="37" name="Content Placeholder 33">
              <a:extLst>
                <a:ext uri="{FF2B5EF4-FFF2-40B4-BE49-F238E27FC236}">
                  <a16:creationId xmlns:a16="http://schemas.microsoft.com/office/drawing/2014/main" id="{23E7059D-BD89-4078-82F2-52B4F0A9AE5B}"/>
                </a:ext>
              </a:extLst>
            </p:cNvPr>
            <p:cNvSpPr txBox="1">
              <a:spLocks/>
            </p:cNvSpPr>
            <p:nvPr/>
          </p:nvSpPr>
          <p:spPr>
            <a:xfrm>
              <a:off x="7958962" y="2892276"/>
              <a:ext cx="4091035" cy="709833"/>
            </a:xfrm>
            <a:prstGeom prst="rect">
              <a:avLst/>
            </a:prstGeom>
          </p:spPr>
          <p:txBody>
            <a:bodyPr vert="horz" lIns="91440" tIns="45720" rIns="91440" bIns="45720" rtlCol="0">
              <a:normAutofit/>
            </a:bodyPr>
            <a:lstStyle>
              <a:lvl1pPr marL="228600" indent="-228600" algn="l" defTabSz="914400" rtl="0" eaLnBrk="1" latinLnBrk="0" hangingPunct="1">
                <a:lnSpc>
                  <a:spcPct val="100000"/>
                </a:lnSpc>
                <a:spcBef>
                  <a:spcPts val="1000"/>
                </a:spcBef>
                <a:buClr>
                  <a:schemeClr val="tx1"/>
                </a:buClr>
                <a:buFont typeface="Arial" panose="020B0604020202020204" pitchFamily="34" charset="0"/>
                <a:buChar char="•"/>
                <a:defRPr sz="2800" kern="1200">
                  <a:solidFill>
                    <a:schemeClr val="bg2">
                      <a:lumMod val="25000"/>
                    </a:schemeClr>
                  </a:solidFill>
                  <a:latin typeface="Calibri" panose="020F0502020204030204" pitchFamily="34" charset="0"/>
                  <a:ea typeface="+mn-ea"/>
                  <a:cs typeface="Calibri" panose="020F0502020204030204" pitchFamily="34" charset="0"/>
                </a:defRPr>
              </a:lvl1pPr>
              <a:lvl2pPr marL="685800" indent="-228600" algn="l" defTabSz="914400" rtl="0" eaLnBrk="1" latinLnBrk="0" hangingPunct="1">
                <a:lnSpc>
                  <a:spcPct val="100000"/>
                </a:lnSpc>
                <a:spcBef>
                  <a:spcPts val="500"/>
                </a:spcBef>
                <a:buClr>
                  <a:schemeClr val="accent1"/>
                </a:buClr>
                <a:buFont typeface="Arial" panose="020B0604020202020204" pitchFamily="34" charset="0"/>
                <a:buChar char="•"/>
                <a:defRPr sz="2400" kern="1200">
                  <a:solidFill>
                    <a:schemeClr val="bg2">
                      <a:lumMod val="25000"/>
                    </a:schemeClr>
                  </a:solidFill>
                  <a:latin typeface="Calibri" panose="020F0502020204030204" pitchFamily="34" charset="0"/>
                  <a:ea typeface="+mn-ea"/>
                  <a:cs typeface="Calibri" panose="020F0502020204030204" pitchFamily="34" charset="0"/>
                </a:defRPr>
              </a:lvl2pPr>
              <a:lvl3pPr marL="1143000" indent="-228600" algn="l" defTabSz="914400" rtl="0" eaLnBrk="1" latinLnBrk="0" hangingPunct="1">
                <a:lnSpc>
                  <a:spcPct val="100000"/>
                </a:lnSpc>
                <a:spcBef>
                  <a:spcPts val="500"/>
                </a:spcBef>
                <a:buClr>
                  <a:schemeClr val="accent2"/>
                </a:buClr>
                <a:buFont typeface="Arial" panose="020B0604020202020204" pitchFamily="34" charset="0"/>
                <a:buChar char="–"/>
                <a:defRPr sz="2000" kern="1200">
                  <a:solidFill>
                    <a:schemeClr val="bg2">
                      <a:lumMod val="25000"/>
                    </a:schemeClr>
                  </a:solidFill>
                  <a:latin typeface="Calibri" panose="020F0502020204030204" pitchFamily="34" charset="0"/>
                  <a:ea typeface="+mn-ea"/>
                  <a:cs typeface="Calibri" panose="020F0502020204030204" pitchFamily="34" charset="0"/>
                </a:defRPr>
              </a:lvl3pPr>
              <a:lvl4pPr marL="1600200" indent="-228600" algn="l" defTabSz="914400" rtl="0" eaLnBrk="1" latinLnBrk="0" hangingPunct="1">
                <a:lnSpc>
                  <a:spcPct val="100000"/>
                </a:lnSpc>
                <a:spcBef>
                  <a:spcPts val="500"/>
                </a:spcBef>
                <a:buFont typeface="Arial" panose="020B0604020202020204" pitchFamily="34" charset="0"/>
                <a:buChar char="•"/>
                <a:defRPr sz="1800" kern="1200">
                  <a:solidFill>
                    <a:schemeClr val="bg2">
                      <a:lumMod val="25000"/>
                    </a:schemeClr>
                  </a:solidFill>
                  <a:latin typeface="Calibri" panose="020F0502020204030204" pitchFamily="34" charset="0"/>
                  <a:ea typeface="+mn-ea"/>
                  <a:cs typeface="Calibri" panose="020F0502020204030204" pitchFamily="34" charset="0"/>
                </a:defRPr>
              </a:lvl4pPr>
              <a:lvl5pPr marL="2057400" indent="-228600" algn="l" defTabSz="914400" rtl="0" eaLnBrk="1" latinLnBrk="0" hangingPunct="1">
                <a:lnSpc>
                  <a:spcPct val="100000"/>
                </a:lnSpc>
                <a:spcBef>
                  <a:spcPts val="500"/>
                </a:spcBef>
                <a:buFont typeface="Arial" panose="020B0604020202020204" pitchFamily="34" charset="0"/>
                <a:buChar char="•"/>
                <a:defRPr sz="1800" kern="1200">
                  <a:solidFill>
                    <a:schemeClr val="bg2">
                      <a:lumMod val="25000"/>
                    </a:schemeClr>
                  </a:solidFill>
                  <a:latin typeface="Calibri" panose="020F0502020204030204" pitchFamily="34" charset="0"/>
                  <a:ea typeface="+mn-ea"/>
                  <a:cs typeface="Calibri" panose="020F050202020403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80000"/>
                </a:lnSpc>
                <a:spcBef>
                  <a:spcPts val="300"/>
                </a:spcBef>
                <a:spcAft>
                  <a:spcPts val="0"/>
                </a:spcAft>
                <a:buClr>
                  <a:srgbClr val="000000"/>
                </a:buClr>
                <a:buSzTx/>
                <a:buFont typeface="Arial" panose="020B0604020202020204" pitchFamily="34" charset="0"/>
                <a:buNone/>
                <a:tabLst/>
                <a:defRPr/>
              </a:pPr>
              <a:r>
                <a:rPr kumimoji="0" lang="en-US" sz="2200" b="0" i="0" u="sng" strike="noStrike" kern="1200" cap="none" spc="0" normalizeH="0" baseline="0" noProof="0" dirty="0">
                  <a:ln>
                    <a:noFill/>
                  </a:ln>
                  <a:solidFill>
                    <a:srgbClr val="F3F3F3">
                      <a:lumMod val="25000"/>
                    </a:srgbClr>
                  </a:solidFill>
                  <a:effectLst/>
                  <a:uLnTx/>
                  <a:uFillTx/>
                  <a:latin typeface="Calibri" panose="020F0502020204030204" pitchFamily="34" charset="0"/>
                  <a:ea typeface="+mn-ea"/>
                  <a:cs typeface="Calibri" panose="020F0502020204030204" pitchFamily="34" charset="0"/>
                </a:rPr>
                <a:t>Controlled Resistant Hypertension </a:t>
              </a:r>
            </a:p>
            <a:p>
              <a:pPr marL="0" marR="0" lvl="0" indent="0" algn="l" defTabSz="914400" rtl="0" eaLnBrk="1" fontAlgn="auto" latinLnBrk="0" hangingPunct="1">
                <a:lnSpc>
                  <a:spcPct val="80000"/>
                </a:lnSpc>
                <a:spcBef>
                  <a:spcPts val="300"/>
                </a:spcBef>
                <a:spcAft>
                  <a:spcPts val="0"/>
                </a:spcAft>
                <a:buClr>
                  <a:srgbClr val="000000"/>
                </a:buClr>
                <a:buSzTx/>
                <a:buFont typeface="Arial" panose="020B0604020202020204" pitchFamily="34" charset="0"/>
                <a:buNone/>
                <a:tabLst/>
                <a:defRPr/>
              </a:pPr>
              <a:r>
                <a:rPr kumimoji="0" lang="en-US" sz="2200" b="0" i="0" u="none" strike="noStrike" kern="1200" cap="none" spc="0" normalizeH="0" baseline="0" noProof="0" dirty="0">
                  <a:ln>
                    <a:noFill/>
                  </a:ln>
                  <a:solidFill>
                    <a:srgbClr val="F3F3F3">
                      <a:lumMod val="25000"/>
                    </a:srgbClr>
                  </a:solidFill>
                  <a:effectLst/>
                  <a:uLnTx/>
                  <a:uFillTx/>
                  <a:latin typeface="Calibri" panose="020F0502020204030204" pitchFamily="34" charset="0"/>
                  <a:ea typeface="+mn-ea"/>
                  <a:cs typeface="Calibri" panose="020F0502020204030204" pitchFamily="34" charset="0"/>
                </a:rPr>
                <a:t>BP controlled with 4 meds</a:t>
              </a:r>
            </a:p>
            <a:p>
              <a:pPr marL="228600" marR="0" lvl="0" indent="-228600" algn="l" defTabSz="914400" rtl="0" eaLnBrk="1" fontAlgn="auto" latinLnBrk="0" hangingPunct="1">
                <a:lnSpc>
                  <a:spcPct val="80000"/>
                </a:lnSpc>
                <a:spcBef>
                  <a:spcPts val="300"/>
                </a:spcBef>
                <a:spcAft>
                  <a:spcPts val="0"/>
                </a:spcAft>
                <a:buClr>
                  <a:srgbClr val="000000"/>
                </a:buClr>
                <a:buSzTx/>
                <a:buFont typeface="Arial" panose="020B0604020202020204" pitchFamily="34" charset="0"/>
                <a:buChar char="•"/>
                <a:tabLst/>
                <a:defRPr/>
              </a:pPr>
              <a:endParaRPr kumimoji="0" lang="en-US" sz="2200" b="0" i="0" u="none" strike="noStrike" kern="1200" cap="none" spc="0" normalizeH="0" baseline="0" noProof="0" dirty="0">
                <a:ln>
                  <a:noFill/>
                </a:ln>
                <a:solidFill>
                  <a:srgbClr val="F3F3F3">
                    <a:lumMod val="25000"/>
                  </a:srgbClr>
                </a:solidFill>
                <a:effectLst/>
                <a:uLnTx/>
                <a:uFillTx/>
                <a:latin typeface="Calibri" panose="020F0502020204030204" pitchFamily="34" charset="0"/>
                <a:ea typeface="+mn-ea"/>
                <a:cs typeface="Calibri" panose="020F0502020204030204" pitchFamily="34" charset="0"/>
              </a:endParaRPr>
            </a:p>
          </p:txBody>
        </p:sp>
        <p:sp>
          <p:nvSpPr>
            <p:cNvPr id="40" name="Content Placeholder 33">
              <a:extLst>
                <a:ext uri="{FF2B5EF4-FFF2-40B4-BE49-F238E27FC236}">
                  <a16:creationId xmlns:a16="http://schemas.microsoft.com/office/drawing/2014/main" id="{49F9DCE0-7C89-45B0-9702-E6F7FA60A918}"/>
                </a:ext>
              </a:extLst>
            </p:cNvPr>
            <p:cNvSpPr txBox="1">
              <a:spLocks/>
            </p:cNvSpPr>
            <p:nvPr/>
          </p:nvSpPr>
          <p:spPr>
            <a:xfrm>
              <a:off x="7952794" y="4126110"/>
              <a:ext cx="4091035" cy="1879966"/>
            </a:xfrm>
            <a:prstGeom prst="rect">
              <a:avLst/>
            </a:prstGeom>
          </p:spPr>
          <p:txBody>
            <a:bodyPr vert="horz" lIns="91440" tIns="45720" rIns="91440" bIns="45720" rtlCol="0">
              <a:normAutofit/>
            </a:bodyPr>
            <a:lstStyle>
              <a:lvl1pPr marL="228600" indent="-228600" algn="l" defTabSz="914400" rtl="0" eaLnBrk="1" latinLnBrk="0" hangingPunct="1">
                <a:lnSpc>
                  <a:spcPct val="100000"/>
                </a:lnSpc>
                <a:spcBef>
                  <a:spcPts val="1000"/>
                </a:spcBef>
                <a:buClr>
                  <a:schemeClr val="tx1"/>
                </a:buClr>
                <a:buFont typeface="Arial" panose="020B0604020202020204" pitchFamily="34" charset="0"/>
                <a:buChar char="•"/>
                <a:defRPr sz="2800" kern="1200">
                  <a:solidFill>
                    <a:schemeClr val="bg2">
                      <a:lumMod val="25000"/>
                    </a:schemeClr>
                  </a:solidFill>
                  <a:latin typeface="Calibri" panose="020F0502020204030204" pitchFamily="34" charset="0"/>
                  <a:ea typeface="+mn-ea"/>
                  <a:cs typeface="Calibri" panose="020F0502020204030204" pitchFamily="34" charset="0"/>
                </a:defRPr>
              </a:lvl1pPr>
              <a:lvl2pPr marL="685800" indent="-228600" algn="l" defTabSz="914400" rtl="0" eaLnBrk="1" latinLnBrk="0" hangingPunct="1">
                <a:lnSpc>
                  <a:spcPct val="100000"/>
                </a:lnSpc>
                <a:spcBef>
                  <a:spcPts val="500"/>
                </a:spcBef>
                <a:buClr>
                  <a:schemeClr val="accent1"/>
                </a:buClr>
                <a:buFont typeface="Arial" panose="020B0604020202020204" pitchFamily="34" charset="0"/>
                <a:buChar char="•"/>
                <a:defRPr sz="2400" kern="1200">
                  <a:solidFill>
                    <a:schemeClr val="bg2">
                      <a:lumMod val="25000"/>
                    </a:schemeClr>
                  </a:solidFill>
                  <a:latin typeface="Calibri" panose="020F0502020204030204" pitchFamily="34" charset="0"/>
                  <a:ea typeface="+mn-ea"/>
                  <a:cs typeface="Calibri" panose="020F0502020204030204" pitchFamily="34" charset="0"/>
                </a:defRPr>
              </a:lvl2pPr>
              <a:lvl3pPr marL="1143000" indent="-228600" algn="l" defTabSz="914400" rtl="0" eaLnBrk="1" latinLnBrk="0" hangingPunct="1">
                <a:lnSpc>
                  <a:spcPct val="100000"/>
                </a:lnSpc>
                <a:spcBef>
                  <a:spcPts val="500"/>
                </a:spcBef>
                <a:buClr>
                  <a:schemeClr val="accent2"/>
                </a:buClr>
                <a:buFont typeface="Arial" panose="020B0604020202020204" pitchFamily="34" charset="0"/>
                <a:buChar char="–"/>
                <a:defRPr sz="2000" kern="1200">
                  <a:solidFill>
                    <a:schemeClr val="bg2">
                      <a:lumMod val="25000"/>
                    </a:schemeClr>
                  </a:solidFill>
                  <a:latin typeface="Calibri" panose="020F0502020204030204" pitchFamily="34" charset="0"/>
                  <a:ea typeface="+mn-ea"/>
                  <a:cs typeface="Calibri" panose="020F0502020204030204" pitchFamily="34" charset="0"/>
                </a:defRPr>
              </a:lvl3pPr>
              <a:lvl4pPr marL="1600200" indent="-228600" algn="l" defTabSz="914400" rtl="0" eaLnBrk="1" latinLnBrk="0" hangingPunct="1">
                <a:lnSpc>
                  <a:spcPct val="100000"/>
                </a:lnSpc>
                <a:spcBef>
                  <a:spcPts val="500"/>
                </a:spcBef>
                <a:buFont typeface="Arial" panose="020B0604020202020204" pitchFamily="34" charset="0"/>
                <a:buChar char="•"/>
                <a:defRPr sz="1800" kern="1200">
                  <a:solidFill>
                    <a:schemeClr val="bg2">
                      <a:lumMod val="25000"/>
                    </a:schemeClr>
                  </a:solidFill>
                  <a:latin typeface="Calibri" panose="020F0502020204030204" pitchFamily="34" charset="0"/>
                  <a:ea typeface="+mn-ea"/>
                  <a:cs typeface="Calibri" panose="020F0502020204030204" pitchFamily="34" charset="0"/>
                </a:defRPr>
              </a:lvl4pPr>
              <a:lvl5pPr marL="2057400" indent="-228600" algn="l" defTabSz="914400" rtl="0" eaLnBrk="1" latinLnBrk="0" hangingPunct="1">
                <a:lnSpc>
                  <a:spcPct val="100000"/>
                </a:lnSpc>
                <a:spcBef>
                  <a:spcPts val="500"/>
                </a:spcBef>
                <a:buFont typeface="Arial" panose="020B0604020202020204" pitchFamily="34" charset="0"/>
                <a:buChar char="•"/>
                <a:defRPr sz="1800" kern="1200">
                  <a:solidFill>
                    <a:schemeClr val="bg2">
                      <a:lumMod val="25000"/>
                    </a:schemeClr>
                  </a:solidFill>
                  <a:latin typeface="Calibri" panose="020F0502020204030204" pitchFamily="34" charset="0"/>
                  <a:ea typeface="+mn-ea"/>
                  <a:cs typeface="Calibri" panose="020F050202020403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80000"/>
                </a:lnSpc>
                <a:spcBef>
                  <a:spcPts val="400"/>
                </a:spcBef>
                <a:spcAft>
                  <a:spcPts val="0"/>
                </a:spcAft>
                <a:buClr>
                  <a:srgbClr val="000000"/>
                </a:buClr>
                <a:buSzTx/>
                <a:buFont typeface="Arial" panose="020B0604020202020204" pitchFamily="34" charset="0"/>
                <a:buNone/>
                <a:tabLst/>
                <a:defRPr/>
              </a:pPr>
              <a:r>
                <a:rPr kumimoji="0" lang="en-US" sz="2200" b="0" i="0" u="sng" strike="noStrike" kern="1200" cap="none" spc="0" normalizeH="0" baseline="0" noProof="0" dirty="0">
                  <a:ln>
                    <a:noFill/>
                  </a:ln>
                  <a:solidFill>
                    <a:srgbClr val="F3F3F3">
                      <a:lumMod val="25000"/>
                    </a:srgbClr>
                  </a:solidFill>
                  <a:effectLst/>
                  <a:uLnTx/>
                  <a:uFillTx/>
                  <a:latin typeface="Calibri" panose="020F0502020204030204" pitchFamily="34" charset="0"/>
                  <a:ea typeface="+mn-ea"/>
                  <a:cs typeface="Calibri" panose="020F0502020204030204" pitchFamily="34" charset="0"/>
                </a:rPr>
                <a:t>Resistant Hypertension </a:t>
              </a:r>
            </a:p>
            <a:p>
              <a:pPr marL="0" marR="0" lvl="0" indent="0" algn="l" defTabSz="914400" rtl="0" eaLnBrk="1" fontAlgn="auto" latinLnBrk="0" hangingPunct="1">
                <a:lnSpc>
                  <a:spcPct val="80000"/>
                </a:lnSpc>
                <a:spcBef>
                  <a:spcPts val="400"/>
                </a:spcBef>
                <a:spcAft>
                  <a:spcPts val="0"/>
                </a:spcAft>
                <a:buClr>
                  <a:srgbClr val="000000"/>
                </a:buClr>
                <a:buSzTx/>
                <a:buFont typeface="Arial" panose="020B0604020202020204" pitchFamily="34" charset="0"/>
                <a:buNone/>
                <a:tabLst/>
                <a:defRPr/>
              </a:pPr>
              <a:r>
                <a:rPr kumimoji="0" lang="en-US" sz="2200" b="0" i="0" u="none" strike="noStrike" kern="1200" cap="none" spc="0" normalizeH="0" baseline="0" noProof="0" dirty="0">
                  <a:ln>
                    <a:noFill/>
                  </a:ln>
                  <a:solidFill>
                    <a:srgbClr val="F3F3F3">
                      <a:lumMod val="25000"/>
                    </a:srgbClr>
                  </a:solidFill>
                  <a:effectLst/>
                  <a:uLnTx/>
                  <a:uFillTx/>
                  <a:latin typeface="Calibri" panose="020F0502020204030204" pitchFamily="34" charset="0"/>
                  <a:ea typeface="+mn-ea"/>
                  <a:cs typeface="Calibri" panose="020F0502020204030204" pitchFamily="34" charset="0"/>
                </a:rPr>
                <a:t>Failure to achieve BP control despite adherence to 3-4meds</a:t>
              </a:r>
            </a:p>
            <a:p>
              <a:pPr marL="457200" marR="0" lvl="1" indent="0" algn="l" defTabSz="914400" rtl="0" eaLnBrk="1" fontAlgn="auto" latinLnBrk="0" hangingPunct="1">
                <a:lnSpc>
                  <a:spcPct val="80000"/>
                </a:lnSpc>
                <a:spcBef>
                  <a:spcPts val="400"/>
                </a:spcBef>
                <a:spcAft>
                  <a:spcPts val="0"/>
                </a:spcAft>
                <a:buClr>
                  <a:srgbClr val="00539B"/>
                </a:buClr>
                <a:buSzTx/>
                <a:buFont typeface="Arial" panose="020B0604020202020204" pitchFamily="34" charset="0"/>
                <a:buNone/>
                <a:tabLst/>
                <a:defRPr/>
              </a:pPr>
              <a:r>
                <a:rPr kumimoji="0" lang="en-US" sz="1800" b="0" i="0" u="none" strike="noStrike" kern="1200" cap="none" spc="0" normalizeH="0" baseline="0" noProof="0" dirty="0">
                  <a:ln>
                    <a:noFill/>
                  </a:ln>
                  <a:solidFill>
                    <a:srgbClr val="F3F3F3">
                      <a:lumMod val="25000"/>
                    </a:srgbClr>
                  </a:solidFill>
                  <a:effectLst/>
                  <a:uLnTx/>
                  <a:uFillTx/>
                  <a:latin typeface="Calibri" panose="020F0502020204030204" pitchFamily="34" charset="0"/>
                  <a:ea typeface="+mn-ea"/>
                  <a:cs typeface="Calibri" panose="020F0502020204030204" pitchFamily="34" charset="0"/>
                </a:rPr>
                <a:t>*Maximally tolerated</a:t>
              </a:r>
            </a:p>
            <a:p>
              <a:pPr marL="457200" marR="0" lvl="1" indent="0" algn="l" defTabSz="914400" rtl="0" eaLnBrk="1" fontAlgn="auto" latinLnBrk="0" hangingPunct="1">
                <a:lnSpc>
                  <a:spcPct val="80000"/>
                </a:lnSpc>
                <a:spcBef>
                  <a:spcPts val="400"/>
                </a:spcBef>
                <a:spcAft>
                  <a:spcPts val="0"/>
                </a:spcAft>
                <a:buClr>
                  <a:srgbClr val="00539B"/>
                </a:buClr>
                <a:buSzTx/>
                <a:buFont typeface="Arial" panose="020B0604020202020204" pitchFamily="34" charset="0"/>
                <a:buNone/>
                <a:tabLst/>
                <a:defRPr/>
              </a:pPr>
              <a:r>
                <a:rPr kumimoji="0" lang="en-US" sz="1800" b="0" i="0" u="none" strike="noStrike" kern="1200" cap="none" spc="0" normalizeH="0" baseline="0" noProof="0" dirty="0">
                  <a:ln>
                    <a:noFill/>
                  </a:ln>
                  <a:solidFill>
                    <a:srgbClr val="F3F3F3">
                      <a:lumMod val="25000"/>
                    </a:srgbClr>
                  </a:solidFill>
                  <a:effectLst/>
                  <a:uLnTx/>
                  <a:uFillTx/>
                  <a:latin typeface="Calibri" panose="020F0502020204030204" pitchFamily="34" charset="0"/>
                  <a:ea typeface="+mn-ea"/>
                  <a:cs typeface="Calibri" panose="020F0502020204030204" pitchFamily="34" charset="0"/>
                </a:rPr>
                <a:t>*Includes diuretic, </a:t>
              </a:r>
              <a:r>
                <a:rPr kumimoji="0" lang="en-US" sz="1800" b="0" i="0" u="none" strike="noStrike" kern="1200" cap="none" spc="0" normalizeH="0" baseline="0" noProof="0" dirty="0" err="1">
                  <a:ln>
                    <a:noFill/>
                  </a:ln>
                  <a:solidFill>
                    <a:srgbClr val="F3F3F3">
                      <a:lumMod val="25000"/>
                    </a:srgbClr>
                  </a:solidFill>
                  <a:effectLst/>
                  <a:uLnTx/>
                  <a:uFillTx/>
                  <a:latin typeface="Calibri" panose="020F0502020204030204" pitchFamily="34" charset="0"/>
                  <a:ea typeface="+mn-ea"/>
                  <a:cs typeface="Calibri" panose="020F0502020204030204" pitchFamily="34" charset="0"/>
                </a:rPr>
                <a:t>NDHP-CCB</a:t>
              </a:r>
              <a:r>
                <a:rPr kumimoji="0" lang="en-US" sz="1800" b="0" i="0" u="none" strike="noStrike" kern="1200" cap="none" spc="0" normalizeH="0" baseline="0" noProof="0" dirty="0">
                  <a:ln>
                    <a:noFill/>
                  </a:ln>
                  <a:solidFill>
                    <a:srgbClr val="F3F3F3">
                      <a:lumMod val="25000"/>
                    </a:srgbClr>
                  </a:solidFill>
                  <a:effectLst/>
                  <a:uLnTx/>
                  <a:uFillTx/>
                  <a:latin typeface="Calibri" panose="020F0502020204030204" pitchFamily="34" charset="0"/>
                  <a:ea typeface="+mn-ea"/>
                  <a:cs typeface="Calibri" panose="020F0502020204030204" pitchFamily="34" charset="0"/>
                </a:rPr>
                <a:t>,</a:t>
              </a:r>
              <a:br>
                <a:rPr kumimoji="0" lang="en-US" sz="1800" b="0" i="0" u="none" strike="noStrike" kern="1200" cap="none" spc="0" normalizeH="0" baseline="0" noProof="0" dirty="0">
                  <a:ln>
                    <a:noFill/>
                  </a:ln>
                  <a:solidFill>
                    <a:srgbClr val="F3F3F3">
                      <a:lumMod val="25000"/>
                    </a:srgbClr>
                  </a:solidFill>
                  <a:effectLst/>
                  <a:uLnTx/>
                  <a:uFillTx/>
                  <a:latin typeface="Calibri" panose="020F0502020204030204" pitchFamily="34" charset="0"/>
                  <a:ea typeface="+mn-ea"/>
                  <a:cs typeface="Calibri" panose="020F0502020204030204" pitchFamily="34" charset="0"/>
                </a:rPr>
              </a:br>
              <a:r>
                <a:rPr kumimoji="0" lang="en-US" sz="1800" b="0" i="0" u="none" strike="noStrike" kern="1200" cap="none" spc="0" normalizeH="0" baseline="0" noProof="0" dirty="0">
                  <a:ln>
                    <a:noFill/>
                  </a:ln>
                  <a:solidFill>
                    <a:srgbClr val="F3F3F3">
                      <a:lumMod val="25000"/>
                    </a:srgbClr>
                  </a:solidFill>
                  <a:effectLst/>
                  <a:uLnTx/>
                  <a:uFillTx/>
                  <a:latin typeface="Calibri" panose="020F0502020204030204" pitchFamily="34" charset="0"/>
                  <a:ea typeface="+mn-ea"/>
                  <a:cs typeface="Calibri" panose="020F0502020204030204" pitchFamily="34" charset="0"/>
                </a:rPr>
                <a:t>  RAAS blocker</a:t>
              </a:r>
            </a:p>
          </p:txBody>
        </p:sp>
      </p:grpSp>
      <p:sp>
        <p:nvSpPr>
          <p:cNvPr id="34" name="Content Placeholder 33">
            <a:extLst>
              <a:ext uri="{FF2B5EF4-FFF2-40B4-BE49-F238E27FC236}">
                <a16:creationId xmlns:a16="http://schemas.microsoft.com/office/drawing/2014/main" id="{09D556C1-BE9A-F310-B636-CDF5248C036E}"/>
              </a:ext>
            </a:extLst>
          </p:cNvPr>
          <p:cNvSpPr>
            <a:spLocks noGrp="1"/>
          </p:cNvSpPr>
          <p:nvPr>
            <p:ph idx="1"/>
          </p:nvPr>
        </p:nvSpPr>
        <p:spPr>
          <a:xfrm>
            <a:off x="616730" y="1427306"/>
            <a:ext cx="4091035" cy="4891627"/>
          </a:xfrm>
        </p:spPr>
        <p:txBody>
          <a:bodyPr>
            <a:normAutofit/>
          </a:bodyPr>
          <a:lstStyle/>
          <a:p>
            <a:pPr marL="0" indent="0">
              <a:lnSpc>
                <a:spcPct val="80000"/>
              </a:lnSpc>
              <a:spcBef>
                <a:spcPts val="300"/>
              </a:spcBef>
              <a:buNone/>
            </a:pPr>
            <a:r>
              <a:rPr lang="en-US" sz="2200" u="sng" dirty="0"/>
              <a:t>Refractory Hypertension </a:t>
            </a:r>
          </a:p>
          <a:p>
            <a:pPr marL="0" indent="0">
              <a:lnSpc>
                <a:spcPct val="80000"/>
              </a:lnSpc>
              <a:spcBef>
                <a:spcPts val="300"/>
              </a:spcBef>
              <a:buNone/>
            </a:pPr>
            <a:r>
              <a:rPr lang="en-US" sz="2200" dirty="0"/>
              <a:t>Failure to achieve BP control despite adherence to ≥ 5 meds</a:t>
            </a:r>
          </a:p>
          <a:p>
            <a:pPr marL="0" indent="0">
              <a:lnSpc>
                <a:spcPct val="80000"/>
              </a:lnSpc>
              <a:spcBef>
                <a:spcPts val="300"/>
              </a:spcBef>
              <a:buNone/>
            </a:pPr>
            <a:endParaRPr lang="en-US" sz="2200" dirty="0"/>
          </a:p>
          <a:p>
            <a:pPr>
              <a:lnSpc>
                <a:spcPct val="80000"/>
              </a:lnSpc>
              <a:spcBef>
                <a:spcPts val="300"/>
              </a:spcBef>
            </a:pPr>
            <a:r>
              <a:rPr lang="en-US" sz="2200" dirty="0"/>
              <a:t>Maximally tolerated doses</a:t>
            </a:r>
          </a:p>
          <a:p>
            <a:pPr>
              <a:lnSpc>
                <a:spcPct val="80000"/>
              </a:lnSpc>
              <a:spcBef>
                <a:spcPts val="300"/>
              </a:spcBef>
            </a:pPr>
            <a:endParaRPr lang="en-US" sz="2200" dirty="0"/>
          </a:p>
          <a:p>
            <a:pPr>
              <a:lnSpc>
                <a:spcPct val="80000"/>
              </a:lnSpc>
              <a:spcBef>
                <a:spcPts val="300"/>
              </a:spcBef>
            </a:pPr>
            <a:r>
              <a:rPr lang="en-US" sz="2200" dirty="0"/>
              <a:t>Different classes</a:t>
            </a:r>
          </a:p>
          <a:p>
            <a:pPr>
              <a:lnSpc>
                <a:spcPct val="80000"/>
              </a:lnSpc>
              <a:spcBef>
                <a:spcPts val="300"/>
              </a:spcBef>
            </a:pPr>
            <a:endParaRPr lang="en-US" sz="2200" dirty="0"/>
          </a:p>
          <a:p>
            <a:pPr>
              <a:lnSpc>
                <a:spcPct val="80000"/>
              </a:lnSpc>
              <a:spcBef>
                <a:spcPts val="300"/>
              </a:spcBef>
            </a:pPr>
            <a:r>
              <a:rPr lang="en-US" sz="2200" dirty="0"/>
              <a:t>Includes a long-acting</a:t>
            </a:r>
            <a:br>
              <a:rPr lang="en-US" sz="2200" dirty="0"/>
            </a:br>
            <a:r>
              <a:rPr lang="en-US" sz="2200" dirty="0"/>
              <a:t>thiazide-like diuretic and</a:t>
            </a:r>
            <a:br>
              <a:rPr lang="en-US" sz="2200" dirty="0"/>
            </a:br>
            <a:r>
              <a:rPr lang="en-US" sz="2200" dirty="0"/>
              <a:t>a mineralocorticoid</a:t>
            </a:r>
            <a:br>
              <a:rPr lang="en-US" sz="2200" dirty="0"/>
            </a:br>
            <a:r>
              <a:rPr lang="en-US" sz="2200" dirty="0"/>
              <a:t>receptor antagonist</a:t>
            </a:r>
          </a:p>
          <a:p>
            <a:pPr>
              <a:lnSpc>
                <a:spcPct val="80000"/>
              </a:lnSpc>
              <a:spcBef>
                <a:spcPts val="300"/>
              </a:spcBef>
            </a:pPr>
            <a:endParaRPr lang="en-US" sz="2200" dirty="0"/>
          </a:p>
        </p:txBody>
      </p:sp>
      <p:sp>
        <p:nvSpPr>
          <p:cNvPr id="15" name="Title 14"/>
          <p:cNvSpPr>
            <a:spLocks noGrp="1"/>
          </p:cNvSpPr>
          <p:nvPr>
            <p:ph type="title"/>
          </p:nvPr>
        </p:nvSpPr>
        <p:spPr>
          <a:xfrm>
            <a:off x="838199" y="-1"/>
            <a:ext cx="10861431" cy="1105949"/>
          </a:xfrm>
        </p:spPr>
        <p:txBody>
          <a:bodyPr/>
          <a:lstStyle/>
          <a:p>
            <a:r>
              <a:rPr lang="en-US" dirty="0"/>
              <a:t>Current Definition of Resistant &amp; Refractory HTN</a:t>
            </a:r>
          </a:p>
        </p:txBody>
      </p:sp>
      <p:sp>
        <p:nvSpPr>
          <p:cNvPr id="41" name="Footer Placeholder 40">
            <a:extLst>
              <a:ext uri="{FF2B5EF4-FFF2-40B4-BE49-F238E27FC236}">
                <a16:creationId xmlns:a16="http://schemas.microsoft.com/office/drawing/2014/main" id="{F274942D-EC91-5FEF-C0FF-9E2AB5560F6B}"/>
              </a:ext>
            </a:extLst>
          </p:cNvPr>
          <p:cNvSpPr>
            <a:spLocks noGrp="1"/>
          </p:cNvSpPr>
          <p:nvPr>
            <p:ph type="ftr" sz="quarter" idx="3"/>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err="1">
                <a:ln>
                  <a:noFill/>
                </a:ln>
                <a:solidFill>
                  <a:srgbClr val="000000">
                    <a:lumMod val="50000"/>
                    <a:lumOff val="50000"/>
                  </a:srgbClr>
                </a:solidFill>
                <a:effectLst/>
                <a:uLnTx/>
                <a:uFillTx/>
                <a:latin typeface="Arial" panose="020B0604020202020204"/>
                <a:ea typeface="+mn-ea"/>
                <a:cs typeface="+mn-cs"/>
              </a:rPr>
              <a:t>NDHP-CCB</a:t>
            </a:r>
            <a:r>
              <a:rPr kumimoji="0" lang="en-US" sz="1200" b="0" i="0" u="none" strike="noStrike" kern="1200" cap="none" spc="0" normalizeH="0" baseline="0" noProof="0" dirty="0">
                <a:ln>
                  <a:noFill/>
                </a:ln>
                <a:solidFill>
                  <a:srgbClr val="000000">
                    <a:lumMod val="50000"/>
                    <a:lumOff val="50000"/>
                  </a:srgbClr>
                </a:solidFill>
                <a:effectLst/>
                <a:uLnTx/>
                <a:uFillTx/>
                <a:latin typeface="Arial" panose="020B0604020202020204"/>
                <a:ea typeface="+mn-ea"/>
                <a:cs typeface="+mn-cs"/>
              </a:rPr>
              <a:t>, non-dihydropyridine calcium channel blocker; RAAS, renin-angiotensin-aldosterone system.</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000000">
                    <a:lumMod val="50000"/>
                    <a:lumOff val="50000"/>
                  </a:srgbClr>
                </a:solidFill>
                <a:effectLst/>
                <a:uLnTx/>
                <a:uFillTx/>
                <a:latin typeface="Arial" panose="020B0604020202020204"/>
                <a:ea typeface="+mn-ea"/>
                <a:cs typeface="+mn-cs"/>
              </a:rPr>
              <a:t>Figure adapted from </a:t>
            </a:r>
            <a:r>
              <a:rPr kumimoji="0" lang="en-US" sz="1200" b="0" i="0" u="none" strike="noStrike" kern="1200" cap="none" spc="0" normalizeH="0" baseline="0" noProof="0" dirty="0" err="1">
                <a:ln>
                  <a:noFill/>
                </a:ln>
                <a:solidFill>
                  <a:srgbClr val="000000">
                    <a:lumMod val="50000"/>
                    <a:lumOff val="50000"/>
                  </a:srgbClr>
                </a:solidFill>
                <a:effectLst/>
                <a:uLnTx/>
                <a:uFillTx/>
                <a:latin typeface="Arial" panose="020B0604020202020204"/>
                <a:ea typeface="+mn-ea"/>
                <a:cs typeface="+mn-cs"/>
              </a:rPr>
              <a:t>Modolo</a:t>
            </a:r>
            <a:r>
              <a:rPr kumimoji="0" lang="en-US" sz="1200" b="0" i="0" u="none" strike="noStrike" kern="1200" cap="none" spc="0" normalizeH="0" baseline="0" noProof="0" dirty="0">
                <a:ln>
                  <a:noFill/>
                </a:ln>
                <a:solidFill>
                  <a:srgbClr val="000000">
                    <a:lumMod val="50000"/>
                    <a:lumOff val="50000"/>
                  </a:srgbClr>
                </a:solidFill>
                <a:effectLst/>
                <a:uLnTx/>
                <a:uFillTx/>
                <a:latin typeface="Arial" panose="020B0604020202020204"/>
                <a:ea typeface="+mn-ea"/>
                <a:cs typeface="+mn-cs"/>
              </a:rPr>
              <a:t> R, et al. </a:t>
            </a:r>
            <a:r>
              <a:rPr kumimoji="0" lang="en-US" sz="1200" b="0" i="1" u="none" strike="noStrike" kern="1200" cap="none" spc="0" normalizeH="0" baseline="0" noProof="0" dirty="0" err="1">
                <a:ln>
                  <a:noFill/>
                </a:ln>
                <a:solidFill>
                  <a:srgbClr val="000000">
                    <a:lumMod val="50000"/>
                    <a:lumOff val="50000"/>
                  </a:srgbClr>
                </a:solidFill>
                <a:effectLst/>
                <a:uLnTx/>
                <a:uFillTx/>
                <a:latin typeface="Arial" panose="020B0604020202020204"/>
                <a:ea typeface="+mn-ea"/>
                <a:cs typeface="+mn-cs"/>
              </a:rPr>
              <a:t>Curr</a:t>
            </a:r>
            <a:r>
              <a:rPr kumimoji="0" lang="en-US" sz="1200" b="0" i="1" u="none" strike="noStrike" kern="1200" cap="none" spc="0" normalizeH="0" baseline="0" noProof="0" dirty="0">
                <a:ln>
                  <a:noFill/>
                </a:ln>
                <a:solidFill>
                  <a:srgbClr val="000000">
                    <a:lumMod val="50000"/>
                    <a:lumOff val="50000"/>
                  </a:srgbClr>
                </a:solidFill>
                <a:effectLst/>
                <a:uLnTx/>
                <a:uFillTx/>
                <a:latin typeface="Arial" panose="020B0604020202020204"/>
                <a:ea typeface="+mn-ea"/>
                <a:cs typeface="+mn-cs"/>
              </a:rPr>
              <a:t> </a:t>
            </a:r>
            <a:r>
              <a:rPr kumimoji="0" lang="en-US" sz="1200" b="0" i="1" u="none" strike="noStrike" kern="1200" cap="none" spc="0" normalizeH="0" baseline="0" noProof="0" dirty="0" err="1">
                <a:ln>
                  <a:noFill/>
                </a:ln>
                <a:solidFill>
                  <a:srgbClr val="000000">
                    <a:lumMod val="50000"/>
                    <a:lumOff val="50000"/>
                  </a:srgbClr>
                </a:solidFill>
                <a:effectLst/>
                <a:uLnTx/>
                <a:uFillTx/>
                <a:latin typeface="Arial" panose="020B0604020202020204"/>
                <a:ea typeface="+mn-ea"/>
                <a:cs typeface="+mn-cs"/>
              </a:rPr>
              <a:t>Hypertens</a:t>
            </a:r>
            <a:r>
              <a:rPr kumimoji="0" lang="en-US" sz="1200" b="0" i="1" u="none" strike="noStrike" kern="1200" cap="none" spc="0" normalizeH="0" baseline="0" noProof="0" dirty="0">
                <a:ln>
                  <a:noFill/>
                </a:ln>
                <a:solidFill>
                  <a:srgbClr val="000000">
                    <a:lumMod val="50000"/>
                    <a:lumOff val="50000"/>
                  </a:srgbClr>
                </a:solidFill>
                <a:effectLst/>
                <a:uLnTx/>
                <a:uFillTx/>
                <a:latin typeface="Arial" panose="020B0604020202020204"/>
                <a:ea typeface="+mn-ea"/>
                <a:cs typeface="+mn-cs"/>
              </a:rPr>
              <a:t> Rep. </a:t>
            </a:r>
            <a:r>
              <a:rPr kumimoji="0" lang="en-US" sz="1200" b="0" i="0" u="none" strike="noStrike" kern="1200" cap="none" spc="0" normalizeH="0" baseline="0" noProof="0" dirty="0">
                <a:ln>
                  <a:noFill/>
                </a:ln>
                <a:solidFill>
                  <a:srgbClr val="000000">
                    <a:lumMod val="50000"/>
                    <a:lumOff val="50000"/>
                  </a:srgbClr>
                </a:solidFill>
                <a:effectLst/>
                <a:uLnTx/>
                <a:uFillTx/>
                <a:latin typeface="Arial" panose="020B0604020202020204"/>
                <a:ea typeface="+mn-ea"/>
                <a:cs typeface="+mn-cs"/>
              </a:rPr>
              <a:t>2014;16(10):485.</a:t>
            </a:r>
          </a:p>
        </p:txBody>
      </p:sp>
    </p:spTree>
    <p:extLst>
      <p:ext uri="{BB962C8B-B14F-4D97-AF65-F5344CB8AC3E}">
        <p14:creationId xmlns:p14="http://schemas.microsoft.com/office/powerpoint/2010/main" val="39749233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838200" y="-1"/>
            <a:ext cx="11010900" cy="1105949"/>
          </a:xfrm>
        </p:spPr>
        <p:txBody>
          <a:bodyPr/>
          <a:lstStyle/>
          <a:p>
            <a:r>
              <a:rPr lang="en-US" dirty="0"/>
              <a:t>Do These Patients Have Resistant Hypertension?</a:t>
            </a:r>
          </a:p>
        </p:txBody>
      </p:sp>
      <p:sp>
        <p:nvSpPr>
          <p:cNvPr id="2" name="TextBox 1"/>
          <p:cNvSpPr txBox="1"/>
          <p:nvPr/>
        </p:nvSpPr>
        <p:spPr>
          <a:xfrm>
            <a:off x="5156480" y="4873397"/>
            <a:ext cx="1879041" cy="769441"/>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400" b="0" i="0" u="none" strike="noStrike" kern="1200" cap="none" spc="0" normalizeH="0" baseline="0" noProof="0" dirty="0">
                <a:ln>
                  <a:noFill/>
                </a:ln>
                <a:solidFill>
                  <a:srgbClr val="000000"/>
                </a:solidFill>
                <a:effectLst/>
                <a:uLnTx/>
                <a:uFillTx/>
                <a:latin typeface="Arial" panose="020B0604020202020204"/>
                <a:ea typeface="+mn-ea"/>
                <a:cs typeface="+mn-cs"/>
              </a:rPr>
              <a:t>Maybe</a:t>
            </a:r>
          </a:p>
        </p:txBody>
      </p:sp>
      <p:pic>
        <p:nvPicPr>
          <p:cNvPr id="5" name="Picture 4" descr="A person with a beard&#10;&#10;Description automatically generated with low confidence">
            <a:extLst>
              <a:ext uri="{FF2B5EF4-FFF2-40B4-BE49-F238E27FC236}">
                <a16:creationId xmlns:a16="http://schemas.microsoft.com/office/drawing/2014/main" id="{31225FA8-F007-4D12-DBA0-7DFEF304B538}"/>
              </a:ext>
            </a:extLst>
          </p:cNvPr>
          <p:cNvPicPr>
            <a:picLocks noChangeAspect="1"/>
          </p:cNvPicPr>
          <p:nvPr/>
        </p:nvPicPr>
        <p:blipFill rotWithShape="1">
          <a:blip r:embed="rId2"/>
          <a:srcRect l="13747" t="4778"/>
          <a:stretch/>
        </p:blipFill>
        <p:spPr>
          <a:xfrm>
            <a:off x="2996313" y="1977295"/>
            <a:ext cx="2909276" cy="2144699"/>
          </a:xfrm>
          <a:prstGeom prst="rect">
            <a:avLst/>
          </a:prstGeom>
        </p:spPr>
      </p:pic>
      <p:pic>
        <p:nvPicPr>
          <p:cNvPr id="7" name="Picture 6" descr="A person smiling for the camera&#10;&#10;Description automatically generated with medium confidence">
            <a:extLst>
              <a:ext uri="{FF2B5EF4-FFF2-40B4-BE49-F238E27FC236}">
                <a16:creationId xmlns:a16="http://schemas.microsoft.com/office/drawing/2014/main" id="{1C251DFE-D765-5854-531D-CB40E56DA818}"/>
              </a:ext>
            </a:extLst>
          </p:cNvPr>
          <p:cNvPicPr>
            <a:picLocks noChangeAspect="1"/>
          </p:cNvPicPr>
          <p:nvPr/>
        </p:nvPicPr>
        <p:blipFill rotWithShape="1">
          <a:blip r:embed="rId3">
            <a:extLst>
              <a:ext uri="{BEBA8EAE-BF5A-486C-A8C5-ECC9F3942E4B}">
                <a14:imgProps xmlns:a14="http://schemas.microsoft.com/office/drawing/2010/main">
                  <a14:imgLayer r:embed="rId4">
                    <a14:imgEffect>
                      <a14:sharpenSoften amount="16000"/>
                    </a14:imgEffect>
                  </a14:imgLayer>
                </a14:imgProps>
              </a:ext>
            </a:extLst>
          </a:blip>
          <a:srcRect b="16958"/>
          <a:stretch/>
        </p:blipFill>
        <p:spPr>
          <a:xfrm>
            <a:off x="6289217" y="1956962"/>
            <a:ext cx="2904517" cy="2141233"/>
          </a:xfrm>
          <a:prstGeom prst="rect">
            <a:avLst/>
          </a:prstGeom>
        </p:spPr>
      </p:pic>
    </p:spTree>
    <p:extLst>
      <p:ext uri="{BB962C8B-B14F-4D97-AF65-F5344CB8AC3E}">
        <p14:creationId xmlns:p14="http://schemas.microsoft.com/office/powerpoint/2010/main" val="2241325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500"/>
                                        <p:tgtEl>
                                          <p:spTgt spid="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p:txBody>
          <a:bodyPr>
            <a:normAutofit/>
          </a:bodyPr>
          <a:lstStyle/>
          <a:p>
            <a:pPr>
              <a:spcBef>
                <a:spcPts val="1200"/>
              </a:spcBef>
            </a:pPr>
            <a:r>
              <a:rPr lang="en-US" sz="3200" dirty="0"/>
              <a:t>Refers to poorly controlled hypertension that seems to be resistant to treatment but is attributable to other other factors, such as:</a:t>
            </a:r>
          </a:p>
          <a:p>
            <a:pPr lvl="1">
              <a:spcBef>
                <a:spcPts val="1200"/>
              </a:spcBef>
            </a:pPr>
            <a:r>
              <a:rPr lang="en-US" sz="2800" dirty="0"/>
              <a:t>Non-adherence to medications and lifestyle recommendations</a:t>
            </a:r>
          </a:p>
          <a:p>
            <a:pPr lvl="1">
              <a:spcBef>
                <a:spcPts val="1200"/>
              </a:spcBef>
            </a:pPr>
            <a:r>
              <a:rPr lang="en-US" sz="2800" dirty="0"/>
              <a:t>White-coat effect</a:t>
            </a:r>
          </a:p>
          <a:p>
            <a:pPr lvl="1">
              <a:spcBef>
                <a:spcPts val="1200"/>
              </a:spcBef>
            </a:pPr>
            <a:r>
              <a:rPr lang="en-US" sz="2800" dirty="0"/>
              <a:t>Non-optimized medication regimen</a:t>
            </a:r>
          </a:p>
          <a:p>
            <a:pPr lvl="1">
              <a:spcBef>
                <a:spcPts val="1200"/>
              </a:spcBef>
            </a:pPr>
            <a:r>
              <a:rPr lang="en-US" sz="2800" dirty="0"/>
              <a:t>Inaccurate BP measurement</a:t>
            </a:r>
          </a:p>
          <a:p>
            <a:pPr lvl="1">
              <a:spcBef>
                <a:spcPts val="1200"/>
              </a:spcBef>
            </a:pPr>
            <a:r>
              <a:rPr lang="en-US" sz="2800" dirty="0"/>
              <a:t>Poor sleep quality </a:t>
            </a:r>
          </a:p>
        </p:txBody>
      </p:sp>
      <p:sp>
        <p:nvSpPr>
          <p:cNvPr id="3" name="Title 2"/>
          <p:cNvSpPr>
            <a:spLocks noGrp="1"/>
          </p:cNvSpPr>
          <p:nvPr>
            <p:ph type="title"/>
          </p:nvPr>
        </p:nvSpPr>
        <p:spPr/>
        <p:txBody>
          <a:bodyPr/>
          <a:lstStyle/>
          <a:p>
            <a:r>
              <a:rPr lang="en-US" dirty="0"/>
              <a:t>Pseudo-Resistant Hypertension</a:t>
            </a:r>
          </a:p>
        </p:txBody>
      </p:sp>
    </p:spTree>
    <p:extLst>
      <p:ext uri="{BB962C8B-B14F-4D97-AF65-F5344CB8AC3E}">
        <p14:creationId xmlns:p14="http://schemas.microsoft.com/office/powerpoint/2010/main" val="6204622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1" name="Group 50">
            <a:extLst>
              <a:ext uri="{FF2B5EF4-FFF2-40B4-BE49-F238E27FC236}">
                <a16:creationId xmlns:a16="http://schemas.microsoft.com/office/drawing/2014/main" id="{464DA7B9-DCCB-DA57-BED8-58CFB84041AE}"/>
              </a:ext>
            </a:extLst>
          </p:cNvPr>
          <p:cNvGrpSpPr/>
          <p:nvPr/>
        </p:nvGrpSpPr>
        <p:grpSpPr>
          <a:xfrm>
            <a:off x="1157435" y="1522887"/>
            <a:ext cx="9694277" cy="4416523"/>
            <a:chOff x="1374003" y="1449865"/>
            <a:chExt cx="9694277" cy="4416523"/>
          </a:xfrm>
        </p:grpSpPr>
        <p:sp>
          <p:nvSpPr>
            <p:cNvPr id="29" name="Rectangle 28">
              <a:extLst>
                <a:ext uri="{FF2B5EF4-FFF2-40B4-BE49-F238E27FC236}">
                  <a16:creationId xmlns:a16="http://schemas.microsoft.com/office/drawing/2014/main" id="{CEAB3093-D8CD-C459-8881-8BE201CE969E}"/>
                </a:ext>
              </a:extLst>
            </p:cNvPr>
            <p:cNvSpPr/>
            <p:nvPr/>
          </p:nvSpPr>
          <p:spPr>
            <a:xfrm>
              <a:off x="7338775" y="2883213"/>
              <a:ext cx="877640" cy="2304642"/>
            </a:xfrm>
            <a:prstGeom prst="rect">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panose="020B0604020202020204"/>
                <a:ea typeface="+mn-ea"/>
                <a:cs typeface="+mn-cs"/>
              </a:endParaRPr>
            </a:p>
          </p:txBody>
        </p:sp>
        <p:cxnSp>
          <p:nvCxnSpPr>
            <p:cNvPr id="5" name="Straight Connector 4">
              <a:extLst>
                <a:ext uri="{FF2B5EF4-FFF2-40B4-BE49-F238E27FC236}">
                  <a16:creationId xmlns:a16="http://schemas.microsoft.com/office/drawing/2014/main" id="{6A8BF1D2-0CA8-F0D2-1D0B-0BFF1FD74EF1}"/>
                </a:ext>
              </a:extLst>
            </p:cNvPr>
            <p:cNvCxnSpPr/>
            <p:nvPr/>
          </p:nvCxnSpPr>
          <p:spPr>
            <a:xfrm>
              <a:off x="2314575" y="1690688"/>
              <a:ext cx="0" cy="3567112"/>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 name="Straight Connector 5">
              <a:extLst>
                <a:ext uri="{FF2B5EF4-FFF2-40B4-BE49-F238E27FC236}">
                  <a16:creationId xmlns:a16="http://schemas.microsoft.com/office/drawing/2014/main" id="{80C2CEB9-8AB2-28A4-D5E9-470E93E7A145}"/>
                </a:ext>
              </a:extLst>
            </p:cNvPr>
            <p:cNvCxnSpPr>
              <a:cxnSpLocks/>
            </p:cNvCxnSpPr>
            <p:nvPr/>
          </p:nvCxnSpPr>
          <p:spPr>
            <a:xfrm flipH="1">
              <a:off x="2247900" y="5191125"/>
              <a:ext cx="882038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17414BEF-5589-51D7-6535-99630D25123F}"/>
                </a:ext>
              </a:extLst>
            </p:cNvPr>
            <p:cNvCxnSpPr>
              <a:cxnSpLocks/>
            </p:cNvCxnSpPr>
            <p:nvPr/>
          </p:nvCxnSpPr>
          <p:spPr>
            <a:xfrm>
              <a:off x="4502597" y="5191125"/>
              <a:ext cx="0" cy="66675"/>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75387330-0829-43E6-A540-8C11FA7FEAB4}"/>
                </a:ext>
              </a:extLst>
            </p:cNvPr>
            <p:cNvCxnSpPr>
              <a:cxnSpLocks/>
            </p:cNvCxnSpPr>
            <p:nvPr/>
          </p:nvCxnSpPr>
          <p:spPr>
            <a:xfrm>
              <a:off x="6681847" y="5191125"/>
              <a:ext cx="0" cy="66675"/>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BF44A601-30D6-2C98-3DAB-4674C37D3229}"/>
                </a:ext>
              </a:extLst>
            </p:cNvPr>
            <p:cNvCxnSpPr>
              <a:cxnSpLocks/>
            </p:cNvCxnSpPr>
            <p:nvPr/>
          </p:nvCxnSpPr>
          <p:spPr>
            <a:xfrm>
              <a:off x="8856882" y="5191125"/>
              <a:ext cx="0" cy="66675"/>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1F2A80E1-FD93-A822-A266-E27AD3C850F1}"/>
                </a:ext>
              </a:extLst>
            </p:cNvPr>
            <p:cNvCxnSpPr>
              <a:cxnSpLocks/>
            </p:cNvCxnSpPr>
            <p:nvPr/>
          </p:nvCxnSpPr>
          <p:spPr>
            <a:xfrm>
              <a:off x="11053870" y="5191125"/>
              <a:ext cx="0" cy="66675"/>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B5CB98A9-C764-EE88-7979-9D88B06E0141}"/>
                </a:ext>
              </a:extLst>
            </p:cNvPr>
            <p:cNvCxnSpPr>
              <a:cxnSpLocks/>
            </p:cNvCxnSpPr>
            <p:nvPr/>
          </p:nvCxnSpPr>
          <p:spPr>
            <a:xfrm flipH="1">
              <a:off x="2247900" y="1889175"/>
              <a:ext cx="70628"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E5D43FE2-4ED9-8AEA-7AEC-AC075CEFFC8A}"/>
                </a:ext>
              </a:extLst>
            </p:cNvPr>
            <p:cNvCxnSpPr>
              <a:cxnSpLocks/>
            </p:cNvCxnSpPr>
            <p:nvPr/>
          </p:nvCxnSpPr>
          <p:spPr>
            <a:xfrm flipH="1">
              <a:off x="2243947" y="2547414"/>
              <a:ext cx="70628"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9AEC6886-DCB8-26E2-C78E-AD66B535E38D}"/>
                </a:ext>
              </a:extLst>
            </p:cNvPr>
            <p:cNvCxnSpPr>
              <a:cxnSpLocks/>
            </p:cNvCxnSpPr>
            <p:nvPr/>
          </p:nvCxnSpPr>
          <p:spPr>
            <a:xfrm flipH="1">
              <a:off x="2247900" y="3202160"/>
              <a:ext cx="70628"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AC7AA036-D9CD-3F50-ED9B-F9FA32B93386}"/>
                </a:ext>
              </a:extLst>
            </p:cNvPr>
            <p:cNvCxnSpPr>
              <a:cxnSpLocks/>
            </p:cNvCxnSpPr>
            <p:nvPr/>
          </p:nvCxnSpPr>
          <p:spPr>
            <a:xfrm flipH="1">
              <a:off x="2247900" y="3878902"/>
              <a:ext cx="70628"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E8FB2CB2-C5CF-CA92-459C-7D758A33361C}"/>
                </a:ext>
              </a:extLst>
            </p:cNvPr>
            <p:cNvCxnSpPr>
              <a:cxnSpLocks/>
            </p:cNvCxnSpPr>
            <p:nvPr/>
          </p:nvCxnSpPr>
          <p:spPr>
            <a:xfrm flipH="1">
              <a:off x="2247900" y="4531130"/>
              <a:ext cx="70628"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27" name="Rectangle 26">
              <a:extLst>
                <a:ext uri="{FF2B5EF4-FFF2-40B4-BE49-F238E27FC236}">
                  <a16:creationId xmlns:a16="http://schemas.microsoft.com/office/drawing/2014/main" id="{CAA52DEA-E3A1-71D1-A253-C116F8D82874}"/>
                </a:ext>
              </a:extLst>
            </p:cNvPr>
            <p:cNvSpPr/>
            <p:nvPr/>
          </p:nvSpPr>
          <p:spPr>
            <a:xfrm>
              <a:off x="2972949" y="3988438"/>
              <a:ext cx="877640" cy="1190099"/>
            </a:xfrm>
            <a:prstGeom prst="rect">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panose="020B0604020202020204"/>
                <a:ea typeface="+mn-ea"/>
                <a:cs typeface="+mn-cs"/>
              </a:endParaRPr>
            </a:p>
          </p:txBody>
        </p:sp>
        <p:sp>
          <p:nvSpPr>
            <p:cNvPr id="28" name="Rectangle 27">
              <a:extLst>
                <a:ext uri="{FF2B5EF4-FFF2-40B4-BE49-F238E27FC236}">
                  <a16:creationId xmlns:a16="http://schemas.microsoft.com/office/drawing/2014/main" id="{81BCCDE1-6785-D2C1-BE33-8FABDBACFD98}"/>
                </a:ext>
              </a:extLst>
            </p:cNvPr>
            <p:cNvSpPr/>
            <p:nvPr/>
          </p:nvSpPr>
          <p:spPr>
            <a:xfrm>
              <a:off x="5150977" y="4094123"/>
              <a:ext cx="877640" cy="1084413"/>
            </a:xfrm>
            <a:prstGeom prst="rect">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panose="020B0604020202020204"/>
                <a:ea typeface="+mn-ea"/>
                <a:cs typeface="+mn-cs"/>
              </a:endParaRPr>
            </a:p>
          </p:txBody>
        </p:sp>
        <p:sp>
          <p:nvSpPr>
            <p:cNvPr id="30" name="Rectangle 29">
              <a:extLst>
                <a:ext uri="{FF2B5EF4-FFF2-40B4-BE49-F238E27FC236}">
                  <a16:creationId xmlns:a16="http://schemas.microsoft.com/office/drawing/2014/main" id="{B7DF5E86-0750-8C20-5F95-EF2F29CC5077}"/>
                </a:ext>
              </a:extLst>
            </p:cNvPr>
            <p:cNvSpPr/>
            <p:nvPr/>
          </p:nvSpPr>
          <p:spPr>
            <a:xfrm>
              <a:off x="9514722" y="4109915"/>
              <a:ext cx="877640" cy="1073161"/>
            </a:xfrm>
            <a:prstGeom prst="rect">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panose="020B0604020202020204"/>
                <a:ea typeface="+mn-ea"/>
                <a:cs typeface="+mn-cs"/>
              </a:endParaRPr>
            </a:p>
          </p:txBody>
        </p:sp>
        <p:grpSp>
          <p:nvGrpSpPr>
            <p:cNvPr id="26" name="Group 25">
              <a:extLst>
                <a:ext uri="{FF2B5EF4-FFF2-40B4-BE49-F238E27FC236}">
                  <a16:creationId xmlns:a16="http://schemas.microsoft.com/office/drawing/2014/main" id="{50A8D628-3AE6-A7A9-A71B-81912C8F5876}"/>
                </a:ext>
              </a:extLst>
            </p:cNvPr>
            <p:cNvGrpSpPr/>
            <p:nvPr/>
          </p:nvGrpSpPr>
          <p:grpSpPr>
            <a:xfrm>
              <a:off x="3369053" y="3111572"/>
              <a:ext cx="83926" cy="1760589"/>
              <a:chOff x="3369053" y="3111572"/>
              <a:chExt cx="83926" cy="1760589"/>
            </a:xfrm>
          </p:grpSpPr>
          <p:cxnSp>
            <p:nvCxnSpPr>
              <p:cNvPr id="20" name="Straight Connector 19">
                <a:extLst>
                  <a:ext uri="{FF2B5EF4-FFF2-40B4-BE49-F238E27FC236}">
                    <a16:creationId xmlns:a16="http://schemas.microsoft.com/office/drawing/2014/main" id="{2BCC2FB7-D0F5-D6EB-9385-D429222E58FA}"/>
                  </a:ext>
                </a:extLst>
              </p:cNvPr>
              <p:cNvCxnSpPr>
                <a:cxnSpLocks/>
              </p:cNvCxnSpPr>
              <p:nvPr/>
            </p:nvCxnSpPr>
            <p:spPr>
              <a:xfrm flipH="1">
                <a:off x="3369053" y="3111572"/>
                <a:ext cx="83926"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646DC3C5-90D8-DEC3-83C3-831C5979AB9E}"/>
                  </a:ext>
                </a:extLst>
              </p:cNvPr>
              <p:cNvCxnSpPr>
                <a:cxnSpLocks/>
              </p:cNvCxnSpPr>
              <p:nvPr/>
            </p:nvCxnSpPr>
            <p:spPr>
              <a:xfrm flipH="1">
                <a:off x="3369053" y="4872161"/>
                <a:ext cx="83926"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6A36A7F2-D6AB-E30E-F1C7-F0D7171FBF36}"/>
                  </a:ext>
                </a:extLst>
              </p:cNvPr>
              <p:cNvCxnSpPr>
                <a:cxnSpLocks/>
              </p:cNvCxnSpPr>
              <p:nvPr/>
            </p:nvCxnSpPr>
            <p:spPr>
              <a:xfrm>
                <a:off x="3411916" y="3111572"/>
                <a:ext cx="0" cy="1760589"/>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4" name="Group 3">
              <a:extLst>
                <a:ext uri="{FF2B5EF4-FFF2-40B4-BE49-F238E27FC236}">
                  <a16:creationId xmlns:a16="http://schemas.microsoft.com/office/drawing/2014/main" id="{D542BED6-FCB9-DA14-EAE9-80FD82EC6AB7}"/>
                </a:ext>
              </a:extLst>
            </p:cNvPr>
            <p:cNvGrpSpPr/>
            <p:nvPr/>
          </p:nvGrpSpPr>
          <p:grpSpPr>
            <a:xfrm>
              <a:off x="7731503" y="1908580"/>
              <a:ext cx="83926" cy="1910945"/>
              <a:chOff x="3369053" y="3111572"/>
              <a:chExt cx="83926" cy="1760589"/>
            </a:xfrm>
          </p:grpSpPr>
          <p:cxnSp>
            <p:nvCxnSpPr>
              <p:cNvPr id="7" name="Straight Connector 6">
                <a:extLst>
                  <a:ext uri="{FF2B5EF4-FFF2-40B4-BE49-F238E27FC236}">
                    <a16:creationId xmlns:a16="http://schemas.microsoft.com/office/drawing/2014/main" id="{AFAB6CB4-01C8-8624-8ECA-2229583BD097}"/>
                  </a:ext>
                </a:extLst>
              </p:cNvPr>
              <p:cNvCxnSpPr>
                <a:cxnSpLocks/>
              </p:cNvCxnSpPr>
              <p:nvPr/>
            </p:nvCxnSpPr>
            <p:spPr>
              <a:xfrm flipH="1">
                <a:off x="3369053" y="3111572"/>
                <a:ext cx="83926"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22865104-E344-89B1-C5C6-7BEC831B0651}"/>
                  </a:ext>
                </a:extLst>
              </p:cNvPr>
              <p:cNvCxnSpPr>
                <a:cxnSpLocks/>
              </p:cNvCxnSpPr>
              <p:nvPr/>
            </p:nvCxnSpPr>
            <p:spPr>
              <a:xfrm flipH="1">
                <a:off x="3369053" y="4872161"/>
                <a:ext cx="83926"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B9C7E182-BE7D-0FBE-7321-10C669345A0D}"/>
                  </a:ext>
                </a:extLst>
              </p:cNvPr>
              <p:cNvCxnSpPr>
                <a:cxnSpLocks/>
              </p:cNvCxnSpPr>
              <p:nvPr/>
            </p:nvCxnSpPr>
            <p:spPr>
              <a:xfrm>
                <a:off x="3411916" y="3111572"/>
                <a:ext cx="0" cy="1760589"/>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15" name="Group 14">
              <a:extLst>
                <a:ext uri="{FF2B5EF4-FFF2-40B4-BE49-F238E27FC236}">
                  <a16:creationId xmlns:a16="http://schemas.microsoft.com/office/drawing/2014/main" id="{6A6F81DD-C4E7-EEF5-56C6-B4548451EB67}"/>
                </a:ext>
              </a:extLst>
            </p:cNvPr>
            <p:cNvGrpSpPr/>
            <p:nvPr/>
          </p:nvGrpSpPr>
          <p:grpSpPr>
            <a:xfrm>
              <a:off x="5545000" y="3880701"/>
              <a:ext cx="83926" cy="420004"/>
              <a:chOff x="3369053" y="3111572"/>
              <a:chExt cx="83926" cy="1760589"/>
            </a:xfrm>
          </p:grpSpPr>
          <p:cxnSp>
            <p:nvCxnSpPr>
              <p:cNvPr id="21" name="Straight Connector 20">
                <a:extLst>
                  <a:ext uri="{FF2B5EF4-FFF2-40B4-BE49-F238E27FC236}">
                    <a16:creationId xmlns:a16="http://schemas.microsoft.com/office/drawing/2014/main" id="{10CC063D-3BF5-8932-639A-B5163825E383}"/>
                  </a:ext>
                </a:extLst>
              </p:cNvPr>
              <p:cNvCxnSpPr>
                <a:cxnSpLocks/>
              </p:cNvCxnSpPr>
              <p:nvPr/>
            </p:nvCxnSpPr>
            <p:spPr>
              <a:xfrm flipH="1">
                <a:off x="3369053" y="3111572"/>
                <a:ext cx="83926"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702A18EA-17CB-ACF0-DBC7-F5063EA291AD}"/>
                  </a:ext>
                </a:extLst>
              </p:cNvPr>
              <p:cNvCxnSpPr>
                <a:cxnSpLocks/>
              </p:cNvCxnSpPr>
              <p:nvPr/>
            </p:nvCxnSpPr>
            <p:spPr>
              <a:xfrm flipH="1">
                <a:off x="3369053" y="4872161"/>
                <a:ext cx="83926"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C70AC747-475E-4C7A-E3CF-38277A24D781}"/>
                  </a:ext>
                </a:extLst>
              </p:cNvPr>
              <p:cNvCxnSpPr>
                <a:cxnSpLocks/>
              </p:cNvCxnSpPr>
              <p:nvPr/>
            </p:nvCxnSpPr>
            <p:spPr>
              <a:xfrm>
                <a:off x="3411916" y="3111572"/>
                <a:ext cx="0" cy="1760589"/>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31" name="TextBox 30">
              <a:extLst>
                <a:ext uri="{FF2B5EF4-FFF2-40B4-BE49-F238E27FC236}">
                  <a16:creationId xmlns:a16="http://schemas.microsoft.com/office/drawing/2014/main" id="{8F2E5629-8620-E711-F96D-B5B831A5EAA1}"/>
                </a:ext>
              </a:extLst>
            </p:cNvPr>
            <p:cNvSpPr txBox="1"/>
            <p:nvPr/>
          </p:nvSpPr>
          <p:spPr>
            <a:xfrm rot="16200000">
              <a:off x="275946" y="3006637"/>
              <a:ext cx="2534668" cy="338554"/>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000000"/>
                  </a:solidFill>
                  <a:effectLst/>
                  <a:uLnTx/>
                  <a:uFillTx/>
                  <a:latin typeface="Arial" panose="020B0604020202020204"/>
                  <a:ea typeface="+mn-ea"/>
                  <a:cs typeface="+mn-cs"/>
                </a:rPr>
                <a:t>Estimated prevalence (%)</a:t>
              </a:r>
            </a:p>
          </p:txBody>
        </p:sp>
        <p:sp>
          <p:nvSpPr>
            <p:cNvPr id="32" name="TextBox 31">
              <a:extLst>
                <a:ext uri="{FF2B5EF4-FFF2-40B4-BE49-F238E27FC236}">
                  <a16:creationId xmlns:a16="http://schemas.microsoft.com/office/drawing/2014/main" id="{68F6A6F4-559F-3344-E69E-EDDA5F80EA0B}"/>
                </a:ext>
              </a:extLst>
            </p:cNvPr>
            <p:cNvSpPr txBox="1"/>
            <p:nvPr/>
          </p:nvSpPr>
          <p:spPr>
            <a:xfrm>
              <a:off x="1719413" y="1719898"/>
              <a:ext cx="526106" cy="338554"/>
            </a:xfrm>
            <a:prstGeom prst="rect">
              <a:avLst/>
            </a:prstGeom>
            <a:noFill/>
          </p:spPr>
          <p:txBody>
            <a:bodyPr wrap="non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000000"/>
                  </a:solidFill>
                  <a:effectLst/>
                  <a:uLnTx/>
                  <a:uFillTx/>
                  <a:latin typeface="Arial" panose="020B0604020202020204"/>
                  <a:ea typeface="+mn-ea"/>
                  <a:cs typeface="+mn-cs"/>
                </a:rPr>
                <a:t>100</a:t>
              </a:r>
            </a:p>
          </p:txBody>
        </p:sp>
        <p:sp>
          <p:nvSpPr>
            <p:cNvPr id="33" name="TextBox 32">
              <a:extLst>
                <a:ext uri="{FF2B5EF4-FFF2-40B4-BE49-F238E27FC236}">
                  <a16:creationId xmlns:a16="http://schemas.microsoft.com/office/drawing/2014/main" id="{D2793613-49D6-868F-DD9C-DB951AFA497B}"/>
                </a:ext>
              </a:extLst>
            </p:cNvPr>
            <p:cNvSpPr txBox="1"/>
            <p:nvPr/>
          </p:nvSpPr>
          <p:spPr>
            <a:xfrm>
              <a:off x="1835608" y="2375603"/>
              <a:ext cx="412292" cy="338554"/>
            </a:xfrm>
            <a:prstGeom prst="rect">
              <a:avLst/>
            </a:prstGeom>
            <a:noFill/>
          </p:spPr>
          <p:txBody>
            <a:bodyPr wrap="non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000000"/>
                  </a:solidFill>
                  <a:effectLst/>
                  <a:uLnTx/>
                  <a:uFillTx/>
                  <a:latin typeface="Arial" panose="020B0604020202020204"/>
                  <a:ea typeface="+mn-ea"/>
                  <a:cs typeface="+mn-cs"/>
                </a:rPr>
                <a:t>80</a:t>
              </a:r>
            </a:p>
          </p:txBody>
        </p:sp>
        <p:sp>
          <p:nvSpPr>
            <p:cNvPr id="34" name="TextBox 33">
              <a:extLst>
                <a:ext uri="{FF2B5EF4-FFF2-40B4-BE49-F238E27FC236}">
                  <a16:creationId xmlns:a16="http://schemas.microsoft.com/office/drawing/2014/main" id="{E11C8BA1-8FD8-2E87-8E16-640DF2C95DD1}"/>
                </a:ext>
              </a:extLst>
            </p:cNvPr>
            <p:cNvSpPr txBox="1"/>
            <p:nvPr/>
          </p:nvSpPr>
          <p:spPr>
            <a:xfrm>
              <a:off x="1836529" y="3035597"/>
              <a:ext cx="412292" cy="338554"/>
            </a:xfrm>
            <a:prstGeom prst="rect">
              <a:avLst/>
            </a:prstGeom>
            <a:noFill/>
          </p:spPr>
          <p:txBody>
            <a:bodyPr wrap="non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000000"/>
                  </a:solidFill>
                  <a:effectLst/>
                  <a:uLnTx/>
                  <a:uFillTx/>
                  <a:latin typeface="Arial" panose="020B0604020202020204"/>
                  <a:ea typeface="+mn-ea"/>
                  <a:cs typeface="+mn-cs"/>
                </a:rPr>
                <a:t>60</a:t>
              </a:r>
            </a:p>
          </p:txBody>
        </p:sp>
        <p:sp>
          <p:nvSpPr>
            <p:cNvPr id="35" name="TextBox 34">
              <a:extLst>
                <a:ext uri="{FF2B5EF4-FFF2-40B4-BE49-F238E27FC236}">
                  <a16:creationId xmlns:a16="http://schemas.microsoft.com/office/drawing/2014/main" id="{8E3D3C74-0442-1566-A159-17E579946F7E}"/>
                </a:ext>
              </a:extLst>
            </p:cNvPr>
            <p:cNvSpPr txBox="1"/>
            <p:nvPr/>
          </p:nvSpPr>
          <p:spPr>
            <a:xfrm>
              <a:off x="1838516" y="3710441"/>
              <a:ext cx="412292" cy="338554"/>
            </a:xfrm>
            <a:prstGeom prst="rect">
              <a:avLst/>
            </a:prstGeom>
            <a:noFill/>
          </p:spPr>
          <p:txBody>
            <a:bodyPr wrap="non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000000"/>
                  </a:solidFill>
                  <a:effectLst/>
                  <a:uLnTx/>
                  <a:uFillTx/>
                  <a:latin typeface="Arial" panose="020B0604020202020204"/>
                  <a:ea typeface="+mn-ea"/>
                  <a:cs typeface="+mn-cs"/>
                </a:rPr>
                <a:t>40</a:t>
              </a:r>
            </a:p>
          </p:txBody>
        </p:sp>
        <p:sp>
          <p:nvSpPr>
            <p:cNvPr id="36" name="TextBox 35">
              <a:extLst>
                <a:ext uri="{FF2B5EF4-FFF2-40B4-BE49-F238E27FC236}">
                  <a16:creationId xmlns:a16="http://schemas.microsoft.com/office/drawing/2014/main" id="{96FFA604-059B-A144-0A45-38D8FABB77A3}"/>
                </a:ext>
              </a:extLst>
            </p:cNvPr>
            <p:cNvSpPr txBox="1"/>
            <p:nvPr/>
          </p:nvSpPr>
          <p:spPr>
            <a:xfrm>
              <a:off x="1836179" y="4361853"/>
              <a:ext cx="412292" cy="338554"/>
            </a:xfrm>
            <a:prstGeom prst="rect">
              <a:avLst/>
            </a:prstGeom>
            <a:noFill/>
          </p:spPr>
          <p:txBody>
            <a:bodyPr wrap="non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000000"/>
                  </a:solidFill>
                  <a:effectLst/>
                  <a:uLnTx/>
                  <a:uFillTx/>
                  <a:latin typeface="Arial" panose="020B0604020202020204"/>
                  <a:ea typeface="+mn-ea"/>
                  <a:cs typeface="+mn-cs"/>
                </a:rPr>
                <a:t>20</a:t>
              </a:r>
            </a:p>
          </p:txBody>
        </p:sp>
        <p:sp>
          <p:nvSpPr>
            <p:cNvPr id="37" name="TextBox 36">
              <a:extLst>
                <a:ext uri="{FF2B5EF4-FFF2-40B4-BE49-F238E27FC236}">
                  <a16:creationId xmlns:a16="http://schemas.microsoft.com/office/drawing/2014/main" id="{E734D39C-F0A6-04EA-082A-553D44C4C4E3}"/>
                </a:ext>
              </a:extLst>
            </p:cNvPr>
            <p:cNvSpPr txBox="1"/>
            <p:nvPr/>
          </p:nvSpPr>
          <p:spPr>
            <a:xfrm>
              <a:off x="1949340" y="5022505"/>
              <a:ext cx="298479" cy="338554"/>
            </a:xfrm>
            <a:prstGeom prst="rect">
              <a:avLst/>
            </a:prstGeom>
            <a:noFill/>
          </p:spPr>
          <p:txBody>
            <a:bodyPr wrap="non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000000"/>
                  </a:solidFill>
                  <a:effectLst/>
                  <a:uLnTx/>
                  <a:uFillTx/>
                  <a:latin typeface="Arial" panose="020B0604020202020204"/>
                  <a:ea typeface="+mn-ea"/>
                  <a:cs typeface="+mn-cs"/>
                </a:rPr>
                <a:t>0</a:t>
              </a:r>
            </a:p>
          </p:txBody>
        </p:sp>
        <p:sp>
          <p:nvSpPr>
            <p:cNvPr id="38" name="TextBox 37">
              <a:extLst>
                <a:ext uri="{FF2B5EF4-FFF2-40B4-BE49-F238E27FC236}">
                  <a16:creationId xmlns:a16="http://schemas.microsoft.com/office/drawing/2014/main" id="{D94F5468-F4B6-DD8F-C011-BD49F6BF223D}"/>
                </a:ext>
              </a:extLst>
            </p:cNvPr>
            <p:cNvSpPr txBox="1"/>
            <p:nvPr/>
          </p:nvSpPr>
          <p:spPr>
            <a:xfrm>
              <a:off x="2585839" y="5278730"/>
              <a:ext cx="1643399" cy="584775"/>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000000"/>
                  </a:solidFill>
                  <a:effectLst/>
                  <a:uLnTx/>
                  <a:uFillTx/>
                  <a:latin typeface="Arial" panose="020B0604020202020204"/>
                  <a:ea typeface="+mn-ea"/>
                  <a:cs typeface="+mn-cs"/>
                </a:rPr>
                <a:t>Medication non-</a:t>
              </a:r>
              <a:br>
                <a:rPr kumimoji="0" lang="en-US" sz="1600" b="0" i="0" u="none" strike="noStrike" kern="1200" cap="none" spc="0" normalizeH="0" baseline="0" noProof="0" dirty="0">
                  <a:ln>
                    <a:noFill/>
                  </a:ln>
                  <a:solidFill>
                    <a:srgbClr val="000000"/>
                  </a:solidFill>
                  <a:effectLst/>
                  <a:uLnTx/>
                  <a:uFillTx/>
                  <a:latin typeface="Arial" panose="020B0604020202020204"/>
                  <a:ea typeface="+mn-ea"/>
                  <a:cs typeface="+mn-cs"/>
                </a:rPr>
              </a:br>
              <a:r>
                <a:rPr kumimoji="0" lang="en-US" sz="1600" b="0" i="0" u="none" strike="noStrike" kern="1200" cap="none" spc="0" normalizeH="0" baseline="0" noProof="0" dirty="0">
                  <a:ln>
                    <a:noFill/>
                  </a:ln>
                  <a:solidFill>
                    <a:srgbClr val="000000"/>
                  </a:solidFill>
                  <a:effectLst/>
                  <a:uLnTx/>
                  <a:uFillTx/>
                  <a:latin typeface="Arial" panose="020B0604020202020204"/>
                  <a:ea typeface="+mn-ea"/>
                  <a:cs typeface="+mn-cs"/>
                </a:rPr>
                <a:t>adherence*</a:t>
              </a:r>
            </a:p>
          </p:txBody>
        </p:sp>
        <p:sp>
          <p:nvSpPr>
            <p:cNvPr id="39" name="TextBox 38">
              <a:extLst>
                <a:ext uri="{FF2B5EF4-FFF2-40B4-BE49-F238E27FC236}">
                  <a16:creationId xmlns:a16="http://schemas.microsoft.com/office/drawing/2014/main" id="{BA28758C-31D5-4270-8683-20366B935C08}"/>
                </a:ext>
              </a:extLst>
            </p:cNvPr>
            <p:cNvSpPr txBox="1"/>
            <p:nvPr/>
          </p:nvSpPr>
          <p:spPr>
            <a:xfrm>
              <a:off x="4659777" y="5283430"/>
              <a:ext cx="1711814" cy="338554"/>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000000"/>
                  </a:solidFill>
                  <a:effectLst/>
                  <a:uLnTx/>
                  <a:uFillTx/>
                  <a:latin typeface="Arial" panose="020B0604020202020204"/>
                  <a:ea typeface="+mn-ea"/>
                  <a:cs typeface="+mn-cs"/>
                </a:rPr>
                <a:t>White coat effect</a:t>
              </a:r>
              <a:endParaRPr kumimoji="0" lang="en-US" sz="1800" b="0" i="0" u="none" strike="noStrike" kern="1200" cap="none" spc="0" normalizeH="0" baseline="0" noProof="0" dirty="0">
                <a:ln>
                  <a:noFill/>
                </a:ln>
                <a:solidFill>
                  <a:srgbClr val="000000"/>
                </a:solidFill>
                <a:effectLst/>
                <a:uLnTx/>
                <a:uFillTx/>
                <a:latin typeface="MS Shell Dlg 2" panose="020B0604030504040204" pitchFamily="34" charset="0"/>
                <a:ea typeface="+mn-ea"/>
                <a:cs typeface="+mn-cs"/>
              </a:endParaRPr>
            </a:p>
          </p:txBody>
        </p:sp>
        <p:grpSp>
          <p:nvGrpSpPr>
            <p:cNvPr id="44" name="Group 43">
              <a:extLst>
                <a:ext uri="{FF2B5EF4-FFF2-40B4-BE49-F238E27FC236}">
                  <a16:creationId xmlns:a16="http://schemas.microsoft.com/office/drawing/2014/main" id="{BF8E0BB0-CDCA-C2F3-7CD6-BD918C1EFA7A}"/>
                </a:ext>
              </a:extLst>
            </p:cNvPr>
            <p:cNvGrpSpPr/>
            <p:nvPr/>
          </p:nvGrpSpPr>
          <p:grpSpPr>
            <a:xfrm>
              <a:off x="6181940" y="5268299"/>
              <a:ext cx="282450" cy="390576"/>
              <a:chOff x="6181940" y="5268299"/>
              <a:chExt cx="282450" cy="390576"/>
            </a:xfrm>
          </p:grpSpPr>
          <p:sp>
            <p:nvSpPr>
              <p:cNvPr id="42" name="TextBox 41">
                <a:extLst>
                  <a:ext uri="{FF2B5EF4-FFF2-40B4-BE49-F238E27FC236}">
                    <a16:creationId xmlns:a16="http://schemas.microsoft.com/office/drawing/2014/main" id="{DDE7108E-DBCD-1795-5CA8-3AB67949A416}"/>
                  </a:ext>
                </a:extLst>
              </p:cNvPr>
              <p:cNvSpPr txBox="1"/>
              <p:nvPr/>
            </p:nvSpPr>
            <p:spPr>
              <a:xfrm>
                <a:off x="6181940" y="5268299"/>
                <a:ext cx="282450" cy="292388"/>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300" b="0" i="0" u="none" strike="noStrike" kern="1200" cap="none" spc="0" normalizeH="0" baseline="0" noProof="0" dirty="0">
                    <a:ln>
                      <a:noFill/>
                    </a:ln>
                    <a:solidFill>
                      <a:srgbClr val="000000"/>
                    </a:solidFill>
                    <a:effectLst/>
                    <a:uLnTx/>
                    <a:uFillTx/>
                    <a:latin typeface="Arial" panose="020B0604020202020204"/>
                    <a:ea typeface="+mn-ea"/>
                    <a:cs typeface="+mn-cs"/>
                  </a:rPr>
                  <a:t>+</a:t>
                </a:r>
                <a:endParaRPr kumimoji="0" lang="en-US" sz="1300" b="0" i="0" u="none" strike="noStrike" kern="1200" cap="none" spc="0" normalizeH="0" baseline="0" noProof="0" dirty="0">
                  <a:ln>
                    <a:noFill/>
                  </a:ln>
                  <a:solidFill>
                    <a:srgbClr val="000000"/>
                  </a:solidFill>
                  <a:effectLst/>
                  <a:uLnTx/>
                  <a:uFillTx/>
                  <a:latin typeface="MS Shell Dlg 2" panose="020B0604030504040204" pitchFamily="34" charset="0"/>
                  <a:ea typeface="+mn-ea"/>
                  <a:cs typeface="+mn-cs"/>
                </a:endParaRPr>
              </a:p>
            </p:txBody>
          </p:sp>
          <p:sp>
            <p:nvSpPr>
              <p:cNvPr id="43" name="TextBox 42">
                <a:extLst>
                  <a:ext uri="{FF2B5EF4-FFF2-40B4-BE49-F238E27FC236}">
                    <a16:creationId xmlns:a16="http://schemas.microsoft.com/office/drawing/2014/main" id="{631DB019-3158-E285-9550-B3B25D72314C}"/>
                  </a:ext>
                </a:extLst>
              </p:cNvPr>
              <p:cNvSpPr txBox="1"/>
              <p:nvPr/>
            </p:nvSpPr>
            <p:spPr>
              <a:xfrm>
                <a:off x="6181940" y="5366487"/>
                <a:ext cx="282450" cy="292388"/>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300" b="0" i="0" u="none" strike="noStrike" kern="1200" cap="none" spc="0" normalizeH="0" baseline="0" noProof="0" dirty="0">
                    <a:ln>
                      <a:noFill/>
                    </a:ln>
                    <a:solidFill>
                      <a:srgbClr val="000000"/>
                    </a:solidFill>
                    <a:effectLst/>
                    <a:uLnTx/>
                    <a:uFillTx/>
                    <a:latin typeface="Arial" panose="020B0604020202020204"/>
                    <a:ea typeface="+mn-ea"/>
                    <a:cs typeface="+mn-cs"/>
                  </a:rPr>
                  <a:t>+</a:t>
                </a:r>
                <a:endParaRPr kumimoji="0" lang="en-US" sz="1300" b="0" i="0" u="none" strike="noStrike" kern="1200" cap="none" spc="0" normalizeH="0" baseline="0" noProof="0" dirty="0">
                  <a:ln>
                    <a:noFill/>
                  </a:ln>
                  <a:solidFill>
                    <a:srgbClr val="000000"/>
                  </a:solidFill>
                  <a:effectLst/>
                  <a:uLnTx/>
                  <a:uFillTx/>
                  <a:latin typeface="MS Shell Dlg 2" panose="020B0604030504040204" pitchFamily="34" charset="0"/>
                  <a:ea typeface="+mn-ea"/>
                  <a:cs typeface="+mn-cs"/>
                </a:endParaRPr>
              </a:p>
            </p:txBody>
          </p:sp>
        </p:grpSp>
        <p:sp>
          <p:nvSpPr>
            <p:cNvPr id="45" name="TextBox 44">
              <a:extLst>
                <a:ext uri="{FF2B5EF4-FFF2-40B4-BE49-F238E27FC236}">
                  <a16:creationId xmlns:a16="http://schemas.microsoft.com/office/drawing/2014/main" id="{595D8883-4C32-894A-3463-AA119ECBF30D}"/>
                </a:ext>
              </a:extLst>
            </p:cNvPr>
            <p:cNvSpPr txBox="1"/>
            <p:nvPr/>
          </p:nvSpPr>
          <p:spPr>
            <a:xfrm>
              <a:off x="6866234" y="5228729"/>
              <a:ext cx="1816523" cy="420628"/>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000000"/>
                  </a:solidFill>
                  <a:effectLst/>
                  <a:uLnTx/>
                  <a:uFillTx/>
                  <a:latin typeface="Arial" panose="020B0604020202020204"/>
                  <a:ea typeface="+mn-ea"/>
                  <a:cs typeface="+mn-cs"/>
                </a:rPr>
                <a:t>Under-treatment</a:t>
              </a:r>
              <a:r>
                <a:rPr kumimoji="0" lang="en-US" sz="3200" b="0" i="0" u="none" strike="noStrike" kern="1200" cap="none" spc="0" normalizeH="0" baseline="-8000" noProof="0" dirty="0">
                  <a:ln>
                    <a:noFill/>
                  </a:ln>
                  <a:solidFill>
                    <a:srgbClr val="000000"/>
                  </a:solidFill>
                  <a:effectLst/>
                  <a:uLnTx/>
                  <a:uFillTx/>
                  <a:latin typeface="Calibri" panose="020F0502020204030204" pitchFamily="34" charset="0"/>
                  <a:ea typeface="+mn-ea"/>
                  <a:cs typeface="Calibri" panose="020F0502020204030204" pitchFamily="34" charset="0"/>
                </a:rPr>
                <a:t>†</a:t>
              </a:r>
              <a:endParaRPr kumimoji="0" lang="en-US" sz="1800" b="0" i="0" u="none" strike="noStrike" kern="1200" cap="none" spc="0" normalizeH="0" baseline="-8000" noProof="0" dirty="0">
                <a:ln>
                  <a:noFill/>
                </a:ln>
                <a:solidFill>
                  <a:srgbClr val="000000"/>
                </a:solidFill>
                <a:effectLst/>
                <a:uLnTx/>
                <a:uFillTx/>
                <a:latin typeface="Calibri" panose="020F0502020204030204" pitchFamily="34" charset="0"/>
                <a:ea typeface="+mn-ea"/>
                <a:cs typeface="Calibri" panose="020F0502020204030204" pitchFamily="34" charset="0"/>
              </a:endParaRPr>
            </a:p>
          </p:txBody>
        </p:sp>
        <p:sp>
          <p:nvSpPr>
            <p:cNvPr id="46" name="TextBox 45">
              <a:extLst>
                <a:ext uri="{FF2B5EF4-FFF2-40B4-BE49-F238E27FC236}">
                  <a16:creationId xmlns:a16="http://schemas.microsoft.com/office/drawing/2014/main" id="{D727DF79-5906-66A2-068F-48874512E571}"/>
                </a:ext>
              </a:extLst>
            </p:cNvPr>
            <p:cNvSpPr txBox="1"/>
            <p:nvPr/>
          </p:nvSpPr>
          <p:spPr>
            <a:xfrm>
              <a:off x="9240398" y="5281613"/>
              <a:ext cx="1473480" cy="584775"/>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000000"/>
                  </a:solidFill>
                  <a:effectLst/>
                  <a:uLnTx/>
                  <a:uFillTx/>
                  <a:latin typeface="Arial" panose="020B0604020202020204"/>
                  <a:ea typeface="+mn-ea"/>
                  <a:cs typeface="+mn-cs"/>
                </a:rPr>
                <a:t>Inaccurate BP</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000000"/>
                  </a:solidFill>
                  <a:effectLst/>
                  <a:uLnTx/>
                  <a:uFillTx/>
                  <a:latin typeface="Arial" panose="020B0604020202020204"/>
                  <a:ea typeface="+mn-ea"/>
                  <a:cs typeface="+mn-cs"/>
                </a:rPr>
                <a:t>measurement</a:t>
              </a:r>
            </a:p>
          </p:txBody>
        </p:sp>
        <p:sp>
          <p:nvSpPr>
            <p:cNvPr id="47" name="TextBox 46">
              <a:extLst>
                <a:ext uri="{FF2B5EF4-FFF2-40B4-BE49-F238E27FC236}">
                  <a16:creationId xmlns:a16="http://schemas.microsoft.com/office/drawing/2014/main" id="{9929483B-EBB3-E954-03D4-215E3C74F2C7}"/>
                </a:ext>
              </a:extLst>
            </p:cNvPr>
            <p:cNvSpPr txBox="1"/>
            <p:nvPr/>
          </p:nvSpPr>
          <p:spPr>
            <a:xfrm>
              <a:off x="3019066" y="2647821"/>
              <a:ext cx="801823" cy="461665"/>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000000"/>
                  </a:solidFill>
                  <a:effectLst/>
                  <a:uLnTx/>
                  <a:uFillTx/>
                  <a:latin typeface="Arial" panose="020B0604020202020204"/>
                  <a:ea typeface="+mn-ea"/>
                  <a:cs typeface="+mn-cs"/>
                </a:rPr>
                <a:t>40%</a:t>
              </a:r>
            </a:p>
          </p:txBody>
        </p:sp>
        <p:sp>
          <p:nvSpPr>
            <p:cNvPr id="48" name="TextBox 47">
              <a:extLst>
                <a:ext uri="{FF2B5EF4-FFF2-40B4-BE49-F238E27FC236}">
                  <a16:creationId xmlns:a16="http://schemas.microsoft.com/office/drawing/2014/main" id="{4F15E0EF-696C-BDF2-E295-3C28EDF4EB7C}"/>
                </a:ext>
              </a:extLst>
            </p:cNvPr>
            <p:cNvSpPr txBox="1"/>
            <p:nvPr/>
          </p:nvSpPr>
          <p:spPr>
            <a:xfrm>
              <a:off x="5188546" y="3418199"/>
              <a:ext cx="801823" cy="461665"/>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000000"/>
                  </a:solidFill>
                  <a:effectLst/>
                  <a:uLnTx/>
                  <a:uFillTx/>
                  <a:latin typeface="Arial" panose="020B0604020202020204"/>
                  <a:ea typeface="+mn-ea"/>
                  <a:cs typeface="+mn-cs"/>
                </a:rPr>
                <a:t>35%</a:t>
              </a:r>
            </a:p>
          </p:txBody>
        </p:sp>
        <p:sp>
          <p:nvSpPr>
            <p:cNvPr id="49" name="TextBox 48">
              <a:extLst>
                <a:ext uri="{FF2B5EF4-FFF2-40B4-BE49-F238E27FC236}">
                  <a16:creationId xmlns:a16="http://schemas.microsoft.com/office/drawing/2014/main" id="{9B9CB292-8F03-6278-D053-E2806A469C30}"/>
                </a:ext>
              </a:extLst>
            </p:cNvPr>
            <p:cNvSpPr txBox="1"/>
            <p:nvPr/>
          </p:nvSpPr>
          <p:spPr>
            <a:xfrm>
              <a:off x="7377708" y="1449865"/>
              <a:ext cx="801823" cy="461665"/>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000000"/>
                  </a:solidFill>
                  <a:effectLst/>
                  <a:uLnTx/>
                  <a:uFillTx/>
                  <a:latin typeface="Arial" panose="020B0604020202020204"/>
                  <a:ea typeface="+mn-ea"/>
                  <a:cs typeface="+mn-cs"/>
                </a:rPr>
                <a:t>65%</a:t>
              </a:r>
            </a:p>
          </p:txBody>
        </p:sp>
        <p:sp>
          <p:nvSpPr>
            <p:cNvPr id="50" name="TextBox 49">
              <a:extLst>
                <a:ext uri="{FF2B5EF4-FFF2-40B4-BE49-F238E27FC236}">
                  <a16:creationId xmlns:a16="http://schemas.microsoft.com/office/drawing/2014/main" id="{8EC1E6AB-2F13-1A7A-BF88-43E09B296A64}"/>
                </a:ext>
              </a:extLst>
            </p:cNvPr>
            <p:cNvSpPr txBox="1"/>
            <p:nvPr/>
          </p:nvSpPr>
          <p:spPr>
            <a:xfrm>
              <a:off x="9551661" y="3514820"/>
              <a:ext cx="801823" cy="461665"/>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000000"/>
                  </a:solidFill>
                  <a:effectLst/>
                  <a:uLnTx/>
                  <a:uFillTx/>
                  <a:latin typeface="Arial" panose="020B0604020202020204"/>
                  <a:ea typeface="+mn-ea"/>
                  <a:cs typeface="+mn-cs"/>
                </a:rPr>
                <a:t>33%</a:t>
              </a:r>
            </a:p>
          </p:txBody>
        </p:sp>
      </p:grpSp>
      <p:sp>
        <p:nvSpPr>
          <p:cNvPr id="54" name="Title 53">
            <a:extLst>
              <a:ext uri="{FF2B5EF4-FFF2-40B4-BE49-F238E27FC236}">
                <a16:creationId xmlns:a16="http://schemas.microsoft.com/office/drawing/2014/main" id="{9C114062-7825-A342-ADDF-2C1A2A43AD2D}"/>
              </a:ext>
            </a:extLst>
          </p:cNvPr>
          <p:cNvSpPr>
            <a:spLocks noGrp="1"/>
          </p:cNvSpPr>
          <p:nvPr>
            <p:ph type="title"/>
          </p:nvPr>
        </p:nvSpPr>
        <p:spPr>
          <a:xfrm>
            <a:off x="838200" y="192503"/>
            <a:ext cx="10515600" cy="1105949"/>
          </a:xfrm>
        </p:spPr>
        <p:txBody>
          <a:bodyPr/>
          <a:lstStyle/>
          <a:p>
            <a:r>
              <a:rPr lang="en-US" dirty="0"/>
              <a:t>Estimated Prevalence of Each Cause of </a:t>
            </a:r>
            <a:r>
              <a:rPr lang="en-US" dirty="0" err="1"/>
              <a:t>Pseudoresistant</a:t>
            </a:r>
            <a:r>
              <a:rPr lang="en-US" dirty="0"/>
              <a:t> Hypertension</a:t>
            </a:r>
          </a:p>
        </p:txBody>
      </p:sp>
      <p:sp>
        <p:nvSpPr>
          <p:cNvPr id="55" name="Footer Placeholder 54">
            <a:extLst>
              <a:ext uri="{FF2B5EF4-FFF2-40B4-BE49-F238E27FC236}">
                <a16:creationId xmlns:a16="http://schemas.microsoft.com/office/drawing/2014/main" id="{BC01016B-28AC-F1C0-B579-F65ECFD95CAC}"/>
              </a:ext>
            </a:extLst>
          </p:cNvPr>
          <p:cNvSpPr>
            <a:spLocks noGrp="1"/>
          </p:cNvSpPr>
          <p:nvPr>
            <p:ph type="ftr" sz="quarter" idx="3"/>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it-IT" sz="1200" b="0" i="0" u="none" strike="noStrike" kern="1200" cap="none" spc="0" normalizeH="0" baseline="0" noProof="0" dirty="0">
                <a:ln>
                  <a:noFill/>
                </a:ln>
                <a:solidFill>
                  <a:srgbClr val="000000">
                    <a:lumMod val="50000"/>
                    <a:lumOff val="50000"/>
                  </a:srgbClr>
                </a:solidFill>
                <a:effectLst/>
                <a:uLnTx/>
                <a:uFillTx/>
                <a:latin typeface="Arial" panose="020B0604020202020204"/>
                <a:ea typeface="+mn-ea"/>
                <a:cs typeface="+mn-cs"/>
              </a:rPr>
              <a:t>Adapted from Carey RM, et al. </a:t>
            </a:r>
            <a:r>
              <a:rPr kumimoji="0" lang="it-IT" sz="1200" b="0" i="1" u="none" strike="noStrike" kern="1200" cap="none" spc="0" normalizeH="0" baseline="0" noProof="0" dirty="0">
                <a:ln>
                  <a:noFill/>
                </a:ln>
                <a:solidFill>
                  <a:srgbClr val="000000">
                    <a:lumMod val="50000"/>
                    <a:lumOff val="50000"/>
                  </a:srgbClr>
                </a:solidFill>
                <a:effectLst/>
                <a:uLnTx/>
                <a:uFillTx/>
                <a:latin typeface="Arial" panose="020B0604020202020204"/>
                <a:ea typeface="+mn-ea"/>
                <a:cs typeface="+mn-cs"/>
              </a:rPr>
              <a:t>Hypertension. </a:t>
            </a:r>
            <a:r>
              <a:rPr kumimoji="0" lang="it-IT" sz="1200" b="0" i="0" u="none" strike="noStrike" kern="1200" cap="none" spc="0" normalizeH="0" baseline="0" noProof="0" dirty="0">
                <a:ln>
                  <a:noFill/>
                </a:ln>
                <a:solidFill>
                  <a:srgbClr val="000000">
                    <a:lumMod val="50000"/>
                    <a:lumOff val="50000"/>
                  </a:srgbClr>
                </a:solidFill>
                <a:effectLst/>
                <a:uLnTx/>
                <a:uFillTx/>
                <a:latin typeface="Arial" panose="020B0604020202020204"/>
                <a:ea typeface="+mn-ea"/>
                <a:cs typeface="+mn-cs"/>
              </a:rPr>
              <a:t>2018;72(5):e53-e90. </a:t>
            </a:r>
          </a:p>
        </p:txBody>
      </p:sp>
    </p:spTree>
    <p:extLst>
      <p:ext uri="{BB962C8B-B14F-4D97-AF65-F5344CB8AC3E}">
        <p14:creationId xmlns:p14="http://schemas.microsoft.com/office/powerpoint/2010/main" val="25157918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C8C27FFE-D112-A6D3-905F-0CBCA03853E7}"/>
              </a:ext>
            </a:extLst>
          </p:cNvPr>
          <p:cNvGrpSpPr/>
          <p:nvPr/>
        </p:nvGrpSpPr>
        <p:grpSpPr>
          <a:xfrm>
            <a:off x="838200" y="1628287"/>
            <a:ext cx="10021864" cy="4935351"/>
            <a:chOff x="2941310" y="1365241"/>
            <a:chExt cx="6246714" cy="5355945"/>
          </a:xfrm>
        </p:grpSpPr>
        <p:sp>
          <p:nvSpPr>
            <p:cNvPr id="7" name="Arrow: Bent-Up 6">
              <a:extLst>
                <a:ext uri="{FF2B5EF4-FFF2-40B4-BE49-F238E27FC236}">
                  <a16:creationId xmlns:a16="http://schemas.microsoft.com/office/drawing/2014/main" id="{05B38CAA-1C4C-F611-A5B6-DDE0BEE13147}"/>
                </a:ext>
              </a:extLst>
            </p:cNvPr>
            <p:cNvSpPr/>
            <p:nvPr/>
          </p:nvSpPr>
          <p:spPr>
            <a:xfrm rot="5400000">
              <a:off x="3384787" y="2686154"/>
              <a:ext cx="1040130" cy="848338"/>
            </a:xfrm>
            <a:prstGeom prst="bentUpArrow">
              <a:avLst>
                <a:gd name="adj1" fmla="val 32840"/>
                <a:gd name="adj2" fmla="val 25000"/>
                <a:gd name="adj3" fmla="val 35780"/>
              </a:avLst>
            </a:prstGeom>
          </p:spPr>
          <p:style>
            <a:lnRef idx="0">
              <a:schemeClr val="lt1">
                <a:hueOff val="0"/>
                <a:satOff val="0"/>
                <a:lumOff val="0"/>
                <a:alphaOff val="0"/>
              </a:schemeClr>
            </a:lnRef>
            <a:fillRef idx="1">
              <a:schemeClr val="accent1">
                <a:tint val="50000"/>
                <a:hueOff val="0"/>
                <a:satOff val="0"/>
                <a:lumOff val="0"/>
                <a:alphaOff val="0"/>
              </a:schemeClr>
            </a:fillRef>
            <a:effectRef idx="2">
              <a:schemeClr val="accent1">
                <a:tint val="50000"/>
                <a:hueOff val="0"/>
                <a:satOff val="0"/>
                <a:lumOff val="0"/>
                <a:alphaOff val="0"/>
              </a:schemeClr>
            </a:effectRef>
            <a:fontRef idx="minor">
              <a:schemeClr val="lt1">
                <a:hueOff val="0"/>
                <a:satOff val="0"/>
                <a:lumOff val="0"/>
                <a:alphaOff val="0"/>
              </a:schemeClr>
            </a:fontRef>
          </p:style>
        </p:sp>
        <p:sp>
          <p:nvSpPr>
            <p:cNvPr id="8" name="Freeform: Shape 7">
              <a:extLst>
                <a:ext uri="{FF2B5EF4-FFF2-40B4-BE49-F238E27FC236}">
                  <a16:creationId xmlns:a16="http://schemas.microsoft.com/office/drawing/2014/main" id="{F3B8C6D5-CBFB-29F2-8F91-6C48EA0048CF}"/>
                </a:ext>
              </a:extLst>
            </p:cNvPr>
            <p:cNvSpPr/>
            <p:nvPr/>
          </p:nvSpPr>
          <p:spPr>
            <a:xfrm>
              <a:off x="2941310" y="1365241"/>
              <a:ext cx="1523129" cy="1225619"/>
            </a:xfrm>
            <a:prstGeom prst="roundRect">
              <a:avLst/>
            </a:prstGeom>
          </p:spPr>
          <p:style>
            <a:lnRef idx="0">
              <a:schemeClr val="lt1">
                <a:hueOff val="0"/>
                <a:satOff val="0"/>
                <a:lumOff val="0"/>
                <a:alphaOff val="0"/>
              </a:schemeClr>
            </a:lnRef>
            <a:fillRef idx="3">
              <a:schemeClr val="accent1">
                <a:hueOff val="0"/>
                <a:satOff val="0"/>
                <a:lumOff val="0"/>
                <a:alphaOff val="0"/>
              </a:schemeClr>
            </a:fillRef>
            <a:effectRef idx="2">
              <a:schemeClr val="accent1">
                <a:hueOff val="0"/>
                <a:satOff val="0"/>
                <a:lumOff val="0"/>
                <a:alphaOff val="0"/>
              </a:schemeClr>
            </a:effectRef>
            <a:fontRef idx="minor">
              <a:schemeClr val="lt1"/>
            </a:fontRef>
          </p:style>
          <p:txBody>
            <a:bodyPr spcFirstLastPara="0" vert="horz" wrap="square" lIns="128421" tIns="128421" rIns="128421" bIns="128421" numCol="1" spcCol="1270" anchor="ctr" anchorCtr="0">
              <a:noAutofit/>
            </a:bodyPr>
            <a:lstStyle/>
            <a:p>
              <a:pPr marL="0" marR="0" lvl="0" indent="0" algn="ctr" defTabSz="800100" rtl="0" eaLnBrk="1" fontAlgn="auto" latinLnBrk="0" hangingPunct="1">
                <a:lnSpc>
                  <a:spcPct val="90000"/>
                </a:lnSpc>
                <a:spcBef>
                  <a:spcPct val="0"/>
                </a:spcBef>
                <a:spcAft>
                  <a:spcPct val="3500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Arial" panose="020B0604020202020204"/>
                  <a:ea typeface="+mn-ea"/>
                  <a:cs typeface="+mn-cs"/>
                </a:rPr>
                <a:t>Apparent Treatment Resistant Hypertension</a:t>
              </a:r>
            </a:p>
          </p:txBody>
        </p:sp>
        <p:sp>
          <p:nvSpPr>
            <p:cNvPr id="9" name="Freeform: Shape 8">
              <a:extLst>
                <a:ext uri="{FF2B5EF4-FFF2-40B4-BE49-F238E27FC236}">
                  <a16:creationId xmlns:a16="http://schemas.microsoft.com/office/drawing/2014/main" id="{192C04DC-31EB-3EBB-1D33-49E9C888577F}"/>
                </a:ext>
              </a:extLst>
            </p:cNvPr>
            <p:cNvSpPr/>
            <p:nvPr/>
          </p:nvSpPr>
          <p:spPr>
            <a:xfrm>
              <a:off x="4522259" y="1482131"/>
              <a:ext cx="1589580" cy="990600"/>
            </a:xfrm>
            <a:custGeom>
              <a:avLst/>
              <a:gdLst>
                <a:gd name="connsiteX0" fmla="*/ 0 w 1273486"/>
                <a:gd name="connsiteY0" fmla="*/ 0 h 990600"/>
                <a:gd name="connsiteX1" fmla="*/ 1273486 w 1273486"/>
                <a:gd name="connsiteY1" fmla="*/ 0 h 990600"/>
                <a:gd name="connsiteX2" fmla="*/ 1273486 w 1273486"/>
                <a:gd name="connsiteY2" fmla="*/ 990600 h 990600"/>
                <a:gd name="connsiteX3" fmla="*/ 0 w 1273486"/>
                <a:gd name="connsiteY3" fmla="*/ 990600 h 990600"/>
                <a:gd name="connsiteX4" fmla="*/ 0 w 1273486"/>
                <a:gd name="connsiteY4" fmla="*/ 0 h 9906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73486" h="990600">
                  <a:moveTo>
                    <a:pt x="0" y="0"/>
                  </a:moveTo>
                  <a:lnTo>
                    <a:pt x="1273486" y="0"/>
                  </a:lnTo>
                  <a:lnTo>
                    <a:pt x="1273486" y="990600"/>
                  </a:lnTo>
                  <a:lnTo>
                    <a:pt x="0" y="990600"/>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49530" tIns="49530" rIns="49530" bIns="49530" numCol="1" spcCol="1270" anchor="ctr" anchorCtr="0">
              <a:noAutofit/>
            </a:bodyPr>
            <a:lstStyle/>
            <a:p>
              <a:pPr marL="285750" marR="0" lvl="1" indent="-285750" algn="l" defTabSz="444500" rtl="0" eaLnBrk="1" fontAlgn="auto" latinLnBrk="0" hangingPunct="1">
                <a:lnSpc>
                  <a:spcPct val="90000"/>
                </a:lnSpc>
                <a:spcBef>
                  <a:spcPct val="0"/>
                </a:spcBef>
                <a:spcAft>
                  <a:spcPct val="1500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srgbClr val="000000">
                      <a:hueOff val="0"/>
                      <a:satOff val="0"/>
                      <a:lumOff val="0"/>
                      <a:alphaOff val="0"/>
                    </a:srgbClr>
                  </a:solidFill>
                  <a:effectLst/>
                  <a:uLnTx/>
                  <a:uFillTx/>
                  <a:latin typeface="Arial" panose="020B0604020202020204"/>
                  <a:ea typeface="+mn-ea"/>
                  <a:cs typeface="+mn-cs"/>
                </a:rPr>
                <a:t>Uncontrolled BP  despite ≥ 3 meds</a:t>
              </a:r>
            </a:p>
          </p:txBody>
        </p:sp>
        <p:sp>
          <p:nvSpPr>
            <p:cNvPr id="10" name="Arrow: Bent-Up 9">
              <a:extLst>
                <a:ext uri="{FF2B5EF4-FFF2-40B4-BE49-F238E27FC236}">
                  <a16:creationId xmlns:a16="http://schemas.microsoft.com/office/drawing/2014/main" id="{E45BF072-363E-358E-7658-3D0F05720E1F}"/>
                </a:ext>
              </a:extLst>
            </p:cNvPr>
            <p:cNvSpPr/>
            <p:nvPr/>
          </p:nvSpPr>
          <p:spPr>
            <a:xfrm rot="5400000">
              <a:off x="4836525" y="4062929"/>
              <a:ext cx="1040130" cy="848338"/>
            </a:xfrm>
            <a:prstGeom prst="bentUpArrow">
              <a:avLst>
                <a:gd name="adj1" fmla="val 32840"/>
                <a:gd name="adj2" fmla="val 25000"/>
                <a:gd name="adj3" fmla="val 35780"/>
              </a:avLst>
            </a:prstGeom>
          </p:spPr>
          <p:style>
            <a:lnRef idx="0">
              <a:schemeClr val="lt1">
                <a:hueOff val="0"/>
                <a:satOff val="0"/>
                <a:lumOff val="0"/>
                <a:alphaOff val="0"/>
              </a:schemeClr>
            </a:lnRef>
            <a:fillRef idx="1">
              <a:schemeClr val="accent1">
                <a:tint val="50000"/>
                <a:hueOff val="0"/>
                <a:satOff val="0"/>
                <a:lumOff val="0"/>
                <a:alphaOff val="0"/>
              </a:schemeClr>
            </a:fillRef>
            <a:effectRef idx="2">
              <a:schemeClr val="accent1">
                <a:tint val="50000"/>
                <a:hueOff val="0"/>
                <a:satOff val="0"/>
                <a:lumOff val="0"/>
                <a:alphaOff val="0"/>
              </a:schemeClr>
            </a:effectRef>
            <a:fontRef idx="minor">
              <a:schemeClr val="lt1">
                <a:hueOff val="0"/>
                <a:satOff val="0"/>
                <a:lumOff val="0"/>
                <a:alphaOff val="0"/>
              </a:schemeClr>
            </a:fontRef>
          </p:style>
        </p:sp>
        <p:sp>
          <p:nvSpPr>
            <p:cNvPr id="11" name="Freeform: Shape 10">
              <a:extLst>
                <a:ext uri="{FF2B5EF4-FFF2-40B4-BE49-F238E27FC236}">
                  <a16:creationId xmlns:a16="http://schemas.microsoft.com/office/drawing/2014/main" id="{E408D028-E9B5-951A-1B92-B23D0DF9DB69}"/>
                </a:ext>
              </a:extLst>
            </p:cNvPr>
            <p:cNvSpPr/>
            <p:nvPr/>
          </p:nvSpPr>
          <p:spPr>
            <a:xfrm>
              <a:off x="4393047" y="2742016"/>
              <a:ext cx="1523129" cy="1225619"/>
            </a:xfrm>
            <a:prstGeom prst="roundRect">
              <a:avLst/>
            </a:prstGeom>
          </p:spPr>
          <p:style>
            <a:lnRef idx="0">
              <a:schemeClr val="lt1">
                <a:hueOff val="0"/>
                <a:satOff val="0"/>
                <a:lumOff val="0"/>
                <a:alphaOff val="0"/>
              </a:schemeClr>
            </a:lnRef>
            <a:fillRef idx="3">
              <a:schemeClr val="accent1">
                <a:hueOff val="0"/>
                <a:satOff val="0"/>
                <a:lumOff val="0"/>
                <a:alphaOff val="0"/>
              </a:schemeClr>
            </a:fillRef>
            <a:effectRef idx="2">
              <a:schemeClr val="accent1">
                <a:hueOff val="0"/>
                <a:satOff val="0"/>
                <a:lumOff val="0"/>
                <a:alphaOff val="0"/>
              </a:schemeClr>
            </a:effectRef>
            <a:fontRef idx="minor">
              <a:schemeClr val="lt1"/>
            </a:fontRef>
          </p:style>
          <p:txBody>
            <a:bodyPr spcFirstLastPara="0" vert="horz" wrap="square" lIns="128421" tIns="128421" rIns="128421" bIns="128421" numCol="1" spcCol="1270" anchor="ctr" anchorCtr="0">
              <a:noAutofit/>
            </a:bodyPr>
            <a:lstStyle/>
            <a:p>
              <a:pPr marL="0" marR="0" lvl="0" indent="0" algn="ctr" defTabSz="800100" rtl="0" eaLnBrk="1" fontAlgn="auto" latinLnBrk="0" hangingPunct="1">
                <a:lnSpc>
                  <a:spcPct val="90000"/>
                </a:lnSpc>
                <a:spcBef>
                  <a:spcPct val="0"/>
                </a:spcBef>
                <a:spcAft>
                  <a:spcPct val="3500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Arial" panose="020B0604020202020204"/>
                  <a:ea typeface="+mn-ea"/>
                  <a:cs typeface="+mn-cs"/>
                </a:rPr>
                <a:t>Exclusion of white coat effect?</a:t>
              </a:r>
            </a:p>
          </p:txBody>
        </p:sp>
        <p:sp>
          <p:nvSpPr>
            <p:cNvPr id="12" name="Freeform: Shape 11">
              <a:extLst>
                <a:ext uri="{FF2B5EF4-FFF2-40B4-BE49-F238E27FC236}">
                  <a16:creationId xmlns:a16="http://schemas.microsoft.com/office/drawing/2014/main" id="{D01D2609-28FF-E730-BD08-05FCBC9322CA}"/>
                </a:ext>
              </a:extLst>
            </p:cNvPr>
            <p:cNvSpPr/>
            <p:nvPr/>
          </p:nvSpPr>
          <p:spPr>
            <a:xfrm>
              <a:off x="5973995" y="2858907"/>
              <a:ext cx="1589580" cy="990600"/>
            </a:xfrm>
            <a:custGeom>
              <a:avLst/>
              <a:gdLst>
                <a:gd name="connsiteX0" fmla="*/ 0 w 1273486"/>
                <a:gd name="connsiteY0" fmla="*/ 0 h 990600"/>
                <a:gd name="connsiteX1" fmla="*/ 1273486 w 1273486"/>
                <a:gd name="connsiteY1" fmla="*/ 0 h 990600"/>
                <a:gd name="connsiteX2" fmla="*/ 1273486 w 1273486"/>
                <a:gd name="connsiteY2" fmla="*/ 990600 h 990600"/>
                <a:gd name="connsiteX3" fmla="*/ 0 w 1273486"/>
                <a:gd name="connsiteY3" fmla="*/ 990600 h 990600"/>
                <a:gd name="connsiteX4" fmla="*/ 0 w 1273486"/>
                <a:gd name="connsiteY4" fmla="*/ 0 h 9906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73486" h="990600">
                  <a:moveTo>
                    <a:pt x="0" y="0"/>
                  </a:moveTo>
                  <a:lnTo>
                    <a:pt x="1273486" y="0"/>
                  </a:lnTo>
                  <a:lnTo>
                    <a:pt x="1273486" y="990600"/>
                  </a:lnTo>
                  <a:lnTo>
                    <a:pt x="0" y="990600"/>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49530" tIns="49530" rIns="49530" bIns="49530" numCol="1" spcCol="1270" anchor="ctr" anchorCtr="0">
              <a:noAutofit/>
            </a:bodyPr>
            <a:lstStyle/>
            <a:p>
              <a:pPr marL="285750" marR="0" lvl="1" indent="-285750" algn="l" defTabSz="444500" rtl="0" eaLnBrk="1" fontAlgn="auto" latinLnBrk="0" hangingPunct="1">
                <a:lnSpc>
                  <a:spcPct val="90000"/>
                </a:lnSpc>
                <a:spcBef>
                  <a:spcPct val="0"/>
                </a:spcBef>
                <a:spcAft>
                  <a:spcPct val="1500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srgbClr val="000000">
                      <a:hueOff val="0"/>
                      <a:satOff val="0"/>
                      <a:lumOff val="0"/>
                      <a:alphaOff val="0"/>
                    </a:srgbClr>
                  </a:solidFill>
                  <a:effectLst/>
                  <a:uLnTx/>
                  <a:uFillTx/>
                  <a:latin typeface="Arial" panose="020B0604020202020204"/>
                  <a:ea typeface="+mn-ea"/>
                  <a:cs typeface="+mn-cs"/>
                </a:rPr>
                <a:t>Out of office BP monitoring</a:t>
              </a:r>
            </a:p>
          </p:txBody>
        </p:sp>
        <p:sp>
          <p:nvSpPr>
            <p:cNvPr id="13" name="Arrow: Bent-Up 12">
              <a:extLst>
                <a:ext uri="{FF2B5EF4-FFF2-40B4-BE49-F238E27FC236}">
                  <a16:creationId xmlns:a16="http://schemas.microsoft.com/office/drawing/2014/main" id="{99B80980-C479-5871-F2A9-FBBF4441C8CC}"/>
                </a:ext>
              </a:extLst>
            </p:cNvPr>
            <p:cNvSpPr/>
            <p:nvPr/>
          </p:nvSpPr>
          <p:spPr>
            <a:xfrm rot="5400000">
              <a:off x="6288262" y="5439705"/>
              <a:ext cx="1040130" cy="848338"/>
            </a:xfrm>
            <a:prstGeom prst="bentUpArrow">
              <a:avLst>
                <a:gd name="adj1" fmla="val 32840"/>
                <a:gd name="adj2" fmla="val 25000"/>
                <a:gd name="adj3" fmla="val 35780"/>
              </a:avLst>
            </a:prstGeom>
          </p:spPr>
          <p:style>
            <a:lnRef idx="0">
              <a:schemeClr val="lt1">
                <a:hueOff val="0"/>
                <a:satOff val="0"/>
                <a:lumOff val="0"/>
                <a:alphaOff val="0"/>
              </a:schemeClr>
            </a:lnRef>
            <a:fillRef idx="1">
              <a:schemeClr val="accent1">
                <a:tint val="50000"/>
                <a:hueOff val="0"/>
                <a:satOff val="0"/>
                <a:lumOff val="0"/>
                <a:alphaOff val="0"/>
              </a:schemeClr>
            </a:fillRef>
            <a:effectRef idx="2">
              <a:schemeClr val="accent1">
                <a:tint val="50000"/>
                <a:hueOff val="0"/>
                <a:satOff val="0"/>
                <a:lumOff val="0"/>
                <a:alphaOff val="0"/>
              </a:schemeClr>
            </a:effectRef>
            <a:fontRef idx="minor">
              <a:schemeClr val="lt1">
                <a:hueOff val="0"/>
                <a:satOff val="0"/>
                <a:lumOff val="0"/>
                <a:alphaOff val="0"/>
              </a:schemeClr>
            </a:fontRef>
          </p:style>
        </p:sp>
        <p:sp>
          <p:nvSpPr>
            <p:cNvPr id="14" name="Freeform: Shape 13">
              <a:extLst>
                <a:ext uri="{FF2B5EF4-FFF2-40B4-BE49-F238E27FC236}">
                  <a16:creationId xmlns:a16="http://schemas.microsoft.com/office/drawing/2014/main" id="{494890B0-A6FF-0877-E9EF-E667AB3B25B5}"/>
                </a:ext>
              </a:extLst>
            </p:cNvPr>
            <p:cNvSpPr/>
            <p:nvPr/>
          </p:nvSpPr>
          <p:spPr>
            <a:xfrm>
              <a:off x="5844785" y="4118792"/>
              <a:ext cx="1523129" cy="1225619"/>
            </a:xfrm>
            <a:prstGeom prst="roundRect">
              <a:avLst/>
            </a:prstGeom>
          </p:spPr>
          <p:style>
            <a:lnRef idx="0">
              <a:schemeClr val="lt1">
                <a:hueOff val="0"/>
                <a:satOff val="0"/>
                <a:lumOff val="0"/>
                <a:alphaOff val="0"/>
              </a:schemeClr>
            </a:lnRef>
            <a:fillRef idx="3">
              <a:schemeClr val="accent1">
                <a:hueOff val="0"/>
                <a:satOff val="0"/>
                <a:lumOff val="0"/>
                <a:alphaOff val="0"/>
              </a:schemeClr>
            </a:fillRef>
            <a:effectRef idx="2">
              <a:schemeClr val="accent1">
                <a:hueOff val="0"/>
                <a:satOff val="0"/>
                <a:lumOff val="0"/>
                <a:alphaOff val="0"/>
              </a:schemeClr>
            </a:effectRef>
            <a:fontRef idx="minor">
              <a:schemeClr val="lt1"/>
            </a:fontRef>
          </p:style>
          <p:txBody>
            <a:bodyPr spcFirstLastPara="0" vert="horz" wrap="square" lIns="128421" tIns="128421" rIns="128421" bIns="128421" numCol="1" spcCol="1270" anchor="ctr" anchorCtr="0">
              <a:noAutofit/>
            </a:bodyPr>
            <a:lstStyle/>
            <a:p>
              <a:pPr marL="0" marR="0" lvl="0" indent="0" algn="ctr" defTabSz="800100" rtl="0" eaLnBrk="1" fontAlgn="auto" latinLnBrk="0" hangingPunct="1">
                <a:lnSpc>
                  <a:spcPct val="90000"/>
                </a:lnSpc>
                <a:spcBef>
                  <a:spcPct val="0"/>
                </a:spcBef>
                <a:spcAft>
                  <a:spcPct val="3500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Arial" panose="020B0604020202020204"/>
                  <a:ea typeface="+mn-ea"/>
                  <a:cs typeface="+mn-cs"/>
                </a:rPr>
                <a:t>Exclusion of non-adherence?</a:t>
              </a:r>
            </a:p>
          </p:txBody>
        </p:sp>
        <p:sp>
          <p:nvSpPr>
            <p:cNvPr id="15" name="Freeform: Shape 14">
              <a:extLst>
                <a:ext uri="{FF2B5EF4-FFF2-40B4-BE49-F238E27FC236}">
                  <a16:creationId xmlns:a16="http://schemas.microsoft.com/office/drawing/2014/main" id="{43FFE4DE-1C50-0AC8-5BD5-6764B6AC4803}"/>
                </a:ext>
              </a:extLst>
            </p:cNvPr>
            <p:cNvSpPr/>
            <p:nvPr/>
          </p:nvSpPr>
          <p:spPr>
            <a:xfrm>
              <a:off x="7425732" y="4235683"/>
              <a:ext cx="1762292" cy="990600"/>
            </a:xfrm>
            <a:custGeom>
              <a:avLst/>
              <a:gdLst>
                <a:gd name="connsiteX0" fmla="*/ 0 w 1273486"/>
                <a:gd name="connsiteY0" fmla="*/ 0 h 990600"/>
                <a:gd name="connsiteX1" fmla="*/ 1273486 w 1273486"/>
                <a:gd name="connsiteY1" fmla="*/ 0 h 990600"/>
                <a:gd name="connsiteX2" fmla="*/ 1273486 w 1273486"/>
                <a:gd name="connsiteY2" fmla="*/ 990600 h 990600"/>
                <a:gd name="connsiteX3" fmla="*/ 0 w 1273486"/>
                <a:gd name="connsiteY3" fmla="*/ 990600 h 990600"/>
                <a:gd name="connsiteX4" fmla="*/ 0 w 1273486"/>
                <a:gd name="connsiteY4" fmla="*/ 0 h 9906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73486" h="990600">
                  <a:moveTo>
                    <a:pt x="0" y="0"/>
                  </a:moveTo>
                  <a:lnTo>
                    <a:pt x="1273486" y="0"/>
                  </a:lnTo>
                  <a:lnTo>
                    <a:pt x="1273486" y="990600"/>
                  </a:lnTo>
                  <a:lnTo>
                    <a:pt x="0" y="990600"/>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49530" tIns="49530" rIns="49530" bIns="49530" numCol="1" spcCol="1270" anchor="ctr" anchorCtr="0">
              <a:noAutofit/>
            </a:bodyPr>
            <a:lstStyle/>
            <a:p>
              <a:pPr marL="285750" marR="0" lvl="1" indent="-285750" algn="l" defTabSz="444500" rtl="0" eaLnBrk="1" fontAlgn="auto" latinLnBrk="0" hangingPunct="1">
                <a:lnSpc>
                  <a:spcPct val="90000"/>
                </a:lnSpc>
                <a:spcBef>
                  <a:spcPct val="0"/>
                </a:spcBef>
                <a:spcAft>
                  <a:spcPct val="1500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srgbClr val="000000">
                      <a:hueOff val="0"/>
                      <a:satOff val="0"/>
                      <a:lumOff val="0"/>
                      <a:alphaOff val="0"/>
                    </a:srgbClr>
                  </a:solidFill>
                  <a:effectLst/>
                  <a:uLnTx/>
                  <a:uFillTx/>
                  <a:latin typeface="Arial" panose="020B0604020202020204"/>
                  <a:ea typeface="+mn-ea"/>
                  <a:cs typeface="+mn-cs"/>
                </a:rPr>
                <a:t>Assess adherence to medications and lifestyle recommendations</a:t>
              </a:r>
            </a:p>
          </p:txBody>
        </p:sp>
        <p:sp>
          <p:nvSpPr>
            <p:cNvPr id="16" name="Freeform: Shape 15">
              <a:extLst>
                <a:ext uri="{FF2B5EF4-FFF2-40B4-BE49-F238E27FC236}">
                  <a16:creationId xmlns:a16="http://schemas.microsoft.com/office/drawing/2014/main" id="{9AF7DB0F-1DA0-7E46-9E12-C5FF9A86BFEF}"/>
                </a:ext>
              </a:extLst>
            </p:cNvPr>
            <p:cNvSpPr/>
            <p:nvPr/>
          </p:nvSpPr>
          <p:spPr>
            <a:xfrm>
              <a:off x="7296522" y="5495567"/>
              <a:ext cx="1523129" cy="1225619"/>
            </a:xfrm>
            <a:prstGeom prst="roundRect">
              <a:avLst/>
            </a:prstGeom>
            <a:solidFill>
              <a:schemeClr val="accent2"/>
            </a:solidFill>
          </p:spPr>
          <p:style>
            <a:lnRef idx="0">
              <a:schemeClr val="lt1">
                <a:hueOff val="0"/>
                <a:satOff val="0"/>
                <a:lumOff val="0"/>
                <a:alphaOff val="0"/>
              </a:schemeClr>
            </a:lnRef>
            <a:fillRef idx="3">
              <a:schemeClr val="accent1">
                <a:hueOff val="0"/>
                <a:satOff val="0"/>
                <a:lumOff val="0"/>
                <a:alphaOff val="0"/>
              </a:schemeClr>
            </a:fillRef>
            <a:effectRef idx="2">
              <a:schemeClr val="accent1">
                <a:hueOff val="0"/>
                <a:satOff val="0"/>
                <a:lumOff val="0"/>
                <a:alphaOff val="0"/>
              </a:schemeClr>
            </a:effectRef>
            <a:fontRef idx="minor">
              <a:schemeClr val="lt1"/>
            </a:fontRef>
          </p:style>
          <p:txBody>
            <a:bodyPr spcFirstLastPara="0" vert="horz" wrap="square" lIns="128421" tIns="128421" rIns="128421" bIns="128421" numCol="1" spcCol="1270" anchor="ctr" anchorCtr="0">
              <a:noAutofit/>
            </a:bodyPr>
            <a:lstStyle/>
            <a:p>
              <a:pPr marL="0" marR="0" lvl="0" indent="0" algn="ctr" defTabSz="800100" rtl="0" eaLnBrk="1" fontAlgn="auto" latinLnBrk="0" hangingPunct="1">
                <a:lnSpc>
                  <a:spcPct val="90000"/>
                </a:lnSpc>
                <a:spcBef>
                  <a:spcPct val="0"/>
                </a:spcBef>
                <a:spcAft>
                  <a:spcPct val="35000"/>
                </a:spcAft>
                <a:buClrTx/>
                <a:buSzTx/>
                <a:buFontTx/>
                <a:buNone/>
                <a:tabLst/>
                <a:defRPr/>
              </a:pPr>
              <a:r>
                <a:rPr kumimoji="0" lang="en-US" sz="2000" b="1" i="0" u="none" strike="noStrike" kern="1200" cap="none" spc="0" normalizeH="0" baseline="0" noProof="0" dirty="0">
                  <a:ln>
                    <a:noFill/>
                  </a:ln>
                  <a:solidFill>
                    <a:prstClr val="white"/>
                  </a:solidFill>
                  <a:effectLst/>
                  <a:uLnTx/>
                  <a:uFillTx/>
                  <a:latin typeface="Arial" panose="020B0604020202020204"/>
                  <a:ea typeface="+mn-ea"/>
                  <a:cs typeface="+mn-cs"/>
                </a:rPr>
                <a:t>True-Resistant Hypertension</a:t>
              </a:r>
            </a:p>
          </p:txBody>
        </p:sp>
      </p:grpSp>
      <p:sp>
        <p:nvSpPr>
          <p:cNvPr id="5" name="Title 6">
            <a:extLst>
              <a:ext uri="{FF2B5EF4-FFF2-40B4-BE49-F238E27FC236}">
                <a16:creationId xmlns:a16="http://schemas.microsoft.com/office/drawing/2014/main" id="{15CFCA01-2EFA-264D-9E3C-0D284136071F}"/>
              </a:ext>
            </a:extLst>
          </p:cNvPr>
          <p:cNvSpPr>
            <a:spLocks noGrp="1"/>
          </p:cNvSpPr>
          <p:nvPr>
            <p:ph type="title"/>
          </p:nvPr>
        </p:nvSpPr>
        <p:spPr>
          <a:xfrm>
            <a:off x="838200" y="193969"/>
            <a:ext cx="10515600" cy="1105949"/>
          </a:xfrm>
        </p:spPr>
        <p:txBody>
          <a:bodyPr>
            <a:normAutofit fontScale="90000"/>
          </a:bodyPr>
          <a:lstStyle/>
          <a:p>
            <a:r>
              <a:rPr lang="en-US" dirty="0"/>
              <a:t>True Resistant Hypertension Must Be Distinguished From Pseudo-Resistant Hypertension</a:t>
            </a:r>
          </a:p>
        </p:txBody>
      </p:sp>
      <p:sp>
        <p:nvSpPr>
          <p:cNvPr id="6" name="TextBox 5"/>
          <p:cNvSpPr txBox="1"/>
          <p:nvPr/>
        </p:nvSpPr>
        <p:spPr>
          <a:xfrm>
            <a:off x="7565722" y="1721809"/>
            <a:ext cx="4233226" cy="985838"/>
          </a:xfrm>
          <a:prstGeom prst="roundRect">
            <a:avLst>
              <a:gd name="adj" fmla="val 17361"/>
            </a:avLst>
          </a:prstGeom>
        </p:spPr>
        <p:style>
          <a:lnRef idx="2">
            <a:schemeClr val="accent5"/>
          </a:lnRef>
          <a:fillRef idx="1">
            <a:schemeClr val="lt1"/>
          </a:fillRef>
          <a:effectRef idx="0">
            <a:schemeClr val="accent5"/>
          </a:effectRef>
          <a:fontRef idx="minor">
            <a:schemeClr val="dk1"/>
          </a:fontRef>
        </p:style>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Arial" panose="020B0604020202020204"/>
                <a:ea typeface="+mn-ea"/>
                <a:cs typeface="+mn-cs"/>
              </a:rPr>
              <a:t>*Ensure accurate BP measurement before making the diagnosis of resistant hypertension*</a:t>
            </a:r>
          </a:p>
        </p:txBody>
      </p:sp>
    </p:spTree>
    <p:extLst>
      <p:ext uri="{BB962C8B-B14F-4D97-AF65-F5344CB8AC3E}">
        <p14:creationId xmlns:p14="http://schemas.microsoft.com/office/powerpoint/2010/main" val="2574147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DHOTG">
  <a:themeElements>
    <a:clrScheme name="DHOTG -OFFICIAL-FINAL">
      <a:dk1>
        <a:srgbClr val="000000"/>
      </a:dk1>
      <a:lt1>
        <a:sysClr val="window" lastClr="FFFFFF"/>
      </a:lt1>
      <a:dk2>
        <a:srgbClr val="373648"/>
      </a:dk2>
      <a:lt2>
        <a:srgbClr val="F3F3F3"/>
      </a:lt2>
      <a:accent1>
        <a:srgbClr val="00539B"/>
      </a:accent1>
      <a:accent2>
        <a:srgbClr val="001A57"/>
      </a:accent2>
      <a:accent3>
        <a:srgbClr val="0736A4"/>
      </a:accent3>
      <a:accent4>
        <a:srgbClr val="005587"/>
      </a:accent4>
      <a:accent5>
        <a:srgbClr val="0577B1"/>
      </a:accent5>
      <a:accent6>
        <a:srgbClr val="339898"/>
      </a:accent6>
      <a:hlink>
        <a:srgbClr val="00539B"/>
      </a:hlink>
      <a:folHlink>
        <a:srgbClr val="666666"/>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Subtle Solids">
      <a:fillStyleLst>
        <a:solidFill>
          <a:schemeClr val="phClr"/>
        </a:solidFill>
        <a:solidFill>
          <a:schemeClr val="phClr">
            <a:tint val="65000"/>
          </a:schemeClr>
        </a:solidFill>
        <a:solidFill>
          <a:schemeClr val="phClr">
            <a:shade val="80000"/>
            <a:satMod val="15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DHOTG" id="{C0648E09-1E89-2E4D-B232-69DC4BC48E1C}" vid="{762E6EF4-10C7-7242-B669-96A1E6922AF2}"/>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DHOTG</Template>
  <TotalTime>0</TotalTime>
  <Words>686</Words>
  <Application>Microsoft Office PowerPoint</Application>
  <PresentationFormat>Widescreen</PresentationFormat>
  <Paragraphs>124</Paragraphs>
  <Slides>11</Slides>
  <Notes>3</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11</vt:i4>
      </vt:variant>
    </vt:vector>
  </HeadingPairs>
  <TitlesOfParts>
    <vt:vector size="15" baseType="lpstr">
      <vt:lpstr>Arial</vt:lpstr>
      <vt:lpstr>Calibri</vt:lpstr>
      <vt:lpstr>MS Shell Dlg 2</vt:lpstr>
      <vt:lpstr>DHOTG</vt:lpstr>
      <vt:lpstr>What are the “Faces” of Resistant Hypertension</vt:lpstr>
      <vt:lpstr>Disclaimer</vt:lpstr>
      <vt:lpstr>Case 1</vt:lpstr>
      <vt:lpstr>Case 2</vt:lpstr>
      <vt:lpstr>Current Definition of Resistant &amp; Refractory HTN</vt:lpstr>
      <vt:lpstr>Do These Patients Have Resistant Hypertension?</vt:lpstr>
      <vt:lpstr>Pseudo-Resistant Hypertension</vt:lpstr>
      <vt:lpstr>Estimated Prevalence of Each Cause of Pseudoresistant Hypertension</vt:lpstr>
      <vt:lpstr>True Resistant Hypertension Must Be Distinguished From Pseudo-Resistant Hypertension</vt:lpstr>
      <vt:lpstr> AOBP (Automated Office Blood Pressure) Measurement</vt:lpstr>
      <vt:lpstr>Key Messages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2022-11-10T14:27:17Z</dcterms:created>
  <dcterms:modified xsi:type="dcterms:W3CDTF">2022-11-10T14:39:36Z</dcterms:modified>
</cp:coreProperties>
</file>