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73" r:id="rId1"/>
  </p:sldMasterIdLst>
  <p:notesMasterIdLst>
    <p:notesMasterId r:id="rId13"/>
  </p:notesMasterIdLst>
  <p:sldIdLst>
    <p:sldId id="257" r:id="rId2"/>
    <p:sldId id="256" r:id="rId3"/>
    <p:sldId id="434" r:id="rId4"/>
    <p:sldId id="433" r:id="rId5"/>
    <p:sldId id="432" r:id="rId6"/>
    <p:sldId id="430" r:id="rId7"/>
    <p:sldId id="431" r:id="rId8"/>
    <p:sldId id="427" r:id="rId9"/>
    <p:sldId id="437" r:id="rId10"/>
    <p:sldId id="436" r:id="rId11"/>
    <p:sldId id="43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4" pos="3840" userDrawn="1">
          <p15:clr>
            <a:srgbClr val="A4A3A4"/>
          </p15:clr>
        </p15:guide>
        <p15:guide id="15" orient="horz"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5181E1"/>
    <a:srgbClr val="1129E9"/>
    <a:srgbClr val="15AF54"/>
    <a:srgbClr val="000000"/>
    <a:srgbClr val="FFBE05"/>
    <a:srgbClr val="FFD04B"/>
    <a:srgbClr val="FFE0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21"/>
    <p:restoredTop sz="96327"/>
  </p:normalViewPr>
  <p:slideViewPr>
    <p:cSldViewPr snapToGrid="0">
      <p:cViewPr varScale="1">
        <p:scale>
          <a:sx n="60" d="100"/>
          <a:sy n="60" d="100"/>
        </p:scale>
        <p:origin x="72" y="1332"/>
      </p:cViewPr>
      <p:guideLst>
        <p:guide pos="3840"/>
        <p:guide orient="horz"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E9CF54-17C4-9848-BC4D-65D4DDDE1038}" type="datetimeFigureOut">
              <a:rPr lang="en-US" smtClean="0"/>
              <a:t>3/16/2023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03AC27-02B9-8F4C-9CEE-ED1E23123F0D}" type="slidenum">
              <a:rPr lang="en-US" smtClean="0"/>
              <a:t>‹#›</a:t>
            </a:fld>
            <a:endParaRPr lang="en-US"/>
          </a:p>
        </p:txBody>
      </p:sp>
    </p:spTree>
    <p:extLst>
      <p:ext uri="{BB962C8B-B14F-4D97-AF65-F5344CB8AC3E}">
        <p14:creationId xmlns:p14="http://schemas.microsoft.com/office/powerpoint/2010/main" val="1246933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BCFBA48-94C9-4B1E-A5BD-D24D5F539EDC}" type="slidenum">
              <a:rPr lang="en-US">
                <a:cs typeface="Arial" charset="0"/>
              </a:rPr>
              <a:pPr fontAlgn="base">
                <a:spcBef>
                  <a:spcPct val="0"/>
                </a:spcBef>
                <a:spcAft>
                  <a:spcPct val="0"/>
                </a:spcAft>
              </a:pPr>
              <a:t>1</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fontAlgn="auto">
              <a:spcBef>
                <a:spcPts val="0"/>
              </a:spcBef>
              <a:spcAft>
                <a:spcPts val="0"/>
              </a:spcAft>
              <a:defRPr/>
            </a:pPr>
            <a:endParaRPr lang="en-US" dirty="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E08DB64-D9FB-441E-9CBD-2F5733879033}" type="slidenum">
              <a:rPr lang="en-US">
                <a:cs typeface="Arial" charset="0"/>
              </a:rPr>
              <a:pPr fontAlgn="base">
                <a:spcBef>
                  <a:spcPct val="0"/>
                </a:spcBef>
                <a:spcAft>
                  <a:spcPct val="0"/>
                </a:spcAft>
              </a:pPr>
              <a:t>3</a:t>
            </a:fld>
            <a:endParaRPr lang="en-US">
              <a:cs typeface="Arial" charset="0"/>
            </a:endParaRPr>
          </a:p>
        </p:txBody>
      </p:sp>
    </p:spTree>
    <p:extLst>
      <p:ext uri="{BB962C8B-B14F-4D97-AF65-F5344CB8AC3E}">
        <p14:creationId xmlns:p14="http://schemas.microsoft.com/office/powerpoint/2010/main" val="1225946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fontAlgn="auto">
              <a:spcBef>
                <a:spcPts val="0"/>
              </a:spcBef>
              <a:spcAft>
                <a:spcPts val="0"/>
              </a:spcAft>
              <a:defRPr/>
            </a:pPr>
            <a:endParaRPr lang="en-US" dirty="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E08DB64-D9FB-441E-9CBD-2F5733879033}" type="slidenum">
              <a:rPr lang="en-US">
                <a:cs typeface="Arial" charset="0"/>
              </a:rPr>
              <a:pPr fontAlgn="base">
                <a:spcBef>
                  <a:spcPct val="0"/>
                </a:spcBef>
                <a:spcAft>
                  <a:spcPct val="0"/>
                </a:spcAft>
              </a:pPr>
              <a:t>4</a:t>
            </a:fld>
            <a:endParaRPr lang="en-US">
              <a:cs typeface="Arial" charset="0"/>
            </a:endParaRPr>
          </a:p>
        </p:txBody>
      </p:sp>
    </p:spTree>
    <p:extLst>
      <p:ext uri="{BB962C8B-B14F-4D97-AF65-F5344CB8AC3E}">
        <p14:creationId xmlns:p14="http://schemas.microsoft.com/office/powerpoint/2010/main" val="36346281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fontAlgn="auto">
              <a:spcBef>
                <a:spcPts val="0"/>
              </a:spcBef>
              <a:spcAft>
                <a:spcPts val="0"/>
              </a:spcAft>
              <a:defRPr/>
            </a:pPr>
            <a:endParaRPr lang="en-US" dirty="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E08DB64-D9FB-441E-9CBD-2F5733879033}" type="slidenum">
              <a:rPr lang="en-US">
                <a:cs typeface="Arial" charset="0"/>
              </a:rPr>
              <a:pPr fontAlgn="base">
                <a:spcBef>
                  <a:spcPct val="0"/>
                </a:spcBef>
                <a:spcAft>
                  <a:spcPct val="0"/>
                </a:spcAft>
              </a:pPr>
              <a:t>5</a:t>
            </a:fld>
            <a:endParaRPr lang="en-US">
              <a:cs typeface="Arial" charset="0"/>
            </a:endParaRPr>
          </a:p>
        </p:txBody>
      </p:sp>
    </p:spTree>
    <p:extLst>
      <p:ext uri="{BB962C8B-B14F-4D97-AF65-F5344CB8AC3E}">
        <p14:creationId xmlns:p14="http://schemas.microsoft.com/office/powerpoint/2010/main" val="2252782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fontAlgn="auto">
              <a:spcBef>
                <a:spcPts val="0"/>
              </a:spcBef>
              <a:spcAft>
                <a:spcPts val="0"/>
              </a:spcAft>
              <a:defRPr/>
            </a:pPr>
            <a:endParaRPr lang="en-US" dirty="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E08DB64-D9FB-441E-9CBD-2F5733879033}" type="slidenum">
              <a:rPr lang="en-US">
                <a:cs typeface="Arial" charset="0"/>
              </a:rPr>
              <a:pPr fontAlgn="base">
                <a:spcBef>
                  <a:spcPct val="0"/>
                </a:spcBef>
                <a:spcAft>
                  <a:spcPct val="0"/>
                </a:spcAft>
              </a:pPr>
              <a:t>6</a:t>
            </a:fld>
            <a:endParaRPr lang="en-US">
              <a:cs typeface="Arial" charset="0"/>
            </a:endParaRPr>
          </a:p>
        </p:txBody>
      </p:sp>
    </p:spTree>
    <p:extLst>
      <p:ext uri="{BB962C8B-B14F-4D97-AF65-F5344CB8AC3E}">
        <p14:creationId xmlns:p14="http://schemas.microsoft.com/office/powerpoint/2010/main" val="34333637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fontAlgn="auto">
              <a:spcBef>
                <a:spcPts val="0"/>
              </a:spcBef>
              <a:spcAft>
                <a:spcPts val="0"/>
              </a:spcAft>
              <a:defRPr/>
            </a:pPr>
            <a:endParaRPr lang="en-US" dirty="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E08DB64-D9FB-441E-9CBD-2F5733879033}" type="slidenum">
              <a:rPr lang="en-US">
                <a:cs typeface="Arial" charset="0"/>
              </a:rPr>
              <a:pPr fontAlgn="base">
                <a:spcBef>
                  <a:spcPct val="0"/>
                </a:spcBef>
                <a:spcAft>
                  <a:spcPct val="0"/>
                </a:spcAft>
              </a:pPr>
              <a:t>7</a:t>
            </a:fld>
            <a:endParaRPr lang="en-US">
              <a:cs typeface="Arial" charset="0"/>
            </a:endParaRPr>
          </a:p>
        </p:txBody>
      </p:sp>
    </p:spTree>
    <p:extLst>
      <p:ext uri="{BB962C8B-B14F-4D97-AF65-F5344CB8AC3E}">
        <p14:creationId xmlns:p14="http://schemas.microsoft.com/office/powerpoint/2010/main" val="12309590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 name="Picture 1">
            <a:extLst>
              <a:ext uri="{FF2B5EF4-FFF2-40B4-BE49-F238E27FC236}">
                <a16:creationId xmlns:a16="http://schemas.microsoft.com/office/drawing/2014/main" id="{B4443BE8-4646-1FA0-681A-88D8860DD744}"/>
              </a:ext>
            </a:extLst>
          </p:cNvPr>
          <p:cNvPicPr>
            <a:picLocks noChangeAspect="1"/>
          </p:cNvPicPr>
          <p:nvPr userDrawn="1"/>
        </p:nvPicPr>
        <p:blipFill>
          <a:blip r:embed="rId2"/>
          <a:stretch>
            <a:fillRect/>
          </a:stretch>
        </p:blipFill>
        <p:spPr>
          <a:xfrm>
            <a:off x="0" y="-1"/>
            <a:ext cx="12192000" cy="975360"/>
          </a:xfrm>
          <a:prstGeom prst="rect">
            <a:avLst/>
          </a:prstGeom>
        </p:spPr>
      </p:pic>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3238293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47615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Slide 1 Spk">
    <p:spTree>
      <p:nvGrpSpPr>
        <p:cNvPr id="1" name=""/>
        <p:cNvGrpSpPr/>
        <p:nvPr/>
      </p:nvGrpSpPr>
      <p:grpSpPr>
        <a:xfrm>
          <a:off x="0" y="0"/>
          <a:ext cx="0" cy="0"/>
          <a:chOff x="0" y="0"/>
          <a:chExt cx="0" cy="0"/>
        </a:xfrm>
      </p:grpSpPr>
      <p:pic>
        <p:nvPicPr>
          <p:cNvPr id="6" name="Picture 8"/>
          <p:cNvPicPr>
            <a:picLocks noChangeAspect="1"/>
          </p:cNvPicPr>
          <p:nvPr userDrawn="1"/>
        </p:nvPicPr>
        <p:blipFill>
          <a:blip r:embed="rId2"/>
          <a:srcRect t="414" r="26312"/>
          <a:stretch>
            <a:fillRect/>
          </a:stretch>
        </p:blipFill>
        <p:spPr bwMode="auto">
          <a:xfrm>
            <a:off x="9950450" y="277813"/>
            <a:ext cx="1962150" cy="785812"/>
          </a:xfrm>
          <a:prstGeom prst="rect">
            <a:avLst/>
          </a:prstGeom>
          <a:noFill/>
          <a:ln w="9525">
            <a:noFill/>
            <a:miter lim="800000"/>
            <a:headEnd/>
            <a:tailEnd/>
          </a:ln>
        </p:spPr>
      </p:pic>
      <p:sp>
        <p:nvSpPr>
          <p:cNvPr id="14" name="Text Placeholder 5"/>
          <p:cNvSpPr>
            <a:spLocks noGrp="1"/>
          </p:cNvSpPr>
          <p:nvPr>
            <p:ph type="body" sz="quarter" idx="14"/>
          </p:nvPr>
        </p:nvSpPr>
        <p:spPr>
          <a:xfrm>
            <a:off x="0" y="1671638"/>
            <a:ext cx="12192000" cy="2138362"/>
          </a:xfrm>
          <a:prstGeom prst="rect">
            <a:avLst/>
          </a:prstGeom>
          <a:solidFill>
            <a:srgbClr val="00599C"/>
          </a:solidFill>
        </p:spPr>
        <p:txBody>
          <a:bodyPr lIns="182880" rIns="182880" anchor="ctr"/>
          <a:lstStyle>
            <a:lvl1pPr marL="0" indent="0" algn="ctr">
              <a:buNone/>
              <a:defRPr sz="4000">
                <a:solidFill>
                  <a:schemeClr val="accent6"/>
                </a:solidFill>
              </a:defRPr>
            </a:lvl1pPr>
          </a:lstStyle>
          <a:p>
            <a:pPr lvl="0"/>
            <a:r>
              <a:rPr lang="en-US" dirty="0"/>
              <a:t>Click to edit Master text styles</a:t>
            </a:r>
          </a:p>
        </p:txBody>
      </p:sp>
      <p:sp>
        <p:nvSpPr>
          <p:cNvPr id="16" name="Subtitle 3"/>
          <p:cNvSpPr>
            <a:spLocks noGrp="1"/>
          </p:cNvSpPr>
          <p:nvPr>
            <p:ph type="subTitle" idx="1"/>
          </p:nvPr>
        </p:nvSpPr>
        <p:spPr>
          <a:xfrm>
            <a:off x="609600" y="4189444"/>
            <a:ext cx="10972800" cy="431108"/>
          </a:xfrm>
          <a:prstGeom prst="rect">
            <a:avLst/>
          </a:prstGeom>
        </p:spPr>
        <p:txBody>
          <a:bodyPr anchor="ctr"/>
          <a:lstStyle>
            <a:lvl1pPr marL="0" indent="0">
              <a:buNone/>
              <a:defRPr b="1">
                <a:solidFill>
                  <a:schemeClr val="accent1"/>
                </a:solidFill>
              </a:defRPr>
            </a:lvl1pPr>
          </a:lstStyle>
          <a:p>
            <a:r>
              <a:rPr lang="en-US" dirty="0"/>
              <a:t>Click to edit Master subtitle style</a:t>
            </a:r>
          </a:p>
        </p:txBody>
      </p:sp>
      <p:sp>
        <p:nvSpPr>
          <p:cNvPr id="17" name="Text Placeholder 4"/>
          <p:cNvSpPr>
            <a:spLocks noGrp="1"/>
          </p:cNvSpPr>
          <p:nvPr>
            <p:ph type="body" sz="quarter" idx="13"/>
          </p:nvPr>
        </p:nvSpPr>
        <p:spPr>
          <a:xfrm>
            <a:off x="609600" y="4620552"/>
            <a:ext cx="10972800" cy="1295400"/>
          </a:xfrm>
          <a:prstGeom prst="rect">
            <a:avLst/>
          </a:prstGeom>
        </p:spPr>
        <p:txBody>
          <a:bodyPr/>
          <a:lstStyle>
            <a:lvl1pPr marL="0" indent="0">
              <a:buNone/>
              <a:defRPr sz="2200" i="1">
                <a:solidFill>
                  <a:schemeClr val="tx1"/>
                </a:solidFill>
              </a:defRPr>
            </a:lvl1pPr>
          </a:lstStyle>
          <a:p>
            <a:pPr lvl="0"/>
            <a:r>
              <a:rPr lang="en-US" dirty="0"/>
              <a:t>Click to edit Master text styles</a:t>
            </a:r>
          </a:p>
        </p:txBody>
      </p:sp>
      <p:sp>
        <p:nvSpPr>
          <p:cNvPr id="7" name="Text Placeholder 4"/>
          <p:cNvSpPr>
            <a:spLocks noGrp="1"/>
          </p:cNvSpPr>
          <p:nvPr>
            <p:ph type="body" sz="quarter" idx="15"/>
          </p:nvPr>
        </p:nvSpPr>
        <p:spPr>
          <a:xfrm>
            <a:off x="609600" y="6197600"/>
            <a:ext cx="10972800" cy="508000"/>
          </a:xfrm>
          <a:prstGeom prst="rect">
            <a:avLst/>
          </a:prstGeom>
        </p:spPr>
        <p:txBody>
          <a:bodyPr/>
          <a:lstStyle>
            <a:lvl1pPr marL="0" indent="0">
              <a:buNone/>
              <a:defRPr sz="1800" i="1" baseline="0">
                <a:solidFill>
                  <a:schemeClr val="tx1"/>
                </a:solidFill>
              </a:defRPr>
            </a:lvl1pPr>
          </a:lstStyle>
          <a:p>
            <a:pPr lvl="0"/>
            <a:r>
              <a:rPr lang="en-US" dirty="0"/>
              <a:t>Click to edit Master text styles</a:t>
            </a:r>
          </a:p>
        </p:txBody>
      </p:sp>
    </p:spTree>
    <p:extLst>
      <p:ext uri="{BB962C8B-B14F-4D97-AF65-F5344CB8AC3E}">
        <p14:creationId xmlns:p14="http://schemas.microsoft.com/office/powerpoint/2010/main" val="3349540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lide 1">
    <p:spTree>
      <p:nvGrpSpPr>
        <p:cNvPr id="1" name=""/>
        <p:cNvGrpSpPr/>
        <p:nvPr/>
      </p:nvGrpSpPr>
      <p:grpSpPr>
        <a:xfrm>
          <a:off x="0" y="0"/>
          <a:ext cx="0" cy="0"/>
          <a:chOff x="0" y="0"/>
          <a:chExt cx="0" cy="0"/>
        </a:xfrm>
      </p:grpSpPr>
      <p:sp>
        <p:nvSpPr>
          <p:cNvPr id="3" name="Title 1"/>
          <p:cNvSpPr>
            <a:spLocks noGrp="1"/>
          </p:cNvSpPr>
          <p:nvPr>
            <p:ph type="title"/>
          </p:nvPr>
        </p:nvSpPr>
        <p:spPr>
          <a:xfrm>
            <a:off x="0" y="259424"/>
            <a:ext cx="12192000" cy="1069680"/>
          </a:xfrm>
          <a:prstGeom prst="rect">
            <a:avLst/>
          </a:prstGeom>
        </p:spPr>
        <p:txBody>
          <a:bodyPr anchor="ctr"/>
          <a:lstStyle>
            <a:lvl1pPr algn="ctr">
              <a:defRPr sz="4000" b="1">
                <a:solidFill>
                  <a:srgbClr val="00599C"/>
                </a:solidFill>
              </a:defRPr>
            </a:lvl1pPr>
          </a:lstStyle>
          <a:p>
            <a:r>
              <a:rPr lang="en-US" dirty="0"/>
              <a:t>Click to edit Master title style</a:t>
            </a:r>
          </a:p>
        </p:txBody>
      </p:sp>
      <p:sp>
        <p:nvSpPr>
          <p:cNvPr id="8" name="Content Placeholder 3"/>
          <p:cNvSpPr>
            <a:spLocks noGrp="1"/>
          </p:cNvSpPr>
          <p:nvPr>
            <p:ph sz="quarter" idx="14"/>
          </p:nvPr>
        </p:nvSpPr>
        <p:spPr>
          <a:xfrm>
            <a:off x="609600" y="1566751"/>
            <a:ext cx="10972800" cy="4639840"/>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7"/>
          <p:cNvSpPr>
            <a:spLocks noGrp="1"/>
          </p:cNvSpPr>
          <p:nvPr>
            <p:ph type="body" sz="quarter" idx="13"/>
          </p:nvPr>
        </p:nvSpPr>
        <p:spPr>
          <a:xfrm>
            <a:off x="0" y="6302299"/>
            <a:ext cx="12192000" cy="533399"/>
          </a:xfrm>
          <a:prstGeom prst="rect">
            <a:avLst/>
          </a:prstGeom>
        </p:spPr>
        <p:txBody>
          <a:bodyPr lIns="274320" tIns="137160" rIns="274320" bIns="137160" anchor="b"/>
          <a:lstStyle>
            <a:lvl1pPr marL="0" indent="0">
              <a:buNone/>
              <a:defRPr sz="1400" b="1" baseline="0">
                <a:solidFill>
                  <a:schemeClr val="tx1"/>
                </a:solidFill>
                <a:latin typeface="+mn-lt"/>
                <a:cs typeface="Helvetica" panose="020B0604020202020204" pitchFamily="34" charset="0"/>
              </a:defRPr>
            </a:lvl1pPr>
            <a:lvl2pPr marL="395288" indent="0">
              <a:buNone/>
              <a:defRPr sz="1400" b="1"/>
            </a:lvl2pPr>
            <a:lvl3pPr marL="801688" indent="0">
              <a:buNone/>
              <a:defRPr sz="1400" b="1"/>
            </a:lvl3pPr>
            <a:lvl4pPr marL="1196975" indent="0">
              <a:buNone/>
              <a:defRPr sz="1400" b="1"/>
            </a:lvl4pPr>
            <a:lvl5pPr marL="1601787" indent="0">
              <a:buNone/>
              <a:defRPr sz="1400" b="1"/>
            </a:lvl5pPr>
          </a:lstStyle>
          <a:p>
            <a:pPr lvl="0"/>
            <a:r>
              <a:rPr lang="en-US" dirty="0"/>
              <a:t>Click to edit Master text styles</a:t>
            </a:r>
          </a:p>
        </p:txBody>
      </p:sp>
    </p:spTree>
    <p:extLst>
      <p:ext uri="{BB962C8B-B14F-4D97-AF65-F5344CB8AC3E}">
        <p14:creationId xmlns:p14="http://schemas.microsoft.com/office/powerpoint/2010/main" val="2583286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B928810-DA6E-89D1-0245-996C3A1237F5}"/>
              </a:ext>
            </a:extLst>
          </p:cNvPr>
          <p:cNvPicPr>
            <a:picLocks noChangeAspect="1"/>
          </p:cNvPicPr>
          <p:nvPr userDrawn="1"/>
        </p:nvPicPr>
        <p:blipFill>
          <a:blip r:embed="rId2"/>
          <a:stretch>
            <a:fillRect/>
          </a:stretch>
        </p:blipFill>
        <p:spPr>
          <a:xfrm>
            <a:off x="0" y="-1"/>
            <a:ext cx="12192000" cy="975360"/>
          </a:xfrm>
          <a:prstGeom prst="rect">
            <a:avLst/>
          </a:prstGeom>
        </p:spPr>
      </p:pic>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2417733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98024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405561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4"/>
              </a:buClr>
              <a:buFont typeface="Arial" panose="020B0604020202020204" pitchFamily="34" charset="0"/>
              <a:buChar char="•"/>
              <a:defRPr/>
            </a:lvl1pPr>
            <a:lvl2pPr marL="685800" indent="-228600">
              <a:buClr>
                <a:schemeClr val="accent4"/>
              </a:buClr>
              <a:buFont typeface="Arial" panose="020B0604020202020204" pitchFamily="34" charset="0"/>
              <a:buChar char="•"/>
              <a:defRPr/>
            </a:lvl2pPr>
            <a:lvl3pPr marL="1143000" indent="-228600">
              <a:buClr>
                <a:schemeClr val="accent4"/>
              </a:buClr>
              <a:buFont typeface="Arial" panose="020B0604020202020204" pitchFamily="34" charset="0"/>
              <a:buChar char="•"/>
              <a:defRPr/>
            </a:lvl3pPr>
            <a:lvl4pPr marL="1600200" indent="-228600">
              <a:buClr>
                <a:schemeClr val="accent4"/>
              </a:buClr>
              <a:buFont typeface="Arial" panose="020B0604020202020204" pitchFamily="34" charset="0"/>
              <a:buChar char="•"/>
              <a:defRPr/>
            </a:lvl4pPr>
            <a:lvl5pPr marL="2057400" indent="-228600">
              <a:buClr>
                <a:schemeClr val="accent4"/>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798561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476485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68616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807033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45428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258525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1182A6F-3FE8-F0C6-2AC4-8E6FBB761CA8}"/>
              </a:ext>
            </a:extLst>
          </p:cNvPr>
          <p:cNvSpPr>
            <a:spLocks noGrp="1"/>
          </p:cNvSpPr>
          <p:nvPr>
            <p:ph type="title"/>
          </p:nvPr>
        </p:nvSpPr>
        <p:spPr/>
        <p:txBody>
          <a:bodyPr>
            <a:normAutofit/>
          </a:bodyPr>
          <a:lstStyle/>
          <a:p>
            <a:r>
              <a:rPr lang="en-US" sz="3200" dirty="0"/>
              <a:t>Case Discussion</a:t>
            </a:r>
            <a:br>
              <a:rPr lang="en-US" dirty="0"/>
            </a:br>
            <a:r>
              <a:rPr lang="en-US" dirty="0"/>
              <a:t>Is It Bipolar Depression or MDD? Treatment Strategies</a:t>
            </a:r>
            <a:br>
              <a:rPr lang="en-US" dirty="0"/>
            </a:br>
            <a:endParaRPr lang="en-US" dirty="0"/>
          </a:p>
        </p:txBody>
      </p:sp>
      <p:sp>
        <p:nvSpPr>
          <p:cNvPr id="11" name="Text Placeholder 3">
            <a:extLst>
              <a:ext uri="{FF2B5EF4-FFF2-40B4-BE49-F238E27FC236}">
                <a16:creationId xmlns:a16="http://schemas.microsoft.com/office/drawing/2014/main" id="{43EE3CB3-D888-16F0-7C26-6F4EC3CE1E2E}"/>
              </a:ext>
            </a:extLst>
          </p:cNvPr>
          <p:cNvSpPr>
            <a:spLocks noGrp="1"/>
          </p:cNvSpPr>
          <p:nvPr>
            <p:ph type="body" idx="1"/>
          </p:nvPr>
        </p:nvSpPr>
        <p:spPr bwMode="auto">
          <a:xfrm>
            <a:off x="609601" y="4589463"/>
            <a:ext cx="5484875" cy="1500187"/>
          </a:xfrm>
          <a:noFill/>
          <a:ln>
            <a:miter lim="800000"/>
            <a:headEnd/>
            <a:tailEnd/>
          </a:ln>
        </p:spPr>
        <p:txBody>
          <a:bodyPr vert="horz" wrap="square" lIns="91440" tIns="45720" rIns="91440" bIns="45720" numCol="1" anchor="t" anchorCtr="0" compatLnSpc="1">
            <a:prstTxWarp prst="textNoShape">
              <a:avLst/>
            </a:prstTxWarp>
            <a:normAutofit/>
          </a:bodyPr>
          <a:lstStyle/>
          <a:p>
            <a:pPr>
              <a:spcBef>
                <a:spcPts val="600"/>
              </a:spcBef>
            </a:pPr>
            <a:r>
              <a:rPr lang="en-US" sz="1600" i="0" dirty="0"/>
              <a:t>Joseph Frederic Goldberg, MD</a:t>
            </a:r>
          </a:p>
          <a:p>
            <a:pPr>
              <a:spcBef>
                <a:spcPts val="600"/>
              </a:spcBef>
            </a:pPr>
            <a:r>
              <a:rPr lang="en-US" sz="1600" i="0" dirty="0"/>
              <a:t>Clinical Professor of Psychiatry</a:t>
            </a:r>
          </a:p>
          <a:p>
            <a:pPr>
              <a:spcBef>
                <a:spcPts val="600"/>
              </a:spcBef>
            </a:pPr>
            <a:r>
              <a:rPr lang="en-US" sz="1600" i="0" dirty="0"/>
              <a:t>Icahn School of Medicine at Mount Sinai</a:t>
            </a:r>
          </a:p>
          <a:p>
            <a:pPr>
              <a:spcBef>
                <a:spcPts val="600"/>
              </a:spcBef>
            </a:pPr>
            <a:r>
              <a:rPr lang="en-US" sz="1600" i="0" dirty="0"/>
              <a:t>New York, NY</a:t>
            </a:r>
          </a:p>
        </p:txBody>
      </p:sp>
      <p:sp>
        <p:nvSpPr>
          <p:cNvPr id="12" name="TextBox 11">
            <a:extLst>
              <a:ext uri="{FF2B5EF4-FFF2-40B4-BE49-F238E27FC236}">
                <a16:creationId xmlns:a16="http://schemas.microsoft.com/office/drawing/2014/main" id="{2FE394CF-982C-33CA-8B31-CB7B47052A1E}"/>
              </a:ext>
            </a:extLst>
          </p:cNvPr>
          <p:cNvSpPr txBox="1"/>
          <p:nvPr/>
        </p:nvSpPr>
        <p:spPr>
          <a:xfrm>
            <a:off x="6094476" y="4547076"/>
            <a:ext cx="6094476" cy="1308050"/>
          </a:xfrm>
          <a:prstGeom prst="rect">
            <a:avLst/>
          </a:prstGeom>
          <a:noFill/>
        </p:spPr>
        <p:txBody>
          <a:bodyPr wrap="square">
            <a:spAutoFit/>
          </a:bodyPr>
          <a:lstStyle/>
          <a:p>
            <a:pPr>
              <a:spcBef>
                <a:spcPts val="600"/>
              </a:spcBef>
            </a:pPr>
            <a:r>
              <a:rPr lang="en-US" sz="1600" dirty="0">
                <a:latin typeface="+mn-lt"/>
              </a:rPr>
              <a:t>Manpreet Kaur Singh, MD MS </a:t>
            </a:r>
          </a:p>
          <a:p>
            <a:pPr>
              <a:spcBef>
                <a:spcPts val="600"/>
              </a:spcBef>
            </a:pPr>
            <a:r>
              <a:rPr lang="en-US" sz="1600" dirty="0">
                <a:latin typeface="+mn-lt"/>
              </a:rPr>
              <a:t>Associate Professor of Psychiatry and Behavioral Sciences</a:t>
            </a:r>
          </a:p>
          <a:p>
            <a:pPr>
              <a:spcBef>
                <a:spcPts val="600"/>
              </a:spcBef>
            </a:pPr>
            <a:r>
              <a:rPr lang="en-US" sz="1600" dirty="0">
                <a:latin typeface="+mn-lt"/>
              </a:rPr>
              <a:t>Stanford University</a:t>
            </a:r>
          </a:p>
          <a:p>
            <a:pPr>
              <a:spcBef>
                <a:spcPts val="600"/>
              </a:spcBef>
            </a:pPr>
            <a:r>
              <a:rPr lang="en-US" sz="1600" dirty="0">
                <a:latin typeface="+mn-lt"/>
              </a:rPr>
              <a:t>Stanford, CA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a:t>Treatment Course and Outcome</a:t>
            </a:r>
          </a:p>
        </p:txBody>
      </p:sp>
      <p:sp>
        <p:nvSpPr>
          <p:cNvPr id="3" name="Content Placeholder 2"/>
          <p:cNvSpPr>
            <a:spLocks noGrp="1"/>
          </p:cNvSpPr>
          <p:nvPr>
            <p:ph idx="1"/>
          </p:nvPr>
        </p:nvSpPr>
        <p:spPr>
          <a:xfrm>
            <a:off x="609600" y="1308087"/>
            <a:ext cx="10744200" cy="5001271"/>
          </a:xfrm>
        </p:spPr>
        <p:txBody>
          <a:bodyPr>
            <a:normAutofit/>
          </a:bodyPr>
          <a:lstStyle/>
          <a:p>
            <a:pPr>
              <a:spcBef>
                <a:spcPts val="800"/>
              </a:spcBef>
              <a:spcAft>
                <a:spcPts val="800"/>
              </a:spcAft>
            </a:pPr>
            <a:r>
              <a:rPr lang="en-US" dirty="0"/>
              <a:t>After confirming a diagnosis of bipolar disorder, we discussed the condition as well as its treatment and course</a:t>
            </a:r>
          </a:p>
          <a:p>
            <a:pPr>
              <a:spcBef>
                <a:spcPts val="800"/>
              </a:spcBef>
              <a:spcAft>
                <a:spcPts val="800"/>
              </a:spcAft>
            </a:pPr>
            <a:r>
              <a:rPr lang="en-US" dirty="0"/>
              <a:t>We switched MT to lithium monotherapy because of her clear episodes  </a:t>
            </a:r>
          </a:p>
          <a:p>
            <a:pPr lvl="1">
              <a:spcBef>
                <a:spcPts val="800"/>
              </a:spcBef>
              <a:spcAft>
                <a:spcPts val="800"/>
              </a:spcAft>
            </a:pPr>
            <a:r>
              <a:rPr lang="en-US" dirty="0"/>
              <a:t>Once she was at a therapeutic dose, she had marked reduction in suicidal thoughts, anxiety, irritability, impulsivity, hypersexuality</a:t>
            </a:r>
          </a:p>
          <a:p>
            <a:pPr lvl="1">
              <a:spcBef>
                <a:spcPts val="800"/>
              </a:spcBef>
              <a:spcAft>
                <a:spcPts val="800"/>
              </a:spcAft>
            </a:pPr>
            <a:r>
              <a:rPr lang="en-US" dirty="0"/>
              <a:t>CBT and motivational interviewing improved depression symptoms and supported medication adherence and averting alcohol/substance use. Family focused therapy (FFT) was considered, given her family history</a:t>
            </a:r>
          </a:p>
          <a:p>
            <a:pPr lvl="1">
              <a:spcBef>
                <a:spcPts val="800"/>
              </a:spcBef>
              <a:spcAft>
                <a:spcPts val="800"/>
              </a:spcAft>
            </a:pPr>
            <a:r>
              <a:rPr lang="en-US" dirty="0"/>
              <a:t>At times, her suicidal thoughts and hypersexual behaviors would increase; adjusting her lithium dose helped, though it was only very narrowly therapeutic (diarrhea and tremors with a level of 1.4 at 1800 mg/day which went to 0.5 when patient’s dose was divided 600 mg/900 mg, but patient was euthymic)</a:t>
            </a:r>
          </a:p>
        </p:txBody>
      </p:sp>
      <p:sp>
        <p:nvSpPr>
          <p:cNvPr id="5" name="Footer Placeholder 4">
            <a:extLst>
              <a:ext uri="{FF2B5EF4-FFF2-40B4-BE49-F238E27FC236}">
                <a16:creationId xmlns:a16="http://schemas.microsoft.com/office/drawing/2014/main" id="{63F4464E-B7C7-D751-A9A5-40AC2A3EA5CC}"/>
              </a:ext>
            </a:extLst>
          </p:cNvPr>
          <p:cNvSpPr>
            <a:spLocks noGrp="1"/>
          </p:cNvSpPr>
          <p:nvPr>
            <p:ph type="ftr" sz="quarter" idx="3"/>
          </p:nvPr>
        </p:nvSpPr>
        <p:spPr/>
        <p:txBody>
          <a:bodyPr/>
          <a:lstStyle/>
          <a:p>
            <a:r>
              <a:rPr lang="en-US" b="0" dirty="0"/>
              <a:t>CBT, cognitive behavioral therapy; </a:t>
            </a:r>
            <a:r>
              <a:rPr lang="en-US" b="0" dirty="0" err="1"/>
              <a:t>FFT</a:t>
            </a:r>
            <a:r>
              <a:rPr lang="en-US" b="0" dirty="0"/>
              <a:t>, family focused therapy.</a:t>
            </a:r>
          </a:p>
        </p:txBody>
      </p:sp>
      <p:sp>
        <p:nvSpPr>
          <p:cNvPr id="6" name="Rectangle 5">
            <a:extLst>
              <a:ext uri="{FF2B5EF4-FFF2-40B4-BE49-F238E27FC236}">
                <a16:creationId xmlns:a16="http://schemas.microsoft.com/office/drawing/2014/main" id="{404FA54B-40E7-CFF6-21F0-71B25844310D}"/>
              </a:ext>
            </a:extLst>
          </p:cNvPr>
          <p:cNvSpPr/>
          <p:nvPr/>
        </p:nvSpPr>
        <p:spPr>
          <a:xfrm>
            <a:off x="927463" y="4676503"/>
            <a:ext cx="10654937" cy="14499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57331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a:t>Treatment Course and Outcome</a:t>
            </a:r>
          </a:p>
        </p:txBody>
      </p:sp>
      <p:sp>
        <p:nvSpPr>
          <p:cNvPr id="3" name="Content Placeholder 2"/>
          <p:cNvSpPr>
            <a:spLocks noGrp="1"/>
          </p:cNvSpPr>
          <p:nvPr>
            <p:ph idx="1"/>
          </p:nvPr>
        </p:nvSpPr>
        <p:spPr>
          <a:xfrm>
            <a:off x="609600" y="1308087"/>
            <a:ext cx="10744200" cy="5001271"/>
          </a:xfrm>
        </p:spPr>
        <p:txBody>
          <a:bodyPr>
            <a:normAutofit/>
          </a:bodyPr>
          <a:lstStyle/>
          <a:p>
            <a:pPr>
              <a:spcBef>
                <a:spcPts val="800"/>
              </a:spcBef>
              <a:spcAft>
                <a:spcPts val="800"/>
              </a:spcAft>
            </a:pPr>
            <a:r>
              <a:rPr lang="en-US" dirty="0"/>
              <a:t>After confirming a diagnosis of bipolar disorder, we discussed the condition as well as its treatment and course</a:t>
            </a:r>
          </a:p>
          <a:p>
            <a:pPr>
              <a:spcBef>
                <a:spcPts val="800"/>
              </a:spcBef>
              <a:spcAft>
                <a:spcPts val="800"/>
              </a:spcAft>
            </a:pPr>
            <a:r>
              <a:rPr lang="en-US" dirty="0"/>
              <a:t>We switched MT to lithium monotherapy because of her clear episodes  </a:t>
            </a:r>
          </a:p>
          <a:p>
            <a:pPr lvl="1">
              <a:spcBef>
                <a:spcPts val="800"/>
              </a:spcBef>
              <a:spcAft>
                <a:spcPts val="800"/>
              </a:spcAft>
            </a:pPr>
            <a:r>
              <a:rPr lang="en-US" dirty="0"/>
              <a:t>Once she was at a therapeutic dose, she had marked reduction in suicidal thoughts, anxiety, irritability, impulsivity, hypersexuality</a:t>
            </a:r>
          </a:p>
          <a:p>
            <a:pPr lvl="1">
              <a:spcBef>
                <a:spcPts val="800"/>
              </a:spcBef>
              <a:spcAft>
                <a:spcPts val="800"/>
              </a:spcAft>
            </a:pPr>
            <a:r>
              <a:rPr lang="en-US" dirty="0"/>
              <a:t>CBT and motivational interviewing improved depression symptoms and supported medication adherence and averting alcohol/substance use. Family focused therapy (FFT) was considered, given her family history</a:t>
            </a:r>
          </a:p>
          <a:p>
            <a:pPr lvl="1">
              <a:spcBef>
                <a:spcPts val="800"/>
              </a:spcBef>
              <a:spcAft>
                <a:spcPts val="800"/>
              </a:spcAft>
            </a:pPr>
            <a:r>
              <a:rPr lang="en-US" dirty="0"/>
              <a:t>At times, her suicidal thoughts and hypersexual behaviors would increase; adjusting her lithium dose helped, though it was only very narrowly therapeutic (diarrhea and tremors with a level of 1.4 at 1800 mg/day which went to 0.5 when patient’s dose was divided 600 mg/900 mg, but patient was </a:t>
            </a:r>
            <a:r>
              <a:rPr lang="en-US" b="1" dirty="0"/>
              <a:t>euthymic</a:t>
            </a:r>
            <a:r>
              <a:rPr lang="en-US" dirty="0"/>
              <a:t>)</a:t>
            </a:r>
          </a:p>
        </p:txBody>
      </p:sp>
      <p:sp>
        <p:nvSpPr>
          <p:cNvPr id="5" name="Footer Placeholder 4">
            <a:extLst>
              <a:ext uri="{FF2B5EF4-FFF2-40B4-BE49-F238E27FC236}">
                <a16:creationId xmlns:a16="http://schemas.microsoft.com/office/drawing/2014/main" id="{63F4464E-B7C7-D751-A9A5-40AC2A3EA5CC}"/>
              </a:ext>
            </a:extLst>
          </p:cNvPr>
          <p:cNvSpPr>
            <a:spLocks noGrp="1"/>
          </p:cNvSpPr>
          <p:nvPr>
            <p:ph type="ftr" sz="quarter" idx="3"/>
          </p:nvPr>
        </p:nvSpPr>
        <p:spPr/>
        <p:txBody>
          <a:bodyPr/>
          <a:lstStyle/>
          <a:p>
            <a:r>
              <a:rPr lang="en-US" b="0" dirty="0"/>
              <a:t>CBT, cognitive behavioral therapy; </a:t>
            </a:r>
            <a:r>
              <a:rPr lang="en-US" b="0" dirty="0" err="1"/>
              <a:t>FFT</a:t>
            </a:r>
            <a:r>
              <a:rPr lang="en-US" b="0" dirty="0"/>
              <a:t>, family focused therapy.</a:t>
            </a:r>
          </a:p>
        </p:txBody>
      </p:sp>
    </p:spTree>
    <p:extLst>
      <p:ext uri="{BB962C8B-B14F-4D97-AF65-F5344CB8AC3E}">
        <p14:creationId xmlns:p14="http://schemas.microsoft.com/office/powerpoint/2010/main" val="3752268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70890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US"/>
              <a:t>Treatment Course: Medication Trials</a:t>
            </a:r>
          </a:p>
        </p:txBody>
      </p:sp>
      <p:sp>
        <p:nvSpPr>
          <p:cNvPr id="3" name="Content Placeholder 2"/>
          <p:cNvSpPr>
            <a:spLocks noGrp="1"/>
          </p:cNvSpPr>
          <p:nvPr>
            <p:ph idx="1"/>
          </p:nvPr>
        </p:nvSpPr>
        <p:spPr>
          <a:xfrm>
            <a:off x="458787" y="1293814"/>
            <a:ext cx="6076950" cy="4906570"/>
          </a:xfrm>
        </p:spPr>
        <p:txBody>
          <a:bodyPr>
            <a:normAutofit/>
          </a:bodyPr>
          <a:lstStyle/>
          <a:p>
            <a:pPr>
              <a:spcBef>
                <a:spcPts val="600"/>
              </a:spcBef>
              <a:spcAft>
                <a:spcPts val="600"/>
              </a:spcAft>
            </a:pPr>
            <a:r>
              <a:rPr lang="en-US" sz="1800" dirty="0"/>
              <a:t>Before being seen in our clinic, MT had been given </a:t>
            </a:r>
            <a:r>
              <a:rPr lang="en-US" sz="1800" dirty="0" err="1"/>
              <a:t>cariprazine</a:t>
            </a:r>
            <a:r>
              <a:rPr lang="en-US" sz="1800" dirty="0"/>
              <a:t> 1.5 mg, quetiapine up to 200 mg, and lurasidone plus fluoxetine. These were ineffective or poorly tolerated</a:t>
            </a:r>
          </a:p>
          <a:p>
            <a:pPr>
              <a:spcBef>
                <a:spcPts val="600"/>
              </a:spcBef>
              <a:spcAft>
                <a:spcPts val="600"/>
              </a:spcAft>
            </a:pPr>
            <a:r>
              <a:rPr lang="en-US" sz="1800" dirty="0"/>
              <a:t>She was also given antianxiety medications – hydroxyzine and clonazepam – without benefit</a:t>
            </a:r>
          </a:p>
          <a:p>
            <a:pPr>
              <a:spcBef>
                <a:spcPts val="600"/>
              </a:spcBef>
              <a:spcAft>
                <a:spcPts val="600"/>
              </a:spcAft>
            </a:pPr>
            <a:r>
              <a:rPr lang="en-US" sz="1800" dirty="0"/>
              <a:t>Lurasidone 80 mg was given again with propranolol and gabapentin with slight improvement  </a:t>
            </a:r>
          </a:p>
          <a:p>
            <a:pPr>
              <a:spcBef>
                <a:spcPts val="600"/>
              </a:spcBef>
              <a:spcAft>
                <a:spcPts val="600"/>
              </a:spcAft>
            </a:pPr>
            <a:r>
              <a:rPr lang="en-US" sz="1800" dirty="0"/>
              <a:t>What do these trials and misses suggest?  </a:t>
            </a:r>
          </a:p>
          <a:p>
            <a:pPr marL="800100" lvl="1" indent="-342900">
              <a:spcBef>
                <a:spcPts val="300"/>
              </a:spcBef>
              <a:spcAft>
                <a:spcPts val="300"/>
              </a:spcAft>
              <a:buFont typeface="+mj-lt"/>
              <a:buAutoNum type="alphaUcPeriod"/>
            </a:pPr>
            <a:r>
              <a:rPr lang="en-US" sz="1600" dirty="0"/>
              <a:t>A poor understanding of the diagnosis</a:t>
            </a:r>
          </a:p>
          <a:p>
            <a:pPr marL="800100" lvl="1" indent="-342900">
              <a:spcBef>
                <a:spcPts val="300"/>
              </a:spcBef>
              <a:spcAft>
                <a:spcPts val="300"/>
              </a:spcAft>
              <a:buFont typeface="+mj-lt"/>
              <a:buAutoNum type="alphaUcPeriod"/>
            </a:pPr>
            <a:r>
              <a:rPr lang="en-US" sz="1600" dirty="0"/>
              <a:t>Inadequate understanding of best practice</a:t>
            </a:r>
          </a:p>
          <a:p>
            <a:pPr marL="800100" lvl="1" indent="-342900">
              <a:spcBef>
                <a:spcPts val="300"/>
              </a:spcBef>
              <a:spcAft>
                <a:spcPts val="300"/>
              </a:spcAft>
              <a:buFont typeface="+mj-lt"/>
              <a:buAutoNum type="alphaUcPeriod"/>
            </a:pPr>
            <a:r>
              <a:rPr lang="en-US" sz="1600" dirty="0"/>
              <a:t>No discernable treatment strategy</a:t>
            </a:r>
          </a:p>
          <a:p>
            <a:pPr marL="800100" lvl="1" indent="-342900">
              <a:spcBef>
                <a:spcPts val="300"/>
              </a:spcBef>
              <a:spcAft>
                <a:spcPts val="300"/>
              </a:spcAft>
              <a:buFont typeface="+mj-lt"/>
              <a:buAutoNum type="alphaUcPeriod"/>
            </a:pPr>
            <a:r>
              <a:rPr lang="en-US" sz="1600" dirty="0"/>
              <a:t>All of the above</a:t>
            </a:r>
          </a:p>
          <a:p>
            <a:pPr>
              <a:spcBef>
                <a:spcPts val="600"/>
              </a:spcBef>
              <a:spcAft>
                <a:spcPts val="600"/>
              </a:spcAft>
            </a:pPr>
            <a:endParaRPr lang="en-US" sz="1800" dirty="0"/>
          </a:p>
        </p:txBody>
      </p:sp>
      <p:sp>
        <p:nvSpPr>
          <p:cNvPr id="46" name="Footer Placeholder 45">
            <a:extLst>
              <a:ext uri="{FF2B5EF4-FFF2-40B4-BE49-F238E27FC236}">
                <a16:creationId xmlns:a16="http://schemas.microsoft.com/office/drawing/2014/main" id="{DD30A41F-8281-64E4-E5C8-C551BDC0E551}"/>
              </a:ext>
            </a:extLst>
          </p:cNvPr>
          <p:cNvSpPr>
            <a:spLocks noGrp="1"/>
          </p:cNvSpPr>
          <p:nvPr>
            <p:ph type="ftr" sz="quarter" idx="3"/>
          </p:nvPr>
        </p:nvSpPr>
        <p:spPr/>
        <p:txBody>
          <a:bodyPr/>
          <a:lstStyle/>
          <a:p>
            <a:r>
              <a:rPr lang="en-US" dirty="0"/>
              <a:t>NNT, number needed to treat. </a:t>
            </a:r>
          </a:p>
          <a:p>
            <a:r>
              <a:rPr lang="en-US" dirty="0"/>
              <a:t>Singh, et al. </a:t>
            </a:r>
            <a:r>
              <a:rPr lang="en-US" i="1" dirty="0"/>
              <a:t>Current Neuropsychopharmacology.</a:t>
            </a:r>
            <a:r>
              <a:rPr lang="en-US" dirty="0"/>
              <a:t> 2022.</a:t>
            </a:r>
          </a:p>
        </p:txBody>
      </p:sp>
      <p:sp>
        <p:nvSpPr>
          <p:cNvPr id="2" name="Rectangle 1">
            <a:extLst>
              <a:ext uri="{FF2B5EF4-FFF2-40B4-BE49-F238E27FC236}">
                <a16:creationId xmlns:a16="http://schemas.microsoft.com/office/drawing/2014/main" id="{4A521B13-C1DF-00C1-A612-B0C391A91131}"/>
              </a:ext>
            </a:extLst>
          </p:cNvPr>
          <p:cNvSpPr/>
          <p:nvPr/>
        </p:nvSpPr>
        <p:spPr>
          <a:xfrm>
            <a:off x="458787" y="2479391"/>
            <a:ext cx="6183040" cy="35687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1840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US"/>
              <a:t>Treatment Course: Medication Trials</a:t>
            </a:r>
          </a:p>
        </p:txBody>
      </p:sp>
      <p:sp>
        <p:nvSpPr>
          <p:cNvPr id="3" name="Content Placeholder 2"/>
          <p:cNvSpPr>
            <a:spLocks noGrp="1"/>
          </p:cNvSpPr>
          <p:nvPr>
            <p:ph idx="1"/>
          </p:nvPr>
        </p:nvSpPr>
        <p:spPr>
          <a:xfrm>
            <a:off x="458787" y="1293814"/>
            <a:ext cx="6076950" cy="4906570"/>
          </a:xfrm>
        </p:spPr>
        <p:txBody>
          <a:bodyPr>
            <a:normAutofit/>
          </a:bodyPr>
          <a:lstStyle/>
          <a:p>
            <a:pPr>
              <a:spcBef>
                <a:spcPts val="600"/>
              </a:spcBef>
              <a:spcAft>
                <a:spcPts val="600"/>
              </a:spcAft>
            </a:pPr>
            <a:r>
              <a:rPr lang="en-US" sz="1800" dirty="0"/>
              <a:t>Before being seen in our clinic, MT had been given </a:t>
            </a:r>
            <a:r>
              <a:rPr lang="en-US" sz="1800" dirty="0" err="1"/>
              <a:t>cariprazine</a:t>
            </a:r>
            <a:r>
              <a:rPr lang="en-US" sz="1800" dirty="0"/>
              <a:t> 1.5 mg, quetiapine up to 200 mg, and lurasidone plus fluoxetine. These were ineffective or poorly tolerated</a:t>
            </a:r>
          </a:p>
          <a:p>
            <a:pPr>
              <a:spcBef>
                <a:spcPts val="600"/>
              </a:spcBef>
              <a:spcAft>
                <a:spcPts val="600"/>
              </a:spcAft>
            </a:pPr>
            <a:r>
              <a:rPr lang="en-US" sz="1800" dirty="0"/>
              <a:t>She was also given antianxiety medications – hydroxyzine and clonazepam – without benefit</a:t>
            </a:r>
          </a:p>
          <a:p>
            <a:pPr>
              <a:spcBef>
                <a:spcPts val="600"/>
              </a:spcBef>
              <a:spcAft>
                <a:spcPts val="600"/>
              </a:spcAft>
            </a:pPr>
            <a:r>
              <a:rPr lang="en-US" sz="1800" dirty="0"/>
              <a:t>Lurasidone 80 mg was given again with propranolol and gabapentin with slight improvement  </a:t>
            </a:r>
          </a:p>
          <a:p>
            <a:pPr>
              <a:spcBef>
                <a:spcPts val="600"/>
              </a:spcBef>
              <a:spcAft>
                <a:spcPts val="600"/>
              </a:spcAft>
            </a:pPr>
            <a:r>
              <a:rPr lang="en-US" sz="1800" dirty="0"/>
              <a:t>What do these trials and misses suggest?  </a:t>
            </a:r>
          </a:p>
          <a:p>
            <a:pPr marL="800100" lvl="1" indent="-342900">
              <a:spcBef>
                <a:spcPts val="300"/>
              </a:spcBef>
              <a:spcAft>
                <a:spcPts val="300"/>
              </a:spcAft>
              <a:buFont typeface="+mj-lt"/>
              <a:buAutoNum type="alphaUcPeriod"/>
            </a:pPr>
            <a:r>
              <a:rPr lang="en-US" sz="1600" dirty="0"/>
              <a:t>A poor understanding of the diagnosis</a:t>
            </a:r>
          </a:p>
          <a:p>
            <a:pPr marL="800100" lvl="1" indent="-342900">
              <a:spcBef>
                <a:spcPts val="300"/>
              </a:spcBef>
              <a:spcAft>
                <a:spcPts val="300"/>
              </a:spcAft>
              <a:buFont typeface="+mj-lt"/>
              <a:buAutoNum type="alphaUcPeriod"/>
            </a:pPr>
            <a:r>
              <a:rPr lang="en-US" sz="1600" dirty="0"/>
              <a:t>Inadequate understanding of best practice</a:t>
            </a:r>
          </a:p>
          <a:p>
            <a:pPr marL="800100" lvl="1" indent="-342900">
              <a:spcBef>
                <a:spcPts val="300"/>
              </a:spcBef>
              <a:spcAft>
                <a:spcPts val="300"/>
              </a:spcAft>
              <a:buFont typeface="+mj-lt"/>
              <a:buAutoNum type="alphaUcPeriod"/>
            </a:pPr>
            <a:r>
              <a:rPr lang="en-US" sz="1600" dirty="0"/>
              <a:t>No discernable treatment strategy</a:t>
            </a:r>
          </a:p>
          <a:p>
            <a:pPr marL="800100" lvl="1" indent="-342900">
              <a:spcBef>
                <a:spcPts val="300"/>
              </a:spcBef>
              <a:spcAft>
                <a:spcPts val="300"/>
              </a:spcAft>
              <a:buFont typeface="+mj-lt"/>
              <a:buAutoNum type="alphaUcPeriod"/>
            </a:pPr>
            <a:r>
              <a:rPr lang="en-US" sz="1600" dirty="0"/>
              <a:t>All of the above</a:t>
            </a:r>
          </a:p>
          <a:p>
            <a:pPr>
              <a:spcBef>
                <a:spcPts val="600"/>
              </a:spcBef>
              <a:spcAft>
                <a:spcPts val="600"/>
              </a:spcAft>
            </a:pPr>
            <a:endParaRPr lang="en-US" sz="1800" dirty="0"/>
          </a:p>
        </p:txBody>
      </p:sp>
      <p:sp>
        <p:nvSpPr>
          <p:cNvPr id="46" name="Footer Placeholder 45">
            <a:extLst>
              <a:ext uri="{FF2B5EF4-FFF2-40B4-BE49-F238E27FC236}">
                <a16:creationId xmlns:a16="http://schemas.microsoft.com/office/drawing/2014/main" id="{DD30A41F-8281-64E4-E5C8-C551BDC0E551}"/>
              </a:ext>
            </a:extLst>
          </p:cNvPr>
          <p:cNvSpPr>
            <a:spLocks noGrp="1"/>
          </p:cNvSpPr>
          <p:nvPr>
            <p:ph type="ftr" sz="quarter" idx="3"/>
          </p:nvPr>
        </p:nvSpPr>
        <p:spPr/>
        <p:txBody>
          <a:bodyPr/>
          <a:lstStyle/>
          <a:p>
            <a:r>
              <a:rPr lang="en-US" dirty="0"/>
              <a:t>NNT, number needed to treat. </a:t>
            </a:r>
          </a:p>
          <a:p>
            <a:r>
              <a:rPr lang="en-US" dirty="0"/>
              <a:t>Singh, et al. </a:t>
            </a:r>
            <a:r>
              <a:rPr lang="en-US" i="1" dirty="0"/>
              <a:t>Current Neuropsychopharmacology.</a:t>
            </a:r>
            <a:r>
              <a:rPr lang="en-US" dirty="0"/>
              <a:t> 2022.</a:t>
            </a:r>
          </a:p>
        </p:txBody>
      </p:sp>
      <p:sp>
        <p:nvSpPr>
          <p:cNvPr id="2" name="Rectangle 1">
            <a:extLst>
              <a:ext uri="{FF2B5EF4-FFF2-40B4-BE49-F238E27FC236}">
                <a16:creationId xmlns:a16="http://schemas.microsoft.com/office/drawing/2014/main" id="{4A521B13-C1DF-00C1-A612-B0C391A91131}"/>
              </a:ext>
            </a:extLst>
          </p:cNvPr>
          <p:cNvSpPr/>
          <p:nvPr/>
        </p:nvSpPr>
        <p:spPr>
          <a:xfrm>
            <a:off x="458787" y="3226526"/>
            <a:ext cx="6183040" cy="28215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39937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US"/>
              <a:t>Treatment Course: Medication Trials</a:t>
            </a:r>
          </a:p>
        </p:txBody>
      </p:sp>
      <p:sp>
        <p:nvSpPr>
          <p:cNvPr id="3" name="Content Placeholder 2"/>
          <p:cNvSpPr>
            <a:spLocks noGrp="1"/>
          </p:cNvSpPr>
          <p:nvPr>
            <p:ph idx="1"/>
          </p:nvPr>
        </p:nvSpPr>
        <p:spPr>
          <a:xfrm>
            <a:off x="458787" y="1293814"/>
            <a:ext cx="6076950" cy="4906570"/>
          </a:xfrm>
        </p:spPr>
        <p:txBody>
          <a:bodyPr>
            <a:normAutofit/>
          </a:bodyPr>
          <a:lstStyle/>
          <a:p>
            <a:pPr>
              <a:spcBef>
                <a:spcPts val="600"/>
              </a:spcBef>
              <a:spcAft>
                <a:spcPts val="600"/>
              </a:spcAft>
            </a:pPr>
            <a:r>
              <a:rPr lang="en-US" sz="1800" dirty="0"/>
              <a:t>Before being seen in our clinic, MT had been given </a:t>
            </a:r>
            <a:r>
              <a:rPr lang="en-US" sz="1800" dirty="0" err="1"/>
              <a:t>cariprazine</a:t>
            </a:r>
            <a:r>
              <a:rPr lang="en-US" sz="1800" dirty="0"/>
              <a:t> 1.5 mg, quetiapine up to 200 mg, and lurasidone plus fluoxetine. These were ineffective or poorly tolerated</a:t>
            </a:r>
          </a:p>
          <a:p>
            <a:pPr>
              <a:spcBef>
                <a:spcPts val="600"/>
              </a:spcBef>
              <a:spcAft>
                <a:spcPts val="600"/>
              </a:spcAft>
            </a:pPr>
            <a:r>
              <a:rPr lang="en-US" sz="1800" dirty="0"/>
              <a:t>She was also given antianxiety medications – hydroxyzine and clonazepam – without benefit</a:t>
            </a:r>
          </a:p>
          <a:p>
            <a:pPr>
              <a:spcBef>
                <a:spcPts val="600"/>
              </a:spcBef>
              <a:spcAft>
                <a:spcPts val="600"/>
              </a:spcAft>
            </a:pPr>
            <a:r>
              <a:rPr lang="en-US" sz="1800" dirty="0"/>
              <a:t>Lurasidone 80 mg was given again with propranolol and gabapentin with slight improvement  </a:t>
            </a:r>
          </a:p>
          <a:p>
            <a:pPr>
              <a:spcBef>
                <a:spcPts val="600"/>
              </a:spcBef>
              <a:spcAft>
                <a:spcPts val="600"/>
              </a:spcAft>
            </a:pPr>
            <a:r>
              <a:rPr lang="en-US" sz="1800" dirty="0"/>
              <a:t>What do these trials and misses suggest?  </a:t>
            </a:r>
          </a:p>
          <a:p>
            <a:pPr marL="800100" lvl="1" indent="-342900">
              <a:spcBef>
                <a:spcPts val="300"/>
              </a:spcBef>
              <a:spcAft>
                <a:spcPts val="300"/>
              </a:spcAft>
              <a:buFont typeface="+mj-lt"/>
              <a:buAutoNum type="alphaUcPeriod"/>
            </a:pPr>
            <a:r>
              <a:rPr lang="en-US" sz="1600" dirty="0"/>
              <a:t>A poor understanding of the diagnosis</a:t>
            </a:r>
          </a:p>
          <a:p>
            <a:pPr marL="800100" lvl="1" indent="-342900">
              <a:spcBef>
                <a:spcPts val="300"/>
              </a:spcBef>
              <a:spcAft>
                <a:spcPts val="300"/>
              </a:spcAft>
              <a:buFont typeface="+mj-lt"/>
              <a:buAutoNum type="alphaUcPeriod"/>
            </a:pPr>
            <a:r>
              <a:rPr lang="en-US" sz="1600" dirty="0"/>
              <a:t>Inadequate understanding of best practice</a:t>
            </a:r>
          </a:p>
          <a:p>
            <a:pPr marL="800100" lvl="1" indent="-342900">
              <a:spcBef>
                <a:spcPts val="300"/>
              </a:spcBef>
              <a:spcAft>
                <a:spcPts val="300"/>
              </a:spcAft>
              <a:buFont typeface="+mj-lt"/>
              <a:buAutoNum type="alphaUcPeriod"/>
            </a:pPr>
            <a:r>
              <a:rPr lang="en-US" sz="1600" dirty="0"/>
              <a:t>No discernable treatment strategy</a:t>
            </a:r>
          </a:p>
          <a:p>
            <a:pPr marL="800100" lvl="1" indent="-342900">
              <a:spcBef>
                <a:spcPts val="300"/>
              </a:spcBef>
              <a:spcAft>
                <a:spcPts val="300"/>
              </a:spcAft>
              <a:buFont typeface="+mj-lt"/>
              <a:buAutoNum type="alphaUcPeriod"/>
            </a:pPr>
            <a:r>
              <a:rPr lang="en-US" sz="1600" dirty="0"/>
              <a:t>All of the above</a:t>
            </a:r>
          </a:p>
          <a:p>
            <a:pPr>
              <a:spcBef>
                <a:spcPts val="600"/>
              </a:spcBef>
              <a:spcAft>
                <a:spcPts val="600"/>
              </a:spcAft>
            </a:pPr>
            <a:endParaRPr lang="en-US" sz="1800" dirty="0"/>
          </a:p>
        </p:txBody>
      </p:sp>
      <p:sp>
        <p:nvSpPr>
          <p:cNvPr id="46" name="Footer Placeholder 45">
            <a:extLst>
              <a:ext uri="{FF2B5EF4-FFF2-40B4-BE49-F238E27FC236}">
                <a16:creationId xmlns:a16="http://schemas.microsoft.com/office/drawing/2014/main" id="{DD30A41F-8281-64E4-E5C8-C551BDC0E551}"/>
              </a:ext>
            </a:extLst>
          </p:cNvPr>
          <p:cNvSpPr>
            <a:spLocks noGrp="1"/>
          </p:cNvSpPr>
          <p:nvPr>
            <p:ph type="ftr" sz="quarter" idx="3"/>
          </p:nvPr>
        </p:nvSpPr>
        <p:spPr/>
        <p:txBody>
          <a:bodyPr/>
          <a:lstStyle/>
          <a:p>
            <a:r>
              <a:rPr lang="en-US" dirty="0"/>
              <a:t>NNT, number needed to treat. </a:t>
            </a:r>
          </a:p>
          <a:p>
            <a:r>
              <a:rPr lang="en-US" dirty="0"/>
              <a:t>Singh, et al. </a:t>
            </a:r>
            <a:r>
              <a:rPr lang="en-US" i="1" dirty="0"/>
              <a:t>Current Neuropsychopharmacology.</a:t>
            </a:r>
            <a:r>
              <a:rPr lang="en-US" dirty="0"/>
              <a:t> 2022.</a:t>
            </a:r>
          </a:p>
        </p:txBody>
      </p:sp>
      <p:sp>
        <p:nvSpPr>
          <p:cNvPr id="2" name="Rectangle 1">
            <a:extLst>
              <a:ext uri="{FF2B5EF4-FFF2-40B4-BE49-F238E27FC236}">
                <a16:creationId xmlns:a16="http://schemas.microsoft.com/office/drawing/2014/main" id="{4A521B13-C1DF-00C1-A612-B0C391A91131}"/>
              </a:ext>
            </a:extLst>
          </p:cNvPr>
          <p:cNvSpPr/>
          <p:nvPr/>
        </p:nvSpPr>
        <p:spPr>
          <a:xfrm>
            <a:off x="352697" y="3905794"/>
            <a:ext cx="6183040" cy="2142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44649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US"/>
              <a:t>Treatment Course: Medication Trials</a:t>
            </a:r>
          </a:p>
        </p:txBody>
      </p:sp>
      <p:sp>
        <p:nvSpPr>
          <p:cNvPr id="3" name="Content Placeholder 2"/>
          <p:cNvSpPr>
            <a:spLocks noGrp="1"/>
          </p:cNvSpPr>
          <p:nvPr>
            <p:ph idx="1"/>
          </p:nvPr>
        </p:nvSpPr>
        <p:spPr>
          <a:xfrm>
            <a:off x="458787" y="1293814"/>
            <a:ext cx="6076950" cy="4906570"/>
          </a:xfrm>
        </p:spPr>
        <p:txBody>
          <a:bodyPr>
            <a:normAutofit/>
          </a:bodyPr>
          <a:lstStyle/>
          <a:p>
            <a:pPr>
              <a:spcBef>
                <a:spcPts val="600"/>
              </a:spcBef>
              <a:spcAft>
                <a:spcPts val="600"/>
              </a:spcAft>
            </a:pPr>
            <a:r>
              <a:rPr lang="en-US" sz="1800" dirty="0"/>
              <a:t>Before being seen in our clinic, MT had been given </a:t>
            </a:r>
            <a:r>
              <a:rPr lang="en-US" sz="1800" dirty="0" err="1"/>
              <a:t>cariprazine</a:t>
            </a:r>
            <a:r>
              <a:rPr lang="en-US" sz="1800" dirty="0"/>
              <a:t> 1.5 mg, quetiapine up to 200 mg, and lurasidone plus fluoxetine. These were ineffective or poorly tolerated</a:t>
            </a:r>
          </a:p>
          <a:p>
            <a:pPr>
              <a:spcBef>
                <a:spcPts val="600"/>
              </a:spcBef>
              <a:spcAft>
                <a:spcPts val="600"/>
              </a:spcAft>
            </a:pPr>
            <a:r>
              <a:rPr lang="en-US" sz="1800" dirty="0"/>
              <a:t>She was also given antianxiety medications – hydroxyzine and clonazepam – without benefit</a:t>
            </a:r>
          </a:p>
          <a:p>
            <a:pPr>
              <a:spcBef>
                <a:spcPts val="600"/>
              </a:spcBef>
              <a:spcAft>
                <a:spcPts val="600"/>
              </a:spcAft>
            </a:pPr>
            <a:r>
              <a:rPr lang="en-US" sz="1800" dirty="0"/>
              <a:t>Lurasidone 80 mg was given again with propranolol and gabapentin with slight improvement  </a:t>
            </a:r>
          </a:p>
          <a:p>
            <a:pPr>
              <a:spcBef>
                <a:spcPts val="600"/>
              </a:spcBef>
              <a:spcAft>
                <a:spcPts val="600"/>
              </a:spcAft>
            </a:pPr>
            <a:r>
              <a:rPr lang="en-US" sz="1800" dirty="0"/>
              <a:t>What do these trials and misses suggest?  </a:t>
            </a:r>
          </a:p>
          <a:p>
            <a:pPr marL="800100" lvl="1" indent="-342900">
              <a:spcBef>
                <a:spcPts val="300"/>
              </a:spcBef>
              <a:spcAft>
                <a:spcPts val="300"/>
              </a:spcAft>
              <a:buFont typeface="+mj-lt"/>
              <a:buAutoNum type="alphaUcPeriod"/>
            </a:pPr>
            <a:r>
              <a:rPr lang="en-US" sz="1600" dirty="0"/>
              <a:t>A poor understanding of the diagnosis</a:t>
            </a:r>
          </a:p>
          <a:p>
            <a:pPr marL="800100" lvl="1" indent="-342900">
              <a:spcBef>
                <a:spcPts val="300"/>
              </a:spcBef>
              <a:spcAft>
                <a:spcPts val="300"/>
              </a:spcAft>
              <a:buFont typeface="+mj-lt"/>
              <a:buAutoNum type="alphaUcPeriod"/>
            </a:pPr>
            <a:r>
              <a:rPr lang="en-US" sz="1600" dirty="0"/>
              <a:t>Inadequate understanding of best practice</a:t>
            </a:r>
          </a:p>
          <a:p>
            <a:pPr marL="800100" lvl="1" indent="-342900">
              <a:spcBef>
                <a:spcPts val="300"/>
              </a:spcBef>
              <a:spcAft>
                <a:spcPts val="300"/>
              </a:spcAft>
              <a:buFont typeface="+mj-lt"/>
              <a:buAutoNum type="alphaUcPeriod"/>
            </a:pPr>
            <a:r>
              <a:rPr lang="en-US" sz="1600" dirty="0"/>
              <a:t>No discernable treatment strategy</a:t>
            </a:r>
          </a:p>
          <a:p>
            <a:pPr marL="800100" lvl="1" indent="-342900">
              <a:spcBef>
                <a:spcPts val="300"/>
              </a:spcBef>
              <a:spcAft>
                <a:spcPts val="300"/>
              </a:spcAft>
              <a:buFont typeface="+mj-lt"/>
              <a:buAutoNum type="alphaUcPeriod"/>
            </a:pPr>
            <a:r>
              <a:rPr lang="en-US" sz="1600" dirty="0"/>
              <a:t>All of the above</a:t>
            </a:r>
          </a:p>
          <a:p>
            <a:pPr>
              <a:spcBef>
                <a:spcPts val="600"/>
              </a:spcBef>
              <a:spcAft>
                <a:spcPts val="600"/>
              </a:spcAft>
            </a:pPr>
            <a:endParaRPr lang="en-US" sz="1800" dirty="0"/>
          </a:p>
        </p:txBody>
      </p:sp>
      <p:sp>
        <p:nvSpPr>
          <p:cNvPr id="46" name="Footer Placeholder 45">
            <a:extLst>
              <a:ext uri="{FF2B5EF4-FFF2-40B4-BE49-F238E27FC236}">
                <a16:creationId xmlns:a16="http://schemas.microsoft.com/office/drawing/2014/main" id="{DD30A41F-8281-64E4-E5C8-C551BDC0E551}"/>
              </a:ext>
            </a:extLst>
          </p:cNvPr>
          <p:cNvSpPr>
            <a:spLocks noGrp="1"/>
          </p:cNvSpPr>
          <p:nvPr>
            <p:ph type="ftr" sz="quarter" idx="3"/>
          </p:nvPr>
        </p:nvSpPr>
        <p:spPr/>
        <p:txBody>
          <a:bodyPr/>
          <a:lstStyle/>
          <a:p>
            <a:r>
              <a:rPr lang="en-US" dirty="0"/>
              <a:t>NNT, number needed to treat. </a:t>
            </a:r>
          </a:p>
          <a:p>
            <a:r>
              <a:rPr lang="en-US" dirty="0"/>
              <a:t>Singh, et al. </a:t>
            </a:r>
            <a:r>
              <a:rPr lang="en-US" i="1" dirty="0"/>
              <a:t>Current Neuropsychopharmacology.</a:t>
            </a:r>
            <a:r>
              <a:rPr lang="en-US" dirty="0"/>
              <a:t> 2022.</a:t>
            </a:r>
          </a:p>
        </p:txBody>
      </p:sp>
    </p:spTree>
    <p:extLst>
      <p:ext uri="{BB962C8B-B14F-4D97-AF65-F5344CB8AC3E}">
        <p14:creationId xmlns:p14="http://schemas.microsoft.com/office/powerpoint/2010/main" val="1374594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US"/>
              <a:t>Treatment Course: Medication Trials</a:t>
            </a:r>
          </a:p>
        </p:txBody>
      </p:sp>
      <p:sp>
        <p:nvSpPr>
          <p:cNvPr id="3" name="Content Placeholder 2"/>
          <p:cNvSpPr>
            <a:spLocks noGrp="1"/>
          </p:cNvSpPr>
          <p:nvPr>
            <p:ph idx="1"/>
          </p:nvPr>
        </p:nvSpPr>
        <p:spPr>
          <a:xfrm>
            <a:off x="458787" y="1293814"/>
            <a:ext cx="6076950" cy="4906570"/>
          </a:xfrm>
        </p:spPr>
        <p:txBody>
          <a:bodyPr>
            <a:normAutofit/>
          </a:bodyPr>
          <a:lstStyle/>
          <a:p>
            <a:pPr>
              <a:spcBef>
                <a:spcPts val="600"/>
              </a:spcBef>
              <a:spcAft>
                <a:spcPts val="600"/>
              </a:spcAft>
            </a:pPr>
            <a:r>
              <a:rPr lang="en-US" sz="1800" dirty="0"/>
              <a:t>Before being seen in our clinic, MT had been given </a:t>
            </a:r>
            <a:r>
              <a:rPr lang="en-US" sz="1800" dirty="0" err="1"/>
              <a:t>cariprazine</a:t>
            </a:r>
            <a:r>
              <a:rPr lang="en-US" sz="1800" dirty="0"/>
              <a:t> 1.5 mg, quetiapine up to 200 mg, and lurasidone plus fluoxetine. These were ineffective or poorly tolerated</a:t>
            </a:r>
          </a:p>
          <a:p>
            <a:pPr>
              <a:spcBef>
                <a:spcPts val="600"/>
              </a:spcBef>
              <a:spcAft>
                <a:spcPts val="600"/>
              </a:spcAft>
            </a:pPr>
            <a:r>
              <a:rPr lang="en-US" sz="1800" dirty="0"/>
              <a:t>She was also given antianxiety medications – hydroxyzine and clonazepam – without benefit</a:t>
            </a:r>
          </a:p>
          <a:p>
            <a:pPr>
              <a:spcBef>
                <a:spcPts val="600"/>
              </a:spcBef>
              <a:spcAft>
                <a:spcPts val="600"/>
              </a:spcAft>
            </a:pPr>
            <a:r>
              <a:rPr lang="en-US" sz="1800" dirty="0"/>
              <a:t>Lurasidone 80 mg was given again with propranolol and gabapentin with slight improvement  </a:t>
            </a:r>
          </a:p>
          <a:p>
            <a:pPr>
              <a:spcBef>
                <a:spcPts val="600"/>
              </a:spcBef>
              <a:spcAft>
                <a:spcPts val="600"/>
              </a:spcAft>
            </a:pPr>
            <a:r>
              <a:rPr lang="en-US" sz="1800" dirty="0"/>
              <a:t>What do these trials and misses suggest?  </a:t>
            </a:r>
          </a:p>
          <a:p>
            <a:pPr marL="800100" lvl="1" indent="-342900">
              <a:spcBef>
                <a:spcPts val="300"/>
              </a:spcBef>
              <a:spcAft>
                <a:spcPts val="300"/>
              </a:spcAft>
              <a:buFont typeface="+mj-lt"/>
              <a:buAutoNum type="alphaUcPeriod"/>
            </a:pPr>
            <a:r>
              <a:rPr lang="en-US" sz="1600" dirty="0"/>
              <a:t>A poor understanding of the diagnosis</a:t>
            </a:r>
          </a:p>
          <a:p>
            <a:pPr marL="800100" lvl="1" indent="-342900">
              <a:spcBef>
                <a:spcPts val="300"/>
              </a:spcBef>
              <a:spcAft>
                <a:spcPts val="300"/>
              </a:spcAft>
              <a:buFont typeface="+mj-lt"/>
              <a:buAutoNum type="alphaUcPeriod"/>
            </a:pPr>
            <a:r>
              <a:rPr lang="en-US" sz="1600" dirty="0"/>
              <a:t>Inadequate understanding of best practice</a:t>
            </a:r>
          </a:p>
          <a:p>
            <a:pPr marL="800100" lvl="1" indent="-342900">
              <a:spcBef>
                <a:spcPts val="300"/>
              </a:spcBef>
              <a:spcAft>
                <a:spcPts val="300"/>
              </a:spcAft>
              <a:buFont typeface="+mj-lt"/>
              <a:buAutoNum type="alphaUcPeriod"/>
            </a:pPr>
            <a:r>
              <a:rPr lang="en-US" sz="1600" dirty="0"/>
              <a:t>No discernable treatment strategy</a:t>
            </a:r>
          </a:p>
          <a:p>
            <a:pPr marL="800100" lvl="1" indent="-342900">
              <a:spcBef>
                <a:spcPts val="300"/>
              </a:spcBef>
              <a:spcAft>
                <a:spcPts val="300"/>
              </a:spcAft>
              <a:buFont typeface="+mj-lt"/>
              <a:buAutoNum type="alphaUcPeriod"/>
            </a:pPr>
            <a:r>
              <a:rPr lang="en-US" sz="1600" dirty="0"/>
              <a:t>All of the above</a:t>
            </a:r>
          </a:p>
          <a:p>
            <a:pPr>
              <a:spcBef>
                <a:spcPts val="600"/>
              </a:spcBef>
              <a:spcAft>
                <a:spcPts val="600"/>
              </a:spcAft>
            </a:pPr>
            <a:endParaRPr lang="en-US" sz="1800" dirty="0"/>
          </a:p>
        </p:txBody>
      </p:sp>
      <p:grpSp>
        <p:nvGrpSpPr>
          <p:cNvPr id="47" name="Group 46">
            <a:extLst>
              <a:ext uri="{FF2B5EF4-FFF2-40B4-BE49-F238E27FC236}">
                <a16:creationId xmlns:a16="http://schemas.microsoft.com/office/drawing/2014/main" id="{6C482ED9-82FD-1BA8-36B2-7A1C17CF7AA6}"/>
              </a:ext>
            </a:extLst>
          </p:cNvPr>
          <p:cNvGrpSpPr/>
          <p:nvPr/>
        </p:nvGrpSpPr>
        <p:grpSpPr>
          <a:xfrm>
            <a:off x="6861897" y="1290652"/>
            <a:ext cx="4885965" cy="5188846"/>
            <a:chOff x="6914149" y="1133896"/>
            <a:chExt cx="4885965" cy="5188846"/>
          </a:xfrm>
        </p:grpSpPr>
        <p:sp>
          <p:nvSpPr>
            <p:cNvPr id="8" name="TextBox 7"/>
            <p:cNvSpPr txBox="1">
              <a:spLocks noChangeArrowheads="1"/>
            </p:cNvSpPr>
            <p:nvPr/>
          </p:nvSpPr>
          <p:spPr bwMode="auto">
            <a:xfrm>
              <a:off x="7284696" y="1133896"/>
              <a:ext cx="3978275" cy="646113"/>
            </a:xfrm>
            <a:prstGeom prst="rect">
              <a:avLst/>
            </a:prstGeom>
            <a:noFill/>
            <a:ln w="9525">
              <a:noFill/>
              <a:miter lim="800000"/>
              <a:headEnd/>
              <a:tailEnd/>
            </a:ln>
          </p:spPr>
          <p:txBody>
            <a:bodyPr>
              <a:spAutoFit/>
            </a:bodyPr>
            <a:lstStyle/>
            <a:p>
              <a:r>
                <a:rPr lang="en-US" dirty="0"/>
                <a:t>Lurasidone Open Label Extension for Bipolar I Depression in 10-17 y/o</a:t>
              </a:r>
            </a:p>
          </p:txBody>
        </p:sp>
        <p:sp>
          <p:nvSpPr>
            <p:cNvPr id="42" name="TextBox 41">
              <a:extLst>
                <a:ext uri="{FF2B5EF4-FFF2-40B4-BE49-F238E27FC236}">
                  <a16:creationId xmlns:a16="http://schemas.microsoft.com/office/drawing/2014/main" id="{E68F4E84-7990-64C1-E2E2-0C8F6B02BCB1}"/>
                </a:ext>
              </a:extLst>
            </p:cNvPr>
            <p:cNvSpPr txBox="1"/>
            <p:nvPr/>
          </p:nvSpPr>
          <p:spPr>
            <a:xfrm>
              <a:off x="7830157" y="1870796"/>
              <a:ext cx="2465740" cy="707886"/>
            </a:xfrm>
            <a:prstGeom prst="rect">
              <a:avLst/>
            </a:prstGeom>
            <a:noFill/>
          </p:spPr>
          <p:txBody>
            <a:bodyPr wrap="none" rtlCol="0">
              <a:spAutoFit/>
            </a:bodyPr>
            <a:lstStyle/>
            <a:p>
              <a:pPr algn="ctr"/>
              <a:r>
                <a:rPr lang="en-US" sz="2000" dirty="0"/>
                <a:t>Residual Symptoms</a:t>
              </a:r>
            </a:p>
            <a:p>
              <a:pPr algn="ctr"/>
              <a:r>
                <a:rPr lang="en-US" sz="2000" dirty="0"/>
                <a:t>Sleep + Irritability</a:t>
              </a:r>
            </a:p>
          </p:txBody>
        </p:sp>
        <p:grpSp>
          <p:nvGrpSpPr>
            <p:cNvPr id="45" name="Group 44">
              <a:extLst>
                <a:ext uri="{FF2B5EF4-FFF2-40B4-BE49-F238E27FC236}">
                  <a16:creationId xmlns:a16="http://schemas.microsoft.com/office/drawing/2014/main" id="{FD94463B-1020-476D-75D5-6B90CF02A91B}"/>
                </a:ext>
              </a:extLst>
            </p:cNvPr>
            <p:cNvGrpSpPr/>
            <p:nvPr/>
          </p:nvGrpSpPr>
          <p:grpSpPr>
            <a:xfrm>
              <a:off x="6914149" y="2611126"/>
              <a:ext cx="4885965" cy="3711616"/>
              <a:chOff x="6914149" y="2611126"/>
              <a:chExt cx="4885965" cy="3711616"/>
            </a:xfrm>
          </p:grpSpPr>
          <p:cxnSp>
            <p:nvCxnSpPr>
              <p:cNvPr id="9" name="Straight Connector 8">
                <a:extLst>
                  <a:ext uri="{FF2B5EF4-FFF2-40B4-BE49-F238E27FC236}">
                    <a16:creationId xmlns:a16="http://schemas.microsoft.com/office/drawing/2014/main" id="{4B732A3A-9B3E-80DF-85F6-F90D9B577338}"/>
                  </a:ext>
                </a:extLst>
              </p:cNvPr>
              <p:cNvCxnSpPr/>
              <p:nvPr/>
            </p:nvCxnSpPr>
            <p:spPr>
              <a:xfrm>
                <a:off x="7367588" y="5172075"/>
                <a:ext cx="3183722"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7D939E5-3449-09A2-A026-C64218EC692D}"/>
                  </a:ext>
                </a:extLst>
              </p:cNvPr>
              <p:cNvCxnSpPr>
                <a:cxnSpLocks/>
              </p:cNvCxnSpPr>
              <p:nvPr/>
            </p:nvCxnSpPr>
            <p:spPr>
              <a:xfrm flipV="1">
                <a:off x="7400925" y="2754313"/>
                <a:ext cx="0" cy="2417762"/>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FAA9656-B5B2-1DE9-8F05-441964E05E85}"/>
                  </a:ext>
                </a:extLst>
              </p:cNvPr>
              <p:cNvCxnSpPr>
                <a:cxnSpLocks/>
              </p:cNvCxnSpPr>
              <p:nvPr/>
            </p:nvCxnSpPr>
            <p:spPr>
              <a:xfrm>
                <a:off x="7367588" y="4902679"/>
                <a:ext cx="33337"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77D7174-7E80-3846-9295-60164758EFCF}"/>
                  </a:ext>
                </a:extLst>
              </p:cNvPr>
              <p:cNvCxnSpPr>
                <a:cxnSpLocks/>
              </p:cNvCxnSpPr>
              <p:nvPr/>
            </p:nvCxnSpPr>
            <p:spPr>
              <a:xfrm>
                <a:off x="7367588" y="4635500"/>
                <a:ext cx="33337"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0396464-E5B4-5757-0F9A-998D6CAAE524}"/>
                  </a:ext>
                </a:extLst>
              </p:cNvPr>
              <p:cNvCxnSpPr>
                <a:cxnSpLocks/>
              </p:cNvCxnSpPr>
              <p:nvPr/>
            </p:nvCxnSpPr>
            <p:spPr>
              <a:xfrm>
                <a:off x="7367588" y="4367213"/>
                <a:ext cx="33337"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0561C35A-AF9F-8000-3046-3CC2B7EEC114}"/>
                  </a:ext>
                </a:extLst>
              </p:cNvPr>
              <p:cNvCxnSpPr>
                <a:cxnSpLocks/>
              </p:cNvCxnSpPr>
              <p:nvPr/>
            </p:nvCxnSpPr>
            <p:spPr>
              <a:xfrm>
                <a:off x="7367588" y="4097338"/>
                <a:ext cx="33337"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BB58D23-963B-5C9C-102E-88FC8FAEF9AC}"/>
                  </a:ext>
                </a:extLst>
              </p:cNvPr>
              <p:cNvCxnSpPr>
                <a:cxnSpLocks/>
              </p:cNvCxnSpPr>
              <p:nvPr/>
            </p:nvCxnSpPr>
            <p:spPr>
              <a:xfrm>
                <a:off x="7367588" y="3830159"/>
                <a:ext cx="33337"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91FCEEA-F72D-FF62-05E8-56B1C6A50774}"/>
                  </a:ext>
                </a:extLst>
              </p:cNvPr>
              <p:cNvCxnSpPr>
                <a:cxnSpLocks/>
              </p:cNvCxnSpPr>
              <p:nvPr/>
            </p:nvCxnSpPr>
            <p:spPr>
              <a:xfrm>
                <a:off x="7367588" y="3561872"/>
                <a:ext cx="33337"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C22D2E1-1D59-59C8-D8C5-21A902E114FF}"/>
                  </a:ext>
                </a:extLst>
              </p:cNvPr>
              <p:cNvCxnSpPr>
                <a:cxnSpLocks/>
              </p:cNvCxnSpPr>
              <p:nvPr/>
            </p:nvCxnSpPr>
            <p:spPr>
              <a:xfrm>
                <a:off x="7367587" y="3292475"/>
                <a:ext cx="33337"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756861A-054C-07F3-E2C5-74F21DB5AD94}"/>
                  </a:ext>
                </a:extLst>
              </p:cNvPr>
              <p:cNvCxnSpPr>
                <a:cxnSpLocks/>
              </p:cNvCxnSpPr>
              <p:nvPr/>
            </p:nvCxnSpPr>
            <p:spPr>
              <a:xfrm>
                <a:off x="7367587" y="3025296"/>
                <a:ext cx="33337"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3B3ED31-F6B3-DA93-8D22-B221F501021F}"/>
                  </a:ext>
                </a:extLst>
              </p:cNvPr>
              <p:cNvCxnSpPr>
                <a:cxnSpLocks/>
              </p:cNvCxnSpPr>
              <p:nvPr/>
            </p:nvCxnSpPr>
            <p:spPr>
              <a:xfrm>
                <a:off x="7367587" y="2754313"/>
                <a:ext cx="44052"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37A31037-A0EF-FC38-4D43-18EB66DD671D}"/>
                  </a:ext>
                </a:extLst>
              </p:cNvPr>
              <p:cNvSpPr txBox="1"/>
              <p:nvPr/>
            </p:nvSpPr>
            <p:spPr>
              <a:xfrm>
                <a:off x="7192505" y="5056760"/>
                <a:ext cx="248786" cy="230832"/>
              </a:xfrm>
              <a:prstGeom prst="rect">
                <a:avLst/>
              </a:prstGeom>
              <a:noFill/>
            </p:spPr>
            <p:txBody>
              <a:bodyPr wrap="none" rtlCol="0">
                <a:spAutoFit/>
              </a:bodyPr>
              <a:lstStyle/>
              <a:p>
                <a:pPr algn="r"/>
                <a:r>
                  <a:rPr lang="en-US" sz="900" b="1" dirty="0"/>
                  <a:t>0</a:t>
                </a:r>
              </a:p>
            </p:txBody>
          </p:sp>
          <p:sp>
            <p:nvSpPr>
              <p:cNvPr id="28" name="TextBox 27">
                <a:extLst>
                  <a:ext uri="{FF2B5EF4-FFF2-40B4-BE49-F238E27FC236}">
                    <a16:creationId xmlns:a16="http://schemas.microsoft.com/office/drawing/2014/main" id="{0BD3215F-6FAA-98CA-D9EC-6C61D7B14F7B}"/>
                  </a:ext>
                </a:extLst>
              </p:cNvPr>
              <p:cNvSpPr txBox="1"/>
              <p:nvPr/>
            </p:nvSpPr>
            <p:spPr>
              <a:xfrm>
                <a:off x="7128243" y="4791049"/>
                <a:ext cx="312906" cy="230832"/>
              </a:xfrm>
              <a:prstGeom prst="rect">
                <a:avLst/>
              </a:prstGeom>
              <a:noFill/>
            </p:spPr>
            <p:txBody>
              <a:bodyPr wrap="none" rtlCol="0">
                <a:spAutoFit/>
              </a:bodyPr>
              <a:lstStyle/>
              <a:p>
                <a:pPr algn="r"/>
                <a:r>
                  <a:rPr lang="en-US" sz="900" b="1" dirty="0"/>
                  <a:t>10</a:t>
                </a:r>
              </a:p>
            </p:txBody>
          </p:sp>
          <p:sp>
            <p:nvSpPr>
              <p:cNvPr id="29" name="TextBox 28">
                <a:extLst>
                  <a:ext uri="{FF2B5EF4-FFF2-40B4-BE49-F238E27FC236}">
                    <a16:creationId xmlns:a16="http://schemas.microsoft.com/office/drawing/2014/main" id="{E598F30F-905B-A73E-EA2F-9C83BD2E5202}"/>
                  </a:ext>
                </a:extLst>
              </p:cNvPr>
              <p:cNvSpPr txBox="1"/>
              <p:nvPr/>
            </p:nvSpPr>
            <p:spPr>
              <a:xfrm>
                <a:off x="7129534" y="4521770"/>
                <a:ext cx="312906" cy="230832"/>
              </a:xfrm>
              <a:prstGeom prst="rect">
                <a:avLst/>
              </a:prstGeom>
              <a:noFill/>
            </p:spPr>
            <p:txBody>
              <a:bodyPr wrap="none" rtlCol="0">
                <a:spAutoFit/>
              </a:bodyPr>
              <a:lstStyle/>
              <a:p>
                <a:pPr algn="r"/>
                <a:r>
                  <a:rPr lang="en-US" sz="900" b="1" dirty="0"/>
                  <a:t>20</a:t>
                </a:r>
              </a:p>
            </p:txBody>
          </p:sp>
          <p:sp>
            <p:nvSpPr>
              <p:cNvPr id="30" name="TextBox 29">
                <a:extLst>
                  <a:ext uri="{FF2B5EF4-FFF2-40B4-BE49-F238E27FC236}">
                    <a16:creationId xmlns:a16="http://schemas.microsoft.com/office/drawing/2014/main" id="{80E8FA0F-07F3-261A-8A27-451115EE027B}"/>
                  </a:ext>
                </a:extLst>
              </p:cNvPr>
              <p:cNvSpPr txBox="1"/>
              <p:nvPr/>
            </p:nvSpPr>
            <p:spPr>
              <a:xfrm>
                <a:off x="7129533" y="4251887"/>
                <a:ext cx="312906" cy="230832"/>
              </a:xfrm>
              <a:prstGeom prst="rect">
                <a:avLst/>
              </a:prstGeom>
              <a:noFill/>
            </p:spPr>
            <p:txBody>
              <a:bodyPr wrap="none" rtlCol="0">
                <a:spAutoFit/>
              </a:bodyPr>
              <a:lstStyle/>
              <a:p>
                <a:pPr algn="r"/>
                <a:r>
                  <a:rPr lang="en-US" sz="900" b="1" dirty="0"/>
                  <a:t>30</a:t>
                </a:r>
              </a:p>
            </p:txBody>
          </p:sp>
          <p:sp>
            <p:nvSpPr>
              <p:cNvPr id="31" name="TextBox 30">
                <a:extLst>
                  <a:ext uri="{FF2B5EF4-FFF2-40B4-BE49-F238E27FC236}">
                    <a16:creationId xmlns:a16="http://schemas.microsoft.com/office/drawing/2014/main" id="{48BD4061-AE59-45E9-1A80-456AC34B84C2}"/>
                  </a:ext>
                </a:extLst>
              </p:cNvPr>
              <p:cNvSpPr txBox="1"/>
              <p:nvPr/>
            </p:nvSpPr>
            <p:spPr>
              <a:xfrm>
                <a:off x="7128243" y="3981922"/>
                <a:ext cx="312906" cy="230832"/>
              </a:xfrm>
              <a:prstGeom prst="rect">
                <a:avLst/>
              </a:prstGeom>
              <a:noFill/>
            </p:spPr>
            <p:txBody>
              <a:bodyPr wrap="none" rtlCol="0">
                <a:spAutoFit/>
              </a:bodyPr>
              <a:lstStyle/>
              <a:p>
                <a:pPr algn="r"/>
                <a:r>
                  <a:rPr lang="en-US" sz="900" b="1" dirty="0"/>
                  <a:t>40</a:t>
                </a:r>
              </a:p>
            </p:txBody>
          </p:sp>
          <p:sp>
            <p:nvSpPr>
              <p:cNvPr id="32" name="TextBox 31">
                <a:extLst>
                  <a:ext uri="{FF2B5EF4-FFF2-40B4-BE49-F238E27FC236}">
                    <a16:creationId xmlns:a16="http://schemas.microsoft.com/office/drawing/2014/main" id="{B9A0858A-12C1-31B2-9F11-4BA0F781CF98}"/>
                  </a:ext>
                </a:extLst>
              </p:cNvPr>
              <p:cNvSpPr txBox="1"/>
              <p:nvPr/>
            </p:nvSpPr>
            <p:spPr>
              <a:xfrm>
                <a:off x="7129533" y="3716211"/>
                <a:ext cx="312906" cy="230832"/>
              </a:xfrm>
              <a:prstGeom prst="rect">
                <a:avLst/>
              </a:prstGeom>
              <a:noFill/>
            </p:spPr>
            <p:txBody>
              <a:bodyPr wrap="none" rtlCol="0">
                <a:spAutoFit/>
              </a:bodyPr>
              <a:lstStyle/>
              <a:p>
                <a:pPr algn="r"/>
                <a:r>
                  <a:rPr lang="en-US" sz="900" b="1" dirty="0"/>
                  <a:t>50</a:t>
                </a:r>
              </a:p>
            </p:txBody>
          </p:sp>
          <p:sp>
            <p:nvSpPr>
              <p:cNvPr id="33" name="TextBox 32">
                <a:extLst>
                  <a:ext uri="{FF2B5EF4-FFF2-40B4-BE49-F238E27FC236}">
                    <a16:creationId xmlns:a16="http://schemas.microsoft.com/office/drawing/2014/main" id="{BFEBDFD3-74CF-B46C-B47E-2EA7B25A8079}"/>
                  </a:ext>
                </a:extLst>
              </p:cNvPr>
              <p:cNvSpPr txBox="1"/>
              <p:nvPr/>
            </p:nvSpPr>
            <p:spPr>
              <a:xfrm>
                <a:off x="7128243" y="3446456"/>
                <a:ext cx="312906" cy="230832"/>
              </a:xfrm>
              <a:prstGeom prst="rect">
                <a:avLst/>
              </a:prstGeom>
              <a:noFill/>
            </p:spPr>
            <p:txBody>
              <a:bodyPr wrap="none" rtlCol="0">
                <a:spAutoFit/>
              </a:bodyPr>
              <a:lstStyle/>
              <a:p>
                <a:pPr algn="r"/>
                <a:r>
                  <a:rPr lang="en-US" sz="900" b="1" dirty="0"/>
                  <a:t>60</a:t>
                </a:r>
              </a:p>
            </p:txBody>
          </p:sp>
          <p:sp>
            <p:nvSpPr>
              <p:cNvPr id="34" name="TextBox 33">
                <a:extLst>
                  <a:ext uri="{FF2B5EF4-FFF2-40B4-BE49-F238E27FC236}">
                    <a16:creationId xmlns:a16="http://schemas.microsoft.com/office/drawing/2014/main" id="{AE20EE42-1179-AFF1-8BA8-43DEE9855E7D}"/>
                  </a:ext>
                </a:extLst>
              </p:cNvPr>
              <p:cNvSpPr txBox="1"/>
              <p:nvPr/>
            </p:nvSpPr>
            <p:spPr>
              <a:xfrm>
                <a:off x="7129294" y="3177645"/>
                <a:ext cx="312906" cy="230832"/>
              </a:xfrm>
              <a:prstGeom prst="rect">
                <a:avLst/>
              </a:prstGeom>
              <a:noFill/>
            </p:spPr>
            <p:txBody>
              <a:bodyPr wrap="none" rtlCol="0">
                <a:spAutoFit/>
              </a:bodyPr>
              <a:lstStyle/>
              <a:p>
                <a:pPr algn="r"/>
                <a:r>
                  <a:rPr lang="en-US" sz="900" b="1" dirty="0"/>
                  <a:t>70</a:t>
                </a:r>
              </a:p>
            </p:txBody>
          </p:sp>
          <p:sp>
            <p:nvSpPr>
              <p:cNvPr id="35" name="TextBox 34">
                <a:extLst>
                  <a:ext uri="{FF2B5EF4-FFF2-40B4-BE49-F238E27FC236}">
                    <a16:creationId xmlns:a16="http://schemas.microsoft.com/office/drawing/2014/main" id="{286A3F29-1F6C-F813-DCF7-4A116A7F855E}"/>
                  </a:ext>
                </a:extLst>
              </p:cNvPr>
              <p:cNvSpPr txBox="1"/>
              <p:nvPr/>
            </p:nvSpPr>
            <p:spPr>
              <a:xfrm>
                <a:off x="7128243" y="2908057"/>
                <a:ext cx="312906" cy="230832"/>
              </a:xfrm>
              <a:prstGeom prst="rect">
                <a:avLst/>
              </a:prstGeom>
              <a:noFill/>
            </p:spPr>
            <p:txBody>
              <a:bodyPr wrap="none" rtlCol="0">
                <a:spAutoFit/>
              </a:bodyPr>
              <a:lstStyle/>
              <a:p>
                <a:pPr algn="r"/>
                <a:r>
                  <a:rPr lang="en-US" sz="900" b="1" dirty="0"/>
                  <a:t>80</a:t>
                </a:r>
              </a:p>
            </p:txBody>
          </p:sp>
          <p:sp>
            <p:nvSpPr>
              <p:cNvPr id="36" name="TextBox 35">
                <a:extLst>
                  <a:ext uri="{FF2B5EF4-FFF2-40B4-BE49-F238E27FC236}">
                    <a16:creationId xmlns:a16="http://schemas.microsoft.com/office/drawing/2014/main" id="{12153DE4-DD6E-20B4-21E3-D4F0B45223A5}"/>
                  </a:ext>
                </a:extLst>
              </p:cNvPr>
              <p:cNvSpPr txBox="1"/>
              <p:nvPr/>
            </p:nvSpPr>
            <p:spPr>
              <a:xfrm>
                <a:off x="7129294" y="2638133"/>
                <a:ext cx="312906" cy="230832"/>
              </a:xfrm>
              <a:prstGeom prst="rect">
                <a:avLst/>
              </a:prstGeom>
              <a:noFill/>
            </p:spPr>
            <p:txBody>
              <a:bodyPr wrap="none" rtlCol="0">
                <a:spAutoFit/>
              </a:bodyPr>
              <a:lstStyle/>
              <a:p>
                <a:pPr algn="r"/>
                <a:r>
                  <a:rPr lang="en-US" sz="900" b="1" dirty="0"/>
                  <a:t>90</a:t>
                </a:r>
              </a:p>
            </p:txBody>
          </p:sp>
          <p:sp>
            <p:nvSpPr>
              <p:cNvPr id="37" name="Rectangle 36">
                <a:extLst>
                  <a:ext uri="{FF2B5EF4-FFF2-40B4-BE49-F238E27FC236}">
                    <a16:creationId xmlns:a16="http://schemas.microsoft.com/office/drawing/2014/main" id="{D14519FF-D3F9-CC00-D2C3-C8F1546CE1A1}"/>
                  </a:ext>
                </a:extLst>
              </p:cNvPr>
              <p:cNvSpPr/>
              <p:nvPr/>
            </p:nvSpPr>
            <p:spPr>
              <a:xfrm>
                <a:off x="8206780" y="3177645"/>
                <a:ext cx="752669" cy="1985294"/>
              </a:xfrm>
              <a:prstGeom prst="rect">
                <a:avLst/>
              </a:prstGeom>
              <a:solidFill>
                <a:srgbClr val="15AF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7D0E091D-BA91-78C8-BCEE-74AC4D3BAB4D}"/>
                  </a:ext>
                </a:extLst>
              </p:cNvPr>
              <p:cNvSpPr/>
              <p:nvPr/>
            </p:nvSpPr>
            <p:spPr>
              <a:xfrm>
                <a:off x="9239672" y="3626497"/>
                <a:ext cx="752669" cy="1538547"/>
              </a:xfrm>
              <a:prstGeom prst="rect">
                <a:avLst/>
              </a:prstGeom>
              <a:solidFill>
                <a:srgbClr val="112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2E001987-39EC-4EEC-6C74-DF11F2F24910}"/>
                  </a:ext>
                </a:extLst>
              </p:cNvPr>
              <p:cNvSpPr txBox="1"/>
              <p:nvPr/>
            </p:nvSpPr>
            <p:spPr>
              <a:xfrm rot="16200000">
                <a:off x="6430682" y="3891944"/>
                <a:ext cx="1197765" cy="230832"/>
              </a:xfrm>
              <a:prstGeom prst="rect">
                <a:avLst/>
              </a:prstGeom>
              <a:noFill/>
            </p:spPr>
            <p:txBody>
              <a:bodyPr wrap="none" rtlCol="0">
                <a:spAutoFit/>
              </a:bodyPr>
              <a:lstStyle/>
              <a:p>
                <a:pPr algn="r"/>
                <a:r>
                  <a:rPr lang="en-US" sz="900" b="1" dirty="0"/>
                  <a:t>Recovery Rate (%)</a:t>
                </a:r>
              </a:p>
            </p:txBody>
          </p:sp>
          <p:sp>
            <p:nvSpPr>
              <p:cNvPr id="40" name="TextBox 39">
                <a:extLst>
                  <a:ext uri="{FF2B5EF4-FFF2-40B4-BE49-F238E27FC236}">
                    <a16:creationId xmlns:a16="http://schemas.microsoft.com/office/drawing/2014/main" id="{3274695A-9EF6-0335-B394-7A6533893175}"/>
                  </a:ext>
                </a:extLst>
              </p:cNvPr>
              <p:cNvSpPr txBox="1"/>
              <p:nvPr/>
            </p:nvSpPr>
            <p:spPr>
              <a:xfrm>
                <a:off x="10082356" y="3620277"/>
                <a:ext cx="1333250" cy="830997"/>
              </a:xfrm>
              <a:prstGeom prst="rect">
                <a:avLst/>
              </a:prstGeom>
              <a:noFill/>
            </p:spPr>
            <p:txBody>
              <a:bodyPr wrap="none" rtlCol="0">
                <a:spAutoFit/>
              </a:bodyPr>
              <a:lstStyle/>
              <a:p>
                <a:pPr algn="r"/>
                <a:r>
                  <a:rPr lang="en-US" sz="2400" dirty="0"/>
                  <a:t>NNT = 6</a:t>
                </a:r>
              </a:p>
              <a:p>
                <a:pPr algn="r"/>
                <a:r>
                  <a:rPr lang="en-US" sz="2400" dirty="0"/>
                  <a:t>P &lt; 0.05</a:t>
                </a:r>
              </a:p>
            </p:txBody>
          </p:sp>
          <p:sp>
            <p:nvSpPr>
              <p:cNvPr id="41" name="TextBox 40">
                <a:extLst>
                  <a:ext uri="{FF2B5EF4-FFF2-40B4-BE49-F238E27FC236}">
                    <a16:creationId xmlns:a16="http://schemas.microsoft.com/office/drawing/2014/main" id="{C5FCA9D8-12A5-7BAA-A733-1A55EB0EEDA8}"/>
                  </a:ext>
                </a:extLst>
              </p:cNvPr>
              <p:cNvSpPr txBox="1"/>
              <p:nvPr/>
            </p:nvSpPr>
            <p:spPr>
              <a:xfrm>
                <a:off x="7516330" y="5307079"/>
                <a:ext cx="3094630" cy="1015663"/>
              </a:xfrm>
              <a:prstGeom prst="rect">
                <a:avLst/>
              </a:prstGeom>
              <a:noFill/>
            </p:spPr>
            <p:txBody>
              <a:bodyPr wrap="none" rtlCol="0">
                <a:spAutoFit/>
              </a:bodyPr>
              <a:lstStyle/>
              <a:p>
                <a:r>
                  <a:rPr lang="en-US" sz="2000" dirty="0"/>
                  <a:t>Recovery Rate</a:t>
                </a:r>
              </a:p>
              <a:p>
                <a:r>
                  <a:rPr lang="en-US" sz="2000" dirty="0"/>
                  <a:t>Over 2-Year Maintenance</a:t>
                </a:r>
              </a:p>
              <a:p>
                <a:r>
                  <a:rPr lang="en-US" sz="2000" dirty="0"/>
                  <a:t>Lurasidone Treatment</a:t>
                </a:r>
              </a:p>
            </p:txBody>
          </p:sp>
          <p:sp>
            <p:nvSpPr>
              <p:cNvPr id="43" name="TextBox 42">
                <a:extLst>
                  <a:ext uri="{FF2B5EF4-FFF2-40B4-BE49-F238E27FC236}">
                    <a16:creationId xmlns:a16="http://schemas.microsoft.com/office/drawing/2014/main" id="{C44CC6A9-512D-8737-C311-55867CA0E726}"/>
                  </a:ext>
                </a:extLst>
              </p:cNvPr>
              <p:cNvSpPr txBox="1"/>
              <p:nvPr/>
            </p:nvSpPr>
            <p:spPr>
              <a:xfrm>
                <a:off x="7906009" y="2611126"/>
                <a:ext cx="2416046" cy="369332"/>
              </a:xfrm>
              <a:prstGeom prst="rect">
                <a:avLst/>
              </a:prstGeom>
              <a:noFill/>
            </p:spPr>
            <p:txBody>
              <a:bodyPr wrap="none" rtlCol="0">
                <a:spAutoFit/>
              </a:bodyPr>
              <a:lstStyle/>
              <a:p>
                <a:r>
                  <a:rPr lang="en-US" b="1" dirty="0"/>
                  <a:t>ABSENT   PRESENT</a:t>
                </a:r>
              </a:p>
            </p:txBody>
          </p:sp>
          <p:sp>
            <p:nvSpPr>
              <p:cNvPr id="44" name="Arrow: Right 43">
                <a:extLst>
                  <a:ext uri="{FF2B5EF4-FFF2-40B4-BE49-F238E27FC236}">
                    <a16:creationId xmlns:a16="http://schemas.microsoft.com/office/drawing/2014/main" id="{28D5A175-C478-7EB3-42F1-0DC4DF382D17}"/>
                  </a:ext>
                </a:extLst>
              </p:cNvPr>
              <p:cNvSpPr/>
              <p:nvPr/>
            </p:nvSpPr>
            <p:spPr>
              <a:xfrm rot="10800000">
                <a:off x="10979020" y="3010553"/>
                <a:ext cx="821094" cy="334184"/>
              </a:xfrm>
              <a:prstGeom prst="rightArrow">
                <a:avLst/>
              </a:prstGeom>
              <a:solidFill>
                <a:srgbClr val="5181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46" name="Footer Placeholder 45">
            <a:extLst>
              <a:ext uri="{FF2B5EF4-FFF2-40B4-BE49-F238E27FC236}">
                <a16:creationId xmlns:a16="http://schemas.microsoft.com/office/drawing/2014/main" id="{DD30A41F-8281-64E4-E5C8-C551BDC0E551}"/>
              </a:ext>
            </a:extLst>
          </p:cNvPr>
          <p:cNvSpPr>
            <a:spLocks noGrp="1"/>
          </p:cNvSpPr>
          <p:nvPr>
            <p:ph type="ftr" sz="quarter" idx="3"/>
          </p:nvPr>
        </p:nvSpPr>
        <p:spPr/>
        <p:txBody>
          <a:bodyPr/>
          <a:lstStyle/>
          <a:p>
            <a:r>
              <a:rPr lang="en-US" dirty="0"/>
              <a:t>NNT, number needed to treat. </a:t>
            </a:r>
          </a:p>
          <a:p>
            <a:r>
              <a:rPr lang="en-US" dirty="0"/>
              <a:t>Singh, et al. </a:t>
            </a:r>
            <a:r>
              <a:rPr lang="en-US" i="1" dirty="0"/>
              <a:t>Current Neuropsychopharmacology.</a:t>
            </a:r>
            <a:r>
              <a:rPr lang="en-US" dirty="0"/>
              <a:t> 2022.</a:t>
            </a:r>
          </a:p>
        </p:txBody>
      </p:sp>
    </p:spTree>
    <p:extLst>
      <p:ext uri="{BB962C8B-B14F-4D97-AF65-F5344CB8AC3E}">
        <p14:creationId xmlns:p14="http://schemas.microsoft.com/office/powerpoint/2010/main" val="4228475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a:t>Treatment Course and Outcome</a:t>
            </a:r>
          </a:p>
        </p:txBody>
      </p:sp>
      <p:sp>
        <p:nvSpPr>
          <p:cNvPr id="3" name="Content Placeholder 2"/>
          <p:cNvSpPr>
            <a:spLocks noGrp="1"/>
          </p:cNvSpPr>
          <p:nvPr>
            <p:ph idx="1"/>
          </p:nvPr>
        </p:nvSpPr>
        <p:spPr>
          <a:xfrm>
            <a:off x="609600" y="1308087"/>
            <a:ext cx="10744200" cy="5001271"/>
          </a:xfrm>
        </p:spPr>
        <p:txBody>
          <a:bodyPr>
            <a:normAutofit/>
          </a:bodyPr>
          <a:lstStyle/>
          <a:p>
            <a:pPr>
              <a:spcBef>
                <a:spcPts val="800"/>
              </a:spcBef>
              <a:spcAft>
                <a:spcPts val="800"/>
              </a:spcAft>
            </a:pPr>
            <a:r>
              <a:rPr lang="en-US" dirty="0"/>
              <a:t>After confirming a diagnosis of bipolar disorder, we discussed the condition as well as its treatment and course</a:t>
            </a:r>
          </a:p>
          <a:p>
            <a:pPr>
              <a:spcBef>
                <a:spcPts val="800"/>
              </a:spcBef>
              <a:spcAft>
                <a:spcPts val="800"/>
              </a:spcAft>
            </a:pPr>
            <a:r>
              <a:rPr lang="en-US" dirty="0"/>
              <a:t>We switched MT to lithium monotherapy because of her clear episodes  </a:t>
            </a:r>
          </a:p>
          <a:p>
            <a:pPr lvl="1">
              <a:spcBef>
                <a:spcPts val="800"/>
              </a:spcBef>
              <a:spcAft>
                <a:spcPts val="800"/>
              </a:spcAft>
            </a:pPr>
            <a:r>
              <a:rPr lang="en-US" dirty="0"/>
              <a:t>Once she was at a therapeutic dose, she had marked reduction in suicidal thoughts, anxiety, irritability, impulsivity, hypersexuality</a:t>
            </a:r>
          </a:p>
          <a:p>
            <a:pPr lvl="1">
              <a:spcBef>
                <a:spcPts val="800"/>
              </a:spcBef>
              <a:spcAft>
                <a:spcPts val="800"/>
              </a:spcAft>
            </a:pPr>
            <a:r>
              <a:rPr lang="en-US" dirty="0"/>
              <a:t>CBT and motivational interviewing improved depression symptoms and supported medication adherence and averting alcohol/substance use. Family focused therapy (FFT) was considered, given her family history</a:t>
            </a:r>
          </a:p>
          <a:p>
            <a:pPr lvl="1">
              <a:spcBef>
                <a:spcPts val="800"/>
              </a:spcBef>
              <a:spcAft>
                <a:spcPts val="800"/>
              </a:spcAft>
            </a:pPr>
            <a:r>
              <a:rPr lang="en-US" dirty="0"/>
              <a:t>At times, her suicidal thoughts and hypersexual behaviors would increase; adjusting her lithium dose helped, though it was only very narrowly therapeutic (diarrhea and tremors with a level of 1.4 at 1800 mg/day which went to 0.5 when patient’s dose was divided 600 mg/900 mg, but patient was euthymic)</a:t>
            </a:r>
          </a:p>
        </p:txBody>
      </p:sp>
      <p:sp>
        <p:nvSpPr>
          <p:cNvPr id="5" name="Footer Placeholder 4">
            <a:extLst>
              <a:ext uri="{FF2B5EF4-FFF2-40B4-BE49-F238E27FC236}">
                <a16:creationId xmlns:a16="http://schemas.microsoft.com/office/drawing/2014/main" id="{63F4464E-B7C7-D751-A9A5-40AC2A3EA5CC}"/>
              </a:ext>
            </a:extLst>
          </p:cNvPr>
          <p:cNvSpPr>
            <a:spLocks noGrp="1"/>
          </p:cNvSpPr>
          <p:nvPr>
            <p:ph type="ftr" sz="quarter" idx="3"/>
          </p:nvPr>
        </p:nvSpPr>
        <p:spPr/>
        <p:txBody>
          <a:bodyPr/>
          <a:lstStyle/>
          <a:p>
            <a:r>
              <a:rPr lang="en-US" b="0" dirty="0"/>
              <a:t>CBT, cognitive behavioral therapy; </a:t>
            </a:r>
            <a:r>
              <a:rPr lang="en-US" b="0" dirty="0" err="1"/>
              <a:t>FFT</a:t>
            </a:r>
            <a:r>
              <a:rPr lang="en-US" b="0" dirty="0"/>
              <a:t>, family focused therapy.</a:t>
            </a:r>
          </a:p>
        </p:txBody>
      </p:sp>
      <p:sp>
        <p:nvSpPr>
          <p:cNvPr id="6" name="Rectangle 5">
            <a:extLst>
              <a:ext uri="{FF2B5EF4-FFF2-40B4-BE49-F238E27FC236}">
                <a16:creationId xmlns:a16="http://schemas.microsoft.com/office/drawing/2014/main" id="{404FA54B-40E7-CFF6-21F0-71B25844310D}"/>
              </a:ext>
            </a:extLst>
          </p:cNvPr>
          <p:cNvSpPr/>
          <p:nvPr/>
        </p:nvSpPr>
        <p:spPr>
          <a:xfrm>
            <a:off x="705395" y="2181497"/>
            <a:ext cx="10877006" cy="39449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a:t>Treatment Course and Outcome</a:t>
            </a:r>
          </a:p>
        </p:txBody>
      </p:sp>
      <p:sp>
        <p:nvSpPr>
          <p:cNvPr id="3" name="Content Placeholder 2"/>
          <p:cNvSpPr>
            <a:spLocks noGrp="1"/>
          </p:cNvSpPr>
          <p:nvPr>
            <p:ph idx="1"/>
          </p:nvPr>
        </p:nvSpPr>
        <p:spPr>
          <a:xfrm>
            <a:off x="609600" y="1308087"/>
            <a:ext cx="10744200" cy="5001271"/>
          </a:xfrm>
        </p:spPr>
        <p:txBody>
          <a:bodyPr>
            <a:normAutofit/>
          </a:bodyPr>
          <a:lstStyle/>
          <a:p>
            <a:pPr>
              <a:spcBef>
                <a:spcPts val="800"/>
              </a:spcBef>
              <a:spcAft>
                <a:spcPts val="800"/>
              </a:spcAft>
            </a:pPr>
            <a:r>
              <a:rPr lang="en-US" dirty="0"/>
              <a:t>After confirming a diagnosis of bipolar disorder, we discussed the condition as well as its treatment and course</a:t>
            </a:r>
          </a:p>
          <a:p>
            <a:pPr>
              <a:spcBef>
                <a:spcPts val="800"/>
              </a:spcBef>
              <a:spcAft>
                <a:spcPts val="800"/>
              </a:spcAft>
            </a:pPr>
            <a:r>
              <a:rPr lang="en-US" dirty="0"/>
              <a:t>We switched MT to lithium monotherapy because of her clear episodes  </a:t>
            </a:r>
          </a:p>
          <a:p>
            <a:pPr lvl="1">
              <a:spcBef>
                <a:spcPts val="800"/>
              </a:spcBef>
              <a:spcAft>
                <a:spcPts val="800"/>
              </a:spcAft>
            </a:pPr>
            <a:r>
              <a:rPr lang="en-US" dirty="0"/>
              <a:t>Once she was at a therapeutic dose, she had marked reduction in suicidal thoughts, anxiety, irritability, impulsivity, hypersexuality</a:t>
            </a:r>
          </a:p>
          <a:p>
            <a:pPr lvl="1">
              <a:spcBef>
                <a:spcPts val="800"/>
              </a:spcBef>
              <a:spcAft>
                <a:spcPts val="800"/>
              </a:spcAft>
            </a:pPr>
            <a:r>
              <a:rPr lang="en-US" dirty="0"/>
              <a:t>CBT and motivational interviewing improved depression symptoms and supported medication adherence and averting alcohol/substance use. Family focused therapy (FFT) was considered, given her family history</a:t>
            </a:r>
          </a:p>
          <a:p>
            <a:pPr lvl="1">
              <a:spcBef>
                <a:spcPts val="800"/>
              </a:spcBef>
              <a:spcAft>
                <a:spcPts val="800"/>
              </a:spcAft>
            </a:pPr>
            <a:r>
              <a:rPr lang="en-US" dirty="0"/>
              <a:t>At times, her suicidal thoughts and hypersexual behaviors would increase; adjusting her lithium dose helped, though it was only very narrowly therapeutic (diarrhea and tremors with a level of 1.4 at 1800 mg/day which went to 0.5 when patient’s dose was divided 600 mg/900 mg, but patient was euthymic)</a:t>
            </a:r>
          </a:p>
        </p:txBody>
      </p:sp>
      <p:sp>
        <p:nvSpPr>
          <p:cNvPr id="5" name="Footer Placeholder 4">
            <a:extLst>
              <a:ext uri="{FF2B5EF4-FFF2-40B4-BE49-F238E27FC236}">
                <a16:creationId xmlns:a16="http://schemas.microsoft.com/office/drawing/2014/main" id="{63F4464E-B7C7-D751-A9A5-40AC2A3EA5CC}"/>
              </a:ext>
            </a:extLst>
          </p:cNvPr>
          <p:cNvSpPr>
            <a:spLocks noGrp="1"/>
          </p:cNvSpPr>
          <p:nvPr>
            <p:ph type="ftr" sz="quarter" idx="3"/>
          </p:nvPr>
        </p:nvSpPr>
        <p:spPr/>
        <p:txBody>
          <a:bodyPr/>
          <a:lstStyle/>
          <a:p>
            <a:r>
              <a:rPr lang="en-US" b="0" dirty="0"/>
              <a:t>CBT, cognitive behavioral therapy; </a:t>
            </a:r>
            <a:r>
              <a:rPr lang="en-US" b="0" dirty="0" err="1"/>
              <a:t>FFT</a:t>
            </a:r>
            <a:r>
              <a:rPr lang="en-US" b="0" dirty="0"/>
              <a:t>, family focused therapy.</a:t>
            </a:r>
          </a:p>
        </p:txBody>
      </p:sp>
      <p:sp>
        <p:nvSpPr>
          <p:cNvPr id="6" name="Rectangle 5">
            <a:extLst>
              <a:ext uri="{FF2B5EF4-FFF2-40B4-BE49-F238E27FC236}">
                <a16:creationId xmlns:a16="http://schemas.microsoft.com/office/drawing/2014/main" id="{404FA54B-40E7-CFF6-21F0-71B25844310D}"/>
              </a:ext>
            </a:extLst>
          </p:cNvPr>
          <p:cNvSpPr/>
          <p:nvPr/>
        </p:nvSpPr>
        <p:spPr>
          <a:xfrm>
            <a:off x="927463" y="3592287"/>
            <a:ext cx="10654937" cy="25341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770453"/>
      </p:ext>
    </p:extLst>
  </p:cSld>
  <p:clrMapOvr>
    <a:masterClrMapping/>
  </p:clrMapOvr>
</p:sld>
</file>

<file path=ppt/theme/theme1.xml><?xml version="1.0" encoding="utf-8"?>
<a:theme xmlns:a="http://schemas.openxmlformats.org/drawingml/2006/main" name="Neurology2023">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urology2023" id="{6B2DFC96-7B20-6A45-8521-B7802BE8BE55}" vid="{48BB2579-8D5B-E643-8D3E-498541DF60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Neurology2023</Template>
  <TotalTime>0</TotalTime>
  <Words>1422</Words>
  <Application>Microsoft Office PowerPoint</Application>
  <PresentationFormat>Widescreen</PresentationFormat>
  <Paragraphs>120</Paragraphs>
  <Slides>11</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Neurology2023</vt:lpstr>
      <vt:lpstr>Case Discussion Is It Bipolar Depression or MDD? Treatment Strategies </vt:lpstr>
      <vt:lpstr>Disclaimer</vt:lpstr>
      <vt:lpstr>Treatment Course: Medication Trials</vt:lpstr>
      <vt:lpstr>Treatment Course: Medication Trials</vt:lpstr>
      <vt:lpstr>Treatment Course: Medication Trials</vt:lpstr>
      <vt:lpstr>Treatment Course: Medication Trials</vt:lpstr>
      <vt:lpstr>Treatment Course: Medication Trials</vt:lpstr>
      <vt:lpstr>Treatment Course and Outcome</vt:lpstr>
      <vt:lpstr>Treatment Course and Outcome</vt:lpstr>
      <vt:lpstr>Treatment Course and Outcome</vt:lpstr>
      <vt:lpstr>Treatment Course and Outcome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2023-03-16T14:57:16Z</dcterms:created>
  <dcterms:modified xsi:type="dcterms:W3CDTF">2023-03-16T14:57:24Z</dcterms:modified>
</cp:coreProperties>
</file>