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notesMasterIdLst>
    <p:notesMasterId r:id="rId21"/>
  </p:notesMasterIdLst>
  <p:sldIdLst>
    <p:sldId id="257" r:id="rId2"/>
    <p:sldId id="256" r:id="rId3"/>
    <p:sldId id="417" r:id="rId4"/>
    <p:sldId id="418" r:id="rId5"/>
    <p:sldId id="3777" r:id="rId6"/>
    <p:sldId id="3776" r:id="rId7"/>
    <p:sldId id="3775" r:id="rId8"/>
    <p:sldId id="3774" r:id="rId9"/>
    <p:sldId id="3773" r:id="rId10"/>
    <p:sldId id="421" r:id="rId11"/>
    <p:sldId id="3778" r:id="rId12"/>
    <p:sldId id="3779" r:id="rId13"/>
    <p:sldId id="3780" r:id="rId14"/>
    <p:sldId id="3772" r:id="rId15"/>
    <p:sldId id="3783" r:id="rId16"/>
    <p:sldId id="3782" r:id="rId17"/>
    <p:sldId id="3781" r:id="rId18"/>
    <p:sldId id="420" r:id="rId19"/>
    <p:sldId id="378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userDrawn="1">
          <p15:clr>
            <a:srgbClr val="A4A3A4"/>
          </p15:clr>
        </p15:guide>
        <p15:guide id="4"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BE05"/>
    <a:srgbClr val="FFD04B"/>
    <a:srgbClr val="FFE0A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166F86-ED10-4C3C-BA22-7668DC01A8A9}" v="11" dt="2023-03-09T16:06:56.9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21"/>
    <p:restoredTop sz="96327"/>
  </p:normalViewPr>
  <p:slideViewPr>
    <p:cSldViewPr snapToGrid="0">
      <p:cViewPr varScale="1">
        <p:scale>
          <a:sx n="60" d="100"/>
          <a:sy n="60" d="100"/>
        </p:scale>
        <p:origin x="72" y="1332"/>
      </p:cViewPr>
      <p:guideLst>
        <p:guide pos="3840"/>
        <p:guide orient="horz"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E9CF54-17C4-9848-BC4D-65D4DDDE1038}" type="datetimeFigureOut">
              <a:rPr lang="en-US" smtClean="0"/>
              <a:t>3/16/2023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03AC27-02B9-8F4C-9CEE-ED1E23123F0D}" type="slidenum">
              <a:rPr lang="en-US" smtClean="0"/>
              <a:t>‹#›</a:t>
            </a:fld>
            <a:endParaRPr lang="en-US"/>
          </a:p>
        </p:txBody>
      </p:sp>
    </p:spTree>
    <p:extLst>
      <p:ext uri="{BB962C8B-B14F-4D97-AF65-F5344CB8AC3E}">
        <p14:creationId xmlns:p14="http://schemas.microsoft.com/office/powerpoint/2010/main" val="1246933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a:solidFill>
                  <a:schemeClr val="accent2"/>
                </a:solidFill>
              </a:rPr>
              <a:t>The Question: </a:t>
            </a:r>
            <a:r>
              <a:rPr lang="en-US"/>
              <a:t>Can ADHD, Depression, and Anxiety be clinically distinguished from mixed features?</a:t>
            </a:r>
          </a:p>
          <a:p>
            <a:pPr>
              <a:spcBef>
                <a:spcPct val="0"/>
              </a:spcBef>
            </a:pPr>
            <a:endParaRPr lang="en-US"/>
          </a:p>
          <a:p>
            <a:pPr>
              <a:spcBef>
                <a:spcPct val="0"/>
              </a:spcBef>
            </a:pPr>
            <a:r>
              <a:rPr lang="en-US" b="1">
                <a:solidFill>
                  <a:schemeClr val="accent2"/>
                </a:solidFill>
              </a:rPr>
              <a:t>The Dilemma: </a:t>
            </a:r>
            <a:r>
              <a:rPr lang="en-US"/>
              <a:t>Overlapping symptoms can cause diagnostic confusion or represent a prodrome.</a:t>
            </a:r>
          </a:p>
          <a:p>
            <a:pPr>
              <a:spcBef>
                <a:spcPct val="0"/>
              </a:spcBef>
            </a:pPr>
            <a:endParaRPr lang="en-US"/>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BCFBA48-94C9-4B1E-A5BD-D24D5F539EDC}" type="slidenum">
              <a:rPr lang="en-US">
                <a:cs typeface="Arial" charset="0"/>
              </a:rPr>
              <a:pPr fontAlgn="base">
                <a:spcBef>
                  <a:spcPct val="0"/>
                </a:spcBef>
                <a:spcAft>
                  <a:spcPct val="0"/>
                </a:spcAft>
              </a:pPr>
              <a:t>1</a:t>
            </a:fld>
            <a:endParaRPr lang="en-US">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fontAlgn="auto">
              <a:spcBef>
                <a:spcPts val="0"/>
              </a:spcBef>
              <a:spcAft>
                <a:spcPts val="0"/>
              </a:spcAft>
              <a:defRPr/>
            </a:pPr>
            <a:r>
              <a:rPr lang="en-US" dirty="0">
                <a:solidFill>
                  <a:srgbClr val="000000"/>
                </a:solidFill>
                <a:highlight>
                  <a:srgbClr val="FFFFFF"/>
                </a:highlight>
                <a:latin typeface="Arial" panose="020B0604020202020204" pitchFamily="34" charset="0"/>
                <a:ea typeface="Times New Roman" panose="02020603050405020304" pitchFamily="18" charset="0"/>
              </a:rPr>
              <a:t>She feels like a switch goes off, and then suddenly feels like the same person but 100x more intense.  She  doesn’t recognize herself during that jumbled phase and then finds herself catching up with it all after it’s over.  This has happened for 5-7 consecutive days in a row 5 or 6 times increasing in frequency in 11</a:t>
            </a:r>
            <a:r>
              <a:rPr lang="en-US" baseline="30000" dirty="0">
                <a:solidFill>
                  <a:srgbClr val="000000"/>
                </a:solidFill>
                <a:highlight>
                  <a:srgbClr val="FFFFFF"/>
                </a:highlight>
                <a:latin typeface="Arial" panose="020B0604020202020204" pitchFamily="34" charset="0"/>
                <a:ea typeface="Times New Roman" panose="02020603050405020304" pitchFamily="18" charset="0"/>
              </a:rPr>
              <a:t>th</a:t>
            </a:r>
            <a:r>
              <a:rPr lang="en-US" dirty="0">
                <a:solidFill>
                  <a:srgbClr val="000000"/>
                </a:solidFill>
                <a:highlight>
                  <a:srgbClr val="FFFFFF"/>
                </a:highlight>
                <a:latin typeface="Arial" panose="020B0604020202020204" pitchFamily="34" charset="0"/>
                <a:ea typeface="Times New Roman" panose="02020603050405020304" pitchFamily="18" charset="0"/>
              </a:rPr>
              <a:t> grade, and initially not under the influence of any alcohol, but subsequent episodes were accompanied by alcohol binges with blackouts and hypersexual behaviors, thinking she was the prettiest girl in the world.</a:t>
            </a:r>
            <a:endParaRPr lang="en-US" dirty="0">
              <a:latin typeface="Arial" charset="0"/>
            </a:endParaRPr>
          </a:p>
          <a:p>
            <a:pPr fontAlgn="auto">
              <a:spcBef>
                <a:spcPts val="800"/>
              </a:spcBef>
              <a:spcAft>
                <a:spcPts val="0"/>
              </a:spcAft>
              <a:defRPr/>
            </a:pPr>
            <a:endParaRPr lang="en-US" dirty="0"/>
          </a:p>
          <a:p>
            <a:pPr fontAlgn="auto">
              <a:spcBef>
                <a:spcPts val="800"/>
              </a:spcBef>
              <a:spcAft>
                <a:spcPts val="0"/>
              </a:spcAft>
              <a:defRPr/>
            </a:pPr>
            <a:r>
              <a:rPr lang="en-US" dirty="0"/>
              <a:t>Migraine Headaches (on </a:t>
            </a:r>
            <a:r>
              <a:rPr lang="en-US" dirty="0" err="1"/>
              <a:t>Amytriptaline</a:t>
            </a:r>
            <a:r>
              <a:rPr lang="en-US" dirty="0"/>
              <a:t> for prophylaxis in 11</a:t>
            </a:r>
            <a:r>
              <a:rPr lang="en-US" baseline="30000" dirty="0"/>
              <a:t>th</a:t>
            </a:r>
            <a:r>
              <a:rPr lang="en-US" dirty="0"/>
              <a:t> grade, no history of AIM, and started after mania symptoms emerged)</a:t>
            </a:r>
          </a:p>
          <a:p>
            <a:pPr fontAlgn="auto">
              <a:lnSpc>
                <a:spcPct val="107000"/>
              </a:lnSpc>
              <a:spcBef>
                <a:spcPts val="0"/>
              </a:spcBef>
              <a:spcAft>
                <a:spcPts val="0"/>
              </a:spcAft>
              <a:defRPr/>
            </a:pPr>
            <a:r>
              <a:rPr lang="en-US"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LOC once with suicide attempt due to strangulation in 10</a:t>
            </a:r>
            <a:r>
              <a:rPr lang="en-US" baseline="30000"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th</a:t>
            </a:r>
            <a:r>
              <a:rPr lang="en-US"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 grade – out for 2-3 minutes;</a:t>
            </a:r>
          </a:p>
          <a:p>
            <a:pPr fontAlgn="auto">
              <a:lnSpc>
                <a:spcPct val="107000"/>
              </a:lnSpc>
              <a:spcBef>
                <a:spcPts val="0"/>
              </a:spcBef>
              <a:spcAft>
                <a:spcPts val="0"/>
              </a:spcAft>
              <a:defRPr/>
            </a:pPr>
            <a:r>
              <a:rPr lang="en-US"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15 second LOC and concussion from being hit by a chair at concert in September, 2021</a:t>
            </a:r>
            <a:endParaRPr lang="en-US" dirty="0">
              <a:ea typeface="Calibri" panose="020F0502020204030204" pitchFamily="34" charset="0"/>
              <a:cs typeface="Times New Roman" panose="02020603050405020304" pitchFamily="18" charset="0"/>
            </a:endParaRPr>
          </a:p>
          <a:p>
            <a:pPr fontAlgn="auto">
              <a:spcBef>
                <a:spcPts val="0"/>
              </a:spcBef>
              <a:spcAft>
                <a:spcPts val="0"/>
              </a:spcAft>
              <a:defRPr/>
            </a:pPr>
            <a:endParaRPr lang="en-US" dirty="0"/>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F3DE80B-4C0C-4F73-843D-A7385CB7E5D5}" type="slidenum">
              <a:rPr lang="en-US">
                <a:cs typeface="Arial" charset="0"/>
              </a:rPr>
              <a:pPr fontAlgn="base">
                <a:spcBef>
                  <a:spcPct val="0"/>
                </a:spcBef>
                <a:spcAft>
                  <a:spcPct val="0"/>
                </a:spcAft>
              </a:pPr>
              <a:t>11</a:t>
            </a:fld>
            <a:endParaRPr lang="en-US">
              <a:cs typeface="Arial" charset="0"/>
            </a:endParaRPr>
          </a:p>
        </p:txBody>
      </p:sp>
    </p:spTree>
    <p:extLst>
      <p:ext uri="{BB962C8B-B14F-4D97-AF65-F5344CB8AC3E}">
        <p14:creationId xmlns:p14="http://schemas.microsoft.com/office/powerpoint/2010/main" val="459338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25000" lnSpcReduction="20000"/>
          </a:bodyPr>
          <a:lstStyle/>
          <a:p>
            <a:pPr algn="ct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MAJOR DEPRESSIVE DISORDER</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DEPRESSED MOOD: </a:t>
            </a:r>
            <a:r>
              <a:rPr lang="en-US" sz="1800" i="1" dirty="0">
                <a:latin typeface="Arial" panose="020B0604020202020204" pitchFamily="34" charset="0"/>
                <a:ea typeface="Calibri" panose="020F0502020204030204" pitchFamily="34" charset="0"/>
                <a:cs typeface="Times New Roman" panose="02020603050405020304" pitchFamily="18" charset="0"/>
              </a:rPr>
              <a:t>How have you been feeling?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Would you say you are a happy child or a sad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child? Mostly happy or mostly sad? Have you felt sad, blue, moody, down, very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unhappy, empty, like crying? (ASK EACH ONE)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Is this a good feeling or a bad feeling? Have you had any other bad feelings?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have a bad feeling all the time that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can't get rid of?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cried or been tearful?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Do you feel (_use their words_)</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all the time, some of the time? (Percent of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awake time: summation of % of all labels if they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not occur simultaneously)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(Assessment of diurnal variation can secondarily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clarify daily duration of depressive mood).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Does it come and go? How often?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Everyday?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long does it last?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err="1">
                <a:latin typeface="Arial" panose="020B0604020202020204" pitchFamily="34" charset="0"/>
                <a:ea typeface="Calibri" panose="020F0502020204030204" pitchFamily="34" charset="0"/>
                <a:cs typeface="Times New Roman" panose="02020603050405020304" pitchFamily="18" charset="0"/>
              </a:rPr>
              <a:t>AlI</a:t>
            </a:r>
            <a:r>
              <a:rPr lang="en-US" sz="1800" i="1" dirty="0">
                <a:latin typeface="Arial" panose="020B0604020202020204" pitchFamily="34" charset="0"/>
                <a:ea typeface="Calibri" panose="020F0502020204030204" pitchFamily="34" charset="0"/>
                <a:cs typeface="Times New Roman" panose="02020603050405020304" pitchFamily="18" charset="0"/>
              </a:rPr>
              <a:t> Day?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bad is the feeling?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Can you stand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do you do when you can't stand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do you think brings it on?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sad when mother is away?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If separation from mother is given as a cause: Do you feel (_) when mother is with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a little better or is the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feeling totally gone?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Can other people tell when you are sad?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can they tell? Do you look different?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IRRITABILITY AND ANGER: </a:t>
            </a:r>
            <a:r>
              <a:rPr lang="en-US" sz="1800" i="1" dirty="0">
                <a:latin typeface="Arial" panose="020B0604020202020204" pitchFamily="34" charset="0"/>
                <a:ea typeface="Calibri" panose="020F0502020204030204" pitchFamily="34" charset="0"/>
                <a:cs typeface="Times New Roman" panose="02020603050405020304" pitchFamily="18" charset="0"/>
              </a:rPr>
              <a:t>Do you get annoyed and irritated or cranky at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little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kinds of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been feeling mad or angry also (even if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 don't show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angry?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More than before?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kinds of things make you feel angry? Do you sometimes feel angry and/or irritable and/or cranky and don't know why? Does this happen often? Do you lose your temper? With your family? Your friends? Who else? At school? What do you do? Has anybody said anything about it?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How much </a:t>
            </a:r>
            <a:r>
              <a:rPr lang="en-US" sz="1800" dirty="0">
                <a:latin typeface="Arial" panose="020B0604020202020204" pitchFamily="34" charset="0"/>
                <a:ea typeface="Calibri" panose="020F0502020204030204" pitchFamily="34" charset="0"/>
                <a:cs typeface="Times New Roman" panose="02020603050405020304" pitchFamily="18" charset="0"/>
              </a:rPr>
              <a:t>of </a:t>
            </a:r>
            <a:r>
              <a:rPr lang="en-US" sz="1800" i="1" dirty="0">
                <a:latin typeface="Arial" panose="020B0604020202020204" pitchFamily="34" charset="0"/>
                <a:ea typeface="Calibri" panose="020F0502020204030204" pitchFamily="34" charset="0"/>
                <a:cs typeface="Times New Roman" panose="02020603050405020304" pitchFamily="18" charset="0"/>
              </a:rPr>
              <a:t>the time do you feel angry, irritable, and/or cranky: </a:t>
            </a:r>
            <a:r>
              <a:rPr lang="en-US" sz="1800" dirty="0">
                <a:latin typeface="Arial" panose="020B0604020202020204" pitchFamily="34" charset="0"/>
                <a:ea typeface="Calibri" panose="020F0502020204030204" pitchFamily="34" charset="0"/>
                <a:cs typeface="Times New Roman" panose="02020603050405020304" pitchFamily="18" charset="0"/>
              </a:rPr>
              <a:t>·</a:t>
            </a:r>
            <a:r>
              <a:rPr lang="en-US" sz="1800" i="1" dirty="0">
                <a:latin typeface="Arial" panose="020B0604020202020204" pitchFamily="34" charset="0"/>
                <a:ea typeface="Calibri" panose="020F0502020204030204" pitchFamily="34" charset="0"/>
                <a:cs typeface="Times New Roman" panose="02020603050405020304" pitchFamily="18" charset="0"/>
              </a:rPr>
              <a:t>All of the time? Lots of the time? Just now and then? None of the time? When you get mad, what do you think about? Do you think about hurting others? Or about hurting them or torturing them? Who? Do you have a plan? How?</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DEGREE OF ASSOCIATION OF DEPRESSED OR IRRITABLE MOOD WITH SPECIFIC EVENTS OR PREOCCUPATIONS: </a:t>
            </a:r>
            <a:r>
              <a:rPr lang="en-US" sz="1800" i="1" dirty="0">
                <a:latin typeface="Arial" panose="020B0604020202020204" pitchFamily="34" charset="0"/>
                <a:ea typeface="Calibri" panose="020F0502020204030204" pitchFamily="34" charset="0"/>
                <a:cs typeface="Times New Roman" panose="02020603050405020304" pitchFamily="18" charset="0"/>
              </a:rPr>
              <a:t>When you feel (__), do you always know why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feel that way?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is it? Do you sometimes feel (__) when this doesn’t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happen? Do you sometimes feel (__) and do you know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why? What happens more often: that you know why or that you don't?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REACTIVITY OF DEPRESSED OR IRRITABLE MOOD: </a:t>
            </a:r>
            <a:r>
              <a:rPr lang="en-US" sz="1800" i="1" dirty="0">
                <a:latin typeface="Arial" panose="020B0604020202020204" pitchFamily="34" charset="0"/>
                <a:ea typeface="Calibri" panose="020F0502020204030204" pitchFamily="34" charset="0"/>
                <a:cs typeface="Times New Roman" panose="02020603050405020304" pitchFamily="18" charset="0"/>
              </a:rPr>
              <a:t>If someone tried to cheer you up, could they?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anything good happened to you since you started feeling (__)? If yes, what was it? If no, are you sure? Anything a little bit good? Did this good thing make you feel any better? If yes, how good did you feel?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feel happy? Did you laugh at anything? When you were at your worst did this feeling ever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go away? When you got your mind on other things or when something good happened, did the feeling ever go away? Did all of it go away? What made it go away? (e.g., like when you were playing with other children?) How long did the good feeling last? Minutes? Hours? All day? Did you feel bad no matter what was happening?</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DIURNAL MOOD VARIATION </a:t>
            </a:r>
            <a:r>
              <a:rPr lang="en-US" sz="1800" i="1" dirty="0">
                <a:latin typeface="Arial" panose="020B0604020202020204" pitchFamily="34" charset="0"/>
                <a:ea typeface="Calibri" panose="020F0502020204030204" pitchFamily="34" charset="0"/>
                <a:cs typeface="Times New Roman" panose="02020603050405020304" pitchFamily="18" charset="0"/>
              </a:rPr>
              <a:t>Do you feel more {__) in the morning when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wake up, or in the afternoon, or in the evening? How long does it last?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Does this happen every day, after you get home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from school, after dinner? When do you start feeling better?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b="1" i="1" dirty="0">
                <a:latin typeface="Arial" panose="020B0604020202020204" pitchFamily="34" charset="0"/>
                <a:ea typeface="Calibri" panose="020F0502020204030204" pitchFamily="34" charset="0"/>
                <a:cs typeface="Times New Roman" panose="02020603050405020304" pitchFamily="18" charset="0"/>
              </a:rPr>
              <a:t>How much better? When do you start feeling worse? </a:t>
            </a:r>
            <a:r>
              <a:rPr lang="en-US" sz="1800" i="1" dirty="0">
                <a:latin typeface="Arial" panose="020B0604020202020204" pitchFamily="34" charset="0"/>
                <a:ea typeface="Calibri" panose="020F0502020204030204" pitchFamily="34" charset="0"/>
                <a:cs typeface="Times New Roman" panose="02020603050405020304" pitchFamily="18" charset="0"/>
              </a:rPr>
              <a:t>How much worse?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you feel worse, is it a different feeling 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just more of the same?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EXCESSIVE OR INAPPROPRIATE GUILT: </a:t>
            </a:r>
            <a:r>
              <a:rPr lang="en-US" sz="1800" i="1" dirty="0">
                <a:latin typeface="Arial" panose="020B0604020202020204" pitchFamily="34" charset="0"/>
                <a:ea typeface="Calibri" panose="020F0502020204030204" pitchFamily="34" charset="0"/>
                <a:cs typeface="Times New Roman" panose="02020603050405020304" pitchFamily="18" charset="0"/>
              </a:rPr>
              <a:t>When people say or do things that are good, they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usually feel good, and when they say or do something bad, they feel bad about it. Do you feel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bad about anything you have done? What is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 do you think about it? When did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that? What does it mean if I said I feel guilty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about something?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much of the time do you feel </a:t>
            </a:r>
            <a:r>
              <a:rPr lang="en-US" sz="1800" i="1" dirty="0" err="1">
                <a:latin typeface="Arial" panose="020B0604020202020204" pitchFamily="34" charset="0"/>
                <a:ea typeface="Calibri" panose="020F0502020204030204" pitchFamily="34" charset="0"/>
                <a:cs typeface="Times New Roman" panose="02020603050405020304" pitchFamily="18" charset="0"/>
              </a:rPr>
              <a:t>Iike</a:t>
            </a:r>
            <a:r>
              <a:rPr lang="en-US" sz="1800" i="1" dirty="0">
                <a:latin typeface="Arial" panose="020B0604020202020204" pitchFamily="34" charset="0"/>
                <a:ea typeface="Calibri" panose="020F0502020204030204" pitchFamily="34" charset="0"/>
                <a:cs typeface="Times New Roman" panose="02020603050405020304" pitchFamily="18" charset="0"/>
              </a:rPr>
              <a:t> this?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Most/A lot/A little of the time?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Not at all?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kind of things do you feel guilty about? Do you feel guilty about things you have not done? Or are actually not your fault? Do you feel guilty about things your parents or others do? Do you feel you cause bad things to happen? Do you think you should be punished for this? What kind of punishment do you feel you deserve? Do you want to be punished? How do your parents usually punish you? Do you think </a:t>
            </a:r>
            <a:r>
              <a:rPr lang="en-US" sz="1800" dirty="0">
                <a:latin typeface="Arial" panose="020B0604020202020204" pitchFamily="34" charset="0"/>
                <a:ea typeface="Calibri" panose="020F0502020204030204" pitchFamily="34" charset="0"/>
                <a:cs typeface="Times New Roman" panose="02020603050405020304" pitchFamily="18" charset="0"/>
              </a:rPr>
              <a:t>it's </a:t>
            </a:r>
            <a:r>
              <a:rPr lang="en-US" sz="1800" i="1" dirty="0">
                <a:latin typeface="Arial" panose="020B0604020202020204" pitchFamily="34" charset="0"/>
                <a:ea typeface="Calibri" panose="020F0502020204030204" pitchFamily="34" charset="0"/>
                <a:cs typeface="Times New Roman" panose="02020603050405020304" pitchFamily="18" charset="0"/>
              </a:rPr>
              <a:t>enough?</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NEGATIVE SELF-IMAGE: </a:t>
            </a:r>
            <a:r>
              <a:rPr lang="en-US" sz="1800" i="1" dirty="0">
                <a:latin typeface="Arial" panose="020B0604020202020204" pitchFamily="34" charset="0"/>
                <a:ea typeface="Calibri" panose="020F0502020204030204" pitchFamily="34" charset="0"/>
                <a:cs typeface="Times New Roman" panose="02020603050405020304" pitchFamily="18" charset="0"/>
              </a:rPr>
              <a:t>How do you feel about yourself?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down on yourself?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like yourself </a:t>
            </a:r>
            <a:r>
              <a:rPr lang="en-US" sz="1800" dirty="0">
                <a:latin typeface="Arial" panose="020B0604020202020204" pitchFamily="34" charset="0"/>
                <a:ea typeface="Calibri" panose="020F0502020204030204" pitchFamily="34" charset="0"/>
                <a:cs typeface="Times New Roman" panose="02020603050405020304" pitchFamily="18" charset="0"/>
              </a:rPr>
              <a:t>as </a:t>
            </a:r>
            <a:r>
              <a:rPr lang="en-US" sz="1800" i="1" dirty="0">
                <a:latin typeface="Arial" panose="020B0604020202020204" pitchFamily="34" charset="0"/>
                <a:ea typeface="Calibri" panose="020F0502020204030204" pitchFamily="34" charset="0"/>
                <a:cs typeface="Times New Roman" panose="02020603050405020304" pitchFamily="18" charset="0"/>
              </a:rPr>
              <a:t>a person? Why?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Describe yourself.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ever think of yourself </a:t>
            </a:r>
            <a:r>
              <a:rPr lang="en-US" sz="1800" dirty="0">
                <a:latin typeface="Arial" panose="020B0604020202020204" pitchFamily="34" charset="0"/>
                <a:ea typeface="Calibri" panose="020F0502020204030204" pitchFamily="34" charset="0"/>
                <a:cs typeface="Times New Roman" panose="02020603050405020304" pitchFamily="18" charset="0"/>
              </a:rPr>
              <a:t>as </a:t>
            </a:r>
            <a:r>
              <a:rPr lang="en-US" sz="1800" i="1" dirty="0">
                <a:latin typeface="Arial" panose="020B0604020202020204" pitchFamily="34" charset="0"/>
                <a:ea typeface="Calibri" panose="020F0502020204030204" pitchFamily="34" charset="0"/>
                <a:cs typeface="Times New Roman" panose="02020603050405020304" pitchFamily="18" charset="0"/>
              </a:rPr>
              <a:t>ugly? When?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think you are bright or stupid? Why?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often think like that?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think you are better or worse than your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friends?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Is any one of your friends worse than you are? What things are you good at? Any others?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things are you bad at? How often do you feel this way about yourself? What would you like to change about you?</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FEELING UNLOVED/FORLORN</a:t>
            </a:r>
            <a:r>
              <a:rPr lang="en-US" sz="1800" i="1" dirty="0">
                <a:latin typeface="Arial" panose="020B0604020202020204" pitchFamily="34" charset="0"/>
                <a:ea typeface="Calibri" panose="020F0502020204030204" pitchFamily="34" charset="0"/>
                <a:cs typeface="Times New Roman" panose="02020603050405020304" pitchFamily="18" charset="0"/>
              </a:rPr>
              <a:t>: Who is the person who cares most about you? Does he/she care a lot or a little? Does he/she really love you? How do you know he/she does/doesn't? When he/she tells you he/she really cares, do you believe him/her? Is there any one else who cares a lot about you? A little? Who? When you have problems, is there any one you can tell? Does he/she listen? Does he/she try to help? How? </a:t>
            </a:r>
            <a:r>
              <a:rPr lang="en-US" sz="1800" b="1" i="1" dirty="0">
                <a:latin typeface="Arial" panose="020B0604020202020204" pitchFamily="34" charset="0"/>
                <a:ea typeface="Calibri" panose="020F0502020204030204" pitchFamily="34" charset="0"/>
                <a:cs typeface="Times New Roman" panose="02020603050405020304" pitchFamily="18" charset="0"/>
              </a:rPr>
              <a:t>If no:</a:t>
            </a:r>
            <a:r>
              <a:rPr lang="en-US" sz="1800" i="1" dirty="0">
                <a:latin typeface="Arial" panose="020B0604020202020204" pitchFamily="34" charset="0"/>
                <a:ea typeface="Calibri" panose="020F0502020204030204" pitchFamily="34" charset="0"/>
                <a:cs typeface="Times New Roman" panose="02020603050405020304" pitchFamily="18" charset="0"/>
              </a:rPr>
              <a:t> Do you feel all alone? How bad does it make you feel? Do you think about it often? How much of the time? Can you get your mind off it?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HOPELESSNESS AND HELPLESSNESS DISCOURAGEMENT, PESSIMISM: </a:t>
            </a:r>
            <a:r>
              <a:rPr lang="en-US" sz="1800" i="1" dirty="0">
                <a:latin typeface="Arial" panose="020B0604020202020204" pitchFamily="34" charset="0"/>
                <a:ea typeface="Calibri" panose="020F0502020204030204" pitchFamily="34" charset="0"/>
                <a:cs typeface="Times New Roman" panose="02020603050405020304" pitchFamily="18" charset="0"/>
              </a:rPr>
              <a:t>What do you think is going to happen to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think you are going to get better?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Any better?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think we can help you? How?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think anyone can help you? Who? How?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do you want to do (to be) when you grow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up? Do you think you'll make it? Why not?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given up on life?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ever feel that your death is near?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that the world is coming to an end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now?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that you we going to continue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suffering forever?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 do you feel this way?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sure that there is no hope for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do you know? Could it be that there might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be little hope for you?</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SELF-PITY:  </a:t>
            </a:r>
            <a:r>
              <a:rPr lang="en-US" sz="1800" i="1" dirty="0">
                <a:latin typeface="Arial" panose="020B0604020202020204" pitchFamily="34" charset="0"/>
                <a:ea typeface="Calibri" panose="020F0502020204030204" pitchFamily="34" charset="0"/>
                <a:cs typeface="Times New Roman" panose="02020603050405020304" pitchFamily="18" charset="0"/>
              </a:rPr>
              <a:t>Do you feel that life has been harder for you than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for your friends?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more unfortunate than others?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life been unfair to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deserve more than you have?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 better deal than you got?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things ever turned out right for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Sometimes? Never?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(think) sorry for yourself?</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ACHES AND PAINS: </a:t>
            </a:r>
            <a:r>
              <a:rPr lang="en-US" sz="1800" i="1" dirty="0">
                <a:latin typeface="Arial" panose="020B0604020202020204" pitchFamily="34" charset="0"/>
                <a:ea typeface="Calibri" panose="020F0502020204030204" pitchFamily="34" charset="0"/>
                <a:cs typeface="Times New Roman" panose="02020603050405020304" pitchFamily="18" charset="0"/>
              </a:rPr>
              <a:t>Have you been having any pains?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about headaches, etc.? (see above).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Any other pains?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bad do they get?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get them only when you have to go to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school?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about weekends?</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HYPOCHONDRIASIS: </a:t>
            </a:r>
            <a:r>
              <a:rPr lang="en-US" sz="1800" i="1" dirty="0">
                <a:latin typeface="Arial" panose="020B0604020202020204" pitchFamily="34" charset="0"/>
                <a:ea typeface="Calibri" panose="020F0502020204030204" pitchFamily="34" charset="0"/>
                <a:cs typeface="Times New Roman" panose="02020603050405020304" pitchFamily="18" charset="0"/>
              </a:rPr>
              <a:t>Do you worry much about your health?</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About your bowels?</a:t>
            </a:r>
            <a:r>
              <a:rPr lang="en-US" sz="1800"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About your urine? About your eating? About your heart? About other things? What?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do you think makes you suffer from (__)?</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sure? Could it be something else? Are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 sure you are really sick? In your (__)</a:t>
            </a:r>
            <a:r>
              <a:rPr lang="en-US" sz="1800" dirty="0">
                <a:latin typeface="Arial" panose="020B0604020202020204" pitchFamily="34" charset="0"/>
                <a:ea typeface="Calibri" panose="020F0502020204030204" pitchFamily="34" charset="0"/>
                <a:cs typeface="Times New Roman" panose="02020603050405020304" pitchFamily="18" charset="0"/>
              </a:rPr>
              <a: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ANHEDONIA, LACK OF INTEREST, APATHY, LOW MOTIVATION, OR BOREDOM:  </a:t>
            </a:r>
            <a:r>
              <a:rPr lang="en-US" sz="1800" i="1" dirty="0">
                <a:latin typeface="Arial" panose="020B0604020202020204" pitchFamily="34" charset="0"/>
                <a:ea typeface="Calibri" panose="020F0502020204030204" pitchFamily="34" charset="0"/>
                <a:cs typeface="Times New Roman" panose="02020603050405020304" pitchFamily="18" charset="0"/>
              </a:rPr>
              <a:t>Do you feel bored a lot of the time?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bored because you don't enjoy things 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because you are not interested in even starting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them? Do you feel bored when you think about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doing these things you used to do before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began feeling (sad, etc.)? (Give examples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mentioned above). Does this stop you from doing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those things? Do you (also) feel bored while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doing things you used to enjoy?</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Do you still do the things you used to do for fun before you began to feel (__)? Do you do less than you used to? How much less? Do you have as much fun doing them as you used to before you began feeling (sad, etc.)? If less fun, do you enjoy them a little less? Much less? Not at all? Do you have as much fun as your friends? How many things are less fun now than they used</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to be? How many are as much fun? More fun? What are your favorite foods? Do you enjoy them as much as you used to? Are there any foods you really enjoy eating? Do they taste as good?</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Do you start to do things that interest you but</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then find you are not enjoying them as much?</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look forward to doing the things you used to enjoy? (Give examples.) Do you try to get into them? Do you have to push yourself to do your favorite activities? Do they interest you? Do you get excited or enthusiastic about doing them? Why not? Have you stopped even trying to do things that you used to because they just don't excite you anymore? How many things are less interesting now than they were before you started feeling (sad, etc.)? How many things are as interesting? More interesting?</a:t>
            </a:r>
            <a:r>
              <a:rPr lang="en-US" sz="1800" b="1" i="1" dirty="0">
                <a:latin typeface="Arial" panose="020B0604020202020204" pitchFamily="34" charset="0"/>
                <a:ea typeface="Calibri" panose="020F0502020204030204" pitchFamily="34" charset="0"/>
                <a:cs typeface="Times New Roman" panose="02020603050405020304" pitchFamily="18" charset="0"/>
              </a:rPr>
              <a:t> For adolescents:</a:t>
            </a:r>
            <a:r>
              <a:rPr lang="en-US" sz="1800" i="1" dirty="0">
                <a:latin typeface="Arial" panose="020B0604020202020204" pitchFamily="34" charset="0"/>
                <a:ea typeface="Calibri" panose="020F0502020204030204" pitchFamily="34" charset="0"/>
                <a:cs typeface="Times New Roman" panose="02020603050405020304" pitchFamily="18" charset="0"/>
              </a:rPr>
              <a:t> Are you less sexually active than you used to be? Do you enjoy sex as much as you used to?</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FATIGUE, LACK OF ENERGY AND TIREDNESS: </a:t>
            </a:r>
            <a:r>
              <a:rPr lang="en-US" sz="1800" i="1" dirty="0">
                <a:latin typeface="Arial" panose="020B0604020202020204" pitchFamily="34" charset="0"/>
                <a:ea typeface="Calibri" panose="020F0502020204030204" pitchFamily="34" charset="0"/>
                <a:cs typeface="Times New Roman" panose="02020603050405020304" pitchFamily="18" charset="0"/>
              </a:rPr>
              <a:t>Have you been feeling tired?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tired? All of the time?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Most of the time?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Some of the time?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Now and then?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you start feeling so tired?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Was it after you started feeling (__)?</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Tell me more about this feeling- is it sleepiness 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that you just do not have energy?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spend time resting?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much?</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have to rest?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your limbs feel heavy?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Is it very hard to get going? To move your legs?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like this all the time?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LEADEN PARALYSIS: </a:t>
            </a:r>
            <a:r>
              <a:rPr lang="en-US" sz="1800" i="1" dirty="0">
                <a:latin typeface="Arial" panose="020B0604020202020204" pitchFamily="34" charset="0"/>
                <a:ea typeface="Calibri" panose="020F0502020204030204" pitchFamily="34" charset="0"/>
                <a:cs typeface="Times New Roman" panose="02020603050405020304" pitchFamily="18" charset="0"/>
              </a:rPr>
              <a:t>Are there times when your body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feels heavy, weighted down, as if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it was full of lead? Times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where it was a real effort 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impossible to get up or move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your arms or legs?</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DIFFICULTY CONCENTRATING, INATTENTION, OR SLOWED THINKING, INDECISIVENESS: </a:t>
            </a:r>
            <a:r>
              <a:rPr lang="en-US" sz="1800" i="1" dirty="0">
                <a:latin typeface="Arial" panose="020B0604020202020204" pitchFamily="34" charset="0"/>
                <a:ea typeface="Calibri" panose="020F0502020204030204" pitchFamily="34" charset="0"/>
                <a:cs typeface="Times New Roman" panose="02020603050405020304" pitchFamily="18" charset="0"/>
              </a:rPr>
              <a:t>Do you know what it means to concentrate?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Sometimes children have a lot of trouble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concentrating. For instance, they have to read a</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page from a book and can't keep their mind on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so it takes much longer to do it or they just can't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it, can't pay attention.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been having this kind of trouble? When did it begin? Is your thinking slowed down? If you push yourself very hard can you concentrate? Does it take longer to do your homework? When you try to concentrate on something, does your mind drift off to other thoughts? Can you pay attention in school? Can you pay attention when you want to do something you like or do you find it hard even then? Do you forget about things a lot more? What things can you pay attention to? Is it that you cannot concentrate? Or is it that you are not interested, or don't care? Did you have this kind of trouble before? When did it start? Are you having difficulty making simple decisions in everyday life? E.g., Can you decide what to wear? Can you decide what snack to eat?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PSYCHOMOTOR AGITATION: </a:t>
            </a:r>
            <a:r>
              <a:rPr lang="en-US" sz="1800" i="1" dirty="0">
                <a:latin typeface="Arial" panose="020B0604020202020204" pitchFamily="34" charset="0"/>
                <a:ea typeface="Calibri" panose="020F0502020204030204" pitchFamily="34" charset="0"/>
                <a:cs typeface="Times New Roman" panose="02020603050405020304" pitchFamily="18" charset="0"/>
              </a:rPr>
              <a:t>When you feel so (sad), are there times when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can't sit still, or you have to keep moving and</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can't stop? Do you walk up and down? Do you wring your hands? (demonstrate) Do you pull or rub on your clothes, hair, skin, or</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other things? Do people tell you not to talk so much? Did you do this before you began to feel (sad)? When you do these things, is it that you are feeling (sad) or do you feel high or great? If someone was taking movies of you while you were eating breakfast and talking to your (mother), and they took these movies before you got (depressed) and again while you were (depressed) would I be able to see a difference? What would it be? What would I see? What would I hear? Probe: Would it take longer before or while you were (depressed)? A little longer? Much longer? </a:t>
            </a:r>
            <a:r>
              <a:rPr lang="en-US" sz="1800" dirty="0">
                <a:latin typeface="Arial" panose="020B0604020202020204" pitchFamily="34" charset="0"/>
                <a:ea typeface="Calibri" panose="020F0502020204030204" pitchFamily="34" charset="0"/>
                <a:cs typeface="Times New Roman" panose="02020603050405020304" pitchFamily="18" charset="0"/>
              </a:rPr>
              <a:t>For parents:</a:t>
            </a:r>
            <a:r>
              <a:rPr lang="en-US" sz="1800" i="1" dirty="0">
                <a:latin typeface="Arial" panose="020B0604020202020204" pitchFamily="34" charset="0"/>
                <a:ea typeface="Calibri" panose="020F0502020204030204" pitchFamily="34" charset="0"/>
                <a:cs typeface="Times New Roman" panose="02020603050405020304" pitchFamily="18" charset="0"/>
              </a:rPr>
              <a:t> If I saw a videotape or heard an audiotape of your child at home while he/she was depressed and another when he/she wasn't depressed, could I tell the difference? If yes, what would I see (hear) different?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PSYCHOMOTOR RETARDATION: </a:t>
            </a:r>
            <a:r>
              <a:rPr lang="en-US" sz="1800" i="1" dirty="0">
                <a:latin typeface="Arial" panose="020B0604020202020204" pitchFamily="34" charset="0"/>
                <a:ea typeface="Calibri" panose="020F0502020204030204" pitchFamily="34" charset="0"/>
                <a:cs typeface="Times New Roman" panose="02020603050405020304" pitchFamily="18" charset="0"/>
              </a:rPr>
              <a:t>Since you started feeling (sad) have you noticed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that you can't move as fast as before?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found it hard to start talking?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your speech slowed down?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talk a lot less than before?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felt like you are moving in slow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motion?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other people noticed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If someone </a:t>
            </a:r>
            <a:r>
              <a:rPr lang="en-US" sz="1800" dirty="0">
                <a:latin typeface="Arial" panose="020B0604020202020204" pitchFamily="34" charset="0"/>
                <a:ea typeface="Calibri" panose="020F0502020204030204" pitchFamily="34" charset="0"/>
                <a:cs typeface="Times New Roman" panose="02020603050405020304" pitchFamily="18" charset="0"/>
              </a:rPr>
              <a:t>was </a:t>
            </a:r>
            <a:r>
              <a:rPr lang="en-US" sz="1800" i="1" dirty="0">
                <a:latin typeface="Arial" panose="020B0604020202020204" pitchFamily="34" charset="0"/>
                <a:ea typeface="Calibri" panose="020F0502020204030204" pitchFamily="34" charset="0"/>
                <a:cs typeface="Times New Roman" panose="02020603050405020304" pitchFamily="18" charset="0"/>
              </a:rPr>
              <a:t>taking movies of you while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were eating breakfast and talking to your (mother),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and they took these movies before you got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(depressed) and again while you were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(depressed) would I be able to </a:t>
            </a:r>
            <a:r>
              <a:rPr lang="en-US" sz="1800" dirty="0">
                <a:latin typeface="Arial" panose="020B0604020202020204" pitchFamily="34" charset="0"/>
                <a:ea typeface="Calibri" panose="020F0502020204030204" pitchFamily="34" charset="0"/>
                <a:cs typeface="Times New Roman" panose="02020603050405020304" pitchFamily="18" charset="0"/>
              </a:rPr>
              <a:t>see </a:t>
            </a:r>
            <a:r>
              <a:rPr lang="en-US" sz="1800" i="1" dirty="0">
                <a:latin typeface="Arial" panose="020B0604020202020204" pitchFamily="34" charset="0"/>
                <a:ea typeface="Calibri" panose="020F0502020204030204" pitchFamily="34" charset="0"/>
                <a:cs typeface="Times New Roman" panose="02020603050405020304" pitchFamily="18" charset="0"/>
              </a:rPr>
              <a:t>a difference?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would it be?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would I see?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would I hear?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Probe: Would it take longer before or while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were (depressed)?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 little/much longer?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dirty="0">
                <a:latin typeface="Arial" panose="020B0604020202020204" pitchFamily="34" charset="0"/>
                <a:ea typeface="Calibri" panose="020F0502020204030204" pitchFamily="34" charset="0"/>
                <a:cs typeface="Times New Roman" panose="02020603050405020304" pitchFamily="18" charset="0"/>
              </a:rPr>
              <a:t>For parents: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If I saw</a:t>
            </a:r>
            <a:r>
              <a:rPr lang="en-US" sz="1800"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 videotape or heard an audiotape of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your child at home while he/she </a:t>
            </a:r>
            <a:r>
              <a:rPr lang="en-US" sz="1800" dirty="0">
                <a:latin typeface="Arial" panose="020B0604020202020204" pitchFamily="34" charset="0"/>
                <a:ea typeface="Calibri" panose="020F0502020204030204" pitchFamily="34" charset="0"/>
                <a:cs typeface="Times New Roman" panose="02020603050405020304" pitchFamily="18" charset="0"/>
              </a:rPr>
              <a:t>was </a:t>
            </a:r>
            <a:r>
              <a:rPr lang="en-US" sz="1800" i="1" dirty="0">
                <a:latin typeface="Arial" panose="020B0604020202020204" pitchFamily="34" charset="0"/>
                <a:ea typeface="Calibri" panose="020F0502020204030204" pitchFamily="34" charset="0"/>
                <a:cs typeface="Times New Roman" panose="02020603050405020304" pitchFamily="18" charset="0"/>
              </a:rPr>
              <a:t>depressed and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another when he/she wasn't depressed, could I tell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the difference? If yes, what would I see</a:t>
            </a:r>
            <a:r>
              <a:rPr lang="en-US" sz="1800"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(hear)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different?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SOCIAL WITHDRAWAL:  </a:t>
            </a:r>
            <a:r>
              <a:rPr lang="en-US" sz="1800" i="1" dirty="0">
                <a:latin typeface="Arial" panose="020B0604020202020204" pitchFamily="34" charset="0"/>
                <a:ea typeface="Calibri" panose="020F0502020204030204" pitchFamily="34" charset="0"/>
                <a:cs typeface="Times New Roman" panose="02020603050405020304" pitchFamily="18" charset="0"/>
              </a:rPr>
              <a:t>Since you started to feel so (sad), do you prefer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to play by yourself or with other children?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like to be with your friends or do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prefer to be alone?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Was it different before you started to feel so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sad? What kinds of things have you been doing for yourself?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your friends have more friends than you do?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lost friends since you started feeling</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sad? Who? Why, what happened? Who is your best friend now? When did you see him/her last? What did you do together before you started feeling so sad? Are you a member of any clubs like the Boy Scouts, etc.? Have you been going to their activities as much as before? How come? Have you avoided seeing them? Why? Have you stopped calling your friends? If your friend comes for you, do you play or do you tell him to go away?</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SOCIAL ISOLATION: </a:t>
            </a:r>
            <a:r>
              <a:rPr lang="en-US" sz="1800" i="1" dirty="0">
                <a:latin typeface="Arial" panose="020B0604020202020204" pitchFamily="34" charset="0"/>
                <a:ea typeface="Calibri" panose="020F0502020204030204" pitchFamily="34" charset="0"/>
                <a:cs typeface="Times New Roman" panose="02020603050405020304" pitchFamily="18" charset="0"/>
              </a:rPr>
              <a:t>Did you ever have any close friends?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was the last time?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ever enjoy being with friends?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Or did you always prefer to be by yourself?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your mother or anyone else ever try to get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 to make friends?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did you do?</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If always remained isolated by preference, ask: Did you feel this way even when you were not sad (depressed, blue, etc.)?</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INSOMNIA: </a:t>
            </a:r>
            <a:r>
              <a:rPr lang="en-US" sz="1800" i="1" dirty="0">
                <a:latin typeface="Arial" panose="020B0604020202020204" pitchFamily="34" charset="0"/>
                <a:ea typeface="Calibri" panose="020F0502020204030204" pitchFamily="34" charset="0"/>
                <a:cs typeface="Times New Roman" panose="02020603050405020304" pitchFamily="18" charset="0"/>
              </a:rPr>
              <a:t>Have you had trouble sleeping?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kind of trouble?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long does it take you to fall asleep?</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wake up in the middle of the night?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many times?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Any reason for it (urinating, nightmares)?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At what time do you wake up in the morning?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Is that later or earlier than usual?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wake up before you want or have to get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up?</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Or before your mother calls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you would sleep more if you could? For how long have you been having trouble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sleeping?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having this trouble every night?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Almost every night?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Sometimes?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Only now and then?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rested when you wake up?</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not rested through 3 hours after being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up?</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at some point slept during the day and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been awake during the night and just could not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sleep?</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you cannot fall asleep or when you get up through</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the night, what types of things do you do?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Watch TV? Read? Or do you do more active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(e.g., rearrange furniture? clean house? exercise?)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have a lot of thoughts go through your mind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awake? What kinds of thoughts? Do you worry?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About what types of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long are you awake for?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 during the night? During the week?</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HYPERSOMNIA:  </a:t>
            </a:r>
            <a:r>
              <a:rPr lang="en-US" sz="1800" i="1" dirty="0">
                <a:latin typeface="Arial" panose="020B0604020202020204" pitchFamily="34" charset="0"/>
                <a:ea typeface="Calibri" panose="020F0502020204030204" pitchFamily="34" charset="0"/>
                <a:cs typeface="Times New Roman" panose="02020603050405020304" pitchFamily="18" charset="0"/>
              </a:rPr>
              <a:t>Are you sleeping longer than usual?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go back to sleep after you wake up in the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morning? When did you start sleeping longer than usual?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about taking long naps during the day?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used to take naps before?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you start to take naps?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many hours did you use to sleep before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started to feel so (sad)?</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ANOREXIA: </a:t>
            </a:r>
            <a:r>
              <a:rPr lang="en-US" sz="1800" i="1" dirty="0">
                <a:latin typeface="Arial" panose="020B0604020202020204" pitchFamily="34" charset="0"/>
                <a:ea typeface="Calibri" panose="020F0502020204030204" pitchFamily="34" charset="0"/>
                <a:cs typeface="Times New Roman" panose="02020603050405020304" pitchFamily="18" charset="0"/>
              </a:rPr>
              <a:t>How is your appetite?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eating less than before?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leave food on plates?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you begin to lose your appetite?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have to force yourself to eat?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you last feel hungry?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on a diet?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kind of diet?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WEIGHT LOSS: </a:t>
            </a:r>
            <a:r>
              <a:rPr lang="en-US" sz="1800" i="1" dirty="0">
                <a:latin typeface="Arial" panose="020B0604020202020204" pitchFamily="34" charset="0"/>
                <a:ea typeface="Calibri" panose="020F0502020204030204" pitchFamily="34" charset="0"/>
                <a:cs typeface="Times New Roman" panose="02020603050405020304" pitchFamily="18" charset="0"/>
              </a:rPr>
              <a:t>Have you lost any weight since you started feeling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sad?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do you know?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find your clothes are looser now? Your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belt?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was the last time you were weighed?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much did you weigh then?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about now? (measure it).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INCREASED APPETITE: </a:t>
            </a:r>
            <a:r>
              <a:rPr lang="en-US" sz="1800" i="1" dirty="0">
                <a:latin typeface="Arial" panose="020B0604020202020204" pitchFamily="34" charset="0"/>
                <a:ea typeface="Calibri" panose="020F0502020204030204" pitchFamily="34" charset="0"/>
                <a:cs typeface="Times New Roman" panose="02020603050405020304" pitchFamily="18" charset="0"/>
              </a:rPr>
              <a:t>Have you been eating more than before?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Since when?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hungry all the time?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that every day?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eat less than you would like to eat?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eat especially sweets?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do you eat too much of?</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WEIGHT GAIN: </a:t>
            </a:r>
            <a:r>
              <a:rPr lang="en-US" sz="1800" i="1" dirty="0">
                <a:latin typeface="Arial" panose="020B0604020202020204" pitchFamily="34" charset="0"/>
                <a:ea typeface="Calibri" panose="020F0502020204030204" pitchFamily="34" charset="0"/>
                <a:cs typeface="Times New Roman" panose="02020603050405020304" pitchFamily="18" charset="0"/>
              </a:rPr>
              <a:t>Have you gained any weight since you started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feeling sad?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do you know?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had to buy new clothes because the old ones did not fit any longer?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was your last weight?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were you last weighed?</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REJECTION SENSITIVITY: </a:t>
            </a:r>
            <a:r>
              <a:rPr lang="en-US" sz="1800" i="1" dirty="0">
                <a:latin typeface="Arial" panose="020B0604020202020204" pitchFamily="34" charset="0"/>
                <a:ea typeface="Calibri" panose="020F0502020204030204" pitchFamily="34" charset="0"/>
                <a:cs typeface="Times New Roman" panose="02020603050405020304" pitchFamily="18" charset="0"/>
              </a:rPr>
              <a:t>No one likes to be rejected. Everyone feels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bad when it happens. What I'd like to know is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whether you are especially sensitive to being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rejected compared to others your age?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happens, how do you react?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For example, do you think you have felt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more easily rejected or hurt than most people?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Or, do you overreact in other ways so that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feel really miserable, empty when you have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experienced rejection? What if a friend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doesn't call you? Or if you get turned down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for a date? Have you been extremely upset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or down after a break-up with a friend- even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if it was not an important or long relationship?</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bounce back, or feel miserable for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 long period of time? Do you ever feel that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 just don't care anymore?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has your life been affected by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disappointments or social break-ups? Have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avoided school? Gotten drunk or used drugs?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Missed appointments? Not done important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homework or gone out with friends? Felt very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upset, cried, stayed in bed? How many times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this happened since you've been feeling sad?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it happened a lot?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happened?</a:t>
            </a:r>
            <a:r>
              <a:rPr lang="en-US" sz="1800" b="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SUICIDAL IDEATION: </a:t>
            </a:r>
            <a:r>
              <a:rPr lang="en-US" sz="1800" i="1" dirty="0">
                <a:latin typeface="Arial" panose="020B0604020202020204" pitchFamily="34" charset="0"/>
                <a:ea typeface="Calibri" panose="020F0502020204030204" pitchFamily="34" charset="0"/>
                <a:cs typeface="Times New Roman" panose="02020603050405020304" pitchFamily="18" charset="0"/>
              </a:rPr>
              <a:t>Sometimes children who get upset or feel bad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think about dying or even killing themselves.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had such thoughts?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would you do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have a plan?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told anybody (about suicidal thoughts)?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you start to think about suicide?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actually tried to kill yourself?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did you do?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Any other thing?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really want to die?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close did you actually come to doing it?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SUICIDAL ACTS - SERIOUSNESS: </a:t>
            </a:r>
            <a:r>
              <a:rPr lang="en-US" sz="1800" i="1" dirty="0">
                <a:latin typeface="Arial" panose="020B0604020202020204" pitchFamily="34" charset="0"/>
                <a:ea typeface="Calibri" panose="020F0502020204030204" pitchFamily="34" charset="0"/>
                <a:cs typeface="Times New Roman" panose="02020603050405020304" pitchFamily="18" charset="0"/>
              </a:rPr>
              <a:t>How did you try to kill yourself? Was anybody in the room?</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In the apartment?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tell them in advance?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were you found?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really want to die?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ask for any help after you did it?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SUICIDAL ACTS - MEDICAL LETHALITY: </a:t>
            </a:r>
            <a:r>
              <a:rPr lang="en-US" sz="1800" i="1" dirty="0">
                <a:latin typeface="Arial" panose="020B0604020202020204" pitchFamily="34" charset="0"/>
                <a:ea typeface="Calibri" panose="020F0502020204030204" pitchFamily="34" charset="0"/>
                <a:cs typeface="Times New Roman" panose="02020603050405020304" pitchFamily="18" charset="0"/>
              </a:rPr>
              <a:t>How close were you to dying after your (most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serious suicidal act)?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NON-SUICIDAL PHYSICAL SELF-DAMAGING ACTS: </a:t>
            </a:r>
            <a:r>
              <a:rPr lang="en-US" sz="1800" i="1" dirty="0">
                <a:latin typeface="Arial" panose="020B0604020202020204" pitchFamily="34" charset="0"/>
                <a:ea typeface="Calibri" panose="020F0502020204030204" pitchFamily="34" charset="0"/>
                <a:cs typeface="Times New Roman" panose="02020603050405020304" pitchFamily="18" charset="0"/>
              </a:rPr>
              <a:t>Did you ever try to hurt yourself?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ever burned yourself with</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matches/candles? Or scratched yourself with needles/a knife? Or put hot pennies on your skin? Anything else? Why did you do it? How often? Do you have many accidents?  What kind? How often?</a:t>
            </a:r>
            <a:endParaRPr lang="en-US" sz="1800" dirty="0">
              <a:ea typeface="Calibri" panose="020F0502020204030204" pitchFamily="34" charset="0"/>
              <a:cs typeface="Times New Roman" panose="02020603050405020304" pitchFamily="18" charset="0"/>
            </a:endParaRPr>
          </a:p>
          <a:p>
            <a:pPr algn="ct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algn="ct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BIPOLAR DISORDER</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ELATION, EXPANSIVE MOOD: </a:t>
            </a:r>
            <a:r>
              <a:rPr lang="en-US" sz="1800" i="1" dirty="0">
                <a:latin typeface="Arial" panose="020B0604020202020204" pitchFamily="34" charset="0"/>
                <a:ea typeface="Calibri" panose="020F0502020204030204" pitchFamily="34" charset="0"/>
                <a:cs typeface="Times New Roman" panose="02020603050405020304" pitchFamily="18" charset="0"/>
              </a:rPr>
              <a:t>Have (there been times when) you felt very good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or too cheerful or high or terrific, great, or just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not your normal self?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If unclear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you felt on top of the world or as if there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was nothing you couldn't do?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That this is the best of all possible worlds?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felt that everything would work out just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the way you wanted?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If people saw you, would they think you were just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in a good mood or something more than that?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get as if you were drunk? Did you laugh a lot, get silly?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feel super-happy?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this happen? (example)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DECREASED NEED FOR SLEEP: </a:t>
            </a:r>
            <a:r>
              <a:rPr lang="en-US" sz="1800" i="1" dirty="0">
                <a:latin typeface="Arial" panose="020B0604020202020204" pitchFamily="34" charset="0"/>
                <a:ea typeface="Calibri" panose="020F0502020204030204" pitchFamily="34" charset="0"/>
                <a:cs typeface="Times New Roman" panose="02020603050405020304" pitchFamily="18" charset="0"/>
              </a:rPr>
              <a:t>Have you needed less sleep than usual to feel rested?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much sleep do you ordinarily need?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much do you sleep when you are feeling so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good?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you wake up do you feel good and rested?</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When you cannot fall asleep or when you get up through the night, what types of things do you do? Watch TV? Read? Or do you do more active things? (e.g., rearrange furniture? clean house? exercise?) Do you have a lot of thoughts go through your mind when awake? What kinds of thoughts? Do you worry? About what types of things? How long are you awake for? How often during the night? During the week?</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UNUSUALLY ENERGETIC: </a:t>
            </a:r>
            <a:r>
              <a:rPr lang="en-US" sz="1800" i="1" dirty="0">
                <a:latin typeface="Arial" panose="020B0604020202020204" pitchFamily="34" charset="0"/>
                <a:ea typeface="Calibri" panose="020F0502020204030204" pitchFamily="34" charset="0"/>
                <a:cs typeface="Times New Roman" panose="02020603050405020304" pitchFamily="18" charset="0"/>
              </a:rPr>
              <a:t>Have you had more energy than usual to do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people tell you that you were (are) non-stop?</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agree with them?</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it seem like too much energy?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know why?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Were you doing too many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feel tired?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this happen? (example}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INCREASE IN GOAL-DIRECTED ACTIVITY: </a:t>
            </a:r>
            <a:r>
              <a:rPr lang="en-US" sz="1800" i="1" dirty="0">
                <a:latin typeface="Arial" panose="020B0604020202020204" pitchFamily="34" charset="0"/>
                <a:ea typeface="Calibri" panose="020F0502020204030204" pitchFamily="34" charset="0"/>
                <a:cs typeface="Times New Roman" panose="02020603050405020304" pitchFamily="18" charset="0"/>
              </a:rPr>
              <a:t>Is there any time when you were more active 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involved in things compared to the way you usually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about in school,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in your club,</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scouts,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church,</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at home,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friends,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hobbies,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new projects or interests?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Were you doing a lot of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much of your day has been spent in this?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Were you trying to do so many different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that you couldn't keep up?</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this happen? (example)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GRANDIOSITY: </a:t>
            </a:r>
            <a:r>
              <a:rPr lang="en-US" sz="1800" i="1" dirty="0">
                <a:latin typeface="Arial" panose="020B0604020202020204" pitchFamily="34" charset="0"/>
                <a:ea typeface="Calibri" panose="020F0502020204030204" pitchFamily="34" charset="0"/>
                <a:cs typeface="Times New Roman" panose="02020603050405020304" pitchFamily="18" charset="0"/>
              </a:rPr>
              <a:t>Have you felt more self-confident than usual?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felt you are much better than others?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Smarter?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Stronger?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felt that you are a particularly important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person or that you had special talents 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abilities?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about special plans?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this happen? (example)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ACCELERATED, PRESSURED OR INCREASED AMOUNT OF SPEECH: </a:t>
            </a:r>
            <a:r>
              <a:rPr lang="en-US" sz="1800" i="1" dirty="0">
                <a:latin typeface="Arial" panose="020B0604020202020204" pitchFamily="34" charset="0"/>
                <a:ea typeface="Calibri" panose="020F0502020204030204" pitchFamily="34" charset="0"/>
                <a:cs typeface="Times New Roman" panose="02020603050405020304" pitchFamily="18" charset="0"/>
              </a:rPr>
              <a:t>When you were (__) were there times when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spoke very rapidly or talked on and on and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couldn't be stopped?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people say you were talking too much?</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Could people understand you?</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HYPERSEXUALITY:</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i="1" dirty="0">
                <a:latin typeface="Arial" panose="020B0604020202020204" pitchFamily="34" charset="0"/>
                <a:ea typeface="Calibri" panose="020F0502020204030204" pitchFamily="34" charset="0"/>
                <a:cs typeface="Times New Roman" panose="02020603050405020304" pitchFamily="18" charset="0"/>
              </a:rPr>
              <a:t>Parent of child 6-12: </a:t>
            </a:r>
            <a:r>
              <a:rPr lang="en-US" sz="1800" i="1" dirty="0">
                <a:latin typeface="Arial" panose="020B0604020202020204" pitchFamily="34" charset="0"/>
                <a:ea typeface="Calibri" panose="020F0502020204030204" pitchFamily="34" charset="0"/>
                <a:cs typeface="Times New Roman" panose="02020603050405020304" pitchFamily="18" charset="0"/>
              </a:rPr>
              <a:t>Are there times when your child makes inappropriate</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sexual remarks to a teacher or adult? Does your child</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like to "talk dirty" (e.g., talk about private parts</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of the body inappropriately)? Do adults complain that</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your child touches breasts or other private areas?</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at the store does your child have to look at</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"Playboy" magazines? Does your child search out books</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or magazines with nude or suggestive pictures? Does your</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child draw naked people?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i="1" dirty="0">
                <a:latin typeface="Arial" panose="020B0604020202020204" pitchFamily="34" charset="0"/>
                <a:ea typeface="Calibri" panose="020F0502020204030204" pitchFamily="34" charset="0"/>
                <a:cs typeface="Times New Roman" panose="02020603050405020304" pitchFamily="18" charset="0"/>
              </a:rPr>
              <a:t>Child 6-12: </a:t>
            </a:r>
            <a:r>
              <a:rPr lang="en-US" sz="1800" i="1" dirty="0">
                <a:latin typeface="Arial" panose="020B0604020202020204" pitchFamily="34" charset="0"/>
                <a:ea typeface="Calibri" panose="020F0502020204030204" pitchFamily="34" charset="0"/>
                <a:cs typeface="Times New Roman" panose="02020603050405020304" pitchFamily="18" charset="0"/>
              </a:rPr>
              <a:t>What magazines do you like at the store? What type of movies do you like to watch? What kind of pictures do you draw?</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Observe child for sexually explicit language or behavior</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during the interview, e.g., trying to touch interviewer’s</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body; propositioning the interviewer; talking about</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seeing sex.</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i="1" dirty="0">
                <a:latin typeface="Arial" panose="020B0604020202020204" pitchFamily="34" charset="0"/>
                <a:ea typeface="Calibri" panose="020F0502020204030204" pitchFamily="34" charset="0"/>
                <a:cs typeface="Times New Roman" panose="02020603050405020304" pitchFamily="18" charset="0"/>
              </a:rPr>
              <a:t>Adolescents: </a:t>
            </a:r>
            <a:r>
              <a:rPr lang="en-US" sz="1800" i="1" dirty="0">
                <a:latin typeface="Arial" panose="020B0604020202020204" pitchFamily="34" charset="0"/>
                <a:ea typeface="Calibri" panose="020F0502020204030204" pitchFamily="34" charset="0"/>
                <a:cs typeface="Times New Roman" panose="02020603050405020304" pitchFamily="18" charset="0"/>
              </a:rPr>
              <a:t>Are there times when you have to have sex no matter what</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time of day it is? Are there times when there are not</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enough sexual partners to meet your needs? Are there times</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there are not enough hours in the day to have as much</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sex as you want and need? Do you talk non-stop about your</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many sexual conquests? Do you call the sex hotline and run</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up high phone bills?</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SHARPENED AND UNUSUALLY CREATIVE THINKING: </a:t>
            </a:r>
            <a:r>
              <a:rPr lang="en-US" sz="1800" i="1" dirty="0">
                <a:latin typeface="Arial" panose="020B0604020202020204" pitchFamily="34" charset="0"/>
                <a:ea typeface="Calibri" panose="020F0502020204030204" pitchFamily="34" charset="0"/>
                <a:cs typeface="Times New Roman" panose="02020603050405020304" pitchFamily="18" charset="0"/>
              </a:rPr>
              <a:t>Do you like to write stories, do art projects,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draw, play music, or write songs? Do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feel that you are ''outstanding" at these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activities when you're feeling high? Are there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times when you feel that you are ''super" creative?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INCREASED PRODUCTIVITY: </a:t>
            </a:r>
            <a:r>
              <a:rPr lang="en-US" sz="1800" i="1" dirty="0">
                <a:latin typeface="Arial" panose="020B0604020202020204" pitchFamily="34" charset="0"/>
                <a:ea typeface="Calibri" panose="020F0502020204030204" pitchFamily="34" charset="0"/>
                <a:cs typeface="Times New Roman" panose="02020603050405020304" pitchFamily="18" charset="0"/>
              </a:rPr>
              <a:t>Are there times when you start many more projects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than you could possibly complete in an hour’s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time (e.g., go to a music lesson, rearrange your bedroom,</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play two different sports, start an art project)?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there times when you feel that you have to produce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more than anyone else (e.g., sell 100 times more Girl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Scout cookies than anyone else)?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UNINHIBITED PEOPLE-SEEKING/GREGARIOUSNESS: </a:t>
            </a:r>
            <a:r>
              <a:rPr lang="en-US" sz="1800" i="1" dirty="0">
                <a:latin typeface="Arial" panose="020B0604020202020204" pitchFamily="34" charset="0"/>
                <a:ea typeface="Calibri" panose="020F0502020204030204" pitchFamily="34" charset="0"/>
                <a:cs typeface="Times New Roman" panose="02020603050405020304" pitchFamily="18" charset="0"/>
              </a:rPr>
              <a:t>Do you like meeting new people?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friendly with people you just met?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your parents ever complain that you are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always bringing new people home?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 does this happen?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find yourself bringing home "friends"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That your parents have never seen before?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 does this happen?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people comment that you are "the most popular"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person at the party?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begin conversations with people you have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never met? (e.g., at the mall do you go up and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talk to just anyone)? Are you the type of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person who never met a "stranger"?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the "class clown"?</a:t>
            </a:r>
            <a:r>
              <a:rPr lang="en-US" sz="1800" b="1" dirty="0">
                <a:latin typeface="Arial" panose="020B0604020202020204" pitchFamily="34" charset="0"/>
                <a:ea typeface="Calibri" panose="020F0502020204030204" pitchFamily="34" charset="0"/>
                <a:cs typeface="Times New Roman" panose="02020603050405020304" pitchFamily="18" charset="0"/>
              </a:rPr>
              <a:t> During a period of abnormally elevated, expansive or irritable mood has any of the following occurred? Inappropriate laughing, joking, or grinning. </a:t>
            </a:r>
            <a:r>
              <a:rPr lang="en-US" sz="1800" i="1" dirty="0">
                <a:latin typeface="Arial" panose="020B0604020202020204" pitchFamily="34" charset="0"/>
                <a:ea typeface="Calibri" panose="020F0502020204030204" pitchFamily="34" charset="0"/>
                <a:cs typeface="Times New Roman" panose="02020603050405020304" pitchFamily="18" charset="0"/>
              </a:rPr>
              <a:t>Do you sometimes laugh or act silly? Does this happen for no reason? Do other people notice?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laugh out loud in class? Are the other students quietly doing their work? Do you sometimes act or talk like a much younger child? Do you use baby talk? Do you ever crawl like a baby?</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MOTOR HYPERACTIVITY: </a:t>
            </a:r>
            <a:r>
              <a:rPr lang="en-US" sz="1800" i="1" dirty="0">
                <a:latin typeface="Arial" panose="020B0604020202020204" pitchFamily="34" charset="0"/>
                <a:ea typeface="Calibri" panose="020F0502020204030204" pitchFamily="34" charset="0"/>
                <a:cs typeface="Times New Roman" panose="02020603050405020304" pitchFamily="18" charset="0"/>
              </a:rPr>
              <a:t>When you were (__), were there times when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were (high, feeling so good, so angry) that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were always moving, could not stay put, were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unable to sit still or you always had to be moving,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pacing up and down?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Or are you always like that?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DISTRACTIBILITY: </a:t>
            </a:r>
            <a:r>
              <a:rPr lang="en-US" sz="1800" i="1" dirty="0">
                <a:latin typeface="Arial" panose="020B0604020202020204" pitchFamily="34" charset="0"/>
                <a:ea typeface="Calibri" panose="020F0502020204030204" pitchFamily="34" charset="0"/>
                <a:cs typeface="Times New Roman" panose="02020603050405020304" pitchFamily="18" charset="0"/>
              </a:rPr>
              <a:t>Have you ever been told that you have trouble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sticking to what you are supposed to do?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Can you give me an example?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a teacher told you that you "always" get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distracted?</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POOR JUDGMENT: </a:t>
            </a:r>
            <a:r>
              <a:rPr lang="en-US" sz="1800" i="1" dirty="0">
                <a:latin typeface="Arial" panose="020B0604020202020204" pitchFamily="34" charset="0"/>
                <a:ea typeface="Calibri" panose="020F0502020204030204" pitchFamily="34" charset="0"/>
                <a:cs typeface="Times New Roman" panose="02020603050405020304" pitchFamily="18" charset="0"/>
              </a:rPr>
              <a:t>When you were (__), did you do anything that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caused trouble for you or your family 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friends?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about anything that could have?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do things you normally wouldn't do (like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giving away a whole lot of things or taking a</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whole lot of chances)?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think of what would happen before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Was there anything that you did that you now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think you should not have done?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like to talk on the phone?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 do you talk on the phone?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time of day or night?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Whom do you call?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ever call stars or famous people you admire?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call 900 numbers or long distance?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are the charges on the phone bills?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friendly to people you just met?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talk to them on the phone?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Take them home? </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like to shop or buy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Ever order from catalogs? T.V. shopping?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Join C.D., video, or book clubs? Buy or order things you don't really need?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Give your friends expensive gifts or your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belongings?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do you pay for these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ever play games for money or belongings?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Make bets? Gamble?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about take dares from others?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a risk-taker?</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FLIGHT OF IDEAS: </a:t>
            </a:r>
            <a:r>
              <a:rPr lang="en-US" sz="1800" i="1" dirty="0">
                <a:latin typeface="Arial" panose="020B0604020202020204" pitchFamily="34" charset="0"/>
                <a:ea typeface="Calibri" panose="020F0502020204030204" pitchFamily="34" charset="0"/>
                <a:cs typeface="Times New Roman" panose="02020603050405020304" pitchFamily="18" charset="0"/>
              </a:rPr>
              <a:t>Have there been times when people could not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understand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they said you did not make sense?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Could you give me an example?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RACING THOUGHTS: </a:t>
            </a:r>
            <a:r>
              <a:rPr lang="en-US" sz="1800" i="1" dirty="0">
                <a:latin typeface="Arial" panose="020B0604020202020204" pitchFamily="34" charset="0"/>
                <a:ea typeface="Calibri" panose="020F0502020204030204" pitchFamily="34" charset="0"/>
                <a:cs typeface="Times New Roman" panose="02020603050405020304" pitchFamily="18" charset="0"/>
              </a:rPr>
              <a:t>When you were (__) were there times when your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thoughts raced through your mind?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have more ideas than usual or more than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 could handle?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PSYCHOSIS: </a:t>
            </a:r>
            <a:r>
              <a:rPr lang="en-US" sz="1800" i="1" dirty="0">
                <a:latin typeface="Arial" panose="020B0604020202020204" pitchFamily="34" charset="0"/>
                <a:ea typeface="Calibri" panose="020F0502020204030204" pitchFamily="34" charset="0"/>
                <a:cs typeface="Times New Roman" panose="02020603050405020304" pitchFamily="18" charset="0"/>
              </a:rPr>
              <a:t>Sometimes children, when they are alone, hear voices or see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things, or smell things and they don't quite know where they come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from.</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this ever happened to you? Tell me about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there ever been a time you heard voices when you were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alone? What did you hear? Have you ever heard someone call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your name when there was no one around? What kind of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hear? Did you ever hear music which other people could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not?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there ever been a time when you saw things that were not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there? What about shadows or other objects moving? Did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ever see ghosts?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this only happen at night while you were trying to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sleep, or did it happen in the daytime too?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did you see? Has there ever been a time when you had an unusual smell about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yourself?</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What did you think it was? Did you think it was your imagination or real? Did you think it was real when you (heard, saw, etc.) it? What did you do when you (heard, saw, etc.) it? These voices you heard (or other hallucinations), did they occur when you were awake or asleep? Could it have been a dream? Did they happen when you are falling asleep? Waking up? Only when it was dark? Did they happen at any other time also? Were you sick with fever when they occurred? Have you ever been drinking beer, wine, or liquor? Or taking any drugs when it happened? Was it like a thought or more like a voice (noise) or a vision?</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Influence of illicit drugs or alcohol on onset of "high" periods:</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 lot of kids use drugs or alcohol. Do you?</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Can you remember times when you felt high</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and you were not drinking or using drugs?</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endParaRPr lang="en-US" dirty="0"/>
          </a:p>
        </p:txBody>
      </p:sp>
      <p:sp>
        <p:nvSpPr>
          <p:cNvPr id="307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106CB-5417-435A-892D-154A021BC04E}" type="slidenum">
              <a:rPr lang="en-US">
                <a:cs typeface="Arial" charset="0"/>
              </a:rPr>
              <a:pPr fontAlgn="base">
                <a:spcBef>
                  <a:spcPct val="0"/>
                </a:spcBef>
                <a:spcAft>
                  <a:spcPct val="0"/>
                </a:spcAft>
              </a:pPr>
              <a:t>14</a:t>
            </a:fld>
            <a:endParaRPr lang="en-US">
              <a:cs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25000" lnSpcReduction="20000"/>
          </a:bodyPr>
          <a:lstStyle/>
          <a:p>
            <a:pPr algn="ct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MAJOR DEPRESSIVE DISORDER</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DEPRESSED MOOD: </a:t>
            </a:r>
            <a:r>
              <a:rPr lang="en-US" sz="1800" i="1" dirty="0">
                <a:latin typeface="Arial" panose="020B0604020202020204" pitchFamily="34" charset="0"/>
                <a:ea typeface="Calibri" panose="020F0502020204030204" pitchFamily="34" charset="0"/>
                <a:cs typeface="Times New Roman" panose="02020603050405020304" pitchFamily="18" charset="0"/>
              </a:rPr>
              <a:t>How have you been feeling?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Would you say you are a happy child or a sad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child? Mostly happy or mostly sad? Have you felt sad, blue, moody, down, very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unhappy, empty, like crying? (ASK EACH ONE)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Is this a good feeling or a bad feeling? Have you had any other bad feelings?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have a bad feeling all the time that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can't get rid of?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cried or been tearful?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Do you feel (_use their words_)</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all the time, some of the time? (Percent of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awake time: summation of % of all labels if they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not occur simultaneously)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(Assessment of diurnal variation can secondarily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clarify daily duration of depressive mood).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Does it come and go? How often?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Everyday?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long does it last?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err="1">
                <a:latin typeface="Arial" panose="020B0604020202020204" pitchFamily="34" charset="0"/>
                <a:ea typeface="Calibri" panose="020F0502020204030204" pitchFamily="34" charset="0"/>
                <a:cs typeface="Times New Roman" panose="02020603050405020304" pitchFamily="18" charset="0"/>
              </a:rPr>
              <a:t>AlI</a:t>
            </a:r>
            <a:r>
              <a:rPr lang="en-US" sz="1800" i="1" dirty="0">
                <a:latin typeface="Arial" panose="020B0604020202020204" pitchFamily="34" charset="0"/>
                <a:ea typeface="Calibri" panose="020F0502020204030204" pitchFamily="34" charset="0"/>
                <a:cs typeface="Times New Roman" panose="02020603050405020304" pitchFamily="18" charset="0"/>
              </a:rPr>
              <a:t> Day?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bad is the feeling?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Can you stand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do you do when you can't stand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do you think brings it on?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sad when mother is away?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If separation from mother is given as a cause: Do you feel (_) when mother is with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a little better or is the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feeling totally gone?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Can other people tell when you are sad?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can they tell? Do you look different?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IRRITABILITY AND ANGER: </a:t>
            </a:r>
            <a:r>
              <a:rPr lang="en-US" sz="1800" i="1" dirty="0">
                <a:latin typeface="Arial" panose="020B0604020202020204" pitchFamily="34" charset="0"/>
                <a:ea typeface="Calibri" panose="020F0502020204030204" pitchFamily="34" charset="0"/>
                <a:cs typeface="Times New Roman" panose="02020603050405020304" pitchFamily="18" charset="0"/>
              </a:rPr>
              <a:t>Do you get annoyed and irritated or cranky at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little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kinds of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been feeling mad or angry also (even if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 don't show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angry?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More than before?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kinds of things make you feel angry? Do you sometimes feel angry and/or irritable and/or cranky and don't know why? Does this happen often? Do you lose your temper? With your family? Your friends? Who else? At school? What do you do? Has anybody said anything about it?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How much </a:t>
            </a:r>
            <a:r>
              <a:rPr lang="en-US" sz="1800" dirty="0">
                <a:latin typeface="Arial" panose="020B0604020202020204" pitchFamily="34" charset="0"/>
                <a:ea typeface="Calibri" panose="020F0502020204030204" pitchFamily="34" charset="0"/>
                <a:cs typeface="Times New Roman" panose="02020603050405020304" pitchFamily="18" charset="0"/>
              </a:rPr>
              <a:t>of </a:t>
            </a:r>
            <a:r>
              <a:rPr lang="en-US" sz="1800" i="1" dirty="0">
                <a:latin typeface="Arial" panose="020B0604020202020204" pitchFamily="34" charset="0"/>
                <a:ea typeface="Calibri" panose="020F0502020204030204" pitchFamily="34" charset="0"/>
                <a:cs typeface="Times New Roman" panose="02020603050405020304" pitchFamily="18" charset="0"/>
              </a:rPr>
              <a:t>the time do you feel angry, irritable, and/or cranky: </a:t>
            </a:r>
            <a:r>
              <a:rPr lang="en-US" sz="1800" dirty="0">
                <a:latin typeface="Arial" panose="020B0604020202020204" pitchFamily="34" charset="0"/>
                <a:ea typeface="Calibri" panose="020F0502020204030204" pitchFamily="34" charset="0"/>
                <a:cs typeface="Times New Roman" panose="02020603050405020304" pitchFamily="18" charset="0"/>
              </a:rPr>
              <a:t>·</a:t>
            </a:r>
            <a:r>
              <a:rPr lang="en-US" sz="1800" i="1" dirty="0">
                <a:latin typeface="Arial" panose="020B0604020202020204" pitchFamily="34" charset="0"/>
                <a:ea typeface="Calibri" panose="020F0502020204030204" pitchFamily="34" charset="0"/>
                <a:cs typeface="Times New Roman" panose="02020603050405020304" pitchFamily="18" charset="0"/>
              </a:rPr>
              <a:t>All of the time? Lots of the time? Just now and then? None of the time? When you get mad, what do you think about? Do you think about hurting others? Or about hurting them or torturing them? Who? Do you have a plan? How?</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DEGREE OF ASSOCIATION OF DEPRESSED OR IRRITABLE MOOD WITH SPECIFIC EVENTS OR PREOCCUPATIONS: </a:t>
            </a:r>
            <a:r>
              <a:rPr lang="en-US" sz="1800" i="1" dirty="0">
                <a:latin typeface="Arial" panose="020B0604020202020204" pitchFamily="34" charset="0"/>
                <a:ea typeface="Calibri" panose="020F0502020204030204" pitchFamily="34" charset="0"/>
                <a:cs typeface="Times New Roman" panose="02020603050405020304" pitchFamily="18" charset="0"/>
              </a:rPr>
              <a:t>When you feel (__), do you always know why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feel that way?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is it? Do you sometimes feel (__) when this doesn’t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happen? Do you sometimes feel (__) and do you know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why? What happens more often: that you know why or that you don't?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REACTIVITY OF DEPRESSED OR IRRITABLE MOOD: </a:t>
            </a:r>
            <a:r>
              <a:rPr lang="en-US" sz="1800" i="1" dirty="0">
                <a:latin typeface="Arial" panose="020B0604020202020204" pitchFamily="34" charset="0"/>
                <a:ea typeface="Calibri" panose="020F0502020204030204" pitchFamily="34" charset="0"/>
                <a:cs typeface="Times New Roman" panose="02020603050405020304" pitchFamily="18" charset="0"/>
              </a:rPr>
              <a:t>If someone tried to cheer you up, could they?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anything good happened to you since you started feeling (__)? If yes, what was it? If no, are you sure? Anything a little bit good? Did this good thing make you feel any better? If yes, how good did you feel?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feel happy? Did you laugh at anything? When you were at your worst did this feeling ever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go away? When you got your mind on other things or when something good happened, did the feeling ever go away? Did all of it go away? What made it go away? (e.g., like when you were playing with other children?) How long did the good feeling last? Minutes? Hours? All day? Did you feel bad no matter what was happening?</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DIURNAL MOOD VARIATION </a:t>
            </a:r>
            <a:r>
              <a:rPr lang="en-US" sz="1800" i="1" dirty="0">
                <a:latin typeface="Arial" panose="020B0604020202020204" pitchFamily="34" charset="0"/>
                <a:ea typeface="Calibri" panose="020F0502020204030204" pitchFamily="34" charset="0"/>
                <a:cs typeface="Times New Roman" panose="02020603050405020304" pitchFamily="18" charset="0"/>
              </a:rPr>
              <a:t>Do you feel more {__) in the morning when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wake up, or in the afternoon, or in the evening? How long does it last?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Does this happen every day, after you get home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from school, after dinner? When do you start feeling better?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b="1" i="1" dirty="0">
                <a:latin typeface="Arial" panose="020B0604020202020204" pitchFamily="34" charset="0"/>
                <a:ea typeface="Calibri" panose="020F0502020204030204" pitchFamily="34" charset="0"/>
                <a:cs typeface="Times New Roman" panose="02020603050405020304" pitchFamily="18" charset="0"/>
              </a:rPr>
              <a:t>How much better? When do you start feeling worse? </a:t>
            </a:r>
            <a:r>
              <a:rPr lang="en-US" sz="1800" i="1" dirty="0">
                <a:latin typeface="Arial" panose="020B0604020202020204" pitchFamily="34" charset="0"/>
                <a:ea typeface="Calibri" panose="020F0502020204030204" pitchFamily="34" charset="0"/>
                <a:cs typeface="Times New Roman" panose="02020603050405020304" pitchFamily="18" charset="0"/>
              </a:rPr>
              <a:t>How much worse?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you feel worse, is it a different feeling 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just more of the same?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EXCESSIVE OR INAPPROPRIATE GUILT: </a:t>
            </a:r>
            <a:r>
              <a:rPr lang="en-US" sz="1800" i="1" dirty="0">
                <a:latin typeface="Arial" panose="020B0604020202020204" pitchFamily="34" charset="0"/>
                <a:ea typeface="Calibri" panose="020F0502020204030204" pitchFamily="34" charset="0"/>
                <a:cs typeface="Times New Roman" panose="02020603050405020304" pitchFamily="18" charset="0"/>
              </a:rPr>
              <a:t>When people say or do things that are good, they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usually feel good, and when they say or do something bad, they feel bad about it. Do you feel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bad about anything you have done? What is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 do you think about it? When did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that? What does it mean if I said I feel guilty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about something?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much of the time do you feel </a:t>
            </a:r>
            <a:r>
              <a:rPr lang="en-US" sz="1800" i="1" dirty="0" err="1">
                <a:latin typeface="Arial" panose="020B0604020202020204" pitchFamily="34" charset="0"/>
                <a:ea typeface="Calibri" panose="020F0502020204030204" pitchFamily="34" charset="0"/>
                <a:cs typeface="Times New Roman" panose="02020603050405020304" pitchFamily="18" charset="0"/>
              </a:rPr>
              <a:t>Iike</a:t>
            </a:r>
            <a:r>
              <a:rPr lang="en-US" sz="1800" i="1" dirty="0">
                <a:latin typeface="Arial" panose="020B0604020202020204" pitchFamily="34" charset="0"/>
                <a:ea typeface="Calibri" panose="020F0502020204030204" pitchFamily="34" charset="0"/>
                <a:cs typeface="Times New Roman" panose="02020603050405020304" pitchFamily="18" charset="0"/>
              </a:rPr>
              <a:t> this?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Most/A lot/A little of the time?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Not at all?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kind of things do you feel guilty about? Do you feel guilty about things you have not done? Or are actually not your fault? Do you feel guilty about things your parents or others do? Do you feel you cause bad things to happen? Do you think you should be punished for this? What kind of punishment do you feel you deserve? Do you want to be punished? How do your parents usually punish you? Do you think </a:t>
            </a:r>
            <a:r>
              <a:rPr lang="en-US" sz="1800" dirty="0">
                <a:latin typeface="Arial" panose="020B0604020202020204" pitchFamily="34" charset="0"/>
                <a:ea typeface="Calibri" panose="020F0502020204030204" pitchFamily="34" charset="0"/>
                <a:cs typeface="Times New Roman" panose="02020603050405020304" pitchFamily="18" charset="0"/>
              </a:rPr>
              <a:t>it's </a:t>
            </a:r>
            <a:r>
              <a:rPr lang="en-US" sz="1800" i="1" dirty="0">
                <a:latin typeface="Arial" panose="020B0604020202020204" pitchFamily="34" charset="0"/>
                <a:ea typeface="Calibri" panose="020F0502020204030204" pitchFamily="34" charset="0"/>
                <a:cs typeface="Times New Roman" panose="02020603050405020304" pitchFamily="18" charset="0"/>
              </a:rPr>
              <a:t>enough?</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NEGATIVE SELF-IMAGE: </a:t>
            </a:r>
            <a:r>
              <a:rPr lang="en-US" sz="1800" i="1" dirty="0">
                <a:latin typeface="Arial" panose="020B0604020202020204" pitchFamily="34" charset="0"/>
                <a:ea typeface="Calibri" panose="020F0502020204030204" pitchFamily="34" charset="0"/>
                <a:cs typeface="Times New Roman" panose="02020603050405020304" pitchFamily="18" charset="0"/>
              </a:rPr>
              <a:t>How do you feel about yourself?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down on yourself?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like yourself </a:t>
            </a:r>
            <a:r>
              <a:rPr lang="en-US" sz="1800" dirty="0">
                <a:latin typeface="Arial" panose="020B0604020202020204" pitchFamily="34" charset="0"/>
                <a:ea typeface="Calibri" panose="020F0502020204030204" pitchFamily="34" charset="0"/>
                <a:cs typeface="Times New Roman" panose="02020603050405020304" pitchFamily="18" charset="0"/>
              </a:rPr>
              <a:t>as </a:t>
            </a:r>
            <a:r>
              <a:rPr lang="en-US" sz="1800" i="1" dirty="0">
                <a:latin typeface="Arial" panose="020B0604020202020204" pitchFamily="34" charset="0"/>
                <a:ea typeface="Calibri" panose="020F0502020204030204" pitchFamily="34" charset="0"/>
                <a:cs typeface="Times New Roman" panose="02020603050405020304" pitchFamily="18" charset="0"/>
              </a:rPr>
              <a:t>a person? Why?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Describe yourself.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ever think of yourself </a:t>
            </a:r>
            <a:r>
              <a:rPr lang="en-US" sz="1800" dirty="0">
                <a:latin typeface="Arial" panose="020B0604020202020204" pitchFamily="34" charset="0"/>
                <a:ea typeface="Calibri" panose="020F0502020204030204" pitchFamily="34" charset="0"/>
                <a:cs typeface="Times New Roman" panose="02020603050405020304" pitchFamily="18" charset="0"/>
              </a:rPr>
              <a:t>as </a:t>
            </a:r>
            <a:r>
              <a:rPr lang="en-US" sz="1800" i="1" dirty="0">
                <a:latin typeface="Arial" panose="020B0604020202020204" pitchFamily="34" charset="0"/>
                <a:ea typeface="Calibri" panose="020F0502020204030204" pitchFamily="34" charset="0"/>
                <a:cs typeface="Times New Roman" panose="02020603050405020304" pitchFamily="18" charset="0"/>
              </a:rPr>
              <a:t>ugly? When?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think you are bright or stupid? Why?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often think like that?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think you are better or worse than your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friends?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Is any one of your friends worse than you are? What things are you good at? Any others?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things are you bad at? How often do you feel this way about yourself? What would you like to change about you?</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FEELING UNLOVED/FORLORN</a:t>
            </a:r>
            <a:r>
              <a:rPr lang="en-US" sz="1800" i="1" dirty="0">
                <a:latin typeface="Arial" panose="020B0604020202020204" pitchFamily="34" charset="0"/>
                <a:ea typeface="Calibri" panose="020F0502020204030204" pitchFamily="34" charset="0"/>
                <a:cs typeface="Times New Roman" panose="02020603050405020304" pitchFamily="18" charset="0"/>
              </a:rPr>
              <a:t>: Who is the person who cares most about you? Does he/she care a lot or a little? Does he/she really love you? How do you know he/she does/doesn't? When he/she tells you he/she really cares, do you believe him/her? Is there any one else who cares a lot about you? A little? Who? When you have problems, is there any one you can tell? Does he/she listen? Does he/she try to help? How? </a:t>
            </a:r>
            <a:r>
              <a:rPr lang="en-US" sz="1800" b="1" i="1" dirty="0">
                <a:latin typeface="Arial" panose="020B0604020202020204" pitchFamily="34" charset="0"/>
                <a:ea typeface="Calibri" panose="020F0502020204030204" pitchFamily="34" charset="0"/>
                <a:cs typeface="Times New Roman" panose="02020603050405020304" pitchFamily="18" charset="0"/>
              </a:rPr>
              <a:t>If no:</a:t>
            </a:r>
            <a:r>
              <a:rPr lang="en-US" sz="1800" i="1" dirty="0">
                <a:latin typeface="Arial" panose="020B0604020202020204" pitchFamily="34" charset="0"/>
                <a:ea typeface="Calibri" panose="020F0502020204030204" pitchFamily="34" charset="0"/>
                <a:cs typeface="Times New Roman" panose="02020603050405020304" pitchFamily="18" charset="0"/>
              </a:rPr>
              <a:t> Do you feel all alone? How bad does it make you feel? Do you think about it often? How much of the time? Can you get your mind off it?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HOPELESSNESS AND HELPLESSNESS DISCOURAGEMENT, PESSIMISM: </a:t>
            </a:r>
            <a:r>
              <a:rPr lang="en-US" sz="1800" i="1" dirty="0">
                <a:latin typeface="Arial" panose="020B0604020202020204" pitchFamily="34" charset="0"/>
                <a:ea typeface="Calibri" panose="020F0502020204030204" pitchFamily="34" charset="0"/>
                <a:cs typeface="Times New Roman" panose="02020603050405020304" pitchFamily="18" charset="0"/>
              </a:rPr>
              <a:t>What do you think is going to happen to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think you are going to get better?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Any better?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think we can help you? How?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think anyone can help you? Who? How?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do you want to do (to be) when you grow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up? Do you think you'll make it? Why not?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given up on life?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ever feel that your death is near?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that the world is coming to an end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now?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that you we going to continue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suffering forever?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 do you feel this way?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sure that there is no hope for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do you know? Could it be that there might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be little hope for you?</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SELF-PITY:  </a:t>
            </a:r>
            <a:r>
              <a:rPr lang="en-US" sz="1800" i="1" dirty="0">
                <a:latin typeface="Arial" panose="020B0604020202020204" pitchFamily="34" charset="0"/>
                <a:ea typeface="Calibri" panose="020F0502020204030204" pitchFamily="34" charset="0"/>
                <a:cs typeface="Times New Roman" panose="02020603050405020304" pitchFamily="18" charset="0"/>
              </a:rPr>
              <a:t>Do you feel that life has been harder for you than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for your friends?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more unfortunate than others?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life been unfair to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deserve more than you have?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 better deal than you got?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things ever turned out right for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Sometimes? Never?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(think) sorry for yourself?</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ACHES AND PAINS: </a:t>
            </a:r>
            <a:r>
              <a:rPr lang="en-US" sz="1800" i="1" dirty="0">
                <a:latin typeface="Arial" panose="020B0604020202020204" pitchFamily="34" charset="0"/>
                <a:ea typeface="Calibri" panose="020F0502020204030204" pitchFamily="34" charset="0"/>
                <a:cs typeface="Times New Roman" panose="02020603050405020304" pitchFamily="18" charset="0"/>
              </a:rPr>
              <a:t>Have you been having any pains?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about headaches, etc.? (see above).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Any other pains?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bad do they get?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get them only when you have to go to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school?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about weekends?</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HYPOCHONDRIASIS: </a:t>
            </a:r>
            <a:r>
              <a:rPr lang="en-US" sz="1800" i="1" dirty="0">
                <a:latin typeface="Arial" panose="020B0604020202020204" pitchFamily="34" charset="0"/>
                <a:ea typeface="Calibri" panose="020F0502020204030204" pitchFamily="34" charset="0"/>
                <a:cs typeface="Times New Roman" panose="02020603050405020304" pitchFamily="18" charset="0"/>
              </a:rPr>
              <a:t>Do you worry much about your health?</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About your bowels?</a:t>
            </a:r>
            <a:r>
              <a:rPr lang="en-US" sz="1800"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About your urine? About your eating? About your heart? About other things? What?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do you think makes you suffer from (__)?</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sure? Could it be something else? Are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 sure you are really sick? In your (__)</a:t>
            </a:r>
            <a:r>
              <a:rPr lang="en-US" sz="1800" dirty="0">
                <a:latin typeface="Arial" panose="020B0604020202020204" pitchFamily="34" charset="0"/>
                <a:ea typeface="Calibri" panose="020F0502020204030204" pitchFamily="34" charset="0"/>
                <a:cs typeface="Times New Roman" panose="02020603050405020304" pitchFamily="18" charset="0"/>
              </a:rPr>
              <a: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ANHEDONIA, LACK OF INTEREST, APATHY, LOW MOTIVATION, OR BOREDOM:  </a:t>
            </a:r>
            <a:r>
              <a:rPr lang="en-US" sz="1800" i="1" dirty="0">
                <a:latin typeface="Arial" panose="020B0604020202020204" pitchFamily="34" charset="0"/>
                <a:ea typeface="Calibri" panose="020F0502020204030204" pitchFamily="34" charset="0"/>
                <a:cs typeface="Times New Roman" panose="02020603050405020304" pitchFamily="18" charset="0"/>
              </a:rPr>
              <a:t>Do you feel bored a lot of the time?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bored because you don't enjoy things 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because you are not interested in even starting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them? Do you feel bored when you think about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doing these things you used to do before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began feeling (sad, etc.)? (Give examples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mentioned above). Does this stop you from doing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those things? Do you (also) feel bored while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doing things you used to enjoy?</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Do you still do the things you used to do for fun before you began to feel (__)? Do you do less than you used to? How much less? Do you have as much fun doing them as you used to before you began feeling (sad, etc.)? If less fun, do you enjoy them a little less? Much less? Not at all? Do you have as much fun as your friends? How many things are less fun now than they used</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to be? How many are as much fun? More fun? What are your favorite foods? Do you enjoy them as much as you used to? Are there any foods you really enjoy eating? Do they taste as good?</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Do you start to do things that interest you but</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then find you are not enjoying them as much?</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look forward to doing the things you used to enjoy? (Give examples.) Do you try to get into them? Do you have to push yourself to do your favorite activities? Do they interest you? Do you get excited or enthusiastic about doing them? Why not? Have you stopped even trying to do things that you used to because they just don't excite you anymore? How many things are less interesting now than they were before you started feeling (sad, etc.)? How many things are as interesting? More interesting?</a:t>
            </a:r>
            <a:r>
              <a:rPr lang="en-US" sz="1800" b="1" i="1" dirty="0">
                <a:latin typeface="Arial" panose="020B0604020202020204" pitchFamily="34" charset="0"/>
                <a:ea typeface="Calibri" panose="020F0502020204030204" pitchFamily="34" charset="0"/>
                <a:cs typeface="Times New Roman" panose="02020603050405020304" pitchFamily="18" charset="0"/>
              </a:rPr>
              <a:t> For adolescents:</a:t>
            </a:r>
            <a:r>
              <a:rPr lang="en-US" sz="1800" i="1" dirty="0">
                <a:latin typeface="Arial" panose="020B0604020202020204" pitchFamily="34" charset="0"/>
                <a:ea typeface="Calibri" panose="020F0502020204030204" pitchFamily="34" charset="0"/>
                <a:cs typeface="Times New Roman" panose="02020603050405020304" pitchFamily="18" charset="0"/>
              </a:rPr>
              <a:t> Are you less sexually active than you used to be? Do you enjoy sex as much as you used to?</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FATIGUE, LACK OF ENERGY AND TIREDNESS: </a:t>
            </a:r>
            <a:r>
              <a:rPr lang="en-US" sz="1800" i="1" dirty="0">
                <a:latin typeface="Arial" panose="020B0604020202020204" pitchFamily="34" charset="0"/>
                <a:ea typeface="Calibri" panose="020F0502020204030204" pitchFamily="34" charset="0"/>
                <a:cs typeface="Times New Roman" panose="02020603050405020304" pitchFamily="18" charset="0"/>
              </a:rPr>
              <a:t>Have you been feeling tired?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tired? All of the time?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Most of the time?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Some of the time?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Now and then?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you start feeling so tired?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Was it after you started feeling (__)?</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Tell me more about this feeling- is it sleepiness 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that you just do not have energy?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spend time resting?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much?</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have to rest?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your limbs feel heavy?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Is it very hard to get going? To move your legs?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like this all the time?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LEADEN PARALYSIS: </a:t>
            </a:r>
            <a:r>
              <a:rPr lang="en-US" sz="1800" i="1" dirty="0">
                <a:latin typeface="Arial" panose="020B0604020202020204" pitchFamily="34" charset="0"/>
                <a:ea typeface="Calibri" panose="020F0502020204030204" pitchFamily="34" charset="0"/>
                <a:cs typeface="Times New Roman" panose="02020603050405020304" pitchFamily="18" charset="0"/>
              </a:rPr>
              <a:t>Are there times when your body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feels heavy, weighted down, as if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it was full of lead? Times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where it was a real effort 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impossible to get up or move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your arms or legs?</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DIFFICULTY CONCENTRATING, INATTENTION, OR SLOWED THINKING, INDECISIVENESS: </a:t>
            </a:r>
            <a:r>
              <a:rPr lang="en-US" sz="1800" i="1" dirty="0">
                <a:latin typeface="Arial" panose="020B0604020202020204" pitchFamily="34" charset="0"/>
                <a:ea typeface="Calibri" panose="020F0502020204030204" pitchFamily="34" charset="0"/>
                <a:cs typeface="Times New Roman" panose="02020603050405020304" pitchFamily="18" charset="0"/>
              </a:rPr>
              <a:t>Do you know what it means to concentrate?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Sometimes children have a lot of trouble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concentrating. For instance, they have to read a</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page from a book and can't keep their mind on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so it takes much longer to do it or they just can't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it, can't pay attention.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been having this kind of trouble? When did it begin? Is your thinking slowed down? If you push yourself very hard can you concentrate? Does it take longer to do your homework? When you try to concentrate on something, does your mind drift off to other thoughts? Can you pay attention in school? Can you pay attention when you want to do something you like or do you find it hard even then? Do you forget about things a lot more? What things can you pay attention to? Is it that you cannot concentrate? Or is it that you are not interested, or don't care? Did you have this kind of trouble before? When did it start? Are you having difficulty making simple decisions in everyday life? E.g., Can you decide what to wear? Can you decide what snack to eat?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PSYCHOMOTOR AGITATION: </a:t>
            </a:r>
            <a:r>
              <a:rPr lang="en-US" sz="1800" i="1" dirty="0">
                <a:latin typeface="Arial" panose="020B0604020202020204" pitchFamily="34" charset="0"/>
                <a:ea typeface="Calibri" panose="020F0502020204030204" pitchFamily="34" charset="0"/>
                <a:cs typeface="Times New Roman" panose="02020603050405020304" pitchFamily="18" charset="0"/>
              </a:rPr>
              <a:t>When you feel so (sad), are there times when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can't sit still, or you have to keep moving and</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can't stop? Do you walk up and down? Do you wring your hands? (demonstrate) Do you pull or rub on your clothes, hair, skin, or</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other things? Do people tell you not to talk so much? Did you do this before you began to feel (sad)? When you do these things, is it that you are feeling (sad) or do you feel high or great? If someone was taking movies of you while you were eating breakfast and talking to your (mother), and they took these movies before you got (depressed) and again while you were (depressed) would I be able to see a difference? What would it be? What would I see? What would I hear? Probe: Would it take longer before or while you were (depressed)? A little longer? Much longer? </a:t>
            </a:r>
            <a:r>
              <a:rPr lang="en-US" sz="1800" dirty="0">
                <a:latin typeface="Arial" panose="020B0604020202020204" pitchFamily="34" charset="0"/>
                <a:ea typeface="Calibri" panose="020F0502020204030204" pitchFamily="34" charset="0"/>
                <a:cs typeface="Times New Roman" panose="02020603050405020304" pitchFamily="18" charset="0"/>
              </a:rPr>
              <a:t>For parents:</a:t>
            </a:r>
            <a:r>
              <a:rPr lang="en-US" sz="1800" i="1" dirty="0">
                <a:latin typeface="Arial" panose="020B0604020202020204" pitchFamily="34" charset="0"/>
                <a:ea typeface="Calibri" panose="020F0502020204030204" pitchFamily="34" charset="0"/>
                <a:cs typeface="Times New Roman" panose="02020603050405020304" pitchFamily="18" charset="0"/>
              </a:rPr>
              <a:t> If I saw a videotape or heard an audiotape of your child at home while he/she was depressed and another when he/she wasn't depressed, could I tell the difference? If yes, what would I see (hear) different?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PSYCHOMOTOR RETARDATION: </a:t>
            </a:r>
            <a:r>
              <a:rPr lang="en-US" sz="1800" i="1" dirty="0">
                <a:latin typeface="Arial" panose="020B0604020202020204" pitchFamily="34" charset="0"/>
                <a:ea typeface="Calibri" panose="020F0502020204030204" pitchFamily="34" charset="0"/>
                <a:cs typeface="Times New Roman" panose="02020603050405020304" pitchFamily="18" charset="0"/>
              </a:rPr>
              <a:t>Since you started feeling (sad) have you noticed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that you can't move as fast as before?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found it hard to start talking?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your speech slowed down?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talk a lot less than before?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felt like you are moving in slow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motion?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other people noticed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If someone </a:t>
            </a:r>
            <a:r>
              <a:rPr lang="en-US" sz="1800" dirty="0">
                <a:latin typeface="Arial" panose="020B0604020202020204" pitchFamily="34" charset="0"/>
                <a:ea typeface="Calibri" panose="020F0502020204030204" pitchFamily="34" charset="0"/>
                <a:cs typeface="Times New Roman" panose="02020603050405020304" pitchFamily="18" charset="0"/>
              </a:rPr>
              <a:t>was </a:t>
            </a:r>
            <a:r>
              <a:rPr lang="en-US" sz="1800" i="1" dirty="0">
                <a:latin typeface="Arial" panose="020B0604020202020204" pitchFamily="34" charset="0"/>
                <a:ea typeface="Calibri" panose="020F0502020204030204" pitchFamily="34" charset="0"/>
                <a:cs typeface="Times New Roman" panose="02020603050405020304" pitchFamily="18" charset="0"/>
              </a:rPr>
              <a:t>taking movies of you while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were eating breakfast and talking to your (mother),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and they took these movies before you got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(depressed) and again while you were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(depressed) would I be able to </a:t>
            </a:r>
            <a:r>
              <a:rPr lang="en-US" sz="1800" dirty="0">
                <a:latin typeface="Arial" panose="020B0604020202020204" pitchFamily="34" charset="0"/>
                <a:ea typeface="Calibri" panose="020F0502020204030204" pitchFamily="34" charset="0"/>
                <a:cs typeface="Times New Roman" panose="02020603050405020304" pitchFamily="18" charset="0"/>
              </a:rPr>
              <a:t>see </a:t>
            </a:r>
            <a:r>
              <a:rPr lang="en-US" sz="1800" i="1" dirty="0">
                <a:latin typeface="Arial" panose="020B0604020202020204" pitchFamily="34" charset="0"/>
                <a:ea typeface="Calibri" panose="020F0502020204030204" pitchFamily="34" charset="0"/>
                <a:cs typeface="Times New Roman" panose="02020603050405020304" pitchFamily="18" charset="0"/>
              </a:rPr>
              <a:t>a difference?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would it be?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would I see?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would I hear?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Probe: Would it take longer before or while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were (depressed)?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 little/much longer?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dirty="0">
                <a:latin typeface="Arial" panose="020B0604020202020204" pitchFamily="34" charset="0"/>
                <a:ea typeface="Calibri" panose="020F0502020204030204" pitchFamily="34" charset="0"/>
                <a:cs typeface="Times New Roman" panose="02020603050405020304" pitchFamily="18" charset="0"/>
              </a:rPr>
              <a:t>For parents: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If I saw</a:t>
            </a:r>
            <a:r>
              <a:rPr lang="en-US" sz="1800"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 videotape or heard an audiotape of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your child at home while he/she </a:t>
            </a:r>
            <a:r>
              <a:rPr lang="en-US" sz="1800" dirty="0">
                <a:latin typeface="Arial" panose="020B0604020202020204" pitchFamily="34" charset="0"/>
                <a:ea typeface="Calibri" panose="020F0502020204030204" pitchFamily="34" charset="0"/>
                <a:cs typeface="Times New Roman" panose="02020603050405020304" pitchFamily="18" charset="0"/>
              </a:rPr>
              <a:t>was </a:t>
            </a:r>
            <a:r>
              <a:rPr lang="en-US" sz="1800" i="1" dirty="0">
                <a:latin typeface="Arial" panose="020B0604020202020204" pitchFamily="34" charset="0"/>
                <a:ea typeface="Calibri" panose="020F0502020204030204" pitchFamily="34" charset="0"/>
                <a:cs typeface="Times New Roman" panose="02020603050405020304" pitchFamily="18" charset="0"/>
              </a:rPr>
              <a:t>depressed and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another when he/she wasn't depressed, could I tell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the difference? If yes, what would I see</a:t>
            </a:r>
            <a:r>
              <a:rPr lang="en-US" sz="1800"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(hear)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different?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SOCIAL WITHDRAWAL:  </a:t>
            </a:r>
            <a:r>
              <a:rPr lang="en-US" sz="1800" i="1" dirty="0">
                <a:latin typeface="Arial" panose="020B0604020202020204" pitchFamily="34" charset="0"/>
                <a:ea typeface="Calibri" panose="020F0502020204030204" pitchFamily="34" charset="0"/>
                <a:cs typeface="Times New Roman" panose="02020603050405020304" pitchFamily="18" charset="0"/>
              </a:rPr>
              <a:t>Since you started to feel so (sad), do you prefer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to play by yourself or with other children?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like to be with your friends or do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prefer to be alone?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Was it different before you started to feel so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sad? What kinds of things have you been doing for yourself?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your friends have more friends than you do?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lost friends since you started feeling</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sad? Who? Why, what happened? Who is your best friend now? When did you see him/her last? What did you do together before you started feeling so sad? Are you a member of any clubs like the Boy Scouts, etc.? Have you been going to their activities as much as before? How come? Have you avoided seeing them? Why? Have you stopped calling your friends? If your friend comes for you, do you play or do you tell him to go away?</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SOCIAL ISOLATION: </a:t>
            </a:r>
            <a:r>
              <a:rPr lang="en-US" sz="1800" i="1" dirty="0">
                <a:latin typeface="Arial" panose="020B0604020202020204" pitchFamily="34" charset="0"/>
                <a:ea typeface="Calibri" panose="020F0502020204030204" pitchFamily="34" charset="0"/>
                <a:cs typeface="Times New Roman" panose="02020603050405020304" pitchFamily="18" charset="0"/>
              </a:rPr>
              <a:t>Did you ever have any close friends?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was the last time?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ever enjoy being with friends?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Or did you always prefer to be by yourself?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your mother or anyone else ever try to get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 to make friends?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did you do?</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If always remained isolated by preference, ask: Did you feel this way even when you were not sad (depressed, blue, etc.)?</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INSOMNIA: </a:t>
            </a:r>
            <a:r>
              <a:rPr lang="en-US" sz="1800" i="1" dirty="0">
                <a:latin typeface="Arial" panose="020B0604020202020204" pitchFamily="34" charset="0"/>
                <a:ea typeface="Calibri" panose="020F0502020204030204" pitchFamily="34" charset="0"/>
                <a:cs typeface="Times New Roman" panose="02020603050405020304" pitchFamily="18" charset="0"/>
              </a:rPr>
              <a:t>Have you had trouble sleeping?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kind of trouble?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long does it take you to fall asleep?</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wake up in the middle of the night?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many times?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Any reason for it (urinating, nightmares)?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At what time do you wake up in the morning?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Is that later or earlier than usual?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wake up before you want or have to get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up?</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Or before your mother calls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you would sleep more if you could? For how long have you been having trouble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sleeping?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having this trouble every night?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Almost every night?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Sometimes?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Only now and then?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rested when you wake up?</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not rested through 3 hours after being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up?</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at some point slept during the day and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been awake during the night and just could not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sleep?</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you cannot fall asleep or when you get up through</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the night, what types of things do you do?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Watch TV? Read? Or do you do more active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(e.g., rearrange furniture? clean house? exercise?)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have a lot of thoughts go through your mind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awake? What kinds of thoughts? Do you worry?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About what types of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long are you awake for?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 during the night? During the week?</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HYPERSOMNIA:  </a:t>
            </a:r>
            <a:r>
              <a:rPr lang="en-US" sz="1800" i="1" dirty="0">
                <a:latin typeface="Arial" panose="020B0604020202020204" pitchFamily="34" charset="0"/>
                <a:ea typeface="Calibri" panose="020F0502020204030204" pitchFamily="34" charset="0"/>
                <a:cs typeface="Times New Roman" panose="02020603050405020304" pitchFamily="18" charset="0"/>
              </a:rPr>
              <a:t>Are you sleeping longer than usual?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go back to sleep after you wake up in the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morning? When did you start sleeping longer than usual?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about taking long naps during the day?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used to take naps before?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you start to take naps?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many hours did you use to sleep before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started to feel so (sad)?</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ANOREXIA: </a:t>
            </a:r>
            <a:r>
              <a:rPr lang="en-US" sz="1800" i="1" dirty="0">
                <a:latin typeface="Arial" panose="020B0604020202020204" pitchFamily="34" charset="0"/>
                <a:ea typeface="Calibri" panose="020F0502020204030204" pitchFamily="34" charset="0"/>
                <a:cs typeface="Times New Roman" panose="02020603050405020304" pitchFamily="18" charset="0"/>
              </a:rPr>
              <a:t>How is your appetite?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eating less than before?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leave food on plates?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you begin to lose your appetite?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have to force yourself to eat?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you last feel hungry?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on a diet?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kind of diet?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WEIGHT LOSS: </a:t>
            </a:r>
            <a:r>
              <a:rPr lang="en-US" sz="1800" i="1" dirty="0">
                <a:latin typeface="Arial" panose="020B0604020202020204" pitchFamily="34" charset="0"/>
                <a:ea typeface="Calibri" panose="020F0502020204030204" pitchFamily="34" charset="0"/>
                <a:cs typeface="Times New Roman" panose="02020603050405020304" pitchFamily="18" charset="0"/>
              </a:rPr>
              <a:t>Have you lost any weight since you started feeling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sad?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do you know?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find your clothes are looser now? Your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belt?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was the last time you were weighed?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much did you weigh then?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about now? (measure it).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INCREASED APPETITE: </a:t>
            </a:r>
            <a:r>
              <a:rPr lang="en-US" sz="1800" i="1" dirty="0">
                <a:latin typeface="Arial" panose="020B0604020202020204" pitchFamily="34" charset="0"/>
                <a:ea typeface="Calibri" panose="020F0502020204030204" pitchFamily="34" charset="0"/>
                <a:cs typeface="Times New Roman" panose="02020603050405020304" pitchFamily="18" charset="0"/>
              </a:rPr>
              <a:t>Have you been eating more than before?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Since when?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hungry all the time?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that every day?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eat less than you would like to eat?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eat especially sweets?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do you eat too much of?</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WEIGHT GAIN: </a:t>
            </a:r>
            <a:r>
              <a:rPr lang="en-US" sz="1800" i="1" dirty="0">
                <a:latin typeface="Arial" panose="020B0604020202020204" pitchFamily="34" charset="0"/>
                <a:ea typeface="Calibri" panose="020F0502020204030204" pitchFamily="34" charset="0"/>
                <a:cs typeface="Times New Roman" panose="02020603050405020304" pitchFamily="18" charset="0"/>
              </a:rPr>
              <a:t>Have you gained any weight since you started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feeling sad?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do you know?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had to buy new clothes because the old ones did not fit any longer?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was your last weight?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were you last weighed?</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REJECTION SENSITIVITY: </a:t>
            </a:r>
            <a:r>
              <a:rPr lang="en-US" sz="1800" i="1" dirty="0">
                <a:latin typeface="Arial" panose="020B0604020202020204" pitchFamily="34" charset="0"/>
                <a:ea typeface="Calibri" panose="020F0502020204030204" pitchFamily="34" charset="0"/>
                <a:cs typeface="Times New Roman" panose="02020603050405020304" pitchFamily="18" charset="0"/>
              </a:rPr>
              <a:t>No one likes to be rejected. Everyone feels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bad when it happens. What I'd like to know is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whether you are especially sensitive to being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rejected compared to others your age?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happens, how do you react?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For example, do you think you have felt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more easily rejected or hurt than most people?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Or, do you overreact in other ways so that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feel really miserable, empty when you have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experienced rejection? What if a friend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doesn't call you? Or if you get turned down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for a date? Have you been extremely upset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or down after a break-up with a friend- even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if it was not an important or long relationship?</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bounce back, or feel miserable for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 long period of time? Do you ever feel that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 just don't care anymore?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has your life been affected by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disappointments or social break-ups? Have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avoided school? Gotten drunk or used drugs?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Missed appointments? Not done important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homework or gone out with friends? Felt very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upset, cried, stayed in bed? How many times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this happened since you've been feeling sad?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it happened a lot?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happened?</a:t>
            </a:r>
            <a:r>
              <a:rPr lang="en-US" sz="1800" b="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SUICIDAL IDEATION: </a:t>
            </a:r>
            <a:r>
              <a:rPr lang="en-US" sz="1800" i="1" dirty="0">
                <a:latin typeface="Arial" panose="020B0604020202020204" pitchFamily="34" charset="0"/>
                <a:ea typeface="Calibri" panose="020F0502020204030204" pitchFamily="34" charset="0"/>
                <a:cs typeface="Times New Roman" panose="02020603050405020304" pitchFamily="18" charset="0"/>
              </a:rPr>
              <a:t>Sometimes children who get upset or feel bad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think about dying or even killing themselves.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had such thoughts?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would you do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have a plan?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told anybody (about suicidal thoughts)?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you start to think about suicide?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actually tried to kill yourself?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did you do?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Any other thing?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really want to die?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close did you actually come to doing it?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SUICIDAL ACTS - SERIOUSNESS: </a:t>
            </a:r>
            <a:r>
              <a:rPr lang="en-US" sz="1800" i="1" dirty="0">
                <a:latin typeface="Arial" panose="020B0604020202020204" pitchFamily="34" charset="0"/>
                <a:ea typeface="Calibri" panose="020F0502020204030204" pitchFamily="34" charset="0"/>
                <a:cs typeface="Times New Roman" panose="02020603050405020304" pitchFamily="18" charset="0"/>
              </a:rPr>
              <a:t>How did you try to kill yourself? Was anybody in the room?</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In the apartment?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tell them in advance?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were you found?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really want to die?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ask for any help after you did it?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SUICIDAL ACTS - MEDICAL LETHALITY: </a:t>
            </a:r>
            <a:r>
              <a:rPr lang="en-US" sz="1800" i="1" dirty="0">
                <a:latin typeface="Arial" panose="020B0604020202020204" pitchFamily="34" charset="0"/>
                <a:ea typeface="Calibri" panose="020F0502020204030204" pitchFamily="34" charset="0"/>
                <a:cs typeface="Times New Roman" panose="02020603050405020304" pitchFamily="18" charset="0"/>
              </a:rPr>
              <a:t>How close were you to dying after your (most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serious suicidal act)?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NON-SUICIDAL PHYSICAL SELF-DAMAGING ACTS: </a:t>
            </a:r>
            <a:r>
              <a:rPr lang="en-US" sz="1800" i="1" dirty="0">
                <a:latin typeface="Arial" panose="020B0604020202020204" pitchFamily="34" charset="0"/>
                <a:ea typeface="Calibri" panose="020F0502020204030204" pitchFamily="34" charset="0"/>
                <a:cs typeface="Times New Roman" panose="02020603050405020304" pitchFamily="18" charset="0"/>
              </a:rPr>
              <a:t>Did you ever try to hurt yourself?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ever burned yourself with</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matches/candles? Or scratched yourself with needles/a knife? Or put hot pennies on your skin? Anything else? Why did you do it? How often? Do you have many accidents?  What kind? How often?</a:t>
            </a:r>
            <a:endParaRPr lang="en-US" sz="1800" dirty="0">
              <a:ea typeface="Calibri" panose="020F0502020204030204" pitchFamily="34" charset="0"/>
              <a:cs typeface="Times New Roman" panose="02020603050405020304" pitchFamily="18" charset="0"/>
            </a:endParaRPr>
          </a:p>
          <a:p>
            <a:pPr algn="ct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algn="ct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BIPOLAR DISORDER</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ELATION, EXPANSIVE MOOD: </a:t>
            </a:r>
            <a:r>
              <a:rPr lang="en-US" sz="1800" i="1" dirty="0">
                <a:latin typeface="Arial" panose="020B0604020202020204" pitchFamily="34" charset="0"/>
                <a:ea typeface="Calibri" panose="020F0502020204030204" pitchFamily="34" charset="0"/>
                <a:cs typeface="Times New Roman" panose="02020603050405020304" pitchFamily="18" charset="0"/>
              </a:rPr>
              <a:t>Have (there been times when) you felt very good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or too cheerful or high or terrific, great, or just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not your normal self?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If unclear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you felt on top of the world or as if there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was nothing you couldn't do?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That this is the best of all possible worlds?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felt that everything would work out just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the way you wanted?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If people saw you, would they think you were just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in a good mood or something more than that?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get as if you were drunk? Did you laugh a lot, get silly?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feel super-happy?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this happen? (example)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DECREASED NEED FOR SLEEP: </a:t>
            </a:r>
            <a:r>
              <a:rPr lang="en-US" sz="1800" i="1" dirty="0">
                <a:latin typeface="Arial" panose="020B0604020202020204" pitchFamily="34" charset="0"/>
                <a:ea typeface="Calibri" panose="020F0502020204030204" pitchFamily="34" charset="0"/>
                <a:cs typeface="Times New Roman" panose="02020603050405020304" pitchFamily="18" charset="0"/>
              </a:rPr>
              <a:t>Have you needed less sleep than usual to feel rested?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much sleep do you ordinarily need?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much do you sleep when you are feeling so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good?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you wake up do you feel good and rested?</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When you cannot fall asleep or when you get up through the night, what types of things do you do? Watch TV? Read? Or do you do more active things? (e.g., rearrange furniture? clean house? exercise?) Do you have a lot of thoughts go through your mind when awake? What kinds of thoughts? Do you worry? About what types of things? How long are you awake for? How often during the night? During the week?</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UNUSUALLY ENERGETIC: </a:t>
            </a:r>
            <a:r>
              <a:rPr lang="en-US" sz="1800" i="1" dirty="0">
                <a:latin typeface="Arial" panose="020B0604020202020204" pitchFamily="34" charset="0"/>
                <a:ea typeface="Calibri" panose="020F0502020204030204" pitchFamily="34" charset="0"/>
                <a:cs typeface="Times New Roman" panose="02020603050405020304" pitchFamily="18" charset="0"/>
              </a:rPr>
              <a:t>Have you had more energy than usual to do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people tell you that you were (are) non-stop?</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agree with them?</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it seem like too much energy?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know why?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Were you doing too many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feel tired?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this happen? (example}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INCREASE IN GOAL-DIRECTED ACTIVITY: </a:t>
            </a:r>
            <a:r>
              <a:rPr lang="en-US" sz="1800" i="1" dirty="0">
                <a:latin typeface="Arial" panose="020B0604020202020204" pitchFamily="34" charset="0"/>
                <a:ea typeface="Calibri" panose="020F0502020204030204" pitchFamily="34" charset="0"/>
                <a:cs typeface="Times New Roman" panose="02020603050405020304" pitchFamily="18" charset="0"/>
              </a:rPr>
              <a:t>Is there any time when you were more active 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involved in things compared to the way you usually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about in school,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in your club,</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scouts,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church,</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at home,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friends,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hobbies,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new projects or interests?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Were you doing a lot of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much of your day has been spent in this?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Were you trying to do so many different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that you couldn't keep up?</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this happen? (example)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GRANDIOSITY: </a:t>
            </a:r>
            <a:r>
              <a:rPr lang="en-US" sz="1800" i="1" dirty="0">
                <a:latin typeface="Arial" panose="020B0604020202020204" pitchFamily="34" charset="0"/>
                <a:ea typeface="Calibri" panose="020F0502020204030204" pitchFamily="34" charset="0"/>
                <a:cs typeface="Times New Roman" panose="02020603050405020304" pitchFamily="18" charset="0"/>
              </a:rPr>
              <a:t>Have you felt more self-confident than usual?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felt you are much better than others?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Smarter?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Stronger?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felt that you are a particularly important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person or that you had special talents 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abilities?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about special plans?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this happen? (example)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ACCELERATED, PRESSURED OR INCREASED AMOUNT OF SPEECH: </a:t>
            </a:r>
            <a:r>
              <a:rPr lang="en-US" sz="1800" i="1" dirty="0">
                <a:latin typeface="Arial" panose="020B0604020202020204" pitchFamily="34" charset="0"/>
                <a:ea typeface="Calibri" panose="020F0502020204030204" pitchFamily="34" charset="0"/>
                <a:cs typeface="Times New Roman" panose="02020603050405020304" pitchFamily="18" charset="0"/>
              </a:rPr>
              <a:t>When you were (__) were there times when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spoke very rapidly or talked on and on and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couldn't be stopped?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people say you were talking too much?</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Could people understand you?</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HYPERSEXUALITY:</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i="1" dirty="0">
                <a:latin typeface="Arial" panose="020B0604020202020204" pitchFamily="34" charset="0"/>
                <a:ea typeface="Calibri" panose="020F0502020204030204" pitchFamily="34" charset="0"/>
                <a:cs typeface="Times New Roman" panose="02020603050405020304" pitchFamily="18" charset="0"/>
              </a:rPr>
              <a:t>Parent of child 6-12: </a:t>
            </a:r>
            <a:r>
              <a:rPr lang="en-US" sz="1800" i="1" dirty="0">
                <a:latin typeface="Arial" panose="020B0604020202020204" pitchFamily="34" charset="0"/>
                <a:ea typeface="Calibri" panose="020F0502020204030204" pitchFamily="34" charset="0"/>
                <a:cs typeface="Times New Roman" panose="02020603050405020304" pitchFamily="18" charset="0"/>
              </a:rPr>
              <a:t>Are there times when your child makes inappropriate</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sexual remarks to a teacher or adult? Does your child</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like to "talk dirty" (e.g., talk about private parts</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of the body inappropriately)? Do adults complain that</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your child touches breasts or other private areas?</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at the store does your child have to look at</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"Playboy" magazines? Does your child search out books</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or magazines with nude or suggestive pictures? Does your</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child draw naked people?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i="1" dirty="0">
                <a:latin typeface="Arial" panose="020B0604020202020204" pitchFamily="34" charset="0"/>
                <a:ea typeface="Calibri" panose="020F0502020204030204" pitchFamily="34" charset="0"/>
                <a:cs typeface="Times New Roman" panose="02020603050405020304" pitchFamily="18" charset="0"/>
              </a:rPr>
              <a:t>Child 6-12: </a:t>
            </a:r>
            <a:r>
              <a:rPr lang="en-US" sz="1800" i="1" dirty="0">
                <a:latin typeface="Arial" panose="020B0604020202020204" pitchFamily="34" charset="0"/>
                <a:ea typeface="Calibri" panose="020F0502020204030204" pitchFamily="34" charset="0"/>
                <a:cs typeface="Times New Roman" panose="02020603050405020304" pitchFamily="18" charset="0"/>
              </a:rPr>
              <a:t>What magazines do you like at the store? What type of movies do you like to watch? What kind of pictures do you draw?</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Observe child for sexually explicit language or behavior</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during the interview, e.g., trying to touch interviewer’s</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body; propositioning the interviewer; talking about</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seeing sex.</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i="1" dirty="0">
                <a:latin typeface="Arial" panose="020B0604020202020204" pitchFamily="34" charset="0"/>
                <a:ea typeface="Calibri" panose="020F0502020204030204" pitchFamily="34" charset="0"/>
                <a:cs typeface="Times New Roman" panose="02020603050405020304" pitchFamily="18" charset="0"/>
              </a:rPr>
              <a:t>Adolescents: </a:t>
            </a:r>
            <a:r>
              <a:rPr lang="en-US" sz="1800" i="1" dirty="0">
                <a:latin typeface="Arial" panose="020B0604020202020204" pitchFamily="34" charset="0"/>
                <a:ea typeface="Calibri" panose="020F0502020204030204" pitchFamily="34" charset="0"/>
                <a:cs typeface="Times New Roman" panose="02020603050405020304" pitchFamily="18" charset="0"/>
              </a:rPr>
              <a:t>Are there times when you have to have sex no matter what</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time of day it is? Are there times when there are not</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enough sexual partners to meet your needs? Are there times</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there are not enough hours in the day to have as much</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sex as you want and need? Do you talk non-stop about your</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many sexual conquests? Do you call the sex hotline and run</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up high phone bills?</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SHARPENED AND UNUSUALLY CREATIVE THINKING: </a:t>
            </a:r>
            <a:r>
              <a:rPr lang="en-US" sz="1800" i="1" dirty="0">
                <a:latin typeface="Arial" panose="020B0604020202020204" pitchFamily="34" charset="0"/>
                <a:ea typeface="Calibri" panose="020F0502020204030204" pitchFamily="34" charset="0"/>
                <a:cs typeface="Times New Roman" panose="02020603050405020304" pitchFamily="18" charset="0"/>
              </a:rPr>
              <a:t>Do you like to write stories, do art projects,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draw, play music, or write songs? Do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feel that you are ''outstanding" at these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activities when you're feeling high? Are there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times when you feel that you are ''super" creative?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INCREASED PRODUCTIVITY: </a:t>
            </a:r>
            <a:r>
              <a:rPr lang="en-US" sz="1800" i="1" dirty="0">
                <a:latin typeface="Arial" panose="020B0604020202020204" pitchFamily="34" charset="0"/>
                <a:ea typeface="Calibri" panose="020F0502020204030204" pitchFamily="34" charset="0"/>
                <a:cs typeface="Times New Roman" panose="02020603050405020304" pitchFamily="18" charset="0"/>
              </a:rPr>
              <a:t>Are there times when you start many more projects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than you could possibly complete in an hour’s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time (e.g., go to a music lesson, rearrange your bedroom,</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play two different sports, start an art project)?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there times when you feel that you have to produce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more than anyone else (e.g., sell 100 times more Girl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Scout cookies than anyone else)?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UNINHIBITED PEOPLE-SEEKING/GREGARIOUSNESS: </a:t>
            </a:r>
            <a:r>
              <a:rPr lang="en-US" sz="1800" i="1" dirty="0">
                <a:latin typeface="Arial" panose="020B0604020202020204" pitchFamily="34" charset="0"/>
                <a:ea typeface="Calibri" panose="020F0502020204030204" pitchFamily="34" charset="0"/>
                <a:cs typeface="Times New Roman" panose="02020603050405020304" pitchFamily="18" charset="0"/>
              </a:rPr>
              <a:t>Do you like meeting new people?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friendly with people you just met?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your parents ever complain that you are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always bringing new people home?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 does this happen?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find yourself bringing home "friends"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That your parents have never seen before?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 does this happen?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people comment that you are "the most popular"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person at the party?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begin conversations with people you have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never met? (e.g., at the mall do you go up and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talk to just anyone)? Are you the type of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person who never met a "stranger"?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the "class clown"?</a:t>
            </a:r>
            <a:r>
              <a:rPr lang="en-US" sz="1800" b="1" dirty="0">
                <a:latin typeface="Arial" panose="020B0604020202020204" pitchFamily="34" charset="0"/>
                <a:ea typeface="Calibri" panose="020F0502020204030204" pitchFamily="34" charset="0"/>
                <a:cs typeface="Times New Roman" panose="02020603050405020304" pitchFamily="18" charset="0"/>
              </a:rPr>
              <a:t> During a period of abnormally elevated, expansive or irritable mood has any of the following occurred? Inappropriate laughing, joking, or grinning. </a:t>
            </a:r>
            <a:r>
              <a:rPr lang="en-US" sz="1800" i="1" dirty="0">
                <a:latin typeface="Arial" panose="020B0604020202020204" pitchFamily="34" charset="0"/>
                <a:ea typeface="Calibri" panose="020F0502020204030204" pitchFamily="34" charset="0"/>
                <a:cs typeface="Times New Roman" panose="02020603050405020304" pitchFamily="18" charset="0"/>
              </a:rPr>
              <a:t>Do you sometimes laugh or act silly? Does this happen for no reason? Do other people notice?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laugh out loud in class? Are the other students quietly doing their work? Do you sometimes act or talk like a much younger child? Do you use baby talk? Do you ever crawl like a baby?</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MOTOR HYPERACTIVITY: </a:t>
            </a:r>
            <a:r>
              <a:rPr lang="en-US" sz="1800" i="1" dirty="0">
                <a:latin typeface="Arial" panose="020B0604020202020204" pitchFamily="34" charset="0"/>
                <a:ea typeface="Calibri" panose="020F0502020204030204" pitchFamily="34" charset="0"/>
                <a:cs typeface="Times New Roman" panose="02020603050405020304" pitchFamily="18" charset="0"/>
              </a:rPr>
              <a:t>When you were (__), were there times when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were (high, feeling so good, so angry) that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were always moving, could not stay put, were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unable to sit still or you always had to be moving,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pacing up and down?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Or are you always like that?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DISTRACTIBILITY: </a:t>
            </a:r>
            <a:r>
              <a:rPr lang="en-US" sz="1800" i="1" dirty="0">
                <a:latin typeface="Arial" panose="020B0604020202020204" pitchFamily="34" charset="0"/>
                <a:ea typeface="Calibri" panose="020F0502020204030204" pitchFamily="34" charset="0"/>
                <a:cs typeface="Times New Roman" panose="02020603050405020304" pitchFamily="18" charset="0"/>
              </a:rPr>
              <a:t>Have you ever been told that you have trouble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sticking to what you are supposed to do?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Can you give me an example?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a teacher told you that you "always" get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distracted?</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POOR JUDGMENT: </a:t>
            </a:r>
            <a:r>
              <a:rPr lang="en-US" sz="1800" i="1" dirty="0">
                <a:latin typeface="Arial" panose="020B0604020202020204" pitchFamily="34" charset="0"/>
                <a:ea typeface="Calibri" panose="020F0502020204030204" pitchFamily="34" charset="0"/>
                <a:cs typeface="Times New Roman" panose="02020603050405020304" pitchFamily="18" charset="0"/>
              </a:rPr>
              <a:t>When you were (__), did you do anything that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caused trouble for you or your family 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friends?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about anything that could have?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do things you normally wouldn't do (like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giving away a whole lot of things or taking a</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whole lot of chances)?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think of what would happen before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Was there anything that you did that you now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think you should not have done?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like to talk on the phone?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 do you talk on the phone?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time of day or night?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Whom do you call?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ever call stars or famous people you admire?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call 900 numbers or long distance?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are the charges on the phone bills?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friendly to people you just met?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talk to them on the phone?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Take them home? </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like to shop or buy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Ever order from catalogs? T.V. shopping?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Join C.D., video, or book clubs? Buy or order things you don't really need?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Give your friends expensive gifts or your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belongings?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do you pay for these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ever play games for money or belongings?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Make bets? Gamble?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about take dares from others?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a risk-taker?</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FLIGHT OF IDEAS: </a:t>
            </a:r>
            <a:r>
              <a:rPr lang="en-US" sz="1800" i="1" dirty="0">
                <a:latin typeface="Arial" panose="020B0604020202020204" pitchFamily="34" charset="0"/>
                <a:ea typeface="Calibri" panose="020F0502020204030204" pitchFamily="34" charset="0"/>
                <a:cs typeface="Times New Roman" panose="02020603050405020304" pitchFamily="18" charset="0"/>
              </a:rPr>
              <a:t>Have there been times when people could not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understand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they said you did not make sense?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Could you give me an example?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RACING THOUGHTS: </a:t>
            </a:r>
            <a:r>
              <a:rPr lang="en-US" sz="1800" i="1" dirty="0">
                <a:latin typeface="Arial" panose="020B0604020202020204" pitchFamily="34" charset="0"/>
                <a:ea typeface="Calibri" panose="020F0502020204030204" pitchFamily="34" charset="0"/>
                <a:cs typeface="Times New Roman" panose="02020603050405020304" pitchFamily="18" charset="0"/>
              </a:rPr>
              <a:t>When you were (__) were there times when your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thoughts raced through your mind?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have more ideas than usual or more than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 could handle?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PSYCHOSIS: </a:t>
            </a:r>
            <a:r>
              <a:rPr lang="en-US" sz="1800" i="1" dirty="0">
                <a:latin typeface="Arial" panose="020B0604020202020204" pitchFamily="34" charset="0"/>
                <a:ea typeface="Calibri" panose="020F0502020204030204" pitchFamily="34" charset="0"/>
                <a:cs typeface="Times New Roman" panose="02020603050405020304" pitchFamily="18" charset="0"/>
              </a:rPr>
              <a:t>Sometimes children, when they are alone, hear voices or see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things, or smell things and they don't quite know where they come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from.</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this ever happened to you? Tell me about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there ever been a time you heard voices when you were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alone? What did you hear? Have you ever heard someone call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your name when there was no one around? What kind of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hear? Did you ever hear music which other people could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not?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there ever been a time when you saw things that were not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there? What about shadows or other objects moving? Did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ever see ghosts?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this only happen at night while you were trying to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sleep, or did it happen in the daytime too?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did you see? Has there ever been a time when you had an unusual smell about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yourself?</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What did you think it was? Did you think it was your imagination or real? Did you think it was real when you (heard, saw, etc.) it? What did you do when you (heard, saw, etc.) it? These voices you heard (or other hallucinations), did they occur when you were awake or asleep? Could it have been a dream? Did they happen when you are falling asleep? Waking up? Only when it was dark? Did they happen at any other time also? Were you sick with fever when they occurred? Have you ever been drinking beer, wine, or liquor? Or taking any drugs when it happened? Was it like a thought or more like a voice (noise) or a vision?</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Influence of illicit drugs or alcohol on onset of "high" periods:</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 lot of kids use drugs or alcohol. Do you?</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Can you remember times when you felt high</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and you were not drinking or using drugs?</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endParaRPr lang="en-US" dirty="0"/>
          </a:p>
        </p:txBody>
      </p:sp>
      <p:sp>
        <p:nvSpPr>
          <p:cNvPr id="307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106CB-5417-435A-892D-154A021BC04E}" type="slidenum">
              <a:rPr lang="en-US">
                <a:cs typeface="Arial" charset="0"/>
              </a:rPr>
              <a:pPr fontAlgn="base">
                <a:spcBef>
                  <a:spcPct val="0"/>
                </a:spcBef>
                <a:spcAft>
                  <a:spcPct val="0"/>
                </a:spcAft>
              </a:pPr>
              <a:t>15</a:t>
            </a:fld>
            <a:endParaRPr lang="en-US">
              <a:cs typeface="Arial" charset="0"/>
            </a:endParaRPr>
          </a:p>
        </p:txBody>
      </p:sp>
    </p:spTree>
    <p:extLst>
      <p:ext uri="{BB962C8B-B14F-4D97-AF65-F5344CB8AC3E}">
        <p14:creationId xmlns:p14="http://schemas.microsoft.com/office/powerpoint/2010/main" val="4102808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25000" lnSpcReduction="20000"/>
          </a:bodyPr>
          <a:lstStyle/>
          <a:p>
            <a:pPr algn="ct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MAJOR DEPRESSIVE DISORDER</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DEPRESSED MOOD: </a:t>
            </a:r>
            <a:r>
              <a:rPr lang="en-US" sz="1800" i="1" dirty="0">
                <a:latin typeface="Arial" panose="020B0604020202020204" pitchFamily="34" charset="0"/>
                <a:ea typeface="Calibri" panose="020F0502020204030204" pitchFamily="34" charset="0"/>
                <a:cs typeface="Times New Roman" panose="02020603050405020304" pitchFamily="18" charset="0"/>
              </a:rPr>
              <a:t>How have you been feeling?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Would you say you are a happy child or a sad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child? Mostly happy or mostly sad? Have you felt sad, blue, moody, down, very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unhappy, empty, like crying? (ASK EACH ONE)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Is this a good feeling or a bad feeling? Have you had any other bad feelings?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have a bad feeling all the time that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can't get rid of?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cried or been tearful?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Do you feel (_use their words_)</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all the time, some of the time? (Percent of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awake time: summation of % of all labels if they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not occur simultaneously)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(Assessment of diurnal variation can secondarily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clarify daily duration of depressive mood).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Does it come and go? How often?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Everyday?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long does it last?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err="1">
                <a:latin typeface="Arial" panose="020B0604020202020204" pitchFamily="34" charset="0"/>
                <a:ea typeface="Calibri" panose="020F0502020204030204" pitchFamily="34" charset="0"/>
                <a:cs typeface="Times New Roman" panose="02020603050405020304" pitchFamily="18" charset="0"/>
              </a:rPr>
              <a:t>AlI</a:t>
            </a:r>
            <a:r>
              <a:rPr lang="en-US" sz="1800" i="1" dirty="0">
                <a:latin typeface="Arial" panose="020B0604020202020204" pitchFamily="34" charset="0"/>
                <a:ea typeface="Calibri" panose="020F0502020204030204" pitchFamily="34" charset="0"/>
                <a:cs typeface="Times New Roman" panose="02020603050405020304" pitchFamily="18" charset="0"/>
              </a:rPr>
              <a:t> Day?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bad is the feeling?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Can you stand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do you do when you can't stand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do you think brings it on?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sad when mother is away?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If separation from mother is given as a cause: Do you feel (_) when mother is with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a little better or is the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feeling totally gone?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Can other people tell when you are sad?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can they tell? Do you look different?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IRRITABILITY AND ANGER: </a:t>
            </a:r>
            <a:r>
              <a:rPr lang="en-US" sz="1800" i="1" dirty="0">
                <a:latin typeface="Arial" panose="020B0604020202020204" pitchFamily="34" charset="0"/>
                <a:ea typeface="Calibri" panose="020F0502020204030204" pitchFamily="34" charset="0"/>
                <a:cs typeface="Times New Roman" panose="02020603050405020304" pitchFamily="18" charset="0"/>
              </a:rPr>
              <a:t>Do you get annoyed and irritated or cranky at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little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kinds of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been feeling mad or angry also (even if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 don't show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angry?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More than before?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kinds of things make you feel angry? Do you sometimes feel angry and/or irritable and/or cranky and don't know why? Does this happen often? Do you lose your temper? With your family? Your friends? Who else? At school? What do you do? Has anybody said anything about it?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How much </a:t>
            </a:r>
            <a:r>
              <a:rPr lang="en-US" sz="1800" dirty="0">
                <a:latin typeface="Arial" panose="020B0604020202020204" pitchFamily="34" charset="0"/>
                <a:ea typeface="Calibri" panose="020F0502020204030204" pitchFamily="34" charset="0"/>
                <a:cs typeface="Times New Roman" panose="02020603050405020304" pitchFamily="18" charset="0"/>
              </a:rPr>
              <a:t>of </a:t>
            </a:r>
            <a:r>
              <a:rPr lang="en-US" sz="1800" i="1" dirty="0">
                <a:latin typeface="Arial" panose="020B0604020202020204" pitchFamily="34" charset="0"/>
                <a:ea typeface="Calibri" panose="020F0502020204030204" pitchFamily="34" charset="0"/>
                <a:cs typeface="Times New Roman" panose="02020603050405020304" pitchFamily="18" charset="0"/>
              </a:rPr>
              <a:t>the time do you feel angry, irritable, and/or cranky: </a:t>
            </a:r>
            <a:r>
              <a:rPr lang="en-US" sz="1800" dirty="0">
                <a:latin typeface="Arial" panose="020B0604020202020204" pitchFamily="34" charset="0"/>
                <a:ea typeface="Calibri" panose="020F0502020204030204" pitchFamily="34" charset="0"/>
                <a:cs typeface="Times New Roman" panose="02020603050405020304" pitchFamily="18" charset="0"/>
              </a:rPr>
              <a:t>·</a:t>
            </a:r>
            <a:r>
              <a:rPr lang="en-US" sz="1800" i="1" dirty="0">
                <a:latin typeface="Arial" panose="020B0604020202020204" pitchFamily="34" charset="0"/>
                <a:ea typeface="Calibri" panose="020F0502020204030204" pitchFamily="34" charset="0"/>
                <a:cs typeface="Times New Roman" panose="02020603050405020304" pitchFamily="18" charset="0"/>
              </a:rPr>
              <a:t>All of the time? Lots of the time? Just now and then? None of the time? When you get mad, what do you think about? Do you think about hurting others? Or about hurting them or torturing them? Who? Do you have a plan? How?</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DEGREE OF ASSOCIATION OF DEPRESSED OR IRRITABLE MOOD WITH SPECIFIC EVENTS OR PREOCCUPATIONS: </a:t>
            </a:r>
            <a:r>
              <a:rPr lang="en-US" sz="1800" i="1" dirty="0">
                <a:latin typeface="Arial" panose="020B0604020202020204" pitchFamily="34" charset="0"/>
                <a:ea typeface="Calibri" panose="020F0502020204030204" pitchFamily="34" charset="0"/>
                <a:cs typeface="Times New Roman" panose="02020603050405020304" pitchFamily="18" charset="0"/>
              </a:rPr>
              <a:t>When you feel (__), do you always know why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feel that way?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is it? Do you sometimes feel (__) when this doesn’t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happen? Do you sometimes feel (__) and do you know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why? What happens more often: that you know why or that you don't?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REACTIVITY OF DEPRESSED OR IRRITABLE MOOD: </a:t>
            </a:r>
            <a:r>
              <a:rPr lang="en-US" sz="1800" i="1" dirty="0">
                <a:latin typeface="Arial" panose="020B0604020202020204" pitchFamily="34" charset="0"/>
                <a:ea typeface="Calibri" panose="020F0502020204030204" pitchFamily="34" charset="0"/>
                <a:cs typeface="Times New Roman" panose="02020603050405020304" pitchFamily="18" charset="0"/>
              </a:rPr>
              <a:t>If someone tried to cheer you up, could they?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anything good happened to you since you started feeling (__)? If yes, what was it? If no, are you sure? Anything a little bit good? Did this good thing make you feel any better? If yes, how good did you feel?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feel happy? Did you laugh at anything? When you were at your worst did this feeling ever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go away? When you got your mind on other things or when something good happened, did the feeling ever go away? Did all of it go away? What made it go away? (e.g., like when you were playing with other children?) How long did the good feeling last? Minutes? Hours? All day? Did you feel bad no matter what was happening?</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DIURNAL MOOD VARIATION </a:t>
            </a:r>
            <a:r>
              <a:rPr lang="en-US" sz="1800" i="1" dirty="0">
                <a:latin typeface="Arial" panose="020B0604020202020204" pitchFamily="34" charset="0"/>
                <a:ea typeface="Calibri" panose="020F0502020204030204" pitchFamily="34" charset="0"/>
                <a:cs typeface="Times New Roman" panose="02020603050405020304" pitchFamily="18" charset="0"/>
              </a:rPr>
              <a:t>Do you feel more {__) in the morning when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wake up, or in the afternoon, or in the evening? How long does it last?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Does this happen every day, after you get home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from school, after dinner? When do you start feeling better?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b="1" i="1" dirty="0">
                <a:latin typeface="Arial" panose="020B0604020202020204" pitchFamily="34" charset="0"/>
                <a:ea typeface="Calibri" panose="020F0502020204030204" pitchFamily="34" charset="0"/>
                <a:cs typeface="Times New Roman" panose="02020603050405020304" pitchFamily="18" charset="0"/>
              </a:rPr>
              <a:t>How much better? When do you start feeling worse? </a:t>
            </a:r>
            <a:r>
              <a:rPr lang="en-US" sz="1800" i="1" dirty="0">
                <a:latin typeface="Arial" panose="020B0604020202020204" pitchFamily="34" charset="0"/>
                <a:ea typeface="Calibri" panose="020F0502020204030204" pitchFamily="34" charset="0"/>
                <a:cs typeface="Times New Roman" panose="02020603050405020304" pitchFamily="18" charset="0"/>
              </a:rPr>
              <a:t>How much worse?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you feel worse, is it a different feeling 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just more of the same?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EXCESSIVE OR INAPPROPRIATE GUILT: </a:t>
            </a:r>
            <a:r>
              <a:rPr lang="en-US" sz="1800" i="1" dirty="0">
                <a:latin typeface="Arial" panose="020B0604020202020204" pitchFamily="34" charset="0"/>
                <a:ea typeface="Calibri" panose="020F0502020204030204" pitchFamily="34" charset="0"/>
                <a:cs typeface="Times New Roman" panose="02020603050405020304" pitchFamily="18" charset="0"/>
              </a:rPr>
              <a:t>When people say or do things that are good, they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usually feel good, and when they say or do something bad, they feel bad about it. Do you feel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bad about anything you have done? What is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 do you think about it? When did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that? What does it mean if I said I feel guilty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about something?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much of the time do you feel </a:t>
            </a:r>
            <a:r>
              <a:rPr lang="en-US" sz="1800" i="1" dirty="0" err="1">
                <a:latin typeface="Arial" panose="020B0604020202020204" pitchFamily="34" charset="0"/>
                <a:ea typeface="Calibri" panose="020F0502020204030204" pitchFamily="34" charset="0"/>
                <a:cs typeface="Times New Roman" panose="02020603050405020304" pitchFamily="18" charset="0"/>
              </a:rPr>
              <a:t>Iike</a:t>
            </a:r>
            <a:r>
              <a:rPr lang="en-US" sz="1800" i="1" dirty="0">
                <a:latin typeface="Arial" panose="020B0604020202020204" pitchFamily="34" charset="0"/>
                <a:ea typeface="Calibri" panose="020F0502020204030204" pitchFamily="34" charset="0"/>
                <a:cs typeface="Times New Roman" panose="02020603050405020304" pitchFamily="18" charset="0"/>
              </a:rPr>
              <a:t> this?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Most/A lot/A little of the time?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Not at all?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kind of things do you feel guilty about? Do you feel guilty about things you have not done? Or are actually not your fault? Do you feel guilty about things your parents or others do? Do you feel you cause bad things to happen? Do you think you should be punished for this? What kind of punishment do you feel you deserve? Do you want to be punished? How do your parents usually punish you? Do you think </a:t>
            </a:r>
            <a:r>
              <a:rPr lang="en-US" sz="1800" dirty="0">
                <a:latin typeface="Arial" panose="020B0604020202020204" pitchFamily="34" charset="0"/>
                <a:ea typeface="Calibri" panose="020F0502020204030204" pitchFamily="34" charset="0"/>
                <a:cs typeface="Times New Roman" panose="02020603050405020304" pitchFamily="18" charset="0"/>
              </a:rPr>
              <a:t>it's </a:t>
            </a:r>
            <a:r>
              <a:rPr lang="en-US" sz="1800" i="1" dirty="0">
                <a:latin typeface="Arial" panose="020B0604020202020204" pitchFamily="34" charset="0"/>
                <a:ea typeface="Calibri" panose="020F0502020204030204" pitchFamily="34" charset="0"/>
                <a:cs typeface="Times New Roman" panose="02020603050405020304" pitchFamily="18" charset="0"/>
              </a:rPr>
              <a:t>enough?</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NEGATIVE SELF-IMAGE: </a:t>
            </a:r>
            <a:r>
              <a:rPr lang="en-US" sz="1800" i="1" dirty="0">
                <a:latin typeface="Arial" panose="020B0604020202020204" pitchFamily="34" charset="0"/>
                <a:ea typeface="Calibri" panose="020F0502020204030204" pitchFamily="34" charset="0"/>
                <a:cs typeface="Times New Roman" panose="02020603050405020304" pitchFamily="18" charset="0"/>
              </a:rPr>
              <a:t>How do you feel about yourself?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down on yourself?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like yourself </a:t>
            </a:r>
            <a:r>
              <a:rPr lang="en-US" sz="1800" dirty="0">
                <a:latin typeface="Arial" panose="020B0604020202020204" pitchFamily="34" charset="0"/>
                <a:ea typeface="Calibri" panose="020F0502020204030204" pitchFamily="34" charset="0"/>
                <a:cs typeface="Times New Roman" panose="02020603050405020304" pitchFamily="18" charset="0"/>
              </a:rPr>
              <a:t>as </a:t>
            </a:r>
            <a:r>
              <a:rPr lang="en-US" sz="1800" i="1" dirty="0">
                <a:latin typeface="Arial" panose="020B0604020202020204" pitchFamily="34" charset="0"/>
                <a:ea typeface="Calibri" panose="020F0502020204030204" pitchFamily="34" charset="0"/>
                <a:cs typeface="Times New Roman" panose="02020603050405020304" pitchFamily="18" charset="0"/>
              </a:rPr>
              <a:t>a person? Why?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Describe yourself.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ever think of yourself </a:t>
            </a:r>
            <a:r>
              <a:rPr lang="en-US" sz="1800" dirty="0">
                <a:latin typeface="Arial" panose="020B0604020202020204" pitchFamily="34" charset="0"/>
                <a:ea typeface="Calibri" panose="020F0502020204030204" pitchFamily="34" charset="0"/>
                <a:cs typeface="Times New Roman" panose="02020603050405020304" pitchFamily="18" charset="0"/>
              </a:rPr>
              <a:t>as </a:t>
            </a:r>
            <a:r>
              <a:rPr lang="en-US" sz="1800" i="1" dirty="0">
                <a:latin typeface="Arial" panose="020B0604020202020204" pitchFamily="34" charset="0"/>
                <a:ea typeface="Calibri" panose="020F0502020204030204" pitchFamily="34" charset="0"/>
                <a:cs typeface="Times New Roman" panose="02020603050405020304" pitchFamily="18" charset="0"/>
              </a:rPr>
              <a:t>ugly? When?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think you are bright or stupid? Why?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often think like that?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think you are better or worse than your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friends?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Is any one of your friends worse than you are? What things are you good at? Any others?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things are you bad at? How often do you feel this way about yourself? What would you like to change about you?</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FEELING UNLOVED/FORLORN</a:t>
            </a:r>
            <a:r>
              <a:rPr lang="en-US" sz="1800" i="1" dirty="0">
                <a:latin typeface="Arial" panose="020B0604020202020204" pitchFamily="34" charset="0"/>
                <a:ea typeface="Calibri" panose="020F0502020204030204" pitchFamily="34" charset="0"/>
                <a:cs typeface="Times New Roman" panose="02020603050405020304" pitchFamily="18" charset="0"/>
              </a:rPr>
              <a:t>: Who is the person who cares most about you? Does he/she care a lot or a little? Does he/she really love you? How do you know he/she does/doesn't? When he/she tells you he/she really cares, do you believe him/her? Is there any one else who cares a lot about you? A little? Who? When you have problems, is there any one you can tell? Does he/she listen? Does he/she try to help? How? </a:t>
            </a:r>
            <a:r>
              <a:rPr lang="en-US" sz="1800" b="1" i="1" dirty="0">
                <a:latin typeface="Arial" panose="020B0604020202020204" pitchFamily="34" charset="0"/>
                <a:ea typeface="Calibri" panose="020F0502020204030204" pitchFamily="34" charset="0"/>
                <a:cs typeface="Times New Roman" panose="02020603050405020304" pitchFamily="18" charset="0"/>
              </a:rPr>
              <a:t>If no:</a:t>
            </a:r>
            <a:r>
              <a:rPr lang="en-US" sz="1800" i="1" dirty="0">
                <a:latin typeface="Arial" panose="020B0604020202020204" pitchFamily="34" charset="0"/>
                <a:ea typeface="Calibri" panose="020F0502020204030204" pitchFamily="34" charset="0"/>
                <a:cs typeface="Times New Roman" panose="02020603050405020304" pitchFamily="18" charset="0"/>
              </a:rPr>
              <a:t> Do you feel all alone? How bad does it make you feel? Do you think about it often? How much of the time? Can you get your mind off it?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HOPELESSNESS AND HELPLESSNESS DISCOURAGEMENT, PESSIMISM: </a:t>
            </a:r>
            <a:r>
              <a:rPr lang="en-US" sz="1800" i="1" dirty="0">
                <a:latin typeface="Arial" panose="020B0604020202020204" pitchFamily="34" charset="0"/>
                <a:ea typeface="Calibri" panose="020F0502020204030204" pitchFamily="34" charset="0"/>
                <a:cs typeface="Times New Roman" panose="02020603050405020304" pitchFamily="18" charset="0"/>
              </a:rPr>
              <a:t>What do you think is going to happen to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think you are going to get better?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Any better?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think we can help you? How?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think anyone can help you? Who? How?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do you want to do (to be) when you grow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up? Do you think you'll make it? Why not?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given up on life?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ever feel that your death is near?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that the world is coming to an end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now?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that you we going to continue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suffering forever?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 do you feel this way?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sure that there is no hope for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do you know? Could it be that there might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be little hope for you?</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SELF-PITY:  </a:t>
            </a:r>
            <a:r>
              <a:rPr lang="en-US" sz="1800" i="1" dirty="0">
                <a:latin typeface="Arial" panose="020B0604020202020204" pitchFamily="34" charset="0"/>
                <a:ea typeface="Calibri" panose="020F0502020204030204" pitchFamily="34" charset="0"/>
                <a:cs typeface="Times New Roman" panose="02020603050405020304" pitchFamily="18" charset="0"/>
              </a:rPr>
              <a:t>Do you feel that life has been harder for you than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for your friends?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more unfortunate than others?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life been unfair to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deserve more than you have?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 better deal than you got?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things ever turned out right for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Sometimes? Never?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(think) sorry for yourself?</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ACHES AND PAINS: </a:t>
            </a:r>
            <a:r>
              <a:rPr lang="en-US" sz="1800" i="1" dirty="0">
                <a:latin typeface="Arial" panose="020B0604020202020204" pitchFamily="34" charset="0"/>
                <a:ea typeface="Calibri" panose="020F0502020204030204" pitchFamily="34" charset="0"/>
                <a:cs typeface="Times New Roman" panose="02020603050405020304" pitchFamily="18" charset="0"/>
              </a:rPr>
              <a:t>Have you been having any pains?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about headaches, etc.? (see above).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Any other pains?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bad do they get?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get them only when you have to go to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school?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about weekends?</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HYPOCHONDRIASIS: </a:t>
            </a:r>
            <a:r>
              <a:rPr lang="en-US" sz="1800" i="1" dirty="0">
                <a:latin typeface="Arial" panose="020B0604020202020204" pitchFamily="34" charset="0"/>
                <a:ea typeface="Calibri" panose="020F0502020204030204" pitchFamily="34" charset="0"/>
                <a:cs typeface="Times New Roman" panose="02020603050405020304" pitchFamily="18" charset="0"/>
              </a:rPr>
              <a:t>Do you worry much about your health?</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About your bowels?</a:t>
            </a:r>
            <a:r>
              <a:rPr lang="en-US" sz="1800"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About your urine? About your eating? About your heart? About other things? What?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do you think makes you suffer from (__)?</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sure? Could it be something else? Are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 sure you are really sick? In your (__)</a:t>
            </a:r>
            <a:r>
              <a:rPr lang="en-US" sz="1800" dirty="0">
                <a:latin typeface="Arial" panose="020B0604020202020204" pitchFamily="34" charset="0"/>
                <a:ea typeface="Calibri" panose="020F0502020204030204" pitchFamily="34" charset="0"/>
                <a:cs typeface="Times New Roman" panose="02020603050405020304" pitchFamily="18" charset="0"/>
              </a:rPr>
              <a: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ANHEDONIA, LACK OF INTEREST, APATHY, LOW MOTIVATION, OR BOREDOM:  </a:t>
            </a:r>
            <a:r>
              <a:rPr lang="en-US" sz="1800" i="1" dirty="0">
                <a:latin typeface="Arial" panose="020B0604020202020204" pitchFamily="34" charset="0"/>
                <a:ea typeface="Calibri" panose="020F0502020204030204" pitchFamily="34" charset="0"/>
                <a:cs typeface="Times New Roman" panose="02020603050405020304" pitchFamily="18" charset="0"/>
              </a:rPr>
              <a:t>Do you feel bored a lot of the time?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bored because you don't enjoy things 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because you are not interested in even starting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them? Do you feel bored when you think about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doing these things you used to do before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began feeling (sad, etc.)? (Give examples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mentioned above). Does this stop you from doing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those things? Do you (also) feel bored while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doing things you used to enjoy?</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Do you still do the things you used to do for fun before you began to feel (__)? Do you do less than you used to? How much less? Do you have as much fun doing them as you used to before you began feeling (sad, etc.)? If less fun, do you enjoy them a little less? Much less? Not at all? Do you have as much fun as your friends? How many things are less fun now than they used</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to be? How many are as much fun? More fun? What are your favorite foods? Do you enjoy them as much as you used to? Are there any foods you really enjoy eating? Do they taste as good?</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Do you start to do things that interest you but</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then find you are not enjoying them as much?</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look forward to doing the things you used to enjoy? (Give examples.) Do you try to get into them? Do you have to push yourself to do your favorite activities? Do they interest you? Do you get excited or enthusiastic about doing them? Why not? Have you stopped even trying to do things that you used to because they just don't excite you anymore? How many things are less interesting now than they were before you started feeling (sad, etc.)? How many things are as interesting? More interesting?</a:t>
            </a:r>
            <a:r>
              <a:rPr lang="en-US" sz="1800" b="1" i="1" dirty="0">
                <a:latin typeface="Arial" panose="020B0604020202020204" pitchFamily="34" charset="0"/>
                <a:ea typeface="Calibri" panose="020F0502020204030204" pitchFamily="34" charset="0"/>
                <a:cs typeface="Times New Roman" panose="02020603050405020304" pitchFamily="18" charset="0"/>
              </a:rPr>
              <a:t> For adolescents:</a:t>
            </a:r>
            <a:r>
              <a:rPr lang="en-US" sz="1800" i="1" dirty="0">
                <a:latin typeface="Arial" panose="020B0604020202020204" pitchFamily="34" charset="0"/>
                <a:ea typeface="Calibri" panose="020F0502020204030204" pitchFamily="34" charset="0"/>
                <a:cs typeface="Times New Roman" panose="02020603050405020304" pitchFamily="18" charset="0"/>
              </a:rPr>
              <a:t> Are you less sexually active than you used to be? Do you enjoy sex as much as you used to?</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FATIGUE, LACK OF ENERGY AND TIREDNESS: </a:t>
            </a:r>
            <a:r>
              <a:rPr lang="en-US" sz="1800" i="1" dirty="0">
                <a:latin typeface="Arial" panose="020B0604020202020204" pitchFamily="34" charset="0"/>
                <a:ea typeface="Calibri" panose="020F0502020204030204" pitchFamily="34" charset="0"/>
                <a:cs typeface="Times New Roman" panose="02020603050405020304" pitchFamily="18" charset="0"/>
              </a:rPr>
              <a:t>Have you been feeling tired?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tired? All of the time?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Most of the time?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Some of the time?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Now and then?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you start feeling so tired?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Was it after you started feeling (__)?</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Tell me more about this feeling- is it sleepiness 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that you just do not have energy?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spend time resting?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much?</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have to rest?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your limbs feel heavy?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Is it very hard to get going? To move your legs?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like this all the time?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LEADEN PARALYSIS: </a:t>
            </a:r>
            <a:r>
              <a:rPr lang="en-US" sz="1800" i="1" dirty="0">
                <a:latin typeface="Arial" panose="020B0604020202020204" pitchFamily="34" charset="0"/>
                <a:ea typeface="Calibri" panose="020F0502020204030204" pitchFamily="34" charset="0"/>
                <a:cs typeface="Times New Roman" panose="02020603050405020304" pitchFamily="18" charset="0"/>
              </a:rPr>
              <a:t>Are there times when your body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feels heavy, weighted down, as if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it was full of lead? Times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where it was a real effort 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impossible to get up or move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your arms or legs?</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DIFFICULTY CONCENTRATING, INATTENTION, OR SLOWED THINKING, INDECISIVENESS: </a:t>
            </a:r>
            <a:r>
              <a:rPr lang="en-US" sz="1800" i="1" dirty="0">
                <a:latin typeface="Arial" panose="020B0604020202020204" pitchFamily="34" charset="0"/>
                <a:ea typeface="Calibri" panose="020F0502020204030204" pitchFamily="34" charset="0"/>
                <a:cs typeface="Times New Roman" panose="02020603050405020304" pitchFamily="18" charset="0"/>
              </a:rPr>
              <a:t>Do you know what it means to concentrate?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Sometimes children have a lot of trouble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concentrating. For instance, they have to read a</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page from a book and can't keep their mind on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so it takes much longer to do it or they just can't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it, can't pay attention.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been having this kind of trouble? When did it begin? Is your thinking slowed down? If you push yourself very hard can you concentrate? Does it take longer to do your homework? When you try to concentrate on something, does your mind drift off to other thoughts? Can you pay attention in school? Can you pay attention when you want to do something you like or do you find it hard even then? Do you forget about things a lot more? What things can you pay attention to? Is it that you cannot concentrate? Or is it that you are not interested, or don't care? Did you have this kind of trouble before? When did it start? Are you having difficulty making simple decisions in everyday life? E.g., Can you decide what to wear? Can you decide what snack to eat?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PSYCHOMOTOR AGITATION: </a:t>
            </a:r>
            <a:r>
              <a:rPr lang="en-US" sz="1800" i="1" dirty="0">
                <a:latin typeface="Arial" panose="020B0604020202020204" pitchFamily="34" charset="0"/>
                <a:ea typeface="Calibri" panose="020F0502020204030204" pitchFamily="34" charset="0"/>
                <a:cs typeface="Times New Roman" panose="02020603050405020304" pitchFamily="18" charset="0"/>
              </a:rPr>
              <a:t>When you feel so (sad), are there times when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can't sit still, or you have to keep moving and</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can't stop? Do you walk up and down? Do you wring your hands? (demonstrate) Do you pull or rub on your clothes, hair, skin, or</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other things? Do people tell you not to talk so much? Did you do this before you began to feel (sad)? When you do these things, is it that you are feeling (sad) or do you feel high or great? If someone was taking movies of you while you were eating breakfast and talking to your (mother), and they took these movies before you got (depressed) and again while you were (depressed) would I be able to see a difference? What would it be? What would I see? What would I hear? Probe: Would it take longer before or while you were (depressed)? A little longer? Much longer? </a:t>
            </a:r>
            <a:r>
              <a:rPr lang="en-US" sz="1800" dirty="0">
                <a:latin typeface="Arial" panose="020B0604020202020204" pitchFamily="34" charset="0"/>
                <a:ea typeface="Calibri" panose="020F0502020204030204" pitchFamily="34" charset="0"/>
                <a:cs typeface="Times New Roman" panose="02020603050405020304" pitchFamily="18" charset="0"/>
              </a:rPr>
              <a:t>For parents:</a:t>
            </a:r>
            <a:r>
              <a:rPr lang="en-US" sz="1800" i="1" dirty="0">
                <a:latin typeface="Arial" panose="020B0604020202020204" pitchFamily="34" charset="0"/>
                <a:ea typeface="Calibri" panose="020F0502020204030204" pitchFamily="34" charset="0"/>
                <a:cs typeface="Times New Roman" panose="02020603050405020304" pitchFamily="18" charset="0"/>
              </a:rPr>
              <a:t> If I saw a videotape or heard an audiotape of your child at home while he/she was depressed and another when he/she wasn't depressed, could I tell the difference? If yes, what would I see (hear) different?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PSYCHOMOTOR RETARDATION: </a:t>
            </a:r>
            <a:r>
              <a:rPr lang="en-US" sz="1800" i="1" dirty="0">
                <a:latin typeface="Arial" panose="020B0604020202020204" pitchFamily="34" charset="0"/>
                <a:ea typeface="Calibri" panose="020F0502020204030204" pitchFamily="34" charset="0"/>
                <a:cs typeface="Times New Roman" panose="02020603050405020304" pitchFamily="18" charset="0"/>
              </a:rPr>
              <a:t>Since you started feeling (sad) have you noticed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that you can't move as fast as before?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found it hard to start talking?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your speech slowed down?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talk a lot less than before?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felt like you are moving in slow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motion?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other people noticed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If someone </a:t>
            </a:r>
            <a:r>
              <a:rPr lang="en-US" sz="1800" dirty="0">
                <a:latin typeface="Arial" panose="020B0604020202020204" pitchFamily="34" charset="0"/>
                <a:ea typeface="Calibri" panose="020F0502020204030204" pitchFamily="34" charset="0"/>
                <a:cs typeface="Times New Roman" panose="02020603050405020304" pitchFamily="18" charset="0"/>
              </a:rPr>
              <a:t>was </a:t>
            </a:r>
            <a:r>
              <a:rPr lang="en-US" sz="1800" i="1" dirty="0">
                <a:latin typeface="Arial" panose="020B0604020202020204" pitchFamily="34" charset="0"/>
                <a:ea typeface="Calibri" panose="020F0502020204030204" pitchFamily="34" charset="0"/>
                <a:cs typeface="Times New Roman" panose="02020603050405020304" pitchFamily="18" charset="0"/>
              </a:rPr>
              <a:t>taking movies of you while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were eating breakfast and talking to your (mother),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and they took these movies before you got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(depressed) and again while you were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(depressed) would I be able to </a:t>
            </a:r>
            <a:r>
              <a:rPr lang="en-US" sz="1800" dirty="0">
                <a:latin typeface="Arial" panose="020B0604020202020204" pitchFamily="34" charset="0"/>
                <a:ea typeface="Calibri" panose="020F0502020204030204" pitchFamily="34" charset="0"/>
                <a:cs typeface="Times New Roman" panose="02020603050405020304" pitchFamily="18" charset="0"/>
              </a:rPr>
              <a:t>see </a:t>
            </a:r>
            <a:r>
              <a:rPr lang="en-US" sz="1800" i="1" dirty="0">
                <a:latin typeface="Arial" panose="020B0604020202020204" pitchFamily="34" charset="0"/>
                <a:ea typeface="Calibri" panose="020F0502020204030204" pitchFamily="34" charset="0"/>
                <a:cs typeface="Times New Roman" panose="02020603050405020304" pitchFamily="18" charset="0"/>
              </a:rPr>
              <a:t>a difference?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would it be?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would I see?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would I hear?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Probe: Would it take longer before or while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were (depressed)?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 little/much longer?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dirty="0">
                <a:latin typeface="Arial" panose="020B0604020202020204" pitchFamily="34" charset="0"/>
                <a:ea typeface="Calibri" panose="020F0502020204030204" pitchFamily="34" charset="0"/>
                <a:cs typeface="Times New Roman" panose="02020603050405020304" pitchFamily="18" charset="0"/>
              </a:rPr>
              <a:t>For parents: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If I saw</a:t>
            </a:r>
            <a:r>
              <a:rPr lang="en-US" sz="1800"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 videotape or heard an audiotape of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your child at home while he/she </a:t>
            </a:r>
            <a:r>
              <a:rPr lang="en-US" sz="1800" dirty="0">
                <a:latin typeface="Arial" panose="020B0604020202020204" pitchFamily="34" charset="0"/>
                <a:ea typeface="Calibri" panose="020F0502020204030204" pitchFamily="34" charset="0"/>
                <a:cs typeface="Times New Roman" panose="02020603050405020304" pitchFamily="18" charset="0"/>
              </a:rPr>
              <a:t>was </a:t>
            </a:r>
            <a:r>
              <a:rPr lang="en-US" sz="1800" i="1" dirty="0">
                <a:latin typeface="Arial" panose="020B0604020202020204" pitchFamily="34" charset="0"/>
                <a:ea typeface="Calibri" panose="020F0502020204030204" pitchFamily="34" charset="0"/>
                <a:cs typeface="Times New Roman" panose="02020603050405020304" pitchFamily="18" charset="0"/>
              </a:rPr>
              <a:t>depressed and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another when he/she wasn't depressed, could I tell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the difference? If yes, what would I see</a:t>
            </a:r>
            <a:r>
              <a:rPr lang="en-US" sz="1800"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(hear)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different?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SOCIAL WITHDRAWAL:  </a:t>
            </a:r>
            <a:r>
              <a:rPr lang="en-US" sz="1800" i="1" dirty="0">
                <a:latin typeface="Arial" panose="020B0604020202020204" pitchFamily="34" charset="0"/>
                <a:ea typeface="Calibri" panose="020F0502020204030204" pitchFamily="34" charset="0"/>
                <a:cs typeface="Times New Roman" panose="02020603050405020304" pitchFamily="18" charset="0"/>
              </a:rPr>
              <a:t>Since you started to feel so (sad), do you prefer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to play by yourself or with other children?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like to be with your friends or do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prefer to be alone?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Was it different before you started to feel so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sad? What kinds of things have you been doing for yourself?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your friends have more friends than you do?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lost friends since you started feeling</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sad? Who? Why, what happened? Who is your best friend now? When did you see him/her last? What did you do together before you started feeling so sad? Are you a member of any clubs like the Boy Scouts, etc.? Have you been going to their activities as much as before? How come? Have you avoided seeing them? Why? Have you stopped calling your friends? If your friend comes for you, do you play or do you tell him to go away?</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SOCIAL ISOLATION: </a:t>
            </a:r>
            <a:r>
              <a:rPr lang="en-US" sz="1800" i="1" dirty="0">
                <a:latin typeface="Arial" panose="020B0604020202020204" pitchFamily="34" charset="0"/>
                <a:ea typeface="Calibri" panose="020F0502020204030204" pitchFamily="34" charset="0"/>
                <a:cs typeface="Times New Roman" panose="02020603050405020304" pitchFamily="18" charset="0"/>
              </a:rPr>
              <a:t>Did you ever have any close friends?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was the last time?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ever enjoy being with friends?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Or did you always prefer to be by yourself?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your mother or anyone else ever try to get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 to make friends?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did you do?</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If always remained isolated by preference, ask: Did you feel this way even when you were not sad (depressed, blue, etc.)?</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INSOMNIA: </a:t>
            </a:r>
            <a:r>
              <a:rPr lang="en-US" sz="1800" i="1" dirty="0">
                <a:latin typeface="Arial" panose="020B0604020202020204" pitchFamily="34" charset="0"/>
                <a:ea typeface="Calibri" panose="020F0502020204030204" pitchFamily="34" charset="0"/>
                <a:cs typeface="Times New Roman" panose="02020603050405020304" pitchFamily="18" charset="0"/>
              </a:rPr>
              <a:t>Have you had trouble sleeping?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kind of trouble?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long does it take you to fall asleep?</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wake up in the middle of the night?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many times?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Any reason for it (urinating, nightmares)?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At what time do you wake up in the morning?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Is that later or earlier than usual?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wake up before you want or have to get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up?</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Or before your mother calls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you would sleep more if you could? For how long have you been having trouble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sleeping?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having this trouble every night?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Almost every night?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Sometimes?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Only now and then?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rested when you wake up?</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not rested through 3 hours after being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up?</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at some point slept during the day and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been awake during the night and just could not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sleep?</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you cannot fall asleep or when you get up through</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the night, what types of things do you do?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Watch TV? Read? Or do you do more active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(e.g., rearrange furniture? clean house? exercise?)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have a lot of thoughts go through your mind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awake? What kinds of thoughts? Do you worry?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About what types of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long are you awake for?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 during the night? During the week?</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HYPERSOMNIA:  </a:t>
            </a:r>
            <a:r>
              <a:rPr lang="en-US" sz="1800" i="1" dirty="0">
                <a:latin typeface="Arial" panose="020B0604020202020204" pitchFamily="34" charset="0"/>
                <a:ea typeface="Calibri" panose="020F0502020204030204" pitchFamily="34" charset="0"/>
                <a:cs typeface="Times New Roman" panose="02020603050405020304" pitchFamily="18" charset="0"/>
              </a:rPr>
              <a:t>Are you sleeping longer than usual?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go back to sleep after you wake up in the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morning? When did you start sleeping longer than usual?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about taking long naps during the day?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used to take naps before?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you start to take naps?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many hours did you use to sleep before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started to feel so (sad)?</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ANOREXIA: </a:t>
            </a:r>
            <a:r>
              <a:rPr lang="en-US" sz="1800" i="1" dirty="0">
                <a:latin typeface="Arial" panose="020B0604020202020204" pitchFamily="34" charset="0"/>
                <a:ea typeface="Calibri" panose="020F0502020204030204" pitchFamily="34" charset="0"/>
                <a:cs typeface="Times New Roman" panose="02020603050405020304" pitchFamily="18" charset="0"/>
              </a:rPr>
              <a:t>How is your appetite?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eating less than before?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leave food on plates?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you begin to lose your appetite?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have to force yourself to eat?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you last feel hungry?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on a diet?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kind of diet?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WEIGHT LOSS: </a:t>
            </a:r>
            <a:r>
              <a:rPr lang="en-US" sz="1800" i="1" dirty="0">
                <a:latin typeface="Arial" panose="020B0604020202020204" pitchFamily="34" charset="0"/>
                <a:ea typeface="Calibri" panose="020F0502020204030204" pitchFamily="34" charset="0"/>
                <a:cs typeface="Times New Roman" panose="02020603050405020304" pitchFamily="18" charset="0"/>
              </a:rPr>
              <a:t>Have you lost any weight since you started feeling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sad?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do you know?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find your clothes are looser now? Your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belt?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was the last time you were weighed?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much did you weigh then?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about now? (measure it).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INCREASED APPETITE: </a:t>
            </a:r>
            <a:r>
              <a:rPr lang="en-US" sz="1800" i="1" dirty="0">
                <a:latin typeface="Arial" panose="020B0604020202020204" pitchFamily="34" charset="0"/>
                <a:ea typeface="Calibri" panose="020F0502020204030204" pitchFamily="34" charset="0"/>
                <a:cs typeface="Times New Roman" panose="02020603050405020304" pitchFamily="18" charset="0"/>
              </a:rPr>
              <a:t>Have you been eating more than before?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Since when?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hungry all the time?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that every day?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eat less than you would like to eat?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eat especially sweets?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do you eat too much of?</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WEIGHT GAIN: </a:t>
            </a:r>
            <a:r>
              <a:rPr lang="en-US" sz="1800" i="1" dirty="0">
                <a:latin typeface="Arial" panose="020B0604020202020204" pitchFamily="34" charset="0"/>
                <a:ea typeface="Calibri" panose="020F0502020204030204" pitchFamily="34" charset="0"/>
                <a:cs typeface="Times New Roman" panose="02020603050405020304" pitchFamily="18" charset="0"/>
              </a:rPr>
              <a:t>Have you gained any weight since you started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feeling sad?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do you know?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had to buy new clothes because the old ones did not fit any longer?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was your last weight?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were you last weighed?</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REJECTION SENSITIVITY: </a:t>
            </a:r>
            <a:r>
              <a:rPr lang="en-US" sz="1800" i="1" dirty="0">
                <a:latin typeface="Arial" panose="020B0604020202020204" pitchFamily="34" charset="0"/>
                <a:ea typeface="Calibri" panose="020F0502020204030204" pitchFamily="34" charset="0"/>
                <a:cs typeface="Times New Roman" panose="02020603050405020304" pitchFamily="18" charset="0"/>
              </a:rPr>
              <a:t>No one likes to be rejected. Everyone feels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bad when it happens. What I'd like to know is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whether you are especially sensitive to being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rejected compared to others your age?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happens, how do you react?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For example, do you think you have felt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more easily rejected or hurt than most people?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Or, do you overreact in other ways so that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feel really miserable, empty when you have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experienced rejection? What if a friend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doesn't call you? Or if you get turned down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for a date? Have you been extremely upset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or down after a break-up with a friend- even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if it was not an important or long relationship?</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bounce back, or feel miserable for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 long period of time? Do you ever feel that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 just don't care anymore?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has your life been affected by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disappointments or social break-ups? Have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avoided school? Gotten drunk or used drugs?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Missed appointments? Not done important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homework or gone out with friends? Felt very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upset, cried, stayed in bed? How many times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this happened since you've been feeling sad?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it happened a lot?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happened?</a:t>
            </a:r>
            <a:r>
              <a:rPr lang="en-US" sz="1800" b="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SUICIDAL IDEATION: </a:t>
            </a:r>
            <a:r>
              <a:rPr lang="en-US" sz="1800" i="1" dirty="0">
                <a:latin typeface="Arial" panose="020B0604020202020204" pitchFamily="34" charset="0"/>
                <a:ea typeface="Calibri" panose="020F0502020204030204" pitchFamily="34" charset="0"/>
                <a:cs typeface="Times New Roman" panose="02020603050405020304" pitchFamily="18" charset="0"/>
              </a:rPr>
              <a:t>Sometimes children who get upset or feel bad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think about dying or even killing themselves.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had such thoughts?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would you do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have a plan?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told anybody (about suicidal thoughts)?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you start to think about suicide?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actually tried to kill yourself?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did you do?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Any other thing?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really want to die?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close did you actually come to doing it?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SUICIDAL ACTS - SERIOUSNESS: </a:t>
            </a:r>
            <a:r>
              <a:rPr lang="en-US" sz="1800" i="1" dirty="0">
                <a:latin typeface="Arial" panose="020B0604020202020204" pitchFamily="34" charset="0"/>
                <a:ea typeface="Calibri" panose="020F0502020204030204" pitchFamily="34" charset="0"/>
                <a:cs typeface="Times New Roman" panose="02020603050405020304" pitchFamily="18" charset="0"/>
              </a:rPr>
              <a:t>How did you try to kill yourself? Was anybody in the room?</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In the apartment?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tell them in advance?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were you found?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really want to die?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ask for any help after you did it?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SUICIDAL ACTS - MEDICAL LETHALITY: </a:t>
            </a:r>
            <a:r>
              <a:rPr lang="en-US" sz="1800" i="1" dirty="0">
                <a:latin typeface="Arial" panose="020B0604020202020204" pitchFamily="34" charset="0"/>
                <a:ea typeface="Calibri" panose="020F0502020204030204" pitchFamily="34" charset="0"/>
                <a:cs typeface="Times New Roman" panose="02020603050405020304" pitchFamily="18" charset="0"/>
              </a:rPr>
              <a:t>How close were you to dying after your (most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serious suicidal act)?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NON-SUICIDAL PHYSICAL SELF-DAMAGING ACTS: </a:t>
            </a:r>
            <a:r>
              <a:rPr lang="en-US" sz="1800" i="1" dirty="0">
                <a:latin typeface="Arial" panose="020B0604020202020204" pitchFamily="34" charset="0"/>
                <a:ea typeface="Calibri" panose="020F0502020204030204" pitchFamily="34" charset="0"/>
                <a:cs typeface="Times New Roman" panose="02020603050405020304" pitchFamily="18" charset="0"/>
              </a:rPr>
              <a:t>Did you ever try to hurt yourself?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ever burned yourself with</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matches/candles? Or scratched yourself with needles/a knife? Or put hot pennies on your skin? Anything else? Why did you do it? How often? Do you have many accidents?  What kind? How often?</a:t>
            </a:r>
            <a:endParaRPr lang="en-US" sz="1800" dirty="0">
              <a:ea typeface="Calibri" panose="020F0502020204030204" pitchFamily="34" charset="0"/>
              <a:cs typeface="Times New Roman" panose="02020603050405020304" pitchFamily="18" charset="0"/>
            </a:endParaRPr>
          </a:p>
          <a:p>
            <a:pPr algn="ct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algn="ct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BIPOLAR DISORDER</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ELATION, EXPANSIVE MOOD: </a:t>
            </a:r>
            <a:r>
              <a:rPr lang="en-US" sz="1800" i="1" dirty="0">
                <a:latin typeface="Arial" panose="020B0604020202020204" pitchFamily="34" charset="0"/>
                <a:ea typeface="Calibri" panose="020F0502020204030204" pitchFamily="34" charset="0"/>
                <a:cs typeface="Times New Roman" panose="02020603050405020304" pitchFamily="18" charset="0"/>
              </a:rPr>
              <a:t>Have (there been times when) you felt very good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or too cheerful or high or terrific, great, or just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not your normal self?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If unclear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you felt on top of the world or as if there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was nothing you couldn't do?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That this is the best of all possible worlds?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felt that everything would work out just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the way you wanted?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If people saw you, would they think you were just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in a good mood or something more than that?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get as if you were drunk? Did you laugh a lot, get silly?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feel super-happy?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this happen? (example)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DECREASED NEED FOR SLEEP: </a:t>
            </a:r>
            <a:r>
              <a:rPr lang="en-US" sz="1800" i="1" dirty="0">
                <a:latin typeface="Arial" panose="020B0604020202020204" pitchFamily="34" charset="0"/>
                <a:ea typeface="Calibri" panose="020F0502020204030204" pitchFamily="34" charset="0"/>
                <a:cs typeface="Times New Roman" panose="02020603050405020304" pitchFamily="18" charset="0"/>
              </a:rPr>
              <a:t>Have you needed less sleep than usual to feel rested?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much sleep do you ordinarily need?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much do you sleep when you are feeling so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good?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you wake up do you feel good and rested?</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When you cannot fall asleep or when you get up through the night, what types of things do you do? Watch TV? Read? Or do you do more active things? (e.g., rearrange furniture? clean house? exercise?) Do you have a lot of thoughts go through your mind when awake? What kinds of thoughts? Do you worry? About what types of things? How long are you awake for? How often during the night? During the week?</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UNUSUALLY ENERGETIC: </a:t>
            </a:r>
            <a:r>
              <a:rPr lang="en-US" sz="1800" i="1" dirty="0">
                <a:latin typeface="Arial" panose="020B0604020202020204" pitchFamily="34" charset="0"/>
                <a:ea typeface="Calibri" panose="020F0502020204030204" pitchFamily="34" charset="0"/>
                <a:cs typeface="Times New Roman" panose="02020603050405020304" pitchFamily="18" charset="0"/>
              </a:rPr>
              <a:t>Have you had more energy than usual to do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people tell you that you were (are) non-stop?</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agree with them?</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it seem like too much energy?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know why?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Were you doing too many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feel tired?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this happen? (example}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INCREASE IN GOAL-DIRECTED ACTIVITY: </a:t>
            </a:r>
            <a:r>
              <a:rPr lang="en-US" sz="1800" i="1" dirty="0">
                <a:latin typeface="Arial" panose="020B0604020202020204" pitchFamily="34" charset="0"/>
                <a:ea typeface="Calibri" panose="020F0502020204030204" pitchFamily="34" charset="0"/>
                <a:cs typeface="Times New Roman" panose="02020603050405020304" pitchFamily="18" charset="0"/>
              </a:rPr>
              <a:t>Is there any time when you were more active 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involved in things compared to the way you usually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about in school,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in your club,</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scouts,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church,</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at home,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friends,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hobbies,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new projects or interests?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Were you doing a lot of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much of your day has been spent in this?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Were you trying to do so many different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that you couldn't keep up?</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this happen? (example)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GRANDIOSITY: </a:t>
            </a:r>
            <a:r>
              <a:rPr lang="en-US" sz="1800" i="1" dirty="0">
                <a:latin typeface="Arial" panose="020B0604020202020204" pitchFamily="34" charset="0"/>
                <a:ea typeface="Calibri" panose="020F0502020204030204" pitchFamily="34" charset="0"/>
                <a:cs typeface="Times New Roman" panose="02020603050405020304" pitchFamily="18" charset="0"/>
              </a:rPr>
              <a:t>Have you felt more self-confident than usual?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felt you are much better than others?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Smarter?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Stronger?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felt that you are a particularly important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person or that you had special talents 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abilities?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about special plans?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this happen? (example)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ACCELERATED, PRESSURED OR INCREASED AMOUNT OF SPEECH: </a:t>
            </a:r>
            <a:r>
              <a:rPr lang="en-US" sz="1800" i="1" dirty="0">
                <a:latin typeface="Arial" panose="020B0604020202020204" pitchFamily="34" charset="0"/>
                <a:ea typeface="Calibri" panose="020F0502020204030204" pitchFamily="34" charset="0"/>
                <a:cs typeface="Times New Roman" panose="02020603050405020304" pitchFamily="18" charset="0"/>
              </a:rPr>
              <a:t>When you were (__) were there times when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spoke very rapidly or talked on and on and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couldn't be stopped?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people say you were talking too much?</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Could people understand you?</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HYPERSEXUALITY:</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i="1" dirty="0">
                <a:latin typeface="Arial" panose="020B0604020202020204" pitchFamily="34" charset="0"/>
                <a:ea typeface="Calibri" panose="020F0502020204030204" pitchFamily="34" charset="0"/>
                <a:cs typeface="Times New Roman" panose="02020603050405020304" pitchFamily="18" charset="0"/>
              </a:rPr>
              <a:t>Parent of child 6-12: </a:t>
            </a:r>
            <a:r>
              <a:rPr lang="en-US" sz="1800" i="1" dirty="0">
                <a:latin typeface="Arial" panose="020B0604020202020204" pitchFamily="34" charset="0"/>
                <a:ea typeface="Calibri" panose="020F0502020204030204" pitchFamily="34" charset="0"/>
                <a:cs typeface="Times New Roman" panose="02020603050405020304" pitchFamily="18" charset="0"/>
              </a:rPr>
              <a:t>Are there times when your child makes inappropriate</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sexual remarks to a teacher or adult? Does your child</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like to "talk dirty" (e.g., talk about private parts</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of the body inappropriately)? Do adults complain that</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your child touches breasts or other private areas?</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at the store does your child have to look at</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"Playboy" magazines? Does your child search out books</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or magazines with nude or suggestive pictures? Does your</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child draw naked people?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i="1" dirty="0">
                <a:latin typeface="Arial" panose="020B0604020202020204" pitchFamily="34" charset="0"/>
                <a:ea typeface="Calibri" panose="020F0502020204030204" pitchFamily="34" charset="0"/>
                <a:cs typeface="Times New Roman" panose="02020603050405020304" pitchFamily="18" charset="0"/>
              </a:rPr>
              <a:t>Child 6-12: </a:t>
            </a:r>
            <a:r>
              <a:rPr lang="en-US" sz="1800" i="1" dirty="0">
                <a:latin typeface="Arial" panose="020B0604020202020204" pitchFamily="34" charset="0"/>
                <a:ea typeface="Calibri" panose="020F0502020204030204" pitchFamily="34" charset="0"/>
                <a:cs typeface="Times New Roman" panose="02020603050405020304" pitchFamily="18" charset="0"/>
              </a:rPr>
              <a:t>What magazines do you like at the store? What type of movies do you like to watch? What kind of pictures do you draw?</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Observe child for sexually explicit language or behavior</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during the interview, e.g., trying to touch interviewer’s</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body; propositioning the interviewer; talking about</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seeing sex.</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i="1" dirty="0">
                <a:latin typeface="Arial" panose="020B0604020202020204" pitchFamily="34" charset="0"/>
                <a:ea typeface="Calibri" panose="020F0502020204030204" pitchFamily="34" charset="0"/>
                <a:cs typeface="Times New Roman" panose="02020603050405020304" pitchFamily="18" charset="0"/>
              </a:rPr>
              <a:t>Adolescents: </a:t>
            </a:r>
            <a:r>
              <a:rPr lang="en-US" sz="1800" i="1" dirty="0">
                <a:latin typeface="Arial" panose="020B0604020202020204" pitchFamily="34" charset="0"/>
                <a:ea typeface="Calibri" panose="020F0502020204030204" pitchFamily="34" charset="0"/>
                <a:cs typeface="Times New Roman" panose="02020603050405020304" pitchFamily="18" charset="0"/>
              </a:rPr>
              <a:t>Are there times when you have to have sex no matter what</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time of day it is? Are there times when there are not</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enough sexual partners to meet your needs? Are there times</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there are not enough hours in the day to have as much</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sex as you want and need? Do you talk non-stop about your</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many sexual conquests? Do you call the sex hotline and run</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up high phone bills?</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SHARPENED AND UNUSUALLY CREATIVE THINKING: </a:t>
            </a:r>
            <a:r>
              <a:rPr lang="en-US" sz="1800" i="1" dirty="0">
                <a:latin typeface="Arial" panose="020B0604020202020204" pitchFamily="34" charset="0"/>
                <a:ea typeface="Calibri" panose="020F0502020204030204" pitchFamily="34" charset="0"/>
                <a:cs typeface="Times New Roman" panose="02020603050405020304" pitchFamily="18" charset="0"/>
              </a:rPr>
              <a:t>Do you like to write stories, do art projects,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draw, play music, or write songs? Do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feel that you are ''outstanding" at these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activities when you're feeling high? Are there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times when you feel that you are ''super" creative?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INCREASED PRODUCTIVITY: </a:t>
            </a:r>
            <a:r>
              <a:rPr lang="en-US" sz="1800" i="1" dirty="0">
                <a:latin typeface="Arial" panose="020B0604020202020204" pitchFamily="34" charset="0"/>
                <a:ea typeface="Calibri" panose="020F0502020204030204" pitchFamily="34" charset="0"/>
                <a:cs typeface="Times New Roman" panose="02020603050405020304" pitchFamily="18" charset="0"/>
              </a:rPr>
              <a:t>Are there times when you start many more projects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than you could possibly complete in an hour’s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time (e.g., go to a music lesson, rearrange your bedroom,</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play two different sports, start an art project)?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there times when you feel that you have to produce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more than anyone else (e.g., sell 100 times more Girl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Scout cookies than anyone else)?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UNINHIBITED PEOPLE-SEEKING/GREGARIOUSNESS: </a:t>
            </a:r>
            <a:r>
              <a:rPr lang="en-US" sz="1800" i="1" dirty="0">
                <a:latin typeface="Arial" panose="020B0604020202020204" pitchFamily="34" charset="0"/>
                <a:ea typeface="Calibri" panose="020F0502020204030204" pitchFamily="34" charset="0"/>
                <a:cs typeface="Times New Roman" panose="02020603050405020304" pitchFamily="18" charset="0"/>
              </a:rPr>
              <a:t>Do you like meeting new people?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friendly with people you just met?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your parents ever complain that you are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always bringing new people home?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 does this happen?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find yourself bringing home "friends"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That your parents have never seen before?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 does this happen?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people comment that you are "the most popular"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person at the party?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begin conversations with people you have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never met? (e.g., at the mall do you go up and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talk to just anyone)? Are you the type of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person who never met a "stranger"?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the "class clown"?</a:t>
            </a:r>
            <a:r>
              <a:rPr lang="en-US" sz="1800" b="1" dirty="0">
                <a:latin typeface="Arial" panose="020B0604020202020204" pitchFamily="34" charset="0"/>
                <a:ea typeface="Calibri" panose="020F0502020204030204" pitchFamily="34" charset="0"/>
                <a:cs typeface="Times New Roman" panose="02020603050405020304" pitchFamily="18" charset="0"/>
              </a:rPr>
              <a:t> During a period of abnormally elevated, expansive or irritable mood has any of the following occurred? Inappropriate laughing, joking, or grinning. </a:t>
            </a:r>
            <a:r>
              <a:rPr lang="en-US" sz="1800" i="1" dirty="0">
                <a:latin typeface="Arial" panose="020B0604020202020204" pitchFamily="34" charset="0"/>
                <a:ea typeface="Calibri" panose="020F0502020204030204" pitchFamily="34" charset="0"/>
                <a:cs typeface="Times New Roman" panose="02020603050405020304" pitchFamily="18" charset="0"/>
              </a:rPr>
              <a:t>Do you sometimes laugh or act silly? Does this happen for no reason? Do other people notice?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laugh out loud in class? Are the other students quietly doing their work? Do you sometimes act or talk like a much younger child? Do you use baby talk? Do you ever crawl like a baby?</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MOTOR HYPERACTIVITY: </a:t>
            </a:r>
            <a:r>
              <a:rPr lang="en-US" sz="1800" i="1" dirty="0">
                <a:latin typeface="Arial" panose="020B0604020202020204" pitchFamily="34" charset="0"/>
                <a:ea typeface="Calibri" panose="020F0502020204030204" pitchFamily="34" charset="0"/>
                <a:cs typeface="Times New Roman" panose="02020603050405020304" pitchFamily="18" charset="0"/>
              </a:rPr>
              <a:t>When you were (__), were there times when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were (high, feeling so good, so angry) that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were always moving, could not stay put, were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unable to sit still or you always had to be moving,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pacing up and down?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Or are you always like that?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DISTRACTIBILITY: </a:t>
            </a:r>
            <a:r>
              <a:rPr lang="en-US" sz="1800" i="1" dirty="0">
                <a:latin typeface="Arial" panose="020B0604020202020204" pitchFamily="34" charset="0"/>
                <a:ea typeface="Calibri" panose="020F0502020204030204" pitchFamily="34" charset="0"/>
                <a:cs typeface="Times New Roman" panose="02020603050405020304" pitchFamily="18" charset="0"/>
              </a:rPr>
              <a:t>Have you ever been told that you have trouble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sticking to what you are supposed to do?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Can you give me an example?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a teacher told you that you "always" get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distracted?</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POOR JUDGMENT: </a:t>
            </a:r>
            <a:r>
              <a:rPr lang="en-US" sz="1800" i="1" dirty="0">
                <a:latin typeface="Arial" panose="020B0604020202020204" pitchFamily="34" charset="0"/>
                <a:ea typeface="Calibri" panose="020F0502020204030204" pitchFamily="34" charset="0"/>
                <a:cs typeface="Times New Roman" panose="02020603050405020304" pitchFamily="18" charset="0"/>
              </a:rPr>
              <a:t>When you were (__), did you do anything that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caused trouble for you or your family 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friends?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about anything that could have?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do things you normally wouldn't do (like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giving away a whole lot of things or taking a</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whole lot of chances)?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think of what would happen before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Was there anything that you did that you now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think you should not have done?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like to talk on the phone?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 do you talk on the phone?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time of day or night?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Whom do you call?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ever call stars or famous people you admire?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call 900 numbers or long distance?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are the charges on the phone bills?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friendly to people you just met?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talk to them on the phone?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Take them home? </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like to shop or buy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Ever order from catalogs? T.V. shopping?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Join C.D., video, or book clubs? Buy or order things you don't really need?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Give your friends expensive gifts or your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belongings?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do you pay for these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ever play games for money or belongings?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Make bets? Gamble?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about take dares from others?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a risk-taker?</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FLIGHT OF IDEAS: </a:t>
            </a:r>
            <a:r>
              <a:rPr lang="en-US" sz="1800" i="1" dirty="0">
                <a:latin typeface="Arial" panose="020B0604020202020204" pitchFamily="34" charset="0"/>
                <a:ea typeface="Calibri" panose="020F0502020204030204" pitchFamily="34" charset="0"/>
                <a:cs typeface="Times New Roman" panose="02020603050405020304" pitchFamily="18" charset="0"/>
              </a:rPr>
              <a:t>Have there been times when people could not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understand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they said you did not make sense?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Could you give me an example?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RACING THOUGHTS: </a:t>
            </a:r>
            <a:r>
              <a:rPr lang="en-US" sz="1800" i="1" dirty="0">
                <a:latin typeface="Arial" panose="020B0604020202020204" pitchFamily="34" charset="0"/>
                <a:ea typeface="Calibri" panose="020F0502020204030204" pitchFamily="34" charset="0"/>
                <a:cs typeface="Times New Roman" panose="02020603050405020304" pitchFamily="18" charset="0"/>
              </a:rPr>
              <a:t>When you were (__) were there times when your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thoughts raced through your mind?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have more ideas than usual or more than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 could handle?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PSYCHOSIS: </a:t>
            </a:r>
            <a:r>
              <a:rPr lang="en-US" sz="1800" i="1" dirty="0">
                <a:latin typeface="Arial" panose="020B0604020202020204" pitchFamily="34" charset="0"/>
                <a:ea typeface="Calibri" panose="020F0502020204030204" pitchFamily="34" charset="0"/>
                <a:cs typeface="Times New Roman" panose="02020603050405020304" pitchFamily="18" charset="0"/>
              </a:rPr>
              <a:t>Sometimes children, when they are alone, hear voices or see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things, or smell things and they don't quite know where they come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from.</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this ever happened to you? Tell me about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there ever been a time you heard voices when you were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alone? What did you hear? Have you ever heard someone call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your name when there was no one around? What kind of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hear? Did you ever hear music which other people could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not?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there ever been a time when you saw things that were not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there? What about shadows or other objects moving? Did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ever see ghosts?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this only happen at night while you were trying to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sleep, or did it happen in the daytime too?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did you see? Has there ever been a time when you had an unusual smell about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yourself?</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What did you think it was? Did you think it was your imagination or real? Did you think it was real when you (heard, saw, etc.) it? What did you do when you (heard, saw, etc.) it? These voices you heard (or other hallucinations), did they occur when you were awake or asleep? Could it have been a dream? Did they happen when you are falling asleep? Waking up? Only when it was dark? Did they happen at any other time also? Were you sick with fever when they occurred? Have you ever been drinking beer, wine, or liquor? Or taking any drugs when it happened? Was it like a thought or more like a voice (noise) or a vision?</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Influence of illicit drugs or alcohol on onset of "high" periods:</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 lot of kids use drugs or alcohol. Do you?</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Can you remember times when you felt high</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and you were not drinking or using drugs?</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endParaRPr lang="en-US" dirty="0"/>
          </a:p>
        </p:txBody>
      </p:sp>
      <p:sp>
        <p:nvSpPr>
          <p:cNvPr id="307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106CB-5417-435A-892D-154A021BC04E}" type="slidenum">
              <a:rPr lang="en-US">
                <a:cs typeface="Arial" charset="0"/>
              </a:rPr>
              <a:pPr fontAlgn="base">
                <a:spcBef>
                  <a:spcPct val="0"/>
                </a:spcBef>
                <a:spcAft>
                  <a:spcPct val="0"/>
                </a:spcAft>
              </a:pPr>
              <a:t>16</a:t>
            </a:fld>
            <a:endParaRPr lang="en-US">
              <a:cs typeface="Arial" charset="0"/>
            </a:endParaRPr>
          </a:p>
        </p:txBody>
      </p:sp>
    </p:spTree>
    <p:extLst>
      <p:ext uri="{BB962C8B-B14F-4D97-AF65-F5344CB8AC3E}">
        <p14:creationId xmlns:p14="http://schemas.microsoft.com/office/powerpoint/2010/main" val="40676737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25000" lnSpcReduction="20000"/>
          </a:bodyPr>
          <a:lstStyle/>
          <a:p>
            <a:pPr algn="ct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MAJOR DEPRESSIVE DISORDER</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DEPRESSED MOOD: </a:t>
            </a:r>
            <a:r>
              <a:rPr lang="en-US" sz="1800" i="1" dirty="0">
                <a:latin typeface="Arial" panose="020B0604020202020204" pitchFamily="34" charset="0"/>
                <a:ea typeface="Calibri" panose="020F0502020204030204" pitchFamily="34" charset="0"/>
                <a:cs typeface="Times New Roman" panose="02020603050405020304" pitchFamily="18" charset="0"/>
              </a:rPr>
              <a:t>How have you been feeling?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Would you say you are a happy child or a sad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child? Mostly happy or mostly sad? Have you felt sad, blue, moody, down, very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unhappy, empty, like crying? (ASK EACH ONE)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Is this a good feeling or a bad feeling? Have you had any other bad feelings?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have a bad feeling all the time that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can't get rid of?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cried or been tearful?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Do you feel (_use their words_)</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all the time, some of the time? (Percent of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awake time: summation of % of all labels if they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not occur simultaneously)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(Assessment of diurnal variation can secondarily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clarify daily duration of depressive mood).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Does it come and go? How often?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Everyday?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long does it last?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err="1">
                <a:latin typeface="Arial" panose="020B0604020202020204" pitchFamily="34" charset="0"/>
                <a:ea typeface="Calibri" panose="020F0502020204030204" pitchFamily="34" charset="0"/>
                <a:cs typeface="Times New Roman" panose="02020603050405020304" pitchFamily="18" charset="0"/>
              </a:rPr>
              <a:t>AlI</a:t>
            </a:r>
            <a:r>
              <a:rPr lang="en-US" sz="1800" i="1" dirty="0">
                <a:latin typeface="Arial" panose="020B0604020202020204" pitchFamily="34" charset="0"/>
                <a:ea typeface="Calibri" panose="020F0502020204030204" pitchFamily="34" charset="0"/>
                <a:cs typeface="Times New Roman" panose="02020603050405020304" pitchFamily="18" charset="0"/>
              </a:rPr>
              <a:t> Day?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bad is the feeling?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Can you stand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do you do when you can't stand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do you think brings it on?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sad when mother is away?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If separation from mother is given as a cause: Do you feel (_) when mother is with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a little better or is the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feeling totally gone?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Can other people tell when you are sad?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can they tell? Do you look different?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IRRITABILITY AND ANGER: </a:t>
            </a:r>
            <a:r>
              <a:rPr lang="en-US" sz="1800" i="1" dirty="0">
                <a:latin typeface="Arial" panose="020B0604020202020204" pitchFamily="34" charset="0"/>
                <a:ea typeface="Calibri" panose="020F0502020204030204" pitchFamily="34" charset="0"/>
                <a:cs typeface="Times New Roman" panose="02020603050405020304" pitchFamily="18" charset="0"/>
              </a:rPr>
              <a:t>Do you get annoyed and irritated or cranky at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little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kinds of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been feeling mad or angry also (even if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 don't show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angry?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More than before?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kinds of things make you feel angry? Do you sometimes feel angry and/or irritable and/or cranky and don't know why? Does this happen often? Do you lose your temper? With your family? Your friends? Who else? At school? What do you do? Has anybody said anything about it?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How much </a:t>
            </a:r>
            <a:r>
              <a:rPr lang="en-US" sz="1800" dirty="0">
                <a:latin typeface="Arial" panose="020B0604020202020204" pitchFamily="34" charset="0"/>
                <a:ea typeface="Calibri" panose="020F0502020204030204" pitchFamily="34" charset="0"/>
                <a:cs typeface="Times New Roman" panose="02020603050405020304" pitchFamily="18" charset="0"/>
              </a:rPr>
              <a:t>of </a:t>
            </a:r>
            <a:r>
              <a:rPr lang="en-US" sz="1800" i="1" dirty="0">
                <a:latin typeface="Arial" panose="020B0604020202020204" pitchFamily="34" charset="0"/>
                <a:ea typeface="Calibri" panose="020F0502020204030204" pitchFamily="34" charset="0"/>
                <a:cs typeface="Times New Roman" panose="02020603050405020304" pitchFamily="18" charset="0"/>
              </a:rPr>
              <a:t>the time do you feel angry, irritable, and/or cranky: </a:t>
            </a:r>
            <a:r>
              <a:rPr lang="en-US" sz="1800" dirty="0">
                <a:latin typeface="Arial" panose="020B0604020202020204" pitchFamily="34" charset="0"/>
                <a:ea typeface="Calibri" panose="020F0502020204030204" pitchFamily="34" charset="0"/>
                <a:cs typeface="Times New Roman" panose="02020603050405020304" pitchFamily="18" charset="0"/>
              </a:rPr>
              <a:t>·</a:t>
            </a:r>
            <a:r>
              <a:rPr lang="en-US" sz="1800" i="1" dirty="0">
                <a:latin typeface="Arial" panose="020B0604020202020204" pitchFamily="34" charset="0"/>
                <a:ea typeface="Calibri" panose="020F0502020204030204" pitchFamily="34" charset="0"/>
                <a:cs typeface="Times New Roman" panose="02020603050405020304" pitchFamily="18" charset="0"/>
              </a:rPr>
              <a:t>All of the time? Lots of the time? Just now and then? None of the time? When you get mad, what do you think about? Do you think about hurting others? Or about hurting them or torturing them? Who? Do you have a plan? How?</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DEGREE OF ASSOCIATION OF DEPRESSED OR IRRITABLE MOOD WITH SPECIFIC EVENTS OR PREOCCUPATIONS: </a:t>
            </a:r>
            <a:r>
              <a:rPr lang="en-US" sz="1800" i="1" dirty="0">
                <a:latin typeface="Arial" panose="020B0604020202020204" pitchFamily="34" charset="0"/>
                <a:ea typeface="Calibri" panose="020F0502020204030204" pitchFamily="34" charset="0"/>
                <a:cs typeface="Times New Roman" panose="02020603050405020304" pitchFamily="18" charset="0"/>
              </a:rPr>
              <a:t>When you feel (__), do you always know why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feel that way?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is it? Do you sometimes feel (__) when this doesn’t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happen? Do you sometimes feel (__) and do you know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why? What happens more often: that you know why or that you don't?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REACTIVITY OF DEPRESSED OR IRRITABLE MOOD: </a:t>
            </a:r>
            <a:r>
              <a:rPr lang="en-US" sz="1800" i="1" dirty="0">
                <a:latin typeface="Arial" panose="020B0604020202020204" pitchFamily="34" charset="0"/>
                <a:ea typeface="Calibri" panose="020F0502020204030204" pitchFamily="34" charset="0"/>
                <a:cs typeface="Times New Roman" panose="02020603050405020304" pitchFamily="18" charset="0"/>
              </a:rPr>
              <a:t>If someone tried to cheer you up, could they?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anything good happened to you since you started feeling (__)? If yes, what was it? If no, are you sure? Anything a little bit good? Did this good thing make you feel any better? If yes, how good did you feel?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feel happy? Did you laugh at anything? When you were at your worst did this feeling ever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go away? When you got your mind on other things or when something good happened, did the feeling ever go away? Did all of it go away? What made it go away? (e.g., like when you were playing with other children?) How long did the good feeling last? Minutes? Hours? All day? Did you feel bad no matter what was happening?</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DIURNAL MOOD VARIATION </a:t>
            </a:r>
            <a:r>
              <a:rPr lang="en-US" sz="1800" i="1" dirty="0">
                <a:latin typeface="Arial" panose="020B0604020202020204" pitchFamily="34" charset="0"/>
                <a:ea typeface="Calibri" panose="020F0502020204030204" pitchFamily="34" charset="0"/>
                <a:cs typeface="Times New Roman" panose="02020603050405020304" pitchFamily="18" charset="0"/>
              </a:rPr>
              <a:t>Do you feel more {__) in the morning when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wake up, or in the afternoon, or in the evening? How long does it last?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Does this happen every day, after you get home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from school, after dinner? When do you start feeling better?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b="1" i="1" dirty="0">
                <a:latin typeface="Arial" panose="020B0604020202020204" pitchFamily="34" charset="0"/>
                <a:ea typeface="Calibri" panose="020F0502020204030204" pitchFamily="34" charset="0"/>
                <a:cs typeface="Times New Roman" panose="02020603050405020304" pitchFamily="18" charset="0"/>
              </a:rPr>
              <a:t>How much better? When do you start feeling worse? </a:t>
            </a:r>
            <a:r>
              <a:rPr lang="en-US" sz="1800" i="1" dirty="0">
                <a:latin typeface="Arial" panose="020B0604020202020204" pitchFamily="34" charset="0"/>
                <a:ea typeface="Calibri" panose="020F0502020204030204" pitchFamily="34" charset="0"/>
                <a:cs typeface="Times New Roman" panose="02020603050405020304" pitchFamily="18" charset="0"/>
              </a:rPr>
              <a:t>How much worse?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you feel worse, is it a different feeling 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just more of the same?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EXCESSIVE OR INAPPROPRIATE GUILT: </a:t>
            </a:r>
            <a:r>
              <a:rPr lang="en-US" sz="1800" i="1" dirty="0">
                <a:latin typeface="Arial" panose="020B0604020202020204" pitchFamily="34" charset="0"/>
                <a:ea typeface="Calibri" panose="020F0502020204030204" pitchFamily="34" charset="0"/>
                <a:cs typeface="Times New Roman" panose="02020603050405020304" pitchFamily="18" charset="0"/>
              </a:rPr>
              <a:t>When people say or do things that are good, they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usually feel good, and when they say or do something bad, they feel bad about it. Do you feel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bad about anything you have done? What is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 do you think about it? When did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that? What does it mean if I said I feel guilty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about something?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much of the time do you feel </a:t>
            </a:r>
            <a:r>
              <a:rPr lang="en-US" sz="1800" i="1" dirty="0" err="1">
                <a:latin typeface="Arial" panose="020B0604020202020204" pitchFamily="34" charset="0"/>
                <a:ea typeface="Calibri" panose="020F0502020204030204" pitchFamily="34" charset="0"/>
                <a:cs typeface="Times New Roman" panose="02020603050405020304" pitchFamily="18" charset="0"/>
              </a:rPr>
              <a:t>Iike</a:t>
            </a:r>
            <a:r>
              <a:rPr lang="en-US" sz="1800" i="1" dirty="0">
                <a:latin typeface="Arial" panose="020B0604020202020204" pitchFamily="34" charset="0"/>
                <a:ea typeface="Calibri" panose="020F0502020204030204" pitchFamily="34" charset="0"/>
                <a:cs typeface="Times New Roman" panose="02020603050405020304" pitchFamily="18" charset="0"/>
              </a:rPr>
              <a:t> this?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Most/A lot/A little of the time?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Not at all?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kind of things do you feel guilty about? Do you feel guilty about things you have not done? Or are actually not your fault? Do you feel guilty about things your parents or others do? Do you feel you cause bad things to happen? Do you think you should be punished for this? What kind of punishment do you feel you deserve? Do you want to be punished? How do your parents usually punish you? Do you think </a:t>
            </a:r>
            <a:r>
              <a:rPr lang="en-US" sz="1800" dirty="0">
                <a:latin typeface="Arial" panose="020B0604020202020204" pitchFamily="34" charset="0"/>
                <a:ea typeface="Calibri" panose="020F0502020204030204" pitchFamily="34" charset="0"/>
                <a:cs typeface="Times New Roman" panose="02020603050405020304" pitchFamily="18" charset="0"/>
              </a:rPr>
              <a:t>it's </a:t>
            </a:r>
            <a:r>
              <a:rPr lang="en-US" sz="1800" i="1" dirty="0">
                <a:latin typeface="Arial" panose="020B0604020202020204" pitchFamily="34" charset="0"/>
                <a:ea typeface="Calibri" panose="020F0502020204030204" pitchFamily="34" charset="0"/>
                <a:cs typeface="Times New Roman" panose="02020603050405020304" pitchFamily="18" charset="0"/>
              </a:rPr>
              <a:t>enough?</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NEGATIVE SELF-IMAGE: </a:t>
            </a:r>
            <a:r>
              <a:rPr lang="en-US" sz="1800" i="1" dirty="0">
                <a:latin typeface="Arial" panose="020B0604020202020204" pitchFamily="34" charset="0"/>
                <a:ea typeface="Calibri" panose="020F0502020204030204" pitchFamily="34" charset="0"/>
                <a:cs typeface="Times New Roman" panose="02020603050405020304" pitchFamily="18" charset="0"/>
              </a:rPr>
              <a:t>How do you feel about yourself?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down on yourself?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like yourself </a:t>
            </a:r>
            <a:r>
              <a:rPr lang="en-US" sz="1800" dirty="0">
                <a:latin typeface="Arial" panose="020B0604020202020204" pitchFamily="34" charset="0"/>
                <a:ea typeface="Calibri" panose="020F0502020204030204" pitchFamily="34" charset="0"/>
                <a:cs typeface="Times New Roman" panose="02020603050405020304" pitchFamily="18" charset="0"/>
              </a:rPr>
              <a:t>as </a:t>
            </a:r>
            <a:r>
              <a:rPr lang="en-US" sz="1800" i="1" dirty="0">
                <a:latin typeface="Arial" panose="020B0604020202020204" pitchFamily="34" charset="0"/>
                <a:ea typeface="Calibri" panose="020F0502020204030204" pitchFamily="34" charset="0"/>
                <a:cs typeface="Times New Roman" panose="02020603050405020304" pitchFamily="18" charset="0"/>
              </a:rPr>
              <a:t>a person? Why?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Describe yourself.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ever think of yourself </a:t>
            </a:r>
            <a:r>
              <a:rPr lang="en-US" sz="1800" dirty="0">
                <a:latin typeface="Arial" panose="020B0604020202020204" pitchFamily="34" charset="0"/>
                <a:ea typeface="Calibri" panose="020F0502020204030204" pitchFamily="34" charset="0"/>
                <a:cs typeface="Times New Roman" panose="02020603050405020304" pitchFamily="18" charset="0"/>
              </a:rPr>
              <a:t>as </a:t>
            </a:r>
            <a:r>
              <a:rPr lang="en-US" sz="1800" i="1" dirty="0">
                <a:latin typeface="Arial" panose="020B0604020202020204" pitchFamily="34" charset="0"/>
                <a:ea typeface="Calibri" panose="020F0502020204030204" pitchFamily="34" charset="0"/>
                <a:cs typeface="Times New Roman" panose="02020603050405020304" pitchFamily="18" charset="0"/>
              </a:rPr>
              <a:t>ugly? When?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think you are bright or stupid? Why?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often think like that?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think you are better or worse than your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friends?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Is any one of your friends worse than you are? What things are you good at? Any others?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things are you bad at? How often do you feel this way about yourself? What would you like to change about you?</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FEELING UNLOVED/FORLORN</a:t>
            </a:r>
            <a:r>
              <a:rPr lang="en-US" sz="1800" i="1" dirty="0">
                <a:latin typeface="Arial" panose="020B0604020202020204" pitchFamily="34" charset="0"/>
                <a:ea typeface="Calibri" panose="020F0502020204030204" pitchFamily="34" charset="0"/>
                <a:cs typeface="Times New Roman" panose="02020603050405020304" pitchFamily="18" charset="0"/>
              </a:rPr>
              <a:t>: Who is the person who cares most about you? Does he/she care a lot or a little? Does he/she really love you? How do you know he/she does/doesn't? When he/she tells you he/she really cares, do you believe him/her? Is there any one else who cares a lot about you? A little? Who? When you have problems, is there any one you can tell? Does he/she listen? Does he/she try to help? How? </a:t>
            </a:r>
            <a:r>
              <a:rPr lang="en-US" sz="1800" b="1" i="1" dirty="0">
                <a:latin typeface="Arial" panose="020B0604020202020204" pitchFamily="34" charset="0"/>
                <a:ea typeface="Calibri" panose="020F0502020204030204" pitchFamily="34" charset="0"/>
                <a:cs typeface="Times New Roman" panose="02020603050405020304" pitchFamily="18" charset="0"/>
              </a:rPr>
              <a:t>If no:</a:t>
            </a:r>
            <a:r>
              <a:rPr lang="en-US" sz="1800" i="1" dirty="0">
                <a:latin typeface="Arial" panose="020B0604020202020204" pitchFamily="34" charset="0"/>
                <a:ea typeface="Calibri" panose="020F0502020204030204" pitchFamily="34" charset="0"/>
                <a:cs typeface="Times New Roman" panose="02020603050405020304" pitchFamily="18" charset="0"/>
              </a:rPr>
              <a:t> Do you feel all alone? How bad does it make you feel? Do you think about it often? How much of the time? Can you get your mind off it?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HOPELESSNESS AND HELPLESSNESS DISCOURAGEMENT, PESSIMISM: </a:t>
            </a:r>
            <a:r>
              <a:rPr lang="en-US" sz="1800" i="1" dirty="0">
                <a:latin typeface="Arial" panose="020B0604020202020204" pitchFamily="34" charset="0"/>
                <a:ea typeface="Calibri" panose="020F0502020204030204" pitchFamily="34" charset="0"/>
                <a:cs typeface="Times New Roman" panose="02020603050405020304" pitchFamily="18" charset="0"/>
              </a:rPr>
              <a:t>What do you think is going to happen to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think you are going to get better?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Any better?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think we can help you? How?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think anyone can help you? Who? How?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do you want to do (to be) when you grow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up? Do you think you'll make it? Why not?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given up on life?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ever feel that your death is near?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that the world is coming to an end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now?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that you we going to continue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suffering forever?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 do you feel this way?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sure that there is no hope for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do you know? Could it be that there might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be little hope for you?</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SELF-PITY:  </a:t>
            </a:r>
            <a:r>
              <a:rPr lang="en-US" sz="1800" i="1" dirty="0">
                <a:latin typeface="Arial" panose="020B0604020202020204" pitchFamily="34" charset="0"/>
                <a:ea typeface="Calibri" panose="020F0502020204030204" pitchFamily="34" charset="0"/>
                <a:cs typeface="Times New Roman" panose="02020603050405020304" pitchFamily="18" charset="0"/>
              </a:rPr>
              <a:t>Do you feel that life has been harder for you than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for your friends?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more unfortunate than others?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life been unfair to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deserve more than you have?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 better deal than you got?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things ever turned out right for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Sometimes? Never?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(think) sorry for yourself?</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ACHES AND PAINS: </a:t>
            </a:r>
            <a:r>
              <a:rPr lang="en-US" sz="1800" i="1" dirty="0">
                <a:latin typeface="Arial" panose="020B0604020202020204" pitchFamily="34" charset="0"/>
                <a:ea typeface="Calibri" panose="020F0502020204030204" pitchFamily="34" charset="0"/>
                <a:cs typeface="Times New Roman" panose="02020603050405020304" pitchFamily="18" charset="0"/>
              </a:rPr>
              <a:t>Have you been having any pains?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about headaches, etc.? (see above).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Any other pains?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bad do they get?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get them only when you have to go to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school?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about weekends?</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HYPOCHONDRIASIS: </a:t>
            </a:r>
            <a:r>
              <a:rPr lang="en-US" sz="1800" i="1" dirty="0">
                <a:latin typeface="Arial" panose="020B0604020202020204" pitchFamily="34" charset="0"/>
                <a:ea typeface="Calibri" panose="020F0502020204030204" pitchFamily="34" charset="0"/>
                <a:cs typeface="Times New Roman" panose="02020603050405020304" pitchFamily="18" charset="0"/>
              </a:rPr>
              <a:t>Do you worry much about your health?</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About your bowels?</a:t>
            </a:r>
            <a:r>
              <a:rPr lang="en-US" sz="1800"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About your urine? About your eating? About your heart? About other things? What?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do you think makes you suffer from (__)?</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sure? Could it be something else? Are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 sure you are really sick? In your (__)</a:t>
            </a:r>
            <a:r>
              <a:rPr lang="en-US" sz="1800" dirty="0">
                <a:latin typeface="Arial" panose="020B0604020202020204" pitchFamily="34" charset="0"/>
                <a:ea typeface="Calibri" panose="020F0502020204030204" pitchFamily="34" charset="0"/>
                <a:cs typeface="Times New Roman" panose="02020603050405020304" pitchFamily="18" charset="0"/>
              </a:rPr>
              <a: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ANHEDONIA, LACK OF INTEREST, APATHY, LOW MOTIVATION, OR BOREDOM:  </a:t>
            </a:r>
            <a:r>
              <a:rPr lang="en-US" sz="1800" i="1" dirty="0">
                <a:latin typeface="Arial" panose="020B0604020202020204" pitchFamily="34" charset="0"/>
                <a:ea typeface="Calibri" panose="020F0502020204030204" pitchFamily="34" charset="0"/>
                <a:cs typeface="Times New Roman" panose="02020603050405020304" pitchFamily="18" charset="0"/>
              </a:rPr>
              <a:t>Do you feel bored a lot of the time?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bored because you don't enjoy things 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because you are not interested in even starting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them? Do you feel bored when you think about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doing these things you used to do before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began feeling (sad, etc.)? (Give examples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mentioned above). Does this stop you from doing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those things? Do you (also) feel bored while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doing things you used to enjoy?</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Do you still do the things you used to do for fun before you began to feel (__)? Do you do less than you used to? How much less? Do you have as much fun doing them as you used to before you began feeling (sad, etc.)? If less fun, do you enjoy them a little less? Much less? Not at all? Do you have as much fun as your friends? How many things are less fun now than they used</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to be? How many are as much fun? More fun? What are your favorite foods? Do you enjoy them as much as you used to? Are there any foods you really enjoy eating? Do they taste as good?</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Do you start to do things that interest you but</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then find you are not enjoying them as much?</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look forward to doing the things you used to enjoy? (Give examples.) Do you try to get into them? Do you have to push yourself to do your favorite activities? Do they interest you? Do you get excited or enthusiastic about doing them? Why not? Have you stopped even trying to do things that you used to because they just don't excite you anymore? How many things are less interesting now than they were before you started feeling (sad, etc.)? How many things are as interesting? More interesting?</a:t>
            </a:r>
            <a:r>
              <a:rPr lang="en-US" sz="1800" b="1" i="1" dirty="0">
                <a:latin typeface="Arial" panose="020B0604020202020204" pitchFamily="34" charset="0"/>
                <a:ea typeface="Calibri" panose="020F0502020204030204" pitchFamily="34" charset="0"/>
                <a:cs typeface="Times New Roman" panose="02020603050405020304" pitchFamily="18" charset="0"/>
              </a:rPr>
              <a:t> For adolescents:</a:t>
            </a:r>
            <a:r>
              <a:rPr lang="en-US" sz="1800" i="1" dirty="0">
                <a:latin typeface="Arial" panose="020B0604020202020204" pitchFamily="34" charset="0"/>
                <a:ea typeface="Calibri" panose="020F0502020204030204" pitchFamily="34" charset="0"/>
                <a:cs typeface="Times New Roman" panose="02020603050405020304" pitchFamily="18" charset="0"/>
              </a:rPr>
              <a:t> Are you less sexually active than you used to be? Do you enjoy sex as much as you used to?</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FATIGUE, LACK OF ENERGY AND TIREDNESS: </a:t>
            </a:r>
            <a:r>
              <a:rPr lang="en-US" sz="1800" i="1" dirty="0">
                <a:latin typeface="Arial" panose="020B0604020202020204" pitchFamily="34" charset="0"/>
                <a:ea typeface="Calibri" panose="020F0502020204030204" pitchFamily="34" charset="0"/>
                <a:cs typeface="Times New Roman" panose="02020603050405020304" pitchFamily="18" charset="0"/>
              </a:rPr>
              <a:t>Have you been feeling tired?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tired? All of the time?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Most of the time?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Some of the time?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Now and then?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you start feeling so tired?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Was it after you started feeling (__)?</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Tell me more about this feeling- is it sleepiness 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that you just do not have energy?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spend time resting?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much?</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have to rest?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your limbs feel heavy?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Is it very hard to get going? To move your legs?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like this all the time?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LEADEN PARALYSIS: </a:t>
            </a:r>
            <a:r>
              <a:rPr lang="en-US" sz="1800" i="1" dirty="0">
                <a:latin typeface="Arial" panose="020B0604020202020204" pitchFamily="34" charset="0"/>
                <a:ea typeface="Calibri" panose="020F0502020204030204" pitchFamily="34" charset="0"/>
                <a:cs typeface="Times New Roman" panose="02020603050405020304" pitchFamily="18" charset="0"/>
              </a:rPr>
              <a:t>Are there times when your body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feels heavy, weighted down, as if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it was full of lead? Times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where it was a real effort 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impossible to get up or move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your arms or legs?</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DIFFICULTY CONCENTRATING, INATTENTION, OR SLOWED THINKING, INDECISIVENESS: </a:t>
            </a:r>
            <a:r>
              <a:rPr lang="en-US" sz="1800" i="1" dirty="0">
                <a:latin typeface="Arial" panose="020B0604020202020204" pitchFamily="34" charset="0"/>
                <a:ea typeface="Calibri" panose="020F0502020204030204" pitchFamily="34" charset="0"/>
                <a:cs typeface="Times New Roman" panose="02020603050405020304" pitchFamily="18" charset="0"/>
              </a:rPr>
              <a:t>Do you know what it means to concentrate?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Sometimes children have a lot of trouble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concentrating. For instance, they have to read a</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page from a book and can't keep their mind on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so it takes much longer to do it or they just can't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it, can't pay attention.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been having this kind of trouble? When did it begin? Is your thinking slowed down? If you push yourself very hard can you concentrate? Does it take longer to do your homework? When you try to concentrate on something, does your mind drift off to other thoughts? Can you pay attention in school? Can you pay attention when you want to do something you like or do you find it hard even then? Do you forget about things a lot more? What things can you pay attention to? Is it that you cannot concentrate? Or is it that you are not interested, or don't care? Did you have this kind of trouble before? When did it start? Are you having difficulty making simple decisions in everyday life? E.g., Can you decide what to wear? Can you decide what snack to eat?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PSYCHOMOTOR AGITATION: </a:t>
            </a:r>
            <a:r>
              <a:rPr lang="en-US" sz="1800" i="1" dirty="0">
                <a:latin typeface="Arial" panose="020B0604020202020204" pitchFamily="34" charset="0"/>
                <a:ea typeface="Calibri" panose="020F0502020204030204" pitchFamily="34" charset="0"/>
                <a:cs typeface="Times New Roman" panose="02020603050405020304" pitchFamily="18" charset="0"/>
              </a:rPr>
              <a:t>When you feel so (sad), are there times when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can't sit still, or you have to keep moving and</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can't stop? Do you walk up and down? Do you wring your hands? (demonstrate) Do you pull or rub on your clothes, hair, skin, or</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other things? Do people tell you not to talk so much? Did you do this before you began to feel (sad)? When you do these things, is it that you are feeling (sad) or do you feel high or great? If someone was taking movies of you while you were eating breakfast and talking to your (mother), and they took these movies before you got (depressed) and again while you were (depressed) would I be able to see a difference? What would it be? What would I see? What would I hear? Probe: Would it take longer before or while you were (depressed)? A little longer? Much longer? </a:t>
            </a:r>
            <a:r>
              <a:rPr lang="en-US" sz="1800" dirty="0">
                <a:latin typeface="Arial" panose="020B0604020202020204" pitchFamily="34" charset="0"/>
                <a:ea typeface="Calibri" panose="020F0502020204030204" pitchFamily="34" charset="0"/>
                <a:cs typeface="Times New Roman" panose="02020603050405020304" pitchFamily="18" charset="0"/>
              </a:rPr>
              <a:t>For parents:</a:t>
            </a:r>
            <a:r>
              <a:rPr lang="en-US" sz="1800" i="1" dirty="0">
                <a:latin typeface="Arial" panose="020B0604020202020204" pitchFamily="34" charset="0"/>
                <a:ea typeface="Calibri" panose="020F0502020204030204" pitchFamily="34" charset="0"/>
                <a:cs typeface="Times New Roman" panose="02020603050405020304" pitchFamily="18" charset="0"/>
              </a:rPr>
              <a:t> If I saw a videotape or heard an audiotape of your child at home while he/she was depressed and another when he/she wasn't depressed, could I tell the difference? If yes, what would I see (hear) different?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PSYCHOMOTOR RETARDATION: </a:t>
            </a:r>
            <a:r>
              <a:rPr lang="en-US" sz="1800" i="1" dirty="0">
                <a:latin typeface="Arial" panose="020B0604020202020204" pitchFamily="34" charset="0"/>
                <a:ea typeface="Calibri" panose="020F0502020204030204" pitchFamily="34" charset="0"/>
                <a:cs typeface="Times New Roman" panose="02020603050405020304" pitchFamily="18" charset="0"/>
              </a:rPr>
              <a:t>Since you started feeling (sad) have you noticed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that you can't move as fast as before?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found it hard to start talking?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your speech slowed down?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talk a lot less than before?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felt like you are moving in slow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motion?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other people noticed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If someone </a:t>
            </a:r>
            <a:r>
              <a:rPr lang="en-US" sz="1800" dirty="0">
                <a:latin typeface="Arial" panose="020B0604020202020204" pitchFamily="34" charset="0"/>
                <a:ea typeface="Calibri" panose="020F0502020204030204" pitchFamily="34" charset="0"/>
                <a:cs typeface="Times New Roman" panose="02020603050405020304" pitchFamily="18" charset="0"/>
              </a:rPr>
              <a:t>was </a:t>
            </a:r>
            <a:r>
              <a:rPr lang="en-US" sz="1800" i="1" dirty="0">
                <a:latin typeface="Arial" panose="020B0604020202020204" pitchFamily="34" charset="0"/>
                <a:ea typeface="Calibri" panose="020F0502020204030204" pitchFamily="34" charset="0"/>
                <a:cs typeface="Times New Roman" panose="02020603050405020304" pitchFamily="18" charset="0"/>
              </a:rPr>
              <a:t>taking movies of you while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were eating breakfast and talking to your (mother),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and they took these movies before you got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(depressed) and again while you were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(depressed) would I be able to </a:t>
            </a:r>
            <a:r>
              <a:rPr lang="en-US" sz="1800" dirty="0">
                <a:latin typeface="Arial" panose="020B0604020202020204" pitchFamily="34" charset="0"/>
                <a:ea typeface="Calibri" panose="020F0502020204030204" pitchFamily="34" charset="0"/>
                <a:cs typeface="Times New Roman" panose="02020603050405020304" pitchFamily="18" charset="0"/>
              </a:rPr>
              <a:t>see </a:t>
            </a:r>
            <a:r>
              <a:rPr lang="en-US" sz="1800" i="1" dirty="0">
                <a:latin typeface="Arial" panose="020B0604020202020204" pitchFamily="34" charset="0"/>
                <a:ea typeface="Calibri" panose="020F0502020204030204" pitchFamily="34" charset="0"/>
                <a:cs typeface="Times New Roman" panose="02020603050405020304" pitchFamily="18" charset="0"/>
              </a:rPr>
              <a:t>a difference?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would it be?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would I see?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would I hear?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Probe: Would it take longer before or while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were (depressed)?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 little/much longer?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dirty="0">
                <a:latin typeface="Arial" panose="020B0604020202020204" pitchFamily="34" charset="0"/>
                <a:ea typeface="Calibri" panose="020F0502020204030204" pitchFamily="34" charset="0"/>
                <a:cs typeface="Times New Roman" panose="02020603050405020304" pitchFamily="18" charset="0"/>
              </a:rPr>
              <a:t>For parents: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If I saw</a:t>
            </a:r>
            <a:r>
              <a:rPr lang="en-US" sz="1800"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 videotape or heard an audiotape of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your child at home while he/she </a:t>
            </a:r>
            <a:r>
              <a:rPr lang="en-US" sz="1800" dirty="0">
                <a:latin typeface="Arial" panose="020B0604020202020204" pitchFamily="34" charset="0"/>
                <a:ea typeface="Calibri" panose="020F0502020204030204" pitchFamily="34" charset="0"/>
                <a:cs typeface="Times New Roman" panose="02020603050405020304" pitchFamily="18" charset="0"/>
              </a:rPr>
              <a:t>was </a:t>
            </a:r>
            <a:r>
              <a:rPr lang="en-US" sz="1800" i="1" dirty="0">
                <a:latin typeface="Arial" panose="020B0604020202020204" pitchFamily="34" charset="0"/>
                <a:ea typeface="Calibri" panose="020F0502020204030204" pitchFamily="34" charset="0"/>
                <a:cs typeface="Times New Roman" panose="02020603050405020304" pitchFamily="18" charset="0"/>
              </a:rPr>
              <a:t>depressed and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another when he/she wasn't depressed, could I tell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the difference? If yes, what would I see</a:t>
            </a:r>
            <a:r>
              <a:rPr lang="en-US" sz="1800"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(hear)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different?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SOCIAL WITHDRAWAL:  </a:t>
            </a:r>
            <a:r>
              <a:rPr lang="en-US" sz="1800" i="1" dirty="0">
                <a:latin typeface="Arial" panose="020B0604020202020204" pitchFamily="34" charset="0"/>
                <a:ea typeface="Calibri" panose="020F0502020204030204" pitchFamily="34" charset="0"/>
                <a:cs typeface="Times New Roman" panose="02020603050405020304" pitchFamily="18" charset="0"/>
              </a:rPr>
              <a:t>Since you started to feel so (sad), do you prefer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to play by yourself or with other children?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like to be with your friends or do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prefer to be alone?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Was it different before you started to feel so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sad? What kinds of things have you been doing for yourself?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your friends have more friends than you do?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lost friends since you started feeling</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sad? Who? Why, what happened? Who is your best friend now? When did you see him/her last? What did you do together before you started feeling so sad? Are you a member of any clubs like the Boy Scouts, etc.? Have you been going to their activities as much as before? How come? Have you avoided seeing them? Why? Have you stopped calling your friends? If your friend comes for you, do you play or do you tell him to go away?</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SOCIAL ISOLATION: </a:t>
            </a:r>
            <a:r>
              <a:rPr lang="en-US" sz="1800" i="1" dirty="0">
                <a:latin typeface="Arial" panose="020B0604020202020204" pitchFamily="34" charset="0"/>
                <a:ea typeface="Calibri" panose="020F0502020204030204" pitchFamily="34" charset="0"/>
                <a:cs typeface="Times New Roman" panose="02020603050405020304" pitchFamily="18" charset="0"/>
              </a:rPr>
              <a:t>Did you ever have any close friends?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was the last time?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ever enjoy being with friends?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Or did you always prefer to be by yourself?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your mother or anyone else ever try to get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 to make friends?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did you do?</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If always remained isolated by preference, ask: Did you feel this way even when you were not sad (depressed, blue, etc.)?</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INSOMNIA: </a:t>
            </a:r>
            <a:r>
              <a:rPr lang="en-US" sz="1800" i="1" dirty="0">
                <a:latin typeface="Arial" panose="020B0604020202020204" pitchFamily="34" charset="0"/>
                <a:ea typeface="Calibri" panose="020F0502020204030204" pitchFamily="34" charset="0"/>
                <a:cs typeface="Times New Roman" panose="02020603050405020304" pitchFamily="18" charset="0"/>
              </a:rPr>
              <a:t>Have you had trouble sleeping?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kind of trouble?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long does it take you to fall asleep?</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wake up in the middle of the night?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many times?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Any reason for it (urinating, nightmares)?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At what time do you wake up in the morning?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Is that later or earlier than usual?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wake up before you want or have to get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up?</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Or before your mother calls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you would sleep more if you could? For how long have you been having trouble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sleeping?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having this trouble every night?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Almost every night?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Sometimes?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Only now and then?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rested when you wake up?</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not rested through 3 hours after being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up?</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at some point slept during the day and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been awake during the night and just could not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sleep?</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you cannot fall asleep or when you get up through</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the night, what types of things do you do?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Watch TV? Read? Or do you do more active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(e.g., rearrange furniture? clean house? exercise?)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have a lot of thoughts go through your mind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awake? What kinds of thoughts? Do you worry?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About what types of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long are you awake for?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 during the night? During the week?</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HYPERSOMNIA:  </a:t>
            </a:r>
            <a:r>
              <a:rPr lang="en-US" sz="1800" i="1" dirty="0">
                <a:latin typeface="Arial" panose="020B0604020202020204" pitchFamily="34" charset="0"/>
                <a:ea typeface="Calibri" panose="020F0502020204030204" pitchFamily="34" charset="0"/>
                <a:cs typeface="Times New Roman" panose="02020603050405020304" pitchFamily="18" charset="0"/>
              </a:rPr>
              <a:t>Are you sleeping longer than usual?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go back to sleep after you wake up in the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morning? When did you start sleeping longer than usual?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about taking long naps during the day?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used to take naps before?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you start to take naps?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many hours did you use to sleep before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started to feel so (sad)?</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ANOREXIA: </a:t>
            </a:r>
            <a:r>
              <a:rPr lang="en-US" sz="1800" i="1" dirty="0">
                <a:latin typeface="Arial" panose="020B0604020202020204" pitchFamily="34" charset="0"/>
                <a:ea typeface="Calibri" panose="020F0502020204030204" pitchFamily="34" charset="0"/>
                <a:cs typeface="Times New Roman" panose="02020603050405020304" pitchFamily="18" charset="0"/>
              </a:rPr>
              <a:t>How is your appetite?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eating less than before?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leave food on plates?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you begin to lose your appetite?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have to force yourself to eat?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you last feel hungry?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on a diet?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kind of diet?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WEIGHT LOSS: </a:t>
            </a:r>
            <a:r>
              <a:rPr lang="en-US" sz="1800" i="1" dirty="0">
                <a:latin typeface="Arial" panose="020B0604020202020204" pitchFamily="34" charset="0"/>
                <a:ea typeface="Calibri" panose="020F0502020204030204" pitchFamily="34" charset="0"/>
                <a:cs typeface="Times New Roman" panose="02020603050405020304" pitchFamily="18" charset="0"/>
              </a:rPr>
              <a:t>Have you lost any weight since you started feeling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sad?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do you know?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find your clothes are looser now? Your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belt?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was the last time you were weighed?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much did you weigh then?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about now? (measure it).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INCREASED APPETITE: </a:t>
            </a:r>
            <a:r>
              <a:rPr lang="en-US" sz="1800" i="1" dirty="0">
                <a:latin typeface="Arial" panose="020B0604020202020204" pitchFamily="34" charset="0"/>
                <a:ea typeface="Calibri" panose="020F0502020204030204" pitchFamily="34" charset="0"/>
                <a:cs typeface="Times New Roman" panose="02020603050405020304" pitchFamily="18" charset="0"/>
              </a:rPr>
              <a:t>Have you been eating more than before?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Since when?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hungry all the time?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feel that every day?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eat less than you would like to eat?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eat especially sweets?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do you eat too much of?</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WEIGHT GAIN: </a:t>
            </a:r>
            <a:r>
              <a:rPr lang="en-US" sz="1800" i="1" dirty="0">
                <a:latin typeface="Arial" panose="020B0604020202020204" pitchFamily="34" charset="0"/>
                <a:ea typeface="Calibri" panose="020F0502020204030204" pitchFamily="34" charset="0"/>
                <a:cs typeface="Times New Roman" panose="02020603050405020304" pitchFamily="18" charset="0"/>
              </a:rPr>
              <a:t>Have you gained any weight since you started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feeling sad?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do you know?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had to buy new clothes because the old ones did not fit any longer?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was your last weight?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were you last weighed?</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REJECTION SENSITIVITY: </a:t>
            </a:r>
            <a:r>
              <a:rPr lang="en-US" sz="1800" i="1" dirty="0">
                <a:latin typeface="Arial" panose="020B0604020202020204" pitchFamily="34" charset="0"/>
                <a:ea typeface="Calibri" panose="020F0502020204030204" pitchFamily="34" charset="0"/>
                <a:cs typeface="Times New Roman" panose="02020603050405020304" pitchFamily="18" charset="0"/>
              </a:rPr>
              <a:t>No one likes to be rejected. Everyone feels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bad when it happens. What I'd like to know is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whether you are especially sensitive to being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rejected compared to others your age?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happens, how do you react?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For example, do you think you have felt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more easily rejected or hurt than most people?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Or, do you overreact in other ways so that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feel really miserable, empty when you have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experienced rejection? What if a friend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doesn't call you? Or if you get turned down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for a date? Have you been extremely upset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or down after a break-up with a friend- even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if it was not an important or long relationship?</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bounce back, or feel miserable for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 long period of time? Do you ever feel that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 just don't care anymore?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has your life been affected by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disappointments or social break-ups? Have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avoided school? Gotten drunk or used drugs?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Missed appointments? Not done important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homework or gone out with friends? Felt very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upset, cried, stayed in bed? How many times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this happened since you've been feeling sad?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it happened a lot?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happened?</a:t>
            </a:r>
            <a:r>
              <a:rPr lang="en-US" sz="1800" b="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SUICIDAL IDEATION: </a:t>
            </a:r>
            <a:r>
              <a:rPr lang="en-US" sz="1800" i="1" dirty="0">
                <a:latin typeface="Arial" panose="020B0604020202020204" pitchFamily="34" charset="0"/>
                <a:ea typeface="Calibri" panose="020F0502020204030204" pitchFamily="34" charset="0"/>
                <a:cs typeface="Times New Roman" panose="02020603050405020304" pitchFamily="18" charset="0"/>
              </a:rPr>
              <a:t>Sometimes children who get upset or feel bad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think about dying or even killing themselves.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had such thoughts?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would you do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have a plan?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told anybody (about suicidal thoughts)?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you start to think about suicide?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actually tried to kill yourself?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did you do?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Any other thing?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really want to die?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close did you actually come to doing it?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SUICIDAL ACTS - SERIOUSNESS: </a:t>
            </a:r>
            <a:r>
              <a:rPr lang="en-US" sz="1800" i="1" dirty="0">
                <a:latin typeface="Arial" panose="020B0604020202020204" pitchFamily="34" charset="0"/>
                <a:ea typeface="Calibri" panose="020F0502020204030204" pitchFamily="34" charset="0"/>
                <a:cs typeface="Times New Roman" panose="02020603050405020304" pitchFamily="18" charset="0"/>
              </a:rPr>
              <a:t>How did you try to kill yourself? Was anybody in the room?</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In the apartment?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tell them in advance?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were you found?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really want to die?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ask for any help after you did it?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SUICIDAL ACTS - MEDICAL LETHALITY: </a:t>
            </a:r>
            <a:r>
              <a:rPr lang="en-US" sz="1800" i="1" dirty="0">
                <a:latin typeface="Arial" panose="020B0604020202020204" pitchFamily="34" charset="0"/>
                <a:ea typeface="Calibri" panose="020F0502020204030204" pitchFamily="34" charset="0"/>
                <a:cs typeface="Times New Roman" panose="02020603050405020304" pitchFamily="18" charset="0"/>
              </a:rPr>
              <a:t>How close were you to dying after your (most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serious suicidal act)?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NON-SUICIDAL PHYSICAL SELF-DAMAGING ACTS: </a:t>
            </a:r>
            <a:r>
              <a:rPr lang="en-US" sz="1800" i="1" dirty="0">
                <a:latin typeface="Arial" panose="020B0604020202020204" pitchFamily="34" charset="0"/>
                <a:ea typeface="Calibri" panose="020F0502020204030204" pitchFamily="34" charset="0"/>
                <a:cs typeface="Times New Roman" panose="02020603050405020304" pitchFamily="18" charset="0"/>
              </a:rPr>
              <a:t>Did you ever try to hurt yourself?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ever burned yourself with</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matches/candles? Or scratched yourself with needles/a knife? Or put hot pennies on your skin? Anything else? Why did you do it? How often? Do you have many accidents?  What kind? How often?</a:t>
            </a:r>
            <a:endParaRPr lang="en-US" sz="1800" dirty="0">
              <a:ea typeface="Calibri" panose="020F0502020204030204" pitchFamily="34" charset="0"/>
              <a:cs typeface="Times New Roman" panose="02020603050405020304" pitchFamily="18" charset="0"/>
            </a:endParaRPr>
          </a:p>
          <a:p>
            <a:pPr algn="ct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algn="ct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BIPOLAR DISORDER</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ELATION, EXPANSIVE MOOD: </a:t>
            </a:r>
            <a:r>
              <a:rPr lang="en-US" sz="1800" i="1" dirty="0">
                <a:latin typeface="Arial" panose="020B0604020202020204" pitchFamily="34" charset="0"/>
                <a:ea typeface="Calibri" panose="020F0502020204030204" pitchFamily="34" charset="0"/>
                <a:cs typeface="Times New Roman" panose="02020603050405020304" pitchFamily="18" charset="0"/>
              </a:rPr>
              <a:t>Have (there been times when) you felt very good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or too cheerful or high or terrific, great, or just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not your normal self?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If unclear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you felt on top of the world or as if there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was nothing you couldn't do?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That this is the best of all possible worlds?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felt that everything would work out just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the way you wanted?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If people saw you, would they think you were just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in a good mood or something more than that?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get as if you were drunk? Did you laugh a lot, get silly?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feel super-happy?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this happen? (example)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DECREASED NEED FOR SLEEP: </a:t>
            </a:r>
            <a:r>
              <a:rPr lang="en-US" sz="1800" i="1" dirty="0">
                <a:latin typeface="Arial" panose="020B0604020202020204" pitchFamily="34" charset="0"/>
                <a:ea typeface="Calibri" panose="020F0502020204030204" pitchFamily="34" charset="0"/>
                <a:cs typeface="Times New Roman" panose="02020603050405020304" pitchFamily="18" charset="0"/>
              </a:rPr>
              <a:t>Have you needed less sleep than usual to feel rested?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much sleep do you ordinarily need?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much do you sleep when you are feeling so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good?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you wake up do you feel good and rested?</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When you cannot fall asleep or when you get up through the night, what types of things do you do? Watch TV? Read? Or do you do more active things? (e.g., rearrange furniture? clean house? exercise?) Do you have a lot of thoughts go through your mind when awake? What kinds of thoughts? Do you worry? About what types of things? How long are you awake for? How often during the night? During the week?</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UNUSUALLY ENERGETIC: </a:t>
            </a:r>
            <a:r>
              <a:rPr lang="en-US" sz="1800" i="1" dirty="0">
                <a:latin typeface="Arial" panose="020B0604020202020204" pitchFamily="34" charset="0"/>
                <a:ea typeface="Calibri" panose="020F0502020204030204" pitchFamily="34" charset="0"/>
                <a:cs typeface="Times New Roman" panose="02020603050405020304" pitchFamily="18" charset="0"/>
              </a:rPr>
              <a:t>Have you had more energy than usual to do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people tell you that you were (are) non-stop?</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agree with them?</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it seem like too much energy?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know why?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Were you doing too many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feel tired?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this happen? (example}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INCREASE IN GOAL-DIRECTED ACTIVITY: </a:t>
            </a:r>
            <a:r>
              <a:rPr lang="en-US" sz="1800" i="1" dirty="0">
                <a:latin typeface="Arial" panose="020B0604020202020204" pitchFamily="34" charset="0"/>
                <a:ea typeface="Calibri" panose="020F0502020204030204" pitchFamily="34" charset="0"/>
                <a:cs typeface="Times New Roman" panose="02020603050405020304" pitchFamily="18" charset="0"/>
              </a:rPr>
              <a:t>Is there any time when you were more active 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involved in things compared to the way you usually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about in school,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in your club,</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scouts,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church,</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at home,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friends,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hobbies,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new projects or interests?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Were you doing a lot of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much of your day has been spent in this?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Were you trying to do so many different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that you couldn't keep up?</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this happen? (example)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GRANDIOSITY: </a:t>
            </a:r>
            <a:r>
              <a:rPr lang="en-US" sz="1800" i="1" dirty="0">
                <a:latin typeface="Arial" panose="020B0604020202020204" pitchFamily="34" charset="0"/>
                <a:ea typeface="Calibri" panose="020F0502020204030204" pitchFamily="34" charset="0"/>
                <a:cs typeface="Times New Roman" panose="02020603050405020304" pitchFamily="18" charset="0"/>
              </a:rPr>
              <a:t>Have you felt more self-confident than usual?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felt you are much better than others?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Smarter?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Stronger?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Have you felt that you are a particularly important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person or that you had special talents 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abilities?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about special plans?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this happen? (example)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ACCELERATED, PRESSURED OR INCREASED AMOUNT OF SPEECH: </a:t>
            </a:r>
            <a:r>
              <a:rPr lang="en-US" sz="1800" i="1" dirty="0">
                <a:latin typeface="Arial" panose="020B0604020202020204" pitchFamily="34" charset="0"/>
                <a:ea typeface="Calibri" panose="020F0502020204030204" pitchFamily="34" charset="0"/>
                <a:cs typeface="Times New Roman" panose="02020603050405020304" pitchFamily="18" charset="0"/>
              </a:rPr>
              <a:t>When you were (__) were there times when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spoke very rapidly or talked on and on and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couldn't be stopped?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people say you were talking too much?</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Could people understand you?</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HYPERSEXUALITY:</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i="1" dirty="0">
                <a:latin typeface="Arial" panose="020B0604020202020204" pitchFamily="34" charset="0"/>
                <a:ea typeface="Calibri" panose="020F0502020204030204" pitchFamily="34" charset="0"/>
                <a:cs typeface="Times New Roman" panose="02020603050405020304" pitchFamily="18" charset="0"/>
              </a:rPr>
              <a:t>Parent of child 6-12: </a:t>
            </a:r>
            <a:r>
              <a:rPr lang="en-US" sz="1800" i="1" dirty="0">
                <a:latin typeface="Arial" panose="020B0604020202020204" pitchFamily="34" charset="0"/>
                <a:ea typeface="Calibri" panose="020F0502020204030204" pitchFamily="34" charset="0"/>
                <a:cs typeface="Times New Roman" panose="02020603050405020304" pitchFamily="18" charset="0"/>
              </a:rPr>
              <a:t>Are there times when your child makes inappropriate</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sexual remarks to a teacher or adult? Does your child</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like to "talk dirty" (e.g., talk about private parts</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of the body inappropriately)? Do adults complain that</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your child touches breasts or other private areas?</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at the store does your child have to look at</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"Playboy" magazines? Does your child search out books</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or magazines with nude or suggestive pictures? Does your</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child draw naked people?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i="1" dirty="0">
                <a:latin typeface="Arial" panose="020B0604020202020204" pitchFamily="34" charset="0"/>
                <a:ea typeface="Calibri" panose="020F0502020204030204" pitchFamily="34" charset="0"/>
                <a:cs typeface="Times New Roman" panose="02020603050405020304" pitchFamily="18" charset="0"/>
              </a:rPr>
              <a:t>Child 6-12: </a:t>
            </a:r>
            <a:r>
              <a:rPr lang="en-US" sz="1800" i="1" dirty="0">
                <a:latin typeface="Arial" panose="020B0604020202020204" pitchFamily="34" charset="0"/>
                <a:ea typeface="Calibri" panose="020F0502020204030204" pitchFamily="34" charset="0"/>
                <a:cs typeface="Times New Roman" panose="02020603050405020304" pitchFamily="18" charset="0"/>
              </a:rPr>
              <a:t>What magazines do you like at the store? What type of movies do you like to watch? What kind of pictures do you draw?</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Observe child for sexually explicit language or behavior</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during the interview, e.g., trying to touch interviewer’s</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body; propositioning the interviewer; talking about</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seeing sex.</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i="1" dirty="0">
                <a:latin typeface="Arial" panose="020B0604020202020204" pitchFamily="34" charset="0"/>
                <a:ea typeface="Calibri" panose="020F0502020204030204" pitchFamily="34" charset="0"/>
                <a:cs typeface="Times New Roman" panose="02020603050405020304" pitchFamily="18" charset="0"/>
              </a:rPr>
              <a:t>Adolescents: </a:t>
            </a:r>
            <a:r>
              <a:rPr lang="en-US" sz="1800" i="1" dirty="0">
                <a:latin typeface="Arial" panose="020B0604020202020204" pitchFamily="34" charset="0"/>
                <a:ea typeface="Calibri" panose="020F0502020204030204" pitchFamily="34" charset="0"/>
                <a:cs typeface="Times New Roman" panose="02020603050405020304" pitchFamily="18" charset="0"/>
              </a:rPr>
              <a:t>Are there times when you have to have sex no matter what</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time of day it is? Are there times when there are not</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enough sexual partners to meet your needs? Are there times</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there are not enough hours in the day to have as much</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sex as you want and need? Do you talk non-stop about your</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many sexual conquests? Do you call the sex hotline and run</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up high phone bills?</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SHARPENED AND UNUSUALLY CREATIVE THINKING: </a:t>
            </a:r>
            <a:r>
              <a:rPr lang="en-US" sz="1800" i="1" dirty="0">
                <a:latin typeface="Arial" panose="020B0604020202020204" pitchFamily="34" charset="0"/>
                <a:ea typeface="Calibri" panose="020F0502020204030204" pitchFamily="34" charset="0"/>
                <a:cs typeface="Times New Roman" panose="02020603050405020304" pitchFamily="18" charset="0"/>
              </a:rPr>
              <a:t>Do you like to write stories, do art projects,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draw, play music, or write songs? Do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feel that you are ''outstanding" at these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activities when you're feeling high? Are there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times when you feel that you are ''super" creative?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INCREASED PRODUCTIVITY: </a:t>
            </a:r>
            <a:r>
              <a:rPr lang="en-US" sz="1800" i="1" dirty="0">
                <a:latin typeface="Arial" panose="020B0604020202020204" pitchFamily="34" charset="0"/>
                <a:ea typeface="Calibri" panose="020F0502020204030204" pitchFamily="34" charset="0"/>
                <a:cs typeface="Times New Roman" panose="02020603050405020304" pitchFamily="18" charset="0"/>
              </a:rPr>
              <a:t>Are there times when you start many more projects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than you could possibly complete in an hour’s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time (e.g., go to a music lesson, rearrange your bedroom,</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play two different sports, start an art project)?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there times when you feel that you have to produce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more than anyone else (e.g., sell 100 times more Girl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Scout cookies than anyone else)?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UNINHIBITED PEOPLE-SEEKING/GREGARIOUSNESS: </a:t>
            </a:r>
            <a:r>
              <a:rPr lang="en-US" sz="1800" i="1" dirty="0">
                <a:latin typeface="Arial" panose="020B0604020202020204" pitchFamily="34" charset="0"/>
                <a:ea typeface="Calibri" panose="020F0502020204030204" pitchFamily="34" charset="0"/>
                <a:cs typeface="Times New Roman" panose="02020603050405020304" pitchFamily="18" charset="0"/>
              </a:rPr>
              <a:t>Do you like meeting new people?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friendly with people you just met?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your parents ever complain that you are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always bringing new people home?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 does this happen?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find yourself bringing home "friends"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That your parents have never seen before?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 does this happen?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people comment that you are "the most popular"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person at the party?</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begin conversations with people you have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never met? (e.g., at the mall do you go up and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talk to just anyone)? Are you the type of</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person who never met a "stranger"?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the "class clown"?</a:t>
            </a:r>
            <a:r>
              <a:rPr lang="en-US" sz="1800" b="1" dirty="0">
                <a:latin typeface="Arial" panose="020B0604020202020204" pitchFamily="34" charset="0"/>
                <a:ea typeface="Calibri" panose="020F0502020204030204" pitchFamily="34" charset="0"/>
                <a:cs typeface="Times New Roman" panose="02020603050405020304" pitchFamily="18" charset="0"/>
              </a:rPr>
              <a:t> During a period of abnormally elevated, expansive or irritable mood has any of the following occurred? Inappropriate laughing, joking, or grinning. </a:t>
            </a:r>
            <a:r>
              <a:rPr lang="en-US" sz="1800" i="1" dirty="0">
                <a:latin typeface="Arial" panose="020B0604020202020204" pitchFamily="34" charset="0"/>
                <a:ea typeface="Calibri" panose="020F0502020204030204" pitchFamily="34" charset="0"/>
                <a:cs typeface="Times New Roman" panose="02020603050405020304" pitchFamily="18" charset="0"/>
              </a:rPr>
              <a:t>Do you sometimes laugh or act silly? Does this happen for no reason? Do other people notice?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laugh out loud in class? Are the other students quietly doing their work? Do you sometimes act or talk like a much younger child? Do you use baby talk? Do you ever crawl like a baby?</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MOTOR HYPERACTIVITY: </a:t>
            </a:r>
            <a:r>
              <a:rPr lang="en-US" sz="1800" i="1" dirty="0">
                <a:latin typeface="Arial" panose="020B0604020202020204" pitchFamily="34" charset="0"/>
                <a:ea typeface="Calibri" panose="020F0502020204030204" pitchFamily="34" charset="0"/>
                <a:cs typeface="Times New Roman" panose="02020603050405020304" pitchFamily="18" charset="0"/>
              </a:rPr>
              <a:t>When you were (__), were there times when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were (high, feeling so good, so angry) that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were always moving, could not stay put, were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unable to sit still or you always had to be moving,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pacing up and down?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Or are you always like that?</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DISTRACTIBILITY: </a:t>
            </a:r>
            <a:r>
              <a:rPr lang="en-US" sz="1800" i="1" dirty="0">
                <a:latin typeface="Arial" panose="020B0604020202020204" pitchFamily="34" charset="0"/>
                <a:ea typeface="Calibri" panose="020F0502020204030204" pitchFamily="34" charset="0"/>
                <a:cs typeface="Times New Roman" panose="02020603050405020304" pitchFamily="18" charset="0"/>
              </a:rPr>
              <a:t>Have you ever been told that you have trouble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sticking to what you are supposed to do?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Can you give me an example?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a teacher told you that you "always" get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distracted?</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POOR JUDGMENT: </a:t>
            </a:r>
            <a:r>
              <a:rPr lang="en-US" sz="1800" i="1" dirty="0">
                <a:latin typeface="Arial" panose="020B0604020202020204" pitchFamily="34" charset="0"/>
                <a:ea typeface="Calibri" panose="020F0502020204030204" pitchFamily="34" charset="0"/>
                <a:cs typeface="Times New Roman" panose="02020603050405020304" pitchFamily="18" charset="0"/>
              </a:rPr>
              <a:t>When you were (__), did you do anything that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caused trouble for you or your family or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friends?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about anything that could have?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do things you normally wouldn't do (like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giving away a whole lot of things or taking a</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whole lot of chances)?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think of what would happen before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Was there anything that you did that you now</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think you should not have done?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like to talk on the phone?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often do you talk on the phone?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time of day or night?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Whom do you call?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ever call stars or famous people you admire?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call 900 numbers or long distance?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are the charges on the phone bills?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friendly to people you just met?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talk to them on the phone?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Take them home? </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like to shop or buy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Ever order from catalogs? T.V. shopping?</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Join C.D., video, or book clubs? Buy or order things you don't really need?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Give your friends expensive gifts or your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belongings?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How do you pay for these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Do you ever play games for money or belongings?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Make bets? Gamble?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about take dares from others?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Are you a risk-taker?</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FLIGHT OF IDEAS: </a:t>
            </a:r>
            <a:r>
              <a:rPr lang="en-US" sz="1800" i="1" dirty="0">
                <a:latin typeface="Arial" panose="020B0604020202020204" pitchFamily="34" charset="0"/>
                <a:ea typeface="Calibri" panose="020F0502020204030204" pitchFamily="34" charset="0"/>
                <a:cs typeface="Times New Roman" panose="02020603050405020304" pitchFamily="18" charset="0"/>
              </a:rPr>
              <a:t>Have there been times when people could not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understand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they said you did not make sense?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Could you give me an example?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RACING THOUGHTS: </a:t>
            </a:r>
            <a:r>
              <a:rPr lang="en-US" sz="1800" i="1" dirty="0">
                <a:latin typeface="Arial" panose="020B0604020202020204" pitchFamily="34" charset="0"/>
                <a:ea typeface="Calibri" panose="020F0502020204030204" pitchFamily="34" charset="0"/>
                <a:cs typeface="Times New Roman" panose="02020603050405020304" pitchFamily="18" charset="0"/>
              </a:rPr>
              <a:t>When you were (__) were there times when your</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thoughts raced through your mind?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have more ideas than usual or more than</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 could handle?</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PSYCHOSIS: </a:t>
            </a:r>
            <a:r>
              <a:rPr lang="en-US" sz="1800" i="1" dirty="0">
                <a:latin typeface="Arial" panose="020B0604020202020204" pitchFamily="34" charset="0"/>
                <a:ea typeface="Calibri" panose="020F0502020204030204" pitchFamily="34" charset="0"/>
                <a:cs typeface="Times New Roman" panose="02020603050405020304" pitchFamily="18" charset="0"/>
              </a:rPr>
              <a:t>Sometimes children, when they are alone, hear voices or see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things, or smell things and they don't quite know where they come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from.</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this ever happened to you? Tell me about it.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there ever been a time you heard voices when you were</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alone? What did you hear? Have you ever heard someone call</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your name when there was no one around? What kind of things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did you hear? Did you ever hear music which other people could</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not?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Has there ever been a time when you saw things that were not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there? What about shadows or other objects moving? Did you</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ever see ghosts?</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When? Did this only happen at night while you were trying to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sleep, or did it happen in the daytime too?</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What did you see? Has there ever been a time when you had an unusual smell about</a:t>
            </a:r>
            <a:r>
              <a:rPr lang="en-US" sz="1800" b="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yourself?</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What did you think it was? Did you think it was your imagination or real? Did you think it was real when you (heard, saw, etc.) it? What did you do when you (heard, saw, etc.) it? These voices you heard (or other hallucinations), did they occur when you were awake or asleep? Could it have been a dream? Did they happen when you are falling asleep? Waking up? Only when it was dark? Did they happen at any other time also? Were you sick with fever when they occurred? Have you ever been drinking beer, wine, or liquor? Or taking any drugs when it happened? Was it like a thought or more like a voice (noise) or a vision?</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b="1" dirty="0">
                <a:latin typeface="Arial" panose="020B0604020202020204" pitchFamily="34" charset="0"/>
                <a:ea typeface="Calibri" panose="020F0502020204030204" pitchFamily="34" charset="0"/>
                <a:cs typeface="Times New Roman" panose="02020603050405020304" pitchFamily="18" charset="0"/>
              </a:rPr>
              <a:t>Influence of illicit drugs or alcohol on onset of "high" periods:</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 lot of kids use drugs or alcohol. Do you?</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Can you remember times when you felt high</a:t>
            </a:r>
            <a:r>
              <a:rPr lang="en-US" sz="1800" b="1" i="1" dirty="0">
                <a:latin typeface="Arial" panose="020B0604020202020204" pitchFamily="34" charset="0"/>
                <a:ea typeface="Calibri" panose="020F0502020204030204" pitchFamily="34" charset="0"/>
                <a:cs typeface="Times New Roman" panose="02020603050405020304" pitchFamily="18" charset="0"/>
              </a:rPr>
              <a:t> </a:t>
            </a:r>
            <a:r>
              <a:rPr lang="en-US" sz="1800" i="1" dirty="0">
                <a:latin typeface="Arial" panose="020B0604020202020204" pitchFamily="34" charset="0"/>
                <a:ea typeface="Calibri" panose="020F0502020204030204" pitchFamily="34" charset="0"/>
                <a:cs typeface="Times New Roman" panose="02020603050405020304" pitchFamily="18" charset="0"/>
              </a:rPr>
              <a:t>and you were not drinking or using drugs?</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r>
              <a:rPr lang="en-US" sz="1800" i="1" dirty="0">
                <a:latin typeface="Arial" panose="020B0604020202020204" pitchFamily="34" charset="0"/>
                <a:ea typeface="Calibri" panose="020F0502020204030204" pitchFamily="34" charset="0"/>
                <a:cs typeface="Times New Roman" panose="02020603050405020304" pitchFamily="18" charset="0"/>
              </a:rPr>
              <a:t>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endParaRPr lang="en-US" dirty="0"/>
          </a:p>
        </p:txBody>
      </p:sp>
      <p:sp>
        <p:nvSpPr>
          <p:cNvPr id="3072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106CB-5417-435A-892D-154A021BC04E}" type="slidenum">
              <a:rPr lang="en-US">
                <a:cs typeface="Arial" charset="0"/>
              </a:rPr>
              <a:pPr fontAlgn="base">
                <a:spcBef>
                  <a:spcPct val="0"/>
                </a:spcBef>
                <a:spcAft>
                  <a:spcPct val="0"/>
                </a:spcAft>
              </a:pPr>
              <a:t>17</a:t>
            </a:fld>
            <a:endParaRPr lang="en-US">
              <a:cs typeface="Arial" charset="0"/>
            </a:endParaRPr>
          </a:p>
        </p:txBody>
      </p:sp>
    </p:spTree>
    <p:extLst>
      <p:ext uri="{BB962C8B-B14F-4D97-AF65-F5344CB8AC3E}">
        <p14:creationId xmlns:p14="http://schemas.microsoft.com/office/powerpoint/2010/main" val="9850425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fontAlgn="auto">
              <a:spcBef>
                <a:spcPts val="800"/>
              </a:spcBef>
              <a:spcAft>
                <a:spcPts val="0"/>
              </a:spcAft>
              <a:defRPr/>
            </a:pPr>
            <a:r>
              <a:rPr lang="en-US" dirty="0"/>
              <a:t>SHE HAD IDENTICAL HISTORY TO HER BROTHER WHEN SHE WAS 10.</a:t>
            </a:r>
          </a:p>
          <a:p>
            <a:pPr fontAlgn="auto">
              <a:spcBef>
                <a:spcPts val="800"/>
              </a:spcBef>
              <a:spcAft>
                <a:spcPts val="0"/>
              </a:spcAft>
              <a:defRPr/>
            </a:pPr>
            <a:endParaRPr lang="en-US" dirty="0"/>
          </a:p>
          <a:p>
            <a:pPr fontAlgn="auto">
              <a:spcBef>
                <a:spcPts val="800"/>
              </a:spcBef>
              <a:spcAft>
                <a:spcPts val="0"/>
              </a:spcAft>
              <a:defRPr/>
            </a:pPr>
            <a:r>
              <a:rPr lang="en-US" dirty="0"/>
              <a:t>Strong academic achievements got her into Stanford</a:t>
            </a:r>
          </a:p>
          <a:p>
            <a:pPr fontAlgn="auto">
              <a:lnSpc>
                <a:spcPct val="107000"/>
              </a:lnSpc>
              <a:spcBef>
                <a:spcPts val="0"/>
              </a:spcBef>
              <a:spcAft>
                <a:spcPts val="0"/>
              </a:spcAft>
              <a:defRPr/>
            </a:pPr>
            <a:r>
              <a:rPr lang="en-US"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Dad is partially disabled (SSDI), completed high school; Mom </a:t>
            </a:r>
          </a:p>
          <a:p>
            <a:pPr fontAlgn="auto">
              <a:lnSpc>
                <a:spcPct val="107000"/>
              </a:lnSpc>
              <a:spcBef>
                <a:spcPts val="0"/>
              </a:spcBef>
              <a:spcAft>
                <a:spcPts val="0"/>
              </a:spcAft>
              <a:defRPr/>
            </a:pPr>
            <a:r>
              <a:rPr lang="en-US"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    University Associate Dean; 10 year old full brother also lives with mom; </a:t>
            </a:r>
          </a:p>
          <a:p>
            <a:pPr fontAlgn="auto">
              <a:lnSpc>
                <a:spcPct val="107000"/>
              </a:lnSpc>
              <a:spcBef>
                <a:spcPts val="0"/>
              </a:spcBef>
              <a:spcAft>
                <a:spcPts val="0"/>
              </a:spcAft>
              <a:defRPr/>
            </a:pPr>
            <a:r>
              <a:rPr lang="en-US"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    27 year old half-brother in Florida; 7 other half-siblings all on dad’s side   </a:t>
            </a:r>
          </a:p>
          <a:p>
            <a:pPr fontAlgn="auto">
              <a:lnSpc>
                <a:spcPct val="107000"/>
              </a:lnSpc>
              <a:spcBef>
                <a:spcPts val="0"/>
              </a:spcBef>
              <a:spcAft>
                <a:spcPts val="0"/>
              </a:spcAft>
              <a:defRPr/>
            </a:pPr>
            <a:r>
              <a:rPr lang="en-US"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    from 3 previous marriages.</a:t>
            </a:r>
            <a:endParaRPr lang="en-US" dirty="0">
              <a:ea typeface="Calibri" panose="020F0502020204030204" pitchFamily="34" charset="0"/>
              <a:cs typeface="Times New Roman" panose="02020603050405020304" pitchFamily="18" charset="0"/>
            </a:endParaRPr>
          </a:p>
          <a:p>
            <a:pPr fontAlgn="auto">
              <a:lnSpc>
                <a:spcPct val="107000"/>
              </a:lnSpc>
              <a:spcBef>
                <a:spcPts val="0"/>
              </a:spcBef>
              <a:spcAft>
                <a:spcPts val="0"/>
              </a:spcAft>
              <a:defRPr/>
            </a:pPr>
            <a:r>
              <a:rPr lang="en-US"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Relationships: strained/conflictual; parents do not have a good </a:t>
            </a:r>
          </a:p>
          <a:p>
            <a:pPr fontAlgn="auto">
              <a:lnSpc>
                <a:spcPct val="107000"/>
              </a:lnSpc>
              <a:spcBef>
                <a:spcPts val="0"/>
              </a:spcBef>
              <a:spcAft>
                <a:spcPts val="0"/>
              </a:spcAft>
              <a:defRPr/>
            </a:pPr>
            <a:r>
              <a:rPr lang="en-US"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    relationship (dad lives in Florida); gets along with mom and brother – </a:t>
            </a:r>
          </a:p>
          <a:p>
            <a:pPr fontAlgn="auto">
              <a:lnSpc>
                <a:spcPct val="107000"/>
              </a:lnSpc>
              <a:spcBef>
                <a:spcPts val="0"/>
              </a:spcBef>
              <a:spcAft>
                <a:spcPts val="0"/>
              </a:spcAft>
              <a:defRPr/>
            </a:pPr>
            <a:r>
              <a:rPr lang="en-US"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    unhealthily takes on mom’s problems as her own.</a:t>
            </a:r>
            <a:endParaRPr lang="en-US" dirty="0">
              <a:ea typeface="Calibri" panose="020F0502020204030204" pitchFamily="34" charset="0"/>
              <a:cs typeface="Times New Roman" panose="02020603050405020304" pitchFamily="18" charset="0"/>
            </a:endParaRPr>
          </a:p>
          <a:p>
            <a:pPr fontAlgn="auto">
              <a:lnSpc>
                <a:spcPct val="107000"/>
              </a:lnSpc>
              <a:spcBef>
                <a:spcPts val="0"/>
              </a:spcBef>
              <a:spcAft>
                <a:spcPts val="0"/>
              </a:spcAft>
              <a:defRPr/>
            </a:pPr>
            <a:r>
              <a:rPr lang="en-US"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Stressors: struggling at Stanford and feels “dumb” when she was</a:t>
            </a:r>
          </a:p>
          <a:p>
            <a:pPr fontAlgn="auto">
              <a:lnSpc>
                <a:spcPct val="107000"/>
              </a:lnSpc>
              <a:spcBef>
                <a:spcPts val="0"/>
              </a:spcBef>
              <a:spcAft>
                <a:spcPts val="0"/>
              </a:spcAft>
              <a:defRPr/>
            </a:pPr>
            <a:r>
              <a:rPr lang="en-US"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    “previously the best”</a:t>
            </a:r>
            <a:endParaRPr lang="en-US" dirty="0"/>
          </a:p>
          <a:p>
            <a:pPr fontAlgn="auto">
              <a:spcBef>
                <a:spcPts val="800"/>
              </a:spcBef>
              <a:spcAft>
                <a:spcPts val="0"/>
              </a:spcAft>
              <a:defRPr/>
            </a:pPr>
            <a:r>
              <a:rPr lang="en-US" dirty="0"/>
              <a:t>No legal problems </a:t>
            </a:r>
          </a:p>
          <a:p>
            <a:pPr fontAlgn="auto">
              <a:spcBef>
                <a:spcPts val="800"/>
              </a:spcBef>
              <a:spcAft>
                <a:spcPts val="0"/>
              </a:spcAft>
              <a:defRPr/>
            </a:pPr>
            <a:r>
              <a:rPr lang="en-US" dirty="0"/>
              <a:t>Some alcohol; no significant drug addiction history</a:t>
            </a:r>
          </a:p>
          <a:p>
            <a:pPr fontAlgn="auto">
              <a:spcBef>
                <a:spcPts val="0"/>
              </a:spcBef>
              <a:spcAft>
                <a:spcPts val="0"/>
              </a:spcAft>
              <a:defRPr/>
            </a:pPr>
            <a:endParaRPr lang="en-US" dirty="0"/>
          </a:p>
        </p:txBody>
      </p:sp>
      <p:sp>
        <p:nvSpPr>
          <p:cNvPr id="3277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1E4D521-8A1D-49AD-9DD0-DFF918049312}" type="slidenum">
              <a:rPr lang="en-US">
                <a:cs typeface="Arial" charset="0"/>
              </a:rPr>
              <a:pPr fontAlgn="base">
                <a:spcBef>
                  <a:spcPct val="0"/>
                </a:spcBef>
                <a:spcAft>
                  <a:spcPct val="0"/>
                </a:spcAft>
              </a:pPr>
              <a:t>18</a:t>
            </a:fld>
            <a:endParaRPr lang="en-US">
              <a:cs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fontAlgn="auto">
              <a:spcBef>
                <a:spcPts val="800"/>
              </a:spcBef>
              <a:spcAft>
                <a:spcPts val="0"/>
              </a:spcAft>
              <a:defRPr/>
            </a:pPr>
            <a:r>
              <a:rPr lang="en-US" dirty="0"/>
              <a:t>SHE HAD IDENTICAL HISTORY TO HER BROTHER WHEN SHE WAS 10.</a:t>
            </a:r>
          </a:p>
          <a:p>
            <a:pPr fontAlgn="auto">
              <a:spcBef>
                <a:spcPts val="800"/>
              </a:spcBef>
              <a:spcAft>
                <a:spcPts val="0"/>
              </a:spcAft>
              <a:defRPr/>
            </a:pPr>
            <a:endParaRPr lang="en-US" dirty="0"/>
          </a:p>
          <a:p>
            <a:pPr fontAlgn="auto">
              <a:spcBef>
                <a:spcPts val="800"/>
              </a:spcBef>
              <a:spcAft>
                <a:spcPts val="0"/>
              </a:spcAft>
              <a:defRPr/>
            </a:pPr>
            <a:r>
              <a:rPr lang="en-US" dirty="0"/>
              <a:t>Strong academic achievements got her into Stanford</a:t>
            </a:r>
          </a:p>
          <a:p>
            <a:pPr fontAlgn="auto">
              <a:lnSpc>
                <a:spcPct val="107000"/>
              </a:lnSpc>
              <a:spcBef>
                <a:spcPts val="0"/>
              </a:spcBef>
              <a:spcAft>
                <a:spcPts val="0"/>
              </a:spcAft>
              <a:defRPr/>
            </a:pPr>
            <a:r>
              <a:rPr lang="en-US"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Dad is partially disabled (SSDI), completed high school; Mom </a:t>
            </a:r>
          </a:p>
          <a:p>
            <a:pPr fontAlgn="auto">
              <a:lnSpc>
                <a:spcPct val="107000"/>
              </a:lnSpc>
              <a:spcBef>
                <a:spcPts val="0"/>
              </a:spcBef>
              <a:spcAft>
                <a:spcPts val="0"/>
              </a:spcAft>
              <a:defRPr/>
            </a:pPr>
            <a:r>
              <a:rPr lang="en-US"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    University Associate Dean; 10 year old full brother also lives with mom; </a:t>
            </a:r>
          </a:p>
          <a:p>
            <a:pPr fontAlgn="auto">
              <a:lnSpc>
                <a:spcPct val="107000"/>
              </a:lnSpc>
              <a:spcBef>
                <a:spcPts val="0"/>
              </a:spcBef>
              <a:spcAft>
                <a:spcPts val="0"/>
              </a:spcAft>
              <a:defRPr/>
            </a:pPr>
            <a:r>
              <a:rPr lang="en-US"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    27 year old half-brother in Florida; 7 other half-siblings all on dad’s side   </a:t>
            </a:r>
          </a:p>
          <a:p>
            <a:pPr fontAlgn="auto">
              <a:lnSpc>
                <a:spcPct val="107000"/>
              </a:lnSpc>
              <a:spcBef>
                <a:spcPts val="0"/>
              </a:spcBef>
              <a:spcAft>
                <a:spcPts val="0"/>
              </a:spcAft>
              <a:defRPr/>
            </a:pPr>
            <a:r>
              <a:rPr lang="en-US"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    from 3 previous marriages.</a:t>
            </a:r>
            <a:endParaRPr lang="en-US" dirty="0">
              <a:ea typeface="Calibri" panose="020F0502020204030204" pitchFamily="34" charset="0"/>
              <a:cs typeface="Times New Roman" panose="02020603050405020304" pitchFamily="18" charset="0"/>
            </a:endParaRPr>
          </a:p>
          <a:p>
            <a:pPr fontAlgn="auto">
              <a:lnSpc>
                <a:spcPct val="107000"/>
              </a:lnSpc>
              <a:spcBef>
                <a:spcPts val="0"/>
              </a:spcBef>
              <a:spcAft>
                <a:spcPts val="0"/>
              </a:spcAft>
              <a:defRPr/>
            </a:pPr>
            <a:r>
              <a:rPr lang="en-US"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Relationships: strained/conflictual; parents do not have a good </a:t>
            </a:r>
          </a:p>
          <a:p>
            <a:pPr fontAlgn="auto">
              <a:lnSpc>
                <a:spcPct val="107000"/>
              </a:lnSpc>
              <a:spcBef>
                <a:spcPts val="0"/>
              </a:spcBef>
              <a:spcAft>
                <a:spcPts val="0"/>
              </a:spcAft>
              <a:defRPr/>
            </a:pPr>
            <a:r>
              <a:rPr lang="en-US"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    relationship (dad lives in Florida); gets along with mom and brother – </a:t>
            </a:r>
          </a:p>
          <a:p>
            <a:pPr fontAlgn="auto">
              <a:lnSpc>
                <a:spcPct val="107000"/>
              </a:lnSpc>
              <a:spcBef>
                <a:spcPts val="0"/>
              </a:spcBef>
              <a:spcAft>
                <a:spcPts val="0"/>
              </a:spcAft>
              <a:defRPr/>
            </a:pPr>
            <a:r>
              <a:rPr lang="en-US"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    unhealthily takes on mom’s problems as her own.</a:t>
            </a:r>
            <a:endParaRPr lang="en-US" dirty="0">
              <a:ea typeface="Calibri" panose="020F0502020204030204" pitchFamily="34" charset="0"/>
              <a:cs typeface="Times New Roman" panose="02020603050405020304" pitchFamily="18" charset="0"/>
            </a:endParaRPr>
          </a:p>
          <a:p>
            <a:pPr fontAlgn="auto">
              <a:lnSpc>
                <a:spcPct val="107000"/>
              </a:lnSpc>
              <a:spcBef>
                <a:spcPts val="0"/>
              </a:spcBef>
              <a:spcAft>
                <a:spcPts val="0"/>
              </a:spcAft>
              <a:defRPr/>
            </a:pPr>
            <a:r>
              <a:rPr lang="en-US"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Stressors: struggling at Stanford and feels “dumb” when she was</a:t>
            </a:r>
          </a:p>
          <a:p>
            <a:pPr fontAlgn="auto">
              <a:lnSpc>
                <a:spcPct val="107000"/>
              </a:lnSpc>
              <a:spcBef>
                <a:spcPts val="0"/>
              </a:spcBef>
              <a:spcAft>
                <a:spcPts val="0"/>
              </a:spcAft>
              <a:defRPr/>
            </a:pPr>
            <a:r>
              <a:rPr lang="en-US"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    “previously the best”</a:t>
            </a:r>
            <a:endParaRPr lang="en-US" dirty="0"/>
          </a:p>
          <a:p>
            <a:pPr fontAlgn="auto">
              <a:spcBef>
                <a:spcPts val="800"/>
              </a:spcBef>
              <a:spcAft>
                <a:spcPts val="0"/>
              </a:spcAft>
              <a:defRPr/>
            </a:pPr>
            <a:r>
              <a:rPr lang="en-US" dirty="0"/>
              <a:t>No legal problems </a:t>
            </a:r>
          </a:p>
          <a:p>
            <a:pPr fontAlgn="auto">
              <a:spcBef>
                <a:spcPts val="800"/>
              </a:spcBef>
              <a:spcAft>
                <a:spcPts val="0"/>
              </a:spcAft>
              <a:defRPr/>
            </a:pPr>
            <a:r>
              <a:rPr lang="en-US" dirty="0"/>
              <a:t>Some alcohol; no significant drug addiction history</a:t>
            </a:r>
          </a:p>
          <a:p>
            <a:pPr fontAlgn="auto">
              <a:spcBef>
                <a:spcPts val="0"/>
              </a:spcBef>
              <a:spcAft>
                <a:spcPts val="0"/>
              </a:spcAft>
              <a:defRPr/>
            </a:pPr>
            <a:endParaRPr lang="en-US" dirty="0"/>
          </a:p>
        </p:txBody>
      </p:sp>
      <p:sp>
        <p:nvSpPr>
          <p:cNvPr id="3277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1E4D521-8A1D-49AD-9DD0-DFF918049312}" type="slidenum">
              <a:rPr lang="en-US">
                <a:cs typeface="Arial" charset="0"/>
              </a:rPr>
              <a:pPr fontAlgn="base">
                <a:spcBef>
                  <a:spcPct val="0"/>
                </a:spcBef>
                <a:spcAft>
                  <a:spcPct val="0"/>
                </a:spcAft>
              </a:pPr>
              <a:t>19</a:t>
            </a:fld>
            <a:endParaRPr lang="en-US">
              <a:cs typeface="Arial" charset="0"/>
            </a:endParaRPr>
          </a:p>
        </p:txBody>
      </p:sp>
    </p:spTree>
    <p:extLst>
      <p:ext uri="{BB962C8B-B14F-4D97-AF65-F5344CB8AC3E}">
        <p14:creationId xmlns:p14="http://schemas.microsoft.com/office/powerpoint/2010/main" val="14298424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ts val="1800"/>
              </a:spcBef>
            </a:pPr>
            <a:r>
              <a:rPr lang="en-US" dirty="0"/>
              <a:t>Mood symptoms accompanied by low appetite, fatigue, poor sleep quality, poor concentration, and always being “cranky”</a:t>
            </a:r>
            <a:endParaRPr lang="en-US" dirty="0">
              <a:latin typeface="Arial" charset="0"/>
            </a:endParaRPr>
          </a:p>
          <a:p>
            <a:pPr>
              <a:spcBef>
                <a:spcPct val="0"/>
              </a:spcBef>
            </a:pPr>
            <a:r>
              <a:rPr lang="en-US" dirty="0"/>
              <a:t>Also reports: Sleeping for only a few hours, not getting along with anyone, people complaining she was talking too fast; couldn’t help it but thoughts were racing around in her head</a:t>
            </a:r>
          </a:p>
          <a:p>
            <a:pPr>
              <a:spcBef>
                <a:spcPct val="0"/>
              </a:spcBef>
            </a:pPr>
            <a:endParaRPr lang="en-US" dirty="0"/>
          </a:p>
        </p:txBody>
      </p:sp>
      <p:sp>
        <p:nvSpPr>
          <p:cNvPr id="204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D84E746-D203-4400-A4DD-A0C9C5DB3A61}" type="slidenum">
              <a:rPr lang="en-US">
                <a:cs typeface="Arial" charset="0"/>
              </a:rPr>
              <a:pPr fontAlgn="base">
                <a:spcBef>
                  <a:spcPct val="0"/>
                </a:spcBef>
                <a:spcAft>
                  <a:spcPct val="0"/>
                </a:spcAft>
              </a:pPr>
              <a:t>3</a:t>
            </a:fld>
            <a:endParaRPr lang="en-US">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92500" lnSpcReduction="20000"/>
          </a:bodyPr>
          <a:lstStyle/>
          <a:p>
            <a:pPr fontAlgn="auto">
              <a:spcBef>
                <a:spcPts val="0"/>
              </a:spcBef>
              <a:spcAft>
                <a:spcPts val="0"/>
              </a:spcAft>
              <a:defRPr/>
            </a:pPr>
            <a:r>
              <a:rPr lang="en-US" sz="1800" dirty="0" err="1">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Feelilng</a:t>
            </a:r>
            <a:r>
              <a:rPr lang="en-US" sz="1800"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 like she’s “taking a drug” and feeling like she’s looking up at the stars – though it’s an elevated state, it doesn’t have a “happy” quality; accompanied by increased goal directed activity, motor hyperactivity, some grandiosity, worsening distractibility, pressured speech, increased energy, some decreased need for sleep, and some impulsivity including hypersexuality. Reports rapidly cycling between euphoric mood to depressed mood 3x a week – unpredictable whether rapid cycling will happen.  No psychosis reported.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endParaRPr lang="en-US" dirty="0">
              <a:latin typeface="Arial" charset="0"/>
            </a:endParaRPr>
          </a:p>
          <a:p>
            <a:pPr fontAlgn="auto">
              <a:spcBef>
                <a:spcPts val="0"/>
              </a:spcBef>
              <a:spcAft>
                <a:spcPts val="0"/>
              </a:spcAft>
              <a:defRPr/>
            </a:pPr>
            <a:endParaRPr lang="en-US" dirty="0">
              <a:latin typeface="Arial" charset="0"/>
            </a:endParaRPr>
          </a:p>
          <a:p>
            <a:pPr fontAlgn="auto">
              <a:spcBef>
                <a:spcPts val="0"/>
              </a:spcBef>
              <a:spcAft>
                <a:spcPts val="0"/>
              </a:spcAft>
              <a:defRPr/>
            </a:pPr>
            <a:endParaRPr lang="en-US" dirty="0">
              <a:latin typeface="Arial" charset="0"/>
            </a:endParaRPr>
          </a:p>
          <a:p>
            <a:pPr fontAlgn="auto">
              <a:spcBef>
                <a:spcPts val="0"/>
              </a:spcBef>
              <a:spcAft>
                <a:spcPts val="0"/>
              </a:spcAft>
              <a:defRPr/>
            </a:pPr>
            <a:r>
              <a:rPr lang="en-US" dirty="0">
                <a:latin typeface="Arial" charset="0"/>
              </a:rPr>
              <a:t>19-year-old with a history of depressive episodes with suicidal ideation and multiple serious and impulsive attempts starting at age 11 with ruminative visions of herself dead after being hung or overdosing. Explosive outbursts in pre-adolescence alternated with protracted depressed mood, and with time, evolved to episodic euphoria and hypersexuality in adolescence. F 31.9 (bipolar I disorder); R 45.89</a:t>
            </a:r>
          </a:p>
          <a:p>
            <a:pPr fontAlgn="auto">
              <a:spcBef>
                <a:spcPts val="0"/>
              </a:spcBef>
              <a:spcAft>
                <a:spcPts val="0"/>
              </a:spcAft>
              <a:defRPr/>
            </a:pPr>
            <a:r>
              <a:rPr lang="en-US" dirty="0"/>
              <a:t>: </a:t>
            </a:r>
          </a:p>
        </p:txBody>
      </p:sp>
      <p:sp>
        <p:nvSpPr>
          <p:cNvPr id="225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4ABC877-E8A2-4D18-85C4-C265BD22B3B5}" type="slidenum">
              <a:rPr lang="en-US">
                <a:cs typeface="Arial" charset="0"/>
              </a:rPr>
              <a:pPr fontAlgn="base">
                <a:spcBef>
                  <a:spcPct val="0"/>
                </a:spcBef>
                <a:spcAft>
                  <a:spcPct val="0"/>
                </a:spcAft>
              </a:pPr>
              <a:t>4</a:t>
            </a:fld>
            <a:endParaRPr lang="en-US">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92500" lnSpcReduction="20000"/>
          </a:bodyPr>
          <a:lstStyle/>
          <a:p>
            <a:pPr fontAlgn="auto">
              <a:spcBef>
                <a:spcPts val="0"/>
              </a:spcBef>
              <a:spcAft>
                <a:spcPts val="0"/>
              </a:spcAft>
              <a:defRPr/>
            </a:pPr>
            <a:r>
              <a:rPr lang="en-US" sz="1800" dirty="0" err="1">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Feelilng</a:t>
            </a:r>
            <a:r>
              <a:rPr lang="en-US" sz="1800"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 like she’s “taking a drug” and feeling like she’s looking up at the stars – though it’s an elevated state, it doesn’t have a “happy” quality; accompanied by increased goal directed activity, motor hyperactivity, some grandiosity, worsening distractibility, pressured speech, increased energy, some decreased need for sleep, and some impulsivity including hypersexuality. Reports rapidly cycling between euphoric mood to depressed mood 3x a week – unpredictable whether rapid cycling will happen.  No psychosis reported.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endParaRPr lang="en-US" dirty="0">
              <a:latin typeface="Arial" charset="0"/>
            </a:endParaRPr>
          </a:p>
          <a:p>
            <a:pPr fontAlgn="auto">
              <a:spcBef>
                <a:spcPts val="0"/>
              </a:spcBef>
              <a:spcAft>
                <a:spcPts val="0"/>
              </a:spcAft>
              <a:defRPr/>
            </a:pPr>
            <a:endParaRPr lang="en-US" dirty="0">
              <a:latin typeface="Arial" charset="0"/>
            </a:endParaRPr>
          </a:p>
          <a:p>
            <a:pPr fontAlgn="auto">
              <a:spcBef>
                <a:spcPts val="0"/>
              </a:spcBef>
              <a:spcAft>
                <a:spcPts val="0"/>
              </a:spcAft>
              <a:defRPr/>
            </a:pPr>
            <a:endParaRPr lang="en-US" dirty="0">
              <a:latin typeface="Arial" charset="0"/>
            </a:endParaRPr>
          </a:p>
          <a:p>
            <a:pPr fontAlgn="auto">
              <a:spcBef>
                <a:spcPts val="0"/>
              </a:spcBef>
              <a:spcAft>
                <a:spcPts val="0"/>
              </a:spcAft>
              <a:defRPr/>
            </a:pPr>
            <a:r>
              <a:rPr lang="en-US" dirty="0">
                <a:latin typeface="Arial" charset="0"/>
              </a:rPr>
              <a:t>19-year-old with a history of depressive episodes with suicidal ideation and multiple serious and impulsive attempts starting at age 11 with ruminative visions of herself dead after being hung or overdosing. Explosive outbursts in pre-adolescence alternated with protracted depressed mood, and with time, evolved to episodic euphoria and hypersexuality in adolescence. F 31.9 (bipolar I disorder); R 45.89</a:t>
            </a:r>
          </a:p>
          <a:p>
            <a:pPr fontAlgn="auto">
              <a:spcBef>
                <a:spcPts val="0"/>
              </a:spcBef>
              <a:spcAft>
                <a:spcPts val="0"/>
              </a:spcAft>
              <a:defRPr/>
            </a:pPr>
            <a:r>
              <a:rPr lang="en-US" dirty="0"/>
              <a:t>: </a:t>
            </a:r>
          </a:p>
        </p:txBody>
      </p:sp>
      <p:sp>
        <p:nvSpPr>
          <p:cNvPr id="225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4ABC877-E8A2-4D18-85C4-C265BD22B3B5}" type="slidenum">
              <a:rPr lang="en-US">
                <a:cs typeface="Arial" charset="0"/>
              </a:rPr>
              <a:pPr fontAlgn="base">
                <a:spcBef>
                  <a:spcPct val="0"/>
                </a:spcBef>
                <a:spcAft>
                  <a:spcPct val="0"/>
                </a:spcAft>
              </a:pPr>
              <a:t>5</a:t>
            </a:fld>
            <a:endParaRPr lang="en-US">
              <a:cs typeface="Arial" charset="0"/>
            </a:endParaRPr>
          </a:p>
        </p:txBody>
      </p:sp>
    </p:spTree>
    <p:extLst>
      <p:ext uri="{BB962C8B-B14F-4D97-AF65-F5344CB8AC3E}">
        <p14:creationId xmlns:p14="http://schemas.microsoft.com/office/powerpoint/2010/main" val="252971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92500" lnSpcReduction="20000"/>
          </a:bodyPr>
          <a:lstStyle/>
          <a:p>
            <a:pPr fontAlgn="auto">
              <a:spcBef>
                <a:spcPts val="0"/>
              </a:spcBef>
              <a:spcAft>
                <a:spcPts val="0"/>
              </a:spcAft>
              <a:defRPr/>
            </a:pPr>
            <a:r>
              <a:rPr lang="en-US" sz="1800" dirty="0" err="1">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Feelilng</a:t>
            </a:r>
            <a:r>
              <a:rPr lang="en-US" sz="1800"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 like she’s “taking a drug” and feeling like she’s looking up at the stars – though it’s an elevated state, it doesn’t have a “happy” quality; accompanied by increased goal directed activity, motor hyperactivity, some grandiosity, worsening distractibility, pressured speech, increased energy, some decreased need for sleep, and some impulsivity including hypersexuality. Reports rapidly cycling between euphoric mood to depressed mood 3x a week – unpredictable whether rapid cycling will happen.  No psychosis reported.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endParaRPr lang="en-US" dirty="0">
              <a:latin typeface="Arial" charset="0"/>
            </a:endParaRPr>
          </a:p>
          <a:p>
            <a:pPr fontAlgn="auto">
              <a:spcBef>
                <a:spcPts val="0"/>
              </a:spcBef>
              <a:spcAft>
                <a:spcPts val="0"/>
              </a:spcAft>
              <a:defRPr/>
            </a:pPr>
            <a:endParaRPr lang="en-US" dirty="0">
              <a:latin typeface="Arial" charset="0"/>
            </a:endParaRPr>
          </a:p>
          <a:p>
            <a:pPr fontAlgn="auto">
              <a:spcBef>
                <a:spcPts val="0"/>
              </a:spcBef>
              <a:spcAft>
                <a:spcPts val="0"/>
              </a:spcAft>
              <a:defRPr/>
            </a:pPr>
            <a:endParaRPr lang="en-US" dirty="0">
              <a:latin typeface="Arial" charset="0"/>
            </a:endParaRPr>
          </a:p>
          <a:p>
            <a:pPr fontAlgn="auto">
              <a:spcBef>
                <a:spcPts val="0"/>
              </a:spcBef>
              <a:spcAft>
                <a:spcPts val="0"/>
              </a:spcAft>
              <a:defRPr/>
            </a:pPr>
            <a:r>
              <a:rPr lang="en-US" dirty="0">
                <a:latin typeface="Arial" charset="0"/>
              </a:rPr>
              <a:t>19-year-old with a history of depressive episodes with suicidal ideation and multiple serious and impulsive attempts starting at age 11 with ruminative visions of herself dead after being hung or overdosing. Explosive outbursts in pre-adolescence alternated with protracted depressed mood, and with time, evolved to episodic euphoria and hypersexuality in adolescence. F 31.9 (bipolar I disorder); R 45.89</a:t>
            </a:r>
          </a:p>
          <a:p>
            <a:pPr fontAlgn="auto">
              <a:spcBef>
                <a:spcPts val="0"/>
              </a:spcBef>
              <a:spcAft>
                <a:spcPts val="0"/>
              </a:spcAft>
              <a:defRPr/>
            </a:pPr>
            <a:r>
              <a:rPr lang="en-US" dirty="0"/>
              <a:t>: </a:t>
            </a:r>
          </a:p>
        </p:txBody>
      </p:sp>
      <p:sp>
        <p:nvSpPr>
          <p:cNvPr id="225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4ABC877-E8A2-4D18-85C4-C265BD22B3B5}" type="slidenum">
              <a:rPr lang="en-US">
                <a:cs typeface="Arial" charset="0"/>
              </a:rPr>
              <a:pPr fontAlgn="base">
                <a:spcBef>
                  <a:spcPct val="0"/>
                </a:spcBef>
                <a:spcAft>
                  <a:spcPct val="0"/>
                </a:spcAft>
              </a:pPr>
              <a:t>6</a:t>
            </a:fld>
            <a:endParaRPr lang="en-US">
              <a:cs typeface="Arial" charset="0"/>
            </a:endParaRPr>
          </a:p>
        </p:txBody>
      </p:sp>
    </p:spTree>
    <p:extLst>
      <p:ext uri="{BB962C8B-B14F-4D97-AF65-F5344CB8AC3E}">
        <p14:creationId xmlns:p14="http://schemas.microsoft.com/office/powerpoint/2010/main" val="6492241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92500" lnSpcReduction="20000"/>
          </a:bodyPr>
          <a:lstStyle/>
          <a:p>
            <a:pPr fontAlgn="auto">
              <a:spcBef>
                <a:spcPts val="0"/>
              </a:spcBef>
              <a:spcAft>
                <a:spcPts val="0"/>
              </a:spcAft>
              <a:defRPr/>
            </a:pPr>
            <a:r>
              <a:rPr lang="en-US" sz="1800" dirty="0" err="1">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Feelilng</a:t>
            </a:r>
            <a:r>
              <a:rPr lang="en-US" sz="1800"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 like she’s “taking a drug” and feeling like she’s looking up at the stars – though it’s an elevated state, it doesn’t have a “happy” quality; accompanied by increased goal directed activity, motor hyperactivity, some grandiosity, worsening distractibility, pressured speech, increased energy, some decreased need for sleep, and some impulsivity including hypersexuality. Reports rapidly cycling between euphoric mood to depressed mood 3x a week – unpredictable whether rapid cycling will happen.  No psychosis reported.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endParaRPr lang="en-US" dirty="0">
              <a:latin typeface="Arial" charset="0"/>
            </a:endParaRPr>
          </a:p>
          <a:p>
            <a:pPr fontAlgn="auto">
              <a:spcBef>
                <a:spcPts val="0"/>
              </a:spcBef>
              <a:spcAft>
                <a:spcPts val="0"/>
              </a:spcAft>
              <a:defRPr/>
            </a:pPr>
            <a:endParaRPr lang="en-US" dirty="0">
              <a:latin typeface="Arial" charset="0"/>
            </a:endParaRPr>
          </a:p>
          <a:p>
            <a:pPr fontAlgn="auto">
              <a:spcBef>
                <a:spcPts val="0"/>
              </a:spcBef>
              <a:spcAft>
                <a:spcPts val="0"/>
              </a:spcAft>
              <a:defRPr/>
            </a:pPr>
            <a:endParaRPr lang="en-US" dirty="0">
              <a:latin typeface="Arial" charset="0"/>
            </a:endParaRPr>
          </a:p>
          <a:p>
            <a:pPr fontAlgn="auto">
              <a:spcBef>
                <a:spcPts val="0"/>
              </a:spcBef>
              <a:spcAft>
                <a:spcPts val="0"/>
              </a:spcAft>
              <a:defRPr/>
            </a:pPr>
            <a:r>
              <a:rPr lang="en-US" dirty="0">
                <a:latin typeface="Arial" charset="0"/>
              </a:rPr>
              <a:t>19-year-old with a history of depressive episodes with suicidal ideation and multiple serious and impulsive attempts starting at age 11 with ruminative visions of herself dead after being hung or overdosing. Explosive outbursts in pre-adolescence alternated with protracted depressed mood, and with time, evolved to episodic euphoria and hypersexuality in adolescence. F 31.9 (bipolar I disorder); R 45.89</a:t>
            </a:r>
          </a:p>
          <a:p>
            <a:pPr fontAlgn="auto">
              <a:spcBef>
                <a:spcPts val="0"/>
              </a:spcBef>
              <a:spcAft>
                <a:spcPts val="0"/>
              </a:spcAft>
              <a:defRPr/>
            </a:pPr>
            <a:r>
              <a:rPr lang="en-US" dirty="0"/>
              <a:t>: </a:t>
            </a:r>
          </a:p>
        </p:txBody>
      </p:sp>
      <p:sp>
        <p:nvSpPr>
          <p:cNvPr id="225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4ABC877-E8A2-4D18-85C4-C265BD22B3B5}" type="slidenum">
              <a:rPr lang="en-US">
                <a:cs typeface="Arial" charset="0"/>
              </a:rPr>
              <a:pPr fontAlgn="base">
                <a:spcBef>
                  <a:spcPct val="0"/>
                </a:spcBef>
                <a:spcAft>
                  <a:spcPct val="0"/>
                </a:spcAft>
              </a:pPr>
              <a:t>7</a:t>
            </a:fld>
            <a:endParaRPr lang="en-US">
              <a:cs typeface="Arial" charset="0"/>
            </a:endParaRPr>
          </a:p>
        </p:txBody>
      </p:sp>
    </p:spTree>
    <p:extLst>
      <p:ext uri="{BB962C8B-B14F-4D97-AF65-F5344CB8AC3E}">
        <p14:creationId xmlns:p14="http://schemas.microsoft.com/office/powerpoint/2010/main" val="40005181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92500" lnSpcReduction="20000"/>
          </a:bodyPr>
          <a:lstStyle/>
          <a:p>
            <a:pPr fontAlgn="auto">
              <a:spcBef>
                <a:spcPts val="0"/>
              </a:spcBef>
              <a:spcAft>
                <a:spcPts val="0"/>
              </a:spcAft>
              <a:defRPr/>
            </a:pPr>
            <a:r>
              <a:rPr lang="en-US" sz="1800" dirty="0" err="1">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Feelilng</a:t>
            </a:r>
            <a:r>
              <a:rPr lang="en-US" sz="1800"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 like she’s “taking a drug” and feeling like she’s looking up at the stars – though it’s an elevated state, it doesn’t have a “happy” quality; accompanied by increased goal directed activity, motor hyperactivity, some grandiosity, worsening distractibility, pressured speech, increased energy, some decreased need for sleep, and some impulsivity including hypersexuality. Reports rapidly cycling between euphoric mood to depressed mood 3x a week – unpredictable whether rapid cycling will happen.  No psychosis reported.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endParaRPr lang="en-US" dirty="0">
              <a:latin typeface="Arial" charset="0"/>
            </a:endParaRPr>
          </a:p>
          <a:p>
            <a:pPr fontAlgn="auto">
              <a:spcBef>
                <a:spcPts val="0"/>
              </a:spcBef>
              <a:spcAft>
                <a:spcPts val="0"/>
              </a:spcAft>
              <a:defRPr/>
            </a:pPr>
            <a:endParaRPr lang="en-US" dirty="0">
              <a:latin typeface="Arial" charset="0"/>
            </a:endParaRPr>
          </a:p>
          <a:p>
            <a:pPr fontAlgn="auto">
              <a:spcBef>
                <a:spcPts val="0"/>
              </a:spcBef>
              <a:spcAft>
                <a:spcPts val="0"/>
              </a:spcAft>
              <a:defRPr/>
            </a:pPr>
            <a:endParaRPr lang="en-US" dirty="0">
              <a:latin typeface="Arial" charset="0"/>
            </a:endParaRPr>
          </a:p>
          <a:p>
            <a:pPr fontAlgn="auto">
              <a:spcBef>
                <a:spcPts val="0"/>
              </a:spcBef>
              <a:spcAft>
                <a:spcPts val="0"/>
              </a:spcAft>
              <a:defRPr/>
            </a:pPr>
            <a:r>
              <a:rPr lang="en-US" dirty="0">
                <a:latin typeface="Arial" charset="0"/>
              </a:rPr>
              <a:t>19-year-old with a history of depressive episodes with suicidal ideation and multiple serious and impulsive attempts starting at age 11 with ruminative visions of herself dead after being hung or overdosing. Explosive outbursts in pre-adolescence alternated with protracted depressed mood, and with time, evolved to episodic euphoria and hypersexuality in adolescence. F 31.9 (bipolar I disorder); R 45.89</a:t>
            </a:r>
          </a:p>
          <a:p>
            <a:pPr fontAlgn="auto">
              <a:spcBef>
                <a:spcPts val="0"/>
              </a:spcBef>
              <a:spcAft>
                <a:spcPts val="0"/>
              </a:spcAft>
              <a:defRPr/>
            </a:pPr>
            <a:r>
              <a:rPr lang="en-US" dirty="0"/>
              <a:t>: </a:t>
            </a:r>
          </a:p>
        </p:txBody>
      </p:sp>
      <p:sp>
        <p:nvSpPr>
          <p:cNvPr id="225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4ABC877-E8A2-4D18-85C4-C265BD22B3B5}" type="slidenum">
              <a:rPr lang="en-US">
                <a:cs typeface="Arial" charset="0"/>
              </a:rPr>
              <a:pPr fontAlgn="base">
                <a:spcBef>
                  <a:spcPct val="0"/>
                </a:spcBef>
                <a:spcAft>
                  <a:spcPct val="0"/>
                </a:spcAft>
              </a:pPr>
              <a:t>8</a:t>
            </a:fld>
            <a:endParaRPr lang="en-US">
              <a:cs typeface="Arial" charset="0"/>
            </a:endParaRPr>
          </a:p>
        </p:txBody>
      </p:sp>
    </p:spTree>
    <p:extLst>
      <p:ext uri="{BB962C8B-B14F-4D97-AF65-F5344CB8AC3E}">
        <p14:creationId xmlns:p14="http://schemas.microsoft.com/office/powerpoint/2010/main" val="37192792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92500" lnSpcReduction="20000"/>
          </a:bodyPr>
          <a:lstStyle/>
          <a:p>
            <a:pPr fontAlgn="auto">
              <a:spcBef>
                <a:spcPts val="0"/>
              </a:spcBef>
              <a:spcAft>
                <a:spcPts val="0"/>
              </a:spcAft>
              <a:defRPr/>
            </a:pPr>
            <a:r>
              <a:rPr lang="en-US" sz="1800" dirty="0" err="1">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Feelilng</a:t>
            </a:r>
            <a:r>
              <a:rPr lang="en-US" sz="1800"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 like she’s “taking a drug” and feeling like she’s looking up at the stars – though it’s an elevated state, it doesn’t have a “happy” quality; accompanied by increased goal directed activity, motor hyperactivity, some grandiosity, worsening distractibility, pressured speech, increased energy, some decreased need for sleep, and some impulsivity including hypersexuality. Reports rapidly cycling between euphoric mood to depressed mood 3x a week – unpredictable whether rapid cycling will happen.  No psychosis reported. </a:t>
            </a:r>
            <a:endParaRPr lang="en-US" sz="1800" dirty="0">
              <a:ea typeface="Calibri" panose="020F0502020204030204" pitchFamily="34" charset="0"/>
              <a:cs typeface="Times New Roman" panose="02020603050405020304" pitchFamily="18" charset="0"/>
            </a:endParaRPr>
          </a:p>
          <a:p>
            <a:pPr fontAlgn="auto">
              <a:spcBef>
                <a:spcPts val="0"/>
              </a:spcBef>
              <a:spcAft>
                <a:spcPts val="0"/>
              </a:spcAft>
              <a:defRPr/>
            </a:pPr>
            <a:endParaRPr lang="en-US" dirty="0">
              <a:latin typeface="Arial" charset="0"/>
            </a:endParaRPr>
          </a:p>
          <a:p>
            <a:pPr fontAlgn="auto">
              <a:spcBef>
                <a:spcPts val="0"/>
              </a:spcBef>
              <a:spcAft>
                <a:spcPts val="0"/>
              </a:spcAft>
              <a:defRPr/>
            </a:pPr>
            <a:endParaRPr lang="en-US" dirty="0">
              <a:latin typeface="Arial" charset="0"/>
            </a:endParaRPr>
          </a:p>
          <a:p>
            <a:pPr fontAlgn="auto">
              <a:spcBef>
                <a:spcPts val="0"/>
              </a:spcBef>
              <a:spcAft>
                <a:spcPts val="0"/>
              </a:spcAft>
              <a:defRPr/>
            </a:pPr>
            <a:endParaRPr lang="en-US" dirty="0">
              <a:latin typeface="Arial" charset="0"/>
            </a:endParaRPr>
          </a:p>
          <a:p>
            <a:pPr fontAlgn="auto">
              <a:spcBef>
                <a:spcPts val="0"/>
              </a:spcBef>
              <a:spcAft>
                <a:spcPts val="0"/>
              </a:spcAft>
              <a:defRPr/>
            </a:pPr>
            <a:r>
              <a:rPr lang="en-US" dirty="0">
                <a:latin typeface="Arial" charset="0"/>
              </a:rPr>
              <a:t>19-year-old with a history of depressive episodes with suicidal ideation and multiple serious and impulsive attempts starting at age 11 with ruminative visions of herself dead after being hung or overdosing. Explosive outbursts in pre-adolescence alternated with protracted depressed mood, and with time, evolved to episodic euphoria and hypersexuality in adolescence. F 31.9 (bipolar I disorder); R 45.89</a:t>
            </a:r>
          </a:p>
          <a:p>
            <a:pPr fontAlgn="auto">
              <a:spcBef>
                <a:spcPts val="0"/>
              </a:spcBef>
              <a:spcAft>
                <a:spcPts val="0"/>
              </a:spcAft>
              <a:defRPr/>
            </a:pPr>
            <a:r>
              <a:rPr lang="en-US" dirty="0"/>
              <a:t>: </a:t>
            </a:r>
          </a:p>
        </p:txBody>
      </p:sp>
      <p:sp>
        <p:nvSpPr>
          <p:cNvPr id="225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4ABC877-E8A2-4D18-85C4-C265BD22B3B5}" type="slidenum">
              <a:rPr lang="en-US">
                <a:cs typeface="Arial" charset="0"/>
              </a:rPr>
              <a:pPr fontAlgn="base">
                <a:spcBef>
                  <a:spcPct val="0"/>
                </a:spcBef>
                <a:spcAft>
                  <a:spcPct val="0"/>
                </a:spcAft>
              </a:pPr>
              <a:t>9</a:t>
            </a:fld>
            <a:endParaRPr lang="en-US">
              <a:cs typeface="Arial" charset="0"/>
            </a:endParaRPr>
          </a:p>
        </p:txBody>
      </p:sp>
    </p:spTree>
    <p:extLst>
      <p:ext uri="{BB962C8B-B14F-4D97-AF65-F5344CB8AC3E}">
        <p14:creationId xmlns:p14="http://schemas.microsoft.com/office/powerpoint/2010/main" val="36989088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fontAlgn="auto">
              <a:spcBef>
                <a:spcPts val="0"/>
              </a:spcBef>
              <a:spcAft>
                <a:spcPts val="0"/>
              </a:spcAft>
              <a:defRPr/>
            </a:pPr>
            <a:r>
              <a:rPr lang="en-US" dirty="0">
                <a:solidFill>
                  <a:srgbClr val="000000"/>
                </a:solidFill>
                <a:highlight>
                  <a:srgbClr val="FFFFFF"/>
                </a:highlight>
                <a:latin typeface="Arial" panose="020B0604020202020204" pitchFamily="34" charset="0"/>
                <a:ea typeface="Times New Roman" panose="02020603050405020304" pitchFamily="18" charset="0"/>
              </a:rPr>
              <a:t>She feels like a switch goes off, and then suddenly feels like the same person but 100x more intense.  She  doesn’t recognize herself during that jumbled phase and then finds herself catching up with it all after it’s over.  This has happened for 5-7 consecutive days in a row 5 or 6 times increasing in frequency in 11</a:t>
            </a:r>
            <a:r>
              <a:rPr lang="en-US" baseline="30000" dirty="0">
                <a:solidFill>
                  <a:srgbClr val="000000"/>
                </a:solidFill>
                <a:highlight>
                  <a:srgbClr val="FFFFFF"/>
                </a:highlight>
                <a:latin typeface="Arial" panose="020B0604020202020204" pitchFamily="34" charset="0"/>
                <a:ea typeface="Times New Roman" panose="02020603050405020304" pitchFamily="18" charset="0"/>
              </a:rPr>
              <a:t>th</a:t>
            </a:r>
            <a:r>
              <a:rPr lang="en-US" dirty="0">
                <a:solidFill>
                  <a:srgbClr val="000000"/>
                </a:solidFill>
                <a:highlight>
                  <a:srgbClr val="FFFFFF"/>
                </a:highlight>
                <a:latin typeface="Arial" panose="020B0604020202020204" pitchFamily="34" charset="0"/>
                <a:ea typeface="Times New Roman" panose="02020603050405020304" pitchFamily="18" charset="0"/>
              </a:rPr>
              <a:t> grade, and initially not under the influence of any alcohol, but subsequent episodes were accompanied by alcohol binges with blackouts and hypersexual behaviors, thinking she was the prettiest girl in the world.</a:t>
            </a:r>
            <a:endParaRPr lang="en-US" dirty="0">
              <a:latin typeface="Arial" charset="0"/>
            </a:endParaRPr>
          </a:p>
          <a:p>
            <a:pPr fontAlgn="auto">
              <a:spcBef>
                <a:spcPts val="800"/>
              </a:spcBef>
              <a:spcAft>
                <a:spcPts val="0"/>
              </a:spcAft>
              <a:defRPr/>
            </a:pPr>
            <a:endParaRPr lang="en-US" dirty="0"/>
          </a:p>
          <a:p>
            <a:pPr fontAlgn="auto">
              <a:spcBef>
                <a:spcPts val="800"/>
              </a:spcBef>
              <a:spcAft>
                <a:spcPts val="0"/>
              </a:spcAft>
              <a:defRPr/>
            </a:pPr>
            <a:r>
              <a:rPr lang="en-US" dirty="0"/>
              <a:t>Migraine Headaches (on </a:t>
            </a:r>
            <a:r>
              <a:rPr lang="en-US" dirty="0" err="1"/>
              <a:t>Amytriptaline</a:t>
            </a:r>
            <a:r>
              <a:rPr lang="en-US" dirty="0"/>
              <a:t> for prophylaxis in 11</a:t>
            </a:r>
            <a:r>
              <a:rPr lang="en-US" baseline="30000" dirty="0"/>
              <a:t>th</a:t>
            </a:r>
            <a:r>
              <a:rPr lang="en-US" dirty="0"/>
              <a:t> grade, no history of AIM, and started after mania symptoms emerged)</a:t>
            </a:r>
          </a:p>
          <a:p>
            <a:pPr fontAlgn="auto">
              <a:lnSpc>
                <a:spcPct val="107000"/>
              </a:lnSpc>
              <a:spcBef>
                <a:spcPts val="0"/>
              </a:spcBef>
              <a:spcAft>
                <a:spcPts val="0"/>
              </a:spcAft>
              <a:defRPr/>
            </a:pPr>
            <a:r>
              <a:rPr lang="en-US"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LOC once with suicide attempt due to strangulation in 10</a:t>
            </a:r>
            <a:r>
              <a:rPr lang="en-US" baseline="30000"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th</a:t>
            </a:r>
            <a:r>
              <a:rPr lang="en-US"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 grade – out for 2-3 minutes;</a:t>
            </a:r>
          </a:p>
          <a:p>
            <a:pPr fontAlgn="auto">
              <a:lnSpc>
                <a:spcPct val="107000"/>
              </a:lnSpc>
              <a:spcBef>
                <a:spcPts val="0"/>
              </a:spcBef>
              <a:spcAft>
                <a:spcPts val="0"/>
              </a:spcAft>
              <a:defRPr/>
            </a:pPr>
            <a:r>
              <a:rPr lang="en-US" dirty="0">
                <a:solidFill>
                  <a:srgbClr val="000000"/>
                </a:solidFill>
                <a:highlight>
                  <a:srgbClr val="FFFFFF"/>
                </a:highlight>
                <a:latin typeface="Arial" panose="020B0604020202020204" pitchFamily="34" charset="0"/>
                <a:ea typeface="Times New Roman" panose="02020603050405020304" pitchFamily="18" charset="0"/>
                <a:cs typeface="Times New Roman" panose="02020603050405020304" pitchFamily="18" charset="0"/>
              </a:rPr>
              <a:t>15 second LOC and concussion from being hit by a chair at concert in September, 2021</a:t>
            </a:r>
            <a:endParaRPr lang="en-US" dirty="0">
              <a:ea typeface="Calibri" panose="020F0502020204030204" pitchFamily="34" charset="0"/>
              <a:cs typeface="Times New Roman" panose="02020603050405020304" pitchFamily="18" charset="0"/>
            </a:endParaRPr>
          </a:p>
          <a:p>
            <a:pPr fontAlgn="auto">
              <a:spcBef>
                <a:spcPts val="0"/>
              </a:spcBef>
              <a:spcAft>
                <a:spcPts val="0"/>
              </a:spcAft>
              <a:defRPr/>
            </a:pPr>
            <a:endParaRPr lang="en-US" dirty="0"/>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F3DE80B-4C0C-4F73-843D-A7385CB7E5D5}" type="slidenum">
              <a:rPr lang="en-US">
                <a:cs typeface="Arial" charset="0"/>
              </a:rPr>
              <a:pPr fontAlgn="base">
                <a:spcBef>
                  <a:spcPct val="0"/>
                </a:spcBef>
                <a:spcAft>
                  <a:spcPct val="0"/>
                </a:spcAft>
              </a:pPr>
              <a:t>10</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2" name="Picture 1">
            <a:extLst>
              <a:ext uri="{FF2B5EF4-FFF2-40B4-BE49-F238E27FC236}">
                <a16:creationId xmlns:a16="http://schemas.microsoft.com/office/drawing/2014/main" id="{B4443BE8-4646-1FA0-681A-88D8860DD744}"/>
              </a:ext>
            </a:extLst>
          </p:cNvPr>
          <p:cNvPicPr>
            <a:picLocks noChangeAspect="1"/>
          </p:cNvPicPr>
          <p:nvPr userDrawn="1"/>
        </p:nvPicPr>
        <p:blipFill>
          <a:blip r:embed="rId2"/>
          <a:stretch>
            <a:fillRect/>
          </a:stretch>
        </p:blipFill>
        <p:spPr>
          <a:xfrm>
            <a:off x="0" y="-1"/>
            <a:ext cx="12192000" cy="975360"/>
          </a:xfrm>
          <a:prstGeom prst="rect">
            <a:avLst/>
          </a:prstGeom>
        </p:spPr>
      </p:pic>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4" name="Picture 3">
            <a:extLst>
              <a:ext uri="{FF2B5EF4-FFF2-40B4-BE49-F238E27FC236}">
                <a16:creationId xmlns:a16="http://schemas.microsoft.com/office/drawing/2014/main" id="{7F769840-AFB3-41D5-B8CE-7626D91553BC}"/>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3238293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147615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Slide 1 Spk">
    <p:spTree>
      <p:nvGrpSpPr>
        <p:cNvPr id="1" name=""/>
        <p:cNvGrpSpPr/>
        <p:nvPr/>
      </p:nvGrpSpPr>
      <p:grpSpPr>
        <a:xfrm>
          <a:off x="0" y="0"/>
          <a:ext cx="0" cy="0"/>
          <a:chOff x="0" y="0"/>
          <a:chExt cx="0" cy="0"/>
        </a:xfrm>
      </p:grpSpPr>
      <p:pic>
        <p:nvPicPr>
          <p:cNvPr id="6" name="Picture 8"/>
          <p:cNvPicPr>
            <a:picLocks noChangeAspect="1"/>
          </p:cNvPicPr>
          <p:nvPr userDrawn="1"/>
        </p:nvPicPr>
        <p:blipFill>
          <a:blip r:embed="rId2"/>
          <a:srcRect t="414" r="26312"/>
          <a:stretch>
            <a:fillRect/>
          </a:stretch>
        </p:blipFill>
        <p:spPr bwMode="auto">
          <a:xfrm>
            <a:off x="9950450" y="277813"/>
            <a:ext cx="1962150" cy="785812"/>
          </a:xfrm>
          <a:prstGeom prst="rect">
            <a:avLst/>
          </a:prstGeom>
          <a:noFill/>
          <a:ln w="9525">
            <a:noFill/>
            <a:miter lim="800000"/>
            <a:headEnd/>
            <a:tailEnd/>
          </a:ln>
        </p:spPr>
      </p:pic>
      <p:sp>
        <p:nvSpPr>
          <p:cNvPr id="14" name="Text Placeholder 5"/>
          <p:cNvSpPr>
            <a:spLocks noGrp="1"/>
          </p:cNvSpPr>
          <p:nvPr>
            <p:ph type="body" sz="quarter" idx="14"/>
          </p:nvPr>
        </p:nvSpPr>
        <p:spPr>
          <a:xfrm>
            <a:off x="0" y="1671638"/>
            <a:ext cx="12192000" cy="2138362"/>
          </a:xfrm>
          <a:prstGeom prst="rect">
            <a:avLst/>
          </a:prstGeom>
          <a:solidFill>
            <a:srgbClr val="00599C"/>
          </a:solidFill>
        </p:spPr>
        <p:txBody>
          <a:bodyPr lIns="182880" rIns="182880" anchor="ctr"/>
          <a:lstStyle>
            <a:lvl1pPr marL="0" indent="0" algn="ctr">
              <a:buNone/>
              <a:defRPr sz="4000">
                <a:solidFill>
                  <a:schemeClr val="accent6"/>
                </a:solidFill>
              </a:defRPr>
            </a:lvl1pPr>
          </a:lstStyle>
          <a:p>
            <a:pPr lvl="0"/>
            <a:r>
              <a:rPr lang="en-US" dirty="0"/>
              <a:t>Click to edit Master text styles</a:t>
            </a:r>
          </a:p>
        </p:txBody>
      </p:sp>
      <p:sp>
        <p:nvSpPr>
          <p:cNvPr id="16" name="Subtitle 3"/>
          <p:cNvSpPr>
            <a:spLocks noGrp="1"/>
          </p:cNvSpPr>
          <p:nvPr>
            <p:ph type="subTitle" idx="1"/>
          </p:nvPr>
        </p:nvSpPr>
        <p:spPr>
          <a:xfrm>
            <a:off x="609600" y="4189444"/>
            <a:ext cx="10972800" cy="431108"/>
          </a:xfrm>
          <a:prstGeom prst="rect">
            <a:avLst/>
          </a:prstGeom>
        </p:spPr>
        <p:txBody>
          <a:bodyPr anchor="ctr"/>
          <a:lstStyle>
            <a:lvl1pPr marL="0" indent="0">
              <a:buNone/>
              <a:defRPr b="1">
                <a:solidFill>
                  <a:schemeClr val="accent1"/>
                </a:solidFill>
              </a:defRPr>
            </a:lvl1pPr>
          </a:lstStyle>
          <a:p>
            <a:r>
              <a:rPr lang="en-US" dirty="0"/>
              <a:t>Click to edit Master subtitle style</a:t>
            </a:r>
          </a:p>
        </p:txBody>
      </p:sp>
      <p:sp>
        <p:nvSpPr>
          <p:cNvPr id="17" name="Text Placeholder 4"/>
          <p:cNvSpPr>
            <a:spLocks noGrp="1"/>
          </p:cNvSpPr>
          <p:nvPr>
            <p:ph type="body" sz="quarter" idx="13"/>
          </p:nvPr>
        </p:nvSpPr>
        <p:spPr>
          <a:xfrm>
            <a:off x="609600" y="4620552"/>
            <a:ext cx="10972800" cy="1295400"/>
          </a:xfrm>
          <a:prstGeom prst="rect">
            <a:avLst/>
          </a:prstGeom>
        </p:spPr>
        <p:txBody>
          <a:bodyPr/>
          <a:lstStyle>
            <a:lvl1pPr marL="0" indent="0">
              <a:buNone/>
              <a:defRPr sz="2200" i="1">
                <a:solidFill>
                  <a:schemeClr val="tx1"/>
                </a:solidFill>
              </a:defRPr>
            </a:lvl1pPr>
          </a:lstStyle>
          <a:p>
            <a:pPr lvl="0"/>
            <a:r>
              <a:rPr lang="en-US" dirty="0"/>
              <a:t>Click to edit Master text styles</a:t>
            </a:r>
          </a:p>
        </p:txBody>
      </p:sp>
      <p:sp>
        <p:nvSpPr>
          <p:cNvPr id="7" name="Text Placeholder 4"/>
          <p:cNvSpPr>
            <a:spLocks noGrp="1"/>
          </p:cNvSpPr>
          <p:nvPr>
            <p:ph type="body" sz="quarter" idx="15"/>
          </p:nvPr>
        </p:nvSpPr>
        <p:spPr>
          <a:xfrm>
            <a:off x="609600" y="6197600"/>
            <a:ext cx="10972800" cy="508000"/>
          </a:xfrm>
          <a:prstGeom prst="rect">
            <a:avLst/>
          </a:prstGeom>
        </p:spPr>
        <p:txBody>
          <a:bodyPr/>
          <a:lstStyle>
            <a:lvl1pPr marL="0" indent="0">
              <a:buNone/>
              <a:defRPr sz="1800" i="1" baseline="0">
                <a:solidFill>
                  <a:schemeClr val="tx1"/>
                </a:solidFill>
              </a:defRPr>
            </a:lvl1pPr>
          </a:lstStyle>
          <a:p>
            <a:pPr lvl="0"/>
            <a:r>
              <a:rPr lang="en-US" dirty="0"/>
              <a:t>Click to edit Master text styles</a:t>
            </a:r>
          </a:p>
        </p:txBody>
      </p:sp>
    </p:spTree>
    <p:extLst>
      <p:ext uri="{BB962C8B-B14F-4D97-AF65-F5344CB8AC3E}">
        <p14:creationId xmlns:p14="http://schemas.microsoft.com/office/powerpoint/2010/main" val="33495404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Slide 1">
    <p:spTree>
      <p:nvGrpSpPr>
        <p:cNvPr id="1" name=""/>
        <p:cNvGrpSpPr/>
        <p:nvPr/>
      </p:nvGrpSpPr>
      <p:grpSpPr>
        <a:xfrm>
          <a:off x="0" y="0"/>
          <a:ext cx="0" cy="0"/>
          <a:chOff x="0" y="0"/>
          <a:chExt cx="0" cy="0"/>
        </a:xfrm>
      </p:grpSpPr>
      <p:sp>
        <p:nvSpPr>
          <p:cNvPr id="3" name="Title 1"/>
          <p:cNvSpPr>
            <a:spLocks noGrp="1"/>
          </p:cNvSpPr>
          <p:nvPr>
            <p:ph type="title"/>
          </p:nvPr>
        </p:nvSpPr>
        <p:spPr>
          <a:xfrm>
            <a:off x="0" y="259424"/>
            <a:ext cx="12192000" cy="1069680"/>
          </a:xfrm>
          <a:prstGeom prst="rect">
            <a:avLst/>
          </a:prstGeom>
        </p:spPr>
        <p:txBody>
          <a:bodyPr anchor="ctr"/>
          <a:lstStyle>
            <a:lvl1pPr algn="ctr">
              <a:defRPr sz="4000" b="1">
                <a:solidFill>
                  <a:srgbClr val="00599C"/>
                </a:solidFill>
              </a:defRPr>
            </a:lvl1pPr>
          </a:lstStyle>
          <a:p>
            <a:r>
              <a:rPr lang="en-US" dirty="0"/>
              <a:t>Click to edit Master title style</a:t>
            </a:r>
          </a:p>
        </p:txBody>
      </p:sp>
      <p:sp>
        <p:nvSpPr>
          <p:cNvPr id="8" name="Content Placeholder 3"/>
          <p:cNvSpPr>
            <a:spLocks noGrp="1"/>
          </p:cNvSpPr>
          <p:nvPr>
            <p:ph sz="quarter" idx="14"/>
          </p:nvPr>
        </p:nvSpPr>
        <p:spPr>
          <a:xfrm>
            <a:off x="609600" y="1566751"/>
            <a:ext cx="10972800" cy="4639840"/>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7"/>
          <p:cNvSpPr>
            <a:spLocks noGrp="1"/>
          </p:cNvSpPr>
          <p:nvPr>
            <p:ph type="body" sz="quarter" idx="13"/>
          </p:nvPr>
        </p:nvSpPr>
        <p:spPr>
          <a:xfrm>
            <a:off x="0" y="6302299"/>
            <a:ext cx="12192000" cy="533399"/>
          </a:xfrm>
          <a:prstGeom prst="rect">
            <a:avLst/>
          </a:prstGeom>
        </p:spPr>
        <p:txBody>
          <a:bodyPr lIns="274320" tIns="137160" rIns="274320" bIns="137160" anchor="b"/>
          <a:lstStyle>
            <a:lvl1pPr marL="0" indent="0">
              <a:buNone/>
              <a:defRPr sz="1400" b="1" baseline="0">
                <a:solidFill>
                  <a:schemeClr val="tx1"/>
                </a:solidFill>
                <a:latin typeface="+mn-lt"/>
                <a:cs typeface="Helvetica" panose="020B0604020202020204" pitchFamily="34" charset="0"/>
              </a:defRPr>
            </a:lvl1pPr>
            <a:lvl2pPr marL="395288" indent="0">
              <a:buNone/>
              <a:defRPr sz="1400" b="1"/>
            </a:lvl2pPr>
            <a:lvl3pPr marL="801688" indent="0">
              <a:buNone/>
              <a:defRPr sz="1400" b="1"/>
            </a:lvl3pPr>
            <a:lvl4pPr marL="1196975" indent="0">
              <a:buNone/>
              <a:defRPr sz="1400" b="1"/>
            </a:lvl4pPr>
            <a:lvl5pPr marL="1601787" indent="0">
              <a:buNone/>
              <a:defRPr sz="1400" b="1"/>
            </a:lvl5pPr>
          </a:lstStyle>
          <a:p>
            <a:pPr lvl="0"/>
            <a:r>
              <a:rPr lang="en-US" dirty="0"/>
              <a:t>Click to edit Master text styles</a:t>
            </a:r>
          </a:p>
        </p:txBody>
      </p:sp>
    </p:spTree>
    <p:extLst>
      <p:ext uri="{BB962C8B-B14F-4D97-AF65-F5344CB8AC3E}">
        <p14:creationId xmlns:p14="http://schemas.microsoft.com/office/powerpoint/2010/main" val="2583286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B928810-DA6E-89D1-0245-996C3A1237F5}"/>
              </a:ext>
            </a:extLst>
          </p:cNvPr>
          <p:cNvPicPr>
            <a:picLocks noChangeAspect="1"/>
          </p:cNvPicPr>
          <p:nvPr userDrawn="1"/>
        </p:nvPicPr>
        <p:blipFill>
          <a:blip r:embed="rId2"/>
          <a:stretch>
            <a:fillRect/>
          </a:stretch>
        </p:blipFill>
        <p:spPr>
          <a:xfrm>
            <a:off x="0" y="-1"/>
            <a:ext cx="12192000" cy="975360"/>
          </a:xfrm>
          <a:prstGeom prst="rect">
            <a:avLst/>
          </a:prstGeom>
        </p:spPr>
      </p:pic>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2" name="Picture 1">
            <a:extLst>
              <a:ext uri="{FF2B5EF4-FFF2-40B4-BE49-F238E27FC236}">
                <a16:creationId xmlns:a16="http://schemas.microsoft.com/office/drawing/2014/main" id="{B8243155-C1BE-4C8F-A1B8-E05BE1DC5B6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417733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98024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405561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2"/>
              </a:buClr>
              <a:buSzPct val="100000"/>
              <a:buFont typeface="Arial" panose="020B0604020202020204" pitchFamily="34" charset="0"/>
              <a:buChar char="•"/>
              <a:defRPr/>
            </a:lvl1pPr>
            <a:lvl2pPr marL="685800" indent="-228600">
              <a:buClr>
                <a:schemeClr val="accent2"/>
              </a:buClr>
              <a:buSzPct val="100000"/>
              <a:buFont typeface="Arial" panose="020B0604020202020204" pitchFamily="34" charset="0"/>
              <a:buChar char="•"/>
              <a:defRPr/>
            </a:lvl2pPr>
            <a:lvl3pPr marL="1143000" indent="-228600">
              <a:buClr>
                <a:schemeClr val="accent2"/>
              </a:buClr>
              <a:buSzPct val="100000"/>
              <a:buFont typeface="Arial" panose="020B0604020202020204" pitchFamily="34" charset="0"/>
              <a:buChar char="•"/>
              <a:defRPr/>
            </a:lvl3pPr>
            <a:lvl4pPr marL="1600200" indent="-228600">
              <a:buClr>
                <a:schemeClr val="accent2"/>
              </a:buClr>
              <a:buSzPct val="100000"/>
              <a:buFont typeface="Arial" panose="020B0604020202020204" pitchFamily="34" charset="0"/>
              <a:buChar char="•"/>
              <a:defRPr/>
            </a:lvl4pPr>
            <a:lvl5pPr marL="2057400" indent="-228600">
              <a:buClr>
                <a:schemeClr val="accent2"/>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4"/>
              </a:buClr>
              <a:buFont typeface="Arial" panose="020B0604020202020204" pitchFamily="34" charset="0"/>
              <a:buChar char="•"/>
              <a:defRPr/>
            </a:lvl1pPr>
            <a:lvl2pPr marL="685800" indent="-228600">
              <a:buClr>
                <a:schemeClr val="accent4"/>
              </a:buClr>
              <a:buFont typeface="Arial" panose="020B0604020202020204" pitchFamily="34" charset="0"/>
              <a:buChar char="•"/>
              <a:defRPr/>
            </a:lvl2pPr>
            <a:lvl3pPr marL="1143000" indent="-228600">
              <a:buClr>
                <a:schemeClr val="accent4"/>
              </a:buClr>
              <a:buFont typeface="Arial" panose="020B0604020202020204" pitchFamily="34" charset="0"/>
              <a:buChar char="•"/>
              <a:defRPr/>
            </a:lvl3pPr>
            <a:lvl4pPr marL="1600200" indent="-228600">
              <a:buClr>
                <a:schemeClr val="accent4"/>
              </a:buClr>
              <a:buFont typeface="Arial" panose="020B0604020202020204" pitchFamily="34" charset="0"/>
              <a:buChar char="•"/>
              <a:defRPr/>
            </a:lvl4pPr>
            <a:lvl5pPr marL="2057400" indent="-228600">
              <a:buClr>
                <a:schemeClr val="accent4"/>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798561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476485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68616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807033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345428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7" name="Rectangle 6">
            <a:extLst>
              <a:ext uri="{FF2B5EF4-FFF2-40B4-BE49-F238E27FC236}">
                <a16:creationId xmlns:a16="http://schemas.microsoft.com/office/drawing/2014/main" id="{28BAFC7C-C4EC-4B09-AB0B-7ABA6DA3C09F}"/>
              </a:ext>
            </a:extLst>
          </p:cNvPr>
          <p:cNvSpPr/>
          <p:nvPr/>
        </p:nvSpPr>
        <p:spPr>
          <a:xfrm>
            <a:off x="0" y="0"/>
            <a:ext cx="12192000" cy="106681"/>
          </a:xfrm>
          <a:prstGeom prst="rect">
            <a:avLst/>
          </a:prstGeom>
          <a:gradFill>
            <a:gsLst>
              <a:gs pos="0">
                <a:srgbClr val="898CAD"/>
              </a:gs>
              <a:gs pos="100000">
                <a:srgbClr val="1C2463"/>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258525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1"/>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bg1">
            <a:lumMod val="65000"/>
          </a:schemeClr>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2"/>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1182A6F-3FE8-F0C6-2AC4-8E6FBB761CA8}"/>
              </a:ext>
            </a:extLst>
          </p:cNvPr>
          <p:cNvSpPr>
            <a:spLocks noGrp="1"/>
          </p:cNvSpPr>
          <p:nvPr>
            <p:ph type="title"/>
          </p:nvPr>
        </p:nvSpPr>
        <p:spPr/>
        <p:txBody>
          <a:bodyPr>
            <a:normAutofit/>
          </a:bodyPr>
          <a:lstStyle/>
          <a:p>
            <a:r>
              <a:rPr lang="en-US" sz="3200" dirty="0"/>
              <a:t>Case Discussion</a:t>
            </a:r>
            <a:br>
              <a:rPr lang="en-US" dirty="0"/>
            </a:br>
            <a:r>
              <a:rPr lang="en-US" dirty="0"/>
              <a:t>Is It Bipolar Depression or MDD? Diagnostic Criteria</a:t>
            </a:r>
            <a:br>
              <a:rPr lang="en-US" dirty="0"/>
            </a:br>
            <a:endParaRPr lang="en-US" dirty="0"/>
          </a:p>
        </p:txBody>
      </p:sp>
      <p:sp>
        <p:nvSpPr>
          <p:cNvPr id="11" name="Text Placeholder 3">
            <a:extLst>
              <a:ext uri="{FF2B5EF4-FFF2-40B4-BE49-F238E27FC236}">
                <a16:creationId xmlns:a16="http://schemas.microsoft.com/office/drawing/2014/main" id="{43EE3CB3-D888-16F0-7C26-6F4EC3CE1E2E}"/>
              </a:ext>
            </a:extLst>
          </p:cNvPr>
          <p:cNvSpPr>
            <a:spLocks noGrp="1"/>
          </p:cNvSpPr>
          <p:nvPr>
            <p:ph type="body" idx="1"/>
          </p:nvPr>
        </p:nvSpPr>
        <p:spPr bwMode="auto">
          <a:xfrm>
            <a:off x="609601" y="4589463"/>
            <a:ext cx="5484875" cy="1500187"/>
          </a:xfrm>
          <a:noFill/>
          <a:ln>
            <a:miter lim="800000"/>
            <a:headEnd/>
            <a:tailEnd/>
          </a:ln>
        </p:spPr>
        <p:txBody>
          <a:bodyPr vert="horz" wrap="square" lIns="91440" tIns="45720" rIns="91440" bIns="45720" numCol="1" anchor="t" anchorCtr="0" compatLnSpc="1">
            <a:prstTxWarp prst="textNoShape">
              <a:avLst/>
            </a:prstTxWarp>
            <a:normAutofit/>
          </a:bodyPr>
          <a:lstStyle/>
          <a:p>
            <a:pPr>
              <a:spcBef>
                <a:spcPts val="600"/>
              </a:spcBef>
            </a:pPr>
            <a:r>
              <a:rPr lang="en-US" sz="1600" i="0" dirty="0"/>
              <a:t>Joseph Frederic Goldberg, MD</a:t>
            </a:r>
          </a:p>
          <a:p>
            <a:pPr>
              <a:spcBef>
                <a:spcPts val="600"/>
              </a:spcBef>
            </a:pPr>
            <a:r>
              <a:rPr lang="en-US" sz="1600" i="0" dirty="0"/>
              <a:t>Clinical Professor of Psychiatry</a:t>
            </a:r>
          </a:p>
          <a:p>
            <a:pPr>
              <a:spcBef>
                <a:spcPts val="600"/>
              </a:spcBef>
            </a:pPr>
            <a:r>
              <a:rPr lang="en-US" sz="1600" i="0" dirty="0"/>
              <a:t>Icahn School of Medicine at Mount Sinai</a:t>
            </a:r>
          </a:p>
          <a:p>
            <a:pPr>
              <a:spcBef>
                <a:spcPts val="600"/>
              </a:spcBef>
            </a:pPr>
            <a:r>
              <a:rPr lang="en-US" sz="1600" i="0" dirty="0"/>
              <a:t>New York, NY</a:t>
            </a:r>
          </a:p>
        </p:txBody>
      </p:sp>
      <p:sp>
        <p:nvSpPr>
          <p:cNvPr id="12" name="TextBox 11">
            <a:extLst>
              <a:ext uri="{FF2B5EF4-FFF2-40B4-BE49-F238E27FC236}">
                <a16:creationId xmlns:a16="http://schemas.microsoft.com/office/drawing/2014/main" id="{2FE394CF-982C-33CA-8B31-CB7B47052A1E}"/>
              </a:ext>
            </a:extLst>
          </p:cNvPr>
          <p:cNvSpPr txBox="1"/>
          <p:nvPr/>
        </p:nvSpPr>
        <p:spPr>
          <a:xfrm>
            <a:off x="6094476" y="4547076"/>
            <a:ext cx="6094476" cy="1308050"/>
          </a:xfrm>
          <a:prstGeom prst="rect">
            <a:avLst/>
          </a:prstGeom>
          <a:noFill/>
        </p:spPr>
        <p:txBody>
          <a:bodyPr wrap="square">
            <a:spAutoFit/>
          </a:bodyPr>
          <a:lstStyle/>
          <a:p>
            <a:pPr>
              <a:spcBef>
                <a:spcPts val="600"/>
              </a:spcBef>
            </a:pPr>
            <a:r>
              <a:rPr lang="en-US" sz="1600" dirty="0">
                <a:latin typeface="+mn-lt"/>
              </a:rPr>
              <a:t>Manpreet Kaur Singh, MD MS </a:t>
            </a:r>
          </a:p>
          <a:p>
            <a:pPr>
              <a:spcBef>
                <a:spcPts val="600"/>
              </a:spcBef>
            </a:pPr>
            <a:r>
              <a:rPr lang="en-US" sz="1600" dirty="0">
                <a:latin typeface="+mn-lt"/>
              </a:rPr>
              <a:t>Associate Professor of Psychiatry and Behavioral Sciences</a:t>
            </a:r>
          </a:p>
          <a:p>
            <a:pPr>
              <a:spcBef>
                <a:spcPts val="600"/>
              </a:spcBef>
            </a:pPr>
            <a:r>
              <a:rPr lang="en-US" sz="1600" dirty="0">
                <a:latin typeface="+mn-lt"/>
              </a:rPr>
              <a:t>Stanford University</a:t>
            </a:r>
          </a:p>
          <a:p>
            <a:pPr>
              <a:spcBef>
                <a:spcPts val="600"/>
              </a:spcBef>
            </a:pPr>
            <a:r>
              <a:rPr lang="en-US" sz="1600" dirty="0">
                <a:latin typeface="+mn-lt"/>
              </a:rPr>
              <a:t>Stanford, CA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bwMode="auto">
          <a:noFill/>
          <a:ln>
            <a:miter lim="800000"/>
            <a:headEnd/>
            <a:tailEnd/>
          </a:ln>
        </p:spPr>
        <p:txBody>
          <a:bodyPr vert="horz" wrap="square" lIns="91440" tIns="45720" rIns="91440" bIns="45720" numCol="1" anchorCtr="0" compatLnSpc="1">
            <a:prstTxWarp prst="textNoShape">
              <a:avLst/>
            </a:prstTxWarp>
          </a:bodyPr>
          <a:lstStyle/>
          <a:p>
            <a:r>
              <a:rPr lang="en-US" dirty="0"/>
              <a:t>Cardinal Symptoms</a:t>
            </a:r>
          </a:p>
        </p:txBody>
      </p:sp>
      <p:sp>
        <p:nvSpPr>
          <p:cNvPr id="3" name="Content Placeholder 2"/>
          <p:cNvSpPr>
            <a:spLocks noGrp="1"/>
          </p:cNvSpPr>
          <p:nvPr>
            <p:ph sz="quarter" idx="4294967295"/>
          </p:nvPr>
        </p:nvSpPr>
        <p:spPr>
          <a:xfrm>
            <a:off x="577519" y="1458913"/>
            <a:ext cx="5443788" cy="4640262"/>
          </a:xfrm>
        </p:spPr>
        <p:txBody>
          <a:bodyPr/>
          <a:lstStyle/>
          <a:p>
            <a:pPr marL="0" indent="0" fontAlgn="auto">
              <a:spcAft>
                <a:spcPts val="0"/>
              </a:spcAft>
              <a:buFont typeface="Arial"/>
              <a:buNone/>
              <a:defRPr/>
            </a:pPr>
            <a:r>
              <a:rPr lang="en-US" dirty="0">
                <a:solidFill>
                  <a:srgbClr val="000000"/>
                </a:solidFill>
                <a:highlight>
                  <a:srgbClr val="FFFFFF"/>
                </a:highlight>
                <a:ea typeface="Times New Roman" panose="02020603050405020304" pitchFamily="18" charset="0"/>
              </a:rPr>
              <a:t>Mood was described </a:t>
            </a:r>
            <a:r>
              <a:rPr lang="en-US" dirty="0">
                <a:highlight>
                  <a:srgbClr val="FFFFFF"/>
                </a:highlight>
                <a:ea typeface="Times New Roman" panose="02020603050405020304" pitchFamily="18" charset="0"/>
              </a:rPr>
              <a:t>both as sad, couldn’t get out of bed, suicidal, and simultaneously elevated, high, “jumbled” with “mind fogging” and high energy when she finds herself saying and doing impulsive things </a:t>
            </a:r>
          </a:p>
          <a:p>
            <a:pPr marL="0" indent="0" fontAlgn="auto">
              <a:spcAft>
                <a:spcPts val="0"/>
              </a:spcAft>
              <a:buFont typeface="Arial"/>
              <a:buNone/>
              <a:defRPr/>
            </a:pPr>
            <a:endParaRPr lang="en-US" dirty="0">
              <a:highlight>
                <a:srgbClr val="FFFFFF"/>
              </a:highlight>
              <a:ea typeface="Times New Roman" panose="02020603050405020304" pitchFamily="18" charset="0"/>
            </a:endParaRPr>
          </a:p>
          <a:p>
            <a:pPr marL="0" indent="0" fontAlgn="auto">
              <a:spcAft>
                <a:spcPts val="0"/>
              </a:spcAft>
              <a:buFont typeface="Arial"/>
              <a:buNone/>
              <a:defRPr/>
            </a:pPr>
            <a:r>
              <a:rPr lang="en-US" dirty="0">
                <a:highlight>
                  <a:srgbClr val="FFFFFF"/>
                </a:highlight>
                <a:ea typeface="Times New Roman" panose="02020603050405020304" pitchFamily="18" charset="0"/>
              </a:rPr>
              <a:t>Has gone a week and sometimes longer, with elevated/explosive mood every day for most of the day in addition to DIGFAST</a:t>
            </a:r>
          </a:p>
          <a:p>
            <a:pPr marL="0" indent="0" fontAlgn="auto">
              <a:spcAft>
                <a:spcPts val="0"/>
              </a:spcAft>
              <a:buFont typeface="Arial"/>
              <a:buNone/>
              <a:defRPr/>
            </a:pPr>
            <a:endParaRPr lang="en-US" dirty="0">
              <a:highlight>
                <a:srgbClr val="FFFFFF"/>
              </a:highlight>
              <a:ea typeface="Times New Roman" panose="02020603050405020304" pitchFamily="18" charset="0"/>
            </a:endParaRPr>
          </a:p>
          <a:p>
            <a:pPr fontAlgn="auto">
              <a:spcAft>
                <a:spcPts val="0"/>
              </a:spcAft>
              <a:buFont typeface="Arial"/>
              <a:buChar char="•"/>
              <a:defRPr/>
            </a:pPr>
            <a:endParaRPr lang="en-US" dirty="0"/>
          </a:p>
        </p:txBody>
      </p:sp>
      <p:sp>
        <p:nvSpPr>
          <p:cNvPr id="24612" name="Line 36"/>
          <p:cNvSpPr>
            <a:spLocks noChangeShapeType="1"/>
          </p:cNvSpPr>
          <p:nvPr/>
        </p:nvSpPr>
        <p:spPr bwMode="auto">
          <a:xfrm>
            <a:off x="2243138" y="1536700"/>
            <a:ext cx="0" cy="0"/>
          </a:xfrm>
          <a:prstGeom prst="line">
            <a:avLst/>
          </a:prstGeom>
          <a:noFill/>
          <a:ln w="9525">
            <a:solidFill>
              <a:schemeClr val="tx1"/>
            </a:solidFill>
            <a:round/>
            <a:headEnd/>
            <a:tailEnd/>
          </a:ln>
          <a:effectLst/>
        </p:spPr>
        <p:txBody>
          <a:bodyPr/>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bwMode="auto">
          <a:noFill/>
          <a:ln>
            <a:miter lim="800000"/>
            <a:headEnd/>
            <a:tailEnd/>
          </a:ln>
        </p:spPr>
        <p:txBody>
          <a:bodyPr vert="horz" wrap="square" lIns="91440" tIns="45720" rIns="91440" bIns="45720" numCol="1" anchorCtr="0" compatLnSpc="1">
            <a:prstTxWarp prst="textNoShape">
              <a:avLst/>
            </a:prstTxWarp>
          </a:bodyPr>
          <a:lstStyle/>
          <a:p>
            <a:r>
              <a:rPr lang="en-US" dirty="0"/>
              <a:t>Cardinal Symptoms</a:t>
            </a:r>
          </a:p>
        </p:txBody>
      </p:sp>
      <p:sp>
        <p:nvSpPr>
          <p:cNvPr id="3" name="Content Placeholder 2"/>
          <p:cNvSpPr>
            <a:spLocks noGrp="1"/>
          </p:cNvSpPr>
          <p:nvPr>
            <p:ph sz="quarter" idx="4294967295"/>
          </p:nvPr>
        </p:nvSpPr>
        <p:spPr>
          <a:xfrm>
            <a:off x="577519" y="1458913"/>
            <a:ext cx="5443788" cy="4640262"/>
          </a:xfrm>
        </p:spPr>
        <p:txBody>
          <a:bodyPr/>
          <a:lstStyle/>
          <a:p>
            <a:pPr marL="0" indent="0" fontAlgn="auto">
              <a:spcAft>
                <a:spcPts val="0"/>
              </a:spcAft>
              <a:buFont typeface="Arial"/>
              <a:buNone/>
              <a:defRPr/>
            </a:pPr>
            <a:r>
              <a:rPr lang="en-US" dirty="0">
                <a:solidFill>
                  <a:srgbClr val="000000"/>
                </a:solidFill>
                <a:highlight>
                  <a:srgbClr val="FFFFFF"/>
                </a:highlight>
                <a:ea typeface="Times New Roman" panose="02020603050405020304" pitchFamily="18" charset="0"/>
              </a:rPr>
              <a:t>Mood was described </a:t>
            </a:r>
            <a:r>
              <a:rPr lang="en-US" dirty="0">
                <a:highlight>
                  <a:srgbClr val="FFFFFF"/>
                </a:highlight>
                <a:ea typeface="Times New Roman" panose="02020603050405020304" pitchFamily="18" charset="0"/>
              </a:rPr>
              <a:t>both as sad, couldn’t get out of bed, suicidal, and simultaneously elevated, high, “jumbled” with “mind fogging” and high energy when she finds herself saying and doing impulsive things </a:t>
            </a:r>
          </a:p>
          <a:p>
            <a:pPr marL="0" indent="0" fontAlgn="auto">
              <a:spcAft>
                <a:spcPts val="0"/>
              </a:spcAft>
              <a:buFont typeface="Arial"/>
              <a:buNone/>
              <a:defRPr/>
            </a:pPr>
            <a:endParaRPr lang="en-US" dirty="0">
              <a:highlight>
                <a:srgbClr val="FFFFFF"/>
              </a:highlight>
              <a:ea typeface="Times New Roman" panose="02020603050405020304" pitchFamily="18" charset="0"/>
            </a:endParaRPr>
          </a:p>
          <a:p>
            <a:pPr marL="0" indent="0" fontAlgn="auto">
              <a:spcAft>
                <a:spcPts val="0"/>
              </a:spcAft>
              <a:buFont typeface="Arial"/>
              <a:buNone/>
              <a:defRPr/>
            </a:pPr>
            <a:r>
              <a:rPr lang="en-US" dirty="0">
                <a:highlight>
                  <a:srgbClr val="FFFFFF"/>
                </a:highlight>
                <a:ea typeface="Times New Roman" panose="02020603050405020304" pitchFamily="18" charset="0"/>
              </a:rPr>
              <a:t>Has gone a week and sometimes longer, with elevated/explosive mood every day for most of the day in addition to DIGFAST</a:t>
            </a:r>
          </a:p>
          <a:p>
            <a:pPr marL="0" indent="0" fontAlgn="auto">
              <a:spcAft>
                <a:spcPts val="0"/>
              </a:spcAft>
              <a:buFont typeface="Arial"/>
              <a:buNone/>
              <a:defRPr/>
            </a:pPr>
            <a:endParaRPr lang="en-US" dirty="0">
              <a:highlight>
                <a:srgbClr val="FFFFFF"/>
              </a:highlight>
              <a:ea typeface="Times New Roman" panose="02020603050405020304" pitchFamily="18" charset="0"/>
            </a:endParaRPr>
          </a:p>
          <a:p>
            <a:pPr fontAlgn="auto">
              <a:spcAft>
                <a:spcPts val="0"/>
              </a:spcAft>
              <a:buFont typeface="Arial"/>
              <a:buChar char="•"/>
              <a:defRPr/>
            </a:pPr>
            <a:endParaRPr lang="en-US" dirty="0"/>
          </a:p>
        </p:txBody>
      </p:sp>
      <p:graphicFrame>
        <p:nvGraphicFramePr>
          <p:cNvPr id="8" name="Table 10"/>
          <p:cNvGraphicFramePr>
            <a:graphicFrameLocks/>
          </p:cNvGraphicFramePr>
          <p:nvPr/>
        </p:nvGraphicFramePr>
        <p:xfrm>
          <a:off x="6434558" y="1050925"/>
          <a:ext cx="5108638" cy="5217160"/>
        </p:xfrm>
        <a:graphic>
          <a:graphicData uri="http://schemas.openxmlformats.org/drawingml/2006/table">
            <a:tbl>
              <a:tblPr firstRow="1" bandRow="1">
                <a:tableStyleId>{5C22544A-7EE6-4342-B048-85BDC9FD1C3A}</a:tableStyleId>
              </a:tblPr>
              <a:tblGrid>
                <a:gridCol w="1223278">
                  <a:extLst>
                    <a:ext uri="{9D8B030D-6E8A-4147-A177-3AD203B41FA5}">
                      <a16:colId xmlns:a16="http://schemas.microsoft.com/office/drawing/2014/main" val="20000"/>
                    </a:ext>
                  </a:extLst>
                </a:gridCol>
                <a:gridCol w="3885360">
                  <a:extLst>
                    <a:ext uri="{9D8B030D-6E8A-4147-A177-3AD203B41FA5}">
                      <a16:colId xmlns:a16="http://schemas.microsoft.com/office/drawing/2014/main" val="20001"/>
                    </a:ext>
                  </a:extLst>
                </a:gridCol>
              </a:tblGrid>
              <a:tr h="370840">
                <a:tc>
                  <a:txBody>
                    <a:bodyPr/>
                    <a:lstStyle/>
                    <a:p>
                      <a:pPr algn="ctr"/>
                      <a:r>
                        <a:rPr lang="en-US" dirty="0"/>
                        <a:t>Letter</a:t>
                      </a:r>
                    </a:p>
                  </a:txBody>
                  <a:tcPr/>
                </a:tc>
                <a:tc>
                  <a:txBody>
                    <a:bodyPr/>
                    <a:lstStyle/>
                    <a:p>
                      <a:r>
                        <a:rPr lang="en-US" dirty="0"/>
                        <a:t>Symptom</a:t>
                      </a:r>
                    </a:p>
                  </a:txBody>
                  <a:tcPr/>
                </a:tc>
                <a:extLst>
                  <a:ext uri="{0D108BD9-81ED-4DB2-BD59-A6C34878D82A}">
                    <a16:rowId xmlns:a16="http://schemas.microsoft.com/office/drawing/2014/main" val="10000"/>
                  </a:ext>
                </a:extLst>
              </a:tr>
              <a:tr h="370840">
                <a:tc>
                  <a:txBody>
                    <a:bodyPr/>
                    <a:lstStyle/>
                    <a:p>
                      <a:pPr algn="ctr"/>
                      <a:r>
                        <a:rPr lang="en-US" sz="3600" b="1" dirty="0">
                          <a:solidFill>
                            <a:schemeClr val="accent1">
                              <a:lumMod val="60000"/>
                              <a:lumOff val="40000"/>
                            </a:schemeClr>
                          </a:solidFill>
                        </a:rPr>
                        <a:t>D</a:t>
                      </a:r>
                    </a:p>
                  </a:txBody>
                  <a:tcPr/>
                </a:tc>
                <a:tc>
                  <a:txBody>
                    <a:bodyPr/>
                    <a:lstStyle/>
                    <a:p>
                      <a:r>
                        <a:rPr lang="en-US" sz="2400" dirty="0"/>
                        <a:t>Distractibility</a:t>
                      </a:r>
                    </a:p>
                  </a:txBody>
                  <a:tcPr/>
                </a:tc>
                <a:extLst>
                  <a:ext uri="{0D108BD9-81ED-4DB2-BD59-A6C34878D82A}">
                    <a16:rowId xmlns:a16="http://schemas.microsoft.com/office/drawing/2014/main" val="10001"/>
                  </a:ext>
                </a:extLst>
              </a:tr>
              <a:tr h="370840">
                <a:tc>
                  <a:txBody>
                    <a:bodyPr/>
                    <a:lstStyle/>
                    <a:p>
                      <a:pPr algn="ctr"/>
                      <a:r>
                        <a:rPr lang="en-US" sz="3600" b="1" dirty="0">
                          <a:solidFill>
                            <a:schemeClr val="accent1">
                              <a:lumMod val="60000"/>
                              <a:lumOff val="40000"/>
                            </a:schemeClr>
                          </a:solidFill>
                        </a:rPr>
                        <a:t>I</a:t>
                      </a:r>
                    </a:p>
                  </a:txBody>
                  <a:tcPr/>
                </a:tc>
                <a:tc>
                  <a:txBody>
                    <a:bodyPr/>
                    <a:lstStyle/>
                    <a:p>
                      <a:r>
                        <a:rPr lang="en-US" sz="2400" dirty="0"/>
                        <a:t>Increased goal directed activity</a:t>
                      </a:r>
                    </a:p>
                  </a:txBody>
                  <a:tcPr/>
                </a:tc>
                <a:extLst>
                  <a:ext uri="{0D108BD9-81ED-4DB2-BD59-A6C34878D82A}">
                    <a16:rowId xmlns:a16="http://schemas.microsoft.com/office/drawing/2014/main" val="10002"/>
                  </a:ext>
                </a:extLst>
              </a:tr>
              <a:tr h="370840">
                <a:tc>
                  <a:txBody>
                    <a:bodyPr/>
                    <a:lstStyle/>
                    <a:p>
                      <a:pPr algn="ctr"/>
                      <a:r>
                        <a:rPr lang="en-US" sz="3600" b="1" dirty="0">
                          <a:solidFill>
                            <a:schemeClr val="accent1">
                              <a:lumMod val="60000"/>
                              <a:lumOff val="40000"/>
                            </a:schemeClr>
                          </a:solidFill>
                        </a:rPr>
                        <a:t>G</a:t>
                      </a:r>
                    </a:p>
                  </a:txBody>
                  <a:tcPr/>
                </a:tc>
                <a:tc>
                  <a:txBody>
                    <a:bodyPr/>
                    <a:lstStyle/>
                    <a:p>
                      <a:r>
                        <a:rPr lang="en-US" sz="2400" dirty="0"/>
                        <a:t>Grandiosity </a:t>
                      </a:r>
                    </a:p>
                  </a:txBody>
                  <a:tcPr/>
                </a:tc>
                <a:extLst>
                  <a:ext uri="{0D108BD9-81ED-4DB2-BD59-A6C34878D82A}">
                    <a16:rowId xmlns:a16="http://schemas.microsoft.com/office/drawing/2014/main" val="10003"/>
                  </a:ext>
                </a:extLst>
              </a:tr>
              <a:tr h="370840">
                <a:tc>
                  <a:txBody>
                    <a:bodyPr/>
                    <a:lstStyle/>
                    <a:p>
                      <a:pPr algn="ctr"/>
                      <a:r>
                        <a:rPr lang="en-US" sz="3600" b="1" dirty="0">
                          <a:solidFill>
                            <a:schemeClr val="accent1">
                              <a:lumMod val="60000"/>
                              <a:lumOff val="40000"/>
                            </a:schemeClr>
                          </a:solidFill>
                        </a:rPr>
                        <a:t>F</a:t>
                      </a:r>
                    </a:p>
                  </a:txBody>
                  <a:tcPr/>
                </a:tc>
                <a:tc>
                  <a:txBody>
                    <a:bodyPr/>
                    <a:lstStyle/>
                    <a:p>
                      <a:r>
                        <a:rPr lang="en-US" sz="2400" dirty="0"/>
                        <a:t>Flight of ideas</a:t>
                      </a:r>
                    </a:p>
                  </a:txBody>
                  <a:tcPr/>
                </a:tc>
                <a:extLst>
                  <a:ext uri="{0D108BD9-81ED-4DB2-BD59-A6C34878D82A}">
                    <a16:rowId xmlns:a16="http://schemas.microsoft.com/office/drawing/2014/main" val="10004"/>
                  </a:ext>
                </a:extLst>
              </a:tr>
              <a:tr h="370840">
                <a:tc>
                  <a:txBody>
                    <a:bodyPr/>
                    <a:lstStyle/>
                    <a:p>
                      <a:pPr algn="ctr"/>
                      <a:r>
                        <a:rPr lang="en-US" sz="3600" b="1" dirty="0">
                          <a:solidFill>
                            <a:schemeClr val="accent1">
                              <a:lumMod val="60000"/>
                              <a:lumOff val="40000"/>
                            </a:schemeClr>
                          </a:solidFill>
                        </a:rPr>
                        <a:t>A</a:t>
                      </a:r>
                    </a:p>
                  </a:txBody>
                  <a:tcPr/>
                </a:tc>
                <a:tc>
                  <a:txBody>
                    <a:bodyPr/>
                    <a:lstStyle/>
                    <a:p>
                      <a:r>
                        <a:rPr lang="en-US" sz="2400" dirty="0"/>
                        <a:t>Accelerated speech</a:t>
                      </a:r>
                    </a:p>
                  </a:txBody>
                  <a:tcPr/>
                </a:tc>
                <a:extLst>
                  <a:ext uri="{0D108BD9-81ED-4DB2-BD59-A6C34878D82A}">
                    <a16:rowId xmlns:a16="http://schemas.microsoft.com/office/drawing/2014/main" val="10005"/>
                  </a:ext>
                </a:extLst>
              </a:tr>
              <a:tr h="370840">
                <a:tc>
                  <a:txBody>
                    <a:bodyPr/>
                    <a:lstStyle/>
                    <a:p>
                      <a:pPr algn="ctr"/>
                      <a:r>
                        <a:rPr lang="en-US" sz="3600" b="1" dirty="0">
                          <a:solidFill>
                            <a:schemeClr val="accent1">
                              <a:lumMod val="60000"/>
                              <a:lumOff val="40000"/>
                            </a:schemeClr>
                          </a:solidFill>
                        </a:rPr>
                        <a:t>S</a:t>
                      </a:r>
                    </a:p>
                  </a:txBody>
                  <a:tcPr/>
                </a:tc>
                <a:tc>
                  <a:txBody>
                    <a:bodyPr/>
                    <a:lstStyle/>
                    <a:p>
                      <a:r>
                        <a:rPr lang="en-US" sz="2400" dirty="0"/>
                        <a:t>Sleep, decreased need</a:t>
                      </a:r>
                    </a:p>
                  </a:txBody>
                  <a:tcPr/>
                </a:tc>
                <a:extLst>
                  <a:ext uri="{0D108BD9-81ED-4DB2-BD59-A6C34878D82A}">
                    <a16:rowId xmlns:a16="http://schemas.microsoft.com/office/drawing/2014/main" val="10006"/>
                  </a:ext>
                </a:extLst>
              </a:tr>
              <a:tr h="370840">
                <a:tc>
                  <a:txBody>
                    <a:bodyPr/>
                    <a:lstStyle/>
                    <a:p>
                      <a:pPr algn="ctr"/>
                      <a:r>
                        <a:rPr lang="en-US" sz="3600" b="1" dirty="0">
                          <a:solidFill>
                            <a:schemeClr val="accent1">
                              <a:lumMod val="60000"/>
                              <a:lumOff val="40000"/>
                            </a:schemeClr>
                          </a:solidFill>
                        </a:rPr>
                        <a:t>T</a:t>
                      </a:r>
                    </a:p>
                  </a:txBody>
                  <a:tcPr/>
                </a:tc>
                <a:tc>
                  <a:txBody>
                    <a:bodyPr/>
                    <a:lstStyle/>
                    <a:p>
                      <a:r>
                        <a:rPr lang="en-US" sz="2400" dirty="0"/>
                        <a:t>Trouble (indiscretion, impulsivity, hypersexuality)</a:t>
                      </a:r>
                    </a:p>
                  </a:txBody>
                  <a:tcPr/>
                </a:tc>
                <a:extLst>
                  <a:ext uri="{0D108BD9-81ED-4DB2-BD59-A6C34878D82A}">
                    <a16:rowId xmlns:a16="http://schemas.microsoft.com/office/drawing/2014/main" val="10007"/>
                  </a:ext>
                </a:extLst>
              </a:tr>
            </a:tbl>
          </a:graphicData>
        </a:graphic>
      </p:graphicFrame>
      <p:sp>
        <p:nvSpPr>
          <p:cNvPr id="24612" name="Line 36"/>
          <p:cNvSpPr>
            <a:spLocks noChangeShapeType="1"/>
          </p:cNvSpPr>
          <p:nvPr/>
        </p:nvSpPr>
        <p:spPr bwMode="auto">
          <a:xfrm>
            <a:off x="2243138" y="1536700"/>
            <a:ext cx="0" cy="0"/>
          </a:xfrm>
          <a:prstGeom prst="line">
            <a:avLst/>
          </a:prstGeom>
          <a:noFill/>
          <a:ln w="9525">
            <a:solidFill>
              <a:schemeClr val="tx1"/>
            </a:solidFill>
            <a:round/>
            <a:headEnd/>
            <a:tailEnd/>
          </a:ln>
          <a:effectLst/>
        </p:spPr>
        <p:txBody>
          <a:bodyPr/>
          <a:lstStyle/>
          <a:p>
            <a:endParaRPr lang="en-US"/>
          </a:p>
        </p:txBody>
      </p:sp>
    </p:spTree>
    <p:extLst>
      <p:ext uri="{BB962C8B-B14F-4D97-AF65-F5344CB8AC3E}">
        <p14:creationId xmlns:p14="http://schemas.microsoft.com/office/powerpoint/2010/main" val="19395748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1212-E5D8-EA45-D798-55780A39B753}"/>
              </a:ext>
            </a:extLst>
          </p:cNvPr>
          <p:cNvSpPr>
            <a:spLocks noGrp="1"/>
          </p:cNvSpPr>
          <p:nvPr>
            <p:ph type="title"/>
          </p:nvPr>
        </p:nvSpPr>
        <p:spPr/>
        <p:txBody>
          <a:bodyPr/>
          <a:lstStyle/>
          <a:p>
            <a:r>
              <a:rPr lang="en-US" dirty="0"/>
              <a:t>Screening for Mania Symptoms</a:t>
            </a:r>
          </a:p>
        </p:txBody>
      </p:sp>
      <p:sp>
        <p:nvSpPr>
          <p:cNvPr id="3" name="Content Placeholder 2">
            <a:extLst>
              <a:ext uri="{FF2B5EF4-FFF2-40B4-BE49-F238E27FC236}">
                <a16:creationId xmlns:a16="http://schemas.microsoft.com/office/drawing/2014/main" id="{4624A17E-0EDB-4E9A-07A9-3AAC53F1852B}"/>
              </a:ext>
            </a:extLst>
          </p:cNvPr>
          <p:cNvSpPr>
            <a:spLocks noGrp="1"/>
          </p:cNvSpPr>
          <p:nvPr>
            <p:ph sz="half" idx="1"/>
          </p:nvPr>
        </p:nvSpPr>
        <p:spPr>
          <a:xfrm>
            <a:off x="609600" y="1239619"/>
            <a:ext cx="5181600" cy="4680672"/>
          </a:xfrm>
        </p:spPr>
        <p:txBody>
          <a:bodyPr>
            <a:normAutofit/>
          </a:bodyPr>
          <a:lstStyle/>
          <a:p>
            <a:pPr marL="0" indent="0">
              <a:spcBef>
                <a:spcPts val="300"/>
              </a:spcBef>
              <a:buNone/>
            </a:pPr>
            <a:r>
              <a:rPr lang="en-US" sz="2000" b="1" dirty="0"/>
              <a:t>YOUTH:</a:t>
            </a:r>
          </a:p>
          <a:p>
            <a:pPr>
              <a:spcBef>
                <a:spcPts val="300"/>
              </a:spcBef>
            </a:pPr>
            <a:r>
              <a:rPr lang="en-US" sz="2000" dirty="0"/>
              <a:t>Ask about mania symptoms for every child who presents with mood problems at every instance</a:t>
            </a:r>
          </a:p>
          <a:p>
            <a:pPr>
              <a:spcBef>
                <a:spcPts val="300"/>
              </a:spcBef>
            </a:pPr>
            <a:r>
              <a:rPr lang="en-US" sz="2000" dirty="0"/>
              <a:t>Parent General Behavioral Inventory</a:t>
            </a:r>
            <a:br>
              <a:rPr lang="en-US" sz="2000" dirty="0"/>
            </a:br>
            <a:r>
              <a:rPr lang="en-US" sz="2000" dirty="0"/>
              <a:t>(P-</a:t>
            </a:r>
            <a:r>
              <a:rPr lang="en-US" sz="2000" dirty="0" err="1"/>
              <a:t>GBI</a:t>
            </a:r>
            <a:r>
              <a:rPr lang="en-US" sz="2000" dirty="0"/>
              <a:t>) Mania* </a:t>
            </a:r>
          </a:p>
          <a:p>
            <a:pPr>
              <a:spcBef>
                <a:spcPts val="300"/>
              </a:spcBef>
            </a:pPr>
            <a:r>
              <a:rPr lang="en-US" sz="2000" dirty="0"/>
              <a:t>Kiddie Schedule for Affective Disorders and Schizophrenia</a:t>
            </a:r>
            <a:br>
              <a:rPr lang="en-US" sz="2000" dirty="0"/>
            </a:br>
            <a:r>
              <a:rPr lang="en-US" sz="2000" dirty="0"/>
              <a:t>(K-</a:t>
            </a:r>
            <a:r>
              <a:rPr lang="en-US" sz="2000" dirty="0" err="1"/>
              <a:t>SADS</a:t>
            </a:r>
            <a:r>
              <a:rPr lang="en-US" sz="2000" dirty="0"/>
              <a:t>) (K-MRS)</a:t>
            </a:r>
          </a:p>
          <a:p>
            <a:pPr>
              <a:spcBef>
                <a:spcPts val="300"/>
              </a:spcBef>
            </a:pPr>
            <a:r>
              <a:rPr lang="en-US" sz="2000" dirty="0"/>
              <a:t>Young Mania Rating Scale (</a:t>
            </a:r>
            <a:r>
              <a:rPr lang="en-US" sz="2000" dirty="0" err="1"/>
              <a:t>YMRS</a:t>
            </a:r>
            <a:r>
              <a:rPr lang="en-US" sz="2000" dirty="0"/>
              <a:t>)*</a:t>
            </a:r>
          </a:p>
          <a:p>
            <a:pPr>
              <a:spcBef>
                <a:spcPts val="300"/>
              </a:spcBef>
            </a:pPr>
            <a:r>
              <a:rPr lang="en-US" sz="2000" dirty="0"/>
              <a:t>PHQ-9 for screening*</a:t>
            </a:r>
          </a:p>
          <a:p>
            <a:pPr>
              <a:spcBef>
                <a:spcPts val="300"/>
              </a:spcBef>
            </a:pPr>
            <a:r>
              <a:rPr lang="en-US" sz="2000" dirty="0"/>
              <a:t>Children’s Depression Rating Scale-Revised (</a:t>
            </a:r>
            <a:r>
              <a:rPr lang="en-US" sz="2000" dirty="0" err="1"/>
              <a:t>CDRS</a:t>
            </a:r>
            <a:r>
              <a:rPr lang="en-US" sz="2000" dirty="0"/>
              <a:t>-R)*</a:t>
            </a:r>
          </a:p>
          <a:p>
            <a:pPr>
              <a:spcBef>
                <a:spcPts val="300"/>
              </a:spcBef>
            </a:pPr>
            <a:endParaRPr lang="en-US" sz="2000" dirty="0"/>
          </a:p>
        </p:txBody>
      </p:sp>
      <p:sp>
        <p:nvSpPr>
          <p:cNvPr id="5" name="Footer Placeholder 4">
            <a:extLst>
              <a:ext uri="{FF2B5EF4-FFF2-40B4-BE49-F238E27FC236}">
                <a16:creationId xmlns:a16="http://schemas.microsoft.com/office/drawing/2014/main" id="{73770189-A130-AEB7-1AA9-83E2ACEBD526}"/>
              </a:ext>
            </a:extLst>
          </p:cNvPr>
          <p:cNvSpPr>
            <a:spLocks noGrp="1"/>
          </p:cNvSpPr>
          <p:nvPr>
            <p:ph type="ftr" sz="quarter" idx="3"/>
          </p:nvPr>
        </p:nvSpPr>
        <p:spPr/>
        <p:txBody>
          <a:bodyPr/>
          <a:lstStyle/>
          <a:p>
            <a:br>
              <a:rPr lang="en-US" dirty="0"/>
            </a:br>
            <a:r>
              <a:rPr lang="en-US" dirty="0"/>
              <a:t>*Available for free online; ask the publisher if scales cannot be located. </a:t>
            </a:r>
          </a:p>
          <a:p>
            <a:r>
              <a:rPr lang="en-US" dirty="0" err="1"/>
              <a:t>CUDOS</a:t>
            </a:r>
            <a:r>
              <a:rPr lang="en-US" dirty="0"/>
              <a:t>-M, Clinically Useful Depression Outcome Scale with DSM-5 Mixed; HAM-D, Hamilton Depression Rating Scale; HCL-32, Hypomania Checklist; </a:t>
            </a:r>
            <a:r>
              <a:rPr lang="en-US" dirty="0" err="1"/>
              <a:t>HIG</a:t>
            </a:r>
            <a:r>
              <a:rPr lang="en-US" dirty="0"/>
              <a:t>, Hypomania Interview Guide; K-</a:t>
            </a:r>
            <a:r>
              <a:rPr lang="en-US" dirty="0" err="1"/>
              <a:t>SADS</a:t>
            </a:r>
            <a:r>
              <a:rPr lang="en-US" dirty="0"/>
              <a:t>, Kiddie Schedule for Affective Disorders and Schizophrenia; K-MRS, Kiddie Mania Rating Scale; </a:t>
            </a:r>
            <a:r>
              <a:rPr lang="en-US" dirty="0" err="1"/>
              <a:t>MADRS</a:t>
            </a:r>
            <a:r>
              <a:rPr lang="en-US" dirty="0"/>
              <a:t>, Montgomery-</a:t>
            </a:r>
            <a:r>
              <a:rPr lang="en-US" dirty="0" err="1"/>
              <a:t>Asberg</a:t>
            </a:r>
            <a:r>
              <a:rPr lang="en-US" dirty="0"/>
              <a:t> Depression Rating Scale; </a:t>
            </a:r>
            <a:r>
              <a:rPr lang="en-US" dirty="0" err="1"/>
              <a:t>MDQ</a:t>
            </a:r>
            <a:r>
              <a:rPr lang="en-US" dirty="0"/>
              <a:t>, Mood Disorder Questionnaire; MINI, Mini International Neuropsychiatric Interview  P-</a:t>
            </a:r>
            <a:r>
              <a:rPr lang="en-US" dirty="0" err="1"/>
              <a:t>GBI</a:t>
            </a:r>
            <a:r>
              <a:rPr lang="en-US" dirty="0"/>
              <a:t>, Parent General Behavioral Inventory; </a:t>
            </a:r>
            <a:r>
              <a:rPr lang="en-US" dirty="0" err="1"/>
              <a:t>YMRS</a:t>
            </a:r>
            <a:r>
              <a:rPr lang="en-US" dirty="0"/>
              <a:t>, Young Mania Rating Scale.</a:t>
            </a:r>
          </a:p>
          <a:p>
            <a:r>
              <a:rPr lang="en-US" dirty="0"/>
              <a:t>McIntyre, et al. </a:t>
            </a:r>
            <a:r>
              <a:rPr lang="en-US" dirty="0" err="1"/>
              <a:t>Curr</a:t>
            </a:r>
            <a:r>
              <a:rPr lang="en-US" dirty="0"/>
              <a:t> Med Res </a:t>
            </a:r>
            <a:r>
              <a:rPr lang="en-US" dirty="0" err="1"/>
              <a:t>Opin</a:t>
            </a:r>
            <a:r>
              <a:rPr lang="en-US" dirty="0"/>
              <a:t>. 2021;37:135; </a:t>
            </a:r>
            <a:r>
              <a:rPr lang="en-US" dirty="0" err="1"/>
              <a:t>Youngstrom</a:t>
            </a:r>
            <a:r>
              <a:rPr lang="en-US" dirty="0"/>
              <a:t> EA, et al. J Clin Child </a:t>
            </a:r>
            <a:r>
              <a:rPr lang="en-US" dirty="0" err="1"/>
              <a:t>Adolesc</a:t>
            </a:r>
            <a:r>
              <a:rPr lang="en-US" dirty="0"/>
              <a:t> Psychol. 2021;50(5):579-95.</a:t>
            </a:r>
          </a:p>
        </p:txBody>
      </p:sp>
    </p:spTree>
    <p:extLst>
      <p:ext uri="{BB962C8B-B14F-4D97-AF65-F5344CB8AC3E}">
        <p14:creationId xmlns:p14="http://schemas.microsoft.com/office/powerpoint/2010/main" val="39949623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1212-E5D8-EA45-D798-55780A39B753}"/>
              </a:ext>
            </a:extLst>
          </p:cNvPr>
          <p:cNvSpPr>
            <a:spLocks noGrp="1"/>
          </p:cNvSpPr>
          <p:nvPr>
            <p:ph type="title"/>
          </p:nvPr>
        </p:nvSpPr>
        <p:spPr/>
        <p:txBody>
          <a:bodyPr/>
          <a:lstStyle/>
          <a:p>
            <a:r>
              <a:rPr lang="en-US" dirty="0"/>
              <a:t>Screening for Mania Symptoms</a:t>
            </a:r>
          </a:p>
        </p:txBody>
      </p:sp>
      <p:sp>
        <p:nvSpPr>
          <p:cNvPr id="3" name="Content Placeholder 2">
            <a:extLst>
              <a:ext uri="{FF2B5EF4-FFF2-40B4-BE49-F238E27FC236}">
                <a16:creationId xmlns:a16="http://schemas.microsoft.com/office/drawing/2014/main" id="{4624A17E-0EDB-4E9A-07A9-3AAC53F1852B}"/>
              </a:ext>
            </a:extLst>
          </p:cNvPr>
          <p:cNvSpPr>
            <a:spLocks noGrp="1"/>
          </p:cNvSpPr>
          <p:nvPr>
            <p:ph sz="half" idx="1"/>
          </p:nvPr>
        </p:nvSpPr>
        <p:spPr>
          <a:xfrm>
            <a:off x="609600" y="1239619"/>
            <a:ext cx="5181600" cy="4680672"/>
          </a:xfrm>
        </p:spPr>
        <p:txBody>
          <a:bodyPr>
            <a:normAutofit/>
          </a:bodyPr>
          <a:lstStyle/>
          <a:p>
            <a:pPr marL="0" indent="0">
              <a:spcBef>
                <a:spcPts val="300"/>
              </a:spcBef>
              <a:buNone/>
            </a:pPr>
            <a:r>
              <a:rPr lang="en-US" sz="2000" b="1" dirty="0"/>
              <a:t>YOUTH:</a:t>
            </a:r>
          </a:p>
          <a:p>
            <a:pPr>
              <a:spcBef>
                <a:spcPts val="300"/>
              </a:spcBef>
            </a:pPr>
            <a:r>
              <a:rPr lang="en-US" sz="2000" dirty="0"/>
              <a:t>Ask about mania symptoms for every child who presents with mood problems at every instance</a:t>
            </a:r>
          </a:p>
          <a:p>
            <a:pPr>
              <a:spcBef>
                <a:spcPts val="300"/>
              </a:spcBef>
            </a:pPr>
            <a:r>
              <a:rPr lang="en-US" sz="2000" dirty="0"/>
              <a:t>Parent General Behavioral Inventory</a:t>
            </a:r>
            <a:br>
              <a:rPr lang="en-US" sz="2000" dirty="0"/>
            </a:br>
            <a:r>
              <a:rPr lang="en-US" sz="2000" dirty="0"/>
              <a:t>(P-</a:t>
            </a:r>
            <a:r>
              <a:rPr lang="en-US" sz="2000" dirty="0" err="1"/>
              <a:t>GBI</a:t>
            </a:r>
            <a:r>
              <a:rPr lang="en-US" sz="2000" dirty="0"/>
              <a:t>) Mania* </a:t>
            </a:r>
          </a:p>
          <a:p>
            <a:pPr>
              <a:spcBef>
                <a:spcPts val="300"/>
              </a:spcBef>
            </a:pPr>
            <a:r>
              <a:rPr lang="en-US" sz="2000" dirty="0"/>
              <a:t>Kiddie Schedule for Affective Disorders and Schizophrenia</a:t>
            </a:r>
            <a:br>
              <a:rPr lang="en-US" sz="2000" dirty="0"/>
            </a:br>
            <a:r>
              <a:rPr lang="en-US" sz="2000" dirty="0"/>
              <a:t>(K-</a:t>
            </a:r>
            <a:r>
              <a:rPr lang="en-US" sz="2000" dirty="0" err="1"/>
              <a:t>SADS</a:t>
            </a:r>
            <a:r>
              <a:rPr lang="en-US" sz="2000" dirty="0"/>
              <a:t>) (K-MRS)</a:t>
            </a:r>
          </a:p>
          <a:p>
            <a:pPr>
              <a:spcBef>
                <a:spcPts val="300"/>
              </a:spcBef>
            </a:pPr>
            <a:r>
              <a:rPr lang="en-US" sz="2000" dirty="0"/>
              <a:t>Young Mania Rating Scale (</a:t>
            </a:r>
            <a:r>
              <a:rPr lang="en-US" sz="2000" dirty="0" err="1"/>
              <a:t>YMRS</a:t>
            </a:r>
            <a:r>
              <a:rPr lang="en-US" sz="2000" dirty="0"/>
              <a:t>)*</a:t>
            </a:r>
          </a:p>
          <a:p>
            <a:pPr>
              <a:spcBef>
                <a:spcPts val="300"/>
              </a:spcBef>
            </a:pPr>
            <a:r>
              <a:rPr lang="en-US" sz="2000" dirty="0"/>
              <a:t>PHQ-9 for screening*</a:t>
            </a:r>
          </a:p>
          <a:p>
            <a:pPr>
              <a:spcBef>
                <a:spcPts val="300"/>
              </a:spcBef>
            </a:pPr>
            <a:r>
              <a:rPr lang="en-US" sz="2000" dirty="0"/>
              <a:t>Children’s Depression Rating Scale-Revised (</a:t>
            </a:r>
            <a:r>
              <a:rPr lang="en-US" sz="2000" dirty="0" err="1"/>
              <a:t>CDRS</a:t>
            </a:r>
            <a:r>
              <a:rPr lang="en-US" sz="2000" dirty="0"/>
              <a:t>-R)*</a:t>
            </a:r>
          </a:p>
          <a:p>
            <a:pPr>
              <a:spcBef>
                <a:spcPts val="300"/>
              </a:spcBef>
            </a:pPr>
            <a:endParaRPr lang="en-US" sz="2000" dirty="0"/>
          </a:p>
        </p:txBody>
      </p:sp>
      <p:sp>
        <p:nvSpPr>
          <p:cNvPr id="4" name="Content Placeholder 3">
            <a:extLst>
              <a:ext uri="{FF2B5EF4-FFF2-40B4-BE49-F238E27FC236}">
                <a16:creationId xmlns:a16="http://schemas.microsoft.com/office/drawing/2014/main" id="{463A2125-0C19-D91A-EBDC-ADA98B81B1C3}"/>
              </a:ext>
            </a:extLst>
          </p:cNvPr>
          <p:cNvSpPr>
            <a:spLocks noGrp="1"/>
          </p:cNvSpPr>
          <p:nvPr>
            <p:ph sz="half" idx="2"/>
          </p:nvPr>
        </p:nvSpPr>
        <p:spPr>
          <a:xfrm>
            <a:off x="6312566" y="1239619"/>
            <a:ext cx="5181600" cy="4680672"/>
          </a:xfrm>
        </p:spPr>
        <p:txBody>
          <a:bodyPr>
            <a:normAutofit/>
          </a:bodyPr>
          <a:lstStyle/>
          <a:p>
            <a:pPr marL="0" indent="0">
              <a:spcBef>
                <a:spcPts val="300"/>
              </a:spcBef>
              <a:buNone/>
            </a:pPr>
            <a:r>
              <a:rPr lang="en-US" sz="2000" b="1" dirty="0"/>
              <a:t>ADULTS:</a:t>
            </a:r>
          </a:p>
          <a:p>
            <a:pPr>
              <a:spcBef>
                <a:spcPts val="300"/>
              </a:spcBef>
            </a:pPr>
            <a:r>
              <a:rPr lang="en-US" sz="2000" dirty="0"/>
              <a:t>Rapid Mood Screener (RMS)*</a:t>
            </a:r>
          </a:p>
          <a:p>
            <a:pPr>
              <a:spcBef>
                <a:spcPts val="300"/>
              </a:spcBef>
            </a:pPr>
            <a:r>
              <a:rPr lang="en-US" sz="2000" dirty="0"/>
              <a:t>Bipolar Depression Rating Scale (BDRS); HAM-D or </a:t>
            </a:r>
            <a:r>
              <a:rPr lang="en-US" sz="2000" dirty="0" err="1"/>
              <a:t>MADRS</a:t>
            </a:r>
            <a:r>
              <a:rPr lang="en-US" sz="2000" dirty="0"/>
              <a:t>*</a:t>
            </a:r>
          </a:p>
          <a:p>
            <a:pPr>
              <a:spcBef>
                <a:spcPts val="300"/>
              </a:spcBef>
            </a:pPr>
            <a:r>
              <a:rPr lang="en-US" sz="2000" dirty="0"/>
              <a:t>Hypomania Interview Guide (</a:t>
            </a:r>
            <a:r>
              <a:rPr lang="en-US" sz="2000" dirty="0" err="1"/>
              <a:t>HIG</a:t>
            </a:r>
            <a:r>
              <a:rPr lang="en-US" sz="2000" dirty="0"/>
              <a:t>)*</a:t>
            </a:r>
          </a:p>
          <a:p>
            <a:pPr>
              <a:spcBef>
                <a:spcPts val="300"/>
              </a:spcBef>
            </a:pPr>
            <a:r>
              <a:rPr lang="en-US" sz="2000" dirty="0"/>
              <a:t>Mini International Neuropsychiatric Interview (MINI)</a:t>
            </a:r>
          </a:p>
          <a:p>
            <a:pPr>
              <a:spcBef>
                <a:spcPts val="300"/>
              </a:spcBef>
            </a:pPr>
            <a:r>
              <a:rPr lang="en-US" sz="2000" dirty="0"/>
              <a:t>Clinically Useful Depression Outcome Scale with DSM-5 Mixed (</a:t>
            </a:r>
            <a:r>
              <a:rPr lang="en-US" sz="2000" dirty="0" err="1"/>
              <a:t>CUDOS</a:t>
            </a:r>
            <a:r>
              <a:rPr lang="en-US" sz="2000" dirty="0"/>
              <a:t>-M)</a:t>
            </a:r>
          </a:p>
          <a:p>
            <a:pPr>
              <a:spcBef>
                <a:spcPts val="300"/>
              </a:spcBef>
            </a:pPr>
            <a:r>
              <a:rPr lang="en-US" sz="2000" dirty="0"/>
              <a:t>Hypomania Checklist (HCL-32)*</a:t>
            </a:r>
          </a:p>
          <a:p>
            <a:pPr>
              <a:spcBef>
                <a:spcPts val="300"/>
              </a:spcBef>
            </a:pPr>
            <a:r>
              <a:rPr lang="en-US" sz="2000" dirty="0"/>
              <a:t>Mood Disorder Questionnaire (</a:t>
            </a:r>
            <a:r>
              <a:rPr lang="en-US" sz="2000" dirty="0" err="1"/>
              <a:t>MDQ</a:t>
            </a:r>
            <a:r>
              <a:rPr lang="en-US" sz="2000" dirty="0"/>
              <a:t>)*</a:t>
            </a:r>
          </a:p>
          <a:p>
            <a:pPr>
              <a:spcBef>
                <a:spcPts val="300"/>
              </a:spcBef>
            </a:pPr>
            <a:r>
              <a:rPr lang="en-US" sz="2000" dirty="0"/>
              <a:t>Altman Mania Rating Scale*</a:t>
            </a:r>
          </a:p>
          <a:p>
            <a:pPr>
              <a:spcBef>
                <a:spcPts val="300"/>
              </a:spcBef>
            </a:pPr>
            <a:endParaRPr lang="en-US" sz="2000" dirty="0"/>
          </a:p>
        </p:txBody>
      </p:sp>
      <p:sp>
        <p:nvSpPr>
          <p:cNvPr id="5" name="Footer Placeholder 4">
            <a:extLst>
              <a:ext uri="{FF2B5EF4-FFF2-40B4-BE49-F238E27FC236}">
                <a16:creationId xmlns:a16="http://schemas.microsoft.com/office/drawing/2014/main" id="{73770189-A130-AEB7-1AA9-83E2ACEBD526}"/>
              </a:ext>
            </a:extLst>
          </p:cNvPr>
          <p:cNvSpPr>
            <a:spLocks noGrp="1"/>
          </p:cNvSpPr>
          <p:nvPr>
            <p:ph type="ftr" sz="quarter" idx="3"/>
          </p:nvPr>
        </p:nvSpPr>
        <p:spPr/>
        <p:txBody>
          <a:bodyPr/>
          <a:lstStyle/>
          <a:p>
            <a:br>
              <a:rPr lang="en-US" dirty="0"/>
            </a:br>
            <a:r>
              <a:rPr lang="en-US" dirty="0"/>
              <a:t>*Available for free online; ask the publisher if scales cannot be located. </a:t>
            </a:r>
          </a:p>
          <a:p>
            <a:r>
              <a:rPr lang="en-US" dirty="0" err="1"/>
              <a:t>CUDOS</a:t>
            </a:r>
            <a:r>
              <a:rPr lang="en-US" dirty="0"/>
              <a:t>-M, Clinically Useful Depression Outcome Scale with DSM-5 Mixed; HAM-D, Hamilton Depression Rating Scale; HCL-32, Hypomania Checklist; </a:t>
            </a:r>
            <a:r>
              <a:rPr lang="en-US" dirty="0" err="1"/>
              <a:t>HIG</a:t>
            </a:r>
            <a:r>
              <a:rPr lang="en-US" dirty="0"/>
              <a:t>, Hypomania Interview Guide; K-</a:t>
            </a:r>
            <a:r>
              <a:rPr lang="en-US" dirty="0" err="1"/>
              <a:t>SADS</a:t>
            </a:r>
            <a:r>
              <a:rPr lang="en-US" dirty="0"/>
              <a:t>, Kiddie Schedule for Affective Disorders and Schizophrenia; K-MRS, Kiddie Mania Rating Scale; </a:t>
            </a:r>
            <a:r>
              <a:rPr lang="en-US" dirty="0" err="1"/>
              <a:t>MADRS</a:t>
            </a:r>
            <a:r>
              <a:rPr lang="en-US" dirty="0"/>
              <a:t>, Montgomery-</a:t>
            </a:r>
            <a:r>
              <a:rPr lang="en-US" dirty="0" err="1"/>
              <a:t>Asberg</a:t>
            </a:r>
            <a:r>
              <a:rPr lang="en-US" dirty="0"/>
              <a:t> Depression Rating Scale; </a:t>
            </a:r>
            <a:r>
              <a:rPr lang="en-US" dirty="0" err="1"/>
              <a:t>MDQ</a:t>
            </a:r>
            <a:r>
              <a:rPr lang="en-US" dirty="0"/>
              <a:t>, Mood Disorder Questionnaire; MINI, Mini International Neuropsychiatric Interview  P-</a:t>
            </a:r>
            <a:r>
              <a:rPr lang="en-US" dirty="0" err="1"/>
              <a:t>GBI</a:t>
            </a:r>
            <a:r>
              <a:rPr lang="en-US" dirty="0"/>
              <a:t>, Parent General Behavioral Inventory; </a:t>
            </a:r>
            <a:r>
              <a:rPr lang="en-US" dirty="0" err="1"/>
              <a:t>YMRS</a:t>
            </a:r>
            <a:r>
              <a:rPr lang="en-US" dirty="0"/>
              <a:t>, Young Mania Rating Scale.</a:t>
            </a:r>
          </a:p>
          <a:p>
            <a:r>
              <a:rPr lang="en-US" dirty="0"/>
              <a:t>McIntyre, et al. </a:t>
            </a:r>
            <a:r>
              <a:rPr lang="en-US" i="1" dirty="0" err="1"/>
              <a:t>Curr</a:t>
            </a:r>
            <a:r>
              <a:rPr lang="en-US" i="1" dirty="0"/>
              <a:t> Med Res </a:t>
            </a:r>
            <a:r>
              <a:rPr lang="en-US" i="1" dirty="0" err="1"/>
              <a:t>Opin</a:t>
            </a:r>
            <a:r>
              <a:rPr lang="en-US" i="1" dirty="0"/>
              <a:t>. </a:t>
            </a:r>
            <a:r>
              <a:rPr lang="en-US" dirty="0"/>
              <a:t>2021;37:135; </a:t>
            </a:r>
            <a:r>
              <a:rPr lang="en-US" dirty="0" err="1"/>
              <a:t>Youngstrom</a:t>
            </a:r>
            <a:r>
              <a:rPr lang="en-US" dirty="0"/>
              <a:t> EA, et al. </a:t>
            </a:r>
            <a:r>
              <a:rPr lang="en-US" i="1" dirty="0"/>
              <a:t>J Clin Child </a:t>
            </a:r>
            <a:r>
              <a:rPr lang="en-US" i="1" dirty="0" err="1"/>
              <a:t>Adolesc</a:t>
            </a:r>
            <a:r>
              <a:rPr lang="en-US" i="1" dirty="0"/>
              <a:t> Psychol. </a:t>
            </a:r>
            <a:r>
              <a:rPr lang="en-US" dirty="0"/>
              <a:t>2021;50(5):579-95.</a:t>
            </a:r>
          </a:p>
        </p:txBody>
      </p:sp>
    </p:spTree>
    <p:extLst>
      <p:ext uri="{BB962C8B-B14F-4D97-AF65-F5344CB8AC3E}">
        <p14:creationId xmlns:p14="http://schemas.microsoft.com/office/powerpoint/2010/main" val="21432405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r>
              <a:rPr lang="en-US" dirty="0"/>
              <a:t>Screening and Assessment</a:t>
            </a:r>
          </a:p>
        </p:txBody>
      </p:sp>
      <p:sp>
        <p:nvSpPr>
          <p:cNvPr id="3" name="Content Placeholder 2"/>
          <p:cNvSpPr>
            <a:spLocks noGrp="1"/>
          </p:cNvSpPr>
          <p:nvPr>
            <p:ph idx="1"/>
          </p:nvPr>
        </p:nvSpPr>
        <p:spPr>
          <a:xfrm>
            <a:off x="609600" y="1267326"/>
            <a:ext cx="10744200" cy="5089024"/>
          </a:xfrm>
        </p:spPr>
        <p:txBody>
          <a:bodyPr>
            <a:normAutofit fontScale="92500" lnSpcReduction="20000"/>
          </a:bodyPr>
          <a:lstStyle/>
          <a:p>
            <a:r>
              <a:rPr lang="en-US" b="1" dirty="0"/>
              <a:t>Screening: </a:t>
            </a:r>
            <a:r>
              <a:rPr lang="en-US" dirty="0"/>
              <a:t>PHQ-9 done in the waiting room was 19, indicating moderately severe depression</a:t>
            </a:r>
          </a:p>
          <a:p>
            <a:r>
              <a:rPr lang="en-US" b="1" dirty="0"/>
              <a:t>Semi-structured interview: </a:t>
            </a:r>
            <a:r>
              <a:rPr lang="en-US" dirty="0"/>
              <a:t>KSADS-5 depression (K-DRS) and mania sections</a:t>
            </a:r>
            <a:br>
              <a:rPr lang="en-US" dirty="0"/>
            </a:br>
            <a:r>
              <a:rPr lang="en-US" dirty="0"/>
              <a:t>(K-MRS) had item responses in the 4-5 range:</a:t>
            </a:r>
          </a:p>
          <a:p>
            <a:pPr lvl="1"/>
            <a:r>
              <a:rPr lang="en-US" dirty="0"/>
              <a:t>After establishing a depressive episode, index mood, and time criteria, additional symptoms associated with depressed mood and irritability, as well as all </a:t>
            </a:r>
            <a:r>
              <a:rPr lang="en-US" b="1" dirty="0">
                <a:solidFill>
                  <a:schemeClr val="tx1"/>
                </a:solidFill>
              </a:rPr>
              <a:t>S</a:t>
            </a:r>
            <a:r>
              <a:rPr lang="en-US" dirty="0"/>
              <a:t>leep, </a:t>
            </a:r>
            <a:r>
              <a:rPr lang="en-US" b="1" dirty="0">
                <a:solidFill>
                  <a:schemeClr val="tx1"/>
                </a:solidFill>
              </a:rPr>
              <a:t>I</a:t>
            </a:r>
            <a:r>
              <a:rPr lang="en-US" dirty="0"/>
              <a:t>nterest, </a:t>
            </a:r>
            <a:r>
              <a:rPr lang="en-US" b="1" dirty="0">
                <a:solidFill>
                  <a:schemeClr val="tx1"/>
                </a:solidFill>
              </a:rPr>
              <a:t>G</a:t>
            </a:r>
            <a:r>
              <a:rPr lang="en-US" dirty="0"/>
              <a:t>uilt, </a:t>
            </a:r>
            <a:r>
              <a:rPr lang="en-US" b="1" dirty="0">
                <a:solidFill>
                  <a:schemeClr val="tx1"/>
                </a:solidFill>
              </a:rPr>
              <a:t>E</a:t>
            </a:r>
            <a:r>
              <a:rPr lang="en-US" dirty="0"/>
              <a:t>nergy, </a:t>
            </a:r>
            <a:r>
              <a:rPr lang="en-US" b="1" dirty="0">
                <a:solidFill>
                  <a:schemeClr val="tx1"/>
                </a:solidFill>
              </a:rPr>
              <a:t>C</a:t>
            </a:r>
            <a:r>
              <a:rPr lang="en-US" dirty="0"/>
              <a:t>oncentration, </a:t>
            </a:r>
            <a:r>
              <a:rPr lang="en-US" b="1" dirty="0">
                <a:solidFill>
                  <a:schemeClr val="tx1"/>
                </a:solidFill>
              </a:rPr>
              <a:t>A</a:t>
            </a:r>
            <a:r>
              <a:rPr lang="en-US" dirty="0"/>
              <a:t>ppetite, </a:t>
            </a:r>
            <a:r>
              <a:rPr lang="en-US" b="1" dirty="0">
                <a:solidFill>
                  <a:schemeClr val="tx1"/>
                </a:solidFill>
              </a:rPr>
              <a:t>P</a:t>
            </a:r>
            <a:r>
              <a:rPr lang="en-US" dirty="0"/>
              <a:t>sychomotor changes, </a:t>
            </a:r>
            <a:r>
              <a:rPr lang="en-US" b="1" dirty="0">
                <a:solidFill>
                  <a:schemeClr val="tx1"/>
                </a:solidFill>
              </a:rPr>
              <a:t>S</a:t>
            </a:r>
            <a:r>
              <a:rPr lang="en-US" dirty="0"/>
              <a:t>uicide symptoms were rated in the moderate to severe range</a:t>
            </a:r>
          </a:p>
          <a:p>
            <a:pPr lvl="1"/>
            <a:r>
              <a:rPr lang="en-US" dirty="0"/>
              <a:t>After establishing a manic episode, index mood and time criteria, additional symptoms associated associated with euphoric mood, as well as </a:t>
            </a:r>
            <a:r>
              <a:rPr lang="en-US" b="1" dirty="0"/>
              <a:t>DIGFAST</a:t>
            </a:r>
            <a:r>
              <a:rPr lang="en-US" dirty="0"/>
              <a:t> symptoms were rated in the moderate to severe range</a:t>
            </a:r>
          </a:p>
          <a:p>
            <a:r>
              <a:rPr lang="en-US" b="1" dirty="0"/>
              <a:t>Dimensional Severity ratings: </a:t>
            </a:r>
            <a:r>
              <a:rPr lang="en-US" dirty="0"/>
              <a:t>Children’s Depression Rating Scale-Revised (CDRS) = 55, Young Mania Rating Scale (YMRS) = 20</a:t>
            </a:r>
          </a:p>
          <a:p>
            <a:r>
              <a:rPr lang="en-US" b="1" dirty="0"/>
              <a:t>Time Criteria: </a:t>
            </a:r>
            <a:r>
              <a:rPr lang="en-US" dirty="0"/>
              <a:t>Then reviewed timing of episodes (1 week for mania, 2 weeks for depression, what happened between episodes) when several episodes were endorsed in which depression and mania symptoms overlapped.</a:t>
            </a:r>
          </a:p>
          <a:p>
            <a:endParaRPr lang="en-US" dirty="0"/>
          </a:p>
        </p:txBody>
      </p:sp>
      <p:sp>
        <p:nvSpPr>
          <p:cNvPr id="5" name="Footer Placeholder 4">
            <a:extLst>
              <a:ext uri="{FF2B5EF4-FFF2-40B4-BE49-F238E27FC236}">
                <a16:creationId xmlns:a16="http://schemas.microsoft.com/office/drawing/2014/main" id="{A3B658FA-F09C-3A3A-2EF2-3FFCC73B7DED}"/>
              </a:ext>
            </a:extLst>
          </p:cNvPr>
          <p:cNvSpPr>
            <a:spLocks noGrp="1"/>
          </p:cNvSpPr>
          <p:nvPr>
            <p:ph type="ftr" sz="quarter" idx="3"/>
          </p:nvPr>
        </p:nvSpPr>
        <p:spPr/>
        <p:txBody>
          <a:bodyPr/>
          <a:lstStyle/>
          <a:p>
            <a:r>
              <a:rPr lang="en-US" b="0" dirty="0"/>
              <a:t>K-DRS, Kiddie Depression Rating Scale; PHQ-9, Patient Health Questionnaire-9.</a:t>
            </a:r>
          </a:p>
        </p:txBody>
      </p:sp>
      <p:sp>
        <p:nvSpPr>
          <p:cNvPr id="6" name="Rectangle 5">
            <a:extLst>
              <a:ext uri="{FF2B5EF4-FFF2-40B4-BE49-F238E27FC236}">
                <a16:creationId xmlns:a16="http://schemas.microsoft.com/office/drawing/2014/main" id="{9FEBECAE-C2EF-9772-A0E6-6FF92254E165}"/>
              </a:ext>
            </a:extLst>
          </p:cNvPr>
          <p:cNvSpPr/>
          <p:nvPr/>
        </p:nvSpPr>
        <p:spPr>
          <a:xfrm>
            <a:off x="609600" y="1909011"/>
            <a:ext cx="10972800" cy="41067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r>
              <a:rPr lang="en-US" dirty="0"/>
              <a:t>Screening and Assessment</a:t>
            </a:r>
          </a:p>
        </p:txBody>
      </p:sp>
      <p:sp>
        <p:nvSpPr>
          <p:cNvPr id="3" name="Content Placeholder 2"/>
          <p:cNvSpPr>
            <a:spLocks noGrp="1"/>
          </p:cNvSpPr>
          <p:nvPr>
            <p:ph idx="1"/>
          </p:nvPr>
        </p:nvSpPr>
        <p:spPr>
          <a:xfrm>
            <a:off x="609600" y="1267326"/>
            <a:ext cx="10744200" cy="5089024"/>
          </a:xfrm>
        </p:spPr>
        <p:txBody>
          <a:bodyPr>
            <a:normAutofit fontScale="92500" lnSpcReduction="20000"/>
          </a:bodyPr>
          <a:lstStyle/>
          <a:p>
            <a:r>
              <a:rPr lang="en-US" b="1" dirty="0"/>
              <a:t>Screening: </a:t>
            </a:r>
            <a:r>
              <a:rPr lang="en-US" dirty="0"/>
              <a:t>PHQ-9 done in the waiting room was 19, indicating moderately severe depression</a:t>
            </a:r>
          </a:p>
          <a:p>
            <a:r>
              <a:rPr lang="en-US" b="1" dirty="0"/>
              <a:t>Semi-structured interview: </a:t>
            </a:r>
            <a:r>
              <a:rPr lang="en-US" dirty="0"/>
              <a:t>KSADS-5 depression (K-DRS) and mania sections</a:t>
            </a:r>
            <a:br>
              <a:rPr lang="en-US" dirty="0"/>
            </a:br>
            <a:r>
              <a:rPr lang="en-US" dirty="0"/>
              <a:t>(K-MRS) had item responses in the 4-5 range:</a:t>
            </a:r>
          </a:p>
          <a:p>
            <a:pPr lvl="1"/>
            <a:r>
              <a:rPr lang="en-US" dirty="0"/>
              <a:t>After establishing a depressive episode, index mood, and time criteria, additional symptoms associated with depressed mood and irritability, as well as all </a:t>
            </a:r>
            <a:r>
              <a:rPr lang="en-US" b="1" dirty="0">
                <a:solidFill>
                  <a:schemeClr val="tx1"/>
                </a:solidFill>
              </a:rPr>
              <a:t>S</a:t>
            </a:r>
            <a:r>
              <a:rPr lang="en-US" dirty="0"/>
              <a:t>leep, </a:t>
            </a:r>
            <a:r>
              <a:rPr lang="en-US" b="1" dirty="0">
                <a:solidFill>
                  <a:schemeClr val="tx1"/>
                </a:solidFill>
              </a:rPr>
              <a:t>I</a:t>
            </a:r>
            <a:r>
              <a:rPr lang="en-US" dirty="0"/>
              <a:t>nterest, </a:t>
            </a:r>
            <a:r>
              <a:rPr lang="en-US" b="1" dirty="0">
                <a:solidFill>
                  <a:schemeClr val="tx1"/>
                </a:solidFill>
              </a:rPr>
              <a:t>G</a:t>
            </a:r>
            <a:r>
              <a:rPr lang="en-US" dirty="0"/>
              <a:t>uilt, </a:t>
            </a:r>
            <a:r>
              <a:rPr lang="en-US" b="1" dirty="0">
                <a:solidFill>
                  <a:schemeClr val="tx1"/>
                </a:solidFill>
              </a:rPr>
              <a:t>E</a:t>
            </a:r>
            <a:r>
              <a:rPr lang="en-US" dirty="0"/>
              <a:t>nergy, </a:t>
            </a:r>
            <a:r>
              <a:rPr lang="en-US" b="1" dirty="0">
                <a:solidFill>
                  <a:schemeClr val="tx1"/>
                </a:solidFill>
              </a:rPr>
              <a:t>C</a:t>
            </a:r>
            <a:r>
              <a:rPr lang="en-US" dirty="0"/>
              <a:t>oncentration, </a:t>
            </a:r>
            <a:r>
              <a:rPr lang="en-US" b="1" dirty="0">
                <a:solidFill>
                  <a:schemeClr val="tx1"/>
                </a:solidFill>
              </a:rPr>
              <a:t>A</a:t>
            </a:r>
            <a:r>
              <a:rPr lang="en-US" dirty="0"/>
              <a:t>ppetite, </a:t>
            </a:r>
            <a:r>
              <a:rPr lang="en-US" b="1" dirty="0">
                <a:solidFill>
                  <a:schemeClr val="tx1"/>
                </a:solidFill>
              </a:rPr>
              <a:t>P</a:t>
            </a:r>
            <a:r>
              <a:rPr lang="en-US" dirty="0"/>
              <a:t>sychomotor changes, </a:t>
            </a:r>
            <a:r>
              <a:rPr lang="en-US" b="1" dirty="0">
                <a:solidFill>
                  <a:schemeClr val="tx1"/>
                </a:solidFill>
              </a:rPr>
              <a:t>S</a:t>
            </a:r>
            <a:r>
              <a:rPr lang="en-US" dirty="0"/>
              <a:t>uicide symptoms were rated in the moderate to severe range</a:t>
            </a:r>
          </a:p>
          <a:p>
            <a:pPr lvl="1"/>
            <a:r>
              <a:rPr lang="en-US" dirty="0"/>
              <a:t>After establishing a manic episode, index mood and time criteria, additional symptoms associated associated with euphoric mood, as well as </a:t>
            </a:r>
            <a:r>
              <a:rPr lang="en-US" b="1" dirty="0"/>
              <a:t>DIGFAST</a:t>
            </a:r>
            <a:r>
              <a:rPr lang="en-US" dirty="0"/>
              <a:t> symptoms were rated in the moderate to severe range</a:t>
            </a:r>
          </a:p>
          <a:p>
            <a:r>
              <a:rPr lang="en-US" b="1" dirty="0"/>
              <a:t>Dimensional Severity ratings: </a:t>
            </a:r>
            <a:r>
              <a:rPr lang="en-US" dirty="0"/>
              <a:t>Children’s Depression Rating Scale-Revised (CDRS) = 55, Young Mania Rating Scale (YMRS) = 20</a:t>
            </a:r>
          </a:p>
          <a:p>
            <a:r>
              <a:rPr lang="en-US" b="1" dirty="0"/>
              <a:t>Time Criteria: </a:t>
            </a:r>
            <a:r>
              <a:rPr lang="en-US" dirty="0"/>
              <a:t>Then reviewed timing of episodes (1 week for mania, 2 weeks for depression, what happened between episodes) when several episodes were endorsed in which depression and mania symptoms overlapped.</a:t>
            </a:r>
          </a:p>
          <a:p>
            <a:endParaRPr lang="en-US" dirty="0"/>
          </a:p>
        </p:txBody>
      </p:sp>
      <p:sp>
        <p:nvSpPr>
          <p:cNvPr id="5" name="Footer Placeholder 4">
            <a:extLst>
              <a:ext uri="{FF2B5EF4-FFF2-40B4-BE49-F238E27FC236}">
                <a16:creationId xmlns:a16="http://schemas.microsoft.com/office/drawing/2014/main" id="{A3B658FA-F09C-3A3A-2EF2-3FFCC73B7DED}"/>
              </a:ext>
            </a:extLst>
          </p:cNvPr>
          <p:cNvSpPr>
            <a:spLocks noGrp="1"/>
          </p:cNvSpPr>
          <p:nvPr>
            <p:ph type="ftr" sz="quarter" idx="3"/>
          </p:nvPr>
        </p:nvSpPr>
        <p:spPr/>
        <p:txBody>
          <a:bodyPr/>
          <a:lstStyle/>
          <a:p>
            <a:r>
              <a:rPr lang="en-US" b="0" dirty="0"/>
              <a:t>K-DRS, Kiddie Depression Rating Scale; PHQ-9, Patient Health Questionnaire-9.</a:t>
            </a:r>
          </a:p>
        </p:txBody>
      </p:sp>
      <p:sp>
        <p:nvSpPr>
          <p:cNvPr id="6" name="Rectangle 5">
            <a:extLst>
              <a:ext uri="{FF2B5EF4-FFF2-40B4-BE49-F238E27FC236}">
                <a16:creationId xmlns:a16="http://schemas.microsoft.com/office/drawing/2014/main" id="{9FEBECAE-C2EF-9772-A0E6-6FF92254E165}"/>
              </a:ext>
            </a:extLst>
          </p:cNvPr>
          <p:cNvSpPr/>
          <p:nvPr/>
        </p:nvSpPr>
        <p:spPr>
          <a:xfrm>
            <a:off x="609600" y="4331368"/>
            <a:ext cx="10972800" cy="16844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598373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r>
              <a:rPr lang="en-US" dirty="0"/>
              <a:t>Screening and Assessment</a:t>
            </a:r>
          </a:p>
        </p:txBody>
      </p:sp>
      <p:sp>
        <p:nvSpPr>
          <p:cNvPr id="3" name="Content Placeholder 2"/>
          <p:cNvSpPr>
            <a:spLocks noGrp="1"/>
          </p:cNvSpPr>
          <p:nvPr>
            <p:ph idx="1"/>
          </p:nvPr>
        </p:nvSpPr>
        <p:spPr>
          <a:xfrm>
            <a:off x="609600" y="1267326"/>
            <a:ext cx="10744200" cy="5089024"/>
          </a:xfrm>
        </p:spPr>
        <p:txBody>
          <a:bodyPr>
            <a:normAutofit fontScale="92500" lnSpcReduction="20000"/>
          </a:bodyPr>
          <a:lstStyle/>
          <a:p>
            <a:r>
              <a:rPr lang="en-US" b="1" dirty="0"/>
              <a:t>Screening: </a:t>
            </a:r>
            <a:r>
              <a:rPr lang="en-US" dirty="0"/>
              <a:t>PHQ-9 done in the waiting room was 19, indicating moderately severe depression</a:t>
            </a:r>
          </a:p>
          <a:p>
            <a:r>
              <a:rPr lang="en-US" b="1" dirty="0"/>
              <a:t>Semi-structured interview: </a:t>
            </a:r>
            <a:r>
              <a:rPr lang="en-US" dirty="0"/>
              <a:t>KSADS-5 depression (K-DRS) and mania sections</a:t>
            </a:r>
            <a:br>
              <a:rPr lang="en-US" dirty="0"/>
            </a:br>
            <a:r>
              <a:rPr lang="en-US" dirty="0"/>
              <a:t>(K-MRS) had item responses in the 4-5 range:</a:t>
            </a:r>
          </a:p>
          <a:p>
            <a:pPr lvl="1"/>
            <a:r>
              <a:rPr lang="en-US" dirty="0"/>
              <a:t>After establishing a depressive episode, index mood, and time criteria, additional symptoms associated with depressed mood and irritability, as well as all </a:t>
            </a:r>
            <a:r>
              <a:rPr lang="en-US" b="1" dirty="0">
                <a:solidFill>
                  <a:schemeClr val="tx1"/>
                </a:solidFill>
              </a:rPr>
              <a:t>S</a:t>
            </a:r>
            <a:r>
              <a:rPr lang="en-US" dirty="0"/>
              <a:t>leep, </a:t>
            </a:r>
            <a:r>
              <a:rPr lang="en-US" b="1" dirty="0">
                <a:solidFill>
                  <a:schemeClr val="tx1"/>
                </a:solidFill>
              </a:rPr>
              <a:t>I</a:t>
            </a:r>
            <a:r>
              <a:rPr lang="en-US" dirty="0"/>
              <a:t>nterest, </a:t>
            </a:r>
            <a:r>
              <a:rPr lang="en-US" b="1" dirty="0">
                <a:solidFill>
                  <a:schemeClr val="tx1"/>
                </a:solidFill>
              </a:rPr>
              <a:t>G</a:t>
            </a:r>
            <a:r>
              <a:rPr lang="en-US" dirty="0"/>
              <a:t>uilt, </a:t>
            </a:r>
            <a:r>
              <a:rPr lang="en-US" b="1" dirty="0">
                <a:solidFill>
                  <a:schemeClr val="tx1"/>
                </a:solidFill>
              </a:rPr>
              <a:t>E</a:t>
            </a:r>
            <a:r>
              <a:rPr lang="en-US" dirty="0"/>
              <a:t>nergy, </a:t>
            </a:r>
            <a:r>
              <a:rPr lang="en-US" b="1" dirty="0">
                <a:solidFill>
                  <a:schemeClr val="tx1"/>
                </a:solidFill>
              </a:rPr>
              <a:t>C</a:t>
            </a:r>
            <a:r>
              <a:rPr lang="en-US" dirty="0"/>
              <a:t>oncentration, </a:t>
            </a:r>
            <a:r>
              <a:rPr lang="en-US" b="1" dirty="0">
                <a:solidFill>
                  <a:schemeClr val="tx1"/>
                </a:solidFill>
              </a:rPr>
              <a:t>A</a:t>
            </a:r>
            <a:r>
              <a:rPr lang="en-US" dirty="0"/>
              <a:t>ppetite, </a:t>
            </a:r>
            <a:r>
              <a:rPr lang="en-US" b="1" dirty="0">
                <a:solidFill>
                  <a:schemeClr val="tx1"/>
                </a:solidFill>
              </a:rPr>
              <a:t>P</a:t>
            </a:r>
            <a:r>
              <a:rPr lang="en-US" dirty="0"/>
              <a:t>sychomotor changes, </a:t>
            </a:r>
            <a:r>
              <a:rPr lang="en-US" b="1" dirty="0">
                <a:solidFill>
                  <a:schemeClr val="tx1"/>
                </a:solidFill>
              </a:rPr>
              <a:t>S</a:t>
            </a:r>
            <a:r>
              <a:rPr lang="en-US" dirty="0"/>
              <a:t>uicide symptoms were rated in the moderate to severe range</a:t>
            </a:r>
          </a:p>
          <a:p>
            <a:pPr lvl="1"/>
            <a:r>
              <a:rPr lang="en-US" dirty="0"/>
              <a:t>After establishing a manic episode, index mood and time criteria, additional symptoms associated associated with euphoric mood, as well as </a:t>
            </a:r>
            <a:r>
              <a:rPr lang="en-US" b="1" dirty="0"/>
              <a:t>DIGFAST</a:t>
            </a:r>
            <a:r>
              <a:rPr lang="en-US" dirty="0"/>
              <a:t> symptoms were rated in the moderate to severe range</a:t>
            </a:r>
          </a:p>
          <a:p>
            <a:r>
              <a:rPr lang="en-US" b="1" dirty="0"/>
              <a:t>Dimensional Severity ratings: </a:t>
            </a:r>
            <a:r>
              <a:rPr lang="en-US" dirty="0"/>
              <a:t>Children’s Depression Rating Scale-Revised (CDRS) = 55, Young Mania Rating Scale (YMRS) = 20</a:t>
            </a:r>
          </a:p>
          <a:p>
            <a:r>
              <a:rPr lang="en-US" b="1" dirty="0"/>
              <a:t>Time Criteria: </a:t>
            </a:r>
            <a:r>
              <a:rPr lang="en-US" dirty="0"/>
              <a:t>Then reviewed timing of episodes (1 week for mania, 2 weeks for depression, what happened between episodes) when several episodes were endorsed in which depression and mania symptoms overlapped.</a:t>
            </a:r>
          </a:p>
          <a:p>
            <a:endParaRPr lang="en-US" dirty="0"/>
          </a:p>
        </p:txBody>
      </p:sp>
      <p:sp>
        <p:nvSpPr>
          <p:cNvPr id="5" name="Footer Placeholder 4">
            <a:extLst>
              <a:ext uri="{FF2B5EF4-FFF2-40B4-BE49-F238E27FC236}">
                <a16:creationId xmlns:a16="http://schemas.microsoft.com/office/drawing/2014/main" id="{A3B658FA-F09C-3A3A-2EF2-3FFCC73B7DED}"/>
              </a:ext>
            </a:extLst>
          </p:cNvPr>
          <p:cNvSpPr>
            <a:spLocks noGrp="1"/>
          </p:cNvSpPr>
          <p:nvPr>
            <p:ph type="ftr" sz="quarter" idx="3"/>
          </p:nvPr>
        </p:nvSpPr>
        <p:spPr/>
        <p:txBody>
          <a:bodyPr/>
          <a:lstStyle/>
          <a:p>
            <a:r>
              <a:rPr lang="en-US" b="0" dirty="0"/>
              <a:t>K-DRS, Kiddie Depression Rating Scale; PHQ-9, Patient Health Questionnaire-9.</a:t>
            </a:r>
          </a:p>
        </p:txBody>
      </p:sp>
      <p:sp>
        <p:nvSpPr>
          <p:cNvPr id="6" name="Rectangle 5">
            <a:extLst>
              <a:ext uri="{FF2B5EF4-FFF2-40B4-BE49-F238E27FC236}">
                <a16:creationId xmlns:a16="http://schemas.microsoft.com/office/drawing/2014/main" id="{9FEBECAE-C2EF-9772-A0E6-6FF92254E165}"/>
              </a:ext>
            </a:extLst>
          </p:cNvPr>
          <p:cNvSpPr/>
          <p:nvPr/>
        </p:nvSpPr>
        <p:spPr>
          <a:xfrm>
            <a:off x="609600" y="4957011"/>
            <a:ext cx="10972800" cy="10587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995563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r>
              <a:rPr lang="en-US" dirty="0"/>
              <a:t>Screening and Assessment</a:t>
            </a:r>
          </a:p>
        </p:txBody>
      </p:sp>
      <p:sp>
        <p:nvSpPr>
          <p:cNvPr id="3" name="Content Placeholder 2"/>
          <p:cNvSpPr>
            <a:spLocks noGrp="1"/>
          </p:cNvSpPr>
          <p:nvPr>
            <p:ph idx="1"/>
          </p:nvPr>
        </p:nvSpPr>
        <p:spPr>
          <a:xfrm>
            <a:off x="609600" y="1267326"/>
            <a:ext cx="10744200" cy="5089024"/>
          </a:xfrm>
        </p:spPr>
        <p:txBody>
          <a:bodyPr>
            <a:normAutofit fontScale="92500" lnSpcReduction="20000"/>
          </a:bodyPr>
          <a:lstStyle/>
          <a:p>
            <a:r>
              <a:rPr lang="en-US" b="1" dirty="0"/>
              <a:t>Screening: </a:t>
            </a:r>
            <a:r>
              <a:rPr lang="en-US" dirty="0"/>
              <a:t>PHQ-9 done in the waiting room was 19, indicating moderately severe depression</a:t>
            </a:r>
          </a:p>
          <a:p>
            <a:r>
              <a:rPr lang="en-US" b="1" dirty="0"/>
              <a:t>Semi-structured interview: </a:t>
            </a:r>
            <a:r>
              <a:rPr lang="en-US" dirty="0"/>
              <a:t>KSADS-5 depression (K-DRS) and mania sections</a:t>
            </a:r>
            <a:br>
              <a:rPr lang="en-US" dirty="0"/>
            </a:br>
            <a:r>
              <a:rPr lang="en-US" dirty="0"/>
              <a:t>(K-MRS) had item responses in the 4-5 range:</a:t>
            </a:r>
          </a:p>
          <a:p>
            <a:pPr lvl="1"/>
            <a:r>
              <a:rPr lang="en-US" dirty="0"/>
              <a:t>After establishing a depressive episode, index mood, and time criteria, additional symptoms associated with depressed mood and irritability, as well as all </a:t>
            </a:r>
            <a:r>
              <a:rPr lang="en-US" b="1" dirty="0">
                <a:solidFill>
                  <a:schemeClr val="tx1"/>
                </a:solidFill>
              </a:rPr>
              <a:t>S</a:t>
            </a:r>
            <a:r>
              <a:rPr lang="en-US" dirty="0"/>
              <a:t>leep, </a:t>
            </a:r>
            <a:r>
              <a:rPr lang="en-US" b="1" dirty="0">
                <a:solidFill>
                  <a:schemeClr val="tx1"/>
                </a:solidFill>
              </a:rPr>
              <a:t>I</a:t>
            </a:r>
            <a:r>
              <a:rPr lang="en-US" dirty="0"/>
              <a:t>nterest, </a:t>
            </a:r>
            <a:r>
              <a:rPr lang="en-US" b="1" dirty="0">
                <a:solidFill>
                  <a:schemeClr val="tx1"/>
                </a:solidFill>
              </a:rPr>
              <a:t>G</a:t>
            </a:r>
            <a:r>
              <a:rPr lang="en-US" dirty="0"/>
              <a:t>uilt, </a:t>
            </a:r>
            <a:r>
              <a:rPr lang="en-US" b="1" dirty="0">
                <a:solidFill>
                  <a:schemeClr val="tx1"/>
                </a:solidFill>
              </a:rPr>
              <a:t>E</a:t>
            </a:r>
            <a:r>
              <a:rPr lang="en-US" dirty="0"/>
              <a:t>nergy, </a:t>
            </a:r>
            <a:r>
              <a:rPr lang="en-US" b="1" dirty="0">
                <a:solidFill>
                  <a:schemeClr val="tx1"/>
                </a:solidFill>
              </a:rPr>
              <a:t>C</a:t>
            </a:r>
            <a:r>
              <a:rPr lang="en-US" dirty="0"/>
              <a:t>oncentration, </a:t>
            </a:r>
            <a:r>
              <a:rPr lang="en-US" b="1" dirty="0">
                <a:solidFill>
                  <a:schemeClr val="tx1"/>
                </a:solidFill>
              </a:rPr>
              <a:t>A</a:t>
            </a:r>
            <a:r>
              <a:rPr lang="en-US" dirty="0"/>
              <a:t>ppetite, </a:t>
            </a:r>
            <a:r>
              <a:rPr lang="en-US" b="1" dirty="0">
                <a:solidFill>
                  <a:schemeClr val="tx1"/>
                </a:solidFill>
              </a:rPr>
              <a:t>P</a:t>
            </a:r>
            <a:r>
              <a:rPr lang="en-US" dirty="0"/>
              <a:t>sychomotor changes, </a:t>
            </a:r>
            <a:r>
              <a:rPr lang="en-US" b="1" dirty="0">
                <a:solidFill>
                  <a:schemeClr val="tx1"/>
                </a:solidFill>
              </a:rPr>
              <a:t>S</a:t>
            </a:r>
            <a:r>
              <a:rPr lang="en-US" dirty="0"/>
              <a:t>uicide symptoms were rated in the moderate to severe range</a:t>
            </a:r>
          </a:p>
          <a:p>
            <a:pPr lvl="1"/>
            <a:r>
              <a:rPr lang="en-US" dirty="0"/>
              <a:t>After establishing a manic episode, index mood and time criteria, additional symptoms associated associated with euphoric mood, as well as </a:t>
            </a:r>
            <a:r>
              <a:rPr lang="en-US" b="1" dirty="0"/>
              <a:t>DIGFAST</a:t>
            </a:r>
            <a:r>
              <a:rPr lang="en-US" dirty="0"/>
              <a:t> symptoms were rated in the moderate to severe range</a:t>
            </a:r>
          </a:p>
          <a:p>
            <a:r>
              <a:rPr lang="en-US" b="1" dirty="0"/>
              <a:t>Dimensional Severity ratings: </a:t>
            </a:r>
            <a:r>
              <a:rPr lang="en-US" dirty="0"/>
              <a:t>Children’s Depression Rating Scale-Revised (CDRS) = 55, Young Mania Rating Scale (YMRS) = 20</a:t>
            </a:r>
          </a:p>
          <a:p>
            <a:r>
              <a:rPr lang="en-US" b="1" dirty="0"/>
              <a:t>Time Criteria: </a:t>
            </a:r>
            <a:r>
              <a:rPr lang="en-US" dirty="0"/>
              <a:t>Then reviewed timing of episodes (1 week for mania, 2 weeks for depression, what happened between episodes) when several episodes were endorsed in which depression and mania symptoms overlapped.</a:t>
            </a:r>
          </a:p>
          <a:p>
            <a:endParaRPr lang="en-US" dirty="0"/>
          </a:p>
        </p:txBody>
      </p:sp>
      <p:sp>
        <p:nvSpPr>
          <p:cNvPr id="5" name="Footer Placeholder 4">
            <a:extLst>
              <a:ext uri="{FF2B5EF4-FFF2-40B4-BE49-F238E27FC236}">
                <a16:creationId xmlns:a16="http://schemas.microsoft.com/office/drawing/2014/main" id="{A3B658FA-F09C-3A3A-2EF2-3FFCC73B7DED}"/>
              </a:ext>
            </a:extLst>
          </p:cNvPr>
          <p:cNvSpPr>
            <a:spLocks noGrp="1"/>
          </p:cNvSpPr>
          <p:nvPr>
            <p:ph type="ftr" sz="quarter" idx="3"/>
          </p:nvPr>
        </p:nvSpPr>
        <p:spPr/>
        <p:txBody>
          <a:bodyPr/>
          <a:lstStyle/>
          <a:p>
            <a:r>
              <a:rPr lang="en-US" b="0" dirty="0"/>
              <a:t>K-DRS, Kiddie Depression Rating Scale; PHQ-9, Patient Health Questionnaire-9.</a:t>
            </a:r>
          </a:p>
        </p:txBody>
      </p:sp>
    </p:spTree>
    <p:extLst>
      <p:ext uri="{BB962C8B-B14F-4D97-AF65-F5344CB8AC3E}">
        <p14:creationId xmlns:p14="http://schemas.microsoft.com/office/powerpoint/2010/main" val="5839476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483394" y="4000500"/>
            <a:ext cx="2003425" cy="1304925"/>
          </a:xfrm>
          <a:prstGeom prst="rect">
            <a:avLst/>
          </a:prstGeom>
          <a:gradFill>
            <a:gsLst>
              <a:gs pos="0">
                <a:srgbClr val="FFE0A7"/>
              </a:gs>
              <a:gs pos="100000">
                <a:srgbClr val="FFBE05"/>
              </a:gs>
            </a:gsLst>
            <a:lin ang="5400000" scaled="1"/>
          </a:gra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solidFill>
                <a:srgbClr val="000000"/>
              </a:solidFill>
            </a:endParaRPr>
          </a:p>
        </p:txBody>
      </p:sp>
      <p:sp>
        <p:nvSpPr>
          <p:cNvPr id="31746" name="Title 1"/>
          <p:cNvSpPr>
            <a:spLocks noGrp="1"/>
          </p:cNvSpPr>
          <p:nvPr>
            <p:ph type="title"/>
          </p:nvPr>
        </p:nvSpPr>
        <p:spPr bwMode="auto">
          <a:noFill/>
          <a:ln>
            <a:miter lim="800000"/>
            <a:headEnd/>
            <a:tailEnd/>
          </a:ln>
        </p:spPr>
        <p:txBody>
          <a:bodyPr vert="horz" wrap="square" lIns="91440" tIns="45720" rIns="91440" bIns="45720" numCol="1" anchorCtr="0" compatLnSpc="1">
            <a:prstTxWarp prst="textNoShape">
              <a:avLst/>
            </a:prstTxWarp>
          </a:bodyPr>
          <a:lstStyle/>
          <a:p>
            <a:r>
              <a:rPr lang="en-US" dirty="0"/>
              <a:t>Family and Social History</a:t>
            </a:r>
          </a:p>
        </p:txBody>
      </p:sp>
      <p:sp>
        <p:nvSpPr>
          <p:cNvPr id="31748" name="TextBox 3"/>
          <p:cNvSpPr txBox="1">
            <a:spLocks noChangeArrowheads="1"/>
          </p:cNvSpPr>
          <p:nvPr/>
        </p:nvSpPr>
        <p:spPr bwMode="auto">
          <a:xfrm>
            <a:off x="716756" y="4052888"/>
            <a:ext cx="1554163" cy="1200150"/>
          </a:xfrm>
          <a:prstGeom prst="rect">
            <a:avLst/>
          </a:prstGeom>
          <a:noFill/>
          <a:ln w="9525">
            <a:noFill/>
            <a:miter lim="800000"/>
            <a:headEnd/>
            <a:tailEnd/>
          </a:ln>
        </p:spPr>
        <p:txBody>
          <a:bodyPr>
            <a:spAutoFit/>
          </a:bodyPr>
          <a:lstStyle/>
          <a:p>
            <a:pPr algn="ctr"/>
            <a:r>
              <a:rPr lang="en-US" b="1" dirty="0">
                <a:solidFill>
                  <a:srgbClr val="000000"/>
                </a:solidFill>
              </a:rPr>
              <a:t>Half Brother</a:t>
            </a:r>
          </a:p>
          <a:p>
            <a:pPr algn="ctr"/>
            <a:endParaRPr lang="en-US" b="1" dirty="0">
              <a:solidFill>
                <a:srgbClr val="000000"/>
              </a:solidFill>
            </a:endParaRPr>
          </a:p>
          <a:p>
            <a:pPr algn="ctr"/>
            <a:r>
              <a:rPr lang="en-US" b="1" dirty="0">
                <a:solidFill>
                  <a:srgbClr val="000000"/>
                </a:solidFill>
              </a:rPr>
              <a:t>Bipolar Disorder</a:t>
            </a:r>
          </a:p>
        </p:txBody>
      </p:sp>
      <p:cxnSp>
        <p:nvCxnSpPr>
          <p:cNvPr id="21" name="Straight Arrow Connector 20"/>
          <p:cNvCxnSpPr>
            <a:cxnSpLocks/>
          </p:cNvCxnSpPr>
          <p:nvPr/>
        </p:nvCxnSpPr>
        <p:spPr>
          <a:xfrm flipV="1">
            <a:off x="5079206" y="5197475"/>
            <a:ext cx="0" cy="347663"/>
          </a:xfrm>
          <a:prstGeom prst="straightConnector1">
            <a:avLst/>
          </a:prstGeom>
          <a:ln w="57150">
            <a:solidFill>
              <a:srgbClr val="FFBE05"/>
            </a:solidFill>
            <a:tailEnd type="triangle"/>
          </a:ln>
        </p:spPr>
        <p:style>
          <a:lnRef idx="2">
            <a:schemeClr val="accent1"/>
          </a:lnRef>
          <a:fillRef idx="0">
            <a:schemeClr val="accent1"/>
          </a:fillRef>
          <a:effectRef idx="1">
            <a:schemeClr val="accent1"/>
          </a:effectRef>
          <a:fontRef idx="minor">
            <a:schemeClr val="tx1"/>
          </a:fontRef>
        </p:style>
      </p:cxnSp>
      <p:grpSp>
        <p:nvGrpSpPr>
          <p:cNvPr id="31753" name="Group 31752">
            <a:extLst>
              <a:ext uri="{FF2B5EF4-FFF2-40B4-BE49-F238E27FC236}">
                <a16:creationId xmlns:a16="http://schemas.microsoft.com/office/drawing/2014/main" id="{4476EA8D-E1EF-873F-7E08-810035E092ED}"/>
              </a:ext>
            </a:extLst>
          </p:cNvPr>
          <p:cNvGrpSpPr/>
          <p:nvPr/>
        </p:nvGrpSpPr>
        <p:grpSpPr>
          <a:xfrm>
            <a:off x="2388369" y="1416423"/>
            <a:ext cx="7432790" cy="3856886"/>
            <a:chOff x="2369319" y="1416423"/>
            <a:chExt cx="7432790" cy="3856886"/>
          </a:xfrm>
        </p:grpSpPr>
        <p:sp>
          <p:nvSpPr>
            <p:cNvPr id="31749" name="TextBox 7"/>
            <p:cNvSpPr txBox="1">
              <a:spLocks noChangeArrowheads="1"/>
            </p:cNvSpPr>
            <p:nvPr/>
          </p:nvSpPr>
          <p:spPr bwMode="auto">
            <a:xfrm>
              <a:off x="3825877" y="2798763"/>
              <a:ext cx="854075" cy="522287"/>
            </a:xfrm>
            <a:prstGeom prst="rect">
              <a:avLst/>
            </a:prstGeom>
            <a:noFill/>
            <a:ln w="9525">
              <a:noFill/>
              <a:miter lim="800000"/>
              <a:headEnd/>
              <a:tailEnd/>
            </a:ln>
          </p:spPr>
          <p:txBody>
            <a:bodyPr>
              <a:spAutoFit/>
            </a:bodyPr>
            <a:lstStyle/>
            <a:p>
              <a:r>
                <a:rPr lang="en-US" sz="1600" b="1" dirty="0">
                  <a:solidFill>
                    <a:srgbClr val="000000"/>
                  </a:solidFill>
                </a:rPr>
                <a:t>  MS</a:t>
              </a:r>
            </a:p>
            <a:p>
              <a:r>
                <a:rPr lang="en-US" sz="1200" dirty="0">
                  <a:solidFill>
                    <a:srgbClr val="000000"/>
                  </a:solidFill>
                </a:rPr>
                <a:t>On SSDI</a:t>
              </a:r>
            </a:p>
          </p:txBody>
        </p:sp>
        <p:sp>
          <p:nvSpPr>
            <p:cNvPr id="31751" name="TextBox 9"/>
            <p:cNvSpPr txBox="1">
              <a:spLocks noChangeArrowheads="1"/>
            </p:cNvSpPr>
            <p:nvPr/>
          </p:nvSpPr>
          <p:spPr bwMode="auto">
            <a:xfrm>
              <a:off x="4854808" y="4323063"/>
              <a:ext cx="441325" cy="369887"/>
            </a:xfrm>
            <a:prstGeom prst="rect">
              <a:avLst/>
            </a:prstGeom>
            <a:noFill/>
            <a:ln w="9525">
              <a:noFill/>
              <a:miter lim="800000"/>
              <a:headEnd/>
              <a:tailEnd/>
            </a:ln>
          </p:spPr>
          <p:txBody>
            <a:bodyPr wrap="none">
              <a:spAutoFit/>
            </a:bodyPr>
            <a:lstStyle/>
            <a:p>
              <a:pPr algn="ctr"/>
              <a:r>
                <a:rPr lang="en-US" dirty="0">
                  <a:solidFill>
                    <a:srgbClr val="000000"/>
                  </a:solidFill>
                </a:rPr>
                <a:t>10</a:t>
              </a:r>
            </a:p>
          </p:txBody>
        </p:sp>
        <p:cxnSp>
          <p:nvCxnSpPr>
            <p:cNvPr id="12" name="Straight Connector 11"/>
            <p:cNvCxnSpPr/>
            <p:nvPr/>
          </p:nvCxnSpPr>
          <p:spPr>
            <a:xfrm flipH="1">
              <a:off x="6069806" y="3375025"/>
              <a:ext cx="307975" cy="336550"/>
            </a:xfrm>
            <a:prstGeom prst="line">
              <a:avLst/>
            </a:prstGeom>
            <a:ln w="28575"/>
          </p:spPr>
          <p:style>
            <a:lnRef idx="2">
              <a:schemeClr val="dk1"/>
            </a:lnRef>
            <a:fillRef idx="0">
              <a:schemeClr val="dk1"/>
            </a:fillRef>
            <a:effectRef idx="1">
              <a:schemeClr val="dk1"/>
            </a:effectRef>
            <a:fontRef idx="minor">
              <a:schemeClr val="tx1"/>
            </a:fontRef>
          </p:style>
        </p:cxnSp>
        <p:cxnSp>
          <p:nvCxnSpPr>
            <p:cNvPr id="13" name="Straight Connector 12"/>
            <p:cNvCxnSpPr>
              <a:cxnSpLocks/>
            </p:cNvCxnSpPr>
            <p:nvPr/>
          </p:nvCxnSpPr>
          <p:spPr>
            <a:xfrm flipH="1">
              <a:off x="5876131" y="3376613"/>
              <a:ext cx="307975" cy="336550"/>
            </a:xfrm>
            <a:prstGeom prst="line">
              <a:avLst/>
            </a:prstGeom>
            <a:ln w="28575"/>
          </p:spPr>
          <p:style>
            <a:lnRef idx="2">
              <a:schemeClr val="dk1"/>
            </a:lnRef>
            <a:fillRef idx="0">
              <a:schemeClr val="dk1"/>
            </a:fillRef>
            <a:effectRef idx="1">
              <a:schemeClr val="dk1"/>
            </a:effectRef>
            <a:fontRef idx="minor">
              <a:schemeClr val="tx1"/>
            </a:fontRef>
          </p:style>
        </p:cxnSp>
        <p:grpSp>
          <p:nvGrpSpPr>
            <p:cNvPr id="7" name="Group 6">
              <a:extLst>
                <a:ext uri="{FF2B5EF4-FFF2-40B4-BE49-F238E27FC236}">
                  <a16:creationId xmlns:a16="http://schemas.microsoft.com/office/drawing/2014/main" id="{0A7E4073-F866-CE8C-E0A5-EE10E7E682F2}"/>
                </a:ext>
              </a:extLst>
            </p:cNvPr>
            <p:cNvGrpSpPr/>
            <p:nvPr/>
          </p:nvGrpSpPr>
          <p:grpSpPr>
            <a:xfrm>
              <a:off x="2981325" y="1428750"/>
              <a:ext cx="666750" cy="764381"/>
              <a:chOff x="3276600" y="1428750"/>
              <a:chExt cx="666750" cy="764381"/>
            </a:xfrm>
          </p:grpSpPr>
          <p:sp>
            <p:nvSpPr>
              <p:cNvPr id="3" name="Rectangle 2">
                <a:extLst>
                  <a:ext uri="{FF2B5EF4-FFF2-40B4-BE49-F238E27FC236}">
                    <a16:creationId xmlns:a16="http://schemas.microsoft.com/office/drawing/2014/main" id="{489D2799-53FD-20EB-589E-45B4CA054908}"/>
                  </a:ext>
                </a:extLst>
              </p:cNvPr>
              <p:cNvSpPr/>
              <p:nvPr/>
            </p:nvSpPr>
            <p:spPr>
              <a:xfrm>
                <a:off x="3276600" y="1428750"/>
                <a:ext cx="666750" cy="561975"/>
              </a:xfrm>
              <a:prstGeom prst="rect">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1E0660A5-44B8-3B0B-44A3-776BE9F866E7}"/>
                  </a:ext>
                </a:extLst>
              </p:cNvPr>
              <p:cNvCxnSpPr>
                <a:cxnSpLocks/>
              </p:cNvCxnSpPr>
              <p:nvPr/>
            </p:nvCxnSpPr>
            <p:spPr>
              <a:xfrm>
                <a:off x="3609975" y="1990725"/>
                <a:ext cx="0" cy="202406"/>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8" name="Group 7">
              <a:extLst>
                <a:ext uri="{FF2B5EF4-FFF2-40B4-BE49-F238E27FC236}">
                  <a16:creationId xmlns:a16="http://schemas.microsoft.com/office/drawing/2014/main" id="{73B577C9-0C7D-3601-5145-A9ADEF13D480}"/>
                </a:ext>
              </a:extLst>
            </p:cNvPr>
            <p:cNvGrpSpPr/>
            <p:nvPr/>
          </p:nvGrpSpPr>
          <p:grpSpPr>
            <a:xfrm>
              <a:off x="6685617" y="1428750"/>
              <a:ext cx="666750" cy="764381"/>
              <a:chOff x="3276600" y="1428750"/>
              <a:chExt cx="666750" cy="764381"/>
            </a:xfrm>
          </p:grpSpPr>
          <p:sp>
            <p:nvSpPr>
              <p:cNvPr id="10" name="Rectangle 9">
                <a:extLst>
                  <a:ext uri="{FF2B5EF4-FFF2-40B4-BE49-F238E27FC236}">
                    <a16:creationId xmlns:a16="http://schemas.microsoft.com/office/drawing/2014/main" id="{24ECC654-0023-E472-45A1-3276FA513D73}"/>
                  </a:ext>
                </a:extLst>
              </p:cNvPr>
              <p:cNvSpPr/>
              <p:nvPr/>
            </p:nvSpPr>
            <p:spPr>
              <a:xfrm>
                <a:off x="3276600" y="1428750"/>
                <a:ext cx="666750" cy="561975"/>
              </a:xfrm>
              <a:prstGeom prst="rect">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12384FE6-D2EC-2082-78EC-7A766488CC28}"/>
                  </a:ext>
                </a:extLst>
              </p:cNvPr>
              <p:cNvCxnSpPr>
                <a:cxnSpLocks/>
              </p:cNvCxnSpPr>
              <p:nvPr/>
            </p:nvCxnSpPr>
            <p:spPr>
              <a:xfrm>
                <a:off x="3609975" y="1990725"/>
                <a:ext cx="0" cy="202406"/>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5" name="Group 14">
              <a:extLst>
                <a:ext uri="{FF2B5EF4-FFF2-40B4-BE49-F238E27FC236}">
                  <a16:creationId xmlns:a16="http://schemas.microsoft.com/office/drawing/2014/main" id="{BC26EF5F-00AD-779F-6497-69B4253B06CC}"/>
                </a:ext>
              </a:extLst>
            </p:cNvPr>
            <p:cNvGrpSpPr/>
            <p:nvPr/>
          </p:nvGrpSpPr>
          <p:grpSpPr>
            <a:xfrm>
              <a:off x="3874296" y="2773362"/>
              <a:ext cx="666750" cy="675062"/>
              <a:chOff x="3255171" y="1428750"/>
              <a:chExt cx="666750" cy="675062"/>
            </a:xfrm>
          </p:grpSpPr>
          <p:sp>
            <p:nvSpPr>
              <p:cNvPr id="16" name="Rectangle 15">
                <a:extLst>
                  <a:ext uri="{FF2B5EF4-FFF2-40B4-BE49-F238E27FC236}">
                    <a16:creationId xmlns:a16="http://schemas.microsoft.com/office/drawing/2014/main" id="{C7D8A700-4A89-EC78-88F7-FCDF625A0050}"/>
                  </a:ext>
                </a:extLst>
              </p:cNvPr>
              <p:cNvSpPr/>
              <p:nvPr/>
            </p:nvSpPr>
            <p:spPr>
              <a:xfrm>
                <a:off x="3255171" y="1428750"/>
                <a:ext cx="666750" cy="561975"/>
              </a:xfrm>
              <a:prstGeom prst="rect">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a:extLst>
                  <a:ext uri="{FF2B5EF4-FFF2-40B4-BE49-F238E27FC236}">
                    <a16:creationId xmlns:a16="http://schemas.microsoft.com/office/drawing/2014/main" id="{843244A4-89C3-B4E4-BCA9-A52B0A16338E}"/>
                  </a:ext>
                </a:extLst>
              </p:cNvPr>
              <p:cNvCxnSpPr>
                <a:cxnSpLocks/>
              </p:cNvCxnSpPr>
              <p:nvPr/>
            </p:nvCxnSpPr>
            <p:spPr>
              <a:xfrm>
                <a:off x="3588546" y="1990725"/>
                <a:ext cx="2428" cy="11308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cxnSp>
          <p:nvCxnSpPr>
            <p:cNvPr id="19" name="Straight Connector 18">
              <a:extLst>
                <a:ext uri="{FF2B5EF4-FFF2-40B4-BE49-F238E27FC236}">
                  <a16:creationId xmlns:a16="http://schemas.microsoft.com/office/drawing/2014/main" id="{F4AB1722-863B-48D1-F020-8EF5F387D7F7}"/>
                </a:ext>
              </a:extLst>
            </p:cNvPr>
            <p:cNvCxnSpPr>
              <a:cxnSpLocks/>
            </p:cNvCxnSpPr>
            <p:nvPr/>
          </p:nvCxnSpPr>
          <p:spPr>
            <a:xfrm flipH="1">
              <a:off x="4207807" y="2359819"/>
              <a:ext cx="2243" cy="371428"/>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BF030182-98AB-69CA-78A4-80D04E0A5C0F}"/>
                </a:ext>
              </a:extLst>
            </p:cNvPr>
            <p:cNvCxnSpPr>
              <a:cxnSpLocks/>
            </p:cNvCxnSpPr>
            <p:nvPr/>
          </p:nvCxnSpPr>
          <p:spPr>
            <a:xfrm flipH="1">
              <a:off x="3937374" y="2357716"/>
              <a:ext cx="509449"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501015B9-4BBD-0685-3C94-AF76E5E4A07B}"/>
                </a:ext>
              </a:extLst>
            </p:cNvPr>
            <p:cNvCxnSpPr>
              <a:cxnSpLocks/>
            </p:cNvCxnSpPr>
            <p:nvPr/>
          </p:nvCxnSpPr>
          <p:spPr>
            <a:xfrm>
              <a:off x="7924502" y="2375927"/>
              <a:ext cx="0" cy="35532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FAB8B0E-117C-E375-A17B-4C1F485201B0}"/>
                </a:ext>
              </a:extLst>
            </p:cNvPr>
            <p:cNvCxnSpPr>
              <a:cxnSpLocks/>
            </p:cNvCxnSpPr>
            <p:nvPr/>
          </p:nvCxnSpPr>
          <p:spPr>
            <a:xfrm flipH="1">
              <a:off x="7659108" y="2375927"/>
              <a:ext cx="509449"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425D5DE4-8F21-A261-6CCE-E77CD2D95093}"/>
                </a:ext>
              </a:extLst>
            </p:cNvPr>
            <p:cNvCxnSpPr>
              <a:cxnSpLocks/>
            </p:cNvCxnSpPr>
            <p:nvPr/>
          </p:nvCxnSpPr>
          <p:spPr>
            <a:xfrm flipH="1">
              <a:off x="4658374" y="3591389"/>
              <a:ext cx="2800261"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C0FA3414-C9A7-8CC7-65DF-5A6DCC174C43}"/>
                </a:ext>
              </a:extLst>
            </p:cNvPr>
            <p:cNvCxnSpPr>
              <a:cxnSpLocks/>
            </p:cNvCxnSpPr>
            <p:nvPr/>
          </p:nvCxnSpPr>
          <p:spPr>
            <a:xfrm>
              <a:off x="5075845" y="3591389"/>
              <a:ext cx="0" cy="616046"/>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B344A970-E7FE-F1D5-BAAC-238D5C4BCE1B}"/>
                </a:ext>
              </a:extLst>
            </p:cNvPr>
            <p:cNvCxnSpPr>
              <a:cxnSpLocks/>
            </p:cNvCxnSpPr>
            <p:nvPr/>
          </p:nvCxnSpPr>
          <p:spPr>
            <a:xfrm>
              <a:off x="6062242" y="3591389"/>
              <a:ext cx="0" cy="616046"/>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964ED1ED-7D5B-0415-5C8F-568FECC7303B}"/>
                </a:ext>
              </a:extLst>
            </p:cNvPr>
            <p:cNvCxnSpPr>
              <a:cxnSpLocks/>
            </p:cNvCxnSpPr>
            <p:nvPr/>
          </p:nvCxnSpPr>
          <p:spPr>
            <a:xfrm>
              <a:off x="7072174" y="3591389"/>
              <a:ext cx="0" cy="616046"/>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7" name="Rectangle 36">
              <a:extLst>
                <a:ext uri="{FF2B5EF4-FFF2-40B4-BE49-F238E27FC236}">
                  <a16:creationId xmlns:a16="http://schemas.microsoft.com/office/drawing/2014/main" id="{6DEEED73-C44A-D0CD-9BBC-92D362661CB6}"/>
                </a:ext>
              </a:extLst>
            </p:cNvPr>
            <p:cNvSpPr/>
            <p:nvPr/>
          </p:nvSpPr>
          <p:spPr>
            <a:xfrm>
              <a:off x="4742282" y="4224360"/>
              <a:ext cx="666750" cy="561975"/>
            </a:xfrm>
            <a:prstGeom prst="rect">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1455936B-10C7-284E-E41E-E82A2FBEE5AE}"/>
                </a:ext>
              </a:extLst>
            </p:cNvPr>
            <p:cNvSpPr/>
            <p:nvPr/>
          </p:nvSpPr>
          <p:spPr>
            <a:xfrm>
              <a:off x="6746825" y="4223448"/>
              <a:ext cx="666750" cy="561975"/>
            </a:xfrm>
            <a:prstGeom prst="rect">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4" name="Group 43">
              <a:extLst>
                <a:ext uri="{FF2B5EF4-FFF2-40B4-BE49-F238E27FC236}">
                  <a16:creationId xmlns:a16="http://schemas.microsoft.com/office/drawing/2014/main" id="{A4FD45CE-8E5B-86A2-2FF8-7342534CADCD}"/>
                </a:ext>
              </a:extLst>
            </p:cNvPr>
            <p:cNvGrpSpPr/>
            <p:nvPr/>
          </p:nvGrpSpPr>
          <p:grpSpPr>
            <a:xfrm>
              <a:off x="4791635" y="1416423"/>
              <a:ext cx="666750" cy="776708"/>
              <a:chOff x="4658285" y="1416423"/>
              <a:chExt cx="666750" cy="776708"/>
            </a:xfrm>
          </p:grpSpPr>
          <p:sp>
            <p:nvSpPr>
              <p:cNvPr id="42" name="Oval 41">
                <a:extLst>
                  <a:ext uri="{FF2B5EF4-FFF2-40B4-BE49-F238E27FC236}">
                    <a16:creationId xmlns:a16="http://schemas.microsoft.com/office/drawing/2014/main" id="{B1E384A4-5FAB-DB1A-987A-BB187EDD9C59}"/>
                  </a:ext>
                </a:extLst>
              </p:cNvPr>
              <p:cNvSpPr/>
              <p:nvPr/>
            </p:nvSpPr>
            <p:spPr>
              <a:xfrm>
                <a:off x="4658285" y="1416423"/>
                <a:ext cx="666750" cy="573741"/>
              </a:xfrm>
              <a:prstGeom prst="ellipse">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 name="Straight Connector 42">
                <a:extLst>
                  <a:ext uri="{FF2B5EF4-FFF2-40B4-BE49-F238E27FC236}">
                    <a16:creationId xmlns:a16="http://schemas.microsoft.com/office/drawing/2014/main" id="{5770C7EA-8488-2EE4-1569-A138C8B2573D}"/>
                  </a:ext>
                </a:extLst>
              </p:cNvPr>
              <p:cNvCxnSpPr>
                <a:cxnSpLocks/>
              </p:cNvCxnSpPr>
              <p:nvPr/>
            </p:nvCxnSpPr>
            <p:spPr>
              <a:xfrm>
                <a:off x="4993522" y="1990725"/>
                <a:ext cx="0" cy="202406"/>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45" name="Group 44">
              <a:extLst>
                <a:ext uri="{FF2B5EF4-FFF2-40B4-BE49-F238E27FC236}">
                  <a16:creationId xmlns:a16="http://schemas.microsoft.com/office/drawing/2014/main" id="{6A3F66C2-EECB-A419-E735-117FAB1930C6}"/>
                </a:ext>
              </a:extLst>
            </p:cNvPr>
            <p:cNvGrpSpPr/>
            <p:nvPr/>
          </p:nvGrpSpPr>
          <p:grpSpPr>
            <a:xfrm>
              <a:off x="8501411" y="1422774"/>
              <a:ext cx="666750" cy="776708"/>
              <a:chOff x="4658285" y="1416423"/>
              <a:chExt cx="666750" cy="776708"/>
            </a:xfrm>
          </p:grpSpPr>
          <p:sp>
            <p:nvSpPr>
              <p:cNvPr id="46" name="Oval 45">
                <a:extLst>
                  <a:ext uri="{FF2B5EF4-FFF2-40B4-BE49-F238E27FC236}">
                    <a16:creationId xmlns:a16="http://schemas.microsoft.com/office/drawing/2014/main" id="{9CE713B7-4C30-D27C-8DFB-4CD886F143EB}"/>
                  </a:ext>
                </a:extLst>
              </p:cNvPr>
              <p:cNvSpPr/>
              <p:nvPr/>
            </p:nvSpPr>
            <p:spPr>
              <a:xfrm>
                <a:off x="4658285" y="1416423"/>
                <a:ext cx="666750" cy="573741"/>
              </a:xfrm>
              <a:prstGeom prst="ellipse">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 name="Straight Connector 46">
                <a:extLst>
                  <a:ext uri="{FF2B5EF4-FFF2-40B4-BE49-F238E27FC236}">
                    <a16:creationId xmlns:a16="http://schemas.microsoft.com/office/drawing/2014/main" id="{F0682CAB-7A4A-5557-88C1-04FECCED00F5}"/>
                  </a:ext>
                </a:extLst>
              </p:cNvPr>
              <p:cNvCxnSpPr>
                <a:cxnSpLocks/>
              </p:cNvCxnSpPr>
              <p:nvPr/>
            </p:nvCxnSpPr>
            <p:spPr>
              <a:xfrm>
                <a:off x="4993522" y="1990725"/>
                <a:ext cx="0" cy="202406"/>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48" name="Group 47">
              <a:extLst>
                <a:ext uri="{FF2B5EF4-FFF2-40B4-BE49-F238E27FC236}">
                  <a16:creationId xmlns:a16="http://schemas.microsoft.com/office/drawing/2014/main" id="{89F69291-FB6B-502E-D5A8-5ADD0E0F26DA}"/>
                </a:ext>
              </a:extLst>
            </p:cNvPr>
            <p:cNvGrpSpPr/>
            <p:nvPr/>
          </p:nvGrpSpPr>
          <p:grpSpPr>
            <a:xfrm>
              <a:off x="7600464" y="2773362"/>
              <a:ext cx="666750" cy="655638"/>
              <a:chOff x="4677335" y="1416423"/>
              <a:chExt cx="666750" cy="655638"/>
            </a:xfrm>
          </p:grpSpPr>
          <p:sp>
            <p:nvSpPr>
              <p:cNvPr id="49" name="Oval 48">
                <a:extLst>
                  <a:ext uri="{FF2B5EF4-FFF2-40B4-BE49-F238E27FC236}">
                    <a16:creationId xmlns:a16="http://schemas.microsoft.com/office/drawing/2014/main" id="{B1F94D79-98A7-71A9-6562-8D347EC4E802}"/>
                  </a:ext>
                </a:extLst>
              </p:cNvPr>
              <p:cNvSpPr/>
              <p:nvPr/>
            </p:nvSpPr>
            <p:spPr>
              <a:xfrm>
                <a:off x="4677335" y="1416423"/>
                <a:ext cx="666750" cy="573741"/>
              </a:xfrm>
              <a:prstGeom prst="ellipse">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0" name="Straight Connector 49">
                <a:extLst>
                  <a:ext uri="{FF2B5EF4-FFF2-40B4-BE49-F238E27FC236}">
                    <a16:creationId xmlns:a16="http://schemas.microsoft.com/office/drawing/2014/main" id="{D84150E2-8FBF-7376-A25A-CE3BC706D478}"/>
                  </a:ext>
                </a:extLst>
              </p:cNvPr>
              <p:cNvCxnSpPr>
                <a:cxnSpLocks/>
              </p:cNvCxnSpPr>
              <p:nvPr/>
            </p:nvCxnSpPr>
            <p:spPr>
              <a:xfrm>
                <a:off x="4993522" y="1990725"/>
                <a:ext cx="0" cy="81336"/>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53" name="Oval 52">
              <a:extLst>
                <a:ext uri="{FF2B5EF4-FFF2-40B4-BE49-F238E27FC236}">
                  <a16:creationId xmlns:a16="http://schemas.microsoft.com/office/drawing/2014/main" id="{D4E0FA79-2F68-129D-670C-BB8D96BCD718}"/>
                </a:ext>
              </a:extLst>
            </p:cNvPr>
            <p:cNvSpPr/>
            <p:nvPr/>
          </p:nvSpPr>
          <p:spPr>
            <a:xfrm>
              <a:off x="5734843" y="4207435"/>
              <a:ext cx="666750" cy="573741"/>
            </a:xfrm>
            <a:prstGeom prst="ellipse">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itle 1">
              <a:extLst>
                <a:ext uri="{FF2B5EF4-FFF2-40B4-BE49-F238E27FC236}">
                  <a16:creationId xmlns:a16="http://schemas.microsoft.com/office/drawing/2014/main" id="{2D3CAEBD-CAAA-521D-55F5-CC320224F56B}"/>
                </a:ext>
              </a:extLst>
            </p:cNvPr>
            <p:cNvSpPr txBox="1">
              <a:spLocks/>
            </p:cNvSpPr>
            <p:nvPr/>
          </p:nvSpPr>
          <p:spPr bwMode="auto">
            <a:xfrm>
              <a:off x="2369319" y="2168272"/>
              <a:ext cx="1828800" cy="378787"/>
            </a:xfrm>
            <a:prstGeom prst="rect">
              <a:avLst/>
            </a:prstGeom>
            <a:noFill/>
            <a:ln>
              <a:miter lim="800000"/>
              <a:headEnd/>
              <a:tailEnd/>
            </a:ln>
          </p:spPr>
          <p:txBody>
            <a:bodyPr vert="horz" wrap="square" lIns="91440" tIns="45720" rIns="91440" bIns="45720" numCol="1" rtlCol="0" anchor="ctr" anchorCtr="0" compatLnSpc="1">
              <a:prstTxWarp prst="textNoShape">
                <a:avLst/>
              </a:prstTxWarp>
              <a:normAutofit/>
            </a:bodyPr>
            <a:lst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a:lstStyle>
            <a:p>
              <a:pPr algn="ctr"/>
              <a:r>
                <a:rPr lang="en-US" sz="1600" dirty="0"/>
                <a:t>Grandfather</a:t>
              </a:r>
            </a:p>
          </p:txBody>
        </p:sp>
        <p:sp>
          <p:nvSpPr>
            <p:cNvPr id="56" name="Title 1">
              <a:extLst>
                <a:ext uri="{FF2B5EF4-FFF2-40B4-BE49-F238E27FC236}">
                  <a16:creationId xmlns:a16="http://schemas.microsoft.com/office/drawing/2014/main" id="{6F1AEAA7-4920-85F7-99B7-637E8FDB3EDB}"/>
                </a:ext>
              </a:extLst>
            </p:cNvPr>
            <p:cNvSpPr txBox="1">
              <a:spLocks/>
            </p:cNvSpPr>
            <p:nvPr/>
          </p:nvSpPr>
          <p:spPr bwMode="auto">
            <a:xfrm>
              <a:off x="4258420" y="2157276"/>
              <a:ext cx="1828800" cy="378787"/>
            </a:xfrm>
            <a:prstGeom prst="rect">
              <a:avLst/>
            </a:prstGeom>
            <a:noFill/>
            <a:ln>
              <a:miter lim="800000"/>
              <a:headEnd/>
              <a:tailEnd/>
            </a:ln>
          </p:spPr>
          <p:txBody>
            <a:bodyPr vert="horz" wrap="square" lIns="91440" tIns="45720" rIns="91440" bIns="45720" numCol="1" rtlCol="0" anchor="ctr" anchorCtr="0" compatLnSpc="1">
              <a:prstTxWarp prst="textNoShape">
                <a:avLst/>
              </a:prstTxWarp>
              <a:normAutofit/>
            </a:bodyPr>
            <a:lst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a:lstStyle>
            <a:p>
              <a:pPr algn="ctr"/>
              <a:r>
                <a:rPr lang="en-US" sz="1600" dirty="0"/>
                <a:t>Grandmother</a:t>
              </a:r>
            </a:p>
          </p:txBody>
        </p:sp>
        <p:sp>
          <p:nvSpPr>
            <p:cNvPr id="57" name="Title 1">
              <a:extLst>
                <a:ext uri="{FF2B5EF4-FFF2-40B4-BE49-F238E27FC236}">
                  <a16:creationId xmlns:a16="http://schemas.microsoft.com/office/drawing/2014/main" id="{7DD0BCF6-CCD0-AAAE-84ED-F015B38C34B5}"/>
                </a:ext>
              </a:extLst>
            </p:cNvPr>
            <p:cNvSpPr txBox="1">
              <a:spLocks/>
            </p:cNvSpPr>
            <p:nvPr/>
          </p:nvSpPr>
          <p:spPr bwMode="auto">
            <a:xfrm>
              <a:off x="6106626" y="2170068"/>
              <a:ext cx="1828800" cy="378787"/>
            </a:xfrm>
            <a:prstGeom prst="rect">
              <a:avLst/>
            </a:prstGeom>
            <a:noFill/>
            <a:ln>
              <a:miter lim="800000"/>
              <a:headEnd/>
              <a:tailEnd/>
            </a:ln>
          </p:spPr>
          <p:txBody>
            <a:bodyPr vert="horz" wrap="square" lIns="91440" tIns="45720" rIns="91440" bIns="45720" numCol="1" rtlCol="0" anchor="ctr" anchorCtr="0" compatLnSpc="1">
              <a:prstTxWarp prst="textNoShape">
                <a:avLst/>
              </a:prstTxWarp>
              <a:normAutofit/>
            </a:bodyPr>
            <a:lst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a:lstStyle>
            <a:p>
              <a:pPr algn="ctr"/>
              <a:r>
                <a:rPr lang="en-US" sz="1600" dirty="0"/>
                <a:t>Grandfather</a:t>
              </a:r>
            </a:p>
          </p:txBody>
        </p:sp>
        <p:sp>
          <p:nvSpPr>
            <p:cNvPr id="58" name="Title 1">
              <a:extLst>
                <a:ext uri="{FF2B5EF4-FFF2-40B4-BE49-F238E27FC236}">
                  <a16:creationId xmlns:a16="http://schemas.microsoft.com/office/drawing/2014/main" id="{FA23324E-732E-1898-6773-7D0C88A38998}"/>
                </a:ext>
              </a:extLst>
            </p:cNvPr>
            <p:cNvSpPr txBox="1">
              <a:spLocks/>
            </p:cNvSpPr>
            <p:nvPr/>
          </p:nvSpPr>
          <p:spPr bwMode="auto">
            <a:xfrm>
              <a:off x="7973309" y="2159072"/>
              <a:ext cx="1828800" cy="378787"/>
            </a:xfrm>
            <a:prstGeom prst="rect">
              <a:avLst/>
            </a:prstGeom>
            <a:noFill/>
            <a:ln>
              <a:miter lim="800000"/>
              <a:headEnd/>
              <a:tailEnd/>
            </a:ln>
          </p:spPr>
          <p:txBody>
            <a:bodyPr vert="horz" wrap="square" lIns="91440" tIns="45720" rIns="91440" bIns="45720" numCol="1" rtlCol="0" anchor="ctr" anchorCtr="0" compatLnSpc="1">
              <a:prstTxWarp prst="textNoShape">
                <a:avLst/>
              </a:prstTxWarp>
              <a:normAutofit/>
            </a:bodyPr>
            <a:lst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a:lstStyle>
            <a:p>
              <a:pPr algn="ctr"/>
              <a:r>
                <a:rPr lang="en-US" sz="1600" dirty="0"/>
                <a:t>Grandmother</a:t>
              </a:r>
            </a:p>
          </p:txBody>
        </p:sp>
        <p:sp>
          <p:nvSpPr>
            <p:cNvPr id="59" name="Title 1">
              <a:extLst>
                <a:ext uri="{FF2B5EF4-FFF2-40B4-BE49-F238E27FC236}">
                  <a16:creationId xmlns:a16="http://schemas.microsoft.com/office/drawing/2014/main" id="{CBAC9D02-6517-29CF-7AE3-576629A436A6}"/>
                </a:ext>
              </a:extLst>
            </p:cNvPr>
            <p:cNvSpPr txBox="1">
              <a:spLocks/>
            </p:cNvSpPr>
            <p:nvPr/>
          </p:nvSpPr>
          <p:spPr bwMode="auto">
            <a:xfrm>
              <a:off x="7430868" y="3401993"/>
              <a:ext cx="1026342" cy="378787"/>
            </a:xfrm>
            <a:prstGeom prst="rect">
              <a:avLst/>
            </a:prstGeom>
            <a:noFill/>
            <a:ln>
              <a:miter lim="800000"/>
              <a:headEnd/>
              <a:tailEnd/>
            </a:ln>
          </p:spPr>
          <p:txBody>
            <a:bodyPr vert="horz" wrap="square" lIns="91440" tIns="45720" rIns="91440" bIns="45720" numCol="1" rtlCol="0" anchor="ctr" anchorCtr="0" compatLnSpc="1">
              <a:prstTxWarp prst="textNoShape">
                <a:avLst/>
              </a:prstTxWarp>
              <a:normAutofit/>
            </a:bodyPr>
            <a:lst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a:lstStyle>
            <a:p>
              <a:pPr algn="ctr"/>
              <a:r>
                <a:rPr lang="en-US" sz="1600" dirty="0"/>
                <a:t>Mother</a:t>
              </a:r>
            </a:p>
          </p:txBody>
        </p:sp>
        <p:sp>
          <p:nvSpPr>
            <p:cNvPr id="60" name="Title 1">
              <a:extLst>
                <a:ext uri="{FF2B5EF4-FFF2-40B4-BE49-F238E27FC236}">
                  <a16:creationId xmlns:a16="http://schemas.microsoft.com/office/drawing/2014/main" id="{13DDDF6C-43AA-804E-9D21-E5B7BC7A244C}"/>
                </a:ext>
              </a:extLst>
            </p:cNvPr>
            <p:cNvSpPr txBox="1">
              <a:spLocks/>
            </p:cNvSpPr>
            <p:nvPr/>
          </p:nvSpPr>
          <p:spPr bwMode="auto">
            <a:xfrm>
              <a:off x="3702108" y="3401994"/>
              <a:ext cx="1026342" cy="378787"/>
            </a:xfrm>
            <a:prstGeom prst="rect">
              <a:avLst/>
            </a:prstGeom>
            <a:noFill/>
            <a:ln>
              <a:miter lim="800000"/>
              <a:headEnd/>
              <a:tailEnd/>
            </a:ln>
          </p:spPr>
          <p:txBody>
            <a:bodyPr vert="horz" wrap="square" lIns="91440" tIns="45720" rIns="91440" bIns="45720" numCol="1" rtlCol="0" anchor="ctr" anchorCtr="0" compatLnSpc="1">
              <a:prstTxWarp prst="textNoShape">
                <a:avLst/>
              </a:prstTxWarp>
              <a:normAutofit/>
            </a:bodyPr>
            <a:lst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a:lstStyle>
            <a:p>
              <a:pPr algn="ctr"/>
              <a:r>
                <a:rPr lang="en-US" sz="1600" dirty="0"/>
                <a:t>Father</a:t>
              </a:r>
            </a:p>
          </p:txBody>
        </p:sp>
        <p:sp>
          <p:nvSpPr>
            <p:cNvPr id="61" name="Title 1">
              <a:extLst>
                <a:ext uri="{FF2B5EF4-FFF2-40B4-BE49-F238E27FC236}">
                  <a16:creationId xmlns:a16="http://schemas.microsoft.com/office/drawing/2014/main" id="{8863B05C-5804-BFA1-2D8B-4BBA060184BE}"/>
                </a:ext>
              </a:extLst>
            </p:cNvPr>
            <p:cNvSpPr txBox="1">
              <a:spLocks/>
            </p:cNvSpPr>
            <p:nvPr/>
          </p:nvSpPr>
          <p:spPr bwMode="auto">
            <a:xfrm>
              <a:off x="4554764" y="4894522"/>
              <a:ext cx="1026342" cy="378787"/>
            </a:xfrm>
            <a:prstGeom prst="rect">
              <a:avLst/>
            </a:prstGeom>
            <a:noFill/>
            <a:ln>
              <a:miter lim="800000"/>
              <a:headEnd/>
              <a:tailEnd/>
            </a:ln>
          </p:spPr>
          <p:txBody>
            <a:bodyPr vert="horz" wrap="square" lIns="91440" tIns="45720" rIns="91440" bIns="45720" numCol="1" rtlCol="0" anchor="ctr" anchorCtr="0" compatLnSpc="1">
              <a:prstTxWarp prst="textNoShape">
                <a:avLst/>
              </a:prstTxWarp>
              <a:normAutofit/>
            </a:bodyPr>
            <a:lst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a:lstStyle>
            <a:p>
              <a:pPr algn="ctr"/>
              <a:r>
                <a:rPr lang="en-US" sz="1600" dirty="0"/>
                <a:t>Brother</a:t>
              </a:r>
            </a:p>
          </p:txBody>
        </p:sp>
        <p:sp>
          <p:nvSpPr>
            <p:cNvPr id="62" name="Title 1">
              <a:extLst>
                <a:ext uri="{FF2B5EF4-FFF2-40B4-BE49-F238E27FC236}">
                  <a16:creationId xmlns:a16="http://schemas.microsoft.com/office/drawing/2014/main" id="{BF150D0D-2EC5-56ED-40B1-948CFEAB2660}"/>
                </a:ext>
              </a:extLst>
            </p:cNvPr>
            <p:cNvSpPr txBox="1">
              <a:spLocks/>
            </p:cNvSpPr>
            <p:nvPr/>
          </p:nvSpPr>
          <p:spPr bwMode="auto">
            <a:xfrm>
              <a:off x="5564591" y="4884474"/>
              <a:ext cx="1026342" cy="378787"/>
            </a:xfrm>
            <a:prstGeom prst="rect">
              <a:avLst/>
            </a:prstGeom>
            <a:noFill/>
            <a:ln>
              <a:miter lim="800000"/>
              <a:headEnd/>
              <a:tailEnd/>
            </a:ln>
          </p:spPr>
          <p:txBody>
            <a:bodyPr vert="horz" wrap="square" lIns="91440" tIns="45720" rIns="91440" bIns="45720" numCol="1" rtlCol="0" anchor="ctr" anchorCtr="0" compatLnSpc="1">
              <a:prstTxWarp prst="textNoShape">
                <a:avLst/>
              </a:prstTxWarp>
              <a:normAutofit/>
            </a:bodyPr>
            <a:lst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a:lstStyle>
            <a:p>
              <a:pPr algn="ctr"/>
              <a:r>
                <a:rPr lang="en-US" sz="1600" dirty="0"/>
                <a:t>Sister</a:t>
              </a:r>
            </a:p>
          </p:txBody>
        </p:sp>
        <p:sp>
          <p:nvSpPr>
            <p:cNvPr id="63" name="Title 1">
              <a:extLst>
                <a:ext uri="{FF2B5EF4-FFF2-40B4-BE49-F238E27FC236}">
                  <a16:creationId xmlns:a16="http://schemas.microsoft.com/office/drawing/2014/main" id="{E9CFACEC-DD5F-8B72-4DDA-241334C0A327}"/>
                </a:ext>
              </a:extLst>
            </p:cNvPr>
            <p:cNvSpPr txBox="1">
              <a:spLocks/>
            </p:cNvSpPr>
            <p:nvPr/>
          </p:nvSpPr>
          <p:spPr bwMode="auto">
            <a:xfrm>
              <a:off x="6575725" y="4884474"/>
              <a:ext cx="1026342" cy="378787"/>
            </a:xfrm>
            <a:prstGeom prst="rect">
              <a:avLst/>
            </a:prstGeom>
            <a:noFill/>
            <a:ln>
              <a:miter lim="800000"/>
              <a:headEnd/>
              <a:tailEnd/>
            </a:ln>
          </p:spPr>
          <p:txBody>
            <a:bodyPr vert="horz" wrap="square" lIns="91440" tIns="45720" rIns="91440" bIns="45720" numCol="1" rtlCol="0" anchor="ctr" anchorCtr="0" compatLnSpc="1">
              <a:prstTxWarp prst="textNoShape">
                <a:avLst/>
              </a:prstTxWarp>
              <a:normAutofit/>
            </a:bodyPr>
            <a:lst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a:lstStyle>
            <a:p>
              <a:pPr algn="ctr"/>
              <a:r>
                <a:rPr lang="en-US" sz="1600" dirty="0"/>
                <a:t>Oneself</a:t>
              </a:r>
            </a:p>
          </p:txBody>
        </p:sp>
        <p:sp>
          <p:nvSpPr>
            <p:cNvPr id="31750" name="Rectangle 31749">
              <a:extLst>
                <a:ext uri="{FF2B5EF4-FFF2-40B4-BE49-F238E27FC236}">
                  <a16:creationId xmlns:a16="http://schemas.microsoft.com/office/drawing/2014/main" id="{3AE83388-F16C-6B01-18CB-A14B0DB37C1E}"/>
                </a:ext>
              </a:extLst>
            </p:cNvPr>
            <p:cNvSpPr/>
            <p:nvPr/>
          </p:nvSpPr>
          <p:spPr>
            <a:xfrm>
              <a:off x="6907741" y="4373926"/>
              <a:ext cx="328865" cy="277186"/>
            </a:xfrm>
            <a:prstGeom prst="rect">
              <a:avLst/>
            </a:prstGeom>
            <a:solidFill>
              <a:schemeClr val="accent1">
                <a:lumMod val="60000"/>
                <a:lumOff val="40000"/>
              </a:schemeClr>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755" name="Footer Placeholder 31754">
            <a:extLst>
              <a:ext uri="{FF2B5EF4-FFF2-40B4-BE49-F238E27FC236}">
                <a16:creationId xmlns:a16="http://schemas.microsoft.com/office/drawing/2014/main" id="{77ABD5E3-6A93-49C8-EC50-C11178297C5F}"/>
              </a:ext>
            </a:extLst>
          </p:cNvPr>
          <p:cNvSpPr>
            <a:spLocks noGrp="1"/>
          </p:cNvSpPr>
          <p:nvPr>
            <p:ph type="ftr" sz="quarter" idx="3"/>
          </p:nvPr>
        </p:nvSpPr>
        <p:spPr/>
        <p:txBody>
          <a:bodyPr/>
          <a:lstStyle/>
          <a:p>
            <a:r>
              <a:rPr lang="en-US" sz="1200" dirty="0"/>
              <a:t>SSDI, Social Security Disability Insurance.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483394" y="4000500"/>
            <a:ext cx="2003425" cy="1304925"/>
          </a:xfrm>
          <a:prstGeom prst="rect">
            <a:avLst/>
          </a:prstGeom>
          <a:gradFill>
            <a:gsLst>
              <a:gs pos="0">
                <a:srgbClr val="FFE0A7"/>
              </a:gs>
              <a:gs pos="100000">
                <a:srgbClr val="FFBE05"/>
              </a:gs>
            </a:gsLst>
            <a:lin ang="5400000" scaled="1"/>
          </a:gradFill>
          <a:ln>
            <a:noFill/>
          </a:ln>
          <a:effectLst>
            <a:outerShdw blurRad="508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solidFill>
                <a:srgbClr val="000000"/>
              </a:solidFill>
            </a:endParaRPr>
          </a:p>
        </p:txBody>
      </p:sp>
      <p:sp>
        <p:nvSpPr>
          <p:cNvPr id="31746" name="Title 1"/>
          <p:cNvSpPr>
            <a:spLocks noGrp="1"/>
          </p:cNvSpPr>
          <p:nvPr>
            <p:ph type="title"/>
          </p:nvPr>
        </p:nvSpPr>
        <p:spPr bwMode="auto">
          <a:noFill/>
          <a:ln>
            <a:miter lim="800000"/>
            <a:headEnd/>
            <a:tailEnd/>
          </a:ln>
        </p:spPr>
        <p:txBody>
          <a:bodyPr vert="horz" wrap="square" lIns="91440" tIns="45720" rIns="91440" bIns="45720" numCol="1" anchorCtr="0" compatLnSpc="1">
            <a:prstTxWarp prst="textNoShape">
              <a:avLst/>
            </a:prstTxWarp>
          </a:bodyPr>
          <a:lstStyle/>
          <a:p>
            <a:r>
              <a:rPr lang="en-US" dirty="0"/>
              <a:t>Family and Social History</a:t>
            </a:r>
          </a:p>
        </p:txBody>
      </p:sp>
      <p:sp>
        <p:nvSpPr>
          <p:cNvPr id="31748" name="TextBox 3"/>
          <p:cNvSpPr txBox="1">
            <a:spLocks noChangeArrowheads="1"/>
          </p:cNvSpPr>
          <p:nvPr/>
        </p:nvSpPr>
        <p:spPr bwMode="auto">
          <a:xfrm>
            <a:off x="716756" y="4052888"/>
            <a:ext cx="1554163" cy="1200150"/>
          </a:xfrm>
          <a:prstGeom prst="rect">
            <a:avLst/>
          </a:prstGeom>
          <a:noFill/>
          <a:ln w="9525">
            <a:noFill/>
            <a:miter lim="800000"/>
            <a:headEnd/>
            <a:tailEnd/>
          </a:ln>
        </p:spPr>
        <p:txBody>
          <a:bodyPr>
            <a:spAutoFit/>
          </a:bodyPr>
          <a:lstStyle/>
          <a:p>
            <a:pPr algn="ctr"/>
            <a:r>
              <a:rPr lang="en-US" b="1" dirty="0">
                <a:solidFill>
                  <a:srgbClr val="000000"/>
                </a:solidFill>
              </a:rPr>
              <a:t>Half Brother</a:t>
            </a:r>
          </a:p>
          <a:p>
            <a:pPr algn="ctr"/>
            <a:endParaRPr lang="en-US" b="1" dirty="0">
              <a:solidFill>
                <a:srgbClr val="000000"/>
              </a:solidFill>
            </a:endParaRPr>
          </a:p>
          <a:p>
            <a:pPr algn="ctr"/>
            <a:r>
              <a:rPr lang="en-US" b="1" dirty="0">
                <a:solidFill>
                  <a:srgbClr val="000000"/>
                </a:solidFill>
              </a:rPr>
              <a:t>Bipolar Disorder</a:t>
            </a:r>
          </a:p>
        </p:txBody>
      </p:sp>
      <p:sp>
        <p:nvSpPr>
          <p:cNvPr id="9" name="TextBox 8"/>
          <p:cNvSpPr txBox="1">
            <a:spLocks noChangeArrowheads="1"/>
          </p:cNvSpPr>
          <p:nvPr/>
        </p:nvSpPr>
        <p:spPr bwMode="auto">
          <a:xfrm>
            <a:off x="2734469" y="5507038"/>
            <a:ext cx="4862512" cy="584200"/>
          </a:xfrm>
          <a:prstGeom prst="rect">
            <a:avLst/>
          </a:prstGeom>
          <a:noFill/>
          <a:ln w="9525">
            <a:noFill/>
            <a:miter lim="800000"/>
            <a:headEnd/>
            <a:tailEnd/>
          </a:ln>
        </p:spPr>
        <p:txBody>
          <a:bodyPr>
            <a:spAutoFit/>
          </a:bodyPr>
          <a:lstStyle/>
          <a:p>
            <a:r>
              <a:rPr lang="en-US" sz="1600" b="1" dirty="0">
                <a:solidFill>
                  <a:srgbClr val="000000"/>
                </a:solidFill>
              </a:rPr>
              <a:t>Threatened to kill himself; now sees therapist for anxiety, agitation, anger, attention problems</a:t>
            </a:r>
          </a:p>
        </p:txBody>
      </p:sp>
      <p:cxnSp>
        <p:nvCxnSpPr>
          <p:cNvPr id="21" name="Straight Arrow Connector 20"/>
          <p:cNvCxnSpPr>
            <a:cxnSpLocks/>
          </p:cNvCxnSpPr>
          <p:nvPr/>
        </p:nvCxnSpPr>
        <p:spPr>
          <a:xfrm flipV="1">
            <a:off x="5079206" y="5197475"/>
            <a:ext cx="0" cy="347663"/>
          </a:xfrm>
          <a:prstGeom prst="straightConnector1">
            <a:avLst/>
          </a:prstGeom>
          <a:ln w="57150">
            <a:solidFill>
              <a:srgbClr val="FFBE05"/>
            </a:solidFill>
            <a:tailEnd type="triangle"/>
          </a:ln>
        </p:spPr>
        <p:style>
          <a:lnRef idx="2">
            <a:schemeClr val="accent1"/>
          </a:lnRef>
          <a:fillRef idx="0">
            <a:schemeClr val="accent1"/>
          </a:fillRef>
          <a:effectRef idx="1">
            <a:schemeClr val="accent1"/>
          </a:effectRef>
          <a:fontRef idx="minor">
            <a:schemeClr val="tx1"/>
          </a:fontRef>
        </p:style>
      </p:cxnSp>
      <p:grpSp>
        <p:nvGrpSpPr>
          <p:cNvPr id="31753" name="Group 31752">
            <a:extLst>
              <a:ext uri="{FF2B5EF4-FFF2-40B4-BE49-F238E27FC236}">
                <a16:creationId xmlns:a16="http://schemas.microsoft.com/office/drawing/2014/main" id="{4476EA8D-E1EF-873F-7E08-810035E092ED}"/>
              </a:ext>
            </a:extLst>
          </p:cNvPr>
          <p:cNvGrpSpPr/>
          <p:nvPr/>
        </p:nvGrpSpPr>
        <p:grpSpPr>
          <a:xfrm>
            <a:off x="2388369" y="1416423"/>
            <a:ext cx="7432790" cy="3856886"/>
            <a:chOff x="2369319" y="1416423"/>
            <a:chExt cx="7432790" cy="3856886"/>
          </a:xfrm>
        </p:grpSpPr>
        <p:sp>
          <p:nvSpPr>
            <p:cNvPr id="31751" name="TextBox 9"/>
            <p:cNvSpPr txBox="1">
              <a:spLocks noChangeArrowheads="1"/>
            </p:cNvSpPr>
            <p:nvPr/>
          </p:nvSpPr>
          <p:spPr bwMode="auto">
            <a:xfrm>
              <a:off x="4854808" y="4323063"/>
              <a:ext cx="441325" cy="369887"/>
            </a:xfrm>
            <a:prstGeom prst="rect">
              <a:avLst/>
            </a:prstGeom>
            <a:noFill/>
            <a:ln w="9525">
              <a:noFill/>
              <a:miter lim="800000"/>
              <a:headEnd/>
              <a:tailEnd/>
            </a:ln>
          </p:spPr>
          <p:txBody>
            <a:bodyPr wrap="none">
              <a:spAutoFit/>
            </a:bodyPr>
            <a:lstStyle/>
            <a:p>
              <a:pPr algn="ctr"/>
              <a:r>
                <a:rPr lang="en-US" dirty="0">
                  <a:solidFill>
                    <a:srgbClr val="000000"/>
                  </a:solidFill>
                </a:rPr>
                <a:t>10</a:t>
              </a:r>
            </a:p>
          </p:txBody>
        </p:sp>
        <p:cxnSp>
          <p:nvCxnSpPr>
            <p:cNvPr id="12" name="Straight Connector 11"/>
            <p:cNvCxnSpPr/>
            <p:nvPr/>
          </p:nvCxnSpPr>
          <p:spPr>
            <a:xfrm flipH="1">
              <a:off x="6069806" y="3375025"/>
              <a:ext cx="307975" cy="336550"/>
            </a:xfrm>
            <a:prstGeom prst="line">
              <a:avLst/>
            </a:prstGeom>
            <a:ln w="28575"/>
          </p:spPr>
          <p:style>
            <a:lnRef idx="2">
              <a:schemeClr val="dk1"/>
            </a:lnRef>
            <a:fillRef idx="0">
              <a:schemeClr val="dk1"/>
            </a:fillRef>
            <a:effectRef idx="1">
              <a:schemeClr val="dk1"/>
            </a:effectRef>
            <a:fontRef idx="minor">
              <a:schemeClr val="tx1"/>
            </a:fontRef>
          </p:style>
        </p:cxnSp>
        <p:cxnSp>
          <p:nvCxnSpPr>
            <p:cNvPr id="13" name="Straight Connector 12"/>
            <p:cNvCxnSpPr>
              <a:cxnSpLocks/>
            </p:cNvCxnSpPr>
            <p:nvPr/>
          </p:nvCxnSpPr>
          <p:spPr>
            <a:xfrm flipH="1">
              <a:off x="5876131" y="3376613"/>
              <a:ext cx="307975" cy="336550"/>
            </a:xfrm>
            <a:prstGeom prst="line">
              <a:avLst/>
            </a:prstGeom>
            <a:ln w="28575"/>
          </p:spPr>
          <p:style>
            <a:lnRef idx="2">
              <a:schemeClr val="dk1"/>
            </a:lnRef>
            <a:fillRef idx="0">
              <a:schemeClr val="dk1"/>
            </a:fillRef>
            <a:effectRef idx="1">
              <a:schemeClr val="dk1"/>
            </a:effectRef>
            <a:fontRef idx="minor">
              <a:schemeClr val="tx1"/>
            </a:fontRef>
          </p:style>
        </p:cxnSp>
        <p:grpSp>
          <p:nvGrpSpPr>
            <p:cNvPr id="7" name="Group 6">
              <a:extLst>
                <a:ext uri="{FF2B5EF4-FFF2-40B4-BE49-F238E27FC236}">
                  <a16:creationId xmlns:a16="http://schemas.microsoft.com/office/drawing/2014/main" id="{0A7E4073-F866-CE8C-E0A5-EE10E7E682F2}"/>
                </a:ext>
              </a:extLst>
            </p:cNvPr>
            <p:cNvGrpSpPr/>
            <p:nvPr/>
          </p:nvGrpSpPr>
          <p:grpSpPr>
            <a:xfrm>
              <a:off x="2981325" y="1428750"/>
              <a:ext cx="666750" cy="764381"/>
              <a:chOff x="3276600" y="1428750"/>
              <a:chExt cx="666750" cy="764381"/>
            </a:xfrm>
          </p:grpSpPr>
          <p:sp>
            <p:nvSpPr>
              <p:cNvPr id="3" name="Rectangle 2">
                <a:extLst>
                  <a:ext uri="{FF2B5EF4-FFF2-40B4-BE49-F238E27FC236}">
                    <a16:creationId xmlns:a16="http://schemas.microsoft.com/office/drawing/2014/main" id="{489D2799-53FD-20EB-589E-45B4CA054908}"/>
                  </a:ext>
                </a:extLst>
              </p:cNvPr>
              <p:cNvSpPr/>
              <p:nvPr/>
            </p:nvSpPr>
            <p:spPr>
              <a:xfrm>
                <a:off x="3276600" y="1428750"/>
                <a:ext cx="666750" cy="561975"/>
              </a:xfrm>
              <a:prstGeom prst="rect">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1E0660A5-44B8-3B0B-44A3-776BE9F866E7}"/>
                  </a:ext>
                </a:extLst>
              </p:cNvPr>
              <p:cNvCxnSpPr>
                <a:cxnSpLocks/>
              </p:cNvCxnSpPr>
              <p:nvPr/>
            </p:nvCxnSpPr>
            <p:spPr>
              <a:xfrm>
                <a:off x="3609975" y="1990725"/>
                <a:ext cx="0" cy="202406"/>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8" name="Group 7">
              <a:extLst>
                <a:ext uri="{FF2B5EF4-FFF2-40B4-BE49-F238E27FC236}">
                  <a16:creationId xmlns:a16="http://schemas.microsoft.com/office/drawing/2014/main" id="{73B577C9-0C7D-3601-5145-A9ADEF13D480}"/>
                </a:ext>
              </a:extLst>
            </p:cNvPr>
            <p:cNvGrpSpPr/>
            <p:nvPr/>
          </p:nvGrpSpPr>
          <p:grpSpPr>
            <a:xfrm>
              <a:off x="6685617" y="1428750"/>
              <a:ext cx="666750" cy="764381"/>
              <a:chOff x="3276600" y="1428750"/>
              <a:chExt cx="666750" cy="764381"/>
            </a:xfrm>
          </p:grpSpPr>
          <p:sp>
            <p:nvSpPr>
              <p:cNvPr id="10" name="Rectangle 9">
                <a:extLst>
                  <a:ext uri="{FF2B5EF4-FFF2-40B4-BE49-F238E27FC236}">
                    <a16:creationId xmlns:a16="http://schemas.microsoft.com/office/drawing/2014/main" id="{24ECC654-0023-E472-45A1-3276FA513D73}"/>
                  </a:ext>
                </a:extLst>
              </p:cNvPr>
              <p:cNvSpPr/>
              <p:nvPr/>
            </p:nvSpPr>
            <p:spPr>
              <a:xfrm>
                <a:off x="3276600" y="1428750"/>
                <a:ext cx="666750" cy="561975"/>
              </a:xfrm>
              <a:prstGeom prst="rect">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12384FE6-D2EC-2082-78EC-7A766488CC28}"/>
                  </a:ext>
                </a:extLst>
              </p:cNvPr>
              <p:cNvCxnSpPr>
                <a:cxnSpLocks/>
              </p:cNvCxnSpPr>
              <p:nvPr/>
            </p:nvCxnSpPr>
            <p:spPr>
              <a:xfrm>
                <a:off x="3609975" y="1990725"/>
                <a:ext cx="0" cy="202406"/>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15" name="Group 14">
              <a:extLst>
                <a:ext uri="{FF2B5EF4-FFF2-40B4-BE49-F238E27FC236}">
                  <a16:creationId xmlns:a16="http://schemas.microsoft.com/office/drawing/2014/main" id="{BC26EF5F-00AD-779F-6497-69B4253B06CC}"/>
                </a:ext>
              </a:extLst>
            </p:cNvPr>
            <p:cNvGrpSpPr/>
            <p:nvPr/>
          </p:nvGrpSpPr>
          <p:grpSpPr>
            <a:xfrm>
              <a:off x="3874296" y="2773362"/>
              <a:ext cx="666750" cy="675062"/>
              <a:chOff x="3255171" y="1428750"/>
              <a:chExt cx="666750" cy="675062"/>
            </a:xfrm>
          </p:grpSpPr>
          <p:sp>
            <p:nvSpPr>
              <p:cNvPr id="16" name="Rectangle 15">
                <a:extLst>
                  <a:ext uri="{FF2B5EF4-FFF2-40B4-BE49-F238E27FC236}">
                    <a16:creationId xmlns:a16="http://schemas.microsoft.com/office/drawing/2014/main" id="{C7D8A700-4A89-EC78-88F7-FCDF625A0050}"/>
                  </a:ext>
                </a:extLst>
              </p:cNvPr>
              <p:cNvSpPr/>
              <p:nvPr/>
            </p:nvSpPr>
            <p:spPr>
              <a:xfrm>
                <a:off x="3255171" y="1428750"/>
                <a:ext cx="666750" cy="561975"/>
              </a:xfrm>
              <a:prstGeom prst="rect">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a:extLst>
                  <a:ext uri="{FF2B5EF4-FFF2-40B4-BE49-F238E27FC236}">
                    <a16:creationId xmlns:a16="http://schemas.microsoft.com/office/drawing/2014/main" id="{843244A4-89C3-B4E4-BCA9-A52B0A16338E}"/>
                  </a:ext>
                </a:extLst>
              </p:cNvPr>
              <p:cNvCxnSpPr>
                <a:cxnSpLocks/>
              </p:cNvCxnSpPr>
              <p:nvPr/>
            </p:nvCxnSpPr>
            <p:spPr>
              <a:xfrm>
                <a:off x="3588546" y="1990725"/>
                <a:ext cx="2428" cy="11308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cxnSp>
          <p:nvCxnSpPr>
            <p:cNvPr id="19" name="Straight Connector 18">
              <a:extLst>
                <a:ext uri="{FF2B5EF4-FFF2-40B4-BE49-F238E27FC236}">
                  <a16:creationId xmlns:a16="http://schemas.microsoft.com/office/drawing/2014/main" id="{F4AB1722-863B-48D1-F020-8EF5F387D7F7}"/>
                </a:ext>
              </a:extLst>
            </p:cNvPr>
            <p:cNvCxnSpPr>
              <a:cxnSpLocks/>
            </p:cNvCxnSpPr>
            <p:nvPr/>
          </p:nvCxnSpPr>
          <p:spPr>
            <a:xfrm flipH="1">
              <a:off x="4207807" y="2359819"/>
              <a:ext cx="2243" cy="371428"/>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BF030182-98AB-69CA-78A4-80D04E0A5C0F}"/>
                </a:ext>
              </a:extLst>
            </p:cNvPr>
            <p:cNvCxnSpPr>
              <a:cxnSpLocks/>
            </p:cNvCxnSpPr>
            <p:nvPr/>
          </p:nvCxnSpPr>
          <p:spPr>
            <a:xfrm flipH="1">
              <a:off x="3937374" y="2357716"/>
              <a:ext cx="509449"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501015B9-4BBD-0685-3C94-AF76E5E4A07B}"/>
                </a:ext>
              </a:extLst>
            </p:cNvPr>
            <p:cNvCxnSpPr>
              <a:cxnSpLocks/>
            </p:cNvCxnSpPr>
            <p:nvPr/>
          </p:nvCxnSpPr>
          <p:spPr>
            <a:xfrm>
              <a:off x="7924502" y="2375927"/>
              <a:ext cx="0" cy="35532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FAB8B0E-117C-E375-A17B-4C1F485201B0}"/>
                </a:ext>
              </a:extLst>
            </p:cNvPr>
            <p:cNvCxnSpPr>
              <a:cxnSpLocks/>
            </p:cNvCxnSpPr>
            <p:nvPr/>
          </p:nvCxnSpPr>
          <p:spPr>
            <a:xfrm flipH="1">
              <a:off x="7659108" y="2375927"/>
              <a:ext cx="509449"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425D5DE4-8F21-A261-6CCE-E77CD2D95093}"/>
                </a:ext>
              </a:extLst>
            </p:cNvPr>
            <p:cNvCxnSpPr>
              <a:cxnSpLocks/>
            </p:cNvCxnSpPr>
            <p:nvPr/>
          </p:nvCxnSpPr>
          <p:spPr>
            <a:xfrm flipH="1">
              <a:off x="4658374" y="3591389"/>
              <a:ext cx="2800261"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C0FA3414-C9A7-8CC7-65DF-5A6DCC174C43}"/>
                </a:ext>
              </a:extLst>
            </p:cNvPr>
            <p:cNvCxnSpPr>
              <a:cxnSpLocks/>
            </p:cNvCxnSpPr>
            <p:nvPr/>
          </p:nvCxnSpPr>
          <p:spPr>
            <a:xfrm>
              <a:off x="5075845" y="3591389"/>
              <a:ext cx="0" cy="616046"/>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B344A970-E7FE-F1D5-BAAC-238D5C4BCE1B}"/>
                </a:ext>
              </a:extLst>
            </p:cNvPr>
            <p:cNvCxnSpPr>
              <a:cxnSpLocks/>
            </p:cNvCxnSpPr>
            <p:nvPr/>
          </p:nvCxnSpPr>
          <p:spPr>
            <a:xfrm>
              <a:off x="6062242" y="3591389"/>
              <a:ext cx="0" cy="616046"/>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964ED1ED-7D5B-0415-5C8F-568FECC7303B}"/>
                </a:ext>
              </a:extLst>
            </p:cNvPr>
            <p:cNvCxnSpPr>
              <a:cxnSpLocks/>
            </p:cNvCxnSpPr>
            <p:nvPr/>
          </p:nvCxnSpPr>
          <p:spPr>
            <a:xfrm>
              <a:off x="7072174" y="3591389"/>
              <a:ext cx="0" cy="616046"/>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7" name="Rectangle 36">
              <a:extLst>
                <a:ext uri="{FF2B5EF4-FFF2-40B4-BE49-F238E27FC236}">
                  <a16:creationId xmlns:a16="http://schemas.microsoft.com/office/drawing/2014/main" id="{6DEEED73-C44A-D0CD-9BBC-92D362661CB6}"/>
                </a:ext>
              </a:extLst>
            </p:cNvPr>
            <p:cNvSpPr/>
            <p:nvPr/>
          </p:nvSpPr>
          <p:spPr>
            <a:xfrm>
              <a:off x="4742282" y="4224360"/>
              <a:ext cx="666750" cy="561975"/>
            </a:xfrm>
            <a:prstGeom prst="rect">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1455936B-10C7-284E-E41E-E82A2FBEE5AE}"/>
                </a:ext>
              </a:extLst>
            </p:cNvPr>
            <p:cNvSpPr/>
            <p:nvPr/>
          </p:nvSpPr>
          <p:spPr>
            <a:xfrm>
              <a:off x="6746825" y="4223448"/>
              <a:ext cx="666750" cy="561975"/>
            </a:xfrm>
            <a:prstGeom prst="rect">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4" name="Group 43">
              <a:extLst>
                <a:ext uri="{FF2B5EF4-FFF2-40B4-BE49-F238E27FC236}">
                  <a16:creationId xmlns:a16="http://schemas.microsoft.com/office/drawing/2014/main" id="{A4FD45CE-8E5B-86A2-2FF8-7342534CADCD}"/>
                </a:ext>
              </a:extLst>
            </p:cNvPr>
            <p:cNvGrpSpPr/>
            <p:nvPr/>
          </p:nvGrpSpPr>
          <p:grpSpPr>
            <a:xfrm>
              <a:off x="4791635" y="1416423"/>
              <a:ext cx="666750" cy="776708"/>
              <a:chOff x="4658285" y="1416423"/>
              <a:chExt cx="666750" cy="776708"/>
            </a:xfrm>
          </p:grpSpPr>
          <p:sp>
            <p:nvSpPr>
              <p:cNvPr id="42" name="Oval 41">
                <a:extLst>
                  <a:ext uri="{FF2B5EF4-FFF2-40B4-BE49-F238E27FC236}">
                    <a16:creationId xmlns:a16="http://schemas.microsoft.com/office/drawing/2014/main" id="{B1E384A4-5FAB-DB1A-987A-BB187EDD9C59}"/>
                  </a:ext>
                </a:extLst>
              </p:cNvPr>
              <p:cNvSpPr/>
              <p:nvPr/>
            </p:nvSpPr>
            <p:spPr>
              <a:xfrm>
                <a:off x="4658285" y="1416423"/>
                <a:ext cx="666750" cy="573741"/>
              </a:xfrm>
              <a:prstGeom prst="ellipse">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 name="Straight Connector 42">
                <a:extLst>
                  <a:ext uri="{FF2B5EF4-FFF2-40B4-BE49-F238E27FC236}">
                    <a16:creationId xmlns:a16="http://schemas.microsoft.com/office/drawing/2014/main" id="{5770C7EA-8488-2EE4-1569-A138C8B2573D}"/>
                  </a:ext>
                </a:extLst>
              </p:cNvPr>
              <p:cNvCxnSpPr>
                <a:cxnSpLocks/>
              </p:cNvCxnSpPr>
              <p:nvPr/>
            </p:nvCxnSpPr>
            <p:spPr>
              <a:xfrm>
                <a:off x="4993522" y="1990725"/>
                <a:ext cx="0" cy="202406"/>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45" name="Group 44">
              <a:extLst>
                <a:ext uri="{FF2B5EF4-FFF2-40B4-BE49-F238E27FC236}">
                  <a16:creationId xmlns:a16="http://schemas.microsoft.com/office/drawing/2014/main" id="{6A3F66C2-EECB-A419-E735-117FAB1930C6}"/>
                </a:ext>
              </a:extLst>
            </p:cNvPr>
            <p:cNvGrpSpPr/>
            <p:nvPr/>
          </p:nvGrpSpPr>
          <p:grpSpPr>
            <a:xfrm>
              <a:off x="8501411" y="1422774"/>
              <a:ext cx="666750" cy="776708"/>
              <a:chOff x="4658285" y="1416423"/>
              <a:chExt cx="666750" cy="776708"/>
            </a:xfrm>
          </p:grpSpPr>
          <p:sp>
            <p:nvSpPr>
              <p:cNvPr id="46" name="Oval 45">
                <a:extLst>
                  <a:ext uri="{FF2B5EF4-FFF2-40B4-BE49-F238E27FC236}">
                    <a16:creationId xmlns:a16="http://schemas.microsoft.com/office/drawing/2014/main" id="{9CE713B7-4C30-D27C-8DFB-4CD886F143EB}"/>
                  </a:ext>
                </a:extLst>
              </p:cNvPr>
              <p:cNvSpPr/>
              <p:nvPr/>
            </p:nvSpPr>
            <p:spPr>
              <a:xfrm>
                <a:off x="4658285" y="1416423"/>
                <a:ext cx="666750" cy="573741"/>
              </a:xfrm>
              <a:prstGeom prst="ellipse">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 name="Straight Connector 46">
                <a:extLst>
                  <a:ext uri="{FF2B5EF4-FFF2-40B4-BE49-F238E27FC236}">
                    <a16:creationId xmlns:a16="http://schemas.microsoft.com/office/drawing/2014/main" id="{F0682CAB-7A4A-5557-88C1-04FECCED00F5}"/>
                  </a:ext>
                </a:extLst>
              </p:cNvPr>
              <p:cNvCxnSpPr>
                <a:cxnSpLocks/>
              </p:cNvCxnSpPr>
              <p:nvPr/>
            </p:nvCxnSpPr>
            <p:spPr>
              <a:xfrm>
                <a:off x="4993522" y="1990725"/>
                <a:ext cx="0" cy="202406"/>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48" name="Group 47">
              <a:extLst>
                <a:ext uri="{FF2B5EF4-FFF2-40B4-BE49-F238E27FC236}">
                  <a16:creationId xmlns:a16="http://schemas.microsoft.com/office/drawing/2014/main" id="{89F69291-FB6B-502E-D5A8-5ADD0E0F26DA}"/>
                </a:ext>
              </a:extLst>
            </p:cNvPr>
            <p:cNvGrpSpPr/>
            <p:nvPr/>
          </p:nvGrpSpPr>
          <p:grpSpPr>
            <a:xfrm>
              <a:off x="7600464" y="2773362"/>
              <a:ext cx="666750" cy="655638"/>
              <a:chOff x="4677335" y="1416423"/>
              <a:chExt cx="666750" cy="655638"/>
            </a:xfrm>
          </p:grpSpPr>
          <p:sp>
            <p:nvSpPr>
              <p:cNvPr id="49" name="Oval 48">
                <a:extLst>
                  <a:ext uri="{FF2B5EF4-FFF2-40B4-BE49-F238E27FC236}">
                    <a16:creationId xmlns:a16="http://schemas.microsoft.com/office/drawing/2014/main" id="{B1F94D79-98A7-71A9-6562-8D347EC4E802}"/>
                  </a:ext>
                </a:extLst>
              </p:cNvPr>
              <p:cNvSpPr/>
              <p:nvPr/>
            </p:nvSpPr>
            <p:spPr>
              <a:xfrm>
                <a:off x="4677335" y="1416423"/>
                <a:ext cx="666750" cy="573741"/>
              </a:xfrm>
              <a:prstGeom prst="ellipse">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0" name="Straight Connector 49">
                <a:extLst>
                  <a:ext uri="{FF2B5EF4-FFF2-40B4-BE49-F238E27FC236}">
                    <a16:creationId xmlns:a16="http://schemas.microsoft.com/office/drawing/2014/main" id="{D84150E2-8FBF-7376-A25A-CE3BC706D478}"/>
                  </a:ext>
                </a:extLst>
              </p:cNvPr>
              <p:cNvCxnSpPr>
                <a:cxnSpLocks/>
              </p:cNvCxnSpPr>
              <p:nvPr/>
            </p:nvCxnSpPr>
            <p:spPr>
              <a:xfrm>
                <a:off x="4993522" y="1990725"/>
                <a:ext cx="0" cy="81336"/>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53" name="Oval 52">
              <a:extLst>
                <a:ext uri="{FF2B5EF4-FFF2-40B4-BE49-F238E27FC236}">
                  <a16:creationId xmlns:a16="http://schemas.microsoft.com/office/drawing/2014/main" id="{D4E0FA79-2F68-129D-670C-BB8D96BCD718}"/>
                </a:ext>
              </a:extLst>
            </p:cNvPr>
            <p:cNvSpPr/>
            <p:nvPr/>
          </p:nvSpPr>
          <p:spPr>
            <a:xfrm>
              <a:off x="5734843" y="4207435"/>
              <a:ext cx="666750" cy="573741"/>
            </a:xfrm>
            <a:prstGeom prst="ellipse">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itle 1">
              <a:extLst>
                <a:ext uri="{FF2B5EF4-FFF2-40B4-BE49-F238E27FC236}">
                  <a16:creationId xmlns:a16="http://schemas.microsoft.com/office/drawing/2014/main" id="{2D3CAEBD-CAAA-521D-55F5-CC320224F56B}"/>
                </a:ext>
              </a:extLst>
            </p:cNvPr>
            <p:cNvSpPr txBox="1">
              <a:spLocks/>
            </p:cNvSpPr>
            <p:nvPr/>
          </p:nvSpPr>
          <p:spPr bwMode="auto">
            <a:xfrm>
              <a:off x="2369319" y="2168272"/>
              <a:ext cx="1828800" cy="378787"/>
            </a:xfrm>
            <a:prstGeom prst="rect">
              <a:avLst/>
            </a:prstGeom>
            <a:noFill/>
            <a:ln>
              <a:miter lim="800000"/>
              <a:headEnd/>
              <a:tailEnd/>
            </a:ln>
          </p:spPr>
          <p:txBody>
            <a:bodyPr vert="horz" wrap="square" lIns="91440" tIns="45720" rIns="91440" bIns="45720" numCol="1" rtlCol="0" anchor="ctr" anchorCtr="0" compatLnSpc="1">
              <a:prstTxWarp prst="textNoShape">
                <a:avLst/>
              </a:prstTxWarp>
              <a:normAutofit/>
            </a:bodyPr>
            <a:lst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a:lstStyle>
            <a:p>
              <a:pPr algn="ctr"/>
              <a:r>
                <a:rPr lang="en-US" sz="1600" dirty="0"/>
                <a:t>Grandfather</a:t>
              </a:r>
            </a:p>
          </p:txBody>
        </p:sp>
        <p:sp>
          <p:nvSpPr>
            <p:cNvPr id="56" name="Title 1">
              <a:extLst>
                <a:ext uri="{FF2B5EF4-FFF2-40B4-BE49-F238E27FC236}">
                  <a16:creationId xmlns:a16="http://schemas.microsoft.com/office/drawing/2014/main" id="{6F1AEAA7-4920-85F7-99B7-637E8FDB3EDB}"/>
                </a:ext>
              </a:extLst>
            </p:cNvPr>
            <p:cNvSpPr txBox="1">
              <a:spLocks/>
            </p:cNvSpPr>
            <p:nvPr/>
          </p:nvSpPr>
          <p:spPr bwMode="auto">
            <a:xfrm>
              <a:off x="4258420" y="2157276"/>
              <a:ext cx="1828800" cy="378787"/>
            </a:xfrm>
            <a:prstGeom prst="rect">
              <a:avLst/>
            </a:prstGeom>
            <a:noFill/>
            <a:ln>
              <a:miter lim="800000"/>
              <a:headEnd/>
              <a:tailEnd/>
            </a:ln>
          </p:spPr>
          <p:txBody>
            <a:bodyPr vert="horz" wrap="square" lIns="91440" tIns="45720" rIns="91440" bIns="45720" numCol="1" rtlCol="0" anchor="ctr" anchorCtr="0" compatLnSpc="1">
              <a:prstTxWarp prst="textNoShape">
                <a:avLst/>
              </a:prstTxWarp>
              <a:normAutofit/>
            </a:bodyPr>
            <a:lst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a:lstStyle>
            <a:p>
              <a:pPr algn="ctr"/>
              <a:r>
                <a:rPr lang="en-US" sz="1600" dirty="0"/>
                <a:t>Grandmother</a:t>
              </a:r>
            </a:p>
          </p:txBody>
        </p:sp>
        <p:sp>
          <p:nvSpPr>
            <p:cNvPr id="57" name="Title 1">
              <a:extLst>
                <a:ext uri="{FF2B5EF4-FFF2-40B4-BE49-F238E27FC236}">
                  <a16:creationId xmlns:a16="http://schemas.microsoft.com/office/drawing/2014/main" id="{7DD0BCF6-CCD0-AAAE-84ED-F015B38C34B5}"/>
                </a:ext>
              </a:extLst>
            </p:cNvPr>
            <p:cNvSpPr txBox="1">
              <a:spLocks/>
            </p:cNvSpPr>
            <p:nvPr/>
          </p:nvSpPr>
          <p:spPr bwMode="auto">
            <a:xfrm>
              <a:off x="6106626" y="2170068"/>
              <a:ext cx="1828800" cy="378787"/>
            </a:xfrm>
            <a:prstGeom prst="rect">
              <a:avLst/>
            </a:prstGeom>
            <a:noFill/>
            <a:ln>
              <a:miter lim="800000"/>
              <a:headEnd/>
              <a:tailEnd/>
            </a:ln>
          </p:spPr>
          <p:txBody>
            <a:bodyPr vert="horz" wrap="square" lIns="91440" tIns="45720" rIns="91440" bIns="45720" numCol="1" rtlCol="0" anchor="ctr" anchorCtr="0" compatLnSpc="1">
              <a:prstTxWarp prst="textNoShape">
                <a:avLst/>
              </a:prstTxWarp>
              <a:normAutofit/>
            </a:bodyPr>
            <a:lst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a:lstStyle>
            <a:p>
              <a:pPr algn="ctr"/>
              <a:r>
                <a:rPr lang="en-US" sz="1600" dirty="0"/>
                <a:t>Grandfather</a:t>
              </a:r>
            </a:p>
          </p:txBody>
        </p:sp>
        <p:sp>
          <p:nvSpPr>
            <p:cNvPr id="58" name="Title 1">
              <a:extLst>
                <a:ext uri="{FF2B5EF4-FFF2-40B4-BE49-F238E27FC236}">
                  <a16:creationId xmlns:a16="http://schemas.microsoft.com/office/drawing/2014/main" id="{FA23324E-732E-1898-6773-7D0C88A38998}"/>
                </a:ext>
              </a:extLst>
            </p:cNvPr>
            <p:cNvSpPr txBox="1">
              <a:spLocks/>
            </p:cNvSpPr>
            <p:nvPr/>
          </p:nvSpPr>
          <p:spPr bwMode="auto">
            <a:xfrm>
              <a:off x="7973309" y="2159072"/>
              <a:ext cx="1828800" cy="378787"/>
            </a:xfrm>
            <a:prstGeom prst="rect">
              <a:avLst/>
            </a:prstGeom>
            <a:noFill/>
            <a:ln>
              <a:miter lim="800000"/>
              <a:headEnd/>
              <a:tailEnd/>
            </a:ln>
          </p:spPr>
          <p:txBody>
            <a:bodyPr vert="horz" wrap="square" lIns="91440" tIns="45720" rIns="91440" bIns="45720" numCol="1" rtlCol="0" anchor="ctr" anchorCtr="0" compatLnSpc="1">
              <a:prstTxWarp prst="textNoShape">
                <a:avLst/>
              </a:prstTxWarp>
              <a:normAutofit/>
            </a:bodyPr>
            <a:lst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a:lstStyle>
            <a:p>
              <a:pPr algn="ctr"/>
              <a:r>
                <a:rPr lang="en-US" sz="1600" dirty="0"/>
                <a:t>Grandmother</a:t>
              </a:r>
            </a:p>
          </p:txBody>
        </p:sp>
        <p:sp>
          <p:nvSpPr>
            <p:cNvPr id="59" name="Title 1">
              <a:extLst>
                <a:ext uri="{FF2B5EF4-FFF2-40B4-BE49-F238E27FC236}">
                  <a16:creationId xmlns:a16="http://schemas.microsoft.com/office/drawing/2014/main" id="{CBAC9D02-6517-29CF-7AE3-576629A436A6}"/>
                </a:ext>
              </a:extLst>
            </p:cNvPr>
            <p:cNvSpPr txBox="1">
              <a:spLocks/>
            </p:cNvSpPr>
            <p:nvPr/>
          </p:nvSpPr>
          <p:spPr bwMode="auto">
            <a:xfrm>
              <a:off x="7430868" y="3401993"/>
              <a:ext cx="1026342" cy="378787"/>
            </a:xfrm>
            <a:prstGeom prst="rect">
              <a:avLst/>
            </a:prstGeom>
            <a:noFill/>
            <a:ln>
              <a:miter lim="800000"/>
              <a:headEnd/>
              <a:tailEnd/>
            </a:ln>
          </p:spPr>
          <p:txBody>
            <a:bodyPr vert="horz" wrap="square" lIns="91440" tIns="45720" rIns="91440" bIns="45720" numCol="1" rtlCol="0" anchor="ctr" anchorCtr="0" compatLnSpc="1">
              <a:prstTxWarp prst="textNoShape">
                <a:avLst/>
              </a:prstTxWarp>
              <a:normAutofit/>
            </a:bodyPr>
            <a:lst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a:lstStyle>
            <a:p>
              <a:pPr algn="ctr"/>
              <a:r>
                <a:rPr lang="en-US" sz="1600" dirty="0"/>
                <a:t>Mother</a:t>
              </a:r>
            </a:p>
          </p:txBody>
        </p:sp>
        <p:sp>
          <p:nvSpPr>
            <p:cNvPr id="60" name="Title 1">
              <a:extLst>
                <a:ext uri="{FF2B5EF4-FFF2-40B4-BE49-F238E27FC236}">
                  <a16:creationId xmlns:a16="http://schemas.microsoft.com/office/drawing/2014/main" id="{13DDDF6C-43AA-804E-9D21-E5B7BC7A244C}"/>
                </a:ext>
              </a:extLst>
            </p:cNvPr>
            <p:cNvSpPr txBox="1">
              <a:spLocks/>
            </p:cNvSpPr>
            <p:nvPr/>
          </p:nvSpPr>
          <p:spPr bwMode="auto">
            <a:xfrm>
              <a:off x="3702108" y="3401994"/>
              <a:ext cx="1026342" cy="378787"/>
            </a:xfrm>
            <a:prstGeom prst="rect">
              <a:avLst/>
            </a:prstGeom>
            <a:noFill/>
            <a:ln>
              <a:miter lim="800000"/>
              <a:headEnd/>
              <a:tailEnd/>
            </a:ln>
          </p:spPr>
          <p:txBody>
            <a:bodyPr vert="horz" wrap="square" lIns="91440" tIns="45720" rIns="91440" bIns="45720" numCol="1" rtlCol="0" anchor="ctr" anchorCtr="0" compatLnSpc="1">
              <a:prstTxWarp prst="textNoShape">
                <a:avLst/>
              </a:prstTxWarp>
              <a:normAutofit/>
            </a:bodyPr>
            <a:lst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a:lstStyle>
            <a:p>
              <a:pPr algn="ctr"/>
              <a:r>
                <a:rPr lang="en-US" sz="1600" dirty="0"/>
                <a:t>Father</a:t>
              </a:r>
            </a:p>
          </p:txBody>
        </p:sp>
        <p:sp>
          <p:nvSpPr>
            <p:cNvPr id="61" name="Title 1">
              <a:extLst>
                <a:ext uri="{FF2B5EF4-FFF2-40B4-BE49-F238E27FC236}">
                  <a16:creationId xmlns:a16="http://schemas.microsoft.com/office/drawing/2014/main" id="{8863B05C-5804-BFA1-2D8B-4BBA060184BE}"/>
                </a:ext>
              </a:extLst>
            </p:cNvPr>
            <p:cNvSpPr txBox="1">
              <a:spLocks/>
            </p:cNvSpPr>
            <p:nvPr/>
          </p:nvSpPr>
          <p:spPr bwMode="auto">
            <a:xfrm>
              <a:off x="4554764" y="4894522"/>
              <a:ext cx="1026342" cy="378787"/>
            </a:xfrm>
            <a:prstGeom prst="rect">
              <a:avLst/>
            </a:prstGeom>
            <a:noFill/>
            <a:ln>
              <a:miter lim="800000"/>
              <a:headEnd/>
              <a:tailEnd/>
            </a:ln>
          </p:spPr>
          <p:txBody>
            <a:bodyPr vert="horz" wrap="square" lIns="91440" tIns="45720" rIns="91440" bIns="45720" numCol="1" rtlCol="0" anchor="ctr" anchorCtr="0" compatLnSpc="1">
              <a:prstTxWarp prst="textNoShape">
                <a:avLst/>
              </a:prstTxWarp>
              <a:normAutofit/>
            </a:bodyPr>
            <a:lst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a:lstStyle>
            <a:p>
              <a:pPr algn="ctr"/>
              <a:r>
                <a:rPr lang="en-US" sz="1600" dirty="0"/>
                <a:t>Brother</a:t>
              </a:r>
            </a:p>
          </p:txBody>
        </p:sp>
        <p:sp>
          <p:nvSpPr>
            <p:cNvPr id="62" name="Title 1">
              <a:extLst>
                <a:ext uri="{FF2B5EF4-FFF2-40B4-BE49-F238E27FC236}">
                  <a16:creationId xmlns:a16="http://schemas.microsoft.com/office/drawing/2014/main" id="{BF150D0D-2EC5-56ED-40B1-948CFEAB2660}"/>
                </a:ext>
              </a:extLst>
            </p:cNvPr>
            <p:cNvSpPr txBox="1">
              <a:spLocks/>
            </p:cNvSpPr>
            <p:nvPr/>
          </p:nvSpPr>
          <p:spPr bwMode="auto">
            <a:xfrm>
              <a:off x="5564591" y="4884474"/>
              <a:ext cx="1026342" cy="378787"/>
            </a:xfrm>
            <a:prstGeom prst="rect">
              <a:avLst/>
            </a:prstGeom>
            <a:noFill/>
            <a:ln>
              <a:miter lim="800000"/>
              <a:headEnd/>
              <a:tailEnd/>
            </a:ln>
          </p:spPr>
          <p:txBody>
            <a:bodyPr vert="horz" wrap="square" lIns="91440" tIns="45720" rIns="91440" bIns="45720" numCol="1" rtlCol="0" anchor="ctr" anchorCtr="0" compatLnSpc="1">
              <a:prstTxWarp prst="textNoShape">
                <a:avLst/>
              </a:prstTxWarp>
              <a:normAutofit/>
            </a:bodyPr>
            <a:lst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a:lstStyle>
            <a:p>
              <a:pPr algn="ctr"/>
              <a:r>
                <a:rPr lang="en-US" sz="1600" dirty="0"/>
                <a:t>Sister</a:t>
              </a:r>
            </a:p>
          </p:txBody>
        </p:sp>
        <p:sp>
          <p:nvSpPr>
            <p:cNvPr id="63" name="Title 1">
              <a:extLst>
                <a:ext uri="{FF2B5EF4-FFF2-40B4-BE49-F238E27FC236}">
                  <a16:creationId xmlns:a16="http://schemas.microsoft.com/office/drawing/2014/main" id="{E9CFACEC-DD5F-8B72-4DDA-241334C0A327}"/>
                </a:ext>
              </a:extLst>
            </p:cNvPr>
            <p:cNvSpPr txBox="1">
              <a:spLocks/>
            </p:cNvSpPr>
            <p:nvPr/>
          </p:nvSpPr>
          <p:spPr bwMode="auto">
            <a:xfrm>
              <a:off x="6575725" y="4884474"/>
              <a:ext cx="1026342" cy="378787"/>
            </a:xfrm>
            <a:prstGeom prst="rect">
              <a:avLst/>
            </a:prstGeom>
            <a:noFill/>
            <a:ln>
              <a:miter lim="800000"/>
              <a:headEnd/>
              <a:tailEnd/>
            </a:ln>
          </p:spPr>
          <p:txBody>
            <a:bodyPr vert="horz" wrap="square" lIns="91440" tIns="45720" rIns="91440" bIns="45720" numCol="1" rtlCol="0" anchor="ctr" anchorCtr="0" compatLnSpc="1">
              <a:prstTxWarp prst="textNoShape">
                <a:avLst/>
              </a:prstTxWarp>
              <a:normAutofit/>
            </a:bodyPr>
            <a:lst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a:lstStyle>
            <a:p>
              <a:pPr algn="ctr"/>
              <a:r>
                <a:rPr lang="en-US" sz="1600" dirty="0"/>
                <a:t>Oneself</a:t>
              </a:r>
            </a:p>
          </p:txBody>
        </p:sp>
        <p:sp>
          <p:nvSpPr>
            <p:cNvPr id="31750" name="Rectangle 31749">
              <a:extLst>
                <a:ext uri="{FF2B5EF4-FFF2-40B4-BE49-F238E27FC236}">
                  <a16:creationId xmlns:a16="http://schemas.microsoft.com/office/drawing/2014/main" id="{3AE83388-F16C-6B01-18CB-A14B0DB37C1E}"/>
                </a:ext>
              </a:extLst>
            </p:cNvPr>
            <p:cNvSpPr/>
            <p:nvPr/>
          </p:nvSpPr>
          <p:spPr>
            <a:xfrm>
              <a:off x="6907741" y="4373926"/>
              <a:ext cx="328865" cy="277186"/>
            </a:xfrm>
            <a:prstGeom prst="rect">
              <a:avLst/>
            </a:prstGeom>
            <a:solidFill>
              <a:schemeClr val="accent1">
                <a:lumMod val="60000"/>
                <a:lumOff val="40000"/>
              </a:schemeClr>
            </a:solid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Footer Placeholder 31754">
            <a:extLst>
              <a:ext uri="{FF2B5EF4-FFF2-40B4-BE49-F238E27FC236}">
                <a16:creationId xmlns:a16="http://schemas.microsoft.com/office/drawing/2014/main" id="{B2042AAF-2D6A-F685-C113-383075A7776C}"/>
              </a:ext>
            </a:extLst>
          </p:cNvPr>
          <p:cNvSpPr>
            <a:spLocks noGrp="1"/>
          </p:cNvSpPr>
          <p:nvPr>
            <p:ph type="ftr" sz="quarter" idx="3"/>
          </p:nvPr>
        </p:nvSpPr>
        <p:spPr>
          <a:xfrm>
            <a:off x="609600" y="6356350"/>
            <a:ext cx="10744199" cy="442131"/>
          </a:xfrm>
        </p:spPr>
        <p:txBody>
          <a:bodyPr/>
          <a:lstStyle/>
          <a:p>
            <a:r>
              <a:rPr lang="en-US" sz="1200" dirty="0"/>
              <a:t>SSDI, Social Security Disability Insurance. </a:t>
            </a:r>
          </a:p>
        </p:txBody>
      </p:sp>
      <p:sp>
        <p:nvSpPr>
          <p:cNvPr id="6" name="TextBox 7">
            <a:extLst>
              <a:ext uri="{FF2B5EF4-FFF2-40B4-BE49-F238E27FC236}">
                <a16:creationId xmlns:a16="http://schemas.microsoft.com/office/drawing/2014/main" id="{BF41E7C2-1C00-300D-C5E3-A09E3C5D1B7F}"/>
              </a:ext>
            </a:extLst>
          </p:cNvPr>
          <p:cNvSpPr txBox="1">
            <a:spLocks noChangeArrowheads="1"/>
          </p:cNvSpPr>
          <p:nvPr/>
        </p:nvSpPr>
        <p:spPr bwMode="auto">
          <a:xfrm>
            <a:off x="3790222" y="2798763"/>
            <a:ext cx="854075" cy="522287"/>
          </a:xfrm>
          <a:prstGeom prst="rect">
            <a:avLst/>
          </a:prstGeom>
          <a:noFill/>
          <a:ln w="9525">
            <a:noFill/>
            <a:miter lim="800000"/>
            <a:headEnd/>
            <a:tailEnd/>
          </a:ln>
        </p:spPr>
        <p:txBody>
          <a:bodyPr>
            <a:spAutoFit/>
          </a:bodyPr>
          <a:lstStyle/>
          <a:p>
            <a:pPr algn="ctr"/>
            <a:r>
              <a:rPr lang="en-US" sz="1600" b="1" dirty="0">
                <a:solidFill>
                  <a:srgbClr val="000000"/>
                </a:solidFill>
              </a:rPr>
              <a:t> MS</a:t>
            </a:r>
          </a:p>
          <a:p>
            <a:pPr algn="ctr"/>
            <a:r>
              <a:rPr lang="en-US" sz="1200" dirty="0">
                <a:solidFill>
                  <a:srgbClr val="000000"/>
                </a:solidFill>
              </a:rPr>
              <a:t>On SSDI</a:t>
            </a:r>
          </a:p>
        </p:txBody>
      </p:sp>
    </p:spTree>
    <p:extLst>
      <p:ext uri="{BB962C8B-B14F-4D97-AF65-F5344CB8AC3E}">
        <p14:creationId xmlns:p14="http://schemas.microsoft.com/office/powerpoint/2010/main" val="742560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98700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bwMode="auto">
          <a:noFill/>
          <a:ln>
            <a:miter lim="800000"/>
            <a:headEnd/>
            <a:tailEnd/>
          </a:ln>
        </p:spPr>
        <p:txBody>
          <a:bodyPr vert="horz" wrap="square" lIns="91440" tIns="45720" rIns="91440" bIns="45720" numCol="1" anchorCtr="0" compatLnSpc="1">
            <a:prstTxWarp prst="textNoShape">
              <a:avLst/>
            </a:prstTxWarp>
          </a:bodyPr>
          <a:lstStyle/>
          <a:p>
            <a:r>
              <a:rPr lang="en-US"/>
              <a:t>Chief Complaint</a:t>
            </a:r>
          </a:p>
        </p:txBody>
      </p:sp>
      <p:sp>
        <p:nvSpPr>
          <p:cNvPr id="4" name="Straight Connector 3">
            <a:extLst>
              <a:ext uri="{FF2B5EF4-FFF2-40B4-BE49-F238E27FC236}">
                <a16:creationId xmlns:a16="http://schemas.microsoft.com/office/drawing/2014/main" id="{72DE5C7E-A923-41FC-6EC7-291DED1C4D64}"/>
              </a:ext>
            </a:extLst>
          </p:cNvPr>
          <p:cNvSpPr/>
          <p:nvPr/>
        </p:nvSpPr>
        <p:spPr>
          <a:xfrm>
            <a:off x="609600" y="1570541"/>
            <a:ext cx="10972800" cy="0"/>
          </a:xfrm>
          <a:prstGeom prst="line">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 name="Freeform: Shape 5">
            <a:extLst>
              <a:ext uri="{FF2B5EF4-FFF2-40B4-BE49-F238E27FC236}">
                <a16:creationId xmlns:a16="http://schemas.microsoft.com/office/drawing/2014/main" id="{4E8D2A1E-42DC-1C64-4943-B17DB7D550D2}"/>
              </a:ext>
            </a:extLst>
          </p:cNvPr>
          <p:cNvSpPr/>
          <p:nvPr/>
        </p:nvSpPr>
        <p:spPr>
          <a:xfrm>
            <a:off x="609600" y="1723917"/>
            <a:ext cx="10972800" cy="1545243"/>
          </a:xfrm>
          <a:custGeom>
            <a:avLst/>
            <a:gdLst>
              <a:gd name="connsiteX0" fmla="*/ 0 w 10972800"/>
              <a:gd name="connsiteY0" fmla="*/ 0 h 1545243"/>
              <a:gd name="connsiteX1" fmla="*/ 10972800 w 10972800"/>
              <a:gd name="connsiteY1" fmla="*/ 0 h 1545243"/>
              <a:gd name="connsiteX2" fmla="*/ 10972800 w 10972800"/>
              <a:gd name="connsiteY2" fmla="*/ 1545243 h 1545243"/>
              <a:gd name="connsiteX3" fmla="*/ 0 w 10972800"/>
              <a:gd name="connsiteY3" fmla="*/ 1545243 h 1545243"/>
              <a:gd name="connsiteX4" fmla="*/ 0 w 10972800"/>
              <a:gd name="connsiteY4" fmla="*/ 0 h 15452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72800" h="1545243">
                <a:moveTo>
                  <a:pt x="0" y="0"/>
                </a:moveTo>
                <a:lnTo>
                  <a:pt x="10972800" y="0"/>
                </a:lnTo>
                <a:lnTo>
                  <a:pt x="10972800" y="1545243"/>
                </a:lnTo>
                <a:lnTo>
                  <a:pt x="0" y="1545243"/>
                </a:lnTo>
                <a:lnTo>
                  <a:pt x="0" y="0"/>
                </a:lnTo>
                <a:close/>
              </a:path>
            </a:pathLst>
          </a:custGeom>
          <a:ln>
            <a:noFill/>
          </a:ln>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000" kern="1200" dirty="0"/>
              <a:t>18-year-old college </a:t>
            </a:r>
            <a:r>
              <a:rPr lang="en-US" sz="3000" kern="1200" dirty="0">
                <a:solidFill>
                  <a:schemeClr val="tx1"/>
                </a:solidFill>
              </a:rPr>
              <a:t>freshman (MT) referred for presumed but inadequately treated depression </a:t>
            </a:r>
            <a:r>
              <a:rPr lang="en-US" sz="3000" kern="1200" dirty="0"/>
              <a:t>and ADHD </a:t>
            </a:r>
          </a:p>
        </p:txBody>
      </p:sp>
      <p:sp>
        <p:nvSpPr>
          <p:cNvPr id="7" name="Straight Connector 6">
            <a:extLst>
              <a:ext uri="{FF2B5EF4-FFF2-40B4-BE49-F238E27FC236}">
                <a16:creationId xmlns:a16="http://schemas.microsoft.com/office/drawing/2014/main" id="{DFCA77F3-9781-5177-B052-39E896590456}"/>
              </a:ext>
            </a:extLst>
          </p:cNvPr>
          <p:cNvSpPr/>
          <p:nvPr/>
        </p:nvSpPr>
        <p:spPr>
          <a:xfrm>
            <a:off x="609600" y="3035575"/>
            <a:ext cx="10972800" cy="0"/>
          </a:xfrm>
          <a:prstGeom prst="line">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Freeform: Shape 7">
            <a:extLst>
              <a:ext uri="{FF2B5EF4-FFF2-40B4-BE49-F238E27FC236}">
                <a16:creationId xmlns:a16="http://schemas.microsoft.com/office/drawing/2014/main" id="{9D77A9AF-1D45-8846-B4CA-1C9E72596C44}"/>
              </a:ext>
            </a:extLst>
          </p:cNvPr>
          <p:cNvSpPr/>
          <p:nvPr/>
        </p:nvSpPr>
        <p:spPr>
          <a:xfrm>
            <a:off x="609600" y="3251958"/>
            <a:ext cx="10972800" cy="1545243"/>
          </a:xfrm>
          <a:custGeom>
            <a:avLst/>
            <a:gdLst>
              <a:gd name="connsiteX0" fmla="*/ 0 w 10972800"/>
              <a:gd name="connsiteY0" fmla="*/ 0 h 1545243"/>
              <a:gd name="connsiteX1" fmla="*/ 10972800 w 10972800"/>
              <a:gd name="connsiteY1" fmla="*/ 0 h 1545243"/>
              <a:gd name="connsiteX2" fmla="*/ 10972800 w 10972800"/>
              <a:gd name="connsiteY2" fmla="*/ 1545243 h 1545243"/>
              <a:gd name="connsiteX3" fmla="*/ 0 w 10972800"/>
              <a:gd name="connsiteY3" fmla="*/ 1545243 h 1545243"/>
              <a:gd name="connsiteX4" fmla="*/ 0 w 10972800"/>
              <a:gd name="connsiteY4" fmla="*/ 0 h 15452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72800" h="1545243">
                <a:moveTo>
                  <a:pt x="0" y="0"/>
                </a:moveTo>
                <a:lnTo>
                  <a:pt x="10972800" y="0"/>
                </a:lnTo>
                <a:lnTo>
                  <a:pt x="10972800" y="1545243"/>
                </a:lnTo>
                <a:lnTo>
                  <a:pt x="0" y="1545243"/>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000" kern="1200" dirty="0"/>
              <a:t>Chief </a:t>
            </a:r>
            <a:r>
              <a:rPr lang="en-US" sz="3000" kern="1200" dirty="0">
                <a:solidFill>
                  <a:schemeClr val="tx1"/>
                </a:solidFill>
              </a:rPr>
              <a:t>complaints: “Everything is my fault”; “No one understands me”; “I’m scared”; “I’m easily set off”; and “I can’t focus”</a:t>
            </a:r>
          </a:p>
        </p:txBody>
      </p:sp>
      <p:sp>
        <p:nvSpPr>
          <p:cNvPr id="9" name="Straight Connector 8">
            <a:extLst>
              <a:ext uri="{FF2B5EF4-FFF2-40B4-BE49-F238E27FC236}">
                <a16:creationId xmlns:a16="http://schemas.microsoft.com/office/drawing/2014/main" id="{05229EAA-150D-51E3-7E24-86E912B053BA}"/>
              </a:ext>
            </a:extLst>
          </p:cNvPr>
          <p:cNvSpPr/>
          <p:nvPr/>
        </p:nvSpPr>
        <p:spPr>
          <a:xfrm>
            <a:off x="609600" y="4532693"/>
            <a:ext cx="10972800" cy="0"/>
          </a:xfrm>
          <a:prstGeom prst="line">
            <a:avLst/>
          </a:pr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 name="Freeform: Shape 9">
            <a:extLst>
              <a:ext uri="{FF2B5EF4-FFF2-40B4-BE49-F238E27FC236}">
                <a16:creationId xmlns:a16="http://schemas.microsoft.com/office/drawing/2014/main" id="{5F3E6FD6-D313-478C-4499-214883B0E1B0}"/>
              </a:ext>
            </a:extLst>
          </p:cNvPr>
          <p:cNvSpPr/>
          <p:nvPr/>
        </p:nvSpPr>
        <p:spPr>
          <a:xfrm>
            <a:off x="609600" y="4760937"/>
            <a:ext cx="10571747" cy="1545243"/>
          </a:xfrm>
          <a:custGeom>
            <a:avLst/>
            <a:gdLst>
              <a:gd name="connsiteX0" fmla="*/ 0 w 10972800"/>
              <a:gd name="connsiteY0" fmla="*/ 0 h 1545243"/>
              <a:gd name="connsiteX1" fmla="*/ 10972800 w 10972800"/>
              <a:gd name="connsiteY1" fmla="*/ 0 h 1545243"/>
              <a:gd name="connsiteX2" fmla="*/ 10972800 w 10972800"/>
              <a:gd name="connsiteY2" fmla="*/ 1545243 h 1545243"/>
              <a:gd name="connsiteX3" fmla="*/ 0 w 10972800"/>
              <a:gd name="connsiteY3" fmla="*/ 1545243 h 1545243"/>
              <a:gd name="connsiteX4" fmla="*/ 0 w 10972800"/>
              <a:gd name="connsiteY4" fmla="*/ 0 h 15452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72800" h="1545243">
                <a:moveTo>
                  <a:pt x="0" y="0"/>
                </a:moveTo>
                <a:lnTo>
                  <a:pt x="10972800" y="0"/>
                </a:lnTo>
                <a:lnTo>
                  <a:pt x="10972800" y="1545243"/>
                </a:lnTo>
                <a:lnTo>
                  <a:pt x="0" y="1545243"/>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000" kern="1200" dirty="0"/>
              <a:t>Low mood and lack of interest have escalated in the past 2 months</a:t>
            </a:r>
          </a:p>
        </p:txBody>
      </p:sp>
      <p:sp>
        <p:nvSpPr>
          <p:cNvPr id="11" name="Footer Placeholder 10">
            <a:extLst>
              <a:ext uri="{FF2B5EF4-FFF2-40B4-BE49-F238E27FC236}">
                <a16:creationId xmlns:a16="http://schemas.microsoft.com/office/drawing/2014/main" id="{42BEC324-B218-D8F5-33D8-9575389BECB9}"/>
              </a:ext>
            </a:extLst>
          </p:cNvPr>
          <p:cNvSpPr>
            <a:spLocks noGrp="1"/>
          </p:cNvSpPr>
          <p:nvPr>
            <p:ph type="ftr" sz="quarter" idx="3"/>
          </p:nvPr>
        </p:nvSpPr>
        <p:spPr/>
        <p:txBody>
          <a:bodyPr/>
          <a:lstStyle/>
          <a:p>
            <a:r>
              <a:rPr lang="en-US" dirty="0"/>
              <a:t>ADHD, attention-deficit hyperactivity disorder.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609600" y="199506"/>
            <a:ext cx="10744200" cy="909434"/>
          </a:xfrm>
        </p:spPr>
        <p:txBody>
          <a:bodyPr/>
          <a:lstStyle/>
          <a:p>
            <a:r>
              <a:rPr lang="en-US" dirty="0"/>
              <a:t>History of Depression</a:t>
            </a:r>
          </a:p>
        </p:txBody>
      </p:sp>
      <p:sp>
        <p:nvSpPr>
          <p:cNvPr id="3" name="Content Placeholder 2"/>
          <p:cNvSpPr>
            <a:spLocks noGrp="1"/>
          </p:cNvSpPr>
          <p:nvPr>
            <p:ph idx="1"/>
          </p:nvPr>
        </p:nvSpPr>
        <p:spPr>
          <a:xfrm>
            <a:off x="609600" y="1044771"/>
            <a:ext cx="11325726" cy="5131440"/>
          </a:xfrm>
        </p:spPr>
        <p:txBody>
          <a:bodyPr>
            <a:noAutofit/>
          </a:bodyPr>
          <a:lstStyle/>
          <a:p>
            <a:pPr marL="0" indent="0">
              <a:spcBef>
                <a:spcPts val="600"/>
              </a:spcBef>
              <a:spcAft>
                <a:spcPts val="300"/>
              </a:spcAft>
              <a:buNone/>
            </a:pPr>
            <a:r>
              <a:rPr lang="en-US" sz="1800" dirty="0"/>
              <a:t>MT had a history of depressive episodes with outbursts and suicidal behavior since age 11.   </a:t>
            </a:r>
          </a:p>
        </p:txBody>
      </p:sp>
      <p:sp>
        <p:nvSpPr>
          <p:cNvPr id="5" name="Footer Placeholder 4">
            <a:extLst>
              <a:ext uri="{FF2B5EF4-FFF2-40B4-BE49-F238E27FC236}">
                <a16:creationId xmlns:a16="http://schemas.microsoft.com/office/drawing/2014/main" id="{1DA17F2A-203E-DE27-9BB5-A4A20E6B19AE}"/>
              </a:ext>
            </a:extLst>
          </p:cNvPr>
          <p:cNvSpPr>
            <a:spLocks noGrp="1"/>
          </p:cNvSpPr>
          <p:nvPr>
            <p:ph type="ftr" sz="quarter" idx="3"/>
          </p:nvPr>
        </p:nvSpPr>
        <p:spPr/>
        <p:txBody>
          <a:bodyPr/>
          <a:lstStyle/>
          <a:p>
            <a:pPr marL="0" indent="0">
              <a:buNone/>
            </a:pPr>
            <a:r>
              <a:rPr lang="en-US" b="0" dirty="0"/>
              <a:t>DSM, Diagnostic and Statistical Manual of Mental Disorders. </a:t>
            </a:r>
          </a:p>
          <a:p>
            <a:pPr marL="0" indent="0">
              <a:buNone/>
            </a:pPr>
            <a:r>
              <a:rPr lang="en-US" b="0" dirty="0"/>
              <a:t>McIntyre RS, et al. </a:t>
            </a:r>
            <a:r>
              <a:rPr lang="en-US" b="0" i="1" dirty="0"/>
              <a:t>Lancet</a:t>
            </a:r>
            <a:r>
              <a:rPr lang="en-US" b="0" dirty="0"/>
              <a:t>. 2020: S0140-6736(20)31544-0.</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609600" y="199506"/>
            <a:ext cx="10744200" cy="909434"/>
          </a:xfrm>
        </p:spPr>
        <p:txBody>
          <a:bodyPr/>
          <a:lstStyle/>
          <a:p>
            <a:r>
              <a:rPr lang="en-US" dirty="0"/>
              <a:t>History of Depression</a:t>
            </a:r>
          </a:p>
        </p:txBody>
      </p:sp>
      <p:sp>
        <p:nvSpPr>
          <p:cNvPr id="3" name="Content Placeholder 2"/>
          <p:cNvSpPr>
            <a:spLocks noGrp="1"/>
          </p:cNvSpPr>
          <p:nvPr>
            <p:ph idx="1"/>
          </p:nvPr>
        </p:nvSpPr>
        <p:spPr>
          <a:xfrm>
            <a:off x="609600" y="1044771"/>
            <a:ext cx="11325726" cy="5131440"/>
          </a:xfrm>
        </p:spPr>
        <p:txBody>
          <a:bodyPr>
            <a:noAutofit/>
          </a:bodyPr>
          <a:lstStyle/>
          <a:p>
            <a:pPr marL="0" indent="0">
              <a:spcBef>
                <a:spcPts val="600"/>
              </a:spcBef>
              <a:spcAft>
                <a:spcPts val="300"/>
              </a:spcAft>
              <a:buNone/>
            </a:pPr>
            <a:r>
              <a:rPr lang="en-US" sz="1800" dirty="0"/>
              <a:t>MT had a history of depressive episodes with outbursts and suicidal behavior since age 11.   </a:t>
            </a:r>
          </a:p>
          <a:p>
            <a:pPr marL="0" indent="0">
              <a:spcBef>
                <a:spcPts val="600"/>
              </a:spcBef>
              <a:spcAft>
                <a:spcPts val="300"/>
              </a:spcAft>
              <a:buNone/>
            </a:pPr>
            <a:r>
              <a:rPr lang="en-US" sz="1800" dirty="0"/>
              <a:t>Unprovoked or triggered outbursts where patient would assault her brother or bang her head against the wall.   </a:t>
            </a:r>
          </a:p>
        </p:txBody>
      </p:sp>
      <p:sp>
        <p:nvSpPr>
          <p:cNvPr id="5" name="Footer Placeholder 4">
            <a:extLst>
              <a:ext uri="{FF2B5EF4-FFF2-40B4-BE49-F238E27FC236}">
                <a16:creationId xmlns:a16="http://schemas.microsoft.com/office/drawing/2014/main" id="{1DA17F2A-203E-DE27-9BB5-A4A20E6B19AE}"/>
              </a:ext>
            </a:extLst>
          </p:cNvPr>
          <p:cNvSpPr>
            <a:spLocks noGrp="1"/>
          </p:cNvSpPr>
          <p:nvPr>
            <p:ph type="ftr" sz="quarter" idx="3"/>
          </p:nvPr>
        </p:nvSpPr>
        <p:spPr/>
        <p:txBody>
          <a:bodyPr/>
          <a:lstStyle/>
          <a:p>
            <a:pPr marL="0" indent="0">
              <a:buNone/>
            </a:pPr>
            <a:r>
              <a:rPr lang="en-US" b="0" dirty="0"/>
              <a:t>DSM, Diagnostic and Statistical Manual of Mental Disorders. </a:t>
            </a:r>
          </a:p>
          <a:p>
            <a:pPr marL="0" indent="0">
              <a:buNone/>
            </a:pPr>
            <a:r>
              <a:rPr lang="en-US" b="0" dirty="0"/>
              <a:t>McIntyre RS, et al. </a:t>
            </a:r>
            <a:r>
              <a:rPr lang="en-US" b="0" i="1" dirty="0"/>
              <a:t>Lancet</a:t>
            </a:r>
            <a:r>
              <a:rPr lang="en-US" b="0" dirty="0"/>
              <a:t>. 2020: S0140-6736(20)31544-0.</a:t>
            </a:r>
          </a:p>
        </p:txBody>
      </p:sp>
    </p:spTree>
    <p:extLst>
      <p:ext uri="{BB962C8B-B14F-4D97-AF65-F5344CB8AC3E}">
        <p14:creationId xmlns:p14="http://schemas.microsoft.com/office/powerpoint/2010/main" val="1313217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609600" y="199506"/>
            <a:ext cx="10744200" cy="909434"/>
          </a:xfrm>
        </p:spPr>
        <p:txBody>
          <a:bodyPr/>
          <a:lstStyle/>
          <a:p>
            <a:r>
              <a:rPr lang="en-US" dirty="0"/>
              <a:t>History of Depression</a:t>
            </a:r>
          </a:p>
        </p:txBody>
      </p:sp>
      <p:sp>
        <p:nvSpPr>
          <p:cNvPr id="3" name="Content Placeholder 2"/>
          <p:cNvSpPr>
            <a:spLocks noGrp="1"/>
          </p:cNvSpPr>
          <p:nvPr>
            <p:ph idx="1"/>
          </p:nvPr>
        </p:nvSpPr>
        <p:spPr>
          <a:xfrm>
            <a:off x="609600" y="1044771"/>
            <a:ext cx="11325726" cy="5131440"/>
          </a:xfrm>
        </p:spPr>
        <p:txBody>
          <a:bodyPr>
            <a:noAutofit/>
          </a:bodyPr>
          <a:lstStyle/>
          <a:p>
            <a:pPr marL="0" indent="0">
              <a:spcBef>
                <a:spcPts val="600"/>
              </a:spcBef>
              <a:spcAft>
                <a:spcPts val="300"/>
              </a:spcAft>
              <a:buNone/>
            </a:pPr>
            <a:r>
              <a:rPr lang="en-US" sz="1800" dirty="0"/>
              <a:t>MT had a history of depressive episodes with outbursts and suicidal behavior since age 11.   </a:t>
            </a:r>
          </a:p>
          <a:p>
            <a:pPr marL="0" indent="0">
              <a:spcBef>
                <a:spcPts val="600"/>
              </a:spcBef>
              <a:spcAft>
                <a:spcPts val="300"/>
              </a:spcAft>
              <a:buNone/>
            </a:pPr>
            <a:r>
              <a:rPr lang="en-US" sz="1800" dirty="0"/>
              <a:t>Unprovoked or triggered outbursts where patient would assault her brother or bang her head against the wall.   Also, overdosed on over 150 pills on two separate occasions and attempted multiple times to hang herself on the door frame of her room. She was never hospitalized.  </a:t>
            </a:r>
          </a:p>
        </p:txBody>
      </p:sp>
      <p:sp>
        <p:nvSpPr>
          <p:cNvPr id="5" name="Footer Placeholder 4">
            <a:extLst>
              <a:ext uri="{FF2B5EF4-FFF2-40B4-BE49-F238E27FC236}">
                <a16:creationId xmlns:a16="http://schemas.microsoft.com/office/drawing/2014/main" id="{1DA17F2A-203E-DE27-9BB5-A4A20E6B19AE}"/>
              </a:ext>
            </a:extLst>
          </p:cNvPr>
          <p:cNvSpPr>
            <a:spLocks noGrp="1"/>
          </p:cNvSpPr>
          <p:nvPr>
            <p:ph type="ftr" sz="quarter" idx="3"/>
          </p:nvPr>
        </p:nvSpPr>
        <p:spPr/>
        <p:txBody>
          <a:bodyPr/>
          <a:lstStyle/>
          <a:p>
            <a:pPr marL="0" indent="0">
              <a:buNone/>
            </a:pPr>
            <a:r>
              <a:rPr lang="en-US" b="0" dirty="0"/>
              <a:t>DSM, Diagnostic and Statistical Manual of Mental Disorders. </a:t>
            </a:r>
          </a:p>
          <a:p>
            <a:pPr marL="0" indent="0">
              <a:buNone/>
            </a:pPr>
            <a:r>
              <a:rPr lang="en-US" b="0" dirty="0"/>
              <a:t>McIntyre RS, et al. </a:t>
            </a:r>
            <a:r>
              <a:rPr lang="en-US" b="0" i="1" dirty="0"/>
              <a:t>Lancet</a:t>
            </a:r>
            <a:r>
              <a:rPr lang="en-US" b="0" dirty="0"/>
              <a:t>. 2020: S0140-6736(20)31544-0.</a:t>
            </a:r>
          </a:p>
        </p:txBody>
      </p:sp>
    </p:spTree>
    <p:extLst>
      <p:ext uri="{BB962C8B-B14F-4D97-AF65-F5344CB8AC3E}">
        <p14:creationId xmlns:p14="http://schemas.microsoft.com/office/powerpoint/2010/main" val="4122360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609600" y="199506"/>
            <a:ext cx="10744200" cy="909434"/>
          </a:xfrm>
        </p:spPr>
        <p:txBody>
          <a:bodyPr/>
          <a:lstStyle/>
          <a:p>
            <a:r>
              <a:rPr lang="en-US" dirty="0"/>
              <a:t>History of Depression</a:t>
            </a:r>
          </a:p>
        </p:txBody>
      </p:sp>
      <p:sp>
        <p:nvSpPr>
          <p:cNvPr id="3" name="Content Placeholder 2"/>
          <p:cNvSpPr>
            <a:spLocks noGrp="1"/>
          </p:cNvSpPr>
          <p:nvPr>
            <p:ph idx="1"/>
          </p:nvPr>
        </p:nvSpPr>
        <p:spPr>
          <a:xfrm>
            <a:off x="609600" y="1044771"/>
            <a:ext cx="11325726" cy="5131440"/>
          </a:xfrm>
        </p:spPr>
        <p:txBody>
          <a:bodyPr>
            <a:noAutofit/>
          </a:bodyPr>
          <a:lstStyle/>
          <a:p>
            <a:pPr marL="0" indent="0">
              <a:spcBef>
                <a:spcPts val="600"/>
              </a:spcBef>
              <a:spcAft>
                <a:spcPts val="300"/>
              </a:spcAft>
              <a:buNone/>
            </a:pPr>
            <a:r>
              <a:rPr lang="en-US" sz="1800" dirty="0"/>
              <a:t>MT had a history of depressive episodes with outbursts and suicidal behavior since age 11.   </a:t>
            </a:r>
          </a:p>
          <a:p>
            <a:pPr marL="0" indent="0">
              <a:spcBef>
                <a:spcPts val="600"/>
              </a:spcBef>
              <a:spcAft>
                <a:spcPts val="300"/>
              </a:spcAft>
              <a:buNone/>
            </a:pPr>
            <a:r>
              <a:rPr lang="en-US" sz="1800" dirty="0"/>
              <a:t>Unprovoked or triggered outbursts where patient would assault her brother or bang her head against the wall.   Also, overdosed on over 150 pills on two separate occasions and attempted multiple times to hang herself on the door frame of her room. She was never hospitalized.  </a:t>
            </a:r>
          </a:p>
          <a:p>
            <a:pPr marL="0" indent="0">
              <a:spcBef>
                <a:spcPts val="600"/>
              </a:spcBef>
              <a:spcAft>
                <a:spcPts val="300"/>
              </a:spcAft>
              <a:buNone/>
            </a:pPr>
            <a:r>
              <a:rPr lang="en-US" sz="1800" dirty="0"/>
              <a:t>Outbursts, which were episodic, usually came after prolonged periods of severe depressed mood and anhedonia. </a:t>
            </a:r>
          </a:p>
        </p:txBody>
      </p:sp>
      <p:sp>
        <p:nvSpPr>
          <p:cNvPr id="5" name="Footer Placeholder 4">
            <a:extLst>
              <a:ext uri="{FF2B5EF4-FFF2-40B4-BE49-F238E27FC236}">
                <a16:creationId xmlns:a16="http://schemas.microsoft.com/office/drawing/2014/main" id="{1DA17F2A-203E-DE27-9BB5-A4A20E6B19AE}"/>
              </a:ext>
            </a:extLst>
          </p:cNvPr>
          <p:cNvSpPr>
            <a:spLocks noGrp="1"/>
          </p:cNvSpPr>
          <p:nvPr>
            <p:ph type="ftr" sz="quarter" idx="3"/>
          </p:nvPr>
        </p:nvSpPr>
        <p:spPr/>
        <p:txBody>
          <a:bodyPr/>
          <a:lstStyle/>
          <a:p>
            <a:pPr marL="0" indent="0">
              <a:buNone/>
            </a:pPr>
            <a:r>
              <a:rPr lang="en-US" b="0" dirty="0"/>
              <a:t>DSM, Diagnostic and Statistical Manual of Mental Disorders. </a:t>
            </a:r>
          </a:p>
          <a:p>
            <a:pPr marL="0" indent="0">
              <a:buNone/>
            </a:pPr>
            <a:r>
              <a:rPr lang="en-US" b="0" dirty="0"/>
              <a:t>McIntyre RS, et al. </a:t>
            </a:r>
            <a:r>
              <a:rPr lang="en-US" b="0" i="1" dirty="0"/>
              <a:t>Lancet</a:t>
            </a:r>
            <a:r>
              <a:rPr lang="en-US" b="0" dirty="0"/>
              <a:t>. 2020: S0140-6736(20)31544-0.</a:t>
            </a:r>
          </a:p>
        </p:txBody>
      </p:sp>
    </p:spTree>
    <p:extLst>
      <p:ext uri="{BB962C8B-B14F-4D97-AF65-F5344CB8AC3E}">
        <p14:creationId xmlns:p14="http://schemas.microsoft.com/office/powerpoint/2010/main" val="4006140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609600" y="199506"/>
            <a:ext cx="10744200" cy="909434"/>
          </a:xfrm>
        </p:spPr>
        <p:txBody>
          <a:bodyPr/>
          <a:lstStyle/>
          <a:p>
            <a:r>
              <a:rPr lang="en-US" dirty="0"/>
              <a:t>History of Depression</a:t>
            </a:r>
          </a:p>
        </p:txBody>
      </p:sp>
      <p:sp>
        <p:nvSpPr>
          <p:cNvPr id="3" name="Content Placeholder 2"/>
          <p:cNvSpPr>
            <a:spLocks noGrp="1"/>
          </p:cNvSpPr>
          <p:nvPr>
            <p:ph idx="1"/>
          </p:nvPr>
        </p:nvSpPr>
        <p:spPr>
          <a:xfrm>
            <a:off x="609600" y="1044771"/>
            <a:ext cx="11325726" cy="5131440"/>
          </a:xfrm>
        </p:spPr>
        <p:txBody>
          <a:bodyPr>
            <a:noAutofit/>
          </a:bodyPr>
          <a:lstStyle/>
          <a:p>
            <a:pPr marL="0" indent="0">
              <a:spcBef>
                <a:spcPts val="600"/>
              </a:spcBef>
              <a:spcAft>
                <a:spcPts val="300"/>
              </a:spcAft>
              <a:buNone/>
            </a:pPr>
            <a:r>
              <a:rPr lang="en-US" sz="1800" dirty="0"/>
              <a:t>MT had a history of depressive episodes with outbursts and suicidal behavior since age 11.   </a:t>
            </a:r>
          </a:p>
          <a:p>
            <a:pPr marL="0" indent="0">
              <a:spcBef>
                <a:spcPts val="600"/>
              </a:spcBef>
              <a:spcAft>
                <a:spcPts val="300"/>
              </a:spcAft>
              <a:buNone/>
            </a:pPr>
            <a:r>
              <a:rPr lang="en-US" sz="1800" dirty="0"/>
              <a:t>Unprovoked or triggered outbursts where patient would assault her brother or bang her head against the wall.   Also, overdosed on over 150 pills on two separate occasions and attempted multiple times to hang herself on the door frame of her room. She was never hospitalized.  </a:t>
            </a:r>
          </a:p>
          <a:p>
            <a:pPr marL="0" indent="0">
              <a:spcBef>
                <a:spcPts val="600"/>
              </a:spcBef>
              <a:spcAft>
                <a:spcPts val="300"/>
              </a:spcAft>
              <a:buNone/>
            </a:pPr>
            <a:r>
              <a:rPr lang="en-US" sz="1800" dirty="0"/>
              <a:t>Outbursts, which were episodic, usually came after prolonged periods of severe depressed mood and anhedonia. </a:t>
            </a:r>
          </a:p>
          <a:p>
            <a:pPr marL="0" indent="0">
              <a:spcBef>
                <a:spcPts val="600"/>
              </a:spcBef>
              <a:spcAft>
                <a:spcPts val="300"/>
              </a:spcAft>
              <a:buNone/>
            </a:pPr>
            <a:r>
              <a:rPr lang="en-US" sz="1800" dirty="0"/>
              <a:t>Triggers were sometimes due to coping poorly with disappointment, interpersonal rejection, or a reaction to the stress associated with a grandiose belief that only her academic success could prevent her mother from being deported. This was her reason to live at least until age 21.</a:t>
            </a:r>
          </a:p>
        </p:txBody>
      </p:sp>
      <p:sp>
        <p:nvSpPr>
          <p:cNvPr id="5" name="Footer Placeholder 4">
            <a:extLst>
              <a:ext uri="{FF2B5EF4-FFF2-40B4-BE49-F238E27FC236}">
                <a16:creationId xmlns:a16="http://schemas.microsoft.com/office/drawing/2014/main" id="{1DA17F2A-203E-DE27-9BB5-A4A20E6B19AE}"/>
              </a:ext>
            </a:extLst>
          </p:cNvPr>
          <p:cNvSpPr>
            <a:spLocks noGrp="1"/>
          </p:cNvSpPr>
          <p:nvPr>
            <p:ph type="ftr" sz="quarter" idx="3"/>
          </p:nvPr>
        </p:nvSpPr>
        <p:spPr/>
        <p:txBody>
          <a:bodyPr/>
          <a:lstStyle/>
          <a:p>
            <a:pPr marL="0" indent="0">
              <a:buNone/>
            </a:pPr>
            <a:r>
              <a:rPr lang="en-US" b="0" dirty="0"/>
              <a:t>DSM, Diagnostic and Statistical Manual of Mental Disorders. </a:t>
            </a:r>
          </a:p>
          <a:p>
            <a:pPr marL="0" indent="0">
              <a:buNone/>
            </a:pPr>
            <a:r>
              <a:rPr lang="en-US" b="0" dirty="0"/>
              <a:t>McIntyre RS, et al. </a:t>
            </a:r>
            <a:r>
              <a:rPr lang="en-US" b="0" i="1" dirty="0"/>
              <a:t>Lancet</a:t>
            </a:r>
            <a:r>
              <a:rPr lang="en-US" b="0" dirty="0"/>
              <a:t>. 2020: S0140-6736(20)31544-0.</a:t>
            </a:r>
          </a:p>
        </p:txBody>
      </p:sp>
    </p:spTree>
    <p:extLst>
      <p:ext uri="{BB962C8B-B14F-4D97-AF65-F5344CB8AC3E}">
        <p14:creationId xmlns:p14="http://schemas.microsoft.com/office/powerpoint/2010/main" val="3876731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609600" y="199506"/>
            <a:ext cx="10744200" cy="909434"/>
          </a:xfrm>
        </p:spPr>
        <p:txBody>
          <a:bodyPr/>
          <a:lstStyle/>
          <a:p>
            <a:r>
              <a:rPr lang="en-US" dirty="0"/>
              <a:t>History of Depression</a:t>
            </a:r>
          </a:p>
        </p:txBody>
      </p:sp>
      <p:sp>
        <p:nvSpPr>
          <p:cNvPr id="3" name="Content Placeholder 2"/>
          <p:cNvSpPr>
            <a:spLocks noGrp="1"/>
          </p:cNvSpPr>
          <p:nvPr>
            <p:ph idx="1"/>
          </p:nvPr>
        </p:nvSpPr>
        <p:spPr>
          <a:xfrm>
            <a:off x="609600" y="1044771"/>
            <a:ext cx="11325726" cy="5131440"/>
          </a:xfrm>
        </p:spPr>
        <p:txBody>
          <a:bodyPr>
            <a:noAutofit/>
          </a:bodyPr>
          <a:lstStyle/>
          <a:p>
            <a:pPr marL="0" indent="0">
              <a:spcBef>
                <a:spcPts val="600"/>
              </a:spcBef>
              <a:spcAft>
                <a:spcPts val="300"/>
              </a:spcAft>
              <a:buNone/>
            </a:pPr>
            <a:r>
              <a:rPr lang="en-US" sz="1800" dirty="0"/>
              <a:t>MT had a history of depressive episodes with outbursts and suicidal behavior since age 11.   </a:t>
            </a:r>
          </a:p>
          <a:p>
            <a:pPr marL="0" indent="0">
              <a:spcBef>
                <a:spcPts val="600"/>
              </a:spcBef>
              <a:spcAft>
                <a:spcPts val="300"/>
              </a:spcAft>
              <a:buNone/>
            </a:pPr>
            <a:r>
              <a:rPr lang="en-US" sz="1800" dirty="0"/>
              <a:t>Unprovoked or triggered outbursts where patient would assault her brother or bang her head against the wall.   Also, overdosed on over 150 pills on two separate occasions and attempted multiple times to hang herself on the door frame of her room. She was never hospitalized.  </a:t>
            </a:r>
          </a:p>
          <a:p>
            <a:pPr marL="0" indent="0">
              <a:spcBef>
                <a:spcPts val="600"/>
              </a:spcBef>
              <a:spcAft>
                <a:spcPts val="300"/>
              </a:spcAft>
              <a:buNone/>
            </a:pPr>
            <a:r>
              <a:rPr lang="en-US" sz="1800" dirty="0"/>
              <a:t>Outbursts, which were episodic, usually came after prolonged periods of severe depressed mood and anhedonia. </a:t>
            </a:r>
          </a:p>
          <a:p>
            <a:pPr marL="0" indent="0">
              <a:spcBef>
                <a:spcPts val="600"/>
              </a:spcBef>
              <a:spcAft>
                <a:spcPts val="300"/>
              </a:spcAft>
              <a:buNone/>
            </a:pPr>
            <a:r>
              <a:rPr lang="en-US" sz="1800" dirty="0"/>
              <a:t>Triggers were sometimes due to coping poorly with disappointment, interpersonal rejection, or a reaction to the stress associated with a grandiose belief that only her academic success could prevent her mother from being deported. This was her reason to live at least until age 21.</a:t>
            </a:r>
          </a:p>
          <a:p>
            <a:pPr marL="0" indent="0">
              <a:spcBef>
                <a:spcPts val="600"/>
              </a:spcBef>
              <a:spcAft>
                <a:spcPts val="300"/>
              </a:spcAft>
              <a:buNone/>
            </a:pPr>
            <a:r>
              <a:rPr lang="en-US" sz="1800" dirty="0"/>
              <a:t>Outbursts were accompanied by these “A” symptoms associated with mixed states but never met time/functionally impairing thresholds to meet DSM criteria for a specific diagnosis: </a:t>
            </a:r>
          </a:p>
          <a:p>
            <a:pPr lvl="1">
              <a:spcBef>
                <a:spcPts val="0"/>
              </a:spcBef>
              <a:spcAft>
                <a:spcPts val="300"/>
              </a:spcAft>
            </a:pPr>
            <a:r>
              <a:rPr lang="en-US" sz="1600" dirty="0"/>
              <a:t>Anxiety</a:t>
            </a:r>
          </a:p>
          <a:p>
            <a:pPr lvl="1">
              <a:spcBef>
                <a:spcPts val="0"/>
              </a:spcBef>
              <a:spcAft>
                <a:spcPts val="300"/>
              </a:spcAft>
            </a:pPr>
            <a:r>
              <a:rPr lang="en-US" sz="1600" dirty="0"/>
              <a:t>Agitation </a:t>
            </a:r>
          </a:p>
          <a:p>
            <a:pPr lvl="1">
              <a:spcBef>
                <a:spcPts val="0"/>
              </a:spcBef>
              <a:spcAft>
                <a:spcPts val="300"/>
              </a:spcAft>
            </a:pPr>
            <a:r>
              <a:rPr lang="en-US" sz="1600" dirty="0"/>
              <a:t>Anger/irritability</a:t>
            </a:r>
          </a:p>
          <a:p>
            <a:pPr lvl="1">
              <a:spcBef>
                <a:spcPts val="0"/>
              </a:spcBef>
              <a:spcAft>
                <a:spcPts val="300"/>
              </a:spcAft>
            </a:pPr>
            <a:r>
              <a:rPr lang="en-US" sz="1600" dirty="0"/>
              <a:t>Attentional disturbance-distractibility </a:t>
            </a:r>
          </a:p>
          <a:p>
            <a:pPr lvl="1">
              <a:spcBef>
                <a:spcPts val="0"/>
              </a:spcBef>
              <a:spcAft>
                <a:spcPts val="300"/>
              </a:spcAft>
            </a:pPr>
            <a:r>
              <a:rPr lang="en-US" sz="1600" dirty="0"/>
              <a:t>Anhedonia</a:t>
            </a:r>
          </a:p>
        </p:txBody>
      </p:sp>
      <p:sp>
        <p:nvSpPr>
          <p:cNvPr id="5" name="Footer Placeholder 4">
            <a:extLst>
              <a:ext uri="{FF2B5EF4-FFF2-40B4-BE49-F238E27FC236}">
                <a16:creationId xmlns:a16="http://schemas.microsoft.com/office/drawing/2014/main" id="{1DA17F2A-203E-DE27-9BB5-A4A20E6B19AE}"/>
              </a:ext>
            </a:extLst>
          </p:cNvPr>
          <p:cNvSpPr>
            <a:spLocks noGrp="1"/>
          </p:cNvSpPr>
          <p:nvPr>
            <p:ph type="ftr" sz="quarter" idx="3"/>
          </p:nvPr>
        </p:nvSpPr>
        <p:spPr/>
        <p:txBody>
          <a:bodyPr/>
          <a:lstStyle/>
          <a:p>
            <a:pPr marL="0" indent="0">
              <a:buNone/>
            </a:pPr>
            <a:r>
              <a:rPr lang="en-US" b="0" dirty="0"/>
              <a:t>DSM, Diagnostic and Statistical Manual of Mental Disorders. </a:t>
            </a:r>
          </a:p>
          <a:p>
            <a:pPr marL="0" indent="0">
              <a:buNone/>
            </a:pPr>
            <a:r>
              <a:rPr lang="en-US" b="0" dirty="0"/>
              <a:t>McIntyre RS, et al. </a:t>
            </a:r>
            <a:r>
              <a:rPr lang="en-US" b="0" i="1" dirty="0"/>
              <a:t>Lancet</a:t>
            </a:r>
            <a:r>
              <a:rPr lang="en-US" b="0" dirty="0"/>
              <a:t>. 2020: S0140-6736(20)31544-0.</a:t>
            </a:r>
          </a:p>
        </p:txBody>
      </p:sp>
    </p:spTree>
    <p:extLst>
      <p:ext uri="{BB962C8B-B14F-4D97-AF65-F5344CB8AC3E}">
        <p14:creationId xmlns:p14="http://schemas.microsoft.com/office/powerpoint/2010/main" val="3705463260"/>
      </p:ext>
    </p:extLst>
  </p:cSld>
  <p:clrMapOvr>
    <a:masterClrMapping/>
  </p:clrMapOvr>
</p:sld>
</file>

<file path=ppt/theme/theme1.xml><?xml version="1.0" encoding="utf-8"?>
<a:theme xmlns:a="http://schemas.openxmlformats.org/drawingml/2006/main" name="Neurology2023">
  <a:themeElements>
    <a:clrScheme name="NeuroPsych23">
      <a:dk1>
        <a:srgbClr val="3F3F3F"/>
      </a:dk1>
      <a:lt1>
        <a:srgbClr val="FFFFFF"/>
      </a:lt1>
      <a:dk2>
        <a:srgbClr val="5E5E5E"/>
      </a:dk2>
      <a:lt2>
        <a:srgbClr val="FFFFFF"/>
      </a:lt2>
      <a:accent1>
        <a:srgbClr val="2B407E"/>
      </a:accent1>
      <a:accent2>
        <a:srgbClr val="A84657"/>
      </a:accent2>
      <a:accent3>
        <a:srgbClr val="98E9ED"/>
      </a:accent3>
      <a:accent4>
        <a:srgbClr val="8589A7"/>
      </a:accent4>
      <a:accent5>
        <a:srgbClr val="642C50"/>
      </a:accent5>
      <a:accent6>
        <a:srgbClr val="1D224C"/>
      </a:accent6>
      <a:hlink>
        <a:srgbClr val="3500FF"/>
      </a:hlink>
      <a:folHlink>
        <a:srgbClr val="9C266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urology2023" id="{6B2DFC96-7B20-6A45-8521-B7802BE8BE55}" vid="{48BB2579-8D5B-E643-8D3E-498541DF600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Neurology2023</Template>
  <TotalTime>114</TotalTime>
  <Words>27912</Words>
  <Application>Microsoft Office PowerPoint</Application>
  <PresentationFormat>Widescreen</PresentationFormat>
  <Paragraphs>769</Paragraphs>
  <Slides>19</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Neurology2023</vt:lpstr>
      <vt:lpstr>Case Discussion Is It Bipolar Depression or MDD? Diagnostic Criteria </vt:lpstr>
      <vt:lpstr>Disclaimer</vt:lpstr>
      <vt:lpstr>Chief Complaint</vt:lpstr>
      <vt:lpstr>History of Depression</vt:lpstr>
      <vt:lpstr>History of Depression</vt:lpstr>
      <vt:lpstr>History of Depression</vt:lpstr>
      <vt:lpstr>History of Depression</vt:lpstr>
      <vt:lpstr>History of Depression</vt:lpstr>
      <vt:lpstr>History of Depression</vt:lpstr>
      <vt:lpstr>Cardinal Symptoms</vt:lpstr>
      <vt:lpstr>Cardinal Symptoms</vt:lpstr>
      <vt:lpstr>Screening for Mania Symptoms</vt:lpstr>
      <vt:lpstr>Screening for Mania Symptoms</vt:lpstr>
      <vt:lpstr>Screening and Assessment</vt:lpstr>
      <vt:lpstr>Screening and Assessment</vt:lpstr>
      <vt:lpstr>Screening and Assessment</vt:lpstr>
      <vt:lpstr>Screening and Assessment</vt:lpstr>
      <vt:lpstr>Family and Social History</vt:lpstr>
      <vt:lpstr>Family and Social History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Jeffrey Knapp</cp:lastModifiedBy>
  <cp:revision>6</cp:revision>
  <cp:lastPrinted>2023-02-11T00:53:38Z</cp:lastPrinted>
  <dcterms:created xsi:type="dcterms:W3CDTF">2023-02-11T00:50:27Z</dcterms:created>
  <dcterms:modified xsi:type="dcterms:W3CDTF">2023-03-16T14:55:53Z</dcterms:modified>
</cp:coreProperties>
</file>