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3" r:id="rId1"/>
  </p:sldMasterIdLst>
  <p:notesMasterIdLst>
    <p:notesMasterId r:id="rId24"/>
  </p:notesMasterIdLst>
  <p:sldIdLst>
    <p:sldId id="256" r:id="rId2"/>
    <p:sldId id="2135244833" r:id="rId3"/>
    <p:sldId id="289" r:id="rId4"/>
    <p:sldId id="2134959325" r:id="rId5"/>
    <p:sldId id="1128" r:id="rId6"/>
    <p:sldId id="335" r:id="rId7"/>
    <p:sldId id="2135244829" r:id="rId8"/>
    <p:sldId id="2135244828" r:id="rId9"/>
    <p:sldId id="2135244827" r:id="rId10"/>
    <p:sldId id="2135244826" r:id="rId11"/>
    <p:sldId id="2135244825" r:id="rId12"/>
    <p:sldId id="2135244824" r:id="rId13"/>
    <p:sldId id="2135244823" r:id="rId14"/>
    <p:sldId id="355" r:id="rId15"/>
    <p:sldId id="2135244822" r:id="rId16"/>
    <p:sldId id="3767" r:id="rId17"/>
    <p:sldId id="3849" r:id="rId18"/>
    <p:sldId id="2135244830" r:id="rId19"/>
    <p:sldId id="2135244831" r:id="rId20"/>
    <p:sldId id="2135244832" r:id="rId21"/>
    <p:sldId id="567" r:id="rId22"/>
    <p:sldId id="2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98" userDrawn="1">
          <p15:clr>
            <a:srgbClr val="A4A3A4"/>
          </p15:clr>
        </p15:guide>
        <p15:guide id="2" pos="3840" userDrawn="1">
          <p15:clr>
            <a:srgbClr val="A4A3A4"/>
          </p15:clr>
        </p15:guide>
        <p15:guide id="3" orient="horz" pos="1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21"/>
    <p:restoredTop sz="96327"/>
  </p:normalViewPr>
  <p:slideViewPr>
    <p:cSldViewPr snapToGrid="0">
      <p:cViewPr varScale="1">
        <p:scale>
          <a:sx n="71" d="100"/>
          <a:sy n="71" d="100"/>
        </p:scale>
        <p:origin x="90" y="972"/>
      </p:cViewPr>
      <p:guideLst>
        <p:guide orient="horz" pos="498"/>
        <p:guide pos="3840"/>
        <p:guide orient="horz" pos="1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93303539760232"/>
          <c:y val="0.13331827374037264"/>
          <c:w val="0.86306696460239751"/>
          <c:h val="0.70945161567918769"/>
        </c:manualLayout>
      </c:layout>
      <c:barChart>
        <c:barDir val="col"/>
        <c:grouping val="percentStacked"/>
        <c:varyColors val="0"/>
        <c:ser>
          <c:idx val="0"/>
          <c:order val="0"/>
          <c:spPr>
            <a:solidFill>
              <a:schemeClr val="tx2"/>
            </a:solidFill>
          </c:spPr>
          <c:invertIfNegative val="0"/>
          <c:val>
            <c:numRef>
              <c:f>Sheet1!$B$2:$L$2</c:f>
              <c:numCache>
                <c:formatCode>General</c:formatCode>
                <c:ptCount val="11"/>
                <c:pt idx="0">
                  <c:v>0.25</c:v>
                </c:pt>
                <c:pt idx="1">
                  <c:v>0.21999999880790699</c:v>
                </c:pt>
                <c:pt idx="2">
                  <c:v>0.36000001430511502</c:v>
                </c:pt>
                <c:pt idx="3">
                  <c:v>0.44999998807907099</c:v>
                </c:pt>
                <c:pt idx="4">
                  <c:v>0.46999999880790699</c:v>
                </c:pt>
                <c:pt idx="5">
                  <c:v>0.5</c:v>
                </c:pt>
                <c:pt idx="6">
                  <c:v>0.44999998807907099</c:v>
                </c:pt>
                <c:pt idx="7">
                  <c:v>0.75</c:v>
                </c:pt>
                <c:pt idx="8">
                  <c:v>0.69999998807907104</c:v>
                </c:pt>
                <c:pt idx="9">
                  <c:v>0.75</c:v>
                </c:pt>
                <c:pt idx="10">
                  <c:v>0.80000001192092896</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Melancholia</c:v>
                      </c:pt>
                    </c:strCache>
                  </c:strRef>
                </c15:tx>
              </c15:filteredSeriesTitle>
            </c:ext>
            <c:ext xmlns:c15="http://schemas.microsoft.com/office/drawing/2012/chart" uri="{02D57815-91ED-43cb-92C2-25804820EDAC}">
              <c15:filteredCategoryTitle>
                <c15:cat>
                  <c:strRef>
                    <c:extLst>
                      <c:ext uri="{02D57815-91ED-43cb-92C2-25804820EDAC}">
                        <c15:formulaRef>
                          <c15:sqref>Sheet1!$B$1:$L$1</c15:sqref>
                        </c15:formulaRef>
                      </c:ext>
                    </c:extLst>
                    <c:strCache>
                      <c:ptCount val="11"/>
                      <c:pt idx="0">
                        <c:v>15</c:v>
                      </c:pt>
                      <c:pt idx="1">
                        <c:v>20</c:v>
                      </c:pt>
                      <c:pt idx="2">
                        <c:v>25</c:v>
                      </c:pt>
                      <c:pt idx="3">
                        <c:v>30</c:v>
                      </c:pt>
                      <c:pt idx="4">
                        <c:v>35</c:v>
                      </c:pt>
                      <c:pt idx="5">
                        <c:v>40</c:v>
                      </c:pt>
                      <c:pt idx="6">
                        <c:v>45</c:v>
                      </c:pt>
                      <c:pt idx="7">
                        <c:v>50</c:v>
                      </c:pt>
                      <c:pt idx="8">
                        <c:v>55</c:v>
                      </c:pt>
                      <c:pt idx="9">
                        <c:v>60</c:v>
                      </c:pt>
                      <c:pt idx="10">
                        <c:v>65</c:v>
                      </c:pt>
                    </c:strCache>
                  </c:strRef>
                </c15:cat>
              </c15:filteredCategoryTitle>
            </c:ext>
            <c:ext xmlns:c16="http://schemas.microsoft.com/office/drawing/2014/chart" uri="{C3380CC4-5D6E-409C-BE32-E72D297353CC}">
              <c16:uniqueId val="{00000000-D98F-4430-A5CC-C7EBE02DBE6E}"/>
            </c:ext>
          </c:extLst>
        </c:ser>
        <c:ser>
          <c:idx val="1"/>
          <c:order val="1"/>
          <c:spPr>
            <a:solidFill>
              <a:schemeClr val="accent3"/>
            </a:solidFill>
          </c:spPr>
          <c:invertIfNegative val="0"/>
          <c:val>
            <c:numRef>
              <c:f>Sheet1!$B$3:$L$3</c:f>
              <c:numCache>
                <c:formatCode>General</c:formatCode>
                <c:ptCount val="11"/>
                <c:pt idx="0">
                  <c:v>0.5</c:v>
                </c:pt>
                <c:pt idx="1">
                  <c:v>0.52999997138977095</c:v>
                </c:pt>
                <c:pt idx="2">
                  <c:v>0.40000000596046398</c:v>
                </c:pt>
                <c:pt idx="3">
                  <c:v>0.44999998807907099</c:v>
                </c:pt>
                <c:pt idx="4">
                  <c:v>0.34000000357627902</c:v>
                </c:pt>
                <c:pt idx="5">
                  <c:v>0.33000001311302202</c:v>
                </c:pt>
                <c:pt idx="6">
                  <c:v>0.30000001192092901</c:v>
                </c:pt>
                <c:pt idx="7">
                  <c:v>0.15000000596046401</c:v>
                </c:pt>
                <c:pt idx="8">
                  <c:v>0.20999999344348899</c:v>
                </c:pt>
                <c:pt idx="9">
                  <c:v>0.20999999344348899</c:v>
                </c:pt>
                <c:pt idx="10">
                  <c:v>0.15000000596046401</c:v>
                </c:pt>
              </c:numCache>
            </c:numRef>
          </c:val>
          <c:extLst>
            <c:ext xmlns:c15="http://schemas.microsoft.com/office/drawing/2012/chart" uri="{02D57815-91ED-43cb-92C2-25804820EDAC}">
              <c15:filteredSeriesTitle>
                <c15:tx>
                  <c:strRef>
                    <c:extLst>
                      <c:ext uri="{02D57815-91ED-43cb-92C2-25804820EDAC}">
                        <c15:formulaRef>
                          <c15:sqref>Sheet1!$A$3</c15:sqref>
                        </c15:formulaRef>
                      </c:ext>
                    </c:extLst>
                    <c:strCache>
                      <c:ptCount val="1"/>
                      <c:pt idx="0">
                        <c:v>Mixed</c:v>
                      </c:pt>
                    </c:strCache>
                  </c:strRef>
                </c15:tx>
              </c15:filteredSeriesTitle>
            </c:ext>
            <c:ext xmlns:c15="http://schemas.microsoft.com/office/drawing/2012/chart" uri="{02D57815-91ED-43cb-92C2-25804820EDAC}">
              <c15:filteredCategoryTitle>
                <c15:cat>
                  <c:strRef>
                    <c:extLst>
                      <c:ext uri="{02D57815-91ED-43cb-92C2-25804820EDAC}">
                        <c15:formulaRef>
                          <c15:sqref>Sheet1!$B$1:$L$1</c15:sqref>
                        </c15:formulaRef>
                      </c:ext>
                    </c:extLst>
                    <c:strCache>
                      <c:ptCount val="11"/>
                      <c:pt idx="0">
                        <c:v>15</c:v>
                      </c:pt>
                      <c:pt idx="1">
                        <c:v>20</c:v>
                      </c:pt>
                      <c:pt idx="2">
                        <c:v>25</c:v>
                      </c:pt>
                      <c:pt idx="3">
                        <c:v>30</c:v>
                      </c:pt>
                      <c:pt idx="4">
                        <c:v>35</c:v>
                      </c:pt>
                      <c:pt idx="5">
                        <c:v>40</c:v>
                      </c:pt>
                      <c:pt idx="6">
                        <c:v>45</c:v>
                      </c:pt>
                      <c:pt idx="7">
                        <c:v>50</c:v>
                      </c:pt>
                      <c:pt idx="8">
                        <c:v>55</c:v>
                      </c:pt>
                      <c:pt idx="9">
                        <c:v>60</c:v>
                      </c:pt>
                      <c:pt idx="10">
                        <c:v>65</c:v>
                      </c:pt>
                    </c:strCache>
                  </c:strRef>
                </c15:cat>
              </c15:filteredCategoryTitle>
            </c:ext>
            <c:ext xmlns:c16="http://schemas.microsoft.com/office/drawing/2014/chart" uri="{C3380CC4-5D6E-409C-BE32-E72D297353CC}">
              <c16:uniqueId val="{00000001-D98F-4430-A5CC-C7EBE02DBE6E}"/>
            </c:ext>
          </c:extLst>
        </c:ser>
        <c:ser>
          <c:idx val="2"/>
          <c:order val="2"/>
          <c:spPr>
            <a:solidFill>
              <a:schemeClr val="accent4"/>
            </a:solidFill>
          </c:spPr>
          <c:invertIfNegative val="0"/>
          <c:val>
            <c:numRef>
              <c:f>Sheet1!$B$4:$L$4</c:f>
              <c:numCache>
                <c:formatCode>General</c:formatCode>
                <c:ptCount val="11"/>
                <c:pt idx="0">
                  <c:v>0.25</c:v>
                </c:pt>
                <c:pt idx="1">
                  <c:v>0.25</c:v>
                </c:pt>
                <c:pt idx="2">
                  <c:v>0.239999994635582</c:v>
                </c:pt>
                <c:pt idx="3">
                  <c:v>0.119999997317791</c:v>
                </c:pt>
                <c:pt idx="4">
                  <c:v>0.20000000298023199</c:v>
                </c:pt>
                <c:pt idx="5">
                  <c:v>0.17000000178813901</c:v>
                </c:pt>
                <c:pt idx="6">
                  <c:v>0.25</c:v>
                </c:pt>
                <c:pt idx="7">
                  <c:v>0.10000000149011599</c:v>
                </c:pt>
                <c:pt idx="8">
                  <c:v>9.00000035762787E-2</c:v>
                </c:pt>
                <c:pt idx="9">
                  <c:v>3.9999999105930301E-2</c:v>
                </c:pt>
                <c:pt idx="10">
                  <c:v>5.0000000745057997E-2</c:v>
                </c:pt>
              </c:numCache>
            </c:numRef>
          </c:val>
          <c:extLst>
            <c:ext xmlns:c15="http://schemas.microsoft.com/office/drawing/2012/chart" uri="{02D57815-91ED-43cb-92C2-25804820EDAC}">
              <c15:filteredSeriesTitle>
                <c15:tx>
                  <c:strRef>
                    <c:extLst>
                      <c:ext uri="{02D57815-91ED-43cb-92C2-25804820EDAC}">
                        <c15:formulaRef>
                          <c15:sqref>Sheet1!$A$4</c15:sqref>
                        </c15:formulaRef>
                      </c:ext>
                    </c:extLst>
                    <c:strCache>
                      <c:ptCount val="1"/>
                      <c:pt idx="0">
                        <c:v>Mania</c:v>
                      </c:pt>
                    </c:strCache>
                  </c:strRef>
                </c15:tx>
              </c15:filteredSeriesTitle>
            </c:ext>
            <c:ext xmlns:c15="http://schemas.microsoft.com/office/drawing/2012/chart" uri="{02D57815-91ED-43cb-92C2-25804820EDAC}">
              <c15:filteredCategoryTitle>
                <c15:cat>
                  <c:strRef>
                    <c:extLst>
                      <c:ext uri="{02D57815-91ED-43cb-92C2-25804820EDAC}">
                        <c15:formulaRef>
                          <c15:sqref>Sheet1!$B$1:$L$1</c15:sqref>
                        </c15:formulaRef>
                      </c:ext>
                    </c:extLst>
                    <c:strCache>
                      <c:ptCount val="11"/>
                      <c:pt idx="0">
                        <c:v>15</c:v>
                      </c:pt>
                      <c:pt idx="1">
                        <c:v>20</c:v>
                      </c:pt>
                      <c:pt idx="2">
                        <c:v>25</c:v>
                      </c:pt>
                      <c:pt idx="3">
                        <c:v>30</c:v>
                      </c:pt>
                      <c:pt idx="4">
                        <c:v>35</c:v>
                      </c:pt>
                      <c:pt idx="5">
                        <c:v>40</c:v>
                      </c:pt>
                      <c:pt idx="6">
                        <c:v>45</c:v>
                      </c:pt>
                      <c:pt idx="7">
                        <c:v>50</c:v>
                      </c:pt>
                      <c:pt idx="8">
                        <c:v>55</c:v>
                      </c:pt>
                      <c:pt idx="9">
                        <c:v>60</c:v>
                      </c:pt>
                      <c:pt idx="10">
                        <c:v>65</c:v>
                      </c:pt>
                    </c:strCache>
                  </c:strRef>
                </c15:cat>
              </c15:filteredCategoryTitle>
            </c:ext>
            <c:ext xmlns:c16="http://schemas.microsoft.com/office/drawing/2014/chart" uri="{C3380CC4-5D6E-409C-BE32-E72D297353CC}">
              <c16:uniqueId val="{00000002-D98F-4430-A5CC-C7EBE02DBE6E}"/>
            </c:ext>
          </c:extLst>
        </c:ser>
        <c:dLbls>
          <c:showLegendKey val="0"/>
          <c:showVal val="0"/>
          <c:showCatName val="0"/>
          <c:showSerName val="0"/>
          <c:showPercent val="0"/>
          <c:showBubbleSize val="0"/>
        </c:dLbls>
        <c:gapWidth val="50"/>
        <c:overlap val="100"/>
        <c:axId val="-1674679808"/>
        <c:axId val="-1674622688"/>
      </c:barChart>
      <c:catAx>
        <c:axId val="-1674679808"/>
        <c:scaling>
          <c:orientation val="minMax"/>
        </c:scaling>
        <c:delete val="0"/>
        <c:axPos val="b"/>
        <c:title>
          <c:tx>
            <c:rich>
              <a:bodyPr/>
              <a:lstStyle/>
              <a:p>
                <a:pPr>
                  <a:defRPr sz="1600"/>
                </a:pPr>
                <a:r>
                  <a:rPr lang="en-US" sz="1600"/>
                  <a:t>Age</a:t>
                </a:r>
              </a:p>
            </c:rich>
          </c:tx>
          <c:layout>
            <c:manualLayout>
              <c:xMode val="edge"/>
              <c:yMode val="edge"/>
              <c:x val="0.4979923525506883"/>
              <c:y val="0.91459628270103666"/>
            </c:manualLayout>
          </c:layout>
          <c:overlay val="0"/>
        </c:title>
        <c:numFmt formatCode="General" sourceLinked="1"/>
        <c:majorTickMark val="out"/>
        <c:minorTickMark val="none"/>
        <c:tickLblPos val="low"/>
        <c:spPr>
          <a:ln w="12700">
            <a:solidFill>
              <a:srgbClr val="333F50"/>
            </a:solidFill>
          </a:ln>
        </c:spPr>
        <c:txPr>
          <a:bodyPr rot="0" vert="horz"/>
          <a:lstStyle/>
          <a:p>
            <a:pPr>
              <a:defRPr/>
            </a:pPr>
            <a:endParaRPr lang="en-US"/>
          </a:p>
        </c:txPr>
        <c:crossAx val="-1674622688"/>
        <c:crosses val="autoZero"/>
        <c:auto val="1"/>
        <c:lblAlgn val="ctr"/>
        <c:lblOffset val="100"/>
        <c:tickLblSkip val="1"/>
        <c:tickMarkSkip val="1"/>
        <c:noMultiLvlLbl val="0"/>
      </c:catAx>
      <c:valAx>
        <c:axId val="-1674622688"/>
        <c:scaling>
          <c:orientation val="minMax"/>
        </c:scaling>
        <c:delete val="0"/>
        <c:axPos val="l"/>
        <c:title>
          <c:tx>
            <c:rich>
              <a:bodyPr/>
              <a:lstStyle/>
              <a:p>
                <a:pPr>
                  <a:defRPr/>
                </a:pPr>
                <a:r>
                  <a:rPr lang="en-US" dirty="0"/>
                  <a:t>%</a:t>
                </a:r>
                <a:r>
                  <a:rPr lang="en-US" baseline="0" dirty="0"/>
                  <a:t> Prevalence of Time Spent in Episode</a:t>
                </a:r>
                <a:endParaRPr lang="en-US" dirty="0"/>
              </a:p>
            </c:rich>
          </c:tx>
          <c:layout>
            <c:manualLayout>
              <c:xMode val="edge"/>
              <c:yMode val="edge"/>
              <c:x val="4.0941616978136756E-3"/>
              <c:y val="0.12411560594046454"/>
            </c:manualLayout>
          </c:layout>
          <c:overlay val="0"/>
        </c:title>
        <c:numFmt formatCode="0%" sourceLinked="0"/>
        <c:majorTickMark val="out"/>
        <c:minorTickMark val="none"/>
        <c:tickLblPos val="low"/>
        <c:spPr>
          <a:ln w="12700">
            <a:solidFill>
              <a:srgbClr val="333F50"/>
            </a:solidFill>
          </a:ln>
        </c:spPr>
        <c:txPr>
          <a:bodyPr rot="0" vert="horz"/>
          <a:lstStyle/>
          <a:p>
            <a:pPr>
              <a:defRPr/>
            </a:pPr>
            <a:endParaRPr lang="en-US"/>
          </a:p>
        </c:txPr>
        <c:crossAx val="-1674679808"/>
        <c:crosses val="autoZero"/>
        <c:crossBetween val="between"/>
      </c:valAx>
    </c:plotArea>
    <c:legend>
      <c:legendPos val="t"/>
      <c:overlay val="0"/>
    </c:legend>
    <c:plotVisOnly val="1"/>
    <c:dispBlanksAs val="gap"/>
    <c:showDLblsOverMax val="0"/>
  </c:chart>
  <c:txPr>
    <a:bodyPr/>
    <a:lstStyle/>
    <a:p>
      <a:pPr>
        <a:defRPr sz="1800">
          <a:latin typeface="+mn-lt"/>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4E9C89-954F-4E0B-82F9-B27DABF214A9}" type="doc">
      <dgm:prSet loTypeId="urn:microsoft.com/office/officeart/2009/3/layout/IncreasingArrowsProcess" loCatId="process" qsTypeId="urn:microsoft.com/office/officeart/2005/8/quickstyle/3d1" qsCatId="3D" csTypeId="urn:microsoft.com/office/officeart/2005/8/colors/accent1_2" csCatId="accent1" phldr="1"/>
      <dgm:spPr/>
      <dgm:t>
        <a:bodyPr/>
        <a:lstStyle/>
        <a:p>
          <a:endParaRPr lang="en-US"/>
        </a:p>
      </dgm:t>
    </dgm:pt>
    <dgm:pt modelId="{1100EE5F-DBAA-4BF7-8F77-1E38C8EF354A}">
      <dgm:prSet phldrT="[Text]"/>
      <dgm:spPr>
        <a:gradFill flip="none" rotWithShape="1">
          <a:gsLst>
            <a:gs pos="33000">
              <a:schemeClr val="accent1">
                <a:hueOff val="0"/>
                <a:satOff val="0"/>
                <a:lumOff val="0"/>
                <a:alphaOff val="0"/>
                <a:shade val="51000"/>
                <a:satMod val="130000"/>
              </a:schemeClr>
            </a:gs>
            <a:gs pos="62000">
              <a:schemeClr val="accent4"/>
            </a:gs>
          </a:gsLst>
          <a:path path="circle">
            <a:fillToRect l="100000" t="100000"/>
          </a:path>
          <a:tileRect r="-100000" b="-100000"/>
        </a:gradFill>
      </dgm:spPr>
      <dgm:t>
        <a:bodyPr/>
        <a:lstStyle/>
        <a:p>
          <a:r>
            <a:rPr lang="en-US"/>
            <a:t>Clinical History</a:t>
          </a:r>
        </a:p>
      </dgm:t>
    </dgm:pt>
    <dgm:pt modelId="{C13F5D28-B867-4EFF-8919-7D10C0FEE3A4}" type="parTrans" cxnId="{B613D513-013C-4D7C-874F-6471C0F74683}">
      <dgm:prSet/>
      <dgm:spPr/>
      <dgm:t>
        <a:bodyPr/>
        <a:lstStyle/>
        <a:p>
          <a:endParaRPr lang="en-US"/>
        </a:p>
      </dgm:t>
    </dgm:pt>
    <dgm:pt modelId="{826F1E3E-3ABE-48A8-A681-435515C7D9CB}" type="sibTrans" cxnId="{B613D513-013C-4D7C-874F-6471C0F74683}">
      <dgm:prSet/>
      <dgm:spPr/>
      <dgm:t>
        <a:bodyPr/>
        <a:lstStyle/>
        <a:p>
          <a:endParaRPr lang="en-US"/>
        </a:p>
      </dgm:t>
    </dgm:pt>
    <dgm:pt modelId="{6ABD59BC-52E6-489D-A128-548A17E43C5D}">
      <dgm:prSet phldrT="[Text]" custT="1"/>
      <dgm:spPr/>
      <dgm:t>
        <a:bodyPr/>
        <a:lstStyle/>
        <a:p>
          <a:pPr>
            <a:buFont typeface="Arial" panose="020B0604020202020204" pitchFamily="34" charset="0"/>
            <a:buNone/>
          </a:pPr>
          <a:r>
            <a:rPr lang="en-US" sz="1200"/>
            <a:t>Family history of bipolar disorder</a:t>
          </a:r>
        </a:p>
        <a:p>
          <a:pPr>
            <a:buFont typeface="Arial" panose="020B0604020202020204" pitchFamily="34" charset="0"/>
            <a:buNone/>
          </a:pPr>
          <a:r>
            <a:rPr lang="en-US" sz="1200"/>
            <a:t>Early age of onset of first depressive episode (&lt;25 years)</a:t>
          </a:r>
        </a:p>
      </dgm:t>
    </dgm:pt>
    <dgm:pt modelId="{C0EB5F51-144B-494C-8899-65EE6E179156}" type="parTrans" cxnId="{10D640E0-1D6A-400F-868B-1A77C1EC8B33}">
      <dgm:prSet/>
      <dgm:spPr/>
      <dgm:t>
        <a:bodyPr/>
        <a:lstStyle/>
        <a:p>
          <a:endParaRPr lang="en-US"/>
        </a:p>
      </dgm:t>
    </dgm:pt>
    <dgm:pt modelId="{635F2A81-CEE4-42B6-A789-EE1B2061C9BE}" type="sibTrans" cxnId="{10D640E0-1D6A-400F-868B-1A77C1EC8B33}">
      <dgm:prSet/>
      <dgm:spPr/>
      <dgm:t>
        <a:bodyPr/>
        <a:lstStyle/>
        <a:p>
          <a:endParaRPr lang="en-US"/>
        </a:p>
      </dgm:t>
    </dgm:pt>
    <dgm:pt modelId="{E4C8DADA-5DA5-4545-81F9-B528DD1D652D}">
      <dgm:prSet phldrT="[Text]"/>
      <dgm:spPr>
        <a:gradFill flip="none" rotWithShape="1">
          <a:gsLst>
            <a:gs pos="42000">
              <a:schemeClr val="accent1">
                <a:hueOff val="0"/>
                <a:satOff val="0"/>
                <a:lumOff val="0"/>
                <a:alphaOff val="0"/>
                <a:shade val="51000"/>
                <a:satMod val="130000"/>
              </a:schemeClr>
            </a:gs>
            <a:gs pos="77000">
              <a:schemeClr val="accent4"/>
            </a:gs>
          </a:gsLst>
          <a:path path="circle">
            <a:fillToRect l="100000" t="100000"/>
          </a:path>
          <a:tileRect r="-100000" b="-100000"/>
        </a:gradFill>
      </dgm:spPr>
      <dgm:t>
        <a:bodyPr/>
        <a:lstStyle/>
        <a:p>
          <a:r>
            <a:rPr lang="en-US"/>
            <a:t>Treatment History</a:t>
          </a:r>
        </a:p>
      </dgm:t>
    </dgm:pt>
    <dgm:pt modelId="{296E985E-66C6-4EAF-AB53-8E063B64C4F3}" type="parTrans" cxnId="{8A485D46-482C-4A90-BE9F-9C96712A27AE}">
      <dgm:prSet/>
      <dgm:spPr/>
      <dgm:t>
        <a:bodyPr/>
        <a:lstStyle/>
        <a:p>
          <a:endParaRPr lang="en-US"/>
        </a:p>
      </dgm:t>
    </dgm:pt>
    <dgm:pt modelId="{AF71DE87-11B5-49F6-9C0F-7C5F5A4B472B}" type="sibTrans" cxnId="{8A485D46-482C-4A90-BE9F-9C96712A27AE}">
      <dgm:prSet/>
      <dgm:spPr/>
      <dgm:t>
        <a:bodyPr/>
        <a:lstStyle/>
        <a:p>
          <a:endParaRPr lang="en-US"/>
        </a:p>
      </dgm:t>
    </dgm:pt>
    <dgm:pt modelId="{16CA7EDA-1E62-4BF0-B588-B51537947EC3}">
      <dgm:prSet phldrT="[Text]" custT="1"/>
      <dgm:spPr/>
      <dgm:t>
        <a:bodyPr/>
        <a:lstStyle/>
        <a:p>
          <a:r>
            <a:rPr lang="en-US" sz="1200"/>
            <a:t>Worse response to antidepressants</a:t>
          </a:r>
        </a:p>
        <a:p>
          <a:r>
            <a:rPr lang="en-US" sz="1200"/>
            <a:t>Antidepressant-induced hypomania</a:t>
          </a:r>
        </a:p>
      </dgm:t>
    </dgm:pt>
    <dgm:pt modelId="{F03A4F7E-3630-4DF9-9AFE-4EDB81448557}" type="parTrans" cxnId="{F844A2C8-9DEF-447A-8BC3-AE08BA871C49}">
      <dgm:prSet/>
      <dgm:spPr/>
      <dgm:t>
        <a:bodyPr/>
        <a:lstStyle/>
        <a:p>
          <a:endParaRPr lang="en-US"/>
        </a:p>
      </dgm:t>
    </dgm:pt>
    <dgm:pt modelId="{5A6A2B5F-B04B-4609-9791-3709C4E35F9D}" type="sibTrans" cxnId="{F844A2C8-9DEF-447A-8BC3-AE08BA871C49}">
      <dgm:prSet/>
      <dgm:spPr/>
      <dgm:t>
        <a:bodyPr/>
        <a:lstStyle/>
        <a:p>
          <a:endParaRPr lang="en-US"/>
        </a:p>
      </dgm:t>
    </dgm:pt>
    <dgm:pt modelId="{9FD39756-FBF3-4A5D-805F-D2FD76EC04B5}">
      <dgm:prSet phldrT="[Text]"/>
      <dgm:spPr>
        <a:gradFill flip="none" rotWithShape="1">
          <a:gsLst>
            <a:gs pos="34000">
              <a:schemeClr val="accent1">
                <a:hueOff val="0"/>
                <a:satOff val="0"/>
                <a:lumOff val="0"/>
                <a:alphaOff val="0"/>
                <a:shade val="51000"/>
                <a:satMod val="130000"/>
              </a:schemeClr>
            </a:gs>
            <a:gs pos="75000">
              <a:schemeClr val="accent4"/>
            </a:gs>
          </a:gsLst>
          <a:path path="circle">
            <a:fillToRect l="100000" t="100000"/>
          </a:path>
          <a:tileRect r="-100000" b="-100000"/>
        </a:gradFill>
      </dgm:spPr>
      <dgm:t>
        <a:bodyPr/>
        <a:lstStyle/>
        <a:p>
          <a:r>
            <a:rPr lang="en-US"/>
            <a:t>Symptoms</a:t>
          </a:r>
        </a:p>
      </dgm:t>
    </dgm:pt>
    <dgm:pt modelId="{8B37F310-1786-4EA2-A7DD-B449B4273147}" type="parTrans" cxnId="{DD4224F7-4301-4444-BCB2-2F8F4E754548}">
      <dgm:prSet/>
      <dgm:spPr/>
      <dgm:t>
        <a:bodyPr/>
        <a:lstStyle/>
        <a:p>
          <a:endParaRPr lang="en-US"/>
        </a:p>
      </dgm:t>
    </dgm:pt>
    <dgm:pt modelId="{D9D02BEE-9EEB-4DDE-AB8B-626177360617}" type="sibTrans" cxnId="{DD4224F7-4301-4444-BCB2-2F8F4E754548}">
      <dgm:prSet/>
      <dgm:spPr/>
      <dgm:t>
        <a:bodyPr/>
        <a:lstStyle/>
        <a:p>
          <a:endParaRPr lang="en-US"/>
        </a:p>
      </dgm:t>
    </dgm:pt>
    <dgm:pt modelId="{90868FA0-7108-42BD-B455-C0703E8A80C8}">
      <dgm:prSet phldrT="[Text]" custT="1"/>
      <dgm:spPr/>
      <dgm:t>
        <a:bodyPr/>
        <a:lstStyle/>
        <a:p>
          <a:r>
            <a:rPr lang="en-US" sz="1200"/>
            <a:t>Psychotic features</a:t>
          </a:r>
        </a:p>
      </dgm:t>
    </dgm:pt>
    <dgm:pt modelId="{5FA9B364-B58F-41A7-8DBD-0AE5C366FEDC}" type="parTrans" cxnId="{118AA5A2-A547-4F87-8475-A6B7085E5532}">
      <dgm:prSet/>
      <dgm:spPr/>
      <dgm:t>
        <a:bodyPr/>
        <a:lstStyle/>
        <a:p>
          <a:endParaRPr lang="en-US"/>
        </a:p>
      </dgm:t>
    </dgm:pt>
    <dgm:pt modelId="{4ADA70C5-8B93-446A-A8D7-B9291866F80D}" type="sibTrans" cxnId="{118AA5A2-A547-4F87-8475-A6B7085E5532}">
      <dgm:prSet/>
      <dgm:spPr/>
      <dgm:t>
        <a:bodyPr/>
        <a:lstStyle/>
        <a:p>
          <a:endParaRPr lang="en-US"/>
        </a:p>
      </dgm:t>
    </dgm:pt>
    <dgm:pt modelId="{447FF3BB-893E-4D75-A9AF-ECCEF388987E}">
      <dgm:prSet phldrT="[Text]" custT="1"/>
      <dgm:spPr/>
      <dgm:t>
        <a:bodyPr/>
        <a:lstStyle/>
        <a:p>
          <a:r>
            <a:rPr lang="en-US" sz="1200"/>
            <a:t>Atypical depressive symptoms</a:t>
          </a:r>
        </a:p>
      </dgm:t>
    </dgm:pt>
    <dgm:pt modelId="{28C3E191-9C7B-4331-AEC7-0AE31CC04B69}" type="parTrans" cxnId="{36AF9126-EBB6-4A8C-BB14-BDE36F436802}">
      <dgm:prSet/>
      <dgm:spPr/>
      <dgm:t>
        <a:bodyPr/>
        <a:lstStyle/>
        <a:p>
          <a:endParaRPr lang="en-US"/>
        </a:p>
      </dgm:t>
    </dgm:pt>
    <dgm:pt modelId="{25ACAB57-BF6B-416B-9A85-A913841C06DB}" type="sibTrans" cxnId="{36AF9126-EBB6-4A8C-BB14-BDE36F436802}">
      <dgm:prSet/>
      <dgm:spPr/>
      <dgm:t>
        <a:bodyPr/>
        <a:lstStyle/>
        <a:p>
          <a:endParaRPr lang="en-US"/>
        </a:p>
      </dgm:t>
    </dgm:pt>
    <dgm:pt modelId="{CBF703EF-7454-4524-925B-887C9A01DA2C}">
      <dgm:prSet phldrT="[Text]" custT="1"/>
      <dgm:spPr/>
      <dgm:t>
        <a:bodyPr/>
        <a:lstStyle/>
        <a:p>
          <a:r>
            <a:rPr lang="en-US" sz="1200"/>
            <a:t>Subsyndromal hypomanic symptoms</a:t>
          </a:r>
        </a:p>
      </dgm:t>
    </dgm:pt>
    <dgm:pt modelId="{EDA07024-A145-40CA-866A-BF4C23059316}" type="parTrans" cxnId="{C1960C1F-CD63-44BE-990C-75C157AC5ABF}">
      <dgm:prSet/>
      <dgm:spPr/>
      <dgm:t>
        <a:bodyPr/>
        <a:lstStyle/>
        <a:p>
          <a:endParaRPr lang="en-US"/>
        </a:p>
      </dgm:t>
    </dgm:pt>
    <dgm:pt modelId="{D68F0BB5-4F6B-4A6B-B858-B65706743CBC}" type="sibTrans" cxnId="{C1960C1F-CD63-44BE-990C-75C157AC5ABF}">
      <dgm:prSet/>
      <dgm:spPr/>
      <dgm:t>
        <a:bodyPr/>
        <a:lstStyle/>
        <a:p>
          <a:endParaRPr lang="en-US"/>
        </a:p>
      </dgm:t>
    </dgm:pt>
    <dgm:pt modelId="{B199AA6E-AFF7-4EDD-A1D3-D53F6FE42B29}">
      <dgm:prSet phldrT="[Text]" custT="1"/>
      <dgm:spPr/>
      <dgm:t>
        <a:bodyPr/>
        <a:lstStyle/>
        <a:p>
          <a:r>
            <a:rPr lang="en-US" sz="1200"/>
            <a:t>Impulsivity</a:t>
          </a:r>
        </a:p>
      </dgm:t>
    </dgm:pt>
    <dgm:pt modelId="{D23220C7-74A5-47FF-8C85-EDBAD3493645}" type="parTrans" cxnId="{A14DBFE0-1A4F-41B4-987F-0BE808845FEE}">
      <dgm:prSet/>
      <dgm:spPr/>
      <dgm:t>
        <a:bodyPr/>
        <a:lstStyle/>
        <a:p>
          <a:endParaRPr lang="en-US"/>
        </a:p>
      </dgm:t>
    </dgm:pt>
    <dgm:pt modelId="{3FDD1BD6-FA58-4E8C-A58A-AC11E1E53DD8}" type="sibTrans" cxnId="{A14DBFE0-1A4F-41B4-987F-0BE808845FEE}">
      <dgm:prSet/>
      <dgm:spPr/>
      <dgm:t>
        <a:bodyPr/>
        <a:lstStyle/>
        <a:p>
          <a:endParaRPr lang="en-US"/>
        </a:p>
      </dgm:t>
    </dgm:pt>
    <dgm:pt modelId="{B4FCAE2D-E688-46E3-BD6A-EA0C51D2F364}">
      <dgm:prSet phldrT="[Text]" custT="1"/>
      <dgm:spPr/>
      <dgm:t>
        <a:bodyPr/>
        <a:lstStyle/>
        <a:p>
          <a:r>
            <a:rPr lang="en-US" sz="1200"/>
            <a:t>Aggression</a:t>
          </a:r>
        </a:p>
      </dgm:t>
    </dgm:pt>
    <dgm:pt modelId="{585AB116-3FDE-4897-BB26-8250274DD36B}" type="parTrans" cxnId="{EE7E184E-1701-44BC-B764-0550EB20592C}">
      <dgm:prSet/>
      <dgm:spPr/>
      <dgm:t>
        <a:bodyPr/>
        <a:lstStyle/>
        <a:p>
          <a:endParaRPr lang="en-US"/>
        </a:p>
      </dgm:t>
    </dgm:pt>
    <dgm:pt modelId="{5356C8A6-F995-4A6C-8423-A18D974BBD86}" type="sibTrans" cxnId="{EE7E184E-1701-44BC-B764-0550EB20592C}">
      <dgm:prSet/>
      <dgm:spPr/>
      <dgm:t>
        <a:bodyPr/>
        <a:lstStyle/>
        <a:p>
          <a:endParaRPr lang="en-US"/>
        </a:p>
      </dgm:t>
    </dgm:pt>
    <dgm:pt modelId="{FD33FBD7-6304-4C76-876C-2DE613257C17}">
      <dgm:prSet phldrT="[Text]" custT="1"/>
      <dgm:spPr/>
      <dgm:t>
        <a:bodyPr/>
        <a:lstStyle/>
        <a:p>
          <a:r>
            <a:rPr lang="en-US" sz="1200"/>
            <a:t>Hostility</a:t>
          </a:r>
        </a:p>
      </dgm:t>
    </dgm:pt>
    <dgm:pt modelId="{914698B6-6C3D-4B9C-BC37-717277BE5960}" type="parTrans" cxnId="{202C5E97-24F4-4650-B9C9-CA35B46FC8C5}">
      <dgm:prSet/>
      <dgm:spPr/>
      <dgm:t>
        <a:bodyPr/>
        <a:lstStyle/>
        <a:p>
          <a:endParaRPr lang="en-US"/>
        </a:p>
      </dgm:t>
    </dgm:pt>
    <dgm:pt modelId="{98D3646B-B9F2-46E7-BC17-71E0FDD51709}" type="sibTrans" cxnId="{202C5E97-24F4-4650-B9C9-CA35B46FC8C5}">
      <dgm:prSet/>
      <dgm:spPr/>
      <dgm:t>
        <a:bodyPr/>
        <a:lstStyle/>
        <a:p>
          <a:endParaRPr lang="en-US"/>
        </a:p>
      </dgm:t>
    </dgm:pt>
    <dgm:pt modelId="{16F51E2A-32BA-4CCB-B355-945E403BD330}">
      <dgm:prSet phldrT="[Text]" custT="1"/>
      <dgm:spPr/>
      <dgm:t>
        <a:bodyPr/>
        <a:lstStyle/>
        <a:p>
          <a:r>
            <a:rPr lang="en-US" sz="1200"/>
            <a:t>Comorbid SUD</a:t>
          </a:r>
        </a:p>
      </dgm:t>
    </dgm:pt>
    <dgm:pt modelId="{9803A81F-8281-403A-AAE7-7F14DF7EB512}" type="parTrans" cxnId="{170C2309-ABCB-47B9-A3AE-218EF03F9321}">
      <dgm:prSet/>
      <dgm:spPr/>
      <dgm:t>
        <a:bodyPr/>
        <a:lstStyle/>
        <a:p>
          <a:endParaRPr lang="en-US"/>
        </a:p>
      </dgm:t>
    </dgm:pt>
    <dgm:pt modelId="{65947A11-6867-40AB-8339-89C1B53B7F7E}" type="sibTrans" cxnId="{170C2309-ABCB-47B9-A3AE-218EF03F9321}">
      <dgm:prSet/>
      <dgm:spPr/>
      <dgm:t>
        <a:bodyPr/>
        <a:lstStyle/>
        <a:p>
          <a:endParaRPr lang="en-US"/>
        </a:p>
      </dgm:t>
    </dgm:pt>
    <dgm:pt modelId="{C0EB8277-C2CE-4E77-A38E-3AE286CBC8DE}">
      <dgm:prSet phldrT="[Text]" custT="1"/>
      <dgm:spPr/>
      <dgm:t>
        <a:bodyPr/>
        <a:lstStyle/>
        <a:p>
          <a:pPr>
            <a:buFont typeface="Arial" panose="020B0604020202020204" pitchFamily="34" charset="0"/>
            <a:buNone/>
          </a:pPr>
          <a:r>
            <a:rPr lang="en-US" sz="1200"/>
            <a:t># of lifetime affective episodes</a:t>
          </a:r>
        </a:p>
      </dgm:t>
    </dgm:pt>
    <dgm:pt modelId="{E3259777-6A51-457A-BCB8-FF6236A68738}" type="parTrans" cxnId="{0C3A60D0-317F-4C1D-868C-8D17F40878B4}">
      <dgm:prSet/>
      <dgm:spPr/>
      <dgm:t>
        <a:bodyPr/>
        <a:lstStyle/>
        <a:p>
          <a:endParaRPr lang="en-US"/>
        </a:p>
      </dgm:t>
    </dgm:pt>
    <dgm:pt modelId="{3C2919D6-5F25-4C3A-882B-773B66E3D9BA}" type="sibTrans" cxnId="{0C3A60D0-317F-4C1D-868C-8D17F40878B4}">
      <dgm:prSet/>
      <dgm:spPr/>
      <dgm:t>
        <a:bodyPr/>
        <a:lstStyle/>
        <a:p>
          <a:endParaRPr lang="en-US"/>
        </a:p>
      </dgm:t>
    </dgm:pt>
    <dgm:pt modelId="{123A21EA-9FA5-462E-B82D-CA9F6B0E0AC8}">
      <dgm:prSet phldrT="[Text]" custT="1"/>
      <dgm:spPr/>
      <dgm:t>
        <a:bodyPr/>
        <a:lstStyle/>
        <a:p>
          <a:pPr>
            <a:buFont typeface="Arial" panose="020B0604020202020204" pitchFamily="34" charset="0"/>
            <a:buNone/>
          </a:pPr>
          <a:r>
            <a:rPr lang="en-US" sz="1200"/>
            <a:t># of hospitalizations</a:t>
          </a:r>
        </a:p>
      </dgm:t>
    </dgm:pt>
    <dgm:pt modelId="{B986BF5A-3554-47A9-98CC-D3EC879223FC}" type="parTrans" cxnId="{CD1D3A1A-0ED8-4589-8697-0627281BFA27}">
      <dgm:prSet/>
      <dgm:spPr/>
      <dgm:t>
        <a:bodyPr/>
        <a:lstStyle/>
        <a:p>
          <a:endParaRPr lang="en-US"/>
        </a:p>
      </dgm:t>
    </dgm:pt>
    <dgm:pt modelId="{6B158F3C-5CB9-4B52-8C0D-35F88AD81679}" type="sibTrans" cxnId="{CD1D3A1A-0ED8-4589-8697-0627281BFA27}">
      <dgm:prSet/>
      <dgm:spPr/>
      <dgm:t>
        <a:bodyPr/>
        <a:lstStyle/>
        <a:p>
          <a:endParaRPr lang="en-US"/>
        </a:p>
      </dgm:t>
    </dgm:pt>
    <dgm:pt modelId="{663425D5-4F14-469D-B100-259094AAD8FE}">
      <dgm:prSet phldrT="[Text]" custT="1"/>
      <dgm:spPr/>
      <dgm:t>
        <a:bodyPr/>
        <a:lstStyle/>
        <a:p>
          <a:pPr>
            <a:buFont typeface="Arial" panose="020B0604020202020204" pitchFamily="34" charset="0"/>
            <a:buNone/>
          </a:pPr>
          <a:r>
            <a:rPr lang="en-US" sz="1200"/>
            <a:t>Rapid onset of depressive episodes</a:t>
          </a:r>
        </a:p>
      </dgm:t>
    </dgm:pt>
    <dgm:pt modelId="{420FB87C-1BF8-4A38-A417-EF8F3AFAA6B9}" type="parTrans" cxnId="{B72170F5-9837-430D-A854-8461950B5FB6}">
      <dgm:prSet/>
      <dgm:spPr/>
      <dgm:t>
        <a:bodyPr/>
        <a:lstStyle/>
        <a:p>
          <a:endParaRPr lang="en-US"/>
        </a:p>
      </dgm:t>
    </dgm:pt>
    <dgm:pt modelId="{610528DE-CB4D-45D1-93D8-D48215A010B2}" type="sibTrans" cxnId="{B72170F5-9837-430D-A854-8461950B5FB6}">
      <dgm:prSet/>
      <dgm:spPr/>
      <dgm:t>
        <a:bodyPr/>
        <a:lstStyle/>
        <a:p>
          <a:endParaRPr lang="en-US"/>
        </a:p>
      </dgm:t>
    </dgm:pt>
    <dgm:pt modelId="{20D993D9-B988-4234-8B85-18D0BADBB428}">
      <dgm:prSet phldrT="[Text]" custT="1"/>
      <dgm:spPr/>
      <dgm:t>
        <a:bodyPr/>
        <a:lstStyle/>
        <a:p>
          <a:pPr>
            <a:buFont typeface="Arial" panose="020B0604020202020204" pitchFamily="34" charset="0"/>
            <a:buNone/>
          </a:pPr>
          <a:r>
            <a:rPr lang="en-US" sz="1200"/>
            <a:t>Greater severity of depressive episodes</a:t>
          </a:r>
        </a:p>
      </dgm:t>
    </dgm:pt>
    <dgm:pt modelId="{89A55F84-065C-4556-BF0C-0DAD93A1B838}" type="parTrans" cxnId="{CE1705E1-F876-421E-BAF4-5DB6F1DB09F2}">
      <dgm:prSet/>
      <dgm:spPr/>
      <dgm:t>
        <a:bodyPr/>
        <a:lstStyle/>
        <a:p>
          <a:endParaRPr lang="en-US"/>
        </a:p>
      </dgm:t>
    </dgm:pt>
    <dgm:pt modelId="{6CADFB86-3796-4382-9C92-562C3E6D11C6}" type="sibTrans" cxnId="{CE1705E1-F876-421E-BAF4-5DB6F1DB09F2}">
      <dgm:prSet/>
      <dgm:spPr/>
      <dgm:t>
        <a:bodyPr/>
        <a:lstStyle/>
        <a:p>
          <a:endParaRPr lang="en-US"/>
        </a:p>
      </dgm:t>
    </dgm:pt>
    <dgm:pt modelId="{D6EC2458-130C-4634-B3C1-0491722069B9}" type="pres">
      <dgm:prSet presAssocID="{854E9C89-954F-4E0B-82F9-B27DABF214A9}" presName="Name0" presStyleCnt="0">
        <dgm:presLayoutVars>
          <dgm:chMax val="5"/>
          <dgm:chPref val="5"/>
          <dgm:dir/>
          <dgm:animLvl val="lvl"/>
        </dgm:presLayoutVars>
      </dgm:prSet>
      <dgm:spPr/>
    </dgm:pt>
    <dgm:pt modelId="{DCD55F54-55B7-4386-AF8A-5A9589B5B12C}" type="pres">
      <dgm:prSet presAssocID="{1100EE5F-DBAA-4BF7-8F77-1E38C8EF354A}" presName="parentText1" presStyleLbl="node1" presStyleIdx="0" presStyleCnt="3">
        <dgm:presLayoutVars>
          <dgm:chMax/>
          <dgm:chPref val="3"/>
          <dgm:bulletEnabled val="1"/>
        </dgm:presLayoutVars>
      </dgm:prSet>
      <dgm:spPr/>
    </dgm:pt>
    <dgm:pt modelId="{AEEB4FE3-6028-49E1-A151-E2566E345929}" type="pres">
      <dgm:prSet presAssocID="{1100EE5F-DBAA-4BF7-8F77-1E38C8EF354A}" presName="childText1" presStyleLbl="solidAlignAcc1" presStyleIdx="0" presStyleCnt="3">
        <dgm:presLayoutVars>
          <dgm:chMax val="0"/>
          <dgm:chPref val="0"/>
          <dgm:bulletEnabled val="1"/>
        </dgm:presLayoutVars>
      </dgm:prSet>
      <dgm:spPr/>
    </dgm:pt>
    <dgm:pt modelId="{3B671E65-CCC4-471B-B21B-C8CAFA651655}" type="pres">
      <dgm:prSet presAssocID="{E4C8DADA-5DA5-4545-81F9-B528DD1D652D}" presName="parentText2" presStyleLbl="node1" presStyleIdx="1" presStyleCnt="3">
        <dgm:presLayoutVars>
          <dgm:chMax/>
          <dgm:chPref val="3"/>
          <dgm:bulletEnabled val="1"/>
        </dgm:presLayoutVars>
      </dgm:prSet>
      <dgm:spPr/>
    </dgm:pt>
    <dgm:pt modelId="{E5E8F05B-0DE4-4A57-9F0F-5424DB2254A1}" type="pres">
      <dgm:prSet presAssocID="{E4C8DADA-5DA5-4545-81F9-B528DD1D652D}" presName="childText2" presStyleLbl="solidAlignAcc1" presStyleIdx="1" presStyleCnt="3">
        <dgm:presLayoutVars>
          <dgm:chMax val="0"/>
          <dgm:chPref val="0"/>
          <dgm:bulletEnabled val="1"/>
        </dgm:presLayoutVars>
      </dgm:prSet>
      <dgm:spPr/>
    </dgm:pt>
    <dgm:pt modelId="{028719D1-5D04-45BE-8671-C1B578D64688}" type="pres">
      <dgm:prSet presAssocID="{9FD39756-FBF3-4A5D-805F-D2FD76EC04B5}" presName="parentText3" presStyleLbl="node1" presStyleIdx="2" presStyleCnt="3">
        <dgm:presLayoutVars>
          <dgm:chMax/>
          <dgm:chPref val="3"/>
          <dgm:bulletEnabled val="1"/>
        </dgm:presLayoutVars>
      </dgm:prSet>
      <dgm:spPr/>
    </dgm:pt>
    <dgm:pt modelId="{8C461EF1-B725-407C-88D4-AB9703F67289}" type="pres">
      <dgm:prSet presAssocID="{9FD39756-FBF3-4A5D-805F-D2FD76EC04B5}" presName="childText3" presStyleLbl="solidAlignAcc1" presStyleIdx="2" presStyleCnt="3">
        <dgm:presLayoutVars>
          <dgm:chMax val="0"/>
          <dgm:chPref val="0"/>
          <dgm:bulletEnabled val="1"/>
        </dgm:presLayoutVars>
      </dgm:prSet>
      <dgm:spPr/>
    </dgm:pt>
  </dgm:ptLst>
  <dgm:cxnLst>
    <dgm:cxn modelId="{401CA902-003A-4CBE-B5F9-BC9D4BDB2BB3}" type="presOf" srcId="{6ABD59BC-52E6-489D-A128-548A17E43C5D}" destId="{AEEB4FE3-6028-49E1-A151-E2566E345929}" srcOrd="0" destOrd="0" presId="urn:microsoft.com/office/officeart/2009/3/layout/IncreasingArrowsProcess"/>
    <dgm:cxn modelId="{0653C603-D0A5-4E65-A836-E795B109F4CA}" type="presOf" srcId="{663425D5-4F14-469D-B100-259094AAD8FE}" destId="{AEEB4FE3-6028-49E1-A151-E2566E345929}" srcOrd="0" destOrd="3" presId="urn:microsoft.com/office/officeart/2009/3/layout/IncreasingArrowsProcess"/>
    <dgm:cxn modelId="{170C2309-ABCB-47B9-A3AE-218EF03F9321}" srcId="{9FD39756-FBF3-4A5D-805F-D2FD76EC04B5}" destId="{16F51E2A-32BA-4CCB-B355-945E403BD330}" srcOrd="6" destOrd="0" parTransId="{9803A81F-8281-403A-AAE7-7F14DF7EB512}" sibTransId="{65947A11-6867-40AB-8339-89C1B53B7F7E}"/>
    <dgm:cxn modelId="{5506A50D-9515-4C09-BB6B-CFD9245EA5AD}" type="presOf" srcId="{B4FCAE2D-E688-46E3-BD6A-EA0C51D2F364}" destId="{8C461EF1-B725-407C-88D4-AB9703F67289}" srcOrd="0" destOrd="4" presId="urn:microsoft.com/office/officeart/2009/3/layout/IncreasingArrowsProcess"/>
    <dgm:cxn modelId="{5EA67612-F46E-4DA1-A3E9-8D69745F818F}" type="presOf" srcId="{E4C8DADA-5DA5-4545-81F9-B528DD1D652D}" destId="{3B671E65-CCC4-471B-B21B-C8CAFA651655}" srcOrd="0" destOrd="0" presId="urn:microsoft.com/office/officeart/2009/3/layout/IncreasingArrowsProcess"/>
    <dgm:cxn modelId="{B613D513-013C-4D7C-874F-6471C0F74683}" srcId="{854E9C89-954F-4E0B-82F9-B27DABF214A9}" destId="{1100EE5F-DBAA-4BF7-8F77-1E38C8EF354A}" srcOrd="0" destOrd="0" parTransId="{C13F5D28-B867-4EFF-8919-7D10C0FEE3A4}" sibTransId="{826F1E3E-3ABE-48A8-A681-435515C7D9CB}"/>
    <dgm:cxn modelId="{CD1D3A1A-0ED8-4589-8697-0627281BFA27}" srcId="{1100EE5F-DBAA-4BF7-8F77-1E38C8EF354A}" destId="{123A21EA-9FA5-462E-B82D-CA9F6B0E0AC8}" srcOrd="2" destOrd="0" parTransId="{B986BF5A-3554-47A9-98CC-D3EC879223FC}" sibTransId="{6B158F3C-5CB9-4B52-8C0D-35F88AD81679}"/>
    <dgm:cxn modelId="{C1960C1F-CD63-44BE-990C-75C157AC5ABF}" srcId="{9FD39756-FBF3-4A5D-805F-D2FD76EC04B5}" destId="{CBF703EF-7454-4524-925B-887C9A01DA2C}" srcOrd="2" destOrd="0" parTransId="{EDA07024-A145-40CA-866A-BF4C23059316}" sibTransId="{D68F0BB5-4F6B-4A6B-B858-B65706743CBC}"/>
    <dgm:cxn modelId="{36AF9126-EBB6-4A8C-BB14-BDE36F436802}" srcId="{9FD39756-FBF3-4A5D-805F-D2FD76EC04B5}" destId="{447FF3BB-893E-4D75-A9AF-ECCEF388987E}" srcOrd="1" destOrd="0" parTransId="{28C3E191-9C7B-4331-AEC7-0AE31CC04B69}" sibTransId="{25ACAB57-BF6B-416B-9A85-A913841C06DB}"/>
    <dgm:cxn modelId="{7755C928-0489-4551-B422-215CEA6B6414}" type="presOf" srcId="{854E9C89-954F-4E0B-82F9-B27DABF214A9}" destId="{D6EC2458-130C-4634-B3C1-0491722069B9}" srcOrd="0" destOrd="0" presId="urn:microsoft.com/office/officeart/2009/3/layout/IncreasingArrowsProcess"/>
    <dgm:cxn modelId="{6A3B6140-C73B-42FA-8720-84FB9E632AF7}" type="presOf" srcId="{9FD39756-FBF3-4A5D-805F-D2FD76EC04B5}" destId="{028719D1-5D04-45BE-8671-C1B578D64688}" srcOrd="0" destOrd="0" presId="urn:microsoft.com/office/officeart/2009/3/layout/IncreasingArrowsProcess"/>
    <dgm:cxn modelId="{4E65025B-5532-4068-8BCC-F783AEBC4274}" type="presOf" srcId="{447FF3BB-893E-4D75-A9AF-ECCEF388987E}" destId="{8C461EF1-B725-407C-88D4-AB9703F67289}" srcOrd="0" destOrd="1" presId="urn:microsoft.com/office/officeart/2009/3/layout/IncreasingArrowsProcess"/>
    <dgm:cxn modelId="{36E2ED41-E366-4BD9-96EC-778FB0609DEE}" type="presOf" srcId="{C0EB8277-C2CE-4E77-A38E-3AE286CBC8DE}" destId="{AEEB4FE3-6028-49E1-A151-E2566E345929}" srcOrd="0" destOrd="1" presId="urn:microsoft.com/office/officeart/2009/3/layout/IncreasingArrowsProcess"/>
    <dgm:cxn modelId="{E6085845-3396-4674-94A5-8FE535626AB8}" type="presOf" srcId="{16CA7EDA-1E62-4BF0-B588-B51537947EC3}" destId="{E5E8F05B-0DE4-4A57-9F0F-5424DB2254A1}" srcOrd="0" destOrd="0" presId="urn:microsoft.com/office/officeart/2009/3/layout/IncreasingArrowsProcess"/>
    <dgm:cxn modelId="{8A485D46-482C-4A90-BE9F-9C96712A27AE}" srcId="{854E9C89-954F-4E0B-82F9-B27DABF214A9}" destId="{E4C8DADA-5DA5-4545-81F9-B528DD1D652D}" srcOrd="1" destOrd="0" parTransId="{296E985E-66C6-4EAF-AB53-8E063B64C4F3}" sibTransId="{AF71DE87-11B5-49F6-9C0F-7C5F5A4B472B}"/>
    <dgm:cxn modelId="{8430ED4A-2B67-4BB9-98C1-2CFDEBCAE4C7}" type="presOf" srcId="{1100EE5F-DBAA-4BF7-8F77-1E38C8EF354A}" destId="{DCD55F54-55B7-4386-AF8A-5A9589B5B12C}" srcOrd="0" destOrd="0" presId="urn:microsoft.com/office/officeart/2009/3/layout/IncreasingArrowsProcess"/>
    <dgm:cxn modelId="{FADF454B-F788-4F9A-B4A7-C66DBB2AFCB2}" type="presOf" srcId="{123A21EA-9FA5-462E-B82D-CA9F6B0E0AC8}" destId="{AEEB4FE3-6028-49E1-A151-E2566E345929}" srcOrd="0" destOrd="2" presId="urn:microsoft.com/office/officeart/2009/3/layout/IncreasingArrowsProcess"/>
    <dgm:cxn modelId="{13BCEB4B-8B1D-421C-90E4-264307761A70}" type="presOf" srcId="{B199AA6E-AFF7-4EDD-A1D3-D53F6FE42B29}" destId="{8C461EF1-B725-407C-88D4-AB9703F67289}" srcOrd="0" destOrd="3" presId="urn:microsoft.com/office/officeart/2009/3/layout/IncreasingArrowsProcess"/>
    <dgm:cxn modelId="{EE7E184E-1701-44BC-B764-0550EB20592C}" srcId="{9FD39756-FBF3-4A5D-805F-D2FD76EC04B5}" destId="{B4FCAE2D-E688-46E3-BD6A-EA0C51D2F364}" srcOrd="4" destOrd="0" parTransId="{585AB116-3FDE-4897-BB26-8250274DD36B}" sibTransId="{5356C8A6-F995-4A6C-8423-A18D974BBD86}"/>
    <dgm:cxn modelId="{202C5E97-24F4-4650-B9C9-CA35B46FC8C5}" srcId="{9FD39756-FBF3-4A5D-805F-D2FD76EC04B5}" destId="{FD33FBD7-6304-4C76-876C-2DE613257C17}" srcOrd="5" destOrd="0" parTransId="{914698B6-6C3D-4B9C-BC37-717277BE5960}" sibTransId="{98D3646B-B9F2-46E7-BC17-71E0FDD51709}"/>
    <dgm:cxn modelId="{3E2E0299-5DE5-4B26-93B8-004D0B4EF7C9}" type="presOf" srcId="{20D993D9-B988-4234-8B85-18D0BADBB428}" destId="{AEEB4FE3-6028-49E1-A151-E2566E345929}" srcOrd="0" destOrd="4" presId="urn:microsoft.com/office/officeart/2009/3/layout/IncreasingArrowsProcess"/>
    <dgm:cxn modelId="{118AA5A2-A547-4F87-8475-A6B7085E5532}" srcId="{9FD39756-FBF3-4A5D-805F-D2FD76EC04B5}" destId="{90868FA0-7108-42BD-B455-C0703E8A80C8}" srcOrd="0" destOrd="0" parTransId="{5FA9B364-B58F-41A7-8DBD-0AE5C366FEDC}" sibTransId="{4ADA70C5-8B93-446A-A8D7-B9291866F80D}"/>
    <dgm:cxn modelId="{030BC1B9-C82C-4CB9-9711-8C5E66F19E15}" type="presOf" srcId="{CBF703EF-7454-4524-925B-887C9A01DA2C}" destId="{8C461EF1-B725-407C-88D4-AB9703F67289}" srcOrd="0" destOrd="2" presId="urn:microsoft.com/office/officeart/2009/3/layout/IncreasingArrowsProcess"/>
    <dgm:cxn modelId="{F844A2C8-9DEF-447A-8BC3-AE08BA871C49}" srcId="{E4C8DADA-5DA5-4545-81F9-B528DD1D652D}" destId="{16CA7EDA-1E62-4BF0-B588-B51537947EC3}" srcOrd="0" destOrd="0" parTransId="{F03A4F7E-3630-4DF9-9AFE-4EDB81448557}" sibTransId="{5A6A2B5F-B04B-4609-9791-3709C4E35F9D}"/>
    <dgm:cxn modelId="{0C3A60D0-317F-4C1D-868C-8D17F40878B4}" srcId="{1100EE5F-DBAA-4BF7-8F77-1E38C8EF354A}" destId="{C0EB8277-C2CE-4E77-A38E-3AE286CBC8DE}" srcOrd="1" destOrd="0" parTransId="{E3259777-6A51-457A-BCB8-FF6236A68738}" sibTransId="{3C2919D6-5F25-4C3A-882B-773B66E3D9BA}"/>
    <dgm:cxn modelId="{10D640E0-1D6A-400F-868B-1A77C1EC8B33}" srcId="{1100EE5F-DBAA-4BF7-8F77-1E38C8EF354A}" destId="{6ABD59BC-52E6-489D-A128-548A17E43C5D}" srcOrd="0" destOrd="0" parTransId="{C0EB5F51-144B-494C-8899-65EE6E179156}" sibTransId="{635F2A81-CEE4-42B6-A789-EE1B2061C9BE}"/>
    <dgm:cxn modelId="{A14DBFE0-1A4F-41B4-987F-0BE808845FEE}" srcId="{9FD39756-FBF3-4A5D-805F-D2FD76EC04B5}" destId="{B199AA6E-AFF7-4EDD-A1D3-D53F6FE42B29}" srcOrd="3" destOrd="0" parTransId="{D23220C7-74A5-47FF-8C85-EDBAD3493645}" sibTransId="{3FDD1BD6-FA58-4E8C-A58A-AC11E1E53DD8}"/>
    <dgm:cxn modelId="{CE1705E1-F876-421E-BAF4-5DB6F1DB09F2}" srcId="{1100EE5F-DBAA-4BF7-8F77-1E38C8EF354A}" destId="{20D993D9-B988-4234-8B85-18D0BADBB428}" srcOrd="4" destOrd="0" parTransId="{89A55F84-065C-4556-BF0C-0DAD93A1B838}" sibTransId="{6CADFB86-3796-4382-9C92-562C3E6D11C6}"/>
    <dgm:cxn modelId="{AC088FF1-9AC8-4984-AE0B-303F20CF9FAB}" type="presOf" srcId="{16F51E2A-32BA-4CCB-B355-945E403BD330}" destId="{8C461EF1-B725-407C-88D4-AB9703F67289}" srcOrd="0" destOrd="6" presId="urn:microsoft.com/office/officeart/2009/3/layout/IncreasingArrowsProcess"/>
    <dgm:cxn modelId="{B72170F5-9837-430D-A854-8461950B5FB6}" srcId="{1100EE5F-DBAA-4BF7-8F77-1E38C8EF354A}" destId="{663425D5-4F14-469D-B100-259094AAD8FE}" srcOrd="3" destOrd="0" parTransId="{420FB87C-1BF8-4A38-A417-EF8F3AFAA6B9}" sibTransId="{610528DE-CB4D-45D1-93D8-D48215A010B2}"/>
    <dgm:cxn modelId="{28479DF6-1873-4AF1-AAF0-3B812758C2E7}" type="presOf" srcId="{FD33FBD7-6304-4C76-876C-2DE613257C17}" destId="{8C461EF1-B725-407C-88D4-AB9703F67289}" srcOrd="0" destOrd="5" presId="urn:microsoft.com/office/officeart/2009/3/layout/IncreasingArrowsProcess"/>
    <dgm:cxn modelId="{DD4224F7-4301-4444-BCB2-2F8F4E754548}" srcId="{854E9C89-954F-4E0B-82F9-B27DABF214A9}" destId="{9FD39756-FBF3-4A5D-805F-D2FD76EC04B5}" srcOrd="2" destOrd="0" parTransId="{8B37F310-1786-4EA2-A7DD-B449B4273147}" sibTransId="{D9D02BEE-9EEB-4DDE-AB8B-626177360617}"/>
    <dgm:cxn modelId="{E48550F7-9107-4347-B7B4-2DD989E1DD6D}" type="presOf" srcId="{90868FA0-7108-42BD-B455-C0703E8A80C8}" destId="{8C461EF1-B725-407C-88D4-AB9703F67289}" srcOrd="0" destOrd="0" presId="urn:microsoft.com/office/officeart/2009/3/layout/IncreasingArrowsProcess"/>
    <dgm:cxn modelId="{8D187799-9CA7-429C-91F6-4DC35B7C9781}" type="presParOf" srcId="{D6EC2458-130C-4634-B3C1-0491722069B9}" destId="{DCD55F54-55B7-4386-AF8A-5A9589B5B12C}" srcOrd="0" destOrd="0" presId="urn:microsoft.com/office/officeart/2009/3/layout/IncreasingArrowsProcess"/>
    <dgm:cxn modelId="{80AFA7DA-47B9-4286-99DD-983D443FA186}" type="presParOf" srcId="{D6EC2458-130C-4634-B3C1-0491722069B9}" destId="{AEEB4FE3-6028-49E1-A151-E2566E345929}" srcOrd="1" destOrd="0" presId="urn:microsoft.com/office/officeart/2009/3/layout/IncreasingArrowsProcess"/>
    <dgm:cxn modelId="{3CE0AA16-EA23-424C-80DE-C33B2591E77D}" type="presParOf" srcId="{D6EC2458-130C-4634-B3C1-0491722069B9}" destId="{3B671E65-CCC4-471B-B21B-C8CAFA651655}" srcOrd="2" destOrd="0" presId="urn:microsoft.com/office/officeart/2009/3/layout/IncreasingArrowsProcess"/>
    <dgm:cxn modelId="{12FC5CF4-36D3-41BF-9025-6AD0055FEF8D}" type="presParOf" srcId="{D6EC2458-130C-4634-B3C1-0491722069B9}" destId="{E5E8F05B-0DE4-4A57-9F0F-5424DB2254A1}" srcOrd="3" destOrd="0" presId="urn:microsoft.com/office/officeart/2009/3/layout/IncreasingArrowsProcess"/>
    <dgm:cxn modelId="{E56DDB1D-A620-4959-B0A3-50A48B1964CF}" type="presParOf" srcId="{D6EC2458-130C-4634-B3C1-0491722069B9}" destId="{028719D1-5D04-45BE-8671-C1B578D64688}" srcOrd="4" destOrd="0" presId="urn:microsoft.com/office/officeart/2009/3/layout/IncreasingArrowsProcess"/>
    <dgm:cxn modelId="{ACFD7109-D7FB-4771-A049-59F1C1E6BCAC}" type="presParOf" srcId="{D6EC2458-130C-4634-B3C1-0491722069B9}" destId="{8C461EF1-B725-407C-88D4-AB9703F67289}"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55F54-55B7-4386-AF8A-5A9589B5B12C}">
      <dsp:nvSpPr>
        <dsp:cNvPr id="0" name=""/>
        <dsp:cNvSpPr/>
      </dsp:nvSpPr>
      <dsp:spPr>
        <a:xfrm>
          <a:off x="418455" y="8314"/>
          <a:ext cx="7392688" cy="1076657"/>
        </a:xfrm>
        <a:prstGeom prst="rightArrow">
          <a:avLst>
            <a:gd name="adj1" fmla="val 50000"/>
            <a:gd name="adj2" fmla="val 50000"/>
          </a:avLst>
        </a:prstGeom>
        <a:gradFill flip="none" rotWithShape="1">
          <a:gsLst>
            <a:gs pos="33000">
              <a:schemeClr val="accent1">
                <a:hueOff val="0"/>
                <a:satOff val="0"/>
                <a:lumOff val="0"/>
                <a:alphaOff val="0"/>
                <a:shade val="51000"/>
                <a:satMod val="130000"/>
              </a:schemeClr>
            </a:gs>
            <a:gs pos="62000">
              <a:schemeClr val="accent4"/>
            </a:gs>
          </a:gsLst>
          <a:path path="circle">
            <a:fillToRect l="100000" t="100000"/>
          </a:path>
          <a:tileRect r="-100000" b="-10000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254000" bIns="170919" numCol="1" spcCol="1270" anchor="ctr" anchorCtr="0">
          <a:noAutofit/>
        </a:bodyPr>
        <a:lstStyle/>
        <a:p>
          <a:pPr marL="0" lvl="0" indent="0" algn="l" defTabSz="933450">
            <a:lnSpc>
              <a:spcPct val="90000"/>
            </a:lnSpc>
            <a:spcBef>
              <a:spcPct val="0"/>
            </a:spcBef>
            <a:spcAft>
              <a:spcPct val="35000"/>
            </a:spcAft>
            <a:buNone/>
          </a:pPr>
          <a:r>
            <a:rPr lang="en-US" sz="2100" kern="1200"/>
            <a:t>Clinical History</a:t>
          </a:r>
        </a:p>
      </dsp:txBody>
      <dsp:txXfrm>
        <a:off x="418455" y="277478"/>
        <a:ext cx="7123524" cy="538329"/>
      </dsp:txXfrm>
    </dsp:sp>
    <dsp:sp modelId="{AEEB4FE3-6028-49E1-A151-E2566E345929}">
      <dsp:nvSpPr>
        <dsp:cNvPr id="0" name=""/>
        <dsp:cNvSpPr/>
      </dsp:nvSpPr>
      <dsp:spPr>
        <a:xfrm>
          <a:off x="418455" y="838572"/>
          <a:ext cx="2276947" cy="2074037"/>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a:t>Family history of bipolar disorder</a:t>
          </a:r>
        </a:p>
        <a:p>
          <a:pPr marL="0" lvl="0" indent="0" algn="l" defTabSz="533400">
            <a:lnSpc>
              <a:spcPct val="90000"/>
            </a:lnSpc>
            <a:spcBef>
              <a:spcPct val="0"/>
            </a:spcBef>
            <a:spcAft>
              <a:spcPct val="35000"/>
            </a:spcAft>
            <a:buFont typeface="Arial" panose="020B0604020202020204" pitchFamily="34" charset="0"/>
            <a:buNone/>
          </a:pPr>
          <a:r>
            <a:rPr lang="en-US" sz="1200" kern="1200"/>
            <a:t>Early age of onset of first depressive episode (&lt;25 years)</a:t>
          </a:r>
        </a:p>
        <a:p>
          <a:pPr marL="0" lvl="0" indent="0" algn="l" defTabSz="533400">
            <a:lnSpc>
              <a:spcPct val="90000"/>
            </a:lnSpc>
            <a:spcBef>
              <a:spcPct val="0"/>
            </a:spcBef>
            <a:spcAft>
              <a:spcPct val="35000"/>
            </a:spcAft>
            <a:buFont typeface="Arial" panose="020B0604020202020204" pitchFamily="34" charset="0"/>
            <a:buNone/>
          </a:pPr>
          <a:r>
            <a:rPr lang="en-US" sz="1200" kern="1200"/>
            <a:t># of lifetime affective episodes</a:t>
          </a:r>
        </a:p>
        <a:p>
          <a:pPr marL="0" lvl="0" indent="0" algn="l" defTabSz="533400">
            <a:lnSpc>
              <a:spcPct val="90000"/>
            </a:lnSpc>
            <a:spcBef>
              <a:spcPct val="0"/>
            </a:spcBef>
            <a:spcAft>
              <a:spcPct val="35000"/>
            </a:spcAft>
            <a:buFont typeface="Arial" panose="020B0604020202020204" pitchFamily="34" charset="0"/>
            <a:buNone/>
          </a:pPr>
          <a:r>
            <a:rPr lang="en-US" sz="1200" kern="1200"/>
            <a:t># of hospitalizations</a:t>
          </a:r>
        </a:p>
        <a:p>
          <a:pPr marL="0" lvl="0" indent="0" algn="l" defTabSz="533400">
            <a:lnSpc>
              <a:spcPct val="90000"/>
            </a:lnSpc>
            <a:spcBef>
              <a:spcPct val="0"/>
            </a:spcBef>
            <a:spcAft>
              <a:spcPct val="35000"/>
            </a:spcAft>
            <a:buFont typeface="Arial" panose="020B0604020202020204" pitchFamily="34" charset="0"/>
            <a:buNone/>
          </a:pPr>
          <a:r>
            <a:rPr lang="en-US" sz="1200" kern="1200"/>
            <a:t>Rapid onset of depressive episodes</a:t>
          </a:r>
        </a:p>
        <a:p>
          <a:pPr marL="0" lvl="0" indent="0" algn="l" defTabSz="533400">
            <a:lnSpc>
              <a:spcPct val="90000"/>
            </a:lnSpc>
            <a:spcBef>
              <a:spcPct val="0"/>
            </a:spcBef>
            <a:spcAft>
              <a:spcPct val="35000"/>
            </a:spcAft>
            <a:buFont typeface="Arial" panose="020B0604020202020204" pitchFamily="34" charset="0"/>
            <a:buNone/>
          </a:pPr>
          <a:r>
            <a:rPr lang="en-US" sz="1200" kern="1200"/>
            <a:t>Greater severity of depressive episodes</a:t>
          </a:r>
        </a:p>
      </dsp:txBody>
      <dsp:txXfrm>
        <a:off x="418455" y="838572"/>
        <a:ext cx="2276947" cy="2074037"/>
      </dsp:txXfrm>
    </dsp:sp>
    <dsp:sp modelId="{3B671E65-CCC4-471B-B21B-C8CAFA651655}">
      <dsp:nvSpPr>
        <dsp:cNvPr id="0" name=""/>
        <dsp:cNvSpPr/>
      </dsp:nvSpPr>
      <dsp:spPr>
        <a:xfrm>
          <a:off x="2695403" y="367200"/>
          <a:ext cx="5115740" cy="1076657"/>
        </a:xfrm>
        <a:prstGeom prst="rightArrow">
          <a:avLst>
            <a:gd name="adj1" fmla="val 50000"/>
            <a:gd name="adj2" fmla="val 50000"/>
          </a:avLst>
        </a:prstGeom>
        <a:gradFill flip="none" rotWithShape="1">
          <a:gsLst>
            <a:gs pos="42000">
              <a:schemeClr val="accent1">
                <a:hueOff val="0"/>
                <a:satOff val="0"/>
                <a:lumOff val="0"/>
                <a:alphaOff val="0"/>
                <a:shade val="51000"/>
                <a:satMod val="130000"/>
              </a:schemeClr>
            </a:gs>
            <a:gs pos="77000">
              <a:schemeClr val="accent4"/>
            </a:gs>
          </a:gsLst>
          <a:path path="circle">
            <a:fillToRect l="100000" t="100000"/>
          </a:path>
          <a:tileRect r="-100000" b="-10000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254000" bIns="170919" numCol="1" spcCol="1270" anchor="ctr" anchorCtr="0">
          <a:noAutofit/>
        </a:bodyPr>
        <a:lstStyle/>
        <a:p>
          <a:pPr marL="0" lvl="0" indent="0" algn="l" defTabSz="933450">
            <a:lnSpc>
              <a:spcPct val="90000"/>
            </a:lnSpc>
            <a:spcBef>
              <a:spcPct val="0"/>
            </a:spcBef>
            <a:spcAft>
              <a:spcPct val="35000"/>
            </a:spcAft>
            <a:buNone/>
          </a:pPr>
          <a:r>
            <a:rPr lang="en-US" sz="2100" kern="1200"/>
            <a:t>Treatment History</a:t>
          </a:r>
        </a:p>
      </dsp:txBody>
      <dsp:txXfrm>
        <a:off x="2695403" y="636364"/>
        <a:ext cx="4846576" cy="538329"/>
      </dsp:txXfrm>
    </dsp:sp>
    <dsp:sp modelId="{E5E8F05B-0DE4-4A57-9F0F-5424DB2254A1}">
      <dsp:nvSpPr>
        <dsp:cNvPr id="0" name=""/>
        <dsp:cNvSpPr/>
      </dsp:nvSpPr>
      <dsp:spPr>
        <a:xfrm>
          <a:off x="2695403" y="1197458"/>
          <a:ext cx="2276947" cy="2074037"/>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Worse response to antidepressants</a:t>
          </a:r>
        </a:p>
        <a:p>
          <a:pPr marL="0" lvl="0" indent="0" algn="l" defTabSz="533400">
            <a:lnSpc>
              <a:spcPct val="90000"/>
            </a:lnSpc>
            <a:spcBef>
              <a:spcPct val="0"/>
            </a:spcBef>
            <a:spcAft>
              <a:spcPct val="35000"/>
            </a:spcAft>
            <a:buNone/>
          </a:pPr>
          <a:r>
            <a:rPr lang="en-US" sz="1200" kern="1200"/>
            <a:t>Antidepressant-induced hypomania</a:t>
          </a:r>
        </a:p>
      </dsp:txBody>
      <dsp:txXfrm>
        <a:off x="2695403" y="1197458"/>
        <a:ext cx="2276947" cy="2074037"/>
      </dsp:txXfrm>
    </dsp:sp>
    <dsp:sp modelId="{028719D1-5D04-45BE-8671-C1B578D64688}">
      <dsp:nvSpPr>
        <dsp:cNvPr id="0" name=""/>
        <dsp:cNvSpPr/>
      </dsp:nvSpPr>
      <dsp:spPr>
        <a:xfrm>
          <a:off x="4972351" y="726086"/>
          <a:ext cx="2838792" cy="1076657"/>
        </a:xfrm>
        <a:prstGeom prst="rightArrow">
          <a:avLst>
            <a:gd name="adj1" fmla="val 50000"/>
            <a:gd name="adj2" fmla="val 50000"/>
          </a:avLst>
        </a:prstGeom>
        <a:gradFill flip="none" rotWithShape="1">
          <a:gsLst>
            <a:gs pos="34000">
              <a:schemeClr val="accent1">
                <a:hueOff val="0"/>
                <a:satOff val="0"/>
                <a:lumOff val="0"/>
                <a:alphaOff val="0"/>
                <a:shade val="51000"/>
                <a:satMod val="130000"/>
              </a:schemeClr>
            </a:gs>
            <a:gs pos="75000">
              <a:schemeClr val="accent4"/>
            </a:gs>
          </a:gsLst>
          <a:path path="circle">
            <a:fillToRect l="100000" t="100000"/>
          </a:path>
          <a:tileRect r="-100000" b="-10000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254000" bIns="170919" numCol="1" spcCol="1270" anchor="ctr" anchorCtr="0">
          <a:noAutofit/>
        </a:bodyPr>
        <a:lstStyle/>
        <a:p>
          <a:pPr marL="0" lvl="0" indent="0" algn="l" defTabSz="933450">
            <a:lnSpc>
              <a:spcPct val="90000"/>
            </a:lnSpc>
            <a:spcBef>
              <a:spcPct val="0"/>
            </a:spcBef>
            <a:spcAft>
              <a:spcPct val="35000"/>
            </a:spcAft>
            <a:buNone/>
          </a:pPr>
          <a:r>
            <a:rPr lang="en-US" sz="2100" kern="1200"/>
            <a:t>Symptoms</a:t>
          </a:r>
        </a:p>
      </dsp:txBody>
      <dsp:txXfrm>
        <a:off x="4972351" y="995250"/>
        <a:ext cx="2569628" cy="538329"/>
      </dsp:txXfrm>
    </dsp:sp>
    <dsp:sp modelId="{8C461EF1-B725-407C-88D4-AB9703F67289}">
      <dsp:nvSpPr>
        <dsp:cNvPr id="0" name=""/>
        <dsp:cNvSpPr/>
      </dsp:nvSpPr>
      <dsp:spPr>
        <a:xfrm>
          <a:off x="4972351" y="1556343"/>
          <a:ext cx="2276947" cy="2043684"/>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Psychotic features</a:t>
          </a:r>
        </a:p>
        <a:p>
          <a:pPr marL="0" lvl="0" indent="0" algn="l" defTabSz="533400">
            <a:lnSpc>
              <a:spcPct val="90000"/>
            </a:lnSpc>
            <a:spcBef>
              <a:spcPct val="0"/>
            </a:spcBef>
            <a:spcAft>
              <a:spcPct val="35000"/>
            </a:spcAft>
            <a:buNone/>
          </a:pPr>
          <a:r>
            <a:rPr lang="en-US" sz="1200" kern="1200"/>
            <a:t>Atypical depressive symptoms</a:t>
          </a:r>
        </a:p>
        <a:p>
          <a:pPr marL="0" lvl="0" indent="0" algn="l" defTabSz="533400">
            <a:lnSpc>
              <a:spcPct val="90000"/>
            </a:lnSpc>
            <a:spcBef>
              <a:spcPct val="0"/>
            </a:spcBef>
            <a:spcAft>
              <a:spcPct val="35000"/>
            </a:spcAft>
            <a:buNone/>
          </a:pPr>
          <a:r>
            <a:rPr lang="en-US" sz="1200" kern="1200"/>
            <a:t>Subsyndromal hypomanic symptoms</a:t>
          </a:r>
        </a:p>
        <a:p>
          <a:pPr marL="0" lvl="0" indent="0" algn="l" defTabSz="533400">
            <a:lnSpc>
              <a:spcPct val="90000"/>
            </a:lnSpc>
            <a:spcBef>
              <a:spcPct val="0"/>
            </a:spcBef>
            <a:spcAft>
              <a:spcPct val="35000"/>
            </a:spcAft>
            <a:buNone/>
          </a:pPr>
          <a:r>
            <a:rPr lang="en-US" sz="1200" kern="1200"/>
            <a:t>Impulsivity</a:t>
          </a:r>
        </a:p>
        <a:p>
          <a:pPr marL="0" lvl="0" indent="0" algn="l" defTabSz="533400">
            <a:lnSpc>
              <a:spcPct val="90000"/>
            </a:lnSpc>
            <a:spcBef>
              <a:spcPct val="0"/>
            </a:spcBef>
            <a:spcAft>
              <a:spcPct val="35000"/>
            </a:spcAft>
            <a:buNone/>
          </a:pPr>
          <a:r>
            <a:rPr lang="en-US" sz="1200" kern="1200"/>
            <a:t>Aggression</a:t>
          </a:r>
        </a:p>
        <a:p>
          <a:pPr marL="0" lvl="0" indent="0" algn="l" defTabSz="533400">
            <a:lnSpc>
              <a:spcPct val="90000"/>
            </a:lnSpc>
            <a:spcBef>
              <a:spcPct val="0"/>
            </a:spcBef>
            <a:spcAft>
              <a:spcPct val="35000"/>
            </a:spcAft>
            <a:buNone/>
          </a:pPr>
          <a:r>
            <a:rPr lang="en-US" sz="1200" kern="1200"/>
            <a:t>Hostility</a:t>
          </a:r>
        </a:p>
        <a:p>
          <a:pPr marL="0" lvl="0" indent="0" algn="l" defTabSz="533400">
            <a:lnSpc>
              <a:spcPct val="90000"/>
            </a:lnSpc>
            <a:spcBef>
              <a:spcPct val="0"/>
            </a:spcBef>
            <a:spcAft>
              <a:spcPct val="35000"/>
            </a:spcAft>
            <a:buNone/>
          </a:pPr>
          <a:r>
            <a:rPr lang="en-US" sz="1200" kern="1200"/>
            <a:t>Comorbid SUD</a:t>
          </a:r>
        </a:p>
      </dsp:txBody>
      <dsp:txXfrm>
        <a:off x="4972351" y="1556343"/>
        <a:ext cx="2276947" cy="2043684"/>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9CF54-17C4-9848-BC4D-65D4DDDE1038}" type="datetimeFigureOut">
              <a:rPr lang="en-US" smtClean="0"/>
              <a:t>3/16/2023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03AC27-02B9-8F4C-9CEE-ED1E23123F0D}" type="slidenum">
              <a:rPr lang="en-US" smtClean="0"/>
              <a:t>‹#›</a:t>
            </a:fld>
            <a:endParaRPr lang="en-US"/>
          </a:p>
        </p:txBody>
      </p:sp>
    </p:spTree>
    <p:extLst>
      <p:ext uri="{BB962C8B-B14F-4D97-AF65-F5344CB8AC3E}">
        <p14:creationId xmlns:p14="http://schemas.microsoft.com/office/powerpoint/2010/main" val="124693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41887C72-F26D-4DC6-9EBD-01E7E8B721D1}" type="slidenum">
              <a:rPr lang="en-US" smtClean="0"/>
              <a:pPr/>
              <a:t>3</a:t>
            </a:fld>
            <a:endParaRPr lang="en-US"/>
          </a:p>
        </p:txBody>
      </p:sp>
    </p:spTree>
    <p:extLst>
      <p:ext uri="{BB962C8B-B14F-4D97-AF65-F5344CB8AC3E}">
        <p14:creationId xmlns:p14="http://schemas.microsoft.com/office/powerpoint/2010/main" val="725125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35AB46-F6FA-4883-BBE0-C94AA60B35D4}" type="slidenum">
              <a:rPr lang="en-US" smtClean="0"/>
              <a:t>12</a:t>
            </a:fld>
            <a:endParaRPr lang="en-US"/>
          </a:p>
        </p:txBody>
      </p:sp>
    </p:spTree>
    <p:extLst>
      <p:ext uri="{BB962C8B-B14F-4D97-AF65-F5344CB8AC3E}">
        <p14:creationId xmlns:p14="http://schemas.microsoft.com/office/powerpoint/2010/main" val="3093532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35AB46-F6FA-4883-BBE0-C94AA60B35D4}" type="slidenum">
              <a:rPr lang="en-US" smtClean="0"/>
              <a:t>13</a:t>
            </a:fld>
            <a:endParaRPr lang="en-US"/>
          </a:p>
        </p:txBody>
      </p:sp>
    </p:spTree>
    <p:extLst>
      <p:ext uri="{BB962C8B-B14F-4D97-AF65-F5344CB8AC3E}">
        <p14:creationId xmlns:p14="http://schemas.microsoft.com/office/powerpoint/2010/main" val="3491107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35AB46-F6FA-4883-BBE0-C94AA60B35D4}" type="slidenum">
              <a:rPr lang="en-US" smtClean="0"/>
              <a:t>15</a:t>
            </a:fld>
            <a:endParaRPr lang="en-US"/>
          </a:p>
        </p:txBody>
      </p:sp>
    </p:spTree>
    <p:extLst>
      <p:ext uri="{BB962C8B-B14F-4D97-AF65-F5344CB8AC3E}">
        <p14:creationId xmlns:p14="http://schemas.microsoft.com/office/powerpoint/2010/main" val="1260209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35AB46-F6FA-4883-BBE0-C94AA60B35D4}" type="slidenum">
              <a:rPr lang="en-US" smtClean="0"/>
              <a:t>16</a:t>
            </a:fld>
            <a:endParaRPr lang="en-US"/>
          </a:p>
        </p:txBody>
      </p:sp>
    </p:spTree>
    <p:extLst>
      <p:ext uri="{BB962C8B-B14F-4D97-AF65-F5344CB8AC3E}">
        <p14:creationId xmlns:p14="http://schemas.microsoft.com/office/powerpoint/2010/main" val="3835073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BA35AB46-F6FA-4883-BBE0-C94AA60B35D4}" type="slidenum">
              <a:rPr lang="en-US" smtClean="0"/>
              <a:t>17</a:t>
            </a:fld>
            <a:endParaRPr lang="en-US"/>
          </a:p>
        </p:txBody>
      </p:sp>
    </p:spTree>
    <p:extLst>
      <p:ext uri="{BB962C8B-B14F-4D97-AF65-F5344CB8AC3E}">
        <p14:creationId xmlns:p14="http://schemas.microsoft.com/office/powerpoint/2010/main" val="3743425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BA35AB46-F6FA-4883-BBE0-C94AA60B35D4}" type="slidenum">
              <a:rPr lang="en-US" smtClean="0"/>
              <a:t>18</a:t>
            </a:fld>
            <a:endParaRPr lang="en-US"/>
          </a:p>
        </p:txBody>
      </p:sp>
    </p:spTree>
    <p:extLst>
      <p:ext uri="{BB962C8B-B14F-4D97-AF65-F5344CB8AC3E}">
        <p14:creationId xmlns:p14="http://schemas.microsoft.com/office/powerpoint/2010/main" val="3294252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BA35AB46-F6FA-4883-BBE0-C94AA60B35D4}" type="slidenum">
              <a:rPr lang="en-US" smtClean="0"/>
              <a:t>19</a:t>
            </a:fld>
            <a:endParaRPr lang="en-US"/>
          </a:p>
        </p:txBody>
      </p:sp>
    </p:spTree>
    <p:extLst>
      <p:ext uri="{BB962C8B-B14F-4D97-AF65-F5344CB8AC3E}">
        <p14:creationId xmlns:p14="http://schemas.microsoft.com/office/powerpoint/2010/main" val="3866412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30275">
              <a:defRPr sz="1700" b="1">
                <a:solidFill>
                  <a:schemeClr val="tx2"/>
                </a:solidFill>
                <a:latin typeface="Arial" charset="0"/>
                <a:ea typeface="ＭＳ Ｐゴシック" charset="0"/>
                <a:cs typeface="ＭＳ Ｐゴシック" charset="0"/>
              </a:defRPr>
            </a:lvl1pPr>
            <a:lvl2pPr marL="742950" indent="-285750" defTabSz="930275">
              <a:defRPr sz="1700" b="1">
                <a:solidFill>
                  <a:schemeClr val="tx2"/>
                </a:solidFill>
                <a:latin typeface="Arial" charset="0"/>
                <a:ea typeface="ＭＳ Ｐゴシック" charset="0"/>
              </a:defRPr>
            </a:lvl2pPr>
            <a:lvl3pPr marL="1143000" indent="-228600" defTabSz="930275">
              <a:defRPr sz="1700" b="1">
                <a:solidFill>
                  <a:schemeClr val="tx2"/>
                </a:solidFill>
                <a:latin typeface="Arial" charset="0"/>
                <a:ea typeface="ＭＳ Ｐゴシック" charset="0"/>
              </a:defRPr>
            </a:lvl3pPr>
            <a:lvl4pPr marL="1600200" indent="-228600" defTabSz="930275">
              <a:defRPr sz="1700" b="1">
                <a:solidFill>
                  <a:schemeClr val="tx2"/>
                </a:solidFill>
                <a:latin typeface="Arial" charset="0"/>
                <a:ea typeface="ＭＳ Ｐゴシック" charset="0"/>
              </a:defRPr>
            </a:lvl4pPr>
            <a:lvl5pPr marL="2057400" indent="-228600" defTabSz="930275">
              <a:defRPr sz="1700" b="1">
                <a:solidFill>
                  <a:schemeClr val="tx2"/>
                </a:solidFill>
                <a:latin typeface="Arial" charset="0"/>
                <a:ea typeface="ＭＳ Ｐゴシック" charset="0"/>
              </a:defRPr>
            </a:lvl5pPr>
            <a:lvl6pPr marL="2514600" indent="-228600" defTabSz="930275" eaLnBrk="0" fontAlgn="base" hangingPunct="0">
              <a:spcBef>
                <a:spcPct val="0"/>
              </a:spcBef>
              <a:spcAft>
                <a:spcPct val="0"/>
              </a:spcAft>
              <a:defRPr sz="1700" b="1">
                <a:solidFill>
                  <a:schemeClr val="tx2"/>
                </a:solidFill>
                <a:latin typeface="Arial" charset="0"/>
                <a:ea typeface="ＭＳ Ｐゴシック" charset="0"/>
              </a:defRPr>
            </a:lvl6pPr>
            <a:lvl7pPr marL="2971800" indent="-228600" defTabSz="930275" eaLnBrk="0" fontAlgn="base" hangingPunct="0">
              <a:spcBef>
                <a:spcPct val="0"/>
              </a:spcBef>
              <a:spcAft>
                <a:spcPct val="0"/>
              </a:spcAft>
              <a:defRPr sz="1700" b="1">
                <a:solidFill>
                  <a:schemeClr val="tx2"/>
                </a:solidFill>
                <a:latin typeface="Arial" charset="0"/>
                <a:ea typeface="ＭＳ Ｐゴシック" charset="0"/>
              </a:defRPr>
            </a:lvl7pPr>
            <a:lvl8pPr marL="3429000" indent="-228600" defTabSz="930275" eaLnBrk="0" fontAlgn="base" hangingPunct="0">
              <a:spcBef>
                <a:spcPct val="0"/>
              </a:spcBef>
              <a:spcAft>
                <a:spcPct val="0"/>
              </a:spcAft>
              <a:defRPr sz="1700" b="1">
                <a:solidFill>
                  <a:schemeClr val="tx2"/>
                </a:solidFill>
                <a:latin typeface="Arial" charset="0"/>
                <a:ea typeface="ＭＳ Ｐゴシック" charset="0"/>
              </a:defRPr>
            </a:lvl8pPr>
            <a:lvl9pPr marL="3886200" indent="-228600" defTabSz="930275" eaLnBrk="0" fontAlgn="base" hangingPunct="0">
              <a:spcBef>
                <a:spcPct val="0"/>
              </a:spcBef>
              <a:spcAft>
                <a:spcPct val="0"/>
              </a:spcAft>
              <a:defRPr sz="1700" b="1">
                <a:solidFill>
                  <a:schemeClr val="tx2"/>
                </a:solidFill>
                <a:latin typeface="Arial" charset="0"/>
                <a:ea typeface="ＭＳ Ｐゴシック" charset="0"/>
              </a:defRPr>
            </a:lvl9pPr>
          </a:lstStyle>
          <a:p>
            <a:fld id="{35D64710-C8BA-8743-ADBE-23725BC2C5FD}" type="slidenum">
              <a:rPr lang="en-US" sz="1200" b="0">
                <a:solidFill>
                  <a:srgbClr val="000000"/>
                </a:solidFill>
                <a:latin typeface="Times New Roman" charset="0"/>
              </a:rPr>
              <a:pPr/>
              <a:t>20</a:t>
            </a:fld>
            <a:endParaRPr lang="en-US" sz="1200" b="0">
              <a:solidFill>
                <a:srgbClr val="000000"/>
              </a:solidFill>
              <a:latin typeface="Times New Roman" charset="0"/>
            </a:endParaRPr>
          </a:p>
        </p:txBody>
      </p:sp>
      <p:sp>
        <p:nvSpPr>
          <p:cNvPr id="12290" name="Rectangle 2"/>
          <p:cNvSpPr>
            <a:spLocks noGrp="1" noRot="1" noChangeAspect="1" noChangeArrowheads="1"/>
          </p:cNvSpPr>
          <p:nvPr>
            <p:ph type="sldImg"/>
          </p:nvPr>
        </p:nvSpPr>
        <p:spPr>
          <a:solidFill>
            <a:srgbClr val="FFFFFF"/>
          </a:solidFill>
          <a:ln/>
        </p:spPr>
      </p:sp>
      <p:sp>
        <p:nvSpPr>
          <p:cNvPr id="34819"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endParaRPr lang="en-US"/>
          </a:p>
        </p:txBody>
      </p:sp>
    </p:spTree>
    <p:extLst>
      <p:ext uri="{BB962C8B-B14F-4D97-AF65-F5344CB8AC3E}">
        <p14:creationId xmlns:p14="http://schemas.microsoft.com/office/powerpoint/2010/main" val="4093054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30275">
              <a:defRPr sz="1700" b="1">
                <a:solidFill>
                  <a:schemeClr val="tx2"/>
                </a:solidFill>
                <a:latin typeface="Arial" charset="0"/>
                <a:ea typeface="ＭＳ Ｐゴシック" charset="0"/>
                <a:cs typeface="ＭＳ Ｐゴシック" charset="0"/>
              </a:defRPr>
            </a:lvl1pPr>
            <a:lvl2pPr marL="742950" indent="-285750" defTabSz="930275">
              <a:defRPr sz="1700" b="1">
                <a:solidFill>
                  <a:schemeClr val="tx2"/>
                </a:solidFill>
                <a:latin typeface="Arial" charset="0"/>
                <a:ea typeface="ＭＳ Ｐゴシック" charset="0"/>
              </a:defRPr>
            </a:lvl2pPr>
            <a:lvl3pPr marL="1143000" indent="-228600" defTabSz="930275">
              <a:defRPr sz="1700" b="1">
                <a:solidFill>
                  <a:schemeClr val="tx2"/>
                </a:solidFill>
                <a:latin typeface="Arial" charset="0"/>
                <a:ea typeface="ＭＳ Ｐゴシック" charset="0"/>
              </a:defRPr>
            </a:lvl3pPr>
            <a:lvl4pPr marL="1600200" indent="-228600" defTabSz="930275">
              <a:defRPr sz="1700" b="1">
                <a:solidFill>
                  <a:schemeClr val="tx2"/>
                </a:solidFill>
                <a:latin typeface="Arial" charset="0"/>
                <a:ea typeface="ＭＳ Ｐゴシック" charset="0"/>
              </a:defRPr>
            </a:lvl4pPr>
            <a:lvl5pPr marL="2057400" indent="-228600" defTabSz="930275">
              <a:defRPr sz="1700" b="1">
                <a:solidFill>
                  <a:schemeClr val="tx2"/>
                </a:solidFill>
                <a:latin typeface="Arial" charset="0"/>
                <a:ea typeface="ＭＳ Ｐゴシック" charset="0"/>
              </a:defRPr>
            </a:lvl5pPr>
            <a:lvl6pPr marL="2514600" indent="-228600" defTabSz="930275" eaLnBrk="0" fontAlgn="base" hangingPunct="0">
              <a:spcBef>
                <a:spcPct val="0"/>
              </a:spcBef>
              <a:spcAft>
                <a:spcPct val="0"/>
              </a:spcAft>
              <a:defRPr sz="1700" b="1">
                <a:solidFill>
                  <a:schemeClr val="tx2"/>
                </a:solidFill>
                <a:latin typeface="Arial" charset="0"/>
                <a:ea typeface="ＭＳ Ｐゴシック" charset="0"/>
              </a:defRPr>
            </a:lvl6pPr>
            <a:lvl7pPr marL="2971800" indent="-228600" defTabSz="930275" eaLnBrk="0" fontAlgn="base" hangingPunct="0">
              <a:spcBef>
                <a:spcPct val="0"/>
              </a:spcBef>
              <a:spcAft>
                <a:spcPct val="0"/>
              </a:spcAft>
              <a:defRPr sz="1700" b="1">
                <a:solidFill>
                  <a:schemeClr val="tx2"/>
                </a:solidFill>
                <a:latin typeface="Arial" charset="0"/>
                <a:ea typeface="ＭＳ Ｐゴシック" charset="0"/>
              </a:defRPr>
            </a:lvl7pPr>
            <a:lvl8pPr marL="3429000" indent="-228600" defTabSz="930275" eaLnBrk="0" fontAlgn="base" hangingPunct="0">
              <a:spcBef>
                <a:spcPct val="0"/>
              </a:spcBef>
              <a:spcAft>
                <a:spcPct val="0"/>
              </a:spcAft>
              <a:defRPr sz="1700" b="1">
                <a:solidFill>
                  <a:schemeClr val="tx2"/>
                </a:solidFill>
                <a:latin typeface="Arial" charset="0"/>
                <a:ea typeface="ＭＳ Ｐゴシック" charset="0"/>
              </a:defRPr>
            </a:lvl8pPr>
            <a:lvl9pPr marL="3886200" indent="-228600" defTabSz="930275" eaLnBrk="0" fontAlgn="base" hangingPunct="0">
              <a:spcBef>
                <a:spcPct val="0"/>
              </a:spcBef>
              <a:spcAft>
                <a:spcPct val="0"/>
              </a:spcAft>
              <a:defRPr sz="1700" b="1">
                <a:solidFill>
                  <a:schemeClr val="tx2"/>
                </a:solidFill>
                <a:latin typeface="Arial" charset="0"/>
                <a:ea typeface="ＭＳ Ｐゴシック" charset="0"/>
              </a:defRPr>
            </a:lvl9pPr>
          </a:lstStyle>
          <a:p>
            <a:fld id="{35D64710-C8BA-8743-ADBE-23725BC2C5FD}" type="slidenum">
              <a:rPr lang="en-US" sz="1200" b="0">
                <a:solidFill>
                  <a:srgbClr val="000000"/>
                </a:solidFill>
                <a:latin typeface="Times New Roman" charset="0"/>
              </a:rPr>
              <a:pPr/>
              <a:t>21</a:t>
            </a:fld>
            <a:endParaRPr lang="en-US" sz="1200" b="0">
              <a:solidFill>
                <a:srgbClr val="000000"/>
              </a:solidFill>
              <a:latin typeface="Times New Roman" charset="0"/>
            </a:endParaRPr>
          </a:p>
        </p:txBody>
      </p:sp>
      <p:sp>
        <p:nvSpPr>
          <p:cNvPr id="12290" name="Rectangle 2"/>
          <p:cNvSpPr>
            <a:spLocks noGrp="1" noRot="1" noChangeAspect="1" noChangeArrowheads="1"/>
          </p:cNvSpPr>
          <p:nvPr>
            <p:ph type="sldImg"/>
          </p:nvPr>
        </p:nvSpPr>
        <p:spPr>
          <a:solidFill>
            <a:srgbClr val="FFFFFF"/>
          </a:solidFill>
          <a:ln/>
        </p:spPr>
      </p:sp>
      <p:sp>
        <p:nvSpPr>
          <p:cNvPr id="34819"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endParaRPr lang="en-US"/>
          </a:p>
        </p:txBody>
      </p:sp>
    </p:spTree>
    <p:extLst>
      <p:ext uri="{BB962C8B-B14F-4D97-AF65-F5344CB8AC3E}">
        <p14:creationId xmlns:p14="http://schemas.microsoft.com/office/powerpoint/2010/main" val="588829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mn-ea"/>
                <a:cs typeface="Arial" charset="0"/>
              </a:rPr>
              <a:t>Property of GME.</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mn-ea"/>
                <a:cs typeface="Arial" charset="0"/>
              </a:rPr>
              <a:t>Not for reuse or distribution. </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0A531-E80C-48CF-9B33-2A00BFD861BD}"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517991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BBF9047-EDC2-46A8-B632-BA9AA5265C42}" type="slidenum">
              <a:rPr lang="en-GB" smtClean="0"/>
              <a:t>5</a:t>
            </a:fld>
            <a:endParaRPr lang="en-GB"/>
          </a:p>
        </p:txBody>
      </p:sp>
      <p:sp>
        <p:nvSpPr>
          <p:cNvPr id="3" name="Notes Placeholder 2">
            <a:extLst>
              <a:ext uri="{FF2B5EF4-FFF2-40B4-BE49-F238E27FC236}">
                <a16:creationId xmlns:a16="http://schemas.microsoft.com/office/drawing/2014/main" id="{4005C9E7-767A-416E-B66E-C1D0193ABF6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18885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35AB46-F6FA-4883-BBE0-C94AA60B35D4}" type="slidenum">
              <a:rPr lang="en-US" smtClean="0"/>
              <a:t>6</a:t>
            </a:fld>
            <a:endParaRPr lang="en-US"/>
          </a:p>
        </p:txBody>
      </p:sp>
    </p:spTree>
    <p:extLst>
      <p:ext uri="{BB962C8B-B14F-4D97-AF65-F5344CB8AC3E}">
        <p14:creationId xmlns:p14="http://schemas.microsoft.com/office/powerpoint/2010/main" val="3652499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35AB46-F6FA-4883-BBE0-C94AA60B35D4}" type="slidenum">
              <a:rPr lang="en-US" smtClean="0"/>
              <a:t>7</a:t>
            </a:fld>
            <a:endParaRPr lang="en-US"/>
          </a:p>
        </p:txBody>
      </p:sp>
    </p:spTree>
    <p:extLst>
      <p:ext uri="{BB962C8B-B14F-4D97-AF65-F5344CB8AC3E}">
        <p14:creationId xmlns:p14="http://schemas.microsoft.com/office/powerpoint/2010/main" val="1542918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35AB46-F6FA-4883-BBE0-C94AA60B35D4}" type="slidenum">
              <a:rPr lang="en-US" smtClean="0"/>
              <a:t>8</a:t>
            </a:fld>
            <a:endParaRPr lang="en-US"/>
          </a:p>
        </p:txBody>
      </p:sp>
    </p:spTree>
    <p:extLst>
      <p:ext uri="{BB962C8B-B14F-4D97-AF65-F5344CB8AC3E}">
        <p14:creationId xmlns:p14="http://schemas.microsoft.com/office/powerpoint/2010/main" val="4229829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35AB46-F6FA-4883-BBE0-C94AA60B35D4}" type="slidenum">
              <a:rPr lang="en-US" smtClean="0"/>
              <a:t>9</a:t>
            </a:fld>
            <a:endParaRPr lang="en-US"/>
          </a:p>
        </p:txBody>
      </p:sp>
    </p:spTree>
    <p:extLst>
      <p:ext uri="{BB962C8B-B14F-4D97-AF65-F5344CB8AC3E}">
        <p14:creationId xmlns:p14="http://schemas.microsoft.com/office/powerpoint/2010/main" val="155484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35AB46-F6FA-4883-BBE0-C94AA60B35D4}" type="slidenum">
              <a:rPr lang="en-US" smtClean="0"/>
              <a:t>10</a:t>
            </a:fld>
            <a:endParaRPr lang="en-US"/>
          </a:p>
        </p:txBody>
      </p:sp>
    </p:spTree>
    <p:extLst>
      <p:ext uri="{BB962C8B-B14F-4D97-AF65-F5344CB8AC3E}">
        <p14:creationId xmlns:p14="http://schemas.microsoft.com/office/powerpoint/2010/main" val="3934577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35AB46-F6FA-4883-BBE0-C94AA60B35D4}" type="slidenum">
              <a:rPr lang="en-US" smtClean="0"/>
              <a:t>11</a:t>
            </a:fld>
            <a:endParaRPr lang="en-US"/>
          </a:p>
        </p:txBody>
      </p:sp>
    </p:spTree>
    <p:extLst>
      <p:ext uri="{BB962C8B-B14F-4D97-AF65-F5344CB8AC3E}">
        <p14:creationId xmlns:p14="http://schemas.microsoft.com/office/powerpoint/2010/main" val="2059484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B4443BE8-4646-1FA0-681A-88D8860DD744}"/>
              </a:ext>
            </a:extLst>
          </p:cNvPr>
          <p:cNvPicPr>
            <a:picLocks noChangeAspect="1"/>
          </p:cNvPicPr>
          <p:nvPr userDrawn="1"/>
        </p:nvPicPr>
        <p:blipFill>
          <a:blip r:embed="rId2"/>
          <a:stretch>
            <a:fillRect/>
          </a:stretch>
        </p:blipFill>
        <p:spPr>
          <a:xfrm>
            <a:off x="0" y="-1"/>
            <a:ext cx="12192000" cy="975360"/>
          </a:xfrm>
          <a:prstGeom prst="rect">
            <a:avLst/>
          </a:prstGeom>
        </p:spPr>
      </p:pic>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23829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4761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12191999" cy="1290918"/>
          </a:xfrm>
          <a:prstGeom prst="rect">
            <a:avLst/>
          </a:prstGeom>
        </p:spPr>
        <p:txBody>
          <a:bodyPr anchor="ctr"/>
          <a:lstStyle>
            <a:lvl1pPr algn="ctr">
              <a:defRPr sz="4000" b="1" cap="none" baseline="0">
                <a:solidFill>
                  <a:srgbClr val="000000"/>
                </a:solidFill>
              </a:defRPr>
            </a:lvl1pPr>
          </a:lstStyle>
          <a:p>
            <a:r>
              <a:rPr lang="en-US"/>
              <a:t>Click Here To </a:t>
            </a:r>
            <a:br>
              <a:rPr lang="en-US"/>
            </a:br>
            <a:r>
              <a:rPr lang="en-US"/>
              <a:t>Edit Title</a:t>
            </a:r>
          </a:p>
        </p:txBody>
      </p:sp>
    </p:spTree>
    <p:extLst>
      <p:ext uri="{BB962C8B-B14F-4D97-AF65-F5344CB8AC3E}">
        <p14:creationId xmlns:p14="http://schemas.microsoft.com/office/powerpoint/2010/main" val="767970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 y="2"/>
            <a:ext cx="12191999" cy="820271"/>
          </a:xfrm>
          <a:prstGeom prst="rect">
            <a:avLst/>
          </a:prstGeom>
        </p:spPr>
        <p:txBody>
          <a:bodyPr anchor="ctr"/>
          <a:lstStyle>
            <a:lvl1pPr algn="ctr">
              <a:defRPr sz="3600" b="1" cap="none" baseline="0">
                <a:solidFill>
                  <a:srgbClr val="000000"/>
                </a:solidFill>
              </a:defRPr>
            </a:lvl1pPr>
          </a:lstStyle>
          <a:p>
            <a:r>
              <a:rPr lang="en-US"/>
              <a:t>Click Here To Edit Title</a:t>
            </a:r>
          </a:p>
        </p:txBody>
      </p:sp>
    </p:spTree>
    <p:extLst>
      <p:ext uri="{BB962C8B-B14F-4D97-AF65-F5344CB8AC3E}">
        <p14:creationId xmlns:p14="http://schemas.microsoft.com/office/powerpoint/2010/main" val="3210170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Line with tex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12191999" cy="818707"/>
          </a:xfrm>
          <a:prstGeom prst="rect">
            <a:avLst/>
          </a:prstGeom>
        </p:spPr>
        <p:txBody>
          <a:bodyPr anchor="ctr"/>
          <a:lstStyle>
            <a:lvl1pPr algn="ctr">
              <a:defRPr sz="4000" b="1" cap="none" baseline="0">
                <a:solidFill>
                  <a:srgbClr val="000000"/>
                </a:solidFill>
              </a:defRPr>
            </a:lvl1pPr>
          </a:lstStyle>
          <a:p>
            <a:r>
              <a:rPr lang="en-US"/>
              <a:t>Click Here To Edit Title</a:t>
            </a:r>
          </a:p>
        </p:txBody>
      </p:sp>
      <p:sp>
        <p:nvSpPr>
          <p:cNvPr id="4" name="Text Placeholder 3"/>
          <p:cNvSpPr>
            <a:spLocks noGrp="1"/>
          </p:cNvSpPr>
          <p:nvPr>
            <p:ph type="body" sz="quarter" idx="10"/>
          </p:nvPr>
        </p:nvSpPr>
        <p:spPr>
          <a:xfrm>
            <a:off x="1233672" y="1276451"/>
            <a:ext cx="9430784" cy="4932362"/>
          </a:xfrm>
          <a:prstGeom prst="rect">
            <a:avLst/>
          </a:prstGeom>
        </p:spPr>
        <p:txBody>
          <a:bodyPr/>
          <a:lstStyle>
            <a:lvl1pPr>
              <a:defRPr sz="2800"/>
            </a:lvl1pPr>
            <a:lvl2pPr>
              <a:defRPr sz="26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1191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Line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12191999" cy="1290918"/>
          </a:xfrm>
          <a:prstGeom prst="rect">
            <a:avLst/>
          </a:prstGeom>
        </p:spPr>
        <p:txBody>
          <a:bodyPr anchor="ctr"/>
          <a:lstStyle>
            <a:lvl1pPr algn="ctr">
              <a:defRPr sz="4000" b="1" cap="none" baseline="0">
                <a:solidFill>
                  <a:srgbClr val="000000"/>
                </a:solidFill>
              </a:defRPr>
            </a:lvl1pPr>
          </a:lstStyle>
          <a:p>
            <a:r>
              <a:rPr lang="en-US" dirty="0"/>
              <a:t>Click Here To </a:t>
            </a:r>
            <a:br>
              <a:rPr lang="en-US" dirty="0"/>
            </a:br>
            <a:r>
              <a:rPr lang="en-US" dirty="0"/>
              <a:t>Edit Title</a:t>
            </a:r>
          </a:p>
        </p:txBody>
      </p:sp>
      <p:sp>
        <p:nvSpPr>
          <p:cNvPr id="4" name="Text Placeholder 3"/>
          <p:cNvSpPr>
            <a:spLocks noGrp="1"/>
          </p:cNvSpPr>
          <p:nvPr>
            <p:ph type="body" sz="quarter" idx="10"/>
          </p:nvPr>
        </p:nvSpPr>
        <p:spPr>
          <a:xfrm>
            <a:off x="1233672" y="1531643"/>
            <a:ext cx="9430784" cy="4730934"/>
          </a:xfrm>
          <a:prstGeom prst="rect">
            <a:avLst/>
          </a:prstGeom>
        </p:spPr>
        <p:txBody>
          <a:bodyPr/>
          <a:lstStyle>
            <a:lvl1pPr>
              <a:defRPr sz="2800"/>
            </a:lvl1pPr>
            <a:lvl2pPr>
              <a:defRPr sz="26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4191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928810-DA6E-89D1-0245-996C3A1237F5}"/>
              </a:ext>
            </a:extLst>
          </p:cNvPr>
          <p:cNvPicPr>
            <a:picLocks noChangeAspect="1"/>
          </p:cNvPicPr>
          <p:nvPr userDrawn="1"/>
        </p:nvPicPr>
        <p:blipFill>
          <a:blip r:embed="rId2"/>
          <a:stretch>
            <a:fillRect/>
          </a:stretch>
        </p:blipFill>
        <p:spPr>
          <a:xfrm>
            <a:off x="0" y="-1"/>
            <a:ext cx="12192000" cy="975360"/>
          </a:xfrm>
          <a:prstGeom prst="rect">
            <a:avLst/>
          </a:prstGeom>
        </p:spPr>
      </p:pic>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417733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802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0556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9856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7648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6861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0703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4542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852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04C7E-33EE-AB4F-A8C8-03C72C2C7EC1}"/>
              </a:ext>
            </a:extLst>
          </p:cNvPr>
          <p:cNvSpPr>
            <a:spLocks noGrp="1"/>
          </p:cNvSpPr>
          <p:nvPr>
            <p:ph type="title"/>
          </p:nvPr>
        </p:nvSpPr>
        <p:spPr>
          <a:xfrm>
            <a:off x="609600" y="1709738"/>
            <a:ext cx="10847831" cy="2852737"/>
          </a:xfrm>
        </p:spPr>
        <p:txBody>
          <a:bodyPr>
            <a:normAutofit/>
          </a:bodyPr>
          <a:lstStyle/>
          <a:p>
            <a:r>
              <a:rPr lang="en-US" sz="4400" dirty="0"/>
              <a:t>The Journey from Diagnosis</a:t>
            </a:r>
            <a:br>
              <a:rPr lang="en-US" sz="4400" dirty="0"/>
            </a:br>
            <a:r>
              <a:rPr lang="en-US" sz="4400" dirty="0"/>
              <a:t>to Effective Management of</a:t>
            </a:r>
            <a:br>
              <a:rPr lang="en-US" sz="4400" dirty="0"/>
            </a:br>
            <a:r>
              <a:rPr lang="en-US" sz="4400" dirty="0"/>
              <a:t>Bipolar I and II Depression</a:t>
            </a:r>
          </a:p>
        </p:txBody>
      </p:sp>
      <p:sp>
        <p:nvSpPr>
          <p:cNvPr id="3" name="Subtitle 2">
            <a:extLst>
              <a:ext uri="{FF2B5EF4-FFF2-40B4-BE49-F238E27FC236}">
                <a16:creationId xmlns:a16="http://schemas.microsoft.com/office/drawing/2014/main" id="{EE98039E-495D-D677-1BBD-D4E87D1074F5}"/>
              </a:ext>
            </a:extLst>
          </p:cNvPr>
          <p:cNvSpPr>
            <a:spLocks noGrp="1"/>
          </p:cNvSpPr>
          <p:nvPr>
            <p:ph type="body" idx="1"/>
          </p:nvPr>
        </p:nvSpPr>
        <p:spPr/>
        <p:txBody>
          <a:bodyPr>
            <a:normAutofit lnSpcReduction="10000"/>
          </a:bodyPr>
          <a:lstStyle/>
          <a:p>
            <a:r>
              <a:rPr lang="en-US" dirty="0"/>
              <a:t>Manpreet Kaur Singh, MD MS </a:t>
            </a:r>
          </a:p>
          <a:p>
            <a:r>
              <a:rPr lang="en-US" dirty="0"/>
              <a:t>Associate Professor of Psychiatry and Behavioral Sciences</a:t>
            </a:r>
          </a:p>
          <a:p>
            <a:r>
              <a:rPr lang="en-US" dirty="0"/>
              <a:t>Stanford University</a:t>
            </a:r>
          </a:p>
          <a:p>
            <a:r>
              <a:rPr lang="en-US" dirty="0"/>
              <a:t>Stanford, CA</a:t>
            </a:r>
          </a:p>
        </p:txBody>
      </p:sp>
    </p:spTree>
    <p:extLst>
      <p:ext uri="{BB962C8B-B14F-4D97-AF65-F5344CB8AC3E}">
        <p14:creationId xmlns:p14="http://schemas.microsoft.com/office/powerpoint/2010/main" val="346721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own Arrow Callout 11"/>
          <p:cNvSpPr/>
          <p:nvPr/>
        </p:nvSpPr>
        <p:spPr>
          <a:xfrm flipV="1">
            <a:off x="166813" y="2501798"/>
            <a:ext cx="610815" cy="3301940"/>
          </a:xfrm>
          <a:prstGeom prst="rtTriangle">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a:solidFill>
                <a:sysClr val="windowText" lastClr="000000"/>
              </a:solidFill>
            </a:endParaRPr>
          </a:p>
        </p:txBody>
      </p:sp>
      <p:sp>
        <p:nvSpPr>
          <p:cNvPr id="11" name="Down Arrow Callout 10"/>
          <p:cNvSpPr/>
          <p:nvPr/>
        </p:nvSpPr>
        <p:spPr>
          <a:xfrm flipH="1" flipV="1">
            <a:off x="624013" y="2570734"/>
            <a:ext cx="11423828" cy="2242681"/>
          </a:xfrm>
          <a:prstGeom prst="triangle">
            <a:avLst>
              <a:gd name="adj" fmla="val 51410"/>
            </a:avLst>
          </a:prstGeom>
          <a:solidFill>
            <a:srgbClr val="CC66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a:solidFill>
                <a:sysClr val="windowText" lastClr="000000"/>
              </a:solidFill>
            </a:endParaRPr>
          </a:p>
        </p:txBody>
      </p:sp>
      <p:sp>
        <p:nvSpPr>
          <p:cNvPr id="10" name="Down Arrow Callout 9"/>
          <p:cNvSpPr/>
          <p:nvPr/>
        </p:nvSpPr>
        <p:spPr>
          <a:xfrm flipH="1" flipV="1">
            <a:off x="5572874" y="2463180"/>
            <a:ext cx="6474966" cy="1490151"/>
          </a:xfrm>
          <a:prstGeom prst="triangle">
            <a:avLst>
              <a:gd name="adj" fmla="val 303"/>
            </a:avLst>
          </a:prstGeom>
          <a:solidFill>
            <a:srgbClr val="FF66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a:solidFill>
                <a:sysClr val="windowText" lastClr="000000"/>
              </a:solidFill>
            </a:endParaRPr>
          </a:p>
        </p:txBody>
      </p:sp>
      <p:sp>
        <p:nvSpPr>
          <p:cNvPr id="13" name="Rounded Rectangle 12"/>
          <p:cNvSpPr/>
          <p:nvPr/>
        </p:nvSpPr>
        <p:spPr>
          <a:xfrm>
            <a:off x="166814" y="5375748"/>
            <a:ext cx="1764088" cy="914400"/>
          </a:xfrm>
          <a:prstGeom prst="round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1600" b="1" kern="0">
                <a:solidFill>
                  <a:schemeClr val="bg1"/>
                </a:solidFill>
              </a:rPr>
              <a:t>Antidepressant</a:t>
            </a:r>
          </a:p>
        </p:txBody>
      </p:sp>
      <p:sp>
        <p:nvSpPr>
          <p:cNvPr id="14" name="Rounded Rectangle 13"/>
          <p:cNvSpPr/>
          <p:nvPr/>
        </p:nvSpPr>
        <p:spPr>
          <a:xfrm>
            <a:off x="10263587" y="3899016"/>
            <a:ext cx="1764088" cy="914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1600" b="1" kern="0">
                <a:solidFill>
                  <a:schemeClr val="bg1"/>
                </a:solidFill>
              </a:rPr>
              <a:t>Mood stabilizer</a:t>
            </a:r>
          </a:p>
        </p:txBody>
      </p:sp>
      <p:sp>
        <p:nvSpPr>
          <p:cNvPr id="15" name="Rounded Rectangle 14"/>
          <p:cNvSpPr/>
          <p:nvPr/>
        </p:nvSpPr>
        <p:spPr>
          <a:xfrm>
            <a:off x="4668789" y="4689948"/>
            <a:ext cx="3124200" cy="914400"/>
          </a:xfrm>
          <a:prstGeom prst="roundRect">
            <a:avLst/>
          </a:prstGeom>
          <a:solidFill>
            <a:srgbClr val="6F519A"/>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1600" b="1" kern="0">
                <a:solidFill>
                  <a:schemeClr val="bg1"/>
                </a:solidFill>
              </a:rPr>
              <a:t>Second Generation </a:t>
            </a:r>
          </a:p>
          <a:p>
            <a:pPr algn="ctr" defTabSz="914400">
              <a:defRPr/>
            </a:pPr>
            <a:r>
              <a:rPr lang="en-US" sz="1600" b="1" kern="0">
                <a:solidFill>
                  <a:schemeClr val="bg1"/>
                </a:solidFill>
              </a:rPr>
              <a:t>Antipsychotics</a:t>
            </a:r>
          </a:p>
        </p:txBody>
      </p:sp>
      <p:sp>
        <p:nvSpPr>
          <p:cNvPr id="2" name="Title 1">
            <a:extLst>
              <a:ext uri="{FF2B5EF4-FFF2-40B4-BE49-F238E27FC236}">
                <a16:creationId xmlns:a16="http://schemas.microsoft.com/office/drawing/2014/main" id="{B5965833-181D-4BED-80AE-B9EC1E6A2CDD}"/>
              </a:ext>
            </a:extLst>
          </p:cNvPr>
          <p:cNvSpPr>
            <a:spLocks noGrp="1"/>
          </p:cNvSpPr>
          <p:nvPr>
            <p:ph type="title"/>
          </p:nvPr>
        </p:nvSpPr>
        <p:spPr/>
        <p:txBody>
          <a:bodyPr>
            <a:normAutofit/>
          </a:bodyPr>
          <a:lstStyle/>
          <a:p>
            <a:r>
              <a:rPr lang="en-US" sz="2800" dirty="0"/>
              <a:t>Bipolar Spectrum-Based First-Line Monotherapy Treatment Recommendations</a:t>
            </a:r>
          </a:p>
        </p:txBody>
      </p:sp>
      <p:sp>
        <p:nvSpPr>
          <p:cNvPr id="21" name="Rectangle 20"/>
          <p:cNvSpPr/>
          <p:nvPr/>
        </p:nvSpPr>
        <p:spPr>
          <a:xfrm>
            <a:off x="148281" y="1257852"/>
            <a:ext cx="11925083" cy="1298497"/>
          </a:xfrm>
          <a:prstGeom prst="rect">
            <a:avLst/>
          </a:prstGeom>
          <a:gradFill flip="none" rotWithShape="1">
            <a:gsLst>
              <a:gs pos="62683">
                <a:srgbClr val="9966FF"/>
              </a:gs>
              <a:gs pos="39544">
                <a:srgbClr val="CC66FF"/>
              </a:gs>
              <a:gs pos="0">
                <a:srgbClr val="FF0000"/>
              </a:gs>
              <a:gs pos="21000">
                <a:srgbClr val="FF3399"/>
              </a:gs>
              <a:gs pos="82000">
                <a:srgbClr val="66CCFF"/>
              </a:gs>
              <a:gs pos="100000">
                <a:srgbClr val="0070C0"/>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400" kern="0">
              <a:solidFill>
                <a:srgbClr val="000000"/>
              </a:solidFill>
            </a:endParaRPr>
          </a:p>
        </p:txBody>
      </p:sp>
      <p:sp>
        <p:nvSpPr>
          <p:cNvPr id="22" name="TextBox 21"/>
          <p:cNvSpPr txBox="1"/>
          <p:nvPr/>
        </p:nvSpPr>
        <p:spPr>
          <a:xfrm>
            <a:off x="161343" y="1257852"/>
            <a:ext cx="1612130" cy="307777"/>
          </a:xfrm>
          <a:prstGeom prst="rect">
            <a:avLst/>
          </a:prstGeom>
          <a:noFill/>
        </p:spPr>
        <p:txBody>
          <a:bodyPr wrap="square" rtlCol="0">
            <a:spAutoFit/>
          </a:bodyPr>
          <a:lstStyle/>
          <a:p>
            <a:pPr defTabSz="914400">
              <a:defRPr/>
            </a:pPr>
            <a:r>
              <a:rPr lang="en-US" sz="1400" b="1" kern="0">
                <a:solidFill>
                  <a:srgbClr val="000000"/>
                </a:solidFill>
              </a:rPr>
              <a:t>Depression</a:t>
            </a:r>
          </a:p>
        </p:txBody>
      </p:sp>
      <p:sp>
        <p:nvSpPr>
          <p:cNvPr id="24" name="TextBox 23"/>
          <p:cNvSpPr txBox="1"/>
          <p:nvPr/>
        </p:nvSpPr>
        <p:spPr>
          <a:xfrm>
            <a:off x="5457907" y="1268014"/>
            <a:ext cx="1342345" cy="523220"/>
          </a:xfrm>
          <a:prstGeom prst="rect">
            <a:avLst/>
          </a:prstGeom>
          <a:noFill/>
        </p:spPr>
        <p:txBody>
          <a:bodyPr wrap="square" rtlCol="0">
            <a:spAutoFit/>
          </a:bodyPr>
          <a:lstStyle/>
          <a:p>
            <a:pPr algn="ctr" defTabSz="914400">
              <a:defRPr/>
            </a:pPr>
            <a:r>
              <a:rPr lang="en-US" sz="1400" b="1" kern="0">
                <a:solidFill>
                  <a:srgbClr val="000000"/>
                </a:solidFill>
              </a:rPr>
              <a:t>Mixed</a:t>
            </a:r>
          </a:p>
          <a:p>
            <a:pPr algn="ctr" defTabSz="914400">
              <a:defRPr/>
            </a:pPr>
            <a:r>
              <a:rPr lang="en-US" sz="1400" b="1" kern="0">
                <a:solidFill>
                  <a:srgbClr val="000000"/>
                </a:solidFill>
              </a:rPr>
              <a:t>states</a:t>
            </a:r>
          </a:p>
        </p:txBody>
      </p:sp>
      <p:sp>
        <p:nvSpPr>
          <p:cNvPr id="25" name="TextBox 24"/>
          <p:cNvSpPr txBox="1"/>
          <p:nvPr/>
        </p:nvSpPr>
        <p:spPr>
          <a:xfrm>
            <a:off x="7584345" y="1257851"/>
            <a:ext cx="3486489" cy="523220"/>
          </a:xfrm>
          <a:prstGeom prst="rect">
            <a:avLst/>
          </a:prstGeom>
          <a:noFill/>
        </p:spPr>
        <p:txBody>
          <a:bodyPr wrap="square" rtlCol="0">
            <a:spAutoFit/>
          </a:bodyPr>
          <a:lstStyle/>
          <a:p>
            <a:pPr algn="ctr" defTabSz="914400">
              <a:defRPr/>
            </a:pPr>
            <a:r>
              <a:rPr lang="en-US" sz="1400" b="1" kern="0">
                <a:solidFill>
                  <a:srgbClr val="000000"/>
                </a:solidFill>
              </a:rPr>
              <a:t>Mania with </a:t>
            </a:r>
          </a:p>
          <a:p>
            <a:pPr algn="ctr" defTabSz="914400">
              <a:defRPr/>
            </a:pPr>
            <a:r>
              <a:rPr lang="en-US" sz="1400" b="1" kern="0">
                <a:solidFill>
                  <a:srgbClr val="000000"/>
                </a:solidFill>
              </a:rPr>
              <a:t>subsyndromal depression</a:t>
            </a:r>
          </a:p>
        </p:txBody>
      </p:sp>
      <p:sp>
        <p:nvSpPr>
          <p:cNvPr id="26" name="TextBox 25"/>
          <p:cNvSpPr txBox="1"/>
          <p:nvPr/>
        </p:nvSpPr>
        <p:spPr>
          <a:xfrm>
            <a:off x="1540585" y="1257851"/>
            <a:ext cx="3317766" cy="523220"/>
          </a:xfrm>
          <a:prstGeom prst="rect">
            <a:avLst/>
          </a:prstGeom>
          <a:noFill/>
        </p:spPr>
        <p:txBody>
          <a:bodyPr wrap="square" rtlCol="0">
            <a:spAutoFit/>
          </a:bodyPr>
          <a:lstStyle/>
          <a:p>
            <a:pPr algn="ctr" defTabSz="914400">
              <a:defRPr/>
            </a:pPr>
            <a:r>
              <a:rPr lang="en-US" sz="1400" b="1" kern="0">
                <a:solidFill>
                  <a:srgbClr val="000000"/>
                </a:solidFill>
              </a:rPr>
              <a:t>Depression with </a:t>
            </a:r>
          </a:p>
          <a:p>
            <a:pPr algn="ctr" defTabSz="914400">
              <a:defRPr/>
            </a:pPr>
            <a:r>
              <a:rPr lang="en-US" sz="1400" b="1" kern="0">
                <a:solidFill>
                  <a:srgbClr val="000000"/>
                </a:solidFill>
              </a:rPr>
              <a:t>subsyndromal mania</a:t>
            </a:r>
          </a:p>
        </p:txBody>
      </p:sp>
      <p:grpSp>
        <p:nvGrpSpPr>
          <p:cNvPr id="27" name="Group 26"/>
          <p:cNvGrpSpPr/>
          <p:nvPr/>
        </p:nvGrpSpPr>
        <p:grpSpPr>
          <a:xfrm>
            <a:off x="174556" y="1781809"/>
            <a:ext cx="5933955" cy="751562"/>
            <a:chOff x="225954" y="3495758"/>
            <a:chExt cx="4365320" cy="751562"/>
          </a:xfrm>
        </p:grpSpPr>
        <p:sp>
          <p:nvSpPr>
            <p:cNvPr id="28" name="Striped Right Arrow 27"/>
            <p:cNvSpPr/>
            <p:nvPr/>
          </p:nvSpPr>
          <p:spPr>
            <a:xfrm>
              <a:off x="225954" y="3495758"/>
              <a:ext cx="4365320" cy="751562"/>
            </a:xfrm>
            <a:prstGeom prst="stripedRightArrow">
              <a:avLst>
                <a:gd name="adj1" fmla="val 46667"/>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400" kern="0">
                <a:solidFill>
                  <a:srgbClr val="000000"/>
                </a:solidFill>
              </a:endParaRPr>
            </a:p>
          </p:txBody>
        </p:sp>
        <p:sp>
          <p:nvSpPr>
            <p:cNvPr id="31" name="TextBox 30"/>
            <p:cNvSpPr txBox="1"/>
            <p:nvPr/>
          </p:nvSpPr>
          <p:spPr>
            <a:xfrm>
              <a:off x="508342" y="3704710"/>
              <a:ext cx="3318912" cy="307777"/>
            </a:xfrm>
            <a:prstGeom prst="rect">
              <a:avLst/>
            </a:prstGeom>
            <a:noFill/>
          </p:spPr>
          <p:txBody>
            <a:bodyPr wrap="none" rtlCol="0">
              <a:spAutoFit/>
            </a:bodyPr>
            <a:lstStyle/>
            <a:p>
              <a:pPr defTabSz="914400">
                <a:defRPr/>
              </a:pPr>
              <a:r>
                <a:rPr lang="en-US" sz="1400" i="1" kern="0">
                  <a:solidFill>
                    <a:srgbClr val="000000"/>
                  </a:solidFill>
                </a:rPr>
                <a:t>Increasing #/severity of manic symptoms</a:t>
              </a:r>
            </a:p>
          </p:txBody>
        </p:sp>
      </p:grpSp>
      <p:cxnSp>
        <p:nvCxnSpPr>
          <p:cNvPr id="32" name="Straight Connector 31"/>
          <p:cNvCxnSpPr>
            <a:stCxn id="21" idx="2"/>
          </p:cNvCxnSpPr>
          <p:nvPr/>
        </p:nvCxnSpPr>
        <p:spPr>
          <a:xfrm flipH="1" flipV="1">
            <a:off x="6097261" y="1867453"/>
            <a:ext cx="13562" cy="688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6108511" y="1783897"/>
            <a:ext cx="5939331" cy="751562"/>
            <a:chOff x="4624668" y="3497846"/>
            <a:chExt cx="4331927" cy="751562"/>
          </a:xfrm>
        </p:grpSpPr>
        <p:sp>
          <p:nvSpPr>
            <p:cNvPr id="34" name="Striped Right Arrow 33"/>
            <p:cNvSpPr/>
            <p:nvPr/>
          </p:nvSpPr>
          <p:spPr>
            <a:xfrm flipH="1">
              <a:off x="4624668" y="3497846"/>
              <a:ext cx="4331927" cy="751562"/>
            </a:xfrm>
            <a:prstGeom prst="strip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400" kern="0">
                <a:solidFill>
                  <a:srgbClr val="000000"/>
                </a:solidFill>
              </a:endParaRPr>
            </a:p>
          </p:txBody>
        </p:sp>
        <p:sp>
          <p:nvSpPr>
            <p:cNvPr id="35" name="TextBox 34"/>
            <p:cNvSpPr txBox="1"/>
            <p:nvPr/>
          </p:nvSpPr>
          <p:spPr>
            <a:xfrm>
              <a:off x="4994738" y="3706798"/>
              <a:ext cx="3695602" cy="307777"/>
            </a:xfrm>
            <a:prstGeom prst="rect">
              <a:avLst/>
            </a:prstGeom>
            <a:noFill/>
          </p:spPr>
          <p:txBody>
            <a:bodyPr wrap="none" rtlCol="0">
              <a:spAutoFit/>
            </a:bodyPr>
            <a:lstStyle/>
            <a:p>
              <a:pPr defTabSz="914400">
                <a:defRPr/>
              </a:pPr>
              <a:r>
                <a:rPr lang="en-US" sz="1400" i="1" kern="0">
                  <a:solidFill>
                    <a:srgbClr val="000000"/>
                  </a:solidFill>
                </a:rPr>
                <a:t>Increasing #/severity of depressive symptoms</a:t>
              </a:r>
            </a:p>
          </p:txBody>
        </p:sp>
      </p:grpSp>
      <p:sp>
        <p:nvSpPr>
          <p:cNvPr id="36" name="TextBox 35"/>
          <p:cNvSpPr txBox="1"/>
          <p:nvPr/>
        </p:nvSpPr>
        <p:spPr>
          <a:xfrm>
            <a:off x="10914005" y="1257852"/>
            <a:ext cx="1142387" cy="307777"/>
          </a:xfrm>
          <a:prstGeom prst="rect">
            <a:avLst/>
          </a:prstGeom>
          <a:noFill/>
        </p:spPr>
        <p:txBody>
          <a:bodyPr wrap="square" rtlCol="0">
            <a:spAutoFit/>
          </a:bodyPr>
          <a:lstStyle/>
          <a:p>
            <a:pPr algn="r" defTabSz="914400">
              <a:defRPr/>
            </a:pPr>
            <a:r>
              <a:rPr lang="en-US" sz="1400" b="1" kern="0">
                <a:solidFill>
                  <a:srgbClr val="000000"/>
                </a:solidFill>
              </a:rPr>
              <a:t>Mania</a:t>
            </a:r>
          </a:p>
        </p:txBody>
      </p:sp>
      <p:sp>
        <p:nvSpPr>
          <p:cNvPr id="17" name="Rectangle 16"/>
          <p:cNvSpPr/>
          <p:nvPr/>
        </p:nvSpPr>
        <p:spPr>
          <a:xfrm>
            <a:off x="162465" y="1266431"/>
            <a:ext cx="624559" cy="1302217"/>
          </a:xfrm>
          <a:prstGeom prst="rect">
            <a:avLst/>
          </a:prstGeom>
          <a:solidFill>
            <a:srgbClr val="0A0AFF">
              <a:alpha val="32157"/>
            </a:srgbClr>
          </a:solidFill>
          <a:ln w="381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a:solidFill>
                <a:sysClr val="windowText" lastClr="000000"/>
              </a:solidFill>
            </a:endParaRPr>
          </a:p>
        </p:txBody>
      </p:sp>
      <p:sp>
        <p:nvSpPr>
          <p:cNvPr id="3" name="Footer Placeholder 2">
            <a:extLst>
              <a:ext uri="{FF2B5EF4-FFF2-40B4-BE49-F238E27FC236}">
                <a16:creationId xmlns:a16="http://schemas.microsoft.com/office/drawing/2014/main" id="{D8526C93-DC65-0C0A-E812-6311C9D58CB9}"/>
              </a:ext>
            </a:extLst>
          </p:cNvPr>
          <p:cNvSpPr>
            <a:spLocks noGrp="1"/>
          </p:cNvSpPr>
          <p:nvPr>
            <p:ph type="ftr" sz="quarter" idx="3"/>
          </p:nvPr>
        </p:nvSpPr>
        <p:spPr/>
        <p:txBody>
          <a:bodyPr/>
          <a:lstStyle/>
          <a:p>
            <a:r>
              <a:rPr lang="fr-FR" dirty="0"/>
              <a:t>Stahl et al. </a:t>
            </a:r>
            <a:r>
              <a:rPr lang="fr-FR" i="1" dirty="0" err="1"/>
              <a:t>CNS</a:t>
            </a:r>
            <a:r>
              <a:rPr lang="fr-FR" i="1" dirty="0"/>
              <a:t> </a:t>
            </a:r>
            <a:r>
              <a:rPr lang="fr-FR" i="1" dirty="0" err="1"/>
              <a:t>Spectr</a:t>
            </a:r>
            <a:r>
              <a:rPr lang="fr-FR" i="1" dirty="0"/>
              <a:t>. </a:t>
            </a:r>
            <a:r>
              <a:rPr lang="fr-FR" dirty="0"/>
              <a:t>2017;22(2):203-19.</a:t>
            </a:r>
          </a:p>
        </p:txBody>
      </p:sp>
    </p:spTree>
    <p:extLst>
      <p:ext uri="{BB962C8B-B14F-4D97-AF65-F5344CB8AC3E}">
        <p14:creationId xmlns:p14="http://schemas.microsoft.com/office/powerpoint/2010/main" val="104508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own Arrow Callout 11"/>
          <p:cNvSpPr/>
          <p:nvPr/>
        </p:nvSpPr>
        <p:spPr>
          <a:xfrm flipV="1">
            <a:off x="166813" y="2501798"/>
            <a:ext cx="610815" cy="3301940"/>
          </a:xfrm>
          <a:prstGeom prst="rtTriangle">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a:solidFill>
                <a:sysClr val="windowText" lastClr="000000"/>
              </a:solidFill>
            </a:endParaRPr>
          </a:p>
        </p:txBody>
      </p:sp>
      <p:sp>
        <p:nvSpPr>
          <p:cNvPr id="11" name="Down Arrow Callout 10"/>
          <p:cNvSpPr/>
          <p:nvPr/>
        </p:nvSpPr>
        <p:spPr>
          <a:xfrm flipH="1" flipV="1">
            <a:off x="624013" y="2570734"/>
            <a:ext cx="11423828" cy="2242681"/>
          </a:xfrm>
          <a:prstGeom prst="triangle">
            <a:avLst>
              <a:gd name="adj" fmla="val 51410"/>
            </a:avLst>
          </a:prstGeom>
          <a:solidFill>
            <a:srgbClr val="CC66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a:solidFill>
                <a:sysClr val="windowText" lastClr="000000"/>
              </a:solidFill>
            </a:endParaRPr>
          </a:p>
        </p:txBody>
      </p:sp>
      <p:sp>
        <p:nvSpPr>
          <p:cNvPr id="10" name="Down Arrow Callout 9"/>
          <p:cNvSpPr/>
          <p:nvPr/>
        </p:nvSpPr>
        <p:spPr>
          <a:xfrm flipH="1" flipV="1">
            <a:off x="5572874" y="2463180"/>
            <a:ext cx="6474966" cy="1490151"/>
          </a:xfrm>
          <a:prstGeom prst="triangle">
            <a:avLst>
              <a:gd name="adj" fmla="val 303"/>
            </a:avLst>
          </a:prstGeom>
          <a:solidFill>
            <a:srgbClr val="FF66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a:solidFill>
                <a:sysClr val="windowText" lastClr="000000"/>
              </a:solidFill>
            </a:endParaRPr>
          </a:p>
        </p:txBody>
      </p:sp>
      <p:sp>
        <p:nvSpPr>
          <p:cNvPr id="13" name="Rounded Rectangle 12"/>
          <p:cNvSpPr/>
          <p:nvPr/>
        </p:nvSpPr>
        <p:spPr>
          <a:xfrm>
            <a:off x="166814" y="5375748"/>
            <a:ext cx="1764088" cy="914400"/>
          </a:xfrm>
          <a:prstGeom prst="round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1600" b="1" kern="0">
                <a:solidFill>
                  <a:schemeClr val="bg1"/>
                </a:solidFill>
              </a:rPr>
              <a:t>Antidepressant</a:t>
            </a:r>
          </a:p>
        </p:txBody>
      </p:sp>
      <p:sp>
        <p:nvSpPr>
          <p:cNvPr id="14" name="Rounded Rectangle 13"/>
          <p:cNvSpPr/>
          <p:nvPr/>
        </p:nvSpPr>
        <p:spPr>
          <a:xfrm>
            <a:off x="10263587" y="3899016"/>
            <a:ext cx="1764088" cy="914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1600" b="1" kern="0">
                <a:solidFill>
                  <a:schemeClr val="bg1"/>
                </a:solidFill>
              </a:rPr>
              <a:t>Mood stabilizer</a:t>
            </a:r>
          </a:p>
        </p:txBody>
      </p:sp>
      <p:sp>
        <p:nvSpPr>
          <p:cNvPr id="15" name="Rounded Rectangle 14"/>
          <p:cNvSpPr/>
          <p:nvPr/>
        </p:nvSpPr>
        <p:spPr>
          <a:xfrm>
            <a:off x="4668789" y="4689948"/>
            <a:ext cx="3124200" cy="914400"/>
          </a:xfrm>
          <a:prstGeom prst="roundRect">
            <a:avLst/>
          </a:prstGeom>
          <a:solidFill>
            <a:srgbClr val="6F519A"/>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1600" b="1" kern="0">
                <a:solidFill>
                  <a:schemeClr val="bg1"/>
                </a:solidFill>
              </a:rPr>
              <a:t>Second Generation </a:t>
            </a:r>
          </a:p>
          <a:p>
            <a:pPr algn="ctr" defTabSz="914400">
              <a:defRPr/>
            </a:pPr>
            <a:r>
              <a:rPr lang="en-US" sz="1600" b="1" kern="0">
                <a:solidFill>
                  <a:schemeClr val="bg1"/>
                </a:solidFill>
              </a:rPr>
              <a:t>Antipsychotics</a:t>
            </a:r>
          </a:p>
        </p:txBody>
      </p:sp>
      <p:sp>
        <p:nvSpPr>
          <p:cNvPr id="2" name="Title 1">
            <a:extLst>
              <a:ext uri="{FF2B5EF4-FFF2-40B4-BE49-F238E27FC236}">
                <a16:creationId xmlns:a16="http://schemas.microsoft.com/office/drawing/2014/main" id="{B5965833-181D-4BED-80AE-B9EC1E6A2CDD}"/>
              </a:ext>
            </a:extLst>
          </p:cNvPr>
          <p:cNvSpPr>
            <a:spLocks noGrp="1"/>
          </p:cNvSpPr>
          <p:nvPr>
            <p:ph type="title"/>
          </p:nvPr>
        </p:nvSpPr>
        <p:spPr/>
        <p:txBody>
          <a:bodyPr>
            <a:normAutofit/>
          </a:bodyPr>
          <a:lstStyle/>
          <a:p>
            <a:r>
              <a:rPr lang="en-US" sz="2800" dirty="0"/>
              <a:t>Bipolar Spectrum-Based First-Line Monotherapy Treatment Recommendations</a:t>
            </a:r>
          </a:p>
        </p:txBody>
      </p:sp>
      <p:sp>
        <p:nvSpPr>
          <p:cNvPr id="21" name="Rectangle 20"/>
          <p:cNvSpPr/>
          <p:nvPr/>
        </p:nvSpPr>
        <p:spPr>
          <a:xfrm>
            <a:off x="148281" y="1257852"/>
            <a:ext cx="11925083" cy="1298497"/>
          </a:xfrm>
          <a:prstGeom prst="rect">
            <a:avLst/>
          </a:prstGeom>
          <a:gradFill flip="none" rotWithShape="1">
            <a:gsLst>
              <a:gs pos="62683">
                <a:srgbClr val="9966FF"/>
              </a:gs>
              <a:gs pos="39544">
                <a:srgbClr val="CC66FF"/>
              </a:gs>
              <a:gs pos="0">
                <a:srgbClr val="FF0000"/>
              </a:gs>
              <a:gs pos="21000">
                <a:srgbClr val="FF3399"/>
              </a:gs>
              <a:gs pos="82000">
                <a:srgbClr val="66CCFF"/>
              </a:gs>
              <a:gs pos="100000">
                <a:srgbClr val="0070C0"/>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400" kern="0">
              <a:solidFill>
                <a:srgbClr val="000000"/>
              </a:solidFill>
            </a:endParaRPr>
          </a:p>
        </p:txBody>
      </p:sp>
      <p:sp>
        <p:nvSpPr>
          <p:cNvPr id="22" name="TextBox 21"/>
          <p:cNvSpPr txBox="1"/>
          <p:nvPr/>
        </p:nvSpPr>
        <p:spPr>
          <a:xfrm>
            <a:off x="161343" y="1257852"/>
            <a:ext cx="1612130" cy="307777"/>
          </a:xfrm>
          <a:prstGeom prst="rect">
            <a:avLst/>
          </a:prstGeom>
          <a:noFill/>
        </p:spPr>
        <p:txBody>
          <a:bodyPr wrap="square" rtlCol="0">
            <a:spAutoFit/>
          </a:bodyPr>
          <a:lstStyle/>
          <a:p>
            <a:pPr defTabSz="914400">
              <a:defRPr/>
            </a:pPr>
            <a:r>
              <a:rPr lang="en-US" sz="1400" b="1" kern="0">
                <a:solidFill>
                  <a:srgbClr val="000000"/>
                </a:solidFill>
              </a:rPr>
              <a:t>Depression</a:t>
            </a:r>
          </a:p>
        </p:txBody>
      </p:sp>
      <p:sp>
        <p:nvSpPr>
          <p:cNvPr id="24" name="TextBox 23"/>
          <p:cNvSpPr txBox="1"/>
          <p:nvPr/>
        </p:nvSpPr>
        <p:spPr>
          <a:xfrm>
            <a:off x="5457907" y="1268014"/>
            <a:ext cx="1342345" cy="523220"/>
          </a:xfrm>
          <a:prstGeom prst="rect">
            <a:avLst/>
          </a:prstGeom>
          <a:noFill/>
        </p:spPr>
        <p:txBody>
          <a:bodyPr wrap="square" rtlCol="0">
            <a:spAutoFit/>
          </a:bodyPr>
          <a:lstStyle/>
          <a:p>
            <a:pPr algn="ctr" defTabSz="914400">
              <a:defRPr/>
            </a:pPr>
            <a:r>
              <a:rPr lang="en-US" sz="1400" b="1" kern="0">
                <a:solidFill>
                  <a:srgbClr val="000000"/>
                </a:solidFill>
              </a:rPr>
              <a:t>Mixed</a:t>
            </a:r>
          </a:p>
          <a:p>
            <a:pPr algn="ctr" defTabSz="914400">
              <a:defRPr/>
            </a:pPr>
            <a:r>
              <a:rPr lang="en-US" sz="1400" b="1" kern="0">
                <a:solidFill>
                  <a:srgbClr val="000000"/>
                </a:solidFill>
              </a:rPr>
              <a:t>states</a:t>
            </a:r>
          </a:p>
        </p:txBody>
      </p:sp>
      <p:sp>
        <p:nvSpPr>
          <p:cNvPr id="25" name="TextBox 24"/>
          <p:cNvSpPr txBox="1"/>
          <p:nvPr/>
        </p:nvSpPr>
        <p:spPr>
          <a:xfrm>
            <a:off x="7584345" y="1257851"/>
            <a:ext cx="3486489" cy="523220"/>
          </a:xfrm>
          <a:prstGeom prst="rect">
            <a:avLst/>
          </a:prstGeom>
          <a:noFill/>
        </p:spPr>
        <p:txBody>
          <a:bodyPr wrap="square" rtlCol="0">
            <a:spAutoFit/>
          </a:bodyPr>
          <a:lstStyle/>
          <a:p>
            <a:pPr algn="ctr" defTabSz="914400">
              <a:defRPr/>
            </a:pPr>
            <a:r>
              <a:rPr lang="en-US" sz="1400" b="1" kern="0">
                <a:solidFill>
                  <a:srgbClr val="000000"/>
                </a:solidFill>
              </a:rPr>
              <a:t>Mania with </a:t>
            </a:r>
          </a:p>
          <a:p>
            <a:pPr algn="ctr" defTabSz="914400">
              <a:defRPr/>
            </a:pPr>
            <a:r>
              <a:rPr lang="en-US" sz="1400" b="1" kern="0">
                <a:solidFill>
                  <a:srgbClr val="000000"/>
                </a:solidFill>
              </a:rPr>
              <a:t>subsyndromal depression</a:t>
            </a:r>
          </a:p>
        </p:txBody>
      </p:sp>
      <p:sp>
        <p:nvSpPr>
          <p:cNvPr id="26" name="TextBox 25"/>
          <p:cNvSpPr txBox="1"/>
          <p:nvPr/>
        </p:nvSpPr>
        <p:spPr>
          <a:xfrm>
            <a:off x="1540585" y="1257851"/>
            <a:ext cx="3317766" cy="523220"/>
          </a:xfrm>
          <a:prstGeom prst="rect">
            <a:avLst/>
          </a:prstGeom>
          <a:noFill/>
        </p:spPr>
        <p:txBody>
          <a:bodyPr wrap="square" rtlCol="0">
            <a:spAutoFit/>
          </a:bodyPr>
          <a:lstStyle/>
          <a:p>
            <a:pPr algn="ctr" defTabSz="914400">
              <a:defRPr/>
            </a:pPr>
            <a:r>
              <a:rPr lang="en-US" sz="1400" b="1" kern="0">
                <a:solidFill>
                  <a:srgbClr val="000000"/>
                </a:solidFill>
              </a:rPr>
              <a:t>Depression with </a:t>
            </a:r>
          </a:p>
          <a:p>
            <a:pPr algn="ctr" defTabSz="914400">
              <a:defRPr/>
            </a:pPr>
            <a:r>
              <a:rPr lang="en-US" sz="1400" b="1" kern="0">
                <a:solidFill>
                  <a:srgbClr val="000000"/>
                </a:solidFill>
              </a:rPr>
              <a:t>subsyndromal mania</a:t>
            </a:r>
          </a:p>
        </p:txBody>
      </p:sp>
      <p:grpSp>
        <p:nvGrpSpPr>
          <p:cNvPr id="27" name="Group 26"/>
          <p:cNvGrpSpPr/>
          <p:nvPr/>
        </p:nvGrpSpPr>
        <p:grpSpPr>
          <a:xfrm>
            <a:off x="174556" y="1781809"/>
            <a:ext cx="5933955" cy="751562"/>
            <a:chOff x="225954" y="3495758"/>
            <a:chExt cx="4365320" cy="751562"/>
          </a:xfrm>
        </p:grpSpPr>
        <p:sp>
          <p:nvSpPr>
            <p:cNvPr id="28" name="Striped Right Arrow 27"/>
            <p:cNvSpPr/>
            <p:nvPr/>
          </p:nvSpPr>
          <p:spPr>
            <a:xfrm>
              <a:off x="225954" y="3495758"/>
              <a:ext cx="4365320" cy="751562"/>
            </a:xfrm>
            <a:prstGeom prst="stripedRightArrow">
              <a:avLst>
                <a:gd name="adj1" fmla="val 46667"/>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400" kern="0">
                <a:solidFill>
                  <a:srgbClr val="000000"/>
                </a:solidFill>
              </a:endParaRPr>
            </a:p>
          </p:txBody>
        </p:sp>
        <p:sp>
          <p:nvSpPr>
            <p:cNvPr id="31" name="TextBox 30"/>
            <p:cNvSpPr txBox="1"/>
            <p:nvPr/>
          </p:nvSpPr>
          <p:spPr>
            <a:xfrm>
              <a:off x="508342" y="3704710"/>
              <a:ext cx="3318912" cy="307777"/>
            </a:xfrm>
            <a:prstGeom prst="rect">
              <a:avLst/>
            </a:prstGeom>
            <a:noFill/>
          </p:spPr>
          <p:txBody>
            <a:bodyPr wrap="none" rtlCol="0">
              <a:spAutoFit/>
            </a:bodyPr>
            <a:lstStyle/>
            <a:p>
              <a:pPr defTabSz="914400">
                <a:defRPr/>
              </a:pPr>
              <a:r>
                <a:rPr lang="en-US" sz="1400" i="1" kern="0">
                  <a:solidFill>
                    <a:srgbClr val="000000"/>
                  </a:solidFill>
                </a:rPr>
                <a:t>Increasing #/severity of manic symptoms</a:t>
              </a:r>
            </a:p>
          </p:txBody>
        </p:sp>
      </p:grpSp>
      <p:cxnSp>
        <p:nvCxnSpPr>
          <p:cNvPr id="32" name="Straight Connector 31"/>
          <p:cNvCxnSpPr>
            <a:stCxn id="21" idx="2"/>
          </p:cNvCxnSpPr>
          <p:nvPr/>
        </p:nvCxnSpPr>
        <p:spPr>
          <a:xfrm flipH="1" flipV="1">
            <a:off x="6097261" y="1867453"/>
            <a:ext cx="13562" cy="688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6108511" y="1783897"/>
            <a:ext cx="5939331" cy="751562"/>
            <a:chOff x="4624668" y="3497846"/>
            <a:chExt cx="4331927" cy="751562"/>
          </a:xfrm>
        </p:grpSpPr>
        <p:sp>
          <p:nvSpPr>
            <p:cNvPr id="34" name="Striped Right Arrow 33"/>
            <p:cNvSpPr/>
            <p:nvPr/>
          </p:nvSpPr>
          <p:spPr>
            <a:xfrm flipH="1">
              <a:off x="4624668" y="3497846"/>
              <a:ext cx="4331927" cy="751562"/>
            </a:xfrm>
            <a:prstGeom prst="strip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400" kern="0">
                <a:solidFill>
                  <a:srgbClr val="000000"/>
                </a:solidFill>
              </a:endParaRPr>
            </a:p>
          </p:txBody>
        </p:sp>
        <p:sp>
          <p:nvSpPr>
            <p:cNvPr id="35" name="TextBox 34"/>
            <p:cNvSpPr txBox="1"/>
            <p:nvPr/>
          </p:nvSpPr>
          <p:spPr>
            <a:xfrm>
              <a:off x="4994738" y="3706798"/>
              <a:ext cx="3695602" cy="307777"/>
            </a:xfrm>
            <a:prstGeom prst="rect">
              <a:avLst/>
            </a:prstGeom>
            <a:noFill/>
          </p:spPr>
          <p:txBody>
            <a:bodyPr wrap="none" rtlCol="0">
              <a:spAutoFit/>
            </a:bodyPr>
            <a:lstStyle/>
            <a:p>
              <a:pPr defTabSz="914400">
                <a:defRPr/>
              </a:pPr>
              <a:r>
                <a:rPr lang="en-US" sz="1400" i="1" kern="0">
                  <a:solidFill>
                    <a:srgbClr val="000000"/>
                  </a:solidFill>
                </a:rPr>
                <a:t>Increasing #/severity of depressive symptoms</a:t>
              </a:r>
            </a:p>
          </p:txBody>
        </p:sp>
      </p:grpSp>
      <p:sp>
        <p:nvSpPr>
          <p:cNvPr id="36" name="TextBox 35"/>
          <p:cNvSpPr txBox="1"/>
          <p:nvPr/>
        </p:nvSpPr>
        <p:spPr>
          <a:xfrm>
            <a:off x="10914005" y="1257852"/>
            <a:ext cx="1142387" cy="307777"/>
          </a:xfrm>
          <a:prstGeom prst="rect">
            <a:avLst/>
          </a:prstGeom>
          <a:noFill/>
        </p:spPr>
        <p:txBody>
          <a:bodyPr wrap="square" rtlCol="0">
            <a:spAutoFit/>
          </a:bodyPr>
          <a:lstStyle/>
          <a:p>
            <a:pPr algn="r" defTabSz="914400">
              <a:defRPr/>
            </a:pPr>
            <a:r>
              <a:rPr lang="en-US" sz="1400" b="1" kern="0">
                <a:solidFill>
                  <a:srgbClr val="000000"/>
                </a:solidFill>
              </a:rPr>
              <a:t>Mania</a:t>
            </a:r>
          </a:p>
        </p:txBody>
      </p:sp>
      <p:sp>
        <p:nvSpPr>
          <p:cNvPr id="17" name="Rectangle 16"/>
          <p:cNvSpPr/>
          <p:nvPr/>
        </p:nvSpPr>
        <p:spPr>
          <a:xfrm>
            <a:off x="162465" y="1266431"/>
            <a:ext cx="624559" cy="1302217"/>
          </a:xfrm>
          <a:prstGeom prst="rect">
            <a:avLst/>
          </a:prstGeom>
          <a:solidFill>
            <a:srgbClr val="0A0AFF">
              <a:alpha val="32157"/>
            </a:srgbClr>
          </a:solidFill>
          <a:ln w="381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a:solidFill>
                <a:sysClr val="windowText" lastClr="000000"/>
              </a:solidFill>
            </a:endParaRPr>
          </a:p>
        </p:txBody>
      </p:sp>
      <p:sp>
        <p:nvSpPr>
          <p:cNvPr id="37" name="TextBox 36"/>
          <p:cNvSpPr txBox="1"/>
          <p:nvPr/>
        </p:nvSpPr>
        <p:spPr>
          <a:xfrm>
            <a:off x="14414" y="3348932"/>
            <a:ext cx="2469294" cy="1815882"/>
          </a:xfrm>
          <a:prstGeom prst="rect">
            <a:avLst/>
          </a:prstGeom>
          <a:noFill/>
        </p:spPr>
        <p:txBody>
          <a:bodyPr wrap="square" rtlCol="0">
            <a:spAutoFit/>
          </a:bodyPr>
          <a:lstStyle/>
          <a:p>
            <a:pPr algn="ctr" defTabSz="914400">
              <a:defRPr/>
            </a:pPr>
            <a:r>
              <a:rPr lang="en-US" sz="1600" i="1" kern="0">
                <a:solidFill>
                  <a:srgbClr val="000000"/>
                </a:solidFill>
              </a:rPr>
              <a:t>Only those patients with essentially </a:t>
            </a:r>
            <a:r>
              <a:rPr lang="en-US" sz="1600" b="1" i="1" kern="0">
                <a:solidFill>
                  <a:srgbClr val="000000"/>
                </a:solidFill>
              </a:rPr>
              <a:t>NO</a:t>
            </a:r>
            <a:r>
              <a:rPr lang="en-US" sz="1600" i="1" kern="0">
                <a:solidFill>
                  <a:srgbClr val="000000"/>
                </a:solidFill>
              </a:rPr>
              <a:t> symptoms of (hypo)mania should be considered for antidepressant monotherapy</a:t>
            </a:r>
          </a:p>
        </p:txBody>
      </p:sp>
      <p:cxnSp>
        <p:nvCxnSpPr>
          <p:cNvPr id="51" name="Curved Connector 50"/>
          <p:cNvCxnSpPr/>
          <p:nvPr/>
        </p:nvCxnSpPr>
        <p:spPr>
          <a:xfrm rot="10800000">
            <a:off x="330702" y="2564927"/>
            <a:ext cx="446926" cy="769666"/>
          </a:xfrm>
          <a:prstGeom prst="curvedConnector2">
            <a:avLst/>
          </a:prstGeom>
          <a:ln w="28575">
            <a:solidFill>
              <a:schemeClr val="bg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D8526C93-DC65-0C0A-E812-6311C9D58CB9}"/>
              </a:ext>
            </a:extLst>
          </p:cNvPr>
          <p:cNvSpPr>
            <a:spLocks noGrp="1"/>
          </p:cNvSpPr>
          <p:nvPr>
            <p:ph type="ftr" sz="quarter" idx="3"/>
          </p:nvPr>
        </p:nvSpPr>
        <p:spPr/>
        <p:txBody>
          <a:bodyPr/>
          <a:lstStyle/>
          <a:p>
            <a:r>
              <a:rPr lang="fr-FR" dirty="0"/>
              <a:t>Stahl et al. </a:t>
            </a:r>
            <a:r>
              <a:rPr lang="fr-FR" i="1" dirty="0" err="1"/>
              <a:t>CNS</a:t>
            </a:r>
            <a:r>
              <a:rPr lang="fr-FR" i="1" dirty="0"/>
              <a:t> </a:t>
            </a:r>
            <a:r>
              <a:rPr lang="fr-FR" i="1" dirty="0" err="1"/>
              <a:t>Spectr</a:t>
            </a:r>
            <a:r>
              <a:rPr lang="fr-FR" i="1" dirty="0"/>
              <a:t>. </a:t>
            </a:r>
            <a:r>
              <a:rPr lang="fr-FR" dirty="0"/>
              <a:t>2017;22(2):203-19.</a:t>
            </a:r>
          </a:p>
        </p:txBody>
      </p:sp>
    </p:spTree>
    <p:extLst>
      <p:ext uri="{BB962C8B-B14F-4D97-AF65-F5344CB8AC3E}">
        <p14:creationId xmlns:p14="http://schemas.microsoft.com/office/powerpoint/2010/main" val="485198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own Arrow Callout 11"/>
          <p:cNvSpPr/>
          <p:nvPr/>
        </p:nvSpPr>
        <p:spPr>
          <a:xfrm flipV="1">
            <a:off x="166813" y="2501798"/>
            <a:ext cx="610815" cy="3301940"/>
          </a:xfrm>
          <a:prstGeom prst="rtTriangle">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a:solidFill>
                <a:sysClr val="windowText" lastClr="000000"/>
              </a:solidFill>
            </a:endParaRPr>
          </a:p>
        </p:txBody>
      </p:sp>
      <p:sp>
        <p:nvSpPr>
          <p:cNvPr id="11" name="Down Arrow Callout 10"/>
          <p:cNvSpPr/>
          <p:nvPr/>
        </p:nvSpPr>
        <p:spPr>
          <a:xfrm flipH="1" flipV="1">
            <a:off x="624013" y="2570734"/>
            <a:ext cx="11423828" cy="2242681"/>
          </a:xfrm>
          <a:prstGeom prst="triangle">
            <a:avLst>
              <a:gd name="adj" fmla="val 51410"/>
            </a:avLst>
          </a:prstGeom>
          <a:solidFill>
            <a:srgbClr val="CC66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a:solidFill>
                <a:sysClr val="windowText" lastClr="000000"/>
              </a:solidFill>
            </a:endParaRPr>
          </a:p>
        </p:txBody>
      </p:sp>
      <p:sp>
        <p:nvSpPr>
          <p:cNvPr id="10" name="Down Arrow Callout 9"/>
          <p:cNvSpPr/>
          <p:nvPr/>
        </p:nvSpPr>
        <p:spPr>
          <a:xfrm flipH="1" flipV="1">
            <a:off x="5572874" y="2463180"/>
            <a:ext cx="6474966" cy="1490151"/>
          </a:xfrm>
          <a:prstGeom prst="triangle">
            <a:avLst>
              <a:gd name="adj" fmla="val 303"/>
            </a:avLst>
          </a:prstGeom>
          <a:solidFill>
            <a:srgbClr val="FF66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a:solidFill>
                <a:sysClr val="windowText" lastClr="000000"/>
              </a:solidFill>
            </a:endParaRPr>
          </a:p>
        </p:txBody>
      </p:sp>
      <p:sp>
        <p:nvSpPr>
          <p:cNvPr id="13" name="Rounded Rectangle 12"/>
          <p:cNvSpPr/>
          <p:nvPr/>
        </p:nvSpPr>
        <p:spPr>
          <a:xfrm>
            <a:off x="166814" y="5375748"/>
            <a:ext cx="1764088" cy="914400"/>
          </a:xfrm>
          <a:prstGeom prst="round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1600" b="1" kern="0">
                <a:solidFill>
                  <a:schemeClr val="bg1"/>
                </a:solidFill>
              </a:rPr>
              <a:t>Antidepressant</a:t>
            </a:r>
          </a:p>
        </p:txBody>
      </p:sp>
      <p:sp>
        <p:nvSpPr>
          <p:cNvPr id="14" name="Rounded Rectangle 13"/>
          <p:cNvSpPr/>
          <p:nvPr/>
        </p:nvSpPr>
        <p:spPr>
          <a:xfrm>
            <a:off x="10263587" y="3899016"/>
            <a:ext cx="1764088" cy="914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1600" b="1" kern="0">
                <a:solidFill>
                  <a:schemeClr val="bg1"/>
                </a:solidFill>
              </a:rPr>
              <a:t>Mood stabilizer</a:t>
            </a:r>
          </a:p>
        </p:txBody>
      </p:sp>
      <p:sp>
        <p:nvSpPr>
          <p:cNvPr id="15" name="Rounded Rectangle 14"/>
          <p:cNvSpPr/>
          <p:nvPr/>
        </p:nvSpPr>
        <p:spPr>
          <a:xfrm>
            <a:off x="4668789" y="4689948"/>
            <a:ext cx="3124200" cy="914400"/>
          </a:xfrm>
          <a:prstGeom prst="roundRect">
            <a:avLst/>
          </a:prstGeom>
          <a:solidFill>
            <a:srgbClr val="6F519A"/>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1600" b="1" kern="0">
                <a:solidFill>
                  <a:schemeClr val="bg1"/>
                </a:solidFill>
              </a:rPr>
              <a:t>Second Generation </a:t>
            </a:r>
          </a:p>
          <a:p>
            <a:pPr algn="ctr" defTabSz="914400">
              <a:defRPr/>
            </a:pPr>
            <a:r>
              <a:rPr lang="en-US" sz="1600" b="1" kern="0">
                <a:solidFill>
                  <a:schemeClr val="bg1"/>
                </a:solidFill>
              </a:rPr>
              <a:t>Antipsychotics</a:t>
            </a:r>
          </a:p>
        </p:txBody>
      </p:sp>
      <p:sp>
        <p:nvSpPr>
          <p:cNvPr id="2" name="Title 1">
            <a:extLst>
              <a:ext uri="{FF2B5EF4-FFF2-40B4-BE49-F238E27FC236}">
                <a16:creationId xmlns:a16="http://schemas.microsoft.com/office/drawing/2014/main" id="{B5965833-181D-4BED-80AE-B9EC1E6A2CDD}"/>
              </a:ext>
            </a:extLst>
          </p:cNvPr>
          <p:cNvSpPr>
            <a:spLocks noGrp="1"/>
          </p:cNvSpPr>
          <p:nvPr>
            <p:ph type="title"/>
          </p:nvPr>
        </p:nvSpPr>
        <p:spPr/>
        <p:txBody>
          <a:bodyPr>
            <a:normAutofit/>
          </a:bodyPr>
          <a:lstStyle/>
          <a:p>
            <a:r>
              <a:rPr lang="en-US" sz="2800" dirty="0"/>
              <a:t>Bipolar Spectrum-Based First-Line Monotherapy Treatment Recommendations</a:t>
            </a:r>
          </a:p>
        </p:txBody>
      </p:sp>
      <p:sp>
        <p:nvSpPr>
          <p:cNvPr id="21" name="Rectangle 20"/>
          <p:cNvSpPr/>
          <p:nvPr/>
        </p:nvSpPr>
        <p:spPr>
          <a:xfrm>
            <a:off x="148281" y="1257852"/>
            <a:ext cx="11925083" cy="1298497"/>
          </a:xfrm>
          <a:prstGeom prst="rect">
            <a:avLst/>
          </a:prstGeom>
          <a:gradFill flip="none" rotWithShape="1">
            <a:gsLst>
              <a:gs pos="62683">
                <a:srgbClr val="9966FF"/>
              </a:gs>
              <a:gs pos="39544">
                <a:srgbClr val="CC66FF"/>
              </a:gs>
              <a:gs pos="0">
                <a:srgbClr val="FF0000"/>
              </a:gs>
              <a:gs pos="21000">
                <a:srgbClr val="FF3399"/>
              </a:gs>
              <a:gs pos="82000">
                <a:srgbClr val="66CCFF"/>
              </a:gs>
              <a:gs pos="100000">
                <a:srgbClr val="0070C0"/>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400" kern="0">
              <a:solidFill>
                <a:srgbClr val="000000"/>
              </a:solidFill>
            </a:endParaRPr>
          </a:p>
        </p:txBody>
      </p:sp>
      <p:sp>
        <p:nvSpPr>
          <p:cNvPr id="22" name="TextBox 21"/>
          <p:cNvSpPr txBox="1"/>
          <p:nvPr/>
        </p:nvSpPr>
        <p:spPr>
          <a:xfrm>
            <a:off x="161343" y="1257852"/>
            <a:ext cx="1612130" cy="307777"/>
          </a:xfrm>
          <a:prstGeom prst="rect">
            <a:avLst/>
          </a:prstGeom>
          <a:noFill/>
        </p:spPr>
        <p:txBody>
          <a:bodyPr wrap="square" rtlCol="0">
            <a:spAutoFit/>
          </a:bodyPr>
          <a:lstStyle/>
          <a:p>
            <a:pPr defTabSz="914400">
              <a:defRPr/>
            </a:pPr>
            <a:r>
              <a:rPr lang="en-US" sz="1400" b="1" kern="0">
                <a:solidFill>
                  <a:srgbClr val="000000"/>
                </a:solidFill>
              </a:rPr>
              <a:t>Depression</a:t>
            </a:r>
          </a:p>
        </p:txBody>
      </p:sp>
      <p:sp>
        <p:nvSpPr>
          <p:cNvPr id="24" name="TextBox 23"/>
          <p:cNvSpPr txBox="1"/>
          <p:nvPr/>
        </p:nvSpPr>
        <p:spPr>
          <a:xfrm>
            <a:off x="5457907" y="1268014"/>
            <a:ext cx="1342345" cy="523220"/>
          </a:xfrm>
          <a:prstGeom prst="rect">
            <a:avLst/>
          </a:prstGeom>
          <a:noFill/>
        </p:spPr>
        <p:txBody>
          <a:bodyPr wrap="square" rtlCol="0">
            <a:spAutoFit/>
          </a:bodyPr>
          <a:lstStyle/>
          <a:p>
            <a:pPr algn="ctr" defTabSz="914400">
              <a:defRPr/>
            </a:pPr>
            <a:r>
              <a:rPr lang="en-US" sz="1400" b="1" kern="0">
                <a:solidFill>
                  <a:srgbClr val="000000"/>
                </a:solidFill>
              </a:rPr>
              <a:t>Mixed</a:t>
            </a:r>
          </a:p>
          <a:p>
            <a:pPr algn="ctr" defTabSz="914400">
              <a:defRPr/>
            </a:pPr>
            <a:r>
              <a:rPr lang="en-US" sz="1400" b="1" kern="0">
                <a:solidFill>
                  <a:srgbClr val="000000"/>
                </a:solidFill>
              </a:rPr>
              <a:t>states</a:t>
            </a:r>
          </a:p>
        </p:txBody>
      </p:sp>
      <p:sp>
        <p:nvSpPr>
          <p:cNvPr id="25" name="TextBox 24"/>
          <p:cNvSpPr txBox="1"/>
          <p:nvPr/>
        </p:nvSpPr>
        <p:spPr>
          <a:xfrm>
            <a:off x="7584345" y="1257851"/>
            <a:ext cx="3486489" cy="523220"/>
          </a:xfrm>
          <a:prstGeom prst="rect">
            <a:avLst/>
          </a:prstGeom>
          <a:noFill/>
        </p:spPr>
        <p:txBody>
          <a:bodyPr wrap="square" rtlCol="0">
            <a:spAutoFit/>
          </a:bodyPr>
          <a:lstStyle/>
          <a:p>
            <a:pPr algn="ctr" defTabSz="914400">
              <a:defRPr/>
            </a:pPr>
            <a:r>
              <a:rPr lang="en-US" sz="1400" b="1" kern="0">
                <a:solidFill>
                  <a:srgbClr val="000000"/>
                </a:solidFill>
              </a:rPr>
              <a:t>Mania with </a:t>
            </a:r>
          </a:p>
          <a:p>
            <a:pPr algn="ctr" defTabSz="914400">
              <a:defRPr/>
            </a:pPr>
            <a:r>
              <a:rPr lang="en-US" sz="1400" b="1" kern="0">
                <a:solidFill>
                  <a:srgbClr val="000000"/>
                </a:solidFill>
              </a:rPr>
              <a:t>subsyndromal depression</a:t>
            </a:r>
          </a:p>
        </p:txBody>
      </p:sp>
      <p:sp>
        <p:nvSpPr>
          <p:cNvPr id="26" name="TextBox 25"/>
          <p:cNvSpPr txBox="1"/>
          <p:nvPr/>
        </p:nvSpPr>
        <p:spPr>
          <a:xfrm>
            <a:off x="1540585" y="1257851"/>
            <a:ext cx="3317766" cy="523220"/>
          </a:xfrm>
          <a:prstGeom prst="rect">
            <a:avLst/>
          </a:prstGeom>
          <a:noFill/>
        </p:spPr>
        <p:txBody>
          <a:bodyPr wrap="square" rtlCol="0">
            <a:spAutoFit/>
          </a:bodyPr>
          <a:lstStyle/>
          <a:p>
            <a:pPr algn="ctr" defTabSz="914400">
              <a:defRPr/>
            </a:pPr>
            <a:r>
              <a:rPr lang="en-US" sz="1400" b="1" kern="0">
                <a:solidFill>
                  <a:srgbClr val="000000"/>
                </a:solidFill>
              </a:rPr>
              <a:t>Depression with </a:t>
            </a:r>
          </a:p>
          <a:p>
            <a:pPr algn="ctr" defTabSz="914400">
              <a:defRPr/>
            </a:pPr>
            <a:r>
              <a:rPr lang="en-US" sz="1400" b="1" kern="0">
                <a:solidFill>
                  <a:srgbClr val="000000"/>
                </a:solidFill>
              </a:rPr>
              <a:t>subsyndromal mania</a:t>
            </a:r>
          </a:p>
        </p:txBody>
      </p:sp>
      <p:grpSp>
        <p:nvGrpSpPr>
          <p:cNvPr id="27" name="Group 26"/>
          <p:cNvGrpSpPr/>
          <p:nvPr/>
        </p:nvGrpSpPr>
        <p:grpSpPr>
          <a:xfrm>
            <a:off x="174556" y="1781809"/>
            <a:ext cx="5933955" cy="751562"/>
            <a:chOff x="225954" y="3495758"/>
            <a:chExt cx="4365320" cy="751562"/>
          </a:xfrm>
        </p:grpSpPr>
        <p:sp>
          <p:nvSpPr>
            <p:cNvPr id="28" name="Striped Right Arrow 27"/>
            <p:cNvSpPr/>
            <p:nvPr/>
          </p:nvSpPr>
          <p:spPr>
            <a:xfrm>
              <a:off x="225954" y="3495758"/>
              <a:ext cx="4365320" cy="751562"/>
            </a:xfrm>
            <a:prstGeom prst="stripedRightArrow">
              <a:avLst>
                <a:gd name="adj1" fmla="val 46667"/>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400" kern="0">
                <a:solidFill>
                  <a:srgbClr val="000000"/>
                </a:solidFill>
              </a:endParaRPr>
            </a:p>
          </p:txBody>
        </p:sp>
        <p:sp>
          <p:nvSpPr>
            <p:cNvPr id="31" name="TextBox 30"/>
            <p:cNvSpPr txBox="1"/>
            <p:nvPr/>
          </p:nvSpPr>
          <p:spPr>
            <a:xfrm>
              <a:off x="508342" y="3704710"/>
              <a:ext cx="3318912" cy="307777"/>
            </a:xfrm>
            <a:prstGeom prst="rect">
              <a:avLst/>
            </a:prstGeom>
            <a:noFill/>
          </p:spPr>
          <p:txBody>
            <a:bodyPr wrap="none" rtlCol="0">
              <a:spAutoFit/>
            </a:bodyPr>
            <a:lstStyle/>
            <a:p>
              <a:pPr defTabSz="914400">
                <a:defRPr/>
              </a:pPr>
              <a:r>
                <a:rPr lang="en-US" sz="1400" i="1" kern="0">
                  <a:solidFill>
                    <a:srgbClr val="000000"/>
                  </a:solidFill>
                </a:rPr>
                <a:t>Increasing #/severity of manic symptoms</a:t>
              </a:r>
            </a:p>
          </p:txBody>
        </p:sp>
      </p:grpSp>
      <p:cxnSp>
        <p:nvCxnSpPr>
          <p:cNvPr id="32" name="Straight Connector 31"/>
          <p:cNvCxnSpPr>
            <a:stCxn id="21" idx="2"/>
          </p:cNvCxnSpPr>
          <p:nvPr/>
        </p:nvCxnSpPr>
        <p:spPr>
          <a:xfrm flipH="1" flipV="1">
            <a:off x="6097261" y="1867453"/>
            <a:ext cx="13562" cy="688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6108511" y="1783897"/>
            <a:ext cx="5939331" cy="751562"/>
            <a:chOff x="4624668" y="3497846"/>
            <a:chExt cx="4331927" cy="751562"/>
          </a:xfrm>
        </p:grpSpPr>
        <p:sp>
          <p:nvSpPr>
            <p:cNvPr id="34" name="Striped Right Arrow 33"/>
            <p:cNvSpPr/>
            <p:nvPr/>
          </p:nvSpPr>
          <p:spPr>
            <a:xfrm flipH="1">
              <a:off x="4624668" y="3497846"/>
              <a:ext cx="4331927" cy="751562"/>
            </a:xfrm>
            <a:prstGeom prst="strip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400" kern="0">
                <a:solidFill>
                  <a:srgbClr val="000000"/>
                </a:solidFill>
              </a:endParaRPr>
            </a:p>
          </p:txBody>
        </p:sp>
        <p:sp>
          <p:nvSpPr>
            <p:cNvPr id="35" name="TextBox 34"/>
            <p:cNvSpPr txBox="1"/>
            <p:nvPr/>
          </p:nvSpPr>
          <p:spPr>
            <a:xfrm>
              <a:off x="4994738" y="3706798"/>
              <a:ext cx="3695602" cy="307777"/>
            </a:xfrm>
            <a:prstGeom prst="rect">
              <a:avLst/>
            </a:prstGeom>
            <a:noFill/>
          </p:spPr>
          <p:txBody>
            <a:bodyPr wrap="none" rtlCol="0">
              <a:spAutoFit/>
            </a:bodyPr>
            <a:lstStyle/>
            <a:p>
              <a:pPr defTabSz="914400">
                <a:defRPr/>
              </a:pPr>
              <a:r>
                <a:rPr lang="en-US" sz="1400" i="1" kern="0">
                  <a:solidFill>
                    <a:srgbClr val="000000"/>
                  </a:solidFill>
                </a:rPr>
                <a:t>Increasing #/severity of depressive symptoms</a:t>
              </a:r>
            </a:p>
          </p:txBody>
        </p:sp>
      </p:grpSp>
      <p:sp>
        <p:nvSpPr>
          <p:cNvPr id="36" name="TextBox 35"/>
          <p:cNvSpPr txBox="1"/>
          <p:nvPr/>
        </p:nvSpPr>
        <p:spPr>
          <a:xfrm>
            <a:off x="10914005" y="1257852"/>
            <a:ext cx="1142387" cy="307777"/>
          </a:xfrm>
          <a:prstGeom prst="rect">
            <a:avLst/>
          </a:prstGeom>
          <a:noFill/>
        </p:spPr>
        <p:txBody>
          <a:bodyPr wrap="square" rtlCol="0">
            <a:spAutoFit/>
          </a:bodyPr>
          <a:lstStyle/>
          <a:p>
            <a:pPr algn="r" defTabSz="914400">
              <a:defRPr/>
            </a:pPr>
            <a:r>
              <a:rPr lang="en-US" sz="1400" b="1" kern="0">
                <a:solidFill>
                  <a:srgbClr val="000000"/>
                </a:solidFill>
              </a:rPr>
              <a:t>Mania</a:t>
            </a:r>
          </a:p>
        </p:txBody>
      </p:sp>
      <p:sp>
        <p:nvSpPr>
          <p:cNvPr id="17" name="Rectangle 16"/>
          <p:cNvSpPr/>
          <p:nvPr/>
        </p:nvSpPr>
        <p:spPr>
          <a:xfrm>
            <a:off x="162465" y="1266431"/>
            <a:ext cx="624559" cy="1302217"/>
          </a:xfrm>
          <a:prstGeom prst="rect">
            <a:avLst/>
          </a:prstGeom>
          <a:solidFill>
            <a:srgbClr val="0A0AFF">
              <a:alpha val="32157"/>
            </a:srgbClr>
          </a:solidFill>
          <a:ln w="381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a:solidFill>
                <a:sysClr val="windowText" lastClr="000000"/>
              </a:solidFill>
            </a:endParaRPr>
          </a:p>
        </p:txBody>
      </p:sp>
      <p:sp>
        <p:nvSpPr>
          <p:cNvPr id="37" name="TextBox 36"/>
          <p:cNvSpPr txBox="1"/>
          <p:nvPr/>
        </p:nvSpPr>
        <p:spPr>
          <a:xfrm>
            <a:off x="14414" y="3348932"/>
            <a:ext cx="2469294" cy="1815882"/>
          </a:xfrm>
          <a:prstGeom prst="rect">
            <a:avLst/>
          </a:prstGeom>
          <a:noFill/>
        </p:spPr>
        <p:txBody>
          <a:bodyPr wrap="square" rtlCol="0">
            <a:spAutoFit/>
          </a:bodyPr>
          <a:lstStyle/>
          <a:p>
            <a:pPr algn="ctr" defTabSz="914400">
              <a:defRPr/>
            </a:pPr>
            <a:r>
              <a:rPr lang="en-US" sz="1600" i="1" kern="0">
                <a:solidFill>
                  <a:srgbClr val="000000"/>
                </a:solidFill>
              </a:rPr>
              <a:t>Only those patients with essentially </a:t>
            </a:r>
            <a:r>
              <a:rPr lang="en-US" sz="1600" b="1" i="1" kern="0">
                <a:solidFill>
                  <a:srgbClr val="000000"/>
                </a:solidFill>
              </a:rPr>
              <a:t>NO</a:t>
            </a:r>
            <a:r>
              <a:rPr lang="en-US" sz="1600" i="1" kern="0">
                <a:solidFill>
                  <a:srgbClr val="000000"/>
                </a:solidFill>
              </a:rPr>
              <a:t> symptoms of (hypo)mania should be considered for antidepressant monotherapy</a:t>
            </a:r>
          </a:p>
        </p:txBody>
      </p:sp>
      <p:sp>
        <p:nvSpPr>
          <p:cNvPr id="39" name="Rectangle 38"/>
          <p:cNvSpPr/>
          <p:nvPr/>
        </p:nvSpPr>
        <p:spPr>
          <a:xfrm>
            <a:off x="806734" y="1266431"/>
            <a:ext cx="5308600" cy="1301406"/>
          </a:xfrm>
          <a:prstGeom prst="rect">
            <a:avLst/>
          </a:prstGeom>
          <a:solidFill>
            <a:srgbClr val="7030A0">
              <a:alpha val="32157"/>
            </a:srgb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a:solidFill>
                <a:sysClr val="windowText" lastClr="000000"/>
              </a:solidFill>
            </a:endParaRPr>
          </a:p>
        </p:txBody>
      </p:sp>
      <p:cxnSp>
        <p:nvCxnSpPr>
          <p:cNvPr id="51" name="Curved Connector 50"/>
          <p:cNvCxnSpPr/>
          <p:nvPr/>
        </p:nvCxnSpPr>
        <p:spPr>
          <a:xfrm rot="10800000">
            <a:off x="330702" y="2564927"/>
            <a:ext cx="446926" cy="769666"/>
          </a:xfrm>
          <a:prstGeom prst="curvedConnector2">
            <a:avLst/>
          </a:prstGeom>
          <a:ln w="28575">
            <a:solidFill>
              <a:schemeClr val="bg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D8526C93-DC65-0C0A-E812-6311C9D58CB9}"/>
              </a:ext>
            </a:extLst>
          </p:cNvPr>
          <p:cNvSpPr>
            <a:spLocks noGrp="1"/>
          </p:cNvSpPr>
          <p:nvPr>
            <p:ph type="ftr" sz="quarter" idx="3"/>
          </p:nvPr>
        </p:nvSpPr>
        <p:spPr/>
        <p:txBody>
          <a:bodyPr/>
          <a:lstStyle/>
          <a:p>
            <a:r>
              <a:rPr lang="fr-FR" dirty="0"/>
              <a:t>Stahl et al. </a:t>
            </a:r>
            <a:r>
              <a:rPr lang="fr-FR" i="1" dirty="0" err="1"/>
              <a:t>CNS</a:t>
            </a:r>
            <a:r>
              <a:rPr lang="fr-FR" i="1" dirty="0"/>
              <a:t> </a:t>
            </a:r>
            <a:r>
              <a:rPr lang="fr-FR" i="1" dirty="0" err="1"/>
              <a:t>Spectr</a:t>
            </a:r>
            <a:r>
              <a:rPr lang="fr-FR" i="1" dirty="0"/>
              <a:t>. </a:t>
            </a:r>
            <a:r>
              <a:rPr lang="fr-FR" dirty="0"/>
              <a:t>2017;22(2):203-19.</a:t>
            </a:r>
          </a:p>
        </p:txBody>
      </p:sp>
    </p:spTree>
    <p:extLst>
      <p:ext uri="{BB962C8B-B14F-4D97-AF65-F5344CB8AC3E}">
        <p14:creationId xmlns:p14="http://schemas.microsoft.com/office/powerpoint/2010/main" val="1457574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own Arrow Callout 11"/>
          <p:cNvSpPr/>
          <p:nvPr/>
        </p:nvSpPr>
        <p:spPr>
          <a:xfrm flipV="1">
            <a:off x="166813" y="2501798"/>
            <a:ext cx="610815" cy="3301940"/>
          </a:xfrm>
          <a:prstGeom prst="rtTriangle">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a:solidFill>
                <a:sysClr val="windowText" lastClr="000000"/>
              </a:solidFill>
            </a:endParaRPr>
          </a:p>
        </p:txBody>
      </p:sp>
      <p:sp>
        <p:nvSpPr>
          <p:cNvPr id="11" name="Down Arrow Callout 10"/>
          <p:cNvSpPr/>
          <p:nvPr/>
        </p:nvSpPr>
        <p:spPr>
          <a:xfrm flipH="1" flipV="1">
            <a:off x="624013" y="2570734"/>
            <a:ext cx="11423828" cy="2242681"/>
          </a:xfrm>
          <a:prstGeom prst="triangle">
            <a:avLst>
              <a:gd name="adj" fmla="val 51410"/>
            </a:avLst>
          </a:prstGeom>
          <a:solidFill>
            <a:srgbClr val="CC66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a:solidFill>
                <a:sysClr val="windowText" lastClr="000000"/>
              </a:solidFill>
            </a:endParaRPr>
          </a:p>
        </p:txBody>
      </p:sp>
      <p:sp>
        <p:nvSpPr>
          <p:cNvPr id="10" name="Down Arrow Callout 9"/>
          <p:cNvSpPr/>
          <p:nvPr/>
        </p:nvSpPr>
        <p:spPr>
          <a:xfrm flipH="1" flipV="1">
            <a:off x="5572874" y="2463180"/>
            <a:ext cx="6474966" cy="1490151"/>
          </a:xfrm>
          <a:prstGeom prst="triangle">
            <a:avLst>
              <a:gd name="adj" fmla="val 303"/>
            </a:avLst>
          </a:prstGeom>
          <a:solidFill>
            <a:srgbClr val="FF66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a:solidFill>
                <a:sysClr val="windowText" lastClr="000000"/>
              </a:solidFill>
            </a:endParaRPr>
          </a:p>
        </p:txBody>
      </p:sp>
      <p:sp>
        <p:nvSpPr>
          <p:cNvPr id="13" name="Rounded Rectangle 12"/>
          <p:cNvSpPr/>
          <p:nvPr/>
        </p:nvSpPr>
        <p:spPr>
          <a:xfrm>
            <a:off x="166814" y="5375748"/>
            <a:ext cx="1764088" cy="914400"/>
          </a:xfrm>
          <a:prstGeom prst="round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1600" b="1" kern="0">
                <a:solidFill>
                  <a:schemeClr val="bg1"/>
                </a:solidFill>
              </a:rPr>
              <a:t>Antidepressant</a:t>
            </a:r>
          </a:p>
        </p:txBody>
      </p:sp>
      <p:sp>
        <p:nvSpPr>
          <p:cNvPr id="14" name="Rounded Rectangle 13"/>
          <p:cNvSpPr/>
          <p:nvPr/>
        </p:nvSpPr>
        <p:spPr>
          <a:xfrm>
            <a:off x="10263587" y="3899016"/>
            <a:ext cx="1764088" cy="914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1600" b="1" kern="0">
                <a:solidFill>
                  <a:schemeClr val="bg1"/>
                </a:solidFill>
              </a:rPr>
              <a:t>Mood stabilizer</a:t>
            </a:r>
          </a:p>
        </p:txBody>
      </p:sp>
      <p:sp>
        <p:nvSpPr>
          <p:cNvPr id="15" name="Rounded Rectangle 14"/>
          <p:cNvSpPr/>
          <p:nvPr/>
        </p:nvSpPr>
        <p:spPr>
          <a:xfrm>
            <a:off x="4668789" y="4689948"/>
            <a:ext cx="3124200" cy="914400"/>
          </a:xfrm>
          <a:prstGeom prst="roundRect">
            <a:avLst/>
          </a:prstGeom>
          <a:solidFill>
            <a:srgbClr val="6F519A"/>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1600" b="1" kern="0">
                <a:solidFill>
                  <a:schemeClr val="bg1"/>
                </a:solidFill>
              </a:rPr>
              <a:t>Second Generation </a:t>
            </a:r>
          </a:p>
          <a:p>
            <a:pPr algn="ctr" defTabSz="914400">
              <a:defRPr/>
            </a:pPr>
            <a:r>
              <a:rPr lang="en-US" sz="1600" b="1" kern="0">
                <a:solidFill>
                  <a:schemeClr val="bg1"/>
                </a:solidFill>
              </a:rPr>
              <a:t>Antipsychotics</a:t>
            </a:r>
          </a:p>
        </p:txBody>
      </p:sp>
      <p:sp>
        <p:nvSpPr>
          <p:cNvPr id="2" name="Title 1">
            <a:extLst>
              <a:ext uri="{FF2B5EF4-FFF2-40B4-BE49-F238E27FC236}">
                <a16:creationId xmlns:a16="http://schemas.microsoft.com/office/drawing/2014/main" id="{B5965833-181D-4BED-80AE-B9EC1E6A2CDD}"/>
              </a:ext>
            </a:extLst>
          </p:cNvPr>
          <p:cNvSpPr>
            <a:spLocks noGrp="1"/>
          </p:cNvSpPr>
          <p:nvPr>
            <p:ph type="title"/>
          </p:nvPr>
        </p:nvSpPr>
        <p:spPr/>
        <p:txBody>
          <a:bodyPr>
            <a:normAutofit/>
          </a:bodyPr>
          <a:lstStyle/>
          <a:p>
            <a:r>
              <a:rPr lang="en-US" sz="2800" dirty="0"/>
              <a:t>Bipolar Spectrum-Based First-Line Monotherapy Treatment Recommendations</a:t>
            </a:r>
          </a:p>
        </p:txBody>
      </p:sp>
      <p:sp>
        <p:nvSpPr>
          <p:cNvPr id="21" name="Rectangle 20"/>
          <p:cNvSpPr/>
          <p:nvPr/>
        </p:nvSpPr>
        <p:spPr>
          <a:xfrm>
            <a:off x="148281" y="1257852"/>
            <a:ext cx="11925083" cy="1298497"/>
          </a:xfrm>
          <a:prstGeom prst="rect">
            <a:avLst/>
          </a:prstGeom>
          <a:gradFill flip="none" rotWithShape="1">
            <a:gsLst>
              <a:gs pos="62683">
                <a:srgbClr val="9966FF"/>
              </a:gs>
              <a:gs pos="39544">
                <a:srgbClr val="CC66FF"/>
              </a:gs>
              <a:gs pos="0">
                <a:srgbClr val="FF0000"/>
              </a:gs>
              <a:gs pos="21000">
                <a:srgbClr val="FF3399"/>
              </a:gs>
              <a:gs pos="82000">
                <a:srgbClr val="66CCFF"/>
              </a:gs>
              <a:gs pos="100000">
                <a:srgbClr val="0070C0"/>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400" kern="0">
              <a:solidFill>
                <a:srgbClr val="000000"/>
              </a:solidFill>
            </a:endParaRPr>
          </a:p>
        </p:txBody>
      </p:sp>
      <p:sp>
        <p:nvSpPr>
          <p:cNvPr id="22" name="TextBox 21"/>
          <p:cNvSpPr txBox="1"/>
          <p:nvPr/>
        </p:nvSpPr>
        <p:spPr>
          <a:xfrm>
            <a:off x="161343" y="1257852"/>
            <a:ext cx="1612130" cy="307777"/>
          </a:xfrm>
          <a:prstGeom prst="rect">
            <a:avLst/>
          </a:prstGeom>
          <a:noFill/>
        </p:spPr>
        <p:txBody>
          <a:bodyPr wrap="square" rtlCol="0">
            <a:spAutoFit/>
          </a:bodyPr>
          <a:lstStyle/>
          <a:p>
            <a:pPr defTabSz="914400">
              <a:defRPr/>
            </a:pPr>
            <a:r>
              <a:rPr lang="en-US" sz="1400" b="1" kern="0">
                <a:solidFill>
                  <a:srgbClr val="000000"/>
                </a:solidFill>
              </a:rPr>
              <a:t>Depression</a:t>
            </a:r>
          </a:p>
        </p:txBody>
      </p:sp>
      <p:sp>
        <p:nvSpPr>
          <p:cNvPr id="24" name="TextBox 23"/>
          <p:cNvSpPr txBox="1"/>
          <p:nvPr/>
        </p:nvSpPr>
        <p:spPr>
          <a:xfrm>
            <a:off x="5457907" y="1268014"/>
            <a:ext cx="1342345" cy="523220"/>
          </a:xfrm>
          <a:prstGeom prst="rect">
            <a:avLst/>
          </a:prstGeom>
          <a:noFill/>
        </p:spPr>
        <p:txBody>
          <a:bodyPr wrap="square" rtlCol="0">
            <a:spAutoFit/>
          </a:bodyPr>
          <a:lstStyle/>
          <a:p>
            <a:pPr algn="ctr" defTabSz="914400">
              <a:defRPr/>
            </a:pPr>
            <a:r>
              <a:rPr lang="en-US" sz="1400" b="1" kern="0">
                <a:solidFill>
                  <a:srgbClr val="000000"/>
                </a:solidFill>
              </a:rPr>
              <a:t>Mixed</a:t>
            </a:r>
          </a:p>
          <a:p>
            <a:pPr algn="ctr" defTabSz="914400">
              <a:defRPr/>
            </a:pPr>
            <a:r>
              <a:rPr lang="en-US" sz="1400" b="1" kern="0">
                <a:solidFill>
                  <a:srgbClr val="000000"/>
                </a:solidFill>
              </a:rPr>
              <a:t>states</a:t>
            </a:r>
          </a:p>
        </p:txBody>
      </p:sp>
      <p:sp>
        <p:nvSpPr>
          <p:cNvPr id="25" name="TextBox 24"/>
          <p:cNvSpPr txBox="1"/>
          <p:nvPr/>
        </p:nvSpPr>
        <p:spPr>
          <a:xfrm>
            <a:off x="7584345" y="1257851"/>
            <a:ext cx="3486489" cy="523220"/>
          </a:xfrm>
          <a:prstGeom prst="rect">
            <a:avLst/>
          </a:prstGeom>
          <a:noFill/>
        </p:spPr>
        <p:txBody>
          <a:bodyPr wrap="square" rtlCol="0">
            <a:spAutoFit/>
          </a:bodyPr>
          <a:lstStyle/>
          <a:p>
            <a:pPr algn="ctr" defTabSz="914400">
              <a:defRPr/>
            </a:pPr>
            <a:r>
              <a:rPr lang="en-US" sz="1400" b="1" kern="0">
                <a:solidFill>
                  <a:srgbClr val="000000"/>
                </a:solidFill>
              </a:rPr>
              <a:t>Mania with </a:t>
            </a:r>
          </a:p>
          <a:p>
            <a:pPr algn="ctr" defTabSz="914400">
              <a:defRPr/>
            </a:pPr>
            <a:r>
              <a:rPr lang="en-US" sz="1400" b="1" kern="0">
                <a:solidFill>
                  <a:srgbClr val="000000"/>
                </a:solidFill>
              </a:rPr>
              <a:t>subsyndromal depression</a:t>
            </a:r>
          </a:p>
        </p:txBody>
      </p:sp>
      <p:sp>
        <p:nvSpPr>
          <p:cNvPr id="26" name="TextBox 25"/>
          <p:cNvSpPr txBox="1"/>
          <p:nvPr/>
        </p:nvSpPr>
        <p:spPr>
          <a:xfrm>
            <a:off x="1540585" y="1257851"/>
            <a:ext cx="3317766" cy="523220"/>
          </a:xfrm>
          <a:prstGeom prst="rect">
            <a:avLst/>
          </a:prstGeom>
          <a:noFill/>
        </p:spPr>
        <p:txBody>
          <a:bodyPr wrap="square" rtlCol="0">
            <a:spAutoFit/>
          </a:bodyPr>
          <a:lstStyle/>
          <a:p>
            <a:pPr algn="ctr" defTabSz="914400">
              <a:defRPr/>
            </a:pPr>
            <a:r>
              <a:rPr lang="en-US" sz="1400" b="1" kern="0">
                <a:solidFill>
                  <a:srgbClr val="000000"/>
                </a:solidFill>
              </a:rPr>
              <a:t>Depression with </a:t>
            </a:r>
          </a:p>
          <a:p>
            <a:pPr algn="ctr" defTabSz="914400">
              <a:defRPr/>
            </a:pPr>
            <a:r>
              <a:rPr lang="en-US" sz="1400" b="1" kern="0">
                <a:solidFill>
                  <a:srgbClr val="000000"/>
                </a:solidFill>
              </a:rPr>
              <a:t>subsyndromal mania</a:t>
            </a:r>
          </a:p>
        </p:txBody>
      </p:sp>
      <p:grpSp>
        <p:nvGrpSpPr>
          <p:cNvPr id="27" name="Group 26"/>
          <p:cNvGrpSpPr/>
          <p:nvPr/>
        </p:nvGrpSpPr>
        <p:grpSpPr>
          <a:xfrm>
            <a:off x="174556" y="1781809"/>
            <a:ext cx="5933955" cy="751562"/>
            <a:chOff x="225954" y="3495758"/>
            <a:chExt cx="4365320" cy="751562"/>
          </a:xfrm>
        </p:grpSpPr>
        <p:sp>
          <p:nvSpPr>
            <p:cNvPr id="28" name="Striped Right Arrow 27"/>
            <p:cNvSpPr/>
            <p:nvPr/>
          </p:nvSpPr>
          <p:spPr>
            <a:xfrm>
              <a:off x="225954" y="3495758"/>
              <a:ext cx="4365320" cy="751562"/>
            </a:xfrm>
            <a:prstGeom prst="stripedRightArrow">
              <a:avLst>
                <a:gd name="adj1" fmla="val 46667"/>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400" kern="0">
                <a:solidFill>
                  <a:srgbClr val="000000"/>
                </a:solidFill>
              </a:endParaRPr>
            </a:p>
          </p:txBody>
        </p:sp>
        <p:sp>
          <p:nvSpPr>
            <p:cNvPr id="31" name="TextBox 30"/>
            <p:cNvSpPr txBox="1"/>
            <p:nvPr/>
          </p:nvSpPr>
          <p:spPr>
            <a:xfrm>
              <a:off x="508342" y="3704710"/>
              <a:ext cx="3318912" cy="307777"/>
            </a:xfrm>
            <a:prstGeom prst="rect">
              <a:avLst/>
            </a:prstGeom>
            <a:noFill/>
          </p:spPr>
          <p:txBody>
            <a:bodyPr wrap="none" rtlCol="0">
              <a:spAutoFit/>
            </a:bodyPr>
            <a:lstStyle/>
            <a:p>
              <a:pPr defTabSz="914400">
                <a:defRPr/>
              </a:pPr>
              <a:r>
                <a:rPr lang="en-US" sz="1400" i="1" kern="0">
                  <a:solidFill>
                    <a:srgbClr val="000000"/>
                  </a:solidFill>
                </a:rPr>
                <a:t>Increasing #/severity of manic symptoms</a:t>
              </a:r>
            </a:p>
          </p:txBody>
        </p:sp>
      </p:grpSp>
      <p:cxnSp>
        <p:nvCxnSpPr>
          <p:cNvPr id="32" name="Straight Connector 31"/>
          <p:cNvCxnSpPr>
            <a:stCxn id="21" idx="2"/>
          </p:cNvCxnSpPr>
          <p:nvPr/>
        </p:nvCxnSpPr>
        <p:spPr>
          <a:xfrm flipH="1" flipV="1">
            <a:off x="6097261" y="1867453"/>
            <a:ext cx="13562" cy="688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6108511" y="1783897"/>
            <a:ext cx="5939331" cy="751562"/>
            <a:chOff x="4624668" y="3497846"/>
            <a:chExt cx="4331927" cy="751562"/>
          </a:xfrm>
        </p:grpSpPr>
        <p:sp>
          <p:nvSpPr>
            <p:cNvPr id="34" name="Striped Right Arrow 33"/>
            <p:cNvSpPr/>
            <p:nvPr/>
          </p:nvSpPr>
          <p:spPr>
            <a:xfrm flipH="1">
              <a:off x="4624668" y="3497846"/>
              <a:ext cx="4331927" cy="751562"/>
            </a:xfrm>
            <a:prstGeom prst="strip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400" kern="0">
                <a:solidFill>
                  <a:srgbClr val="000000"/>
                </a:solidFill>
              </a:endParaRPr>
            </a:p>
          </p:txBody>
        </p:sp>
        <p:sp>
          <p:nvSpPr>
            <p:cNvPr id="35" name="TextBox 34"/>
            <p:cNvSpPr txBox="1"/>
            <p:nvPr/>
          </p:nvSpPr>
          <p:spPr>
            <a:xfrm>
              <a:off x="4994738" y="3706798"/>
              <a:ext cx="3695602" cy="307777"/>
            </a:xfrm>
            <a:prstGeom prst="rect">
              <a:avLst/>
            </a:prstGeom>
            <a:noFill/>
          </p:spPr>
          <p:txBody>
            <a:bodyPr wrap="none" rtlCol="0">
              <a:spAutoFit/>
            </a:bodyPr>
            <a:lstStyle/>
            <a:p>
              <a:pPr defTabSz="914400">
                <a:defRPr/>
              </a:pPr>
              <a:r>
                <a:rPr lang="en-US" sz="1400" i="1" kern="0">
                  <a:solidFill>
                    <a:srgbClr val="000000"/>
                  </a:solidFill>
                </a:rPr>
                <a:t>Increasing #/severity of depressive symptoms</a:t>
              </a:r>
            </a:p>
          </p:txBody>
        </p:sp>
      </p:grpSp>
      <p:sp>
        <p:nvSpPr>
          <p:cNvPr id="36" name="TextBox 35"/>
          <p:cNvSpPr txBox="1"/>
          <p:nvPr/>
        </p:nvSpPr>
        <p:spPr>
          <a:xfrm>
            <a:off x="10914005" y="1257852"/>
            <a:ext cx="1142387" cy="307777"/>
          </a:xfrm>
          <a:prstGeom prst="rect">
            <a:avLst/>
          </a:prstGeom>
          <a:noFill/>
        </p:spPr>
        <p:txBody>
          <a:bodyPr wrap="square" rtlCol="0">
            <a:spAutoFit/>
          </a:bodyPr>
          <a:lstStyle/>
          <a:p>
            <a:pPr algn="r" defTabSz="914400">
              <a:defRPr/>
            </a:pPr>
            <a:r>
              <a:rPr lang="en-US" sz="1400" b="1" kern="0">
                <a:solidFill>
                  <a:srgbClr val="000000"/>
                </a:solidFill>
              </a:rPr>
              <a:t>Mania</a:t>
            </a:r>
          </a:p>
        </p:txBody>
      </p:sp>
      <p:sp>
        <p:nvSpPr>
          <p:cNvPr id="17" name="Rectangle 16"/>
          <p:cNvSpPr/>
          <p:nvPr/>
        </p:nvSpPr>
        <p:spPr>
          <a:xfrm>
            <a:off x="162465" y="1266431"/>
            <a:ext cx="624559" cy="1302217"/>
          </a:xfrm>
          <a:prstGeom prst="rect">
            <a:avLst/>
          </a:prstGeom>
          <a:solidFill>
            <a:srgbClr val="0A0AFF">
              <a:alpha val="32157"/>
            </a:srgbClr>
          </a:solidFill>
          <a:ln w="381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a:solidFill>
                <a:sysClr val="windowText" lastClr="000000"/>
              </a:solidFill>
            </a:endParaRPr>
          </a:p>
        </p:txBody>
      </p:sp>
      <p:sp>
        <p:nvSpPr>
          <p:cNvPr id="37" name="TextBox 36"/>
          <p:cNvSpPr txBox="1"/>
          <p:nvPr/>
        </p:nvSpPr>
        <p:spPr>
          <a:xfrm>
            <a:off x="14414" y="3348932"/>
            <a:ext cx="2469294" cy="1815882"/>
          </a:xfrm>
          <a:prstGeom prst="rect">
            <a:avLst/>
          </a:prstGeom>
          <a:noFill/>
        </p:spPr>
        <p:txBody>
          <a:bodyPr wrap="square" rtlCol="0">
            <a:spAutoFit/>
          </a:bodyPr>
          <a:lstStyle/>
          <a:p>
            <a:pPr algn="ctr" defTabSz="914400">
              <a:defRPr/>
            </a:pPr>
            <a:r>
              <a:rPr lang="en-US" sz="1600" i="1" kern="0">
                <a:solidFill>
                  <a:srgbClr val="000000"/>
                </a:solidFill>
              </a:rPr>
              <a:t>Only those patients with essentially </a:t>
            </a:r>
            <a:r>
              <a:rPr lang="en-US" sz="1600" b="1" i="1" kern="0">
                <a:solidFill>
                  <a:srgbClr val="000000"/>
                </a:solidFill>
              </a:rPr>
              <a:t>NO</a:t>
            </a:r>
            <a:r>
              <a:rPr lang="en-US" sz="1600" i="1" kern="0">
                <a:solidFill>
                  <a:srgbClr val="000000"/>
                </a:solidFill>
              </a:rPr>
              <a:t> symptoms of (hypo)mania should be considered for antidepressant monotherapy</a:t>
            </a:r>
          </a:p>
        </p:txBody>
      </p:sp>
      <p:sp>
        <p:nvSpPr>
          <p:cNvPr id="38" name="TextBox 37"/>
          <p:cNvSpPr txBox="1"/>
          <p:nvPr/>
        </p:nvSpPr>
        <p:spPr>
          <a:xfrm>
            <a:off x="3433114" y="2819889"/>
            <a:ext cx="5933302" cy="923330"/>
          </a:xfrm>
          <a:prstGeom prst="rect">
            <a:avLst/>
          </a:prstGeom>
          <a:noFill/>
        </p:spPr>
        <p:txBody>
          <a:bodyPr wrap="square" rtlCol="0">
            <a:spAutoFit/>
          </a:bodyPr>
          <a:lstStyle/>
          <a:p>
            <a:pPr defTabSz="914400">
              <a:defRPr/>
            </a:pPr>
            <a:r>
              <a:rPr lang="en-US" i="1" kern="0">
                <a:solidFill>
                  <a:srgbClr val="000000"/>
                </a:solidFill>
              </a:rPr>
              <a:t>Unipolar depression?</a:t>
            </a:r>
          </a:p>
          <a:p>
            <a:pPr defTabSz="914400">
              <a:defRPr/>
            </a:pPr>
            <a:r>
              <a:rPr lang="en-US" i="1" kern="0">
                <a:solidFill>
                  <a:srgbClr val="000000"/>
                </a:solidFill>
              </a:rPr>
              <a:t>Bipolar disorder?</a:t>
            </a:r>
          </a:p>
          <a:p>
            <a:pPr defTabSz="914400">
              <a:defRPr/>
            </a:pPr>
            <a:r>
              <a:rPr lang="en-US" i="1" kern="0">
                <a:solidFill>
                  <a:srgbClr val="000000"/>
                </a:solidFill>
              </a:rPr>
              <a:t>Does it matter in terms of choosing the best treatment?</a:t>
            </a:r>
          </a:p>
        </p:txBody>
      </p:sp>
      <p:sp>
        <p:nvSpPr>
          <p:cNvPr id="39" name="Rectangle 38"/>
          <p:cNvSpPr/>
          <p:nvPr/>
        </p:nvSpPr>
        <p:spPr>
          <a:xfrm>
            <a:off x="806734" y="1266431"/>
            <a:ext cx="5308600" cy="1301406"/>
          </a:xfrm>
          <a:prstGeom prst="rect">
            <a:avLst/>
          </a:prstGeom>
          <a:solidFill>
            <a:srgbClr val="7030A0">
              <a:alpha val="32157"/>
            </a:srgb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a:solidFill>
                <a:sysClr val="windowText" lastClr="000000"/>
              </a:solidFill>
            </a:endParaRPr>
          </a:p>
        </p:txBody>
      </p:sp>
      <p:cxnSp>
        <p:nvCxnSpPr>
          <p:cNvPr id="40" name="Curved Connector 39"/>
          <p:cNvCxnSpPr>
            <a:cxnSpLocks/>
            <a:stCxn id="38" idx="1"/>
          </p:cNvCxnSpPr>
          <p:nvPr/>
        </p:nvCxnSpPr>
        <p:spPr>
          <a:xfrm rot="10800000">
            <a:off x="2891450" y="2681416"/>
            <a:ext cx="541664" cy="600138"/>
          </a:xfrm>
          <a:prstGeom prst="curvedConnector2">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urved Connector 50"/>
          <p:cNvCxnSpPr/>
          <p:nvPr/>
        </p:nvCxnSpPr>
        <p:spPr>
          <a:xfrm rot="10800000">
            <a:off x="330702" y="2564927"/>
            <a:ext cx="446926" cy="769666"/>
          </a:xfrm>
          <a:prstGeom prst="curvedConnector2">
            <a:avLst/>
          </a:prstGeom>
          <a:ln w="28575">
            <a:solidFill>
              <a:schemeClr val="bg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D8526C93-DC65-0C0A-E812-6311C9D58CB9}"/>
              </a:ext>
            </a:extLst>
          </p:cNvPr>
          <p:cNvSpPr>
            <a:spLocks noGrp="1"/>
          </p:cNvSpPr>
          <p:nvPr>
            <p:ph type="ftr" sz="quarter" idx="3"/>
          </p:nvPr>
        </p:nvSpPr>
        <p:spPr/>
        <p:txBody>
          <a:bodyPr/>
          <a:lstStyle/>
          <a:p>
            <a:r>
              <a:rPr lang="fr-FR" dirty="0"/>
              <a:t>Stahl et al. </a:t>
            </a:r>
            <a:r>
              <a:rPr lang="fr-FR" i="1" dirty="0" err="1"/>
              <a:t>CNS</a:t>
            </a:r>
            <a:r>
              <a:rPr lang="fr-FR" i="1" dirty="0"/>
              <a:t> </a:t>
            </a:r>
            <a:r>
              <a:rPr lang="fr-FR" i="1" dirty="0" err="1"/>
              <a:t>Spectr</a:t>
            </a:r>
            <a:r>
              <a:rPr lang="fr-FR" i="1" dirty="0"/>
              <a:t>. </a:t>
            </a:r>
            <a:r>
              <a:rPr lang="fr-FR" dirty="0"/>
              <a:t>2017;22(2):203-19.</a:t>
            </a:r>
          </a:p>
        </p:txBody>
      </p:sp>
    </p:spTree>
    <p:extLst>
      <p:ext uri="{BB962C8B-B14F-4D97-AF65-F5344CB8AC3E}">
        <p14:creationId xmlns:p14="http://schemas.microsoft.com/office/powerpoint/2010/main" val="4214967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60000"/>
                    <a:lumOff val="40000"/>
                  </a:schemeClr>
                </a:solidFill>
              </a:rPr>
              <a:t>Antidepressant</a:t>
            </a:r>
            <a:r>
              <a:rPr lang="en-US" dirty="0"/>
              <a:t> Monotherapy for Bipolar Depression?</a:t>
            </a:r>
          </a:p>
        </p:txBody>
      </p:sp>
      <p:sp>
        <p:nvSpPr>
          <p:cNvPr id="6" name="Content Placeholder 5">
            <a:extLst>
              <a:ext uri="{FF2B5EF4-FFF2-40B4-BE49-F238E27FC236}">
                <a16:creationId xmlns:a16="http://schemas.microsoft.com/office/drawing/2014/main" id="{CBEF5C08-88CA-C7B1-469A-9284F8C720D6}"/>
              </a:ext>
            </a:extLst>
          </p:cNvPr>
          <p:cNvSpPr>
            <a:spLocks noGrp="1"/>
          </p:cNvSpPr>
          <p:nvPr>
            <p:ph idx="1"/>
          </p:nvPr>
        </p:nvSpPr>
        <p:spPr/>
        <p:txBody>
          <a:bodyPr/>
          <a:lstStyle/>
          <a:p>
            <a:pPr>
              <a:spcBef>
                <a:spcPts val="0"/>
              </a:spcBef>
              <a:spcAft>
                <a:spcPts val="600"/>
              </a:spcAft>
            </a:pPr>
            <a:r>
              <a:rPr lang="en-US" sz="2400" dirty="0"/>
              <a:t>Antidepressant monotherapy should probably </a:t>
            </a:r>
            <a:r>
              <a:rPr lang="en-US" sz="2400" b="1" dirty="0"/>
              <a:t>NOT</a:t>
            </a:r>
            <a:r>
              <a:rPr lang="en-US" sz="2400" dirty="0"/>
              <a:t> be used in patients with even the slightest </a:t>
            </a:r>
            <a:r>
              <a:rPr lang="en-US" sz="2400" b="1" dirty="0"/>
              <a:t>hint of (hypo)mania</a:t>
            </a:r>
            <a:r>
              <a:rPr lang="en-US" sz="2400" dirty="0"/>
              <a:t> (or a family history of bipolar disorder)</a:t>
            </a:r>
          </a:p>
          <a:p>
            <a:pPr>
              <a:spcBef>
                <a:spcPts val="1200"/>
              </a:spcBef>
              <a:spcAft>
                <a:spcPts val="600"/>
              </a:spcAft>
            </a:pPr>
            <a:r>
              <a:rPr lang="en-US" sz="2400" dirty="0"/>
              <a:t>You will most likely not know if your depressed patient has ever had any (hypo)manic symptoms and/or family history of bipolarity unless you ask</a:t>
            </a:r>
          </a:p>
          <a:p>
            <a:pPr lvl="1">
              <a:spcBef>
                <a:spcPts val="1200"/>
              </a:spcBef>
              <a:spcAft>
                <a:spcPts val="600"/>
              </a:spcAft>
            </a:pPr>
            <a:r>
              <a:rPr lang="en-US" sz="2400" b="1" i="1" dirty="0"/>
              <a:t>Every patient. Every time.</a:t>
            </a:r>
          </a:p>
          <a:p>
            <a:pPr>
              <a:spcBef>
                <a:spcPts val="1200"/>
              </a:spcBef>
              <a:spcAft>
                <a:spcPts val="600"/>
              </a:spcAft>
            </a:pPr>
            <a:r>
              <a:rPr lang="en-US" sz="2400" dirty="0"/>
              <a:t>Any patient on antidepressant monotherapy should be regularly monitored for response and emergence of hypomania</a:t>
            </a:r>
          </a:p>
          <a:p>
            <a:endParaRPr lang="en-US" dirty="0"/>
          </a:p>
        </p:txBody>
      </p:sp>
    </p:spTree>
    <p:extLst>
      <p:ext uri="{BB962C8B-B14F-4D97-AF65-F5344CB8AC3E}">
        <p14:creationId xmlns:p14="http://schemas.microsoft.com/office/powerpoint/2010/main" val="2404238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E31205-57E2-4DE8-88B0-35631001AC82}"/>
              </a:ext>
            </a:extLst>
          </p:cNvPr>
          <p:cNvSpPr>
            <a:spLocks noGrp="1"/>
          </p:cNvSpPr>
          <p:nvPr>
            <p:ph type="title"/>
          </p:nvPr>
        </p:nvSpPr>
        <p:spPr/>
        <p:txBody>
          <a:bodyPr/>
          <a:lstStyle/>
          <a:p>
            <a:r>
              <a:rPr lang="en-US" dirty="0">
                <a:solidFill>
                  <a:schemeClr val="accent5"/>
                </a:solidFill>
              </a:rPr>
              <a:t>Serotonin/Dopamine Antagonists/Partial Agonists </a:t>
            </a:r>
            <a:r>
              <a:rPr lang="en-US" dirty="0"/>
              <a:t>Across the Depression Spectrum</a:t>
            </a:r>
          </a:p>
        </p:txBody>
      </p:sp>
      <p:sp>
        <p:nvSpPr>
          <p:cNvPr id="6" name="Text Placeholder 5">
            <a:extLst>
              <a:ext uri="{FF2B5EF4-FFF2-40B4-BE49-F238E27FC236}">
                <a16:creationId xmlns:a16="http://schemas.microsoft.com/office/drawing/2014/main" id="{EBBB05DB-C1DB-42FB-B71E-CD023FC4E967}"/>
              </a:ext>
            </a:extLst>
          </p:cNvPr>
          <p:cNvSpPr>
            <a:spLocks noGrp="1"/>
          </p:cNvSpPr>
          <p:nvPr>
            <p:ph idx="1"/>
          </p:nvPr>
        </p:nvSpPr>
        <p:spPr>
          <a:xfrm>
            <a:off x="609600" y="1737553"/>
            <a:ext cx="8850489" cy="4722477"/>
          </a:xfrm>
        </p:spPr>
        <p:txBody>
          <a:bodyPr/>
          <a:lstStyle/>
          <a:p>
            <a:pPr>
              <a:spcBef>
                <a:spcPts val="1800"/>
              </a:spcBef>
            </a:pPr>
            <a:r>
              <a:rPr lang="en-US" dirty="0"/>
              <a:t>There is a major paradigm shift away from monoamine reuptake inhibitors for depression with mixed features</a:t>
            </a:r>
          </a:p>
          <a:p>
            <a:pPr>
              <a:spcBef>
                <a:spcPts val="1800"/>
              </a:spcBef>
            </a:pPr>
            <a:r>
              <a:rPr lang="en-US" dirty="0"/>
              <a:t>Serotonin (5HT 2A)/ dopamine (D2) antagonists/ partial agonists are  effective at treating: bipolar depression and treatment-resistant depression (TRD)</a:t>
            </a:r>
          </a:p>
          <a:p>
            <a:pPr>
              <a:spcBef>
                <a:spcPts val="1800"/>
              </a:spcBef>
            </a:pPr>
            <a:r>
              <a:rPr lang="en-US" dirty="0"/>
              <a:t>Several of the agents that are approved for bipolar depression are also effective for depression with mixed features </a:t>
            </a:r>
          </a:p>
          <a:p>
            <a:pPr>
              <a:spcBef>
                <a:spcPts val="1800"/>
              </a:spcBef>
            </a:pPr>
            <a:r>
              <a:rPr lang="en-US" dirty="0"/>
              <a:t>There are currently no agents approved to treat mixed depression </a:t>
            </a:r>
          </a:p>
          <a:p>
            <a:pPr>
              <a:spcBef>
                <a:spcPts val="1800"/>
              </a:spcBef>
            </a:pPr>
            <a:endParaRPr lang="en-US" dirty="0"/>
          </a:p>
          <a:p>
            <a:pPr>
              <a:spcBef>
                <a:spcPts val="1800"/>
              </a:spcBef>
            </a:pPr>
            <a:endParaRPr lang="en-US" dirty="0"/>
          </a:p>
          <a:p>
            <a:pPr>
              <a:spcBef>
                <a:spcPts val="1800"/>
              </a:spcBef>
            </a:pPr>
            <a:endParaRPr lang="en-US" dirty="0"/>
          </a:p>
        </p:txBody>
      </p:sp>
      <p:pic>
        <p:nvPicPr>
          <p:cNvPr id="3" name="Picture 2">
            <a:extLst>
              <a:ext uri="{FF2B5EF4-FFF2-40B4-BE49-F238E27FC236}">
                <a16:creationId xmlns:a16="http://schemas.microsoft.com/office/drawing/2014/main" id="{08C82761-9C47-42AB-8A53-BCC027BCFF5C}"/>
              </a:ext>
            </a:extLst>
          </p:cNvPr>
          <p:cNvPicPr>
            <a:picLocks noChangeAspect="1"/>
          </p:cNvPicPr>
          <p:nvPr/>
        </p:nvPicPr>
        <p:blipFill>
          <a:blip r:embed="rId3"/>
          <a:stretch>
            <a:fillRect/>
          </a:stretch>
        </p:blipFill>
        <p:spPr>
          <a:xfrm>
            <a:off x="9374841" y="2252125"/>
            <a:ext cx="1811487" cy="2580013"/>
          </a:xfrm>
          <a:prstGeom prst="rect">
            <a:avLst/>
          </a:prstGeom>
        </p:spPr>
      </p:pic>
      <p:sp>
        <p:nvSpPr>
          <p:cNvPr id="2" name="TextBox 1">
            <a:extLst>
              <a:ext uri="{FF2B5EF4-FFF2-40B4-BE49-F238E27FC236}">
                <a16:creationId xmlns:a16="http://schemas.microsoft.com/office/drawing/2014/main" id="{AB679187-8BB1-8BEF-5132-A526A6CB801E}"/>
              </a:ext>
            </a:extLst>
          </p:cNvPr>
          <p:cNvSpPr txBox="1"/>
          <p:nvPr/>
        </p:nvSpPr>
        <p:spPr>
          <a:xfrm>
            <a:off x="9082552" y="1882793"/>
            <a:ext cx="1097223" cy="369332"/>
          </a:xfrm>
          <a:prstGeom prst="rect">
            <a:avLst/>
          </a:prstGeom>
          <a:noFill/>
        </p:spPr>
        <p:txBody>
          <a:bodyPr wrap="none" rtlCol="0">
            <a:spAutoFit/>
          </a:bodyPr>
          <a:lstStyle/>
          <a:p>
            <a:r>
              <a:rPr lang="en-US" dirty="0"/>
              <a:t>Serotonin</a:t>
            </a:r>
          </a:p>
        </p:txBody>
      </p:sp>
      <p:sp>
        <p:nvSpPr>
          <p:cNvPr id="7" name="TextBox 6">
            <a:extLst>
              <a:ext uri="{FF2B5EF4-FFF2-40B4-BE49-F238E27FC236}">
                <a16:creationId xmlns:a16="http://schemas.microsoft.com/office/drawing/2014/main" id="{C183A903-89C5-13B2-F32B-7D0E002AE511}"/>
              </a:ext>
            </a:extLst>
          </p:cNvPr>
          <p:cNvSpPr txBox="1"/>
          <p:nvPr/>
        </p:nvSpPr>
        <p:spPr>
          <a:xfrm>
            <a:off x="10426314" y="4866694"/>
            <a:ext cx="1156086" cy="369332"/>
          </a:xfrm>
          <a:prstGeom prst="rect">
            <a:avLst/>
          </a:prstGeom>
          <a:noFill/>
        </p:spPr>
        <p:txBody>
          <a:bodyPr wrap="none" rtlCol="0">
            <a:spAutoFit/>
          </a:bodyPr>
          <a:lstStyle/>
          <a:p>
            <a:r>
              <a:rPr lang="en-US" dirty="0"/>
              <a:t>Dopamine</a:t>
            </a:r>
          </a:p>
        </p:txBody>
      </p:sp>
      <p:sp>
        <p:nvSpPr>
          <p:cNvPr id="12" name="Footer Placeholder 11">
            <a:extLst>
              <a:ext uri="{FF2B5EF4-FFF2-40B4-BE49-F238E27FC236}">
                <a16:creationId xmlns:a16="http://schemas.microsoft.com/office/drawing/2014/main" id="{8DB17AC2-4B08-029C-5406-12F2C6B75AFF}"/>
              </a:ext>
            </a:extLst>
          </p:cNvPr>
          <p:cNvSpPr>
            <a:spLocks noGrp="1"/>
          </p:cNvSpPr>
          <p:nvPr>
            <p:ph type="ftr" sz="quarter" idx="3"/>
          </p:nvPr>
        </p:nvSpPr>
        <p:spPr/>
        <p:txBody>
          <a:bodyPr/>
          <a:lstStyle/>
          <a:p>
            <a:r>
              <a:rPr lang="en-US" dirty="0"/>
              <a:t>Stahl SM. Stahl's Essential Psychopharmacology, 5th ed; 2021.</a:t>
            </a:r>
          </a:p>
        </p:txBody>
      </p:sp>
    </p:spTree>
    <p:extLst>
      <p:ext uri="{BB962C8B-B14F-4D97-AF65-F5344CB8AC3E}">
        <p14:creationId xmlns:p14="http://schemas.microsoft.com/office/powerpoint/2010/main" val="2815106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109" y="-28649"/>
            <a:ext cx="11582400" cy="1185577"/>
          </a:xfrm>
        </p:spPr>
        <p:txBody>
          <a:bodyPr>
            <a:normAutofit/>
          </a:bodyPr>
          <a:lstStyle/>
          <a:p>
            <a:r>
              <a:rPr lang="en-US" sz="2800" dirty="0"/>
              <a:t>Second Generation Antipsychotics for Adult Bipolar Disorder (BD)</a:t>
            </a:r>
          </a:p>
        </p:txBody>
      </p:sp>
      <p:sp>
        <p:nvSpPr>
          <p:cNvPr id="3" name="TextBox 2">
            <a:extLst>
              <a:ext uri="{FF2B5EF4-FFF2-40B4-BE49-F238E27FC236}">
                <a16:creationId xmlns:a16="http://schemas.microsoft.com/office/drawing/2014/main" id="{52D9CDB5-43FF-BB4C-83DD-965E7FBE5965}"/>
              </a:ext>
            </a:extLst>
          </p:cNvPr>
          <p:cNvSpPr txBox="1"/>
          <p:nvPr/>
        </p:nvSpPr>
        <p:spPr>
          <a:xfrm>
            <a:off x="462115" y="6245735"/>
            <a:ext cx="11288725" cy="276999"/>
          </a:xfrm>
          <a:prstGeom prst="rect">
            <a:avLst/>
          </a:prstGeom>
          <a:noFill/>
        </p:spPr>
        <p:txBody>
          <a:bodyPr wrap="square" rtlCol="0">
            <a:spAutoFit/>
          </a:bodyPr>
          <a:lstStyle/>
          <a:p>
            <a:r>
              <a:rPr lang="en-US" sz="1200" i="1" dirty="0"/>
              <a:t>* FDA-Approved for </a:t>
            </a:r>
            <a:r>
              <a:rPr lang="en-US" sz="1200" i="1" dirty="0" err="1"/>
              <a:t>BPII</a:t>
            </a:r>
            <a:r>
              <a:rPr lang="en-US" sz="1200" i="1" dirty="0"/>
              <a:t>; DMX: depressive mixed state; MMX: mania with mixed features</a:t>
            </a:r>
          </a:p>
        </p:txBody>
      </p:sp>
      <p:graphicFrame>
        <p:nvGraphicFramePr>
          <p:cNvPr id="4" name="Table 3">
            <a:extLst>
              <a:ext uri="{FF2B5EF4-FFF2-40B4-BE49-F238E27FC236}">
                <a16:creationId xmlns:a16="http://schemas.microsoft.com/office/drawing/2014/main" id="{544BD840-F645-D462-DFCE-905B4365B5E0}"/>
              </a:ext>
            </a:extLst>
          </p:cNvPr>
          <p:cNvGraphicFramePr>
            <a:graphicFrameLocks noGrp="1"/>
          </p:cNvGraphicFramePr>
          <p:nvPr>
            <p:extLst>
              <p:ext uri="{D42A27DB-BD31-4B8C-83A1-F6EECF244321}">
                <p14:modId xmlns:p14="http://schemas.microsoft.com/office/powerpoint/2010/main" val="171987571"/>
              </p:ext>
            </p:extLst>
          </p:nvPr>
        </p:nvGraphicFramePr>
        <p:xfrm>
          <a:off x="441158" y="1049022"/>
          <a:ext cx="11309682" cy="5105400"/>
        </p:xfrm>
        <a:graphic>
          <a:graphicData uri="http://schemas.openxmlformats.org/drawingml/2006/table">
            <a:tbl>
              <a:tblPr firstRow="1" bandRow="1">
                <a:gradFill rotWithShape="1">
                  <a:gsLst>
                    <a:gs pos="0">
                      <a:srgbClr val="D4D4D4">
                        <a:shade val="51000"/>
                        <a:satMod val="130000"/>
                      </a:srgbClr>
                    </a:gs>
                    <a:gs pos="80000">
                      <a:srgbClr val="D4D4D4">
                        <a:shade val="93000"/>
                        <a:satMod val="130000"/>
                      </a:srgbClr>
                    </a:gs>
                    <a:gs pos="100000">
                      <a:srgbClr val="D4D4D4">
                        <a:shade val="94000"/>
                        <a:satMod val="135000"/>
                      </a:srgbClr>
                    </a:gs>
                  </a:gsLst>
                  <a:lin ang="16200000" scaled="0"/>
                </a:gradFill>
                <a:effectLst>
                  <a:outerShdw blurRad="40000" dist="23000" dir="5400000" rotWithShape="0">
                    <a:srgbClr val="000000">
                      <a:alpha val="35000"/>
                    </a:srgbClr>
                  </a:outerShdw>
                </a:effectLst>
              </a:tblPr>
              <a:tblGrid>
                <a:gridCol w="2261937">
                  <a:extLst>
                    <a:ext uri="{9D8B030D-6E8A-4147-A177-3AD203B41FA5}">
                      <a16:colId xmlns:a16="http://schemas.microsoft.com/office/drawing/2014/main" val="3068419230"/>
                    </a:ext>
                  </a:extLst>
                </a:gridCol>
                <a:gridCol w="1809549">
                  <a:extLst>
                    <a:ext uri="{9D8B030D-6E8A-4147-A177-3AD203B41FA5}">
                      <a16:colId xmlns:a16="http://schemas.microsoft.com/office/drawing/2014/main" val="4097641512"/>
                    </a:ext>
                  </a:extLst>
                </a:gridCol>
                <a:gridCol w="1809549">
                  <a:extLst>
                    <a:ext uri="{9D8B030D-6E8A-4147-A177-3AD203B41FA5}">
                      <a16:colId xmlns:a16="http://schemas.microsoft.com/office/drawing/2014/main" val="3399235554"/>
                    </a:ext>
                  </a:extLst>
                </a:gridCol>
                <a:gridCol w="1809549">
                  <a:extLst>
                    <a:ext uri="{9D8B030D-6E8A-4147-A177-3AD203B41FA5}">
                      <a16:colId xmlns:a16="http://schemas.microsoft.com/office/drawing/2014/main" val="1470801209"/>
                    </a:ext>
                  </a:extLst>
                </a:gridCol>
                <a:gridCol w="1809549">
                  <a:extLst>
                    <a:ext uri="{9D8B030D-6E8A-4147-A177-3AD203B41FA5}">
                      <a16:colId xmlns:a16="http://schemas.microsoft.com/office/drawing/2014/main" val="1364622058"/>
                    </a:ext>
                  </a:extLst>
                </a:gridCol>
                <a:gridCol w="1809549">
                  <a:extLst>
                    <a:ext uri="{9D8B030D-6E8A-4147-A177-3AD203B41FA5}">
                      <a16:colId xmlns:a16="http://schemas.microsoft.com/office/drawing/2014/main" val="2203120843"/>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600">
                        <a:solidFill>
                          <a:sysClr val="windowText" lastClr="000000"/>
                        </a:solidFill>
                        <a:latin typeface="+mn-lt"/>
                      </a:endParaRPr>
                    </a:p>
                  </a:txBody>
                  <a:tcPr anchor="ctr">
                    <a:lnL w="9525" cap="flat" cmpd="sng" algn="ctr">
                      <a:solidFill>
                        <a:srgbClr val="D4D4D4">
                          <a:tint val="50000"/>
                          <a:shade val="95000"/>
                          <a:satMod val="105000"/>
                        </a:srgbClr>
                      </a:solidFill>
                      <a:prstDash val="solid"/>
                    </a:lnL>
                    <a:lnR>
                      <a:noFill/>
                    </a:lnR>
                    <a:lnT w="9525" cap="flat" cmpd="sng" algn="ctr">
                      <a:solidFill>
                        <a:srgbClr val="D4D4D4">
                          <a:tint val="50000"/>
                          <a:shade val="95000"/>
                          <a:satMod val="105000"/>
                        </a:srgbClr>
                      </a:solidFill>
                      <a:prstDash val="solid"/>
                    </a:lnT>
                    <a:lnB w="38100" cap="flat" cmpd="sng" algn="ctr">
                      <a:solidFill>
                        <a:srgbClr val="F8F8F8"/>
                      </a:solidFill>
                      <a:prstDash val="solid"/>
                    </a:lnB>
                    <a:lnTlToBr w="12700" cmpd="sng">
                      <a:noFill/>
                      <a:prstDash val="solid"/>
                    </a:lnTlToBr>
                    <a:lnBlToTr w="12700" cmpd="sng">
                      <a:noFill/>
                      <a:prstDash val="solid"/>
                    </a:lnBlToTr>
                    <a:cell3D prstMaterial="dkEdge">
                      <a:bevel/>
                      <a:lightRig rig="flood" dir="t"/>
                    </a:cell3D>
                    <a:solidFill>
                      <a:schemeClr val="bg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a:solidFill>
                            <a:sysClr val="windowText" lastClr="000000"/>
                          </a:solidFill>
                          <a:latin typeface="+mn-lt"/>
                        </a:rPr>
                        <a:t>Evidence of</a:t>
                      </a:r>
                      <a:r>
                        <a:rPr lang="en-US" sz="1200" baseline="0">
                          <a:solidFill>
                            <a:sysClr val="windowText" lastClr="000000"/>
                          </a:solidFill>
                          <a:latin typeface="+mn-lt"/>
                        </a:rPr>
                        <a:t> </a:t>
                      </a:r>
                      <a:r>
                        <a:rPr lang="en-US" sz="1200">
                          <a:solidFill>
                            <a:sysClr val="windowText" lastClr="000000"/>
                          </a:solidFill>
                          <a:latin typeface="+mn-lt"/>
                        </a:rPr>
                        <a:t>Efficacy</a:t>
                      </a:r>
                      <a:r>
                        <a:rPr lang="en-US" sz="1200" baseline="0">
                          <a:solidFill>
                            <a:sysClr val="windowText" lastClr="000000"/>
                          </a:solidFill>
                          <a:latin typeface="+mn-lt"/>
                        </a:rPr>
                        <a:t> in Mixed Features</a:t>
                      </a:r>
                      <a:endParaRPr lang="en-US" sz="1200">
                        <a:solidFill>
                          <a:sysClr val="windowText" lastClr="000000"/>
                        </a:solidFill>
                        <a:latin typeface="+mn-lt"/>
                      </a:endParaRPr>
                    </a:p>
                  </a:txBody>
                  <a:tcPr anchor="ctr">
                    <a:lnL>
                      <a:noFill/>
                    </a:lnL>
                    <a:lnR>
                      <a:noFill/>
                    </a:lnR>
                    <a:lnT w="9525" cap="flat" cmpd="sng" algn="ctr">
                      <a:solidFill>
                        <a:srgbClr val="D4D4D4">
                          <a:tint val="50000"/>
                          <a:shade val="95000"/>
                          <a:satMod val="105000"/>
                        </a:srgbClr>
                      </a:solidFill>
                      <a:prstDash val="solid"/>
                    </a:lnT>
                    <a:lnB w="38100" cap="flat" cmpd="sng" algn="ctr">
                      <a:solidFill>
                        <a:srgbClr val="F8F8F8"/>
                      </a:solidFill>
                      <a:prstDash val="solid"/>
                    </a:lnB>
                    <a:lnTlToBr w="12700" cmpd="sng">
                      <a:noFill/>
                      <a:prstDash val="solid"/>
                    </a:lnTlToBr>
                    <a:lnBlToTr w="12700" cmpd="sng">
                      <a:noFill/>
                      <a:prstDash val="solid"/>
                    </a:lnBlToTr>
                    <a:cell3D prstMaterial="dkEdge">
                      <a:bevel/>
                      <a:lightRig rig="flood" dir="t"/>
                    </a:cell3D>
                    <a:solidFill>
                      <a:srgbClr val="CC99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dirty="0">
                          <a:solidFill>
                            <a:sysClr val="windowText" lastClr="000000"/>
                          </a:solidFill>
                          <a:latin typeface="+mn-lt"/>
                        </a:rPr>
                        <a:t>FDA-Approved for BD I Depression</a:t>
                      </a:r>
                    </a:p>
                  </a:txBody>
                  <a:tcPr anchor="ctr">
                    <a:lnL>
                      <a:noFill/>
                    </a:lnL>
                    <a:lnR>
                      <a:noFill/>
                    </a:lnR>
                    <a:lnT w="9525" cap="flat" cmpd="sng" algn="ctr">
                      <a:solidFill>
                        <a:srgbClr val="D4D4D4">
                          <a:tint val="50000"/>
                          <a:shade val="95000"/>
                          <a:satMod val="105000"/>
                        </a:srgbClr>
                      </a:solidFill>
                      <a:prstDash val="solid"/>
                    </a:lnT>
                    <a:lnB w="38100" cap="flat" cmpd="sng" algn="ctr">
                      <a:solidFill>
                        <a:srgbClr val="F8F8F8"/>
                      </a:solidFill>
                      <a:prstDash val="solid"/>
                    </a:lnB>
                    <a:lnTlToBr w="12700" cmpd="sng">
                      <a:noFill/>
                      <a:prstDash val="solid"/>
                    </a:lnTlToBr>
                    <a:lnBlToTr w="12700" cmpd="sng">
                      <a:noFill/>
                      <a:prstDash val="solid"/>
                    </a:lnBlToTr>
                    <a:cell3D prstMaterial="dkEdge">
                      <a:bevel/>
                      <a:lightRig rig="flood" dir="t"/>
                    </a:cell3D>
                    <a:solidFill>
                      <a:srgbClr val="00B0F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dirty="0">
                          <a:solidFill>
                            <a:sysClr val="windowText" lastClr="000000"/>
                          </a:solidFill>
                          <a:latin typeface="+mn-lt"/>
                        </a:rPr>
                        <a:t>FDA-Approved for BD </a:t>
                      </a:r>
                    </a:p>
                    <a:p>
                      <a:pPr algn="ctr"/>
                      <a:r>
                        <a:rPr lang="en-US" sz="1200" dirty="0">
                          <a:solidFill>
                            <a:sysClr val="windowText" lastClr="000000"/>
                          </a:solidFill>
                          <a:latin typeface="+mn-lt"/>
                        </a:rPr>
                        <a:t>Mania</a:t>
                      </a:r>
                    </a:p>
                  </a:txBody>
                  <a:tcPr anchor="ctr">
                    <a:lnL>
                      <a:noFill/>
                    </a:lnL>
                    <a:lnR>
                      <a:noFill/>
                    </a:lnR>
                    <a:lnT w="9525" cap="flat" cmpd="sng" algn="ctr">
                      <a:solidFill>
                        <a:srgbClr val="D4D4D4">
                          <a:tint val="50000"/>
                          <a:shade val="95000"/>
                          <a:satMod val="105000"/>
                        </a:srgbClr>
                      </a:solidFill>
                      <a:prstDash val="solid"/>
                    </a:lnT>
                    <a:lnB w="38100" cap="flat" cmpd="sng" algn="ctr">
                      <a:solidFill>
                        <a:srgbClr val="F8F8F8"/>
                      </a:solidFill>
                      <a:prstDash val="solid"/>
                    </a:lnB>
                    <a:lnTlToBr w="12700" cmpd="sng">
                      <a:noFill/>
                      <a:prstDash val="solid"/>
                    </a:lnTlToBr>
                    <a:lnBlToTr w="12700" cmpd="sng">
                      <a:noFill/>
                      <a:prstDash val="solid"/>
                    </a:lnBlToTr>
                    <a:cell3D prstMaterial="dkEdge">
                      <a:bevel/>
                      <a:lightRig rig="flood" dir="t"/>
                    </a:cell3D>
                    <a:solidFill>
                      <a:srgbClr val="FF9999">
                        <a:lumMod val="90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dirty="0">
                          <a:solidFill>
                            <a:sysClr val="windowText" lastClr="000000"/>
                          </a:solidFill>
                          <a:latin typeface="+mn-lt"/>
                        </a:rPr>
                        <a:t>FDA-Approved for BD Maintenance</a:t>
                      </a:r>
                    </a:p>
                  </a:txBody>
                  <a:tcPr anchor="ctr">
                    <a:lnL>
                      <a:noFill/>
                    </a:lnL>
                    <a:lnR>
                      <a:noFill/>
                    </a:lnR>
                    <a:lnT w="9525" cap="flat" cmpd="sng" algn="ctr">
                      <a:solidFill>
                        <a:srgbClr val="D4D4D4">
                          <a:tint val="50000"/>
                          <a:shade val="95000"/>
                          <a:satMod val="105000"/>
                        </a:srgbClr>
                      </a:solidFill>
                      <a:prstDash val="solid"/>
                    </a:lnT>
                    <a:lnB w="38100" cap="flat" cmpd="sng" algn="ctr">
                      <a:solidFill>
                        <a:srgbClr val="F8F8F8"/>
                      </a:solidFill>
                      <a:prstDash val="solid"/>
                    </a:lnB>
                    <a:lnTlToBr w="12700" cmpd="sng">
                      <a:noFill/>
                      <a:prstDash val="solid"/>
                    </a:lnTlToBr>
                    <a:lnBlToTr w="12700" cmpd="sng">
                      <a:noFill/>
                      <a:prstDash val="solid"/>
                    </a:lnBlToTr>
                    <a:cell3D prstMaterial="dkEdge">
                      <a:bevel/>
                      <a:lightRig rig="flood" dir="t"/>
                    </a:cell3D>
                    <a:solidFill>
                      <a:schemeClr val="accent4">
                        <a:lumMod val="40000"/>
                        <a:lumOff val="6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solidFill>
                            <a:sysClr val="windowText" lastClr="000000"/>
                          </a:solidFill>
                          <a:latin typeface="+mn-lt"/>
                        </a:rPr>
                        <a:t>FDA-Approved for MDD</a:t>
                      </a:r>
                    </a:p>
                  </a:txBody>
                  <a:tcPr anchor="ctr">
                    <a:lnL>
                      <a:noFill/>
                    </a:lnL>
                    <a:lnR w="9525" cap="flat" cmpd="sng" algn="ctr">
                      <a:solidFill>
                        <a:srgbClr val="D4D4D4">
                          <a:tint val="50000"/>
                          <a:shade val="95000"/>
                          <a:satMod val="105000"/>
                        </a:srgbClr>
                      </a:solidFill>
                      <a:prstDash val="solid"/>
                    </a:lnR>
                    <a:lnT w="9525" cap="flat" cmpd="sng" algn="ctr">
                      <a:solidFill>
                        <a:srgbClr val="D4D4D4">
                          <a:tint val="50000"/>
                          <a:shade val="95000"/>
                          <a:satMod val="105000"/>
                        </a:srgbClr>
                      </a:solidFill>
                      <a:prstDash val="solid"/>
                    </a:lnT>
                    <a:lnB w="38100" cap="flat" cmpd="sng" algn="ctr">
                      <a:solidFill>
                        <a:srgbClr val="F8F8F8"/>
                      </a:solidFill>
                      <a:prstDash val="solid"/>
                    </a:lnB>
                    <a:lnTlToBr w="12700" cmpd="sng">
                      <a:noFill/>
                      <a:prstDash val="solid"/>
                    </a:lnTlToBr>
                    <a:lnBlToTr w="12700" cmpd="sng">
                      <a:noFill/>
                      <a:prstDash val="solid"/>
                    </a:lnBlToTr>
                    <a:cell3D prstMaterial="dkEdge">
                      <a:bevel/>
                      <a:lightRig rig="flood" dir="t"/>
                    </a:cell3D>
                    <a:solidFill>
                      <a:schemeClr val="accent5">
                        <a:lumMod val="40000"/>
                        <a:lumOff val="60000"/>
                      </a:schemeClr>
                    </a:solidFill>
                  </a:tcPr>
                </a:tc>
                <a:extLst>
                  <a:ext uri="{0D108BD9-81ED-4DB2-BD59-A6C34878D82A}">
                    <a16:rowId xmlns:a16="http://schemas.microsoft.com/office/drawing/2014/main" val="1564910386"/>
                  </a:ext>
                </a:extLst>
              </a:tr>
              <a:tr h="370840">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r>
                        <a:rPr lang="en-US" sz="1400" b="1" dirty="0">
                          <a:solidFill>
                            <a:sysClr val="windowText" lastClr="000000"/>
                          </a:solidFill>
                          <a:latin typeface="+mn-lt"/>
                        </a:rPr>
                        <a:t>Aripiprazole</a:t>
                      </a:r>
                    </a:p>
                  </a:txBody>
                  <a:tcPr anchor="ctr">
                    <a:lnL w="9525" cap="flat" cmpd="sng" algn="ctr">
                      <a:solidFill>
                        <a:srgbClr val="D4D4D4">
                          <a:tint val="50000"/>
                          <a:shade val="95000"/>
                          <a:satMod val="105000"/>
                        </a:srgbClr>
                      </a:solidFill>
                      <a:prstDash val="solid"/>
                    </a:lnL>
                    <a:lnR>
                      <a:noFill/>
                    </a:lnR>
                    <a:lnT w="38100" cap="flat" cmpd="sng" algn="ctr">
                      <a:solidFill>
                        <a:srgbClr val="F8F8F8"/>
                      </a:solidFill>
                      <a:prstDash val="solid"/>
                    </a:lnT>
                    <a:lnB>
                      <a:noFill/>
                    </a:lnB>
                    <a:lnTlToBr w="12700" cmpd="sng">
                      <a:noFill/>
                      <a:prstDash val="solid"/>
                    </a:lnTlToBr>
                    <a:lnBlToTr w="12700" cmpd="sng">
                      <a:noFill/>
                      <a:prstDash val="solid"/>
                    </a:lnBlToTr>
                    <a:cell3D prstMaterial="dkEdge">
                      <a:bevel/>
                      <a:lightRig rig="flood" dir="t"/>
                    </a:cell3D>
                    <a:solidFill>
                      <a:schemeClr val="bg2"/>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ctr"/>
                      <a:endParaRPr lang="en-US" sz="2000">
                        <a:solidFill>
                          <a:sysClr val="windowText" lastClr="000000"/>
                        </a:solidFill>
                        <a:latin typeface="+mn-lt"/>
                      </a:endParaRPr>
                    </a:p>
                  </a:txBody>
                  <a:tcPr anchor="ctr">
                    <a:lnL>
                      <a:noFill/>
                    </a:lnL>
                    <a:lnR>
                      <a:noFill/>
                    </a:lnR>
                    <a:lnT w="38100" cap="flat" cmpd="sng" algn="ctr">
                      <a:solidFill>
                        <a:srgbClr val="F8F8F8"/>
                      </a:solidFill>
                      <a:prstDash val="solid"/>
                    </a:lnT>
                    <a:lnB>
                      <a:noFill/>
                    </a:lnB>
                    <a:lnTlToBr w="12700" cmpd="sng">
                      <a:noFill/>
                      <a:prstDash val="solid"/>
                    </a:lnTlToBr>
                    <a:lnBlToTr w="12700" cmpd="sng">
                      <a:noFill/>
                      <a:prstDash val="solid"/>
                    </a:lnBlToTr>
                    <a:cell3D prstMaterial="dkEdge">
                      <a:bevel/>
                      <a:lightRig rig="flood" dir="t"/>
                    </a:cell3D>
                    <a:solidFill>
                      <a:srgbClr val="CC99FF"/>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ctr"/>
                      <a:endParaRPr lang="en-US" sz="2000">
                        <a:solidFill>
                          <a:sysClr val="windowText" lastClr="000000"/>
                        </a:solidFill>
                        <a:latin typeface="+mn-lt"/>
                      </a:endParaRPr>
                    </a:p>
                  </a:txBody>
                  <a:tcPr anchor="ctr">
                    <a:lnL>
                      <a:noFill/>
                    </a:lnL>
                    <a:lnR>
                      <a:noFill/>
                    </a:lnR>
                    <a:lnT w="38100" cap="flat" cmpd="sng" algn="ctr">
                      <a:solidFill>
                        <a:srgbClr val="F8F8F8"/>
                      </a:solidFill>
                      <a:prstDash val="solid"/>
                    </a:lnT>
                    <a:lnB>
                      <a:noFill/>
                    </a:lnB>
                    <a:lnTlToBr w="12700" cmpd="sng">
                      <a:noFill/>
                      <a:prstDash val="solid"/>
                    </a:lnTlToBr>
                    <a:lnBlToTr w="12700" cmpd="sng">
                      <a:noFill/>
                      <a:prstDash val="solid"/>
                    </a:lnBlToTr>
                    <a:cell3D prstMaterial="dkEdge">
                      <a:bevel/>
                      <a:lightRig rig="flood" dir="t"/>
                    </a:cell3D>
                    <a:solidFill>
                      <a:srgbClr val="00B0F0"/>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solidFill>
                            <a:sysClr val="windowText" lastClr="000000"/>
                          </a:solidFill>
                          <a:latin typeface="+mn-lt"/>
                          <a:sym typeface="Wingdings 2" panose="05020102010507070707" pitchFamily="18" charset="2"/>
                        </a:rPr>
                        <a:t></a:t>
                      </a:r>
                      <a:endParaRPr lang="en-US" sz="2000">
                        <a:solidFill>
                          <a:sysClr val="windowText" lastClr="000000"/>
                        </a:solidFill>
                        <a:latin typeface="+mn-lt"/>
                      </a:endParaRPr>
                    </a:p>
                  </a:txBody>
                  <a:tcPr anchor="ctr">
                    <a:lnL>
                      <a:noFill/>
                    </a:lnL>
                    <a:lnR>
                      <a:noFill/>
                    </a:lnR>
                    <a:lnT w="38100" cap="flat" cmpd="sng" algn="ctr">
                      <a:solidFill>
                        <a:srgbClr val="F8F8F8"/>
                      </a:solidFill>
                      <a:prstDash val="solid"/>
                    </a:lnT>
                    <a:lnB>
                      <a:noFill/>
                    </a:lnB>
                    <a:lnTlToBr w="12700" cmpd="sng">
                      <a:noFill/>
                      <a:prstDash val="solid"/>
                    </a:lnTlToBr>
                    <a:lnBlToTr w="12700" cmpd="sng">
                      <a:noFill/>
                      <a:prstDash val="solid"/>
                    </a:lnBlToTr>
                    <a:cell3D prstMaterial="dkEdge">
                      <a:bevel/>
                      <a:lightRig rig="flood" dir="t"/>
                    </a:cell3D>
                    <a:solidFill>
                      <a:srgbClr val="FF9999">
                        <a:lumMod val="90000"/>
                      </a:srgb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solidFill>
                            <a:sysClr val="windowText" lastClr="000000"/>
                          </a:solidFill>
                          <a:latin typeface="+mn-lt"/>
                          <a:sym typeface="Wingdings 2" panose="05020102010507070707" pitchFamily="18" charset="2"/>
                        </a:rPr>
                        <a:t></a:t>
                      </a:r>
                      <a:endParaRPr lang="en-US" sz="2000">
                        <a:solidFill>
                          <a:sysClr val="windowText" lastClr="000000"/>
                        </a:solidFill>
                        <a:latin typeface="+mn-lt"/>
                      </a:endParaRPr>
                    </a:p>
                  </a:txBody>
                  <a:tcPr anchor="ctr">
                    <a:lnL>
                      <a:noFill/>
                    </a:lnL>
                    <a:lnR>
                      <a:noFill/>
                    </a:lnR>
                    <a:lnT w="38100" cap="flat" cmpd="sng" algn="ctr">
                      <a:solidFill>
                        <a:srgbClr val="F8F8F8"/>
                      </a:solidFill>
                      <a:prstDash val="solid"/>
                    </a:lnT>
                    <a:lnB>
                      <a:noFill/>
                    </a:lnB>
                    <a:lnTlToBr w="12700" cmpd="sng">
                      <a:noFill/>
                      <a:prstDash val="solid"/>
                    </a:lnTlToBr>
                    <a:lnBlToTr w="12700" cmpd="sng">
                      <a:noFill/>
                      <a:prstDash val="solid"/>
                    </a:lnBlToTr>
                    <a:cell3D prstMaterial="dkEdge">
                      <a:bevel/>
                      <a:lightRig rig="flood" dir="t"/>
                    </a:cell3D>
                    <a:solidFill>
                      <a:schemeClr val="accent4">
                        <a:lumMod val="40000"/>
                        <a:lumOff val="60000"/>
                      </a:scheme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ysClr val="windowText" lastClr="000000"/>
                          </a:solidFill>
                          <a:effectLst/>
                          <a:uLnTx/>
                          <a:uFillTx/>
                          <a:latin typeface="+mn-lt"/>
                          <a:ea typeface="+mn-ea"/>
                          <a:cs typeface="+mn-cs"/>
                          <a:sym typeface="Wingdings 2" panose="05020102010507070707" pitchFamily="18" charset="2"/>
                        </a:rPr>
                        <a:t> </a:t>
                      </a:r>
                      <a:r>
                        <a:rPr lang="en-US" sz="1100">
                          <a:solidFill>
                            <a:sysClr val="windowText" lastClr="000000"/>
                          </a:solidFill>
                          <a:latin typeface="+mn-lt"/>
                          <a:sym typeface="Wingdings 2" panose="05020102010507070707" pitchFamily="18" charset="2"/>
                        </a:rPr>
                        <a:t>(adjunct)</a:t>
                      </a:r>
                      <a:endParaRPr lang="en-US" sz="2000">
                        <a:solidFill>
                          <a:sysClr val="windowText" lastClr="000000"/>
                        </a:solidFill>
                        <a:latin typeface="+mn-lt"/>
                      </a:endParaRPr>
                    </a:p>
                  </a:txBody>
                  <a:tcPr anchor="ctr">
                    <a:lnL>
                      <a:noFill/>
                    </a:lnL>
                    <a:lnR w="9525" cap="flat" cmpd="sng" algn="ctr">
                      <a:solidFill>
                        <a:srgbClr val="D4D4D4">
                          <a:tint val="50000"/>
                          <a:shade val="95000"/>
                          <a:satMod val="105000"/>
                        </a:srgbClr>
                      </a:solidFill>
                      <a:prstDash val="solid"/>
                    </a:lnR>
                    <a:lnT w="38100" cap="flat" cmpd="sng" algn="ctr">
                      <a:solidFill>
                        <a:srgbClr val="F8F8F8"/>
                      </a:solidFill>
                      <a:prstDash val="solid"/>
                    </a:lnT>
                    <a:lnB>
                      <a:noFill/>
                    </a:lnB>
                    <a:lnTlToBr w="12700" cmpd="sng">
                      <a:noFill/>
                      <a:prstDash val="solid"/>
                    </a:lnTlToBr>
                    <a:lnBlToTr w="12700" cmpd="sng">
                      <a:noFill/>
                      <a:prstDash val="solid"/>
                    </a:lnBlToTr>
                    <a:cell3D prstMaterial="dkEdge">
                      <a:bevel/>
                      <a:lightRig rig="flood" dir="t"/>
                    </a:cell3D>
                    <a:solidFill>
                      <a:schemeClr val="accent5">
                        <a:lumMod val="40000"/>
                        <a:lumOff val="60000"/>
                      </a:schemeClr>
                    </a:solidFill>
                  </a:tcPr>
                </a:tc>
                <a:extLst>
                  <a:ext uri="{0D108BD9-81ED-4DB2-BD59-A6C34878D82A}">
                    <a16:rowId xmlns:a16="http://schemas.microsoft.com/office/drawing/2014/main" val="2048367871"/>
                  </a:ext>
                </a:extLst>
              </a:tr>
              <a:tr h="370840">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r>
                        <a:rPr lang="en-US" sz="1400" b="1">
                          <a:solidFill>
                            <a:sysClr val="windowText" lastClr="000000"/>
                          </a:solidFill>
                          <a:latin typeface="+mn-lt"/>
                        </a:rPr>
                        <a:t>Asenapine</a:t>
                      </a:r>
                    </a:p>
                  </a:txBody>
                  <a:tcPr anchor="ctr">
                    <a:lnL w="9525" cap="flat" cmpd="sng" algn="ctr">
                      <a:solidFill>
                        <a:srgbClr val="D4D4D4">
                          <a:tint val="50000"/>
                          <a:shade val="95000"/>
                          <a:satMod val="105000"/>
                        </a:srgbClr>
                      </a:solidFill>
                      <a:prstDash val="solid"/>
                    </a:lnL>
                    <a:lnR>
                      <a:noFill/>
                    </a:lnR>
                    <a:lnT>
                      <a:noFill/>
                    </a:lnT>
                    <a:lnB>
                      <a:noFill/>
                    </a:lnB>
                    <a:lnTlToBr w="12700" cmpd="sng">
                      <a:noFill/>
                      <a:prstDash val="solid"/>
                    </a:lnTlToBr>
                    <a:lnBlToTr w="12700" cmpd="sng">
                      <a:noFill/>
                      <a:prstDash val="solid"/>
                    </a:lnBlToTr>
                    <a:cell3D prstMaterial="dkEdge">
                      <a:bevel/>
                      <a:lightRig rig="flood" dir="t"/>
                    </a:cell3D>
                    <a:solidFill>
                      <a:schemeClr val="bg2"/>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ctr"/>
                      <a:r>
                        <a:rPr lang="en-US" sz="2000">
                          <a:solidFill>
                            <a:sysClr val="windowText" lastClr="000000"/>
                          </a:solidFill>
                          <a:latin typeface="+mn-lt"/>
                          <a:sym typeface="Wingdings 2" panose="05020102010507070707" pitchFamily="18" charset="2"/>
                        </a:rPr>
                        <a:t> </a:t>
                      </a:r>
                      <a:r>
                        <a:rPr lang="en-US" sz="1100">
                          <a:solidFill>
                            <a:sysClr val="windowText" lastClr="000000"/>
                          </a:solidFill>
                          <a:latin typeface="+mn-lt"/>
                          <a:sym typeface="Wingdings 2" panose="05020102010507070707" pitchFamily="18" charset="2"/>
                        </a:rPr>
                        <a:t>MMX</a:t>
                      </a:r>
                      <a:endParaRPr lang="en-US" sz="1100">
                        <a:solidFill>
                          <a:sysClr val="windowText" lastClr="000000"/>
                        </a:solidFill>
                        <a:latin typeface="+mn-lt"/>
                      </a:endParaRPr>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rgbClr val="CC99FF"/>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ctr"/>
                      <a:endParaRPr lang="en-US" sz="2000">
                        <a:solidFill>
                          <a:sysClr val="windowText" lastClr="000000"/>
                        </a:solidFill>
                        <a:latin typeface="+mn-lt"/>
                      </a:endParaRPr>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rgbClr val="00B0F0"/>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solidFill>
                            <a:sysClr val="windowText" lastClr="000000"/>
                          </a:solidFill>
                          <a:latin typeface="+mn-lt"/>
                          <a:sym typeface="Wingdings 2" panose="05020102010507070707" pitchFamily="18" charset="2"/>
                        </a:rPr>
                        <a:t></a:t>
                      </a:r>
                      <a:endParaRPr lang="en-US" sz="2000">
                        <a:solidFill>
                          <a:sysClr val="windowText" lastClr="000000"/>
                        </a:solidFill>
                        <a:latin typeface="+mn-lt"/>
                      </a:endParaRPr>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rgbClr val="FF9999">
                        <a:lumMod val="90000"/>
                      </a:srgb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ysClr val="windowText" lastClr="000000"/>
                          </a:solidFill>
                          <a:latin typeface="Arial"/>
                          <a:ea typeface="+mn-ea"/>
                          <a:cs typeface="+mn-cs"/>
                          <a:sym typeface="Wingdings 2" panose="05020102010507070707" pitchFamily="18" charset="2"/>
                        </a:rPr>
                        <a:t></a:t>
                      </a:r>
                      <a:endParaRPr lang="en-US" sz="2000" kern="1200">
                        <a:solidFill>
                          <a:sysClr val="windowText" lastClr="000000"/>
                        </a:solidFill>
                        <a:latin typeface="Arial"/>
                        <a:ea typeface="+mn-ea"/>
                        <a:cs typeface="+mn-cs"/>
                      </a:endParaRPr>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accent4">
                        <a:lumMod val="40000"/>
                        <a:lumOff val="60000"/>
                      </a:scheme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ctr"/>
                      <a:endParaRPr lang="en-US" sz="2000">
                        <a:solidFill>
                          <a:sysClr val="windowText" lastClr="000000"/>
                        </a:solidFill>
                        <a:latin typeface="+mn-lt"/>
                      </a:endParaRPr>
                    </a:p>
                  </a:txBody>
                  <a:tcPr anchor="ctr">
                    <a:lnL>
                      <a:noFill/>
                    </a:lnL>
                    <a:lnR w="9525" cap="flat" cmpd="sng" algn="ctr">
                      <a:solidFill>
                        <a:srgbClr val="D4D4D4">
                          <a:tint val="50000"/>
                          <a:shade val="95000"/>
                          <a:satMod val="105000"/>
                        </a:srgbClr>
                      </a:solidFill>
                      <a:prstDash val="solid"/>
                    </a:lnR>
                    <a:lnT>
                      <a:noFill/>
                    </a:lnT>
                    <a:lnB>
                      <a:noFill/>
                    </a:lnB>
                    <a:lnTlToBr w="12700" cmpd="sng">
                      <a:noFill/>
                      <a:prstDash val="solid"/>
                    </a:lnTlToBr>
                    <a:lnBlToTr w="12700" cmpd="sng">
                      <a:noFill/>
                      <a:prstDash val="solid"/>
                    </a:lnBlToTr>
                    <a:cell3D prstMaterial="dkEdge">
                      <a:bevel/>
                      <a:lightRig rig="flood" dir="t"/>
                    </a:cell3D>
                    <a:solidFill>
                      <a:schemeClr val="accent5">
                        <a:lumMod val="40000"/>
                        <a:lumOff val="60000"/>
                      </a:schemeClr>
                    </a:solidFill>
                  </a:tcPr>
                </a:tc>
                <a:extLst>
                  <a:ext uri="{0D108BD9-81ED-4DB2-BD59-A6C34878D82A}">
                    <a16:rowId xmlns:a16="http://schemas.microsoft.com/office/drawing/2014/main" val="1495409706"/>
                  </a:ext>
                </a:extLst>
              </a:tr>
              <a:tr h="370840">
                <a:tc>
                  <a:txBody>
                    <a:bodyPr/>
                    <a:lstStyle/>
                    <a:p>
                      <a:r>
                        <a:rPr lang="en-US" sz="1400" b="1" dirty="0" err="1">
                          <a:solidFill>
                            <a:sysClr val="windowText" lastClr="000000"/>
                          </a:solidFill>
                          <a:latin typeface="+mn-lt"/>
                        </a:rPr>
                        <a:t>Brexpiprazole</a:t>
                      </a:r>
                      <a:endParaRPr lang="en-US" sz="1400" b="1" dirty="0">
                        <a:solidFill>
                          <a:sysClr val="windowText" lastClr="000000"/>
                        </a:solidFill>
                        <a:latin typeface="+mn-lt"/>
                      </a:endParaRPr>
                    </a:p>
                  </a:txBody>
                  <a:tcPr anchor="ctr">
                    <a:lnL w="9525" cap="flat" cmpd="sng" algn="ctr">
                      <a:solidFill>
                        <a:srgbClr val="D4D4D4">
                          <a:tint val="50000"/>
                          <a:shade val="95000"/>
                          <a:satMod val="105000"/>
                        </a:srgbClr>
                      </a:solidFill>
                      <a:prstDash val="solid"/>
                    </a:lnL>
                    <a:lnR>
                      <a:noFill/>
                    </a:lnR>
                    <a:lnT>
                      <a:noFill/>
                    </a:lnT>
                    <a:lnB>
                      <a:noFill/>
                    </a:lnB>
                    <a:lnTlToBr w="12700" cmpd="sng">
                      <a:noFill/>
                      <a:prstDash val="solid"/>
                    </a:lnTlToBr>
                    <a:lnBlToTr w="12700" cmpd="sng">
                      <a:noFill/>
                      <a:prstDash val="solid"/>
                    </a:lnBlToTr>
                    <a:cell3D prstMaterial="dkEdge">
                      <a:bevel/>
                      <a:lightRig rig="flood" dir="t"/>
                    </a:cell3D>
                    <a:solidFill>
                      <a:schemeClr val="bg2"/>
                    </a:solidFill>
                  </a:tcPr>
                </a:tc>
                <a:tc>
                  <a:txBody>
                    <a:bodyPr/>
                    <a:lstStyle/>
                    <a:p>
                      <a:pPr algn="ctr"/>
                      <a:endParaRPr lang="en-US" sz="2000">
                        <a:solidFill>
                          <a:sysClr val="windowText" lastClr="000000"/>
                        </a:solidFill>
                        <a:latin typeface="+mn-lt"/>
                      </a:endParaRPr>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rgbClr val="CC99FF"/>
                    </a:solidFill>
                  </a:tcPr>
                </a:tc>
                <a:tc>
                  <a:txBody>
                    <a:bodyPr/>
                    <a:lstStyle/>
                    <a:p>
                      <a:pPr algn="ctr"/>
                      <a:endParaRPr lang="en-US" sz="2000">
                        <a:solidFill>
                          <a:sysClr val="windowText" lastClr="000000"/>
                        </a:solidFill>
                        <a:latin typeface="+mn-lt"/>
                      </a:endParaRPr>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a:solidFill>
                          <a:sysClr val="windowText" lastClr="000000"/>
                        </a:solidFill>
                        <a:latin typeface="+mn-lt"/>
                      </a:endParaRPr>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rgbClr val="FF9999">
                        <a:lumMod val="90000"/>
                      </a:srgbClr>
                    </a:solidFill>
                  </a:tcPr>
                </a:tc>
                <a:tc>
                  <a:txBody>
                    <a:bodyPr/>
                    <a:lstStyle/>
                    <a:p>
                      <a:pPr algn="ctr"/>
                      <a:endParaRPr lang="en-US" sz="2000">
                        <a:solidFill>
                          <a:sysClr val="windowText" lastClr="000000"/>
                        </a:solidFill>
                        <a:latin typeface="+mn-lt"/>
                      </a:endParaRPr>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accent4">
                        <a:lumMod val="40000"/>
                        <a:lumOff val="60000"/>
                      </a:schemeClr>
                    </a:solidFill>
                  </a:tcPr>
                </a:tc>
                <a:tc>
                  <a:txBody>
                    <a:bodyPr/>
                    <a:lstStyle/>
                    <a:p>
                      <a:pPr algn="ctr"/>
                      <a:endParaRPr lang="en-US" sz="2000">
                        <a:solidFill>
                          <a:sysClr val="windowText" lastClr="000000"/>
                        </a:solidFill>
                        <a:latin typeface="+mn-lt"/>
                      </a:endParaRPr>
                    </a:p>
                  </a:txBody>
                  <a:tcPr anchor="ctr">
                    <a:lnL>
                      <a:noFill/>
                    </a:lnL>
                    <a:lnR w="9525" cap="flat" cmpd="sng" algn="ctr">
                      <a:solidFill>
                        <a:srgbClr val="D4D4D4">
                          <a:tint val="50000"/>
                          <a:shade val="95000"/>
                          <a:satMod val="105000"/>
                        </a:srgbClr>
                      </a:solidFill>
                      <a:prstDash val="solid"/>
                    </a:lnR>
                    <a:lnT>
                      <a:noFill/>
                    </a:lnT>
                    <a:lnB>
                      <a:noFill/>
                    </a:lnB>
                    <a:lnTlToBr w="12700" cmpd="sng">
                      <a:noFill/>
                      <a:prstDash val="solid"/>
                    </a:lnTlToBr>
                    <a:lnBlToTr w="12700" cmpd="sng">
                      <a:noFill/>
                      <a:prstDash val="solid"/>
                    </a:lnBlToTr>
                    <a:cell3D prstMaterial="dkEdge">
                      <a:bevel/>
                      <a:lightRig rig="flood" dir="t"/>
                    </a:cell3D>
                    <a:solidFill>
                      <a:schemeClr val="accent5">
                        <a:lumMod val="40000"/>
                        <a:lumOff val="60000"/>
                      </a:schemeClr>
                    </a:solidFill>
                  </a:tcPr>
                </a:tc>
                <a:extLst>
                  <a:ext uri="{0D108BD9-81ED-4DB2-BD59-A6C34878D82A}">
                    <a16:rowId xmlns:a16="http://schemas.microsoft.com/office/drawing/2014/main" val="137988643"/>
                  </a:ext>
                </a:extLst>
              </a:tr>
              <a:tr h="370840">
                <a:tc>
                  <a:txBody>
                    <a:bodyPr/>
                    <a:lstStyle/>
                    <a:p>
                      <a:r>
                        <a:rPr lang="en-US" sz="1400" b="1" dirty="0" err="1">
                          <a:solidFill>
                            <a:sysClr val="windowText" lastClr="000000"/>
                          </a:solidFill>
                          <a:latin typeface="+mn-lt"/>
                        </a:rPr>
                        <a:t>Cariprazine</a:t>
                      </a:r>
                      <a:endParaRPr lang="en-US" sz="1400" b="1" dirty="0">
                        <a:solidFill>
                          <a:sysClr val="windowText" lastClr="000000"/>
                        </a:solidFill>
                        <a:latin typeface="+mn-lt"/>
                      </a:endParaRPr>
                    </a:p>
                  </a:txBody>
                  <a:tcPr anchor="ctr">
                    <a:lnL w="9525" cap="flat" cmpd="sng" algn="ctr">
                      <a:solidFill>
                        <a:srgbClr val="D4D4D4">
                          <a:tint val="50000"/>
                          <a:shade val="95000"/>
                          <a:satMod val="105000"/>
                        </a:srgbClr>
                      </a:solidFill>
                      <a:prstDash val="solid"/>
                    </a:lnL>
                    <a:lnR>
                      <a:noFill/>
                    </a:lnR>
                    <a:lnT>
                      <a:noFill/>
                    </a:lnT>
                    <a:lnB>
                      <a:noFill/>
                    </a:lnB>
                    <a:lnTlToBr w="12700" cmpd="sng">
                      <a:noFill/>
                      <a:prstDash val="solid"/>
                    </a:lnTlToBr>
                    <a:lnBlToTr w="12700" cmpd="sng">
                      <a:noFill/>
                      <a:prstDash val="solid"/>
                    </a:lnBlToTr>
                    <a:cell3D prstMaterial="dkEdge">
                      <a:bevel/>
                      <a:lightRig rig="flood" dir="t"/>
                    </a:cell3D>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ysClr val="windowText" lastClr="000000"/>
                          </a:solidFill>
                          <a:effectLst/>
                          <a:uLnTx/>
                          <a:uFillTx/>
                          <a:latin typeface="+mn-lt"/>
                          <a:ea typeface="+mn-ea"/>
                          <a:cs typeface="+mn-cs"/>
                          <a:sym typeface="Wingdings 2" panose="05020102010507070707" pitchFamily="18" charset="2"/>
                        </a:rPr>
                        <a:t> </a:t>
                      </a:r>
                      <a:r>
                        <a:rPr kumimoji="0" lang="en-US" sz="1100" b="0" i="0" u="none" strike="noStrike" kern="1200" cap="none" spc="0" normalizeH="0" baseline="0" noProof="0">
                          <a:ln>
                            <a:noFill/>
                          </a:ln>
                          <a:solidFill>
                            <a:sysClr val="windowText" lastClr="000000"/>
                          </a:solidFill>
                          <a:effectLst/>
                          <a:uLnTx/>
                          <a:uFillTx/>
                          <a:latin typeface="+mn-lt"/>
                          <a:ea typeface="+mn-ea"/>
                          <a:cs typeface="+mn-cs"/>
                          <a:sym typeface="Wingdings 2" panose="05020102010507070707" pitchFamily="18" charset="2"/>
                        </a:rPr>
                        <a:t>MMX, DMX</a:t>
                      </a:r>
                      <a:endParaRPr kumimoji="0" lang="en-US" sz="1100" b="0" i="0" u="none" strike="noStrike" kern="1200" cap="none" spc="0" normalizeH="0" baseline="0" noProof="0">
                        <a:ln>
                          <a:noFill/>
                        </a:ln>
                        <a:solidFill>
                          <a:sysClr val="windowText" lastClr="000000"/>
                        </a:solidFill>
                        <a:effectLst/>
                        <a:uLnTx/>
                        <a:uFillTx/>
                        <a:latin typeface="+mn-lt"/>
                        <a:ea typeface="+mn-ea"/>
                        <a:cs typeface="+mn-cs"/>
                      </a:endParaRPr>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rgbClr val="CC9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ysClr val="windowText" lastClr="000000"/>
                          </a:solidFill>
                          <a:effectLst/>
                          <a:uLnTx/>
                          <a:uFillTx/>
                          <a:latin typeface="+mn-lt"/>
                          <a:ea typeface="+mn-ea"/>
                          <a:cs typeface="+mn-cs"/>
                          <a:sym typeface="Wingdings 2" panose="05020102010507070707" pitchFamily="18" charset="2"/>
                        </a:rPr>
                        <a:t></a:t>
                      </a:r>
                      <a:endParaRPr lang="en-US" sz="2000">
                        <a:solidFill>
                          <a:sysClr val="windowText" lastClr="000000"/>
                        </a:solidFill>
                        <a:latin typeface="+mn-lt"/>
                      </a:endParaRPr>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ysClr val="windowText" lastClr="000000"/>
                          </a:solidFill>
                          <a:latin typeface="+mn-lt"/>
                          <a:sym typeface="Wingdings 2" panose="05020102010507070707" pitchFamily="18" charset="2"/>
                        </a:rPr>
                        <a:t></a:t>
                      </a:r>
                      <a:endParaRPr lang="en-US" sz="2000">
                        <a:solidFill>
                          <a:sysClr val="windowText" lastClr="000000"/>
                        </a:solidFill>
                        <a:latin typeface="+mn-lt"/>
                      </a:endParaRPr>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rgbClr val="FF9999">
                        <a:lumMod val="90000"/>
                      </a:srgbClr>
                    </a:solidFill>
                  </a:tcPr>
                </a:tc>
                <a:tc>
                  <a:txBody>
                    <a:bodyPr/>
                    <a:lstStyle/>
                    <a:p>
                      <a:pPr algn="ctr"/>
                      <a:endParaRPr lang="en-US" sz="2000">
                        <a:solidFill>
                          <a:sysClr val="windowText" lastClr="000000"/>
                        </a:solidFill>
                        <a:latin typeface="+mn-lt"/>
                      </a:endParaRPr>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accent4">
                        <a:lumMod val="40000"/>
                        <a:lumOff val="60000"/>
                      </a:schemeClr>
                    </a:solidFill>
                  </a:tcPr>
                </a:tc>
                <a:tc>
                  <a:txBody>
                    <a:bodyPr/>
                    <a:lstStyle/>
                    <a:p>
                      <a:pPr algn="ctr"/>
                      <a:endParaRPr lang="en-US" sz="2000">
                        <a:solidFill>
                          <a:sysClr val="windowText" lastClr="000000"/>
                        </a:solidFill>
                        <a:latin typeface="+mn-lt"/>
                      </a:endParaRPr>
                    </a:p>
                  </a:txBody>
                  <a:tcPr anchor="ctr">
                    <a:lnL>
                      <a:noFill/>
                    </a:lnL>
                    <a:lnR w="9525" cap="flat" cmpd="sng" algn="ctr">
                      <a:solidFill>
                        <a:srgbClr val="D4D4D4">
                          <a:tint val="50000"/>
                          <a:shade val="95000"/>
                          <a:satMod val="105000"/>
                        </a:srgbClr>
                      </a:solidFill>
                      <a:prstDash val="solid"/>
                    </a:lnR>
                    <a:lnT>
                      <a:noFill/>
                    </a:lnT>
                    <a:lnB>
                      <a:noFill/>
                    </a:lnB>
                    <a:lnTlToBr w="12700" cmpd="sng">
                      <a:noFill/>
                      <a:prstDash val="solid"/>
                    </a:lnTlToBr>
                    <a:lnBlToTr w="12700" cmpd="sng">
                      <a:noFill/>
                      <a:prstDash val="solid"/>
                    </a:lnBlToTr>
                    <a:cell3D prstMaterial="dkEdge">
                      <a:bevel/>
                      <a:lightRig rig="flood" dir="t"/>
                    </a:cell3D>
                    <a:solidFill>
                      <a:schemeClr val="accent5">
                        <a:lumMod val="40000"/>
                        <a:lumOff val="60000"/>
                      </a:schemeClr>
                    </a:solidFill>
                  </a:tcPr>
                </a:tc>
                <a:extLst>
                  <a:ext uri="{0D108BD9-81ED-4DB2-BD59-A6C34878D82A}">
                    <a16:rowId xmlns:a16="http://schemas.microsoft.com/office/drawing/2014/main" val="2632013859"/>
                  </a:ext>
                </a:extLst>
              </a:tr>
              <a:tr h="370840">
                <a:tc>
                  <a:txBody>
                    <a:bodyPr/>
                    <a:lstStyle/>
                    <a:p>
                      <a:r>
                        <a:rPr lang="en-US" sz="1400" b="1" dirty="0" err="1">
                          <a:solidFill>
                            <a:sysClr val="windowText" lastClr="000000"/>
                          </a:solidFill>
                          <a:latin typeface="+mn-lt"/>
                        </a:rPr>
                        <a:t>Lumateperone</a:t>
                      </a:r>
                      <a:r>
                        <a:rPr lang="en-US" sz="2000" b="1" dirty="0">
                          <a:solidFill>
                            <a:sysClr val="windowText" lastClr="000000"/>
                          </a:solidFill>
                          <a:latin typeface="+mn-lt"/>
                        </a:rPr>
                        <a:t>*</a:t>
                      </a:r>
                      <a:endParaRPr lang="en-US" sz="1400" b="1" dirty="0">
                        <a:solidFill>
                          <a:sysClr val="windowText" lastClr="000000"/>
                        </a:solidFill>
                        <a:latin typeface="+mn-lt"/>
                      </a:endParaRPr>
                    </a:p>
                  </a:txBody>
                  <a:tcPr anchor="ctr">
                    <a:lnL w="9525" cap="flat" cmpd="sng" algn="ctr">
                      <a:solidFill>
                        <a:srgbClr val="D4D4D4">
                          <a:tint val="50000"/>
                          <a:shade val="95000"/>
                          <a:satMod val="105000"/>
                        </a:srgbClr>
                      </a:solidFill>
                      <a:prstDash val="solid"/>
                    </a:lnL>
                    <a:lnR>
                      <a:noFill/>
                    </a:lnR>
                    <a:lnT>
                      <a:noFill/>
                    </a:lnT>
                    <a:lnB>
                      <a:noFill/>
                    </a:lnB>
                    <a:lnTlToBr w="12700" cmpd="sng">
                      <a:noFill/>
                      <a:prstDash val="solid"/>
                    </a:lnTlToBr>
                    <a:lnBlToTr w="12700" cmpd="sng">
                      <a:noFill/>
                      <a:prstDash val="solid"/>
                    </a:lnBlToTr>
                    <a:cell3D prstMaterial="dkEdge">
                      <a:bevel/>
                      <a:lightRig rig="flood" dir="t"/>
                    </a:cell3D>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ysClr val="windowText" lastClr="000000"/>
                          </a:solidFill>
                          <a:effectLst/>
                          <a:uLnTx/>
                          <a:uFillTx/>
                          <a:latin typeface="+mn-lt"/>
                          <a:ea typeface="+mn-ea"/>
                          <a:cs typeface="+mn-cs"/>
                          <a:sym typeface="Wingdings 2" panose="05020102010507070707" pitchFamily="18" charset="2"/>
                        </a:rPr>
                        <a:t> </a:t>
                      </a:r>
                      <a:r>
                        <a:rPr kumimoji="0" lang="en-US" sz="1100" b="0" i="0" u="none" strike="noStrike" kern="1200" cap="none" spc="0" normalizeH="0" baseline="0" noProof="0">
                          <a:ln>
                            <a:noFill/>
                          </a:ln>
                          <a:solidFill>
                            <a:sysClr val="windowText" lastClr="000000"/>
                          </a:solidFill>
                          <a:effectLst/>
                          <a:uLnTx/>
                          <a:uFillTx/>
                          <a:latin typeface="+mn-lt"/>
                          <a:ea typeface="+mn-ea"/>
                          <a:cs typeface="+mn-cs"/>
                          <a:sym typeface="Wingdings 2" panose="05020102010507070707" pitchFamily="18" charset="2"/>
                        </a:rPr>
                        <a:t>DMX</a:t>
                      </a:r>
                      <a:endParaRPr kumimoji="0" lang="en-US" sz="1100" b="0" i="0" u="none" strike="noStrike" kern="1200" cap="none" spc="0" normalizeH="0" baseline="0" noProof="0">
                        <a:ln>
                          <a:noFill/>
                        </a:ln>
                        <a:solidFill>
                          <a:sysClr val="windowText" lastClr="000000"/>
                        </a:solidFill>
                        <a:effectLst/>
                        <a:uLnTx/>
                        <a:uFillTx/>
                        <a:latin typeface="+mn-lt"/>
                        <a:ea typeface="+mn-ea"/>
                        <a:cs typeface="+mn-cs"/>
                      </a:endParaRPr>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rgbClr val="CC9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ysClr val="windowText" lastClr="000000"/>
                          </a:solidFill>
                          <a:effectLst/>
                          <a:uLnTx/>
                          <a:uFillTx/>
                          <a:latin typeface="+mn-lt"/>
                          <a:ea typeface="+mn-ea"/>
                          <a:cs typeface="+mn-cs"/>
                          <a:sym typeface="Wingdings 2" panose="05020102010507070707" pitchFamily="18" charset="2"/>
                        </a:rPr>
                        <a:t></a:t>
                      </a:r>
                      <a:endParaRPr lang="en-US" sz="2000">
                        <a:solidFill>
                          <a:sysClr val="windowText" lastClr="000000"/>
                        </a:solidFill>
                        <a:latin typeface="+mn-lt"/>
                      </a:endParaRPr>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a:solidFill>
                          <a:sysClr val="windowText" lastClr="000000"/>
                        </a:solidFill>
                        <a:latin typeface="+mn-lt"/>
                      </a:endParaRPr>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rgbClr val="FF9999">
                        <a:lumMod val="90000"/>
                      </a:srgbClr>
                    </a:solidFill>
                  </a:tcPr>
                </a:tc>
                <a:tc>
                  <a:txBody>
                    <a:bodyPr/>
                    <a:lstStyle/>
                    <a:p>
                      <a:pPr algn="ctr"/>
                      <a:endParaRPr lang="en-US" sz="2000">
                        <a:solidFill>
                          <a:sysClr val="windowText" lastClr="000000"/>
                        </a:solidFill>
                        <a:latin typeface="+mn-lt"/>
                      </a:endParaRPr>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accent4">
                        <a:lumMod val="40000"/>
                        <a:lumOff val="60000"/>
                      </a:schemeClr>
                    </a:solidFill>
                  </a:tcPr>
                </a:tc>
                <a:tc>
                  <a:txBody>
                    <a:bodyPr/>
                    <a:lstStyle/>
                    <a:p>
                      <a:pPr algn="ctr"/>
                      <a:endParaRPr lang="en-US" sz="2000">
                        <a:solidFill>
                          <a:sysClr val="windowText" lastClr="000000"/>
                        </a:solidFill>
                        <a:latin typeface="+mn-lt"/>
                      </a:endParaRPr>
                    </a:p>
                  </a:txBody>
                  <a:tcPr anchor="ctr">
                    <a:lnL>
                      <a:noFill/>
                    </a:lnL>
                    <a:lnR w="9525" cap="flat" cmpd="sng" algn="ctr">
                      <a:solidFill>
                        <a:srgbClr val="D4D4D4">
                          <a:tint val="50000"/>
                          <a:shade val="95000"/>
                          <a:satMod val="105000"/>
                        </a:srgbClr>
                      </a:solidFill>
                      <a:prstDash val="solid"/>
                    </a:lnR>
                    <a:lnT>
                      <a:noFill/>
                    </a:lnT>
                    <a:lnB>
                      <a:noFill/>
                    </a:lnB>
                    <a:lnTlToBr w="12700" cmpd="sng">
                      <a:noFill/>
                      <a:prstDash val="solid"/>
                    </a:lnTlToBr>
                    <a:lnBlToTr w="12700" cmpd="sng">
                      <a:noFill/>
                      <a:prstDash val="solid"/>
                    </a:lnBlToTr>
                    <a:cell3D prstMaterial="dkEdge">
                      <a:bevel/>
                      <a:lightRig rig="flood" dir="t"/>
                    </a:cell3D>
                    <a:solidFill>
                      <a:schemeClr val="accent5">
                        <a:lumMod val="40000"/>
                        <a:lumOff val="60000"/>
                      </a:schemeClr>
                    </a:solidFill>
                  </a:tcPr>
                </a:tc>
                <a:extLst>
                  <a:ext uri="{0D108BD9-81ED-4DB2-BD59-A6C34878D82A}">
                    <a16:rowId xmlns:a16="http://schemas.microsoft.com/office/drawing/2014/main" val="431005215"/>
                  </a:ext>
                </a:extLst>
              </a:tr>
              <a:tr h="370840">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r>
                        <a:rPr lang="en-US" sz="1400" b="1" dirty="0">
                          <a:solidFill>
                            <a:sysClr val="windowText" lastClr="000000"/>
                          </a:solidFill>
                          <a:latin typeface="+mn-lt"/>
                        </a:rPr>
                        <a:t>Lurasidone</a:t>
                      </a:r>
                    </a:p>
                  </a:txBody>
                  <a:tcPr anchor="ctr">
                    <a:lnL w="9525" cap="flat" cmpd="sng" algn="ctr">
                      <a:solidFill>
                        <a:srgbClr val="D4D4D4">
                          <a:tint val="50000"/>
                          <a:shade val="95000"/>
                          <a:satMod val="105000"/>
                        </a:srgbClr>
                      </a:solidFill>
                      <a:prstDash val="solid"/>
                    </a:lnL>
                    <a:lnR>
                      <a:noFill/>
                    </a:lnR>
                    <a:lnT>
                      <a:noFill/>
                    </a:lnT>
                    <a:lnB>
                      <a:noFill/>
                    </a:lnB>
                    <a:lnTlToBr w="12700" cmpd="sng">
                      <a:noFill/>
                      <a:prstDash val="solid"/>
                    </a:lnTlToBr>
                    <a:lnBlToTr w="12700" cmpd="sng">
                      <a:noFill/>
                      <a:prstDash val="solid"/>
                    </a:lnBlToTr>
                    <a:cell3D prstMaterial="dkEdge">
                      <a:bevel/>
                      <a:lightRig rig="flood" dir="t"/>
                    </a:cell3D>
                    <a:solidFill>
                      <a:schemeClr val="bg2"/>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ysClr val="windowText" lastClr="000000"/>
                          </a:solidFill>
                          <a:effectLst/>
                          <a:uLnTx/>
                          <a:uFillTx/>
                          <a:latin typeface="Calibri" panose="020F0502020204030204"/>
                          <a:ea typeface="+mn-ea"/>
                          <a:cs typeface="+mn-cs"/>
                          <a:sym typeface="Wingdings 2" panose="05020102010507070707" pitchFamily="18" charset="2"/>
                        </a:rPr>
                        <a:t> </a:t>
                      </a:r>
                      <a:r>
                        <a:rPr kumimoji="0" lang="en-US" sz="1100" b="0" i="0" u="none" strike="noStrike" kern="1200" cap="none" spc="0" normalizeH="0" baseline="0" noProof="0">
                          <a:ln>
                            <a:noFill/>
                          </a:ln>
                          <a:solidFill>
                            <a:sysClr val="windowText" lastClr="000000"/>
                          </a:solidFill>
                          <a:effectLst/>
                          <a:uLnTx/>
                          <a:uFillTx/>
                          <a:latin typeface="Calibri" panose="020F0502020204030204"/>
                          <a:ea typeface="+mn-ea"/>
                          <a:cs typeface="+mn-cs"/>
                          <a:sym typeface="Wingdings 2" panose="05020102010507070707" pitchFamily="18" charset="2"/>
                        </a:rPr>
                        <a:t>DMX</a:t>
                      </a:r>
                      <a:endParaRPr kumimoji="0" lang="en-US" sz="11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rgbClr val="CC99FF"/>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ysClr val="windowText" lastClr="000000"/>
                          </a:solidFill>
                          <a:effectLst/>
                          <a:uLnTx/>
                          <a:uFillTx/>
                          <a:latin typeface="+mn-lt"/>
                          <a:ea typeface="+mn-ea"/>
                          <a:cs typeface="+mn-cs"/>
                          <a:sym typeface="Wingdings 2" panose="05020102010507070707" pitchFamily="18" charset="2"/>
                        </a:rPr>
                        <a:t></a:t>
                      </a:r>
                      <a:endParaRPr lang="en-US" sz="2000">
                        <a:solidFill>
                          <a:sysClr val="windowText" lastClr="000000"/>
                        </a:solidFill>
                        <a:latin typeface="+mn-lt"/>
                      </a:endParaRPr>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rgbClr val="00B0F0"/>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ctr"/>
                      <a:endParaRPr lang="en-US" sz="2000">
                        <a:solidFill>
                          <a:sysClr val="windowText" lastClr="000000"/>
                        </a:solidFill>
                        <a:latin typeface="+mn-lt"/>
                      </a:endParaRPr>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rgbClr val="FF9999">
                        <a:lumMod val="90000"/>
                      </a:srgb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ctr"/>
                      <a:endParaRPr lang="en-US" sz="2000">
                        <a:solidFill>
                          <a:sysClr val="windowText" lastClr="000000"/>
                        </a:solidFill>
                        <a:latin typeface="+mn-lt"/>
                      </a:endParaRPr>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accent4">
                        <a:lumMod val="40000"/>
                        <a:lumOff val="60000"/>
                      </a:scheme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ctr"/>
                      <a:endParaRPr lang="en-US" sz="2000">
                        <a:solidFill>
                          <a:sysClr val="windowText" lastClr="000000"/>
                        </a:solidFill>
                        <a:latin typeface="+mn-lt"/>
                      </a:endParaRPr>
                    </a:p>
                  </a:txBody>
                  <a:tcPr anchor="ctr">
                    <a:lnL>
                      <a:noFill/>
                    </a:lnL>
                    <a:lnR w="9525" cap="flat" cmpd="sng" algn="ctr">
                      <a:solidFill>
                        <a:srgbClr val="D4D4D4">
                          <a:tint val="50000"/>
                          <a:shade val="95000"/>
                          <a:satMod val="105000"/>
                        </a:srgbClr>
                      </a:solidFill>
                      <a:prstDash val="solid"/>
                    </a:lnR>
                    <a:lnT>
                      <a:noFill/>
                    </a:lnT>
                    <a:lnB>
                      <a:noFill/>
                    </a:lnB>
                    <a:lnTlToBr w="12700" cmpd="sng">
                      <a:noFill/>
                      <a:prstDash val="solid"/>
                    </a:lnTlToBr>
                    <a:lnBlToTr w="12700" cmpd="sng">
                      <a:noFill/>
                      <a:prstDash val="solid"/>
                    </a:lnBlToTr>
                    <a:cell3D prstMaterial="dkEdge">
                      <a:bevel/>
                      <a:lightRig rig="flood" dir="t"/>
                    </a:cell3D>
                    <a:solidFill>
                      <a:schemeClr val="accent5">
                        <a:lumMod val="40000"/>
                        <a:lumOff val="60000"/>
                      </a:schemeClr>
                    </a:solidFill>
                  </a:tcPr>
                </a:tc>
                <a:extLst>
                  <a:ext uri="{0D108BD9-81ED-4DB2-BD59-A6C34878D82A}">
                    <a16:rowId xmlns:a16="http://schemas.microsoft.com/office/drawing/2014/main" val="2701844879"/>
                  </a:ext>
                </a:extLst>
              </a:tr>
              <a:tr h="370840">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r>
                        <a:rPr lang="en-US" sz="1400" b="1" dirty="0">
                          <a:solidFill>
                            <a:sysClr val="windowText" lastClr="000000"/>
                          </a:solidFill>
                          <a:latin typeface="+mn-lt"/>
                        </a:rPr>
                        <a:t>Olanzapine</a:t>
                      </a:r>
                    </a:p>
                  </a:txBody>
                  <a:tcPr anchor="ctr">
                    <a:lnL w="9525" cap="flat" cmpd="sng" algn="ctr">
                      <a:solidFill>
                        <a:srgbClr val="D4D4D4">
                          <a:tint val="50000"/>
                          <a:shade val="95000"/>
                          <a:satMod val="105000"/>
                        </a:srgbClr>
                      </a:solidFill>
                      <a:prstDash val="solid"/>
                    </a:lnL>
                    <a:lnR>
                      <a:noFill/>
                    </a:lnR>
                    <a:lnT>
                      <a:noFill/>
                    </a:lnT>
                    <a:lnB>
                      <a:noFill/>
                    </a:lnB>
                    <a:lnTlToBr w="12700" cmpd="sng">
                      <a:noFill/>
                      <a:prstDash val="solid"/>
                    </a:lnTlToBr>
                    <a:lnBlToTr w="12700" cmpd="sng">
                      <a:noFill/>
                      <a:prstDash val="solid"/>
                    </a:lnBlToTr>
                    <a:cell3D prstMaterial="dkEdge">
                      <a:bevel/>
                      <a:lightRig rig="flood" dir="t"/>
                    </a:cell3D>
                    <a:solidFill>
                      <a:schemeClr val="bg2"/>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ysClr val="windowText" lastClr="000000"/>
                          </a:solidFill>
                          <a:effectLst/>
                          <a:uLnTx/>
                          <a:uFillTx/>
                          <a:latin typeface="Calibri" panose="020F0502020204030204"/>
                          <a:ea typeface="+mn-ea"/>
                          <a:cs typeface="+mn-cs"/>
                          <a:sym typeface="Wingdings 2" panose="05020102010507070707" pitchFamily="18" charset="2"/>
                        </a:rPr>
                        <a:t> </a:t>
                      </a:r>
                      <a:r>
                        <a:rPr kumimoji="0" lang="en-US" sz="1100" b="0" i="0" u="none" strike="noStrike" kern="1200" cap="none" spc="0" normalizeH="0" baseline="0" noProof="0">
                          <a:ln>
                            <a:noFill/>
                          </a:ln>
                          <a:solidFill>
                            <a:sysClr val="windowText" lastClr="000000"/>
                          </a:solidFill>
                          <a:effectLst/>
                          <a:uLnTx/>
                          <a:uFillTx/>
                          <a:latin typeface="Calibri" panose="020F0502020204030204"/>
                          <a:ea typeface="+mn-ea"/>
                          <a:cs typeface="+mn-cs"/>
                          <a:sym typeface="Wingdings 2" panose="05020102010507070707" pitchFamily="18" charset="2"/>
                        </a:rPr>
                        <a:t>MMX</a:t>
                      </a:r>
                      <a:endParaRPr kumimoji="0" lang="en-US" sz="11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rgbClr val="CC99FF"/>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solidFill>
                            <a:sysClr val="windowText" lastClr="000000"/>
                          </a:solidFill>
                          <a:latin typeface="+mn-lt"/>
                          <a:sym typeface="Wingdings 2" panose="05020102010507070707" pitchFamily="18" charset="2"/>
                        </a:rPr>
                        <a:t></a:t>
                      </a:r>
                      <a:endParaRPr lang="en-US" sz="2000">
                        <a:solidFill>
                          <a:sysClr val="windowText" lastClr="000000"/>
                        </a:solidFill>
                        <a:latin typeface="+mn-lt"/>
                      </a:endParaRPr>
                    </a:p>
                    <a:p>
                      <a:pPr algn="ctr"/>
                      <a:r>
                        <a:rPr lang="en-US" sz="1100">
                          <a:solidFill>
                            <a:sysClr val="windowText" lastClr="000000"/>
                          </a:solidFill>
                          <a:latin typeface="+mn-lt"/>
                        </a:rPr>
                        <a:t>(with fluoxetine)</a:t>
                      </a:r>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rgbClr val="00B0F0"/>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solidFill>
                            <a:sysClr val="windowText" lastClr="000000"/>
                          </a:solidFill>
                          <a:latin typeface="+mn-lt"/>
                          <a:sym typeface="Wingdings 2" panose="05020102010507070707" pitchFamily="18" charset="2"/>
                        </a:rPr>
                        <a:t></a:t>
                      </a:r>
                      <a:endParaRPr lang="en-US" sz="2000">
                        <a:solidFill>
                          <a:sysClr val="windowText" lastClr="000000"/>
                        </a:solidFill>
                        <a:latin typeface="+mn-lt"/>
                      </a:endParaRPr>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rgbClr val="FF9999">
                        <a:lumMod val="90000"/>
                      </a:srgb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solidFill>
                            <a:sysClr val="windowText" lastClr="000000"/>
                          </a:solidFill>
                          <a:latin typeface="+mn-lt"/>
                          <a:sym typeface="Wingdings 2" panose="05020102010507070707" pitchFamily="18" charset="2"/>
                        </a:rPr>
                        <a:t></a:t>
                      </a:r>
                      <a:endParaRPr lang="en-US" sz="2000">
                        <a:solidFill>
                          <a:sysClr val="windowText" lastClr="000000"/>
                        </a:solidFill>
                        <a:latin typeface="+mn-lt"/>
                      </a:endParaRPr>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accent4">
                        <a:lumMod val="40000"/>
                        <a:lumOff val="60000"/>
                      </a:scheme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ysClr val="windowText" lastClr="000000"/>
                          </a:solidFill>
                          <a:effectLst/>
                          <a:uLnTx/>
                          <a:uFillTx/>
                          <a:latin typeface="+mn-lt"/>
                          <a:ea typeface="+mn-ea"/>
                          <a:cs typeface="+mn-cs"/>
                          <a:sym typeface="Wingdings 2" panose="05020102010507070707" pitchFamily="18" charset="2"/>
                        </a:rPr>
                        <a:t></a:t>
                      </a:r>
                      <a:endParaRPr kumimoji="0" lang="en-US" sz="2000" b="0" i="0" u="none" strike="noStrike" kern="1200" cap="none" spc="0" normalizeH="0" baseline="0" noProof="0" dirty="0">
                        <a:ln>
                          <a:noFill/>
                        </a:ln>
                        <a:solidFill>
                          <a:sysClr val="windowText" lastClr="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mn-lt"/>
                          <a:ea typeface="+mn-ea"/>
                          <a:cs typeface="+mn-cs"/>
                        </a:rPr>
                        <a:t>(with fluoxetine)</a:t>
                      </a:r>
                    </a:p>
                  </a:txBody>
                  <a:tcPr anchor="ctr">
                    <a:lnL>
                      <a:noFill/>
                    </a:lnL>
                    <a:lnR w="9525" cap="flat" cmpd="sng" algn="ctr">
                      <a:solidFill>
                        <a:srgbClr val="D4D4D4">
                          <a:tint val="50000"/>
                          <a:shade val="95000"/>
                          <a:satMod val="105000"/>
                        </a:srgbClr>
                      </a:solidFill>
                      <a:prstDash val="solid"/>
                    </a:lnR>
                    <a:lnT>
                      <a:noFill/>
                    </a:lnT>
                    <a:lnB>
                      <a:noFill/>
                    </a:lnB>
                    <a:lnTlToBr w="12700" cmpd="sng">
                      <a:noFill/>
                      <a:prstDash val="solid"/>
                    </a:lnTlToBr>
                    <a:lnBlToTr w="12700" cmpd="sng">
                      <a:noFill/>
                      <a:prstDash val="solid"/>
                    </a:lnBlToTr>
                    <a:cell3D prstMaterial="dkEdge">
                      <a:bevel/>
                      <a:lightRig rig="flood" dir="t"/>
                    </a:cell3D>
                    <a:solidFill>
                      <a:schemeClr val="accent5">
                        <a:lumMod val="40000"/>
                        <a:lumOff val="60000"/>
                      </a:schemeClr>
                    </a:solidFill>
                  </a:tcPr>
                </a:tc>
                <a:extLst>
                  <a:ext uri="{0D108BD9-81ED-4DB2-BD59-A6C34878D82A}">
                    <a16:rowId xmlns:a16="http://schemas.microsoft.com/office/drawing/2014/main" val="115448687"/>
                  </a:ext>
                </a:extLst>
              </a:tr>
              <a:tr h="370840">
                <a:tc>
                  <a:txBody>
                    <a:bodyPr/>
                    <a:lstStyle/>
                    <a:p>
                      <a:r>
                        <a:rPr lang="en-US" sz="1400" b="1" dirty="0">
                          <a:solidFill>
                            <a:sysClr val="windowText" lastClr="000000"/>
                          </a:solidFill>
                          <a:latin typeface="+mn-lt"/>
                        </a:rPr>
                        <a:t>Olanzapine-</a:t>
                      </a:r>
                      <a:r>
                        <a:rPr lang="en-US" sz="1400" b="1" dirty="0" err="1">
                          <a:solidFill>
                            <a:sysClr val="windowText" lastClr="000000"/>
                          </a:solidFill>
                          <a:latin typeface="+mn-lt"/>
                        </a:rPr>
                        <a:t>Samidorphan</a:t>
                      </a:r>
                      <a:endParaRPr lang="en-US" sz="1400" b="1" dirty="0">
                        <a:solidFill>
                          <a:sysClr val="windowText" lastClr="000000"/>
                        </a:solidFill>
                        <a:latin typeface="+mn-lt"/>
                      </a:endParaRPr>
                    </a:p>
                  </a:txBody>
                  <a:tcPr anchor="ctr">
                    <a:lnL w="9525" cap="flat" cmpd="sng" algn="ctr">
                      <a:solidFill>
                        <a:srgbClr val="D4D4D4">
                          <a:tint val="50000"/>
                          <a:shade val="95000"/>
                          <a:satMod val="105000"/>
                        </a:srgbClr>
                      </a:solidFill>
                      <a:prstDash val="solid"/>
                    </a:lnL>
                    <a:lnR>
                      <a:noFill/>
                    </a:lnR>
                    <a:lnT>
                      <a:noFill/>
                    </a:lnT>
                    <a:lnB>
                      <a:noFill/>
                    </a:lnB>
                    <a:lnTlToBr w="12700" cmpd="sng">
                      <a:noFill/>
                      <a:prstDash val="solid"/>
                    </a:lnTlToBr>
                    <a:lnBlToTr w="12700" cmpd="sng">
                      <a:noFill/>
                      <a:prstDash val="solid"/>
                    </a:lnBlToTr>
                    <a:cell3D prstMaterial="dkEdge">
                      <a:bevel/>
                      <a:lightRig rig="flood" dir="t"/>
                    </a:cell3D>
                    <a:solidFill>
                      <a:schemeClr val="bg2"/>
                    </a:solidFill>
                  </a:tcPr>
                </a:tc>
                <a:tc>
                  <a:txBody>
                    <a:bodyPr/>
                    <a:lstStyle/>
                    <a:p>
                      <a:pPr algn="ctr"/>
                      <a:endParaRPr lang="en-US" sz="2000">
                        <a:solidFill>
                          <a:sysClr val="windowText" lastClr="000000"/>
                        </a:solidFill>
                        <a:latin typeface="+mn-lt"/>
                      </a:endParaRPr>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rgbClr val="CC99FF"/>
                    </a:solidFill>
                  </a:tcPr>
                </a:tc>
                <a:tc>
                  <a:txBody>
                    <a:bodyPr/>
                    <a:lstStyle/>
                    <a:p>
                      <a:pPr algn="ctr"/>
                      <a:endParaRPr lang="en-US" sz="1100">
                        <a:solidFill>
                          <a:sysClr val="windowText" lastClr="000000"/>
                        </a:solidFill>
                        <a:latin typeface="+mn-lt"/>
                      </a:endParaRPr>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ysClr val="windowText" lastClr="000000"/>
                          </a:solidFill>
                          <a:effectLst/>
                          <a:uLnTx/>
                          <a:uFillTx/>
                          <a:latin typeface="+mn-lt"/>
                          <a:ea typeface="+mn-ea"/>
                          <a:cs typeface="+mn-cs"/>
                          <a:sym typeface="Wingdings 2" panose="05020102010507070707" pitchFamily="18" charset="2"/>
                        </a:rPr>
                        <a:t></a:t>
                      </a:r>
                      <a:endParaRPr lang="en-US" sz="2000">
                        <a:solidFill>
                          <a:sysClr val="windowText" lastClr="000000"/>
                        </a:solidFill>
                        <a:latin typeface="+mn-lt"/>
                      </a:endParaRPr>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rgbClr val="FF9999">
                        <a:lumMod val="9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ysClr val="windowText" lastClr="000000"/>
                          </a:solidFill>
                          <a:effectLst/>
                          <a:uLnTx/>
                          <a:uFillTx/>
                          <a:latin typeface="+mn-lt"/>
                          <a:ea typeface="+mn-ea"/>
                          <a:cs typeface="+mn-cs"/>
                          <a:sym typeface="Wingdings 2" panose="05020102010507070707" pitchFamily="18" charset="2"/>
                        </a:rPr>
                        <a:t></a:t>
                      </a:r>
                      <a:endParaRPr lang="en-US" sz="2000">
                        <a:solidFill>
                          <a:sysClr val="windowText" lastClr="000000"/>
                        </a:solidFill>
                        <a:latin typeface="+mn-lt"/>
                      </a:endParaRPr>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ysClr val="windowText" lastClr="000000"/>
                        </a:solidFill>
                        <a:effectLst/>
                        <a:uLnTx/>
                        <a:uFillTx/>
                        <a:latin typeface="+mn-lt"/>
                        <a:ea typeface="+mn-ea"/>
                        <a:cs typeface="+mn-cs"/>
                      </a:endParaRPr>
                    </a:p>
                  </a:txBody>
                  <a:tcPr anchor="ctr">
                    <a:lnL>
                      <a:noFill/>
                    </a:lnL>
                    <a:lnR w="9525" cap="flat" cmpd="sng" algn="ctr">
                      <a:solidFill>
                        <a:srgbClr val="D4D4D4">
                          <a:tint val="50000"/>
                          <a:shade val="95000"/>
                          <a:satMod val="105000"/>
                        </a:srgbClr>
                      </a:solidFill>
                      <a:prstDash val="solid"/>
                    </a:lnR>
                    <a:lnT>
                      <a:noFill/>
                    </a:lnT>
                    <a:lnB>
                      <a:noFill/>
                    </a:lnB>
                    <a:lnTlToBr w="12700" cmpd="sng">
                      <a:noFill/>
                      <a:prstDash val="solid"/>
                    </a:lnTlToBr>
                    <a:lnBlToTr w="12700" cmpd="sng">
                      <a:noFill/>
                      <a:prstDash val="solid"/>
                    </a:lnBlToTr>
                    <a:cell3D prstMaterial="dkEdge">
                      <a:bevel/>
                      <a:lightRig rig="flood" dir="t"/>
                    </a:cell3D>
                    <a:solidFill>
                      <a:schemeClr val="accent5">
                        <a:lumMod val="40000"/>
                        <a:lumOff val="60000"/>
                      </a:schemeClr>
                    </a:solidFill>
                  </a:tcPr>
                </a:tc>
                <a:extLst>
                  <a:ext uri="{0D108BD9-81ED-4DB2-BD59-A6C34878D82A}">
                    <a16:rowId xmlns:a16="http://schemas.microsoft.com/office/drawing/2014/main" val="469806190"/>
                  </a:ext>
                </a:extLst>
              </a:tr>
              <a:tr h="370840">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r>
                        <a:rPr lang="en-US" sz="1400" b="1" dirty="0">
                          <a:solidFill>
                            <a:sysClr val="windowText" lastClr="000000"/>
                          </a:solidFill>
                          <a:latin typeface="+mn-lt"/>
                        </a:rPr>
                        <a:t>Quetiapine</a:t>
                      </a:r>
                      <a:r>
                        <a:rPr lang="en-US" sz="2000" b="1" dirty="0">
                          <a:solidFill>
                            <a:sysClr val="windowText" lastClr="000000"/>
                          </a:solidFill>
                          <a:latin typeface="+mn-lt"/>
                        </a:rPr>
                        <a:t>*</a:t>
                      </a:r>
                      <a:endParaRPr lang="en-US" sz="1400" b="1" dirty="0">
                        <a:solidFill>
                          <a:sysClr val="windowText" lastClr="000000"/>
                        </a:solidFill>
                        <a:latin typeface="+mn-lt"/>
                      </a:endParaRPr>
                    </a:p>
                  </a:txBody>
                  <a:tcPr anchor="ctr">
                    <a:lnL w="9525" cap="flat" cmpd="sng" algn="ctr">
                      <a:solidFill>
                        <a:srgbClr val="D4D4D4">
                          <a:tint val="50000"/>
                          <a:shade val="95000"/>
                          <a:satMod val="105000"/>
                        </a:srgbClr>
                      </a:solidFill>
                      <a:prstDash val="solid"/>
                    </a:lnL>
                    <a:lnR>
                      <a:noFill/>
                    </a:lnR>
                    <a:lnT>
                      <a:noFill/>
                    </a:lnT>
                    <a:lnB>
                      <a:noFill/>
                    </a:lnB>
                    <a:lnTlToBr w="12700" cmpd="sng">
                      <a:noFill/>
                      <a:prstDash val="solid"/>
                    </a:lnTlToBr>
                    <a:lnBlToTr w="12700" cmpd="sng">
                      <a:noFill/>
                      <a:prstDash val="solid"/>
                    </a:lnBlToTr>
                    <a:cell3D prstMaterial="dkEdge">
                      <a:bevel/>
                      <a:lightRig rig="flood" dir="t"/>
                    </a:cell3D>
                    <a:solidFill>
                      <a:schemeClr val="bg2"/>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ysClr val="windowText" lastClr="000000"/>
                          </a:solidFill>
                          <a:effectLst/>
                          <a:uLnTx/>
                          <a:uFillTx/>
                          <a:latin typeface="Calibri" panose="020F0502020204030204"/>
                          <a:ea typeface="+mn-ea"/>
                          <a:cs typeface="+mn-cs"/>
                          <a:sym typeface="Wingdings 2" panose="05020102010507070707" pitchFamily="18" charset="2"/>
                        </a:rPr>
                        <a:t> </a:t>
                      </a:r>
                      <a:r>
                        <a:rPr kumimoji="0" lang="en-US" sz="1100" b="0" i="0" u="none" strike="noStrike" kern="1200" cap="none" spc="0" normalizeH="0" baseline="0" noProof="0">
                          <a:ln>
                            <a:noFill/>
                          </a:ln>
                          <a:solidFill>
                            <a:sysClr val="windowText" lastClr="000000"/>
                          </a:solidFill>
                          <a:effectLst/>
                          <a:uLnTx/>
                          <a:uFillTx/>
                          <a:latin typeface="Calibri" panose="020F0502020204030204"/>
                          <a:ea typeface="+mn-ea"/>
                          <a:cs typeface="+mn-cs"/>
                          <a:sym typeface="Wingdings 2" panose="05020102010507070707" pitchFamily="18" charset="2"/>
                        </a:rPr>
                        <a:t>MMX</a:t>
                      </a:r>
                      <a:endParaRPr kumimoji="0" lang="en-US" sz="11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rgbClr val="CC99FF"/>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ysClr val="windowText" lastClr="000000"/>
                          </a:solidFill>
                          <a:effectLst/>
                          <a:uLnTx/>
                          <a:uFillTx/>
                          <a:latin typeface="+mn-lt"/>
                          <a:ea typeface="+mn-ea"/>
                          <a:cs typeface="+mn-cs"/>
                          <a:sym typeface="Wingdings 2" panose="05020102010507070707" pitchFamily="18" charset="2"/>
                        </a:rPr>
                        <a:t></a:t>
                      </a:r>
                      <a:endParaRPr lang="en-US" sz="2000">
                        <a:solidFill>
                          <a:sysClr val="windowText" lastClr="000000"/>
                        </a:solidFill>
                        <a:latin typeface="+mn-lt"/>
                      </a:endParaRPr>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rgbClr val="00B0F0"/>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ysClr val="windowText" lastClr="000000"/>
                          </a:solidFill>
                          <a:effectLst/>
                          <a:uLnTx/>
                          <a:uFillTx/>
                          <a:latin typeface="+mn-lt"/>
                          <a:ea typeface="+mn-ea"/>
                          <a:cs typeface="+mn-cs"/>
                          <a:sym typeface="Wingdings 2" panose="05020102010507070707" pitchFamily="18" charset="2"/>
                        </a:rPr>
                        <a:t></a:t>
                      </a:r>
                      <a:endParaRPr lang="en-US" sz="2000">
                        <a:solidFill>
                          <a:sysClr val="windowText" lastClr="000000"/>
                        </a:solidFill>
                        <a:latin typeface="+mn-lt"/>
                      </a:endParaRPr>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rgbClr val="FF9999">
                        <a:lumMod val="90000"/>
                      </a:srgb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ysClr val="windowText" lastClr="000000"/>
                          </a:solidFill>
                          <a:effectLst/>
                          <a:uLnTx/>
                          <a:uFillTx/>
                          <a:latin typeface="+mn-lt"/>
                          <a:ea typeface="+mn-ea"/>
                          <a:cs typeface="+mn-cs"/>
                          <a:sym typeface="Wingdings 2" panose="05020102010507070707" pitchFamily="18" charset="2"/>
                        </a:rPr>
                        <a:t></a:t>
                      </a:r>
                      <a:endParaRPr lang="en-US" sz="2000">
                        <a:solidFill>
                          <a:sysClr val="windowText" lastClr="000000"/>
                        </a:solidFill>
                        <a:latin typeface="+mn-lt"/>
                      </a:endParaRPr>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accent4">
                        <a:lumMod val="40000"/>
                        <a:lumOff val="60000"/>
                      </a:scheme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ysClr val="windowText" lastClr="000000"/>
                          </a:solidFill>
                          <a:effectLst/>
                          <a:uLnTx/>
                          <a:uFillTx/>
                          <a:latin typeface="Calibri" panose="020F0502020204030204"/>
                          <a:ea typeface="+mn-ea"/>
                          <a:cs typeface="+mn-cs"/>
                          <a:sym typeface="Wingdings 2" panose="05020102010507070707" pitchFamily="18" charset="2"/>
                        </a:rPr>
                        <a:t> </a:t>
                      </a:r>
                      <a:r>
                        <a:rPr kumimoji="0" lang="en-US" sz="1100" b="0" i="0" u="none" strike="noStrike" kern="1200" cap="none" spc="0" normalizeH="0" baseline="0" noProof="0">
                          <a:ln>
                            <a:noFill/>
                          </a:ln>
                          <a:solidFill>
                            <a:sysClr val="windowText" lastClr="000000"/>
                          </a:solidFill>
                          <a:effectLst/>
                          <a:uLnTx/>
                          <a:uFillTx/>
                          <a:latin typeface="Calibri" panose="020F0502020204030204"/>
                          <a:ea typeface="+mn-ea"/>
                          <a:cs typeface="+mn-cs"/>
                          <a:sym typeface="Wingdings 2" panose="05020102010507070707" pitchFamily="18" charset="2"/>
                        </a:rPr>
                        <a:t>(adjunct)</a:t>
                      </a:r>
                      <a:endParaRPr kumimoji="0" lang="en-US" sz="20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txBody>
                  <a:tcPr anchor="ctr">
                    <a:lnL>
                      <a:noFill/>
                    </a:lnL>
                    <a:lnR w="9525" cap="flat" cmpd="sng" algn="ctr">
                      <a:solidFill>
                        <a:srgbClr val="D4D4D4">
                          <a:tint val="50000"/>
                          <a:shade val="95000"/>
                          <a:satMod val="105000"/>
                        </a:srgbClr>
                      </a:solidFill>
                      <a:prstDash val="solid"/>
                    </a:lnR>
                    <a:lnT>
                      <a:noFill/>
                    </a:lnT>
                    <a:lnB>
                      <a:noFill/>
                    </a:lnB>
                    <a:lnTlToBr w="12700" cmpd="sng">
                      <a:noFill/>
                      <a:prstDash val="solid"/>
                    </a:lnTlToBr>
                    <a:lnBlToTr w="12700" cmpd="sng">
                      <a:noFill/>
                      <a:prstDash val="solid"/>
                    </a:lnBlToTr>
                    <a:cell3D prstMaterial="dkEdge">
                      <a:bevel/>
                      <a:lightRig rig="flood" dir="t"/>
                    </a:cell3D>
                    <a:solidFill>
                      <a:schemeClr val="accent5">
                        <a:lumMod val="40000"/>
                        <a:lumOff val="60000"/>
                      </a:schemeClr>
                    </a:solidFill>
                  </a:tcPr>
                </a:tc>
                <a:extLst>
                  <a:ext uri="{0D108BD9-81ED-4DB2-BD59-A6C34878D82A}">
                    <a16:rowId xmlns:a16="http://schemas.microsoft.com/office/drawing/2014/main" val="3606877101"/>
                  </a:ext>
                </a:extLst>
              </a:tr>
              <a:tr h="370840">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r>
                        <a:rPr lang="en-US" sz="1400" b="1" dirty="0">
                          <a:solidFill>
                            <a:sysClr val="windowText" lastClr="000000"/>
                          </a:solidFill>
                          <a:latin typeface="+mn-lt"/>
                        </a:rPr>
                        <a:t>Risperidone</a:t>
                      </a:r>
                    </a:p>
                  </a:txBody>
                  <a:tcPr anchor="ctr">
                    <a:lnL w="9525" cap="flat" cmpd="sng" algn="ctr">
                      <a:solidFill>
                        <a:srgbClr val="D4D4D4">
                          <a:tint val="50000"/>
                          <a:shade val="95000"/>
                          <a:satMod val="105000"/>
                        </a:srgbClr>
                      </a:solidFill>
                      <a:prstDash val="solid"/>
                    </a:lnL>
                    <a:lnR>
                      <a:noFill/>
                    </a:lnR>
                    <a:lnT>
                      <a:noFill/>
                    </a:lnT>
                    <a:lnB>
                      <a:noFill/>
                    </a:lnB>
                    <a:lnTlToBr w="12700" cmpd="sng">
                      <a:noFill/>
                      <a:prstDash val="solid"/>
                    </a:lnTlToBr>
                    <a:lnBlToTr w="12700" cmpd="sng">
                      <a:noFill/>
                      <a:prstDash val="solid"/>
                    </a:lnBlToTr>
                    <a:cell3D prstMaterial="dkEdge">
                      <a:bevel/>
                      <a:lightRig rig="flood" dir="t"/>
                    </a:cell3D>
                    <a:solidFill>
                      <a:schemeClr val="bg2"/>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ctr"/>
                      <a:endParaRPr lang="en-US" sz="2000">
                        <a:solidFill>
                          <a:sysClr val="windowText" lastClr="000000"/>
                        </a:solidFill>
                        <a:latin typeface="+mn-lt"/>
                      </a:endParaRPr>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rgbClr val="CC99FF"/>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ctr"/>
                      <a:endParaRPr lang="en-US" sz="2000">
                        <a:solidFill>
                          <a:sysClr val="windowText" lastClr="000000"/>
                        </a:solidFill>
                        <a:latin typeface="+mn-lt"/>
                      </a:endParaRPr>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rgbClr val="00B0F0"/>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ysClr val="windowText" lastClr="000000"/>
                          </a:solidFill>
                          <a:effectLst/>
                          <a:uLnTx/>
                          <a:uFillTx/>
                          <a:latin typeface="+mn-lt"/>
                          <a:ea typeface="+mn-ea"/>
                          <a:cs typeface="+mn-cs"/>
                          <a:sym typeface="Wingdings 2" panose="05020102010507070707" pitchFamily="18" charset="2"/>
                        </a:rPr>
                        <a:t></a:t>
                      </a:r>
                      <a:endParaRPr lang="en-US" sz="2000">
                        <a:solidFill>
                          <a:sysClr val="windowText" lastClr="000000"/>
                        </a:solidFill>
                        <a:latin typeface="+mn-lt"/>
                      </a:endParaRPr>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rgbClr val="FF9999">
                        <a:lumMod val="90000"/>
                      </a:srgb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ysClr val="windowText" lastClr="000000"/>
                          </a:solidFill>
                          <a:effectLst/>
                          <a:uLnTx/>
                          <a:uFillTx/>
                          <a:latin typeface="+mn-lt"/>
                          <a:ea typeface="+mn-ea"/>
                          <a:cs typeface="+mn-cs"/>
                          <a:sym typeface="Wingdings 2" panose="05020102010507070707" pitchFamily="18" charset="2"/>
                        </a:rPr>
                        <a:t></a:t>
                      </a:r>
                      <a:endParaRPr lang="en-US" sz="2000">
                        <a:solidFill>
                          <a:sysClr val="windowText" lastClr="000000"/>
                        </a:solidFill>
                        <a:latin typeface="+mn-lt"/>
                      </a:endParaRPr>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accent4">
                        <a:lumMod val="40000"/>
                        <a:lumOff val="60000"/>
                      </a:scheme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ctr"/>
                      <a:endParaRPr lang="en-US" sz="2000">
                        <a:solidFill>
                          <a:sysClr val="windowText" lastClr="000000"/>
                        </a:solidFill>
                        <a:latin typeface="+mn-lt"/>
                      </a:endParaRPr>
                    </a:p>
                  </a:txBody>
                  <a:tcPr anchor="ctr">
                    <a:lnL>
                      <a:noFill/>
                    </a:lnL>
                    <a:lnR w="9525" cap="flat" cmpd="sng" algn="ctr">
                      <a:solidFill>
                        <a:srgbClr val="D4D4D4">
                          <a:tint val="50000"/>
                          <a:shade val="95000"/>
                          <a:satMod val="105000"/>
                        </a:srgbClr>
                      </a:solidFill>
                      <a:prstDash val="solid"/>
                    </a:lnR>
                    <a:lnT>
                      <a:noFill/>
                    </a:lnT>
                    <a:lnB>
                      <a:noFill/>
                    </a:lnB>
                    <a:lnTlToBr w="12700" cmpd="sng">
                      <a:noFill/>
                      <a:prstDash val="solid"/>
                    </a:lnTlToBr>
                    <a:lnBlToTr w="12700" cmpd="sng">
                      <a:noFill/>
                      <a:prstDash val="solid"/>
                    </a:lnBlToTr>
                    <a:cell3D prstMaterial="dkEdge">
                      <a:bevel/>
                      <a:lightRig rig="flood" dir="t"/>
                    </a:cell3D>
                    <a:solidFill>
                      <a:schemeClr val="accent5">
                        <a:lumMod val="40000"/>
                        <a:lumOff val="60000"/>
                      </a:schemeClr>
                    </a:solidFill>
                  </a:tcPr>
                </a:tc>
                <a:extLst>
                  <a:ext uri="{0D108BD9-81ED-4DB2-BD59-A6C34878D82A}">
                    <a16:rowId xmlns:a16="http://schemas.microsoft.com/office/drawing/2014/main" val="3070588483"/>
                  </a:ext>
                </a:extLst>
              </a:tr>
              <a:tr h="370840">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r>
                        <a:rPr lang="en-US" sz="1400" b="1" dirty="0">
                          <a:solidFill>
                            <a:sysClr val="windowText" lastClr="000000"/>
                          </a:solidFill>
                          <a:latin typeface="+mn-lt"/>
                        </a:rPr>
                        <a:t>Ziprasidone</a:t>
                      </a:r>
                    </a:p>
                  </a:txBody>
                  <a:tcPr anchor="ctr">
                    <a:lnL w="9525" cap="flat" cmpd="sng" algn="ctr">
                      <a:solidFill>
                        <a:srgbClr val="D4D4D4">
                          <a:tint val="50000"/>
                          <a:shade val="95000"/>
                          <a:satMod val="105000"/>
                        </a:srgbClr>
                      </a:solidFill>
                      <a:prstDash val="solid"/>
                    </a:lnL>
                    <a:lnR>
                      <a:noFill/>
                    </a:lnR>
                    <a:lnT>
                      <a:noFill/>
                    </a:lnT>
                    <a:lnB w="9525" cap="flat" cmpd="sng" algn="ctr">
                      <a:solidFill>
                        <a:srgbClr val="D4D4D4">
                          <a:tint val="50000"/>
                          <a:shade val="95000"/>
                          <a:satMod val="105000"/>
                        </a:srgbClr>
                      </a:solidFill>
                      <a:prstDash val="solid"/>
                    </a:lnB>
                    <a:lnTlToBr w="12700" cmpd="sng">
                      <a:noFill/>
                      <a:prstDash val="solid"/>
                    </a:lnTlToBr>
                    <a:lnBlToTr w="12700" cmpd="sng">
                      <a:noFill/>
                      <a:prstDash val="solid"/>
                    </a:lnBlToTr>
                    <a:cell3D prstMaterial="dkEdge">
                      <a:bevel/>
                      <a:lightRig rig="flood" dir="t"/>
                    </a:cell3D>
                    <a:solidFill>
                      <a:schemeClr val="bg2"/>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ysClr val="windowText" lastClr="000000"/>
                          </a:solidFill>
                          <a:effectLst/>
                          <a:uLnTx/>
                          <a:uFillTx/>
                          <a:latin typeface="Calibri" panose="020F0502020204030204"/>
                          <a:ea typeface="+mn-ea"/>
                          <a:cs typeface="+mn-cs"/>
                          <a:sym typeface="Wingdings 2" panose="05020102010507070707" pitchFamily="18" charset="2"/>
                        </a:rPr>
                        <a:t> </a:t>
                      </a:r>
                      <a:r>
                        <a:rPr kumimoji="0" lang="en-US" sz="1100" b="0" i="0" u="none" strike="noStrike" kern="1200" cap="none" spc="0" normalizeH="0" baseline="0" noProof="0">
                          <a:ln>
                            <a:noFill/>
                          </a:ln>
                          <a:solidFill>
                            <a:sysClr val="windowText" lastClr="000000"/>
                          </a:solidFill>
                          <a:effectLst/>
                          <a:uLnTx/>
                          <a:uFillTx/>
                          <a:latin typeface="Calibri" panose="020F0502020204030204"/>
                          <a:ea typeface="+mn-ea"/>
                          <a:cs typeface="+mn-cs"/>
                          <a:sym typeface="Wingdings 2" panose="05020102010507070707" pitchFamily="18" charset="2"/>
                        </a:rPr>
                        <a:t>MMX</a:t>
                      </a:r>
                      <a:endParaRPr kumimoji="0" lang="en-US" sz="11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txBody>
                  <a:tcPr anchor="ctr">
                    <a:lnL>
                      <a:noFill/>
                    </a:lnL>
                    <a:lnR>
                      <a:noFill/>
                    </a:lnR>
                    <a:lnT>
                      <a:noFill/>
                    </a:lnT>
                    <a:lnB w="9525" cap="flat" cmpd="sng" algn="ctr">
                      <a:solidFill>
                        <a:srgbClr val="D4D4D4">
                          <a:tint val="50000"/>
                          <a:shade val="95000"/>
                          <a:satMod val="105000"/>
                        </a:srgbClr>
                      </a:solidFill>
                      <a:prstDash val="solid"/>
                    </a:lnB>
                    <a:lnTlToBr w="12700" cmpd="sng">
                      <a:noFill/>
                      <a:prstDash val="solid"/>
                    </a:lnTlToBr>
                    <a:lnBlToTr w="12700" cmpd="sng">
                      <a:noFill/>
                      <a:prstDash val="solid"/>
                    </a:lnBlToTr>
                    <a:cell3D prstMaterial="dkEdge">
                      <a:bevel/>
                      <a:lightRig rig="flood" dir="t"/>
                    </a:cell3D>
                    <a:solidFill>
                      <a:srgbClr val="CC99FF"/>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ctr"/>
                      <a:endParaRPr lang="en-US" sz="2000">
                        <a:solidFill>
                          <a:sysClr val="windowText" lastClr="000000"/>
                        </a:solidFill>
                        <a:latin typeface="+mn-lt"/>
                      </a:endParaRPr>
                    </a:p>
                  </a:txBody>
                  <a:tcPr anchor="ctr">
                    <a:lnL>
                      <a:noFill/>
                    </a:lnL>
                    <a:lnR>
                      <a:noFill/>
                    </a:lnR>
                    <a:lnT>
                      <a:noFill/>
                    </a:lnT>
                    <a:lnB w="9525" cap="flat" cmpd="sng" algn="ctr">
                      <a:solidFill>
                        <a:srgbClr val="D4D4D4">
                          <a:tint val="50000"/>
                          <a:shade val="95000"/>
                          <a:satMod val="105000"/>
                        </a:srgbClr>
                      </a:solidFill>
                      <a:prstDash val="solid"/>
                    </a:lnB>
                    <a:lnTlToBr w="12700" cmpd="sng">
                      <a:noFill/>
                      <a:prstDash val="solid"/>
                    </a:lnTlToBr>
                    <a:lnBlToTr w="12700" cmpd="sng">
                      <a:noFill/>
                      <a:prstDash val="solid"/>
                    </a:lnBlToTr>
                    <a:cell3D prstMaterial="dkEdge">
                      <a:bevel/>
                      <a:lightRig rig="flood" dir="t"/>
                    </a:cell3D>
                    <a:solidFill>
                      <a:srgbClr val="00B0F0"/>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ysClr val="windowText" lastClr="000000"/>
                          </a:solidFill>
                          <a:effectLst/>
                          <a:uLnTx/>
                          <a:uFillTx/>
                          <a:latin typeface="+mn-lt"/>
                          <a:ea typeface="+mn-ea"/>
                          <a:cs typeface="+mn-cs"/>
                          <a:sym typeface="Wingdings 2" panose="05020102010507070707" pitchFamily="18" charset="2"/>
                        </a:rPr>
                        <a:t></a:t>
                      </a:r>
                      <a:endParaRPr lang="en-US" sz="2000">
                        <a:solidFill>
                          <a:sysClr val="windowText" lastClr="000000"/>
                        </a:solidFill>
                        <a:latin typeface="+mn-lt"/>
                      </a:endParaRPr>
                    </a:p>
                  </a:txBody>
                  <a:tcPr anchor="ctr">
                    <a:lnL>
                      <a:noFill/>
                    </a:lnL>
                    <a:lnR>
                      <a:noFill/>
                    </a:lnR>
                    <a:lnT>
                      <a:noFill/>
                    </a:lnT>
                    <a:lnB w="9525" cap="flat" cmpd="sng" algn="ctr">
                      <a:solidFill>
                        <a:srgbClr val="D4D4D4">
                          <a:tint val="50000"/>
                          <a:shade val="95000"/>
                          <a:satMod val="105000"/>
                        </a:srgbClr>
                      </a:solidFill>
                      <a:prstDash val="solid"/>
                    </a:lnB>
                    <a:lnTlToBr w="12700" cmpd="sng">
                      <a:noFill/>
                      <a:prstDash val="solid"/>
                    </a:lnTlToBr>
                    <a:lnBlToTr w="12700" cmpd="sng">
                      <a:noFill/>
                      <a:prstDash val="solid"/>
                    </a:lnBlToTr>
                    <a:cell3D prstMaterial="dkEdge">
                      <a:bevel/>
                      <a:lightRig rig="flood" dir="t"/>
                    </a:cell3D>
                    <a:solidFill>
                      <a:srgbClr val="FF9999">
                        <a:lumMod val="90000"/>
                      </a:srgb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ysClr val="windowText" lastClr="000000"/>
                          </a:solidFill>
                          <a:effectLst/>
                          <a:uLnTx/>
                          <a:uFillTx/>
                          <a:latin typeface="+mn-lt"/>
                          <a:ea typeface="+mn-ea"/>
                          <a:cs typeface="+mn-cs"/>
                          <a:sym typeface="Wingdings 2" panose="05020102010507070707" pitchFamily="18" charset="2"/>
                        </a:rPr>
                        <a:t></a:t>
                      </a:r>
                      <a:endParaRPr lang="en-US" sz="2000">
                        <a:solidFill>
                          <a:sysClr val="windowText" lastClr="000000"/>
                        </a:solidFill>
                        <a:latin typeface="+mn-lt"/>
                      </a:endParaRPr>
                    </a:p>
                  </a:txBody>
                  <a:tcPr anchor="ctr">
                    <a:lnL>
                      <a:noFill/>
                    </a:lnL>
                    <a:lnR>
                      <a:noFill/>
                    </a:lnR>
                    <a:lnT>
                      <a:noFill/>
                    </a:lnT>
                    <a:lnB w="9525" cap="flat" cmpd="sng" algn="ctr">
                      <a:solidFill>
                        <a:srgbClr val="D4D4D4">
                          <a:tint val="50000"/>
                          <a:shade val="95000"/>
                          <a:satMod val="105000"/>
                        </a:srgbClr>
                      </a:solidFill>
                      <a:prstDash val="solid"/>
                    </a:lnB>
                    <a:lnTlToBr w="12700" cmpd="sng">
                      <a:noFill/>
                      <a:prstDash val="solid"/>
                    </a:lnTlToBr>
                    <a:lnBlToTr w="12700" cmpd="sng">
                      <a:noFill/>
                      <a:prstDash val="solid"/>
                    </a:lnBlToTr>
                    <a:cell3D prstMaterial="dkEdge">
                      <a:bevel/>
                      <a:lightRig rig="flood" dir="t"/>
                    </a:cell3D>
                    <a:solidFill>
                      <a:schemeClr val="accent4">
                        <a:lumMod val="40000"/>
                        <a:lumOff val="60000"/>
                      </a:scheme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ctr"/>
                      <a:endParaRPr lang="en-US" sz="2000" dirty="0">
                        <a:solidFill>
                          <a:sysClr val="windowText" lastClr="000000"/>
                        </a:solidFill>
                        <a:latin typeface="+mn-lt"/>
                      </a:endParaRPr>
                    </a:p>
                  </a:txBody>
                  <a:tcPr anchor="ctr">
                    <a:lnL>
                      <a:noFill/>
                    </a:lnL>
                    <a:lnR w="9525" cap="flat" cmpd="sng" algn="ctr">
                      <a:solidFill>
                        <a:srgbClr val="D4D4D4">
                          <a:tint val="50000"/>
                          <a:shade val="95000"/>
                          <a:satMod val="105000"/>
                        </a:srgbClr>
                      </a:solidFill>
                      <a:prstDash val="solid"/>
                    </a:lnR>
                    <a:lnT>
                      <a:noFill/>
                    </a:lnT>
                    <a:lnB w="9525" cap="flat" cmpd="sng" algn="ctr">
                      <a:solidFill>
                        <a:srgbClr val="D4D4D4">
                          <a:tint val="50000"/>
                          <a:shade val="95000"/>
                          <a:satMod val="105000"/>
                        </a:srgbClr>
                      </a:solidFill>
                      <a:prstDash val="solid"/>
                    </a:lnB>
                    <a:lnTlToBr w="12700" cmpd="sng">
                      <a:noFill/>
                      <a:prstDash val="solid"/>
                    </a:lnTlToBr>
                    <a:lnBlToTr w="12700" cmpd="sng">
                      <a:noFill/>
                      <a:prstDash val="solid"/>
                    </a:lnBlToTr>
                    <a:cell3D prstMaterial="dkEdge">
                      <a:bevel/>
                      <a:lightRig rig="flood" dir="t"/>
                    </a:cell3D>
                    <a:solidFill>
                      <a:schemeClr val="accent5">
                        <a:lumMod val="40000"/>
                        <a:lumOff val="60000"/>
                      </a:schemeClr>
                    </a:solidFill>
                  </a:tcPr>
                </a:tc>
                <a:extLst>
                  <a:ext uri="{0D108BD9-81ED-4DB2-BD59-A6C34878D82A}">
                    <a16:rowId xmlns:a16="http://schemas.microsoft.com/office/drawing/2014/main" val="1479500293"/>
                  </a:ext>
                </a:extLst>
              </a:tr>
            </a:tbl>
          </a:graphicData>
        </a:graphic>
      </p:graphicFrame>
      <p:sp>
        <p:nvSpPr>
          <p:cNvPr id="7" name="Footer Placeholder 6">
            <a:extLst>
              <a:ext uri="{FF2B5EF4-FFF2-40B4-BE49-F238E27FC236}">
                <a16:creationId xmlns:a16="http://schemas.microsoft.com/office/drawing/2014/main" id="{D7C4D277-DB5C-4127-9A1F-E1D86E1C4E77}"/>
              </a:ext>
            </a:extLst>
          </p:cNvPr>
          <p:cNvSpPr>
            <a:spLocks noGrp="1"/>
          </p:cNvSpPr>
          <p:nvPr>
            <p:ph type="ftr" sz="quarter" idx="3"/>
          </p:nvPr>
        </p:nvSpPr>
        <p:spPr/>
        <p:txBody>
          <a:bodyPr/>
          <a:lstStyle/>
          <a:p>
            <a:r>
              <a:rPr lang="en-US" dirty="0"/>
              <a:t>Stahl SM. Stahl's Essential Psychopharmacology, 5th ed; 2021.</a:t>
            </a:r>
          </a:p>
        </p:txBody>
      </p:sp>
    </p:spTree>
    <p:extLst>
      <p:ext uri="{BB962C8B-B14F-4D97-AF65-F5344CB8AC3E}">
        <p14:creationId xmlns:p14="http://schemas.microsoft.com/office/powerpoint/2010/main" val="2252598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8216"/>
            <a:ext cx="10744200" cy="1222895"/>
          </a:xfrm>
        </p:spPr>
        <p:txBody>
          <a:bodyPr/>
          <a:lstStyle/>
          <a:p>
            <a:r>
              <a:rPr lang="en-US" dirty="0"/>
              <a:t>Mood Stabilizers for Adult Bipolar Disorder</a:t>
            </a:r>
          </a:p>
        </p:txBody>
      </p:sp>
      <p:sp>
        <p:nvSpPr>
          <p:cNvPr id="3" name="Content Placeholder 2"/>
          <p:cNvSpPr>
            <a:spLocks noGrp="1"/>
          </p:cNvSpPr>
          <p:nvPr>
            <p:ph idx="1"/>
          </p:nvPr>
        </p:nvSpPr>
        <p:spPr>
          <a:xfrm>
            <a:off x="609600" y="4161773"/>
            <a:ext cx="10744200" cy="2362161"/>
          </a:xfrm>
        </p:spPr>
        <p:txBody>
          <a:bodyPr>
            <a:normAutofit/>
          </a:bodyPr>
          <a:lstStyle/>
          <a:p>
            <a:pPr>
              <a:spcBef>
                <a:spcPts val="1800"/>
              </a:spcBef>
            </a:pPr>
            <a:r>
              <a:rPr lang="en-US" sz="2000" dirty="0"/>
              <a:t>No mood stabilizer is approved for use in depression of any kind (unipolar, mixed, bipolar)</a:t>
            </a:r>
          </a:p>
        </p:txBody>
      </p:sp>
      <p:graphicFrame>
        <p:nvGraphicFramePr>
          <p:cNvPr id="4" name="Table 3"/>
          <p:cNvGraphicFramePr>
            <a:graphicFrameLocks noGrp="1"/>
          </p:cNvGraphicFramePr>
          <p:nvPr>
            <p:extLst>
              <p:ext uri="{D42A27DB-BD31-4B8C-83A1-F6EECF244321}">
                <p14:modId xmlns:p14="http://schemas.microsoft.com/office/powerpoint/2010/main" val="1769128908"/>
              </p:ext>
            </p:extLst>
          </p:nvPr>
        </p:nvGraphicFramePr>
        <p:xfrm>
          <a:off x="1600200" y="1295335"/>
          <a:ext cx="8991600" cy="2560320"/>
        </p:xfrm>
        <a:graphic>
          <a:graphicData uri="http://schemas.openxmlformats.org/drawingml/2006/table">
            <a:tbl>
              <a:tblPr firstRow="1" bandRow="1">
                <a:tableStyleId>{E269D01E-BC32-4049-B463-5C60D7B0CCD2}</a:tableStyleId>
              </a:tblPr>
              <a:tblGrid>
                <a:gridCol w="1498600">
                  <a:extLst>
                    <a:ext uri="{9D8B030D-6E8A-4147-A177-3AD203B41FA5}">
                      <a16:colId xmlns:a16="http://schemas.microsoft.com/office/drawing/2014/main" val="3068419230"/>
                    </a:ext>
                  </a:extLst>
                </a:gridCol>
                <a:gridCol w="1498600">
                  <a:extLst>
                    <a:ext uri="{9D8B030D-6E8A-4147-A177-3AD203B41FA5}">
                      <a16:colId xmlns:a16="http://schemas.microsoft.com/office/drawing/2014/main" val="4097641512"/>
                    </a:ext>
                  </a:extLst>
                </a:gridCol>
                <a:gridCol w="1498600">
                  <a:extLst>
                    <a:ext uri="{9D8B030D-6E8A-4147-A177-3AD203B41FA5}">
                      <a16:colId xmlns:a16="http://schemas.microsoft.com/office/drawing/2014/main" val="3399235554"/>
                    </a:ext>
                  </a:extLst>
                </a:gridCol>
                <a:gridCol w="1498600">
                  <a:extLst>
                    <a:ext uri="{9D8B030D-6E8A-4147-A177-3AD203B41FA5}">
                      <a16:colId xmlns:a16="http://schemas.microsoft.com/office/drawing/2014/main" val="1470801209"/>
                    </a:ext>
                  </a:extLst>
                </a:gridCol>
                <a:gridCol w="1498600">
                  <a:extLst>
                    <a:ext uri="{9D8B030D-6E8A-4147-A177-3AD203B41FA5}">
                      <a16:colId xmlns:a16="http://schemas.microsoft.com/office/drawing/2014/main" val="1364622058"/>
                    </a:ext>
                  </a:extLst>
                </a:gridCol>
                <a:gridCol w="1498600">
                  <a:extLst>
                    <a:ext uri="{9D8B030D-6E8A-4147-A177-3AD203B41FA5}">
                      <a16:colId xmlns:a16="http://schemas.microsoft.com/office/drawing/2014/main" val="2203120843"/>
                    </a:ext>
                  </a:extLst>
                </a:gridCol>
              </a:tblGrid>
              <a:tr h="622919">
                <a:tc>
                  <a:txBody>
                    <a:bodyPr/>
                    <a:lstStyle/>
                    <a:p>
                      <a:endParaRPr lang="en-US" sz="1600">
                        <a:solidFill>
                          <a:sysClr val="windowText" lastClr="000000"/>
                        </a:solidFill>
                      </a:endParaRPr>
                    </a:p>
                  </a:txBody>
                  <a:tcPr anchor="ctr">
                    <a:cell3D prstMaterial="dkEdge">
                      <a:bevel/>
                      <a:lightRig rig="flood" dir="t"/>
                    </a:cell3D>
                    <a:solidFill>
                      <a:schemeClr val="bg1"/>
                    </a:solidFill>
                  </a:tcPr>
                </a:tc>
                <a:tc>
                  <a:txBody>
                    <a:bodyPr/>
                    <a:lstStyle/>
                    <a:p>
                      <a:pPr algn="ctr"/>
                      <a:r>
                        <a:rPr lang="en-US" sz="1400" dirty="0">
                          <a:solidFill>
                            <a:sysClr val="windowText" lastClr="000000"/>
                          </a:solidFill>
                        </a:rPr>
                        <a:t>Evidence of</a:t>
                      </a:r>
                      <a:r>
                        <a:rPr lang="en-US" sz="1400" baseline="0" dirty="0">
                          <a:solidFill>
                            <a:sysClr val="windowText" lastClr="000000"/>
                          </a:solidFill>
                        </a:rPr>
                        <a:t> e</a:t>
                      </a:r>
                      <a:r>
                        <a:rPr lang="en-US" sz="1400" dirty="0">
                          <a:solidFill>
                            <a:sysClr val="windowText" lastClr="000000"/>
                          </a:solidFill>
                        </a:rPr>
                        <a:t>fficacy</a:t>
                      </a:r>
                      <a:r>
                        <a:rPr lang="en-US" sz="1400" baseline="0" dirty="0">
                          <a:solidFill>
                            <a:sysClr val="windowText" lastClr="000000"/>
                          </a:solidFill>
                        </a:rPr>
                        <a:t> in DMX</a:t>
                      </a:r>
                      <a:endParaRPr lang="en-US" sz="1400" dirty="0">
                        <a:solidFill>
                          <a:sysClr val="windowText" lastClr="000000"/>
                        </a:solidFill>
                      </a:endParaRPr>
                    </a:p>
                  </a:txBody>
                  <a:tcPr anchor="ctr">
                    <a:cell3D prstMaterial="dkEdge">
                      <a:bevel/>
                      <a:lightRig rig="flood" dir="t"/>
                    </a:cell3D>
                    <a:solidFill>
                      <a:srgbClr val="9966FF"/>
                    </a:solidFill>
                  </a:tcPr>
                </a:tc>
                <a:tc>
                  <a:txBody>
                    <a:bodyPr/>
                    <a:lstStyle/>
                    <a:p>
                      <a:pPr algn="ctr"/>
                      <a:r>
                        <a:rPr lang="en-US" sz="1400" dirty="0">
                          <a:solidFill>
                            <a:sysClr val="windowText" lastClr="000000"/>
                          </a:solidFill>
                        </a:rPr>
                        <a:t>FDA-approved for BD depression</a:t>
                      </a:r>
                    </a:p>
                  </a:txBody>
                  <a:tcPr anchor="ctr">
                    <a:cell3D prstMaterial="dkEdge">
                      <a:bevel/>
                      <a:lightRig rig="flood" dir="t"/>
                    </a:cell3D>
                    <a:solidFill>
                      <a:srgbClr val="00B0F0"/>
                    </a:solidFill>
                  </a:tcPr>
                </a:tc>
                <a:tc>
                  <a:txBody>
                    <a:bodyPr/>
                    <a:lstStyle/>
                    <a:p>
                      <a:pPr algn="ctr"/>
                      <a:r>
                        <a:rPr lang="en-US" sz="1400" dirty="0">
                          <a:solidFill>
                            <a:sysClr val="windowText" lastClr="000000"/>
                          </a:solidFill>
                        </a:rPr>
                        <a:t>FDA-approved for BD </a:t>
                      </a:r>
                    </a:p>
                    <a:p>
                      <a:pPr algn="ctr"/>
                      <a:r>
                        <a:rPr lang="en-US" sz="1400" dirty="0">
                          <a:solidFill>
                            <a:sysClr val="windowText" lastClr="000000"/>
                          </a:solidFill>
                        </a:rPr>
                        <a:t>mania</a:t>
                      </a:r>
                    </a:p>
                  </a:txBody>
                  <a:tcPr anchor="ctr">
                    <a:cell3D prstMaterial="dkEdge">
                      <a:bevel/>
                      <a:lightRig rig="flood" dir="t"/>
                    </a:cell3D>
                    <a:solidFill>
                      <a:srgbClr val="E77361"/>
                    </a:solidFill>
                  </a:tcPr>
                </a:tc>
                <a:tc>
                  <a:txBody>
                    <a:bodyPr/>
                    <a:lstStyle/>
                    <a:p>
                      <a:pPr algn="ctr"/>
                      <a:r>
                        <a:rPr lang="en-US" sz="1400" dirty="0">
                          <a:solidFill>
                            <a:sysClr val="windowText" lastClr="000000"/>
                          </a:solidFill>
                        </a:rPr>
                        <a:t>FDA-approved for BD maintenance</a:t>
                      </a:r>
                    </a:p>
                  </a:txBody>
                  <a:tcPr anchor="ctr">
                    <a:cell3D prstMaterial="dkEdge">
                      <a:bevel/>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ysClr val="windowText" lastClr="000000"/>
                          </a:solidFill>
                        </a:rPr>
                        <a:t>FDA-approved for MDD</a:t>
                      </a:r>
                    </a:p>
                  </a:txBody>
                  <a:tcPr anchor="ctr">
                    <a:cell3D prstMaterial="dkEdge">
                      <a:bevel/>
                      <a:lightRig rig="flood" dir="t"/>
                    </a:cell3D>
                    <a:solidFill>
                      <a:schemeClr val="accent5">
                        <a:lumMod val="60000"/>
                        <a:lumOff val="40000"/>
                      </a:schemeClr>
                    </a:solidFill>
                  </a:tcPr>
                </a:tc>
                <a:extLst>
                  <a:ext uri="{0D108BD9-81ED-4DB2-BD59-A6C34878D82A}">
                    <a16:rowId xmlns:a16="http://schemas.microsoft.com/office/drawing/2014/main" val="1564910386"/>
                  </a:ext>
                </a:extLst>
              </a:tr>
              <a:tr h="389324">
                <a:tc>
                  <a:txBody>
                    <a:bodyPr/>
                    <a:lstStyle/>
                    <a:p>
                      <a:r>
                        <a:rPr lang="en-US" sz="1400" b="1">
                          <a:solidFill>
                            <a:sysClr val="windowText" lastClr="000000"/>
                          </a:solidFill>
                        </a:rPr>
                        <a:t>Carbamazepine</a:t>
                      </a:r>
                    </a:p>
                  </a:txBody>
                  <a:tcPr anchor="ctr">
                    <a:cell3D prstMaterial="dkEdge">
                      <a:bevel/>
                      <a:lightRig rig="flood" dir="t"/>
                    </a:cell3D>
                    <a:solidFill>
                      <a:schemeClr val="bg1"/>
                    </a:solidFill>
                  </a:tcPr>
                </a:tc>
                <a:tc>
                  <a:txBody>
                    <a:bodyPr/>
                    <a:lstStyle/>
                    <a:p>
                      <a:pPr algn="ctr"/>
                      <a:endParaRPr lang="en-US" sz="2400">
                        <a:solidFill>
                          <a:sysClr val="windowText" lastClr="000000"/>
                        </a:solidFill>
                      </a:endParaRPr>
                    </a:p>
                  </a:txBody>
                  <a:tcPr>
                    <a:lnBlToTr w="12700" cap="flat" cmpd="sng" algn="ctr">
                      <a:solidFill>
                        <a:srgbClr val="000000"/>
                      </a:solidFill>
                      <a:prstDash val="solid"/>
                      <a:round/>
                      <a:headEnd type="none" w="med" len="med"/>
                      <a:tailEnd type="none" w="med" len="med"/>
                    </a:lnBlToTr>
                    <a:cell3D prstMaterial="dkEdge">
                      <a:bevel/>
                      <a:lightRig rig="flood" dir="t"/>
                    </a:cell3D>
                    <a:solidFill>
                      <a:srgbClr val="9966FF"/>
                    </a:solidFill>
                  </a:tcPr>
                </a:tc>
                <a:tc>
                  <a:txBody>
                    <a:bodyPr/>
                    <a:lstStyle/>
                    <a:p>
                      <a:pPr algn="ctr"/>
                      <a:endParaRPr lang="en-US" sz="2400">
                        <a:solidFill>
                          <a:sysClr val="windowText" lastClr="000000"/>
                        </a:solidFill>
                      </a:endParaRPr>
                    </a:p>
                  </a:txBody>
                  <a:tcPr>
                    <a:lnBlToTr w="12700" cap="flat" cmpd="sng" algn="ctr">
                      <a:solidFill>
                        <a:srgbClr val="000000"/>
                      </a:solidFill>
                      <a:prstDash val="solid"/>
                      <a:round/>
                      <a:headEnd type="none" w="med" len="med"/>
                      <a:tailEnd type="none" w="med" len="med"/>
                    </a:lnBlToTr>
                    <a:cell3D prstMaterial="dkEdge">
                      <a:bevel/>
                      <a:lightRig rig="flood" dir="t"/>
                    </a:cell3D>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ysClr val="windowText" lastClr="000000"/>
                          </a:solidFill>
                          <a:effectLst/>
                          <a:uLnTx/>
                          <a:uFillTx/>
                          <a:latin typeface="+mn-lt"/>
                          <a:ea typeface="+mn-ea"/>
                          <a:cs typeface="+mn-cs"/>
                          <a:sym typeface="Wingdings 2" panose="05020102010507070707" pitchFamily="18" charset="2"/>
                        </a:rPr>
                        <a:t></a:t>
                      </a:r>
                      <a:endParaRPr lang="en-US" sz="2400">
                        <a:solidFill>
                          <a:sysClr val="windowText" lastClr="000000"/>
                        </a:solidFill>
                      </a:endParaRPr>
                    </a:p>
                  </a:txBody>
                  <a:tcPr>
                    <a:cell3D prstMaterial="dkEdge">
                      <a:bevel/>
                      <a:lightRig rig="flood" dir="t"/>
                    </a:cell3D>
                    <a:solidFill>
                      <a:srgbClr val="E773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a:solidFill>
                          <a:sysClr val="windowText" lastClr="000000"/>
                        </a:solidFill>
                      </a:endParaRPr>
                    </a:p>
                  </a:txBody>
                  <a:tcPr>
                    <a:cell3D prstMaterial="dkEdge">
                      <a:bevel/>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a:solidFill>
                          <a:sysClr val="windowText" lastClr="000000"/>
                        </a:solidFill>
                      </a:endParaRPr>
                    </a:p>
                  </a:txBody>
                  <a:tcPr>
                    <a:lnBlToTr w="12700" cap="flat" cmpd="sng" algn="ctr">
                      <a:solidFill>
                        <a:srgbClr val="000000"/>
                      </a:solidFill>
                      <a:prstDash val="solid"/>
                      <a:round/>
                      <a:headEnd type="none" w="med" len="med"/>
                      <a:tailEnd type="none" w="med" len="med"/>
                    </a:lnBlToTr>
                    <a:cell3D prstMaterial="dkEdge">
                      <a:bevel/>
                      <a:lightRig rig="flood" dir="t"/>
                    </a:cell3D>
                    <a:solidFill>
                      <a:schemeClr val="accent5">
                        <a:lumMod val="60000"/>
                        <a:lumOff val="40000"/>
                      </a:schemeClr>
                    </a:solidFill>
                  </a:tcPr>
                </a:tc>
                <a:extLst>
                  <a:ext uri="{0D108BD9-81ED-4DB2-BD59-A6C34878D82A}">
                    <a16:rowId xmlns:a16="http://schemas.microsoft.com/office/drawing/2014/main" val="2048367871"/>
                  </a:ext>
                </a:extLst>
              </a:tr>
              <a:tr h="389324">
                <a:tc>
                  <a:txBody>
                    <a:bodyPr/>
                    <a:lstStyle/>
                    <a:p>
                      <a:r>
                        <a:rPr lang="en-US" sz="1400" b="1">
                          <a:solidFill>
                            <a:sysClr val="windowText" lastClr="000000"/>
                          </a:solidFill>
                        </a:rPr>
                        <a:t>Lamotrigine</a:t>
                      </a:r>
                    </a:p>
                  </a:txBody>
                  <a:tcPr anchor="ctr">
                    <a:cell3D prstMaterial="dkEdge">
                      <a:bevel/>
                      <a:lightRig rig="flood" dir="t"/>
                    </a:cell3D>
                    <a:solidFill>
                      <a:schemeClr val="bg1"/>
                    </a:solidFill>
                  </a:tcPr>
                </a:tc>
                <a:tc>
                  <a:txBody>
                    <a:bodyPr/>
                    <a:lstStyle/>
                    <a:p>
                      <a:pPr algn="ctr"/>
                      <a:endParaRPr lang="en-US" sz="2400">
                        <a:solidFill>
                          <a:sysClr val="windowText" lastClr="000000"/>
                        </a:solidFill>
                      </a:endParaRPr>
                    </a:p>
                  </a:txBody>
                  <a:tcPr>
                    <a:lnBlToTr w="12700" cap="flat" cmpd="sng" algn="ctr">
                      <a:solidFill>
                        <a:srgbClr val="000000"/>
                      </a:solidFill>
                      <a:prstDash val="solid"/>
                      <a:round/>
                      <a:headEnd type="none" w="med" len="med"/>
                      <a:tailEnd type="none" w="med" len="med"/>
                    </a:lnBlToTr>
                    <a:cell3D prstMaterial="dkEdge">
                      <a:bevel/>
                      <a:lightRig rig="flood" dir="t"/>
                    </a:cell3D>
                    <a:solidFill>
                      <a:srgbClr val="9966FF"/>
                    </a:solidFill>
                  </a:tcPr>
                </a:tc>
                <a:tc>
                  <a:txBody>
                    <a:bodyPr/>
                    <a:lstStyle/>
                    <a:p>
                      <a:pPr algn="ctr"/>
                      <a:endParaRPr lang="en-US" sz="2400">
                        <a:solidFill>
                          <a:sysClr val="windowText" lastClr="000000"/>
                        </a:solidFill>
                      </a:endParaRPr>
                    </a:p>
                  </a:txBody>
                  <a:tcPr>
                    <a:lnBlToTr w="12700" cap="flat" cmpd="sng" algn="ctr">
                      <a:solidFill>
                        <a:srgbClr val="000000"/>
                      </a:solidFill>
                      <a:prstDash val="solid"/>
                      <a:round/>
                      <a:headEnd type="none" w="med" len="med"/>
                      <a:tailEnd type="none" w="med" len="med"/>
                    </a:lnBlToTr>
                    <a:cell3D prstMaterial="dkEdge">
                      <a:bevel/>
                      <a:lightRig rig="flood" dir="t"/>
                    </a:cell3D>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a:solidFill>
                          <a:sysClr val="windowText" lastClr="000000"/>
                        </a:solidFill>
                      </a:endParaRPr>
                    </a:p>
                  </a:txBody>
                  <a:tcPr>
                    <a:cell3D prstMaterial="dkEdge">
                      <a:bevel/>
                      <a:lightRig rig="flood" dir="t"/>
                    </a:cell3D>
                    <a:solidFill>
                      <a:srgbClr val="E773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ysClr val="windowText" lastClr="000000"/>
                          </a:solidFill>
                          <a:effectLst/>
                          <a:uLnTx/>
                          <a:uFillTx/>
                          <a:latin typeface="+mn-lt"/>
                          <a:ea typeface="+mn-ea"/>
                          <a:cs typeface="+mn-cs"/>
                          <a:sym typeface="Wingdings 2" panose="05020102010507070707" pitchFamily="18" charset="2"/>
                        </a:rPr>
                        <a:t></a:t>
                      </a:r>
                      <a:endParaRPr lang="en-US" sz="2400">
                        <a:solidFill>
                          <a:sysClr val="windowText" lastClr="000000"/>
                        </a:solidFill>
                      </a:endParaRPr>
                    </a:p>
                  </a:txBody>
                  <a:tcPr>
                    <a:cell3D prstMaterial="dkEdge">
                      <a:bevel/>
                      <a:lightRig rig="flood" dir="t"/>
                    </a:cell3D>
                    <a:solidFill>
                      <a:schemeClr val="accent4">
                        <a:lumMod val="60000"/>
                        <a:lumOff val="40000"/>
                      </a:schemeClr>
                    </a:solidFill>
                  </a:tcPr>
                </a:tc>
                <a:tc>
                  <a:txBody>
                    <a:bodyPr/>
                    <a:lstStyle/>
                    <a:p>
                      <a:pPr algn="ctr"/>
                      <a:endParaRPr lang="en-US" sz="2400">
                        <a:solidFill>
                          <a:sysClr val="windowText" lastClr="000000"/>
                        </a:solidFill>
                      </a:endParaRPr>
                    </a:p>
                  </a:txBody>
                  <a:tcPr>
                    <a:lnBlToTr w="12700" cap="flat" cmpd="sng" algn="ctr">
                      <a:solidFill>
                        <a:srgbClr val="000000"/>
                      </a:solidFill>
                      <a:prstDash val="solid"/>
                      <a:round/>
                      <a:headEnd type="none" w="med" len="med"/>
                      <a:tailEnd type="none" w="med" len="med"/>
                    </a:lnBlToTr>
                    <a:cell3D prstMaterial="dkEdge">
                      <a:bevel/>
                      <a:lightRig rig="flood" dir="t"/>
                    </a:cell3D>
                    <a:solidFill>
                      <a:schemeClr val="accent5">
                        <a:lumMod val="60000"/>
                        <a:lumOff val="40000"/>
                      </a:schemeClr>
                    </a:solidFill>
                  </a:tcPr>
                </a:tc>
                <a:extLst>
                  <a:ext uri="{0D108BD9-81ED-4DB2-BD59-A6C34878D82A}">
                    <a16:rowId xmlns:a16="http://schemas.microsoft.com/office/drawing/2014/main" val="1495409706"/>
                  </a:ext>
                </a:extLst>
              </a:tr>
              <a:tr h="3893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a:solidFill>
                            <a:sysClr val="windowText" lastClr="000000"/>
                          </a:solidFill>
                        </a:rPr>
                        <a:t>Lithium</a:t>
                      </a:r>
                    </a:p>
                  </a:txBody>
                  <a:tcPr anchor="ctr">
                    <a:cell3D prstMaterial="dkEdge">
                      <a:bevel/>
                      <a:lightRig rig="flood" dir="t"/>
                    </a:cell3D>
                    <a:solidFill>
                      <a:schemeClr val="bg1"/>
                    </a:solidFill>
                  </a:tcPr>
                </a:tc>
                <a:tc>
                  <a:txBody>
                    <a:bodyPr/>
                    <a:lstStyle/>
                    <a:p>
                      <a:pPr algn="ctr"/>
                      <a:endParaRPr lang="en-US" sz="2400">
                        <a:solidFill>
                          <a:sysClr val="windowText" lastClr="000000"/>
                        </a:solidFill>
                      </a:endParaRPr>
                    </a:p>
                  </a:txBody>
                  <a:tcPr>
                    <a:lnBlToTr w="12700" cap="flat" cmpd="sng" algn="ctr">
                      <a:solidFill>
                        <a:srgbClr val="000000"/>
                      </a:solidFill>
                      <a:prstDash val="solid"/>
                      <a:round/>
                      <a:headEnd type="none" w="med" len="med"/>
                      <a:tailEnd type="none" w="med" len="med"/>
                    </a:lnBlToTr>
                    <a:cell3D prstMaterial="dkEdge">
                      <a:bevel/>
                      <a:lightRig rig="flood" dir="t"/>
                    </a:cell3D>
                    <a:solidFill>
                      <a:srgbClr val="99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a:solidFill>
                          <a:sysClr val="windowText" lastClr="000000"/>
                        </a:solidFill>
                      </a:endParaRPr>
                    </a:p>
                  </a:txBody>
                  <a:tcPr>
                    <a:lnBlToTr w="12700" cap="flat" cmpd="sng" algn="ctr">
                      <a:solidFill>
                        <a:srgbClr val="000000"/>
                      </a:solidFill>
                      <a:prstDash val="solid"/>
                      <a:round/>
                      <a:headEnd type="none" w="med" len="med"/>
                      <a:tailEnd type="none" w="med" len="med"/>
                    </a:lnBlToTr>
                    <a:cell3D prstMaterial="dkEdge">
                      <a:bevel/>
                      <a:lightRig rig="flood" dir="t"/>
                    </a:cell3D>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ysClr val="windowText" lastClr="000000"/>
                          </a:solidFill>
                          <a:effectLst/>
                          <a:uLnTx/>
                          <a:uFillTx/>
                          <a:latin typeface="+mn-lt"/>
                          <a:ea typeface="+mn-ea"/>
                          <a:cs typeface="+mn-cs"/>
                          <a:sym typeface="Wingdings 2" panose="05020102010507070707" pitchFamily="18" charset="2"/>
                        </a:rPr>
                        <a:t></a:t>
                      </a:r>
                      <a:endParaRPr lang="en-US" sz="2400">
                        <a:solidFill>
                          <a:sysClr val="windowText" lastClr="000000"/>
                        </a:solidFill>
                      </a:endParaRPr>
                    </a:p>
                  </a:txBody>
                  <a:tcPr>
                    <a:cell3D prstMaterial="dkEdge">
                      <a:bevel/>
                      <a:lightRig rig="flood" dir="t"/>
                    </a:cell3D>
                    <a:solidFill>
                      <a:srgbClr val="E773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ysClr val="windowText" lastClr="000000"/>
                          </a:solidFill>
                          <a:effectLst/>
                          <a:uLnTx/>
                          <a:uFillTx/>
                          <a:latin typeface="+mn-lt"/>
                          <a:ea typeface="+mn-ea"/>
                          <a:cs typeface="+mn-cs"/>
                          <a:sym typeface="Wingdings 2" panose="05020102010507070707" pitchFamily="18" charset="2"/>
                        </a:rPr>
                        <a:t></a:t>
                      </a:r>
                      <a:endParaRPr lang="en-US" sz="2400">
                        <a:solidFill>
                          <a:sysClr val="windowText" lastClr="000000"/>
                        </a:solidFill>
                      </a:endParaRPr>
                    </a:p>
                  </a:txBody>
                  <a:tcPr>
                    <a:cell3D prstMaterial="dkEdge">
                      <a:bevel/>
                      <a:lightRig rig="flood" dir="t"/>
                    </a:cell3D>
                    <a:solidFill>
                      <a:schemeClr val="accent4">
                        <a:lumMod val="60000"/>
                        <a:lumOff val="40000"/>
                      </a:schemeClr>
                    </a:solidFill>
                  </a:tcPr>
                </a:tc>
                <a:tc>
                  <a:txBody>
                    <a:bodyPr/>
                    <a:lstStyle/>
                    <a:p>
                      <a:pPr algn="ctr"/>
                      <a:endParaRPr lang="en-US" sz="2400">
                        <a:solidFill>
                          <a:sysClr val="windowText" lastClr="000000"/>
                        </a:solidFill>
                      </a:endParaRPr>
                    </a:p>
                  </a:txBody>
                  <a:tcPr>
                    <a:lnBlToTr w="12700" cap="flat" cmpd="sng" algn="ctr">
                      <a:solidFill>
                        <a:srgbClr val="000000"/>
                      </a:solidFill>
                      <a:prstDash val="solid"/>
                      <a:round/>
                      <a:headEnd type="none" w="med" len="med"/>
                      <a:tailEnd type="none" w="med" len="med"/>
                    </a:lnBlToTr>
                    <a:cell3D prstMaterial="dkEdge">
                      <a:bevel/>
                      <a:lightRig rig="flood" dir="t"/>
                    </a:cell3D>
                    <a:solidFill>
                      <a:schemeClr val="accent5">
                        <a:lumMod val="60000"/>
                        <a:lumOff val="40000"/>
                      </a:schemeClr>
                    </a:solidFill>
                  </a:tcPr>
                </a:tc>
                <a:extLst>
                  <a:ext uri="{0D108BD9-81ED-4DB2-BD59-A6C34878D82A}">
                    <a16:rowId xmlns:a16="http://schemas.microsoft.com/office/drawing/2014/main" val="2701844879"/>
                  </a:ext>
                </a:extLst>
              </a:tr>
              <a:tr h="389324">
                <a:tc>
                  <a:txBody>
                    <a:bodyPr/>
                    <a:lstStyle/>
                    <a:p>
                      <a:r>
                        <a:rPr lang="en-US" sz="1400" b="1" dirty="0">
                          <a:solidFill>
                            <a:sysClr val="windowText" lastClr="000000"/>
                          </a:solidFill>
                        </a:rPr>
                        <a:t>Valproate</a:t>
                      </a:r>
                    </a:p>
                  </a:txBody>
                  <a:tcPr anchor="ctr">
                    <a:cell3D prstMaterial="dkEdge">
                      <a:bevel/>
                      <a:lightRig rig="flood" dir="t"/>
                    </a:cell3D>
                    <a:solidFill>
                      <a:schemeClr val="bg1"/>
                    </a:solidFill>
                  </a:tcPr>
                </a:tc>
                <a:tc>
                  <a:txBody>
                    <a:bodyPr/>
                    <a:lstStyle/>
                    <a:p>
                      <a:pPr algn="ctr"/>
                      <a:endParaRPr lang="en-US" sz="2400">
                        <a:solidFill>
                          <a:sysClr val="windowText" lastClr="000000"/>
                        </a:solidFill>
                      </a:endParaRPr>
                    </a:p>
                  </a:txBody>
                  <a:tcPr>
                    <a:lnBlToTr w="12700" cap="flat" cmpd="sng" algn="ctr">
                      <a:solidFill>
                        <a:srgbClr val="000000"/>
                      </a:solidFill>
                      <a:prstDash val="solid"/>
                      <a:round/>
                      <a:headEnd type="none" w="med" len="med"/>
                      <a:tailEnd type="none" w="med" len="med"/>
                    </a:lnBlToTr>
                    <a:cell3D prstMaterial="dkEdge">
                      <a:bevel/>
                      <a:lightRig rig="flood" dir="t"/>
                    </a:cell3D>
                    <a:solidFill>
                      <a:srgbClr val="99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a:solidFill>
                          <a:sysClr val="windowText" lastClr="000000"/>
                        </a:solidFill>
                      </a:endParaRPr>
                    </a:p>
                  </a:txBody>
                  <a:tcPr>
                    <a:lnBlToTr w="12700" cap="flat" cmpd="sng" algn="ctr">
                      <a:solidFill>
                        <a:srgbClr val="000000"/>
                      </a:solidFill>
                      <a:prstDash val="solid"/>
                      <a:round/>
                      <a:headEnd type="none" w="med" len="med"/>
                      <a:tailEnd type="none" w="med" len="med"/>
                    </a:lnBlToTr>
                    <a:cell3D prstMaterial="dkEdge">
                      <a:bevel/>
                      <a:lightRig rig="flood" dir="t"/>
                    </a:cell3D>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ysClr val="windowText" lastClr="000000"/>
                          </a:solidFill>
                          <a:effectLst/>
                          <a:uLnTx/>
                          <a:uFillTx/>
                          <a:latin typeface="+mn-lt"/>
                          <a:ea typeface="+mn-ea"/>
                          <a:cs typeface="+mn-cs"/>
                          <a:sym typeface="Wingdings 2" panose="05020102010507070707" pitchFamily="18" charset="2"/>
                        </a:rPr>
                        <a:t></a:t>
                      </a:r>
                      <a:endParaRPr lang="en-US" sz="2400">
                        <a:solidFill>
                          <a:sysClr val="windowText" lastClr="000000"/>
                        </a:solidFill>
                      </a:endParaRPr>
                    </a:p>
                  </a:txBody>
                  <a:tcPr>
                    <a:cell3D prstMaterial="dkEdge">
                      <a:bevel/>
                      <a:lightRig rig="flood" dir="t"/>
                    </a:cell3D>
                    <a:solidFill>
                      <a:srgbClr val="E773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a:solidFill>
                          <a:sysClr val="windowText" lastClr="000000"/>
                        </a:solidFill>
                      </a:endParaRPr>
                    </a:p>
                  </a:txBody>
                  <a:tcPr>
                    <a:cell3D prstMaterial="dkEdge">
                      <a:bevel/>
                      <a:lightRig rig="flood" dir="t"/>
                    </a:cell3D>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mn-lt"/>
                        <a:ea typeface="+mn-ea"/>
                        <a:cs typeface="+mn-cs"/>
                      </a:endParaRPr>
                    </a:p>
                  </a:txBody>
                  <a:tcPr>
                    <a:lnBlToTr w="12700" cap="flat" cmpd="sng" algn="ctr">
                      <a:solidFill>
                        <a:srgbClr val="000000"/>
                      </a:solidFill>
                      <a:prstDash val="solid"/>
                      <a:round/>
                      <a:headEnd type="none" w="med" len="med"/>
                      <a:tailEnd type="none" w="med" len="med"/>
                    </a:lnBlToTr>
                    <a:cell3D prstMaterial="dkEdge">
                      <a:bevel/>
                      <a:lightRig rig="flood" dir="t"/>
                    </a:cell3D>
                    <a:solidFill>
                      <a:schemeClr val="accent5">
                        <a:lumMod val="60000"/>
                        <a:lumOff val="40000"/>
                      </a:schemeClr>
                    </a:solidFill>
                  </a:tcPr>
                </a:tc>
                <a:extLst>
                  <a:ext uri="{0D108BD9-81ED-4DB2-BD59-A6C34878D82A}">
                    <a16:rowId xmlns:a16="http://schemas.microsoft.com/office/drawing/2014/main" val="115448687"/>
                  </a:ext>
                </a:extLst>
              </a:tr>
            </a:tbl>
          </a:graphicData>
        </a:graphic>
      </p:graphicFrame>
      <p:sp>
        <p:nvSpPr>
          <p:cNvPr id="8" name="Footer Placeholder 7">
            <a:extLst>
              <a:ext uri="{FF2B5EF4-FFF2-40B4-BE49-F238E27FC236}">
                <a16:creationId xmlns:a16="http://schemas.microsoft.com/office/drawing/2014/main" id="{7DD67923-77E0-5A3E-FCB7-7351A8C5C4B2}"/>
              </a:ext>
            </a:extLst>
          </p:cNvPr>
          <p:cNvSpPr>
            <a:spLocks noGrp="1"/>
          </p:cNvSpPr>
          <p:nvPr>
            <p:ph type="ftr" sz="quarter" idx="3"/>
          </p:nvPr>
        </p:nvSpPr>
        <p:spPr/>
        <p:txBody>
          <a:bodyPr/>
          <a:lstStyle/>
          <a:p>
            <a:r>
              <a:rPr lang="en-US" dirty="0"/>
              <a:t>Stahl SM. Prescriber’s guide. 7th ed. Cambridge University Press; 2020; Goodwin GM et al. </a:t>
            </a:r>
            <a:r>
              <a:rPr lang="en-US" i="1" dirty="0"/>
              <a:t>J </a:t>
            </a:r>
            <a:r>
              <a:rPr lang="en-US" i="1" dirty="0" err="1"/>
              <a:t>Psychopharmacol</a:t>
            </a:r>
            <a:r>
              <a:rPr lang="en-US" i="1" dirty="0"/>
              <a:t> </a:t>
            </a:r>
            <a:r>
              <a:rPr lang="en-US" dirty="0"/>
              <a:t>2009;23(4):346-88; Connolly KR, </a:t>
            </a:r>
            <a:r>
              <a:rPr lang="en-US" dirty="0" err="1"/>
              <a:t>Thase</a:t>
            </a:r>
            <a:r>
              <a:rPr lang="en-US" dirty="0"/>
              <a:t> MD. Primary Care Companion CNS </a:t>
            </a:r>
            <a:r>
              <a:rPr lang="en-US" i="1" dirty="0" err="1"/>
              <a:t>Disord</a:t>
            </a:r>
            <a:r>
              <a:rPr lang="en-US" i="1" dirty="0"/>
              <a:t> </a:t>
            </a:r>
            <a:r>
              <a:rPr lang="en-US" dirty="0"/>
              <a:t>2011;13(4):PCC.10r01097; </a:t>
            </a:r>
            <a:r>
              <a:rPr lang="en-US" dirty="0" err="1"/>
              <a:t>Musetti</a:t>
            </a:r>
            <a:r>
              <a:rPr lang="en-US" dirty="0"/>
              <a:t> L et al. CNS </a:t>
            </a:r>
            <a:r>
              <a:rPr lang="en-US" i="1" dirty="0"/>
              <a:t>Spectrums</a:t>
            </a:r>
            <a:r>
              <a:rPr lang="en-US" dirty="0"/>
              <a:t> 2013;18(4):177-87.</a:t>
            </a:r>
          </a:p>
        </p:txBody>
      </p:sp>
    </p:spTree>
    <p:extLst>
      <p:ext uri="{BB962C8B-B14F-4D97-AF65-F5344CB8AC3E}">
        <p14:creationId xmlns:p14="http://schemas.microsoft.com/office/powerpoint/2010/main" val="2282611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8216"/>
            <a:ext cx="10744200" cy="1222895"/>
          </a:xfrm>
        </p:spPr>
        <p:txBody>
          <a:bodyPr/>
          <a:lstStyle/>
          <a:p>
            <a:r>
              <a:rPr lang="en-US" dirty="0"/>
              <a:t>Mood Stabilizers for Adult Bipolar Disorder</a:t>
            </a:r>
          </a:p>
        </p:txBody>
      </p:sp>
      <p:sp>
        <p:nvSpPr>
          <p:cNvPr id="3" name="Content Placeholder 2"/>
          <p:cNvSpPr>
            <a:spLocks noGrp="1"/>
          </p:cNvSpPr>
          <p:nvPr>
            <p:ph idx="1"/>
          </p:nvPr>
        </p:nvSpPr>
        <p:spPr>
          <a:xfrm>
            <a:off x="609600" y="4161773"/>
            <a:ext cx="10744200" cy="2362161"/>
          </a:xfrm>
        </p:spPr>
        <p:txBody>
          <a:bodyPr>
            <a:normAutofit/>
          </a:bodyPr>
          <a:lstStyle/>
          <a:p>
            <a:pPr>
              <a:spcBef>
                <a:spcPts val="1800"/>
              </a:spcBef>
            </a:pPr>
            <a:r>
              <a:rPr lang="en-US" sz="2000" dirty="0"/>
              <a:t>No mood stabilizer is approved for use in depression of any kind (unipolar, mixed, bipolar)</a:t>
            </a:r>
          </a:p>
          <a:p>
            <a:pPr>
              <a:spcBef>
                <a:spcPts val="1800"/>
              </a:spcBef>
            </a:pPr>
            <a:r>
              <a:rPr lang="en-US" sz="2000" dirty="0"/>
              <a:t>There are some data for the efficacy of lamotrigine or valproate for bipolar depression</a:t>
            </a:r>
          </a:p>
        </p:txBody>
      </p:sp>
      <p:graphicFrame>
        <p:nvGraphicFramePr>
          <p:cNvPr id="4" name="Table 3"/>
          <p:cNvGraphicFramePr>
            <a:graphicFrameLocks noGrp="1"/>
          </p:cNvGraphicFramePr>
          <p:nvPr/>
        </p:nvGraphicFramePr>
        <p:xfrm>
          <a:off x="1600200" y="1295335"/>
          <a:ext cx="8991600" cy="2560320"/>
        </p:xfrm>
        <a:graphic>
          <a:graphicData uri="http://schemas.openxmlformats.org/drawingml/2006/table">
            <a:tbl>
              <a:tblPr firstRow="1" bandRow="1">
                <a:tableStyleId>{E269D01E-BC32-4049-B463-5C60D7B0CCD2}</a:tableStyleId>
              </a:tblPr>
              <a:tblGrid>
                <a:gridCol w="1498600">
                  <a:extLst>
                    <a:ext uri="{9D8B030D-6E8A-4147-A177-3AD203B41FA5}">
                      <a16:colId xmlns:a16="http://schemas.microsoft.com/office/drawing/2014/main" val="3068419230"/>
                    </a:ext>
                  </a:extLst>
                </a:gridCol>
                <a:gridCol w="1498600">
                  <a:extLst>
                    <a:ext uri="{9D8B030D-6E8A-4147-A177-3AD203B41FA5}">
                      <a16:colId xmlns:a16="http://schemas.microsoft.com/office/drawing/2014/main" val="4097641512"/>
                    </a:ext>
                  </a:extLst>
                </a:gridCol>
                <a:gridCol w="1498600">
                  <a:extLst>
                    <a:ext uri="{9D8B030D-6E8A-4147-A177-3AD203B41FA5}">
                      <a16:colId xmlns:a16="http://schemas.microsoft.com/office/drawing/2014/main" val="3399235554"/>
                    </a:ext>
                  </a:extLst>
                </a:gridCol>
                <a:gridCol w="1498600">
                  <a:extLst>
                    <a:ext uri="{9D8B030D-6E8A-4147-A177-3AD203B41FA5}">
                      <a16:colId xmlns:a16="http://schemas.microsoft.com/office/drawing/2014/main" val="1470801209"/>
                    </a:ext>
                  </a:extLst>
                </a:gridCol>
                <a:gridCol w="1498600">
                  <a:extLst>
                    <a:ext uri="{9D8B030D-6E8A-4147-A177-3AD203B41FA5}">
                      <a16:colId xmlns:a16="http://schemas.microsoft.com/office/drawing/2014/main" val="1364622058"/>
                    </a:ext>
                  </a:extLst>
                </a:gridCol>
                <a:gridCol w="1498600">
                  <a:extLst>
                    <a:ext uri="{9D8B030D-6E8A-4147-A177-3AD203B41FA5}">
                      <a16:colId xmlns:a16="http://schemas.microsoft.com/office/drawing/2014/main" val="2203120843"/>
                    </a:ext>
                  </a:extLst>
                </a:gridCol>
              </a:tblGrid>
              <a:tr h="622919">
                <a:tc>
                  <a:txBody>
                    <a:bodyPr/>
                    <a:lstStyle/>
                    <a:p>
                      <a:endParaRPr lang="en-US" sz="1600">
                        <a:solidFill>
                          <a:sysClr val="windowText" lastClr="000000"/>
                        </a:solidFill>
                      </a:endParaRPr>
                    </a:p>
                  </a:txBody>
                  <a:tcPr anchor="ctr">
                    <a:cell3D prstMaterial="dkEdge">
                      <a:bevel/>
                      <a:lightRig rig="flood" dir="t"/>
                    </a:cell3D>
                    <a:solidFill>
                      <a:schemeClr val="bg1"/>
                    </a:solidFill>
                  </a:tcPr>
                </a:tc>
                <a:tc>
                  <a:txBody>
                    <a:bodyPr/>
                    <a:lstStyle/>
                    <a:p>
                      <a:pPr algn="ctr"/>
                      <a:r>
                        <a:rPr lang="en-US" sz="1400" dirty="0">
                          <a:solidFill>
                            <a:sysClr val="windowText" lastClr="000000"/>
                          </a:solidFill>
                        </a:rPr>
                        <a:t>Evidence of</a:t>
                      </a:r>
                      <a:r>
                        <a:rPr lang="en-US" sz="1400" baseline="0" dirty="0">
                          <a:solidFill>
                            <a:sysClr val="windowText" lastClr="000000"/>
                          </a:solidFill>
                        </a:rPr>
                        <a:t> e</a:t>
                      </a:r>
                      <a:r>
                        <a:rPr lang="en-US" sz="1400" dirty="0">
                          <a:solidFill>
                            <a:sysClr val="windowText" lastClr="000000"/>
                          </a:solidFill>
                        </a:rPr>
                        <a:t>fficacy</a:t>
                      </a:r>
                      <a:r>
                        <a:rPr lang="en-US" sz="1400" baseline="0" dirty="0">
                          <a:solidFill>
                            <a:sysClr val="windowText" lastClr="000000"/>
                          </a:solidFill>
                        </a:rPr>
                        <a:t> in DMX</a:t>
                      </a:r>
                      <a:endParaRPr lang="en-US" sz="1400" dirty="0">
                        <a:solidFill>
                          <a:sysClr val="windowText" lastClr="000000"/>
                        </a:solidFill>
                      </a:endParaRPr>
                    </a:p>
                  </a:txBody>
                  <a:tcPr anchor="ctr">
                    <a:cell3D prstMaterial="dkEdge">
                      <a:bevel/>
                      <a:lightRig rig="flood" dir="t"/>
                    </a:cell3D>
                    <a:solidFill>
                      <a:srgbClr val="9966FF"/>
                    </a:solidFill>
                  </a:tcPr>
                </a:tc>
                <a:tc>
                  <a:txBody>
                    <a:bodyPr/>
                    <a:lstStyle/>
                    <a:p>
                      <a:pPr algn="ctr"/>
                      <a:r>
                        <a:rPr lang="en-US" sz="1400" dirty="0">
                          <a:solidFill>
                            <a:sysClr val="windowText" lastClr="000000"/>
                          </a:solidFill>
                        </a:rPr>
                        <a:t>FDA-approved for BD depression</a:t>
                      </a:r>
                    </a:p>
                  </a:txBody>
                  <a:tcPr anchor="ctr">
                    <a:cell3D prstMaterial="dkEdge">
                      <a:bevel/>
                      <a:lightRig rig="flood" dir="t"/>
                    </a:cell3D>
                    <a:solidFill>
                      <a:srgbClr val="00B0F0"/>
                    </a:solidFill>
                  </a:tcPr>
                </a:tc>
                <a:tc>
                  <a:txBody>
                    <a:bodyPr/>
                    <a:lstStyle/>
                    <a:p>
                      <a:pPr algn="ctr"/>
                      <a:r>
                        <a:rPr lang="en-US" sz="1400" dirty="0">
                          <a:solidFill>
                            <a:sysClr val="windowText" lastClr="000000"/>
                          </a:solidFill>
                        </a:rPr>
                        <a:t>FDA-approved for BD </a:t>
                      </a:r>
                    </a:p>
                    <a:p>
                      <a:pPr algn="ctr"/>
                      <a:r>
                        <a:rPr lang="en-US" sz="1400" dirty="0">
                          <a:solidFill>
                            <a:sysClr val="windowText" lastClr="000000"/>
                          </a:solidFill>
                        </a:rPr>
                        <a:t>mania</a:t>
                      </a:r>
                    </a:p>
                  </a:txBody>
                  <a:tcPr anchor="ctr">
                    <a:cell3D prstMaterial="dkEdge">
                      <a:bevel/>
                      <a:lightRig rig="flood" dir="t"/>
                    </a:cell3D>
                    <a:solidFill>
                      <a:srgbClr val="E77361"/>
                    </a:solidFill>
                  </a:tcPr>
                </a:tc>
                <a:tc>
                  <a:txBody>
                    <a:bodyPr/>
                    <a:lstStyle/>
                    <a:p>
                      <a:pPr algn="ctr"/>
                      <a:r>
                        <a:rPr lang="en-US" sz="1400" dirty="0">
                          <a:solidFill>
                            <a:sysClr val="windowText" lastClr="000000"/>
                          </a:solidFill>
                        </a:rPr>
                        <a:t>FDA-approved for BD maintenance</a:t>
                      </a:r>
                    </a:p>
                  </a:txBody>
                  <a:tcPr anchor="ctr">
                    <a:cell3D prstMaterial="dkEdge">
                      <a:bevel/>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ysClr val="windowText" lastClr="000000"/>
                          </a:solidFill>
                        </a:rPr>
                        <a:t>FDA-approved for MDD</a:t>
                      </a:r>
                    </a:p>
                  </a:txBody>
                  <a:tcPr anchor="ctr">
                    <a:cell3D prstMaterial="dkEdge">
                      <a:bevel/>
                      <a:lightRig rig="flood" dir="t"/>
                    </a:cell3D>
                    <a:solidFill>
                      <a:schemeClr val="accent5">
                        <a:lumMod val="60000"/>
                        <a:lumOff val="40000"/>
                      </a:schemeClr>
                    </a:solidFill>
                  </a:tcPr>
                </a:tc>
                <a:extLst>
                  <a:ext uri="{0D108BD9-81ED-4DB2-BD59-A6C34878D82A}">
                    <a16:rowId xmlns:a16="http://schemas.microsoft.com/office/drawing/2014/main" val="1564910386"/>
                  </a:ext>
                </a:extLst>
              </a:tr>
              <a:tr h="389324">
                <a:tc>
                  <a:txBody>
                    <a:bodyPr/>
                    <a:lstStyle/>
                    <a:p>
                      <a:r>
                        <a:rPr lang="en-US" sz="1400" b="1">
                          <a:solidFill>
                            <a:sysClr val="windowText" lastClr="000000"/>
                          </a:solidFill>
                        </a:rPr>
                        <a:t>Carbamazepine</a:t>
                      </a:r>
                    </a:p>
                  </a:txBody>
                  <a:tcPr anchor="ctr">
                    <a:cell3D prstMaterial="dkEdge">
                      <a:bevel/>
                      <a:lightRig rig="flood" dir="t"/>
                    </a:cell3D>
                    <a:solidFill>
                      <a:schemeClr val="bg1"/>
                    </a:solidFill>
                  </a:tcPr>
                </a:tc>
                <a:tc>
                  <a:txBody>
                    <a:bodyPr/>
                    <a:lstStyle/>
                    <a:p>
                      <a:pPr algn="ctr"/>
                      <a:endParaRPr lang="en-US" sz="2400">
                        <a:solidFill>
                          <a:sysClr val="windowText" lastClr="000000"/>
                        </a:solidFill>
                      </a:endParaRPr>
                    </a:p>
                  </a:txBody>
                  <a:tcPr>
                    <a:lnBlToTr w="12700" cap="flat" cmpd="sng" algn="ctr">
                      <a:solidFill>
                        <a:srgbClr val="000000"/>
                      </a:solidFill>
                      <a:prstDash val="solid"/>
                      <a:round/>
                      <a:headEnd type="none" w="med" len="med"/>
                      <a:tailEnd type="none" w="med" len="med"/>
                    </a:lnBlToTr>
                    <a:cell3D prstMaterial="dkEdge">
                      <a:bevel/>
                      <a:lightRig rig="flood" dir="t"/>
                    </a:cell3D>
                    <a:solidFill>
                      <a:srgbClr val="9966FF"/>
                    </a:solidFill>
                  </a:tcPr>
                </a:tc>
                <a:tc>
                  <a:txBody>
                    <a:bodyPr/>
                    <a:lstStyle/>
                    <a:p>
                      <a:pPr algn="ctr"/>
                      <a:endParaRPr lang="en-US" sz="2400">
                        <a:solidFill>
                          <a:sysClr val="windowText" lastClr="000000"/>
                        </a:solidFill>
                      </a:endParaRPr>
                    </a:p>
                  </a:txBody>
                  <a:tcPr>
                    <a:lnBlToTr w="12700" cap="flat" cmpd="sng" algn="ctr">
                      <a:solidFill>
                        <a:srgbClr val="000000"/>
                      </a:solidFill>
                      <a:prstDash val="solid"/>
                      <a:round/>
                      <a:headEnd type="none" w="med" len="med"/>
                      <a:tailEnd type="none" w="med" len="med"/>
                    </a:lnBlToTr>
                    <a:cell3D prstMaterial="dkEdge">
                      <a:bevel/>
                      <a:lightRig rig="flood" dir="t"/>
                    </a:cell3D>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ysClr val="windowText" lastClr="000000"/>
                          </a:solidFill>
                          <a:effectLst/>
                          <a:uLnTx/>
                          <a:uFillTx/>
                          <a:latin typeface="+mn-lt"/>
                          <a:ea typeface="+mn-ea"/>
                          <a:cs typeface="+mn-cs"/>
                          <a:sym typeface="Wingdings 2" panose="05020102010507070707" pitchFamily="18" charset="2"/>
                        </a:rPr>
                        <a:t></a:t>
                      </a:r>
                      <a:endParaRPr lang="en-US" sz="2400">
                        <a:solidFill>
                          <a:sysClr val="windowText" lastClr="000000"/>
                        </a:solidFill>
                      </a:endParaRPr>
                    </a:p>
                  </a:txBody>
                  <a:tcPr>
                    <a:cell3D prstMaterial="dkEdge">
                      <a:bevel/>
                      <a:lightRig rig="flood" dir="t"/>
                    </a:cell3D>
                    <a:solidFill>
                      <a:srgbClr val="E773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a:solidFill>
                          <a:sysClr val="windowText" lastClr="000000"/>
                        </a:solidFill>
                      </a:endParaRPr>
                    </a:p>
                  </a:txBody>
                  <a:tcPr>
                    <a:cell3D prstMaterial="dkEdge">
                      <a:bevel/>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a:solidFill>
                          <a:sysClr val="windowText" lastClr="000000"/>
                        </a:solidFill>
                      </a:endParaRPr>
                    </a:p>
                  </a:txBody>
                  <a:tcPr>
                    <a:lnBlToTr w="12700" cap="flat" cmpd="sng" algn="ctr">
                      <a:solidFill>
                        <a:srgbClr val="000000"/>
                      </a:solidFill>
                      <a:prstDash val="solid"/>
                      <a:round/>
                      <a:headEnd type="none" w="med" len="med"/>
                      <a:tailEnd type="none" w="med" len="med"/>
                    </a:lnBlToTr>
                    <a:cell3D prstMaterial="dkEdge">
                      <a:bevel/>
                      <a:lightRig rig="flood" dir="t"/>
                    </a:cell3D>
                    <a:solidFill>
                      <a:schemeClr val="accent5">
                        <a:lumMod val="60000"/>
                        <a:lumOff val="40000"/>
                      </a:schemeClr>
                    </a:solidFill>
                  </a:tcPr>
                </a:tc>
                <a:extLst>
                  <a:ext uri="{0D108BD9-81ED-4DB2-BD59-A6C34878D82A}">
                    <a16:rowId xmlns:a16="http://schemas.microsoft.com/office/drawing/2014/main" val="2048367871"/>
                  </a:ext>
                </a:extLst>
              </a:tr>
              <a:tr h="389324">
                <a:tc>
                  <a:txBody>
                    <a:bodyPr/>
                    <a:lstStyle/>
                    <a:p>
                      <a:r>
                        <a:rPr lang="en-US" sz="1400" b="1">
                          <a:solidFill>
                            <a:sysClr val="windowText" lastClr="000000"/>
                          </a:solidFill>
                        </a:rPr>
                        <a:t>Lamotrigine</a:t>
                      </a:r>
                    </a:p>
                  </a:txBody>
                  <a:tcPr anchor="ctr">
                    <a:cell3D prstMaterial="dkEdge">
                      <a:bevel/>
                      <a:lightRig rig="flood" dir="t"/>
                    </a:cell3D>
                    <a:solidFill>
                      <a:schemeClr val="bg1"/>
                    </a:solidFill>
                  </a:tcPr>
                </a:tc>
                <a:tc>
                  <a:txBody>
                    <a:bodyPr/>
                    <a:lstStyle/>
                    <a:p>
                      <a:pPr algn="ctr"/>
                      <a:endParaRPr lang="en-US" sz="2400">
                        <a:solidFill>
                          <a:sysClr val="windowText" lastClr="000000"/>
                        </a:solidFill>
                      </a:endParaRPr>
                    </a:p>
                  </a:txBody>
                  <a:tcPr>
                    <a:lnBlToTr w="12700" cap="flat" cmpd="sng" algn="ctr">
                      <a:solidFill>
                        <a:srgbClr val="000000"/>
                      </a:solidFill>
                      <a:prstDash val="solid"/>
                      <a:round/>
                      <a:headEnd type="none" w="med" len="med"/>
                      <a:tailEnd type="none" w="med" len="med"/>
                    </a:lnBlToTr>
                    <a:cell3D prstMaterial="dkEdge">
                      <a:bevel/>
                      <a:lightRig rig="flood" dir="t"/>
                    </a:cell3D>
                    <a:solidFill>
                      <a:srgbClr val="9966FF"/>
                    </a:solidFill>
                  </a:tcPr>
                </a:tc>
                <a:tc>
                  <a:txBody>
                    <a:bodyPr/>
                    <a:lstStyle/>
                    <a:p>
                      <a:pPr algn="ctr"/>
                      <a:endParaRPr lang="en-US" sz="2400">
                        <a:solidFill>
                          <a:sysClr val="windowText" lastClr="000000"/>
                        </a:solidFill>
                      </a:endParaRPr>
                    </a:p>
                  </a:txBody>
                  <a:tcPr>
                    <a:lnBlToTr w="12700" cap="flat" cmpd="sng" algn="ctr">
                      <a:solidFill>
                        <a:srgbClr val="000000"/>
                      </a:solidFill>
                      <a:prstDash val="solid"/>
                      <a:round/>
                      <a:headEnd type="none" w="med" len="med"/>
                      <a:tailEnd type="none" w="med" len="med"/>
                    </a:lnBlToTr>
                    <a:cell3D prstMaterial="dkEdge">
                      <a:bevel/>
                      <a:lightRig rig="flood" dir="t"/>
                    </a:cell3D>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a:solidFill>
                          <a:sysClr val="windowText" lastClr="000000"/>
                        </a:solidFill>
                      </a:endParaRPr>
                    </a:p>
                  </a:txBody>
                  <a:tcPr>
                    <a:cell3D prstMaterial="dkEdge">
                      <a:bevel/>
                      <a:lightRig rig="flood" dir="t"/>
                    </a:cell3D>
                    <a:solidFill>
                      <a:srgbClr val="E773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ysClr val="windowText" lastClr="000000"/>
                          </a:solidFill>
                          <a:effectLst/>
                          <a:uLnTx/>
                          <a:uFillTx/>
                          <a:latin typeface="+mn-lt"/>
                          <a:ea typeface="+mn-ea"/>
                          <a:cs typeface="+mn-cs"/>
                          <a:sym typeface="Wingdings 2" panose="05020102010507070707" pitchFamily="18" charset="2"/>
                        </a:rPr>
                        <a:t></a:t>
                      </a:r>
                      <a:endParaRPr lang="en-US" sz="2400">
                        <a:solidFill>
                          <a:sysClr val="windowText" lastClr="000000"/>
                        </a:solidFill>
                      </a:endParaRPr>
                    </a:p>
                  </a:txBody>
                  <a:tcPr>
                    <a:cell3D prstMaterial="dkEdge">
                      <a:bevel/>
                      <a:lightRig rig="flood" dir="t"/>
                    </a:cell3D>
                    <a:solidFill>
                      <a:schemeClr val="accent4">
                        <a:lumMod val="60000"/>
                        <a:lumOff val="40000"/>
                      </a:schemeClr>
                    </a:solidFill>
                  </a:tcPr>
                </a:tc>
                <a:tc>
                  <a:txBody>
                    <a:bodyPr/>
                    <a:lstStyle/>
                    <a:p>
                      <a:pPr algn="ctr"/>
                      <a:endParaRPr lang="en-US" sz="2400">
                        <a:solidFill>
                          <a:sysClr val="windowText" lastClr="000000"/>
                        </a:solidFill>
                      </a:endParaRPr>
                    </a:p>
                  </a:txBody>
                  <a:tcPr>
                    <a:lnBlToTr w="12700" cap="flat" cmpd="sng" algn="ctr">
                      <a:solidFill>
                        <a:srgbClr val="000000"/>
                      </a:solidFill>
                      <a:prstDash val="solid"/>
                      <a:round/>
                      <a:headEnd type="none" w="med" len="med"/>
                      <a:tailEnd type="none" w="med" len="med"/>
                    </a:lnBlToTr>
                    <a:cell3D prstMaterial="dkEdge">
                      <a:bevel/>
                      <a:lightRig rig="flood" dir="t"/>
                    </a:cell3D>
                    <a:solidFill>
                      <a:schemeClr val="accent5">
                        <a:lumMod val="60000"/>
                        <a:lumOff val="40000"/>
                      </a:schemeClr>
                    </a:solidFill>
                  </a:tcPr>
                </a:tc>
                <a:extLst>
                  <a:ext uri="{0D108BD9-81ED-4DB2-BD59-A6C34878D82A}">
                    <a16:rowId xmlns:a16="http://schemas.microsoft.com/office/drawing/2014/main" val="1495409706"/>
                  </a:ext>
                </a:extLst>
              </a:tr>
              <a:tr h="3893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a:solidFill>
                            <a:sysClr val="windowText" lastClr="000000"/>
                          </a:solidFill>
                        </a:rPr>
                        <a:t>Lithium</a:t>
                      </a:r>
                    </a:p>
                  </a:txBody>
                  <a:tcPr anchor="ctr">
                    <a:cell3D prstMaterial="dkEdge">
                      <a:bevel/>
                      <a:lightRig rig="flood" dir="t"/>
                    </a:cell3D>
                    <a:solidFill>
                      <a:schemeClr val="bg1"/>
                    </a:solidFill>
                  </a:tcPr>
                </a:tc>
                <a:tc>
                  <a:txBody>
                    <a:bodyPr/>
                    <a:lstStyle/>
                    <a:p>
                      <a:pPr algn="ctr"/>
                      <a:endParaRPr lang="en-US" sz="2400">
                        <a:solidFill>
                          <a:sysClr val="windowText" lastClr="000000"/>
                        </a:solidFill>
                      </a:endParaRPr>
                    </a:p>
                  </a:txBody>
                  <a:tcPr>
                    <a:lnBlToTr w="12700" cap="flat" cmpd="sng" algn="ctr">
                      <a:solidFill>
                        <a:srgbClr val="000000"/>
                      </a:solidFill>
                      <a:prstDash val="solid"/>
                      <a:round/>
                      <a:headEnd type="none" w="med" len="med"/>
                      <a:tailEnd type="none" w="med" len="med"/>
                    </a:lnBlToTr>
                    <a:cell3D prstMaterial="dkEdge">
                      <a:bevel/>
                      <a:lightRig rig="flood" dir="t"/>
                    </a:cell3D>
                    <a:solidFill>
                      <a:srgbClr val="99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a:solidFill>
                          <a:sysClr val="windowText" lastClr="000000"/>
                        </a:solidFill>
                      </a:endParaRPr>
                    </a:p>
                  </a:txBody>
                  <a:tcPr>
                    <a:lnBlToTr w="12700" cap="flat" cmpd="sng" algn="ctr">
                      <a:solidFill>
                        <a:srgbClr val="000000"/>
                      </a:solidFill>
                      <a:prstDash val="solid"/>
                      <a:round/>
                      <a:headEnd type="none" w="med" len="med"/>
                      <a:tailEnd type="none" w="med" len="med"/>
                    </a:lnBlToTr>
                    <a:cell3D prstMaterial="dkEdge">
                      <a:bevel/>
                      <a:lightRig rig="flood" dir="t"/>
                    </a:cell3D>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ysClr val="windowText" lastClr="000000"/>
                          </a:solidFill>
                          <a:effectLst/>
                          <a:uLnTx/>
                          <a:uFillTx/>
                          <a:latin typeface="+mn-lt"/>
                          <a:ea typeface="+mn-ea"/>
                          <a:cs typeface="+mn-cs"/>
                          <a:sym typeface="Wingdings 2" panose="05020102010507070707" pitchFamily="18" charset="2"/>
                        </a:rPr>
                        <a:t></a:t>
                      </a:r>
                      <a:endParaRPr lang="en-US" sz="2400">
                        <a:solidFill>
                          <a:sysClr val="windowText" lastClr="000000"/>
                        </a:solidFill>
                      </a:endParaRPr>
                    </a:p>
                  </a:txBody>
                  <a:tcPr>
                    <a:cell3D prstMaterial="dkEdge">
                      <a:bevel/>
                      <a:lightRig rig="flood" dir="t"/>
                    </a:cell3D>
                    <a:solidFill>
                      <a:srgbClr val="E773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ysClr val="windowText" lastClr="000000"/>
                          </a:solidFill>
                          <a:effectLst/>
                          <a:uLnTx/>
                          <a:uFillTx/>
                          <a:latin typeface="+mn-lt"/>
                          <a:ea typeface="+mn-ea"/>
                          <a:cs typeface="+mn-cs"/>
                          <a:sym typeface="Wingdings 2" panose="05020102010507070707" pitchFamily="18" charset="2"/>
                        </a:rPr>
                        <a:t></a:t>
                      </a:r>
                      <a:endParaRPr lang="en-US" sz="2400">
                        <a:solidFill>
                          <a:sysClr val="windowText" lastClr="000000"/>
                        </a:solidFill>
                      </a:endParaRPr>
                    </a:p>
                  </a:txBody>
                  <a:tcPr>
                    <a:cell3D prstMaterial="dkEdge">
                      <a:bevel/>
                      <a:lightRig rig="flood" dir="t"/>
                    </a:cell3D>
                    <a:solidFill>
                      <a:schemeClr val="accent4">
                        <a:lumMod val="60000"/>
                        <a:lumOff val="40000"/>
                      </a:schemeClr>
                    </a:solidFill>
                  </a:tcPr>
                </a:tc>
                <a:tc>
                  <a:txBody>
                    <a:bodyPr/>
                    <a:lstStyle/>
                    <a:p>
                      <a:pPr algn="ctr"/>
                      <a:endParaRPr lang="en-US" sz="2400">
                        <a:solidFill>
                          <a:sysClr val="windowText" lastClr="000000"/>
                        </a:solidFill>
                      </a:endParaRPr>
                    </a:p>
                  </a:txBody>
                  <a:tcPr>
                    <a:lnBlToTr w="12700" cap="flat" cmpd="sng" algn="ctr">
                      <a:solidFill>
                        <a:srgbClr val="000000"/>
                      </a:solidFill>
                      <a:prstDash val="solid"/>
                      <a:round/>
                      <a:headEnd type="none" w="med" len="med"/>
                      <a:tailEnd type="none" w="med" len="med"/>
                    </a:lnBlToTr>
                    <a:cell3D prstMaterial="dkEdge">
                      <a:bevel/>
                      <a:lightRig rig="flood" dir="t"/>
                    </a:cell3D>
                    <a:solidFill>
                      <a:schemeClr val="accent5">
                        <a:lumMod val="60000"/>
                        <a:lumOff val="40000"/>
                      </a:schemeClr>
                    </a:solidFill>
                  </a:tcPr>
                </a:tc>
                <a:extLst>
                  <a:ext uri="{0D108BD9-81ED-4DB2-BD59-A6C34878D82A}">
                    <a16:rowId xmlns:a16="http://schemas.microsoft.com/office/drawing/2014/main" val="2701844879"/>
                  </a:ext>
                </a:extLst>
              </a:tr>
              <a:tr h="389324">
                <a:tc>
                  <a:txBody>
                    <a:bodyPr/>
                    <a:lstStyle/>
                    <a:p>
                      <a:r>
                        <a:rPr lang="en-US" sz="1400" b="1" dirty="0">
                          <a:solidFill>
                            <a:sysClr val="windowText" lastClr="000000"/>
                          </a:solidFill>
                        </a:rPr>
                        <a:t>Valproate</a:t>
                      </a:r>
                    </a:p>
                  </a:txBody>
                  <a:tcPr anchor="ctr">
                    <a:cell3D prstMaterial="dkEdge">
                      <a:bevel/>
                      <a:lightRig rig="flood" dir="t"/>
                    </a:cell3D>
                    <a:solidFill>
                      <a:schemeClr val="bg1"/>
                    </a:solidFill>
                  </a:tcPr>
                </a:tc>
                <a:tc>
                  <a:txBody>
                    <a:bodyPr/>
                    <a:lstStyle/>
                    <a:p>
                      <a:pPr algn="ctr"/>
                      <a:endParaRPr lang="en-US" sz="2400">
                        <a:solidFill>
                          <a:sysClr val="windowText" lastClr="000000"/>
                        </a:solidFill>
                      </a:endParaRPr>
                    </a:p>
                  </a:txBody>
                  <a:tcPr>
                    <a:lnBlToTr w="12700" cap="flat" cmpd="sng" algn="ctr">
                      <a:solidFill>
                        <a:srgbClr val="000000"/>
                      </a:solidFill>
                      <a:prstDash val="solid"/>
                      <a:round/>
                      <a:headEnd type="none" w="med" len="med"/>
                      <a:tailEnd type="none" w="med" len="med"/>
                    </a:lnBlToTr>
                    <a:cell3D prstMaterial="dkEdge">
                      <a:bevel/>
                      <a:lightRig rig="flood" dir="t"/>
                    </a:cell3D>
                    <a:solidFill>
                      <a:srgbClr val="99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a:solidFill>
                          <a:sysClr val="windowText" lastClr="000000"/>
                        </a:solidFill>
                      </a:endParaRPr>
                    </a:p>
                  </a:txBody>
                  <a:tcPr>
                    <a:lnBlToTr w="12700" cap="flat" cmpd="sng" algn="ctr">
                      <a:solidFill>
                        <a:srgbClr val="000000"/>
                      </a:solidFill>
                      <a:prstDash val="solid"/>
                      <a:round/>
                      <a:headEnd type="none" w="med" len="med"/>
                      <a:tailEnd type="none" w="med" len="med"/>
                    </a:lnBlToTr>
                    <a:cell3D prstMaterial="dkEdge">
                      <a:bevel/>
                      <a:lightRig rig="flood" dir="t"/>
                    </a:cell3D>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ysClr val="windowText" lastClr="000000"/>
                          </a:solidFill>
                          <a:effectLst/>
                          <a:uLnTx/>
                          <a:uFillTx/>
                          <a:latin typeface="+mn-lt"/>
                          <a:ea typeface="+mn-ea"/>
                          <a:cs typeface="+mn-cs"/>
                          <a:sym typeface="Wingdings 2" panose="05020102010507070707" pitchFamily="18" charset="2"/>
                        </a:rPr>
                        <a:t></a:t>
                      </a:r>
                      <a:endParaRPr lang="en-US" sz="2400">
                        <a:solidFill>
                          <a:sysClr val="windowText" lastClr="000000"/>
                        </a:solidFill>
                      </a:endParaRPr>
                    </a:p>
                  </a:txBody>
                  <a:tcPr>
                    <a:cell3D prstMaterial="dkEdge">
                      <a:bevel/>
                      <a:lightRig rig="flood" dir="t"/>
                    </a:cell3D>
                    <a:solidFill>
                      <a:srgbClr val="E773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a:solidFill>
                          <a:sysClr val="windowText" lastClr="000000"/>
                        </a:solidFill>
                      </a:endParaRPr>
                    </a:p>
                  </a:txBody>
                  <a:tcPr>
                    <a:cell3D prstMaterial="dkEdge">
                      <a:bevel/>
                      <a:lightRig rig="flood" dir="t"/>
                    </a:cell3D>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mn-lt"/>
                        <a:ea typeface="+mn-ea"/>
                        <a:cs typeface="+mn-cs"/>
                      </a:endParaRPr>
                    </a:p>
                  </a:txBody>
                  <a:tcPr>
                    <a:lnBlToTr w="12700" cap="flat" cmpd="sng" algn="ctr">
                      <a:solidFill>
                        <a:srgbClr val="000000"/>
                      </a:solidFill>
                      <a:prstDash val="solid"/>
                      <a:round/>
                      <a:headEnd type="none" w="med" len="med"/>
                      <a:tailEnd type="none" w="med" len="med"/>
                    </a:lnBlToTr>
                    <a:cell3D prstMaterial="dkEdge">
                      <a:bevel/>
                      <a:lightRig rig="flood" dir="t"/>
                    </a:cell3D>
                    <a:solidFill>
                      <a:schemeClr val="accent5">
                        <a:lumMod val="60000"/>
                        <a:lumOff val="40000"/>
                      </a:schemeClr>
                    </a:solidFill>
                  </a:tcPr>
                </a:tc>
                <a:extLst>
                  <a:ext uri="{0D108BD9-81ED-4DB2-BD59-A6C34878D82A}">
                    <a16:rowId xmlns:a16="http://schemas.microsoft.com/office/drawing/2014/main" val="115448687"/>
                  </a:ext>
                </a:extLst>
              </a:tr>
            </a:tbl>
          </a:graphicData>
        </a:graphic>
      </p:graphicFrame>
      <p:sp>
        <p:nvSpPr>
          <p:cNvPr id="8" name="Footer Placeholder 7">
            <a:extLst>
              <a:ext uri="{FF2B5EF4-FFF2-40B4-BE49-F238E27FC236}">
                <a16:creationId xmlns:a16="http://schemas.microsoft.com/office/drawing/2014/main" id="{7DD67923-77E0-5A3E-FCB7-7351A8C5C4B2}"/>
              </a:ext>
            </a:extLst>
          </p:cNvPr>
          <p:cNvSpPr>
            <a:spLocks noGrp="1"/>
          </p:cNvSpPr>
          <p:nvPr>
            <p:ph type="ftr" sz="quarter" idx="3"/>
          </p:nvPr>
        </p:nvSpPr>
        <p:spPr/>
        <p:txBody>
          <a:bodyPr/>
          <a:lstStyle/>
          <a:p>
            <a:r>
              <a:rPr lang="en-US" dirty="0"/>
              <a:t>Stahl SM. Prescriber’s guide. 7th ed. Cambridge University Press; 2020; Goodwin GM et al. </a:t>
            </a:r>
            <a:r>
              <a:rPr lang="en-US" i="1" dirty="0"/>
              <a:t>J </a:t>
            </a:r>
            <a:r>
              <a:rPr lang="en-US" i="1" dirty="0" err="1"/>
              <a:t>Psychopharmacol</a:t>
            </a:r>
            <a:r>
              <a:rPr lang="en-US" i="1" dirty="0"/>
              <a:t> </a:t>
            </a:r>
            <a:r>
              <a:rPr lang="en-US" dirty="0"/>
              <a:t>2009;23(4):346-88; Connolly KR, </a:t>
            </a:r>
            <a:r>
              <a:rPr lang="en-US" dirty="0" err="1"/>
              <a:t>Thase</a:t>
            </a:r>
            <a:r>
              <a:rPr lang="en-US" dirty="0"/>
              <a:t> MD. Primary Care Companion CNS </a:t>
            </a:r>
            <a:r>
              <a:rPr lang="en-US" i="1" dirty="0" err="1"/>
              <a:t>Disord</a:t>
            </a:r>
            <a:r>
              <a:rPr lang="en-US" i="1" dirty="0"/>
              <a:t> </a:t>
            </a:r>
            <a:r>
              <a:rPr lang="en-US" dirty="0"/>
              <a:t>2011;13(4):PCC.10r01097; </a:t>
            </a:r>
            <a:r>
              <a:rPr lang="en-US" dirty="0" err="1"/>
              <a:t>Musetti</a:t>
            </a:r>
            <a:r>
              <a:rPr lang="en-US" dirty="0"/>
              <a:t> L et al. CNS </a:t>
            </a:r>
            <a:r>
              <a:rPr lang="en-US" i="1" dirty="0"/>
              <a:t>Spectrums</a:t>
            </a:r>
            <a:r>
              <a:rPr lang="en-US" dirty="0"/>
              <a:t> 2013;18(4):177-87.</a:t>
            </a:r>
          </a:p>
        </p:txBody>
      </p:sp>
    </p:spTree>
    <p:extLst>
      <p:ext uri="{BB962C8B-B14F-4D97-AF65-F5344CB8AC3E}">
        <p14:creationId xmlns:p14="http://schemas.microsoft.com/office/powerpoint/2010/main" val="2068622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8216"/>
            <a:ext cx="10744200" cy="1222895"/>
          </a:xfrm>
        </p:spPr>
        <p:txBody>
          <a:bodyPr/>
          <a:lstStyle/>
          <a:p>
            <a:r>
              <a:rPr lang="en-US" dirty="0"/>
              <a:t>Mood Stabilizers for Adult Bipolar Disorder</a:t>
            </a:r>
          </a:p>
        </p:txBody>
      </p:sp>
      <p:sp>
        <p:nvSpPr>
          <p:cNvPr id="3" name="Content Placeholder 2"/>
          <p:cNvSpPr>
            <a:spLocks noGrp="1"/>
          </p:cNvSpPr>
          <p:nvPr>
            <p:ph idx="1"/>
          </p:nvPr>
        </p:nvSpPr>
        <p:spPr>
          <a:xfrm>
            <a:off x="609600" y="4161773"/>
            <a:ext cx="10744200" cy="2362161"/>
          </a:xfrm>
        </p:spPr>
        <p:txBody>
          <a:bodyPr>
            <a:normAutofit/>
          </a:bodyPr>
          <a:lstStyle/>
          <a:p>
            <a:pPr>
              <a:spcBef>
                <a:spcPts val="1800"/>
              </a:spcBef>
            </a:pPr>
            <a:r>
              <a:rPr lang="en-US" sz="2000" dirty="0"/>
              <a:t>No mood stabilizer is approved for use in depression of any kind (unipolar, mixed, bipolar)</a:t>
            </a:r>
          </a:p>
          <a:p>
            <a:pPr>
              <a:spcBef>
                <a:spcPts val="1800"/>
              </a:spcBef>
            </a:pPr>
            <a:r>
              <a:rPr lang="en-US" sz="2000" dirty="0"/>
              <a:t>There are some data for the efficacy of lamotrigine or valproate for bipolar depression</a:t>
            </a:r>
          </a:p>
          <a:p>
            <a:pPr>
              <a:spcBef>
                <a:spcPts val="1800"/>
              </a:spcBef>
            </a:pPr>
            <a:r>
              <a:rPr lang="en-US" sz="2000" dirty="0"/>
              <a:t>Lithium is well known for its anti-suicide effects; however, neither lithium nor carbamazepine monotherapy is recommended for the treatment of bipolar depression</a:t>
            </a:r>
          </a:p>
        </p:txBody>
      </p:sp>
      <p:graphicFrame>
        <p:nvGraphicFramePr>
          <p:cNvPr id="4" name="Table 3"/>
          <p:cNvGraphicFramePr>
            <a:graphicFrameLocks noGrp="1"/>
          </p:cNvGraphicFramePr>
          <p:nvPr/>
        </p:nvGraphicFramePr>
        <p:xfrm>
          <a:off x="1600200" y="1295335"/>
          <a:ext cx="8991600" cy="2560320"/>
        </p:xfrm>
        <a:graphic>
          <a:graphicData uri="http://schemas.openxmlformats.org/drawingml/2006/table">
            <a:tbl>
              <a:tblPr firstRow="1" bandRow="1">
                <a:tableStyleId>{E269D01E-BC32-4049-B463-5C60D7B0CCD2}</a:tableStyleId>
              </a:tblPr>
              <a:tblGrid>
                <a:gridCol w="1498600">
                  <a:extLst>
                    <a:ext uri="{9D8B030D-6E8A-4147-A177-3AD203B41FA5}">
                      <a16:colId xmlns:a16="http://schemas.microsoft.com/office/drawing/2014/main" val="3068419230"/>
                    </a:ext>
                  </a:extLst>
                </a:gridCol>
                <a:gridCol w="1498600">
                  <a:extLst>
                    <a:ext uri="{9D8B030D-6E8A-4147-A177-3AD203B41FA5}">
                      <a16:colId xmlns:a16="http://schemas.microsoft.com/office/drawing/2014/main" val="4097641512"/>
                    </a:ext>
                  </a:extLst>
                </a:gridCol>
                <a:gridCol w="1498600">
                  <a:extLst>
                    <a:ext uri="{9D8B030D-6E8A-4147-A177-3AD203B41FA5}">
                      <a16:colId xmlns:a16="http://schemas.microsoft.com/office/drawing/2014/main" val="3399235554"/>
                    </a:ext>
                  </a:extLst>
                </a:gridCol>
                <a:gridCol w="1498600">
                  <a:extLst>
                    <a:ext uri="{9D8B030D-6E8A-4147-A177-3AD203B41FA5}">
                      <a16:colId xmlns:a16="http://schemas.microsoft.com/office/drawing/2014/main" val="1470801209"/>
                    </a:ext>
                  </a:extLst>
                </a:gridCol>
                <a:gridCol w="1498600">
                  <a:extLst>
                    <a:ext uri="{9D8B030D-6E8A-4147-A177-3AD203B41FA5}">
                      <a16:colId xmlns:a16="http://schemas.microsoft.com/office/drawing/2014/main" val="1364622058"/>
                    </a:ext>
                  </a:extLst>
                </a:gridCol>
                <a:gridCol w="1498600">
                  <a:extLst>
                    <a:ext uri="{9D8B030D-6E8A-4147-A177-3AD203B41FA5}">
                      <a16:colId xmlns:a16="http://schemas.microsoft.com/office/drawing/2014/main" val="2203120843"/>
                    </a:ext>
                  </a:extLst>
                </a:gridCol>
              </a:tblGrid>
              <a:tr h="622919">
                <a:tc>
                  <a:txBody>
                    <a:bodyPr/>
                    <a:lstStyle/>
                    <a:p>
                      <a:endParaRPr lang="en-US" sz="1600">
                        <a:solidFill>
                          <a:sysClr val="windowText" lastClr="000000"/>
                        </a:solidFill>
                      </a:endParaRPr>
                    </a:p>
                  </a:txBody>
                  <a:tcPr anchor="ctr">
                    <a:cell3D prstMaterial="dkEdge">
                      <a:bevel/>
                      <a:lightRig rig="flood" dir="t"/>
                    </a:cell3D>
                    <a:solidFill>
                      <a:schemeClr val="bg1"/>
                    </a:solidFill>
                  </a:tcPr>
                </a:tc>
                <a:tc>
                  <a:txBody>
                    <a:bodyPr/>
                    <a:lstStyle/>
                    <a:p>
                      <a:pPr algn="ctr"/>
                      <a:r>
                        <a:rPr lang="en-US" sz="1400" dirty="0">
                          <a:solidFill>
                            <a:sysClr val="windowText" lastClr="000000"/>
                          </a:solidFill>
                        </a:rPr>
                        <a:t>Evidence of</a:t>
                      </a:r>
                      <a:r>
                        <a:rPr lang="en-US" sz="1400" baseline="0" dirty="0">
                          <a:solidFill>
                            <a:sysClr val="windowText" lastClr="000000"/>
                          </a:solidFill>
                        </a:rPr>
                        <a:t> e</a:t>
                      </a:r>
                      <a:r>
                        <a:rPr lang="en-US" sz="1400" dirty="0">
                          <a:solidFill>
                            <a:sysClr val="windowText" lastClr="000000"/>
                          </a:solidFill>
                        </a:rPr>
                        <a:t>fficacy</a:t>
                      </a:r>
                      <a:r>
                        <a:rPr lang="en-US" sz="1400" baseline="0" dirty="0">
                          <a:solidFill>
                            <a:sysClr val="windowText" lastClr="000000"/>
                          </a:solidFill>
                        </a:rPr>
                        <a:t> in DMX</a:t>
                      </a:r>
                      <a:endParaRPr lang="en-US" sz="1400" dirty="0">
                        <a:solidFill>
                          <a:sysClr val="windowText" lastClr="000000"/>
                        </a:solidFill>
                      </a:endParaRPr>
                    </a:p>
                  </a:txBody>
                  <a:tcPr anchor="ctr">
                    <a:cell3D prstMaterial="dkEdge">
                      <a:bevel/>
                      <a:lightRig rig="flood" dir="t"/>
                    </a:cell3D>
                    <a:solidFill>
                      <a:srgbClr val="9966FF"/>
                    </a:solidFill>
                  </a:tcPr>
                </a:tc>
                <a:tc>
                  <a:txBody>
                    <a:bodyPr/>
                    <a:lstStyle/>
                    <a:p>
                      <a:pPr algn="ctr"/>
                      <a:r>
                        <a:rPr lang="en-US" sz="1400" dirty="0">
                          <a:solidFill>
                            <a:sysClr val="windowText" lastClr="000000"/>
                          </a:solidFill>
                        </a:rPr>
                        <a:t>FDA-approved for BD depression</a:t>
                      </a:r>
                    </a:p>
                  </a:txBody>
                  <a:tcPr anchor="ctr">
                    <a:cell3D prstMaterial="dkEdge">
                      <a:bevel/>
                      <a:lightRig rig="flood" dir="t"/>
                    </a:cell3D>
                    <a:solidFill>
                      <a:srgbClr val="00B0F0"/>
                    </a:solidFill>
                  </a:tcPr>
                </a:tc>
                <a:tc>
                  <a:txBody>
                    <a:bodyPr/>
                    <a:lstStyle/>
                    <a:p>
                      <a:pPr algn="ctr"/>
                      <a:r>
                        <a:rPr lang="en-US" sz="1400" dirty="0">
                          <a:solidFill>
                            <a:sysClr val="windowText" lastClr="000000"/>
                          </a:solidFill>
                        </a:rPr>
                        <a:t>FDA-approved for BD </a:t>
                      </a:r>
                    </a:p>
                    <a:p>
                      <a:pPr algn="ctr"/>
                      <a:r>
                        <a:rPr lang="en-US" sz="1400" dirty="0">
                          <a:solidFill>
                            <a:sysClr val="windowText" lastClr="000000"/>
                          </a:solidFill>
                        </a:rPr>
                        <a:t>mania</a:t>
                      </a:r>
                    </a:p>
                  </a:txBody>
                  <a:tcPr anchor="ctr">
                    <a:cell3D prstMaterial="dkEdge">
                      <a:bevel/>
                      <a:lightRig rig="flood" dir="t"/>
                    </a:cell3D>
                    <a:solidFill>
                      <a:srgbClr val="E77361"/>
                    </a:solidFill>
                  </a:tcPr>
                </a:tc>
                <a:tc>
                  <a:txBody>
                    <a:bodyPr/>
                    <a:lstStyle/>
                    <a:p>
                      <a:pPr algn="ctr"/>
                      <a:r>
                        <a:rPr lang="en-US" sz="1400" dirty="0">
                          <a:solidFill>
                            <a:sysClr val="windowText" lastClr="000000"/>
                          </a:solidFill>
                        </a:rPr>
                        <a:t>FDA-approved for BD maintenance</a:t>
                      </a:r>
                    </a:p>
                  </a:txBody>
                  <a:tcPr anchor="ctr">
                    <a:cell3D prstMaterial="dkEdge">
                      <a:bevel/>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ysClr val="windowText" lastClr="000000"/>
                          </a:solidFill>
                        </a:rPr>
                        <a:t>FDA-approved for MDD</a:t>
                      </a:r>
                    </a:p>
                  </a:txBody>
                  <a:tcPr anchor="ctr">
                    <a:cell3D prstMaterial="dkEdge">
                      <a:bevel/>
                      <a:lightRig rig="flood" dir="t"/>
                    </a:cell3D>
                    <a:solidFill>
                      <a:schemeClr val="accent5">
                        <a:lumMod val="60000"/>
                        <a:lumOff val="40000"/>
                      </a:schemeClr>
                    </a:solidFill>
                  </a:tcPr>
                </a:tc>
                <a:extLst>
                  <a:ext uri="{0D108BD9-81ED-4DB2-BD59-A6C34878D82A}">
                    <a16:rowId xmlns:a16="http://schemas.microsoft.com/office/drawing/2014/main" val="1564910386"/>
                  </a:ext>
                </a:extLst>
              </a:tr>
              <a:tr h="389324">
                <a:tc>
                  <a:txBody>
                    <a:bodyPr/>
                    <a:lstStyle/>
                    <a:p>
                      <a:r>
                        <a:rPr lang="en-US" sz="1400" b="1">
                          <a:solidFill>
                            <a:sysClr val="windowText" lastClr="000000"/>
                          </a:solidFill>
                        </a:rPr>
                        <a:t>Carbamazepine</a:t>
                      </a:r>
                    </a:p>
                  </a:txBody>
                  <a:tcPr anchor="ctr">
                    <a:cell3D prstMaterial="dkEdge">
                      <a:bevel/>
                      <a:lightRig rig="flood" dir="t"/>
                    </a:cell3D>
                    <a:solidFill>
                      <a:schemeClr val="bg1"/>
                    </a:solidFill>
                  </a:tcPr>
                </a:tc>
                <a:tc>
                  <a:txBody>
                    <a:bodyPr/>
                    <a:lstStyle/>
                    <a:p>
                      <a:pPr algn="ctr"/>
                      <a:endParaRPr lang="en-US" sz="2400">
                        <a:solidFill>
                          <a:sysClr val="windowText" lastClr="000000"/>
                        </a:solidFill>
                      </a:endParaRPr>
                    </a:p>
                  </a:txBody>
                  <a:tcPr>
                    <a:lnBlToTr w="12700" cap="flat" cmpd="sng" algn="ctr">
                      <a:solidFill>
                        <a:srgbClr val="000000"/>
                      </a:solidFill>
                      <a:prstDash val="solid"/>
                      <a:round/>
                      <a:headEnd type="none" w="med" len="med"/>
                      <a:tailEnd type="none" w="med" len="med"/>
                    </a:lnBlToTr>
                    <a:cell3D prstMaterial="dkEdge">
                      <a:bevel/>
                      <a:lightRig rig="flood" dir="t"/>
                    </a:cell3D>
                    <a:solidFill>
                      <a:srgbClr val="9966FF"/>
                    </a:solidFill>
                  </a:tcPr>
                </a:tc>
                <a:tc>
                  <a:txBody>
                    <a:bodyPr/>
                    <a:lstStyle/>
                    <a:p>
                      <a:pPr algn="ctr"/>
                      <a:endParaRPr lang="en-US" sz="2400">
                        <a:solidFill>
                          <a:sysClr val="windowText" lastClr="000000"/>
                        </a:solidFill>
                      </a:endParaRPr>
                    </a:p>
                  </a:txBody>
                  <a:tcPr>
                    <a:lnBlToTr w="12700" cap="flat" cmpd="sng" algn="ctr">
                      <a:solidFill>
                        <a:srgbClr val="000000"/>
                      </a:solidFill>
                      <a:prstDash val="solid"/>
                      <a:round/>
                      <a:headEnd type="none" w="med" len="med"/>
                      <a:tailEnd type="none" w="med" len="med"/>
                    </a:lnBlToTr>
                    <a:cell3D prstMaterial="dkEdge">
                      <a:bevel/>
                      <a:lightRig rig="flood" dir="t"/>
                    </a:cell3D>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ysClr val="windowText" lastClr="000000"/>
                          </a:solidFill>
                          <a:effectLst/>
                          <a:uLnTx/>
                          <a:uFillTx/>
                          <a:latin typeface="+mn-lt"/>
                          <a:ea typeface="+mn-ea"/>
                          <a:cs typeface="+mn-cs"/>
                          <a:sym typeface="Wingdings 2" panose="05020102010507070707" pitchFamily="18" charset="2"/>
                        </a:rPr>
                        <a:t></a:t>
                      </a:r>
                      <a:endParaRPr lang="en-US" sz="2400">
                        <a:solidFill>
                          <a:sysClr val="windowText" lastClr="000000"/>
                        </a:solidFill>
                      </a:endParaRPr>
                    </a:p>
                  </a:txBody>
                  <a:tcPr>
                    <a:cell3D prstMaterial="dkEdge">
                      <a:bevel/>
                      <a:lightRig rig="flood" dir="t"/>
                    </a:cell3D>
                    <a:solidFill>
                      <a:srgbClr val="E773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a:solidFill>
                          <a:sysClr val="windowText" lastClr="000000"/>
                        </a:solidFill>
                      </a:endParaRPr>
                    </a:p>
                  </a:txBody>
                  <a:tcPr>
                    <a:cell3D prstMaterial="dkEdge">
                      <a:bevel/>
                      <a:lightRig rig="flood" dir="t"/>
                    </a:cell3D>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a:solidFill>
                          <a:sysClr val="windowText" lastClr="000000"/>
                        </a:solidFill>
                      </a:endParaRPr>
                    </a:p>
                  </a:txBody>
                  <a:tcPr>
                    <a:lnBlToTr w="12700" cap="flat" cmpd="sng" algn="ctr">
                      <a:solidFill>
                        <a:srgbClr val="000000"/>
                      </a:solidFill>
                      <a:prstDash val="solid"/>
                      <a:round/>
                      <a:headEnd type="none" w="med" len="med"/>
                      <a:tailEnd type="none" w="med" len="med"/>
                    </a:lnBlToTr>
                    <a:cell3D prstMaterial="dkEdge">
                      <a:bevel/>
                      <a:lightRig rig="flood" dir="t"/>
                    </a:cell3D>
                    <a:solidFill>
                      <a:schemeClr val="accent5">
                        <a:lumMod val="60000"/>
                        <a:lumOff val="40000"/>
                      </a:schemeClr>
                    </a:solidFill>
                  </a:tcPr>
                </a:tc>
                <a:extLst>
                  <a:ext uri="{0D108BD9-81ED-4DB2-BD59-A6C34878D82A}">
                    <a16:rowId xmlns:a16="http://schemas.microsoft.com/office/drawing/2014/main" val="2048367871"/>
                  </a:ext>
                </a:extLst>
              </a:tr>
              <a:tr h="389324">
                <a:tc>
                  <a:txBody>
                    <a:bodyPr/>
                    <a:lstStyle/>
                    <a:p>
                      <a:r>
                        <a:rPr lang="en-US" sz="1400" b="1">
                          <a:solidFill>
                            <a:sysClr val="windowText" lastClr="000000"/>
                          </a:solidFill>
                        </a:rPr>
                        <a:t>Lamotrigine</a:t>
                      </a:r>
                    </a:p>
                  </a:txBody>
                  <a:tcPr anchor="ctr">
                    <a:cell3D prstMaterial="dkEdge">
                      <a:bevel/>
                      <a:lightRig rig="flood" dir="t"/>
                    </a:cell3D>
                    <a:solidFill>
                      <a:schemeClr val="bg1"/>
                    </a:solidFill>
                  </a:tcPr>
                </a:tc>
                <a:tc>
                  <a:txBody>
                    <a:bodyPr/>
                    <a:lstStyle/>
                    <a:p>
                      <a:pPr algn="ctr"/>
                      <a:endParaRPr lang="en-US" sz="2400">
                        <a:solidFill>
                          <a:sysClr val="windowText" lastClr="000000"/>
                        </a:solidFill>
                      </a:endParaRPr>
                    </a:p>
                  </a:txBody>
                  <a:tcPr>
                    <a:lnBlToTr w="12700" cap="flat" cmpd="sng" algn="ctr">
                      <a:solidFill>
                        <a:srgbClr val="000000"/>
                      </a:solidFill>
                      <a:prstDash val="solid"/>
                      <a:round/>
                      <a:headEnd type="none" w="med" len="med"/>
                      <a:tailEnd type="none" w="med" len="med"/>
                    </a:lnBlToTr>
                    <a:cell3D prstMaterial="dkEdge">
                      <a:bevel/>
                      <a:lightRig rig="flood" dir="t"/>
                    </a:cell3D>
                    <a:solidFill>
                      <a:srgbClr val="9966FF"/>
                    </a:solidFill>
                  </a:tcPr>
                </a:tc>
                <a:tc>
                  <a:txBody>
                    <a:bodyPr/>
                    <a:lstStyle/>
                    <a:p>
                      <a:pPr algn="ctr"/>
                      <a:endParaRPr lang="en-US" sz="2400">
                        <a:solidFill>
                          <a:sysClr val="windowText" lastClr="000000"/>
                        </a:solidFill>
                      </a:endParaRPr>
                    </a:p>
                  </a:txBody>
                  <a:tcPr>
                    <a:lnBlToTr w="12700" cap="flat" cmpd="sng" algn="ctr">
                      <a:solidFill>
                        <a:srgbClr val="000000"/>
                      </a:solidFill>
                      <a:prstDash val="solid"/>
                      <a:round/>
                      <a:headEnd type="none" w="med" len="med"/>
                      <a:tailEnd type="none" w="med" len="med"/>
                    </a:lnBlToTr>
                    <a:cell3D prstMaterial="dkEdge">
                      <a:bevel/>
                      <a:lightRig rig="flood" dir="t"/>
                    </a:cell3D>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a:solidFill>
                          <a:sysClr val="windowText" lastClr="000000"/>
                        </a:solidFill>
                      </a:endParaRPr>
                    </a:p>
                  </a:txBody>
                  <a:tcPr>
                    <a:cell3D prstMaterial="dkEdge">
                      <a:bevel/>
                      <a:lightRig rig="flood" dir="t"/>
                    </a:cell3D>
                    <a:solidFill>
                      <a:srgbClr val="E773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ysClr val="windowText" lastClr="000000"/>
                          </a:solidFill>
                          <a:effectLst/>
                          <a:uLnTx/>
                          <a:uFillTx/>
                          <a:latin typeface="+mn-lt"/>
                          <a:ea typeface="+mn-ea"/>
                          <a:cs typeface="+mn-cs"/>
                          <a:sym typeface="Wingdings 2" panose="05020102010507070707" pitchFamily="18" charset="2"/>
                        </a:rPr>
                        <a:t></a:t>
                      </a:r>
                      <a:endParaRPr lang="en-US" sz="2400">
                        <a:solidFill>
                          <a:sysClr val="windowText" lastClr="000000"/>
                        </a:solidFill>
                      </a:endParaRPr>
                    </a:p>
                  </a:txBody>
                  <a:tcPr>
                    <a:cell3D prstMaterial="dkEdge">
                      <a:bevel/>
                      <a:lightRig rig="flood" dir="t"/>
                    </a:cell3D>
                    <a:solidFill>
                      <a:schemeClr val="accent4">
                        <a:lumMod val="60000"/>
                        <a:lumOff val="40000"/>
                      </a:schemeClr>
                    </a:solidFill>
                  </a:tcPr>
                </a:tc>
                <a:tc>
                  <a:txBody>
                    <a:bodyPr/>
                    <a:lstStyle/>
                    <a:p>
                      <a:pPr algn="ctr"/>
                      <a:endParaRPr lang="en-US" sz="2400">
                        <a:solidFill>
                          <a:sysClr val="windowText" lastClr="000000"/>
                        </a:solidFill>
                      </a:endParaRPr>
                    </a:p>
                  </a:txBody>
                  <a:tcPr>
                    <a:lnBlToTr w="12700" cap="flat" cmpd="sng" algn="ctr">
                      <a:solidFill>
                        <a:srgbClr val="000000"/>
                      </a:solidFill>
                      <a:prstDash val="solid"/>
                      <a:round/>
                      <a:headEnd type="none" w="med" len="med"/>
                      <a:tailEnd type="none" w="med" len="med"/>
                    </a:lnBlToTr>
                    <a:cell3D prstMaterial="dkEdge">
                      <a:bevel/>
                      <a:lightRig rig="flood" dir="t"/>
                    </a:cell3D>
                    <a:solidFill>
                      <a:schemeClr val="accent5">
                        <a:lumMod val="60000"/>
                        <a:lumOff val="40000"/>
                      </a:schemeClr>
                    </a:solidFill>
                  </a:tcPr>
                </a:tc>
                <a:extLst>
                  <a:ext uri="{0D108BD9-81ED-4DB2-BD59-A6C34878D82A}">
                    <a16:rowId xmlns:a16="http://schemas.microsoft.com/office/drawing/2014/main" val="1495409706"/>
                  </a:ext>
                </a:extLst>
              </a:tr>
              <a:tr h="3893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a:solidFill>
                            <a:sysClr val="windowText" lastClr="000000"/>
                          </a:solidFill>
                        </a:rPr>
                        <a:t>Lithium</a:t>
                      </a:r>
                    </a:p>
                  </a:txBody>
                  <a:tcPr anchor="ctr">
                    <a:cell3D prstMaterial="dkEdge">
                      <a:bevel/>
                      <a:lightRig rig="flood" dir="t"/>
                    </a:cell3D>
                    <a:solidFill>
                      <a:schemeClr val="bg1"/>
                    </a:solidFill>
                  </a:tcPr>
                </a:tc>
                <a:tc>
                  <a:txBody>
                    <a:bodyPr/>
                    <a:lstStyle/>
                    <a:p>
                      <a:pPr algn="ctr"/>
                      <a:endParaRPr lang="en-US" sz="2400">
                        <a:solidFill>
                          <a:sysClr val="windowText" lastClr="000000"/>
                        </a:solidFill>
                      </a:endParaRPr>
                    </a:p>
                  </a:txBody>
                  <a:tcPr>
                    <a:lnBlToTr w="12700" cap="flat" cmpd="sng" algn="ctr">
                      <a:solidFill>
                        <a:srgbClr val="000000"/>
                      </a:solidFill>
                      <a:prstDash val="solid"/>
                      <a:round/>
                      <a:headEnd type="none" w="med" len="med"/>
                      <a:tailEnd type="none" w="med" len="med"/>
                    </a:lnBlToTr>
                    <a:cell3D prstMaterial="dkEdge">
                      <a:bevel/>
                      <a:lightRig rig="flood" dir="t"/>
                    </a:cell3D>
                    <a:solidFill>
                      <a:srgbClr val="99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a:solidFill>
                          <a:sysClr val="windowText" lastClr="000000"/>
                        </a:solidFill>
                      </a:endParaRPr>
                    </a:p>
                  </a:txBody>
                  <a:tcPr>
                    <a:lnBlToTr w="12700" cap="flat" cmpd="sng" algn="ctr">
                      <a:solidFill>
                        <a:srgbClr val="000000"/>
                      </a:solidFill>
                      <a:prstDash val="solid"/>
                      <a:round/>
                      <a:headEnd type="none" w="med" len="med"/>
                      <a:tailEnd type="none" w="med" len="med"/>
                    </a:lnBlToTr>
                    <a:cell3D prstMaterial="dkEdge">
                      <a:bevel/>
                      <a:lightRig rig="flood" dir="t"/>
                    </a:cell3D>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ysClr val="windowText" lastClr="000000"/>
                          </a:solidFill>
                          <a:effectLst/>
                          <a:uLnTx/>
                          <a:uFillTx/>
                          <a:latin typeface="+mn-lt"/>
                          <a:ea typeface="+mn-ea"/>
                          <a:cs typeface="+mn-cs"/>
                          <a:sym typeface="Wingdings 2" panose="05020102010507070707" pitchFamily="18" charset="2"/>
                        </a:rPr>
                        <a:t></a:t>
                      </a:r>
                      <a:endParaRPr lang="en-US" sz="2400">
                        <a:solidFill>
                          <a:sysClr val="windowText" lastClr="000000"/>
                        </a:solidFill>
                      </a:endParaRPr>
                    </a:p>
                  </a:txBody>
                  <a:tcPr>
                    <a:cell3D prstMaterial="dkEdge">
                      <a:bevel/>
                      <a:lightRig rig="flood" dir="t"/>
                    </a:cell3D>
                    <a:solidFill>
                      <a:srgbClr val="E773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ysClr val="windowText" lastClr="000000"/>
                          </a:solidFill>
                          <a:effectLst/>
                          <a:uLnTx/>
                          <a:uFillTx/>
                          <a:latin typeface="+mn-lt"/>
                          <a:ea typeface="+mn-ea"/>
                          <a:cs typeface="+mn-cs"/>
                          <a:sym typeface="Wingdings 2" panose="05020102010507070707" pitchFamily="18" charset="2"/>
                        </a:rPr>
                        <a:t></a:t>
                      </a:r>
                      <a:endParaRPr lang="en-US" sz="2400">
                        <a:solidFill>
                          <a:sysClr val="windowText" lastClr="000000"/>
                        </a:solidFill>
                      </a:endParaRPr>
                    </a:p>
                  </a:txBody>
                  <a:tcPr>
                    <a:cell3D prstMaterial="dkEdge">
                      <a:bevel/>
                      <a:lightRig rig="flood" dir="t"/>
                    </a:cell3D>
                    <a:solidFill>
                      <a:schemeClr val="accent4">
                        <a:lumMod val="60000"/>
                        <a:lumOff val="40000"/>
                      </a:schemeClr>
                    </a:solidFill>
                  </a:tcPr>
                </a:tc>
                <a:tc>
                  <a:txBody>
                    <a:bodyPr/>
                    <a:lstStyle/>
                    <a:p>
                      <a:pPr algn="ctr"/>
                      <a:endParaRPr lang="en-US" sz="2400">
                        <a:solidFill>
                          <a:sysClr val="windowText" lastClr="000000"/>
                        </a:solidFill>
                      </a:endParaRPr>
                    </a:p>
                  </a:txBody>
                  <a:tcPr>
                    <a:lnBlToTr w="12700" cap="flat" cmpd="sng" algn="ctr">
                      <a:solidFill>
                        <a:srgbClr val="000000"/>
                      </a:solidFill>
                      <a:prstDash val="solid"/>
                      <a:round/>
                      <a:headEnd type="none" w="med" len="med"/>
                      <a:tailEnd type="none" w="med" len="med"/>
                    </a:lnBlToTr>
                    <a:cell3D prstMaterial="dkEdge">
                      <a:bevel/>
                      <a:lightRig rig="flood" dir="t"/>
                    </a:cell3D>
                    <a:solidFill>
                      <a:schemeClr val="accent5">
                        <a:lumMod val="60000"/>
                        <a:lumOff val="40000"/>
                      </a:schemeClr>
                    </a:solidFill>
                  </a:tcPr>
                </a:tc>
                <a:extLst>
                  <a:ext uri="{0D108BD9-81ED-4DB2-BD59-A6C34878D82A}">
                    <a16:rowId xmlns:a16="http://schemas.microsoft.com/office/drawing/2014/main" val="2701844879"/>
                  </a:ext>
                </a:extLst>
              </a:tr>
              <a:tr h="389324">
                <a:tc>
                  <a:txBody>
                    <a:bodyPr/>
                    <a:lstStyle/>
                    <a:p>
                      <a:r>
                        <a:rPr lang="en-US" sz="1400" b="1" dirty="0">
                          <a:solidFill>
                            <a:sysClr val="windowText" lastClr="000000"/>
                          </a:solidFill>
                        </a:rPr>
                        <a:t>Valproate</a:t>
                      </a:r>
                    </a:p>
                  </a:txBody>
                  <a:tcPr anchor="ctr">
                    <a:cell3D prstMaterial="dkEdge">
                      <a:bevel/>
                      <a:lightRig rig="flood" dir="t"/>
                    </a:cell3D>
                    <a:solidFill>
                      <a:schemeClr val="bg1"/>
                    </a:solidFill>
                  </a:tcPr>
                </a:tc>
                <a:tc>
                  <a:txBody>
                    <a:bodyPr/>
                    <a:lstStyle/>
                    <a:p>
                      <a:pPr algn="ctr"/>
                      <a:endParaRPr lang="en-US" sz="2400">
                        <a:solidFill>
                          <a:sysClr val="windowText" lastClr="000000"/>
                        </a:solidFill>
                      </a:endParaRPr>
                    </a:p>
                  </a:txBody>
                  <a:tcPr>
                    <a:lnBlToTr w="12700" cap="flat" cmpd="sng" algn="ctr">
                      <a:solidFill>
                        <a:srgbClr val="000000"/>
                      </a:solidFill>
                      <a:prstDash val="solid"/>
                      <a:round/>
                      <a:headEnd type="none" w="med" len="med"/>
                      <a:tailEnd type="none" w="med" len="med"/>
                    </a:lnBlToTr>
                    <a:cell3D prstMaterial="dkEdge">
                      <a:bevel/>
                      <a:lightRig rig="flood" dir="t"/>
                    </a:cell3D>
                    <a:solidFill>
                      <a:srgbClr val="99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a:solidFill>
                          <a:sysClr val="windowText" lastClr="000000"/>
                        </a:solidFill>
                      </a:endParaRPr>
                    </a:p>
                  </a:txBody>
                  <a:tcPr>
                    <a:lnBlToTr w="12700" cap="flat" cmpd="sng" algn="ctr">
                      <a:solidFill>
                        <a:srgbClr val="000000"/>
                      </a:solidFill>
                      <a:prstDash val="solid"/>
                      <a:round/>
                      <a:headEnd type="none" w="med" len="med"/>
                      <a:tailEnd type="none" w="med" len="med"/>
                    </a:lnBlToTr>
                    <a:cell3D prstMaterial="dkEdge">
                      <a:bevel/>
                      <a:lightRig rig="flood" dir="t"/>
                    </a:cell3D>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ysClr val="windowText" lastClr="000000"/>
                          </a:solidFill>
                          <a:effectLst/>
                          <a:uLnTx/>
                          <a:uFillTx/>
                          <a:latin typeface="+mn-lt"/>
                          <a:ea typeface="+mn-ea"/>
                          <a:cs typeface="+mn-cs"/>
                          <a:sym typeface="Wingdings 2" panose="05020102010507070707" pitchFamily="18" charset="2"/>
                        </a:rPr>
                        <a:t></a:t>
                      </a:r>
                      <a:endParaRPr lang="en-US" sz="2400">
                        <a:solidFill>
                          <a:sysClr val="windowText" lastClr="000000"/>
                        </a:solidFill>
                      </a:endParaRPr>
                    </a:p>
                  </a:txBody>
                  <a:tcPr>
                    <a:cell3D prstMaterial="dkEdge">
                      <a:bevel/>
                      <a:lightRig rig="flood" dir="t"/>
                    </a:cell3D>
                    <a:solidFill>
                      <a:srgbClr val="E773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a:solidFill>
                          <a:sysClr val="windowText" lastClr="000000"/>
                        </a:solidFill>
                      </a:endParaRPr>
                    </a:p>
                  </a:txBody>
                  <a:tcPr>
                    <a:cell3D prstMaterial="dkEdge">
                      <a:bevel/>
                      <a:lightRig rig="flood" dir="t"/>
                    </a:cell3D>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mn-lt"/>
                        <a:ea typeface="+mn-ea"/>
                        <a:cs typeface="+mn-cs"/>
                      </a:endParaRPr>
                    </a:p>
                  </a:txBody>
                  <a:tcPr>
                    <a:lnBlToTr w="12700" cap="flat" cmpd="sng" algn="ctr">
                      <a:solidFill>
                        <a:srgbClr val="000000"/>
                      </a:solidFill>
                      <a:prstDash val="solid"/>
                      <a:round/>
                      <a:headEnd type="none" w="med" len="med"/>
                      <a:tailEnd type="none" w="med" len="med"/>
                    </a:lnBlToTr>
                    <a:cell3D prstMaterial="dkEdge">
                      <a:bevel/>
                      <a:lightRig rig="flood" dir="t"/>
                    </a:cell3D>
                    <a:solidFill>
                      <a:schemeClr val="accent5">
                        <a:lumMod val="60000"/>
                        <a:lumOff val="40000"/>
                      </a:schemeClr>
                    </a:solidFill>
                  </a:tcPr>
                </a:tc>
                <a:extLst>
                  <a:ext uri="{0D108BD9-81ED-4DB2-BD59-A6C34878D82A}">
                    <a16:rowId xmlns:a16="http://schemas.microsoft.com/office/drawing/2014/main" val="115448687"/>
                  </a:ext>
                </a:extLst>
              </a:tr>
            </a:tbl>
          </a:graphicData>
        </a:graphic>
      </p:graphicFrame>
      <p:sp>
        <p:nvSpPr>
          <p:cNvPr id="8" name="Footer Placeholder 7">
            <a:extLst>
              <a:ext uri="{FF2B5EF4-FFF2-40B4-BE49-F238E27FC236}">
                <a16:creationId xmlns:a16="http://schemas.microsoft.com/office/drawing/2014/main" id="{7DD67923-77E0-5A3E-FCB7-7351A8C5C4B2}"/>
              </a:ext>
            </a:extLst>
          </p:cNvPr>
          <p:cNvSpPr>
            <a:spLocks noGrp="1"/>
          </p:cNvSpPr>
          <p:nvPr>
            <p:ph type="ftr" sz="quarter" idx="3"/>
          </p:nvPr>
        </p:nvSpPr>
        <p:spPr/>
        <p:txBody>
          <a:bodyPr/>
          <a:lstStyle/>
          <a:p>
            <a:r>
              <a:rPr lang="en-US" dirty="0"/>
              <a:t>Stahl SM. Prescriber’s guide. 7th ed. Cambridge University Press; 2020; Goodwin GM et al. </a:t>
            </a:r>
            <a:r>
              <a:rPr lang="en-US" i="1" dirty="0"/>
              <a:t>J </a:t>
            </a:r>
            <a:r>
              <a:rPr lang="en-US" i="1" dirty="0" err="1"/>
              <a:t>Psychopharmacol</a:t>
            </a:r>
            <a:r>
              <a:rPr lang="en-US" i="1" dirty="0"/>
              <a:t> </a:t>
            </a:r>
            <a:r>
              <a:rPr lang="en-US" dirty="0"/>
              <a:t>2009;23(4):346-88; Connolly KR, </a:t>
            </a:r>
            <a:r>
              <a:rPr lang="en-US" dirty="0" err="1"/>
              <a:t>Thase</a:t>
            </a:r>
            <a:r>
              <a:rPr lang="en-US" dirty="0"/>
              <a:t> MD. Primary Care Companion CNS </a:t>
            </a:r>
            <a:r>
              <a:rPr lang="en-US" i="1" dirty="0" err="1"/>
              <a:t>Disord</a:t>
            </a:r>
            <a:r>
              <a:rPr lang="en-US" i="1" dirty="0"/>
              <a:t> </a:t>
            </a:r>
            <a:r>
              <a:rPr lang="en-US" dirty="0"/>
              <a:t>2011;13(4):PCC.10r01097; </a:t>
            </a:r>
            <a:r>
              <a:rPr lang="en-US" dirty="0" err="1"/>
              <a:t>Musetti</a:t>
            </a:r>
            <a:r>
              <a:rPr lang="en-US" dirty="0"/>
              <a:t> L et al. CNS </a:t>
            </a:r>
            <a:r>
              <a:rPr lang="en-US" i="1" dirty="0"/>
              <a:t>Spectrums</a:t>
            </a:r>
            <a:r>
              <a:rPr lang="en-US" dirty="0"/>
              <a:t> 2013;18(4):177-87.</a:t>
            </a:r>
          </a:p>
        </p:txBody>
      </p:sp>
    </p:spTree>
    <p:extLst>
      <p:ext uri="{BB962C8B-B14F-4D97-AF65-F5344CB8AC3E}">
        <p14:creationId xmlns:p14="http://schemas.microsoft.com/office/powerpoint/2010/main" val="4248948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7145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Line 3"/>
          <p:cNvSpPr>
            <a:spLocks noChangeShapeType="1"/>
          </p:cNvSpPr>
          <p:nvPr/>
        </p:nvSpPr>
        <p:spPr bwMode="auto">
          <a:xfrm flipV="1">
            <a:off x="2249315" y="2314929"/>
            <a:ext cx="8606367" cy="38100"/>
          </a:xfrm>
          <a:prstGeom prst="line">
            <a:avLst/>
          </a:prstGeom>
          <a:noFill/>
          <a:ln w="28575">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9" name="Rectangle 18"/>
          <p:cNvSpPr>
            <a:spLocks noChangeArrowheads="1"/>
          </p:cNvSpPr>
          <p:nvPr/>
        </p:nvSpPr>
        <p:spPr bwMode="auto">
          <a:xfrm>
            <a:off x="1411116" y="1084985"/>
            <a:ext cx="3235243" cy="3962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63500" tIns="25400" rIns="63500" bIns="25400" anchor="t">
            <a:spAutoFit/>
          </a:bodyPr>
          <a:lstStyle/>
          <a:p>
            <a:pPr marL="457200" indent="-457200">
              <a:lnSpc>
                <a:spcPct val="115000"/>
              </a:lnSpc>
              <a:spcBef>
                <a:spcPct val="15000"/>
              </a:spcBef>
              <a:tabLst>
                <a:tab pos="1371600" algn="l"/>
                <a:tab pos="5588000" algn="l"/>
              </a:tabLst>
              <a:defRPr/>
            </a:pPr>
            <a:r>
              <a:rPr lang="en-US" sz="2400" u="sng" dirty="0">
                <a:solidFill>
                  <a:srgbClr val="FF0000"/>
                </a:solidFill>
                <a:latin typeface="Arial Narrow" charset="0"/>
              </a:rPr>
              <a:t>Acute Mania</a:t>
            </a:r>
            <a:endParaRPr lang="en-US" sz="2400" dirty="0">
              <a:solidFill>
                <a:srgbClr val="FF0000"/>
              </a:solidFill>
              <a:latin typeface="Arial Narrow" charset="0"/>
            </a:endParaRPr>
          </a:p>
          <a:p>
            <a:pPr marL="457200" indent="-457200">
              <a:lnSpc>
                <a:spcPct val="115000"/>
              </a:lnSpc>
              <a:spcBef>
                <a:spcPct val="15000"/>
              </a:spcBef>
              <a:tabLst>
                <a:tab pos="1371600" algn="l"/>
                <a:tab pos="5588000" algn="l"/>
              </a:tabLst>
              <a:defRPr/>
            </a:pPr>
            <a:endParaRPr lang="en-US" sz="900" dirty="0">
              <a:latin typeface="Arial Narrow" charset="0"/>
            </a:endParaRPr>
          </a:p>
          <a:p>
            <a:pPr marL="457200" indent="-457200">
              <a:lnSpc>
                <a:spcPct val="115000"/>
              </a:lnSpc>
              <a:spcBef>
                <a:spcPct val="15000"/>
              </a:spcBef>
              <a:tabLst>
                <a:tab pos="1371600" algn="l"/>
                <a:tab pos="5588000" algn="l"/>
              </a:tabLst>
              <a:defRPr/>
            </a:pPr>
            <a:r>
              <a:rPr lang="en-US" sz="2400" dirty="0">
                <a:latin typeface="Arial Narrow"/>
              </a:rPr>
              <a:t>Year/ Drug</a:t>
            </a:r>
          </a:p>
          <a:p>
            <a:pPr marL="457200" indent="-457200">
              <a:lnSpc>
                <a:spcPct val="115000"/>
              </a:lnSpc>
              <a:spcBef>
                <a:spcPct val="15000"/>
              </a:spcBef>
              <a:tabLst>
                <a:tab pos="1371600" algn="l"/>
                <a:tab pos="5588000" algn="l"/>
              </a:tabLst>
              <a:defRPr/>
            </a:pPr>
            <a:endParaRPr lang="en-US" sz="900" dirty="0">
              <a:latin typeface="Arial Narrow" charset="0"/>
            </a:endParaRPr>
          </a:p>
          <a:p>
            <a:pPr marL="457200" indent="-457200">
              <a:lnSpc>
                <a:spcPct val="115000"/>
              </a:lnSpc>
              <a:spcBef>
                <a:spcPct val="15000"/>
              </a:spcBef>
              <a:tabLst>
                <a:tab pos="1371600" algn="l"/>
                <a:tab pos="5588000" algn="l"/>
              </a:tabLst>
              <a:defRPr/>
            </a:pPr>
            <a:r>
              <a:rPr lang="en-US" sz="2000" dirty="0">
                <a:latin typeface="Arial Narrow"/>
              </a:rPr>
              <a:t>1970  Lithium</a:t>
            </a:r>
            <a:r>
              <a:rPr lang="en-US" sz="1400" dirty="0">
                <a:latin typeface="Arial Narrow"/>
              </a:rPr>
              <a:t> </a:t>
            </a:r>
            <a:r>
              <a:rPr lang="en-US" sz="1400" b="1" dirty="0">
                <a:latin typeface="Arial Narrow"/>
              </a:rPr>
              <a:t>(Age </a:t>
            </a:r>
            <a:r>
              <a:rPr lang="en-US" sz="1400" b="1" dirty="0">
                <a:ea typeface="+mn-lt"/>
                <a:cs typeface="+mn-lt"/>
              </a:rPr>
              <a:t>≥ 7–17)</a:t>
            </a:r>
            <a:endParaRPr lang="en-US" sz="1400" b="1" baseline="30000" dirty="0">
              <a:latin typeface="Arial Narrow"/>
            </a:endParaRPr>
          </a:p>
          <a:p>
            <a:pPr marL="457200" indent="-457200">
              <a:lnSpc>
                <a:spcPct val="115000"/>
              </a:lnSpc>
              <a:spcBef>
                <a:spcPct val="15000"/>
              </a:spcBef>
              <a:tabLst>
                <a:tab pos="1371600" algn="l"/>
                <a:tab pos="5588000" algn="l"/>
              </a:tabLst>
              <a:defRPr/>
            </a:pPr>
            <a:r>
              <a:rPr lang="en-US" sz="2000" dirty="0">
                <a:latin typeface="Arial Narrow"/>
              </a:rPr>
              <a:t>2007  Risperidone</a:t>
            </a:r>
            <a:r>
              <a:rPr lang="en-US" sz="2000" b="1" dirty="0">
                <a:latin typeface="Arial Narrow"/>
              </a:rPr>
              <a:t> </a:t>
            </a:r>
            <a:r>
              <a:rPr lang="en-US" sz="1400" b="1" dirty="0">
                <a:latin typeface="Arial Narrow"/>
              </a:rPr>
              <a:t>(Age 10–17)</a:t>
            </a:r>
            <a:endParaRPr lang="en-US" sz="1400" b="1" baseline="30000" dirty="0">
              <a:latin typeface="Arial Narrow"/>
            </a:endParaRPr>
          </a:p>
          <a:p>
            <a:pPr marL="457200" indent="-457200">
              <a:lnSpc>
                <a:spcPct val="115000"/>
              </a:lnSpc>
              <a:spcBef>
                <a:spcPct val="15000"/>
              </a:spcBef>
              <a:tabLst>
                <a:tab pos="1371600" algn="l"/>
                <a:tab pos="5588000" algn="l"/>
              </a:tabLst>
              <a:defRPr/>
            </a:pPr>
            <a:r>
              <a:rPr lang="en-US" sz="2000" dirty="0">
                <a:latin typeface="Arial Narrow"/>
              </a:rPr>
              <a:t>2008  Aripiprazole</a:t>
            </a:r>
            <a:r>
              <a:rPr lang="en-US" sz="2000" baseline="30000" dirty="0">
                <a:latin typeface="Arial Narrow"/>
              </a:rPr>
              <a:t> </a:t>
            </a:r>
            <a:r>
              <a:rPr lang="en-US" sz="2000" b="1" baseline="30000" dirty="0">
                <a:ea typeface="+mn-lt"/>
                <a:cs typeface="+mn-lt"/>
              </a:rPr>
              <a:t>(Age 10–17)</a:t>
            </a:r>
            <a:r>
              <a:rPr lang="en-US" sz="2000" b="1" baseline="30000" dirty="0">
                <a:latin typeface="Arial Narrow"/>
              </a:rPr>
              <a:t>,(</a:t>
            </a:r>
            <a:r>
              <a:rPr lang="en-US" sz="2000" b="1" dirty="0">
                <a:latin typeface="Arial Narrow"/>
              </a:rPr>
              <a:t>*</a:t>
            </a:r>
            <a:r>
              <a:rPr lang="en-US" sz="2000" b="1" baseline="30000" dirty="0">
                <a:latin typeface="Arial Narrow"/>
              </a:rPr>
              <a:t>-&gt;e)</a:t>
            </a:r>
            <a:endParaRPr lang="en-US" sz="2000" b="1" dirty="0">
              <a:latin typeface="Arial Narrow"/>
            </a:endParaRPr>
          </a:p>
          <a:p>
            <a:pPr marL="457200" indent="-457200">
              <a:lnSpc>
                <a:spcPct val="115000"/>
              </a:lnSpc>
              <a:spcBef>
                <a:spcPct val="15000"/>
              </a:spcBef>
              <a:tabLst>
                <a:tab pos="1371600" algn="l"/>
                <a:tab pos="5588000" algn="l"/>
              </a:tabLst>
              <a:defRPr/>
            </a:pPr>
            <a:r>
              <a:rPr lang="en-US" sz="2000" dirty="0">
                <a:latin typeface="Arial Narrow"/>
              </a:rPr>
              <a:t>2009  Quetiapine</a:t>
            </a:r>
            <a:r>
              <a:rPr lang="en-US" sz="1400" b="1" dirty="0">
                <a:latin typeface="Arial Narrow"/>
              </a:rPr>
              <a:t> </a:t>
            </a:r>
            <a:r>
              <a:rPr lang="en-US" sz="1400" b="1" dirty="0">
                <a:ea typeface="+mn-lt"/>
                <a:cs typeface="+mn-lt"/>
              </a:rPr>
              <a:t>(Age 10–17)</a:t>
            </a:r>
            <a:endParaRPr lang="en-US" sz="1400" b="1" baseline="30000" dirty="0">
              <a:ea typeface="+mn-lt"/>
              <a:cs typeface="+mn-lt"/>
            </a:endParaRPr>
          </a:p>
          <a:p>
            <a:pPr marL="457200" indent="-457200">
              <a:lnSpc>
                <a:spcPct val="115000"/>
              </a:lnSpc>
              <a:spcBef>
                <a:spcPct val="15000"/>
              </a:spcBef>
              <a:buFontTx/>
              <a:buAutoNum type="arabicPlain" startAt="2009"/>
              <a:tabLst>
                <a:tab pos="1371600" algn="l"/>
                <a:tab pos="5588000" algn="l"/>
              </a:tabLst>
              <a:defRPr/>
            </a:pPr>
            <a:r>
              <a:rPr lang="en-US" sz="2000" dirty="0">
                <a:latin typeface="Arial Narrow"/>
              </a:rPr>
              <a:t>  Olanzapine</a:t>
            </a:r>
            <a:r>
              <a:rPr lang="en-US" sz="2000" b="1" dirty="0">
                <a:latin typeface="Arial Narrow"/>
              </a:rPr>
              <a:t> </a:t>
            </a:r>
            <a:r>
              <a:rPr lang="en-US" sz="1400" b="1" dirty="0">
                <a:latin typeface="Arial Narrow"/>
              </a:rPr>
              <a:t>(Age 13–17)</a:t>
            </a:r>
            <a:endParaRPr lang="en-US" sz="1400" b="1" baseline="30000" dirty="0">
              <a:latin typeface="Arial Narrow"/>
            </a:endParaRPr>
          </a:p>
          <a:p>
            <a:pPr>
              <a:lnSpc>
                <a:spcPct val="115000"/>
              </a:lnSpc>
              <a:spcBef>
                <a:spcPct val="15000"/>
              </a:spcBef>
              <a:tabLst>
                <a:tab pos="1371600" algn="l"/>
                <a:tab pos="5588000" algn="l"/>
              </a:tabLst>
              <a:defRPr/>
            </a:pPr>
            <a:r>
              <a:rPr lang="en-US" sz="2000" dirty="0">
                <a:latin typeface="Arial Narrow"/>
              </a:rPr>
              <a:t>2015 </a:t>
            </a:r>
            <a:r>
              <a:rPr lang="en-US" sz="2000" baseline="30000" dirty="0">
                <a:latin typeface="Arial Narrow"/>
              </a:rPr>
              <a:t>  </a:t>
            </a:r>
            <a:r>
              <a:rPr lang="en-US" sz="2000" dirty="0" err="1">
                <a:latin typeface="Arial Narrow"/>
              </a:rPr>
              <a:t>Asenapine</a:t>
            </a:r>
            <a:r>
              <a:rPr lang="en-US" sz="1400" dirty="0">
                <a:latin typeface="Arial Narrow"/>
              </a:rPr>
              <a:t> </a:t>
            </a:r>
            <a:r>
              <a:rPr lang="en-US" sz="1400" b="1" dirty="0">
                <a:latin typeface="Arial Narrow"/>
              </a:rPr>
              <a:t>(Age 10–17)</a:t>
            </a:r>
            <a:endParaRPr lang="en-US" sz="1400" b="1" baseline="30000" dirty="0">
              <a:latin typeface="Arial Narrow"/>
            </a:endParaRPr>
          </a:p>
          <a:p>
            <a:pPr marL="457200" indent="-457200">
              <a:lnSpc>
                <a:spcPct val="115000"/>
              </a:lnSpc>
              <a:spcBef>
                <a:spcPct val="15000"/>
              </a:spcBef>
              <a:buFontTx/>
              <a:buAutoNum type="arabicPlain" startAt="2009"/>
              <a:tabLst>
                <a:tab pos="1371600" algn="l"/>
                <a:tab pos="5588000" algn="l"/>
              </a:tabLst>
              <a:defRPr/>
            </a:pPr>
            <a:endParaRPr lang="en-US" sz="2000" baseline="30000" dirty="0">
              <a:solidFill>
                <a:srgbClr val="FFFFFF"/>
              </a:solidFill>
              <a:latin typeface="Arial Narrow" charset="0"/>
            </a:endParaRPr>
          </a:p>
        </p:txBody>
      </p:sp>
      <p:sp>
        <p:nvSpPr>
          <p:cNvPr id="11270" name="Rectangle 5"/>
          <p:cNvSpPr>
            <a:spLocks noChangeArrowheads="1"/>
          </p:cNvSpPr>
          <p:nvPr/>
        </p:nvSpPr>
        <p:spPr bwMode="auto">
          <a:xfrm>
            <a:off x="8341081" y="1084985"/>
            <a:ext cx="3235242" cy="2158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63500" tIns="25400" rIns="63500" bIns="25400" anchor="t">
            <a:spAutoFit/>
          </a:bodyPr>
          <a:lstStyle/>
          <a:p>
            <a:pPr marL="457200" indent="-457200">
              <a:lnSpc>
                <a:spcPct val="115000"/>
              </a:lnSpc>
              <a:spcBef>
                <a:spcPct val="15000"/>
              </a:spcBef>
              <a:tabLst>
                <a:tab pos="1371600" algn="l"/>
                <a:tab pos="5588000" algn="l"/>
              </a:tabLst>
            </a:pPr>
            <a:r>
              <a:rPr lang="en-US" sz="2400" u="sng" dirty="0">
                <a:latin typeface="Arial Narrow" charset="0"/>
              </a:rPr>
              <a:t>Longer-Term</a:t>
            </a:r>
            <a:endParaRPr lang="en-US" sz="2400" dirty="0">
              <a:latin typeface="Arial Narrow" charset="0"/>
            </a:endParaRPr>
          </a:p>
          <a:p>
            <a:pPr marL="457200" indent="-457200">
              <a:lnSpc>
                <a:spcPct val="115000"/>
              </a:lnSpc>
              <a:spcBef>
                <a:spcPct val="15000"/>
              </a:spcBef>
              <a:tabLst>
                <a:tab pos="1371600" algn="l"/>
                <a:tab pos="5588000" algn="l"/>
              </a:tabLst>
            </a:pPr>
            <a:endParaRPr lang="en-US" sz="900" dirty="0">
              <a:latin typeface="Arial Narrow" charset="0"/>
            </a:endParaRPr>
          </a:p>
          <a:p>
            <a:pPr marL="457200" indent="-457200">
              <a:lnSpc>
                <a:spcPct val="115000"/>
              </a:lnSpc>
              <a:spcBef>
                <a:spcPct val="15000"/>
              </a:spcBef>
              <a:tabLst>
                <a:tab pos="1371600" algn="l"/>
                <a:tab pos="5588000" algn="l"/>
              </a:tabLst>
            </a:pPr>
            <a:r>
              <a:rPr lang="en-US" sz="2400" dirty="0">
                <a:latin typeface="Arial Narrow"/>
              </a:rPr>
              <a:t>Year/ Drug</a:t>
            </a:r>
          </a:p>
          <a:p>
            <a:pPr marL="457200" indent="-457200">
              <a:lnSpc>
                <a:spcPct val="115000"/>
              </a:lnSpc>
              <a:spcBef>
                <a:spcPct val="15000"/>
              </a:spcBef>
              <a:tabLst>
                <a:tab pos="1371600" algn="l"/>
                <a:tab pos="5588000" algn="l"/>
              </a:tabLst>
            </a:pPr>
            <a:endParaRPr lang="en-US" sz="900" dirty="0">
              <a:latin typeface="Arial Narrow" charset="0"/>
            </a:endParaRPr>
          </a:p>
          <a:p>
            <a:pPr>
              <a:lnSpc>
                <a:spcPct val="115000"/>
              </a:lnSpc>
              <a:spcBef>
                <a:spcPct val="15000"/>
              </a:spcBef>
              <a:tabLst>
                <a:tab pos="1371600" algn="l"/>
                <a:tab pos="5588000" algn="l"/>
              </a:tabLst>
            </a:pPr>
            <a:r>
              <a:rPr lang="en-US" sz="2000" dirty="0">
                <a:latin typeface="Arial Narrow"/>
              </a:rPr>
              <a:t>1974  Lithium </a:t>
            </a:r>
            <a:r>
              <a:rPr lang="en-US" sz="1400" b="1" dirty="0">
                <a:ea typeface="+mn-lt"/>
                <a:cs typeface="+mn-lt"/>
              </a:rPr>
              <a:t>(Age ≥ 7–17)</a:t>
            </a:r>
            <a:endParaRPr lang="en-US" sz="1400" baseline="30000" dirty="0">
              <a:latin typeface="Arial Narrow"/>
            </a:endParaRPr>
          </a:p>
          <a:p>
            <a:pPr marL="457200" indent="-457200">
              <a:lnSpc>
                <a:spcPct val="115000"/>
              </a:lnSpc>
              <a:spcBef>
                <a:spcPct val="15000"/>
              </a:spcBef>
              <a:tabLst>
                <a:tab pos="1371600" algn="l"/>
                <a:tab pos="5588000" algn="l"/>
              </a:tabLst>
            </a:pPr>
            <a:r>
              <a:rPr lang="en-US" sz="2000" dirty="0">
                <a:latin typeface="Arial Narrow"/>
              </a:rPr>
              <a:t>2008  Aripiprazole</a:t>
            </a:r>
            <a:r>
              <a:rPr lang="en-US" sz="2000" b="1" dirty="0">
                <a:latin typeface="Arial Narrow"/>
              </a:rPr>
              <a:t> </a:t>
            </a:r>
            <a:r>
              <a:rPr lang="en-US" sz="2400" b="1" baseline="30000" dirty="0">
                <a:latin typeface="Arial Narrow"/>
              </a:rPr>
              <a:t>(Age 10–17, -&gt;e)</a:t>
            </a:r>
            <a:endParaRPr lang="en-US" sz="2400" dirty="0">
              <a:latin typeface="Arial Narrow"/>
            </a:endParaRPr>
          </a:p>
        </p:txBody>
      </p:sp>
      <p:sp>
        <p:nvSpPr>
          <p:cNvPr id="11271" name="Rectangle 7"/>
          <p:cNvSpPr>
            <a:spLocks noChangeArrowheads="1"/>
          </p:cNvSpPr>
          <p:nvPr/>
        </p:nvSpPr>
        <p:spPr bwMode="auto">
          <a:xfrm>
            <a:off x="4771404" y="1108430"/>
            <a:ext cx="3235243" cy="2589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63500" tIns="25400" rIns="63500" bIns="25400" anchor="t">
            <a:spAutoFit/>
          </a:bodyPr>
          <a:lstStyle/>
          <a:p>
            <a:pPr marL="457200" indent="-457200">
              <a:lnSpc>
                <a:spcPct val="115000"/>
              </a:lnSpc>
              <a:spcBef>
                <a:spcPct val="15000"/>
              </a:spcBef>
              <a:tabLst>
                <a:tab pos="1371600" algn="l"/>
                <a:tab pos="5588000" algn="l"/>
              </a:tabLst>
            </a:pPr>
            <a:r>
              <a:rPr lang="en-US" sz="2400" u="sng" dirty="0">
                <a:solidFill>
                  <a:srgbClr val="7030A0"/>
                </a:solidFill>
                <a:latin typeface="Arial Narrow" charset="0"/>
              </a:rPr>
              <a:t>Acute Bipolar I Depression</a:t>
            </a:r>
            <a:endParaRPr lang="en-US" sz="2400" dirty="0">
              <a:solidFill>
                <a:srgbClr val="7030A0"/>
              </a:solidFill>
              <a:latin typeface="Arial Narrow" charset="0"/>
            </a:endParaRPr>
          </a:p>
          <a:p>
            <a:pPr marL="457200" indent="-457200">
              <a:lnSpc>
                <a:spcPct val="115000"/>
              </a:lnSpc>
              <a:spcBef>
                <a:spcPct val="15000"/>
              </a:spcBef>
              <a:tabLst>
                <a:tab pos="1371600" algn="l"/>
                <a:tab pos="5588000" algn="l"/>
              </a:tabLst>
            </a:pPr>
            <a:endParaRPr lang="en-US" sz="900" dirty="0">
              <a:latin typeface="Arial Narrow" charset="0"/>
            </a:endParaRPr>
          </a:p>
          <a:p>
            <a:pPr marL="457200" indent="-457200">
              <a:lnSpc>
                <a:spcPct val="115000"/>
              </a:lnSpc>
              <a:spcBef>
                <a:spcPct val="15000"/>
              </a:spcBef>
              <a:tabLst>
                <a:tab pos="1371600" algn="l"/>
                <a:tab pos="5588000" algn="l"/>
              </a:tabLst>
            </a:pPr>
            <a:r>
              <a:rPr lang="en-US" sz="2400" dirty="0">
                <a:latin typeface="Arial Narrow"/>
              </a:rPr>
              <a:t>Year/ Drug</a:t>
            </a:r>
          </a:p>
          <a:p>
            <a:pPr marL="457200" indent="-457200">
              <a:lnSpc>
                <a:spcPct val="115000"/>
              </a:lnSpc>
              <a:spcBef>
                <a:spcPct val="15000"/>
              </a:spcBef>
              <a:tabLst>
                <a:tab pos="1371600" algn="l"/>
                <a:tab pos="5588000" algn="l"/>
              </a:tabLst>
            </a:pPr>
            <a:endParaRPr lang="en-US" sz="900" dirty="0">
              <a:latin typeface="Arial Narrow" charset="0"/>
            </a:endParaRPr>
          </a:p>
          <a:p>
            <a:pPr marL="457200" indent="-457200">
              <a:lnSpc>
                <a:spcPct val="115000"/>
              </a:lnSpc>
              <a:spcBef>
                <a:spcPct val="15000"/>
              </a:spcBef>
              <a:buFontTx/>
              <a:buAutoNum type="arabicPlain" startAt="2014"/>
              <a:tabLst>
                <a:tab pos="1371600" algn="l"/>
                <a:tab pos="5588000" algn="l"/>
              </a:tabLst>
            </a:pPr>
            <a:r>
              <a:rPr lang="en-US" sz="2000" dirty="0">
                <a:latin typeface="Arial Narrow"/>
              </a:rPr>
              <a:t>  </a:t>
            </a:r>
            <a:r>
              <a:rPr lang="en-US" sz="2000" dirty="0" err="1">
                <a:latin typeface="Arial Narrow"/>
              </a:rPr>
              <a:t>Olanzapine+fluoxetine</a:t>
            </a:r>
            <a:r>
              <a:rPr lang="en-US" sz="2400" dirty="0">
                <a:latin typeface="Arial Narrow"/>
              </a:rPr>
              <a:t> </a:t>
            </a:r>
            <a:br>
              <a:rPr lang="en-US" sz="2400" dirty="0">
                <a:latin typeface="Arial Narrow" charset="0"/>
              </a:rPr>
            </a:br>
            <a:r>
              <a:rPr lang="en-US" sz="2400" dirty="0">
                <a:latin typeface="Arial Narrow"/>
              </a:rPr>
              <a:t>  </a:t>
            </a:r>
            <a:r>
              <a:rPr lang="en-US" sz="2000" dirty="0">
                <a:latin typeface="Arial Narrow"/>
              </a:rPr>
              <a:t>combination </a:t>
            </a:r>
            <a:r>
              <a:rPr lang="en-US" sz="1400" b="1" dirty="0">
                <a:latin typeface="Arial Narrow"/>
              </a:rPr>
              <a:t>(Age 10–17)</a:t>
            </a:r>
            <a:endParaRPr lang="en-US" sz="1400" b="1" baseline="30000" dirty="0">
              <a:latin typeface="Arial Narrow" charset="0"/>
            </a:endParaRPr>
          </a:p>
          <a:p>
            <a:pPr>
              <a:lnSpc>
                <a:spcPct val="115000"/>
              </a:lnSpc>
              <a:spcBef>
                <a:spcPct val="15000"/>
              </a:spcBef>
              <a:tabLst>
                <a:tab pos="1371600" algn="l"/>
                <a:tab pos="5588000" algn="l"/>
              </a:tabLst>
            </a:pPr>
            <a:r>
              <a:rPr lang="en-US" sz="2000" b="1" dirty="0">
                <a:latin typeface="Arial Narrow"/>
              </a:rPr>
              <a:t>2018  Lurasidone</a:t>
            </a:r>
            <a:r>
              <a:rPr lang="en-US" sz="1400" b="1" dirty="0">
                <a:ea typeface="+mn-lt"/>
                <a:cs typeface="+mn-lt"/>
              </a:rPr>
              <a:t>(Age 10–17)</a:t>
            </a:r>
            <a:endParaRPr lang="en-US" sz="1400" b="1" baseline="30000" dirty="0">
              <a:latin typeface="Arial Narrow" charset="0"/>
            </a:endParaRPr>
          </a:p>
        </p:txBody>
      </p:sp>
      <p:sp>
        <p:nvSpPr>
          <p:cNvPr id="11272" name="Text Box 9"/>
          <p:cNvSpPr txBox="1">
            <a:spLocks noChangeArrowheads="1"/>
          </p:cNvSpPr>
          <p:nvPr/>
        </p:nvSpPr>
        <p:spPr bwMode="auto">
          <a:xfrm>
            <a:off x="843142" y="4880568"/>
            <a:ext cx="3472745"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nchor="t">
            <a:spAutoFit/>
          </a:bodyPr>
          <a:lstStyle>
            <a:lvl1pPr>
              <a:defRPr sz="1700" b="1">
                <a:solidFill>
                  <a:schemeClr val="tx2"/>
                </a:solidFill>
                <a:latin typeface="Arial" charset="0"/>
                <a:ea typeface="ＭＳ Ｐゴシック" charset="0"/>
                <a:cs typeface="ＭＳ Ｐゴシック" charset="0"/>
              </a:defRPr>
            </a:lvl1pPr>
            <a:lvl2pPr marL="742950" indent="-285750">
              <a:defRPr sz="1700" b="1">
                <a:solidFill>
                  <a:schemeClr val="tx2"/>
                </a:solidFill>
                <a:latin typeface="Arial" charset="0"/>
                <a:ea typeface="ＭＳ Ｐゴシック" charset="0"/>
              </a:defRPr>
            </a:lvl2pPr>
            <a:lvl3pPr marL="1143000" indent="-228600">
              <a:defRPr sz="1700" b="1">
                <a:solidFill>
                  <a:schemeClr val="tx2"/>
                </a:solidFill>
                <a:latin typeface="Arial" charset="0"/>
                <a:ea typeface="ＭＳ Ｐゴシック" charset="0"/>
              </a:defRPr>
            </a:lvl3pPr>
            <a:lvl4pPr marL="1600200" indent="-228600">
              <a:defRPr sz="1700" b="1">
                <a:solidFill>
                  <a:schemeClr val="tx2"/>
                </a:solidFill>
                <a:latin typeface="Arial" charset="0"/>
                <a:ea typeface="ＭＳ Ｐゴシック" charset="0"/>
              </a:defRPr>
            </a:lvl4pPr>
            <a:lvl5pPr marL="2057400" indent="-228600">
              <a:defRPr sz="1700" b="1">
                <a:solidFill>
                  <a:schemeClr val="tx2"/>
                </a:solidFill>
                <a:latin typeface="Arial" charset="0"/>
                <a:ea typeface="ＭＳ Ｐゴシック" charset="0"/>
              </a:defRPr>
            </a:lvl5pPr>
            <a:lvl6pPr marL="2514600" indent="-228600" eaLnBrk="0" fontAlgn="base" hangingPunct="0">
              <a:spcBef>
                <a:spcPct val="0"/>
              </a:spcBef>
              <a:spcAft>
                <a:spcPct val="0"/>
              </a:spcAft>
              <a:defRPr sz="1700" b="1">
                <a:solidFill>
                  <a:schemeClr val="tx2"/>
                </a:solidFill>
                <a:latin typeface="Arial" charset="0"/>
                <a:ea typeface="ＭＳ Ｐゴシック" charset="0"/>
              </a:defRPr>
            </a:lvl6pPr>
            <a:lvl7pPr marL="2971800" indent="-228600" eaLnBrk="0" fontAlgn="base" hangingPunct="0">
              <a:spcBef>
                <a:spcPct val="0"/>
              </a:spcBef>
              <a:spcAft>
                <a:spcPct val="0"/>
              </a:spcAft>
              <a:defRPr sz="1700" b="1">
                <a:solidFill>
                  <a:schemeClr val="tx2"/>
                </a:solidFill>
                <a:latin typeface="Arial" charset="0"/>
                <a:ea typeface="ＭＳ Ｐゴシック" charset="0"/>
              </a:defRPr>
            </a:lvl7pPr>
            <a:lvl8pPr marL="3429000" indent="-228600" eaLnBrk="0" fontAlgn="base" hangingPunct="0">
              <a:spcBef>
                <a:spcPct val="0"/>
              </a:spcBef>
              <a:spcAft>
                <a:spcPct val="0"/>
              </a:spcAft>
              <a:defRPr sz="1700" b="1">
                <a:solidFill>
                  <a:schemeClr val="tx2"/>
                </a:solidFill>
                <a:latin typeface="Arial" charset="0"/>
                <a:ea typeface="ＭＳ Ｐゴシック" charset="0"/>
              </a:defRPr>
            </a:lvl8pPr>
            <a:lvl9pPr marL="3886200" indent="-228600" eaLnBrk="0" fontAlgn="base" hangingPunct="0">
              <a:spcBef>
                <a:spcPct val="0"/>
              </a:spcBef>
              <a:spcAft>
                <a:spcPct val="0"/>
              </a:spcAft>
              <a:defRPr sz="1700" b="1">
                <a:solidFill>
                  <a:schemeClr val="tx2"/>
                </a:solidFill>
                <a:latin typeface="Arial" charset="0"/>
                <a:ea typeface="ＭＳ Ｐゴシック" charset="0"/>
              </a:defRPr>
            </a:lvl9pPr>
          </a:lstStyle>
          <a:p>
            <a:r>
              <a:rPr lang="en-US" b="0" baseline="30000">
                <a:solidFill>
                  <a:schemeClr val="tx1"/>
                </a:solidFill>
                <a:latin typeface="Arial Narrow"/>
                <a:ea typeface="ＭＳ Ｐゴシック"/>
              </a:rPr>
              <a:t> </a:t>
            </a:r>
            <a:r>
              <a:rPr lang="en-US">
                <a:solidFill>
                  <a:schemeClr val="tx1"/>
                </a:solidFill>
                <a:latin typeface="Arial Narrow"/>
                <a:ea typeface="ＭＳ Ｐゴシック"/>
              </a:rPr>
              <a:t>*Adjunctive </a:t>
            </a:r>
            <a:r>
              <a:rPr lang="en-US" sz="1600">
                <a:solidFill>
                  <a:schemeClr val="tx1"/>
                </a:solidFill>
                <a:latin typeface="Arial Narrow"/>
                <a:ea typeface="ＭＳ Ｐゴシック"/>
              </a:rPr>
              <a:t>(as well as </a:t>
            </a:r>
            <a:r>
              <a:rPr lang="en-US">
                <a:solidFill>
                  <a:schemeClr val="tx1"/>
                </a:solidFill>
                <a:latin typeface="Arial Narrow"/>
                <a:ea typeface="ＭＳ Ｐゴシック"/>
              </a:rPr>
              <a:t>monotherapy); </a:t>
            </a:r>
            <a:endParaRPr lang="en-US">
              <a:solidFill>
                <a:schemeClr val="tx1"/>
              </a:solidFill>
            </a:endParaRPr>
          </a:p>
          <a:p>
            <a:r>
              <a:rPr lang="en-US" baseline="30000">
                <a:solidFill>
                  <a:schemeClr val="tx1"/>
                </a:solidFill>
                <a:latin typeface="Arial Narrow" charset="0"/>
              </a:rPr>
              <a:t>(-&gt;e)</a:t>
            </a:r>
            <a:r>
              <a:rPr lang="en-US">
                <a:solidFill>
                  <a:schemeClr val="tx1"/>
                </a:solidFill>
                <a:latin typeface="Arial Narrow" charset="0"/>
              </a:rPr>
              <a:t>Extrapolated indication</a:t>
            </a:r>
          </a:p>
        </p:txBody>
      </p:sp>
      <p:sp>
        <p:nvSpPr>
          <p:cNvPr id="6" name="Title 5">
            <a:extLst>
              <a:ext uri="{FF2B5EF4-FFF2-40B4-BE49-F238E27FC236}">
                <a16:creationId xmlns:a16="http://schemas.microsoft.com/office/drawing/2014/main" id="{352036D9-20B1-A5D5-CD3A-A32214613D60}"/>
              </a:ext>
            </a:extLst>
          </p:cNvPr>
          <p:cNvSpPr>
            <a:spLocks noGrp="1"/>
          </p:cNvSpPr>
          <p:nvPr>
            <p:ph type="title"/>
          </p:nvPr>
        </p:nvSpPr>
        <p:spPr>
          <a:xfrm>
            <a:off x="609600" y="64037"/>
            <a:ext cx="11232444" cy="1185577"/>
          </a:xfrm>
        </p:spPr>
        <p:txBody>
          <a:bodyPr/>
          <a:lstStyle/>
          <a:p>
            <a:r>
              <a:rPr lang="en-US" dirty="0"/>
              <a:t>FDA-Approved Treatments for Pediatric Bipolar Disorder</a:t>
            </a:r>
          </a:p>
        </p:txBody>
      </p:sp>
      <p:sp>
        <p:nvSpPr>
          <p:cNvPr id="7" name="Footer Placeholder 6">
            <a:extLst>
              <a:ext uri="{FF2B5EF4-FFF2-40B4-BE49-F238E27FC236}">
                <a16:creationId xmlns:a16="http://schemas.microsoft.com/office/drawing/2014/main" id="{D47D5FAF-F55E-3ABF-25BA-7F274ED88DE5}"/>
              </a:ext>
            </a:extLst>
          </p:cNvPr>
          <p:cNvSpPr>
            <a:spLocks noGrp="1"/>
          </p:cNvSpPr>
          <p:nvPr>
            <p:ph type="ftr" sz="quarter" idx="3"/>
          </p:nvPr>
        </p:nvSpPr>
        <p:spPr/>
        <p:txBody>
          <a:bodyPr/>
          <a:lstStyle/>
          <a:p>
            <a:r>
              <a:rPr lang="en-US" dirty="0"/>
              <a:t>Adapted from </a:t>
            </a:r>
            <a:r>
              <a:rPr lang="en-US" dirty="0" err="1"/>
              <a:t>Ketter</a:t>
            </a:r>
            <a:r>
              <a:rPr lang="en-US" dirty="0"/>
              <a:t> TA (ed). </a:t>
            </a:r>
            <a:r>
              <a:rPr lang="en-US" i="1" dirty="0"/>
              <a:t>Advances in the treatment of bipolar disorder</a:t>
            </a:r>
            <a:r>
              <a:rPr lang="en-US" dirty="0"/>
              <a:t>, Am Psych Pub, Inc., Washington, DC; 2015; </a:t>
            </a:r>
            <a:r>
              <a:rPr lang="en-US" dirty="0" err="1"/>
              <a:t>Roley</a:t>
            </a:r>
            <a:r>
              <a:rPr lang="en-US" dirty="0"/>
              <a:t>-Roberts ME, </a:t>
            </a:r>
            <a:r>
              <a:rPr lang="en-US" dirty="0" err="1"/>
              <a:t>Fristad</a:t>
            </a:r>
            <a:r>
              <a:rPr lang="en-US" dirty="0"/>
              <a:t> MA.</a:t>
            </a:r>
            <a:br>
              <a:rPr lang="en-US" dirty="0"/>
            </a:br>
            <a:r>
              <a:rPr lang="en-US" i="1" dirty="0"/>
              <a:t>J Clin Child </a:t>
            </a:r>
            <a:r>
              <a:rPr lang="en-US" i="1" dirty="0" err="1"/>
              <a:t>Adolesc</a:t>
            </a:r>
            <a:r>
              <a:rPr lang="en-US" i="1" dirty="0"/>
              <a:t> Psychol </a:t>
            </a:r>
            <a:r>
              <a:rPr lang="en-US" dirty="0"/>
              <a:t>2021;50(4):464-77.</a:t>
            </a:r>
          </a:p>
        </p:txBody>
      </p:sp>
    </p:spTree>
    <p:extLst>
      <p:ext uri="{BB962C8B-B14F-4D97-AF65-F5344CB8AC3E}">
        <p14:creationId xmlns:p14="http://schemas.microsoft.com/office/powerpoint/2010/main" val="306784757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Line 3"/>
          <p:cNvSpPr>
            <a:spLocks noChangeShapeType="1"/>
          </p:cNvSpPr>
          <p:nvPr/>
        </p:nvSpPr>
        <p:spPr bwMode="auto">
          <a:xfrm flipV="1">
            <a:off x="2249315" y="2314929"/>
            <a:ext cx="8606367" cy="38100"/>
          </a:xfrm>
          <a:prstGeom prst="line">
            <a:avLst/>
          </a:prstGeom>
          <a:noFill/>
          <a:ln w="28575">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9" name="Rectangle 18"/>
          <p:cNvSpPr>
            <a:spLocks noChangeArrowheads="1"/>
          </p:cNvSpPr>
          <p:nvPr/>
        </p:nvSpPr>
        <p:spPr bwMode="auto">
          <a:xfrm>
            <a:off x="1411116" y="1084985"/>
            <a:ext cx="3235243" cy="39627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63500" tIns="25400" rIns="63500" bIns="25400" anchor="t">
            <a:spAutoFit/>
          </a:bodyPr>
          <a:lstStyle/>
          <a:p>
            <a:pPr marL="457200" indent="-457200">
              <a:lnSpc>
                <a:spcPct val="115000"/>
              </a:lnSpc>
              <a:spcBef>
                <a:spcPct val="15000"/>
              </a:spcBef>
              <a:tabLst>
                <a:tab pos="1371600" algn="l"/>
                <a:tab pos="5588000" algn="l"/>
              </a:tabLst>
              <a:defRPr/>
            </a:pPr>
            <a:r>
              <a:rPr lang="en-US" sz="2400" u="sng" dirty="0">
                <a:solidFill>
                  <a:srgbClr val="FF0000"/>
                </a:solidFill>
                <a:latin typeface="Arial Narrow" charset="0"/>
              </a:rPr>
              <a:t>Acute Mania</a:t>
            </a:r>
            <a:endParaRPr lang="en-US" sz="2400" dirty="0">
              <a:solidFill>
                <a:srgbClr val="FF0000"/>
              </a:solidFill>
              <a:latin typeface="Arial Narrow" charset="0"/>
            </a:endParaRPr>
          </a:p>
          <a:p>
            <a:pPr marL="457200" indent="-457200">
              <a:lnSpc>
                <a:spcPct val="115000"/>
              </a:lnSpc>
              <a:spcBef>
                <a:spcPct val="15000"/>
              </a:spcBef>
              <a:tabLst>
                <a:tab pos="1371600" algn="l"/>
                <a:tab pos="5588000" algn="l"/>
              </a:tabLst>
              <a:defRPr/>
            </a:pPr>
            <a:endParaRPr lang="en-US" sz="900" dirty="0">
              <a:latin typeface="Arial Narrow" charset="0"/>
            </a:endParaRPr>
          </a:p>
          <a:p>
            <a:pPr marL="457200" indent="-457200">
              <a:lnSpc>
                <a:spcPct val="115000"/>
              </a:lnSpc>
              <a:spcBef>
                <a:spcPct val="15000"/>
              </a:spcBef>
              <a:tabLst>
                <a:tab pos="1371600" algn="l"/>
                <a:tab pos="5588000" algn="l"/>
              </a:tabLst>
              <a:defRPr/>
            </a:pPr>
            <a:r>
              <a:rPr lang="en-US" sz="2400" dirty="0">
                <a:latin typeface="Arial Narrow"/>
              </a:rPr>
              <a:t>Year/ Drug</a:t>
            </a:r>
          </a:p>
          <a:p>
            <a:pPr marL="457200" indent="-457200">
              <a:lnSpc>
                <a:spcPct val="115000"/>
              </a:lnSpc>
              <a:spcBef>
                <a:spcPct val="15000"/>
              </a:spcBef>
              <a:tabLst>
                <a:tab pos="1371600" algn="l"/>
                <a:tab pos="5588000" algn="l"/>
              </a:tabLst>
              <a:defRPr/>
            </a:pPr>
            <a:endParaRPr lang="en-US" sz="900" dirty="0">
              <a:latin typeface="Arial Narrow" charset="0"/>
            </a:endParaRPr>
          </a:p>
          <a:p>
            <a:pPr marL="457200" indent="-457200">
              <a:lnSpc>
                <a:spcPct val="115000"/>
              </a:lnSpc>
              <a:spcBef>
                <a:spcPct val="15000"/>
              </a:spcBef>
              <a:tabLst>
                <a:tab pos="1371600" algn="l"/>
                <a:tab pos="5588000" algn="l"/>
              </a:tabLst>
              <a:defRPr/>
            </a:pPr>
            <a:r>
              <a:rPr lang="en-US" sz="2000" dirty="0">
                <a:latin typeface="Arial Narrow"/>
              </a:rPr>
              <a:t>1970  Lithium</a:t>
            </a:r>
            <a:r>
              <a:rPr lang="en-US" sz="1400" dirty="0">
                <a:latin typeface="Arial Narrow"/>
              </a:rPr>
              <a:t> </a:t>
            </a:r>
            <a:r>
              <a:rPr lang="en-US" sz="1400" b="1" dirty="0">
                <a:latin typeface="Arial Narrow"/>
              </a:rPr>
              <a:t>(Age </a:t>
            </a:r>
            <a:r>
              <a:rPr lang="en-US" sz="1400" b="1" dirty="0">
                <a:ea typeface="+mn-lt"/>
                <a:cs typeface="+mn-lt"/>
              </a:rPr>
              <a:t>≥ 7–17)</a:t>
            </a:r>
            <a:endParaRPr lang="en-US" sz="1400" b="1" baseline="30000" dirty="0">
              <a:latin typeface="Arial Narrow"/>
            </a:endParaRPr>
          </a:p>
          <a:p>
            <a:pPr marL="457200" indent="-457200">
              <a:lnSpc>
                <a:spcPct val="115000"/>
              </a:lnSpc>
              <a:spcBef>
                <a:spcPct val="15000"/>
              </a:spcBef>
              <a:tabLst>
                <a:tab pos="1371600" algn="l"/>
                <a:tab pos="5588000" algn="l"/>
              </a:tabLst>
              <a:defRPr/>
            </a:pPr>
            <a:r>
              <a:rPr lang="en-US" sz="2000" dirty="0">
                <a:latin typeface="Arial Narrow"/>
              </a:rPr>
              <a:t>2007  Risperidone</a:t>
            </a:r>
            <a:r>
              <a:rPr lang="en-US" sz="2000" b="1" dirty="0">
                <a:latin typeface="Arial Narrow"/>
              </a:rPr>
              <a:t> </a:t>
            </a:r>
            <a:r>
              <a:rPr lang="en-US" sz="1400" b="1" dirty="0">
                <a:latin typeface="Arial Narrow"/>
              </a:rPr>
              <a:t>(Age 10–17)</a:t>
            </a:r>
            <a:endParaRPr lang="en-US" sz="1400" b="1" baseline="30000" dirty="0">
              <a:latin typeface="Arial Narrow"/>
            </a:endParaRPr>
          </a:p>
          <a:p>
            <a:pPr marL="457200" indent="-457200">
              <a:lnSpc>
                <a:spcPct val="115000"/>
              </a:lnSpc>
              <a:spcBef>
                <a:spcPct val="15000"/>
              </a:spcBef>
              <a:tabLst>
                <a:tab pos="1371600" algn="l"/>
                <a:tab pos="5588000" algn="l"/>
              </a:tabLst>
              <a:defRPr/>
            </a:pPr>
            <a:r>
              <a:rPr lang="en-US" sz="2000" dirty="0">
                <a:latin typeface="Arial Narrow"/>
              </a:rPr>
              <a:t>2008  Aripiprazole</a:t>
            </a:r>
            <a:r>
              <a:rPr lang="en-US" sz="2000" baseline="30000" dirty="0">
                <a:latin typeface="Arial Narrow"/>
              </a:rPr>
              <a:t> </a:t>
            </a:r>
            <a:r>
              <a:rPr lang="en-US" sz="2000" b="1" baseline="30000" dirty="0">
                <a:ea typeface="+mn-lt"/>
                <a:cs typeface="+mn-lt"/>
              </a:rPr>
              <a:t>(Age 10–17)</a:t>
            </a:r>
            <a:r>
              <a:rPr lang="en-US" sz="2000" b="1" baseline="30000" dirty="0">
                <a:latin typeface="Arial Narrow"/>
              </a:rPr>
              <a:t>,(</a:t>
            </a:r>
            <a:r>
              <a:rPr lang="en-US" sz="2000" b="1" dirty="0">
                <a:latin typeface="Arial Narrow"/>
              </a:rPr>
              <a:t>*</a:t>
            </a:r>
            <a:r>
              <a:rPr lang="en-US" sz="2000" b="1" baseline="30000" dirty="0">
                <a:latin typeface="Arial Narrow"/>
              </a:rPr>
              <a:t>-&gt;e)</a:t>
            </a:r>
            <a:endParaRPr lang="en-US" sz="2000" b="1" dirty="0">
              <a:latin typeface="Arial Narrow"/>
            </a:endParaRPr>
          </a:p>
          <a:p>
            <a:pPr marL="457200" indent="-457200">
              <a:lnSpc>
                <a:spcPct val="115000"/>
              </a:lnSpc>
              <a:spcBef>
                <a:spcPct val="15000"/>
              </a:spcBef>
              <a:tabLst>
                <a:tab pos="1371600" algn="l"/>
                <a:tab pos="5588000" algn="l"/>
              </a:tabLst>
              <a:defRPr/>
            </a:pPr>
            <a:r>
              <a:rPr lang="en-US" sz="2000" dirty="0">
                <a:latin typeface="Arial Narrow"/>
              </a:rPr>
              <a:t>2009  Quetiapine</a:t>
            </a:r>
            <a:r>
              <a:rPr lang="en-US" sz="1400" b="1" dirty="0">
                <a:latin typeface="Arial Narrow"/>
              </a:rPr>
              <a:t> </a:t>
            </a:r>
            <a:r>
              <a:rPr lang="en-US" sz="1400" b="1" dirty="0">
                <a:ea typeface="+mn-lt"/>
                <a:cs typeface="+mn-lt"/>
              </a:rPr>
              <a:t>(Age 10–17)</a:t>
            </a:r>
            <a:endParaRPr lang="en-US" sz="1400" b="1" baseline="30000" dirty="0">
              <a:ea typeface="+mn-lt"/>
              <a:cs typeface="+mn-lt"/>
            </a:endParaRPr>
          </a:p>
          <a:p>
            <a:pPr marL="457200" indent="-457200">
              <a:lnSpc>
                <a:spcPct val="115000"/>
              </a:lnSpc>
              <a:spcBef>
                <a:spcPct val="15000"/>
              </a:spcBef>
              <a:buFontTx/>
              <a:buAutoNum type="arabicPlain" startAt="2009"/>
              <a:tabLst>
                <a:tab pos="1371600" algn="l"/>
                <a:tab pos="5588000" algn="l"/>
              </a:tabLst>
              <a:defRPr/>
            </a:pPr>
            <a:r>
              <a:rPr lang="en-US" sz="2000" dirty="0">
                <a:latin typeface="Arial Narrow"/>
              </a:rPr>
              <a:t>  Olanzapine</a:t>
            </a:r>
            <a:r>
              <a:rPr lang="en-US" sz="2000" b="1" dirty="0">
                <a:latin typeface="Arial Narrow"/>
              </a:rPr>
              <a:t> </a:t>
            </a:r>
            <a:r>
              <a:rPr lang="en-US" sz="1400" b="1" dirty="0">
                <a:latin typeface="Arial Narrow"/>
              </a:rPr>
              <a:t>(Age 13–17)</a:t>
            </a:r>
            <a:endParaRPr lang="en-US" sz="1400" b="1" baseline="30000" dirty="0">
              <a:latin typeface="Arial Narrow"/>
            </a:endParaRPr>
          </a:p>
          <a:p>
            <a:pPr>
              <a:lnSpc>
                <a:spcPct val="115000"/>
              </a:lnSpc>
              <a:spcBef>
                <a:spcPct val="15000"/>
              </a:spcBef>
              <a:tabLst>
                <a:tab pos="1371600" algn="l"/>
                <a:tab pos="5588000" algn="l"/>
              </a:tabLst>
              <a:defRPr/>
            </a:pPr>
            <a:r>
              <a:rPr lang="en-US" sz="2000" dirty="0">
                <a:latin typeface="Arial Narrow"/>
              </a:rPr>
              <a:t>2015 </a:t>
            </a:r>
            <a:r>
              <a:rPr lang="en-US" sz="2000" baseline="30000" dirty="0">
                <a:latin typeface="Arial Narrow"/>
              </a:rPr>
              <a:t>  </a:t>
            </a:r>
            <a:r>
              <a:rPr lang="en-US" sz="2000" dirty="0" err="1">
                <a:latin typeface="Arial Narrow"/>
              </a:rPr>
              <a:t>Asenapine</a:t>
            </a:r>
            <a:r>
              <a:rPr lang="en-US" sz="1400" dirty="0">
                <a:latin typeface="Arial Narrow"/>
              </a:rPr>
              <a:t> </a:t>
            </a:r>
            <a:r>
              <a:rPr lang="en-US" sz="1400" b="1" dirty="0">
                <a:latin typeface="Arial Narrow"/>
              </a:rPr>
              <a:t>(Age 10–17)</a:t>
            </a:r>
            <a:endParaRPr lang="en-US" sz="1400" b="1" baseline="30000" dirty="0">
              <a:latin typeface="Arial Narrow"/>
            </a:endParaRPr>
          </a:p>
          <a:p>
            <a:pPr marL="457200" indent="-457200">
              <a:lnSpc>
                <a:spcPct val="115000"/>
              </a:lnSpc>
              <a:spcBef>
                <a:spcPct val="15000"/>
              </a:spcBef>
              <a:buFontTx/>
              <a:buAutoNum type="arabicPlain" startAt="2009"/>
              <a:tabLst>
                <a:tab pos="1371600" algn="l"/>
                <a:tab pos="5588000" algn="l"/>
              </a:tabLst>
              <a:defRPr/>
            </a:pPr>
            <a:endParaRPr lang="en-US" sz="2000" baseline="30000" dirty="0">
              <a:solidFill>
                <a:srgbClr val="FFFFFF"/>
              </a:solidFill>
              <a:latin typeface="Arial Narrow" charset="0"/>
            </a:endParaRPr>
          </a:p>
        </p:txBody>
      </p:sp>
      <p:sp>
        <p:nvSpPr>
          <p:cNvPr id="11270" name="Rectangle 5"/>
          <p:cNvSpPr>
            <a:spLocks noChangeArrowheads="1"/>
          </p:cNvSpPr>
          <p:nvPr/>
        </p:nvSpPr>
        <p:spPr bwMode="auto">
          <a:xfrm>
            <a:off x="8341081" y="1084985"/>
            <a:ext cx="3235242" cy="21589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63500" tIns="25400" rIns="63500" bIns="25400" anchor="t">
            <a:spAutoFit/>
          </a:bodyPr>
          <a:lstStyle/>
          <a:p>
            <a:pPr marL="457200" indent="-457200">
              <a:lnSpc>
                <a:spcPct val="115000"/>
              </a:lnSpc>
              <a:spcBef>
                <a:spcPct val="15000"/>
              </a:spcBef>
              <a:tabLst>
                <a:tab pos="1371600" algn="l"/>
                <a:tab pos="5588000" algn="l"/>
              </a:tabLst>
            </a:pPr>
            <a:r>
              <a:rPr lang="en-US" sz="2400" u="sng" dirty="0">
                <a:latin typeface="Arial Narrow" charset="0"/>
              </a:rPr>
              <a:t>Longer-Term</a:t>
            </a:r>
            <a:endParaRPr lang="en-US" sz="2400" dirty="0">
              <a:latin typeface="Arial Narrow" charset="0"/>
            </a:endParaRPr>
          </a:p>
          <a:p>
            <a:pPr marL="457200" indent="-457200">
              <a:lnSpc>
                <a:spcPct val="115000"/>
              </a:lnSpc>
              <a:spcBef>
                <a:spcPct val="15000"/>
              </a:spcBef>
              <a:tabLst>
                <a:tab pos="1371600" algn="l"/>
                <a:tab pos="5588000" algn="l"/>
              </a:tabLst>
            </a:pPr>
            <a:endParaRPr lang="en-US" sz="900" dirty="0">
              <a:latin typeface="Arial Narrow" charset="0"/>
            </a:endParaRPr>
          </a:p>
          <a:p>
            <a:pPr marL="457200" indent="-457200">
              <a:lnSpc>
                <a:spcPct val="115000"/>
              </a:lnSpc>
              <a:spcBef>
                <a:spcPct val="15000"/>
              </a:spcBef>
              <a:tabLst>
                <a:tab pos="1371600" algn="l"/>
                <a:tab pos="5588000" algn="l"/>
              </a:tabLst>
            </a:pPr>
            <a:r>
              <a:rPr lang="en-US" sz="2400" dirty="0">
                <a:latin typeface="Arial Narrow"/>
              </a:rPr>
              <a:t>Year/ Drug</a:t>
            </a:r>
          </a:p>
          <a:p>
            <a:pPr marL="457200" indent="-457200">
              <a:lnSpc>
                <a:spcPct val="115000"/>
              </a:lnSpc>
              <a:spcBef>
                <a:spcPct val="15000"/>
              </a:spcBef>
              <a:tabLst>
                <a:tab pos="1371600" algn="l"/>
                <a:tab pos="5588000" algn="l"/>
              </a:tabLst>
            </a:pPr>
            <a:endParaRPr lang="en-US" sz="900" dirty="0">
              <a:latin typeface="Arial Narrow" charset="0"/>
            </a:endParaRPr>
          </a:p>
          <a:p>
            <a:pPr>
              <a:lnSpc>
                <a:spcPct val="115000"/>
              </a:lnSpc>
              <a:spcBef>
                <a:spcPct val="15000"/>
              </a:spcBef>
              <a:tabLst>
                <a:tab pos="1371600" algn="l"/>
                <a:tab pos="5588000" algn="l"/>
              </a:tabLst>
            </a:pPr>
            <a:r>
              <a:rPr lang="en-US" sz="2000" dirty="0">
                <a:latin typeface="Arial Narrow"/>
              </a:rPr>
              <a:t>1974  Lithium </a:t>
            </a:r>
            <a:r>
              <a:rPr lang="en-US" sz="1400" b="1" dirty="0">
                <a:ea typeface="+mn-lt"/>
                <a:cs typeface="+mn-lt"/>
              </a:rPr>
              <a:t>(Age ≥ 7–17)</a:t>
            </a:r>
            <a:endParaRPr lang="en-US" sz="1400" baseline="30000" dirty="0">
              <a:latin typeface="Arial Narrow"/>
            </a:endParaRPr>
          </a:p>
          <a:p>
            <a:pPr marL="457200" indent="-457200">
              <a:lnSpc>
                <a:spcPct val="115000"/>
              </a:lnSpc>
              <a:spcBef>
                <a:spcPct val="15000"/>
              </a:spcBef>
              <a:tabLst>
                <a:tab pos="1371600" algn="l"/>
                <a:tab pos="5588000" algn="l"/>
              </a:tabLst>
            </a:pPr>
            <a:r>
              <a:rPr lang="en-US" sz="2000" dirty="0">
                <a:latin typeface="Arial Narrow"/>
              </a:rPr>
              <a:t>2008  Aripiprazole</a:t>
            </a:r>
            <a:r>
              <a:rPr lang="en-US" sz="2000" b="1" dirty="0">
                <a:latin typeface="Arial Narrow"/>
              </a:rPr>
              <a:t> </a:t>
            </a:r>
            <a:r>
              <a:rPr lang="en-US" sz="2400" b="1" baseline="30000" dirty="0">
                <a:latin typeface="Arial Narrow"/>
              </a:rPr>
              <a:t>(Age 10–17, -&gt;e)</a:t>
            </a:r>
            <a:endParaRPr lang="en-US" sz="2400" dirty="0">
              <a:latin typeface="Arial Narrow"/>
            </a:endParaRPr>
          </a:p>
        </p:txBody>
      </p:sp>
      <p:sp>
        <p:nvSpPr>
          <p:cNvPr id="11271" name="Rectangle 7"/>
          <p:cNvSpPr>
            <a:spLocks noChangeArrowheads="1"/>
          </p:cNvSpPr>
          <p:nvPr/>
        </p:nvSpPr>
        <p:spPr bwMode="auto">
          <a:xfrm>
            <a:off x="4771404" y="1108430"/>
            <a:ext cx="3235243" cy="2589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63500" tIns="25400" rIns="63500" bIns="25400" anchor="t">
            <a:spAutoFit/>
          </a:bodyPr>
          <a:lstStyle/>
          <a:p>
            <a:pPr marL="457200" indent="-457200">
              <a:lnSpc>
                <a:spcPct val="115000"/>
              </a:lnSpc>
              <a:spcBef>
                <a:spcPct val="15000"/>
              </a:spcBef>
              <a:tabLst>
                <a:tab pos="1371600" algn="l"/>
                <a:tab pos="5588000" algn="l"/>
              </a:tabLst>
            </a:pPr>
            <a:r>
              <a:rPr lang="en-US" sz="2400" u="sng" dirty="0">
                <a:solidFill>
                  <a:srgbClr val="7030A0"/>
                </a:solidFill>
                <a:latin typeface="Arial Narrow" charset="0"/>
              </a:rPr>
              <a:t>Acute Bipolar I Depression</a:t>
            </a:r>
            <a:endParaRPr lang="en-US" sz="2400" dirty="0">
              <a:solidFill>
                <a:srgbClr val="7030A0"/>
              </a:solidFill>
              <a:latin typeface="Arial Narrow" charset="0"/>
            </a:endParaRPr>
          </a:p>
          <a:p>
            <a:pPr marL="457200" indent="-457200">
              <a:lnSpc>
                <a:spcPct val="115000"/>
              </a:lnSpc>
              <a:spcBef>
                <a:spcPct val="15000"/>
              </a:spcBef>
              <a:tabLst>
                <a:tab pos="1371600" algn="l"/>
                <a:tab pos="5588000" algn="l"/>
              </a:tabLst>
            </a:pPr>
            <a:endParaRPr lang="en-US" sz="900" dirty="0">
              <a:latin typeface="Arial Narrow" charset="0"/>
            </a:endParaRPr>
          </a:p>
          <a:p>
            <a:pPr marL="457200" indent="-457200">
              <a:lnSpc>
                <a:spcPct val="115000"/>
              </a:lnSpc>
              <a:spcBef>
                <a:spcPct val="15000"/>
              </a:spcBef>
              <a:tabLst>
                <a:tab pos="1371600" algn="l"/>
                <a:tab pos="5588000" algn="l"/>
              </a:tabLst>
            </a:pPr>
            <a:r>
              <a:rPr lang="en-US" sz="2400" dirty="0">
                <a:latin typeface="Arial Narrow"/>
              </a:rPr>
              <a:t>Year/ Drug</a:t>
            </a:r>
          </a:p>
          <a:p>
            <a:pPr marL="457200" indent="-457200">
              <a:lnSpc>
                <a:spcPct val="115000"/>
              </a:lnSpc>
              <a:spcBef>
                <a:spcPct val="15000"/>
              </a:spcBef>
              <a:tabLst>
                <a:tab pos="1371600" algn="l"/>
                <a:tab pos="5588000" algn="l"/>
              </a:tabLst>
            </a:pPr>
            <a:endParaRPr lang="en-US" sz="900" dirty="0">
              <a:latin typeface="Arial Narrow" charset="0"/>
            </a:endParaRPr>
          </a:p>
          <a:p>
            <a:pPr marL="457200" indent="-457200">
              <a:lnSpc>
                <a:spcPct val="115000"/>
              </a:lnSpc>
              <a:spcBef>
                <a:spcPct val="15000"/>
              </a:spcBef>
              <a:buFontTx/>
              <a:buAutoNum type="arabicPlain" startAt="2014"/>
              <a:tabLst>
                <a:tab pos="1371600" algn="l"/>
                <a:tab pos="5588000" algn="l"/>
              </a:tabLst>
            </a:pPr>
            <a:r>
              <a:rPr lang="en-US" sz="2000" dirty="0">
                <a:latin typeface="Arial Narrow"/>
              </a:rPr>
              <a:t>  </a:t>
            </a:r>
            <a:r>
              <a:rPr lang="en-US" sz="2000" dirty="0" err="1">
                <a:latin typeface="Arial Narrow"/>
              </a:rPr>
              <a:t>Olanzapine+fluoxetine</a:t>
            </a:r>
            <a:r>
              <a:rPr lang="en-US" sz="2400" dirty="0">
                <a:latin typeface="Arial Narrow"/>
              </a:rPr>
              <a:t> </a:t>
            </a:r>
            <a:br>
              <a:rPr lang="en-US" sz="2400" dirty="0">
                <a:latin typeface="Arial Narrow" charset="0"/>
              </a:rPr>
            </a:br>
            <a:r>
              <a:rPr lang="en-US" sz="2400" dirty="0">
                <a:latin typeface="Arial Narrow"/>
              </a:rPr>
              <a:t>  </a:t>
            </a:r>
            <a:r>
              <a:rPr lang="en-US" sz="2000" dirty="0">
                <a:latin typeface="Arial Narrow"/>
              </a:rPr>
              <a:t>combination </a:t>
            </a:r>
            <a:r>
              <a:rPr lang="en-US" sz="1400" b="1" dirty="0">
                <a:latin typeface="Arial Narrow"/>
              </a:rPr>
              <a:t>(Age 10–17)</a:t>
            </a:r>
            <a:endParaRPr lang="en-US" sz="1400" b="1" baseline="30000" dirty="0">
              <a:latin typeface="Arial Narrow" charset="0"/>
            </a:endParaRPr>
          </a:p>
          <a:p>
            <a:pPr>
              <a:lnSpc>
                <a:spcPct val="115000"/>
              </a:lnSpc>
              <a:spcBef>
                <a:spcPct val="15000"/>
              </a:spcBef>
              <a:tabLst>
                <a:tab pos="1371600" algn="l"/>
                <a:tab pos="5588000" algn="l"/>
              </a:tabLst>
            </a:pPr>
            <a:r>
              <a:rPr lang="en-US" sz="2000" b="1" dirty="0">
                <a:latin typeface="Arial Narrow"/>
              </a:rPr>
              <a:t>2018  Lurasidone</a:t>
            </a:r>
            <a:r>
              <a:rPr lang="en-US" sz="1400" b="1" dirty="0">
                <a:ea typeface="+mn-lt"/>
                <a:cs typeface="+mn-lt"/>
              </a:rPr>
              <a:t>(Age 10–17)</a:t>
            </a:r>
            <a:endParaRPr lang="en-US" sz="1400" b="1" baseline="30000" dirty="0">
              <a:latin typeface="Arial Narrow" charset="0"/>
            </a:endParaRPr>
          </a:p>
        </p:txBody>
      </p:sp>
      <p:sp>
        <p:nvSpPr>
          <p:cNvPr id="11272" name="Text Box 9"/>
          <p:cNvSpPr txBox="1">
            <a:spLocks noChangeArrowheads="1"/>
          </p:cNvSpPr>
          <p:nvPr/>
        </p:nvSpPr>
        <p:spPr bwMode="auto">
          <a:xfrm>
            <a:off x="843142" y="4880568"/>
            <a:ext cx="3472745"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1700" b="1">
                <a:solidFill>
                  <a:schemeClr val="tx2"/>
                </a:solidFill>
                <a:latin typeface="Arial" charset="0"/>
                <a:ea typeface="ＭＳ Ｐゴシック" charset="0"/>
                <a:cs typeface="ＭＳ Ｐゴシック" charset="0"/>
              </a:defRPr>
            </a:lvl1pPr>
            <a:lvl2pPr marL="742950" indent="-285750">
              <a:defRPr sz="1700" b="1">
                <a:solidFill>
                  <a:schemeClr val="tx2"/>
                </a:solidFill>
                <a:latin typeface="Arial" charset="0"/>
                <a:ea typeface="ＭＳ Ｐゴシック" charset="0"/>
              </a:defRPr>
            </a:lvl2pPr>
            <a:lvl3pPr marL="1143000" indent="-228600">
              <a:defRPr sz="1700" b="1">
                <a:solidFill>
                  <a:schemeClr val="tx2"/>
                </a:solidFill>
                <a:latin typeface="Arial" charset="0"/>
                <a:ea typeface="ＭＳ Ｐゴシック" charset="0"/>
              </a:defRPr>
            </a:lvl3pPr>
            <a:lvl4pPr marL="1600200" indent="-228600">
              <a:defRPr sz="1700" b="1">
                <a:solidFill>
                  <a:schemeClr val="tx2"/>
                </a:solidFill>
                <a:latin typeface="Arial" charset="0"/>
                <a:ea typeface="ＭＳ Ｐゴシック" charset="0"/>
              </a:defRPr>
            </a:lvl4pPr>
            <a:lvl5pPr marL="2057400" indent="-228600">
              <a:defRPr sz="1700" b="1">
                <a:solidFill>
                  <a:schemeClr val="tx2"/>
                </a:solidFill>
                <a:latin typeface="Arial" charset="0"/>
                <a:ea typeface="ＭＳ Ｐゴシック" charset="0"/>
              </a:defRPr>
            </a:lvl5pPr>
            <a:lvl6pPr marL="2514600" indent="-228600" eaLnBrk="0" fontAlgn="base" hangingPunct="0">
              <a:spcBef>
                <a:spcPct val="0"/>
              </a:spcBef>
              <a:spcAft>
                <a:spcPct val="0"/>
              </a:spcAft>
              <a:defRPr sz="1700" b="1">
                <a:solidFill>
                  <a:schemeClr val="tx2"/>
                </a:solidFill>
                <a:latin typeface="Arial" charset="0"/>
                <a:ea typeface="ＭＳ Ｐゴシック" charset="0"/>
              </a:defRPr>
            </a:lvl6pPr>
            <a:lvl7pPr marL="2971800" indent="-228600" eaLnBrk="0" fontAlgn="base" hangingPunct="0">
              <a:spcBef>
                <a:spcPct val="0"/>
              </a:spcBef>
              <a:spcAft>
                <a:spcPct val="0"/>
              </a:spcAft>
              <a:defRPr sz="1700" b="1">
                <a:solidFill>
                  <a:schemeClr val="tx2"/>
                </a:solidFill>
                <a:latin typeface="Arial" charset="0"/>
                <a:ea typeface="ＭＳ Ｐゴシック" charset="0"/>
              </a:defRPr>
            </a:lvl7pPr>
            <a:lvl8pPr marL="3429000" indent="-228600" eaLnBrk="0" fontAlgn="base" hangingPunct="0">
              <a:spcBef>
                <a:spcPct val="0"/>
              </a:spcBef>
              <a:spcAft>
                <a:spcPct val="0"/>
              </a:spcAft>
              <a:defRPr sz="1700" b="1">
                <a:solidFill>
                  <a:schemeClr val="tx2"/>
                </a:solidFill>
                <a:latin typeface="Arial" charset="0"/>
                <a:ea typeface="ＭＳ Ｐゴシック" charset="0"/>
              </a:defRPr>
            </a:lvl8pPr>
            <a:lvl9pPr marL="3886200" indent="-228600" eaLnBrk="0" fontAlgn="base" hangingPunct="0">
              <a:spcBef>
                <a:spcPct val="0"/>
              </a:spcBef>
              <a:spcAft>
                <a:spcPct val="0"/>
              </a:spcAft>
              <a:defRPr sz="1700" b="1">
                <a:solidFill>
                  <a:schemeClr val="tx2"/>
                </a:solidFill>
                <a:latin typeface="Arial" charset="0"/>
                <a:ea typeface="ＭＳ Ｐゴシック" charset="0"/>
              </a:defRPr>
            </a:lvl9pPr>
          </a:lstStyle>
          <a:p>
            <a:r>
              <a:rPr lang="en-US" b="0" baseline="30000">
                <a:solidFill>
                  <a:schemeClr val="tx1"/>
                </a:solidFill>
                <a:latin typeface="Arial Narrow"/>
                <a:ea typeface="ＭＳ Ｐゴシック"/>
              </a:rPr>
              <a:t> </a:t>
            </a:r>
            <a:r>
              <a:rPr lang="en-US">
                <a:solidFill>
                  <a:schemeClr val="tx1"/>
                </a:solidFill>
                <a:latin typeface="Arial Narrow"/>
                <a:ea typeface="ＭＳ Ｐゴシック"/>
              </a:rPr>
              <a:t>*Adjunctive </a:t>
            </a:r>
            <a:r>
              <a:rPr lang="en-US" sz="1600">
                <a:solidFill>
                  <a:schemeClr val="tx1"/>
                </a:solidFill>
                <a:latin typeface="Arial Narrow"/>
                <a:ea typeface="ＭＳ Ｐゴシック"/>
              </a:rPr>
              <a:t>(as well as </a:t>
            </a:r>
            <a:r>
              <a:rPr lang="en-US">
                <a:solidFill>
                  <a:schemeClr val="tx1"/>
                </a:solidFill>
                <a:latin typeface="Arial Narrow"/>
                <a:ea typeface="ＭＳ Ｐゴシック"/>
              </a:rPr>
              <a:t>monotherapy); </a:t>
            </a:r>
            <a:endParaRPr lang="en-US">
              <a:solidFill>
                <a:schemeClr val="tx1"/>
              </a:solidFill>
            </a:endParaRPr>
          </a:p>
          <a:p>
            <a:r>
              <a:rPr lang="en-US" baseline="30000">
                <a:solidFill>
                  <a:schemeClr val="tx1"/>
                </a:solidFill>
                <a:latin typeface="Arial Narrow" charset="0"/>
              </a:rPr>
              <a:t>(-&gt;e)</a:t>
            </a:r>
            <a:r>
              <a:rPr lang="en-US">
                <a:solidFill>
                  <a:schemeClr val="tx1"/>
                </a:solidFill>
                <a:latin typeface="Arial Narrow" charset="0"/>
              </a:rPr>
              <a:t>Extrapolated indication</a:t>
            </a:r>
          </a:p>
        </p:txBody>
      </p:sp>
      <p:sp>
        <p:nvSpPr>
          <p:cNvPr id="11274" name="Text Box 12"/>
          <p:cNvSpPr txBox="1">
            <a:spLocks noChangeArrowheads="1"/>
          </p:cNvSpPr>
          <p:nvPr/>
        </p:nvSpPr>
        <p:spPr bwMode="auto">
          <a:xfrm>
            <a:off x="5417262" y="5705673"/>
            <a:ext cx="5047542" cy="584775"/>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700" b="1">
                <a:solidFill>
                  <a:schemeClr val="tx2"/>
                </a:solidFill>
                <a:latin typeface="Arial" charset="0"/>
                <a:ea typeface="ＭＳ Ｐゴシック" charset="0"/>
                <a:cs typeface="ＭＳ Ｐゴシック" charset="0"/>
              </a:defRPr>
            </a:lvl1pPr>
            <a:lvl2pPr marL="742950" indent="-285750">
              <a:defRPr sz="1700" b="1">
                <a:solidFill>
                  <a:schemeClr val="tx2"/>
                </a:solidFill>
                <a:latin typeface="Arial" charset="0"/>
                <a:ea typeface="ＭＳ Ｐゴシック" charset="0"/>
              </a:defRPr>
            </a:lvl2pPr>
            <a:lvl3pPr marL="1143000" indent="-228600">
              <a:defRPr sz="1700" b="1">
                <a:solidFill>
                  <a:schemeClr val="tx2"/>
                </a:solidFill>
                <a:latin typeface="Arial" charset="0"/>
                <a:ea typeface="ＭＳ Ｐゴシック" charset="0"/>
              </a:defRPr>
            </a:lvl3pPr>
            <a:lvl4pPr marL="1600200" indent="-228600">
              <a:defRPr sz="1700" b="1">
                <a:solidFill>
                  <a:schemeClr val="tx2"/>
                </a:solidFill>
                <a:latin typeface="Arial" charset="0"/>
                <a:ea typeface="ＭＳ Ｐゴシック" charset="0"/>
              </a:defRPr>
            </a:lvl4pPr>
            <a:lvl5pPr marL="2057400" indent="-228600">
              <a:defRPr sz="1700" b="1">
                <a:solidFill>
                  <a:schemeClr val="tx2"/>
                </a:solidFill>
                <a:latin typeface="Arial" charset="0"/>
                <a:ea typeface="ＭＳ Ｐゴシック" charset="0"/>
              </a:defRPr>
            </a:lvl5pPr>
            <a:lvl6pPr marL="2514600" indent="-228600" eaLnBrk="0" fontAlgn="base" hangingPunct="0">
              <a:spcBef>
                <a:spcPct val="0"/>
              </a:spcBef>
              <a:spcAft>
                <a:spcPct val="0"/>
              </a:spcAft>
              <a:defRPr sz="1700" b="1">
                <a:solidFill>
                  <a:schemeClr val="tx2"/>
                </a:solidFill>
                <a:latin typeface="Arial" charset="0"/>
                <a:ea typeface="ＭＳ Ｐゴシック" charset="0"/>
              </a:defRPr>
            </a:lvl6pPr>
            <a:lvl7pPr marL="2971800" indent="-228600" eaLnBrk="0" fontAlgn="base" hangingPunct="0">
              <a:spcBef>
                <a:spcPct val="0"/>
              </a:spcBef>
              <a:spcAft>
                <a:spcPct val="0"/>
              </a:spcAft>
              <a:defRPr sz="1700" b="1">
                <a:solidFill>
                  <a:schemeClr val="tx2"/>
                </a:solidFill>
                <a:latin typeface="Arial" charset="0"/>
                <a:ea typeface="ＭＳ Ｐゴシック" charset="0"/>
              </a:defRPr>
            </a:lvl7pPr>
            <a:lvl8pPr marL="3429000" indent="-228600" eaLnBrk="0" fontAlgn="base" hangingPunct="0">
              <a:spcBef>
                <a:spcPct val="0"/>
              </a:spcBef>
              <a:spcAft>
                <a:spcPct val="0"/>
              </a:spcAft>
              <a:defRPr sz="1700" b="1">
                <a:solidFill>
                  <a:schemeClr val="tx2"/>
                </a:solidFill>
                <a:latin typeface="Arial" charset="0"/>
                <a:ea typeface="ＭＳ Ｐゴシック" charset="0"/>
              </a:defRPr>
            </a:lvl8pPr>
            <a:lvl9pPr marL="3886200" indent="-228600" eaLnBrk="0" fontAlgn="base" hangingPunct="0">
              <a:spcBef>
                <a:spcPct val="0"/>
              </a:spcBef>
              <a:spcAft>
                <a:spcPct val="0"/>
              </a:spcAft>
              <a:defRPr sz="1700" b="1">
                <a:solidFill>
                  <a:schemeClr val="tx2"/>
                </a:solidFill>
                <a:latin typeface="Arial" charset="0"/>
                <a:ea typeface="ＭＳ Ｐゴシック" charset="0"/>
              </a:defRPr>
            </a:lvl9pPr>
          </a:lstStyle>
          <a:p>
            <a:pPr algn="ctr"/>
            <a:r>
              <a:rPr lang="en-US" sz="1600" dirty="0">
                <a:solidFill>
                  <a:srgbClr val="FF0000"/>
                </a:solidFill>
                <a:highlight>
                  <a:srgbClr val="FFFF00"/>
                </a:highlight>
              </a:rPr>
              <a:t>Important unmet needs—well-tolerated treatments for acute depression and maintenance</a:t>
            </a:r>
          </a:p>
        </p:txBody>
      </p:sp>
      <p:sp>
        <p:nvSpPr>
          <p:cNvPr id="11275" name="Oval 13"/>
          <p:cNvSpPr>
            <a:spLocks noChangeArrowheads="1"/>
          </p:cNvSpPr>
          <p:nvPr/>
        </p:nvSpPr>
        <p:spPr bwMode="auto">
          <a:xfrm>
            <a:off x="5463062" y="3758502"/>
            <a:ext cx="1840848" cy="1760913"/>
          </a:xfrm>
          <a:prstGeom prst="ellipse">
            <a:avLst/>
          </a:prstGeom>
          <a:solidFill>
            <a:schemeClr val="bg1">
              <a:lumMod val="95000"/>
            </a:schemeClr>
          </a:solidFill>
          <a:ln w="41275">
            <a:solidFill>
              <a:srgbClr val="FF0000"/>
            </a:solidFill>
            <a:round/>
            <a:headEnd/>
            <a:tailEnd/>
          </a:ln>
        </p:spPr>
        <p:txBody>
          <a:bodyPr wrap="none" anchor="ctr"/>
          <a:lstStyle/>
          <a:p>
            <a:pPr algn="ctr"/>
            <a:r>
              <a:rPr lang="en-US" sz="2800" dirty="0">
                <a:solidFill>
                  <a:srgbClr val="000000"/>
                </a:solidFill>
              </a:rPr>
              <a:t>Unmet</a:t>
            </a:r>
          </a:p>
          <a:p>
            <a:pPr algn="ctr"/>
            <a:r>
              <a:rPr lang="en-US" sz="2800" dirty="0">
                <a:solidFill>
                  <a:srgbClr val="000000"/>
                </a:solidFill>
              </a:rPr>
              <a:t>Need</a:t>
            </a:r>
          </a:p>
          <a:p>
            <a:pPr algn="ctr"/>
            <a:r>
              <a:rPr lang="en-US" sz="1200" dirty="0">
                <a:solidFill>
                  <a:srgbClr val="000000"/>
                </a:solidFill>
              </a:rPr>
              <a:t>(</a:t>
            </a:r>
            <a:r>
              <a:rPr lang="en-US" sz="1200" dirty="0" err="1">
                <a:solidFill>
                  <a:srgbClr val="000000"/>
                </a:solidFill>
              </a:rPr>
              <a:t>e,g</a:t>
            </a:r>
            <a:r>
              <a:rPr lang="en-US" sz="1200" dirty="0">
                <a:solidFill>
                  <a:srgbClr val="000000"/>
                </a:solidFill>
              </a:rPr>
              <a:t>, none approved</a:t>
            </a:r>
            <a:br>
              <a:rPr lang="en-US" sz="1200" dirty="0">
                <a:solidFill>
                  <a:srgbClr val="000000"/>
                </a:solidFill>
              </a:rPr>
            </a:br>
            <a:r>
              <a:rPr lang="en-US" sz="1200" dirty="0">
                <a:solidFill>
                  <a:srgbClr val="000000"/>
                </a:solidFill>
              </a:rPr>
              <a:t>for Bipolar II)</a:t>
            </a:r>
          </a:p>
        </p:txBody>
      </p:sp>
      <p:sp>
        <p:nvSpPr>
          <p:cNvPr id="11276" name="Oval 13"/>
          <p:cNvSpPr>
            <a:spLocks noChangeArrowheads="1"/>
          </p:cNvSpPr>
          <p:nvPr/>
        </p:nvSpPr>
        <p:spPr bwMode="auto">
          <a:xfrm>
            <a:off x="8443331" y="3735208"/>
            <a:ext cx="1840849" cy="1771554"/>
          </a:xfrm>
          <a:prstGeom prst="ellipse">
            <a:avLst/>
          </a:prstGeom>
          <a:solidFill>
            <a:schemeClr val="bg1">
              <a:lumMod val="95000"/>
            </a:schemeClr>
          </a:solidFill>
          <a:ln w="41275">
            <a:solidFill>
              <a:srgbClr val="FF0000"/>
            </a:solidFill>
            <a:round/>
            <a:headEnd/>
            <a:tailEnd/>
          </a:ln>
        </p:spPr>
        <p:txBody>
          <a:bodyPr wrap="none" anchor="ctr"/>
          <a:lstStyle/>
          <a:p>
            <a:pPr algn="ctr"/>
            <a:r>
              <a:rPr lang="en-US" sz="2800">
                <a:solidFill>
                  <a:srgbClr val="000000"/>
                </a:solidFill>
              </a:rPr>
              <a:t>Unmet</a:t>
            </a:r>
          </a:p>
          <a:p>
            <a:pPr algn="ctr"/>
            <a:r>
              <a:rPr lang="en-US" sz="2800">
                <a:solidFill>
                  <a:srgbClr val="000000"/>
                </a:solidFill>
              </a:rPr>
              <a:t>Need</a:t>
            </a:r>
          </a:p>
        </p:txBody>
      </p:sp>
      <p:sp>
        <p:nvSpPr>
          <p:cNvPr id="6" name="Title 5">
            <a:extLst>
              <a:ext uri="{FF2B5EF4-FFF2-40B4-BE49-F238E27FC236}">
                <a16:creationId xmlns:a16="http://schemas.microsoft.com/office/drawing/2014/main" id="{352036D9-20B1-A5D5-CD3A-A32214613D60}"/>
              </a:ext>
            </a:extLst>
          </p:cNvPr>
          <p:cNvSpPr>
            <a:spLocks noGrp="1"/>
          </p:cNvSpPr>
          <p:nvPr>
            <p:ph type="title"/>
          </p:nvPr>
        </p:nvSpPr>
        <p:spPr>
          <a:xfrm>
            <a:off x="609600" y="64037"/>
            <a:ext cx="11232444" cy="1185577"/>
          </a:xfrm>
        </p:spPr>
        <p:txBody>
          <a:bodyPr/>
          <a:lstStyle/>
          <a:p>
            <a:r>
              <a:rPr lang="en-US" dirty="0"/>
              <a:t>FDA-Approved Treatments for Pediatric Bipolar Disorder</a:t>
            </a:r>
          </a:p>
        </p:txBody>
      </p:sp>
      <p:sp>
        <p:nvSpPr>
          <p:cNvPr id="7" name="Footer Placeholder 6">
            <a:extLst>
              <a:ext uri="{FF2B5EF4-FFF2-40B4-BE49-F238E27FC236}">
                <a16:creationId xmlns:a16="http://schemas.microsoft.com/office/drawing/2014/main" id="{D47D5FAF-F55E-3ABF-25BA-7F274ED88DE5}"/>
              </a:ext>
            </a:extLst>
          </p:cNvPr>
          <p:cNvSpPr>
            <a:spLocks noGrp="1"/>
          </p:cNvSpPr>
          <p:nvPr>
            <p:ph type="ftr" sz="quarter" idx="3"/>
          </p:nvPr>
        </p:nvSpPr>
        <p:spPr/>
        <p:txBody>
          <a:bodyPr/>
          <a:lstStyle/>
          <a:p>
            <a:r>
              <a:rPr lang="en-US" dirty="0"/>
              <a:t>Adapted from </a:t>
            </a:r>
            <a:r>
              <a:rPr lang="en-US" dirty="0" err="1"/>
              <a:t>Ketter</a:t>
            </a:r>
            <a:r>
              <a:rPr lang="en-US" dirty="0"/>
              <a:t> TA (ed). </a:t>
            </a:r>
            <a:r>
              <a:rPr lang="en-US" i="1" dirty="0"/>
              <a:t>Advances in the treatment of bipolar disorder</a:t>
            </a:r>
            <a:r>
              <a:rPr lang="en-US" dirty="0"/>
              <a:t>, Am Psych Pub, Inc., Washington, DC; 2015; </a:t>
            </a:r>
            <a:r>
              <a:rPr lang="en-US" dirty="0" err="1"/>
              <a:t>Roley</a:t>
            </a:r>
            <a:r>
              <a:rPr lang="en-US" dirty="0"/>
              <a:t>-Roberts ME, </a:t>
            </a:r>
            <a:r>
              <a:rPr lang="en-US" dirty="0" err="1"/>
              <a:t>Fristad</a:t>
            </a:r>
            <a:r>
              <a:rPr lang="en-US" dirty="0"/>
              <a:t> MA.</a:t>
            </a:r>
            <a:br>
              <a:rPr lang="en-US" dirty="0"/>
            </a:br>
            <a:r>
              <a:rPr lang="en-US" i="1" dirty="0"/>
              <a:t>J Clin Child </a:t>
            </a:r>
            <a:r>
              <a:rPr lang="en-US" i="1" dirty="0" err="1"/>
              <a:t>Adolesc</a:t>
            </a:r>
            <a:r>
              <a:rPr lang="en-US" i="1" dirty="0"/>
              <a:t> Psychol </a:t>
            </a:r>
            <a:r>
              <a:rPr lang="en-US" dirty="0"/>
              <a:t>2021;50(4):464-77.</a:t>
            </a:r>
          </a:p>
        </p:txBody>
      </p:sp>
    </p:spTree>
    <p:extLst>
      <p:ext uri="{BB962C8B-B14F-4D97-AF65-F5344CB8AC3E}">
        <p14:creationId xmlns:p14="http://schemas.microsoft.com/office/powerpoint/2010/main" val="287450889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1D462-5E8B-AD70-170B-E972AF9F62B7}"/>
              </a:ext>
            </a:extLst>
          </p:cNvPr>
          <p:cNvSpPr>
            <a:spLocks noGrp="1"/>
          </p:cNvSpPr>
          <p:nvPr>
            <p:ph type="title"/>
          </p:nvPr>
        </p:nvSpPr>
        <p:spPr>
          <a:xfrm>
            <a:off x="395109" y="199505"/>
            <a:ext cx="11582400" cy="1185577"/>
          </a:xfrm>
        </p:spPr>
        <p:txBody>
          <a:bodyPr/>
          <a:lstStyle/>
          <a:p>
            <a:r>
              <a:rPr lang="en-US" dirty="0"/>
              <a:t>Unmet Needs in the Journey from Diagnosis to Treatment</a:t>
            </a:r>
          </a:p>
        </p:txBody>
      </p:sp>
      <p:sp>
        <p:nvSpPr>
          <p:cNvPr id="3" name="Content Placeholder 2">
            <a:extLst>
              <a:ext uri="{FF2B5EF4-FFF2-40B4-BE49-F238E27FC236}">
                <a16:creationId xmlns:a16="http://schemas.microsoft.com/office/drawing/2014/main" id="{4ADA07D3-91E0-76BD-E4E2-E2BF01AD23A5}"/>
              </a:ext>
            </a:extLst>
          </p:cNvPr>
          <p:cNvSpPr>
            <a:spLocks noGrp="1"/>
          </p:cNvSpPr>
          <p:nvPr>
            <p:ph idx="1"/>
          </p:nvPr>
        </p:nvSpPr>
        <p:spPr/>
        <p:txBody>
          <a:bodyPr>
            <a:normAutofit lnSpcReduction="10000"/>
          </a:bodyPr>
          <a:lstStyle/>
          <a:p>
            <a:r>
              <a:rPr lang="en-US" b="1" dirty="0">
                <a:solidFill>
                  <a:schemeClr val="accent1">
                    <a:lumMod val="60000"/>
                    <a:lumOff val="40000"/>
                  </a:schemeClr>
                </a:solidFill>
              </a:rPr>
              <a:t>Screening</a:t>
            </a:r>
            <a:r>
              <a:rPr lang="en-US" dirty="0"/>
              <a:t> </a:t>
            </a:r>
          </a:p>
          <a:p>
            <a:pPr lvl="1"/>
            <a:r>
              <a:rPr lang="en-US" dirty="0"/>
              <a:t>Overdiagnosis versus underdiagnosis?</a:t>
            </a:r>
          </a:p>
          <a:p>
            <a:r>
              <a:rPr lang="en-US" b="1" dirty="0">
                <a:solidFill>
                  <a:schemeClr val="accent6"/>
                </a:solidFill>
              </a:rPr>
              <a:t>Diagnosis</a:t>
            </a:r>
          </a:p>
          <a:p>
            <a:pPr lvl="1"/>
            <a:r>
              <a:rPr lang="en-US" dirty="0"/>
              <a:t>Need to assess for symptoms AND episodes AND disorder criteria</a:t>
            </a:r>
          </a:p>
          <a:p>
            <a:pPr lvl="1"/>
            <a:r>
              <a:rPr lang="en-US" dirty="0"/>
              <a:t>No available diagnostic test </a:t>
            </a:r>
          </a:p>
          <a:p>
            <a:pPr lvl="1"/>
            <a:r>
              <a:rPr lang="en-US" dirty="0"/>
              <a:t>Challenging to implement measurement-based care – mood charting</a:t>
            </a:r>
          </a:p>
          <a:p>
            <a:r>
              <a:rPr lang="en-US" b="1" dirty="0">
                <a:solidFill>
                  <a:schemeClr val="accent5"/>
                </a:solidFill>
              </a:rPr>
              <a:t>Treatment</a:t>
            </a:r>
          </a:p>
          <a:p>
            <a:pPr lvl="1"/>
            <a:r>
              <a:rPr lang="en-US" dirty="0"/>
              <a:t>No one size fits all – need personalized treatments</a:t>
            </a:r>
          </a:p>
          <a:p>
            <a:pPr lvl="1"/>
            <a:r>
              <a:rPr lang="en-US" dirty="0"/>
              <a:t>Few treatments FDA approved for Bipolar II Disorder</a:t>
            </a:r>
          </a:p>
          <a:p>
            <a:pPr lvl="1"/>
            <a:r>
              <a:rPr lang="en-US" dirty="0"/>
              <a:t>Some treatments may increase risk for mania induction</a:t>
            </a:r>
          </a:p>
          <a:p>
            <a:pPr lvl="1"/>
            <a:r>
              <a:rPr lang="en-US" dirty="0"/>
              <a:t>Adherence – trial and error can erode patient trust</a:t>
            </a:r>
          </a:p>
          <a:p>
            <a:pPr lvl="1"/>
            <a:r>
              <a:rPr lang="en-US" dirty="0"/>
              <a:t>Side effects – need better drugs</a:t>
            </a:r>
          </a:p>
          <a:p>
            <a:pPr lvl="1"/>
            <a:r>
              <a:rPr lang="en-US" dirty="0"/>
              <a:t>Patient centricity</a:t>
            </a:r>
          </a:p>
        </p:txBody>
      </p:sp>
    </p:spTree>
    <p:extLst>
      <p:ext uri="{BB962C8B-B14F-4D97-AF65-F5344CB8AC3E}">
        <p14:creationId xmlns:p14="http://schemas.microsoft.com/office/powerpoint/2010/main" val="2452538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Picture 130">
            <a:extLst>
              <a:ext uri="{FF2B5EF4-FFF2-40B4-BE49-F238E27FC236}">
                <a16:creationId xmlns:a16="http://schemas.microsoft.com/office/drawing/2014/main" id="{6E0D7B3F-6194-4408-86A7-115064F2AAB1}"/>
              </a:ext>
            </a:extLst>
          </p:cNvPr>
          <p:cNvPicPr>
            <a:picLocks noChangeAspect="1"/>
          </p:cNvPicPr>
          <p:nvPr/>
        </p:nvPicPr>
        <p:blipFill>
          <a:blip r:embed="rId3"/>
          <a:stretch>
            <a:fillRect/>
          </a:stretch>
        </p:blipFill>
        <p:spPr>
          <a:xfrm>
            <a:off x="1834527" y="1269095"/>
            <a:ext cx="8522947" cy="2972057"/>
          </a:xfrm>
          <a:prstGeom prst="rect">
            <a:avLst/>
          </a:prstGeom>
        </p:spPr>
      </p:pic>
      <p:sp>
        <p:nvSpPr>
          <p:cNvPr id="2" name="Title 1"/>
          <p:cNvSpPr>
            <a:spLocks noGrp="1"/>
          </p:cNvSpPr>
          <p:nvPr>
            <p:ph type="title"/>
          </p:nvPr>
        </p:nvSpPr>
        <p:spPr>
          <a:xfrm>
            <a:off x="609600" y="190361"/>
            <a:ext cx="10744200" cy="786471"/>
          </a:xfrm>
        </p:spPr>
        <p:txBody>
          <a:bodyPr>
            <a:normAutofit/>
          </a:bodyPr>
          <a:lstStyle/>
          <a:p>
            <a:r>
              <a:rPr lang="en-US" sz="3600" dirty="0"/>
              <a:t>The Mood Disorder Spectrum</a:t>
            </a:r>
          </a:p>
        </p:txBody>
      </p:sp>
      <p:sp>
        <p:nvSpPr>
          <p:cNvPr id="3" name="Content Placeholder 2"/>
          <p:cNvSpPr>
            <a:spLocks noGrp="1"/>
          </p:cNvSpPr>
          <p:nvPr>
            <p:ph type="body" sz="quarter" idx="4294967295"/>
          </p:nvPr>
        </p:nvSpPr>
        <p:spPr>
          <a:xfrm>
            <a:off x="1266825" y="4545379"/>
            <a:ext cx="9658350" cy="1754188"/>
          </a:xfrm>
        </p:spPr>
        <p:txBody>
          <a:bodyPr>
            <a:normAutofit/>
          </a:bodyPr>
          <a:lstStyle/>
          <a:p>
            <a:r>
              <a:rPr lang="en-US" sz="2000" dirty="0"/>
              <a:t>Although categorical classifications may be useful for clinical practice, most people fall on a dimensional (spectrum) of mood disorders</a:t>
            </a:r>
          </a:p>
          <a:p>
            <a:pPr lvl="1"/>
            <a:r>
              <a:rPr lang="en-US" dirty="0"/>
              <a:t>e.g., treatment response (antidepressant vs. mood stabilizing agent) and</a:t>
            </a:r>
            <a:br>
              <a:rPr lang="en-US" dirty="0"/>
            </a:br>
            <a:r>
              <a:rPr lang="en-US" dirty="0"/>
              <a:t>links with family history of bipolar disorder</a:t>
            </a:r>
            <a:endParaRPr lang="en-US" strike="sngStrike" dirty="0"/>
          </a:p>
          <a:p>
            <a:endParaRPr lang="en-US" sz="2000" dirty="0"/>
          </a:p>
        </p:txBody>
      </p:sp>
      <p:sp>
        <p:nvSpPr>
          <p:cNvPr id="79" name="Arrow: Left 78">
            <a:extLst>
              <a:ext uri="{FF2B5EF4-FFF2-40B4-BE49-F238E27FC236}">
                <a16:creationId xmlns:a16="http://schemas.microsoft.com/office/drawing/2014/main" id="{9825C864-ED1F-4058-ABFD-01460C29017E}"/>
              </a:ext>
            </a:extLst>
          </p:cNvPr>
          <p:cNvSpPr/>
          <p:nvPr/>
        </p:nvSpPr>
        <p:spPr>
          <a:xfrm rot="10800000">
            <a:off x="4187480" y="3954511"/>
            <a:ext cx="806419" cy="225166"/>
          </a:xfrm>
          <a:prstGeom prst="leftArrow">
            <a:avLst/>
          </a:prstGeom>
          <a:solidFill>
            <a:srgbClr val="00B0F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2561D6E3-2F5A-49FE-A5FD-0A6EE14C68C3}"/>
              </a:ext>
            </a:extLst>
          </p:cNvPr>
          <p:cNvSpPr txBox="1"/>
          <p:nvPr/>
        </p:nvSpPr>
        <p:spPr>
          <a:xfrm>
            <a:off x="4993899" y="3603104"/>
            <a:ext cx="3104706" cy="769441"/>
          </a:xfrm>
          <a:prstGeom prst="rect">
            <a:avLst/>
          </a:prstGeom>
          <a:noFill/>
        </p:spPr>
        <p:txBody>
          <a:bodyPr wrap="square" rtlCol="0">
            <a:spAutoFit/>
          </a:bodyPr>
          <a:lstStyle/>
          <a:p>
            <a:r>
              <a:rPr lang="en-US" sz="2200" dirty="0">
                <a:latin typeface="+mj-lt"/>
                <a:cs typeface="Calibri" panose="020F0502020204030204" pitchFamily="34" charset="0"/>
              </a:rPr>
              <a:t>DSM-5-TR Major Depressive Disorder</a:t>
            </a:r>
          </a:p>
        </p:txBody>
      </p:sp>
      <p:sp>
        <p:nvSpPr>
          <p:cNvPr id="4" name="TextBox 3">
            <a:extLst>
              <a:ext uri="{FF2B5EF4-FFF2-40B4-BE49-F238E27FC236}">
                <a16:creationId xmlns:a16="http://schemas.microsoft.com/office/drawing/2014/main" id="{1653EAC5-199E-BC0F-3613-5C28AFA87BA7}"/>
              </a:ext>
            </a:extLst>
          </p:cNvPr>
          <p:cNvSpPr txBox="1"/>
          <p:nvPr/>
        </p:nvSpPr>
        <p:spPr>
          <a:xfrm>
            <a:off x="1901103" y="1137702"/>
            <a:ext cx="1441420" cy="923330"/>
          </a:xfrm>
          <a:prstGeom prst="rect">
            <a:avLst/>
          </a:prstGeom>
          <a:noFill/>
        </p:spPr>
        <p:txBody>
          <a:bodyPr wrap="none" rtlCol="0">
            <a:spAutoFit/>
          </a:bodyPr>
          <a:lstStyle/>
          <a:p>
            <a:pPr algn="ctr"/>
            <a:r>
              <a:rPr lang="en-US" sz="1800" b="1" dirty="0">
                <a:latin typeface="Arial" panose="020B0604020202020204" pitchFamily="34" charset="0"/>
                <a:cs typeface="Arial" panose="020B0604020202020204" pitchFamily="34" charset="0"/>
              </a:rPr>
              <a:t>DSM-5-TR</a:t>
            </a:r>
          </a:p>
          <a:p>
            <a:pPr algn="ctr"/>
            <a:r>
              <a:rPr lang="en-US" sz="1800" b="1" dirty="0">
                <a:latin typeface="Arial" panose="020B0604020202020204" pitchFamily="34" charset="0"/>
                <a:cs typeface="Arial" panose="020B0604020202020204" pitchFamily="34" charset="0"/>
              </a:rPr>
              <a:t>Bipolar</a:t>
            </a:r>
          </a:p>
          <a:p>
            <a:pPr algn="ctr"/>
            <a:r>
              <a:rPr lang="en-US" sz="1800" b="1" dirty="0">
                <a:latin typeface="Arial" panose="020B0604020202020204" pitchFamily="34" charset="0"/>
                <a:cs typeface="Arial" panose="020B0604020202020204" pitchFamily="34" charset="0"/>
              </a:rPr>
              <a:t>Depression</a:t>
            </a:r>
          </a:p>
        </p:txBody>
      </p:sp>
      <p:sp>
        <p:nvSpPr>
          <p:cNvPr id="5" name="TextBox 4">
            <a:extLst>
              <a:ext uri="{FF2B5EF4-FFF2-40B4-BE49-F238E27FC236}">
                <a16:creationId xmlns:a16="http://schemas.microsoft.com/office/drawing/2014/main" id="{CCC8D28D-0295-1322-A851-13803732A809}"/>
              </a:ext>
            </a:extLst>
          </p:cNvPr>
          <p:cNvSpPr txBox="1"/>
          <p:nvPr/>
        </p:nvSpPr>
        <p:spPr>
          <a:xfrm>
            <a:off x="8793889" y="1132837"/>
            <a:ext cx="1287532" cy="923330"/>
          </a:xfrm>
          <a:prstGeom prst="rect">
            <a:avLst/>
          </a:prstGeom>
          <a:noFill/>
        </p:spPr>
        <p:txBody>
          <a:bodyPr wrap="none" rtlCol="0">
            <a:spAutoFit/>
          </a:bodyPr>
          <a:lstStyle/>
          <a:p>
            <a:pPr algn="ctr"/>
            <a:r>
              <a:rPr lang="en-US" sz="1800" b="1" dirty="0">
                <a:latin typeface="Arial" panose="020B0604020202020204" pitchFamily="34" charset="0"/>
                <a:cs typeface="Arial" panose="020B0604020202020204" pitchFamily="34" charset="0"/>
              </a:rPr>
              <a:t>DSM-5-TR</a:t>
            </a:r>
          </a:p>
          <a:p>
            <a:pPr algn="ctr"/>
            <a:r>
              <a:rPr lang="en-US" sz="1800" b="1" dirty="0">
                <a:latin typeface="Arial" panose="020B0604020202020204" pitchFamily="34" charset="0"/>
                <a:cs typeface="Arial" panose="020B0604020202020204" pitchFamily="34" charset="0"/>
              </a:rPr>
              <a:t>Bipolar</a:t>
            </a:r>
          </a:p>
          <a:p>
            <a:pPr algn="ctr"/>
            <a:r>
              <a:rPr lang="en-US" sz="1800" b="1" dirty="0">
                <a:latin typeface="Arial" panose="020B0604020202020204" pitchFamily="34" charset="0"/>
                <a:cs typeface="Arial" panose="020B0604020202020204" pitchFamily="34" charset="0"/>
              </a:rPr>
              <a:t>Mania</a:t>
            </a:r>
          </a:p>
        </p:txBody>
      </p:sp>
      <p:sp>
        <p:nvSpPr>
          <p:cNvPr id="6" name="Footer Placeholder 5">
            <a:extLst>
              <a:ext uri="{FF2B5EF4-FFF2-40B4-BE49-F238E27FC236}">
                <a16:creationId xmlns:a16="http://schemas.microsoft.com/office/drawing/2014/main" id="{36C330B4-26A7-FEB9-C0DE-38EE60C98EB2}"/>
              </a:ext>
            </a:extLst>
          </p:cNvPr>
          <p:cNvSpPr>
            <a:spLocks noGrp="1"/>
          </p:cNvSpPr>
          <p:nvPr>
            <p:ph type="ftr" sz="quarter" idx="3"/>
          </p:nvPr>
        </p:nvSpPr>
        <p:spPr/>
        <p:txBody>
          <a:bodyPr/>
          <a:lstStyle/>
          <a:p>
            <a:r>
              <a:rPr lang="en-US" dirty="0"/>
              <a:t>Stahl SM. Stahl's Essential Psychopharmacology, 5th ed; 2021.</a:t>
            </a:r>
          </a:p>
        </p:txBody>
      </p:sp>
    </p:spTree>
    <p:extLst>
      <p:ext uri="{BB962C8B-B14F-4D97-AF65-F5344CB8AC3E}">
        <p14:creationId xmlns:p14="http://schemas.microsoft.com/office/powerpoint/2010/main" val="514926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A11E-55F0-49F5-99B0-CEF2FB68EC19}"/>
              </a:ext>
            </a:extLst>
          </p:cNvPr>
          <p:cNvSpPr>
            <a:spLocks noGrp="1"/>
          </p:cNvSpPr>
          <p:nvPr>
            <p:ph type="title"/>
          </p:nvPr>
        </p:nvSpPr>
        <p:spPr/>
        <p:txBody>
          <a:bodyPr/>
          <a:lstStyle/>
          <a:p>
            <a:r>
              <a:rPr lang="en-US"/>
              <a:t>Probabilistic Approach to Diagnosis</a:t>
            </a:r>
            <a:endParaRPr lang="en-CA"/>
          </a:p>
        </p:txBody>
      </p:sp>
      <p:graphicFrame>
        <p:nvGraphicFramePr>
          <p:cNvPr id="14" name="Diagram 13">
            <a:extLst>
              <a:ext uri="{FF2B5EF4-FFF2-40B4-BE49-F238E27FC236}">
                <a16:creationId xmlns:a16="http://schemas.microsoft.com/office/drawing/2014/main" id="{01827304-8CB2-4E5B-8E82-86AEB4CE9D25}"/>
              </a:ext>
            </a:extLst>
          </p:cNvPr>
          <p:cNvGraphicFramePr/>
          <p:nvPr>
            <p:extLst>
              <p:ext uri="{D42A27DB-BD31-4B8C-83A1-F6EECF244321}">
                <p14:modId xmlns:p14="http://schemas.microsoft.com/office/powerpoint/2010/main" val="2080097997"/>
              </p:ext>
            </p:extLst>
          </p:nvPr>
        </p:nvGraphicFramePr>
        <p:xfrm>
          <a:off x="2000250" y="2734776"/>
          <a:ext cx="8229600" cy="3608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9681189A-7B86-437A-A512-887D8F9CEFE6}"/>
              </a:ext>
            </a:extLst>
          </p:cNvPr>
          <p:cNvSpPr/>
          <p:nvPr/>
        </p:nvSpPr>
        <p:spPr>
          <a:xfrm>
            <a:off x="596900" y="3069943"/>
            <a:ext cx="1524000" cy="1030225"/>
          </a:xfrm>
          <a:prstGeom prst="rect">
            <a:avLst/>
          </a:prstGeom>
          <a:solidFill>
            <a:schemeClr val="accent4"/>
          </a:solidFill>
          <a:ln>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Unipolar </a:t>
            </a:r>
          </a:p>
        </p:txBody>
      </p:sp>
      <p:sp>
        <p:nvSpPr>
          <p:cNvPr id="16" name="Rectangle 15">
            <a:extLst>
              <a:ext uri="{FF2B5EF4-FFF2-40B4-BE49-F238E27FC236}">
                <a16:creationId xmlns:a16="http://schemas.microsoft.com/office/drawing/2014/main" id="{09D13A02-964E-412D-B094-536BDFFB4490}"/>
              </a:ext>
            </a:extLst>
          </p:cNvPr>
          <p:cNvSpPr/>
          <p:nvPr/>
        </p:nvSpPr>
        <p:spPr>
          <a:xfrm>
            <a:off x="10144125" y="3069943"/>
            <a:ext cx="1524000" cy="1030225"/>
          </a:xfrm>
          <a:prstGeom prst="rect">
            <a:avLst/>
          </a:prstGeom>
          <a:solidFill>
            <a:schemeClr val="accent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Bipolar</a:t>
            </a:r>
          </a:p>
        </p:txBody>
      </p:sp>
      <p:sp>
        <p:nvSpPr>
          <p:cNvPr id="8" name="TextBox 7">
            <a:extLst>
              <a:ext uri="{FF2B5EF4-FFF2-40B4-BE49-F238E27FC236}">
                <a16:creationId xmlns:a16="http://schemas.microsoft.com/office/drawing/2014/main" id="{CFBF4290-E4CE-1910-59B9-73AA18D8CD1A}"/>
              </a:ext>
            </a:extLst>
          </p:cNvPr>
          <p:cNvSpPr txBox="1"/>
          <p:nvPr/>
        </p:nvSpPr>
        <p:spPr>
          <a:xfrm>
            <a:off x="11648261" y="6488668"/>
            <a:ext cx="543739" cy="369332"/>
          </a:xfrm>
          <a:prstGeom prst="rect">
            <a:avLst/>
          </a:prstGeom>
          <a:noFill/>
        </p:spPr>
        <p:txBody>
          <a:bodyPr wrap="none" rtlCol="0">
            <a:spAutoFit/>
          </a:bodyPr>
          <a:lstStyle/>
          <a:p>
            <a:r>
              <a:rPr lang="en-US">
                <a:solidFill>
                  <a:schemeClr val="bg1"/>
                </a:solidFill>
              </a:rPr>
              <a:t>RM</a:t>
            </a:r>
          </a:p>
        </p:txBody>
      </p:sp>
      <p:sp>
        <p:nvSpPr>
          <p:cNvPr id="7" name="Footer Placeholder 6">
            <a:extLst>
              <a:ext uri="{FF2B5EF4-FFF2-40B4-BE49-F238E27FC236}">
                <a16:creationId xmlns:a16="http://schemas.microsoft.com/office/drawing/2014/main" id="{1F86F27C-37A8-AF6E-D788-4362B2BEC8C7}"/>
              </a:ext>
            </a:extLst>
          </p:cNvPr>
          <p:cNvSpPr>
            <a:spLocks noGrp="1"/>
          </p:cNvSpPr>
          <p:nvPr>
            <p:ph type="ftr" sz="quarter" idx="3"/>
          </p:nvPr>
        </p:nvSpPr>
        <p:spPr/>
        <p:txBody>
          <a:bodyPr/>
          <a:lstStyle/>
          <a:p>
            <a:r>
              <a:rPr lang="da-DK" dirty="0"/>
              <a:t>McIntyre RS et al. </a:t>
            </a:r>
            <a:r>
              <a:rPr lang="da-DK" i="1" dirty="0"/>
              <a:t>Lancet</a:t>
            </a:r>
            <a:r>
              <a:rPr lang="da-DK" dirty="0"/>
              <a:t> 2020;396(10265):1841-56.</a:t>
            </a:r>
          </a:p>
        </p:txBody>
      </p:sp>
      <p:sp>
        <p:nvSpPr>
          <p:cNvPr id="4" name="Content Placeholder 3">
            <a:extLst>
              <a:ext uri="{FF2B5EF4-FFF2-40B4-BE49-F238E27FC236}">
                <a16:creationId xmlns:a16="http://schemas.microsoft.com/office/drawing/2014/main" id="{708D0B08-B3B1-2DC0-B2E3-3147DF57F58F}"/>
              </a:ext>
            </a:extLst>
          </p:cNvPr>
          <p:cNvSpPr>
            <a:spLocks noGrp="1"/>
          </p:cNvSpPr>
          <p:nvPr>
            <p:ph idx="1"/>
          </p:nvPr>
        </p:nvSpPr>
        <p:spPr>
          <a:xfrm>
            <a:off x="609600" y="1337232"/>
            <a:ext cx="10744200" cy="4722477"/>
          </a:xfrm>
        </p:spPr>
        <p:txBody>
          <a:bodyPr>
            <a:normAutofit/>
          </a:bodyPr>
          <a:lstStyle/>
          <a:p>
            <a:pPr marL="0" indent="0">
              <a:lnSpc>
                <a:spcPct val="100000"/>
              </a:lnSpc>
              <a:spcAft>
                <a:spcPts val="0"/>
              </a:spcAft>
              <a:buNone/>
            </a:pPr>
            <a:r>
              <a:rPr lang="en-US" sz="1600" b="1" dirty="0">
                <a:solidFill>
                  <a:schemeClr val="tx1"/>
                </a:solidFill>
              </a:rPr>
              <a:t>A ‘probabilistic’ approach may help identify patients who are more likely to have bipolar mood disorders</a:t>
            </a:r>
          </a:p>
          <a:p>
            <a:pPr>
              <a:lnSpc>
                <a:spcPct val="100000"/>
              </a:lnSpc>
              <a:spcAft>
                <a:spcPts val="0"/>
              </a:spcAft>
              <a:buFont typeface="Arial" panose="020B0604020202020204" pitchFamily="34" charset="0"/>
              <a:buChar char="•"/>
            </a:pPr>
            <a:r>
              <a:rPr lang="en-US" sz="1600" dirty="0">
                <a:solidFill>
                  <a:schemeClr val="tx1"/>
                </a:solidFill>
              </a:rPr>
              <a:t>Many factors are more common in bipolar than in unipolar depression</a:t>
            </a:r>
          </a:p>
          <a:p>
            <a:pPr>
              <a:lnSpc>
                <a:spcPct val="100000"/>
              </a:lnSpc>
              <a:spcAft>
                <a:spcPts val="0"/>
              </a:spcAft>
              <a:buFont typeface="Arial" panose="020B0604020202020204" pitchFamily="34" charset="0"/>
              <a:buChar char="•"/>
            </a:pPr>
            <a:r>
              <a:rPr lang="en-US" sz="1600" dirty="0">
                <a:solidFill>
                  <a:schemeClr val="tx1"/>
                </a:solidFill>
              </a:rPr>
              <a:t>The presence of any of these probabilistic factors is not necessarily indicative of mixed states, but accumulation of these factors should alert clinicians to the possibility of MDD with mixed features</a:t>
            </a:r>
          </a:p>
          <a:p>
            <a:endParaRPr lang="en-US" sz="1600" dirty="0"/>
          </a:p>
        </p:txBody>
      </p:sp>
    </p:spTree>
    <p:extLst>
      <p:ext uri="{BB962C8B-B14F-4D97-AF65-F5344CB8AC3E}">
        <p14:creationId xmlns:p14="http://schemas.microsoft.com/office/powerpoint/2010/main" val="2117462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a:extLst>
              <a:ext uri="{FF2B5EF4-FFF2-40B4-BE49-F238E27FC236}">
                <a16:creationId xmlns:a16="http://schemas.microsoft.com/office/drawing/2014/main" id="{9E593E24-BBFB-44B6-9D4E-B564D26A272C}"/>
              </a:ext>
            </a:extLst>
          </p:cNvPr>
          <p:cNvGraphicFramePr>
            <a:graphicFrameLocks/>
          </p:cNvGraphicFramePr>
          <p:nvPr>
            <p:extLst>
              <p:ext uri="{D42A27DB-BD31-4B8C-83A1-F6EECF244321}">
                <p14:modId xmlns:p14="http://schemas.microsoft.com/office/powerpoint/2010/main" val="2124773477"/>
              </p:ext>
            </p:extLst>
          </p:nvPr>
        </p:nvGraphicFramePr>
        <p:xfrm>
          <a:off x="1496579" y="1264795"/>
          <a:ext cx="9201151" cy="5060951"/>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id="{D3D27735-20C9-48BC-83F1-3434E603429D}"/>
              </a:ext>
            </a:extLst>
          </p:cNvPr>
          <p:cNvSpPr>
            <a:spLocks noGrp="1"/>
          </p:cNvSpPr>
          <p:nvPr>
            <p:ph type="title"/>
          </p:nvPr>
        </p:nvSpPr>
        <p:spPr/>
        <p:txBody>
          <a:bodyPr/>
          <a:lstStyle/>
          <a:p>
            <a:r>
              <a:rPr lang="en-US">
                <a:sym typeface="Arial" charset="0"/>
              </a:rPr>
              <a:t>Mood State at Presentation Across the Life Cycle</a:t>
            </a:r>
            <a:endParaRPr lang="en-US"/>
          </a:p>
        </p:txBody>
      </p:sp>
      <p:sp>
        <p:nvSpPr>
          <p:cNvPr id="13" name="Date Placeholder 3">
            <a:extLst>
              <a:ext uri="{FF2B5EF4-FFF2-40B4-BE49-F238E27FC236}">
                <a16:creationId xmlns:a16="http://schemas.microsoft.com/office/drawing/2014/main" id="{6321E5F9-E35A-446B-9F98-7A8BF6DCE299}"/>
              </a:ext>
            </a:extLst>
          </p:cNvPr>
          <p:cNvSpPr txBox="1">
            <a:spLocks/>
          </p:cNvSpPr>
          <p:nvPr/>
        </p:nvSpPr>
        <p:spPr>
          <a:xfrm>
            <a:off x="661096" y="5850815"/>
            <a:ext cx="925707" cy="383182"/>
          </a:xfrm>
          <a:prstGeom prst="rect">
            <a:avLst/>
          </a:prstGeom>
        </p:spPr>
        <p:txBody>
          <a:bodyPr vert="horz" wrap="square" lIns="91440" tIns="45720" rIns="91440" bIns="182880" rtlCol="0" anchor="b" anchorCtr="0">
            <a:spAutoFit/>
          </a:bodyP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300"/>
              </a:spcBef>
              <a:defRPr/>
            </a:pPr>
            <a:r>
              <a:rPr lang="en-US" sz="1100">
                <a:solidFill>
                  <a:schemeClr val="tx1">
                    <a:lumMod val="75000"/>
                  </a:schemeClr>
                </a:solidFill>
              </a:rPr>
              <a:t>N=889</a:t>
            </a:r>
          </a:p>
        </p:txBody>
      </p:sp>
      <p:sp>
        <p:nvSpPr>
          <p:cNvPr id="4" name="Footer Placeholder 3">
            <a:extLst>
              <a:ext uri="{FF2B5EF4-FFF2-40B4-BE49-F238E27FC236}">
                <a16:creationId xmlns:a16="http://schemas.microsoft.com/office/drawing/2014/main" id="{2CC2B4B7-9E7F-D88F-DD1C-A6216E57D0C6}"/>
              </a:ext>
            </a:extLst>
          </p:cNvPr>
          <p:cNvSpPr>
            <a:spLocks noGrp="1"/>
          </p:cNvSpPr>
          <p:nvPr>
            <p:ph type="ftr" sz="quarter" idx="3"/>
          </p:nvPr>
        </p:nvSpPr>
        <p:spPr/>
        <p:txBody>
          <a:bodyPr/>
          <a:lstStyle/>
          <a:p>
            <a:r>
              <a:rPr lang="en-US" dirty="0"/>
              <a:t>Kraepelin E. </a:t>
            </a:r>
            <a:r>
              <a:rPr lang="en-US" i="1" dirty="0"/>
              <a:t>Manic-depressive insanity and paranoia. </a:t>
            </a:r>
            <a:r>
              <a:rPr lang="en-US" dirty="0"/>
              <a:t>Edinburgh: </a:t>
            </a:r>
            <a:r>
              <a:rPr lang="en-US" dirty="0" err="1"/>
              <a:t>E&amp;S</a:t>
            </a:r>
            <a:r>
              <a:rPr lang="en-US" dirty="0"/>
              <a:t> Livingstone; 1921:169.</a:t>
            </a:r>
          </a:p>
        </p:txBody>
      </p:sp>
    </p:spTree>
    <p:extLst>
      <p:ext uri="{BB962C8B-B14F-4D97-AF65-F5344CB8AC3E}">
        <p14:creationId xmlns:p14="http://schemas.microsoft.com/office/powerpoint/2010/main" val="1417434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65833-181D-4BED-80AE-B9EC1E6A2CDD}"/>
              </a:ext>
            </a:extLst>
          </p:cNvPr>
          <p:cNvSpPr>
            <a:spLocks noGrp="1"/>
          </p:cNvSpPr>
          <p:nvPr>
            <p:ph type="title"/>
          </p:nvPr>
        </p:nvSpPr>
        <p:spPr/>
        <p:txBody>
          <a:bodyPr>
            <a:normAutofit/>
          </a:bodyPr>
          <a:lstStyle/>
          <a:p>
            <a:r>
              <a:rPr lang="en-US" sz="2800" dirty="0"/>
              <a:t>Bipolar Spectrum-Based First-Line Monotherapy Treatment Recommendations</a:t>
            </a:r>
          </a:p>
        </p:txBody>
      </p:sp>
      <p:sp>
        <p:nvSpPr>
          <p:cNvPr id="21" name="Rectangle 20"/>
          <p:cNvSpPr/>
          <p:nvPr/>
        </p:nvSpPr>
        <p:spPr>
          <a:xfrm>
            <a:off x="148281" y="1257852"/>
            <a:ext cx="11925083" cy="1298497"/>
          </a:xfrm>
          <a:prstGeom prst="rect">
            <a:avLst/>
          </a:prstGeom>
          <a:gradFill flip="none" rotWithShape="1">
            <a:gsLst>
              <a:gs pos="62683">
                <a:srgbClr val="9966FF"/>
              </a:gs>
              <a:gs pos="39544">
                <a:srgbClr val="CC66FF"/>
              </a:gs>
              <a:gs pos="0">
                <a:srgbClr val="FF0000"/>
              </a:gs>
              <a:gs pos="21000">
                <a:srgbClr val="FF3399"/>
              </a:gs>
              <a:gs pos="82000">
                <a:srgbClr val="66CCFF"/>
              </a:gs>
              <a:gs pos="100000">
                <a:srgbClr val="0070C0"/>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400" kern="0">
              <a:solidFill>
                <a:srgbClr val="000000"/>
              </a:solidFill>
            </a:endParaRPr>
          </a:p>
        </p:txBody>
      </p:sp>
      <p:sp>
        <p:nvSpPr>
          <p:cNvPr id="22" name="TextBox 21"/>
          <p:cNvSpPr txBox="1"/>
          <p:nvPr/>
        </p:nvSpPr>
        <p:spPr>
          <a:xfrm>
            <a:off x="161343" y="1257852"/>
            <a:ext cx="1612130" cy="307777"/>
          </a:xfrm>
          <a:prstGeom prst="rect">
            <a:avLst/>
          </a:prstGeom>
          <a:noFill/>
        </p:spPr>
        <p:txBody>
          <a:bodyPr wrap="square" rtlCol="0">
            <a:spAutoFit/>
          </a:bodyPr>
          <a:lstStyle/>
          <a:p>
            <a:pPr defTabSz="914400">
              <a:defRPr/>
            </a:pPr>
            <a:r>
              <a:rPr lang="en-US" sz="1400" b="1" kern="0">
                <a:solidFill>
                  <a:srgbClr val="000000"/>
                </a:solidFill>
              </a:rPr>
              <a:t>Depression</a:t>
            </a:r>
          </a:p>
        </p:txBody>
      </p:sp>
      <p:sp>
        <p:nvSpPr>
          <p:cNvPr id="24" name="TextBox 23"/>
          <p:cNvSpPr txBox="1"/>
          <p:nvPr/>
        </p:nvSpPr>
        <p:spPr>
          <a:xfrm>
            <a:off x="5457907" y="1268014"/>
            <a:ext cx="1342345" cy="523220"/>
          </a:xfrm>
          <a:prstGeom prst="rect">
            <a:avLst/>
          </a:prstGeom>
          <a:noFill/>
        </p:spPr>
        <p:txBody>
          <a:bodyPr wrap="square" rtlCol="0">
            <a:spAutoFit/>
          </a:bodyPr>
          <a:lstStyle/>
          <a:p>
            <a:pPr algn="ctr" defTabSz="914400">
              <a:defRPr/>
            </a:pPr>
            <a:r>
              <a:rPr lang="en-US" sz="1400" b="1" kern="0">
                <a:solidFill>
                  <a:srgbClr val="000000"/>
                </a:solidFill>
              </a:rPr>
              <a:t>Mixed</a:t>
            </a:r>
          </a:p>
          <a:p>
            <a:pPr algn="ctr" defTabSz="914400">
              <a:defRPr/>
            </a:pPr>
            <a:r>
              <a:rPr lang="en-US" sz="1400" b="1" kern="0">
                <a:solidFill>
                  <a:srgbClr val="000000"/>
                </a:solidFill>
              </a:rPr>
              <a:t>states</a:t>
            </a:r>
          </a:p>
        </p:txBody>
      </p:sp>
      <p:sp>
        <p:nvSpPr>
          <p:cNvPr id="25" name="TextBox 24"/>
          <p:cNvSpPr txBox="1"/>
          <p:nvPr/>
        </p:nvSpPr>
        <p:spPr>
          <a:xfrm>
            <a:off x="7584345" y="1257851"/>
            <a:ext cx="3486489" cy="523220"/>
          </a:xfrm>
          <a:prstGeom prst="rect">
            <a:avLst/>
          </a:prstGeom>
          <a:noFill/>
        </p:spPr>
        <p:txBody>
          <a:bodyPr wrap="square" rtlCol="0">
            <a:spAutoFit/>
          </a:bodyPr>
          <a:lstStyle/>
          <a:p>
            <a:pPr algn="ctr" defTabSz="914400">
              <a:defRPr/>
            </a:pPr>
            <a:r>
              <a:rPr lang="en-US" sz="1400" b="1" kern="0">
                <a:solidFill>
                  <a:srgbClr val="000000"/>
                </a:solidFill>
              </a:rPr>
              <a:t>Mania with </a:t>
            </a:r>
          </a:p>
          <a:p>
            <a:pPr algn="ctr" defTabSz="914400">
              <a:defRPr/>
            </a:pPr>
            <a:r>
              <a:rPr lang="en-US" sz="1400" b="1" kern="0">
                <a:solidFill>
                  <a:srgbClr val="000000"/>
                </a:solidFill>
              </a:rPr>
              <a:t>subsyndromal depression</a:t>
            </a:r>
          </a:p>
        </p:txBody>
      </p:sp>
      <p:sp>
        <p:nvSpPr>
          <p:cNvPr id="26" name="TextBox 25"/>
          <p:cNvSpPr txBox="1"/>
          <p:nvPr/>
        </p:nvSpPr>
        <p:spPr>
          <a:xfrm>
            <a:off x="1540585" y="1257851"/>
            <a:ext cx="3317766" cy="523220"/>
          </a:xfrm>
          <a:prstGeom prst="rect">
            <a:avLst/>
          </a:prstGeom>
          <a:noFill/>
        </p:spPr>
        <p:txBody>
          <a:bodyPr wrap="square" rtlCol="0">
            <a:spAutoFit/>
          </a:bodyPr>
          <a:lstStyle/>
          <a:p>
            <a:pPr algn="ctr" defTabSz="914400">
              <a:defRPr/>
            </a:pPr>
            <a:r>
              <a:rPr lang="en-US" sz="1400" b="1" kern="0">
                <a:solidFill>
                  <a:srgbClr val="000000"/>
                </a:solidFill>
              </a:rPr>
              <a:t>Depression with </a:t>
            </a:r>
          </a:p>
          <a:p>
            <a:pPr algn="ctr" defTabSz="914400">
              <a:defRPr/>
            </a:pPr>
            <a:r>
              <a:rPr lang="en-US" sz="1400" b="1" kern="0">
                <a:solidFill>
                  <a:srgbClr val="000000"/>
                </a:solidFill>
              </a:rPr>
              <a:t>subsyndromal mania</a:t>
            </a:r>
          </a:p>
        </p:txBody>
      </p:sp>
      <p:grpSp>
        <p:nvGrpSpPr>
          <p:cNvPr id="27" name="Group 26"/>
          <p:cNvGrpSpPr/>
          <p:nvPr/>
        </p:nvGrpSpPr>
        <p:grpSpPr>
          <a:xfrm>
            <a:off x="174556" y="1781809"/>
            <a:ext cx="5933955" cy="751562"/>
            <a:chOff x="225954" y="3495758"/>
            <a:chExt cx="4365320" cy="751562"/>
          </a:xfrm>
        </p:grpSpPr>
        <p:sp>
          <p:nvSpPr>
            <p:cNvPr id="28" name="Striped Right Arrow 27"/>
            <p:cNvSpPr/>
            <p:nvPr/>
          </p:nvSpPr>
          <p:spPr>
            <a:xfrm>
              <a:off x="225954" y="3495758"/>
              <a:ext cx="4365320" cy="751562"/>
            </a:xfrm>
            <a:prstGeom prst="stripedRightArrow">
              <a:avLst>
                <a:gd name="adj1" fmla="val 46667"/>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400" kern="0">
                <a:solidFill>
                  <a:srgbClr val="000000"/>
                </a:solidFill>
              </a:endParaRPr>
            </a:p>
          </p:txBody>
        </p:sp>
        <p:sp>
          <p:nvSpPr>
            <p:cNvPr id="31" name="TextBox 30"/>
            <p:cNvSpPr txBox="1"/>
            <p:nvPr/>
          </p:nvSpPr>
          <p:spPr>
            <a:xfrm>
              <a:off x="508342" y="3704710"/>
              <a:ext cx="3318912" cy="307777"/>
            </a:xfrm>
            <a:prstGeom prst="rect">
              <a:avLst/>
            </a:prstGeom>
            <a:noFill/>
          </p:spPr>
          <p:txBody>
            <a:bodyPr wrap="none" rtlCol="0">
              <a:spAutoFit/>
            </a:bodyPr>
            <a:lstStyle/>
            <a:p>
              <a:pPr defTabSz="914400">
                <a:defRPr/>
              </a:pPr>
              <a:r>
                <a:rPr lang="en-US" sz="1400" i="1" kern="0">
                  <a:solidFill>
                    <a:srgbClr val="000000"/>
                  </a:solidFill>
                </a:rPr>
                <a:t>Increasing #/severity of manic symptoms</a:t>
              </a:r>
            </a:p>
          </p:txBody>
        </p:sp>
      </p:grpSp>
      <p:cxnSp>
        <p:nvCxnSpPr>
          <p:cNvPr id="32" name="Straight Connector 31"/>
          <p:cNvCxnSpPr>
            <a:stCxn id="21" idx="2"/>
          </p:cNvCxnSpPr>
          <p:nvPr/>
        </p:nvCxnSpPr>
        <p:spPr>
          <a:xfrm flipH="1" flipV="1">
            <a:off x="6097261" y="1867453"/>
            <a:ext cx="13562" cy="688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6108511" y="1783897"/>
            <a:ext cx="5939331" cy="751562"/>
            <a:chOff x="4624668" y="3497846"/>
            <a:chExt cx="4331927" cy="751562"/>
          </a:xfrm>
        </p:grpSpPr>
        <p:sp>
          <p:nvSpPr>
            <p:cNvPr id="34" name="Striped Right Arrow 33"/>
            <p:cNvSpPr/>
            <p:nvPr/>
          </p:nvSpPr>
          <p:spPr>
            <a:xfrm flipH="1">
              <a:off x="4624668" y="3497846"/>
              <a:ext cx="4331927" cy="751562"/>
            </a:xfrm>
            <a:prstGeom prst="strip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400" kern="0">
                <a:solidFill>
                  <a:srgbClr val="000000"/>
                </a:solidFill>
              </a:endParaRPr>
            </a:p>
          </p:txBody>
        </p:sp>
        <p:sp>
          <p:nvSpPr>
            <p:cNvPr id="35" name="TextBox 34"/>
            <p:cNvSpPr txBox="1"/>
            <p:nvPr/>
          </p:nvSpPr>
          <p:spPr>
            <a:xfrm>
              <a:off x="4994738" y="3706798"/>
              <a:ext cx="3695602" cy="307777"/>
            </a:xfrm>
            <a:prstGeom prst="rect">
              <a:avLst/>
            </a:prstGeom>
            <a:noFill/>
          </p:spPr>
          <p:txBody>
            <a:bodyPr wrap="none" rtlCol="0">
              <a:spAutoFit/>
            </a:bodyPr>
            <a:lstStyle/>
            <a:p>
              <a:pPr defTabSz="914400">
                <a:defRPr/>
              </a:pPr>
              <a:r>
                <a:rPr lang="en-US" sz="1400" i="1" kern="0">
                  <a:solidFill>
                    <a:srgbClr val="000000"/>
                  </a:solidFill>
                </a:rPr>
                <a:t>Increasing #/severity of depressive symptoms</a:t>
              </a:r>
            </a:p>
          </p:txBody>
        </p:sp>
      </p:grpSp>
      <p:sp>
        <p:nvSpPr>
          <p:cNvPr id="36" name="TextBox 35"/>
          <p:cNvSpPr txBox="1"/>
          <p:nvPr/>
        </p:nvSpPr>
        <p:spPr>
          <a:xfrm>
            <a:off x="10914005" y="1257852"/>
            <a:ext cx="1142387" cy="307777"/>
          </a:xfrm>
          <a:prstGeom prst="rect">
            <a:avLst/>
          </a:prstGeom>
          <a:noFill/>
        </p:spPr>
        <p:txBody>
          <a:bodyPr wrap="square" rtlCol="0">
            <a:spAutoFit/>
          </a:bodyPr>
          <a:lstStyle/>
          <a:p>
            <a:pPr algn="r" defTabSz="914400">
              <a:defRPr/>
            </a:pPr>
            <a:r>
              <a:rPr lang="en-US" sz="1400" b="1" kern="0">
                <a:solidFill>
                  <a:srgbClr val="000000"/>
                </a:solidFill>
              </a:rPr>
              <a:t>Mania</a:t>
            </a:r>
          </a:p>
        </p:txBody>
      </p:sp>
      <p:sp>
        <p:nvSpPr>
          <p:cNvPr id="3" name="Footer Placeholder 2">
            <a:extLst>
              <a:ext uri="{FF2B5EF4-FFF2-40B4-BE49-F238E27FC236}">
                <a16:creationId xmlns:a16="http://schemas.microsoft.com/office/drawing/2014/main" id="{D8526C93-DC65-0C0A-E812-6311C9D58CB9}"/>
              </a:ext>
            </a:extLst>
          </p:cNvPr>
          <p:cNvSpPr>
            <a:spLocks noGrp="1"/>
          </p:cNvSpPr>
          <p:nvPr>
            <p:ph type="ftr" sz="quarter" idx="3"/>
          </p:nvPr>
        </p:nvSpPr>
        <p:spPr/>
        <p:txBody>
          <a:bodyPr/>
          <a:lstStyle/>
          <a:p>
            <a:r>
              <a:rPr lang="fr-FR" dirty="0"/>
              <a:t>Stahl et al. </a:t>
            </a:r>
            <a:r>
              <a:rPr lang="fr-FR" i="1" dirty="0" err="1"/>
              <a:t>CNS</a:t>
            </a:r>
            <a:r>
              <a:rPr lang="fr-FR" i="1" dirty="0"/>
              <a:t> </a:t>
            </a:r>
            <a:r>
              <a:rPr lang="fr-FR" i="1" dirty="0" err="1"/>
              <a:t>Spectr</a:t>
            </a:r>
            <a:r>
              <a:rPr lang="fr-FR" i="1" dirty="0"/>
              <a:t>. </a:t>
            </a:r>
            <a:r>
              <a:rPr lang="fr-FR" dirty="0"/>
              <a:t>2017;22(2):203-19.</a:t>
            </a:r>
          </a:p>
        </p:txBody>
      </p:sp>
    </p:spTree>
    <p:extLst>
      <p:ext uri="{BB962C8B-B14F-4D97-AF65-F5344CB8AC3E}">
        <p14:creationId xmlns:p14="http://schemas.microsoft.com/office/powerpoint/2010/main" val="2802132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own Arrow Callout 11"/>
          <p:cNvSpPr/>
          <p:nvPr/>
        </p:nvSpPr>
        <p:spPr>
          <a:xfrm flipV="1">
            <a:off x="166813" y="2501798"/>
            <a:ext cx="610815" cy="3301940"/>
          </a:xfrm>
          <a:prstGeom prst="rtTriangle">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a:solidFill>
                <a:sysClr val="windowText" lastClr="000000"/>
              </a:solidFill>
            </a:endParaRPr>
          </a:p>
        </p:txBody>
      </p:sp>
      <p:sp>
        <p:nvSpPr>
          <p:cNvPr id="13" name="Rounded Rectangle 12"/>
          <p:cNvSpPr/>
          <p:nvPr/>
        </p:nvSpPr>
        <p:spPr>
          <a:xfrm>
            <a:off x="166814" y="5375748"/>
            <a:ext cx="1764088" cy="914400"/>
          </a:xfrm>
          <a:prstGeom prst="round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1600" b="1" kern="0">
                <a:solidFill>
                  <a:schemeClr val="bg1"/>
                </a:solidFill>
              </a:rPr>
              <a:t>Antidepressant</a:t>
            </a:r>
          </a:p>
        </p:txBody>
      </p:sp>
      <p:sp>
        <p:nvSpPr>
          <p:cNvPr id="2" name="Title 1">
            <a:extLst>
              <a:ext uri="{FF2B5EF4-FFF2-40B4-BE49-F238E27FC236}">
                <a16:creationId xmlns:a16="http://schemas.microsoft.com/office/drawing/2014/main" id="{B5965833-181D-4BED-80AE-B9EC1E6A2CDD}"/>
              </a:ext>
            </a:extLst>
          </p:cNvPr>
          <p:cNvSpPr>
            <a:spLocks noGrp="1"/>
          </p:cNvSpPr>
          <p:nvPr>
            <p:ph type="title"/>
          </p:nvPr>
        </p:nvSpPr>
        <p:spPr/>
        <p:txBody>
          <a:bodyPr>
            <a:normAutofit/>
          </a:bodyPr>
          <a:lstStyle/>
          <a:p>
            <a:r>
              <a:rPr lang="en-US" sz="2800" dirty="0"/>
              <a:t>Bipolar Spectrum-Based First-Line Monotherapy Treatment Recommendations</a:t>
            </a:r>
          </a:p>
        </p:txBody>
      </p:sp>
      <p:sp>
        <p:nvSpPr>
          <p:cNvPr id="21" name="Rectangle 20"/>
          <p:cNvSpPr/>
          <p:nvPr/>
        </p:nvSpPr>
        <p:spPr>
          <a:xfrm>
            <a:off x="148281" y="1257852"/>
            <a:ext cx="11925083" cy="1298497"/>
          </a:xfrm>
          <a:prstGeom prst="rect">
            <a:avLst/>
          </a:prstGeom>
          <a:gradFill flip="none" rotWithShape="1">
            <a:gsLst>
              <a:gs pos="62683">
                <a:srgbClr val="9966FF"/>
              </a:gs>
              <a:gs pos="39544">
                <a:srgbClr val="CC66FF"/>
              </a:gs>
              <a:gs pos="0">
                <a:srgbClr val="FF0000"/>
              </a:gs>
              <a:gs pos="21000">
                <a:srgbClr val="FF3399"/>
              </a:gs>
              <a:gs pos="82000">
                <a:srgbClr val="66CCFF"/>
              </a:gs>
              <a:gs pos="100000">
                <a:srgbClr val="0070C0"/>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400" kern="0">
              <a:solidFill>
                <a:srgbClr val="000000"/>
              </a:solidFill>
            </a:endParaRPr>
          </a:p>
        </p:txBody>
      </p:sp>
      <p:sp>
        <p:nvSpPr>
          <p:cNvPr id="22" name="TextBox 21"/>
          <p:cNvSpPr txBox="1"/>
          <p:nvPr/>
        </p:nvSpPr>
        <p:spPr>
          <a:xfrm>
            <a:off x="161343" y="1257852"/>
            <a:ext cx="1612130" cy="307777"/>
          </a:xfrm>
          <a:prstGeom prst="rect">
            <a:avLst/>
          </a:prstGeom>
          <a:noFill/>
        </p:spPr>
        <p:txBody>
          <a:bodyPr wrap="square" rtlCol="0">
            <a:spAutoFit/>
          </a:bodyPr>
          <a:lstStyle/>
          <a:p>
            <a:pPr defTabSz="914400">
              <a:defRPr/>
            </a:pPr>
            <a:r>
              <a:rPr lang="en-US" sz="1400" b="1" kern="0">
                <a:solidFill>
                  <a:srgbClr val="000000"/>
                </a:solidFill>
              </a:rPr>
              <a:t>Depression</a:t>
            </a:r>
          </a:p>
        </p:txBody>
      </p:sp>
      <p:sp>
        <p:nvSpPr>
          <p:cNvPr id="24" name="TextBox 23"/>
          <p:cNvSpPr txBox="1"/>
          <p:nvPr/>
        </p:nvSpPr>
        <p:spPr>
          <a:xfrm>
            <a:off x="5457907" y="1268014"/>
            <a:ext cx="1342345" cy="523220"/>
          </a:xfrm>
          <a:prstGeom prst="rect">
            <a:avLst/>
          </a:prstGeom>
          <a:noFill/>
        </p:spPr>
        <p:txBody>
          <a:bodyPr wrap="square" rtlCol="0">
            <a:spAutoFit/>
          </a:bodyPr>
          <a:lstStyle/>
          <a:p>
            <a:pPr algn="ctr" defTabSz="914400">
              <a:defRPr/>
            </a:pPr>
            <a:r>
              <a:rPr lang="en-US" sz="1400" b="1" kern="0">
                <a:solidFill>
                  <a:srgbClr val="000000"/>
                </a:solidFill>
              </a:rPr>
              <a:t>Mixed</a:t>
            </a:r>
          </a:p>
          <a:p>
            <a:pPr algn="ctr" defTabSz="914400">
              <a:defRPr/>
            </a:pPr>
            <a:r>
              <a:rPr lang="en-US" sz="1400" b="1" kern="0">
                <a:solidFill>
                  <a:srgbClr val="000000"/>
                </a:solidFill>
              </a:rPr>
              <a:t>states</a:t>
            </a:r>
          </a:p>
        </p:txBody>
      </p:sp>
      <p:sp>
        <p:nvSpPr>
          <p:cNvPr id="25" name="TextBox 24"/>
          <p:cNvSpPr txBox="1"/>
          <p:nvPr/>
        </p:nvSpPr>
        <p:spPr>
          <a:xfrm>
            <a:off x="7584345" y="1257851"/>
            <a:ext cx="3486489" cy="523220"/>
          </a:xfrm>
          <a:prstGeom prst="rect">
            <a:avLst/>
          </a:prstGeom>
          <a:noFill/>
        </p:spPr>
        <p:txBody>
          <a:bodyPr wrap="square" rtlCol="0">
            <a:spAutoFit/>
          </a:bodyPr>
          <a:lstStyle/>
          <a:p>
            <a:pPr algn="ctr" defTabSz="914400">
              <a:defRPr/>
            </a:pPr>
            <a:r>
              <a:rPr lang="en-US" sz="1400" b="1" kern="0">
                <a:solidFill>
                  <a:srgbClr val="000000"/>
                </a:solidFill>
              </a:rPr>
              <a:t>Mania with </a:t>
            </a:r>
          </a:p>
          <a:p>
            <a:pPr algn="ctr" defTabSz="914400">
              <a:defRPr/>
            </a:pPr>
            <a:r>
              <a:rPr lang="en-US" sz="1400" b="1" kern="0">
                <a:solidFill>
                  <a:srgbClr val="000000"/>
                </a:solidFill>
              </a:rPr>
              <a:t>subsyndromal depression</a:t>
            </a:r>
          </a:p>
        </p:txBody>
      </p:sp>
      <p:sp>
        <p:nvSpPr>
          <p:cNvPr id="26" name="TextBox 25"/>
          <p:cNvSpPr txBox="1"/>
          <p:nvPr/>
        </p:nvSpPr>
        <p:spPr>
          <a:xfrm>
            <a:off x="1540585" y="1257851"/>
            <a:ext cx="3317766" cy="523220"/>
          </a:xfrm>
          <a:prstGeom prst="rect">
            <a:avLst/>
          </a:prstGeom>
          <a:noFill/>
        </p:spPr>
        <p:txBody>
          <a:bodyPr wrap="square" rtlCol="0">
            <a:spAutoFit/>
          </a:bodyPr>
          <a:lstStyle/>
          <a:p>
            <a:pPr algn="ctr" defTabSz="914400">
              <a:defRPr/>
            </a:pPr>
            <a:r>
              <a:rPr lang="en-US" sz="1400" b="1" kern="0">
                <a:solidFill>
                  <a:srgbClr val="000000"/>
                </a:solidFill>
              </a:rPr>
              <a:t>Depression with </a:t>
            </a:r>
          </a:p>
          <a:p>
            <a:pPr algn="ctr" defTabSz="914400">
              <a:defRPr/>
            </a:pPr>
            <a:r>
              <a:rPr lang="en-US" sz="1400" b="1" kern="0">
                <a:solidFill>
                  <a:srgbClr val="000000"/>
                </a:solidFill>
              </a:rPr>
              <a:t>subsyndromal mania</a:t>
            </a:r>
          </a:p>
        </p:txBody>
      </p:sp>
      <p:grpSp>
        <p:nvGrpSpPr>
          <p:cNvPr id="27" name="Group 26"/>
          <p:cNvGrpSpPr/>
          <p:nvPr/>
        </p:nvGrpSpPr>
        <p:grpSpPr>
          <a:xfrm>
            <a:off x="174556" y="1781809"/>
            <a:ext cx="5933955" cy="751562"/>
            <a:chOff x="225954" y="3495758"/>
            <a:chExt cx="4365320" cy="751562"/>
          </a:xfrm>
        </p:grpSpPr>
        <p:sp>
          <p:nvSpPr>
            <p:cNvPr id="28" name="Striped Right Arrow 27"/>
            <p:cNvSpPr/>
            <p:nvPr/>
          </p:nvSpPr>
          <p:spPr>
            <a:xfrm>
              <a:off x="225954" y="3495758"/>
              <a:ext cx="4365320" cy="751562"/>
            </a:xfrm>
            <a:prstGeom prst="stripedRightArrow">
              <a:avLst>
                <a:gd name="adj1" fmla="val 46667"/>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400" kern="0">
                <a:solidFill>
                  <a:srgbClr val="000000"/>
                </a:solidFill>
              </a:endParaRPr>
            </a:p>
          </p:txBody>
        </p:sp>
        <p:sp>
          <p:nvSpPr>
            <p:cNvPr id="31" name="TextBox 30"/>
            <p:cNvSpPr txBox="1"/>
            <p:nvPr/>
          </p:nvSpPr>
          <p:spPr>
            <a:xfrm>
              <a:off x="508342" y="3704710"/>
              <a:ext cx="3318912" cy="307777"/>
            </a:xfrm>
            <a:prstGeom prst="rect">
              <a:avLst/>
            </a:prstGeom>
            <a:noFill/>
          </p:spPr>
          <p:txBody>
            <a:bodyPr wrap="none" rtlCol="0">
              <a:spAutoFit/>
            </a:bodyPr>
            <a:lstStyle/>
            <a:p>
              <a:pPr defTabSz="914400">
                <a:defRPr/>
              </a:pPr>
              <a:r>
                <a:rPr lang="en-US" sz="1400" i="1" kern="0">
                  <a:solidFill>
                    <a:srgbClr val="000000"/>
                  </a:solidFill>
                </a:rPr>
                <a:t>Increasing #/severity of manic symptoms</a:t>
              </a:r>
            </a:p>
          </p:txBody>
        </p:sp>
      </p:grpSp>
      <p:cxnSp>
        <p:nvCxnSpPr>
          <p:cNvPr id="32" name="Straight Connector 31"/>
          <p:cNvCxnSpPr>
            <a:stCxn id="21" idx="2"/>
          </p:cNvCxnSpPr>
          <p:nvPr/>
        </p:nvCxnSpPr>
        <p:spPr>
          <a:xfrm flipH="1" flipV="1">
            <a:off x="6097261" y="1867453"/>
            <a:ext cx="13562" cy="688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6108511" y="1783897"/>
            <a:ext cx="5939331" cy="751562"/>
            <a:chOff x="4624668" y="3497846"/>
            <a:chExt cx="4331927" cy="751562"/>
          </a:xfrm>
        </p:grpSpPr>
        <p:sp>
          <p:nvSpPr>
            <p:cNvPr id="34" name="Striped Right Arrow 33"/>
            <p:cNvSpPr/>
            <p:nvPr/>
          </p:nvSpPr>
          <p:spPr>
            <a:xfrm flipH="1">
              <a:off x="4624668" y="3497846"/>
              <a:ext cx="4331927" cy="751562"/>
            </a:xfrm>
            <a:prstGeom prst="strip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400" kern="0">
                <a:solidFill>
                  <a:srgbClr val="000000"/>
                </a:solidFill>
              </a:endParaRPr>
            </a:p>
          </p:txBody>
        </p:sp>
        <p:sp>
          <p:nvSpPr>
            <p:cNvPr id="35" name="TextBox 34"/>
            <p:cNvSpPr txBox="1"/>
            <p:nvPr/>
          </p:nvSpPr>
          <p:spPr>
            <a:xfrm>
              <a:off x="4994738" y="3706798"/>
              <a:ext cx="3695602" cy="307777"/>
            </a:xfrm>
            <a:prstGeom prst="rect">
              <a:avLst/>
            </a:prstGeom>
            <a:noFill/>
          </p:spPr>
          <p:txBody>
            <a:bodyPr wrap="none" rtlCol="0">
              <a:spAutoFit/>
            </a:bodyPr>
            <a:lstStyle/>
            <a:p>
              <a:pPr defTabSz="914400">
                <a:defRPr/>
              </a:pPr>
              <a:r>
                <a:rPr lang="en-US" sz="1400" i="1" kern="0">
                  <a:solidFill>
                    <a:srgbClr val="000000"/>
                  </a:solidFill>
                </a:rPr>
                <a:t>Increasing #/severity of depressive symptoms</a:t>
              </a:r>
            </a:p>
          </p:txBody>
        </p:sp>
      </p:grpSp>
      <p:sp>
        <p:nvSpPr>
          <p:cNvPr id="36" name="TextBox 35"/>
          <p:cNvSpPr txBox="1"/>
          <p:nvPr/>
        </p:nvSpPr>
        <p:spPr>
          <a:xfrm>
            <a:off x="10914005" y="1257852"/>
            <a:ext cx="1142387" cy="307777"/>
          </a:xfrm>
          <a:prstGeom prst="rect">
            <a:avLst/>
          </a:prstGeom>
          <a:noFill/>
        </p:spPr>
        <p:txBody>
          <a:bodyPr wrap="square" rtlCol="0">
            <a:spAutoFit/>
          </a:bodyPr>
          <a:lstStyle/>
          <a:p>
            <a:pPr algn="r" defTabSz="914400">
              <a:defRPr/>
            </a:pPr>
            <a:r>
              <a:rPr lang="en-US" sz="1400" b="1" kern="0">
                <a:solidFill>
                  <a:srgbClr val="000000"/>
                </a:solidFill>
              </a:rPr>
              <a:t>Mania</a:t>
            </a:r>
          </a:p>
        </p:txBody>
      </p:sp>
      <p:sp>
        <p:nvSpPr>
          <p:cNvPr id="3" name="Footer Placeholder 2">
            <a:extLst>
              <a:ext uri="{FF2B5EF4-FFF2-40B4-BE49-F238E27FC236}">
                <a16:creationId xmlns:a16="http://schemas.microsoft.com/office/drawing/2014/main" id="{D8526C93-DC65-0C0A-E812-6311C9D58CB9}"/>
              </a:ext>
            </a:extLst>
          </p:cNvPr>
          <p:cNvSpPr>
            <a:spLocks noGrp="1"/>
          </p:cNvSpPr>
          <p:nvPr>
            <p:ph type="ftr" sz="quarter" idx="3"/>
          </p:nvPr>
        </p:nvSpPr>
        <p:spPr/>
        <p:txBody>
          <a:bodyPr/>
          <a:lstStyle/>
          <a:p>
            <a:r>
              <a:rPr lang="fr-FR" dirty="0"/>
              <a:t>Stahl et al. </a:t>
            </a:r>
            <a:r>
              <a:rPr lang="fr-FR" i="1" dirty="0" err="1"/>
              <a:t>CNS</a:t>
            </a:r>
            <a:r>
              <a:rPr lang="fr-FR" i="1" dirty="0"/>
              <a:t> </a:t>
            </a:r>
            <a:r>
              <a:rPr lang="fr-FR" i="1" dirty="0" err="1"/>
              <a:t>Spectr</a:t>
            </a:r>
            <a:r>
              <a:rPr lang="fr-FR" i="1" dirty="0"/>
              <a:t>. </a:t>
            </a:r>
            <a:r>
              <a:rPr lang="fr-FR" dirty="0"/>
              <a:t>2017;22(2):203-19.</a:t>
            </a:r>
          </a:p>
        </p:txBody>
      </p:sp>
    </p:spTree>
    <p:extLst>
      <p:ext uri="{BB962C8B-B14F-4D97-AF65-F5344CB8AC3E}">
        <p14:creationId xmlns:p14="http://schemas.microsoft.com/office/powerpoint/2010/main" val="866555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own Arrow Callout 11"/>
          <p:cNvSpPr/>
          <p:nvPr/>
        </p:nvSpPr>
        <p:spPr>
          <a:xfrm flipV="1">
            <a:off x="166813" y="2501798"/>
            <a:ext cx="610815" cy="3301940"/>
          </a:xfrm>
          <a:prstGeom prst="rtTriangle">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a:solidFill>
                <a:sysClr val="windowText" lastClr="000000"/>
              </a:solidFill>
            </a:endParaRPr>
          </a:p>
        </p:txBody>
      </p:sp>
      <p:sp>
        <p:nvSpPr>
          <p:cNvPr id="11" name="Down Arrow Callout 10"/>
          <p:cNvSpPr/>
          <p:nvPr/>
        </p:nvSpPr>
        <p:spPr>
          <a:xfrm flipH="1" flipV="1">
            <a:off x="624013" y="2570734"/>
            <a:ext cx="11423828" cy="2242681"/>
          </a:xfrm>
          <a:prstGeom prst="triangle">
            <a:avLst>
              <a:gd name="adj" fmla="val 51410"/>
            </a:avLst>
          </a:prstGeom>
          <a:solidFill>
            <a:srgbClr val="CC66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a:solidFill>
                <a:sysClr val="windowText" lastClr="000000"/>
              </a:solidFill>
            </a:endParaRPr>
          </a:p>
        </p:txBody>
      </p:sp>
      <p:sp>
        <p:nvSpPr>
          <p:cNvPr id="13" name="Rounded Rectangle 12"/>
          <p:cNvSpPr/>
          <p:nvPr/>
        </p:nvSpPr>
        <p:spPr>
          <a:xfrm>
            <a:off x="166814" y="5375748"/>
            <a:ext cx="1764088" cy="914400"/>
          </a:xfrm>
          <a:prstGeom prst="round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1600" b="1" kern="0">
                <a:solidFill>
                  <a:schemeClr val="bg1"/>
                </a:solidFill>
              </a:rPr>
              <a:t>Antidepressant</a:t>
            </a:r>
          </a:p>
        </p:txBody>
      </p:sp>
      <p:sp>
        <p:nvSpPr>
          <p:cNvPr id="15" name="Rounded Rectangle 14"/>
          <p:cNvSpPr/>
          <p:nvPr/>
        </p:nvSpPr>
        <p:spPr>
          <a:xfrm>
            <a:off x="4668789" y="4689948"/>
            <a:ext cx="3124200" cy="914400"/>
          </a:xfrm>
          <a:prstGeom prst="roundRect">
            <a:avLst/>
          </a:prstGeom>
          <a:solidFill>
            <a:srgbClr val="6F519A"/>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1600" b="1" kern="0">
                <a:solidFill>
                  <a:schemeClr val="bg1"/>
                </a:solidFill>
              </a:rPr>
              <a:t>Second Generation </a:t>
            </a:r>
          </a:p>
          <a:p>
            <a:pPr algn="ctr" defTabSz="914400">
              <a:defRPr/>
            </a:pPr>
            <a:r>
              <a:rPr lang="en-US" sz="1600" b="1" kern="0">
                <a:solidFill>
                  <a:schemeClr val="bg1"/>
                </a:solidFill>
              </a:rPr>
              <a:t>Antipsychotics</a:t>
            </a:r>
          </a:p>
        </p:txBody>
      </p:sp>
      <p:sp>
        <p:nvSpPr>
          <p:cNvPr id="2" name="Title 1">
            <a:extLst>
              <a:ext uri="{FF2B5EF4-FFF2-40B4-BE49-F238E27FC236}">
                <a16:creationId xmlns:a16="http://schemas.microsoft.com/office/drawing/2014/main" id="{B5965833-181D-4BED-80AE-B9EC1E6A2CDD}"/>
              </a:ext>
            </a:extLst>
          </p:cNvPr>
          <p:cNvSpPr>
            <a:spLocks noGrp="1"/>
          </p:cNvSpPr>
          <p:nvPr>
            <p:ph type="title"/>
          </p:nvPr>
        </p:nvSpPr>
        <p:spPr/>
        <p:txBody>
          <a:bodyPr>
            <a:normAutofit/>
          </a:bodyPr>
          <a:lstStyle/>
          <a:p>
            <a:r>
              <a:rPr lang="en-US" sz="2800" dirty="0"/>
              <a:t>Bipolar Spectrum-Based First-Line Monotherapy Treatment Recommendations</a:t>
            </a:r>
          </a:p>
        </p:txBody>
      </p:sp>
      <p:sp>
        <p:nvSpPr>
          <p:cNvPr id="21" name="Rectangle 20"/>
          <p:cNvSpPr/>
          <p:nvPr/>
        </p:nvSpPr>
        <p:spPr>
          <a:xfrm>
            <a:off x="148281" y="1257852"/>
            <a:ext cx="11925083" cy="1298497"/>
          </a:xfrm>
          <a:prstGeom prst="rect">
            <a:avLst/>
          </a:prstGeom>
          <a:gradFill flip="none" rotWithShape="1">
            <a:gsLst>
              <a:gs pos="62683">
                <a:srgbClr val="9966FF"/>
              </a:gs>
              <a:gs pos="39544">
                <a:srgbClr val="CC66FF"/>
              </a:gs>
              <a:gs pos="0">
                <a:srgbClr val="FF0000"/>
              </a:gs>
              <a:gs pos="21000">
                <a:srgbClr val="FF3399"/>
              </a:gs>
              <a:gs pos="82000">
                <a:srgbClr val="66CCFF"/>
              </a:gs>
              <a:gs pos="100000">
                <a:srgbClr val="0070C0"/>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400" kern="0">
              <a:solidFill>
                <a:srgbClr val="000000"/>
              </a:solidFill>
            </a:endParaRPr>
          </a:p>
        </p:txBody>
      </p:sp>
      <p:sp>
        <p:nvSpPr>
          <p:cNvPr id="22" name="TextBox 21"/>
          <p:cNvSpPr txBox="1"/>
          <p:nvPr/>
        </p:nvSpPr>
        <p:spPr>
          <a:xfrm>
            <a:off x="161343" y="1257852"/>
            <a:ext cx="1612130" cy="307777"/>
          </a:xfrm>
          <a:prstGeom prst="rect">
            <a:avLst/>
          </a:prstGeom>
          <a:noFill/>
        </p:spPr>
        <p:txBody>
          <a:bodyPr wrap="square" rtlCol="0">
            <a:spAutoFit/>
          </a:bodyPr>
          <a:lstStyle/>
          <a:p>
            <a:pPr defTabSz="914400">
              <a:defRPr/>
            </a:pPr>
            <a:r>
              <a:rPr lang="en-US" sz="1400" b="1" kern="0">
                <a:solidFill>
                  <a:srgbClr val="000000"/>
                </a:solidFill>
              </a:rPr>
              <a:t>Depression</a:t>
            </a:r>
          </a:p>
        </p:txBody>
      </p:sp>
      <p:sp>
        <p:nvSpPr>
          <p:cNvPr id="24" name="TextBox 23"/>
          <p:cNvSpPr txBox="1"/>
          <p:nvPr/>
        </p:nvSpPr>
        <p:spPr>
          <a:xfrm>
            <a:off x="5457907" y="1268014"/>
            <a:ext cx="1342345" cy="523220"/>
          </a:xfrm>
          <a:prstGeom prst="rect">
            <a:avLst/>
          </a:prstGeom>
          <a:noFill/>
        </p:spPr>
        <p:txBody>
          <a:bodyPr wrap="square" rtlCol="0">
            <a:spAutoFit/>
          </a:bodyPr>
          <a:lstStyle/>
          <a:p>
            <a:pPr algn="ctr" defTabSz="914400">
              <a:defRPr/>
            </a:pPr>
            <a:r>
              <a:rPr lang="en-US" sz="1400" b="1" kern="0">
                <a:solidFill>
                  <a:srgbClr val="000000"/>
                </a:solidFill>
              </a:rPr>
              <a:t>Mixed</a:t>
            </a:r>
          </a:p>
          <a:p>
            <a:pPr algn="ctr" defTabSz="914400">
              <a:defRPr/>
            </a:pPr>
            <a:r>
              <a:rPr lang="en-US" sz="1400" b="1" kern="0">
                <a:solidFill>
                  <a:srgbClr val="000000"/>
                </a:solidFill>
              </a:rPr>
              <a:t>states</a:t>
            </a:r>
          </a:p>
        </p:txBody>
      </p:sp>
      <p:sp>
        <p:nvSpPr>
          <p:cNvPr id="25" name="TextBox 24"/>
          <p:cNvSpPr txBox="1"/>
          <p:nvPr/>
        </p:nvSpPr>
        <p:spPr>
          <a:xfrm>
            <a:off x="7584345" y="1257851"/>
            <a:ext cx="3486489" cy="523220"/>
          </a:xfrm>
          <a:prstGeom prst="rect">
            <a:avLst/>
          </a:prstGeom>
          <a:noFill/>
        </p:spPr>
        <p:txBody>
          <a:bodyPr wrap="square" rtlCol="0">
            <a:spAutoFit/>
          </a:bodyPr>
          <a:lstStyle/>
          <a:p>
            <a:pPr algn="ctr" defTabSz="914400">
              <a:defRPr/>
            </a:pPr>
            <a:r>
              <a:rPr lang="en-US" sz="1400" b="1" kern="0">
                <a:solidFill>
                  <a:srgbClr val="000000"/>
                </a:solidFill>
              </a:rPr>
              <a:t>Mania with </a:t>
            </a:r>
          </a:p>
          <a:p>
            <a:pPr algn="ctr" defTabSz="914400">
              <a:defRPr/>
            </a:pPr>
            <a:r>
              <a:rPr lang="en-US" sz="1400" b="1" kern="0">
                <a:solidFill>
                  <a:srgbClr val="000000"/>
                </a:solidFill>
              </a:rPr>
              <a:t>subsyndromal depression</a:t>
            </a:r>
          </a:p>
        </p:txBody>
      </p:sp>
      <p:sp>
        <p:nvSpPr>
          <p:cNvPr id="26" name="TextBox 25"/>
          <p:cNvSpPr txBox="1"/>
          <p:nvPr/>
        </p:nvSpPr>
        <p:spPr>
          <a:xfrm>
            <a:off x="1540585" y="1257851"/>
            <a:ext cx="3317766" cy="523220"/>
          </a:xfrm>
          <a:prstGeom prst="rect">
            <a:avLst/>
          </a:prstGeom>
          <a:noFill/>
        </p:spPr>
        <p:txBody>
          <a:bodyPr wrap="square" rtlCol="0">
            <a:spAutoFit/>
          </a:bodyPr>
          <a:lstStyle/>
          <a:p>
            <a:pPr algn="ctr" defTabSz="914400">
              <a:defRPr/>
            </a:pPr>
            <a:r>
              <a:rPr lang="en-US" sz="1400" b="1" kern="0">
                <a:solidFill>
                  <a:srgbClr val="000000"/>
                </a:solidFill>
              </a:rPr>
              <a:t>Depression with </a:t>
            </a:r>
          </a:p>
          <a:p>
            <a:pPr algn="ctr" defTabSz="914400">
              <a:defRPr/>
            </a:pPr>
            <a:r>
              <a:rPr lang="en-US" sz="1400" b="1" kern="0">
                <a:solidFill>
                  <a:srgbClr val="000000"/>
                </a:solidFill>
              </a:rPr>
              <a:t>subsyndromal mania</a:t>
            </a:r>
          </a:p>
        </p:txBody>
      </p:sp>
      <p:grpSp>
        <p:nvGrpSpPr>
          <p:cNvPr id="27" name="Group 26"/>
          <p:cNvGrpSpPr/>
          <p:nvPr/>
        </p:nvGrpSpPr>
        <p:grpSpPr>
          <a:xfrm>
            <a:off x="174556" y="1781809"/>
            <a:ext cx="5933955" cy="751562"/>
            <a:chOff x="225954" y="3495758"/>
            <a:chExt cx="4365320" cy="751562"/>
          </a:xfrm>
        </p:grpSpPr>
        <p:sp>
          <p:nvSpPr>
            <p:cNvPr id="28" name="Striped Right Arrow 27"/>
            <p:cNvSpPr/>
            <p:nvPr/>
          </p:nvSpPr>
          <p:spPr>
            <a:xfrm>
              <a:off x="225954" y="3495758"/>
              <a:ext cx="4365320" cy="751562"/>
            </a:xfrm>
            <a:prstGeom prst="stripedRightArrow">
              <a:avLst>
                <a:gd name="adj1" fmla="val 46667"/>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400" kern="0">
                <a:solidFill>
                  <a:srgbClr val="000000"/>
                </a:solidFill>
              </a:endParaRPr>
            </a:p>
          </p:txBody>
        </p:sp>
        <p:sp>
          <p:nvSpPr>
            <p:cNvPr id="31" name="TextBox 30"/>
            <p:cNvSpPr txBox="1"/>
            <p:nvPr/>
          </p:nvSpPr>
          <p:spPr>
            <a:xfrm>
              <a:off x="508342" y="3704710"/>
              <a:ext cx="3318912" cy="307777"/>
            </a:xfrm>
            <a:prstGeom prst="rect">
              <a:avLst/>
            </a:prstGeom>
            <a:noFill/>
          </p:spPr>
          <p:txBody>
            <a:bodyPr wrap="none" rtlCol="0">
              <a:spAutoFit/>
            </a:bodyPr>
            <a:lstStyle/>
            <a:p>
              <a:pPr defTabSz="914400">
                <a:defRPr/>
              </a:pPr>
              <a:r>
                <a:rPr lang="en-US" sz="1400" i="1" kern="0">
                  <a:solidFill>
                    <a:srgbClr val="000000"/>
                  </a:solidFill>
                </a:rPr>
                <a:t>Increasing #/severity of manic symptoms</a:t>
              </a:r>
            </a:p>
          </p:txBody>
        </p:sp>
      </p:grpSp>
      <p:cxnSp>
        <p:nvCxnSpPr>
          <p:cNvPr id="32" name="Straight Connector 31"/>
          <p:cNvCxnSpPr>
            <a:stCxn id="21" idx="2"/>
          </p:cNvCxnSpPr>
          <p:nvPr/>
        </p:nvCxnSpPr>
        <p:spPr>
          <a:xfrm flipH="1" flipV="1">
            <a:off x="6097261" y="1867453"/>
            <a:ext cx="13562" cy="688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6108511" y="1783897"/>
            <a:ext cx="5939331" cy="751562"/>
            <a:chOff x="4624668" y="3497846"/>
            <a:chExt cx="4331927" cy="751562"/>
          </a:xfrm>
        </p:grpSpPr>
        <p:sp>
          <p:nvSpPr>
            <p:cNvPr id="34" name="Striped Right Arrow 33"/>
            <p:cNvSpPr/>
            <p:nvPr/>
          </p:nvSpPr>
          <p:spPr>
            <a:xfrm flipH="1">
              <a:off x="4624668" y="3497846"/>
              <a:ext cx="4331927" cy="751562"/>
            </a:xfrm>
            <a:prstGeom prst="strip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400" kern="0">
                <a:solidFill>
                  <a:srgbClr val="000000"/>
                </a:solidFill>
              </a:endParaRPr>
            </a:p>
          </p:txBody>
        </p:sp>
        <p:sp>
          <p:nvSpPr>
            <p:cNvPr id="35" name="TextBox 34"/>
            <p:cNvSpPr txBox="1"/>
            <p:nvPr/>
          </p:nvSpPr>
          <p:spPr>
            <a:xfrm>
              <a:off x="4994738" y="3706798"/>
              <a:ext cx="3695602" cy="307777"/>
            </a:xfrm>
            <a:prstGeom prst="rect">
              <a:avLst/>
            </a:prstGeom>
            <a:noFill/>
          </p:spPr>
          <p:txBody>
            <a:bodyPr wrap="none" rtlCol="0">
              <a:spAutoFit/>
            </a:bodyPr>
            <a:lstStyle/>
            <a:p>
              <a:pPr defTabSz="914400">
                <a:defRPr/>
              </a:pPr>
              <a:r>
                <a:rPr lang="en-US" sz="1400" i="1" kern="0">
                  <a:solidFill>
                    <a:srgbClr val="000000"/>
                  </a:solidFill>
                </a:rPr>
                <a:t>Increasing #/severity of depressive symptoms</a:t>
              </a:r>
            </a:p>
          </p:txBody>
        </p:sp>
      </p:grpSp>
      <p:sp>
        <p:nvSpPr>
          <p:cNvPr id="36" name="TextBox 35"/>
          <p:cNvSpPr txBox="1"/>
          <p:nvPr/>
        </p:nvSpPr>
        <p:spPr>
          <a:xfrm>
            <a:off x="10914005" y="1257852"/>
            <a:ext cx="1142387" cy="307777"/>
          </a:xfrm>
          <a:prstGeom prst="rect">
            <a:avLst/>
          </a:prstGeom>
          <a:noFill/>
        </p:spPr>
        <p:txBody>
          <a:bodyPr wrap="square" rtlCol="0">
            <a:spAutoFit/>
          </a:bodyPr>
          <a:lstStyle/>
          <a:p>
            <a:pPr algn="r" defTabSz="914400">
              <a:defRPr/>
            </a:pPr>
            <a:r>
              <a:rPr lang="en-US" sz="1400" b="1" kern="0">
                <a:solidFill>
                  <a:srgbClr val="000000"/>
                </a:solidFill>
              </a:rPr>
              <a:t>Mania</a:t>
            </a:r>
          </a:p>
        </p:txBody>
      </p:sp>
      <p:sp>
        <p:nvSpPr>
          <p:cNvPr id="3" name="Footer Placeholder 2">
            <a:extLst>
              <a:ext uri="{FF2B5EF4-FFF2-40B4-BE49-F238E27FC236}">
                <a16:creationId xmlns:a16="http://schemas.microsoft.com/office/drawing/2014/main" id="{D8526C93-DC65-0C0A-E812-6311C9D58CB9}"/>
              </a:ext>
            </a:extLst>
          </p:cNvPr>
          <p:cNvSpPr>
            <a:spLocks noGrp="1"/>
          </p:cNvSpPr>
          <p:nvPr>
            <p:ph type="ftr" sz="quarter" idx="3"/>
          </p:nvPr>
        </p:nvSpPr>
        <p:spPr/>
        <p:txBody>
          <a:bodyPr/>
          <a:lstStyle/>
          <a:p>
            <a:r>
              <a:rPr lang="fr-FR" dirty="0"/>
              <a:t>Stahl et al. </a:t>
            </a:r>
            <a:r>
              <a:rPr lang="fr-FR" i="1" dirty="0" err="1"/>
              <a:t>CNS</a:t>
            </a:r>
            <a:r>
              <a:rPr lang="fr-FR" i="1" dirty="0"/>
              <a:t> </a:t>
            </a:r>
            <a:r>
              <a:rPr lang="fr-FR" i="1" dirty="0" err="1"/>
              <a:t>Spectr</a:t>
            </a:r>
            <a:r>
              <a:rPr lang="fr-FR" i="1" dirty="0"/>
              <a:t>. </a:t>
            </a:r>
            <a:r>
              <a:rPr lang="fr-FR" dirty="0"/>
              <a:t>2017;22(2):203-19.</a:t>
            </a:r>
          </a:p>
        </p:txBody>
      </p:sp>
    </p:spTree>
    <p:extLst>
      <p:ext uri="{BB962C8B-B14F-4D97-AF65-F5344CB8AC3E}">
        <p14:creationId xmlns:p14="http://schemas.microsoft.com/office/powerpoint/2010/main" val="1951681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own Arrow Callout 11"/>
          <p:cNvSpPr/>
          <p:nvPr/>
        </p:nvSpPr>
        <p:spPr>
          <a:xfrm flipV="1">
            <a:off x="166813" y="2501798"/>
            <a:ext cx="610815" cy="3301940"/>
          </a:xfrm>
          <a:prstGeom prst="rtTriangle">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a:solidFill>
                <a:sysClr val="windowText" lastClr="000000"/>
              </a:solidFill>
            </a:endParaRPr>
          </a:p>
        </p:txBody>
      </p:sp>
      <p:sp>
        <p:nvSpPr>
          <p:cNvPr id="11" name="Down Arrow Callout 10"/>
          <p:cNvSpPr/>
          <p:nvPr/>
        </p:nvSpPr>
        <p:spPr>
          <a:xfrm flipH="1" flipV="1">
            <a:off x="624013" y="2570734"/>
            <a:ext cx="11423828" cy="2242681"/>
          </a:xfrm>
          <a:prstGeom prst="triangle">
            <a:avLst>
              <a:gd name="adj" fmla="val 51410"/>
            </a:avLst>
          </a:prstGeom>
          <a:solidFill>
            <a:srgbClr val="CC66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a:solidFill>
                <a:sysClr val="windowText" lastClr="000000"/>
              </a:solidFill>
            </a:endParaRPr>
          </a:p>
        </p:txBody>
      </p:sp>
      <p:sp>
        <p:nvSpPr>
          <p:cNvPr id="10" name="Down Arrow Callout 9"/>
          <p:cNvSpPr/>
          <p:nvPr/>
        </p:nvSpPr>
        <p:spPr>
          <a:xfrm flipH="1" flipV="1">
            <a:off x="5572874" y="2463180"/>
            <a:ext cx="6474966" cy="1490151"/>
          </a:xfrm>
          <a:prstGeom prst="triangle">
            <a:avLst>
              <a:gd name="adj" fmla="val 303"/>
            </a:avLst>
          </a:prstGeom>
          <a:solidFill>
            <a:srgbClr val="FF66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a:solidFill>
                <a:sysClr val="windowText" lastClr="000000"/>
              </a:solidFill>
            </a:endParaRPr>
          </a:p>
        </p:txBody>
      </p:sp>
      <p:sp>
        <p:nvSpPr>
          <p:cNvPr id="13" name="Rounded Rectangle 12"/>
          <p:cNvSpPr/>
          <p:nvPr/>
        </p:nvSpPr>
        <p:spPr>
          <a:xfrm>
            <a:off x="166814" y="5375748"/>
            <a:ext cx="1764088" cy="914400"/>
          </a:xfrm>
          <a:prstGeom prst="round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1600" b="1" kern="0">
                <a:solidFill>
                  <a:schemeClr val="bg1"/>
                </a:solidFill>
              </a:rPr>
              <a:t>Antidepressant</a:t>
            </a:r>
          </a:p>
        </p:txBody>
      </p:sp>
      <p:sp>
        <p:nvSpPr>
          <p:cNvPr id="14" name="Rounded Rectangle 13"/>
          <p:cNvSpPr/>
          <p:nvPr/>
        </p:nvSpPr>
        <p:spPr>
          <a:xfrm>
            <a:off x="10263587" y="3899016"/>
            <a:ext cx="1764088" cy="914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1600" b="1" kern="0">
                <a:solidFill>
                  <a:schemeClr val="bg1"/>
                </a:solidFill>
              </a:rPr>
              <a:t>Mood stabilizer</a:t>
            </a:r>
          </a:p>
        </p:txBody>
      </p:sp>
      <p:sp>
        <p:nvSpPr>
          <p:cNvPr id="15" name="Rounded Rectangle 14"/>
          <p:cNvSpPr/>
          <p:nvPr/>
        </p:nvSpPr>
        <p:spPr>
          <a:xfrm>
            <a:off x="4668789" y="4689948"/>
            <a:ext cx="3124200" cy="914400"/>
          </a:xfrm>
          <a:prstGeom prst="roundRect">
            <a:avLst/>
          </a:prstGeom>
          <a:solidFill>
            <a:srgbClr val="6F519A"/>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1600" b="1" kern="0">
                <a:solidFill>
                  <a:schemeClr val="bg1"/>
                </a:solidFill>
              </a:rPr>
              <a:t>Second Generation </a:t>
            </a:r>
          </a:p>
          <a:p>
            <a:pPr algn="ctr" defTabSz="914400">
              <a:defRPr/>
            </a:pPr>
            <a:r>
              <a:rPr lang="en-US" sz="1600" b="1" kern="0">
                <a:solidFill>
                  <a:schemeClr val="bg1"/>
                </a:solidFill>
              </a:rPr>
              <a:t>Antipsychotics</a:t>
            </a:r>
          </a:p>
        </p:txBody>
      </p:sp>
      <p:sp>
        <p:nvSpPr>
          <p:cNvPr id="2" name="Title 1">
            <a:extLst>
              <a:ext uri="{FF2B5EF4-FFF2-40B4-BE49-F238E27FC236}">
                <a16:creationId xmlns:a16="http://schemas.microsoft.com/office/drawing/2014/main" id="{B5965833-181D-4BED-80AE-B9EC1E6A2CDD}"/>
              </a:ext>
            </a:extLst>
          </p:cNvPr>
          <p:cNvSpPr>
            <a:spLocks noGrp="1"/>
          </p:cNvSpPr>
          <p:nvPr>
            <p:ph type="title"/>
          </p:nvPr>
        </p:nvSpPr>
        <p:spPr/>
        <p:txBody>
          <a:bodyPr>
            <a:normAutofit/>
          </a:bodyPr>
          <a:lstStyle/>
          <a:p>
            <a:r>
              <a:rPr lang="en-US" sz="2800" dirty="0"/>
              <a:t>Bipolar Spectrum-Based First-Line Monotherapy Treatment Recommendations</a:t>
            </a:r>
          </a:p>
        </p:txBody>
      </p:sp>
      <p:sp>
        <p:nvSpPr>
          <p:cNvPr id="21" name="Rectangle 20"/>
          <p:cNvSpPr/>
          <p:nvPr/>
        </p:nvSpPr>
        <p:spPr>
          <a:xfrm>
            <a:off x="148281" y="1257852"/>
            <a:ext cx="11925083" cy="1298497"/>
          </a:xfrm>
          <a:prstGeom prst="rect">
            <a:avLst/>
          </a:prstGeom>
          <a:gradFill flip="none" rotWithShape="1">
            <a:gsLst>
              <a:gs pos="62683">
                <a:srgbClr val="9966FF"/>
              </a:gs>
              <a:gs pos="39544">
                <a:srgbClr val="CC66FF"/>
              </a:gs>
              <a:gs pos="0">
                <a:srgbClr val="FF0000"/>
              </a:gs>
              <a:gs pos="21000">
                <a:srgbClr val="FF3399"/>
              </a:gs>
              <a:gs pos="82000">
                <a:srgbClr val="66CCFF"/>
              </a:gs>
              <a:gs pos="100000">
                <a:srgbClr val="0070C0"/>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400" kern="0">
              <a:solidFill>
                <a:srgbClr val="000000"/>
              </a:solidFill>
            </a:endParaRPr>
          </a:p>
        </p:txBody>
      </p:sp>
      <p:sp>
        <p:nvSpPr>
          <p:cNvPr id="22" name="TextBox 21"/>
          <p:cNvSpPr txBox="1"/>
          <p:nvPr/>
        </p:nvSpPr>
        <p:spPr>
          <a:xfrm>
            <a:off x="161343" y="1257852"/>
            <a:ext cx="1612130" cy="307777"/>
          </a:xfrm>
          <a:prstGeom prst="rect">
            <a:avLst/>
          </a:prstGeom>
          <a:noFill/>
        </p:spPr>
        <p:txBody>
          <a:bodyPr wrap="square" rtlCol="0">
            <a:spAutoFit/>
          </a:bodyPr>
          <a:lstStyle/>
          <a:p>
            <a:pPr defTabSz="914400">
              <a:defRPr/>
            </a:pPr>
            <a:r>
              <a:rPr lang="en-US" sz="1400" b="1" kern="0">
                <a:solidFill>
                  <a:srgbClr val="000000"/>
                </a:solidFill>
              </a:rPr>
              <a:t>Depression</a:t>
            </a:r>
          </a:p>
        </p:txBody>
      </p:sp>
      <p:sp>
        <p:nvSpPr>
          <p:cNvPr id="24" name="TextBox 23"/>
          <p:cNvSpPr txBox="1"/>
          <p:nvPr/>
        </p:nvSpPr>
        <p:spPr>
          <a:xfrm>
            <a:off x="5457907" y="1268014"/>
            <a:ext cx="1342345" cy="523220"/>
          </a:xfrm>
          <a:prstGeom prst="rect">
            <a:avLst/>
          </a:prstGeom>
          <a:noFill/>
        </p:spPr>
        <p:txBody>
          <a:bodyPr wrap="square" rtlCol="0">
            <a:spAutoFit/>
          </a:bodyPr>
          <a:lstStyle/>
          <a:p>
            <a:pPr algn="ctr" defTabSz="914400">
              <a:defRPr/>
            </a:pPr>
            <a:r>
              <a:rPr lang="en-US" sz="1400" b="1" kern="0">
                <a:solidFill>
                  <a:srgbClr val="000000"/>
                </a:solidFill>
              </a:rPr>
              <a:t>Mixed</a:t>
            </a:r>
          </a:p>
          <a:p>
            <a:pPr algn="ctr" defTabSz="914400">
              <a:defRPr/>
            </a:pPr>
            <a:r>
              <a:rPr lang="en-US" sz="1400" b="1" kern="0">
                <a:solidFill>
                  <a:srgbClr val="000000"/>
                </a:solidFill>
              </a:rPr>
              <a:t>states</a:t>
            </a:r>
          </a:p>
        </p:txBody>
      </p:sp>
      <p:sp>
        <p:nvSpPr>
          <p:cNvPr id="25" name="TextBox 24"/>
          <p:cNvSpPr txBox="1"/>
          <p:nvPr/>
        </p:nvSpPr>
        <p:spPr>
          <a:xfrm>
            <a:off x="7584345" y="1257851"/>
            <a:ext cx="3486489" cy="523220"/>
          </a:xfrm>
          <a:prstGeom prst="rect">
            <a:avLst/>
          </a:prstGeom>
          <a:noFill/>
        </p:spPr>
        <p:txBody>
          <a:bodyPr wrap="square" rtlCol="0">
            <a:spAutoFit/>
          </a:bodyPr>
          <a:lstStyle/>
          <a:p>
            <a:pPr algn="ctr" defTabSz="914400">
              <a:defRPr/>
            </a:pPr>
            <a:r>
              <a:rPr lang="en-US" sz="1400" b="1" kern="0">
                <a:solidFill>
                  <a:srgbClr val="000000"/>
                </a:solidFill>
              </a:rPr>
              <a:t>Mania with </a:t>
            </a:r>
          </a:p>
          <a:p>
            <a:pPr algn="ctr" defTabSz="914400">
              <a:defRPr/>
            </a:pPr>
            <a:r>
              <a:rPr lang="en-US" sz="1400" b="1" kern="0">
                <a:solidFill>
                  <a:srgbClr val="000000"/>
                </a:solidFill>
              </a:rPr>
              <a:t>subsyndromal depression</a:t>
            </a:r>
          </a:p>
        </p:txBody>
      </p:sp>
      <p:sp>
        <p:nvSpPr>
          <p:cNvPr id="26" name="TextBox 25"/>
          <p:cNvSpPr txBox="1"/>
          <p:nvPr/>
        </p:nvSpPr>
        <p:spPr>
          <a:xfrm>
            <a:off x="1540585" y="1257851"/>
            <a:ext cx="3317766" cy="523220"/>
          </a:xfrm>
          <a:prstGeom prst="rect">
            <a:avLst/>
          </a:prstGeom>
          <a:noFill/>
        </p:spPr>
        <p:txBody>
          <a:bodyPr wrap="square" rtlCol="0">
            <a:spAutoFit/>
          </a:bodyPr>
          <a:lstStyle/>
          <a:p>
            <a:pPr algn="ctr" defTabSz="914400">
              <a:defRPr/>
            </a:pPr>
            <a:r>
              <a:rPr lang="en-US" sz="1400" b="1" kern="0">
                <a:solidFill>
                  <a:srgbClr val="000000"/>
                </a:solidFill>
              </a:rPr>
              <a:t>Depression with </a:t>
            </a:r>
          </a:p>
          <a:p>
            <a:pPr algn="ctr" defTabSz="914400">
              <a:defRPr/>
            </a:pPr>
            <a:r>
              <a:rPr lang="en-US" sz="1400" b="1" kern="0">
                <a:solidFill>
                  <a:srgbClr val="000000"/>
                </a:solidFill>
              </a:rPr>
              <a:t>subsyndromal mania</a:t>
            </a:r>
          </a:p>
        </p:txBody>
      </p:sp>
      <p:grpSp>
        <p:nvGrpSpPr>
          <p:cNvPr id="27" name="Group 26"/>
          <p:cNvGrpSpPr/>
          <p:nvPr/>
        </p:nvGrpSpPr>
        <p:grpSpPr>
          <a:xfrm>
            <a:off x="174556" y="1781809"/>
            <a:ext cx="5933955" cy="751562"/>
            <a:chOff x="225954" y="3495758"/>
            <a:chExt cx="4365320" cy="751562"/>
          </a:xfrm>
        </p:grpSpPr>
        <p:sp>
          <p:nvSpPr>
            <p:cNvPr id="28" name="Striped Right Arrow 27"/>
            <p:cNvSpPr/>
            <p:nvPr/>
          </p:nvSpPr>
          <p:spPr>
            <a:xfrm>
              <a:off x="225954" y="3495758"/>
              <a:ext cx="4365320" cy="751562"/>
            </a:xfrm>
            <a:prstGeom prst="stripedRightArrow">
              <a:avLst>
                <a:gd name="adj1" fmla="val 46667"/>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400" kern="0">
                <a:solidFill>
                  <a:srgbClr val="000000"/>
                </a:solidFill>
              </a:endParaRPr>
            </a:p>
          </p:txBody>
        </p:sp>
        <p:sp>
          <p:nvSpPr>
            <p:cNvPr id="31" name="TextBox 30"/>
            <p:cNvSpPr txBox="1"/>
            <p:nvPr/>
          </p:nvSpPr>
          <p:spPr>
            <a:xfrm>
              <a:off x="508342" y="3704710"/>
              <a:ext cx="3318912" cy="307777"/>
            </a:xfrm>
            <a:prstGeom prst="rect">
              <a:avLst/>
            </a:prstGeom>
            <a:noFill/>
          </p:spPr>
          <p:txBody>
            <a:bodyPr wrap="none" rtlCol="0">
              <a:spAutoFit/>
            </a:bodyPr>
            <a:lstStyle/>
            <a:p>
              <a:pPr defTabSz="914400">
                <a:defRPr/>
              </a:pPr>
              <a:r>
                <a:rPr lang="en-US" sz="1400" i="1" kern="0">
                  <a:solidFill>
                    <a:srgbClr val="000000"/>
                  </a:solidFill>
                </a:rPr>
                <a:t>Increasing #/severity of manic symptoms</a:t>
              </a:r>
            </a:p>
          </p:txBody>
        </p:sp>
      </p:grpSp>
      <p:cxnSp>
        <p:nvCxnSpPr>
          <p:cNvPr id="32" name="Straight Connector 31"/>
          <p:cNvCxnSpPr>
            <a:stCxn id="21" idx="2"/>
          </p:cNvCxnSpPr>
          <p:nvPr/>
        </p:nvCxnSpPr>
        <p:spPr>
          <a:xfrm flipH="1" flipV="1">
            <a:off x="6097261" y="1867453"/>
            <a:ext cx="13562" cy="688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6108511" y="1783897"/>
            <a:ext cx="5939331" cy="751562"/>
            <a:chOff x="4624668" y="3497846"/>
            <a:chExt cx="4331927" cy="751562"/>
          </a:xfrm>
        </p:grpSpPr>
        <p:sp>
          <p:nvSpPr>
            <p:cNvPr id="34" name="Striped Right Arrow 33"/>
            <p:cNvSpPr/>
            <p:nvPr/>
          </p:nvSpPr>
          <p:spPr>
            <a:xfrm flipH="1">
              <a:off x="4624668" y="3497846"/>
              <a:ext cx="4331927" cy="751562"/>
            </a:xfrm>
            <a:prstGeom prst="strip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400" kern="0">
                <a:solidFill>
                  <a:srgbClr val="000000"/>
                </a:solidFill>
              </a:endParaRPr>
            </a:p>
          </p:txBody>
        </p:sp>
        <p:sp>
          <p:nvSpPr>
            <p:cNvPr id="35" name="TextBox 34"/>
            <p:cNvSpPr txBox="1"/>
            <p:nvPr/>
          </p:nvSpPr>
          <p:spPr>
            <a:xfrm>
              <a:off x="4994738" y="3706798"/>
              <a:ext cx="3695602" cy="307777"/>
            </a:xfrm>
            <a:prstGeom prst="rect">
              <a:avLst/>
            </a:prstGeom>
            <a:noFill/>
          </p:spPr>
          <p:txBody>
            <a:bodyPr wrap="none" rtlCol="0">
              <a:spAutoFit/>
            </a:bodyPr>
            <a:lstStyle/>
            <a:p>
              <a:pPr defTabSz="914400">
                <a:defRPr/>
              </a:pPr>
              <a:r>
                <a:rPr lang="en-US" sz="1400" i="1" kern="0">
                  <a:solidFill>
                    <a:srgbClr val="000000"/>
                  </a:solidFill>
                </a:rPr>
                <a:t>Increasing #/severity of depressive symptoms</a:t>
              </a:r>
            </a:p>
          </p:txBody>
        </p:sp>
      </p:grpSp>
      <p:sp>
        <p:nvSpPr>
          <p:cNvPr id="36" name="TextBox 35"/>
          <p:cNvSpPr txBox="1"/>
          <p:nvPr/>
        </p:nvSpPr>
        <p:spPr>
          <a:xfrm>
            <a:off x="10914005" y="1257852"/>
            <a:ext cx="1142387" cy="307777"/>
          </a:xfrm>
          <a:prstGeom prst="rect">
            <a:avLst/>
          </a:prstGeom>
          <a:noFill/>
        </p:spPr>
        <p:txBody>
          <a:bodyPr wrap="square" rtlCol="0">
            <a:spAutoFit/>
          </a:bodyPr>
          <a:lstStyle/>
          <a:p>
            <a:pPr algn="r" defTabSz="914400">
              <a:defRPr/>
            </a:pPr>
            <a:r>
              <a:rPr lang="en-US" sz="1400" b="1" kern="0">
                <a:solidFill>
                  <a:srgbClr val="000000"/>
                </a:solidFill>
              </a:rPr>
              <a:t>Mania</a:t>
            </a:r>
          </a:p>
        </p:txBody>
      </p:sp>
      <p:sp>
        <p:nvSpPr>
          <p:cNvPr id="3" name="Footer Placeholder 2">
            <a:extLst>
              <a:ext uri="{FF2B5EF4-FFF2-40B4-BE49-F238E27FC236}">
                <a16:creationId xmlns:a16="http://schemas.microsoft.com/office/drawing/2014/main" id="{D8526C93-DC65-0C0A-E812-6311C9D58CB9}"/>
              </a:ext>
            </a:extLst>
          </p:cNvPr>
          <p:cNvSpPr>
            <a:spLocks noGrp="1"/>
          </p:cNvSpPr>
          <p:nvPr>
            <p:ph type="ftr" sz="quarter" idx="3"/>
          </p:nvPr>
        </p:nvSpPr>
        <p:spPr/>
        <p:txBody>
          <a:bodyPr/>
          <a:lstStyle/>
          <a:p>
            <a:r>
              <a:rPr lang="fr-FR" dirty="0"/>
              <a:t>Stahl et al. </a:t>
            </a:r>
            <a:r>
              <a:rPr lang="fr-FR" i="1" dirty="0" err="1"/>
              <a:t>CNS</a:t>
            </a:r>
            <a:r>
              <a:rPr lang="fr-FR" i="1" dirty="0"/>
              <a:t> </a:t>
            </a:r>
            <a:r>
              <a:rPr lang="fr-FR" i="1" dirty="0" err="1"/>
              <a:t>Spectr</a:t>
            </a:r>
            <a:r>
              <a:rPr lang="fr-FR" i="1" dirty="0"/>
              <a:t>. </a:t>
            </a:r>
            <a:r>
              <a:rPr lang="fr-FR" dirty="0"/>
              <a:t>2017;22(2):203-19.</a:t>
            </a:r>
          </a:p>
        </p:txBody>
      </p:sp>
    </p:spTree>
    <p:extLst>
      <p:ext uri="{BB962C8B-B14F-4D97-AF65-F5344CB8AC3E}">
        <p14:creationId xmlns:p14="http://schemas.microsoft.com/office/powerpoint/2010/main" val="4281526453"/>
      </p:ext>
    </p:extLst>
  </p:cSld>
  <p:clrMapOvr>
    <a:masterClrMapping/>
  </p:clrMapOvr>
</p:sld>
</file>

<file path=ppt/theme/theme1.xml><?xml version="1.0" encoding="utf-8"?>
<a:theme xmlns:a="http://schemas.openxmlformats.org/drawingml/2006/main" name="Neurology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6B2DFC96-7B20-6A45-8521-B7802BE8BE55}" vid="{48BB2579-8D5B-E643-8D3E-498541DF60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Neurology2023</Template>
  <TotalTime>0</TotalTime>
  <Words>1978</Words>
  <Application>Microsoft Office PowerPoint</Application>
  <PresentationFormat>Widescreen</PresentationFormat>
  <Paragraphs>390</Paragraphs>
  <Slides>22</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Narrow</vt:lpstr>
      <vt:lpstr>Calibri</vt:lpstr>
      <vt:lpstr>Times New Roman</vt:lpstr>
      <vt:lpstr>Neurology2023</vt:lpstr>
      <vt:lpstr>The Journey from Diagnosis to Effective Management of Bipolar I and II Depression</vt:lpstr>
      <vt:lpstr>Disclaimer</vt:lpstr>
      <vt:lpstr>The Mood Disorder Spectrum</vt:lpstr>
      <vt:lpstr>Probabilistic Approach to Diagnosis</vt:lpstr>
      <vt:lpstr>Mood State at Presentation Across the Life Cycle</vt:lpstr>
      <vt:lpstr>Bipolar Spectrum-Based First-Line Monotherapy Treatment Recommendations</vt:lpstr>
      <vt:lpstr>Bipolar Spectrum-Based First-Line Monotherapy Treatment Recommendations</vt:lpstr>
      <vt:lpstr>Bipolar Spectrum-Based First-Line Monotherapy Treatment Recommendations</vt:lpstr>
      <vt:lpstr>Bipolar Spectrum-Based First-Line Monotherapy Treatment Recommendations</vt:lpstr>
      <vt:lpstr>Bipolar Spectrum-Based First-Line Monotherapy Treatment Recommendations</vt:lpstr>
      <vt:lpstr>Bipolar Spectrum-Based First-Line Monotherapy Treatment Recommendations</vt:lpstr>
      <vt:lpstr>Bipolar Spectrum-Based First-Line Monotherapy Treatment Recommendations</vt:lpstr>
      <vt:lpstr>Bipolar Spectrum-Based First-Line Monotherapy Treatment Recommendations</vt:lpstr>
      <vt:lpstr>Antidepressant Monotherapy for Bipolar Depression?</vt:lpstr>
      <vt:lpstr>Serotonin/Dopamine Antagonists/Partial Agonists Across the Depression Spectrum</vt:lpstr>
      <vt:lpstr>Second Generation Antipsychotics for Adult Bipolar Disorder (BD)</vt:lpstr>
      <vt:lpstr>Mood Stabilizers for Adult Bipolar Disorder</vt:lpstr>
      <vt:lpstr>Mood Stabilizers for Adult Bipolar Disorder</vt:lpstr>
      <vt:lpstr>Mood Stabilizers for Adult Bipolar Disorder</vt:lpstr>
      <vt:lpstr>FDA-Approved Treatments for Pediatric Bipolar Disorder</vt:lpstr>
      <vt:lpstr>FDA-Approved Treatments for Pediatric Bipolar Disorder</vt:lpstr>
      <vt:lpstr>Unmet Needs in the Journey from Diagnosis to Treatment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2023-03-16T14:52:16Z</dcterms:created>
  <dcterms:modified xsi:type="dcterms:W3CDTF">2023-03-16T14:52:26Z</dcterms:modified>
</cp:coreProperties>
</file>