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1"/>
  </p:sldMasterIdLst>
  <p:notesMasterIdLst>
    <p:notesMasterId r:id="rId15"/>
  </p:notesMasterIdLst>
  <p:sldIdLst>
    <p:sldId id="257" r:id="rId2"/>
    <p:sldId id="256" r:id="rId3"/>
    <p:sldId id="262" r:id="rId4"/>
    <p:sldId id="259" r:id="rId5"/>
    <p:sldId id="263" r:id="rId6"/>
    <p:sldId id="267" r:id="rId7"/>
    <p:sldId id="264" r:id="rId8"/>
    <p:sldId id="258" r:id="rId9"/>
    <p:sldId id="260" r:id="rId10"/>
    <p:sldId id="268" r:id="rId11"/>
    <p:sldId id="269"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1"/>
    <p:restoredTop sz="96327"/>
  </p:normalViewPr>
  <p:slideViewPr>
    <p:cSldViewPr snapToGrid="0">
      <p:cViewPr varScale="1">
        <p:scale>
          <a:sx n="70" d="100"/>
          <a:sy n="70" d="100"/>
        </p:scale>
        <p:origin x="6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1B66-FC1F-3D34-7AEC-AE749BE51E22}"/>
              </a:ext>
            </a:extLst>
          </p:cNvPr>
          <p:cNvSpPr>
            <a:spLocks noGrp="1"/>
          </p:cNvSpPr>
          <p:nvPr>
            <p:ph type="title"/>
          </p:nvPr>
        </p:nvSpPr>
        <p:spPr/>
        <p:txBody>
          <a:bodyPr/>
          <a:lstStyle/>
          <a:p>
            <a:r>
              <a:rPr lang="en-US" dirty="0"/>
              <a:t>How Do You Risk Stratify</a:t>
            </a:r>
            <a:br>
              <a:rPr lang="en-US" dirty="0"/>
            </a:br>
            <a:r>
              <a:rPr lang="en-US" dirty="0"/>
              <a:t>Bipolar I and II Depression?</a:t>
            </a:r>
          </a:p>
        </p:txBody>
      </p:sp>
      <p:sp>
        <p:nvSpPr>
          <p:cNvPr id="3" name="Subtitle 2">
            <a:extLst>
              <a:ext uri="{FF2B5EF4-FFF2-40B4-BE49-F238E27FC236}">
                <a16:creationId xmlns:a16="http://schemas.microsoft.com/office/drawing/2014/main" id="{AFB2FCFB-AFD2-9F2B-A5BF-78AB32E7E25D}"/>
              </a:ext>
            </a:extLst>
          </p:cNvPr>
          <p:cNvSpPr>
            <a:spLocks noGrp="1"/>
          </p:cNvSpPr>
          <p:nvPr>
            <p:ph type="body" idx="1"/>
          </p:nvPr>
        </p:nvSpPr>
        <p:spPr/>
        <p:txBody>
          <a:bodyPr>
            <a:normAutofit lnSpcReduction="10000"/>
          </a:bodyPr>
          <a:lstStyle/>
          <a:p>
            <a:r>
              <a:rPr lang="en-US" dirty="0"/>
              <a:t>Joseph Frederic Goldberg, MD</a:t>
            </a:r>
          </a:p>
          <a:p>
            <a:r>
              <a:rPr lang="en-US" dirty="0"/>
              <a:t>Clinical Professor of Psychiatry</a:t>
            </a:r>
          </a:p>
          <a:p>
            <a:r>
              <a:rPr lang="en-US" dirty="0"/>
              <a:t>Icahn School of Medicine at Mount Sinai</a:t>
            </a:r>
          </a:p>
          <a:p>
            <a:r>
              <a:rPr lang="en-US" dirty="0"/>
              <a:t>New York, NY</a:t>
            </a:r>
          </a:p>
        </p:txBody>
      </p:sp>
    </p:spTree>
    <p:extLst>
      <p:ext uri="{BB962C8B-B14F-4D97-AF65-F5344CB8AC3E}">
        <p14:creationId xmlns:p14="http://schemas.microsoft.com/office/powerpoint/2010/main" val="3501171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7BF4-F8BE-73E7-9708-984A00C81D89}"/>
              </a:ext>
            </a:extLst>
          </p:cNvPr>
          <p:cNvSpPr>
            <a:spLocks noGrp="1"/>
          </p:cNvSpPr>
          <p:nvPr>
            <p:ph type="title"/>
          </p:nvPr>
        </p:nvSpPr>
        <p:spPr/>
        <p:txBody>
          <a:bodyPr/>
          <a:lstStyle/>
          <a:p>
            <a:r>
              <a:rPr lang="en-US" dirty="0"/>
              <a:t>Treatment Response in Bipolar I vs. Bipolar II Depression: </a:t>
            </a:r>
            <a:r>
              <a:rPr lang="en-US" dirty="0" err="1"/>
              <a:t>Lumateperone</a:t>
            </a:r>
            <a:endParaRPr lang="en-US" dirty="0"/>
          </a:p>
        </p:txBody>
      </p:sp>
      <p:pic>
        <p:nvPicPr>
          <p:cNvPr id="3" name="Picture 2">
            <a:extLst>
              <a:ext uri="{FF2B5EF4-FFF2-40B4-BE49-F238E27FC236}">
                <a16:creationId xmlns:a16="http://schemas.microsoft.com/office/drawing/2014/main" id="{27927293-C538-E271-0E58-06DDB36B2545}"/>
              </a:ext>
            </a:extLst>
          </p:cNvPr>
          <p:cNvPicPr>
            <a:picLocks noChangeAspect="1"/>
          </p:cNvPicPr>
          <p:nvPr/>
        </p:nvPicPr>
        <p:blipFill rotWithShape="1">
          <a:blip r:embed="rId2"/>
          <a:srcRect l="34565" t="37482" r="10760" b="11672"/>
          <a:stretch/>
        </p:blipFill>
        <p:spPr>
          <a:xfrm>
            <a:off x="2232006" y="1585545"/>
            <a:ext cx="8991418" cy="4701277"/>
          </a:xfrm>
          <a:prstGeom prst="rect">
            <a:avLst/>
          </a:prstGeom>
        </p:spPr>
      </p:pic>
      <p:sp>
        <p:nvSpPr>
          <p:cNvPr id="6" name="Oval 5">
            <a:extLst>
              <a:ext uri="{FF2B5EF4-FFF2-40B4-BE49-F238E27FC236}">
                <a16:creationId xmlns:a16="http://schemas.microsoft.com/office/drawing/2014/main" id="{4A7DD837-CDA0-7106-CF2E-EE5183EF4E0D}"/>
              </a:ext>
            </a:extLst>
          </p:cNvPr>
          <p:cNvSpPr/>
          <p:nvPr/>
        </p:nvSpPr>
        <p:spPr>
          <a:xfrm>
            <a:off x="5420686" y="5208259"/>
            <a:ext cx="1630019" cy="4240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3BEC701D-6598-0A56-E2BE-386F537A083B}"/>
              </a:ext>
            </a:extLst>
          </p:cNvPr>
          <p:cNvSpPr>
            <a:spLocks noGrp="1"/>
          </p:cNvSpPr>
          <p:nvPr>
            <p:ph type="ftr" sz="quarter" idx="3"/>
          </p:nvPr>
        </p:nvSpPr>
        <p:spPr>
          <a:xfrm>
            <a:off x="609600" y="6356350"/>
            <a:ext cx="10744199" cy="442131"/>
          </a:xfrm>
        </p:spPr>
        <p:txBody>
          <a:bodyPr/>
          <a:lstStyle/>
          <a:p>
            <a:r>
              <a:rPr lang="en-US" sz="1200" dirty="0"/>
              <a:t>Calabrese et al., </a:t>
            </a:r>
            <a:r>
              <a:rPr lang="en-US" sz="1200" i="1" dirty="0"/>
              <a:t>Am J Psychiatry </a:t>
            </a:r>
            <a:r>
              <a:rPr lang="en-US" sz="1200" dirty="0"/>
              <a:t>2021; 178: 1098-1106</a:t>
            </a:r>
          </a:p>
        </p:txBody>
      </p:sp>
    </p:spTree>
    <p:extLst>
      <p:ext uri="{BB962C8B-B14F-4D97-AF65-F5344CB8AC3E}">
        <p14:creationId xmlns:p14="http://schemas.microsoft.com/office/powerpoint/2010/main" val="215037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7BF4-F8BE-73E7-9708-984A00C81D89}"/>
              </a:ext>
            </a:extLst>
          </p:cNvPr>
          <p:cNvSpPr>
            <a:spLocks noGrp="1"/>
          </p:cNvSpPr>
          <p:nvPr>
            <p:ph type="title"/>
          </p:nvPr>
        </p:nvSpPr>
        <p:spPr/>
        <p:txBody>
          <a:bodyPr/>
          <a:lstStyle/>
          <a:p>
            <a:r>
              <a:rPr lang="en-US" dirty="0"/>
              <a:t>Treatment Response in Bipolar I vs. Bipolar II Depression: </a:t>
            </a:r>
            <a:r>
              <a:rPr lang="en-US" dirty="0" err="1"/>
              <a:t>Lumateperone</a:t>
            </a:r>
            <a:endParaRPr lang="en-US" dirty="0"/>
          </a:p>
        </p:txBody>
      </p:sp>
      <p:pic>
        <p:nvPicPr>
          <p:cNvPr id="3" name="Picture 2">
            <a:extLst>
              <a:ext uri="{FF2B5EF4-FFF2-40B4-BE49-F238E27FC236}">
                <a16:creationId xmlns:a16="http://schemas.microsoft.com/office/drawing/2014/main" id="{27927293-C538-E271-0E58-06DDB36B2545}"/>
              </a:ext>
            </a:extLst>
          </p:cNvPr>
          <p:cNvPicPr>
            <a:picLocks noChangeAspect="1"/>
          </p:cNvPicPr>
          <p:nvPr/>
        </p:nvPicPr>
        <p:blipFill rotWithShape="1">
          <a:blip r:embed="rId2"/>
          <a:srcRect l="34565" t="37482" r="10760" b="11672"/>
          <a:stretch/>
        </p:blipFill>
        <p:spPr>
          <a:xfrm>
            <a:off x="2232006" y="1585545"/>
            <a:ext cx="8991418" cy="4701277"/>
          </a:xfrm>
          <a:prstGeom prst="rect">
            <a:avLst/>
          </a:prstGeom>
        </p:spPr>
      </p:pic>
      <p:sp>
        <p:nvSpPr>
          <p:cNvPr id="5" name="Oval 4">
            <a:extLst>
              <a:ext uri="{FF2B5EF4-FFF2-40B4-BE49-F238E27FC236}">
                <a16:creationId xmlns:a16="http://schemas.microsoft.com/office/drawing/2014/main" id="{61863043-313C-9356-82A2-2C31379EC006}"/>
              </a:ext>
            </a:extLst>
          </p:cNvPr>
          <p:cNvSpPr/>
          <p:nvPr/>
        </p:nvSpPr>
        <p:spPr>
          <a:xfrm>
            <a:off x="7206378" y="5208259"/>
            <a:ext cx="1630019" cy="4240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A7DD837-CDA0-7106-CF2E-EE5183EF4E0D}"/>
              </a:ext>
            </a:extLst>
          </p:cNvPr>
          <p:cNvSpPr/>
          <p:nvPr/>
        </p:nvSpPr>
        <p:spPr>
          <a:xfrm>
            <a:off x="5420686" y="5208259"/>
            <a:ext cx="1630019" cy="4240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66286C87-F661-C018-7090-CFF23155132B}"/>
              </a:ext>
            </a:extLst>
          </p:cNvPr>
          <p:cNvSpPr>
            <a:spLocks noGrp="1"/>
          </p:cNvSpPr>
          <p:nvPr>
            <p:ph type="ftr" sz="quarter" idx="3"/>
          </p:nvPr>
        </p:nvSpPr>
        <p:spPr/>
        <p:txBody>
          <a:bodyPr/>
          <a:lstStyle/>
          <a:p>
            <a:r>
              <a:rPr lang="en-US" sz="1200" dirty="0"/>
              <a:t>Calabrese et al., </a:t>
            </a:r>
            <a:r>
              <a:rPr lang="en-US" sz="1200" i="1" dirty="0"/>
              <a:t>Am J Psychiatry </a:t>
            </a:r>
            <a:r>
              <a:rPr lang="en-US" sz="1200" dirty="0"/>
              <a:t>2021; 178: 1098-1106</a:t>
            </a:r>
          </a:p>
        </p:txBody>
      </p:sp>
    </p:spTree>
    <p:extLst>
      <p:ext uri="{BB962C8B-B14F-4D97-AF65-F5344CB8AC3E}">
        <p14:creationId xmlns:p14="http://schemas.microsoft.com/office/powerpoint/2010/main" val="300015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4A83-00D3-41DB-2EC0-484191086870}"/>
              </a:ext>
            </a:extLst>
          </p:cNvPr>
          <p:cNvSpPr>
            <a:spLocks noGrp="1"/>
          </p:cNvSpPr>
          <p:nvPr>
            <p:ph type="title"/>
          </p:nvPr>
        </p:nvSpPr>
        <p:spPr/>
        <p:txBody>
          <a:bodyPr/>
          <a:lstStyle/>
          <a:p>
            <a:r>
              <a:rPr lang="en-US" dirty="0"/>
              <a:t>Treatment Response in Bipolar I vs. Bipolar II Depression: Quetiapine</a:t>
            </a:r>
          </a:p>
        </p:txBody>
      </p:sp>
      <p:sp>
        <p:nvSpPr>
          <p:cNvPr id="7" name="TextBox 6">
            <a:extLst>
              <a:ext uri="{FF2B5EF4-FFF2-40B4-BE49-F238E27FC236}">
                <a16:creationId xmlns:a16="http://schemas.microsoft.com/office/drawing/2014/main" id="{B2F16522-580E-A34B-1176-B2B7ADD749EE}"/>
              </a:ext>
            </a:extLst>
          </p:cNvPr>
          <p:cNvSpPr txBox="1"/>
          <p:nvPr/>
        </p:nvSpPr>
        <p:spPr>
          <a:xfrm>
            <a:off x="444233" y="1440422"/>
            <a:ext cx="11328366" cy="707886"/>
          </a:xfrm>
          <a:prstGeom prst="rect">
            <a:avLst/>
          </a:prstGeom>
          <a:noFill/>
        </p:spPr>
        <p:txBody>
          <a:bodyPr wrap="square" rtlCol="0">
            <a:spAutoFit/>
          </a:bodyPr>
          <a:lstStyle/>
          <a:p>
            <a:r>
              <a:rPr lang="en-US" sz="2000" dirty="0"/>
              <a:t>Ratio of estimated % improvement in depressive symptoms vs. placebo greater in Bipolar I (1.56) than Bipolar II (1.22) (p=0.04) </a:t>
            </a:r>
          </a:p>
        </p:txBody>
      </p:sp>
      <p:graphicFrame>
        <p:nvGraphicFramePr>
          <p:cNvPr id="4" name="Table 2">
            <a:extLst>
              <a:ext uri="{FF2B5EF4-FFF2-40B4-BE49-F238E27FC236}">
                <a16:creationId xmlns:a16="http://schemas.microsoft.com/office/drawing/2014/main" id="{402D0719-31FA-303E-D977-8E6415EAC3E0}"/>
              </a:ext>
            </a:extLst>
          </p:cNvPr>
          <p:cNvGraphicFramePr>
            <a:graphicFrameLocks noGrp="1"/>
          </p:cNvGraphicFramePr>
          <p:nvPr>
            <p:extLst>
              <p:ext uri="{D42A27DB-BD31-4B8C-83A1-F6EECF244321}">
                <p14:modId xmlns:p14="http://schemas.microsoft.com/office/powerpoint/2010/main" val="4222312068"/>
              </p:ext>
            </p:extLst>
          </p:nvPr>
        </p:nvGraphicFramePr>
        <p:xfrm>
          <a:off x="325895" y="3156929"/>
          <a:ext cx="4925392" cy="2931160"/>
        </p:xfrm>
        <a:graphic>
          <a:graphicData uri="http://schemas.openxmlformats.org/drawingml/2006/table">
            <a:tbl>
              <a:tblPr firstRow="1" bandRow="1">
                <a:tableStyleId>{5C22544A-7EE6-4342-B048-85BDC9FD1C3A}</a:tableStyleId>
              </a:tblPr>
              <a:tblGrid>
                <a:gridCol w="1357244">
                  <a:extLst>
                    <a:ext uri="{9D8B030D-6E8A-4147-A177-3AD203B41FA5}">
                      <a16:colId xmlns:a16="http://schemas.microsoft.com/office/drawing/2014/main" val="4127475743"/>
                    </a:ext>
                  </a:extLst>
                </a:gridCol>
                <a:gridCol w="1686339">
                  <a:extLst>
                    <a:ext uri="{9D8B030D-6E8A-4147-A177-3AD203B41FA5}">
                      <a16:colId xmlns:a16="http://schemas.microsoft.com/office/drawing/2014/main" val="3235311023"/>
                    </a:ext>
                  </a:extLst>
                </a:gridCol>
                <a:gridCol w="940904">
                  <a:extLst>
                    <a:ext uri="{9D8B030D-6E8A-4147-A177-3AD203B41FA5}">
                      <a16:colId xmlns:a16="http://schemas.microsoft.com/office/drawing/2014/main" val="1127442570"/>
                    </a:ext>
                  </a:extLst>
                </a:gridCol>
                <a:gridCol w="940905">
                  <a:extLst>
                    <a:ext uri="{9D8B030D-6E8A-4147-A177-3AD203B41FA5}">
                      <a16:colId xmlns:a16="http://schemas.microsoft.com/office/drawing/2014/main" val="3174258215"/>
                    </a:ext>
                  </a:extLst>
                </a:gridCol>
              </a:tblGrid>
              <a:tr h="370840">
                <a:tc>
                  <a:txBody>
                    <a:bodyPr/>
                    <a:lstStyle/>
                    <a:p>
                      <a:r>
                        <a:rPr lang="en-US" sz="1600" dirty="0"/>
                        <a:t>Factor</a:t>
                      </a:r>
                    </a:p>
                  </a:txBody>
                  <a:tcPr anchor="ctr"/>
                </a:tc>
                <a:tc>
                  <a:txBody>
                    <a:bodyPr/>
                    <a:lstStyle/>
                    <a:p>
                      <a:r>
                        <a:rPr lang="en-US" sz="1600" dirty="0"/>
                        <a:t>Slope (95% CI)</a:t>
                      </a:r>
                    </a:p>
                  </a:txBody>
                  <a:tcPr anchor="ctr"/>
                </a:tc>
                <a:tc>
                  <a:txBody>
                    <a:bodyPr/>
                    <a:lstStyle/>
                    <a:p>
                      <a:r>
                        <a:rPr lang="en-US" sz="1600" dirty="0"/>
                        <a:t>Z-score</a:t>
                      </a:r>
                    </a:p>
                  </a:txBody>
                  <a:tcPr anchor="ctr"/>
                </a:tc>
                <a:tc>
                  <a:txBody>
                    <a:bodyPr/>
                    <a:lstStyle/>
                    <a:p>
                      <a:r>
                        <a:rPr lang="en-US" sz="1600" dirty="0"/>
                        <a:t>P-value</a:t>
                      </a:r>
                    </a:p>
                  </a:txBody>
                  <a:tcPr anchor="ctr"/>
                </a:tc>
                <a:extLst>
                  <a:ext uri="{0D108BD9-81ED-4DB2-BD59-A6C34878D82A}">
                    <a16:rowId xmlns:a16="http://schemas.microsoft.com/office/drawing/2014/main" val="1828733317"/>
                  </a:ext>
                </a:extLst>
              </a:tr>
              <a:tr h="370840">
                <a:tc>
                  <a:txBody>
                    <a:bodyPr/>
                    <a:lstStyle/>
                    <a:p>
                      <a:r>
                        <a:rPr lang="en-US" sz="1600" dirty="0"/>
                        <a:t>Bipolar I &gt;Bipolar II</a:t>
                      </a:r>
                    </a:p>
                  </a:txBody>
                  <a:tcPr anchor="ctr"/>
                </a:tc>
                <a:tc>
                  <a:txBody>
                    <a:bodyPr/>
                    <a:lstStyle/>
                    <a:p>
                      <a:r>
                        <a:rPr lang="en-US" sz="1600" dirty="0"/>
                        <a:t>2.19 (0.239-4.14)</a:t>
                      </a:r>
                    </a:p>
                  </a:txBody>
                  <a:tcPr anchor="ctr"/>
                </a:tc>
                <a:tc>
                  <a:txBody>
                    <a:bodyPr/>
                    <a:lstStyle/>
                    <a:p>
                      <a:r>
                        <a:rPr lang="en-US" sz="1600" dirty="0"/>
                        <a:t>2.20</a:t>
                      </a:r>
                    </a:p>
                  </a:txBody>
                  <a:tcPr anchor="ctr"/>
                </a:tc>
                <a:tc>
                  <a:txBody>
                    <a:bodyPr/>
                    <a:lstStyle/>
                    <a:p>
                      <a:r>
                        <a:rPr lang="en-US" sz="1600" dirty="0"/>
                        <a:t>0.028</a:t>
                      </a:r>
                    </a:p>
                  </a:txBody>
                  <a:tcPr anchor="ctr"/>
                </a:tc>
                <a:extLst>
                  <a:ext uri="{0D108BD9-81ED-4DB2-BD59-A6C34878D82A}">
                    <a16:rowId xmlns:a16="http://schemas.microsoft.com/office/drawing/2014/main" val="941742895"/>
                  </a:ext>
                </a:extLst>
              </a:tr>
              <a:tr h="370840">
                <a:tc>
                  <a:txBody>
                    <a:bodyPr/>
                    <a:lstStyle/>
                    <a:p>
                      <a:r>
                        <a:rPr lang="en-US" sz="1600" dirty="0"/>
                        <a:t>Trial duration (week)</a:t>
                      </a:r>
                    </a:p>
                  </a:txBody>
                  <a:tcPr anchor="ctr"/>
                </a:tc>
                <a:tc>
                  <a:txBody>
                    <a:bodyPr/>
                    <a:lstStyle/>
                    <a:p>
                      <a:r>
                        <a:rPr lang="en-US" sz="1600" dirty="0"/>
                        <a:t>0.615 (0.235-1.47)</a:t>
                      </a:r>
                    </a:p>
                  </a:txBody>
                  <a:tcPr anchor="ctr"/>
                </a:tc>
                <a:tc>
                  <a:txBody>
                    <a:bodyPr/>
                    <a:lstStyle/>
                    <a:p>
                      <a:r>
                        <a:rPr lang="en-US" sz="1600" dirty="0"/>
                        <a:t>1.42</a:t>
                      </a:r>
                    </a:p>
                  </a:txBody>
                  <a:tcPr anchor="ctr"/>
                </a:tc>
                <a:tc>
                  <a:txBody>
                    <a:bodyPr/>
                    <a:lstStyle/>
                    <a:p>
                      <a:r>
                        <a:rPr lang="en-US" sz="1600" dirty="0"/>
                        <a:t>0.156</a:t>
                      </a:r>
                    </a:p>
                  </a:txBody>
                  <a:tcPr anchor="ctr"/>
                </a:tc>
                <a:extLst>
                  <a:ext uri="{0D108BD9-81ED-4DB2-BD59-A6C34878D82A}">
                    <a16:rowId xmlns:a16="http://schemas.microsoft.com/office/drawing/2014/main" val="4283822207"/>
                  </a:ext>
                </a:extLst>
              </a:tr>
              <a:tr h="370840">
                <a:tc>
                  <a:txBody>
                    <a:bodyPr/>
                    <a:lstStyle/>
                    <a:p>
                      <a:r>
                        <a:rPr lang="en-US" sz="1600" dirty="0"/>
                        <a:t>Trial size (N)</a:t>
                      </a:r>
                    </a:p>
                  </a:txBody>
                  <a:tcPr anchor="ctr"/>
                </a:tc>
                <a:tc>
                  <a:txBody>
                    <a:bodyPr/>
                    <a:lstStyle/>
                    <a:p>
                      <a:r>
                        <a:rPr lang="en-US" sz="1600" dirty="0"/>
                        <a:t>0.012 (0.006-0.030)</a:t>
                      </a:r>
                    </a:p>
                  </a:txBody>
                  <a:tcPr anchor="ctr"/>
                </a:tc>
                <a:tc>
                  <a:txBody>
                    <a:bodyPr/>
                    <a:lstStyle/>
                    <a:p>
                      <a:r>
                        <a:rPr lang="en-US" sz="1600" dirty="0"/>
                        <a:t>1.29</a:t>
                      </a:r>
                    </a:p>
                  </a:txBody>
                  <a:tcPr anchor="ctr"/>
                </a:tc>
                <a:tc>
                  <a:txBody>
                    <a:bodyPr/>
                    <a:lstStyle/>
                    <a:p>
                      <a:r>
                        <a:rPr lang="en-US" sz="1600" dirty="0"/>
                        <a:t>0.198</a:t>
                      </a:r>
                    </a:p>
                  </a:txBody>
                  <a:tcPr anchor="ctr"/>
                </a:tc>
                <a:extLst>
                  <a:ext uri="{0D108BD9-81ED-4DB2-BD59-A6C34878D82A}">
                    <a16:rowId xmlns:a16="http://schemas.microsoft.com/office/drawing/2014/main" val="2650069732"/>
                  </a:ext>
                </a:extLst>
              </a:tr>
              <a:tr h="370840">
                <a:tc>
                  <a:txBody>
                    <a:bodyPr/>
                    <a:lstStyle/>
                    <a:p>
                      <a:r>
                        <a:rPr lang="en-US" sz="1600" dirty="0"/>
                        <a:t>Dose (mg/day)</a:t>
                      </a:r>
                    </a:p>
                  </a:txBody>
                  <a:tcPr anchor="ctr"/>
                </a:tc>
                <a:tc>
                  <a:txBody>
                    <a:bodyPr/>
                    <a:lstStyle/>
                    <a:p>
                      <a:r>
                        <a:rPr lang="en-US" sz="1600" dirty="0"/>
                        <a:t>0.001 (0.004-0.002)</a:t>
                      </a:r>
                    </a:p>
                  </a:txBody>
                  <a:tcPr anchor="ctr"/>
                </a:tc>
                <a:tc>
                  <a:txBody>
                    <a:bodyPr/>
                    <a:lstStyle/>
                    <a:p>
                      <a:r>
                        <a:rPr lang="en-US" sz="1600" dirty="0"/>
                        <a:t>0.59</a:t>
                      </a:r>
                    </a:p>
                  </a:txBody>
                  <a:tcPr anchor="ctr"/>
                </a:tc>
                <a:tc>
                  <a:txBody>
                    <a:bodyPr/>
                    <a:lstStyle/>
                    <a:p>
                      <a:r>
                        <a:rPr lang="en-US" sz="1600" dirty="0"/>
                        <a:t>0.558</a:t>
                      </a:r>
                    </a:p>
                  </a:txBody>
                  <a:tcPr anchor="ctr"/>
                </a:tc>
                <a:extLst>
                  <a:ext uri="{0D108BD9-81ED-4DB2-BD59-A6C34878D82A}">
                    <a16:rowId xmlns:a16="http://schemas.microsoft.com/office/drawing/2014/main" val="2755307103"/>
                  </a:ext>
                </a:extLst>
              </a:tr>
            </a:tbl>
          </a:graphicData>
        </a:graphic>
      </p:graphicFrame>
      <p:sp>
        <p:nvSpPr>
          <p:cNvPr id="5" name="TextBox 4">
            <a:extLst>
              <a:ext uri="{FF2B5EF4-FFF2-40B4-BE49-F238E27FC236}">
                <a16:creationId xmlns:a16="http://schemas.microsoft.com/office/drawing/2014/main" id="{9713496A-4BA7-40C6-6E35-41AAFDD760F8}"/>
              </a:ext>
            </a:extLst>
          </p:cNvPr>
          <p:cNvSpPr txBox="1"/>
          <p:nvPr/>
        </p:nvSpPr>
        <p:spPr>
          <a:xfrm>
            <a:off x="325895" y="2325585"/>
            <a:ext cx="4925392" cy="830997"/>
          </a:xfrm>
          <a:prstGeom prst="rect">
            <a:avLst/>
          </a:prstGeom>
          <a:solidFill>
            <a:srgbClr val="FFFF99"/>
          </a:solidFill>
        </p:spPr>
        <p:txBody>
          <a:bodyPr wrap="square" rtlCol="0">
            <a:spAutoFit/>
          </a:bodyPr>
          <a:lstStyle/>
          <a:p>
            <a:r>
              <a:rPr lang="en-US" sz="1600" dirty="0" err="1"/>
              <a:t>Metaregression</a:t>
            </a:r>
            <a:r>
              <a:rPr lang="en-US" sz="1600" dirty="0"/>
              <a:t> model of association of factors with </a:t>
            </a:r>
          </a:p>
          <a:p>
            <a:r>
              <a:rPr lang="en-US" sz="1600" dirty="0"/>
              <a:t>response to quetiapine vs. placebo for acute major </a:t>
            </a:r>
          </a:p>
          <a:p>
            <a:r>
              <a:rPr lang="en-US" sz="1600" dirty="0"/>
              <a:t>depressive episodes in bipolar disorder</a:t>
            </a:r>
          </a:p>
        </p:txBody>
      </p:sp>
      <p:graphicFrame>
        <p:nvGraphicFramePr>
          <p:cNvPr id="6" name="Table 5">
            <a:extLst>
              <a:ext uri="{FF2B5EF4-FFF2-40B4-BE49-F238E27FC236}">
                <a16:creationId xmlns:a16="http://schemas.microsoft.com/office/drawing/2014/main" id="{5FEA6960-9128-196E-4970-B222206FA6BB}"/>
              </a:ext>
            </a:extLst>
          </p:cNvPr>
          <p:cNvGraphicFramePr>
            <a:graphicFrameLocks noGrp="1"/>
          </p:cNvGraphicFramePr>
          <p:nvPr>
            <p:extLst>
              <p:ext uri="{D42A27DB-BD31-4B8C-83A1-F6EECF244321}">
                <p14:modId xmlns:p14="http://schemas.microsoft.com/office/powerpoint/2010/main" val="2781610030"/>
              </p:ext>
            </p:extLst>
          </p:nvPr>
        </p:nvGraphicFramePr>
        <p:xfrm>
          <a:off x="5503867" y="3184569"/>
          <a:ext cx="6336681" cy="2903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852497461"/>
                    </a:ext>
                  </a:extLst>
                </a:gridCol>
                <a:gridCol w="799548">
                  <a:extLst>
                    <a:ext uri="{9D8B030D-6E8A-4147-A177-3AD203B41FA5}">
                      <a16:colId xmlns:a16="http://schemas.microsoft.com/office/drawing/2014/main" val="614669126"/>
                    </a:ext>
                  </a:extLst>
                </a:gridCol>
                <a:gridCol w="1762539">
                  <a:extLst>
                    <a:ext uri="{9D8B030D-6E8A-4147-A177-3AD203B41FA5}">
                      <a16:colId xmlns:a16="http://schemas.microsoft.com/office/drawing/2014/main" val="2953239337"/>
                    </a:ext>
                  </a:extLst>
                </a:gridCol>
                <a:gridCol w="1020417">
                  <a:extLst>
                    <a:ext uri="{9D8B030D-6E8A-4147-A177-3AD203B41FA5}">
                      <a16:colId xmlns:a16="http://schemas.microsoft.com/office/drawing/2014/main" val="582479555"/>
                    </a:ext>
                  </a:extLst>
                </a:gridCol>
                <a:gridCol w="1128577">
                  <a:extLst>
                    <a:ext uri="{9D8B030D-6E8A-4147-A177-3AD203B41FA5}">
                      <a16:colId xmlns:a16="http://schemas.microsoft.com/office/drawing/2014/main" val="4266107323"/>
                    </a:ext>
                  </a:extLst>
                </a:gridCol>
              </a:tblGrid>
              <a:tr h="450972">
                <a:tc>
                  <a:txBody>
                    <a:bodyPr/>
                    <a:lstStyle/>
                    <a:p>
                      <a:r>
                        <a:rPr lang="en-US" sz="1600" dirty="0"/>
                        <a:t>Comparisons</a:t>
                      </a:r>
                    </a:p>
                  </a:txBody>
                  <a:tcPr anchor="ctr"/>
                </a:tc>
                <a:tc>
                  <a:txBody>
                    <a:bodyPr/>
                    <a:lstStyle/>
                    <a:p>
                      <a:r>
                        <a:rPr lang="en-US" sz="1600" dirty="0"/>
                        <a:t>Trials</a:t>
                      </a:r>
                    </a:p>
                  </a:txBody>
                  <a:tcPr anchor="ctr"/>
                </a:tc>
                <a:tc>
                  <a:txBody>
                    <a:bodyPr/>
                    <a:lstStyle/>
                    <a:p>
                      <a:r>
                        <a:rPr lang="en-US" sz="1600" dirty="0"/>
                        <a:t>SMD (95% CI)</a:t>
                      </a:r>
                    </a:p>
                  </a:txBody>
                  <a:tcPr anchor="ctr"/>
                </a:tc>
                <a:tc>
                  <a:txBody>
                    <a:bodyPr/>
                    <a:lstStyle/>
                    <a:p>
                      <a:r>
                        <a:rPr lang="en-US" sz="1600" dirty="0"/>
                        <a:t>Z-score</a:t>
                      </a:r>
                    </a:p>
                  </a:txBody>
                  <a:tcPr anchor="ctr"/>
                </a:tc>
                <a:tc>
                  <a:txBody>
                    <a:bodyPr/>
                    <a:lstStyle/>
                    <a:p>
                      <a:r>
                        <a:rPr lang="en-US" sz="1600" dirty="0"/>
                        <a:t>P-value</a:t>
                      </a:r>
                    </a:p>
                  </a:txBody>
                  <a:tcPr anchor="ctr"/>
                </a:tc>
                <a:extLst>
                  <a:ext uri="{0D108BD9-81ED-4DB2-BD59-A6C34878D82A}">
                    <a16:rowId xmlns:a16="http://schemas.microsoft.com/office/drawing/2014/main" val="650213402"/>
                  </a:ext>
                </a:extLst>
              </a:tr>
              <a:tr h="450972">
                <a:tc>
                  <a:txBody>
                    <a:bodyPr/>
                    <a:lstStyle/>
                    <a:p>
                      <a:r>
                        <a:rPr lang="en-US" sz="1600" dirty="0"/>
                        <a:t>All trials</a:t>
                      </a:r>
                    </a:p>
                  </a:txBody>
                  <a:tcPr anchor="ctr"/>
                </a:tc>
                <a:tc>
                  <a:txBody>
                    <a:bodyPr/>
                    <a:lstStyle/>
                    <a:p>
                      <a:r>
                        <a:rPr lang="en-US" sz="1600" dirty="0"/>
                        <a:t>22</a:t>
                      </a:r>
                    </a:p>
                  </a:txBody>
                  <a:tcPr anchor="ctr"/>
                </a:tc>
                <a:tc>
                  <a:txBody>
                    <a:bodyPr/>
                    <a:lstStyle/>
                    <a:p>
                      <a:r>
                        <a:rPr lang="en-US" sz="1600" dirty="0"/>
                        <a:t>1.87 (1.53-2.21)</a:t>
                      </a:r>
                    </a:p>
                  </a:txBody>
                  <a:tcPr anchor="ctr"/>
                </a:tc>
                <a:tc>
                  <a:txBody>
                    <a:bodyPr/>
                    <a:lstStyle/>
                    <a:p>
                      <a:r>
                        <a:rPr lang="en-US" sz="1600" dirty="0"/>
                        <a:t>10.7</a:t>
                      </a:r>
                    </a:p>
                  </a:txBody>
                  <a:tcPr anchor="ctr"/>
                </a:tc>
                <a:tc>
                  <a:txBody>
                    <a:bodyPr/>
                    <a:lstStyle/>
                    <a:p>
                      <a:r>
                        <a:rPr lang="en-US" sz="1600" dirty="0"/>
                        <a:t>&lt;0.0001</a:t>
                      </a:r>
                    </a:p>
                  </a:txBody>
                  <a:tcPr anchor="ctr"/>
                </a:tc>
                <a:extLst>
                  <a:ext uri="{0D108BD9-81ED-4DB2-BD59-A6C34878D82A}">
                    <a16:rowId xmlns:a16="http://schemas.microsoft.com/office/drawing/2014/main" val="3105595285"/>
                  </a:ext>
                </a:extLst>
              </a:tr>
              <a:tr h="1000788">
                <a:tc>
                  <a:txBody>
                    <a:bodyPr/>
                    <a:lstStyle/>
                    <a:p>
                      <a:r>
                        <a:rPr lang="en-US" sz="1600" dirty="0"/>
                        <a:t>Diagnosis</a:t>
                      </a:r>
                    </a:p>
                    <a:p>
                      <a:r>
                        <a:rPr lang="en-US" sz="1600" dirty="0"/>
                        <a:t>Bipolar I</a:t>
                      </a:r>
                    </a:p>
                    <a:p>
                      <a:r>
                        <a:rPr lang="en-US" sz="1600" dirty="0"/>
                        <a:t>Bipolar II</a:t>
                      </a:r>
                    </a:p>
                  </a:txBody>
                  <a:tcPr anchor="ctr"/>
                </a:tc>
                <a:tc>
                  <a:txBody>
                    <a:bodyPr/>
                    <a:lstStyle/>
                    <a:p>
                      <a:endParaRPr lang="en-US" sz="1600" dirty="0"/>
                    </a:p>
                    <a:p>
                      <a:r>
                        <a:rPr lang="en-US" sz="1600" dirty="0"/>
                        <a:t>11</a:t>
                      </a:r>
                    </a:p>
                    <a:p>
                      <a:r>
                        <a:rPr lang="en-US" sz="1600" dirty="0"/>
                        <a:t>11</a:t>
                      </a:r>
                    </a:p>
                  </a:txBody>
                  <a:tcPr anchor="ctr"/>
                </a:tc>
                <a:tc>
                  <a:txBody>
                    <a:bodyPr/>
                    <a:lstStyle/>
                    <a:p>
                      <a:endParaRPr lang="en-US" sz="1600" dirty="0"/>
                    </a:p>
                    <a:p>
                      <a:r>
                        <a:rPr lang="en-US" sz="1600" dirty="0"/>
                        <a:t>2.35 (1.83-2.86)</a:t>
                      </a:r>
                    </a:p>
                  </a:txBody>
                  <a:tcPr anchor="ctr"/>
                </a:tc>
                <a:tc>
                  <a:txBody>
                    <a:bodyPr/>
                    <a:lstStyle/>
                    <a:p>
                      <a:endParaRPr lang="en-US" sz="1600" dirty="0"/>
                    </a:p>
                    <a:p>
                      <a:r>
                        <a:rPr lang="en-US" sz="1600" dirty="0"/>
                        <a:t>8.96</a:t>
                      </a:r>
                    </a:p>
                    <a:p>
                      <a:r>
                        <a:rPr lang="en-US" sz="1600" dirty="0"/>
                        <a:t>7.34</a:t>
                      </a:r>
                    </a:p>
                  </a:txBody>
                  <a:tcPr anchor="ctr"/>
                </a:tc>
                <a:tc>
                  <a:txBody>
                    <a:bodyPr/>
                    <a:lstStyle/>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&lt;0.0001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&lt;0.0001</a:t>
                      </a:r>
                    </a:p>
                  </a:txBody>
                  <a:tcPr anchor="ctr"/>
                </a:tc>
                <a:extLst>
                  <a:ext uri="{0D108BD9-81ED-4DB2-BD59-A6C34878D82A}">
                    <a16:rowId xmlns:a16="http://schemas.microsoft.com/office/drawing/2014/main" val="1328666034"/>
                  </a:ext>
                </a:extLst>
              </a:tr>
              <a:tr h="1000788">
                <a:tc>
                  <a:txBody>
                    <a:bodyPr/>
                    <a:lstStyle/>
                    <a:p>
                      <a:r>
                        <a:rPr lang="en-US" sz="1600" dirty="0"/>
                        <a:t>Dose</a:t>
                      </a:r>
                    </a:p>
                    <a:p>
                      <a:r>
                        <a:rPr lang="en-US" sz="1600" dirty="0"/>
                        <a:t>300 mg/day</a:t>
                      </a:r>
                    </a:p>
                    <a:p>
                      <a:r>
                        <a:rPr lang="en-US" sz="1600" dirty="0"/>
                        <a:t>600 mg/day</a:t>
                      </a:r>
                    </a:p>
                  </a:txBody>
                  <a:tcPr anchor="ctr"/>
                </a:tc>
                <a:tc>
                  <a:txBody>
                    <a:bodyPr/>
                    <a:lstStyle/>
                    <a:p>
                      <a:endParaRPr lang="en-US" sz="1600" dirty="0"/>
                    </a:p>
                    <a:p>
                      <a:r>
                        <a:rPr lang="en-US" sz="1600" dirty="0"/>
                        <a:t>14</a:t>
                      </a:r>
                    </a:p>
                    <a:p>
                      <a:r>
                        <a:rPr lang="en-US" sz="1600" dirty="0"/>
                        <a:t> 8</a:t>
                      </a:r>
                    </a:p>
                  </a:txBody>
                  <a:tcPr anchor="ctr"/>
                </a:tc>
                <a:tc>
                  <a:txBody>
                    <a:bodyPr/>
                    <a:lstStyle/>
                    <a:p>
                      <a:endParaRPr lang="en-US" sz="1600" dirty="0"/>
                    </a:p>
                    <a:p>
                      <a:r>
                        <a:rPr lang="en-US" sz="1600" dirty="0"/>
                        <a:t>1.79 (1.37-2.22)</a:t>
                      </a:r>
                    </a:p>
                    <a:p>
                      <a:r>
                        <a:rPr lang="en-US" sz="1600" dirty="0"/>
                        <a:t>2.00 (1.38-2.62)</a:t>
                      </a:r>
                    </a:p>
                  </a:txBody>
                  <a:tcPr anchor="ctr"/>
                </a:tc>
                <a:tc>
                  <a:txBody>
                    <a:bodyPr/>
                    <a:lstStyle/>
                    <a:p>
                      <a:endParaRPr lang="en-US" sz="1600" dirty="0"/>
                    </a:p>
                    <a:p>
                      <a:r>
                        <a:rPr lang="en-US" sz="1600" dirty="0"/>
                        <a:t>8.26</a:t>
                      </a:r>
                    </a:p>
                    <a:p>
                      <a:r>
                        <a:rPr lang="en-US" sz="1600" dirty="0"/>
                        <a:t>8.96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&lt;0.0001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&lt;0.0001</a:t>
                      </a:r>
                    </a:p>
                  </a:txBody>
                  <a:tcPr anchor="ctr"/>
                </a:tc>
                <a:extLst>
                  <a:ext uri="{0D108BD9-81ED-4DB2-BD59-A6C34878D82A}">
                    <a16:rowId xmlns:a16="http://schemas.microsoft.com/office/drawing/2014/main" val="2377150333"/>
                  </a:ext>
                </a:extLst>
              </a:tr>
            </a:tbl>
          </a:graphicData>
        </a:graphic>
      </p:graphicFrame>
      <p:sp>
        <p:nvSpPr>
          <p:cNvPr id="8" name="TextBox 7">
            <a:extLst>
              <a:ext uri="{FF2B5EF4-FFF2-40B4-BE49-F238E27FC236}">
                <a16:creationId xmlns:a16="http://schemas.microsoft.com/office/drawing/2014/main" id="{15A45336-0BE0-0544-FBD9-F16FFCA54598}"/>
              </a:ext>
            </a:extLst>
          </p:cNvPr>
          <p:cNvSpPr txBox="1"/>
          <p:nvPr/>
        </p:nvSpPr>
        <p:spPr>
          <a:xfrm>
            <a:off x="5503867" y="2357624"/>
            <a:ext cx="6336680" cy="830997"/>
          </a:xfrm>
          <a:prstGeom prst="rect">
            <a:avLst/>
          </a:prstGeom>
          <a:solidFill>
            <a:srgbClr val="FFFF99"/>
          </a:solidFill>
        </p:spPr>
        <p:txBody>
          <a:bodyPr wrap="square" rtlCol="0">
            <a:spAutoFit/>
          </a:bodyPr>
          <a:lstStyle/>
          <a:p>
            <a:endParaRPr lang="en-US" sz="1600" dirty="0"/>
          </a:p>
          <a:p>
            <a:r>
              <a:rPr lang="en-US" sz="1600" dirty="0"/>
              <a:t>Summary of meta-analyses of 22 trials of quetiapine vs. placebo</a:t>
            </a:r>
          </a:p>
          <a:p>
            <a:endParaRPr lang="en-US" sz="1600" dirty="0"/>
          </a:p>
        </p:txBody>
      </p:sp>
      <p:sp>
        <p:nvSpPr>
          <p:cNvPr id="9" name="Footer Placeholder 8">
            <a:extLst>
              <a:ext uri="{FF2B5EF4-FFF2-40B4-BE49-F238E27FC236}">
                <a16:creationId xmlns:a16="http://schemas.microsoft.com/office/drawing/2014/main" id="{65DCB638-7130-F108-99B4-8C79B5AF9E35}"/>
              </a:ext>
            </a:extLst>
          </p:cNvPr>
          <p:cNvSpPr>
            <a:spLocks noGrp="1"/>
          </p:cNvSpPr>
          <p:nvPr>
            <p:ph type="ftr" sz="quarter" idx="3"/>
          </p:nvPr>
        </p:nvSpPr>
        <p:spPr/>
        <p:txBody>
          <a:bodyPr/>
          <a:lstStyle/>
          <a:p>
            <a:r>
              <a:rPr lang="en-US" sz="1200" dirty="0" err="1"/>
              <a:t>Miola</a:t>
            </a:r>
            <a:r>
              <a:rPr lang="en-US" sz="1200" dirty="0"/>
              <a:t> et al., </a:t>
            </a:r>
            <a:r>
              <a:rPr lang="en-US" sz="1200" i="1" dirty="0"/>
              <a:t>J Clin </a:t>
            </a:r>
            <a:r>
              <a:rPr lang="en-US" sz="1200" i="1" dirty="0" err="1"/>
              <a:t>Psychopharmacol</a:t>
            </a:r>
            <a:r>
              <a:rPr lang="en-US" sz="1200" i="1" dirty="0"/>
              <a:t> </a:t>
            </a:r>
            <a:r>
              <a:rPr lang="en-US" sz="1200" dirty="0"/>
              <a:t>2022; 42: 530-535</a:t>
            </a:r>
          </a:p>
        </p:txBody>
      </p:sp>
    </p:spTree>
    <p:extLst>
      <p:ext uri="{BB962C8B-B14F-4D97-AF65-F5344CB8AC3E}">
        <p14:creationId xmlns:p14="http://schemas.microsoft.com/office/powerpoint/2010/main" val="84717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D462-5E8B-AD70-170B-E972AF9F62B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4ADA07D3-91E0-76BD-E4E2-E2BF01AD23A5}"/>
              </a:ext>
            </a:extLst>
          </p:cNvPr>
          <p:cNvSpPr>
            <a:spLocks noGrp="1"/>
          </p:cNvSpPr>
          <p:nvPr>
            <p:ph idx="1"/>
          </p:nvPr>
        </p:nvSpPr>
        <p:spPr/>
        <p:txBody>
          <a:bodyPr/>
          <a:lstStyle/>
          <a:p>
            <a:pPr>
              <a:spcBef>
                <a:spcPts val="2400"/>
              </a:spcBef>
            </a:pPr>
            <a:r>
              <a:rPr lang="en-US" dirty="0"/>
              <a:t>Morbidity, suicide risk and functional impairment in bipolar II disorder is comparable to bipolar I disorder largely due to residential depressive symptoms</a:t>
            </a:r>
          </a:p>
          <a:p>
            <a:pPr>
              <a:spcBef>
                <a:spcPts val="2400"/>
              </a:spcBef>
            </a:pPr>
            <a:r>
              <a:rPr lang="en-US" dirty="0"/>
              <a:t>Few randomized pharmacotherapy trials exist in bipolar II disorder</a:t>
            </a:r>
          </a:p>
          <a:p>
            <a:pPr>
              <a:spcBef>
                <a:spcPts val="2400"/>
              </a:spcBef>
            </a:pPr>
            <a:r>
              <a:rPr lang="en-US" dirty="0"/>
              <a:t>Possible lesser risk for antidepressant-associated polarity switches in bipolar II than bipolar I disorder, possible safety and efficacy with fluoxetine monotherapy based on preliminary data</a:t>
            </a:r>
          </a:p>
          <a:p>
            <a:pPr>
              <a:spcBef>
                <a:spcPts val="2400"/>
              </a:spcBef>
            </a:pPr>
            <a:r>
              <a:rPr lang="en-US" dirty="0"/>
              <a:t>Most robust placebo-controlled findings with </a:t>
            </a:r>
            <a:r>
              <a:rPr lang="en-US" dirty="0" err="1"/>
              <a:t>lumateperone</a:t>
            </a:r>
            <a:r>
              <a:rPr lang="en-US" dirty="0"/>
              <a:t> and quetiapine in bipolar II depression</a:t>
            </a:r>
          </a:p>
          <a:p>
            <a:pPr>
              <a:spcBef>
                <a:spcPts val="2400"/>
              </a:spcBef>
            </a:pPr>
            <a:endParaRPr lang="en-US" dirty="0"/>
          </a:p>
          <a:p>
            <a:pPr>
              <a:spcBef>
                <a:spcPts val="2400"/>
              </a:spcBef>
            </a:pPr>
            <a:endParaRPr lang="en-US" dirty="0"/>
          </a:p>
        </p:txBody>
      </p:sp>
    </p:spTree>
    <p:extLst>
      <p:ext uri="{BB962C8B-B14F-4D97-AF65-F5344CB8AC3E}">
        <p14:creationId xmlns:p14="http://schemas.microsoft.com/office/powerpoint/2010/main" val="245253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6926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9087-27F9-E5F8-FA80-432BA59A224E}"/>
              </a:ext>
            </a:extLst>
          </p:cNvPr>
          <p:cNvSpPr>
            <a:spLocks noGrp="1"/>
          </p:cNvSpPr>
          <p:nvPr>
            <p:ph type="title"/>
          </p:nvPr>
        </p:nvSpPr>
        <p:spPr/>
        <p:txBody>
          <a:bodyPr/>
          <a:lstStyle/>
          <a:p>
            <a:r>
              <a:rPr lang="en-US" dirty="0"/>
              <a:t>Bipolar II vs. Bipolar I Clinical Comparisons</a:t>
            </a:r>
          </a:p>
        </p:txBody>
      </p:sp>
      <p:sp>
        <p:nvSpPr>
          <p:cNvPr id="3" name="Content Placeholder 2">
            <a:extLst>
              <a:ext uri="{FF2B5EF4-FFF2-40B4-BE49-F238E27FC236}">
                <a16:creationId xmlns:a16="http://schemas.microsoft.com/office/drawing/2014/main" id="{8FADB0B6-DE90-F4A3-7880-EE2EE7F045ED}"/>
              </a:ext>
            </a:extLst>
          </p:cNvPr>
          <p:cNvSpPr>
            <a:spLocks noGrp="1"/>
          </p:cNvSpPr>
          <p:nvPr>
            <p:ph idx="1"/>
          </p:nvPr>
        </p:nvSpPr>
        <p:spPr/>
        <p:txBody>
          <a:bodyPr>
            <a:normAutofit fontScale="92500" lnSpcReduction="10000"/>
          </a:bodyPr>
          <a:lstStyle/>
          <a:p>
            <a:pPr marL="0" indent="0">
              <a:buNone/>
            </a:pPr>
            <a:r>
              <a:rPr lang="en-US" u="sng" dirty="0"/>
              <a:t>Bipolar II vs. Bipolar I: </a:t>
            </a:r>
          </a:p>
          <a:p>
            <a:r>
              <a:rPr lang="en-US" dirty="0"/>
              <a:t>Longer duration of untreated illness</a:t>
            </a:r>
            <a:r>
              <a:rPr lang="en-US" baseline="30000" dirty="0"/>
              <a:t>1</a:t>
            </a:r>
          </a:p>
          <a:p>
            <a:r>
              <a:rPr lang="en-US" dirty="0"/>
              <a:t>More frequent comorbid anxiety disorders</a:t>
            </a:r>
            <a:r>
              <a:rPr lang="en-US" baseline="30000" dirty="0"/>
              <a:t>1</a:t>
            </a:r>
          </a:p>
          <a:p>
            <a:r>
              <a:rPr lang="en-US" dirty="0"/>
              <a:t>More frequent depressive episodes</a:t>
            </a:r>
            <a:r>
              <a:rPr lang="en-US" baseline="30000" dirty="0"/>
              <a:t>1</a:t>
            </a:r>
          </a:p>
          <a:p>
            <a:r>
              <a:rPr lang="en-US" dirty="0"/>
              <a:t>Longer episode durations</a:t>
            </a:r>
            <a:r>
              <a:rPr lang="en-US" baseline="30000" dirty="0"/>
              <a:t>1</a:t>
            </a:r>
          </a:p>
          <a:p>
            <a:r>
              <a:rPr lang="en-US" dirty="0"/>
              <a:t>Later age at onset</a:t>
            </a:r>
            <a:r>
              <a:rPr lang="en-US" baseline="30000" dirty="0"/>
              <a:t>1</a:t>
            </a:r>
          </a:p>
          <a:p>
            <a:r>
              <a:rPr lang="en-US" dirty="0"/>
              <a:t>Fewer lifetime hospitalizations</a:t>
            </a:r>
            <a:r>
              <a:rPr lang="en-US" baseline="30000" dirty="0"/>
              <a:t>1</a:t>
            </a:r>
          </a:p>
          <a:p>
            <a:r>
              <a:rPr lang="en-US" dirty="0"/>
              <a:t>More frequent antidepressant use</a:t>
            </a:r>
            <a:r>
              <a:rPr lang="en-US" baseline="30000" dirty="0"/>
              <a:t>1</a:t>
            </a:r>
          </a:p>
          <a:p>
            <a:r>
              <a:rPr lang="en-US" dirty="0"/>
              <a:t>Rapid cycling more common in bipolar II than bipolar I</a:t>
            </a:r>
            <a:r>
              <a:rPr lang="en-US" baseline="30000" dirty="0"/>
              <a:t>2</a:t>
            </a:r>
          </a:p>
          <a:p>
            <a:r>
              <a:rPr lang="en-US" dirty="0"/>
              <a:t>More residual depressive symptoms in bipolar II than bipolar I associated with greater functional impairment</a:t>
            </a:r>
            <a:r>
              <a:rPr lang="en-US" baseline="30000" dirty="0"/>
              <a:t>3</a:t>
            </a:r>
          </a:p>
        </p:txBody>
      </p:sp>
      <p:sp>
        <p:nvSpPr>
          <p:cNvPr id="7" name="Footer Placeholder 6">
            <a:extLst>
              <a:ext uri="{FF2B5EF4-FFF2-40B4-BE49-F238E27FC236}">
                <a16:creationId xmlns:a16="http://schemas.microsoft.com/office/drawing/2014/main" id="{DF9EA288-DCB9-371A-4CEA-FB89254F3D26}"/>
              </a:ext>
            </a:extLst>
          </p:cNvPr>
          <p:cNvSpPr>
            <a:spLocks noGrp="1"/>
          </p:cNvSpPr>
          <p:nvPr>
            <p:ph type="ftr" sz="quarter" idx="3"/>
          </p:nvPr>
        </p:nvSpPr>
        <p:spPr>
          <a:xfrm>
            <a:off x="609601" y="6356350"/>
            <a:ext cx="11582400" cy="442131"/>
          </a:xfrm>
        </p:spPr>
        <p:txBody>
          <a:bodyPr/>
          <a:lstStyle/>
          <a:p>
            <a:r>
              <a:rPr lang="en-US" sz="1200" baseline="30000" dirty="0"/>
              <a:t>1</a:t>
            </a:r>
            <a:r>
              <a:rPr lang="en-US" sz="1200" dirty="0"/>
              <a:t> </a:t>
            </a:r>
            <a:r>
              <a:rPr lang="en-US" sz="1200" dirty="0" err="1"/>
              <a:t>Dell’Osso</a:t>
            </a:r>
            <a:r>
              <a:rPr lang="en-US" sz="1200" dirty="0"/>
              <a:t> et al., </a:t>
            </a:r>
            <a:r>
              <a:rPr lang="en-US" sz="1200" i="1" dirty="0"/>
              <a:t>CNS Spectrums </a:t>
            </a:r>
            <a:r>
              <a:rPr lang="en-US" sz="1200" dirty="0"/>
              <a:t>2017; 22: 325-332; </a:t>
            </a:r>
            <a:r>
              <a:rPr lang="en-US" sz="1200" baseline="30000" dirty="0"/>
              <a:t>2</a:t>
            </a:r>
            <a:r>
              <a:rPr lang="en-US" sz="1200" dirty="0"/>
              <a:t> </a:t>
            </a:r>
            <a:r>
              <a:rPr lang="en-US" sz="1200" dirty="0" err="1"/>
              <a:t>Kupka</a:t>
            </a:r>
            <a:r>
              <a:rPr lang="en-US" sz="1200" dirty="0"/>
              <a:t> et al., </a:t>
            </a:r>
            <a:r>
              <a:rPr lang="en-US" sz="1200" i="1" dirty="0"/>
              <a:t>J Clin Psychiatry </a:t>
            </a:r>
            <a:r>
              <a:rPr lang="en-US" sz="1200" dirty="0"/>
              <a:t>2003; 64: 1483-1494; </a:t>
            </a:r>
            <a:r>
              <a:rPr lang="en-US" sz="1200" baseline="30000" dirty="0"/>
              <a:t>3</a:t>
            </a:r>
            <a:r>
              <a:rPr lang="en-US" sz="1200" dirty="0"/>
              <a:t> Rosa et al., </a:t>
            </a:r>
            <a:r>
              <a:rPr lang="en-US" sz="1200" i="1" dirty="0"/>
              <a:t>J Affect </a:t>
            </a:r>
            <a:r>
              <a:rPr lang="en-US" sz="1200" i="1" dirty="0" err="1"/>
              <a:t>Disord</a:t>
            </a:r>
            <a:r>
              <a:rPr lang="en-US" i="1" dirty="0"/>
              <a:t> </a:t>
            </a:r>
            <a:r>
              <a:rPr lang="en-US" sz="1200" dirty="0"/>
              <a:t>2010; 127 (1-3): 71-76</a:t>
            </a:r>
          </a:p>
        </p:txBody>
      </p:sp>
    </p:spTree>
    <p:extLst>
      <p:ext uri="{BB962C8B-B14F-4D97-AF65-F5344CB8AC3E}">
        <p14:creationId xmlns:p14="http://schemas.microsoft.com/office/powerpoint/2010/main" val="183985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81E5-D46F-8329-CED3-1C05A6018FEC}"/>
              </a:ext>
            </a:extLst>
          </p:cNvPr>
          <p:cNvSpPr>
            <a:spLocks noGrp="1"/>
          </p:cNvSpPr>
          <p:nvPr>
            <p:ph type="title"/>
          </p:nvPr>
        </p:nvSpPr>
        <p:spPr/>
        <p:txBody>
          <a:bodyPr/>
          <a:lstStyle/>
          <a:p>
            <a:r>
              <a:rPr lang="en-US" dirty="0"/>
              <a:t>Suicide Risk in Bipolar I vs Bipolar II Disorder</a:t>
            </a:r>
          </a:p>
        </p:txBody>
      </p:sp>
      <p:sp>
        <p:nvSpPr>
          <p:cNvPr id="3" name="Content Placeholder 2">
            <a:extLst>
              <a:ext uri="{FF2B5EF4-FFF2-40B4-BE49-F238E27FC236}">
                <a16:creationId xmlns:a16="http://schemas.microsoft.com/office/drawing/2014/main" id="{1F3C5B3C-311D-C22E-39FA-CD1EAC40AD82}"/>
              </a:ext>
            </a:extLst>
          </p:cNvPr>
          <p:cNvSpPr>
            <a:spLocks noGrp="1"/>
          </p:cNvSpPr>
          <p:nvPr>
            <p:ph idx="1"/>
          </p:nvPr>
        </p:nvSpPr>
        <p:spPr/>
        <p:txBody>
          <a:bodyPr>
            <a:normAutofit/>
          </a:bodyPr>
          <a:lstStyle/>
          <a:p>
            <a:pPr>
              <a:spcBef>
                <a:spcPts val="2400"/>
              </a:spcBef>
            </a:pPr>
            <a:r>
              <a:rPr lang="en-US" sz="2200" dirty="0"/>
              <a:t>Meta-analysis of 24 reports: no significant difference in lifetime suicide attempt prevalence rates in Bipolar I (36.3%) vs. bipolar II (32.4%) (p=0.07)</a:t>
            </a:r>
            <a:r>
              <a:rPr lang="en-US" sz="2200" baseline="30000" dirty="0"/>
              <a:t>1</a:t>
            </a:r>
          </a:p>
          <a:p>
            <a:pPr>
              <a:spcBef>
                <a:spcPts val="2400"/>
              </a:spcBef>
            </a:pPr>
            <a:r>
              <a:rPr lang="en-US" sz="2200" dirty="0"/>
              <a:t>But: bipolar II patients tend to use more violent methods of suicide attempts than bipolar I patients</a:t>
            </a:r>
            <a:r>
              <a:rPr lang="en-US" sz="2200" baseline="30000" dirty="0"/>
              <a:t>1</a:t>
            </a:r>
          </a:p>
          <a:p>
            <a:pPr>
              <a:spcBef>
                <a:spcPts val="2400"/>
              </a:spcBef>
            </a:pPr>
            <a:r>
              <a:rPr lang="en-US" sz="2200" dirty="0"/>
              <a:t>BP II suicide attempters perform more poorly on tests of simple reaction time and executive function (Stroop selective attention) than bipolar I suicide attempters</a:t>
            </a:r>
            <a:r>
              <a:rPr lang="en-US" sz="2200" baseline="30000" dirty="0"/>
              <a:t>2</a:t>
            </a:r>
          </a:p>
          <a:p>
            <a:pPr>
              <a:spcBef>
                <a:spcPts val="2400"/>
              </a:spcBef>
            </a:pPr>
            <a:r>
              <a:rPr lang="en-US" sz="2200" dirty="0"/>
              <a:t>Similar risk factors for suicide attempts in bipolar I and bipolar II patients:</a:t>
            </a:r>
            <a:r>
              <a:rPr lang="en-US" sz="2200" baseline="30000" dirty="0"/>
              <a:t>3</a:t>
            </a:r>
            <a:r>
              <a:rPr lang="en-US" sz="2200" dirty="0"/>
              <a:t> </a:t>
            </a:r>
          </a:p>
          <a:p>
            <a:pPr lvl="1">
              <a:spcBef>
                <a:spcPts val="2400"/>
              </a:spcBef>
            </a:pPr>
            <a:r>
              <a:rPr lang="en-US" sz="1800" dirty="0"/>
              <a:t>Female sex, history of rapid cycling, comorbid psychiatric/substance use disorders,</a:t>
            </a:r>
            <a:br>
              <a:rPr lang="en-US" sz="1800" dirty="0"/>
            </a:br>
            <a:r>
              <a:rPr lang="en-US" sz="1800" dirty="0"/>
              <a:t>early age at onset</a:t>
            </a:r>
          </a:p>
        </p:txBody>
      </p:sp>
      <p:sp>
        <p:nvSpPr>
          <p:cNvPr id="7" name="Footer Placeholder 6">
            <a:extLst>
              <a:ext uri="{FF2B5EF4-FFF2-40B4-BE49-F238E27FC236}">
                <a16:creationId xmlns:a16="http://schemas.microsoft.com/office/drawing/2014/main" id="{487D61BD-DF0B-0C71-D779-1B8806C3F234}"/>
              </a:ext>
            </a:extLst>
          </p:cNvPr>
          <p:cNvSpPr>
            <a:spLocks noGrp="1"/>
          </p:cNvSpPr>
          <p:nvPr>
            <p:ph type="ftr" sz="quarter" idx="3"/>
          </p:nvPr>
        </p:nvSpPr>
        <p:spPr>
          <a:xfrm>
            <a:off x="609600" y="6356350"/>
            <a:ext cx="11076622" cy="442131"/>
          </a:xfrm>
        </p:spPr>
        <p:txBody>
          <a:bodyPr/>
          <a:lstStyle/>
          <a:p>
            <a:r>
              <a:rPr lang="en-US" sz="1200" baseline="30000" dirty="0"/>
              <a:t>1</a:t>
            </a:r>
            <a:r>
              <a:rPr lang="en-US" sz="1200" dirty="0"/>
              <a:t> Novick et al., </a:t>
            </a:r>
            <a:r>
              <a:rPr lang="en-US" sz="1200" i="1" dirty="0"/>
              <a:t>Bipolar </a:t>
            </a:r>
            <a:r>
              <a:rPr lang="en-US" sz="1200" i="1" dirty="0" err="1"/>
              <a:t>Disord</a:t>
            </a:r>
            <a:r>
              <a:rPr lang="en-US" sz="1200" i="1" dirty="0"/>
              <a:t> </a:t>
            </a:r>
            <a:r>
              <a:rPr lang="en-US" sz="1200" dirty="0"/>
              <a:t>2010; 12: 1-9; </a:t>
            </a:r>
            <a:r>
              <a:rPr lang="en-US" sz="1200" baseline="30000" dirty="0"/>
              <a:t>2</a:t>
            </a:r>
            <a:r>
              <a:rPr lang="en-US" sz="1200" dirty="0"/>
              <a:t> </a:t>
            </a:r>
            <a:r>
              <a:rPr lang="en-US" sz="1200" dirty="0" err="1"/>
              <a:t>Harkavy</a:t>
            </a:r>
            <a:r>
              <a:rPr lang="en-US" sz="1200" dirty="0"/>
              <a:t>-Friedman et al., </a:t>
            </a:r>
            <a:r>
              <a:rPr lang="en-US" sz="1200" i="1" dirty="0"/>
              <a:t>J Affect </a:t>
            </a:r>
            <a:r>
              <a:rPr lang="en-US" sz="1200" i="1" dirty="0" err="1"/>
              <a:t>Disord</a:t>
            </a:r>
            <a:r>
              <a:rPr lang="en-US" sz="1200" i="1" dirty="0"/>
              <a:t> </a:t>
            </a:r>
            <a:r>
              <a:rPr lang="en-US" sz="1200" dirty="0"/>
              <a:t>2006; 94(1-3): 255-259; </a:t>
            </a:r>
            <a:r>
              <a:rPr lang="en-US" sz="1200" baseline="30000" dirty="0"/>
              <a:t>3</a:t>
            </a:r>
            <a:r>
              <a:rPr lang="en-US" sz="1200" dirty="0"/>
              <a:t> Bobo et al., </a:t>
            </a:r>
            <a:r>
              <a:rPr lang="en-US" sz="1200" i="1" dirty="0"/>
              <a:t>J Affect  </a:t>
            </a:r>
            <a:r>
              <a:rPr lang="en-US" sz="1200" i="1" dirty="0" err="1"/>
              <a:t>Disord</a:t>
            </a:r>
            <a:r>
              <a:rPr lang="en-US" sz="1200" i="1" dirty="0"/>
              <a:t> </a:t>
            </a:r>
            <a:r>
              <a:rPr lang="en-US" sz="1200" dirty="0"/>
              <a:t>2018; 225: 489-494</a:t>
            </a:r>
          </a:p>
        </p:txBody>
      </p:sp>
    </p:spTree>
    <p:extLst>
      <p:ext uri="{BB962C8B-B14F-4D97-AF65-F5344CB8AC3E}">
        <p14:creationId xmlns:p14="http://schemas.microsoft.com/office/powerpoint/2010/main" val="237170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F450-B7AA-09D5-5354-4D01885871C5}"/>
              </a:ext>
            </a:extLst>
          </p:cNvPr>
          <p:cNvSpPr>
            <a:spLocks noGrp="1"/>
          </p:cNvSpPr>
          <p:nvPr>
            <p:ph type="title"/>
          </p:nvPr>
        </p:nvSpPr>
        <p:spPr/>
        <p:txBody>
          <a:bodyPr/>
          <a:lstStyle/>
          <a:p>
            <a:r>
              <a:rPr lang="en-US" dirty="0"/>
              <a:t>Lower Risk for Antidepressant-Associated Switch in Bipolar II Than Bipolar I Depression</a:t>
            </a:r>
          </a:p>
        </p:txBody>
      </p:sp>
      <p:pic>
        <p:nvPicPr>
          <p:cNvPr id="3" name="Picture 2">
            <a:extLst>
              <a:ext uri="{FF2B5EF4-FFF2-40B4-BE49-F238E27FC236}">
                <a16:creationId xmlns:a16="http://schemas.microsoft.com/office/drawing/2014/main" id="{A7260BE4-2F05-2FE0-E048-FE9A15FAE9B5}"/>
              </a:ext>
            </a:extLst>
          </p:cNvPr>
          <p:cNvPicPr>
            <a:picLocks noChangeAspect="1"/>
          </p:cNvPicPr>
          <p:nvPr/>
        </p:nvPicPr>
        <p:blipFill rotWithShape="1">
          <a:blip r:embed="rId2"/>
          <a:srcRect l="23182" t="21535" r="25454" b="29148"/>
          <a:stretch/>
        </p:blipFill>
        <p:spPr>
          <a:xfrm>
            <a:off x="1373224" y="1507807"/>
            <a:ext cx="9202010" cy="4967457"/>
          </a:xfrm>
          <a:prstGeom prst="rect">
            <a:avLst/>
          </a:prstGeom>
        </p:spPr>
      </p:pic>
      <p:sp>
        <p:nvSpPr>
          <p:cNvPr id="6" name="Footer Placeholder 5">
            <a:extLst>
              <a:ext uri="{FF2B5EF4-FFF2-40B4-BE49-F238E27FC236}">
                <a16:creationId xmlns:a16="http://schemas.microsoft.com/office/drawing/2014/main" id="{9238F979-1186-8B4C-3146-4671092E18BD}"/>
              </a:ext>
            </a:extLst>
          </p:cNvPr>
          <p:cNvSpPr>
            <a:spLocks noGrp="1"/>
          </p:cNvSpPr>
          <p:nvPr>
            <p:ph type="ftr" sz="quarter" idx="3"/>
          </p:nvPr>
        </p:nvSpPr>
        <p:spPr/>
        <p:txBody>
          <a:bodyPr/>
          <a:lstStyle/>
          <a:p>
            <a:r>
              <a:rPr lang="nl-NL" dirty="0"/>
              <a:t>Bond et al., </a:t>
            </a:r>
            <a:r>
              <a:rPr lang="nl-NL" i="1" dirty="0"/>
              <a:t>J Clin Psychiatry </a:t>
            </a:r>
            <a:r>
              <a:rPr lang="nl-NL" dirty="0"/>
              <a:t>2008; 69: 1589-1601</a:t>
            </a:r>
          </a:p>
        </p:txBody>
      </p:sp>
    </p:spTree>
    <p:extLst>
      <p:ext uri="{BB962C8B-B14F-4D97-AF65-F5344CB8AC3E}">
        <p14:creationId xmlns:p14="http://schemas.microsoft.com/office/powerpoint/2010/main" val="171814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5F450-B7AA-09D5-5354-4D01885871C5}"/>
              </a:ext>
            </a:extLst>
          </p:cNvPr>
          <p:cNvSpPr>
            <a:spLocks noGrp="1"/>
          </p:cNvSpPr>
          <p:nvPr>
            <p:ph type="title"/>
          </p:nvPr>
        </p:nvSpPr>
        <p:spPr/>
        <p:txBody>
          <a:bodyPr/>
          <a:lstStyle/>
          <a:p>
            <a:r>
              <a:rPr lang="en-US" dirty="0"/>
              <a:t>Lower Risk for Antidepressant-Associated Switch in Bipolar II Than Bipolar I Depression</a:t>
            </a:r>
          </a:p>
        </p:txBody>
      </p:sp>
      <p:pic>
        <p:nvPicPr>
          <p:cNvPr id="3" name="Picture 2">
            <a:extLst>
              <a:ext uri="{FF2B5EF4-FFF2-40B4-BE49-F238E27FC236}">
                <a16:creationId xmlns:a16="http://schemas.microsoft.com/office/drawing/2014/main" id="{A7260BE4-2F05-2FE0-E048-FE9A15FAE9B5}"/>
              </a:ext>
            </a:extLst>
          </p:cNvPr>
          <p:cNvPicPr>
            <a:picLocks noChangeAspect="1"/>
          </p:cNvPicPr>
          <p:nvPr/>
        </p:nvPicPr>
        <p:blipFill rotWithShape="1">
          <a:blip r:embed="rId2"/>
          <a:srcRect l="23182" t="21535" r="25454" b="29148"/>
          <a:stretch/>
        </p:blipFill>
        <p:spPr>
          <a:xfrm>
            <a:off x="1373224" y="1507807"/>
            <a:ext cx="9202010" cy="4967457"/>
          </a:xfrm>
          <a:prstGeom prst="rect">
            <a:avLst/>
          </a:prstGeom>
        </p:spPr>
      </p:pic>
      <p:sp>
        <p:nvSpPr>
          <p:cNvPr id="5" name="Oval 4">
            <a:extLst>
              <a:ext uri="{FF2B5EF4-FFF2-40B4-BE49-F238E27FC236}">
                <a16:creationId xmlns:a16="http://schemas.microsoft.com/office/drawing/2014/main" id="{1C176882-D67B-1452-F7AA-D2DB0290D542}"/>
              </a:ext>
            </a:extLst>
          </p:cNvPr>
          <p:cNvSpPr/>
          <p:nvPr/>
        </p:nvSpPr>
        <p:spPr>
          <a:xfrm>
            <a:off x="8746435" y="4508388"/>
            <a:ext cx="1537252" cy="3567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38F979-1186-8B4C-3146-4671092E18BD}"/>
              </a:ext>
            </a:extLst>
          </p:cNvPr>
          <p:cNvSpPr>
            <a:spLocks noGrp="1"/>
          </p:cNvSpPr>
          <p:nvPr>
            <p:ph type="ftr" sz="quarter" idx="3"/>
          </p:nvPr>
        </p:nvSpPr>
        <p:spPr/>
        <p:txBody>
          <a:bodyPr/>
          <a:lstStyle/>
          <a:p>
            <a:r>
              <a:rPr lang="nl-NL" dirty="0"/>
              <a:t>Bond et al., </a:t>
            </a:r>
            <a:r>
              <a:rPr lang="nl-NL" i="1" dirty="0"/>
              <a:t>J Clin Psychiatry </a:t>
            </a:r>
            <a:r>
              <a:rPr lang="nl-NL" dirty="0"/>
              <a:t>2008; 69: 1589-1601</a:t>
            </a:r>
          </a:p>
        </p:txBody>
      </p:sp>
    </p:spTree>
    <p:extLst>
      <p:ext uri="{BB962C8B-B14F-4D97-AF65-F5344CB8AC3E}">
        <p14:creationId xmlns:p14="http://schemas.microsoft.com/office/powerpoint/2010/main" val="357150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1801-B96D-4C52-9254-8F7797D9D696}"/>
              </a:ext>
            </a:extLst>
          </p:cNvPr>
          <p:cNvSpPr>
            <a:spLocks noGrp="1"/>
          </p:cNvSpPr>
          <p:nvPr>
            <p:ph type="title"/>
          </p:nvPr>
        </p:nvSpPr>
        <p:spPr/>
        <p:txBody>
          <a:bodyPr>
            <a:normAutofit/>
          </a:bodyPr>
          <a:lstStyle/>
          <a:p>
            <a:r>
              <a:rPr lang="en-US" dirty="0"/>
              <a:t>BP II Depression: Antidepressant Response and Switch Rates with Lithium, Sertraline, or Both</a:t>
            </a:r>
          </a:p>
        </p:txBody>
      </p:sp>
      <p:sp>
        <p:nvSpPr>
          <p:cNvPr id="3" name="Content Placeholder 2">
            <a:extLst>
              <a:ext uri="{FF2B5EF4-FFF2-40B4-BE49-F238E27FC236}">
                <a16:creationId xmlns:a16="http://schemas.microsoft.com/office/drawing/2014/main" id="{03B22CFF-5BD1-B36A-0F1A-5AD312E8383C}"/>
              </a:ext>
            </a:extLst>
          </p:cNvPr>
          <p:cNvSpPr>
            <a:spLocks noGrp="1"/>
          </p:cNvSpPr>
          <p:nvPr>
            <p:ph idx="1"/>
          </p:nvPr>
        </p:nvSpPr>
        <p:spPr/>
        <p:txBody>
          <a:bodyPr>
            <a:normAutofit/>
          </a:bodyPr>
          <a:lstStyle/>
          <a:p>
            <a:pPr>
              <a:spcBef>
                <a:spcPts val="600"/>
              </a:spcBef>
            </a:pPr>
            <a:r>
              <a:rPr lang="en-US" sz="2000" dirty="0"/>
              <a:t>Comparable switch rates and response rates across all three groups</a:t>
            </a:r>
          </a:p>
          <a:p>
            <a:pPr>
              <a:spcBef>
                <a:spcPts val="600"/>
              </a:spcBef>
            </a:pPr>
            <a:r>
              <a:rPr lang="en-US" sz="2000" dirty="0"/>
              <a:t>Higher dropout rates with combination therapy than either monotherapy</a:t>
            </a:r>
          </a:p>
          <a:p>
            <a:pPr marL="0" indent="0">
              <a:spcBef>
                <a:spcPts val="600"/>
              </a:spcBef>
              <a:buNone/>
            </a:pPr>
            <a:endParaRPr lang="en-US" sz="2000" dirty="0"/>
          </a:p>
        </p:txBody>
      </p:sp>
      <p:pic>
        <p:nvPicPr>
          <p:cNvPr id="4" name="Picture 3">
            <a:extLst>
              <a:ext uri="{FF2B5EF4-FFF2-40B4-BE49-F238E27FC236}">
                <a16:creationId xmlns:a16="http://schemas.microsoft.com/office/drawing/2014/main" id="{F60AE4F2-1074-2D37-5457-584784C08B92}"/>
              </a:ext>
            </a:extLst>
          </p:cNvPr>
          <p:cNvPicPr>
            <a:picLocks noChangeAspect="1"/>
          </p:cNvPicPr>
          <p:nvPr/>
        </p:nvPicPr>
        <p:blipFill rotWithShape="1">
          <a:blip r:embed="rId2"/>
          <a:srcRect l="45326" t="41929" r="13750" b="32938"/>
          <a:stretch/>
        </p:blipFill>
        <p:spPr>
          <a:xfrm>
            <a:off x="519497" y="2474235"/>
            <a:ext cx="10744201" cy="3709816"/>
          </a:xfrm>
          <a:prstGeom prst="rect">
            <a:avLst/>
          </a:prstGeom>
        </p:spPr>
      </p:pic>
      <p:sp>
        <p:nvSpPr>
          <p:cNvPr id="7" name="Footer Placeholder 6">
            <a:extLst>
              <a:ext uri="{FF2B5EF4-FFF2-40B4-BE49-F238E27FC236}">
                <a16:creationId xmlns:a16="http://schemas.microsoft.com/office/drawing/2014/main" id="{C2A8CA73-D1B0-105A-E97C-C56FEE8AD1B2}"/>
              </a:ext>
            </a:extLst>
          </p:cNvPr>
          <p:cNvSpPr>
            <a:spLocks noGrp="1"/>
          </p:cNvSpPr>
          <p:nvPr>
            <p:ph type="ftr" sz="quarter" idx="3"/>
          </p:nvPr>
        </p:nvSpPr>
        <p:spPr/>
        <p:txBody>
          <a:bodyPr/>
          <a:lstStyle/>
          <a:p>
            <a:r>
              <a:rPr lang="en-US" dirty="0" err="1"/>
              <a:t>Altshuler</a:t>
            </a:r>
            <a:r>
              <a:rPr lang="en-US" dirty="0"/>
              <a:t> et al., </a:t>
            </a:r>
            <a:r>
              <a:rPr lang="en-US" i="1" dirty="0"/>
              <a:t>Am J Psychiatry </a:t>
            </a:r>
            <a:r>
              <a:rPr lang="en-US" dirty="0"/>
              <a:t>2017; 174: 266-276</a:t>
            </a:r>
          </a:p>
        </p:txBody>
      </p:sp>
    </p:spTree>
    <p:extLst>
      <p:ext uri="{BB962C8B-B14F-4D97-AF65-F5344CB8AC3E}">
        <p14:creationId xmlns:p14="http://schemas.microsoft.com/office/powerpoint/2010/main" val="160274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613E2-F607-34A9-589F-8E3F6A67042F}"/>
              </a:ext>
            </a:extLst>
          </p:cNvPr>
          <p:cNvSpPr>
            <a:spLocks noGrp="1"/>
          </p:cNvSpPr>
          <p:nvPr>
            <p:ph type="title"/>
          </p:nvPr>
        </p:nvSpPr>
        <p:spPr/>
        <p:txBody>
          <a:bodyPr>
            <a:normAutofit/>
          </a:bodyPr>
          <a:lstStyle/>
          <a:p>
            <a:r>
              <a:rPr lang="en-US" dirty="0"/>
              <a:t>Bipolar II Depression: Better Long-Term Response to Fluoxetine Monotherapy Than Placebo or Lithium </a:t>
            </a:r>
          </a:p>
        </p:txBody>
      </p:sp>
      <p:pic>
        <p:nvPicPr>
          <p:cNvPr id="3" name="Picture 3">
            <a:extLst>
              <a:ext uri="{FF2B5EF4-FFF2-40B4-BE49-F238E27FC236}">
                <a16:creationId xmlns:a16="http://schemas.microsoft.com/office/drawing/2014/main" id="{97F17FA8-845E-CBE4-DF09-7A9289F9E920}"/>
              </a:ext>
            </a:extLst>
          </p:cNvPr>
          <p:cNvPicPr>
            <a:picLocks noChangeAspect="1" noChangeArrowheads="1"/>
          </p:cNvPicPr>
          <p:nvPr/>
        </p:nvPicPr>
        <p:blipFill>
          <a:blip r:embed="rId2" cstate="print"/>
          <a:srcRect l="20308" t="16563" r="25578" b="7812"/>
          <a:stretch>
            <a:fillRect/>
          </a:stretch>
        </p:blipFill>
        <p:spPr bwMode="auto">
          <a:xfrm>
            <a:off x="1402080" y="1989171"/>
            <a:ext cx="4693920" cy="3688080"/>
          </a:xfrm>
          <a:prstGeom prst="rect">
            <a:avLst/>
          </a:prstGeom>
          <a:noFill/>
          <a:ln w="9525">
            <a:noFill/>
            <a:miter lim="800000"/>
            <a:headEnd/>
            <a:tailEnd/>
          </a:ln>
        </p:spPr>
      </p:pic>
      <p:sp>
        <p:nvSpPr>
          <p:cNvPr id="4" name="TextBox 3">
            <a:extLst>
              <a:ext uri="{FF2B5EF4-FFF2-40B4-BE49-F238E27FC236}">
                <a16:creationId xmlns:a16="http://schemas.microsoft.com/office/drawing/2014/main" id="{4BC37E62-F706-7E1A-CB2F-0D81C230DA8A}"/>
              </a:ext>
            </a:extLst>
          </p:cNvPr>
          <p:cNvSpPr txBox="1"/>
          <p:nvPr/>
        </p:nvSpPr>
        <p:spPr>
          <a:xfrm>
            <a:off x="6936188" y="2094273"/>
            <a:ext cx="4541520" cy="3477875"/>
          </a:xfrm>
          <a:prstGeom prst="rect">
            <a:avLst/>
          </a:prstGeom>
          <a:solidFill>
            <a:schemeClr val="bg2"/>
          </a:solidFill>
        </p:spPr>
        <p:txBody>
          <a:bodyPr wrap="square" rtlCol="0">
            <a:spAutoFit/>
          </a:bodyPr>
          <a:lstStyle/>
          <a:p>
            <a:r>
              <a:rPr lang="en-US" sz="2000" dirty="0"/>
              <a:t>Results pertain to </a:t>
            </a:r>
            <a:r>
              <a:rPr lang="en-US" sz="2000" i="1" dirty="0"/>
              <a:t>initial fluoxetine </a:t>
            </a:r>
            <a:r>
              <a:rPr lang="en-US" sz="2000" i="1" u="sng" dirty="0"/>
              <a:t>responders</a:t>
            </a:r>
            <a:endParaRPr lang="en-US" sz="2000" u="sng" dirty="0"/>
          </a:p>
          <a:p>
            <a:endParaRPr lang="en-US" sz="2000" dirty="0"/>
          </a:p>
          <a:p>
            <a:r>
              <a:rPr lang="en-US" sz="2000" dirty="0"/>
              <a:t>- 148 received open label </a:t>
            </a:r>
            <a:r>
              <a:rPr lang="en-US" sz="2000" dirty="0" err="1"/>
              <a:t>fluoxetine</a:t>
            </a:r>
            <a:r>
              <a:rPr lang="en-US" sz="2000" dirty="0"/>
              <a:t> </a:t>
            </a:r>
            <a:r>
              <a:rPr lang="en-US" sz="2000" dirty="0" err="1"/>
              <a:t>monotherapy</a:t>
            </a:r>
            <a:r>
              <a:rPr lang="en-US" sz="2000" dirty="0"/>
              <a:t> for 12 weeks</a:t>
            </a:r>
          </a:p>
          <a:p>
            <a:endParaRPr lang="en-US" sz="2000" dirty="0"/>
          </a:p>
          <a:p>
            <a:pPr>
              <a:buFontTx/>
              <a:buChar char="-"/>
            </a:pPr>
            <a:r>
              <a:rPr lang="en-US" sz="2000" b="1" dirty="0"/>
              <a:t>49.7%</a:t>
            </a:r>
            <a:r>
              <a:rPr lang="en-US" sz="2000" dirty="0"/>
              <a:t> recovered and were then randomized to </a:t>
            </a:r>
            <a:r>
              <a:rPr lang="en-US" sz="2000" dirty="0" err="1"/>
              <a:t>fluoxetine</a:t>
            </a:r>
            <a:r>
              <a:rPr lang="en-US" sz="2000" dirty="0"/>
              <a:t> (mean dose 34 mg/day) vs. lithium (mean dose 1027 mg/day, mean serum[Li+]=0.69 </a:t>
            </a:r>
            <a:r>
              <a:rPr lang="en-US" sz="2000" dirty="0" err="1"/>
              <a:t>mEq</a:t>
            </a:r>
            <a:r>
              <a:rPr lang="en-US" sz="2000" dirty="0"/>
              <a:t>/L vs placebo</a:t>
            </a:r>
          </a:p>
        </p:txBody>
      </p:sp>
      <p:sp>
        <p:nvSpPr>
          <p:cNvPr id="6" name="Footer Placeholder 5">
            <a:extLst>
              <a:ext uri="{FF2B5EF4-FFF2-40B4-BE49-F238E27FC236}">
                <a16:creationId xmlns:a16="http://schemas.microsoft.com/office/drawing/2014/main" id="{BDB09C0A-2947-0F73-F33F-7209820DE048}"/>
              </a:ext>
            </a:extLst>
          </p:cNvPr>
          <p:cNvSpPr>
            <a:spLocks noGrp="1"/>
          </p:cNvSpPr>
          <p:nvPr>
            <p:ph type="ftr" sz="quarter" idx="3"/>
          </p:nvPr>
        </p:nvSpPr>
        <p:spPr/>
        <p:txBody>
          <a:bodyPr/>
          <a:lstStyle/>
          <a:p>
            <a:r>
              <a:rPr lang="en-US" sz="1200" dirty="0"/>
              <a:t>Amsterdam &amp; Shults, </a:t>
            </a:r>
            <a:r>
              <a:rPr lang="en-US" sz="1200" i="1" dirty="0"/>
              <a:t>Am J Psychiatry </a:t>
            </a:r>
            <a:r>
              <a:rPr lang="en-US" sz="1200" dirty="0"/>
              <a:t>2010; 167: 791-800</a:t>
            </a:r>
          </a:p>
        </p:txBody>
      </p:sp>
    </p:spTree>
    <p:extLst>
      <p:ext uri="{BB962C8B-B14F-4D97-AF65-F5344CB8AC3E}">
        <p14:creationId xmlns:p14="http://schemas.microsoft.com/office/powerpoint/2010/main" val="159589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7BF4-F8BE-73E7-9708-984A00C81D89}"/>
              </a:ext>
            </a:extLst>
          </p:cNvPr>
          <p:cNvSpPr>
            <a:spLocks noGrp="1"/>
          </p:cNvSpPr>
          <p:nvPr>
            <p:ph type="title"/>
          </p:nvPr>
        </p:nvSpPr>
        <p:spPr/>
        <p:txBody>
          <a:bodyPr/>
          <a:lstStyle/>
          <a:p>
            <a:r>
              <a:rPr lang="en-US" dirty="0"/>
              <a:t>Treatment Response in Bipolar I vs. Bipolar II Depression: </a:t>
            </a:r>
            <a:r>
              <a:rPr lang="en-US" dirty="0" err="1"/>
              <a:t>Lumateperone</a:t>
            </a:r>
            <a:endParaRPr lang="en-US" dirty="0"/>
          </a:p>
        </p:txBody>
      </p:sp>
      <p:pic>
        <p:nvPicPr>
          <p:cNvPr id="3" name="Picture 2">
            <a:extLst>
              <a:ext uri="{FF2B5EF4-FFF2-40B4-BE49-F238E27FC236}">
                <a16:creationId xmlns:a16="http://schemas.microsoft.com/office/drawing/2014/main" id="{27927293-C538-E271-0E58-06DDB36B2545}"/>
              </a:ext>
            </a:extLst>
          </p:cNvPr>
          <p:cNvPicPr>
            <a:picLocks noChangeAspect="1"/>
          </p:cNvPicPr>
          <p:nvPr/>
        </p:nvPicPr>
        <p:blipFill rotWithShape="1">
          <a:blip r:embed="rId2"/>
          <a:srcRect l="34565" t="37482" r="10760" b="11672"/>
          <a:stretch/>
        </p:blipFill>
        <p:spPr>
          <a:xfrm>
            <a:off x="2232006" y="1585545"/>
            <a:ext cx="8991418" cy="4701277"/>
          </a:xfrm>
          <a:prstGeom prst="rect">
            <a:avLst/>
          </a:prstGeom>
        </p:spPr>
      </p:pic>
      <p:sp>
        <p:nvSpPr>
          <p:cNvPr id="5" name="Footer Placeholder 4">
            <a:extLst>
              <a:ext uri="{FF2B5EF4-FFF2-40B4-BE49-F238E27FC236}">
                <a16:creationId xmlns:a16="http://schemas.microsoft.com/office/drawing/2014/main" id="{5A1B29BB-EF1D-BAD7-9674-AF7859FF6026}"/>
              </a:ext>
            </a:extLst>
          </p:cNvPr>
          <p:cNvSpPr>
            <a:spLocks noGrp="1"/>
          </p:cNvSpPr>
          <p:nvPr>
            <p:ph type="ftr" sz="quarter" idx="3"/>
          </p:nvPr>
        </p:nvSpPr>
        <p:spPr/>
        <p:txBody>
          <a:bodyPr/>
          <a:lstStyle/>
          <a:p>
            <a:r>
              <a:rPr lang="en-US" sz="1200" dirty="0"/>
              <a:t>Calabrese et al., </a:t>
            </a:r>
            <a:r>
              <a:rPr lang="en-US" sz="1200" i="1" dirty="0"/>
              <a:t>Am J Psychiatry </a:t>
            </a:r>
            <a:r>
              <a:rPr lang="en-US" sz="1200" dirty="0"/>
              <a:t>2021; 178: 1098-1106</a:t>
            </a:r>
          </a:p>
        </p:txBody>
      </p:sp>
    </p:spTree>
    <p:extLst>
      <p:ext uri="{BB962C8B-B14F-4D97-AF65-F5344CB8AC3E}">
        <p14:creationId xmlns:p14="http://schemas.microsoft.com/office/powerpoint/2010/main" val="1017336276"/>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0</TotalTime>
  <Words>970</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Neurology2023</vt:lpstr>
      <vt:lpstr>How Do You Risk Stratify Bipolar I and II Depression?</vt:lpstr>
      <vt:lpstr>Disclaimer</vt:lpstr>
      <vt:lpstr>Bipolar II vs. Bipolar I Clinical Comparisons</vt:lpstr>
      <vt:lpstr>Suicide Risk in Bipolar I vs Bipolar II Disorder</vt:lpstr>
      <vt:lpstr>Lower Risk for Antidepressant-Associated Switch in Bipolar II Than Bipolar I Depression</vt:lpstr>
      <vt:lpstr>Lower Risk for Antidepressant-Associated Switch in Bipolar II Than Bipolar I Depression</vt:lpstr>
      <vt:lpstr>BP II Depression: Antidepressant Response and Switch Rates with Lithium, Sertraline, or Both</vt:lpstr>
      <vt:lpstr>Bipolar II Depression: Better Long-Term Response to Fluoxetine Monotherapy Than Placebo or Lithium </vt:lpstr>
      <vt:lpstr>Treatment Response in Bipolar I vs. Bipolar II Depression: Lumateperone</vt:lpstr>
      <vt:lpstr>Treatment Response in Bipolar I vs. Bipolar II Depression: Lumateperone</vt:lpstr>
      <vt:lpstr>Treatment Response in Bipolar I vs. Bipolar II Depression: Lumateperone</vt:lpstr>
      <vt:lpstr>Treatment Response in Bipolar I vs. Bipolar II Depression: Quetiapine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2023-03-16T14:49:43Z</dcterms:created>
  <dcterms:modified xsi:type="dcterms:W3CDTF">2023-03-16T14:50:30Z</dcterms:modified>
</cp:coreProperties>
</file>