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73" r:id="rId1"/>
  </p:sldMasterIdLst>
  <p:notesMasterIdLst>
    <p:notesMasterId r:id="rId17"/>
  </p:notesMasterIdLst>
  <p:sldIdLst>
    <p:sldId id="256" r:id="rId2"/>
    <p:sldId id="2147374072" r:id="rId3"/>
    <p:sldId id="6041" r:id="rId4"/>
    <p:sldId id="2135244820" r:id="rId5"/>
    <p:sldId id="3860" r:id="rId6"/>
    <p:sldId id="12159" r:id="rId7"/>
    <p:sldId id="2147374068" r:id="rId8"/>
    <p:sldId id="3784" r:id="rId9"/>
    <p:sldId id="2134959066" r:id="rId10"/>
    <p:sldId id="2147374070" r:id="rId11"/>
    <p:sldId id="2147374071" r:id="rId12"/>
    <p:sldId id="2147374069" r:id="rId13"/>
    <p:sldId id="2135244819" r:id="rId14"/>
    <p:sldId id="2135244755" r:id="rId15"/>
    <p:sldId id="265"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25"/>
    <p:restoredTop sz="96327"/>
  </p:normalViewPr>
  <p:slideViewPr>
    <p:cSldViewPr snapToGrid="0">
      <p:cViewPr varScale="1">
        <p:scale>
          <a:sx n="45" d="100"/>
          <a:sy n="45" d="100"/>
        </p:scale>
        <p:origin x="78" y="60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E2C-4AE7-8394-058DA1F2B03C}"/>
              </c:ext>
            </c:extLst>
          </c:dPt>
          <c:dPt>
            <c:idx val="1"/>
            <c:bubble3D val="0"/>
            <c:spPr>
              <a:solidFill>
                <a:schemeClr val="accent3"/>
              </a:solidFill>
              <a:ln w="19050">
                <a:solidFill>
                  <a:schemeClr val="lt1"/>
                </a:solidFill>
              </a:ln>
              <a:effectLst/>
            </c:spPr>
            <c:extLst>
              <c:ext xmlns:c16="http://schemas.microsoft.com/office/drawing/2014/chart" uri="{C3380CC4-5D6E-409C-BE32-E72D297353CC}">
                <c16:uniqueId val="{00000002-989E-44B8-8EB0-650C46BAAB20}"/>
              </c:ext>
            </c:extLst>
          </c:dPt>
          <c:val>
            <c:numRef>
              <c:f>Sheet1!$B$2:$B$3</c:f>
              <c:numCache>
                <c:formatCode>General</c:formatCode>
                <c:ptCount val="2"/>
                <c:pt idx="0">
                  <c:v>60</c:v>
                </c:pt>
                <c:pt idx="1">
                  <c:v>40</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Percent</c:v>
                      </c:pt>
                    </c:strCache>
                  </c:strRef>
                </c15:tx>
              </c15:filteredSeriesTitle>
            </c:ext>
            <c:ext xmlns:c15="http://schemas.microsoft.com/office/drawing/2012/chart" uri="{02D57815-91ED-43cb-92C2-25804820EDAC}">
              <c15:filteredCategoryTitle>
                <c15:cat>
                  <c:strRef>
                    <c:extLst>
                      <c:ext uri="{02D57815-91ED-43cb-92C2-25804820EDAC}">
                        <c15:formulaRef>
                          <c15:sqref>Sheet1!$A$2:$A$3</c15:sqref>
                        </c15:formulaRef>
                      </c:ext>
                    </c:extLst>
                    <c:strCache>
                      <c:ptCount val="2"/>
                      <c:pt idx="0">
                        <c:v>Bipolar Depression</c:v>
                      </c:pt>
                      <c:pt idx="1">
                        <c:v>Unipolar Depression</c:v>
                      </c:pt>
                    </c:strCache>
                  </c:strRef>
                </c15:cat>
              </c15:filteredCategoryTitle>
            </c:ext>
            <c:ext xmlns:c16="http://schemas.microsoft.com/office/drawing/2014/chart" uri="{C3380CC4-5D6E-409C-BE32-E72D297353CC}">
              <c16:uniqueId val="{00000000-989E-44B8-8EB0-650C46BAAB20}"/>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accent1"/>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A815-F448-9D72-7A3FBC7CCBD0}"/>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3-A815-F448-9D72-7A3FBC7CCBD0}"/>
              </c:ext>
            </c:extLst>
          </c:dPt>
          <c:val>
            <c:numRef>
              <c:f>Sheet1!$B$2:$B$4</c:f>
              <c:numCache>
                <c:formatCode>General</c:formatCode>
                <c:ptCount val="3"/>
                <c:pt idx="0">
                  <c:v>26</c:v>
                </c:pt>
                <c:pt idx="1">
                  <c:v>34</c:v>
                </c:pt>
                <c:pt idx="2">
                  <c:v>33.799999999999997</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Series 1</c:v>
                      </c:pt>
                    </c:strCache>
                  </c:strRef>
                </c15:tx>
              </c15:filteredSeriesTitle>
            </c:ext>
            <c:ext xmlns:c15="http://schemas.microsoft.com/office/drawing/2012/chart" uri="{02D57815-91ED-43cb-92C2-25804820EDAC}">
              <c15:filteredCategoryTitle>
                <c15:cat>
                  <c:strRef>
                    <c:extLst>
                      <c:ext uri="{02D57815-91ED-43cb-92C2-25804820EDAC}">
                        <c15:formulaRef>
                          <c15:sqref>Sheet1!$A$2:$A$4</c15:sqref>
                        </c15:formulaRef>
                      </c:ext>
                    </c:extLst>
                    <c:strCache>
                      <c:ptCount val="3"/>
                      <c:pt idx="0">
                        <c:v>MDD
(n=149)</c:v>
                      </c:pt>
                      <c:pt idx="1">
                        <c:v>BD-I
(n=65)</c:v>
                      </c:pt>
                      <c:pt idx="2">
                        <c:v>BD-II
(n=49)</c:v>
                      </c:pt>
                    </c:strCache>
                  </c:strRef>
                </c15:cat>
              </c15:filteredCategoryTitle>
            </c:ext>
            <c:ext xmlns:c16="http://schemas.microsoft.com/office/drawing/2014/chart" uri="{C3380CC4-5D6E-409C-BE32-E72D297353CC}">
              <c16:uniqueId val="{00000004-A815-F448-9D72-7A3FBC7CCBD0}"/>
            </c:ext>
          </c:extLst>
        </c:ser>
        <c:dLbls>
          <c:showLegendKey val="0"/>
          <c:showVal val="0"/>
          <c:showCatName val="0"/>
          <c:showSerName val="0"/>
          <c:showPercent val="0"/>
          <c:showBubbleSize val="0"/>
        </c:dLbls>
        <c:gapWidth val="153"/>
        <c:overlap val="-27"/>
        <c:axId val="41260160"/>
        <c:axId val="41261696"/>
      </c:barChart>
      <c:catAx>
        <c:axId val="41260160"/>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41261696"/>
        <c:crosses val="autoZero"/>
        <c:auto val="1"/>
        <c:lblAlgn val="ctr"/>
        <c:lblOffset val="100"/>
        <c:noMultiLvlLbl val="0"/>
      </c:catAx>
      <c:valAx>
        <c:axId val="41261696"/>
        <c:scaling>
          <c:orientation val="minMax"/>
        </c:scaling>
        <c:delete val="0"/>
        <c:axPos val="l"/>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12601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5CDEE2-1D8E-4E21-A9C4-595141BADF5C}" type="doc">
      <dgm:prSet loTypeId="urn:microsoft.com/office/officeart/2009/3/layout/HorizontalOrganizationChart" loCatId="hierarchy" qsTypeId="urn:microsoft.com/office/officeart/2005/8/quickstyle/3d5" qsCatId="3D" csTypeId="urn:microsoft.com/office/officeart/2005/8/colors/colorful1" csCatId="colorful" phldr="1"/>
      <dgm:spPr/>
      <dgm:t>
        <a:bodyPr/>
        <a:lstStyle/>
        <a:p>
          <a:endParaRPr lang="en-US"/>
        </a:p>
      </dgm:t>
    </dgm:pt>
    <dgm:pt modelId="{0255BF2C-8C85-4750-8881-0AB52557F413}">
      <dgm:prSet phldrT="[Text]" custT="1"/>
      <dgm:spPr>
        <a:solidFill>
          <a:srgbClr val="00B0F0"/>
        </a:solidFill>
        <a:ln>
          <a:solidFill>
            <a:srgbClr val="0077A8"/>
          </a:solidFill>
        </a:ln>
      </dgm:spPr>
      <dgm:t>
        <a:bodyPr/>
        <a:lstStyle/>
        <a:p>
          <a:r>
            <a:rPr lang="en-US" sz="1600" b="1"/>
            <a:t>Is it bipolar depression?</a:t>
          </a:r>
        </a:p>
      </dgm:t>
    </dgm:pt>
    <dgm:pt modelId="{48486EA8-E964-497D-83DE-9D54AD33546C}" type="parTrans" cxnId="{6C311C20-2275-455C-80E2-7143AE14ADD4}">
      <dgm:prSet/>
      <dgm:spPr/>
      <dgm:t>
        <a:bodyPr/>
        <a:lstStyle/>
        <a:p>
          <a:endParaRPr lang="en-US"/>
        </a:p>
      </dgm:t>
    </dgm:pt>
    <dgm:pt modelId="{33FDAA62-A838-49A1-A4E8-7B482FB98BFD}" type="sibTrans" cxnId="{6C311C20-2275-455C-80E2-7143AE14ADD4}">
      <dgm:prSet/>
      <dgm:spPr/>
      <dgm:t>
        <a:bodyPr/>
        <a:lstStyle/>
        <a:p>
          <a:endParaRPr lang="en-US"/>
        </a:p>
      </dgm:t>
    </dgm:pt>
    <dgm:pt modelId="{614271DD-B010-439D-BDD5-10A4F8833A25}" type="asst">
      <dgm:prSet phldrT="[Text]" custT="1"/>
      <dgm:spPr>
        <a:ln>
          <a:solidFill>
            <a:srgbClr val="BB642A"/>
          </a:solidFill>
        </a:ln>
      </dgm:spPr>
      <dgm:t>
        <a:bodyPr/>
        <a:lstStyle/>
        <a:p>
          <a:r>
            <a:rPr lang="en-US" sz="1400" b="1"/>
            <a:t>Presence or history of (hypo)mania?</a:t>
          </a:r>
        </a:p>
      </dgm:t>
    </dgm:pt>
    <dgm:pt modelId="{E0D7B5D0-4CEC-4D09-AA73-D0E929E42B98}" type="parTrans" cxnId="{E4B19BB0-6F3F-4982-B9AC-5423B58750B6}">
      <dgm:prSet/>
      <dgm:spPr>
        <a:ln>
          <a:solidFill>
            <a:schemeClr val="tx1"/>
          </a:solidFill>
        </a:ln>
      </dgm:spPr>
      <dgm:t>
        <a:bodyPr/>
        <a:lstStyle/>
        <a:p>
          <a:endParaRPr lang="en-US"/>
        </a:p>
      </dgm:t>
    </dgm:pt>
    <dgm:pt modelId="{FC894795-9374-4422-8D02-7ABB3D320637}" type="sibTrans" cxnId="{E4B19BB0-6F3F-4982-B9AC-5423B58750B6}">
      <dgm:prSet/>
      <dgm:spPr/>
      <dgm:t>
        <a:bodyPr/>
        <a:lstStyle/>
        <a:p>
          <a:endParaRPr lang="en-US"/>
        </a:p>
      </dgm:t>
    </dgm:pt>
    <dgm:pt modelId="{2D4A7558-E0D1-46DA-AA6A-4514694E8BC4}">
      <dgm:prSet phldrT="[Text]" custT="1"/>
      <dgm:spPr>
        <a:ln>
          <a:solidFill>
            <a:srgbClr val="BB642A"/>
          </a:solidFill>
        </a:ln>
      </dgm:spPr>
      <dgm:t>
        <a:bodyPr/>
        <a:lstStyle/>
        <a:p>
          <a:r>
            <a:rPr lang="en-US" sz="1400" b="1" dirty="0"/>
            <a:t>Current hypomania:</a:t>
          </a:r>
          <a:r>
            <a:rPr lang="en-US" sz="1400" dirty="0"/>
            <a:t> </a:t>
          </a:r>
        </a:p>
        <a:p>
          <a:r>
            <a:rPr lang="en-US" sz="1400" dirty="0"/>
            <a:t>BP II with mixed features?</a:t>
          </a:r>
        </a:p>
      </dgm:t>
    </dgm:pt>
    <dgm:pt modelId="{9A91C6DA-3C57-4F51-AAD1-7C698968A2FC}" type="parTrans" cxnId="{323FC8B5-8FCA-4639-8B91-7EF3F5009A3E}">
      <dgm:prSet/>
      <dgm:spPr>
        <a:ln>
          <a:solidFill>
            <a:schemeClr val="tx1"/>
          </a:solidFill>
        </a:ln>
      </dgm:spPr>
      <dgm:t>
        <a:bodyPr/>
        <a:lstStyle/>
        <a:p>
          <a:endParaRPr lang="en-US" b="1"/>
        </a:p>
      </dgm:t>
    </dgm:pt>
    <dgm:pt modelId="{06EDD1D8-CA10-461D-8778-68F6F6F1D693}" type="sibTrans" cxnId="{323FC8B5-8FCA-4639-8B91-7EF3F5009A3E}">
      <dgm:prSet/>
      <dgm:spPr/>
      <dgm:t>
        <a:bodyPr/>
        <a:lstStyle/>
        <a:p>
          <a:endParaRPr lang="en-US"/>
        </a:p>
      </dgm:t>
    </dgm:pt>
    <dgm:pt modelId="{38956499-124C-4D60-BA24-F46F9408496D}">
      <dgm:prSet phldrT="[Text]" custT="1"/>
      <dgm:spPr>
        <a:ln>
          <a:solidFill>
            <a:srgbClr val="BB642A"/>
          </a:solidFill>
        </a:ln>
      </dgm:spPr>
      <dgm:t>
        <a:bodyPr/>
        <a:lstStyle/>
        <a:p>
          <a:r>
            <a:rPr lang="en-US" sz="1400" b="1"/>
            <a:t>Past hypomania: </a:t>
          </a:r>
        </a:p>
        <a:p>
          <a:r>
            <a:rPr lang="en-US" sz="1400"/>
            <a:t>BP II depression?</a:t>
          </a:r>
        </a:p>
      </dgm:t>
    </dgm:pt>
    <dgm:pt modelId="{36FC2B04-75AE-4241-BF92-E7A0563F78A3}" type="parTrans" cxnId="{F37FE48F-C3B8-41AA-9F22-72834FD3DDA8}">
      <dgm:prSet/>
      <dgm:spPr>
        <a:ln>
          <a:solidFill>
            <a:schemeClr val="tx1"/>
          </a:solidFill>
        </a:ln>
      </dgm:spPr>
      <dgm:t>
        <a:bodyPr/>
        <a:lstStyle/>
        <a:p>
          <a:endParaRPr lang="en-US"/>
        </a:p>
      </dgm:t>
    </dgm:pt>
    <dgm:pt modelId="{F3E65546-782A-491E-AB77-ECD764FD7C2D}" type="sibTrans" cxnId="{F37FE48F-C3B8-41AA-9F22-72834FD3DDA8}">
      <dgm:prSet/>
      <dgm:spPr/>
      <dgm:t>
        <a:bodyPr/>
        <a:lstStyle/>
        <a:p>
          <a:endParaRPr lang="en-US"/>
        </a:p>
      </dgm:t>
    </dgm:pt>
    <dgm:pt modelId="{083173E8-4C14-42EC-8B34-8F45DA809696}">
      <dgm:prSet phldrT="[Text]" custT="1"/>
      <dgm:spPr>
        <a:ln>
          <a:solidFill>
            <a:srgbClr val="BB642A"/>
          </a:solidFill>
        </a:ln>
      </dgm:spPr>
      <dgm:t>
        <a:bodyPr/>
        <a:lstStyle/>
        <a:p>
          <a:r>
            <a:rPr lang="en-US" sz="1400" b="1" dirty="0"/>
            <a:t>Current mania:</a:t>
          </a:r>
          <a:r>
            <a:rPr lang="en-US" sz="1400" dirty="0"/>
            <a:t> </a:t>
          </a:r>
        </a:p>
        <a:p>
          <a:r>
            <a:rPr lang="en-US" sz="1400" dirty="0"/>
            <a:t>BP I with mixed features?</a:t>
          </a:r>
        </a:p>
      </dgm:t>
    </dgm:pt>
    <dgm:pt modelId="{A479C4D5-4EAC-44BC-89D3-E31D32F18000}" type="parTrans" cxnId="{2472D6E9-26AC-4B2E-AE6A-0E8DF395F0AD}">
      <dgm:prSet/>
      <dgm:spPr>
        <a:ln>
          <a:solidFill>
            <a:schemeClr val="tx1"/>
          </a:solidFill>
        </a:ln>
      </dgm:spPr>
      <dgm:t>
        <a:bodyPr/>
        <a:lstStyle/>
        <a:p>
          <a:endParaRPr lang="en-US"/>
        </a:p>
      </dgm:t>
    </dgm:pt>
    <dgm:pt modelId="{9834C892-37F7-4825-B059-397EE0FECB4D}" type="sibTrans" cxnId="{2472D6E9-26AC-4B2E-AE6A-0E8DF395F0AD}">
      <dgm:prSet/>
      <dgm:spPr/>
      <dgm:t>
        <a:bodyPr/>
        <a:lstStyle/>
        <a:p>
          <a:endParaRPr lang="en-US"/>
        </a:p>
      </dgm:t>
    </dgm:pt>
    <dgm:pt modelId="{93949782-4E63-49A5-8EAE-262A11A151BF}">
      <dgm:prSet phldrT="[Text]" custT="1"/>
      <dgm:spPr>
        <a:ln>
          <a:solidFill>
            <a:srgbClr val="BB642A"/>
          </a:solidFill>
        </a:ln>
      </dgm:spPr>
      <dgm:t>
        <a:bodyPr/>
        <a:lstStyle/>
        <a:p>
          <a:r>
            <a:rPr lang="en-US" sz="1400" b="1"/>
            <a:t>Past mania:</a:t>
          </a:r>
        </a:p>
        <a:p>
          <a:r>
            <a:rPr lang="en-US" sz="1400"/>
            <a:t>BP I depression?</a:t>
          </a:r>
        </a:p>
      </dgm:t>
    </dgm:pt>
    <dgm:pt modelId="{80546211-FCAB-4922-B196-41A836790A66}" type="parTrans" cxnId="{DEEB77B5-F1D0-4D6E-B3D5-49E801021AE0}">
      <dgm:prSet/>
      <dgm:spPr>
        <a:ln>
          <a:solidFill>
            <a:schemeClr val="tx1"/>
          </a:solidFill>
        </a:ln>
      </dgm:spPr>
      <dgm:t>
        <a:bodyPr/>
        <a:lstStyle/>
        <a:p>
          <a:endParaRPr lang="en-US"/>
        </a:p>
      </dgm:t>
    </dgm:pt>
    <dgm:pt modelId="{8601D986-B4B1-4879-843C-86656AB5562F}" type="sibTrans" cxnId="{DEEB77B5-F1D0-4D6E-B3D5-49E801021AE0}">
      <dgm:prSet/>
      <dgm:spPr/>
      <dgm:t>
        <a:bodyPr/>
        <a:lstStyle/>
        <a:p>
          <a:endParaRPr lang="en-US"/>
        </a:p>
      </dgm:t>
    </dgm:pt>
    <dgm:pt modelId="{18C0D57D-9D1D-442F-B40C-813B128DDB19}" type="pres">
      <dgm:prSet presAssocID="{165CDEE2-1D8E-4E21-A9C4-595141BADF5C}" presName="hierChild1" presStyleCnt="0">
        <dgm:presLayoutVars>
          <dgm:orgChart val="1"/>
          <dgm:chPref val="1"/>
          <dgm:dir/>
          <dgm:animOne val="branch"/>
          <dgm:animLvl val="lvl"/>
          <dgm:resizeHandles/>
        </dgm:presLayoutVars>
      </dgm:prSet>
      <dgm:spPr/>
    </dgm:pt>
    <dgm:pt modelId="{A4B6F9BE-06D1-4542-BB26-F4704028CC7B}" type="pres">
      <dgm:prSet presAssocID="{0255BF2C-8C85-4750-8881-0AB52557F413}" presName="hierRoot1" presStyleCnt="0">
        <dgm:presLayoutVars>
          <dgm:hierBranch val="init"/>
        </dgm:presLayoutVars>
      </dgm:prSet>
      <dgm:spPr/>
    </dgm:pt>
    <dgm:pt modelId="{B6C34D5E-C645-4B7C-90DC-D2D0B5343972}" type="pres">
      <dgm:prSet presAssocID="{0255BF2C-8C85-4750-8881-0AB52557F413}" presName="rootComposite1" presStyleCnt="0"/>
      <dgm:spPr/>
    </dgm:pt>
    <dgm:pt modelId="{38F43E88-DCFE-4477-BF2B-F04F56CB7EBC}" type="pres">
      <dgm:prSet presAssocID="{0255BF2C-8C85-4750-8881-0AB52557F413}" presName="rootText1" presStyleLbl="node0" presStyleIdx="0" presStyleCnt="1">
        <dgm:presLayoutVars>
          <dgm:chPref val="3"/>
        </dgm:presLayoutVars>
      </dgm:prSet>
      <dgm:spPr/>
    </dgm:pt>
    <dgm:pt modelId="{C37838F7-9CE9-49BD-9792-ABFB3C9C3142}" type="pres">
      <dgm:prSet presAssocID="{0255BF2C-8C85-4750-8881-0AB52557F413}" presName="rootConnector1" presStyleLbl="node1" presStyleIdx="0" presStyleCnt="0"/>
      <dgm:spPr/>
    </dgm:pt>
    <dgm:pt modelId="{9CC4F947-9FD1-4ABF-B1BA-D1BD97B51991}" type="pres">
      <dgm:prSet presAssocID="{0255BF2C-8C85-4750-8881-0AB52557F413}" presName="hierChild2" presStyleCnt="0"/>
      <dgm:spPr/>
    </dgm:pt>
    <dgm:pt modelId="{C48B5EE9-5BE5-45C5-9150-CFDAA46DCCA6}" type="pres">
      <dgm:prSet presAssocID="{9A91C6DA-3C57-4F51-AAD1-7C698968A2FC}" presName="Name64" presStyleLbl="parChTrans1D2" presStyleIdx="0" presStyleCnt="5"/>
      <dgm:spPr/>
    </dgm:pt>
    <dgm:pt modelId="{EFD612FF-9CF8-4500-AB40-932C7C4FE3A6}" type="pres">
      <dgm:prSet presAssocID="{2D4A7558-E0D1-46DA-AA6A-4514694E8BC4}" presName="hierRoot2" presStyleCnt="0">
        <dgm:presLayoutVars>
          <dgm:hierBranch val="init"/>
        </dgm:presLayoutVars>
      </dgm:prSet>
      <dgm:spPr/>
    </dgm:pt>
    <dgm:pt modelId="{346AF6D9-D7D4-4B17-9D76-54809D1EF3BE}" type="pres">
      <dgm:prSet presAssocID="{2D4A7558-E0D1-46DA-AA6A-4514694E8BC4}" presName="rootComposite" presStyleCnt="0"/>
      <dgm:spPr/>
    </dgm:pt>
    <dgm:pt modelId="{CC1AA6DC-1BFA-4855-A42D-8C933AD4E653}" type="pres">
      <dgm:prSet presAssocID="{2D4A7558-E0D1-46DA-AA6A-4514694E8BC4}" presName="rootText" presStyleLbl="node2" presStyleIdx="0" presStyleCnt="4">
        <dgm:presLayoutVars>
          <dgm:chPref val="3"/>
        </dgm:presLayoutVars>
      </dgm:prSet>
      <dgm:spPr/>
    </dgm:pt>
    <dgm:pt modelId="{6C9FCBB5-D04E-44EA-8139-B60B5E9AE831}" type="pres">
      <dgm:prSet presAssocID="{2D4A7558-E0D1-46DA-AA6A-4514694E8BC4}" presName="rootConnector" presStyleLbl="node2" presStyleIdx="0" presStyleCnt="4"/>
      <dgm:spPr/>
    </dgm:pt>
    <dgm:pt modelId="{79CD731D-651A-4B1D-A88A-DD31A4D33A29}" type="pres">
      <dgm:prSet presAssocID="{2D4A7558-E0D1-46DA-AA6A-4514694E8BC4}" presName="hierChild4" presStyleCnt="0"/>
      <dgm:spPr/>
    </dgm:pt>
    <dgm:pt modelId="{0F29A8C8-284A-425F-A704-CDDC8D0AC98B}" type="pres">
      <dgm:prSet presAssocID="{2D4A7558-E0D1-46DA-AA6A-4514694E8BC4}" presName="hierChild5" presStyleCnt="0"/>
      <dgm:spPr/>
    </dgm:pt>
    <dgm:pt modelId="{18421950-E3D6-4FD4-A2F0-0B5D7B61F82E}" type="pres">
      <dgm:prSet presAssocID="{36FC2B04-75AE-4241-BF92-E7A0563F78A3}" presName="Name64" presStyleLbl="parChTrans1D2" presStyleIdx="1" presStyleCnt="5"/>
      <dgm:spPr/>
    </dgm:pt>
    <dgm:pt modelId="{56AEEA7C-002A-407A-BD69-FF07BA461E3F}" type="pres">
      <dgm:prSet presAssocID="{38956499-124C-4D60-BA24-F46F9408496D}" presName="hierRoot2" presStyleCnt="0">
        <dgm:presLayoutVars>
          <dgm:hierBranch val="init"/>
        </dgm:presLayoutVars>
      </dgm:prSet>
      <dgm:spPr/>
    </dgm:pt>
    <dgm:pt modelId="{B55A5765-F446-4E78-BF20-DA3945B6D699}" type="pres">
      <dgm:prSet presAssocID="{38956499-124C-4D60-BA24-F46F9408496D}" presName="rootComposite" presStyleCnt="0"/>
      <dgm:spPr/>
    </dgm:pt>
    <dgm:pt modelId="{B70EA184-3581-415E-8591-EDD0DC08A3FB}" type="pres">
      <dgm:prSet presAssocID="{38956499-124C-4D60-BA24-F46F9408496D}" presName="rootText" presStyleLbl="node2" presStyleIdx="1" presStyleCnt="4">
        <dgm:presLayoutVars>
          <dgm:chPref val="3"/>
        </dgm:presLayoutVars>
      </dgm:prSet>
      <dgm:spPr/>
    </dgm:pt>
    <dgm:pt modelId="{4ECAEF8B-D4D8-4509-993B-0BF1A436AF56}" type="pres">
      <dgm:prSet presAssocID="{38956499-124C-4D60-BA24-F46F9408496D}" presName="rootConnector" presStyleLbl="node2" presStyleIdx="1" presStyleCnt="4"/>
      <dgm:spPr/>
    </dgm:pt>
    <dgm:pt modelId="{F13949D7-73DF-40AF-B58D-A7587654874E}" type="pres">
      <dgm:prSet presAssocID="{38956499-124C-4D60-BA24-F46F9408496D}" presName="hierChild4" presStyleCnt="0"/>
      <dgm:spPr/>
    </dgm:pt>
    <dgm:pt modelId="{E169FC31-C567-4950-A257-378884C1BFD5}" type="pres">
      <dgm:prSet presAssocID="{38956499-124C-4D60-BA24-F46F9408496D}" presName="hierChild5" presStyleCnt="0"/>
      <dgm:spPr/>
    </dgm:pt>
    <dgm:pt modelId="{C1D5ED0A-C146-47E2-9E92-21A350E8C769}" type="pres">
      <dgm:prSet presAssocID="{A479C4D5-4EAC-44BC-89D3-E31D32F18000}" presName="Name64" presStyleLbl="parChTrans1D2" presStyleIdx="2" presStyleCnt="5"/>
      <dgm:spPr/>
    </dgm:pt>
    <dgm:pt modelId="{BC9A1044-0071-49AE-8232-FC91B14AE759}" type="pres">
      <dgm:prSet presAssocID="{083173E8-4C14-42EC-8B34-8F45DA809696}" presName="hierRoot2" presStyleCnt="0">
        <dgm:presLayoutVars>
          <dgm:hierBranch val="init"/>
        </dgm:presLayoutVars>
      </dgm:prSet>
      <dgm:spPr/>
    </dgm:pt>
    <dgm:pt modelId="{65A2E314-C99D-4FE4-A904-344CD71F382B}" type="pres">
      <dgm:prSet presAssocID="{083173E8-4C14-42EC-8B34-8F45DA809696}" presName="rootComposite" presStyleCnt="0"/>
      <dgm:spPr/>
    </dgm:pt>
    <dgm:pt modelId="{70193D20-76EE-492B-BE6F-BCCE3D0F2DFD}" type="pres">
      <dgm:prSet presAssocID="{083173E8-4C14-42EC-8B34-8F45DA809696}" presName="rootText" presStyleLbl="node2" presStyleIdx="2" presStyleCnt="4">
        <dgm:presLayoutVars>
          <dgm:chPref val="3"/>
        </dgm:presLayoutVars>
      </dgm:prSet>
      <dgm:spPr/>
    </dgm:pt>
    <dgm:pt modelId="{7EF35B4F-A9C1-4CD0-B748-EA5FBFCC7F70}" type="pres">
      <dgm:prSet presAssocID="{083173E8-4C14-42EC-8B34-8F45DA809696}" presName="rootConnector" presStyleLbl="node2" presStyleIdx="2" presStyleCnt="4"/>
      <dgm:spPr/>
    </dgm:pt>
    <dgm:pt modelId="{0C02BE2D-0F71-4B43-A6BA-93A2871A2AC9}" type="pres">
      <dgm:prSet presAssocID="{083173E8-4C14-42EC-8B34-8F45DA809696}" presName="hierChild4" presStyleCnt="0"/>
      <dgm:spPr/>
    </dgm:pt>
    <dgm:pt modelId="{2C97FBE2-4DF8-4065-AFF5-20E317A9F749}" type="pres">
      <dgm:prSet presAssocID="{083173E8-4C14-42EC-8B34-8F45DA809696}" presName="hierChild5" presStyleCnt="0"/>
      <dgm:spPr/>
    </dgm:pt>
    <dgm:pt modelId="{BA5277DB-89AF-481A-A9D3-588B30C1966B}" type="pres">
      <dgm:prSet presAssocID="{80546211-FCAB-4922-B196-41A836790A66}" presName="Name64" presStyleLbl="parChTrans1D2" presStyleIdx="3" presStyleCnt="5"/>
      <dgm:spPr/>
    </dgm:pt>
    <dgm:pt modelId="{4E664E6C-6B6A-49E0-9B30-22179E372377}" type="pres">
      <dgm:prSet presAssocID="{93949782-4E63-49A5-8EAE-262A11A151BF}" presName="hierRoot2" presStyleCnt="0">
        <dgm:presLayoutVars>
          <dgm:hierBranch val="init"/>
        </dgm:presLayoutVars>
      </dgm:prSet>
      <dgm:spPr/>
    </dgm:pt>
    <dgm:pt modelId="{6D5AAFE9-42C5-4B4B-B45F-11E6961078F8}" type="pres">
      <dgm:prSet presAssocID="{93949782-4E63-49A5-8EAE-262A11A151BF}" presName="rootComposite" presStyleCnt="0"/>
      <dgm:spPr/>
    </dgm:pt>
    <dgm:pt modelId="{85706F02-B169-4409-87DC-C2A7DE3B6D7E}" type="pres">
      <dgm:prSet presAssocID="{93949782-4E63-49A5-8EAE-262A11A151BF}" presName="rootText" presStyleLbl="node2" presStyleIdx="3" presStyleCnt="4">
        <dgm:presLayoutVars>
          <dgm:chPref val="3"/>
        </dgm:presLayoutVars>
      </dgm:prSet>
      <dgm:spPr/>
    </dgm:pt>
    <dgm:pt modelId="{D0ACACFF-9C3E-40C7-806E-59ED25AA1399}" type="pres">
      <dgm:prSet presAssocID="{93949782-4E63-49A5-8EAE-262A11A151BF}" presName="rootConnector" presStyleLbl="node2" presStyleIdx="3" presStyleCnt="4"/>
      <dgm:spPr/>
    </dgm:pt>
    <dgm:pt modelId="{94416B83-03F4-4DAC-930F-3BB623D771B7}" type="pres">
      <dgm:prSet presAssocID="{93949782-4E63-49A5-8EAE-262A11A151BF}" presName="hierChild4" presStyleCnt="0"/>
      <dgm:spPr/>
    </dgm:pt>
    <dgm:pt modelId="{8C7B50D2-D37B-4C8B-9DDC-136BD67DD561}" type="pres">
      <dgm:prSet presAssocID="{93949782-4E63-49A5-8EAE-262A11A151BF}" presName="hierChild5" presStyleCnt="0"/>
      <dgm:spPr/>
    </dgm:pt>
    <dgm:pt modelId="{2A522322-D525-487F-B515-0C782570B655}" type="pres">
      <dgm:prSet presAssocID="{0255BF2C-8C85-4750-8881-0AB52557F413}" presName="hierChild3" presStyleCnt="0"/>
      <dgm:spPr/>
    </dgm:pt>
    <dgm:pt modelId="{C59A4C0D-C493-4D0A-9C20-FE2249BFCD3E}" type="pres">
      <dgm:prSet presAssocID="{E0D7B5D0-4CEC-4D09-AA73-D0E929E42B98}" presName="Name115" presStyleLbl="parChTrans1D2" presStyleIdx="4" presStyleCnt="5"/>
      <dgm:spPr/>
    </dgm:pt>
    <dgm:pt modelId="{AF255FEF-5E1A-4427-8C82-2D299C0C7B3E}" type="pres">
      <dgm:prSet presAssocID="{614271DD-B010-439D-BDD5-10A4F8833A25}" presName="hierRoot3" presStyleCnt="0">
        <dgm:presLayoutVars>
          <dgm:hierBranch val="init"/>
        </dgm:presLayoutVars>
      </dgm:prSet>
      <dgm:spPr/>
    </dgm:pt>
    <dgm:pt modelId="{41F30DE2-0B97-4626-BD9C-964CE9E7715A}" type="pres">
      <dgm:prSet presAssocID="{614271DD-B010-439D-BDD5-10A4F8833A25}" presName="rootComposite3" presStyleCnt="0"/>
      <dgm:spPr/>
    </dgm:pt>
    <dgm:pt modelId="{99A9D897-11C9-4B28-874E-C7D3597596B5}" type="pres">
      <dgm:prSet presAssocID="{614271DD-B010-439D-BDD5-10A4F8833A25}" presName="rootText3" presStyleLbl="asst1" presStyleIdx="0" presStyleCnt="1">
        <dgm:presLayoutVars>
          <dgm:chPref val="3"/>
        </dgm:presLayoutVars>
      </dgm:prSet>
      <dgm:spPr/>
    </dgm:pt>
    <dgm:pt modelId="{6AE12E15-4914-4443-8C2B-F150137FC53A}" type="pres">
      <dgm:prSet presAssocID="{614271DD-B010-439D-BDD5-10A4F8833A25}" presName="rootConnector3" presStyleLbl="asst1" presStyleIdx="0" presStyleCnt="1"/>
      <dgm:spPr/>
    </dgm:pt>
    <dgm:pt modelId="{A39118CE-1C4B-470B-822F-B0786FA533C3}" type="pres">
      <dgm:prSet presAssocID="{614271DD-B010-439D-BDD5-10A4F8833A25}" presName="hierChild6" presStyleCnt="0"/>
      <dgm:spPr/>
    </dgm:pt>
    <dgm:pt modelId="{95CB4CA8-D996-4934-BC27-820E71A9C7D8}" type="pres">
      <dgm:prSet presAssocID="{614271DD-B010-439D-BDD5-10A4F8833A25}" presName="hierChild7" presStyleCnt="0"/>
      <dgm:spPr/>
    </dgm:pt>
  </dgm:ptLst>
  <dgm:cxnLst>
    <dgm:cxn modelId="{6C311C20-2275-455C-80E2-7143AE14ADD4}" srcId="{165CDEE2-1D8E-4E21-A9C4-595141BADF5C}" destId="{0255BF2C-8C85-4750-8881-0AB52557F413}" srcOrd="0" destOrd="0" parTransId="{48486EA8-E964-497D-83DE-9D54AD33546C}" sibTransId="{33FDAA62-A838-49A1-A4E8-7B482FB98BFD}"/>
    <dgm:cxn modelId="{5D2FC328-1029-4E4D-A73A-B24B1C5E4A78}" type="presOf" srcId="{9A91C6DA-3C57-4F51-AAD1-7C698968A2FC}" destId="{C48B5EE9-5BE5-45C5-9150-CFDAA46DCCA6}" srcOrd="0" destOrd="0" presId="urn:microsoft.com/office/officeart/2009/3/layout/HorizontalOrganizationChart"/>
    <dgm:cxn modelId="{5B296534-0FBC-4BFA-861A-86718E58F619}" type="presOf" srcId="{0255BF2C-8C85-4750-8881-0AB52557F413}" destId="{38F43E88-DCFE-4477-BF2B-F04F56CB7EBC}" srcOrd="0" destOrd="0" presId="urn:microsoft.com/office/officeart/2009/3/layout/HorizontalOrganizationChart"/>
    <dgm:cxn modelId="{BA338B46-EB03-4C6E-A9ED-09823A7E030D}" type="presOf" srcId="{614271DD-B010-439D-BDD5-10A4F8833A25}" destId="{6AE12E15-4914-4443-8C2B-F150137FC53A}" srcOrd="1" destOrd="0" presId="urn:microsoft.com/office/officeart/2009/3/layout/HorizontalOrganizationChart"/>
    <dgm:cxn modelId="{C45D9268-6E78-4415-A54D-9691A191AD4A}" type="presOf" srcId="{165CDEE2-1D8E-4E21-A9C4-595141BADF5C}" destId="{18C0D57D-9D1D-442F-B40C-813B128DDB19}" srcOrd="0" destOrd="0" presId="urn:microsoft.com/office/officeart/2009/3/layout/HorizontalOrganizationChart"/>
    <dgm:cxn modelId="{301D6570-BF96-4181-8B54-B749FB8FD5BF}" type="presOf" srcId="{80546211-FCAB-4922-B196-41A836790A66}" destId="{BA5277DB-89AF-481A-A9D3-588B30C1966B}" srcOrd="0" destOrd="0" presId="urn:microsoft.com/office/officeart/2009/3/layout/HorizontalOrganizationChart"/>
    <dgm:cxn modelId="{20C6F77D-54A5-4942-B525-8D120EC2095F}" type="presOf" srcId="{38956499-124C-4D60-BA24-F46F9408496D}" destId="{B70EA184-3581-415E-8591-EDD0DC08A3FB}" srcOrd="0" destOrd="0" presId="urn:microsoft.com/office/officeart/2009/3/layout/HorizontalOrganizationChart"/>
    <dgm:cxn modelId="{F458D97E-3C24-4C4F-B6E2-DC6A1802ECE8}" type="presOf" srcId="{614271DD-B010-439D-BDD5-10A4F8833A25}" destId="{99A9D897-11C9-4B28-874E-C7D3597596B5}" srcOrd="0" destOrd="0" presId="urn:microsoft.com/office/officeart/2009/3/layout/HorizontalOrganizationChart"/>
    <dgm:cxn modelId="{0127337F-682E-43AF-A88D-29FF6FCDD3E6}" type="presOf" srcId="{0255BF2C-8C85-4750-8881-0AB52557F413}" destId="{C37838F7-9CE9-49BD-9792-ABFB3C9C3142}" srcOrd="1" destOrd="0" presId="urn:microsoft.com/office/officeart/2009/3/layout/HorizontalOrganizationChart"/>
    <dgm:cxn modelId="{0FCB9582-1494-46B3-9D5B-B98D12F6DF74}" type="presOf" srcId="{38956499-124C-4D60-BA24-F46F9408496D}" destId="{4ECAEF8B-D4D8-4509-993B-0BF1A436AF56}" srcOrd="1" destOrd="0" presId="urn:microsoft.com/office/officeart/2009/3/layout/HorizontalOrganizationChart"/>
    <dgm:cxn modelId="{9EAFA782-C7D7-4826-86C3-471F3DAF71D3}" type="presOf" srcId="{E0D7B5D0-4CEC-4D09-AA73-D0E929E42B98}" destId="{C59A4C0D-C493-4D0A-9C20-FE2249BFCD3E}" srcOrd="0" destOrd="0" presId="urn:microsoft.com/office/officeart/2009/3/layout/HorizontalOrganizationChart"/>
    <dgm:cxn modelId="{F37FE48F-C3B8-41AA-9F22-72834FD3DDA8}" srcId="{0255BF2C-8C85-4750-8881-0AB52557F413}" destId="{38956499-124C-4D60-BA24-F46F9408496D}" srcOrd="2" destOrd="0" parTransId="{36FC2B04-75AE-4241-BF92-E7A0563F78A3}" sibTransId="{F3E65546-782A-491E-AB77-ECD764FD7C2D}"/>
    <dgm:cxn modelId="{FB456A9B-EF69-45C3-9D95-119866A92F03}" type="presOf" srcId="{93949782-4E63-49A5-8EAE-262A11A151BF}" destId="{D0ACACFF-9C3E-40C7-806E-59ED25AA1399}" srcOrd="1" destOrd="0" presId="urn:microsoft.com/office/officeart/2009/3/layout/HorizontalOrganizationChart"/>
    <dgm:cxn modelId="{F98168B0-FE3A-4824-848A-64488FE3F379}" type="presOf" srcId="{083173E8-4C14-42EC-8B34-8F45DA809696}" destId="{7EF35B4F-A9C1-4CD0-B748-EA5FBFCC7F70}" srcOrd="1" destOrd="0" presId="urn:microsoft.com/office/officeart/2009/3/layout/HorizontalOrganizationChart"/>
    <dgm:cxn modelId="{E4B19BB0-6F3F-4982-B9AC-5423B58750B6}" srcId="{0255BF2C-8C85-4750-8881-0AB52557F413}" destId="{614271DD-B010-439D-BDD5-10A4F8833A25}" srcOrd="0" destOrd="0" parTransId="{E0D7B5D0-4CEC-4D09-AA73-D0E929E42B98}" sibTransId="{FC894795-9374-4422-8D02-7ABB3D320637}"/>
    <dgm:cxn modelId="{DEEB77B5-F1D0-4D6E-B3D5-49E801021AE0}" srcId="{0255BF2C-8C85-4750-8881-0AB52557F413}" destId="{93949782-4E63-49A5-8EAE-262A11A151BF}" srcOrd="4" destOrd="0" parTransId="{80546211-FCAB-4922-B196-41A836790A66}" sibTransId="{8601D986-B4B1-4879-843C-86656AB5562F}"/>
    <dgm:cxn modelId="{323FC8B5-8FCA-4639-8B91-7EF3F5009A3E}" srcId="{0255BF2C-8C85-4750-8881-0AB52557F413}" destId="{2D4A7558-E0D1-46DA-AA6A-4514694E8BC4}" srcOrd="1" destOrd="0" parTransId="{9A91C6DA-3C57-4F51-AAD1-7C698968A2FC}" sibTransId="{06EDD1D8-CA10-461D-8778-68F6F6F1D693}"/>
    <dgm:cxn modelId="{9FE31ECB-CFFC-4A69-8A14-96ABD7CE346C}" type="presOf" srcId="{93949782-4E63-49A5-8EAE-262A11A151BF}" destId="{85706F02-B169-4409-87DC-C2A7DE3B6D7E}" srcOrd="0" destOrd="0" presId="urn:microsoft.com/office/officeart/2009/3/layout/HorizontalOrganizationChart"/>
    <dgm:cxn modelId="{FB13A6D2-B9E1-46C0-B136-43679B20EB95}" type="presOf" srcId="{2D4A7558-E0D1-46DA-AA6A-4514694E8BC4}" destId="{CC1AA6DC-1BFA-4855-A42D-8C933AD4E653}" srcOrd="0" destOrd="0" presId="urn:microsoft.com/office/officeart/2009/3/layout/HorizontalOrganizationChart"/>
    <dgm:cxn modelId="{8ECA49DD-BE60-4308-A0D1-62D4ED82E14E}" type="presOf" srcId="{36FC2B04-75AE-4241-BF92-E7A0563F78A3}" destId="{18421950-E3D6-4FD4-A2F0-0B5D7B61F82E}" srcOrd="0" destOrd="0" presId="urn:microsoft.com/office/officeart/2009/3/layout/HorizontalOrganizationChart"/>
    <dgm:cxn modelId="{74B6CCDE-D09A-4A12-B209-796D487805BE}" type="presOf" srcId="{2D4A7558-E0D1-46DA-AA6A-4514694E8BC4}" destId="{6C9FCBB5-D04E-44EA-8139-B60B5E9AE831}" srcOrd="1" destOrd="0" presId="urn:microsoft.com/office/officeart/2009/3/layout/HorizontalOrganizationChart"/>
    <dgm:cxn modelId="{2B4B9AE6-0BCC-4169-81A8-FE56F5E3241F}" type="presOf" srcId="{A479C4D5-4EAC-44BC-89D3-E31D32F18000}" destId="{C1D5ED0A-C146-47E2-9E92-21A350E8C769}" srcOrd="0" destOrd="0" presId="urn:microsoft.com/office/officeart/2009/3/layout/HorizontalOrganizationChart"/>
    <dgm:cxn modelId="{2472D6E9-26AC-4B2E-AE6A-0E8DF395F0AD}" srcId="{0255BF2C-8C85-4750-8881-0AB52557F413}" destId="{083173E8-4C14-42EC-8B34-8F45DA809696}" srcOrd="3" destOrd="0" parTransId="{A479C4D5-4EAC-44BC-89D3-E31D32F18000}" sibTransId="{9834C892-37F7-4825-B059-397EE0FECB4D}"/>
    <dgm:cxn modelId="{F1CAE4ED-DFED-4483-A1DE-F89B2EF22A8A}" type="presOf" srcId="{083173E8-4C14-42EC-8B34-8F45DA809696}" destId="{70193D20-76EE-492B-BE6F-BCCE3D0F2DFD}" srcOrd="0" destOrd="0" presId="urn:microsoft.com/office/officeart/2009/3/layout/HorizontalOrganizationChart"/>
    <dgm:cxn modelId="{E52433B4-5425-489C-980B-5C22AF26AA91}" type="presParOf" srcId="{18C0D57D-9D1D-442F-B40C-813B128DDB19}" destId="{A4B6F9BE-06D1-4542-BB26-F4704028CC7B}" srcOrd="0" destOrd="0" presId="urn:microsoft.com/office/officeart/2009/3/layout/HorizontalOrganizationChart"/>
    <dgm:cxn modelId="{902A833E-F567-4CC3-B9B5-545A8E37122E}" type="presParOf" srcId="{A4B6F9BE-06D1-4542-BB26-F4704028CC7B}" destId="{B6C34D5E-C645-4B7C-90DC-D2D0B5343972}" srcOrd="0" destOrd="0" presId="urn:microsoft.com/office/officeart/2009/3/layout/HorizontalOrganizationChart"/>
    <dgm:cxn modelId="{151698AE-FFAA-4A8B-8646-4A816013F3A9}" type="presParOf" srcId="{B6C34D5E-C645-4B7C-90DC-D2D0B5343972}" destId="{38F43E88-DCFE-4477-BF2B-F04F56CB7EBC}" srcOrd="0" destOrd="0" presId="urn:microsoft.com/office/officeart/2009/3/layout/HorizontalOrganizationChart"/>
    <dgm:cxn modelId="{AA65B0A2-CF6E-4272-9031-BD964F61BDA3}" type="presParOf" srcId="{B6C34D5E-C645-4B7C-90DC-D2D0B5343972}" destId="{C37838F7-9CE9-49BD-9792-ABFB3C9C3142}" srcOrd="1" destOrd="0" presId="urn:microsoft.com/office/officeart/2009/3/layout/HorizontalOrganizationChart"/>
    <dgm:cxn modelId="{49B0FC62-C7E9-4D6E-93A5-921AB8E8BE30}" type="presParOf" srcId="{A4B6F9BE-06D1-4542-BB26-F4704028CC7B}" destId="{9CC4F947-9FD1-4ABF-B1BA-D1BD97B51991}" srcOrd="1" destOrd="0" presId="urn:microsoft.com/office/officeart/2009/3/layout/HorizontalOrganizationChart"/>
    <dgm:cxn modelId="{5253B1BC-7725-4B10-8F70-4CD2529C4207}" type="presParOf" srcId="{9CC4F947-9FD1-4ABF-B1BA-D1BD97B51991}" destId="{C48B5EE9-5BE5-45C5-9150-CFDAA46DCCA6}" srcOrd="0" destOrd="0" presId="urn:microsoft.com/office/officeart/2009/3/layout/HorizontalOrganizationChart"/>
    <dgm:cxn modelId="{F3B2443B-045F-4F3B-9456-AA1952843DC9}" type="presParOf" srcId="{9CC4F947-9FD1-4ABF-B1BA-D1BD97B51991}" destId="{EFD612FF-9CF8-4500-AB40-932C7C4FE3A6}" srcOrd="1" destOrd="0" presId="urn:microsoft.com/office/officeart/2009/3/layout/HorizontalOrganizationChart"/>
    <dgm:cxn modelId="{BBEEF0FD-D64A-4055-83DC-1C43A9B278EA}" type="presParOf" srcId="{EFD612FF-9CF8-4500-AB40-932C7C4FE3A6}" destId="{346AF6D9-D7D4-4B17-9D76-54809D1EF3BE}" srcOrd="0" destOrd="0" presId="urn:microsoft.com/office/officeart/2009/3/layout/HorizontalOrganizationChart"/>
    <dgm:cxn modelId="{F06ECCF1-4594-4115-8F50-73DABD815DA5}" type="presParOf" srcId="{346AF6D9-D7D4-4B17-9D76-54809D1EF3BE}" destId="{CC1AA6DC-1BFA-4855-A42D-8C933AD4E653}" srcOrd="0" destOrd="0" presId="urn:microsoft.com/office/officeart/2009/3/layout/HorizontalOrganizationChart"/>
    <dgm:cxn modelId="{5042F091-FF76-4920-ABEA-D5F15A61BF61}" type="presParOf" srcId="{346AF6D9-D7D4-4B17-9D76-54809D1EF3BE}" destId="{6C9FCBB5-D04E-44EA-8139-B60B5E9AE831}" srcOrd="1" destOrd="0" presId="urn:microsoft.com/office/officeart/2009/3/layout/HorizontalOrganizationChart"/>
    <dgm:cxn modelId="{39D4C372-D9C4-49A1-8BAC-880293B73841}" type="presParOf" srcId="{EFD612FF-9CF8-4500-AB40-932C7C4FE3A6}" destId="{79CD731D-651A-4B1D-A88A-DD31A4D33A29}" srcOrd="1" destOrd="0" presId="urn:microsoft.com/office/officeart/2009/3/layout/HorizontalOrganizationChart"/>
    <dgm:cxn modelId="{103F6CA9-DF0C-4F53-BC92-87A7A7D97785}" type="presParOf" srcId="{EFD612FF-9CF8-4500-AB40-932C7C4FE3A6}" destId="{0F29A8C8-284A-425F-A704-CDDC8D0AC98B}" srcOrd="2" destOrd="0" presId="urn:microsoft.com/office/officeart/2009/3/layout/HorizontalOrganizationChart"/>
    <dgm:cxn modelId="{9BADB719-EF79-48C6-8333-C3E2B07D5710}" type="presParOf" srcId="{9CC4F947-9FD1-4ABF-B1BA-D1BD97B51991}" destId="{18421950-E3D6-4FD4-A2F0-0B5D7B61F82E}" srcOrd="2" destOrd="0" presId="urn:microsoft.com/office/officeart/2009/3/layout/HorizontalOrganizationChart"/>
    <dgm:cxn modelId="{9228B692-5355-4D36-8EE7-FFF859B91E56}" type="presParOf" srcId="{9CC4F947-9FD1-4ABF-B1BA-D1BD97B51991}" destId="{56AEEA7C-002A-407A-BD69-FF07BA461E3F}" srcOrd="3" destOrd="0" presId="urn:microsoft.com/office/officeart/2009/3/layout/HorizontalOrganizationChart"/>
    <dgm:cxn modelId="{FCF6EAD2-DFA1-4087-8DD3-F6FDB7A4B59C}" type="presParOf" srcId="{56AEEA7C-002A-407A-BD69-FF07BA461E3F}" destId="{B55A5765-F446-4E78-BF20-DA3945B6D699}" srcOrd="0" destOrd="0" presId="urn:microsoft.com/office/officeart/2009/3/layout/HorizontalOrganizationChart"/>
    <dgm:cxn modelId="{6F6A7808-2634-4BDA-A302-67C6780311C8}" type="presParOf" srcId="{B55A5765-F446-4E78-BF20-DA3945B6D699}" destId="{B70EA184-3581-415E-8591-EDD0DC08A3FB}" srcOrd="0" destOrd="0" presId="urn:microsoft.com/office/officeart/2009/3/layout/HorizontalOrganizationChart"/>
    <dgm:cxn modelId="{75F84E72-7BC3-4545-83D7-B1C4BE8327AC}" type="presParOf" srcId="{B55A5765-F446-4E78-BF20-DA3945B6D699}" destId="{4ECAEF8B-D4D8-4509-993B-0BF1A436AF56}" srcOrd="1" destOrd="0" presId="urn:microsoft.com/office/officeart/2009/3/layout/HorizontalOrganizationChart"/>
    <dgm:cxn modelId="{141ADB18-B842-40BF-9787-67182DD5C78D}" type="presParOf" srcId="{56AEEA7C-002A-407A-BD69-FF07BA461E3F}" destId="{F13949D7-73DF-40AF-B58D-A7587654874E}" srcOrd="1" destOrd="0" presId="urn:microsoft.com/office/officeart/2009/3/layout/HorizontalOrganizationChart"/>
    <dgm:cxn modelId="{08AFE96C-7781-43C3-B622-0B450F352BC9}" type="presParOf" srcId="{56AEEA7C-002A-407A-BD69-FF07BA461E3F}" destId="{E169FC31-C567-4950-A257-378884C1BFD5}" srcOrd="2" destOrd="0" presId="urn:microsoft.com/office/officeart/2009/3/layout/HorizontalOrganizationChart"/>
    <dgm:cxn modelId="{66295E39-FC64-43A5-A890-D98566D604FB}" type="presParOf" srcId="{9CC4F947-9FD1-4ABF-B1BA-D1BD97B51991}" destId="{C1D5ED0A-C146-47E2-9E92-21A350E8C769}" srcOrd="4" destOrd="0" presId="urn:microsoft.com/office/officeart/2009/3/layout/HorizontalOrganizationChart"/>
    <dgm:cxn modelId="{80D5EB25-8F68-44AC-9DAB-9CF7656EB957}" type="presParOf" srcId="{9CC4F947-9FD1-4ABF-B1BA-D1BD97B51991}" destId="{BC9A1044-0071-49AE-8232-FC91B14AE759}" srcOrd="5" destOrd="0" presId="urn:microsoft.com/office/officeart/2009/3/layout/HorizontalOrganizationChart"/>
    <dgm:cxn modelId="{D7E6ECE0-02E4-4614-ABEF-E0AA714FBB96}" type="presParOf" srcId="{BC9A1044-0071-49AE-8232-FC91B14AE759}" destId="{65A2E314-C99D-4FE4-A904-344CD71F382B}" srcOrd="0" destOrd="0" presId="urn:microsoft.com/office/officeart/2009/3/layout/HorizontalOrganizationChart"/>
    <dgm:cxn modelId="{2675AEF3-9F69-42A6-9795-A69F67D43B7C}" type="presParOf" srcId="{65A2E314-C99D-4FE4-A904-344CD71F382B}" destId="{70193D20-76EE-492B-BE6F-BCCE3D0F2DFD}" srcOrd="0" destOrd="0" presId="urn:microsoft.com/office/officeart/2009/3/layout/HorizontalOrganizationChart"/>
    <dgm:cxn modelId="{E318FE39-3787-4830-98B2-ED5AFCE6ADAB}" type="presParOf" srcId="{65A2E314-C99D-4FE4-A904-344CD71F382B}" destId="{7EF35B4F-A9C1-4CD0-B748-EA5FBFCC7F70}" srcOrd="1" destOrd="0" presId="urn:microsoft.com/office/officeart/2009/3/layout/HorizontalOrganizationChart"/>
    <dgm:cxn modelId="{10678F41-27A6-4050-A3A0-F2A629D475A8}" type="presParOf" srcId="{BC9A1044-0071-49AE-8232-FC91B14AE759}" destId="{0C02BE2D-0F71-4B43-A6BA-93A2871A2AC9}" srcOrd="1" destOrd="0" presId="urn:microsoft.com/office/officeart/2009/3/layout/HorizontalOrganizationChart"/>
    <dgm:cxn modelId="{6FBF3C06-5984-494D-BF97-1212E02094FD}" type="presParOf" srcId="{BC9A1044-0071-49AE-8232-FC91B14AE759}" destId="{2C97FBE2-4DF8-4065-AFF5-20E317A9F749}" srcOrd="2" destOrd="0" presId="urn:microsoft.com/office/officeart/2009/3/layout/HorizontalOrganizationChart"/>
    <dgm:cxn modelId="{98F4AE4A-FCF6-4351-9317-69EEAA6FE79C}" type="presParOf" srcId="{9CC4F947-9FD1-4ABF-B1BA-D1BD97B51991}" destId="{BA5277DB-89AF-481A-A9D3-588B30C1966B}" srcOrd="6" destOrd="0" presId="urn:microsoft.com/office/officeart/2009/3/layout/HorizontalOrganizationChart"/>
    <dgm:cxn modelId="{D0094D15-A5EF-4136-A3F1-2DBDB4E48588}" type="presParOf" srcId="{9CC4F947-9FD1-4ABF-B1BA-D1BD97B51991}" destId="{4E664E6C-6B6A-49E0-9B30-22179E372377}" srcOrd="7" destOrd="0" presId="urn:microsoft.com/office/officeart/2009/3/layout/HorizontalOrganizationChart"/>
    <dgm:cxn modelId="{E677063F-05F4-4B33-84AE-6D5BF0328ECA}" type="presParOf" srcId="{4E664E6C-6B6A-49E0-9B30-22179E372377}" destId="{6D5AAFE9-42C5-4B4B-B45F-11E6961078F8}" srcOrd="0" destOrd="0" presId="urn:microsoft.com/office/officeart/2009/3/layout/HorizontalOrganizationChart"/>
    <dgm:cxn modelId="{9CAEBEBA-8251-4B41-BEBE-DBD876B469DD}" type="presParOf" srcId="{6D5AAFE9-42C5-4B4B-B45F-11E6961078F8}" destId="{85706F02-B169-4409-87DC-C2A7DE3B6D7E}" srcOrd="0" destOrd="0" presId="urn:microsoft.com/office/officeart/2009/3/layout/HorizontalOrganizationChart"/>
    <dgm:cxn modelId="{6277CB88-BA9D-4766-9E69-95DF773BAD75}" type="presParOf" srcId="{6D5AAFE9-42C5-4B4B-B45F-11E6961078F8}" destId="{D0ACACFF-9C3E-40C7-806E-59ED25AA1399}" srcOrd="1" destOrd="0" presId="urn:microsoft.com/office/officeart/2009/3/layout/HorizontalOrganizationChart"/>
    <dgm:cxn modelId="{036D3F4C-5115-4A75-906A-5C542FFEA349}" type="presParOf" srcId="{4E664E6C-6B6A-49E0-9B30-22179E372377}" destId="{94416B83-03F4-4DAC-930F-3BB623D771B7}" srcOrd="1" destOrd="0" presId="urn:microsoft.com/office/officeart/2009/3/layout/HorizontalOrganizationChart"/>
    <dgm:cxn modelId="{DE36B002-4674-419C-9DB8-4147F1A2B1F2}" type="presParOf" srcId="{4E664E6C-6B6A-49E0-9B30-22179E372377}" destId="{8C7B50D2-D37B-4C8B-9DDC-136BD67DD561}" srcOrd="2" destOrd="0" presId="urn:microsoft.com/office/officeart/2009/3/layout/HorizontalOrganizationChart"/>
    <dgm:cxn modelId="{26EF663B-6491-48B1-9C6A-F55E65363896}" type="presParOf" srcId="{A4B6F9BE-06D1-4542-BB26-F4704028CC7B}" destId="{2A522322-D525-487F-B515-0C782570B655}" srcOrd="2" destOrd="0" presId="urn:microsoft.com/office/officeart/2009/3/layout/HorizontalOrganizationChart"/>
    <dgm:cxn modelId="{B3591FE1-D947-41A5-9CCA-CFBAF52418E0}" type="presParOf" srcId="{2A522322-D525-487F-B515-0C782570B655}" destId="{C59A4C0D-C493-4D0A-9C20-FE2249BFCD3E}" srcOrd="0" destOrd="0" presId="urn:microsoft.com/office/officeart/2009/3/layout/HorizontalOrganizationChart"/>
    <dgm:cxn modelId="{35962004-2A9A-4A5F-B121-AB6DE2561027}" type="presParOf" srcId="{2A522322-D525-487F-B515-0C782570B655}" destId="{AF255FEF-5E1A-4427-8C82-2D299C0C7B3E}" srcOrd="1" destOrd="0" presId="urn:microsoft.com/office/officeart/2009/3/layout/HorizontalOrganizationChart"/>
    <dgm:cxn modelId="{63D7F176-50CF-4541-A9E3-342482FB5BF4}" type="presParOf" srcId="{AF255FEF-5E1A-4427-8C82-2D299C0C7B3E}" destId="{41F30DE2-0B97-4626-BD9C-964CE9E7715A}" srcOrd="0" destOrd="0" presId="urn:microsoft.com/office/officeart/2009/3/layout/HorizontalOrganizationChart"/>
    <dgm:cxn modelId="{49A503FB-EE4B-4D5F-8EE7-25000D794AEB}" type="presParOf" srcId="{41F30DE2-0B97-4626-BD9C-964CE9E7715A}" destId="{99A9D897-11C9-4B28-874E-C7D3597596B5}" srcOrd="0" destOrd="0" presId="urn:microsoft.com/office/officeart/2009/3/layout/HorizontalOrganizationChart"/>
    <dgm:cxn modelId="{5A66221D-0CC7-487D-86C6-9BA9C9950A0A}" type="presParOf" srcId="{41F30DE2-0B97-4626-BD9C-964CE9E7715A}" destId="{6AE12E15-4914-4443-8C2B-F150137FC53A}" srcOrd="1" destOrd="0" presId="urn:microsoft.com/office/officeart/2009/3/layout/HorizontalOrganizationChart"/>
    <dgm:cxn modelId="{D2EADE2E-1366-4EB7-A5D5-D9CDFBBD966E}" type="presParOf" srcId="{AF255FEF-5E1A-4427-8C82-2D299C0C7B3E}" destId="{A39118CE-1C4B-470B-822F-B0786FA533C3}" srcOrd="1" destOrd="0" presId="urn:microsoft.com/office/officeart/2009/3/layout/HorizontalOrganizationChart"/>
    <dgm:cxn modelId="{7607D4BA-C7A5-4D36-B77D-40F54BA1764B}" type="presParOf" srcId="{AF255FEF-5E1A-4427-8C82-2D299C0C7B3E}" destId="{95CB4CA8-D996-4934-BC27-820E71A9C7D8}" srcOrd="2" destOrd="0" presId="urn:microsoft.com/office/officeart/2009/3/layout/HorizontalOrganizationChart"/>
  </dgm:cxnLst>
  <dgm:bg/>
  <dgm:whole>
    <a:ln>
      <a:noFill/>
    </a:ln>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9A4C0D-C493-4D0A-9C20-FE2249BFCD3E}">
      <dsp:nvSpPr>
        <dsp:cNvPr id="0" name=""/>
        <dsp:cNvSpPr/>
      </dsp:nvSpPr>
      <dsp:spPr>
        <a:xfrm>
          <a:off x="2275642" y="2228222"/>
          <a:ext cx="1590802" cy="142035"/>
        </a:xfrm>
        <a:custGeom>
          <a:avLst/>
          <a:gdLst/>
          <a:ahLst/>
          <a:cxnLst/>
          <a:rect l="0" t="0" r="0" b="0"/>
          <a:pathLst>
            <a:path>
              <a:moveTo>
                <a:pt x="0" y="142035"/>
              </a:moveTo>
              <a:lnTo>
                <a:pt x="1590802" y="142035"/>
              </a:lnTo>
              <a:lnTo>
                <a:pt x="1590802" y="0"/>
              </a:lnTo>
            </a:path>
          </a:pathLst>
        </a:custGeom>
        <a:noFill/>
        <a:ln w="12700" cap="flat" cmpd="sng" algn="ctr">
          <a:solidFill>
            <a:schemeClr val="tx1"/>
          </a:solidFill>
          <a:prstDash val="solid"/>
          <a:miter lim="800000"/>
        </a:ln>
        <a:effectLst/>
        <a:sp3d z="-40000" prstMaterial="matte"/>
      </dsp:spPr>
      <dsp:style>
        <a:lnRef idx="2">
          <a:scrgbClr r="0" g="0" b="0"/>
        </a:lnRef>
        <a:fillRef idx="0">
          <a:scrgbClr r="0" g="0" b="0"/>
        </a:fillRef>
        <a:effectRef idx="0">
          <a:scrgbClr r="0" g="0" b="0"/>
        </a:effectRef>
        <a:fontRef idx="minor"/>
      </dsp:style>
    </dsp:sp>
    <dsp:sp modelId="{BA5277DB-89AF-481A-A9D3-588B30C1966B}">
      <dsp:nvSpPr>
        <dsp:cNvPr id="0" name=""/>
        <dsp:cNvSpPr/>
      </dsp:nvSpPr>
      <dsp:spPr>
        <a:xfrm>
          <a:off x="2275642" y="2370258"/>
          <a:ext cx="3181604" cy="1465810"/>
        </a:xfrm>
        <a:custGeom>
          <a:avLst/>
          <a:gdLst/>
          <a:ahLst/>
          <a:cxnLst/>
          <a:rect l="0" t="0" r="0" b="0"/>
          <a:pathLst>
            <a:path>
              <a:moveTo>
                <a:pt x="0" y="0"/>
              </a:moveTo>
              <a:lnTo>
                <a:pt x="2954346" y="0"/>
              </a:lnTo>
              <a:lnTo>
                <a:pt x="2954346" y="1465810"/>
              </a:lnTo>
              <a:lnTo>
                <a:pt x="3181604" y="1465810"/>
              </a:lnTo>
            </a:path>
          </a:pathLst>
        </a:custGeom>
        <a:noFill/>
        <a:ln w="12700" cap="flat" cmpd="sng" algn="ctr">
          <a:solidFill>
            <a:schemeClr val="tx1"/>
          </a:solidFill>
          <a:prstDash val="solid"/>
          <a:miter lim="800000"/>
        </a:ln>
        <a:effectLst/>
        <a:sp3d z="-40000" prstMaterial="matte"/>
      </dsp:spPr>
      <dsp:style>
        <a:lnRef idx="2">
          <a:scrgbClr r="0" g="0" b="0"/>
        </a:lnRef>
        <a:fillRef idx="0">
          <a:scrgbClr r="0" g="0" b="0"/>
        </a:fillRef>
        <a:effectRef idx="0">
          <a:scrgbClr r="0" g="0" b="0"/>
        </a:effectRef>
        <a:fontRef idx="minor"/>
      </dsp:style>
    </dsp:sp>
    <dsp:sp modelId="{C1D5ED0A-C146-47E2-9E92-21A350E8C769}">
      <dsp:nvSpPr>
        <dsp:cNvPr id="0" name=""/>
        <dsp:cNvSpPr/>
      </dsp:nvSpPr>
      <dsp:spPr>
        <a:xfrm>
          <a:off x="2275642" y="2370258"/>
          <a:ext cx="3181604" cy="488603"/>
        </a:xfrm>
        <a:custGeom>
          <a:avLst/>
          <a:gdLst/>
          <a:ahLst/>
          <a:cxnLst/>
          <a:rect l="0" t="0" r="0" b="0"/>
          <a:pathLst>
            <a:path>
              <a:moveTo>
                <a:pt x="0" y="0"/>
              </a:moveTo>
              <a:lnTo>
                <a:pt x="2954346" y="0"/>
              </a:lnTo>
              <a:lnTo>
                <a:pt x="2954346" y="488603"/>
              </a:lnTo>
              <a:lnTo>
                <a:pt x="3181604" y="488603"/>
              </a:lnTo>
            </a:path>
          </a:pathLst>
        </a:custGeom>
        <a:noFill/>
        <a:ln w="12700" cap="flat" cmpd="sng" algn="ctr">
          <a:solidFill>
            <a:schemeClr val="tx1"/>
          </a:solidFill>
          <a:prstDash val="solid"/>
          <a:miter lim="800000"/>
        </a:ln>
        <a:effectLst/>
        <a:sp3d z="-40000" prstMaterial="matte"/>
      </dsp:spPr>
      <dsp:style>
        <a:lnRef idx="2">
          <a:scrgbClr r="0" g="0" b="0"/>
        </a:lnRef>
        <a:fillRef idx="0">
          <a:scrgbClr r="0" g="0" b="0"/>
        </a:fillRef>
        <a:effectRef idx="0">
          <a:scrgbClr r="0" g="0" b="0"/>
        </a:effectRef>
        <a:fontRef idx="minor"/>
      </dsp:style>
    </dsp:sp>
    <dsp:sp modelId="{18421950-E3D6-4FD4-A2F0-0B5D7B61F82E}">
      <dsp:nvSpPr>
        <dsp:cNvPr id="0" name=""/>
        <dsp:cNvSpPr/>
      </dsp:nvSpPr>
      <dsp:spPr>
        <a:xfrm>
          <a:off x="2275642" y="1881654"/>
          <a:ext cx="3181604" cy="488603"/>
        </a:xfrm>
        <a:custGeom>
          <a:avLst/>
          <a:gdLst/>
          <a:ahLst/>
          <a:cxnLst/>
          <a:rect l="0" t="0" r="0" b="0"/>
          <a:pathLst>
            <a:path>
              <a:moveTo>
                <a:pt x="0" y="488603"/>
              </a:moveTo>
              <a:lnTo>
                <a:pt x="2954346" y="488603"/>
              </a:lnTo>
              <a:lnTo>
                <a:pt x="2954346" y="0"/>
              </a:lnTo>
              <a:lnTo>
                <a:pt x="3181604" y="0"/>
              </a:lnTo>
            </a:path>
          </a:pathLst>
        </a:custGeom>
        <a:noFill/>
        <a:ln w="12700" cap="flat" cmpd="sng" algn="ctr">
          <a:solidFill>
            <a:schemeClr val="tx1"/>
          </a:solidFill>
          <a:prstDash val="solid"/>
          <a:miter lim="800000"/>
        </a:ln>
        <a:effectLst/>
        <a:sp3d z="-40000" prstMaterial="matte"/>
      </dsp:spPr>
      <dsp:style>
        <a:lnRef idx="2">
          <a:scrgbClr r="0" g="0" b="0"/>
        </a:lnRef>
        <a:fillRef idx="0">
          <a:scrgbClr r="0" g="0" b="0"/>
        </a:fillRef>
        <a:effectRef idx="0">
          <a:scrgbClr r="0" g="0" b="0"/>
        </a:effectRef>
        <a:fontRef idx="minor"/>
      </dsp:style>
    </dsp:sp>
    <dsp:sp modelId="{C48B5EE9-5BE5-45C5-9150-CFDAA46DCCA6}">
      <dsp:nvSpPr>
        <dsp:cNvPr id="0" name=""/>
        <dsp:cNvSpPr/>
      </dsp:nvSpPr>
      <dsp:spPr>
        <a:xfrm>
          <a:off x="2275642" y="904447"/>
          <a:ext cx="3181604" cy="1465810"/>
        </a:xfrm>
        <a:custGeom>
          <a:avLst/>
          <a:gdLst/>
          <a:ahLst/>
          <a:cxnLst/>
          <a:rect l="0" t="0" r="0" b="0"/>
          <a:pathLst>
            <a:path>
              <a:moveTo>
                <a:pt x="0" y="1465810"/>
              </a:moveTo>
              <a:lnTo>
                <a:pt x="2954346" y="1465810"/>
              </a:lnTo>
              <a:lnTo>
                <a:pt x="2954346" y="0"/>
              </a:lnTo>
              <a:lnTo>
                <a:pt x="3181604" y="0"/>
              </a:lnTo>
            </a:path>
          </a:pathLst>
        </a:custGeom>
        <a:noFill/>
        <a:ln w="12700" cap="flat" cmpd="sng" algn="ctr">
          <a:solidFill>
            <a:schemeClr val="tx1"/>
          </a:solidFill>
          <a:prstDash val="solid"/>
          <a:miter lim="800000"/>
        </a:ln>
        <a:effectLst/>
        <a:sp3d z="-40000" prstMaterial="matte"/>
      </dsp:spPr>
      <dsp:style>
        <a:lnRef idx="2">
          <a:scrgbClr r="0" g="0" b="0"/>
        </a:lnRef>
        <a:fillRef idx="0">
          <a:scrgbClr r="0" g="0" b="0"/>
        </a:fillRef>
        <a:effectRef idx="0">
          <a:scrgbClr r="0" g="0" b="0"/>
        </a:effectRef>
        <a:fontRef idx="minor"/>
      </dsp:style>
    </dsp:sp>
    <dsp:sp modelId="{38F43E88-DCFE-4477-BF2B-F04F56CB7EBC}">
      <dsp:nvSpPr>
        <dsp:cNvPr id="0" name=""/>
        <dsp:cNvSpPr/>
      </dsp:nvSpPr>
      <dsp:spPr>
        <a:xfrm>
          <a:off x="3067" y="2023690"/>
          <a:ext cx="2272574" cy="693135"/>
        </a:xfrm>
        <a:prstGeom prst="rect">
          <a:avLst/>
        </a:prstGeom>
        <a:solidFill>
          <a:srgbClr val="00B0F0"/>
        </a:solidFill>
        <a:ln>
          <a:solidFill>
            <a:srgbClr val="0077A8"/>
          </a:solid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a:t>Is it bipolar depression?</a:t>
          </a:r>
        </a:p>
      </dsp:txBody>
      <dsp:txXfrm>
        <a:off x="3067" y="2023690"/>
        <a:ext cx="2272574" cy="693135"/>
      </dsp:txXfrm>
    </dsp:sp>
    <dsp:sp modelId="{CC1AA6DC-1BFA-4855-A42D-8C933AD4E653}">
      <dsp:nvSpPr>
        <dsp:cNvPr id="0" name=""/>
        <dsp:cNvSpPr/>
      </dsp:nvSpPr>
      <dsp:spPr>
        <a:xfrm>
          <a:off x="5457246" y="557879"/>
          <a:ext cx="2272574" cy="693135"/>
        </a:xfrm>
        <a:prstGeom prst="rect">
          <a:avLst/>
        </a:prstGeom>
        <a:solidFill>
          <a:schemeClr val="accent2">
            <a:hueOff val="0"/>
            <a:satOff val="0"/>
            <a:lumOff val="0"/>
            <a:alphaOff val="0"/>
          </a:schemeClr>
        </a:solidFill>
        <a:ln>
          <a:solidFill>
            <a:srgbClr val="BB642A"/>
          </a:solid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t>Current hypomania:</a:t>
          </a:r>
          <a:r>
            <a:rPr lang="en-US" sz="1400" kern="1200" dirty="0"/>
            <a:t> </a:t>
          </a:r>
        </a:p>
        <a:p>
          <a:pPr marL="0" lvl="0" indent="0" algn="ctr" defTabSz="622300">
            <a:lnSpc>
              <a:spcPct val="90000"/>
            </a:lnSpc>
            <a:spcBef>
              <a:spcPct val="0"/>
            </a:spcBef>
            <a:spcAft>
              <a:spcPct val="35000"/>
            </a:spcAft>
            <a:buNone/>
          </a:pPr>
          <a:r>
            <a:rPr lang="en-US" sz="1400" kern="1200" dirty="0"/>
            <a:t>BP II with mixed features?</a:t>
          </a:r>
        </a:p>
      </dsp:txBody>
      <dsp:txXfrm>
        <a:off x="5457246" y="557879"/>
        <a:ext cx="2272574" cy="693135"/>
      </dsp:txXfrm>
    </dsp:sp>
    <dsp:sp modelId="{B70EA184-3581-415E-8591-EDD0DC08A3FB}">
      <dsp:nvSpPr>
        <dsp:cNvPr id="0" name=""/>
        <dsp:cNvSpPr/>
      </dsp:nvSpPr>
      <dsp:spPr>
        <a:xfrm>
          <a:off x="5457246" y="1535086"/>
          <a:ext cx="2272574" cy="693135"/>
        </a:xfrm>
        <a:prstGeom prst="rect">
          <a:avLst/>
        </a:prstGeom>
        <a:solidFill>
          <a:schemeClr val="accent2">
            <a:hueOff val="0"/>
            <a:satOff val="0"/>
            <a:lumOff val="0"/>
            <a:alphaOff val="0"/>
          </a:schemeClr>
        </a:solidFill>
        <a:ln>
          <a:solidFill>
            <a:srgbClr val="BB642A"/>
          </a:solid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a:t>Past hypomania: </a:t>
          </a:r>
        </a:p>
        <a:p>
          <a:pPr marL="0" lvl="0" indent="0" algn="ctr" defTabSz="622300">
            <a:lnSpc>
              <a:spcPct val="90000"/>
            </a:lnSpc>
            <a:spcBef>
              <a:spcPct val="0"/>
            </a:spcBef>
            <a:spcAft>
              <a:spcPct val="35000"/>
            </a:spcAft>
            <a:buNone/>
          </a:pPr>
          <a:r>
            <a:rPr lang="en-US" sz="1400" kern="1200"/>
            <a:t>BP II depression?</a:t>
          </a:r>
        </a:p>
      </dsp:txBody>
      <dsp:txXfrm>
        <a:off x="5457246" y="1535086"/>
        <a:ext cx="2272574" cy="693135"/>
      </dsp:txXfrm>
    </dsp:sp>
    <dsp:sp modelId="{70193D20-76EE-492B-BE6F-BCCE3D0F2DFD}">
      <dsp:nvSpPr>
        <dsp:cNvPr id="0" name=""/>
        <dsp:cNvSpPr/>
      </dsp:nvSpPr>
      <dsp:spPr>
        <a:xfrm>
          <a:off x="5457246" y="2512293"/>
          <a:ext cx="2272574" cy="693135"/>
        </a:xfrm>
        <a:prstGeom prst="rect">
          <a:avLst/>
        </a:prstGeom>
        <a:solidFill>
          <a:schemeClr val="accent2">
            <a:hueOff val="0"/>
            <a:satOff val="0"/>
            <a:lumOff val="0"/>
            <a:alphaOff val="0"/>
          </a:schemeClr>
        </a:solidFill>
        <a:ln>
          <a:solidFill>
            <a:srgbClr val="BB642A"/>
          </a:solid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t>Current mania:</a:t>
          </a:r>
          <a:r>
            <a:rPr lang="en-US" sz="1400" kern="1200" dirty="0"/>
            <a:t> </a:t>
          </a:r>
        </a:p>
        <a:p>
          <a:pPr marL="0" lvl="0" indent="0" algn="ctr" defTabSz="622300">
            <a:lnSpc>
              <a:spcPct val="90000"/>
            </a:lnSpc>
            <a:spcBef>
              <a:spcPct val="0"/>
            </a:spcBef>
            <a:spcAft>
              <a:spcPct val="35000"/>
            </a:spcAft>
            <a:buNone/>
          </a:pPr>
          <a:r>
            <a:rPr lang="en-US" sz="1400" kern="1200" dirty="0"/>
            <a:t>BP I with mixed features?</a:t>
          </a:r>
        </a:p>
      </dsp:txBody>
      <dsp:txXfrm>
        <a:off x="5457246" y="2512293"/>
        <a:ext cx="2272574" cy="693135"/>
      </dsp:txXfrm>
    </dsp:sp>
    <dsp:sp modelId="{85706F02-B169-4409-87DC-C2A7DE3B6D7E}">
      <dsp:nvSpPr>
        <dsp:cNvPr id="0" name=""/>
        <dsp:cNvSpPr/>
      </dsp:nvSpPr>
      <dsp:spPr>
        <a:xfrm>
          <a:off x="5457246" y="3489500"/>
          <a:ext cx="2272574" cy="693135"/>
        </a:xfrm>
        <a:prstGeom prst="rect">
          <a:avLst/>
        </a:prstGeom>
        <a:solidFill>
          <a:schemeClr val="accent2">
            <a:hueOff val="0"/>
            <a:satOff val="0"/>
            <a:lumOff val="0"/>
            <a:alphaOff val="0"/>
          </a:schemeClr>
        </a:solidFill>
        <a:ln>
          <a:solidFill>
            <a:srgbClr val="BB642A"/>
          </a:solid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a:t>Past mania:</a:t>
          </a:r>
        </a:p>
        <a:p>
          <a:pPr marL="0" lvl="0" indent="0" algn="ctr" defTabSz="622300">
            <a:lnSpc>
              <a:spcPct val="90000"/>
            </a:lnSpc>
            <a:spcBef>
              <a:spcPct val="0"/>
            </a:spcBef>
            <a:spcAft>
              <a:spcPct val="35000"/>
            </a:spcAft>
            <a:buNone/>
          </a:pPr>
          <a:r>
            <a:rPr lang="en-US" sz="1400" kern="1200"/>
            <a:t>BP I depression?</a:t>
          </a:r>
        </a:p>
      </dsp:txBody>
      <dsp:txXfrm>
        <a:off x="5457246" y="3489500"/>
        <a:ext cx="2272574" cy="693135"/>
      </dsp:txXfrm>
    </dsp:sp>
    <dsp:sp modelId="{99A9D897-11C9-4B28-874E-C7D3597596B5}">
      <dsp:nvSpPr>
        <dsp:cNvPr id="0" name=""/>
        <dsp:cNvSpPr/>
      </dsp:nvSpPr>
      <dsp:spPr>
        <a:xfrm>
          <a:off x="2730157" y="1535086"/>
          <a:ext cx="2272574" cy="693135"/>
        </a:xfrm>
        <a:prstGeom prst="rect">
          <a:avLst/>
        </a:prstGeom>
        <a:solidFill>
          <a:schemeClr val="accent2">
            <a:hueOff val="0"/>
            <a:satOff val="0"/>
            <a:lumOff val="0"/>
            <a:alphaOff val="0"/>
          </a:schemeClr>
        </a:solidFill>
        <a:ln>
          <a:solidFill>
            <a:srgbClr val="BB642A"/>
          </a:solid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a:t>Presence or history of (hypo)mania?</a:t>
          </a:r>
        </a:p>
      </dsp:txBody>
      <dsp:txXfrm>
        <a:off x="2730157" y="1535086"/>
        <a:ext cx="2272574" cy="693135"/>
      </dsp:txXfrm>
    </dsp:sp>
  </dsp:spTree>
</dsp:drawing>
</file>

<file path=ppt/diagrams/layout1.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E9CF54-17C4-9848-BC4D-65D4DDDE1038}" type="datetimeFigureOut">
              <a:rPr lang="en-US" smtClean="0"/>
              <a:t>3/16/2023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03AC27-02B9-8F4C-9CEE-ED1E23123F0D}" type="slidenum">
              <a:rPr lang="en-US" smtClean="0"/>
              <a:t>‹#›</a:t>
            </a:fld>
            <a:endParaRPr lang="en-US"/>
          </a:p>
        </p:txBody>
      </p:sp>
    </p:spTree>
    <p:extLst>
      <p:ext uri="{BB962C8B-B14F-4D97-AF65-F5344CB8AC3E}">
        <p14:creationId xmlns:p14="http://schemas.microsoft.com/office/powerpoint/2010/main" val="1246933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8C259B6-F2F8-FF45-841B-2D0CA688E7F6}"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31890433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A35AB46-F6FA-4883-BBE0-C94AA60B35D4}" type="slidenum">
              <a:rPr lang="en-US" smtClean="0"/>
              <a:t>4</a:t>
            </a:fld>
            <a:endParaRPr lang="en-US"/>
          </a:p>
        </p:txBody>
      </p:sp>
    </p:spTree>
    <p:extLst>
      <p:ext uri="{BB962C8B-B14F-4D97-AF65-F5344CB8AC3E}">
        <p14:creationId xmlns:p14="http://schemas.microsoft.com/office/powerpoint/2010/main" val="35215413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1887C72-F26D-4DC6-9EBD-01E7E8B721D1}" type="slidenum">
              <a:rPr lang="en-US" smtClean="0"/>
              <a:pPr/>
              <a:t>5</a:t>
            </a:fld>
            <a:endParaRPr lang="en-US"/>
          </a:p>
        </p:txBody>
      </p:sp>
    </p:spTree>
    <p:extLst>
      <p:ext uri="{BB962C8B-B14F-4D97-AF65-F5344CB8AC3E}">
        <p14:creationId xmlns:p14="http://schemas.microsoft.com/office/powerpoint/2010/main" val="2748828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1887C72-F26D-4DC6-9EBD-01E7E8B721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79419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F6F15C-E824-4446-ABDC-124C785850CE}"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24485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F6F15C-E824-4446-ABDC-124C785850CE}"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61526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F6F15C-E824-4446-ABDC-124C785850CE}"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02251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A35AB46-F6FA-4883-BBE0-C94AA60B35D4}" type="slidenum">
              <a:rPr lang="en-US" smtClean="0"/>
              <a:t>13</a:t>
            </a:fld>
            <a:endParaRPr lang="en-US"/>
          </a:p>
        </p:txBody>
      </p:sp>
    </p:spTree>
    <p:extLst>
      <p:ext uri="{BB962C8B-B14F-4D97-AF65-F5344CB8AC3E}">
        <p14:creationId xmlns:p14="http://schemas.microsoft.com/office/powerpoint/2010/main" val="2778041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F6F15C-E824-4446-ABDC-124C785850CE}"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8389732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2" name="Picture 1">
            <a:extLst>
              <a:ext uri="{FF2B5EF4-FFF2-40B4-BE49-F238E27FC236}">
                <a16:creationId xmlns:a16="http://schemas.microsoft.com/office/drawing/2014/main" id="{B4443BE8-4646-1FA0-681A-88D8860DD744}"/>
              </a:ext>
            </a:extLst>
          </p:cNvPr>
          <p:cNvPicPr>
            <a:picLocks noChangeAspect="1"/>
          </p:cNvPicPr>
          <p:nvPr userDrawn="1"/>
        </p:nvPicPr>
        <p:blipFill>
          <a:blip r:embed="rId2"/>
          <a:stretch>
            <a:fillRect/>
          </a:stretch>
        </p:blipFill>
        <p:spPr>
          <a:xfrm>
            <a:off x="0" y="-1"/>
            <a:ext cx="12192000" cy="975360"/>
          </a:xfrm>
          <a:prstGeom prst="rect">
            <a:avLst/>
          </a:prstGeom>
        </p:spPr>
      </p:pic>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4" name="Picture 3">
            <a:extLst>
              <a:ext uri="{FF2B5EF4-FFF2-40B4-BE49-F238E27FC236}">
                <a16:creationId xmlns:a16="http://schemas.microsoft.com/office/drawing/2014/main" id="{7F769840-AFB3-41D5-B8CE-7626D91553BC}"/>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32382934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147615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2_Lin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0" y="0"/>
            <a:ext cx="12191999" cy="1290918"/>
          </a:xfrm>
          <a:prstGeom prst="rect">
            <a:avLst/>
          </a:prstGeom>
        </p:spPr>
        <p:txBody>
          <a:bodyPr anchor="ctr"/>
          <a:lstStyle>
            <a:lvl1pPr algn="ctr">
              <a:defRPr sz="4000" b="1" cap="none" baseline="0">
                <a:solidFill>
                  <a:srgbClr val="000000"/>
                </a:solidFill>
              </a:defRPr>
            </a:lvl1pPr>
          </a:lstStyle>
          <a:p>
            <a:r>
              <a:rPr lang="en-US"/>
              <a:t>Click Here To </a:t>
            </a:r>
            <a:br>
              <a:rPr lang="en-US"/>
            </a:br>
            <a:r>
              <a:rPr lang="en-US"/>
              <a:t>Edit Title</a:t>
            </a:r>
          </a:p>
        </p:txBody>
      </p:sp>
    </p:spTree>
    <p:extLst>
      <p:ext uri="{BB962C8B-B14F-4D97-AF65-F5344CB8AC3E}">
        <p14:creationId xmlns:p14="http://schemas.microsoft.com/office/powerpoint/2010/main" val="7679702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Lin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2" y="2"/>
            <a:ext cx="12191999" cy="820271"/>
          </a:xfrm>
          <a:prstGeom prst="rect">
            <a:avLst/>
          </a:prstGeom>
        </p:spPr>
        <p:txBody>
          <a:bodyPr anchor="ctr"/>
          <a:lstStyle>
            <a:lvl1pPr algn="ctr">
              <a:defRPr sz="3600" b="1" cap="none" baseline="0">
                <a:solidFill>
                  <a:srgbClr val="000000"/>
                </a:solidFill>
              </a:defRPr>
            </a:lvl1pPr>
          </a:lstStyle>
          <a:p>
            <a:r>
              <a:rPr lang="en-US"/>
              <a:t>Click Here To Edit Title</a:t>
            </a:r>
          </a:p>
        </p:txBody>
      </p:sp>
    </p:spTree>
    <p:extLst>
      <p:ext uri="{BB962C8B-B14F-4D97-AF65-F5344CB8AC3E}">
        <p14:creationId xmlns:p14="http://schemas.microsoft.com/office/powerpoint/2010/main" val="32101700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Line with tex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0" y="0"/>
            <a:ext cx="12191999" cy="818707"/>
          </a:xfrm>
          <a:prstGeom prst="rect">
            <a:avLst/>
          </a:prstGeom>
        </p:spPr>
        <p:txBody>
          <a:bodyPr anchor="ctr"/>
          <a:lstStyle>
            <a:lvl1pPr algn="ctr">
              <a:defRPr sz="4000" b="1" cap="none" baseline="0">
                <a:solidFill>
                  <a:srgbClr val="000000"/>
                </a:solidFill>
              </a:defRPr>
            </a:lvl1pPr>
          </a:lstStyle>
          <a:p>
            <a:r>
              <a:rPr lang="en-US"/>
              <a:t>Click Here To Edit Title</a:t>
            </a:r>
          </a:p>
        </p:txBody>
      </p:sp>
      <p:sp>
        <p:nvSpPr>
          <p:cNvPr id="4" name="Text Placeholder 3"/>
          <p:cNvSpPr>
            <a:spLocks noGrp="1"/>
          </p:cNvSpPr>
          <p:nvPr>
            <p:ph type="body" sz="quarter" idx="10"/>
          </p:nvPr>
        </p:nvSpPr>
        <p:spPr>
          <a:xfrm>
            <a:off x="1233672" y="1276451"/>
            <a:ext cx="9430784" cy="4932362"/>
          </a:xfrm>
          <a:prstGeom prst="rect">
            <a:avLst/>
          </a:prstGeom>
        </p:spPr>
        <p:txBody>
          <a:bodyPr/>
          <a:lstStyle>
            <a:lvl1pPr>
              <a:defRPr sz="2800"/>
            </a:lvl1pPr>
            <a:lvl2pPr>
              <a:defRPr sz="26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611914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Line with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0" y="0"/>
            <a:ext cx="12191999" cy="1290918"/>
          </a:xfrm>
          <a:prstGeom prst="rect">
            <a:avLst/>
          </a:prstGeom>
        </p:spPr>
        <p:txBody>
          <a:bodyPr anchor="ctr"/>
          <a:lstStyle>
            <a:lvl1pPr algn="ctr">
              <a:defRPr sz="4000" b="1" cap="none" baseline="0">
                <a:solidFill>
                  <a:srgbClr val="000000"/>
                </a:solidFill>
              </a:defRPr>
            </a:lvl1pPr>
          </a:lstStyle>
          <a:p>
            <a:r>
              <a:rPr lang="en-US" dirty="0"/>
              <a:t>Click Here To </a:t>
            </a:r>
            <a:br>
              <a:rPr lang="en-US" dirty="0"/>
            </a:br>
            <a:r>
              <a:rPr lang="en-US" dirty="0"/>
              <a:t>Edit Title</a:t>
            </a:r>
          </a:p>
        </p:txBody>
      </p:sp>
      <p:sp>
        <p:nvSpPr>
          <p:cNvPr id="4" name="Text Placeholder 3"/>
          <p:cNvSpPr>
            <a:spLocks noGrp="1"/>
          </p:cNvSpPr>
          <p:nvPr>
            <p:ph type="body" sz="quarter" idx="10"/>
          </p:nvPr>
        </p:nvSpPr>
        <p:spPr>
          <a:xfrm>
            <a:off x="1233672" y="1531643"/>
            <a:ext cx="9430784" cy="4730934"/>
          </a:xfrm>
          <a:prstGeom prst="rect">
            <a:avLst/>
          </a:prstGeom>
        </p:spPr>
        <p:txBody>
          <a:bodyPr/>
          <a:lstStyle>
            <a:lvl1pPr>
              <a:defRPr sz="2800"/>
            </a:lvl1pPr>
            <a:lvl2pPr>
              <a:defRPr sz="2600"/>
            </a:lvl2pPr>
            <a:lvl3pPr>
              <a:defRPr sz="2400"/>
            </a:lvl3pPr>
            <a:lvl4pPr>
              <a:defRPr sz="2400"/>
            </a:lvl4pPr>
            <a:lvl5pPr>
              <a:defRPr sz="2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841918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dirty="0"/>
              <a:t>Click to edit Master title style</a:t>
            </a:r>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4B928810-DA6E-89D1-0245-996C3A1237F5}"/>
              </a:ext>
            </a:extLst>
          </p:cNvPr>
          <p:cNvPicPr>
            <a:picLocks noChangeAspect="1"/>
          </p:cNvPicPr>
          <p:nvPr userDrawn="1"/>
        </p:nvPicPr>
        <p:blipFill>
          <a:blip r:embed="rId2"/>
          <a:stretch>
            <a:fillRect/>
          </a:stretch>
        </p:blipFill>
        <p:spPr>
          <a:xfrm>
            <a:off x="0" y="-1"/>
            <a:ext cx="12192000" cy="975360"/>
          </a:xfrm>
          <a:prstGeom prst="rect">
            <a:avLst/>
          </a:prstGeom>
        </p:spPr>
      </p:pic>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2" name="Picture 1">
            <a:extLst>
              <a:ext uri="{FF2B5EF4-FFF2-40B4-BE49-F238E27FC236}">
                <a16:creationId xmlns:a16="http://schemas.microsoft.com/office/drawing/2014/main" id="{B8243155-C1BE-4C8F-A1B8-E05BE1DC5B68}"/>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2417733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98024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405561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2"/>
              </a:buClr>
              <a:buSzPct val="100000"/>
              <a:buFont typeface="Arial" panose="020B0604020202020204" pitchFamily="34" charset="0"/>
              <a:buChar char="•"/>
              <a:defRPr/>
            </a:lvl1pPr>
            <a:lvl2pPr marL="685800" indent="-228600">
              <a:buClr>
                <a:schemeClr val="accent2"/>
              </a:buClr>
              <a:buSzPct val="100000"/>
              <a:buFont typeface="Arial" panose="020B0604020202020204" pitchFamily="34" charset="0"/>
              <a:buChar char="•"/>
              <a:defRPr/>
            </a:lvl2pPr>
            <a:lvl3pPr marL="1143000" indent="-228600">
              <a:buClr>
                <a:schemeClr val="accent2"/>
              </a:buClr>
              <a:buSzPct val="100000"/>
              <a:buFont typeface="Arial" panose="020B0604020202020204" pitchFamily="34" charset="0"/>
              <a:buChar char="•"/>
              <a:defRPr/>
            </a:lvl3pPr>
            <a:lvl4pPr marL="1600200" indent="-228600">
              <a:buClr>
                <a:schemeClr val="accent2"/>
              </a:buClr>
              <a:buSzPct val="100000"/>
              <a:buFont typeface="Arial" panose="020B0604020202020204" pitchFamily="34" charset="0"/>
              <a:buChar char="•"/>
              <a:defRPr/>
            </a:lvl4pPr>
            <a:lvl5pPr marL="2057400" indent="-228600">
              <a:buClr>
                <a:schemeClr val="accent2"/>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4"/>
              </a:buClr>
              <a:buFont typeface="Arial" panose="020B0604020202020204" pitchFamily="34" charset="0"/>
              <a:buChar char="•"/>
              <a:defRPr/>
            </a:lvl1pPr>
            <a:lvl2pPr marL="685800" indent="-228600">
              <a:buClr>
                <a:schemeClr val="accent4"/>
              </a:buClr>
              <a:buFont typeface="Arial" panose="020B0604020202020204" pitchFamily="34" charset="0"/>
              <a:buChar char="•"/>
              <a:defRPr/>
            </a:lvl2pPr>
            <a:lvl3pPr marL="1143000" indent="-228600">
              <a:buClr>
                <a:schemeClr val="accent4"/>
              </a:buClr>
              <a:buFont typeface="Arial" panose="020B0604020202020204" pitchFamily="34" charset="0"/>
              <a:buChar char="•"/>
              <a:defRPr/>
            </a:lvl3pPr>
            <a:lvl4pPr marL="1600200" indent="-228600">
              <a:buClr>
                <a:schemeClr val="accent4"/>
              </a:buClr>
              <a:buFont typeface="Arial" panose="020B0604020202020204" pitchFamily="34" charset="0"/>
              <a:buChar char="•"/>
              <a:defRPr/>
            </a:lvl4pPr>
            <a:lvl5pPr marL="2057400" indent="-228600">
              <a:buClr>
                <a:schemeClr val="accent4"/>
              </a:buClr>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7985618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476485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3686163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807033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345428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7" name="Rectangle 6">
            <a:extLst>
              <a:ext uri="{FF2B5EF4-FFF2-40B4-BE49-F238E27FC236}">
                <a16:creationId xmlns:a16="http://schemas.microsoft.com/office/drawing/2014/main" id="{28BAFC7C-C4EC-4B09-AB0B-7ABA6DA3C09F}"/>
              </a:ext>
            </a:extLst>
          </p:cNvPr>
          <p:cNvSpPr/>
          <p:nvPr/>
        </p:nvSpPr>
        <p:spPr>
          <a:xfrm>
            <a:off x="0" y="0"/>
            <a:ext cx="12192000" cy="106681"/>
          </a:xfrm>
          <a:prstGeom prst="rect">
            <a:avLst/>
          </a:prstGeom>
          <a:gradFill>
            <a:gsLst>
              <a:gs pos="0">
                <a:srgbClr val="898CAD"/>
              </a:gs>
              <a:gs pos="100000">
                <a:srgbClr val="1C246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58525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1"/>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bg1">
            <a:lumMod val="65000"/>
          </a:schemeClr>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hyperlink" Target="http://www.samhsa.gov/" TargetMode="Externa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tags" Target="../tags/tag1.xml"/><Relationship Id="rId6" Type="http://schemas.openxmlformats.org/officeDocument/2006/relationships/chart" Target="../charts/chart1.xml"/><Relationship Id="rId5" Type="http://schemas.microsoft.com/office/2007/relationships/hdphoto" Target="../media/hdphoto1.wdp"/><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7.sv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svg"/><Relationship Id="rId3" Type="http://schemas.openxmlformats.org/officeDocument/2006/relationships/image" Target="../media/image8.png"/><Relationship Id="rId7" Type="http://schemas.openxmlformats.org/officeDocument/2006/relationships/image" Target="../media/image12.svg"/><Relationship Id="rId12"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1.png"/><Relationship Id="rId11" Type="http://schemas.openxmlformats.org/officeDocument/2006/relationships/image" Target="../media/image16.sv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svg"/><Relationship Id="rId9" Type="http://schemas.openxmlformats.org/officeDocument/2006/relationships/image" Target="../media/image14.svg"/></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hyperlink" Target="http://www.samhsa.gov/" TargetMode="Externa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21.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04C7E-33EE-AB4F-A8C8-03C72C2C7EC1}"/>
              </a:ext>
            </a:extLst>
          </p:cNvPr>
          <p:cNvSpPr>
            <a:spLocks noGrp="1"/>
          </p:cNvSpPr>
          <p:nvPr>
            <p:ph type="title"/>
          </p:nvPr>
        </p:nvSpPr>
        <p:spPr/>
        <p:txBody>
          <a:bodyPr>
            <a:normAutofit/>
          </a:bodyPr>
          <a:lstStyle/>
          <a:p>
            <a:r>
              <a:rPr lang="en-US" sz="4400" dirty="0"/>
              <a:t>Bipolar 1 and 2 Depression:  </a:t>
            </a:r>
            <a:br>
              <a:rPr lang="en-US" sz="4400" dirty="0"/>
            </a:br>
            <a:r>
              <a:rPr lang="en-US" sz="4400" dirty="0"/>
              <a:t>Distilling the Critical Differences</a:t>
            </a:r>
          </a:p>
        </p:txBody>
      </p:sp>
      <p:sp>
        <p:nvSpPr>
          <p:cNvPr id="3" name="Subtitle 2">
            <a:extLst>
              <a:ext uri="{FF2B5EF4-FFF2-40B4-BE49-F238E27FC236}">
                <a16:creationId xmlns:a16="http://schemas.microsoft.com/office/drawing/2014/main" id="{EE98039E-495D-D677-1BBD-D4E87D1074F5}"/>
              </a:ext>
            </a:extLst>
          </p:cNvPr>
          <p:cNvSpPr>
            <a:spLocks noGrp="1"/>
          </p:cNvSpPr>
          <p:nvPr>
            <p:ph type="body" idx="1"/>
          </p:nvPr>
        </p:nvSpPr>
        <p:spPr/>
        <p:txBody>
          <a:bodyPr>
            <a:normAutofit lnSpcReduction="10000"/>
          </a:bodyPr>
          <a:lstStyle/>
          <a:p>
            <a:r>
              <a:rPr lang="en-US" dirty="0"/>
              <a:t>Manpreet Kaur Singh, MD MS </a:t>
            </a:r>
          </a:p>
          <a:p>
            <a:r>
              <a:rPr lang="en-US" dirty="0"/>
              <a:t>Associate Professor of Psychiatry and Behavioral Sciences</a:t>
            </a:r>
          </a:p>
          <a:p>
            <a:r>
              <a:rPr lang="en-US" dirty="0"/>
              <a:t>Stanford University</a:t>
            </a:r>
          </a:p>
          <a:p>
            <a:r>
              <a:rPr lang="en-US" dirty="0"/>
              <a:t>Stanford, CA</a:t>
            </a:r>
          </a:p>
        </p:txBody>
      </p:sp>
    </p:spTree>
    <p:extLst>
      <p:ext uri="{BB962C8B-B14F-4D97-AF65-F5344CB8AC3E}">
        <p14:creationId xmlns:p14="http://schemas.microsoft.com/office/powerpoint/2010/main" val="34672183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a:extLst>
              <a:ext uri="{FF2B5EF4-FFF2-40B4-BE49-F238E27FC236}">
                <a16:creationId xmlns:a16="http://schemas.microsoft.com/office/drawing/2014/main" id="{FF9A8412-7B8C-4801-8473-A3EA4873AB72}"/>
              </a:ext>
            </a:extLst>
          </p:cNvPr>
          <p:cNvSpPr>
            <a:spLocks noGrp="1"/>
          </p:cNvSpPr>
          <p:nvPr>
            <p:ph type="title"/>
          </p:nvPr>
        </p:nvSpPr>
        <p:spPr/>
        <p:txBody>
          <a:bodyPr/>
          <a:lstStyle/>
          <a:p>
            <a:r>
              <a:rPr lang="en-US" dirty="0"/>
              <a:t>Symptoms With Potential Diagnostic Utility in Bipolar and Unipolar Depression: A Probabilistic Approach</a:t>
            </a:r>
          </a:p>
        </p:txBody>
      </p:sp>
      <p:sp>
        <p:nvSpPr>
          <p:cNvPr id="27" name="Freeform 10">
            <a:extLst>
              <a:ext uri="{FF2B5EF4-FFF2-40B4-BE49-F238E27FC236}">
                <a16:creationId xmlns:a16="http://schemas.microsoft.com/office/drawing/2014/main" id="{30FD869C-AA5B-45CB-9954-AE2A3A927CFA}"/>
              </a:ext>
            </a:extLst>
          </p:cNvPr>
          <p:cNvSpPr/>
          <p:nvPr/>
        </p:nvSpPr>
        <p:spPr>
          <a:xfrm>
            <a:off x="2104717" y="1393273"/>
            <a:ext cx="1756835" cy="2726240"/>
          </a:xfrm>
          <a:prstGeom prst="roundRect">
            <a:avLst/>
          </a:prstGeom>
          <a:solidFill>
            <a:schemeClr val="accent6">
              <a:lumMod val="50000"/>
            </a:schemeClr>
          </a:solidFill>
          <a:ln>
            <a:noFill/>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none" lIns="473138" tIns="480717" rIns="78232" bIns="78232" numCol="1" spcCol="1270" anchor="ctr" anchorCtr="0">
            <a:noAutofit/>
          </a:bodyPr>
          <a:lstStyle/>
          <a:p>
            <a:pPr marL="0" marR="0" lvl="0" indent="0" algn="r" defTabSz="466725" rtl="0" eaLnBrk="1" fontAlgn="auto" latinLnBrk="0" hangingPunct="1">
              <a:lnSpc>
                <a:spcPct val="9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Bipolar</a:t>
            </a:r>
            <a:br>
              <a:rPr kumimoji="0" lang="en-US" sz="2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br>
            <a:r>
              <a:rPr kumimoji="0" lang="en-US" sz="2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Depression</a:t>
            </a:r>
          </a:p>
          <a:p>
            <a:pPr marL="0" marR="0" lvl="0" indent="0" algn="r" defTabSz="466725" rtl="0" eaLnBrk="1" fontAlgn="auto" latinLnBrk="0" hangingPunct="1">
              <a:lnSpc>
                <a:spcPct val="9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28" name="Freeform 10">
            <a:extLst>
              <a:ext uri="{FF2B5EF4-FFF2-40B4-BE49-F238E27FC236}">
                <a16:creationId xmlns:a16="http://schemas.microsoft.com/office/drawing/2014/main" id="{60C0F3DB-EE46-4068-AEF5-4DE202649CD4}"/>
              </a:ext>
            </a:extLst>
          </p:cNvPr>
          <p:cNvSpPr/>
          <p:nvPr/>
        </p:nvSpPr>
        <p:spPr>
          <a:xfrm>
            <a:off x="2104717" y="4178474"/>
            <a:ext cx="1756835" cy="2209137"/>
          </a:xfrm>
          <a:prstGeom prst="roundRect">
            <a:avLst/>
          </a:prstGeom>
          <a:solidFill>
            <a:schemeClr val="accent5">
              <a:lumMod val="50000"/>
            </a:schemeClr>
          </a:solidFill>
          <a:ln>
            <a:noFill/>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none" lIns="473138" tIns="480717" rIns="78232" bIns="78232" numCol="1" spcCol="1270" anchor="ctr" anchorCtr="0">
            <a:noAutofit/>
          </a:bodyPr>
          <a:lstStyle/>
          <a:p>
            <a:pPr marL="0" marR="0" lvl="0" indent="0" algn="r" defTabSz="466725" rtl="0" eaLnBrk="1" fontAlgn="auto" latinLnBrk="0" hangingPunct="1">
              <a:lnSpc>
                <a:spcPct val="9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Unipolar</a:t>
            </a:r>
            <a:br>
              <a:rPr kumimoji="0" lang="en-US" sz="2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br>
            <a:r>
              <a:rPr kumimoji="0" lang="en-US" sz="2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Depression</a:t>
            </a:r>
          </a:p>
          <a:p>
            <a:pPr marL="0" marR="0" lvl="0" indent="0" algn="r" defTabSz="466725" rtl="0" eaLnBrk="1" fontAlgn="auto" latinLnBrk="0" hangingPunct="1">
              <a:lnSpc>
                <a:spcPct val="9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mn-cs"/>
            </a:endParaRPr>
          </a:p>
          <a:p>
            <a:pPr marL="0" marR="0" lvl="0" indent="0" algn="r" defTabSz="466725" rtl="0" eaLnBrk="1" fontAlgn="auto" latinLnBrk="0" hangingPunct="1">
              <a:lnSpc>
                <a:spcPct val="9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31" name="Freeform 9">
            <a:extLst>
              <a:ext uri="{FF2B5EF4-FFF2-40B4-BE49-F238E27FC236}">
                <a16:creationId xmlns:a16="http://schemas.microsoft.com/office/drawing/2014/main" id="{B31FDD32-29C9-465F-A2C5-C3D008B125E9}"/>
              </a:ext>
            </a:extLst>
          </p:cNvPr>
          <p:cNvSpPr/>
          <p:nvPr/>
        </p:nvSpPr>
        <p:spPr>
          <a:xfrm>
            <a:off x="3861551" y="1393273"/>
            <a:ext cx="6287726" cy="2738318"/>
          </a:xfrm>
          <a:custGeom>
            <a:avLst/>
            <a:gdLst>
              <a:gd name="connsiteX0" fmla="*/ 0 w 1957716"/>
              <a:gd name="connsiteY0" fmla="*/ 126816 h 1268156"/>
              <a:gd name="connsiteX1" fmla="*/ 126816 w 1957716"/>
              <a:gd name="connsiteY1" fmla="*/ 0 h 1268156"/>
              <a:gd name="connsiteX2" fmla="*/ 1830900 w 1957716"/>
              <a:gd name="connsiteY2" fmla="*/ 0 h 1268156"/>
              <a:gd name="connsiteX3" fmla="*/ 1957716 w 1957716"/>
              <a:gd name="connsiteY3" fmla="*/ 126816 h 1268156"/>
              <a:gd name="connsiteX4" fmla="*/ 1957716 w 1957716"/>
              <a:gd name="connsiteY4" fmla="*/ 1141340 h 1268156"/>
              <a:gd name="connsiteX5" fmla="*/ 1830900 w 1957716"/>
              <a:gd name="connsiteY5" fmla="*/ 1268156 h 1268156"/>
              <a:gd name="connsiteX6" fmla="*/ 126816 w 1957716"/>
              <a:gd name="connsiteY6" fmla="*/ 1268156 h 1268156"/>
              <a:gd name="connsiteX7" fmla="*/ 0 w 1957716"/>
              <a:gd name="connsiteY7" fmla="*/ 1141340 h 1268156"/>
              <a:gd name="connsiteX8" fmla="*/ 0 w 1957716"/>
              <a:gd name="connsiteY8" fmla="*/ 126816 h 126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57716" h="1268156">
                <a:moveTo>
                  <a:pt x="0" y="126816"/>
                </a:moveTo>
                <a:cubicBezTo>
                  <a:pt x="0" y="56777"/>
                  <a:pt x="56777" y="0"/>
                  <a:pt x="126816" y="0"/>
                </a:cubicBezTo>
                <a:lnTo>
                  <a:pt x="1830900" y="0"/>
                </a:lnTo>
                <a:cubicBezTo>
                  <a:pt x="1900939" y="0"/>
                  <a:pt x="1957716" y="56777"/>
                  <a:pt x="1957716" y="126816"/>
                </a:cubicBezTo>
                <a:lnTo>
                  <a:pt x="1957716" y="1141340"/>
                </a:lnTo>
                <a:cubicBezTo>
                  <a:pt x="1957716" y="1211379"/>
                  <a:pt x="1900939" y="1268156"/>
                  <a:pt x="1830900" y="1268156"/>
                </a:cubicBezTo>
                <a:lnTo>
                  <a:pt x="126816" y="1268156"/>
                </a:lnTo>
                <a:cubicBezTo>
                  <a:pt x="56777" y="1268156"/>
                  <a:pt x="0" y="1211379"/>
                  <a:pt x="0" y="1141340"/>
                </a:cubicBezTo>
                <a:lnTo>
                  <a:pt x="0" y="126816"/>
                </a:lnTo>
                <a:close/>
              </a:path>
            </a:pathLst>
          </a:custGeom>
          <a:solidFill>
            <a:schemeClr val="accent6">
              <a:lumMod val="75000"/>
              <a:alpha val="90000"/>
            </a:schemeClr>
          </a:solidFill>
          <a:ln>
            <a:noFill/>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82880" tIns="18288" rIns="182880" bIns="18288" numCol="1" spcCol="1270" anchor="ctr" anchorCtr="0">
            <a:noAutofit/>
          </a:bodyPr>
          <a:lstStyle/>
          <a:p>
            <a:pPr marL="174625" marR="0" lvl="1" indent="-174625" algn="l" defTabSz="355600" rtl="0" eaLnBrk="1" fontAlgn="auto" latinLnBrk="0" hangingPunct="1">
              <a:lnSpc>
                <a:spcPct val="90000"/>
              </a:lnSpc>
              <a:spcBef>
                <a:spcPts val="0"/>
              </a:spcBef>
              <a:spcAft>
                <a:spcPct val="15000"/>
              </a:spcAft>
              <a:buClrTx/>
              <a:buSzTx/>
              <a:buFontTx/>
              <a:buChar char="••"/>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Early onset of depression (&lt;25 years)</a:t>
            </a:r>
          </a:p>
          <a:p>
            <a:pPr marL="174625" marR="0" lvl="1" indent="-174625" algn="l" defTabSz="355600" rtl="0" eaLnBrk="1" fontAlgn="auto" latinLnBrk="0" hangingPunct="1">
              <a:lnSpc>
                <a:spcPct val="90000"/>
              </a:lnSpc>
              <a:spcBef>
                <a:spcPts val="0"/>
              </a:spcBef>
              <a:spcAft>
                <a:spcPct val="15000"/>
              </a:spcAft>
              <a:buClrTx/>
              <a:buSzTx/>
              <a:buFontTx/>
              <a:buChar char="••"/>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Multiple prior episodes (≥5)</a:t>
            </a:r>
          </a:p>
          <a:p>
            <a:pPr marL="174625" marR="0" lvl="1" indent="-174625" algn="l" defTabSz="355600" rtl="0" eaLnBrk="1" fontAlgn="auto" latinLnBrk="0" hangingPunct="1">
              <a:lnSpc>
                <a:spcPct val="90000"/>
              </a:lnSpc>
              <a:spcBef>
                <a:spcPts val="0"/>
              </a:spcBef>
              <a:spcAft>
                <a:spcPct val="15000"/>
              </a:spcAft>
              <a:buClrTx/>
              <a:buSzTx/>
              <a:buFontTx/>
              <a:buChar char="••"/>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Positive family history of bipolar disorder</a:t>
            </a:r>
          </a:p>
          <a:p>
            <a:pPr marL="174625" marR="0" lvl="1" indent="-174625" algn="l" defTabSz="355600" rtl="0" eaLnBrk="1" fontAlgn="auto" latinLnBrk="0" hangingPunct="1">
              <a:lnSpc>
                <a:spcPct val="90000"/>
              </a:lnSpc>
              <a:spcBef>
                <a:spcPts val="0"/>
              </a:spcBef>
              <a:spcAft>
                <a:spcPct val="15000"/>
              </a:spcAft>
              <a:buClrTx/>
              <a:buSzTx/>
              <a:buFontTx/>
              <a:buChar char="••"/>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Hypersomnia/increased daytime napping</a:t>
            </a:r>
          </a:p>
          <a:p>
            <a:pPr marL="174625" marR="0" lvl="1" indent="-174625" algn="l" defTabSz="355600" rtl="0" eaLnBrk="1" fontAlgn="auto" latinLnBrk="0" hangingPunct="1">
              <a:lnSpc>
                <a:spcPct val="90000"/>
              </a:lnSpc>
              <a:spcBef>
                <a:spcPts val="0"/>
              </a:spcBef>
              <a:spcAft>
                <a:spcPct val="15000"/>
              </a:spcAft>
              <a:buClrTx/>
              <a:buSzTx/>
              <a:buFontTx/>
              <a:buChar char="••"/>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Hyperphagia/increased weight</a:t>
            </a:r>
          </a:p>
          <a:p>
            <a:pPr marL="174625" marR="0" lvl="1" indent="-174625" algn="l" defTabSz="355600" rtl="0" eaLnBrk="1" fontAlgn="auto" latinLnBrk="0" hangingPunct="1">
              <a:lnSpc>
                <a:spcPct val="90000"/>
              </a:lnSpc>
              <a:spcBef>
                <a:spcPts val="0"/>
              </a:spcBef>
              <a:spcAft>
                <a:spcPct val="15000"/>
              </a:spcAft>
              <a:buClrTx/>
              <a:buSzTx/>
              <a:buFontTx/>
              <a:buChar char="••"/>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Atypical depression signs</a:t>
            </a:r>
          </a:p>
          <a:p>
            <a:pPr marL="174625" marR="0" lvl="1" indent="-174625" algn="l" defTabSz="355600" rtl="0" eaLnBrk="1" fontAlgn="auto" latinLnBrk="0" hangingPunct="1">
              <a:lnSpc>
                <a:spcPct val="90000"/>
              </a:lnSpc>
              <a:spcBef>
                <a:spcPts val="0"/>
              </a:spcBef>
              <a:spcAft>
                <a:spcPct val="15000"/>
              </a:spcAft>
              <a:buClrTx/>
              <a:buSzTx/>
              <a:buFontTx/>
              <a:buChar char="••"/>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Psychomotor retardation</a:t>
            </a:r>
          </a:p>
          <a:p>
            <a:pPr marL="174625" marR="0" lvl="1" indent="-174625" algn="l" defTabSz="355600" rtl="0" eaLnBrk="1" fontAlgn="auto" latinLnBrk="0" hangingPunct="1">
              <a:lnSpc>
                <a:spcPct val="90000"/>
              </a:lnSpc>
              <a:spcBef>
                <a:spcPts val="0"/>
              </a:spcBef>
              <a:spcAft>
                <a:spcPct val="15000"/>
              </a:spcAft>
              <a:buClrTx/>
              <a:buSzTx/>
              <a:buFontTx/>
              <a:buChar char="••"/>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Psychotic features/pathological guilt</a:t>
            </a:r>
          </a:p>
          <a:p>
            <a:pPr marL="174625" marR="0" lvl="1" indent="-174625" algn="l" defTabSz="355600" rtl="0" eaLnBrk="1" fontAlgn="auto" latinLnBrk="0" hangingPunct="1">
              <a:lnSpc>
                <a:spcPct val="90000"/>
              </a:lnSpc>
              <a:spcBef>
                <a:spcPts val="0"/>
              </a:spcBef>
              <a:spcAft>
                <a:spcPct val="15000"/>
              </a:spcAft>
              <a:buClrTx/>
              <a:buSzTx/>
              <a:buFontTx/>
              <a:buChar char="••"/>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Mood lability/irritability/psychomotor agitation/racing thoughts</a:t>
            </a:r>
          </a:p>
          <a:p>
            <a:pPr marL="174625" marR="0" lvl="1" indent="-174625" algn="l" defTabSz="355600" rtl="0" eaLnBrk="1" fontAlgn="auto" latinLnBrk="0" hangingPunct="1">
              <a:lnSpc>
                <a:spcPct val="90000"/>
              </a:lnSpc>
              <a:spcBef>
                <a:spcPts val="0"/>
              </a:spcBef>
              <a:spcAft>
                <a:spcPct val="15000"/>
              </a:spcAft>
              <a:buClrTx/>
              <a:buSzTx/>
              <a:buFontTx/>
              <a:buChar char="••"/>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Post-partum affective symptoms</a:t>
            </a:r>
          </a:p>
          <a:p>
            <a:pPr marL="174625" marR="0" lvl="1" indent="-174625" algn="l" defTabSz="355600" rtl="0" eaLnBrk="1" fontAlgn="auto" latinLnBrk="0" hangingPunct="1">
              <a:lnSpc>
                <a:spcPct val="90000"/>
              </a:lnSpc>
              <a:spcBef>
                <a:spcPts val="0"/>
              </a:spcBef>
              <a:spcAft>
                <a:spcPct val="15000"/>
              </a:spcAft>
              <a:buClrTx/>
              <a:buSzTx/>
              <a:buFontTx/>
              <a:buChar char="••"/>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Substance abuse</a:t>
            </a:r>
          </a:p>
          <a:p>
            <a:pPr marL="174625" marR="0" lvl="1" indent="-174625" algn="l" defTabSz="355600" rtl="0" eaLnBrk="1" fontAlgn="auto" latinLnBrk="0" hangingPunct="1">
              <a:lnSpc>
                <a:spcPct val="90000"/>
              </a:lnSpc>
              <a:spcBef>
                <a:spcPts val="0"/>
              </a:spcBef>
              <a:spcAft>
                <a:spcPct val="15000"/>
              </a:spcAft>
              <a:buClrTx/>
              <a:buSzTx/>
              <a:buFontTx/>
              <a:buChar char="••"/>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Anxiety disorders</a:t>
            </a:r>
          </a:p>
        </p:txBody>
      </p:sp>
      <p:sp>
        <p:nvSpPr>
          <p:cNvPr id="3" name="Footer Placeholder 2">
            <a:extLst>
              <a:ext uri="{FF2B5EF4-FFF2-40B4-BE49-F238E27FC236}">
                <a16:creationId xmlns:a16="http://schemas.microsoft.com/office/drawing/2014/main" id="{258E9311-C492-0DD5-C629-5244653C5ECC}"/>
              </a:ext>
            </a:extLst>
          </p:cNvPr>
          <p:cNvSpPr>
            <a:spLocks noGrp="1"/>
          </p:cNvSpPr>
          <p:nvPr>
            <p:ph type="ftr" sz="quarter" idx="3"/>
          </p:nvPr>
        </p:nvSpPr>
        <p:spPr/>
        <p:txBody>
          <a:bodyPr/>
          <a:lstStyle/>
          <a:p>
            <a:r>
              <a:rPr lang="en-US" dirty="0"/>
              <a:t>McIntyre RS, Calabrese JR. </a:t>
            </a:r>
            <a:r>
              <a:rPr lang="en-US" i="1" dirty="0" err="1"/>
              <a:t>Curr</a:t>
            </a:r>
            <a:r>
              <a:rPr lang="en-US" i="1" dirty="0"/>
              <a:t> Med Res </a:t>
            </a:r>
            <a:r>
              <a:rPr lang="en-US" i="1" dirty="0" err="1"/>
              <a:t>Opin</a:t>
            </a:r>
            <a:r>
              <a:rPr lang="en-US" i="1" dirty="0"/>
              <a:t> </a:t>
            </a:r>
            <a:r>
              <a:rPr lang="en-US" dirty="0"/>
              <a:t>2019;5:1-13; McIntyre RS et al. </a:t>
            </a:r>
            <a:r>
              <a:rPr lang="en-US" i="1" dirty="0"/>
              <a:t>Lancet </a:t>
            </a:r>
            <a:r>
              <a:rPr lang="en-US" dirty="0"/>
              <a:t>2020: S0140-6736(20)31544-0.</a:t>
            </a:r>
          </a:p>
        </p:txBody>
      </p:sp>
    </p:spTree>
    <p:extLst>
      <p:ext uri="{BB962C8B-B14F-4D97-AF65-F5344CB8AC3E}">
        <p14:creationId xmlns:p14="http://schemas.microsoft.com/office/powerpoint/2010/main" val="27371391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a:extLst>
              <a:ext uri="{FF2B5EF4-FFF2-40B4-BE49-F238E27FC236}">
                <a16:creationId xmlns:a16="http://schemas.microsoft.com/office/drawing/2014/main" id="{FF9A8412-7B8C-4801-8473-A3EA4873AB72}"/>
              </a:ext>
            </a:extLst>
          </p:cNvPr>
          <p:cNvSpPr>
            <a:spLocks noGrp="1"/>
          </p:cNvSpPr>
          <p:nvPr>
            <p:ph type="title"/>
          </p:nvPr>
        </p:nvSpPr>
        <p:spPr/>
        <p:txBody>
          <a:bodyPr/>
          <a:lstStyle/>
          <a:p>
            <a:r>
              <a:rPr lang="en-US" dirty="0"/>
              <a:t>Symptoms With Potential Diagnostic Utility in Bipolar and Unipolar Depression: A Probabilistic Approach</a:t>
            </a:r>
          </a:p>
        </p:txBody>
      </p:sp>
      <p:sp>
        <p:nvSpPr>
          <p:cNvPr id="27" name="Freeform 10">
            <a:extLst>
              <a:ext uri="{FF2B5EF4-FFF2-40B4-BE49-F238E27FC236}">
                <a16:creationId xmlns:a16="http://schemas.microsoft.com/office/drawing/2014/main" id="{30FD869C-AA5B-45CB-9954-AE2A3A927CFA}"/>
              </a:ext>
            </a:extLst>
          </p:cNvPr>
          <p:cNvSpPr/>
          <p:nvPr/>
        </p:nvSpPr>
        <p:spPr>
          <a:xfrm>
            <a:off x="2104717" y="1393273"/>
            <a:ext cx="1756835" cy="2726240"/>
          </a:xfrm>
          <a:prstGeom prst="roundRect">
            <a:avLst/>
          </a:prstGeom>
          <a:solidFill>
            <a:schemeClr val="accent6">
              <a:lumMod val="50000"/>
            </a:schemeClr>
          </a:solidFill>
          <a:ln>
            <a:noFill/>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none" lIns="473138" tIns="480717" rIns="78232" bIns="78232" numCol="1" spcCol="1270" anchor="ctr" anchorCtr="0">
            <a:noAutofit/>
          </a:bodyPr>
          <a:lstStyle/>
          <a:p>
            <a:pPr marL="0" marR="0" lvl="0" indent="0" algn="r" defTabSz="466725" rtl="0" eaLnBrk="1" fontAlgn="auto" latinLnBrk="0" hangingPunct="1">
              <a:lnSpc>
                <a:spcPct val="9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Bipolar</a:t>
            </a:r>
            <a:br>
              <a:rPr kumimoji="0" lang="en-US" sz="2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br>
            <a:r>
              <a:rPr kumimoji="0" lang="en-US" sz="2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Depression</a:t>
            </a:r>
          </a:p>
          <a:p>
            <a:pPr marL="0" marR="0" lvl="0" indent="0" algn="r" defTabSz="466725" rtl="0" eaLnBrk="1" fontAlgn="auto" latinLnBrk="0" hangingPunct="1">
              <a:lnSpc>
                <a:spcPct val="9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28" name="Freeform 10">
            <a:extLst>
              <a:ext uri="{FF2B5EF4-FFF2-40B4-BE49-F238E27FC236}">
                <a16:creationId xmlns:a16="http://schemas.microsoft.com/office/drawing/2014/main" id="{60C0F3DB-EE46-4068-AEF5-4DE202649CD4}"/>
              </a:ext>
            </a:extLst>
          </p:cNvPr>
          <p:cNvSpPr/>
          <p:nvPr/>
        </p:nvSpPr>
        <p:spPr>
          <a:xfrm>
            <a:off x="2104717" y="4178474"/>
            <a:ext cx="1756835" cy="2209137"/>
          </a:xfrm>
          <a:prstGeom prst="roundRect">
            <a:avLst/>
          </a:prstGeom>
          <a:solidFill>
            <a:schemeClr val="accent5">
              <a:lumMod val="50000"/>
            </a:schemeClr>
          </a:solidFill>
          <a:ln>
            <a:noFill/>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none" lIns="473138" tIns="480717" rIns="78232" bIns="78232" numCol="1" spcCol="1270" anchor="ctr" anchorCtr="0">
            <a:noAutofit/>
          </a:bodyPr>
          <a:lstStyle/>
          <a:p>
            <a:pPr marL="0" marR="0" lvl="0" indent="0" algn="r" defTabSz="466725" rtl="0" eaLnBrk="1" fontAlgn="auto" latinLnBrk="0" hangingPunct="1">
              <a:lnSpc>
                <a:spcPct val="9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Unipolar</a:t>
            </a:r>
            <a:br>
              <a:rPr kumimoji="0" lang="en-US" sz="2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br>
            <a:r>
              <a:rPr kumimoji="0" lang="en-US" sz="2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Depression</a:t>
            </a:r>
          </a:p>
          <a:p>
            <a:pPr marL="0" marR="0" lvl="0" indent="0" algn="r" defTabSz="466725" rtl="0" eaLnBrk="1" fontAlgn="auto" latinLnBrk="0" hangingPunct="1">
              <a:lnSpc>
                <a:spcPct val="9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mn-cs"/>
            </a:endParaRPr>
          </a:p>
          <a:p>
            <a:pPr marL="0" marR="0" lvl="0" indent="0" algn="r" defTabSz="466725" rtl="0" eaLnBrk="1" fontAlgn="auto" latinLnBrk="0" hangingPunct="1">
              <a:lnSpc>
                <a:spcPct val="9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31" name="Freeform 9">
            <a:extLst>
              <a:ext uri="{FF2B5EF4-FFF2-40B4-BE49-F238E27FC236}">
                <a16:creationId xmlns:a16="http://schemas.microsoft.com/office/drawing/2014/main" id="{B31FDD32-29C9-465F-A2C5-C3D008B125E9}"/>
              </a:ext>
            </a:extLst>
          </p:cNvPr>
          <p:cNvSpPr/>
          <p:nvPr/>
        </p:nvSpPr>
        <p:spPr>
          <a:xfrm>
            <a:off x="3861551" y="1393273"/>
            <a:ext cx="6287726" cy="2738318"/>
          </a:xfrm>
          <a:custGeom>
            <a:avLst/>
            <a:gdLst>
              <a:gd name="connsiteX0" fmla="*/ 0 w 1957716"/>
              <a:gd name="connsiteY0" fmla="*/ 126816 h 1268156"/>
              <a:gd name="connsiteX1" fmla="*/ 126816 w 1957716"/>
              <a:gd name="connsiteY1" fmla="*/ 0 h 1268156"/>
              <a:gd name="connsiteX2" fmla="*/ 1830900 w 1957716"/>
              <a:gd name="connsiteY2" fmla="*/ 0 h 1268156"/>
              <a:gd name="connsiteX3" fmla="*/ 1957716 w 1957716"/>
              <a:gd name="connsiteY3" fmla="*/ 126816 h 1268156"/>
              <a:gd name="connsiteX4" fmla="*/ 1957716 w 1957716"/>
              <a:gd name="connsiteY4" fmla="*/ 1141340 h 1268156"/>
              <a:gd name="connsiteX5" fmla="*/ 1830900 w 1957716"/>
              <a:gd name="connsiteY5" fmla="*/ 1268156 h 1268156"/>
              <a:gd name="connsiteX6" fmla="*/ 126816 w 1957716"/>
              <a:gd name="connsiteY6" fmla="*/ 1268156 h 1268156"/>
              <a:gd name="connsiteX7" fmla="*/ 0 w 1957716"/>
              <a:gd name="connsiteY7" fmla="*/ 1141340 h 1268156"/>
              <a:gd name="connsiteX8" fmla="*/ 0 w 1957716"/>
              <a:gd name="connsiteY8" fmla="*/ 126816 h 126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57716" h="1268156">
                <a:moveTo>
                  <a:pt x="0" y="126816"/>
                </a:moveTo>
                <a:cubicBezTo>
                  <a:pt x="0" y="56777"/>
                  <a:pt x="56777" y="0"/>
                  <a:pt x="126816" y="0"/>
                </a:cubicBezTo>
                <a:lnTo>
                  <a:pt x="1830900" y="0"/>
                </a:lnTo>
                <a:cubicBezTo>
                  <a:pt x="1900939" y="0"/>
                  <a:pt x="1957716" y="56777"/>
                  <a:pt x="1957716" y="126816"/>
                </a:cubicBezTo>
                <a:lnTo>
                  <a:pt x="1957716" y="1141340"/>
                </a:lnTo>
                <a:cubicBezTo>
                  <a:pt x="1957716" y="1211379"/>
                  <a:pt x="1900939" y="1268156"/>
                  <a:pt x="1830900" y="1268156"/>
                </a:cubicBezTo>
                <a:lnTo>
                  <a:pt x="126816" y="1268156"/>
                </a:lnTo>
                <a:cubicBezTo>
                  <a:pt x="56777" y="1268156"/>
                  <a:pt x="0" y="1211379"/>
                  <a:pt x="0" y="1141340"/>
                </a:cubicBezTo>
                <a:lnTo>
                  <a:pt x="0" y="126816"/>
                </a:lnTo>
                <a:close/>
              </a:path>
            </a:pathLst>
          </a:custGeom>
          <a:solidFill>
            <a:schemeClr val="accent6">
              <a:lumMod val="75000"/>
              <a:alpha val="90000"/>
            </a:schemeClr>
          </a:solidFill>
          <a:ln>
            <a:noFill/>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82880" tIns="18288" rIns="182880" bIns="18288" numCol="1" spcCol="1270" anchor="ctr" anchorCtr="0">
            <a:noAutofit/>
          </a:bodyPr>
          <a:lstStyle/>
          <a:p>
            <a:pPr marL="174625" marR="0" lvl="1" indent="-174625" algn="l" defTabSz="355600" rtl="0" eaLnBrk="1" fontAlgn="auto" latinLnBrk="0" hangingPunct="1">
              <a:lnSpc>
                <a:spcPct val="90000"/>
              </a:lnSpc>
              <a:spcBef>
                <a:spcPts val="0"/>
              </a:spcBef>
              <a:spcAft>
                <a:spcPct val="15000"/>
              </a:spcAft>
              <a:buClrTx/>
              <a:buSzTx/>
              <a:buFontTx/>
              <a:buChar char="••"/>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Early onset of depression (&lt;25 years)</a:t>
            </a:r>
          </a:p>
          <a:p>
            <a:pPr marL="174625" marR="0" lvl="1" indent="-174625" algn="l" defTabSz="355600" rtl="0" eaLnBrk="1" fontAlgn="auto" latinLnBrk="0" hangingPunct="1">
              <a:lnSpc>
                <a:spcPct val="90000"/>
              </a:lnSpc>
              <a:spcBef>
                <a:spcPts val="0"/>
              </a:spcBef>
              <a:spcAft>
                <a:spcPct val="15000"/>
              </a:spcAft>
              <a:buClrTx/>
              <a:buSzTx/>
              <a:buFontTx/>
              <a:buChar char="••"/>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Multiple prior episodes (≥5)</a:t>
            </a:r>
          </a:p>
          <a:p>
            <a:pPr marL="174625" marR="0" lvl="1" indent="-174625" algn="l" defTabSz="355600" rtl="0" eaLnBrk="1" fontAlgn="auto" latinLnBrk="0" hangingPunct="1">
              <a:lnSpc>
                <a:spcPct val="90000"/>
              </a:lnSpc>
              <a:spcBef>
                <a:spcPts val="0"/>
              </a:spcBef>
              <a:spcAft>
                <a:spcPct val="15000"/>
              </a:spcAft>
              <a:buClrTx/>
              <a:buSzTx/>
              <a:buFontTx/>
              <a:buChar char="••"/>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Positive family history of bipolar disorder</a:t>
            </a:r>
          </a:p>
          <a:p>
            <a:pPr marL="174625" marR="0" lvl="1" indent="-174625" algn="l" defTabSz="355600" rtl="0" eaLnBrk="1" fontAlgn="auto" latinLnBrk="0" hangingPunct="1">
              <a:lnSpc>
                <a:spcPct val="90000"/>
              </a:lnSpc>
              <a:spcBef>
                <a:spcPts val="0"/>
              </a:spcBef>
              <a:spcAft>
                <a:spcPct val="15000"/>
              </a:spcAft>
              <a:buClrTx/>
              <a:buSzTx/>
              <a:buFontTx/>
              <a:buChar char="••"/>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Hypersomnia/increased daytime napping</a:t>
            </a:r>
          </a:p>
          <a:p>
            <a:pPr marL="174625" marR="0" lvl="1" indent="-174625" algn="l" defTabSz="355600" rtl="0" eaLnBrk="1" fontAlgn="auto" latinLnBrk="0" hangingPunct="1">
              <a:lnSpc>
                <a:spcPct val="90000"/>
              </a:lnSpc>
              <a:spcBef>
                <a:spcPts val="0"/>
              </a:spcBef>
              <a:spcAft>
                <a:spcPct val="15000"/>
              </a:spcAft>
              <a:buClrTx/>
              <a:buSzTx/>
              <a:buFontTx/>
              <a:buChar char="••"/>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Hyperphagia/increased weight</a:t>
            </a:r>
          </a:p>
          <a:p>
            <a:pPr marL="174625" marR="0" lvl="1" indent="-174625" algn="l" defTabSz="355600" rtl="0" eaLnBrk="1" fontAlgn="auto" latinLnBrk="0" hangingPunct="1">
              <a:lnSpc>
                <a:spcPct val="90000"/>
              </a:lnSpc>
              <a:spcBef>
                <a:spcPts val="0"/>
              </a:spcBef>
              <a:spcAft>
                <a:spcPct val="15000"/>
              </a:spcAft>
              <a:buClrTx/>
              <a:buSzTx/>
              <a:buFontTx/>
              <a:buChar char="••"/>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Atypical depression signs</a:t>
            </a:r>
          </a:p>
          <a:p>
            <a:pPr marL="174625" marR="0" lvl="1" indent="-174625" algn="l" defTabSz="355600" rtl="0" eaLnBrk="1" fontAlgn="auto" latinLnBrk="0" hangingPunct="1">
              <a:lnSpc>
                <a:spcPct val="90000"/>
              </a:lnSpc>
              <a:spcBef>
                <a:spcPts val="0"/>
              </a:spcBef>
              <a:spcAft>
                <a:spcPct val="15000"/>
              </a:spcAft>
              <a:buClrTx/>
              <a:buSzTx/>
              <a:buFontTx/>
              <a:buChar char="••"/>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Psychomotor retardation</a:t>
            </a:r>
          </a:p>
          <a:p>
            <a:pPr marL="174625" marR="0" lvl="1" indent="-174625" algn="l" defTabSz="355600" rtl="0" eaLnBrk="1" fontAlgn="auto" latinLnBrk="0" hangingPunct="1">
              <a:lnSpc>
                <a:spcPct val="90000"/>
              </a:lnSpc>
              <a:spcBef>
                <a:spcPts val="0"/>
              </a:spcBef>
              <a:spcAft>
                <a:spcPct val="15000"/>
              </a:spcAft>
              <a:buClrTx/>
              <a:buSzTx/>
              <a:buFontTx/>
              <a:buChar char="••"/>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Psychotic features/pathological guilt</a:t>
            </a:r>
          </a:p>
          <a:p>
            <a:pPr marL="174625" marR="0" lvl="1" indent="-174625" algn="l" defTabSz="355600" rtl="0" eaLnBrk="1" fontAlgn="auto" latinLnBrk="0" hangingPunct="1">
              <a:lnSpc>
                <a:spcPct val="90000"/>
              </a:lnSpc>
              <a:spcBef>
                <a:spcPts val="0"/>
              </a:spcBef>
              <a:spcAft>
                <a:spcPct val="15000"/>
              </a:spcAft>
              <a:buClrTx/>
              <a:buSzTx/>
              <a:buFontTx/>
              <a:buChar char="••"/>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Mood lability/irritability/psychomotor agitation/racing thoughts</a:t>
            </a:r>
          </a:p>
          <a:p>
            <a:pPr marL="174625" marR="0" lvl="1" indent="-174625" algn="l" defTabSz="355600" rtl="0" eaLnBrk="1" fontAlgn="auto" latinLnBrk="0" hangingPunct="1">
              <a:lnSpc>
                <a:spcPct val="90000"/>
              </a:lnSpc>
              <a:spcBef>
                <a:spcPts val="0"/>
              </a:spcBef>
              <a:spcAft>
                <a:spcPct val="15000"/>
              </a:spcAft>
              <a:buClrTx/>
              <a:buSzTx/>
              <a:buFontTx/>
              <a:buChar char="••"/>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Post-partum affective symptoms</a:t>
            </a:r>
          </a:p>
          <a:p>
            <a:pPr marL="174625" marR="0" lvl="1" indent="-174625" algn="l" defTabSz="355600" rtl="0" eaLnBrk="1" fontAlgn="auto" latinLnBrk="0" hangingPunct="1">
              <a:lnSpc>
                <a:spcPct val="90000"/>
              </a:lnSpc>
              <a:spcBef>
                <a:spcPts val="0"/>
              </a:spcBef>
              <a:spcAft>
                <a:spcPct val="15000"/>
              </a:spcAft>
              <a:buClrTx/>
              <a:buSzTx/>
              <a:buFontTx/>
              <a:buChar char="••"/>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Substance abuse</a:t>
            </a:r>
          </a:p>
          <a:p>
            <a:pPr marL="174625" marR="0" lvl="1" indent="-174625" algn="l" defTabSz="355600" rtl="0" eaLnBrk="1" fontAlgn="auto" latinLnBrk="0" hangingPunct="1">
              <a:lnSpc>
                <a:spcPct val="90000"/>
              </a:lnSpc>
              <a:spcBef>
                <a:spcPts val="0"/>
              </a:spcBef>
              <a:spcAft>
                <a:spcPct val="15000"/>
              </a:spcAft>
              <a:buClrTx/>
              <a:buSzTx/>
              <a:buFontTx/>
              <a:buChar char="••"/>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Anxiety disorders</a:t>
            </a:r>
          </a:p>
        </p:txBody>
      </p:sp>
      <p:sp>
        <p:nvSpPr>
          <p:cNvPr id="32" name="Freeform 9">
            <a:extLst>
              <a:ext uri="{FF2B5EF4-FFF2-40B4-BE49-F238E27FC236}">
                <a16:creationId xmlns:a16="http://schemas.microsoft.com/office/drawing/2014/main" id="{CC258278-209D-40B0-891E-28FAEFC32392}"/>
              </a:ext>
            </a:extLst>
          </p:cNvPr>
          <p:cNvSpPr/>
          <p:nvPr/>
        </p:nvSpPr>
        <p:spPr>
          <a:xfrm>
            <a:off x="3861551" y="4207952"/>
            <a:ext cx="6287726" cy="2209139"/>
          </a:xfrm>
          <a:custGeom>
            <a:avLst/>
            <a:gdLst>
              <a:gd name="connsiteX0" fmla="*/ 0 w 1957716"/>
              <a:gd name="connsiteY0" fmla="*/ 126816 h 1268156"/>
              <a:gd name="connsiteX1" fmla="*/ 126816 w 1957716"/>
              <a:gd name="connsiteY1" fmla="*/ 0 h 1268156"/>
              <a:gd name="connsiteX2" fmla="*/ 1830900 w 1957716"/>
              <a:gd name="connsiteY2" fmla="*/ 0 h 1268156"/>
              <a:gd name="connsiteX3" fmla="*/ 1957716 w 1957716"/>
              <a:gd name="connsiteY3" fmla="*/ 126816 h 1268156"/>
              <a:gd name="connsiteX4" fmla="*/ 1957716 w 1957716"/>
              <a:gd name="connsiteY4" fmla="*/ 1141340 h 1268156"/>
              <a:gd name="connsiteX5" fmla="*/ 1830900 w 1957716"/>
              <a:gd name="connsiteY5" fmla="*/ 1268156 h 1268156"/>
              <a:gd name="connsiteX6" fmla="*/ 126816 w 1957716"/>
              <a:gd name="connsiteY6" fmla="*/ 1268156 h 1268156"/>
              <a:gd name="connsiteX7" fmla="*/ 0 w 1957716"/>
              <a:gd name="connsiteY7" fmla="*/ 1141340 h 1268156"/>
              <a:gd name="connsiteX8" fmla="*/ 0 w 1957716"/>
              <a:gd name="connsiteY8" fmla="*/ 126816 h 126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57716" h="1268156">
                <a:moveTo>
                  <a:pt x="0" y="126816"/>
                </a:moveTo>
                <a:cubicBezTo>
                  <a:pt x="0" y="56777"/>
                  <a:pt x="56777" y="0"/>
                  <a:pt x="126816" y="0"/>
                </a:cubicBezTo>
                <a:lnTo>
                  <a:pt x="1830900" y="0"/>
                </a:lnTo>
                <a:cubicBezTo>
                  <a:pt x="1900939" y="0"/>
                  <a:pt x="1957716" y="56777"/>
                  <a:pt x="1957716" y="126816"/>
                </a:cubicBezTo>
                <a:lnTo>
                  <a:pt x="1957716" y="1141340"/>
                </a:lnTo>
                <a:cubicBezTo>
                  <a:pt x="1957716" y="1211379"/>
                  <a:pt x="1900939" y="1268156"/>
                  <a:pt x="1830900" y="1268156"/>
                </a:cubicBezTo>
                <a:lnTo>
                  <a:pt x="126816" y="1268156"/>
                </a:lnTo>
                <a:cubicBezTo>
                  <a:pt x="56777" y="1268156"/>
                  <a:pt x="0" y="1211379"/>
                  <a:pt x="0" y="1141340"/>
                </a:cubicBezTo>
                <a:lnTo>
                  <a:pt x="0" y="126816"/>
                </a:lnTo>
                <a:close/>
              </a:path>
            </a:pathLst>
          </a:custGeom>
          <a:solidFill>
            <a:schemeClr val="accent5">
              <a:lumMod val="75000"/>
              <a:alpha val="90000"/>
            </a:schemeClr>
          </a:solidFill>
          <a:ln>
            <a:noFill/>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82880" tIns="18288" rIns="182880" bIns="18288" numCol="1" spcCol="1270" anchor="ctr" anchorCtr="0">
            <a:noAutofit/>
          </a:bodyPr>
          <a:lstStyle/>
          <a:p>
            <a:pPr marL="174625" marR="0" lvl="1" indent="-174625" algn="l" defTabSz="355600" rtl="0" eaLnBrk="1" fontAlgn="auto" latinLnBrk="0" hangingPunct="1">
              <a:lnSpc>
                <a:spcPct val="90000"/>
              </a:lnSpc>
              <a:spcBef>
                <a:spcPts val="0"/>
              </a:spcBef>
              <a:spcAft>
                <a:spcPct val="15000"/>
              </a:spcAft>
              <a:buClrTx/>
              <a:buSzTx/>
              <a:buFontTx/>
              <a:buChar char="••"/>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Late onset of first depression (&gt;25 years)</a:t>
            </a:r>
          </a:p>
          <a:p>
            <a:pPr marL="174625" marR="0" lvl="1" indent="-174625" algn="l" defTabSz="355600" rtl="0" eaLnBrk="1" fontAlgn="auto" latinLnBrk="0" hangingPunct="1">
              <a:lnSpc>
                <a:spcPct val="90000"/>
              </a:lnSpc>
              <a:spcBef>
                <a:spcPts val="0"/>
              </a:spcBef>
              <a:spcAft>
                <a:spcPct val="15000"/>
              </a:spcAft>
              <a:buClrTx/>
              <a:buSzTx/>
              <a:buFontTx/>
              <a:buChar char="••"/>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Long duration of current episode (&gt;6 months)</a:t>
            </a:r>
          </a:p>
          <a:p>
            <a:pPr marL="174625" marR="0" lvl="1" indent="-174625" algn="l" defTabSz="355600" rtl="0" eaLnBrk="1" fontAlgn="auto" latinLnBrk="0" hangingPunct="1">
              <a:lnSpc>
                <a:spcPct val="90000"/>
              </a:lnSpc>
              <a:spcBef>
                <a:spcPts val="0"/>
              </a:spcBef>
              <a:spcAft>
                <a:spcPct val="15000"/>
              </a:spcAft>
              <a:buClrTx/>
              <a:buSzTx/>
              <a:buFontTx/>
              <a:buChar char="••"/>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Negative family history of bipolar depression</a:t>
            </a:r>
          </a:p>
          <a:p>
            <a:pPr marL="174625" marR="0" lvl="1" indent="-174625" algn="l" defTabSz="355600" rtl="0" eaLnBrk="1" fontAlgn="auto" latinLnBrk="0" hangingPunct="1">
              <a:lnSpc>
                <a:spcPct val="90000"/>
              </a:lnSpc>
              <a:spcBef>
                <a:spcPts val="0"/>
              </a:spcBef>
              <a:spcAft>
                <a:spcPct val="15000"/>
              </a:spcAft>
              <a:buClrTx/>
              <a:buSzTx/>
              <a:buFontTx/>
              <a:buChar char="••"/>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Initial insomnia/reduced sleep</a:t>
            </a:r>
          </a:p>
          <a:p>
            <a:pPr marL="174625" marR="0" lvl="1" indent="-174625" algn="l" defTabSz="355600" rtl="0" eaLnBrk="1" fontAlgn="auto" latinLnBrk="0" hangingPunct="1">
              <a:lnSpc>
                <a:spcPct val="90000"/>
              </a:lnSpc>
              <a:spcBef>
                <a:spcPts val="0"/>
              </a:spcBef>
              <a:spcAft>
                <a:spcPct val="15000"/>
              </a:spcAft>
              <a:buClrTx/>
              <a:buSzTx/>
              <a:buFontTx/>
              <a:buChar char="••"/>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Appetite/weight loss</a:t>
            </a:r>
          </a:p>
          <a:p>
            <a:pPr marL="174625" marR="0" lvl="1" indent="-174625" algn="l" defTabSz="355600" rtl="0" eaLnBrk="1" fontAlgn="auto" latinLnBrk="0" hangingPunct="1">
              <a:lnSpc>
                <a:spcPct val="90000"/>
              </a:lnSpc>
              <a:spcBef>
                <a:spcPts val="0"/>
              </a:spcBef>
              <a:spcAft>
                <a:spcPct val="15000"/>
              </a:spcAft>
              <a:buClrTx/>
              <a:buSzTx/>
              <a:buFontTx/>
              <a:buChar char="••"/>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Normal or increased activity levels</a:t>
            </a:r>
          </a:p>
          <a:p>
            <a:pPr marL="174625" marR="0" lvl="1" indent="-174625" algn="l" defTabSz="355600" rtl="0" eaLnBrk="1" fontAlgn="auto" latinLnBrk="0" hangingPunct="1">
              <a:lnSpc>
                <a:spcPct val="90000"/>
              </a:lnSpc>
              <a:spcBef>
                <a:spcPts val="0"/>
              </a:spcBef>
              <a:spcAft>
                <a:spcPct val="15000"/>
              </a:spcAft>
              <a:buClrTx/>
              <a:buSzTx/>
              <a:buFontTx/>
              <a:buChar char="••"/>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Somatic complaints</a:t>
            </a:r>
          </a:p>
          <a:p>
            <a:pPr marL="174625" marR="0" lvl="1" indent="-174625" algn="l" defTabSz="355600" rtl="0" eaLnBrk="1" fontAlgn="auto" latinLnBrk="0" hangingPunct="1">
              <a:lnSpc>
                <a:spcPct val="90000"/>
              </a:lnSpc>
              <a:spcBef>
                <a:spcPts val="0"/>
              </a:spcBef>
              <a:spcAft>
                <a:spcPct val="15000"/>
              </a:spcAft>
              <a:buClrTx/>
              <a:buSzTx/>
              <a:buFontTx/>
              <a:buChar char="••"/>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Tendency to blame others</a:t>
            </a:r>
          </a:p>
          <a:p>
            <a:pPr marL="174625" marR="0" lvl="1" indent="-174625" algn="l" defTabSz="355600" rtl="0" eaLnBrk="1" fontAlgn="auto" latinLnBrk="0" hangingPunct="1">
              <a:lnSpc>
                <a:spcPct val="90000"/>
              </a:lnSpc>
              <a:spcBef>
                <a:spcPts val="0"/>
              </a:spcBef>
              <a:spcAft>
                <a:spcPct val="15000"/>
              </a:spcAft>
              <a:buClrTx/>
              <a:buSzTx/>
              <a:buFontTx/>
              <a:buChar char="••"/>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Anxiety</a:t>
            </a:r>
          </a:p>
        </p:txBody>
      </p:sp>
      <p:sp>
        <p:nvSpPr>
          <p:cNvPr id="3" name="Footer Placeholder 2">
            <a:extLst>
              <a:ext uri="{FF2B5EF4-FFF2-40B4-BE49-F238E27FC236}">
                <a16:creationId xmlns:a16="http://schemas.microsoft.com/office/drawing/2014/main" id="{258E9311-C492-0DD5-C629-5244653C5ECC}"/>
              </a:ext>
            </a:extLst>
          </p:cNvPr>
          <p:cNvSpPr>
            <a:spLocks noGrp="1"/>
          </p:cNvSpPr>
          <p:nvPr>
            <p:ph type="ftr" sz="quarter" idx="3"/>
          </p:nvPr>
        </p:nvSpPr>
        <p:spPr/>
        <p:txBody>
          <a:bodyPr/>
          <a:lstStyle/>
          <a:p>
            <a:r>
              <a:rPr lang="en-US" dirty="0"/>
              <a:t>McIntyre RS, Calabrese JR. </a:t>
            </a:r>
            <a:r>
              <a:rPr lang="en-US" i="1" dirty="0" err="1"/>
              <a:t>Curr</a:t>
            </a:r>
            <a:r>
              <a:rPr lang="en-US" i="1" dirty="0"/>
              <a:t> Med Res </a:t>
            </a:r>
            <a:r>
              <a:rPr lang="en-US" i="1" dirty="0" err="1"/>
              <a:t>Opin</a:t>
            </a:r>
            <a:r>
              <a:rPr lang="en-US" i="1" dirty="0"/>
              <a:t> </a:t>
            </a:r>
            <a:r>
              <a:rPr lang="en-US" dirty="0"/>
              <a:t>2019;5:1-13; McIntyre RS et al. </a:t>
            </a:r>
            <a:r>
              <a:rPr lang="en-US" i="1" dirty="0"/>
              <a:t>Lancet </a:t>
            </a:r>
            <a:r>
              <a:rPr lang="en-US" dirty="0"/>
              <a:t>2020: S0140-6736(20)31544-0.</a:t>
            </a:r>
          </a:p>
        </p:txBody>
      </p:sp>
    </p:spTree>
    <p:extLst>
      <p:ext uri="{BB962C8B-B14F-4D97-AF65-F5344CB8AC3E}">
        <p14:creationId xmlns:p14="http://schemas.microsoft.com/office/powerpoint/2010/main" val="19953819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2A210C9D-24C8-5BDE-AE97-7B3F16D19B44}"/>
              </a:ext>
            </a:extLst>
          </p:cNvPr>
          <p:cNvGraphicFramePr>
            <a:graphicFrameLocks noGrp="1"/>
          </p:cNvGraphicFramePr>
          <p:nvPr/>
        </p:nvGraphicFramePr>
        <p:xfrm>
          <a:off x="187569" y="682096"/>
          <a:ext cx="11816862" cy="5615707"/>
        </p:xfrm>
        <a:graphic>
          <a:graphicData uri="http://schemas.openxmlformats.org/drawingml/2006/table">
            <a:tbl>
              <a:tblPr firstRow="1" bandRow="1">
                <a:tableStyleId>{5C22544A-7EE6-4342-B048-85BDC9FD1C3A}</a:tableStyleId>
              </a:tblPr>
              <a:tblGrid>
                <a:gridCol w="11816862">
                  <a:extLst>
                    <a:ext uri="{9D8B030D-6E8A-4147-A177-3AD203B41FA5}">
                      <a16:colId xmlns:a16="http://schemas.microsoft.com/office/drawing/2014/main" val="4054806915"/>
                    </a:ext>
                  </a:extLst>
                </a:gridCol>
              </a:tblGrid>
              <a:tr h="380734">
                <a:tc>
                  <a:txBody>
                    <a:bodyPr/>
                    <a:lstStyle/>
                    <a:p>
                      <a:pPr algn="ctr" fontAlgn="b"/>
                      <a:r>
                        <a:rPr lang="en-US" sz="1600" dirty="0">
                          <a:effectLst/>
                        </a:rPr>
                        <a:t>DSM-5</a:t>
                      </a:r>
                    </a:p>
                  </a:txBody>
                  <a:tcPr anchor="b"/>
                </a:tc>
                <a:extLst>
                  <a:ext uri="{0D108BD9-81ED-4DB2-BD59-A6C34878D82A}">
                    <a16:rowId xmlns:a16="http://schemas.microsoft.com/office/drawing/2014/main" val="1761091389"/>
                  </a:ext>
                </a:extLst>
              </a:tr>
              <a:tr h="917945">
                <a:tc>
                  <a:txBody>
                    <a:bodyPr/>
                    <a:lstStyle/>
                    <a:p>
                      <a:pPr algn="l" fontAlgn="t"/>
                      <a:r>
                        <a:rPr lang="en-US" sz="1400" dirty="0">
                          <a:effectLst/>
                        </a:rPr>
                        <a:t>A. Criteria have been met for at least </a:t>
                      </a:r>
                      <a:r>
                        <a:rPr lang="en-US" sz="1400" b="1" dirty="0">
                          <a:effectLst/>
                        </a:rPr>
                        <a:t>one major depressive episode:</a:t>
                      </a:r>
                      <a:r>
                        <a:rPr lang="en-US" sz="1400" b="1" dirty="0">
                          <a:effectLst/>
                          <a:ea typeface="+mn-ea"/>
                        </a:rPr>
                        <a:t> </a:t>
                      </a:r>
                      <a:r>
                        <a:rPr lang="en-US" altLang="en-US" sz="1400" dirty="0">
                          <a:ea typeface="ＭＳ Ｐゴシック" panose="020B0600070205080204" pitchFamily="34" charset="-128"/>
                        </a:rPr>
                        <a:t>Index Mood: </a:t>
                      </a:r>
                      <a:r>
                        <a:rPr lang="en-US" altLang="en-US" sz="1400" u="sng" dirty="0">
                          <a:ea typeface="ＭＳ Ｐゴシック" panose="020B0600070205080204" pitchFamily="34" charset="-128"/>
                        </a:rPr>
                        <a:t>sad, empty, hopeless (in kids, can be irritable) </a:t>
                      </a:r>
                      <a:r>
                        <a:rPr lang="en-US" altLang="en-US" sz="1400" dirty="0">
                          <a:ea typeface="ＭＳ Ｐゴシック" panose="020B0600070205080204" pitchFamily="34" charset="-128"/>
                        </a:rPr>
                        <a:t>plus at least 4/9 of: </a:t>
                      </a:r>
                      <a:r>
                        <a:rPr lang="en-US" altLang="en-US" sz="1400" b="1" dirty="0">
                          <a:solidFill>
                            <a:schemeClr val="accent1">
                              <a:lumMod val="75000"/>
                            </a:schemeClr>
                          </a:solidFill>
                          <a:ea typeface="ＭＳ Ｐゴシック" panose="020B0600070205080204" pitchFamily="34" charset="-128"/>
                        </a:rPr>
                        <a:t>S</a:t>
                      </a:r>
                      <a:r>
                        <a:rPr lang="en-US" altLang="en-US" sz="1400" dirty="0">
                          <a:ea typeface="ＭＳ Ｐゴシック" panose="020B0600070205080204" pitchFamily="34" charset="-128"/>
                        </a:rPr>
                        <a:t>leep: increased or insomnia,</a:t>
                      </a:r>
                      <a:r>
                        <a:rPr lang="en-US" altLang="en-US" sz="1400" b="0" dirty="0">
                          <a:solidFill>
                            <a:schemeClr val="dk1"/>
                          </a:solidFill>
                          <a:ea typeface="ＭＳ Ｐゴシック" panose="020B0600070205080204" pitchFamily="34" charset="-128"/>
                        </a:rPr>
                        <a:t> </a:t>
                      </a:r>
                      <a:r>
                        <a:rPr lang="en-US" altLang="en-US" sz="1400" b="1" dirty="0">
                          <a:solidFill>
                            <a:schemeClr val="accent1">
                              <a:lumMod val="75000"/>
                            </a:schemeClr>
                          </a:solidFill>
                          <a:ea typeface="ＭＳ Ｐゴシック" panose="020B0600070205080204" pitchFamily="34" charset="-128"/>
                        </a:rPr>
                        <a:t>I</a:t>
                      </a:r>
                      <a:r>
                        <a:rPr lang="en-US" altLang="en-US" sz="1400" dirty="0">
                          <a:ea typeface="ＭＳ Ｐゴシック" panose="020B0600070205080204" pitchFamily="34" charset="-128"/>
                        </a:rPr>
                        <a:t>nterest: markedly decreased in activities, </a:t>
                      </a:r>
                      <a:r>
                        <a:rPr lang="en-US" altLang="en-US" sz="1400" b="1" dirty="0">
                          <a:solidFill>
                            <a:schemeClr val="accent1">
                              <a:lumMod val="75000"/>
                            </a:schemeClr>
                          </a:solidFill>
                          <a:ea typeface="ＭＳ Ｐゴシック" panose="020B0600070205080204" pitchFamily="34" charset="-128"/>
                        </a:rPr>
                        <a:t>G</a:t>
                      </a:r>
                      <a:r>
                        <a:rPr lang="en-US" altLang="en-US" sz="1400" dirty="0">
                          <a:ea typeface="ＭＳ Ｐゴシック" panose="020B0600070205080204" pitchFamily="34" charset="-128"/>
                        </a:rPr>
                        <a:t>uilt: feeling worthless; inappropriate guilt, </a:t>
                      </a:r>
                      <a:r>
                        <a:rPr lang="en-US" altLang="en-US" sz="1400" b="1" dirty="0">
                          <a:solidFill>
                            <a:schemeClr val="accent1">
                              <a:lumMod val="75000"/>
                            </a:schemeClr>
                          </a:solidFill>
                          <a:ea typeface="ＭＳ Ｐゴシック" panose="020B0600070205080204" pitchFamily="34" charset="-128"/>
                        </a:rPr>
                        <a:t>E</a:t>
                      </a:r>
                      <a:r>
                        <a:rPr lang="en-US" altLang="en-US" sz="1400" dirty="0">
                          <a:ea typeface="ＭＳ Ｐゴシック" panose="020B0600070205080204" pitchFamily="34" charset="-128"/>
                        </a:rPr>
                        <a:t>nergy: fatigue or loss of energy, </a:t>
                      </a:r>
                      <a:r>
                        <a:rPr lang="en-US" altLang="en-US" sz="1400" b="1" dirty="0">
                          <a:solidFill>
                            <a:schemeClr val="accent1">
                              <a:lumMod val="75000"/>
                            </a:schemeClr>
                          </a:solidFill>
                          <a:ea typeface="ＭＳ Ｐゴシック" panose="020B0600070205080204" pitchFamily="34" charset="-128"/>
                        </a:rPr>
                        <a:t>C</a:t>
                      </a:r>
                      <a:r>
                        <a:rPr lang="en-US" altLang="en-US" sz="1400" dirty="0">
                          <a:ea typeface="ＭＳ Ｐゴシック" panose="020B0600070205080204" pitchFamily="34" charset="-128"/>
                        </a:rPr>
                        <a:t>oncentration: hard to think/concentrate, </a:t>
                      </a:r>
                      <a:r>
                        <a:rPr lang="en-US" altLang="en-US" sz="1400" b="1" dirty="0">
                          <a:solidFill>
                            <a:schemeClr val="accent1">
                              <a:lumMod val="75000"/>
                            </a:schemeClr>
                          </a:solidFill>
                          <a:ea typeface="ＭＳ Ｐゴシック" panose="020B0600070205080204" pitchFamily="34" charset="-128"/>
                        </a:rPr>
                        <a:t>A</a:t>
                      </a:r>
                      <a:r>
                        <a:rPr lang="en-US" altLang="en-US" sz="1400" dirty="0">
                          <a:ea typeface="ＭＳ Ｐゴシック" panose="020B0600070205080204" pitchFamily="34" charset="-128"/>
                        </a:rPr>
                        <a:t>ppetite: significant weight loss/gain (~5% change), </a:t>
                      </a:r>
                      <a:r>
                        <a:rPr lang="en-US" altLang="en-US" sz="1400" b="1" dirty="0">
                          <a:solidFill>
                            <a:schemeClr val="accent1">
                              <a:lumMod val="75000"/>
                            </a:schemeClr>
                          </a:solidFill>
                          <a:ea typeface="ＭＳ Ｐゴシック" panose="020B0600070205080204" pitchFamily="34" charset="-128"/>
                        </a:rPr>
                        <a:t>P</a:t>
                      </a:r>
                      <a:r>
                        <a:rPr lang="en-US" altLang="en-US" sz="1400" dirty="0">
                          <a:ea typeface="ＭＳ Ｐゴシック" panose="020B0600070205080204" pitchFamily="34" charset="-128"/>
                        </a:rPr>
                        <a:t>sychomotor activity: physically slowed or agitated, </a:t>
                      </a:r>
                      <a:r>
                        <a:rPr lang="en-US" altLang="en-US" sz="1400" b="1" dirty="0">
                          <a:solidFill>
                            <a:schemeClr val="accent1">
                              <a:lumMod val="75000"/>
                            </a:schemeClr>
                          </a:solidFill>
                          <a:ea typeface="ＭＳ Ｐゴシック" panose="020B0600070205080204" pitchFamily="34" charset="-128"/>
                        </a:rPr>
                        <a:t>S</a:t>
                      </a:r>
                      <a:r>
                        <a:rPr lang="en-US" altLang="en-US" sz="1400" dirty="0">
                          <a:ea typeface="ＭＳ Ｐゴシック" panose="020B0600070205080204" pitchFamily="34" charset="-128"/>
                        </a:rPr>
                        <a:t>uicide: thoughts, attempts, death thoughts; </a:t>
                      </a:r>
                      <a:endParaRPr lang="en-US" altLang="en-US" sz="1400" b="1" dirty="0">
                        <a:ea typeface="ＭＳ Ｐゴシック" panose="020B0600070205080204" pitchFamily="34" charset="-128"/>
                      </a:endParaRPr>
                    </a:p>
                  </a:txBody>
                  <a:tcPr/>
                </a:tc>
                <a:extLst>
                  <a:ext uri="{0D108BD9-81ED-4DB2-BD59-A6C34878D82A}">
                    <a16:rowId xmlns:a16="http://schemas.microsoft.com/office/drawing/2014/main" val="271389243"/>
                  </a:ext>
                </a:extLst>
              </a:tr>
              <a:tr h="313868">
                <a:tc>
                  <a:txBody>
                    <a:bodyPr/>
                    <a:lstStyle/>
                    <a:p>
                      <a:pPr algn="l" fontAlgn="t"/>
                      <a:r>
                        <a:rPr lang="en-US" sz="1400" dirty="0">
                          <a:effectLst/>
                        </a:rPr>
                        <a:t>B. There has never been a manic or hypomanic episode.</a:t>
                      </a:r>
                    </a:p>
                  </a:txBody>
                  <a:tcPr/>
                </a:tc>
                <a:extLst>
                  <a:ext uri="{0D108BD9-81ED-4DB2-BD59-A6C34878D82A}">
                    <a16:rowId xmlns:a16="http://schemas.microsoft.com/office/drawing/2014/main" val="3946512003"/>
                  </a:ext>
                </a:extLst>
              </a:tr>
              <a:tr h="531985">
                <a:tc>
                  <a:txBody>
                    <a:bodyPr/>
                    <a:lstStyle/>
                    <a:p>
                      <a:pPr algn="l" fontAlgn="t"/>
                      <a:r>
                        <a:rPr lang="en-US" sz="1400" dirty="0">
                          <a:effectLst/>
                        </a:rPr>
                        <a:t>C. The occurrence of the major depressive episode(s) is not better explained by schizoaffective disorder, schizophrenia, schizophreniform disorder, delusional disorder, or other specified or unspecified schizophrenia spectrum and other psychotic disorder.</a:t>
                      </a:r>
                    </a:p>
                  </a:txBody>
                  <a:tcPr/>
                </a:tc>
                <a:extLst>
                  <a:ext uri="{0D108BD9-81ED-4DB2-BD59-A6C34878D82A}">
                    <a16:rowId xmlns:a16="http://schemas.microsoft.com/office/drawing/2014/main" val="1311831393"/>
                  </a:ext>
                </a:extLst>
              </a:tr>
              <a:tr h="252117">
                <a:tc>
                  <a:txBody>
                    <a:bodyPr/>
                    <a:lstStyle/>
                    <a:p>
                      <a:pPr algn="l" fontAlgn="t"/>
                      <a:r>
                        <a:rPr lang="en-US" sz="1400" dirty="0">
                          <a:effectLst/>
                        </a:rPr>
                        <a:t>D. The symptoms of depression causes clinically significant distress or impairment in social, occupational, or other important areas of functioning.</a:t>
                      </a:r>
                    </a:p>
                  </a:txBody>
                  <a:tcPr/>
                </a:tc>
                <a:extLst>
                  <a:ext uri="{0D108BD9-81ED-4DB2-BD59-A6C34878D82A}">
                    <a16:rowId xmlns:a16="http://schemas.microsoft.com/office/drawing/2014/main" val="2888569423"/>
                  </a:ext>
                </a:extLst>
              </a:tr>
              <a:tr h="252117">
                <a:tc>
                  <a:txBody>
                    <a:bodyPr/>
                    <a:lstStyle/>
                    <a:p>
                      <a:pPr algn="l" fontAlgn="t"/>
                      <a:r>
                        <a:rPr lang="en-US" sz="1400" dirty="0">
                          <a:effectLst/>
                        </a:rPr>
                        <a:t>E. </a:t>
                      </a:r>
                      <a:r>
                        <a:rPr lang="en-US" sz="1400" b="0" i="0" u="none" strike="noStrike" kern="1200" dirty="0">
                          <a:solidFill>
                            <a:schemeClr val="dk1"/>
                          </a:solidFill>
                          <a:effectLst/>
                          <a:latin typeface="+mn-lt"/>
                          <a:ea typeface="+mn-ea"/>
                          <a:cs typeface="+mn-cs"/>
                        </a:rPr>
                        <a:t>Episode not attributable to physiological effects of a substance or another medical condition.</a:t>
                      </a:r>
                      <a:endParaRPr lang="en-US" sz="1400" dirty="0">
                        <a:effectLst/>
                      </a:endParaRPr>
                    </a:p>
                  </a:txBody>
                  <a:tcPr/>
                </a:tc>
                <a:extLst>
                  <a:ext uri="{0D108BD9-81ED-4DB2-BD59-A6C34878D82A}">
                    <a16:rowId xmlns:a16="http://schemas.microsoft.com/office/drawing/2014/main" val="2558639064"/>
                  </a:ext>
                </a:extLst>
              </a:tr>
              <a:tr h="218780">
                <a:tc>
                  <a:txBody>
                    <a:bodyPr/>
                    <a:lstStyle/>
                    <a:p>
                      <a:pPr algn="l" fontAlgn="t">
                        <a:buFont typeface="Arial" panose="020B0604020202020204" pitchFamily="34" charset="0"/>
                        <a:buNone/>
                      </a:pPr>
                      <a:r>
                        <a:rPr lang="en-US" sz="1400" b="1" i="1" dirty="0">
                          <a:effectLst/>
                        </a:rPr>
                        <a:t>Specify</a:t>
                      </a:r>
                      <a:r>
                        <a:rPr lang="en-US" sz="1400" b="1" dirty="0">
                          <a:effectLst/>
                        </a:rPr>
                        <a:t> current or most recent episode</a:t>
                      </a:r>
                      <a:r>
                        <a:rPr lang="en-US" sz="1400" dirty="0">
                          <a:effectLst/>
                        </a:rPr>
                        <a:t>: Depressed, Recovered, Remitted (partially, fully); mixed features, anxious distress</a:t>
                      </a:r>
                    </a:p>
                  </a:txBody>
                  <a:tcPr/>
                </a:tc>
                <a:extLst>
                  <a:ext uri="{0D108BD9-81ED-4DB2-BD59-A6C34878D82A}">
                    <a16:rowId xmlns:a16="http://schemas.microsoft.com/office/drawing/2014/main" val="2752181731"/>
                  </a:ext>
                </a:extLst>
              </a:tr>
              <a:tr h="1125223">
                <a:tc>
                  <a:txBody>
                    <a:bodyPr/>
                    <a:lstStyle/>
                    <a:p>
                      <a:pPr algn="l" fontAlgn="t">
                        <a:buFont typeface="Arial" panose="020B0604020202020204" pitchFamily="34" charset="0"/>
                        <a:buNone/>
                      </a:pPr>
                      <a:r>
                        <a:rPr lang="en-US" sz="1400" b="1" i="1" dirty="0">
                          <a:effectLst/>
                        </a:rPr>
                        <a:t>Specify</a:t>
                      </a:r>
                      <a:r>
                        <a:rPr lang="en-US" sz="1400" b="1" dirty="0">
                          <a:effectLst/>
                        </a:rPr>
                        <a:t> course if full criteria for a mood episode are not currently met: </a:t>
                      </a:r>
                      <a:r>
                        <a:rPr lang="en-US" sz="1400" dirty="0">
                          <a:effectLst/>
                        </a:rPr>
                        <a:t>In partial remission</a:t>
                      </a:r>
                    </a:p>
                    <a:p>
                      <a:pPr algn="l" fontAlgn="t">
                        <a:buFont typeface="Arial" panose="020B0604020202020204" pitchFamily="34" charset="0"/>
                        <a:buChar char="•"/>
                      </a:pPr>
                      <a:r>
                        <a:rPr lang="en-US" sz="1400" dirty="0">
                          <a:effectLst/>
                        </a:rPr>
                        <a:t>In full remission</a:t>
                      </a:r>
                    </a:p>
                    <a:p>
                      <a:pPr algn="l" fontAlgn="t">
                        <a:buFont typeface="Arial" panose="020B0604020202020204" pitchFamily="34" charset="0"/>
                        <a:buChar char="•"/>
                      </a:pPr>
                      <a:r>
                        <a:rPr lang="en-US" sz="1400" i="1" dirty="0">
                          <a:effectLst/>
                        </a:rPr>
                        <a:t>Specify</a:t>
                      </a:r>
                      <a:r>
                        <a:rPr lang="en-US" sz="1400" dirty="0">
                          <a:effectLst/>
                        </a:rPr>
                        <a:t> severity if full criteria for a mood episode are met: Mild</a:t>
                      </a:r>
                    </a:p>
                    <a:p>
                      <a:pPr algn="l" fontAlgn="t">
                        <a:buFont typeface="Arial" panose="020B0604020202020204" pitchFamily="34" charset="0"/>
                        <a:buChar char="•"/>
                      </a:pPr>
                      <a:r>
                        <a:rPr lang="en-US" sz="1400" dirty="0">
                          <a:effectLst/>
                        </a:rPr>
                        <a:t>Moderate</a:t>
                      </a:r>
                    </a:p>
                    <a:p>
                      <a:pPr algn="l" fontAlgn="t">
                        <a:buFont typeface="Arial" panose="020B0604020202020204" pitchFamily="34" charset="0"/>
                        <a:buChar char="•"/>
                      </a:pPr>
                      <a:r>
                        <a:rPr lang="en-US" sz="1400" dirty="0">
                          <a:effectLst/>
                        </a:rPr>
                        <a:t>Severe</a:t>
                      </a:r>
                    </a:p>
                  </a:txBody>
                  <a:tcPr/>
                </a:tc>
                <a:extLst>
                  <a:ext uri="{0D108BD9-81ED-4DB2-BD59-A6C34878D82A}">
                    <a16:rowId xmlns:a16="http://schemas.microsoft.com/office/drawing/2014/main" val="411757401"/>
                  </a:ext>
                </a:extLst>
              </a:tr>
              <a:tr h="1184615">
                <a:tc>
                  <a:txBody>
                    <a:bodyPr/>
                    <a:lstStyle/>
                    <a:p>
                      <a:pPr algn="l" fontAlgn="t">
                        <a:buFont typeface="Arial" panose="020B0604020202020204" pitchFamily="34" charset="0"/>
                        <a:buNone/>
                      </a:pPr>
                      <a:r>
                        <a:rPr lang="en-US" sz="1400" b="1" i="1" dirty="0">
                          <a:effectLst/>
                        </a:rPr>
                        <a:t>Specify</a:t>
                      </a:r>
                      <a:r>
                        <a:rPr lang="en-US" sz="1400" b="1" dirty="0">
                          <a:effectLst/>
                        </a:rPr>
                        <a:t> if: </a:t>
                      </a:r>
                      <a:r>
                        <a:rPr lang="en-US" sz="1400" dirty="0">
                          <a:effectLst/>
                        </a:rPr>
                        <a:t>With anxious distress</a:t>
                      </a:r>
                    </a:p>
                    <a:p>
                      <a:pPr algn="l" fontAlgn="t">
                        <a:buFont typeface="Arial" panose="020B0604020202020204" pitchFamily="34" charset="0"/>
                        <a:buChar char="•"/>
                      </a:pPr>
                      <a:r>
                        <a:rPr lang="en-US" sz="1400" dirty="0">
                          <a:effectLst/>
                        </a:rPr>
                        <a:t>With mixed features </a:t>
                      </a:r>
                    </a:p>
                    <a:p>
                      <a:pPr algn="l" fontAlgn="t">
                        <a:buFont typeface="Arial" panose="020B0604020202020204" pitchFamily="34" charset="0"/>
                        <a:buChar char="•"/>
                      </a:pPr>
                      <a:r>
                        <a:rPr lang="en-US" sz="1400" dirty="0">
                          <a:effectLst/>
                        </a:rPr>
                        <a:t>With catatonia.</a:t>
                      </a:r>
                    </a:p>
                    <a:p>
                      <a:pPr algn="l" fontAlgn="t">
                        <a:buFont typeface="Arial" panose="020B0604020202020204" pitchFamily="34" charset="0"/>
                        <a:buChar char="•"/>
                      </a:pPr>
                      <a:r>
                        <a:rPr lang="en-US" sz="1400" dirty="0">
                          <a:effectLst/>
                        </a:rPr>
                        <a:t>With mood-congruent psychotic features</a:t>
                      </a:r>
                    </a:p>
                    <a:p>
                      <a:pPr algn="l" fontAlgn="t">
                        <a:buFont typeface="Arial" panose="020B0604020202020204" pitchFamily="34" charset="0"/>
                        <a:buChar char="•"/>
                      </a:pPr>
                      <a:r>
                        <a:rPr lang="en-US" sz="1400" dirty="0">
                          <a:effectLst/>
                        </a:rPr>
                        <a:t>With peripartum onset</a:t>
                      </a:r>
                    </a:p>
                    <a:p>
                      <a:pPr algn="l" fontAlgn="t">
                        <a:buFont typeface="Arial" panose="020B0604020202020204" pitchFamily="34" charset="0"/>
                        <a:buChar char="•"/>
                      </a:pPr>
                      <a:r>
                        <a:rPr lang="en-US" sz="1400" dirty="0">
                          <a:effectLst/>
                        </a:rPr>
                        <a:t>With seasonal pattern: Applies only to the pattern of major depressive episodes</a:t>
                      </a:r>
                    </a:p>
                  </a:txBody>
                  <a:tcPr/>
                </a:tc>
                <a:extLst>
                  <a:ext uri="{0D108BD9-81ED-4DB2-BD59-A6C34878D82A}">
                    <a16:rowId xmlns:a16="http://schemas.microsoft.com/office/drawing/2014/main" val="1013743662"/>
                  </a:ext>
                </a:extLst>
              </a:tr>
            </a:tbl>
          </a:graphicData>
        </a:graphic>
      </p:graphicFrame>
      <p:sp>
        <p:nvSpPr>
          <p:cNvPr id="2" name="Title 1">
            <a:extLst>
              <a:ext uri="{FF2B5EF4-FFF2-40B4-BE49-F238E27FC236}">
                <a16:creationId xmlns:a16="http://schemas.microsoft.com/office/drawing/2014/main" id="{DF29B540-731C-FFE3-3DF3-0A368DFD61E2}"/>
              </a:ext>
            </a:extLst>
          </p:cNvPr>
          <p:cNvSpPr>
            <a:spLocks noGrp="1"/>
          </p:cNvSpPr>
          <p:nvPr>
            <p:ph type="title"/>
          </p:nvPr>
        </p:nvSpPr>
        <p:spPr>
          <a:xfrm>
            <a:off x="609600" y="165638"/>
            <a:ext cx="10744200" cy="482591"/>
          </a:xfrm>
        </p:spPr>
        <p:txBody>
          <a:bodyPr>
            <a:normAutofit fontScale="90000"/>
          </a:bodyPr>
          <a:lstStyle/>
          <a:p>
            <a:r>
              <a:rPr lang="en-US" dirty="0"/>
              <a:t>Diagnostic Criteria for Major Depressive Disorder</a:t>
            </a:r>
          </a:p>
        </p:txBody>
      </p:sp>
      <p:sp>
        <p:nvSpPr>
          <p:cNvPr id="3" name="TextBox 2">
            <a:extLst>
              <a:ext uri="{FF2B5EF4-FFF2-40B4-BE49-F238E27FC236}">
                <a16:creationId xmlns:a16="http://schemas.microsoft.com/office/drawing/2014/main" id="{24876B75-D960-A383-FA9D-81439C9B9E67}"/>
              </a:ext>
            </a:extLst>
          </p:cNvPr>
          <p:cNvSpPr txBox="1"/>
          <p:nvPr/>
        </p:nvSpPr>
        <p:spPr>
          <a:xfrm>
            <a:off x="325959" y="6307695"/>
            <a:ext cx="11540082" cy="523220"/>
          </a:xfrm>
          <a:prstGeom prst="rect">
            <a:avLst/>
          </a:prstGeom>
          <a:noFill/>
        </p:spPr>
        <p:txBody>
          <a:bodyPr wrap="none" rtlCol="0">
            <a:spAutoFit/>
          </a:bodyPr>
          <a:lstStyle/>
          <a:p>
            <a:r>
              <a:rPr lang="en-US" sz="1400" b="1" i="0" u="none" strike="noStrike" dirty="0">
                <a:solidFill>
                  <a:srgbClr val="000000"/>
                </a:solidFill>
                <a:effectLst/>
                <a:latin typeface="arial" panose="020B0604020202020204" pitchFamily="34" charset="0"/>
              </a:rPr>
              <a:t>Impact of the DSM-IV to DSM-5 Changes on the National Survey on Drug Use and Health [Internet]. </a:t>
            </a:r>
            <a:r>
              <a:rPr lang="en-US" sz="1400" b="0" i="0" u="none" strike="noStrike" dirty="0">
                <a:solidFill>
                  <a:srgbClr val="000000"/>
                </a:solidFill>
                <a:effectLst/>
                <a:latin typeface="arial" panose="020B0604020202020204" pitchFamily="34" charset="0"/>
              </a:rPr>
              <a:t>Substance Abuse and Mental Health </a:t>
            </a:r>
          </a:p>
          <a:p>
            <a:r>
              <a:rPr lang="en-US" sz="1400" b="0" i="0" u="none" strike="noStrike" dirty="0">
                <a:solidFill>
                  <a:srgbClr val="000000"/>
                </a:solidFill>
                <a:effectLst/>
                <a:latin typeface="arial" panose="020B0604020202020204" pitchFamily="34" charset="0"/>
              </a:rPr>
              <a:t>Services Administration. Rockville (MD): </a:t>
            </a:r>
            <a:r>
              <a:rPr lang="en-US" sz="1400" b="0" i="0" u="none" strike="noStrike" dirty="0">
                <a:solidFill>
                  <a:srgbClr val="642A8F"/>
                </a:solidFill>
                <a:effectLst/>
                <a:latin typeface="arial" panose="020B0604020202020204" pitchFamily="34" charset="0"/>
                <a:hlinkClick r:id="rId2"/>
              </a:rPr>
              <a:t>Substance Abuse and Mental Health Services Administration (US)</a:t>
            </a:r>
            <a:r>
              <a:rPr lang="en-US" sz="1400" b="0" i="0" u="none" strike="noStrike" dirty="0">
                <a:solidFill>
                  <a:srgbClr val="000000"/>
                </a:solidFill>
                <a:effectLst/>
                <a:latin typeface="arial" panose="020B0604020202020204" pitchFamily="34" charset="0"/>
              </a:rPr>
              <a:t>; 2016 Jun.</a:t>
            </a:r>
          </a:p>
        </p:txBody>
      </p:sp>
      <p:sp>
        <p:nvSpPr>
          <p:cNvPr id="6" name="TextBox 5">
            <a:extLst>
              <a:ext uri="{FF2B5EF4-FFF2-40B4-BE49-F238E27FC236}">
                <a16:creationId xmlns:a16="http://schemas.microsoft.com/office/drawing/2014/main" id="{4CDC4FB0-3201-0D15-CD6C-5330F53B1A9A}"/>
              </a:ext>
            </a:extLst>
          </p:cNvPr>
          <p:cNvSpPr txBox="1"/>
          <p:nvPr/>
        </p:nvSpPr>
        <p:spPr>
          <a:xfrm>
            <a:off x="7223613" y="4212313"/>
            <a:ext cx="4577862" cy="1877437"/>
          </a:xfrm>
          <a:prstGeom prst="rect">
            <a:avLst/>
          </a:prstGeom>
          <a:noFill/>
          <a:ln w="107950">
            <a:solidFill>
              <a:srgbClr val="7030A0"/>
            </a:solidFill>
          </a:ln>
        </p:spPr>
        <p:txBody>
          <a:bodyPr wrap="square" rtlCol="0">
            <a:spAutoFit/>
          </a:bodyPr>
          <a:lstStyle/>
          <a:p>
            <a:pPr algn="ctr"/>
            <a:r>
              <a:rPr lang="en-US" sz="1600" b="1" dirty="0">
                <a:solidFill>
                  <a:srgbClr val="000000"/>
                </a:solidFill>
              </a:rPr>
              <a:t>MAJOR DEPRESSIVE EPISODE:</a:t>
            </a:r>
          </a:p>
          <a:p>
            <a:r>
              <a:rPr lang="en-US" sz="1600" b="0" i="0" u="none" strike="noStrike" dirty="0">
                <a:solidFill>
                  <a:srgbClr val="000000"/>
                </a:solidFill>
                <a:effectLst/>
              </a:rPr>
              <a:t>A distinct period of abnormally and persistently sad/</a:t>
            </a:r>
            <a:r>
              <a:rPr lang="en-US" sz="1600" b="0" i="0" u="none" strike="noStrike" dirty="0" err="1">
                <a:solidFill>
                  <a:srgbClr val="000000"/>
                </a:solidFill>
                <a:effectLst/>
              </a:rPr>
              <a:t>anhedonic</a:t>
            </a:r>
            <a:r>
              <a:rPr lang="en-US" sz="1600" b="0" i="0" u="none" strike="noStrike" dirty="0">
                <a:solidFill>
                  <a:srgbClr val="000000"/>
                </a:solidFill>
                <a:effectLst/>
              </a:rPr>
              <a:t>, </a:t>
            </a:r>
            <a:r>
              <a:rPr lang="en-US" sz="1600" dirty="0">
                <a:solidFill>
                  <a:srgbClr val="000000"/>
                </a:solidFill>
              </a:rPr>
              <a:t>(</a:t>
            </a:r>
            <a:r>
              <a:rPr lang="en-US" sz="1600" b="0" i="0" u="none" strike="noStrike" dirty="0">
                <a:solidFill>
                  <a:srgbClr val="000000"/>
                </a:solidFill>
                <a:effectLst/>
              </a:rPr>
              <a:t>irritable in kids) mood lasting </a:t>
            </a:r>
            <a:r>
              <a:rPr lang="en-US" sz="1600" b="1" i="0" u="none" strike="noStrike" dirty="0">
                <a:solidFill>
                  <a:srgbClr val="000000"/>
                </a:solidFill>
                <a:effectLst/>
              </a:rPr>
              <a:t>at least 2 consecutive weeks present most of the day, nearly every day. </a:t>
            </a:r>
          </a:p>
          <a:p>
            <a:r>
              <a:rPr lang="en-US" sz="1600" b="1" i="0" u="none" strike="noStrike" dirty="0">
                <a:solidFill>
                  <a:srgbClr val="000000"/>
                </a:solidFill>
                <a:effectLst/>
              </a:rPr>
              <a:t>Mixed episode or bereavement are no longer exclusionary.</a:t>
            </a:r>
            <a:endParaRPr lang="en-US" sz="1600" b="1" dirty="0"/>
          </a:p>
        </p:txBody>
      </p:sp>
    </p:spTree>
    <p:extLst>
      <p:ext uri="{BB962C8B-B14F-4D97-AF65-F5344CB8AC3E}">
        <p14:creationId xmlns:p14="http://schemas.microsoft.com/office/powerpoint/2010/main" val="18623299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FF2550A-5AC2-445A-A04E-0587483FE8FE}"/>
              </a:ext>
            </a:extLst>
          </p:cNvPr>
          <p:cNvSpPr>
            <a:spLocks noGrp="1"/>
          </p:cNvSpPr>
          <p:nvPr>
            <p:ph type="title"/>
          </p:nvPr>
        </p:nvSpPr>
        <p:spPr>
          <a:xfrm>
            <a:off x="451554" y="199505"/>
            <a:ext cx="11582400" cy="1185577"/>
          </a:xfrm>
        </p:spPr>
        <p:txBody>
          <a:bodyPr>
            <a:normAutofit/>
          </a:bodyPr>
          <a:lstStyle/>
          <a:p>
            <a:r>
              <a:rPr lang="en-US" dirty="0"/>
              <a:t>Can Unipolar Depression Convert to Bipolar Depression? </a:t>
            </a:r>
          </a:p>
        </p:txBody>
      </p:sp>
      <p:pic>
        <p:nvPicPr>
          <p:cNvPr id="7" name="Picture 6" descr="Diagram&#10;&#10;Description automatically generated with medium confidence">
            <a:extLst>
              <a:ext uri="{FF2B5EF4-FFF2-40B4-BE49-F238E27FC236}">
                <a16:creationId xmlns:a16="http://schemas.microsoft.com/office/drawing/2014/main" id="{AF8FBB2D-FF79-4491-B9E0-564DBD882E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4735" y="1385082"/>
            <a:ext cx="6982530" cy="4485350"/>
          </a:xfrm>
          <a:prstGeom prst="rect">
            <a:avLst/>
          </a:prstGeom>
        </p:spPr>
      </p:pic>
      <p:sp>
        <p:nvSpPr>
          <p:cNvPr id="2" name="Footer Placeholder 1">
            <a:extLst>
              <a:ext uri="{FF2B5EF4-FFF2-40B4-BE49-F238E27FC236}">
                <a16:creationId xmlns:a16="http://schemas.microsoft.com/office/drawing/2014/main" id="{ABE8EB9E-FE19-F791-6301-1EAEE68BBCEE}"/>
              </a:ext>
            </a:extLst>
          </p:cNvPr>
          <p:cNvSpPr>
            <a:spLocks noGrp="1"/>
          </p:cNvSpPr>
          <p:nvPr>
            <p:ph type="ftr" sz="quarter" idx="3"/>
          </p:nvPr>
        </p:nvSpPr>
        <p:spPr>
          <a:xfrm>
            <a:off x="609600" y="6356350"/>
            <a:ext cx="11085689" cy="442131"/>
          </a:xfrm>
        </p:spPr>
        <p:txBody>
          <a:bodyPr/>
          <a:lstStyle/>
          <a:p>
            <a:r>
              <a:rPr lang="en-US" dirty="0"/>
              <a:t>Stahl SM. Stahl's Essential Psychopharmacology, 5th ed; 2021; </a:t>
            </a:r>
            <a:r>
              <a:rPr lang="en-US" dirty="0" err="1"/>
              <a:t>Fiedorowicz</a:t>
            </a:r>
            <a:r>
              <a:rPr lang="en-US" dirty="0"/>
              <a:t> JG et al. </a:t>
            </a:r>
            <a:r>
              <a:rPr lang="en-US" i="1" dirty="0"/>
              <a:t>Am J Psychiatry </a:t>
            </a:r>
            <a:r>
              <a:rPr lang="en-US" dirty="0"/>
              <a:t>2011;168(1):40-8; Van Meter A et al. </a:t>
            </a:r>
            <a:r>
              <a:rPr lang="en-US" i="1" dirty="0"/>
              <a:t>J Affect </a:t>
            </a:r>
            <a:r>
              <a:rPr lang="en-US" i="1" dirty="0" err="1"/>
              <a:t>Disord</a:t>
            </a:r>
            <a:r>
              <a:rPr lang="en-US" dirty="0"/>
              <a:t> 2018;238:375-82.</a:t>
            </a:r>
          </a:p>
        </p:txBody>
      </p:sp>
    </p:spTree>
    <p:extLst>
      <p:ext uri="{BB962C8B-B14F-4D97-AF65-F5344CB8AC3E}">
        <p14:creationId xmlns:p14="http://schemas.microsoft.com/office/powerpoint/2010/main" val="329932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C6A09-6F49-4D97-AF0F-B923BACBD231}"/>
              </a:ext>
            </a:extLst>
          </p:cNvPr>
          <p:cNvSpPr>
            <a:spLocks noGrp="1"/>
          </p:cNvSpPr>
          <p:nvPr>
            <p:ph type="title"/>
          </p:nvPr>
        </p:nvSpPr>
        <p:spPr>
          <a:xfrm>
            <a:off x="609600" y="278529"/>
            <a:ext cx="10744200" cy="637498"/>
          </a:xfrm>
        </p:spPr>
        <p:txBody>
          <a:bodyPr/>
          <a:lstStyle/>
          <a:p>
            <a:r>
              <a:rPr lang="en-US" dirty="0"/>
              <a:t>The “Five A’s” Increase Suspicion of Mixed Features</a:t>
            </a:r>
          </a:p>
        </p:txBody>
      </p:sp>
      <p:sp>
        <p:nvSpPr>
          <p:cNvPr id="6" name="Rectangle 5">
            <a:extLst>
              <a:ext uri="{FF2B5EF4-FFF2-40B4-BE49-F238E27FC236}">
                <a16:creationId xmlns:a16="http://schemas.microsoft.com/office/drawing/2014/main" id="{26045149-9FD5-4DB9-9E17-B4ADA38C2BA7}"/>
              </a:ext>
            </a:extLst>
          </p:cNvPr>
          <p:cNvSpPr/>
          <p:nvPr/>
        </p:nvSpPr>
        <p:spPr>
          <a:xfrm>
            <a:off x="1780053" y="877432"/>
            <a:ext cx="7111303" cy="1938992"/>
          </a:xfrm>
          <a:prstGeom prst="rect">
            <a:avLst/>
          </a:prstGeom>
        </p:spPr>
        <p:txBody>
          <a:bodyPr wrap="square">
            <a:spAutoFit/>
          </a:bodyPr>
          <a:lstStyle/>
          <a:p>
            <a:pPr marL="1371600" lvl="2" indent="-457200" algn="ctr">
              <a:buFont typeface="Arial" panose="020B0604020202020204" pitchFamily="34" charset="0"/>
              <a:buChar char="•"/>
              <a:defRPr/>
            </a:pPr>
            <a:r>
              <a:rPr kumimoji="0" lang="en-US" sz="2400" b="1" i="0" u="none" strike="noStrike" kern="1200" cap="none" spc="0" normalizeH="0" baseline="0" noProof="0" dirty="0">
                <a:ln>
                  <a:noFill/>
                </a:ln>
                <a:solidFill>
                  <a:srgbClr val="7030A0"/>
                </a:solidFill>
                <a:effectLst/>
                <a:uLnTx/>
                <a:uFillTx/>
                <a:latin typeface="Calibri" panose="020F0502020204030204"/>
                <a:ea typeface="+mn-ea"/>
                <a:cs typeface="Arial" panose="020B0604020202020204" pitchFamily="34" charset="0"/>
              </a:rPr>
              <a:t>A</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nxiety</a:t>
            </a:r>
          </a:p>
          <a:p>
            <a:pPr marL="1371600" lvl="2" indent="-457200" algn="ctr">
              <a:buFont typeface="Arial" panose="020B0604020202020204" pitchFamily="34" charset="0"/>
              <a:buChar char="•"/>
              <a:defRPr/>
            </a:pPr>
            <a:r>
              <a:rPr kumimoji="0" lang="en-US" sz="2400" b="1" i="0" u="none" strike="noStrike" kern="1200" cap="none" spc="0" normalizeH="0" baseline="0" noProof="0" dirty="0">
                <a:ln>
                  <a:noFill/>
                </a:ln>
                <a:solidFill>
                  <a:srgbClr val="7030A0"/>
                </a:solidFill>
                <a:effectLst/>
                <a:uLnTx/>
                <a:uFillTx/>
                <a:latin typeface="Calibri" panose="020F0502020204030204"/>
                <a:ea typeface="+mn-ea"/>
                <a:cs typeface="Arial" panose="020B0604020202020204" pitchFamily="34" charset="0"/>
              </a:rPr>
              <a:t>A</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gitation </a:t>
            </a:r>
          </a:p>
          <a:p>
            <a:pPr marL="1371600" lvl="2" indent="-457200" algn="ctr">
              <a:buFont typeface="Arial" panose="020B0604020202020204" pitchFamily="34" charset="0"/>
              <a:buChar char="•"/>
              <a:defRPr/>
            </a:pPr>
            <a:r>
              <a:rPr kumimoji="0" lang="en-US" sz="2400" b="1" i="0" u="none" strike="noStrike" kern="1200" cap="none" spc="0" normalizeH="0" baseline="0" noProof="0" dirty="0">
                <a:ln>
                  <a:noFill/>
                </a:ln>
                <a:solidFill>
                  <a:srgbClr val="7030A0"/>
                </a:solidFill>
                <a:effectLst/>
                <a:uLnTx/>
                <a:uFillTx/>
                <a:latin typeface="Calibri" panose="020F0502020204030204"/>
                <a:ea typeface="+mn-ea"/>
                <a:cs typeface="Arial" panose="020B0604020202020204" pitchFamily="34" charset="0"/>
              </a:rPr>
              <a:t>A</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nger/irritability</a:t>
            </a:r>
          </a:p>
          <a:p>
            <a:pPr marL="1371600" lvl="2" indent="-457200" algn="ctr">
              <a:buFont typeface="Arial" panose="020B0604020202020204" pitchFamily="34" charset="0"/>
              <a:buChar char="•"/>
              <a:defRPr/>
            </a:pPr>
            <a:r>
              <a:rPr kumimoji="0" lang="en-US" sz="2400" b="1" i="0" u="none" strike="noStrike" kern="1200" cap="none" spc="0" normalizeH="0" baseline="0" noProof="0" dirty="0">
                <a:ln>
                  <a:noFill/>
                </a:ln>
                <a:solidFill>
                  <a:srgbClr val="7030A0"/>
                </a:solidFill>
                <a:effectLst/>
                <a:uLnTx/>
                <a:uFillTx/>
                <a:latin typeface="Calibri" panose="020F0502020204030204"/>
                <a:ea typeface="+mn-ea"/>
                <a:cs typeface="Arial" panose="020B0604020202020204" pitchFamily="34" charset="0"/>
              </a:rPr>
              <a:t>A</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ttentional disturbance-distractibility </a:t>
            </a:r>
          </a:p>
          <a:p>
            <a:pPr marL="1371600" lvl="2" indent="-457200" algn="ctr">
              <a:buFont typeface="Arial" panose="020B0604020202020204" pitchFamily="34" charset="0"/>
              <a:buChar char="•"/>
              <a:defRPr/>
            </a:pPr>
            <a:r>
              <a:rPr lang="en-US" sz="2400" b="1" dirty="0">
                <a:solidFill>
                  <a:srgbClr val="7030A0"/>
                </a:solidFill>
                <a:latin typeface="Calibri" panose="020F0502020204030204"/>
                <a:cs typeface="Arial" panose="020B0604020202020204" pitchFamily="34" charset="0"/>
              </a:rPr>
              <a:t>A</a:t>
            </a:r>
            <a:r>
              <a:rPr lang="en-US" sz="2400" dirty="0">
                <a:solidFill>
                  <a:prstClr val="black"/>
                </a:solidFill>
                <a:latin typeface="Calibri" panose="020F0502020204030204"/>
                <a:cs typeface="Arial" panose="020B0604020202020204" pitchFamily="34" charset="0"/>
              </a:rPr>
              <a:t>nhedonia</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pic>
        <p:nvPicPr>
          <p:cNvPr id="5" name="Picture 4">
            <a:extLst>
              <a:ext uri="{FF2B5EF4-FFF2-40B4-BE49-F238E27FC236}">
                <a16:creationId xmlns:a16="http://schemas.microsoft.com/office/drawing/2014/main" id="{41190679-5FB9-4CBC-B34B-674A755F480B}"/>
              </a:ext>
            </a:extLst>
          </p:cNvPr>
          <p:cNvPicPr>
            <a:picLocks noChangeAspect="1"/>
          </p:cNvPicPr>
          <p:nvPr/>
        </p:nvPicPr>
        <p:blipFill rotWithShape="1">
          <a:blip r:embed="rId3"/>
          <a:srcRect l="21875" t="27778" r="47500" b="22222"/>
          <a:stretch/>
        </p:blipFill>
        <p:spPr>
          <a:xfrm>
            <a:off x="894901" y="2720016"/>
            <a:ext cx="3836004" cy="3522860"/>
          </a:xfrm>
          <a:prstGeom prst="rect">
            <a:avLst/>
          </a:prstGeom>
        </p:spPr>
      </p:pic>
      <p:grpSp>
        <p:nvGrpSpPr>
          <p:cNvPr id="4" name="Group 3">
            <a:extLst>
              <a:ext uri="{FF2B5EF4-FFF2-40B4-BE49-F238E27FC236}">
                <a16:creationId xmlns:a16="http://schemas.microsoft.com/office/drawing/2014/main" id="{DE5CBDFB-7B0E-B441-3AEE-D3F4A0771380}"/>
              </a:ext>
            </a:extLst>
          </p:cNvPr>
          <p:cNvGrpSpPr/>
          <p:nvPr/>
        </p:nvGrpSpPr>
        <p:grpSpPr>
          <a:xfrm>
            <a:off x="5781675" y="2918091"/>
            <a:ext cx="6000750" cy="3189317"/>
            <a:chOff x="1715682" y="1465939"/>
            <a:chExt cx="8810563" cy="4140500"/>
          </a:xfrm>
        </p:grpSpPr>
        <p:sp>
          <p:nvSpPr>
            <p:cNvPr id="9" name="Rectangle 8">
              <a:extLst>
                <a:ext uri="{FF2B5EF4-FFF2-40B4-BE49-F238E27FC236}">
                  <a16:creationId xmlns:a16="http://schemas.microsoft.com/office/drawing/2014/main" id="{FF501D67-6BB4-F209-B3A5-0549C7C70F21}"/>
                </a:ext>
              </a:extLst>
            </p:cNvPr>
            <p:cNvSpPr/>
            <p:nvPr/>
          </p:nvSpPr>
          <p:spPr>
            <a:xfrm>
              <a:off x="1715682" y="1465939"/>
              <a:ext cx="8539163" cy="385244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0" name="Chart 9">
              <a:extLst>
                <a:ext uri="{FF2B5EF4-FFF2-40B4-BE49-F238E27FC236}">
                  <a16:creationId xmlns:a16="http://schemas.microsoft.com/office/drawing/2014/main" id="{1A9FA7A8-E9D6-765D-446C-9EA2B940D8F7}"/>
                </a:ext>
              </a:extLst>
            </p:cNvPr>
            <p:cNvGraphicFramePr/>
            <p:nvPr/>
          </p:nvGraphicFramePr>
          <p:xfrm>
            <a:off x="2724174" y="2117384"/>
            <a:ext cx="6693726" cy="3201003"/>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a:extLst>
                <a:ext uri="{FF2B5EF4-FFF2-40B4-BE49-F238E27FC236}">
                  <a16:creationId xmlns:a16="http://schemas.microsoft.com/office/drawing/2014/main" id="{CD47DCCB-85DE-F181-804D-3BD92F1CAF2F}"/>
                </a:ext>
              </a:extLst>
            </p:cNvPr>
            <p:cNvSpPr txBox="1"/>
            <p:nvPr/>
          </p:nvSpPr>
          <p:spPr>
            <a:xfrm rot="16200000">
              <a:off x="1584799" y="3186455"/>
              <a:ext cx="1848178" cy="49708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effectLst/>
                  <a:uLnTx/>
                  <a:uFillTx/>
                  <a:latin typeface="Calibri" panose="020F0502020204030204"/>
                  <a:ea typeface="+mn-ea"/>
                  <a:cs typeface="Arial" panose="020B0604020202020204" pitchFamily="34" charset="0"/>
                </a:rPr>
                <a:t>Percentage (%)</a:t>
              </a:r>
            </a:p>
          </p:txBody>
        </p:sp>
        <p:sp>
          <p:nvSpPr>
            <p:cNvPr id="12" name="TextBox 11">
              <a:extLst>
                <a:ext uri="{FF2B5EF4-FFF2-40B4-BE49-F238E27FC236}">
                  <a16:creationId xmlns:a16="http://schemas.microsoft.com/office/drawing/2014/main" id="{4EC9FCCA-3F00-65E0-C3A5-A314843A9DE1}"/>
                </a:ext>
              </a:extLst>
            </p:cNvPr>
            <p:cNvSpPr txBox="1"/>
            <p:nvPr/>
          </p:nvSpPr>
          <p:spPr>
            <a:xfrm>
              <a:off x="3600014" y="1741715"/>
              <a:ext cx="5817886" cy="59935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Calibri" panose="020F0502020204030204"/>
                  <a:ea typeface="+mn-ea"/>
                  <a:cs typeface="Arial" panose="020B0604020202020204" pitchFamily="34" charset="0"/>
                </a:rPr>
                <a:t>% of Individuals </a:t>
              </a:r>
              <a:r>
                <a:rPr lang="en-GB" sz="1200" b="1" dirty="0">
                  <a:latin typeface="Calibri" panose="020F0502020204030204"/>
                  <a:cs typeface="Arial" panose="020B0604020202020204" pitchFamily="34" charset="0"/>
                </a:rPr>
                <a:t>Who M</a:t>
              </a:r>
              <a:r>
                <a:rPr kumimoji="0" lang="en-GB" sz="1200" b="1" i="0" u="none" strike="noStrike" kern="1200" cap="none" spc="0" normalizeH="0" baseline="0" noProof="0" dirty="0">
                  <a:ln>
                    <a:noFill/>
                  </a:ln>
                  <a:effectLst/>
                  <a:uLnTx/>
                  <a:uFillTx/>
                  <a:latin typeface="Calibri" panose="020F0502020204030204"/>
                  <a:ea typeface="+mn-ea"/>
                  <a:cs typeface="Arial" panose="020B0604020202020204" pitchFamily="34" charset="0"/>
                </a:rPr>
                <a:t>et </a:t>
              </a:r>
              <a:r>
                <a:rPr lang="en-GB" sz="1200" b="1" dirty="0">
                  <a:latin typeface="Calibri" panose="020F0502020204030204"/>
                  <a:cs typeface="Arial" panose="020B0604020202020204" pitchFamily="34" charset="0"/>
                </a:rPr>
                <a:t>C</a:t>
              </a:r>
              <a:r>
                <a:rPr kumimoji="0" lang="en-GB" sz="1200" b="1" i="0" u="none" strike="noStrike" kern="1200" cap="none" spc="0" normalizeH="0" baseline="0" noProof="0" dirty="0" err="1">
                  <a:ln>
                    <a:noFill/>
                  </a:ln>
                  <a:effectLst/>
                  <a:uLnTx/>
                  <a:uFillTx/>
                  <a:latin typeface="Calibri" panose="020F0502020204030204"/>
                  <a:ea typeface="+mn-ea"/>
                  <a:cs typeface="Arial" panose="020B0604020202020204" pitchFamily="34" charset="0"/>
                </a:rPr>
                <a:t>riteria</a:t>
              </a:r>
              <a:r>
                <a:rPr kumimoji="0" lang="en-GB" sz="1200" b="1" i="0" u="none" strike="noStrike" kern="1200" cap="none" spc="0" normalizeH="0" baseline="0" noProof="0" dirty="0">
                  <a:ln>
                    <a:noFill/>
                  </a:ln>
                  <a:effectLst/>
                  <a:uLnTx/>
                  <a:uFillTx/>
                  <a:latin typeface="Calibri" panose="020F0502020204030204"/>
                  <a:ea typeface="+mn-ea"/>
                  <a:cs typeface="Arial" panose="020B0604020202020204" pitchFamily="34" charset="0"/>
                </a:rPr>
                <a:t> for Mixed </a:t>
              </a:r>
              <a:r>
                <a:rPr lang="en-GB" sz="1200" b="1" dirty="0">
                  <a:latin typeface="Calibri" panose="020F0502020204030204"/>
                  <a:cs typeface="Arial" panose="020B0604020202020204" pitchFamily="34" charset="0"/>
                </a:rPr>
                <a:t>F</a:t>
              </a:r>
              <a:r>
                <a:rPr kumimoji="0" lang="en-GB" sz="1200" b="1" i="0" u="none" strike="noStrike" kern="1200" cap="none" spc="0" normalizeH="0" baseline="0" noProof="0" dirty="0" err="1">
                  <a:ln>
                    <a:noFill/>
                  </a:ln>
                  <a:effectLst/>
                  <a:uLnTx/>
                  <a:uFillTx/>
                  <a:latin typeface="Calibri" panose="020F0502020204030204"/>
                  <a:ea typeface="+mn-ea"/>
                  <a:cs typeface="Arial" panose="020B0604020202020204" pitchFamily="34" charset="0"/>
                </a:rPr>
                <a:t>eatures</a:t>
              </a:r>
              <a:r>
                <a:rPr kumimoji="0" lang="en-GB" sz="1200" b="1" i="0" u="none" strike="noStrike" kern="1200" cap="none" spc="0" normalizeH="0" baseline="0" noProof="0" dirty="0">
                  <a:ln>
                    <a:noFill/>
                  </a:ln>
                  <a:effectLst/>
                  <a:uLnTx/>
                  <a:uFillTx/>
                  <a:latin typeface="Calibri" panose="020F0502020204030204"/>
                  <a:ea typeface="+mn-ea"/>
                  <a:cs typeface="Arial" panose="020B0604020202020204" pitchFamily="34" charset="0"/>
                </a:rPr>
                <a:t> </a:t>
              </a:r>
              <a:r>
                <a:rPr lang="en-GB" sz="1200" b="1" dirty="0">
                  <a:latin typeface="Calibri" panose="020F0502020204030204"/>
                  <a:cs typeface="Arial" panose="020B0604020202020204" pitchFamily="34" charset="0"/>
                </a:rPr>
                <a:t>D</a:t>
              </a:r>
              <a:r>
                <a:rPr kumimoji="0" lang="en-GB" sz="1200" b="1" i="0" u="none" strike="noStrike" kern="1200" cap="none" spc="0" normalizeH="0" baseline="0" noProof="0" dirty="0" err="1">
                  <a:ln>
                    <a:noFill/>
                  </a:ln>
                  <a:effectLst/>
                  <a:uLnTx/>
                  <a:uFillTx/>
                  <a:latin typeface="Calibri" panose="020F0502020204030204"/>
                  <a:ea typeface="+mn-ea"/>
                  <a:cs typeface="Arial" panose="020B0604020202020204" pitchFamily="34" charset="0"/>
                </a:rPr>
                <a:t>uring</a:t>
              </a:r>
              <a:r>
                <a:rPr kumimoji="0" lang="en-GB" sz="1200" b="1" i="0" u="none" strike="noStrike" kern="1200" cap="none" spc="0" normalizeH="0" baseline="0" noProof="0" dirty="0">
                  <a:ln>
                    <a:noFill/>
                  </a:ln>
                  <a:effectLst/>
                  <a:uLnTx/>
                  <a:uFillTx/>
                  <a:latin typeface="Calibri" panose="020F0502020204030204"/>
                  <a:ea typeface="+mn-ea"/>
                  <a:cs typeface="Arial" panose="020B0604020202020204" pitchFamily="34" charset="0"/>
                </a:rPr>
                <a:t> an Index </a:t>
              </a:r>
              <a:r>
                <a:rPr lang="en-GB" sz="1200" b="1" dirty="0">
                  <a:latin typeface="Calibri" panose="020F0502020204030204"/>
                  <a:cs typeface="Arial" panose="020B0604020202020204" pitchFamily="34" charset="0"/>
                </a:rPr>
                <a:t>M</a:t>
              </a:r>
              <a:r>
                <a:rPr kumimoji="0" lang="en-GB" sz="1200" b="1" i="0" u="none" strike="noStrike" kern="1200" cap="none" spc="0" normalizeH="0" baseline="0" noProof="0" dirty="0" err="1">
                  <a:ln>
                    <a:noFill/>
                  </a:ln>
                  <a:effectLst/>
                  <a:uLnTx/>
                  <a:uFillTx/>
                  <a:latin typeface="Calibri" panose="020F0502020204030204"/>
                  <a:ea typeface="+mn-ea"/>
                  <a:cs typeface="Arial" panose="020B0604020202020204" pitchFamily="34" charset="0"/>
                </a:rPr>
                <a:t>ajor</a:t>
              </a:r>
              <a:r>
                <a:rPr kumimoji="0" lang="en-GB" sz="1200" b="1" i="0" u="none" strike="noStrike" kern="1200" cap="none" spc="0" normalizeH="0" baseline="0" noProof="0" dirty="0">
                  <a:ln>
                    <a:noFill/>
                  </a:ln>
                  <a:effectLst/>
                  <a:uLnTx/>
                  <a:uFillTx/>
                  <a:latin typeface="Calibri" panose="020F0502020204030204"/>
                  <a:ea typeface="+mn-ea"/>
                  <a:cs typeface="Arial" panose="020B0604020202020204" pitchFamily="34" charset="0"/>
                </a:rPr>
                <a:t> </a:t>
              </a:r>
              <a:r>
                <a:rPr lang="en-GB" sz="1200" b="1" dirty="0">
                  <a:latin typeface="Calibri" panose="020F0502020204030204"/>
                  <a:cs typeface="Arial" panose="020B0604020202020204" pitchFamily="34" charset="0"/>
                </a:rPr>
                <a:t>D</a:t>
              </a:r>
              <a:r>
                <a:rPr kumimoji="0" lang="en-GB" sz="1200" b="1" i="0" u="none" strike="noStrike" kern="1200" cap="none" spc="0" normalizeH="0" baseline="0" noProof="0" dirty="0" err="1">
                  <a:ln>
                    <a:noFill/>
                  </a:ln>
                  <a:effectLst/>
                  <a:uLnTx/>
                  <a:uFillTx/>
                  <a:latin typeface="Calibri" panose="020F0502020204030204"/>
                  <a:ea typeface="+mn-ea"/>
                  <a:cs typeface="Arial" panose="020B0604020202020204" pitchFamily="34" charset="0"/>
                </a:rPr>
                <a:t>epressive</a:t>
              </a:r>
              <a:r>
                <a:rPr kumimoji="0" lang="en-GB" sz="1200" b="1" i="0" u="none" strike="noStrike" kern="1200" cap="none" spc="0" normalizeH="0" baseline="0" noProof="0" dirty="0">
                  <a:ln>
                    <a:noFill/>
                  </a:ln>
                  <a:effectLst/>
                  <a:uLnTx/>
                  <a:uFillTx/>
                  <a:latin typeface="Calibri" panose="020F0502020204030204"/>
                  <a:ea typeface="+mn-ea"/>
                  <a:cs typeface="Arial" panose="020B0604020202020204" pitchFamily="34" charset="0"/>
                </a:rPr>
                <a:t> </a:t>
              </a:r>
              <a:r>
                <a:rPr lang="en-GB" sz="1200" b="1" dirty="0">
                  <a:latin typeface="Calibri" panose="020F0502020204030204"/>
                  <a:cs typeface="Arial" panose="020B0604020202020204" pitchFamily="34" charset="0"/>
                </a:rPr>
                <a:t>E</a:t>
              </a:r>
              <a:r>
                <a:rPr kumimoji="0" lang="en-GB" sz="1200" b="1" i="0" u="none" strike="noStrike" kern="1200" cap="none" spc="0" normalizeH="0" baseline="0" noProof="0" dirty="0" err="1">
                  <a:ln>
                    <a:noFill/>
                  </a:ln>
                  <a:effectLst/>
                  <a:uLnTx/>
                  <a:uFillTx/>
                  <a:latin typeface="Calibri" panose="020F0502020204030204"/>
                  <a:ea typeface="+mn-ea"/>
                  <a:cs typeface="Arial" panose="020B0604020202020204" pitchFamily="34" charset="0"/>
                </a:rPr>
                <a:t>pisode</a:t>
              </a:r>
              <a:endParaRPr kumimoji="0" lang="en-GB" sz="1200" b="1" i="0" u="none" strike="noStrike" kern="1200" cap="none" spc="0" normalizeH="0" baseline="0" noProof="0" dirty="0">
                <a:ln>
                  <a:noFill/>
                </a:ln>
                <a:effectLst/>
                <a:uLnTx/>
                <a:uFillTx/>
                <a:latin typeface="Calibri" panose="020F0502020204030204"/>
                <a:ea typeface="+mn-ea"/>
                <a:cs typeface="Arial" panose="020B0604020202020204" pitchFamily="34" charset="0"/>
              </a:endParaRPr>
            </a:p>
          </p:txBody>
        </p:sp>
        <p:sp>
          <p:nvSpPr>
            <p:cNvPr id="13" name="TextBox 12">
              <a:extLst>
                <a:ext uri="{FF2B5EF4-FFF2-40B4-BE49-F238E27FC236}">
                  <a16:creationId xmlns:a16="http://schemas.microsoft.com/office/drawing/2014/main" id="{19C7BCD8-C8F6-8BD8-B9FE-1200A7E4F81D}"/>
                </a:ext>
              </a:extLst>
            </p:cNvPr>
            <p:cNvSpPr txBox="1"/>
            <p:nvPr/>
          </p:nvSpPr>
          <p:spPr>
            <a:xfrm>
              <a:off x="1715682" y="5344829"/>
              <a:ext cx="8810563"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100" b="0" i="0" u="none" strike="noStrike" kern="1200" cap="none" spc="0" normalizeH="0" baseline="0" noProof="0" dirty="0">
                  <a:ln>
                    <a:noFill/>
                  </a:ln>
                  <a:effectLst/>
                  <a:uLnTx/>
                  <a:uFillTx/>
                  <a:latin typeface="Calibri" panose="020F0502020204030204"/>
                  <a:ea typeface="+mn-ea"/>
                  <a:cs typeface="Arial" panose="020B0604020202020204" pitchFamily="34" charset="0"/>
                </a:rPr>
                <a:t>*Data from a post hoc analysis of participants who met criteria for a current mood episode as part of MDD (n=506) or BD (BD-I: n=216, BD-II: n=130)</a:t>
              </a:r>
            </a:p>
          </p:txBody>
        </p:sp>
      </p:grpSp>
      <p:sp>
        <p:nvSpPr>
          <p:cNvPr id="7" name="Footer Placeholder 6">
            <a:extLst>
              <a:ext uri="{FF2B5EF4-FFF2-40B4-BE49-F238E27FC236}">
                <a16:creationId xmlns:a16="http://schemas.microsoft.com/office/drawing/2014/main" id="{43343B34-1FD5-12DF-20DC-6E6B5A2574E2}"/>
              </a:ext>
            </a:extLst>
          </p:cNvPr>
          <p:cNvSpPr>
            <a:spLocks noGrp="1"/>
          </p:cNvSpPr>
          <p:nvPr>
            <p:ph type="ftr" sz="quarter" idx="3"/>
          </p:nvPr>
        </p:nvSpPr>
        <p:spPr/>
        <p:txBody>
          <a:bodyPr/>
          <a:lstStyle/>
          <a:p>
            <a:r>
              <a:rPr lang="da-DK" dirty="0"/>
              <a:t>McIntyre RS et al. </a:t>
            </a:r>
            <a:r>
              <a:rPr lang="da-DK" i="1" dirty="0"/>
              <a:t>Lancet</a:t>
            </a:r>
            <a:r>
              <a:rPr lang="da-DK" dirty="0"/>
              <a:t> 2020;396(10265):1841-56. </a:t>
            </a:r>
            <a:r>
              <a:rPr kumimoji="0" lang="en-CA" sz="1200" b="0" i="0" u="none" strike="noStrike" kern="1200" cap="none" spc="0" normalizeH="0" baseline="0" noProof="0" dirty="0">
                <a:ln>
                  <a:noFill/>
                </a:ln>
                <a:effectLst/>
                <a:uLnTx/>
                <a:uFillTx/>
                <a:latin typeface="+mn-lt"/>
                <a:ea typeface="+mn-ea"/>
                <a:cs typeface="Calibri" panose="020F0502020204030204" pitchFamily="34" charset="0"/>
              </a:rPr>
              <a:t>McIntyre RS et al. </a:t>
            </a:r>
            <a:r>
              <a:rPr kumimoji="0" lang="en-CA" sz="1200" b="0" i="1" u="none" strike="noStrike" kern="1200" cap="none" spc="0" normalizeH="0" baseline="0" noProof="0" dirty="0">
                <a:ln>
                  <a:noFill/>
                </a:ln>
                <a:effectLst/>
                <a:uLnTx/>
                <a:uFillTx/>
                <a:latin typeface="+mn-lt"/>
                <a:ea typeface="+mn-ea"/>
                <a:cs typeface="Calibri" panose="020F0502020204030204" pitchFamily="34" charset="0"/>
              </a:rPr>
              <a:t>J Affect </a:t>
            </a:r>
            <a:r>
              <a:rPr kumimoji="0" lang="en-CA" sz="1200" b="0" i="1" u="none" strike="noStrike" kern="1200" cap="none" spc="0" normalizeH="0" baseline="0" noProof="0" dirty="0" err="1">
                <a:ln>
                  <a:noFill/>
                </a:ln>
                <a:effectLst/>
                <a:uLnTx/>
                <a:uFillTx/>
                <a:latin typeface="+mn-lt"/>
                <a:ea typeface="+mn-ea"/>
                <a:cs typeface="Calibri" panose="020F0502020204030204" pitchFamily="34" charset="0"/>
              </a:rPr>
              <a:t>Disord</a:t>
            </a:r>
            <a:r>
              <a:rPr kumimoji="0" lang="en-US" sz="1200" b="0" i="1" u="none" strike="noStrike" kern="1200" cap="none" spc="0" normalizeH="0" baseline="0" noProof="0" dirty="0">
                <a:ln>
                  <a:noFill/>
                </a:ln>
                <a:effectLst/>
                <a:uLnTx/>
                <a:uFillTx/>
                <a:latin typeface="+mn-lt"/>
                <a:ea typeface="+mn-ea"/>
                <a:cs typeface="Calibri" panose="020F0502020204030204" pitchFamily="34" charset="0"/>
              </a:rPr>
              <a:t> </a:t>
            </a:r>
            <a:r>
              <a:rPr kumimoji="0" lang="en-US" sz="1200" b="0" i="0" u="none" strike="noStrike" kern="1200" cap="none" spc="0" normalizeH="0" baseline="0" noProof="0" dirty="0">
                <a:ln>
                  <a:noFill/>
                </a:ln>
                <a:effectLst/>
                <a:uLnTx/>
                <a:uFillTx/>
                <a:latin typeface="+mn-lt"/>
                <a:ea typeface="+mn-ea"/>
                <a:cs typeface="Calibri" panose="020F0502020204030204" pitchFamily="34" charset="0"/>
              </a:rPr>
              <a:t>2014;172C:259-64.</a:t>
            </a:r>
            <a:r>
              <a:rPr lang="en-US" dirty="0"/>
              <a:t> </a:t>
            </a:r>
            <a:endParaRPr lang="da-DK" dirty="0"/>
          </a:p>
        </p:txBody>
      </p:sp>
    </p:spTree>
    <p:extLst>
      <p:ext uri="{BB962C8B-B14F-4D97-AF65-F5344CB8AC3E}">
        <p14:creationId xmlns:p14="http://schemas.microsoft.com/office/powerpoint/2010/main" val="15667396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1D462-5E8B-AD70-170B-E972AF9F62B7}"/>
              </a:ext>
            </a:extLst>
          </p:cNvPr>
          <p:cNvSpPr>
            <a:spLocks noGrp="1"/>
          </p:cNvSpPr>
          <p:nvPr>
            <p:ph type="title"/>
          </p:nvPr>
        </p:nvSpPr>
        <p:spPr/>
        <p:txBody>
          <a:bodyPr/>
          <a:lstStyle/>
          <a:p>
            <a:r>
              <a:rPr lang="en-US" dirty="0"/>
              <a:t>Conclusions</a:t>
            </a:r>
          </a:p>
        </p:txBody>
      </p:sp>
      <p:sp>
        <p:nvSpPr>
          <p:cNvPr id="3" name="Content Placeholder 2">
            <a:extLst>
              <a:ext uri="{FF2B5EF4-FFF2-40B4-BE49-F238E27FC236}">
                <a16:creationId xmlns:a16="http://schemas.microsoft.com/office/drawing/2014/main" id="{4ADA07D3-91E0-76BD-E4E2-E2BF01AD23A5}"/>
              </a:ext>
            </a:extLst>
          </p:cNvPr>
          <p:cNvSpPr>
            <a:spLocks noGrp="1"/>
          </p:cNvSpPr>
          <p:nvPr>
            <p:ph idx="1"/>
          </p:nvPr>
        </p:nvSpPr>
        <p:spPr/>
        <p:txBody>
          <a:bodyPr>
            <a:normAutofit/>
          </a:bodyPr>
          <a:lstStyle/>
          <a:p>
            <a:pPr>
              <a:spcBef>
                <a:spcPts val="3000"/>
              </a:spcBef>
            </a:pPr>
            <a:r>
              <a:rPr lang="en-US" sz="2800" dirty="0"/>
              <a:t>Up to 60% of patients with bipolar depression are misdiagnosed with unipolar depression</a:t>
            </a:r>
          </a:p>
          <a:p>
            <a:pPr>
              <a:spcBef>
                <a:spcPts val="3000"/>
              </a:spcBef>
            </a:pPr>
            <a:r>
              <a:rPr lang="en-US" sz="2800" dirty="0"/>
              <a:t>There are many factors and challenges that contribute to misdiagnosis of bipolar disorder</a:t>
            </a:r>
          </a:p>
          <a:p>
            <a:pPr>
              <a:spcBef>
                <a:spcPts val="3000"/>
              </a:spcBef>
            </a:pPr>
            <a:r>
              <a:rPr lang="en-US" sz="2800" dirty="0"/>
              <a:t>Being able to diagnose bipolar disorder with accurate screening and comprehensive assessment for hypomania/mania will improve outcomes</a:t>
            </a:r>
          </a:p>
          <a:p>
            <a:pPr>
              <a:spcBef>
                <a:spcPts val="3000"/>
              </a:spcBef>
            </a:pPr>
            <a:endParaRPr lang="en-US" sz="2800" dirty="0"/>
          </a:p>
          <a:p>
            <a:pPr>
              <a:spcBef>
                <a:spcPts val="3000"/>
              </a:spcBef>
            </a:pPr>
            <a:endParaRPr lang="en-US" sz="2800" dirty="0"/>
          </a:p>
        </p:txBody>
      </p:sp>
    </p:spTree>
    <p:extLst>
      <p:ext uri="{BB962C8B-B14F-4D97-AF65-F5344CB8AC3E}">
        <p14:creationId xmlns:p14="http://schemas.microsoft.com/office/powerpoint/2010/main" val="24525381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410734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t>The views and opinions expressed in this educational activity are those of the faculty and do not necessarily represent the views of </a:t>
            </a:r>
            <a:r>
              <a:rPr lang="en-US" sz="1600" dirty="0" err="1"/>
              <a:t>TotalCME</a:t>
            </a:r>
            <a:r>
              <a:rPr lang="en-US" sz="1600" dirty="0"/>
              <a:t>, Inc.,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CE0E6248-0680-DD46-BA3B-994574811442}"/>
              </a:ext>
            </a:extLst>
          </p:cNvPr>
          <p:cNvSpPr>
            <a:spLocks noGrp="1"/>
          </p:cNvSpPr>
          <p:nvPr>
            <p:ph type="title"/>
          </p:nvPr>
        </p:nvSpPr>
        <p:spPr/>
        <p:txBody>
          <a:bodyPr/>
          <a:lstStyle/>
          <a:p>
            <a:r>
              <a:rPr lang="en-US"/>
              <a:t>Misdiagnoses and Underdiagnoses Are Common Among Patients With Bipolar Disorder</a:t>
            </a:r>
          </a:p>
        </p:txBody>
      </p:sp>
      <p:sp>
        <p:nvSpPr>
          <p:cNvPr id="4" name="Footer Placeholder 3">
            <a:extLst>
              <a:ext uri="{FF2B5EF4-FFF2-40B4-BE49-F238E27FC236}">
                <a16:creationId xmlns:a16="http://schemas.microsoft.com/office/drawing/2014/main" id="{17F55C9B-FE9A-0433-C5E5-F0FE4267F23D}"/>
              </a:ext>
            </a:extLst>
          </p:cNvPr>
          <p:cNvSpPr>
            <a:spLocks noGrp="1"/>
          </p:cNvSpPr>
          <p:nvPr>
            <p:ph type="ftr" sz="quarter" idx="3"/>
          </p:nvPr>
        </p:nvSpPr>
        <p:spPr/>
        <p:txBody>
          <a:bodyPr/>
          <a:lstStyle/>
          <a:p>
            <a:r>
              <a:rPr lang="en-US" dirty="0"/>
              <a:t>Stahl SM. Stahl's Essential Psychopharmacology, 5th ed; 2021; Hirschfeld RM et al. </a:t>
            </a:r>
            <a:r>
              <a:rPr lang="en-US" i="1" dirty="0"/>
              <a:t>J Clin Psychiatry </a:t>
            </a:r>
            <a:r>
              <a:rPr lang="en-US" dirty="0"/>
              <a:t>2003;64(2):161-74; Singh MK et al. </a:t>
            </a:r>
            <a:r>
              <a:rPr lang="en-US" i="1" dirty="0"/>
              <a:t>Bipolar </a:t>
            </a:r>
            <a:r>
              <a:rPr lang="en-US" i="1" dirty="0" err="1"/>
              <a:t>Disord</a:t>
            </a:r>
            <a:r>
              <a:rPr lang="en-US" dirty="0"/>
              <a:t> 2021;23(8):834-7.</a:t>
            </a:r>
          </a:p>
        </p:txBody>
      </p:sp>
      <p:pic>
        <p:nvPicPr>
          <p:cNvPr id="3" name="Picture 2">
            <a:extLst>
              <a:ext uri="{FF2B5EF4-FFF2-40B4-BE49-F238E27FC236}">
                <a16:creationId xmlns:a16="http://schemas.microsoft.com/office/drawing/2014/main" id="{76B71466-D6C5-4644-980C-FEEBBB298915}"/>
              </a:ext>
            </a:extLst>
          </p:cNvPr>
          <p:cNvPicPr>
            <a:picLocks noChangeAspect="1"/>
          </p:cNvPicPr>
          <p:nvPr/>
        </p:nvPicPr>
        <p:blipFill>
          <a:blip r:embed="rId4">
            <a:grayscl/>
            <a:extLst>
              <a:ext uri="{BEBA8EAE-BF5A-486C-A8C5-ECC9F3942E4B}">
                <a14:imgProps xmlns:a14="http://schemas.microsoft.com/office/drawing/2010/main">
                  <a14:imgLayer r:embed="rId5">
                    <a14:imgEffect>
                      <a14:sharpenSoften amount="25000"/>
                    </a14:imgEffect>
                  </a14:imgLayer>
                </a14:imgProps>
              </a:ext>
            </a:extLst>
          </a:blip>
          <a:stretch>
            <a:fillRect/>
          </a:stretch>
        </p:blipFill>
        <p:spPr>
          <a:xfrm>
            <a:off x="5293790" y="1790961"/>
            <a:ext cx="6413529" cy="3854941"/>
          </a:xfrm>
          <a:prstGeom prst="rect">
            <a:avLst/>
          </a:prstGeom>
        </p:spPr>
      </p:pic>
      <p:graphicFrame>
        <p:nvGraphicFramePr>
          <p:cNvPr id="6" name="Chart 5">
            <a:extLst>
              <a:ext uri="{FF2B5EF4-FFF2-40B4-BE49-F238E27FC236}">
                <a16:creationId xmlns:a16="http://schemas.microsoft.com/office/drawing/2014/main" id="{F265BCCC-1F5E-40BB-B3CA-429977A7FAC8}"/>
              </a:ext>
            </a:extLst>
          </p:cNvPr>
          <p:cNvGraphicFramePr/>
          <p:nvPr/>
        </p:nvGraphicFramePr>
        <p:xfrm>
          <a:off x="484681" y="1590261"/>
          <a:ext cx="3828901" cy="4256342"/>
        </p:xfrm>
        <a:graphic>
          <a:graphicData uri="http://schemas.openxmlformats.org/drawingml/2006/chart">
            <c:chart xmlns:c="http://schemas.openxmlformats.org/drawingml/2006/chart" xmlns:r="http://schemas.openxmlformats.org/officeDocument/2006/relationships" r:id="rId6"/>
          </a:graphicData>
        </a:graphic>
      </p:graphicFrame>
      <p:sp>
        <p:nvSpPr>
          <p:cNvPr id="8" name="TextBox 7">
            <a:extLst>
              <a:ext uri="{FF2B5EF4-FFF2-40B4-BE49-F238E27FC236}">
                <a16:creationId xmlns:a16="http://schemas.microsoft.com/office/drawing/2014/main" id="{281CC150-3D00-4258-B053-ADE5479796A1}"/>
              </a:ext>
            </a:extLst>
          </p:cNvPr>
          <p:cNvSpPr txBox="1"/>
          <p:nvPr/>
        </p:nvSpPr>
        <p:spPr>
          <a:xfrm>
            <a:off x="2399131" y="2810491"/>
            <a:ext cx="1759226" cy="1815882"/>
          </a:xfrm>
          <a:prstGeom prst="rect">
            <a:avLst/>
          </a:prstGeom>
          <a:noFill/>
        </p:spPr>
        <p:txBody>
          <a:bodyPr wrap="square" rtlCol="0">
            <a:spAutoFit/>
          </a:bodyPr>
          <a:lstStyle/>
          <a:p>
            <a:r>
              <a:rPr lang="en-US" sz="1600">
                <a:solidFill>
                  <a:schemeClr val="bg1"/>
                </a:solidFill>
              </a:rPr>
              <a:t>Up to 60% of depressed patients with BPII are initially diagnosed with unipolar depression</a:t>
            </a:r>
          </a:p>
        </p:txBody>
      </p:sp>
      <p:sp>
        <p:nvSpPr>
          <p:cNvPr id="2" name="TextBox 1">
            <a:extLst>
              <a:ext uri="{FF2B5EF4-FFF2-40B4-BE49-F238E27FC236}">
                <a16:creationId xmlns:a16="http://schemas.microsoft.com/office/drawing/2014/main" id="{95CC2F4F-E964-2A9C-AE96-4C98FACE7295}"/>
              </a:ext>
            </a:extLst>
          </p:cNvPr>
          <p:cNvSpPr txBox="1"/>
          <p:nvPr/>
        </p:nvSpPr>
        <p:spPr>
          <a:xfrm rot="16200000">
            <a:off x="3499805" y="3597405"/>
            <a:ext cx="3218638" cy="369332"/>
          </a:xfrm>
          <a:prstGeom prst="rect">
            <a:avLst/>
          </a:prstGeom>
          <a:noFill/>
        </p:spPr>
        <p:txBody>
          <a:bodyPr wrap="none" rtlCol="0">
            <a:spAutoFit/>
          </a:bodyPr>
          <a:lstStyle/>
          <a:p>
            <a:r>
              <a:rPr lang="en-US" dirty="0"/>
              <a:t>Frequency of Misdiagnosis (%)</a:t>
            </a:r>
          </a:p>
        </p:txBody>
      </p:sp>
    </p:spTree>
    <p:custDataLst>
      <p:tags r:id="rId1"/>
    </p:custDataLst>
    <p:extLst>
      <p:ext uri="{BB962C8B-B14F-4D97-AF65-F5344CB8AC3E}">
        <p14:creationId xmlns:p14="http://schemas.microsoft.com/office/powerpoint/2010/main" val="1570515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B1FC64C-EB97-4B79-88D4-C442356D178B}"/>
              </a:ext>
            </a:extLst>
          </p:cNvPr>
          <p:cNvSpPr>
            <a:spLocks noGrp="1"/>
          </p:cNvSpPr>
          <p:nvPr>
            <p:ph type="title"/>
          </p:nvPr>
        </p:nvSpPr>
        <p:spPr/>
        <p:txBody>
          <a:bodyPr/>
          <a:lstStyle/>
          <a:p>
            <a:r>
              <a:rPr lang="en-US" dirty="0"/>
              <a:t>Factors That Contribute to Misdiagnosis </a:t>
            </a:r>
          </a:p>
        </p:txBody>
      </p:sp>
      <p:pic>
        <p:nvPicPr>
          <p:cNvPr id="9" name="Graphic 8" descr="Refresh with solid fill">
            <a:extLst>
              <a:ext uri="{FF2B5EF4-FFF2-40B4-BE49-F238E27FC236}">
                <a16:creationId xmlns:a16="http://schemas.microsoft.com/office/drawing/2014/main" id="{B276119B-87EB-407B-837D-450962EDC61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7143010">
            <a:off x="1332997" y="1498176"/>
            <a:ext cx="3181592" cy="3181592"/>
          </a:xfrm>
          <a:prstGeom prst="rect">
            <a:avLst/>
          </a:prstGeom>
        </p:spPr>
      </p:pic>
      <p:sp>
        <p:nvSpPr>
          <p:cNvPr id="10" name="Oval 9">
            <a:extLst>
              <a:ext uri="{FF2B5EF4-FFF2-40B4-BE49-F238E27FC236}">
                <a16:creationId xmlns:a16="http://schemas.microsoft.com/office/drawing/2014/main" id="{011171D0-01D9-4BD1-854E-EFD5416E1419}"/>
              </a:ext>
            </a:extLst>
          </p:cNvPr>
          <p:cNvSpPr/>
          <p:nvPr/>
        </p:nvSpPr>
        <p:spPr>
          <a:xfrm>
            <a:off x="583363" y="3579308"/>
            <a:ext cx="2146852" cy="2047461"/>
          </a:xfrm>
          <a:prstGeom prst="ellipse">
            <a:avLst/>
          </a:prstGeom>
          <a:gradFill flip="none" rotWithShape="1">
            <a:gsLst>
              <a:gs pos="0">
                <a:schemeClr val="bg1">
                  <a:lumMod val="65000"/>
                  <a:shade val="30000"/>
                  <a:satMod val="115000"/>
                </a:schemeClr>
              </a:gs>
              <a:gs pos="50000">
                <a:schemeClr val="bg1">
                  <a:lumMod val="65000"/>
                  <a:shade val="67500"/>
                  <a:satMod val="115000"/>
                </a:schemeClr>
              </a:gs>
              <a:gs pos="100000">
                <a:schemeClr val="bg1">
                  <a:lumMod val="65000"/>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Bipolar Depression</a:t>
            </a:r>
          </a:p>
        </p:txBody>
      </p:sp>
      <p:sp>
        <p:nvSpPr>
          <p:cNvPr id="12" name="Rectangle: Rounded Corners 11">
            <a:extLst>
              <a:ext uri="{FF2B5EF4-FFF2-40B4-BE49-F238E27FC236}">
                <a16:creationId xmlns:a16="http://schemas.microsoft.com/office/drawing/2014/main" id="{4BE3E85C-009D-4D3F-BACF-0EFDF970EDF8}"/>
              </a:ext>
            </a:extLst>
          </p:cNvPr>
          <p:cNvSpPr/>
          <p:nvPr/>
        </p:nvSpPr>
        <p:spPr>
          <a:xfrm>
            <a:off x="4798142" y="1252671"/>
            <a:ext cx="6764592" cy="2503920"/>
          </a:xfrm>
          <a:prstGeom prst="roundRect">
            <a:avLst/>
          </a:prstGeom>
          <a:gradFill flip="none" rotWithShape="1">
            <a:gsLst>
              <a:gs pos="0">
                <a:schemeClr val="bg1">
                  <a:lumMod val="50000"/>
                  <a:tint val="66000"/>
                  <a:satMod val="160000"/>
                </a:schemeClr>
              </a:gs>
              <a:gs pos="50000">
                <a:schemeClr val="bg1">
                  <a:lumMod val="50000"/>
                  <a:tint val="44500"/>
                  <a:satMod val="160000"/>
                </a:schemeClr>
              </a:gs>
              <a:gs pos="100000">
                <a:schemeClr val="bg1">
                  <a:lumMod val="50000"/>
                  <a:tint val="23500"/>
                  <a:satMod val="16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tx1"/>
                </a:solidFill>
              </a:rPr>
              <a:t>Reasons for misdiagnosis</a:t>
            </a:r>
            <a:r>
              <a:rPr lang="en-US" sz="2000" dirty="0">
                <a:solidFill>
                  <a:schemeClr val="tx1"/>
                </a:solidFill>
              </a:rPr>
              <a:t>:</a:t>
            </a:r>
          </a:p>
          <a:p>
            <a:pPr marL="342900" indent="-342900">
              <a:buFont typeface="Arial" panose="020B0604020202020204" pitchFamily="34" charset="0"/>
              <a:buChar char="•"/>
            </a:pPr>
            <a:r>
              <a:rPr lang="en-US" sz="2000" dirty="0">
                <a:solidFill>
                  <a:schemeClr val="tx1"/>
                </a:solidFill>
              </a:rPr>
              <a:t>Incomplete understanding of bipolar disorder by healthcare professionals</a:t>
            </a:r>
          </a:p>
          <a:p>
            <a:pPr marL="342900" indent="-342900">
              <a:buFont typeface="Arial" panose="020B0604020202020204" pitchFamily="34" charset="0"/>
              <a:buChar char="•"/>
            </a:pPr>
            <a:r>
              <a:rPr lang="en-US" sz="2000" dirty="0">
                <a:solidFill>
                  <a:schemeClr val="tx1"/>
                </a:solidFill>
              </a:rPr>
              <a:t>Overlooked or no history of mania</a:t>
            </a:r>
          </a:p>
          <a:p>
            <a:pPr marL="342900" indent="-342900">
              <a:buFont typeface="Arial" panose="020B0604020202020204" pitchFamily="34" charset="0"/>
              <a:buChar char="•"/>
            </a:pPr>
            <a:r>
              <a:rPr lang="en-US" sz="2000" dirty="0">
                <a:solidFill>
                  <a:schemeClr val="tx1"/>
                </a:solidFill>
              </a:rPr>
              <a:t>Failure to differentiate symptoms that can help identify unipolar and bipolar depression  </a:t>
            </a:r>
          </a:p>
        </p:txBody>
      </p:sp>
      <p:sp>
        <p:nvSpPr>
          <p:cNvPr id="13" name="Rectangle: Rounded Corners 12">
            <a:extLst>
              <a:ext uri="{FF2B5EF4-FFF2-40B4-BE49-F238E27FC236}">
                <a16:creationId xmlns:a16="http://schemas.microsoft.com/office/drawing/2014/main" id="{8DB5E5FE-F2A8-4E62-B3CA-B21D644DD07D}"/>
              </a:ext>
            </a:extLst>
          </p:cNvPr>
          <p:cNvSpPr/>
          <p:nvPr/>
        </p:nvSpPr>
        <p:spPr>
          <a:xfrm>
            <a:off x="4798142" y="3997221"/>
            <a:ext cx="6764593" cy="2374385"/>
          </a:xfrm>
          <a:prstGeom prst="roundRect">
            <a:avLst/>
          </a:prstGeom>
          <a:gradFill flip="none" rotWithShape="1">
            <a:gsLst>
              <a:gs pos="0">
                <a:schemeClr val="bg1">
                  <a:lumMod val="50000"/>
                  <a:tint val="66000"/>
                  <a:satMod val="160000"/>
                </a:schemeClr>
              </a:gs>
              <a:gs pos="50000">
                <a:schemeClr val="bg1">
                  <a:lumMod val="50000"/>
                  <a:tint val="44500"/>
                  <a:satMod val="160000"/>
                </a:schemeClr>
              </a:gs>
              <a:gs pos="100000">
                <a:schemeClr val="bg1">
                  <a:lumMod val="50000"/>
                  <a:tint val="23500"/>
                  <a:satMod val="16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tx1"/>
                </a:solidFill>
              </a:rPr>
              <a:t>Consequences of misdiagnosis</a:t>
            </a:r>
            <a:r>
              <a:rPr lang="en-US" sz="2000" dirty="0">
                <a:solidFill>
                  <a:schemeClr val="tx1"/>
                </a:solidFill>
              </a:rPr>
              <a:t>:</a:t>
            </a:r>
          </a:p>
          <a:p>
            <a:pPr marL="342900" indent="-342900">
              <a:buFont typeface="Arial" panose="020B0604020202020204" pitchFamily="34" charset="0"/>
              <a:buChar char="•"/>
            </a:pPr>
            <a:r>
              <a:rPr lang="en-US" sz="2000" dirty="0">
                <a:solidFill>
                  <a:schemeClr val="tx1"/>
                </a:solidFill>
              </a:rPr>
              <a:t>Inappropriate use of antidepressant agents</a:t>
            </a:r>
          </a:p>
          <a:p>
            <a:pPr marL="342900" indent="-342900">
              <a:buFont typeface="Arial" panose="020B0604020202020204" pitchFamily="34" charset="0"/>
              <a:buChar char="•"/>
            </a:pPr>
            <a:r>
              <a:rPr lang="en-US" sz="2000" dirty="0">
                <a:solidFill>
                  <a:schemeClr val="tx1"/>
                </a:solidFill>
              </a:rPr>
              <a:t>Increased acute risk of switching from depression to mania/hypomania with antidepressant use</a:t>
            </a:r>
          </a:p>
          <a:p>
            <a:pPr marL="342900" indent="-342900">
              <a:buFont typeface="Arial" panose="020B0604020202020204" pitchFamily="34" charset="0"/>
              <a:buChar char="•"/>
            </a:pPr>
            <a:r>
              <a:rPr lang="en-US" sz="2000" dirty="0">
                <a:solidFill>
                  <a:schemeClr val="tx1"/>
                </a:solidFill>
              </a:rPr>
              <a:t>Delay of proper treatment</a:t>
            </a:r>
          </a:p>
        </p:txBody>
      </p:sp>
      <p:sp>
        <p:nvSpPr>
          <p:cNvPr id="2" name="TextBox 1">
            <a:extLst>
              <a:ext uri="{FF2B5EF4-FFF2-40B4-BE49-F238E27FC236}">
                <a16:creationId xmlns:a16="http://schemas.microsoft.com/office/drawing/2014/main" id="{E8536B84-DEA1-41EF-AD27-3BB8115F6090}"/>
              </a:ext>
            </a:extLst>
          </p:cNvPr>
          <p:cNvSpPr txBox="1"/>
          <p:nvPr/>
        </p:nvSpPr>
        <p:spPr>
          <a:xfrm>
            <a:off x="2204832" y="2611301"/>
            <a:ext cx="1661651" cy="369332"/>
          </a:xfrm>
          <a:prstGeom prst="rect">
            <a:avLst/>
          </a:prstGeom>
          <a:noFill/>
        </p:spPr>
        <p:txBody>
          <a:bodyPr wrap="square" rtlCol="0">
            <a:spAutoFit/>
          </a:bodyPr>
          <a:lstStyle/>
          <a:p>
            <a:r>
              <a:rPr lang="en-US"/>
              <a:t>Misdiagnosis</a:t>
            </a:r>
          </a:p>
        </p:txBody>
      </p:sp>
      <p:sp>
        <p:nvSpPr>
          <p:cNvPr id="3" name="Footer Placeholder 2">
            <a:extLst>
              <a:ext uri="{FF2B5EF4-FFF2-40B4-BE49-F238E27FC236}">
                <a16:creationId xmlns:a16="http://schemas.microsoft.com/office/drawing/2014/main" id="{CE1EDA1E-AA42-6B41-9156-EA5A4809FCA1}"/>
              </a:ext>
            </a:extLst>
          </p:cNvPr>
          <p:cNvSpPr>
            <a:spLocks noGrp="1"/>
          </p:cNvSpPr>
          <p:nvPr>
            <p:ph type="ftr" sz="quarter" idx="3"/>
          </p:nvPr>
        </p:nvSpPr>
        <p:spPr/>
        <p:txBody>
          <a:bodyPr/>
          <a:lstStyle/>
          <a:p>
            <a:r>
              <a:rPr lang="en-US" dirty="0"/>
              <a:t>McIntyre RS et al. </a:t>
            </a:r>
            <a:r>
              <a:rPr lang="en-US" i="1" dirty="0" err="1"/>
              <a:t>Curr</a:t>
            </a:r>
            <a:r>
              <a:rPr lang="en-US" i="1" dirty="0"/>
              <a:t> Med Res </a:t>
            </a:r>
            <a:r>
              <a:rPr lang="en-US" i="1" dirty="0" err="1"/>
              <a:t>Opin</a:t>
            </a:r>
            <a:r>
              <a:rPr lang="en-US" i="1" dirty="0"/>
              <a:t> </a:t>
            </a:r>
            <a:r>
              <a:rPr lang="en-US" dirty="0"/>
              <a:t>2019;35(11):1993-2005.</a:t>
            </a:r>
          </a:p>
        </p:txBody>
      </p:sp>
    </p:spTree>
    <p:extLst>
      <p:ext uri="{BB962C8B-B14F-4D97-AF65-F5344CB8AC3E}">
        <p14:creationId xmlns:p14="http://schemas.microsoft.com/office/powerpoint/2010/main" val="23178092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Why Is an Early, Accurate Diagnosis Important to Optimize Outcome?</a:t>
            </a:r>
          </a:p>
        </p:txBody>
      </p:sp>
      <p:graphicFrame>
        <p:nvGraphicFramePr>
          <p:cNvPr id="10" name="Table 10">
            <a:extLst>
              <a:ext uri="{FF2B5EF4-FFF2-40B4-BE49-F238E27FC236}">
                <a16:creationId xmlns:a16="http://schemas.microsoft.com/office/drawing/2014/main" id="{47C011CF-C520-4EC2-8DD7-03C1EE73A4FA}"/>
              </a:ext>
            </a:extLst>
          </p:cNvPr>
          <p:cNvGraphicFramePr>
            <a:graphicFrameLocks noGrp="1"/>
          </p:cNvGraphicFramePr>
          <p:nvPr>
            <p:extLst>
              <p:ext uri="{D42A27DB-BD31-4B8C-83A1-F6EECF244321}">
                <p14:modId xmlns:p14="http://schemas.microsoft.com/office/powerpoint/2010/main" val="2237309899"/>
              </p:ext>
            </p:extLst>
          </p:nvPr>
        </p:nvGraphicFramePr>
        <p:xfrm>
          <a:off x="588580" y="1692817"/>
          <a:ext cx="11014840" cy="4367415"/>
        </p:xfrm>
        <a:graphic>
          <a:graphicData uri="http://schemas.openxmlformats.org/drawingml/2006/table">
            <a:tbl>
              <a:tblPr firstRow="1" bandRow="1">
                <a:tableStyleId>{5C22544A-7EE6-4342-B048-85BDC9FD1C3A}</a:tableStyleId>
              </a:tblPr>
              <a:tblGrid>
                <a:gridCol w="11014840">
                  <a:extLst>
                    <a:ext uri="{9D8B030D-6E8A-4147-A177-3AD203B41FA5}">
                      <a16:colId xmlns:a16="http://schemas.microsoft.com/office/drawing/2014/main" val="1441540850"/>
                    </a:ext>
                  </a:extLst>
                </a:gridCol>
              </a:tblGrid>
              <a:tr h="77886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u="none" strike="noStrike" kern="1200" cap="none" spc="0" normalizeH="0" baseline="0" noProof="0" dirty="0">
                          <a:ln>
                            <a:noFill/>
                          </a:ln>
                          <a:solidFill>
                            <a:schemeClr val="bg1"/>
                          </a:solidFill>
                          <a:effectLst/>
                          <a:uLnTx/>
                          <a:uFillTx/>
                        </a:rPr>
                        <a:t>Consequences of not identifying bipolar depression (BD) early</a:t>
                      </a:r>
                      <a:r>
                        <a:rPr kumimoji="0" lang="en-US" sz="2800" b="1" u="none" strike="noStrike" kern="1200" cap="none" spc="0" normalizeH="0" baseline="0" noProof="0" dirty="0">
                          <a:ln>
                            <a:noFill/>
                          </a:ln>
                          <a:solidFill>
                            <a:schemeClr val="bg1"/>
                          </a:solidFill>
                          <a:effectLst/>
                          <a:uLnTx/>
                          <a:uFillTx/>
                        </a:rPr>
                        <a:t>:</a:t>
                      </a:r>
                      <a:endParaRPr lang="en-US" dirty="0"/>
                    </a:p>
                  </a:txBody>
                  <a:tcPr anchor="ctr"/>
                </a:tc>
                <a:extLst>
                  <a:ext uri="{0D108BD9-81ED-4DB2-BD59-A6C34878D82A}">
                    <a16:rowId xmlns:a16="http://schemas.microsoft.com/office/drawing/2014/main" val="121949512"/>
                  </a:ext>
                </a:extLst>
              </a:tr>
              <a:tr h="512650">
                <a:tc>
                  <a:txBody>
                    <a:bodyPr/>
                    <a:lstStyle/>
                    <a:p>
                      <a:r>
                        <a:rPr lang="en-US"/>
                        <a:t>Impaired quality of life </a:t>
                      </a:r>
                    </a:p>
                  </a:txBody>
                  <a:tcPr anchor="ctr"/>
                </a:tc>
                <a:extLst>
                  <a:ext uri="{0D108BD9-81ED-4DB2-BD59-A6C34878D82A}">
                    <a16:rowId xmlns:a16="http://schemas.microsoft.com/office/drawing/2014/main" val="4228324457"/>
                  </a:ext>
                </a:extLst>
              </a:tr>
              <a:tr h="512650">
                <a:tc>
                  <a:txBody>
                    <a:bodyPr/>
                    <a:lstStyle/>
                    <a:p>
                      <a:r>
                        <a:rPr lang="en-US"/>
                        <a:t>Inaccurate and potentially harmful treatment </a:t>
                      </a:r>
                    </a:p>
                  </a:txBody>
                  <a:tcPr anchor="ctr"/>
                </a:tc>
                <a:extLst>
                  <a:ext uri="{0D108BD9-81ED-4DB2-BD59-A6C34878D82A}">
                    <a16:rowId xmlns:a16="http://schemas.microsoft.com/office/drawing/2014/main" val="4064898616"/>
                  </a:ext>
                </a:extLst>
              </a:tr>
              <a:tr h="512650">
                <a:tc>
                  <a:txBody>
                    <a:bodyPr/>
                    <a:lstStyle/>
                    <a:p>
                      <a:r>
                        <a:rPr lang="en-US"/>
                        <a:t>Increased cycling and risk of relapse</a:t>
                      </a:r>
                    </a:p>
                  </a:txBody>
                  <a:tcPr anchor="ctr"/>
                </a:tc>
                <a:extLst>
                  <a:ext uri="{0D108BD9-81ED-4DB2-BD59-A6C34878D82A}">
                    <a16:rowId xmlns:a16="http://schemas.microsoft.com/office/drawing/2014/main" val="2332746233"/>
                  </a:ext>
                </a:extLst>
              </a:tr>
              <a:tr h="512650">
                <a:tc>
                  <a:txBody>
                    <a:bodyPr/>
                    <a:lstStyle/>
                    <a:p>
                      <a:r>
                        <a:rPr lang="en-US"/>
                        <a:t>Increased risk of suicide</a:t>
                      </a:r>
                    </a:p>
                  </a:txBody>
                  <a:tcPr anchor="ctr"/>
                </a:tc>
                <a:extLst>
                  <a:ext uri="{0D108BD9-81ED-4DB2-BD59-A6C34878D82A}">
                    <a16:rowId xmlns:a16="http://schemas.microsoft.com/office/drawing/2014/main" val="2792510175"/>
                  </a:ext>
                </a:extLst>
              </a:tr>
              <a:tr h="512650">
                <a:tc>
                  <a:txBody>
                    <a:bodyPr/>
                    <a:lstStyle/>
                    <a:p>
                      <a:r>
                        <a:rPr lang="en-US"/>
                        <a:t>Increased subsequent morbidity</a:t>
                      </a:r>
                    </a:p>
                  </a:txBody>
                  <a:tcPr anchor="ctr"/>
                </a:tc>
                <a:extLst>
                  <a:ext uri="{0D108BD9-81ED-4DB2-BD59-A6C34878D82A}">
                    <a16:rowId xmlns:a16="http://schemas.microsoft.com/office/drawing/2014/main" val="23273537"/>
                  </a:ext>
                </a:extLst>
              </a:tr>
              <a:tr h="512650">
                <a:tc>
                  <a:txBody>
                    <a:bodyPr/>
                    <a:lstStyle/>
                    <a:p>
                      <a:r>
                        <a:rPr lang="en-US"/>
                        <a:t>High economic costs</a:t>
                      </a:r>
                    </a:p>
                  </a:txBody>
                  <a:tcPr anchor="ctr"/>
                </a:tc>
                <a:extLst>
                  <a:ext uri="{0D108BD9-81ED-4DB2-BD59-A6C34878D82A}">
                    <a16:rowId xmlns:a16="http://schemas.microsoft.com/office/drawing/2014/main" val="3013335324"/>
                  </a:ext>
                </a:extLst>
              </a:tr>
              <a:tr h="512650">
                <a:tc>
                  <a:txBody>
                    <a:bodyPr/>
                    <a:lstStyle/>
                    <a:p>
                      <a:r>
                        <a:rPr lang="en-US" dirty="0"/>
                        <a:t>Overall mortality rate for Bipolar Depression is over 2.5X higher than the general population </a:t>
                      </a:r>
                    </a:p>
                  </a:txBody>
                  <a:tcPr anchor="ctr"/>
                </a:tc>
                <a:extLst>
                  <a:ext uri="{0D108BD9-81ED-4DB2-BD59-A6C34878D82A}">
                    <a16:rowId xmlns:a16="http://schemas.microsoft.com/office/drawing/2014/main" val="937910513"/>
                  </a:ext>
                </a:extLst>
              </a:tr>
            </a:tbl>
          </a:graphicData>
        </a:graphic>
      </p:graphicFrame>
      <p:pic>
        <p:nvPicPr>
          <p:cNvPr id="12" name="Graphic 11" descr="Medicine outline">
            <a:extLst>
              <a:ext uri="{FF2B5EF4-FFF2-40B4-BE49-F238E27FC236}">
                <a16:creationId xmlns:a16="http://schemas.microsoft.com/office/drawing/2014/main" id="{8B979149-7082-4195-BACA-5097B304A88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93333" y="3020070"/>
            <a:ext cx="457200" cy="457200"/>
          </a:xfrm>
          <a:prstGeom prst="rect">
            <a:avLst/>
          </a:prstGeom>
        </p:spPr>
      </p:pic>
      <p:pic>
        <p:nvPicPr>
          <p:cNvPr id="16" name="Picture 15" descr="Diagram&#10;&#10;Description automatically generated">
            <a:extLst>
              <a:ext uri="{FF2B5EF4-FFF2-40B4-BE49-F238E27FC236}">
                <a16:creationId xmlns:a16="http://schemas.microsoft.com/office/drawing/2014/main" id="{3D321272-C0AB-45AF-AA36-DEDD4C60C29E}"/>
              </a:ext>
            </a:extLst>
          </p:cNvPr>
          <p:cNvPicPr>
            <a:picLocks noChangeAspect="1"/>
          </p:cNvPicPr>
          <p:nvPr/>
        </p:nvPicPr>
        <p:blipFill rotWithShape="1">
          <a:blip r:embed="rId5">
            <a:alphaModFix/>
            <a:extLst>
              <a:ext uri="{28A0092B-C50C-407E-A947-70E740481C1C}">
                <a14:useLocalDpi xmlns:a14="http://schemas.microsoft.com/office/drawing/2010/main" val="0"/>
              </a:ext>
            </a:extLst>
          </a:blip>
          <a:srcRect/>
          <a:stretch/>
        </p:blipFill>
        <p:spPr>
          <a:xfrm>
            <a:off x="10188377" y="3613580"/>
            <a:ext cx="641175" cy="271168"/>
          </a:xfrm>
          <a:prstGeom prst="rect">
            <a:avLst/>
          </a:prstGeom>
        </p:spPr>
      </p:pic>
      <p:pic>
        <p:nvPicPr>
          <p:cNvPr id="18" name="Graphic 17" descr="Skull with solid fill">
            <a:extLst>
              <a:ext uri="{FF2B5EF4-FFF2-40B4-BE49-F238E27FC236}">
                <a16:creationId xmlns:a16="http://schemas.microsoft.com/office/drawing/2014/main" id="{618F957F-F388-4582-B3ED-77B1E9908CB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304618" y="4063875"/>
            <a:ext cx="416166" cy="416166"/>
          </a:xfrm>
          <a:prstGeom prst="rect">
            <a:avLst/>
          </a:prstGeom>
        </p:spPr>
      </p:pic>
      <p:pic>
        <p:nvPicPr>
          <p:cNvPr id="20" name="Graphic 19" descr="Heart with pulse with solid fill">
            <a:extLst>
              <a:ext uri="{FF2B5EF4-FFF2-40B4-BE49-F238E27FC236}">
                <a16:creationId xmlns:a16="http://schemas.microsoft.com/office/drawing/2014/main" id="{0E270CAD-98AD-45A6-869D-A81B4D3FA4E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214470" y="4472808"/>
            <a:ext cx="596462" cy="596462"/>
          </a:xfrm>
          <a:prstGeom prst="rect">
            <a:avLst/>
          </a:prstGeom>
        </p:spPr>
      </p:pic>
      <p:pic>
        <p:nvPicPr>
          <p:cNvPr id="24" name="Graphic 23" descr="Dollar with solid fill">
            <a:extLst>
              <a:ext uri="{FF2B5EF4-FFF2-40B4-BE49-F238E27FC236}">
                <a16:creationId xmlns:a16="http://schemas.microsoft.com/office/drawing/2014/main" id="{DD1714A9-061D-49D4-B75C-9C50DEE83512}"/>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323076" y="5084900"/>
            <a:ext cx="416166" cy="416166"/>
          </a:xfrm>
          <a:prstGeom prst="rect">
            <a:avLst/>
          </a:prstGeom>
        </p:spPr>
      </p:pic>
      <p:pic>
        <p:nvPicPr>
          <p:cNvPr id="25" name="Graphic 24" descr="Dollar with solid fill">
            <a:extLst>
              <a:ext uri="{FF2B5EF4-FFF2-40B4-BE49-F238E27FC236}">
                <a16:creationId xmlns:a16="http://schemas.microsoft.com/office/drawing/2014/main" id="{ADEDBA35-D583-4C4C-9244-3E9B3C5FB70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065879" y="5080070"/>
            <a:ext cx="416166" cy="416166"/>
          </a:xfrm>
          <a:prstGeom prst="rect">
            <a:avLst/>
          </a:prstGeom>
        </p:spPr>
      </p:pic>
      <p:pic>
        <p:nvPicPr>
          <p:cNvPr id="26" name="Graphic 25" descr="Dollar with solid fill">
            <a:extLst>
              <a:ext uri="{FF2B5EF4-FFF2-40B4-BE49-F238E27FC236}">
                <a16:creationId xmlns:a16="http://schemas.microsoft.com/office/drawing/2014/main" id="{5E14DAFA-9325-48A3-B554-78D17288621F}"/>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578292" y="5080589"/>
            <a:ext cx="416166" cy="416166"/>
          </a:xfrm>
          <a:prstGeom prst="rect">
            <a:avLst/>
          </a:prstGeom>
        </p:spPr>
      </p:pic>
      <p:pic>
        <p:nvPicPr>
          <p:cNvPr id="27" name="Graphic 26" descr="Skull with solid fill">
            <a:extLst>
              <a:ext uri="{FF2B5EF4-FFF2-40B4-BE49-F238E27FC236}">
                <a16:creationId xmlns:a16="http://schemas.microsoft.com/office/drawing/2014/main" id="{2E287313-5ABF-4D98-9B3C-2E52966113C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330405" y="5594689"/>
            <a:ext cx="416166" cy="416166"/>
          </a:xfrm>
          <a:prstGeom prst="rect">
            <a:avLst/>
          </a:prstGeom>
        </p:spPr>
      </p:pic>
      <p:pic>
        <p:nvPicPr>
          <p:cNvPr id="29" name="Graphic 28" descr="Downward trend graph outline">
            <a:extLst>
              <a:ext uri="{FF2B5EF4-FFF2-40B4-BE49-F238E27FC236}">
                <a16:creationId xmlns:a16="http://schemas.microsoft.com/office/drawing/2014/main" id="{1FD9F108-C3FA-4AD9-844F-6BEFA84D1812}"/>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0189935" y="2416461"/>
            <a:ext cx="596463" cy="596463"/>
          </a:xfrm>
          <a:prstGeom prst="rect">
            <a:avLst/>
          </a:prstGeom>
        </p:spPr>
      </p:pic>
      <p:sp>
        <p:nvSpPr>
          <p:cNvPr id="7" name="Footer Placeholder 6">
            <a:extLst>
              <a:ext uri="{FF2B5EF4-FFF2-40B4-BE49-F238E27FC236}">
                <a16:creationId xmlns:a16="http://schemas.microsoft.com/office/drawing/2014/main" id="{39542B3A-0BBC-62F9-BD87-ABC8FCE4690F}"/>
              </a:ext>
            </a:extLst>
          </p:cNvPr>
          <p:cNvSpPr>
            <a:spLocks noGrp="1"/>
          </p:cNvSpPr>
          <p:nvPr>
            <p:ph type="ftr" sz="quarter" idx="3"/>
          </p:nvPr>
        </p:nvSpPr>
        <p:spPr/>
        <p:txBody>
          <a:bodyPr/>
          <a:lstStyle/>
          <a:p>
            <a:r>
              <a:rPr lang="nb-NO" dirty="0"/>
              <a:t>Conus P et al. </a:t>
            </a:r>
            <a:r>
              <a:rPr lang="nb-NO" i="1" dirty="0"/>
              <a:t>Bipolar Disord </a:t>
            </a:r>
            <a:r>
              <a:rPr lang="nb-NO" dirty="0"/>
              <a:t>2014;16(5):548-56; Lomholt LH et al. Int </a:t>
            </a:r>
            <a:r>
              <a:rPr lang="nb-NO" i="1" dirty="0"/>
              <a:t>J Bipolar Disord </a:t>
            </a:r>
            <a:r>
              <a:rPr lang="nb-NO" dirty="0"/>
              <a:t>2019;7(1):6; Youngstrom EA at al. 2008;10(1 Pt 2):194-214.</a:t>
            </a:r>
          </a:p>
        </p:txBody>
      </p:sp>
    </p:spTree>
    <p:extLst>
      <p:ext uri="{BB962C8B-B14F-4D97-AF65-F5344CB8AC3E}">
        <p14:creationId xmlns:p14="http://schemas.microsoft.com/office/powerpoint/2010/main" val="25266771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95345-B2A7-3176-2EA7-845BC6EEF17F}"/>
              </a:ext>
            </a:extLst>
          </p:cNvPr>
          <p:cNvSpPr>
            <a:spLocks noGrp="1"/>
          </p:cNvSpPr>
          <p:nvPr>
            <p:ph type="title"/>
          </p:nvPr>
        </p:nvSpPr>
        <p:spPr/>
        <p:txBody>
          <a:bodyPr/>
          <a:lstStyle/>
          <a:p>
            <a:r>
              <a:rPr lang="en-US" dirty="0"/>
              <a:t>Phenomenology of Bipolar Disorder</a:t>
            </a:r>
          </a:p>
        </p:txBody>
      </p:sp>
      <p:pic>
        <p:nvPicPr>
          <p:cNvPr id="5" name="Picture 4">
            <a:extLst>
              <a:ext uri="{FF2B5EF4-FFF2-40B4-BE49-F238E27FC236}">
                <a16:creationId xmlns:a16="http://schemas.microsoft.com/office/drawing/2014/main" id="{3DC1779E-74F6-1C7E-C32C-143BB79D9EF4}"/>
              </a:ext>
            </a:extLst>
          </p:cNvPr>
          <p:cNvPicPr>
            <a:picLocks noChangeAspect="1"/>
          </p:cNvPicPr>
          <p:nvPr/>
        </p:nvPicPr>
        <p:blipFill rotWithShape="1">
          <a:blip r:embed="rId2"/>
          <a:srcRect l="22984" t="32249" r="10846" b="18264"/>
          <a:stretch/>
        </p:blipFill>
        <p:spPr>
          <a:xfrm>
            <a:off x="624220" y="1356851"/>
            <a:ext cx="10943560" cy="4601497"/>
          </a:xfrm>
          <a:prstGeom prst="rect">
            <a:avLst/>
          </a:prstGeom>
        </p:spPr>
      </p:pic>
      <p:sp>
        <p:nvSpPr>
          <p:cNvPr id="7" name="TextBox 6">
            <a:extLst>
              <a:ext uri="{FF2B5EF4-FFF2-40B4-BE49-F238E27FC236}">
                <a16:creationId xmlns:a16="http://schemas.microsoft.com/office/drawing/2014/main" id="{55997225-1775-F5AE-16C4-9D226998D78F}"/>
              </a:ext>
            </a:extLst>
          </p:cNvPr>
          <p:cNvSpPr txBox="1"/>
          <p:nvPr/>
        </p:nvSpPr>
        <p:spPr>
          <a:xfrm>
            <a:off x="609600" y="5789071"/>
            <a:ext cx="3075394" cy="338554"/>
          </a:xfrm>
          <a:prstGeom prst="rect">
            <a:avLst/>
          </a:prstGeom>
          <a:noFill/>
        </p:spPr>
        <p:txBody>
          <a:bodyPr wrap="none" rtlCol="0">
            <a:spAutoFit/>
          </a:bodyPr>
          <a:lstStyle/>
          <a:p>
            <a:r>
              <a:rPr lang="en-US" sz="1600" dirty="0"/>
              <a:t>*unless hospitalized; </a:t>
            </a:r>
            <a:r>
              <a:rPr lang="en-US" sz="1600" dirty="0" err="1"/>
              <a:t>wk</a:t>
            </a:r>
            <a:r>
              <a:rPr lang="en-US" sz="1600" dirty="0"/>
              <a:t> = week</a:t>
            </a:r>
          </a:p>
        </p:txBody>
      </p:sp>
      <p:sp>
        <p:nvSpPr>
          <p:cNvPr id="3" name="Footer Placeholder 2">
            <a:extLst>
              <a:ext uri="{FF2B5EF4-FFF2-40B4-BE49-F238E27FC236}">
                <a16:creationId xmlns:a16="http://schemas.microsoft.com/office/drawing/2014/main" id="{AE71F55D-2FB6-4AE3-6A30-7C63EEFA0430}"/>
              </a:ext>
            </a:extLst>
          </p:cNvPr>
          <p:cNvSpPr>
            <a:spLocks noGrp="1"/>
          </p:cNvSpPr>
          <p:nvPr>
            <p:ph type="ftr" sz="quarter" idx="3"/>
          </p:nvPr>
        </p:nvSpPr>
        <p:spPr/>
        <p:txBody>
          <a:bodyPr/>
          <a:lstStyle/>
          <a:p>
            <a:r>
              <a:rPr lang="en-US" baseline="30000" dirty="0"/>
              <a:t>1</a:t>
            </a:r>
            <a:r>
              <a:rPr lang="en-US" dirty="0"/>
              <a:t> </a:t>
            </a:r>
            <a:r>
              <a:rPr lang="en-US" dirty="0" err="1"/>
              <a:t>Merikangas</a:t>
            </a:r>
            <a:r>
              <a:rPr lang="en-US" dirty="0"/>
              <a:t> et al. </a:t>
            </a:r>
            <a:r>
              <a:rPr lang="en-US" i="1" dirty="0"/>
              <a:t>Arch Gen Psychiatry </a:t>
            </a:r>
            <a:r>
              <a:rPr lang="en-US" dirty="0"/>
              <a:t>2011; 68: 241-251.; </a:t>
            </a:r>
            <a:r>
              <a:rPr lang="en-US" baseline="30000" dirty="0"/>
              <a:t>2</a:t>
            </a:r>
            <a:r>
              <a:rPr lang="en-US" dirty="0"/>
              <a:t> Keck et al. </a:t>
            </a:r>
            <a:r>
              <a:rPr lang="en-US" i="1" dirty="0" err="1"/>
              <a:t>Compr</a:t>
            </a:r>
            <a:r>
              <a:rPr lang="en-US" i="1" dirty="0"/>
              <a:t> </a:t>
            </a:r>
            <a:r>
              <a:rPr lang="en-US" i="1" dirty="0" err="1"/>
              <a:t>Psychiatr</a:t>
            </a:r>
            <a:r>
              <a:rPr lang="en-US" i="1" dirty="0"/>
              <a:t> </a:t>
            </a:r>
            <a:r>
              <a:rPr lang="en-US" dirty="0"/>
              <a:t>2003;44:263-269; </a:t>
            </a:r>
            <a:r>
              <a:rPr lang="en-US" baseline="30000" dirty="0"/>
              <a:t>3</a:t>
            </a:r>
            <a:r>
              <a:rPr lang="en-US" dirty="0"/>
              <a:t> </a:t>
            </a:r>
            <a:r>
              <a:rPr lang="en-US" dirty="0" err="1"/>
              <a:t>Altshuler</a:t>
            </a:r>
            <a:r>
              <a:rPr lang="en-US" dirty="0"/>
              <a:t> et al. </a:t>
            </a:r>
            <a:r>
              <a:rPr lang="en-US" i="1" dirty="0"/>
              <a:t>Am J Psychiatry </a:t>
            </a:r>
            <a:r>
              <a:rPr lang="en-US" dirty="0"/>
              <a:t>2010;167:708-715; </a:t>
            </a:r>
            <a:r>
              <a:rPr lang="en-US" baseline="30000" dirty="0"/>
              <a:t>4</a:t>
            </a:r>
            <a:r>
              <a:rPr lang="en-US" dirty="0"/>
              <a:t> Judd et al. </a:t>
            </a:r>
            <a:r>
              <a:rPr lang="en-US" i="1" dirty="0"/>
              <a:t>Arch Gen Psychiatry </a:t>
            </a:r>
            <a:r>
              <a:rPr lang="en-US" dirty="0"/>
              <a:t>2002; 59: 530-537; </a:t>
            </a:r>
            <a:r>
              <a:rPr lang="en-US" baseline="30000" dirty="0"/>
              <a:t>5</a:t>
            </a:r>
            <a:r>
              <a:rPr lang="en-US" dirty="0"/>
              <a:t> </a:t>
            </a:r>
            <a:r>
              <a:rPr lang="en-US" dirty="0" err="1"/>
              <a:t>Pompili</a:t>
            </a:r>
            <a:r>
              <a:rPr lang="en-US" dirty="0"/>
              <a:t> et al. </a:t>
            </a:r>
            <a:r>
              <a:rPr lang="en-US" i="1" dirty="0"/>
              <a:t>Bipolar </a:t>
            </a:r>
            <a:r>
              <a:rPr lang="en-US" i="1" dirty="0" err="1"/>
              <a:t>Disord</a:t>
            </a:r>
            <a:r>
              <a:rPr lang="en-US" i="1" dirty="0"/>
              <a:t>. </a:t>
            </a:r>
            <a:r>
              <a:rPr lang="en-US" dirty="0"/>
              <a:t>2013;15: 457-490</a:t>
            </a:r>
          </a:p>
        </p:txBody>
      </p:sp>
    </p:spTree>
    <p:extLst>
      <p:ext uri="{BB962C8B-B14F-4D97-AF65-F5344CB8AC3E}">
        <p14:creationId xmlns:p14="http://schemas.microsoft.com/office/powerpoint/2010/main" val="14174598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2A210C9D-24C8-5BDE-AE97-7B3F16D19B44}"/>
              </a:ext>
            </a:extLst>
          </p:cNvPr>
          <p:cNvGraphicFramePr>
            <a:graphicFrameLocks noGrp="1"/>
          </p:cNvGraphicFramePr>
          <p:nvPr/>
        </p:nvGraphicFramePr>
        <p:xfrm>
          <a:off x="187569" y="719666"/>
          <a:ext cx="11816862" cy="5423226"/>
        </p:xfrm>
        <a:graphic>
          <a:graphicData uri="http://schemas.openxmlformats.org/drawingml/2006/table">
            <a:tbl>
              <a:tblPr firstRow="1" bandRow="1">
                <a:tableStyleId>{5C22544A-7EE6-4342-B048-85BDC9FD1C3A}</a:tableStyleId>
              </a:tblPr>
              <a:tblGrid>
                <a:gridCol w="11816862">
                  <a:extLst>
                    <a:ext uri="{9D8B030D-6E8A-4147-A177-3AD203B41FA5}">
                      <a16:colId xmlns:a16="http://schemas.microsoft.com/office/drawing/2014/main" val="4054806915"/>
                    </a:ext>
                  </a:extLst>
                </a:gridCol>
              </a:tblGrid>
              <a:tr h="391906">
                <a:tc>
                  <a:txBody>
                    <a:bodyPr/>
                    <a:lstStyle/>
                    <a:p>
                      <a:pPr algn="ctr" fontAlgn="b"/>
                      <a:r>
                        <a:rPr lang="en-US" sz="1600" dirty="0">
                          <a:effectLst/>
                        </a:rPr>
                        <a:t>DSM-5</a:t>
                      </a:r>
                    </a:p>
                  </a:txBody>
                  <a:tcPr anchor="b"/>
                </a:tc>
                <a:extLst>
                  <a:ext uri="{0D108BD9-81ED-4DB2-BD59-A6C34878D82A}">
                    <a16:rowId xmlns:a16="http://schemas.microsoft.com/office/drawing/2014/main" val="1761091389"/>
                  </a:ext>
                </a:extLst>
              </a:tr>
              <a:tr h="322115">
                <a:tc>
                  <a:txBody>
                    <a:bodyPr/>
                    <a:lstStyle/>
                    <a:p>
                      <a:pPr algn="l" fontAlgn="t"/>
                      <a:r>
                        <a:rPr lang="en-US" sz="1400" dirty="0">
                          <a:effectLst/>
                        </a:rPr>
                        <a:t>A. Criteria have been met for at least </a:t>
                      </a:r>
                      <a:r>
                        <a:rPr lang="en-US" sz="1400" b="1" dirty="0">
                          <a:effectLst/>
                        </a:rPr>
                        <a:t>one hypomanic episode and at least one major depressive episode</a:t>
                      </a:r>
                      <a:r>
                        <a:rPr lang="en-US" sz="1400" dirty="0">
                          <a:effectLst/>
                        </a:rPr>
                        <a:t>.</a:t>
                      </a:r>
                    </a:p>
                  </a:txBody>
                  <a:tcPr/>
                </a:tc>
                <a:extLst>
                  <a:ext uri="{0D108BD9-81ED-4DB2-BD59-A6C34878D82A}">
                    <a16:rowId xmlns:a16="http://schemas.microsoft.com/office/drawing/2014/main" val="271389243"/>
                  </a:ext>
                </a:extLst>
              </a:tr>
              <a:tr h="323078">
                <a:tc>
                  <a:txBody>
                    <a:bodyPr/>
                    <a:lstStyle/>
                    <a:p>
                      <a:pPr algn="l" fontAlgn="t"/>
                      <a:r>
                        <a:rPr lang="en-US" sz="1400">
                          <a:effectLst/>
                        </a:rPr>
                        <a:t>B. There has never been a manic episode.</a:t>
                      </a:r>
                    </a:p>
                  </a:txBody>
                  <a:tcPr/>
                </a:tc>
                <a:extLst>
                  <a:ext uri="{0D108BD9-81ED-4DB2-BD59-A6C34878D82A}">
                    <a16:rowId xmlns:a16="http://schemas.microsoft.com/office/drawing/2014/main" val="3946512003"/>
                  </a:ext>
                </a:extLst>
              </a:tr>
              <a:tr h="547595">
                <a:tc>
                  <a:txBody>
                    <a:bodyPr/>
                    <a:lstStyle/>
                    <a:p>
                      <a:pPr algn="l" fontAlgn="t"/>
                      <a:r>
                        <a:rPr lang="en-US" sz="1400">
                          <a:effectLst/>
                        </a:rPr>
                        <a:t>C. The occurrence of the hypomanic episode(s) and major depressive episode(s) is not better explained by schizoaffective disorder, schizophrenia, schizophreniform disorder, delusional disorder, or other specified or unspecified schizophrenia spectrum and other psychotic disorder.</a:t>
                      </a:r>
                    </a:p>
                  </a:txBody>
                  <a:tcPr/>
                </a:tc>
                <a:extLst>
                  <a:ext uri="{0D108BD9-81ED-4DB2-BD59-A6C34878D82A}">
                    <a16:rowId xmlns:a16="http://schemas.microsoft.com/office/drawing/2014/main" val="1311831393"/>
                  </a:ext>
                </a:extLst>
              </a:tr>
              <a:tr h="547595">
                <a:tc>
                  <a:txBody>
                    <a:bodyPr/>
                    <a:lstStyle/>
                    <a:p>
                      <a:pPr algn="l" fontAlgn="t"/>
                      <a:r>
                        <a:rPr lang="en-US" sz="1400">
                          <a:effectLst/>
                        </a:rPr>
                        <a:t>D. The symptoms of depression or the unpredictability caused by frequent alternation between periods of depression and hypomania causes clinically significant distress or impairment in social, occupational, or other important areas of functioning.</a:t>
                      </a:r>
                    </a:p>
                  </a:txBody>
                  <a:tcPr/>
                </a:tc>
                <a:extLst>
                  <a:ext uri="{0D108BD9-81ED-4DB2-BD59-A6C34878D82A}">
                    <a16:rowId xmlns:a16="http://schemas.microsoft.com/office/drawing/2014/main" val="2888569423"/>
                  </a:ext>
                </a:extLst>
              </a:tr>
              <a:tr h="391906">
                <a:tc>
                  <a:txBody>
                    <a:bodyPr/>
                    <a:lstStyle/>
                    <a:p>
                      <a:pPr algn="l" fontAlgn="t">
                        <a:buFont typeface="Arial" panose="020B0604020202020204" pitchFamily="34" charset="0"/>
                        <a:buNone/>
                      </a:pPr>
                      <a:r>
                        <a:rPr lang="en-US" sz="1400" b="1" i="1">
                          <a:effectLst/>
                        </a:rPr>
                        <a:t>Specify</a:t>
                      </a:r>
                      <a:r>
                        <a:rPr lang="en-US" sz="1400" b="1">
                          <a:effectLst/>
                        </a:rPr>
                        <a:t> current or most recent episode</a:t>
                      </a:r>
                      <a:r>
                        <a:rPr lang="en-US" sz="1400">
                          <a:effectLst/>
                        </a:rPr>
                        <a:t>: Hypomanic or Depressed</a:t>
                      </a:r>
                    </a:p>
                  </a:txBody>
                  <a:tcPr/>
                </a:tc>
                <a:extLst>
                  <a:ext uri="{0D108BD9-81ED-4DB2-BD59-A6C34878D82A}">
                    <a16:rowId xmlns:a16="http://schemas.microsoft.com/office/drawing/2014/main" val="2752181731"/>
                  </a:ext>
                </a:extLst>
              </a:tr>
              <a:tr h="1224035">
                <a:tc>
                  <a:txBody>
                    <a:bodyPr/>
                    <a:lstStyle/>
                    <a:p>
                      <a:pPr algn="l" fontAlgn="t">
                        <a:buFont typeface="Arial" panose="020B0604020202020204" pitchFamily="34" charset="0"/>
                        <a:buNone/>
                      </a:pPr>
                      <a:r>
                        <a:rPr lang="en-US" sz="1400" b="1" i="1">
                          <a:effectLst/>
                        </a:rPr>
                        <a:t>Specify</a:t>
                      </a:r>
                      <a:r>
                        <a:rPr lang="en-US" sz="1400" b="1">
                          <a:effectLst/>
                        </a:rPr>
                        <a:t> course if full criteria for a mood episode are not currently met: </a:t>
                      </a:r>
                      <a:r>
                        <a:rPr lang="en-US" sz="1400">
                          <a:effectLst/>
                        </a:rPr>
                        <a:t>In partial remission</a:t>
                      </a:r>
                    </a:p>
                    <a:p>
                      <a:pPr algn="l" fontAlgn="t">
                        <a:buFont typeface="Arial" panose="020B0604020202020204" pitchFamily="34" charset="0"/>
                        <a:buChar char="•"/>
                      </a:pPr>
                      <a:r>
                        <a:rPr lang="en-US" sz="1400">
                          <a:effectLst/>
                        </a:rPr>
                        <a:t>In full remission</a:t>
                      </a:r>
                    </a:p>
                    <a:p>
                      <a:pPr algn="l" fontAlgn="t">
                        <a:buFont typeface="Arial" panose="020B0604020202020204" pitchFamily="34" charset="0"/>
                        <a:buChar char="•"/>
                      </a:pPr>
                      <a:r>
                        <a:rPr lang="en-US" sz="1400" i="1">
                          <a:effectLst/>
                        </a:rPr>
                        <a:t>Specify</a:t>
                      </a:r>
                      <a:r>
                        <a:rPr lang="en-US" sz="1400">
                          <a:effectLst/>
                        </a:rPr>
                        <a:t> severity if full criteria for a mood episode are met: Mild</a:t>
                      </a:r>
                    </a:p>
                    <a:p>
                      <a:pPr algn="l" fontAlgn="t">
                        <a:buFont typeface="Arial" panose="020B0604020202020204" pitchFamily="34" charset="0"/>
                        <a:buChar char="•"/>
                      </a:pPr>
                      <a:r>
                        <a:rPr lang="en-US" sz="1400">
                          <a:effectLst/>
                        </a:rPr>
                        <a:t>Moderate</a:t>
                      </a:r>
                    </a:p>
                    <a:p>
                      <a:pPr algn="l" fontAlgn="t">
                        <a:buFont typeface="Arial" panose="020B0604020202020204" pitchFamily="34" charset="0"/>
                        <a:buChar char="•"/>
                      </a:pPr>
                      <a:r>
                        <a:rPr lang="en-US" sz="1400">
                          <a:effectLst/>
                        </a:rPr>
                        <a:t>Severe</a:t>
                      </a:r>
                    </a:p>
                  </a:txBody>
                  <a:tcPr/>
                </a:tc>
                <a:extLst>
                  <a:ext uri="{0D108BD9-81ED-4DB2-BD59-A6C34878D82A}">
                    <a16:rowId xmlns:a16="http://schemas.microsoft.com/office/drawing/2014/main" val="411757401"/>
                  </a:ext>
                </a:extLst>
              </a:tr>
              <a:tr h="1674996">
                <a:tc>
                  <a:txBody>
                    <a:bodyPr/>
                    <a:lstStyle/>
                    <a:p>
                      <a:pPr algn="l" fontAlgn="t">
                        <a:buFont typeface="Arial" panose="020B0604020202020204" pitchFamily="34" charset="0"/>
                        <a:buNone/>
                      </a:pPr>
                      <a:r>
                        <a:rPr lang="en-US" sz="1400" b="1" i="1" dirty="0">
                          <a:effectLst/>
                        </a:rPr>
                        <a:t>Specify</a:t>
                      </a:r>
                      <a:r>
                        <a:rPr lang="en-US" sz="1400" b="1" dirty="0">
                          <a:effectLst/>
                        </a:rPr>
                        <a:t> if: </a:t>
                      </a:r>
                      <a:r>
                        <a:rPr lang="en-US" sz="1400" dirty="0">
                          <a:effectLst/>
                        </a:rPr>
                        <a:t>With anxious distress</a:t>
                      </a:r>
                    </a:p>
                    <a:p>
                      <a:pPr algn="l" fontAlgn="t">
                        <a:buFont typeface="Arial" panose="020B0604020202020204" pitchFamily="34" charset="0"/>
                        <a:buChar char="•"/>
                      </a:pPr>
                      <a:r>
                        <a:rPr lang="en-US" sz="1400" dirty="0">
                          <a:effectLst/>
                        </a:rPr>
                        <a:t>With mixed features</a:t>
                      </a:r>
                    </a:p>
                    <a:p>
                      <a:pPr algn="l" fontAlgn="t">
                        <a:buFont typeface="Arial" panose="020B0604020202020204" pitchFamily="34" charset="0"/>
                        <a:buChar char="•"/>
                      </a:pPr>
                      <a:r>
                        <a:rPr lang="en-US" sz="1400" dirty="0">
                          <a:effectLst/>
                        </a:rPr>
                        <a:t>With catatonia.</a:t>
                      </a:r>
                    </a:p>
                    <a:p>
                      <a:pPr algn="l" fontAlgn="t">
                        <a:buFont typeface="Arial" panose="020B0604020202020204" pitchFamily="34" charset="0"/>
                        <a:buChar char="•"/>
                      </a:pPr>
                      <a:r>
                        <a:rPr lang="en-US" sz="1400" dirty="0">
                          <a:effectLst/>
                        </a:rPr>
                        <a:t>With mood-congruent psychotic features</a:t>
                      </a:r>
                    </a:p>
                    <a:p>
                      <a:pPr algn="l" fontAlgn="t">
                        <a:buFont typeface="Arial" panose="020B0604020202020204" pitchFamily="34" charset="0"/>
                        <a:buChar char="•"/>
                      </a:pPr>
                      <a:r>
                        <a:rPr lang="en-US" sz="1400" dirty="0">
                          <a:effectLst/>
                        </a:rPr>
                        <a:t>With peripartum onset</a:t>
                      </a:r>
                    </a:p>
                    <a:p>
                      <a:pPr algn="l" fontAlgn="t">
                        <a:buFont typeface="Arial" panose="020B0604020202020204" pitchFamily="34" charset="0"/>
                        <a:buChar char="•"/>
                      </a:pPr>
                      <a:r>
                        <a:rPr lang="en-US" sz="1400" dirty="0">
                          <a:effectLst/>
                        </a:rPr>
                        <a:t>With seasonal pattern: Applies only to the pattern of major depressive episodes.</a:t>
                      </a:r>
                    </a:p>
                    <a:p>
                      <a:pPr algn="l" fontAlgn="t">
                        <a:buFont typeface="Arial" panose="020B0604020202020204" pitchFamily="34" charset="0"/>
                        <a:buChar char="•"/>
                      </a:pPr>
                      <a:r>
                        <a:rPr lang="en-US" sz="1400" dirty="0">
                          <a:effectLst/>
                        </a:rPr>
                        <a:t>With rapid cycling</a:t>
                      </a:r>
                    </a:p>
                  </a:txBody>
                  <a:tcPr/>
                </a:tc>
                <a:extLst>
                  <a:ext uri="{0D108BD9-81ED-4DB2-BD59-A6C34878D82A}">
                    <a16:rowId xmlns:a16="http://schemas.microsoft.com/office/drawing/2014/main" val="1013743662"/>
                  </a:ext>
                </a:extLst>
              </a:tr>
            </a:tbl>
          </a:graphicData>
        </a:graphic>
      </p:graphicFrame>
      <p:sp>
        <p:nvSpPr>
          <p:cNvPr id="2" name="Title 1">
            <a:extLst>
              <a:ext uri="{FF2B5EF4-FFF2-40B4-BE49-F238E27FC236}">
                <a16:creationId xmlns:a16="http://schemas.microsoft.com/office/drawing/2014/main" id="{DF29B540-731C-FFE3-3DF3-0A368DFD61E2}"/>
              </a:ext>
            </a:extLst>
          </p:cNvPr>
          <p:cNvSpPr>
            <a:spLocks noGrp="1"/>
          </p:cNvSpPr>
          <p:nvPr>
            <p:ph type="title"/>
          </p:nvPr>
        </p:nvSpPr>
        <p:spPr>
          <a:xfrm>
            <a:off x="609600" y="41460"/>
            <a:ext cx="10744200" cy="735108"/>
          </a:xfrm>
        </p:spPr>
        <p:txBody>
          <a:bodyPr/>
          <a:lstStyle/>
          <a:p>
            <a:r>
              <a:rPr lang="en-US" dirty="0"/>
              <a:t>Diagnostic Criteria for Bipolar II Disorder</a:t>
            </a:r>
          </a:p>
        </p:txBody>
      </p:sp>
      <p:sp>
        <p:nvSpPr>
          <p:cNvPr id="3" name="TextBox 2">
            <a:extLst>
              <a:ext uri="{FF2B5EF4-FFF2-40B4-BE49-F238E27FC236}">
                <a16:creationId xmlns:a16="http://schemas.microsoft.com/office/drawing/2014/main" id="{24876B75-D960-A383-FA9D-81439C9B9E67}"/>
              </a:ext>
            </a:extLst>
          </p:cNvPr>
          <p:cNvSpPr txBox="1"/>
          <p:nvPr/>
        </p:nvSpPr>
        <p:spPr>
          <a:xfrm>
            <a:off x="325959" y="6259453"/>
            <a:ext cx="11540082" cy="523220"/>
          </a:xfrm>
          <a:prstGeom prst="rect">
            <a:avLst/>
          </a:prstGeom>
          <a:noFill/>
        </p:spPr>
        <p:txBody>
          <a:bodyPr wrap="none" rtlCol="0">
            <a:spAutoFit/>
          </a:bodyPr>
          <a:lstStyle/>
          <a:p>
            <a:r>
              <a:rPr lang="en-US" sz="1400" b="1" i="0" u="none" strike="noStrike" dirty="0">
                <a:solidFill>
                  <a:srgbClr val="000000"/>
                </a:solidFill>
                <a:effectLst/>
                <a:latin typeface="arial" panose="020B0604020202020204" pitchFamily="34" charset="0"/>
              </a:rPr>
              <a:t>Impact of the DSM-IV to DSM-5 Changes on the National Survey on Drug Use and Health [Internet]. </a:t>
            </a:r>
            <a:r>
              <a:rPr lang="en-US" sz="1400" b="0" i="0" u="none" strike="noStrike" dirty="0">
                <a:solidFill>
                  <a:srgbClr val="000000"/>
                </a:solidFill>
                <a:effectLst/>
                <a:latin typeface="arial" panose="020B0604020202020204" pitchFamily="34" charset="0"/>
              </a:rPr>
              <a:t>Substance Abuse and Mental Health </a:t>
            </a:r>
          </a:p>
          <a:p>
            <a:r>
              <a:rPr lang="en-US" sz="1400" b="0" i="0" u="none" strike="noStrike" dirty="0">
                <a:solidFill>
                  <a:srgbClr val="000000"/>
                </a:solidFill>
                <a:effectLst/>
                <a:latin typeface="arial" panose="020B0604020202020204" pitchFamily="34" charset="0"/>
              </a:rPr>
              <a:t>Services Administration. Rockville (MD): </a:t>
            </a:r>
            <a:r>
              <a:rPr lang="en-US" sz="1400" b="0" i="0" u="none" strike="noStrike" dirty="0">
                <a:solidFill>
                  <a:srgbClr val="642A8F"/>
                </a:solidFill>
                <a:effectLst/>
                <a:latin typeface="arial" panose="020B0604020202020204" pitchFamily="34" charset="0"/>
                <a:hlinkClick r:id="rId2"/>
              </a:rPr>
              <a:t>Substance Abuse and Mental Health Services Administration (US)</a:t>
            </a:r>
            <a:r>
              <a:rPr lang="en-US" sz="1400" b="0" i="0" u="none" strike="noStrike" dirty="0">
                <a:solidFill>
                  <a:srgbClr val="000000"/>
                </a:solidFill>
                <a:effectLst/>
                <a:latin typeface="arial" panose="020B0604020202020204" pitchFamily="34" charset="0"/>
              </a:rPr>
              <a:t>; 2016 Jun.</a:t>
            </a:r>
          </a:p>
        </p:txBody>
      </p:sp>
      <p:sp>
        <p:nvSpPr>
          <p:cNvPr id="5" name="TextBox 4">
            <a:extLst>
              <a:ext uri="{FF2B5EF4-FFF2-40B4-BE49-F238E27FC236}">
                <a16:creationId xmlns:a16="http://schemas.microsoft.com/office/drawing/2014/main" id="{94478BDD-74C2-E112-7D73-96455182F294}"/>
              </a:ext>
            </a:extLst>
          </p:cNvPr>
          <p:cNvSpPr txBox="1"/>
          <p:nvPr/>
        </p:nvSpPr>
        <p:spPr>
          <a:xfrm>
            <a:off x="7202312" y="3914639"/>
            <a:ext cx="4594578" cy="2031325"/>
          </a:xfrm>
          <a:prstGeom prst="rect">
            <a:avLst/>
          </a:prstGeom>
          <a:noFill/>
          <a:ln w="107950">
            <a:solidFill>
              <a:srgbClr val="7030A0"/>
            </a:solidFill>
          </a:ln>
        </p:spPr>
        <p:txBody>
          <a:bodyPr wrap="square" rtlCol="0">
            <a:spAutoFit/>
          </a:bodyPr>
          <a:lstStyle/>
          <a:p>
            <a:pPr algn="ctr"/>
            <a:r>
              <a:rPr lang="en-US" b="1" dirty="0">
                <a:solidFill>
                  <a:srgbClr val="000000"/>
                </a:solidFill>
              </a:rPr>
              <a:t>HYPOMANIC EPISODE:</a:t>
            </a:r>
          </a:p>
          <a:p>
            <a:r>
              <a:rPr lang="en-US" b="0" i="0" u="none" strike="noStrike" dirty="0">
                <a:solidFill>
                  <a:srgbClr val="000000"/>
                </a:solidFill>
                <a:effectLst/>
              </a:rPr>
              <a:t>A distinct period of abnormally and persistently elevated, expansive, or irritable mood and abnormally and persistently increased activity or energy, lasting </a:t>
            </a:r>
            <a:r>
              <a:rPr lang="en-US" b="1" i="0" u="none" strike="noStrike" dirty="0">
                <a:solidFill>
                  <a:srgbClr val="000000"/>
                </a:solidFill>
                <a:effectLst/>
              </a:rPr>
              <a:t>at least 4 consecutive days and present most of the day, nearly every day.</a:t>
            </a:r>
            <a:endParaRPr lang="en-US" b="1" dirty="0"/>
          </a:p>
        </p:txBody>
      </p:sp>
    </p:spTree>
    <p:extLst>
      <p:ext uri="{BB962C8B-B14F-4D97-AF65-F5344CB8AC3E}">
        <p14:creationId xmlns:p14="http://schemas.microsoft.com/office/powerpoint/2010/main" val="26449570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D7274-9211-4852-A890-1AE5FE14809B}"/>
              </a:ext>
            </a:extLst>
          </p:cNvPr>
          <p:cNvSpPr>
            <a:spLocks noGrp="1"/>
          </p:cNvSpPr>
          <p:nvPr>
            <p:ph type="title"/>
          </p:nvPr>
        </p:nvSpPr>
        <p:spPr/>
        <p:txBody>
          <a:bodyPr/>
          <a:lstStyle/>
          <a:p>
            <a:r>
              <a:rPr lang="en-US"/>
              <a:t>Is It Bipolar Depression?</a:t>
            </a:r>
          </a:p>
        </p:txBody>
      </p:sp>
      <p:sp>
        <p:nvSpPr>
          <p:cNvPr id="3" name="Text Placeholder 2">
            <a:extLst>
              <a:ext uri="{FF2B5EF4-FFF2-40B4-BE49-F238E27FC236}">
                <a16:creationId xmlns:a16="http://schemas.microsoft.com/office/drawing/2014/main" id="{F1F01936-AE41-454B-9F87-EEAB867A6CA6}"/>
              </a:ext>
            </a:extLst>
          </p:cNvPr>
          <p:cNvSpPr>
            <a:spLocks noGrp="1"/>
          </p:cNvSpPr>
          <p:nvPr>
            <p:ph idx="1"/>
          </p:nvPr>
        </p:nvSpPr>
        <p:spPr>
          <a:xfrm>
            <a:off x="609600" y="1263415"/>
            <a:ext cx="10744200" cy="1615253"/>
          </a:xfrm>
        </p:spPr>
        <p:txBody>
          <a:bodyPr>
            <a:normAutofit/>
          </a:bodyPr>
          <a:lstStyle/>
          <a:p>
            <a:r>
              <a:rPr lang="en-US" sz="2000" dirty="0"/>
              <a:t>Patients with bipolar depression (BD) typically seek help during depressive, not manic, episodes (mixed features may be present)</a:t>
            </a:r>
          </a:p>
          <a:p>
            <a:r>
              <a:rPr lang="en-US" sz="2000" dirty="0"/>
              <a:t>Clinicians will first be confronted with differentiating between unipolar and bipolar depression</a:t>
            </a:r>
          </a:p>
        </p:txBody>
      </p:sp>
      <p:graphicFrame>
        <p:nvGraphicFramePr>
          <p:cNvPr id="10" name="Diagram 9">
            <a:extLst>
              <a:ext uri="{FF2B5EF4-FFF2-40B4-BE49-F238E27FC236}">
                <a16:creationId xmlns:a16="http://schemas.microsoft.com/office/drawing/2014/main" id="{CE8F1D70-30E2-4562-99C6-DCEB0105C86D}"/>
              </a:ext>
            </a:extLst>
          </p:cNvPr>
          <p:cNvGraphicFramePr/>
          <p:nvPr>
            <p:extLst>
              <p:ext uri="{D42A27DB-BD31-4B8C-83A1-F6EECF244321}">
                <p14:modId xmlns:p14="http://schemas.microsoft.com/office/powerpoint/2010/main" val="1372235509"/>
              </p:ext>
            </p:extLst>
          </p:nvPr>
        </p:nvGraphicFramePr>
        <p:xfrm>
          <a:off x="2229555" y="1886191"/>
          <a:ext cx="7732889" cy="47405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7" name="Graphic 16" descr="Questions">
            <a:extLst>
              <a:ext uri="{FF2B5EF4-FFF2-40B4-BE49-F238E27FC236}">
                <a16:creationId xmlns:a16="http://schemas.microsoft.com/office/drawing/2014/main" id="{2C326AA0-BF7A-4CE3-A944-0ED023DB863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912783" y="4388322"/>
            <a:ext cx="2232837" cy="2232837"/>
          </a:xfrm>
          <a:prstGeom prst="rect">
            <a:avLst/>
          </a:prstGeom>
          <a:effectLst>
            <a:glow rad="63500">
              <a:schemeClr val="accent1">
                <a:satMod val="175000"/>
                <a:alpha val="40000"/>
              </a:schemeClr>
            </a:glow>
          </a:effectLst>
        </p:spPr>
      </p:pic>
      <p:sp>
        <p:nvSpPr>
          <p:cNvPr id="6" name="Footer Placeholder 5">
            <a:extLst>
              <a:ext uri="{FF2B5EF4-FFF2-40B4-BE49-F238E27FC236}">
                <a16:creationId xmlns:a16="http://schemas.microsoft.com/office/drawing/2014/main" id="{429452C0-8E6F-F79C-11C6-5F294C431229}"/>
              </a:ext>
            </a:extLst>
          </p:cNvPr>
          <p:cNvSpPr>
            <a:spLocks noGrp="1"/>
          </p:cNvSpPr>
          <p:nvPr>
            <p:ph type="ftr" sz="quarter" idx="3"/>
          </p:nvPr>
        </p:nvSpPr>
        <p:spPr/>
        <p:txBody>
          <a:bodyPr/>
          <a:lstStyle/>
          <a:p>
            <a:r>
              <a:rPr lang="es-ES" dirty="0"/>
              <a:t>Bobo </a:t>
            </a:r>
            <a:r>
              <a:rPr lang="es-ES" dirty="0" err="1"/>
              <a:t>WV</a:t>
            </a:r>
            <a:r>
              <a:rPr lang="es-ES" dirty="0"/>
              <a:t>. </a:t>
            </a:r>
            <a:r>
              <a:rPr lang="es-ES" i="1" dirty="0"/>
              <a:t>Mayo Clin </a:t>
            </a:r>
            <a:r>
              <a:rPr lang="es-ES" i="1" dirty="0" err="1"/>
              <a:t>Proc</a:t>
            </a:r>
            <a:r>
              <a:rPr lang="es-ES" i="1" dirty="0"/>
              <a:t> </a:t>
            </a:r>
            <a:r>
              <a:rPr lang="es-ES" dirty="0"/>
              <a:t>2017;92(10):1532-51.</a:t>
            </a:r>
          </a:p>
        </p:txBody>
      </p:sp>
    </p:spTree>
    <p:extLst>
      <p:ext uri="{BB962C8B-B14F-4D97-AF65-F5344CB8AC3E}">
        <p14:creationId xmlns:p14="http://schemas.microsoft.com/office/powerpoint/2010/main" val="42799579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a:extLst>
              <a:ext uri="{FF2B5EF4-FFF2-40B4-BE49-F238E27FC236}">
                <a16:creationId xmlns:a16="http://schemas.microsoft.com/office/drawing/2014/main" id="{FF9A8412-7B8C-4801-8473-A3EA4873AB72}"/>
              </a:ext>
            </a:extLst>
          </p:cNvPr>
          <p:cNvSpPr>
            <a:spLocks noGrp="1"/>
          </p:cNvSpPr>
          <p:nvPr>
            <p:ph type="title"/>
          </p:nvPr>
        </p:nvSpPr>
        <p:spPr/>
        <p:txBody>
          <a:bodyPr/>
          <a:lstStyle/>
          <a:p>
            <a:r>
              <a:rPr lang="en-US" dirty="0"/>
              <a:t>Symptoms With Potential Diagnostic Utility in Bipolar and Unipolar Depression: A Probabilistic Approach</a:t>
            </a:r>
          </a:p>
        </p:txBody>
      </p:sp>
      <p:sp>
        <p:nvSpPr>
          <p:cNvPr id="27" name="Freeform 10">
            <a:extLst>
              <a:ext uri="{FF2B5EF4-FFF2-40B4-BE49-F238E27FC236}">
                <a16:creationId xmlns:a16="http://schemas.microsoft.com/office/drawing/2014/main" id="{30FD869C-AA5B-45CB-9954-AE2A3A927CFA}"/>
              </a:ext>
            </a:extLst>
          </p:cNvPr>
          <p:cNvSpPr/>
          <p:nvPr/>
        </p:nvSpPr>
        <p:spPr>
          <a:xfrm>
            <a:off x="2104717" y="1393273"/>
            <a:ext cx="1756835" cy="2726240"/>
          </a:xfrm>
          <a:prstGeom prst="roundRect">
            <a:avLst/>
          </a:prstGeom>
          <a:solidFill>
            <a:schemeClr val="accent6">
              <a:lumMod val="50000"/>
            </a:schemeClr>
          </a:solidFill>
          <a:ln>
            <a:noFill/>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none" lIns="473138" tIns="480717" rIns="78232" bIns="78232" numCol="1" spcCol="1270" anchor="ctr" anchorCtr="0">
            <a:noAutofit/>
          </a:bodyPr>
          <a:lstStyle/>
          <a:p>
            <a:pPr marL="0" marR="0" lvl="0" indent="0" algn="r" defTabSz="466725" rtl="0" eaLnBrk="1" fontAlgn="auto" latinLnBrk="0" hangingPunct="1">
              <a:lnSpc>
                <a:spcPct val="9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Bipolar</a:t>
            </a:r>
            <a:br>
              <a:rPr kumimoji="0" lang="en-US" sz="2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br>
            <a:r>
              <a:rPr kumimoji="0" lang="en-US" sz="2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Depression</a:t>
            </a:r>
          </a:p>
          <a:p>
            <a:pPr marL="0" marR="0" lvl="0" indent="0" algn="r" defTabSz="466725" rtl="0" eaLnBrk="1" fontAlgn="auto" latinLnBrk="0" hangingPunct="1">
              <a:lnSpc>
                <a:spcPct val="9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28" name="Freeform 10">
            <a:extLst>
              <a:ext uri="{FF2B5EF4-FFF2-40B4-BE49-F238E27FC236}">
                <a16:creationId xmlns:a16="http://schemas.microsoft.com/office/drawing/2014/main" id="{60C0F3DB-EE46-4068-AEF5-4DE202649CD4}"/>
              </a:ext>
            </a:extLst>
          </p:cNvPr>
          <p:cNvSpPr/>
          <p:nvPr/>
        </p:nvSpPr>
        <p:spPr>
          <a:xfrm>
            <a:off x="2104717" y="4178474"/>
            <a:ext cx="1756835" cy="2209137"/>
          </a:xfrm>
          <a:prstGeom prst="roundRect">
            <a:avLst/>
          </a:prstGeom>
          <a:solidFill>
            <a:schemeClr val="accent5">
              <a:lumMod val="50000"/>
            </a:schemeClr>
          </a:solidFill>
          <a:ln>
            <a:noFill/>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none" lIns="473138" tIns="480717" rIns="78232" bIns="78232" numCol="1" spcCol="1270" anchor="ctr" anchorCtr="0">
            <a:noAutofit/>
          </a:bodyPr>
          <a:lstStyle/>
          <a:p>
            <a:pPr marL="0" marR="0" lvl="0" indent="0" algn="r" defTabSz="466725" rtl="0" eaLnBrk="1" fontAlgn="auto" latinLnBrk="0" hangingPunct="1">
              <a:lnSpc>
                <a:spcPct val="9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Unipolar</a:t>
            </a:r>
            <a:br>
              <a:rPr kumimoji="0" lang="en-US" sz="2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br>
            <a:r>
              <a:rPr kumimoji="0" lang="en-US" sz="2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Depression</a:t>
            </a:r>
          </a:p>
          <a:p>
            <a:pPr marL="0" marR="0" lvl="0" indent="0" algn="r" defTabSz="466725" rtl="0" eaLnBrk="1" fontAlgn="auto" latinLnBrk="0" hangingPunct="1">
              <a:lnSpc>
                <a:spcPct val="9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mn-cs"/>
            </a:endParaRPr>
          </a:p>
          <a:p>
            <a:pPr marL="0" marR="0" lvl="0" indent="0" algn="r" defTabSz="466725" rtl="0" eaLnBrk="1" fontAlgn="auto" latinLnBrk="0" hangingPunct="1">
              <a:lnSpc>
                <a:spcPct val="9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258E9311-C492-0DD5-C629-5244653C5ECC}"/>
              </a:ext>
            </a:extLst>
          </p:cNvPr>
          <p:cNvSpPr>
            <a:spLocks noGrp="1"/>
          </p:cNvSpPr>
          <p:nvPr>
            <p:ph type="ftr" sz="quarter" idx="3"/>
          </p:nvPr>
        </p:nvSpPr>
        <p:spPr/>
        <p:txBody>
          <a:bodyPr/>
          <a:lstStyle/>
          <a:p>
            <a:r>
              <a:rPr lang="en-US" dirty="0"/>
              <a:t>McIntyre RS, Calabrese JR. </a:t>
            </a:r>
            <a:r>
              <a:rPr lang="en-US" i="1" dirty="0" err="1"/>
              <a:t>Curr</a:t>
            </a:r>
            <a:r>
              <a:rPr lang="en-US" i="1" dirty="0"/>
              <a:t> Med Res </a:t>
            </a:r>
            <a:r>
              <a:rPr lang="en-US" i="1" dirty="0" err="1"/>
              <a:t>Opin</a:t>
            </a:r>
            <a:r>
              <a:rPr lang="en-US" i="1" dirty="0"/>
              <a:t> </a:t>
            </a:r>
            <a:r>
              <a:rPr lang="en-US" dirty="0"/>
              <a:t>2019;5:1-13; McIntyre RS et al. </a:t>
            </a:r>
            <a:r>
              <a:rPr lang="en-US" i="1" dirty="0"/>
              <a:t>Lancet </a:t>
            </a:r>
            <a:r>
              <a:rPr lang="en-US" dirty="0"/>
              <a:t>2020: S0140-6736(20)31544-0.</a:t>
            </a:r>
          </a:p>
        </p:txBody>
      </p:sp>
    </p:spTree>
    <p:extLst>
      <p:ext uri="{BB962C8B-B14F-4D97-AF65-F5344CB8AC3E}">
        <p14:creationId xmlns:p14="http://schemas.microsoft.com/office/powerpoint/2010/main" val="46985345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Neurology2023">
  <a:themeElements>
    <a:clrScheme name="NeuroPsych23">
      <a:dk1>
        <a:srgbClr val="3F3F3F"/>
      </a:dk1>
      <a:lt1>
        <a:srgbClr val="FFFFFF"/>
      </a:lt1>
      <a:dk2>
        <a:srgbClr val="5E5E5E"/>
      </a:dk2>
      <a:lt2>
        <a:srgbClr val="FFFFFF"/>
      </a:lt2>
      <a:accent1>
        <a:srgbClr val="2B407E"/>
      </a:accent1>
      <a:accent2>
        <a:srgbClr val="A84657"/>
      </a:accent2>
      <a:accent3>
        <a:srgbClr val="98E9ED"/>
      </a:accent3>
      <a:accent4>
        <a:srgbClr val="8589A7"/>
      </a:accent4>
      <a:accent5>
        <a:srgbClr val="642C50"/>
      </a:accent5>
      <a:accent6>
        <a:srgbClr val="1D224C"/>
      </a:accent6>
      <a:hlink>
        <a:srgbClr val="3500FF"/>
      </a:hlink>
      <a:folHlink>
        <a:srgbClr val="9C266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urology2023" id="{6B2DFC96-7B20-6A45-8521-B7802BE8BE55}" vid="{48BB2579-8D5B-E643-8D3E-498541DF600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Sunovion CINP 2018">
    <a:dk1>
      <a:srgbClr val="44546A"/>
    </a:dk1>
    <a:lt1>
      <a:srgbClr val="FFFFFF"/>
    </a:lt1>
    <a:dk2>
      <a:srgbClr val="0C4DA2"/>
    </a:dk2>
    <a:lt2>
      <a:srgbClr val="D0D0CE"/>
    </a:lt2>
    <a:accent1>
      <a:srgbClr val="008059"/>
    </a:accent1>
    <a:accent2>
      <a:srgbClr val="8DC63F"/>
    </a:accent2>
    <a:accent3>
      <a:srgbClr val="00AEEF"/>
    </a:accent3>
    <a:accent4>
      <a:srgbClr val="F58220"/>
    </a:accent4>
    <a:accent5>
      <a:srgbClr val="FFCB08"/>
    </a:accent5>
    <a:accent6>
      <a:srgbClr val="007DC6"/>
    </a:accent6>
    <a:hlink>
      <a:srgbClr val="007DC6"/>
    </a:hlink>
    <a:folHlink>
      <a:srgbClr val="7BAFD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Neurology2023</Template>
  <TotalTime>0</TotalTime>
  <Words>1732</Words>
  <Application>Microsoft Office PowerPoint</Application>
  <PresentationFormat>Widescreen</PresentationFormat>
  <Paragraphs>167</Paragraphs>
  <Slides>15</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ＭＳ Ｐゴシック</vt:lpstr>
      <vt:lpstr>Arial</vt:lpstr>
      <vt:lpstr>Arial</vt:lpstr>
      <vt:lpstr>Calibri</vt:lpstr>
      <vt:lpstr>Neurology2023</vt:lpstr>
      <vt:lpstr>Bipolar 1 and 2 Depression:   Distilling the Critical Differences</vt:lpstr>
      <vt:lpstr>Disclaimer</vt:lpstr>
      <vt:lpstr>Misdiagnoses and Underdiagnoses Are Common Among Patients With Bipolar Disorder</vt:lpstr>
      <vt:lpstr>Factors That Contribute to Misdiagnosis </vt:lpstr>
      <vt:lpstr>Why Is an Early, Accurate Diagnosis Important to Optimize Outcome?</vt:lpstr>
      <vt:lpstr>Phenomenology of Bipolar Disorder</vt:lpstr>
      <vt:lpstr>Diagnostic Criteria for Bipolar II Disorder</vt:lpstr>
      <vt:lpstr>Is It Bipolar Depression?</vt:lpstr>
      <vt:lpstr>Symptoms With Potential Diagnostic Utility in Bipolar and Unipolar Depression: A Probabilistic Approach</vt:lpstr>
      <vt:lpstr>Symptoms With Potential Diagnostic Utility in Bipolar and Unipolar Depression: A Probabilistic Approach</vt:lpstr>
      <vt:lpstr>Symptoms With Potential Diagnostic Utility in Bipolar and Unipolar Depression: A Probabilistic Approach</vt:lpstr>
      <vt:lpstr>Diagnostic Criteria for Major Depressive Disorder</vt:lpstr>
      <vt:lpstr>Can Unipolar Depression Convert to Bipolar Depression? </vt:lpstr>
      <vt:lpstr>The “Five A’s” Increase Suspicion of Mixed Features</vt:lpstr>
      <vt:lpstr>Conclusions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2023-03-16T14:47:06Z</dcterms:created>
  <dcterms:modified xsi:type="dcterms:W3CDTF">2023-03-16T14:47:15Z</dcterms:modified>
</cp:coreProperties>
</file>