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3561" r:id="rId2"/>
    <p:sldId id="256" r:id="rId3"/>
    <p:sldId id="3562" r:id="rId4"/>
    <p:sldId id="3571" r:id="rId5"/>
    <p:sldId id="3572" r:id="rId6"/>
    <p:sldId id="3565" r:id="rId7"/>
    <p:sldId id="3567" r:id="rId8"/>
    <p:sldId id="358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ECF6F-99C5-174B-BF94-65B2A9AA533C}" v="1" dt="2023-04-18T17:05:51.5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2381"/>
  </p:normalViewPr>
  <p:slideViewPr>
    <p:cSldViewPr snapToGrid="0">
      <p:cViewPr varScale="1">
        <p:scale>
          <a:sx n="113" d="100"/>
          <a:sy n="113" d="100"/>
        </p:scale>
        <p:origin x="9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iah Diethorn" userId="73d8bc5b-fbef-4079-9a43-86314fc099eb" providerId="ADAL" clId="{B34ECF6F-99C5-174B-BF94-65B2A9AA533C}"/>
    <pc:docChg chg="modSld">
      <pc:chgData name="Moriah Diethorn" userId="73d8bc5b-fbef-4079-9a43-86314fc099eb" providerId="ADAL" clId="{B34ECF6F-99C5-174B-BF94-65B2A9AA533C}" dt="2023-04-18T17:05:51.587" v="0" actId="18331"/>
      <pc:docMkLst>
        <pc:docMk/>
      </pc:docMkLst>
      <pc:sldChg chg="modSp">
        <pc:chgData name="Moriah Diethorn" userId="73d8bc5b-fbef-4079-9a43-86314fc099eb" providerId="ADAL" clId="{B34ECF6F-99C5-174B-BF94-65B2A9AA533C}" dt="2023-04-18T17:05:51.587" v="0" actId="18331"/>
        <pc:sldMkLst>
          <pc:docMk/>
          <pc:sldMk cId="3121895923" sldId="3586"/>
        </pc:sldMkLst>
        <pc:picChg chg="mod">
          <ac:chgData name="Moriah Diethorn" userId="73d8bc5b-fbef-4079-9a43-86314fc099eb" providerId="ADAL" clId="{B34ECF6F-99C5-174B-BF94-65B2A9AA533C}" dt="2023-04-18T17:05:51.587" v="0" actId="18331"/>
          <ac:picMkLst>
            <pc:docMk/>
            <pc:sldMk cId="3121895923" sldId="3586"/>
            <ac:picMk id="19" creationId="{D9B285E2-7B8E-79B9-9CE4-9FD015BC452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32E293-9F80-174C-8CDB-7BFAF0C6C221}" type="datetimeFigureOut">
              <a:rPr lang="en-US" smtClean="0"/>
              <a:t>4/19/23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C0110-3A8C-AD4B-9936-2537D03D3D0F}" type="slidenum">
              <a:rPr lang="en-US" smtClean="0"/>
              <a:t>‹#›</a:t>
            </a:fld>
            <a:endParaRPr lang="en-US"/>
          </a:p>
        </p:txBody>
      </p:sp>
    </p:spTree>
    <p:extLst>
      <p:ext uri="{BB962C8B-B14F-4D97-AF65-F5344CB8AC3E}">
        <p14:creationId xmlns:p14="http://schemas.microsoft.com/office/powerpoint/2010/main" val="3152419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Google Shape;1067;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8" name="Google Shape;1068;p4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0" dirty="0"/>
          </a:p>
        </p:txBody>
      </p:sp>
      <p:sp>
        <p:nvSpPr>
          <p:cNvPr id="1069" name="Google Shape;1069;p4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945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7A56E4-8768-4A60-91B6-47F7A7DC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9189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10" name="Picture 9">
            <a:extLst>
              <a:ext uri="{FF2B5EF4-FFF2-40B4-BE49-F238E27FC236}">
                <a16:creationId xmlns:a16="http://schemas.microsoft.com/office/drawing/2014/main" id="{A2CBCC96-7F53-47A8-819C-06BF1F5BC02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4068"/>
            <a:ext cx="12192000" cy="975360"/>
          </a:xfrm>
          <a:prstGeom prst="rect">
            <a:avLst/>
          </a:prstGeom>
        </p:spPr>
      </p:pic>
      <p:pic>
        <p:nvPicPr>
          <p:cNvPr id="7" name="Picture 6">
            <a:extLst>
              <a:ext uri="{FF2B5EF4-FFF2-40B4-BE49-F238E27FC236}">
                <a16:creationId xmlns:a16="http://schemas.microsoft.com/office/drawing/2014/main" id="{0F9A7412-C164-4F10-8EE9-1912867E6331}"/>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73494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5773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2933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47886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5_Facul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274771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ontent A">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ED2CE79-7E53-C546-3DE0-B4ADCB62898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3429000"/>
            <a:ext cx="6132687" cy="3449637"/>
          </a:xfrm>
          <a:prstGeom prst="rect">
            <a:avLst/>
          </a:prstGeom>
          <a:effectLst>
            <a:innerShdw blurRad="546280" dist="213599" dir="18900000">
              <a:prstClr val="black">
                <a:alpha val="50000"/>
              </a:prstClr>
            </a:innerShdw>
          </a:effectLst>
        </p:spPr>
      </p:pic>
      <p:sp>
        <p:nvSpPr>
          <p:cNvPr id="3" name="Title Placeholder 1">
            <a:extLst>
              <a:ext uri="{FF2B5EF4-FFF2-40B4-BE49-F238E27FC236}">
                <a16:creationId xmlns:a16="http://schemas.microsoft.com/office/drawing/2014/main" id="{134B273A-46DF-AB73-CB72-D60AC5A6B553}"/>
              </a:ext>
            </a:extLst>
          </p:cNvPr>
          <p:cNvSpPr>
            <a:spLocks noGrp="1"/>
          </p:cNvSpPr>
          <p:nvPr>
            <p:ph type="title" hasCustomPrompt="1"/>
          </p:nvPr>
        </p:nvSpPr>
        <p:spPr>
          <a:xfrm>
            <a:off x="649356" y="36576"/>
            <a:ext cx="10760766" cy="996564"/>
          </a:xfrm>
          <a:prstGeom prst="rect">
            <a:avLst/>
          </a:prstGeom>
        </p:spPr>
        <p:txBody>
          <a:bodyPr vert="horz" lIns="91440" tIns="45720" rIns="91440" bIns="45720" rtlCol="0" anchor="b">
            <a:normAutofit/>
          </a:bodyPr>
          <a:lstStyle>
            <a:lvl1pPr>
              <a:defRPr>
                <a:gradFill>
                  <a:gsLst>
                    <a:gs pos="0">
                      <a:schemeClr val="tx2"/>
                    </a:gs>
                    <a:gs pos="100000">
                      <a:schemeClr val="bg2"/>
                    </a:gs>
                  </a:gsLst>
                  <a:lin ang="12000000" scaled="0"/>
                </a:gradFill>
              </a:defRPr>
            </a:lvl1pPr>
          </a:lstStyle>
          <a:p>
            <a:r>
              <a:rPr lang="en-US" dirty="0"/>
              <a:t>CLICK TO EDIT MASTER TITLE STYLE</a:t>
            </a:r>
          </a:p>
        </p:txBody>
      </p:sp>
      <p:sp>
        <p:nvSpPr>
          <p:cNvPr id="13" name="Content Placeholder 12">
            <a:extLst>
              <a:ext uri="{FF2B5EF4-FFF2-40B4-BE49-F238E27FC236}">
                <a16:creationId xmlns:a16="http://schemas.microsoft.com/office/drawing/2014/main" id="{1D23C3C5-B295-8352-9AC1-5EEF8DB691C9}"/>
              </a:ext>
            </a:extLst>
          </p:cNvPr>
          <p:cNvSpPr>
            <a:spLocks noGrp="1"/>
          </p:cNvSpPr>
          <p:nvPr>
            <p:ph sz="quarter" idx="10"/>
          </p:nvPr>
        </p:nvSpPr>
        <p:spPr>
          <a:xfrm>
            <a:off x="649354" y="1850771"/>
            <a:ext cx="10760766" cy="395080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4">
            <a:extLst>
              <a:ext uri="{FF2B5EF4-FFF2-40B4-BE49-F238E27FC236}">
                <a16:creationId xmlns:a16="http://schemas.microsoft.com/office/drawing/2014/main" id="{C6AFB506-F873-8FB8-EE4F-04593BFE0AEC}"/>
              </a:ext>
            </a:extLst>
          </p:cNvPr>
          <p:cNvSpPr>
            <a:spLocks noGrp="1"/>
          </p:cNvSpPr>
          <p:nvPr>
            <p:ph sz="quarter" idx="11"/>
          </p:nvPr>
        </p:nvSpPr>
        <p:spPr>
          <a:xfrm>
            <a:off x="649288" y="1085292"/>
            <a:ext cx="10760075" cy="595312"/>
          </a:xfrm>
        </p:spPr>
        <p:txBody>
          <a:bodyPr anchor="b"/>
          <a:lstStyle>
            <a:lvl1pPr marL="0" indent="0">
              <a:buNone/>
              <a:defRPr b="1">
                <a:solidFill>
                  <a:schemeClr val="tx1">
                    <a:lumMod val="50000"/>
                    <a:lumOff val="50000"/>
                  </a:schemeClr>
                </a:solidFill>
              </a:defRPr>
            </a:lvl1pPr>
            <a:lvl2pPr marL="457200" indent="0">
              <a:buNone/>
              <a:defRPr b="1">
                <a:solidFill>
                  <a:schemeClr val="bg2"/>
                </a:solidFill>
              </a:defRPr>
            </a:lvl2pPr>
            <a:lvl3pPr marL="914400" indent="0">
              <a:buNone/>
              <a:defRPr b="1">
                <a:solidFill>
                  <a:schemeClr val="bg2"/>
                </a:solidFill>
              </a:defRPr>
            </a:lvl3pPr>
            <a:lvl4pPr marL="1371600" indent="0">
              <a:buNone/>
              <a:defRPr b="1">
                <a:solidFill>
                  <a:schemeClr val="bg2"/>
                </a:solidFill>
              </a:defRPr>
            </a:lvl4pPr>
            <a:lvl5pPr marL="1828800" indent="0">
              <a:buNone/>
              <a:defRPr b="1">
                <a:solidFill>
                  <a:schemeClr val="bg2"/>
                </a:solidFill>
              </a:defRPr>
            </a:lvl5pPr>
          </a:lstStyle>
          <a:p>
            <a:pPr lvl="0"/>
            <a:r>
              <a:rPr lang="en-US" dirty="0"/>
              <a:t>Click to edit Master text styles</a:t>
            </a:r>
          </a:p>
        </p:txBody>
      </p:sp>
      <p:sp>
        <p:nvSpPr>
          <p:cNvPr id="19" name="TextBox 18">
            <a:extLst>
              <a:ext uri="{FF2B5EF4-FFF2-40B4-BE49-F238E27FC236}">
                <a16:creationId xmlns:a16="http://schemas.microsoft.com/office/drawing/2014/main" id="{4145A3D1-CAFC-DF9B-7A35-08F954DECEF4}"/>
              </a:ext>
            </a:extLst>
          </p:cNvPr>
          <p:cNvSpPr txBox="1"/>
          <p:nvPr userDrawn="1"/>
        </p:nvSpPr>
        <p:spPr>
          <a:xfrm>
            <a:off x="3944112" y="6596390"/>
            <a:ext cx="4834128"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lumMod val="50000"/>
                    <a:lumOff val="50000"/>
                  </a:schemeClr>
                </a:solidFill>
              </a:rPr>
              <a:t>Confidential. For Internal Use Only. </a:t>
            </a:r>
          </a:p>
        </p:txBody>
      </p:sp>
    </p:spTree>
    <p:extLst>
      <p:ext uri="{BB962C8B-B14F-4D97-AF65-F5344CB8AC3E}">
        <p14:creationId xmlns:p14="http://schemas.microsoft.com/office/powerpoint/2010/main" val="1123781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2ECD10-883B-4241-86FB-3A11C6610E2D}"/>
              </a:ext>
            </a:extLst>
          </p:cNvPr>
          <p:cNvSpPr/>
          <p:nvPr userDrawn="1"/>
        </p:nvSpPr>
        <p:spPr>
          <a:xfrm>
            <a:off x="407494" y="1"/>
            <a:ext cx="11784505" cy="842181"/>
          </a:xfrm>
          <a:prstGeom prst="rect">
            <a:avLst/>
          </a:prstGeom>
          <a:solidFill>
            <a:srgbClr val="F1E0C1">
              <a:alpha val="7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8" name="Picture 7" descr="HMS_Affiliate_NEW_8.png">
            <a:extLst>
              <a:ext uri="{FF2B5EF4-FFF2-40B4-BE49-F238E27FC236}">
                <a16:creationId xmlns:a16="http://schemas.microsoft.com/office/drawing/2014/main" id="{93535306-AB4C-9C40-978F-7927D490B4B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66824" y="244122"/>
            <a:ext cx="2752848" cy="357956"/>
          </a:xfrm>
          <a:prstGeom prst="rect">
            <a:avLst/>
          </a:prstGeom>
        </p:spPr>
      </p:pic>
      <p:sp>
        <p:nvSpPr>
          <p:cNvPr id="9" name="Rectangle 8">
            <a:extLst>
              <a:ext uri="{FF2B5EF4-FFF2-40B4-BE49-F238E27FC236}">
                <a16:creationId xmlns:a16="http://schemas.microsoft.com/office/drawing/2014/main" id="{F87C8FEB-CDA3-8040-AEDD-CBC1FC2F0FAB}"/>
              </a:ext>
            </a:extLst>
          </p:cNvPr>
          <p:cNvSpPr/>
          <p:nvPr userDrawn="1"/>
        </p:nvSpPr>
        <p:spPr>
          <a:xfrm>
            <a:off x="1" y="-1"/>
            <a:ext cx="407495" cy="842182"/>
          </a:xfrm>
          <a:prstGeom prst="rect">
            <a:avLst/>
          </a:prstGeom>
          <a:solidFill>
            <a:srgbClr val="003DA6">
              <a:alpha val="7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H_BWH.png">
            <a:extLst>
              <a:ext uri="{FF2B5EF4-FFF2-40B4-BE49-F238E27FC236}">
                <a16:creationId xmlns:a16="http://schemas.microsoft.com/office/drawing/2014/main" id="{56C18D75-7860-8546-B3F5-24540E1F17A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9564" y="153750"/>
            <a:ext cx="2578745" cy="556302"/>
          </a:xfrm>
          <a:prstGeom prst="rect">
            <a:avLst/>
          </a:prstGeom>
        </p:spPr>
      </p:pic>
      <p:sp>
        <p:nvSpPr>
          <p:cNvPr id="5" name="Text Placeholder 4"/>
          <p:cNvSpPr>
            <a:spLocks noGrp="1"/>
          </p:cNvSpPr>
          <p:nvPr>
            <p:ph type="body" sz="quarter" idx="10" hasCustomPrompt="1"/>
          </p:nvPr>
        </p:nvSpPr>
        <p:spPr>
          <a:xfrm>
            <a:off x="609600" y="1404939"/>
            <a:ext cx="10441517" cy="922337"/>
          </a:xfrm>
        </p:spPr>
        <p:txBody>
          <a:bodyPr>
            <a:normAutofit/>
          </a:bodyPr>
          <a:lstStyle>
            <a:lvl1pPr marL="0" indent="0" algn="ctr">
              <a:buNone/>
              <a:defRPr sz="3600"/>
            </a:lvl1pPr>
          </a:lstStyle>
          <a:p>
            <a:pPr lvl="0"/>
            <a:r>
              <a:rPr lang="en-US" dirty="0"/>
              <a:t>Click to add title</a:t>
            </a:r>
          </a:p>
        </p:txBody>
      </p:sp>
      <p:sp>
        <p:nvSpPr>
          <p:cNvPr id="13" name="Text Placeholder 12"/>
          <p:cNvSpPr>
            <a:spLocks noGrp="1"/>
          </p:cNvSpPr>
          <p:nvPr>
            <p:ph type="body" sz="quarter" idx="11"/>
          </p:nvPr>
        </p:nvSpPr>
        <p:spPr>
          <a:xfrm>
            <a:off x="609600" y="2509838"/>
            <a:ext cx="10441517" cy="374465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8009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le Content_Red">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ABCCF891-A323-F637-565F-3E5477E2A07D}"/>
              </a:ext>
            </a:extLst>
          </p:cNvPr>
          <p:cNvSpPr/>
          <p:nvPr userDrawn="1"/>
        </p:nvSpPr>
        <p:spPr>
          <a:xfrm>
            <a:off x="3838647" y="1"/>
            <a:ext cx="8353354" cy="6858000"/>
          </a:xfrm>
          <a:custGeom>
            <a:avLst/>
            <a:gdLst>
              <a:gd name="connsiteX0" fmla="*/ 1023499 w 9232127"/>
              <a:gd name="connsiteY0" fmla="*/ 0 h 6858000"/>
              <a:gd name="connsiteX1" fmla="*/ 9232127 w 9232127"/>
              <a:gd name="connsiteY1" fmla="*/ 0 h 6858000"/>
              <a:gd name="connsiteX2" fmla="*/ 9232127 w 9232127"/>
              <a:gd name="connsiteY2" fmla="*/ 6858000 h 6858000"/>
              <a:gd name="connsiteX3" fmla="*/ 831974 w 9232127"/>
              <a:gd name="connsiteY3" fmla="*/ 6858000 h 6858000"/>
              <a:gd name="connsiteX4" fmla="*/ 822926 w 9232127"/>
              <a:gd name="connsiteY4" fmla="*/ 6842264 h 6858000"/>
              <a:gd name="connsiteX5" fmla="*/ 0 w 9232127"/>
              <a:gd name="connsiteY5" fmla="*/ 3592284 h 6858000"/>
              <a:gd name="connsiteX6" fmla="*/ 987101 w 9232127"/>
              <a:gd name="connsiteY6" fmla="*/ 567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32127" h="6858000">
                <a:moveTo>
                  <a:pt x="1023499" y="0"/>
                </a:moveTo>
                <a:lnTo>
                  <a:pt x="9232127" y="0"/>
                </a:lnTo>
                <a:lnTo>
                  <a:pt x="9232127" y="6858000"/>
                </a:lnTo>
                <a:lnTo>
                  <a:pt x="831974" y="6858000"/>
                </a:lnTo>
                <a:lnTo>
                  <a:pt x="822926" y="6842264"/>
                </a:lnTo>
                <a:cubicBezTo>
                  <a:pt x="298109" y="5876165"/>
                  <a:pt x="0" y="4769038"/>
                  <a:pt x="0" y="3592284"/>
                </a:cubicBezTo>
                <a:cubicBezTo>
                  <a:pt x="0" y="2297855"/>
                  <a:pt x="360712" y="1087675"/>
                  <a:pt x="987101" y="56777"/>
                </a:cubicBezTo>
                <a:close/>
              </a:path>
            </a:pathLst>
          </a:custGeom>
          <a:solidFill>
            <a:schemeClr val="bg1"/>
          </a:solidFill>
          <a:effectLst>
            <a:glow rad="344817">
              <a:schemeClr val="tx1">
                <a:alpha val="18000"/>
              </a:scheme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ooter Placeholder 9">
            <a:extLst>
              <a:ext uri="{FF2B5EF4-FFF2-40B4-BE49-F238E27FC236}">
                <a16:creationId xmlns:a16="http://schemas.microsoft.com/office/drawing/2014/main" id="{843EA1E7-3FA0-5368-F14E-D63874E31C5F}"/>
              </a:ext>
            </a:extLst>
          </p:cNvPr>
          <p:cNvSpPr>
            <a:spLocks noGrp="1"/>
          </p:cNvSpPr>
          <p:nvPr>
            <p:ph type="ftr" sz="quarter" idx="3"/>
          </p:nvPr>
        </p:nvSpPr>
        <p:spPr>
          <a:xfrm>
            <a:off x="4038600" y="6513512"/>
            <a:ext cx="4114800" cy="365125"/>
          </a:xfrm>
          <a:prstGeom prst="rect">
            <a:avLst/>
          </a:prstGeom>
        </p:spPr>
        <p:txBody>
          <a:bodyPr vert="horz" lIns="91440" tIns="45720" rIns="91440" bIns="45720" rtlCol="0" anchor="ctr"/>
          <a:lstStyle>
            <a:lvl1pPr algn="ctr">
              <a:defRPr sz="1000" b="0">
                <a:solidFill>
                  <a:schemeClr val="tx1">
                    <a:tint val="75000"/>
                  </a:schemeClr>
                </a:solidFill>
              </a:defRPr>
            </a:lvl1pPr>
          </a:lstStyle>
          <a:p>
            <a:r>
              <a:rPr lang="en-US" dirty="0"/>
              <a:t>Confidential. For Internal Use Only. </a:t>
            </a:r>
          </a:p>
        </p:txBody>
      </p:sp>
      <p:sp>
        <p:nvSpPr>
          <p:cNvPr id="10" name="Title 9">
            <a:extLst>
              <a:ext uri="{FF2B5EF4-FFF2-40B4-BE49-F238E27FC236}">
                <a16:creationId xmlns:a16="http://schemas.microsoft.com/office/drawing/2014/main" id="{6CEE3F49-0E3B-7237-8F0C-DA33F7B46449}"/>
              </a:ext>
            </a:extLst>
          </p:cNvPr>
          <p:cNvSpPr>
            <a:spLocks noGrp="1"/>
          </p:cNvSpPr>
          <p:nvPr>
            <p:ph type="title"/>
          </p:nvPr>
        </p:nvSpPr>
        <p:spPr>
          <a:xfrm>
            <a:off x="509483" y="573024"/>
            <a:ext cx="3690996" cy="1179444"/>
          </a:xfrm>
        </p:spPr>
        <p:txBody>
          <a:bodyPr/>
          <a:lstStyle>
            <a:lvl1pPr>
              <a:defRPr>
                <a:solidFill>
                  <a:schemeClr val="bg1"/>
                </a:solidFill>
              </a:defRPr>
            </a:lvl1pPr>
          </a:lstStyle>
          <a:p>
            <a:r>
              <a:rPr lang="en-US" dirty="0"/>
              <a:t>Click to edit Master title style</a:t>
            </a:r>
          </a:p>
        </p:txBody>
      </p:sp>
      <p:sp>
        <p:nvSpPr>
          <p:cNvPr id="21" name="Content Placeholder 20">
            <a:extLst>
              <a:ext uri="{FF2B5EF4-FFF2-40B4-BE49-F238E27FC236}">
                <a16:creationId xmlns:a16="http://schemas.microsoft.com/office/drawing/2014/main" id="{7D386DF4-C40B-174C-1889-203334A3E2B6}"/>
              </a:ext>
            </a:extLst>
          </p:cNvPr>
          <p:cNvSpPr>
            <a:spLocks noGrp="1"/>
          </p:cNvSpPr>
          <p:nvPr>
            <p:ph sz="quarter" idx="10"/>
          </p:nvPr>
        </p:nvSpPr>
        <p:spPr>
          <a:xfrm>
            <a:off x="4980655" y="1386681"/>
            <a:ext cx="6443249" cy="4084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ext Placeholder 22">
            <a:extLst>
              <a:ext uri="{FF2B5EF4-FFF2-40B4-BE49-F238E27FC236}">
                <a16:creationId xmlns:a16="http://schemas.microsoft.com/office/drawing/2014/main" id="{2762C55C-71BA-4B3A-89AE-4E7C8FDA4170}"/>
              </a:ext>
            </a:extLst>
          </p:cNvPr>
          <p:cNvSpPr>
            <a:spLocks noGrp="1"/>
          </p:cNvSpPr>
          <p:nvPr>
            <p:ph type="body" sz="quarter" idx="11"/>
          </p:nvPr>
        </p:nvSpPr>
        <p:spPr>
          <a:xfrm>
            <a:off x="589385" y="2116138"/>
            <a:ext cx="2789237" cy="1431925"/>
          </a:xfr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63630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11" name="Picture 10">
            <a:extLst>
              <a:ext uri="{FF2B5EF4-FFF2-40B4-BE49-F238E27FC236}">
                <a16:creationId xmlns:a16="http://schemas.microsoft.com/office/drawing/2014/main" id="{0BD96686-8BEC-434E-9388-D8B9024F75E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4068"/>
            <a:ext cx="12192000" cy="975360"/>
          </a:xfrm>
          <a:prstGeom prst="rect">
            <a:avLst/>
          </a:prstGeom>
        </p:spPr>
      </p:pic>
      <p:pic>
        <p:nvPicPr>
          <p:cNvPr id="7" name="Picture 6">
            <a:extLst>
              <a:ext uri="{FF2B5EF4-FFF2-40B4-BE49-F238E27FC236}">
                <a16:creationId xmlns:a16="http://schemas.microsoft.com/office/drawing/2014/main" id="{C040F6D3-12E8-4F11-AA7D-44DC8905C051}"/>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415905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2"/>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2031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2"/>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081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998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44039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6165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73158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169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4B5D83E7-F2B7-417F-9348-222F18A74341}"/>
              </a:ext>
            </a:extLst>
          </p:cNvPr>
          <p:cNvSpPr/>
          <p:nvPr userDrawn="1"/>
        </p:nvSpPr>
        <p:spPr>
          <a:xfrm>
            <a:off x="0" y="-1"/>
            <a:ext cx="12192000" cy="10668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BB350415-BEC8-4DEE-A4A9-D2BC8A643929}"/>
              </a:ext>
            </a:extLst>
          </p:cNvPr>
          <p:cNvPicPr>
            <a:picLocks noChangeAspect="1"/>
          </p:cNvPicPr>
          <p:nvPr userDrawn="1"/>
        </p:nvPicPr>
        <p:blipFill rotWithShape="1">
          <a:blip r:embed="rId18" cstate="screen">
            <a:extLst>
              <a:ext uri="{28A0092B-C50C-407E-A947-70E740481C1C}">
                <a14:useLocalDpi xmlns:a14="http://schemas.microsoft.com/office/drawing/2010/main"/>
              </a:ext>
            </a:extLst>
          </a:blip>
          <a:srcRect/>
          <a:stretch/>
        </p:blipFill>
        <p:spPr>
          <a:xfrm>
            <a:off x="0" y="0"/>
            <a:ext cx="12192000" cy="106680"/>
          </a:xfrm>
          <a:prstGeom prst="rect">
            <a:avLst/>
          </a:prstGeom>
        </p:spPr>
      </p:pic>
    </p:spTree>
    <p:extLst>
      <p:ext uri="{BB962C8B-B14F-4D97-AF65-F5344CB8AC3E}">
        <p14:creationId xmlns:p14="http://schemas.microsoft.com/office/powerpoint/2010/main" val="3561519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3"/>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B4B77-F594-23AB-C83C-B01905033384}"/>
              </a:ext>
            </a:extLst>
          </p:cNvPr>
          <p:cNvSpPr>
            <a:spLocks noGrp="1"/>
          </p:cNvSpPr>
          <p:nvPr>
            <p:ph type="ctrTitle"/>
          </p:nvPr>
        </p:nvSpPr>
        <p:spPr>
          <a:xfrm>
            <a:off x="609601" y="1260292"/>
            <a:ext cx="10515600" cy="2367745"/>
          </a:xfrm>
        </p:spPr>
        <p:txBody>
          <a:bodyPr>
            <a:normAutofit/>
          </a:bodyPr>
          <a:lstStyle/>
          <a:p>
            <a:pPr lvl="0"/>
            <a:r>
              <a:rPr lang="en-US" sz="4400" noProof="0" dirty="0"/>
              <a:t>Bringing it All Together: Real-World Data in Anticoagulation Reversal</a:t>
            </a:r>
          </a:p>
        </p:txBody>
      </p:sp>
      <p:sp>
        <p:nvSpPr>
          <p:cNvPr id="7" name="Subtitle 2">
            <a:extLst>
              <a:ext uri="{FF2B5EF4-FFF2-40B4-BE49-F238E27FC236}">
                <a16:creationId xmlns:a16="http://schemas.microsoft.com/office/drawing/2014/main" id="{75DCEBDB-E278-F13C-26BD-FB1261DBAC8C}"/>
              </a:ext>
            </a:extLst>
          </p:cNvPr>
          <p:cNvSpPr>
            <a:spLocks noGrp="1"/>
          </p:cNvSpPr>
          <p:nvPr>
            <p:ph type="subTitle" idx="1"/>
          </p:nvPr>
        </p:nvSpPr>
        <p:spPr>
          <a:xfrm>
            <a:off x="609601" y="3771875"/>
            <a:ext cx="7252251" cy="2633615"/>
          </a:xfrm>
        </p:spPr>
        <p:txBody>
          <a:bodyPr numCol="1">
            <a:noAutofit/>
          </a:bodyPr>
          <a:lstStyle/>
          <a:p>
            <a:r>
              <a:rPr lang="en-US" sz="1200" b="1" dirty="0">
                <a:solidFill>
                  <a:schemeClr val="accent4"/>
                </a:solidFill>
              </a:rPr>
              <a:t>Mark Crowther, MD, MSc, FRCPC, FRSC</a:t>
            </a:r>
            <a:br>
              <a:rPr lang="en-US" sz="1200" dirty="0"/>
            </a:br>
            <a:r>
              <a:rPr lang="en-US" sz="1200" dirty="0"/>
              <a:t>Chair, Department of Medicine</a:t>
            </a:r>
            <a:br>
              <a:rPr lang="en-US" sz="1200" dirty="0"/>
            </a:br>
            <a:r>
              <a:rPr lang="en-US" sz="1200" dirty="0"/>
              <a:t>Leo Pharma Chair in Thromboembolism Research</a:t>
            </a:r>
            <a:br>
              <a:rPr lang="en-US" sz="1200" dirty="0"/>
            </a:br>
            <a:r>
              <a:rPr lang="en-US" sz="1200" dirty="0"/>
              <a:t>McMaster University</a:t>
            </a:r>
            <a:br>
              <a:rPr lang="en-US" sz="1200" dirty="0"/>
            </a:br>
            <a:r>
              <a:rPr lang="en-US" sz="1200" dirty="0"/>
              <a:t>Hamilton, Ontario, Canada</a:t>
            </a:r>
          </a:p>
          <a:p>
            <a:endParaRPr lang="en-US" sz="1200" dirty="0"/>
          </a:p>
          <a:p>
            <a:r>
              <a:rPr lang="en-US" sz="1200" b="1" dirty="0">
                <a:solidFill>
                  <a:schemeClr val="accent4"/>
                </a:solidFill>
              </a:rPr>
              <a:t>Paul P. Dobesh, PharmD, FAHA, FACC,</a:t>
            </a:r>
            <a:br>
              <a:rPr lang="en-US" sz="1200" b="1" dirty="0">
                <a:solidFill>
                  <a:schemeClr val="accent4"/>
                </a:solidFill>
              </a:rPr>
            </a:br>
            <a:r>
              <a:rPr lang="en-US" sz="1200" b="1" dirty="0">
                <a:solidFill>
                  <a:schemeClr val="accent4"/>
                </a:solidFill>
              </a:rPr>
              <a:t>FCCP, BCPS, BCCP</a:t>
            </a:r>
            <a:br>
              <a:rPr lang="en-US" sz="1200" dirty="0"/>
            </a:br>
            <a:r>
              <a:rPr lang="en-US" sz="1200" dirty="0"/>
              <a:t>Professor of Pharmacy Practice and Science</a:t>
            </a:r>
            <a:br>
              <a:rPr lang="en-US" sz="1200" dirty="0"/>
            </a:br>
            <a:r>
              <a:rPr lang="en-US" sz="1200" dirty="0"/>
              <a:t>College of Pharmacy, University of Nebraska Medical Center</a:t>
            </a:r>
            <a:br>
              <a:rPr lang="en-US" sz="1200" dirty="0"/>
            </a:br>
            <a:r>
              <a:rPr lang="en-US" sz="1200" dirty="0"/>
              <a:t>Omaha, NE</a:t>
            </a:r>
          </a:p>
        </p:txBody>
      </p:sp>
      <p:pic>
        <p:nvPicPr>
          <p:cNvPr id="3" name="Picture 2">
            <a:extLst>
              <a:ext uri="{FF2B5EF4-FFF2-40B4-BE49-F238E27FC236}">
                <a16:creationId xmlns:a16="http://schemas.microsoft.com/office/drawing/2014/main" id="{08908C08-97D9-5E7A-52CD-0D808A8A1B12}"/>
              </a:ext>
            </a:extLst>
          </p:cNvPr>
          <p:cNvPicPr>
            <a:picLocks noChangeAspect="1"/>
          </p:cNvPicPr>
          <p:nvPr/>
        </p:nvPicPr>
        <p:blipFill rotWithShape="1">
          <a:blip r:embed="rId2" cstate="screen">
            <a:alphaModFix/>
            <a:extLst>
              <a:ext uri="{28A0092B-C50C-407E-A947-70E740481C1C}">
                <a14:useLocalDpi xmlns:a14="http://schemas.microsoft.com/office/drawing/2010/main"/>
              </a:ext>
            </a:extLst>
          </a:blip>
          <a:srcRect/>
          <a:stretch/>
        </p:blipFill>
        <p:spPr>
          <a:xfrm>
            <a:off x="6788426" y="3145283"/>
            <a:ext cx="5403574" cy="3712718"/>
          </a:xfrm>
          <a:prstGeom prst="rect">
            <a:avLst/>
          </a:prstGeom>
        </p:spPr>
      </p:pic>
    </p:spTree>
    <p:extLst>
      <p:ext uri="{BB962C8B-B14F-4D97-AF65-F5344CB8AC3E}">
        <p14:creationId xmlns:p14="http://schemas.microsoft.com/office/powerpoint/2010/main" val="235636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0"/>
        <p:cNvGrpSpPr/>
        <p:nvPr/>
      </p:nvGrpSpPr>
      <p:grpSpPr>
        <a:xfrm>
          <a:off x="0" y="0"/>
          <a:ext cx="0" cy="0"/>
          <a:chOff x="0" y="0"/>
          <a:chExt cx="0" cy="0"/>
        </a:xfrm>
      </p:grpSpPr>
      <p:sp>
        <p:nvSpPr>
          <p:cNvPr id="1071" name="Google Shape;1071;p82"/>
          <p:cNvSpPr txBox="1">
            <a:spLocks noGrp="1"/>
          </p:cNvSpPr>
          <p:nvPr>
            <p:ph type="title"/>
          </p:nvPr>
        </p:nvSpPr>
        <p:spPr>
          <a:xfrm>
            <a:off x="609600" y="399530"/>
            <a:ext cx="10744200" cy="657745"/>
          </a:xfrm>
          <a:prstGeom prst="rect">
            <a:avLst/>
          </a:prstGeom>
          <a:noFill/>
          <a:ln>
            <a:noFill/>
          </a:ln>
        </p:spPr>
        <p:txBody>
          <a:bodyPr spcFirstLastPara="1" vert="horz" wrap="square" lIns="91401" tIns="45688" rIns="91401" bIns="45688" rtlCol="0" anchor="t" anchorCtr="0">
            <a:noAutofit/>
          </a:bodyPr>
          <a:lstStyle/>
          <a:p>
            <a:pPr lvl="0">
              <a:buSzPts val="3600"/>
            </a:pPr>
            <a:r>
              <a:rPr lang="en-US" b="1" dirty="0">
                <a:latin typeface="Arial" panose="020B0604020202020204" pitchFamily="34" charset="0"/>
                <a:cs typeface="Arial" panose="020B0604020202020204" pitchFamily="34" charset="0"/>
              </a:rPr>
              <a:t>4F-PCC Versus Andexanet Alfa for ICH</a:t>
            </a:r>
            <a:endParaRPr b="1" dirty="0">
              <a:latin typeface="Arial" panose="020B0604020202020204" pitchFamily="34" charset="0"/>
              <a:cs typeface="Arial" panose="020B0604020202020204" pitchFamily="34" charset="0"/>
            </a:endParaRPr>
          </a:p>
        </p:txBody>
      </p:sp>
      <p:sp>
        <p:nvSpPr>
          <p:cNvPr id="1073" name="Google Shape;1073;p82"/>
          <p:cNvSpPr txBox="1"/>
          <p:nvPr/>
        </p:nvSpPr>
        <p:spPr>
          <a:xfrm>
            <a:off x="134365" y="6240323"/>
            <a:ext cx="11923270" cy="617677"/>
          </a:xfrm>
          <a:prstGeom prst="rect">
            <a:avLst/>
          </a:prstGeom>
          <a:noFill/>
          <a:ln>
            <a:noFill/>
          </a:ln>
        </p:spPr>
        <p:txBody>
          <a:bodyPr spcFirstLastPara="1" wrap="square" lIns="91401" tIns="45688" rIns="91401" bIns="45688" anchor="ctr" anchorCtr="0">
            <a:noAutofit/>
          </a:bodyPr>
          <a:lstStyle/>
          <a:p>
            <a:pPr marL="0" marR="0" lvl="0" indent="0" algn="l" defTabSz="914400" rtl="0" eaLnBrk="1" fontAlgn="auto" latinLnBrk="0" hangingPunct="1">
              <a:lnSpc>
                <a:spcPct val="90000"/>
              </a:lnSpc>
              <a:spcBef>
                <a:spcPts val="0"/>
              </a:spcBef>
              <a:spcAft>
                <a:spcPts val="0"/>
              </a:spcAft>
              <a:buClr>
                <a:srgbClr val="000000"/>
              </a:buClr>
              <a:buSzPts val="1200"/>
              <a:buFontTx/>
              <a:buNone/>
              <a:tabLst/>
              <a:defRPr/>
            </a:pP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4F-PCC,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four</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factor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prothrombin</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complex</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concéntrate; CT,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computed</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tomography</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ICH, intracerebral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brain</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hemorrhage</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90000"/>
              </a:lnSpc>
              <a:spcBef>
                <a:spcPts val="0"/>
              </a:spcBef>
              <a:spcAft>
                <a:spcPts val="0"/>
              </a:spcAft>
              <a:buClr>
                <a:srgbClr val="000000"/>
              </a:buClr>
              <a:buSzPts val="1200"/>
              <a:buFontTx/>
              <a:buNone/>
              <a:tabLst/>
              <a:defRPr/>
            </a:pP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Barra ME, et al. </a:t>
            </a:r>
            <a:r>
              <a:rPr kumimoji="0" lang="es-ES" sz="1200" b="0" i="1"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J</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r>
              <a:rPr kumimoji="0" lang="es-ES" sz="1200" b="0" i="1"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Thromb</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r>
              <a:rPr kumimoji="0" lang="es-ES" sz="1200" b="0" i="1"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Haemost</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2020;18:1637-47;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Ammar</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AA, et al. </a:t>
            </a:r>
            <a:r>
              <a:rPr kumimoji="0" lang="es-ES" sz="1200" b="0" i="1"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Neurocrit</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r>
              <a:rPr kumimoji="0" lang="es-ES" sz="1200" b="0" i="1"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Care. </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2021;35:255-61. </a:t>
            </a:r>
            <a:r>
              <a:rPr kumimoji="0" lang="es-E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Pharm</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H, et al. </a:t>
            </a:r>
            <a:r>
              <a:rPr kumimoji="0" lang="es-ES" sz="1200" b="0" i="1"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Am J </a:t>
            </a:r>
            <a:r>
              <a:rPr kumimoji="0" lang="es-ES" sz="1200" b="0" i="1"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Emerg</a:t>
            </a:r>
            <a:r>
              <a:rPr kumimoji="0" lang="es-ES" sz="1200" b="0" i="1"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r>
              <a:rPr kumimoji="0" lang="es-ES" sz="1200" b="0" i="1"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Med</a:t>
            </a:r>
            <a:r>
              <a:rPr kumimoji="0" lang="es-ES" sz="1200" b="0" i="1"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a:t>
            </a:r>
            <a:r>
              <a:rPr kumimoji="0" lang="es-E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2022;55:38-44.</a:t>
            </a:r>
            <a:endParaRPr kumimoji="0" lang="es-ES" sz="10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endParaRPr>
          </a:p>
        </p:txBody>
      </p:sp>
      <p:graphicFrame>
        <p:nvGraphicFramePr>
          <p:cNvPr id="2" name="Google Shape;1072;p82">
            <a:extLst>
              <a:ext uri="{FF2B5EF4-FFF2-40B4-BE49-F238E27FC236}">
                <a16:creationId xmlns:a16="http://schemas.microsoft.com/office/drawing/2014/main" id="{D05A9B10-7773-09BD-7C98-86539EB3F3EF}"/>
              </a:ext>
            </a:extLst>
          </p:cNvPr>
          <p:cNvGraphicFramePr/>
          <p:nvPr/>
        </p:nvGraphicFramePr>
        <p:xfrm>
          <a:off x="76225" y="1466172"/>
          <a:ext cx="11847045" cy="4657049"/>
        </p:xfrm>
        <a:graphic>
          <a:graphicData uri="http://schemas.openxmlformats.org/drawingml/2006/table">
            <a:tbl>
              <a:tblPr firstRow="1" bandRow="1">
                <a:tableStyleId>{5C22544A-7EE6-4342-B048-85BDC9FD1C3A}</a:tableStyleId>
              </a:tblPr>
              <a:tblGrid>
                <a:gridCol w="1756194">
                  <a:extLst>
                    <a:ext uri="{9D8B030D-6E8A-4147-A177-3AD203B41FA5}">
                      <a16:colId xmlns:a16="http://schemas.microsoft.com/office/drawing/2014/main" val="20000"/>
                    </a:ext>
                  </a:extLst>
                </a:gridCol>
                <a:gridCol w="3029927">
                  <a:extLst>
                    <a:ext uri="{9D8B030D-6E8A-4147-A177-3AD203B41FA5}">
                      <a16:colId xmlns:a16="http://schemas.microsoft.com/office/drawing/2014/main" val="20001"/>
                    </a:ext>
                  </a:extLst>
                </a:gridCol>
                <a:gridCol w="3773104">
                  <a:extLst>
                    <a:ext uri="{9D8B030D-6E8A-4147-A177-3AD203B41FA5}">
                      <a16:colId xmlns:a16="http://schemas.microsoft.com/office/drawing/2014/main" val="20002"/>
                    </a:ext>
                  </a:extLst>
                </a:gridCol>
                <a:gridCol w="3287820">
                  <a:extLst>
                    <a:ext uri="{9D8B030D-6E8A-4147-A177-3AD203B41FA5}">
                      <a16:colId xmlns:a16="http://schemas.microsoft.com/office/drawing/2014/main" val="1513367307"/>
                    </a:ext>
                  </a:extLst>
                </a:gridCol>
              </a:tblGrid>
              <a:tr h="447268">
                <a:tc>
                  <a:txBody>
                    <a:bodyPr/>
                    <a:lstStyle/>
                    <a:p>
                      <a:pPr marL="0" marR="0" lvl="0" indent="0" algn="l" rtl="0">
                        <a:spcBef>
                          <a:spcPts val="0"/>
                        </a:spcBef>
                        <a:spcAft>
                          <a:spcPts val="0"/>
                        </a:spcAft>
                        <a:buNone/>
                      </a:pPr>
                      <a:r>
                        <a:rPr lang="en-US"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Study</a:t>
                      </a:r>
                      <a:endParaRPr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121893" marR="121893" marT="60934" marB="60934">
                    <a:solidFill>
                      <a:srgbClr val="C00000"/>
                    </a:solidFill>
                  </a:tcPr>
                </a:tc>
                <a:tc>
                  <a:txBody>
                    <a:bodyPr/>
                    <a:lstStyle/>
                    <a:p>
                      <a:pPr marL="0" marR="0" lvl="0" indent="0" algn="ctr" rtl="0">
                        <a:spcBef>
                          <a:spcPts val="0"/>
                        </a:spcBef>
                        <a:spcAft>
                          <a:spcPts val="0"/>
                        </a:spcAft>
                        <a:buNone/>
                      </a:pPr>
                      <a:r>
                        <a:rPr lang="en-US"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Barra 2020 (n=29)</a:t>
                      </a:r>
                      <a:endParaRPr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121893" marR="121893" marT="60934" marB="60934">
                    <a:solidFill>
                      <a:srgbClr val="C00000"/>
                    </a:solidFill>
                  </a:tcPr>
                </a:tc>
                <a:tc>
                  <a:txBody>
                    <a:bodyPr/>
                    <a:lstStyle/>
                    <a:p>
                      <a:pPr marL="0" marR="0" lvl="0" indent="0" algn="ctr" rtl="0">
                        <a:spcBef>
                          <a:spcPts val="0"/>
                        </a:spcBef>
                        <a:spcAft>
                          <a:spcPts val="0"/>
                        </a:spcAft>
                        <a:buNone/>
                      </a:pPr>
                      <a:r>
                        <a:rPr lang="en-US"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Ammar 2021 (n=44)</a:t>
                      </a:r>
                      <a:endParaRPr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121893" marR="121893" marT="60934" marB="60934">
                    <a:solidFill>
                      <a:srgbClr val="C00000"/>
                    </a:solidFill>
                  </a:tcPr>
                </a:tc>
                <a:tc>
                  <a:txBody>
                    <a:bodyPr/>
                    <a:lstStyle/>
                    <a:p>
                      <a:pPr marL="0" marR="0" lvl="0" indent="0" algn="ctr" rtl="0">
                        <a:spcBef>
                          <a:spcPts val="0"/>
                        </a:spcBef>
                        <a:spcAft>
                          <a:spcPts val="0"/>
                        </a:spcAft>
                        <a:buNone/>
                      </a:pPr>
                      <a:r>
                        <a:rPr lang="en-US"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Pham 2022 (n=109)</a:t>
                      </a:r>
                      <a:endParaRPr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121893" marR="121893" marT="60934" marB="60934">
                    <a:solidFill>
                      <a:srgbClr val="C00000"/>
                    </a:solidFill>
                  </a:tcPr>
                </a:tc>
                <a:extLst>
                  <a:ext uri="{0D108BD9-81ED-4DB2-BD59-A6C34878D82A}">
                    <a16:rowId xmlns:a16="http://schemas.microsoft.com/office/drawing/2014/main" val="10000"/>
                  </a:ext>
                </a:extLst>
              </a:tr>
              <a:tr h="396117">
                <a:tc>
                  <a:txBody>
                    <a:bodyPr/>
                    <a:lstStyle/>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Study</a:t>
                      </a:r>
                      <a:r>
                        <a:rPr lang="en-US" sz="1800" b="1" baseline="0" dirty="0">
                          <a:latin typeface="Arial" panose="020B0604020202020204" pitchFamily="34" charset="0"/>
                          <a:cs typeface="Arial" panose="020B0604020202020204" pitchFamily="34" charset="0"/>
                        </a:rPr>
                        <a:t> design</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Retrospective single</a:t>
                      </a:r>
                      <a:r>
                        <a:rPr lang="en-US" sz="1800" b="1" baseline="0" dirty="0">
                          <a:latin typeface="Arial" panose="020B0604020202020204" pitchFamily="34" charset="0"/>
                          <a:cs typeface="Arial" panose="020B0604020202020204" pitchFamily="34" charset="0"/>
                        </a:rPr>
                        <a:t> center</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US" sz="1800" b="1" dirty="0">
                          <a:latin typeface="Arial" panose="020B0604020202020204" pitchFamily="34" charset="0"/>
                          <a:cs typeface="Arial" panose="020B0604020202020204" pitchFamily="34" charset="0"/>
                        </a:rPr>
                        <a:t>Retrospective single</a:t>
                      </a:r>
                      <a:r>
                        <a:rPr lang="en-US" sz="1800" b="1" baseline="0" dirty="0">
                          <a:latin typeface="Arial" panose="020B0604020202020204" pitchFamily="34" charset="0"/>
                          <a:cs typeface="Arial" panose="020B0604020202020204" pitchFamily="34" charset="0"/>
                        </a:rPr>
                        <a:t> center</a:t>
                      </a:r>
                      <a:endParaRPr lang="en-US"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US" sz="1800" b="1" dirty="0">
                          <a:latin typeface="Arial" panose="020B0604020202020204" pitchFamily="34" charset="0"/>
                          <a:cs typeface="Arial" panose="020B0604020202020204" pitchFamily="34" charset="0"/>
                        </a:rPr>
                        <a:t>Retrospective health system</a:t>
                      </a:r>
                    </a:p>
                  </a:txBody>
                  <a:tcPr marL="121893" marR="121893" marT="60934" marB="60934"/>
                </a:tc>
                <a:extLst>
                  <a:ext uri="{0D108BD9-81ED-4DB2-BD59-A6C34878D82A}">
                    <a16:rowId xmlns:a16="http://schemas.microsoft.com/office/drawing/2014/main" val="1810590351"/>
                  </a:ext>
                </a:extLst>
              </a:tr>
              <a:tr h="670365">
                <a:tc>
                  <a:txBody>
                    <a:bodyPr/>
                    <a:lstStyle/>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Reversal agents</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lnSpc>
                          <a:spcPct val="100000"/>
                        </a:lnSpc>
                        <a:spcBef>
                          <a:spcPts val="0"/>
                        </a:spcBef>
                        <a:spcAft>
                          <a:spcPts val="0"/>
                        </a:spcAft>
                        <a:buClr>
                          <a:schemeClr val="dk1"/>
                        </a:buClr>
                        <a:buSzPts val="1400"/>
                        <a:buFont typeface="Calibri"/>
                        <a:buNone/>
                      </a:pPr>
                      <a:r>
                        <a:rPr lang="pt-BR" sz="1800" b="1" dirty="0">
                          <a:latin typeface="Arial" panose="020B0604020202020204" pitchFamily="34" charset="0"/>
                          <a:cs typeface="Arial" panose="020B0604020202020204" pitchFamily="34" charset="0"/>
                        </a:rPr>
                        <a:t>Andexanet alfa (n=18) vs.</a:t>
                      </a:r>
                      <a:r>
                        <a:rPr lang="pt-BR" sz="1800" b="1" baseline="0" dirty="0">
                          <a:latin typeface="Arial" panose="020B0604020202020204" pitchFamily="34" charset="0"/>
                          <a:cs typeface="Arial" panose="020B0604020202020204" pitchFamily="34" charset="0"/>
                        </a:rPr>
                        <a:t> 4F-PCC (n=11)</a:t>
                      </a:r>
                      <a:endParaRPr lang="pt-B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lnSpc>
                          <a:spcPct val="100000"/>
                        </a:lnSpc>
                        <a:spcBef>
                          <a:spcPts val="0"/>
                        </a:spcBef>
                        <a:spcAft>
                          <a:spcPts val="0"/>
                        </a:spcAft>
                        <a:buClr>
                          <a:schemeClr val="dk1"/>
                        </a:buClr>
                        <a:buSzPts val="1400"/>
                        <a:buFont typeface="Calibri"/>
                        <a:buNone/>
                      </a:pPr>
                      <a:r>
                        <a:rPr lang="en-US" sz="1800" b="1" dirty="0">
                          <a:latin typeface="Arial" panose="020B0604020202020204" pitchFamily="34" charset="0"/>
                          <a:cs typeface="Arial" panose="020B0604020202020204" pitchFamily="34" charset="0"/>
                        </a:rPr>
                        <a:t>Andexanet alfa (n=28) vs.</a:t>
                      </a:r>
                      <a:r>
                        <a:rPr lang="en-US" sz="1800" b="1" baseline="0" dirty="0">
                          <a:latin typeface="Arial" panose="020B0604020202020204" pitchFamily="34" charset="0"/>
                          <a:cs typeface="Arial" panose="020B0604020202020204" pitchFamily="34" charset="0"/>
                        </a:rPr>
                        <a:t> </a:t>
                      </a:r>
                    </a:p>
                    <a:p>
                      <a:pPr marL="0" marR="0" lvl="0" indent="0" algn="l" rtl="0">
                        <a:lnSpc>
                          <a:spcPct val="100000"/>
                        </a:lnSpc>
                        <a:spcBef>
                          <a:spcPts val="0"/>
                        </a:spcBef>
                        <a:spcAft>
                          <a:spcPts val="0"/>
                        </a:spcAft>
                        <a:buClr>
                          <a:schemeClr val="dk1"/>
                        </a:buClr>
                        <a:buSzPts val="1400"/>
                        <a:buFont typeface="Calibri"/>
                        <a:buNone/>
                      </a:pPr>
                      <a:r>
                        <a:rPr lang="en-US" sz="1800" b="1" baseline="0" dirty="0">
                          <a:latin typeface="Arial" panose="020B0604020202020204" pitchFamily="34" charset="0"/>
                          <a:cs typeface="Arial" panose="020B0604020202020204" pitchFamily="34" charset="0"/>
                        </a:rPr>
                        <a:t>4F-PCC (n=16)</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lnSpc>
                          <a:spcPct val="100000"/>
                        </a:lnSpc>
                        <a:spcBef>
                          <a:spcPts val="0"/>
                        </a:spcBef>
                        <a:spcAft>
                          <a:spcPts val="0"/>
                        </a:spcAft>
                        <a:buClr>
                          <a:schemeClr val="dk1"/>
                        </a:buClr>
                        <a:buSzPts val="1400"/>
                        <a:buFont typeface="Calibri"/>
                        <a:buNone/>
                      </a:pPr>
                      <a:r>
                        <a:rPr lang="en-US" sz="1800" b="1" dirty="0">
                          <a:latin typeface="Arial" panose="020B0604020202020204" pitchFamily="34" charset="0"/>
                          <a:cs typeface="Arial" panose="020B0604020202020204" pitchFamily="34" charset="0"/>
                        </a:rPr>
                        <a:t>Andexanet alfa (n=47) vs. 4F-PCC (n=62)</a:t>
                      </a:r>
                      <a:endParaRPr sz="1800" b="1" dirty="0">
                        <a:latin typeface="Arial" panose="020B0604020202020204" pitchFamily="34" charset="0"/>
                        <a:cs typeface="Arial" panose="020B0604020202020204" pitchFamily="34" charset="0"/>
                      </a:endParaRPr>
                    </a:p>
                  </a:txBody>
                  <a:tcPr marL="121893" marR="121893" marT="60934" marB="60934"/>
                </a:tc>
                <a:extLst>
                  <a:ext uri="{0D108BD9-81ED-4DB2-BD59-A6C34878D82A}">
                    <a16:rowId xmlns:a16="http://schemas.microsoft.com/office/drawing/2014/main" val="10001"/>
                  </a:ext>
                </a:extLst>
              </a:tr>
              <a:tr h="683088">
                <a:tc>
                  <a:txBody>
                    <a:bodyPr/>
                    <a:lstStyle/>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Effective hemostasis at 24 hours</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spcBef>
                          <a:spcPts val="0"/>
                        </a:spcBef>
                        <a:spcAft>
                          <a:spcPts val="0"/>
                        </a:spcAft>
                        <a:buNone/>
                      </a:pPr>
                      <a:r>
                        <a:rPr lang="en-US" sz="1800" b="1" u="sng" dirty="0">
                          <a:latin typeface="Arial" panose="020B0604020202020204" pitchFamily="34" charset="0"/>
                          <a:cs typeface="Arial" panose="020B0604020202020204" pitchFamily="34" charset="0"/>
                        </a:rPr>
                        <a:t>Good/effective:</a:t>
                      </a:r>
                    </a:p>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89%</a:t>
                      </a:r>
                      <a:r>
                        <a:rPr lang="en-US" sz="1800" b="1" baseline="0" dirty="0">
                          <a:latin typeface="Arial" panose="020B0604020202020204" pitchFamily="34" charset="0"/>
                          <a:cs typeface="Arial" panose="020B0604020202020204" pitchFamily="34" charset="0"/>
                        </a:rPr>
                        <a:t> andexanet alfa vs.</a:t>
                      </a:r>
                    </a:p>
                    <a:p>
                      <a:pPr marL="0" marR="0" lvl="0" indent="0" algn="l" rtl="0">
                        <a:spcBef>
                          <a:spcPts val="0"/>
                        </a:spcBef>
                        <a:spcAft>
                          <a:spcPts val="0"/>
                        </a:spcAft>
                        <a:buNone/>
                      </a:pPr>
                      <a:r>
                        <a:rPr lang="en-US" sz="1800" b="1" baseline="0" dirty="0">
                          <a:latin typeface="Arial" panose="020B0604020202020204" pitchFamily="34" charset="0"/>
                          <a:cs typeface="Arial" panose="020B0604020202020204" pitchFamily="34" charset="0"/>
                        </a:rPr>
                        <a:t>60% 4F-PCC</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US" sz="1800" b="1" u="sng" dirty="0">
                          <a:latin typeface="Arial" panose="020B0604020202020204" pitchFamily="34" charset="0"/>
                          <a:cs typeface="Arial" panose="020B0604020202020204" pitchFamily="34" charset="0"/>
                        </a:rPr>
                        <a:t>Stable head CT at 6 post dose: </a:t>
                      </a:r>
                      <a:r>
                        <a:rPr lang="en-US" sz="1800" b="1" dirty="0">
                          <a:latin typeface="Arial" panose="020B0604020202020204" pitchFamily="34" charset="0"/>
                          <a:cs typeface="Arial" panose="020B0604020202020204" pitchFamily="34" charset="0"/>
                        </a:rPr>
                        <a:t>78% </a:t>
                      </a:r>
                      <a:r>
                        <a:rPr lang="en-US" sz="1800" b="1" baseline="0" dirty="0">
                          <a:latin typeface="Arial" panose="020B0604020202020204" pitchFamily="34" charset="0"/>
                          <a:cs typeface="Arial" panose="020B0604020202020204" pitchFamily="34" charset="0"/>
                        </a:rPr>
                        <a:t>andexanet alfa vs.</a:t>
                      </a:r>
                    </a:p>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US" sz="1800" b="1" baseline="0" dirty="0">
                          <a:latin typeface="Arial" panose="020B0604020202020204" pitchFamily="34" charset="0"/>
                          <a:cs typeface="Arial" panose="020B0604020202020204" pitchFamily="34" charset="0"/>
                        </a:rPr>
                        <a:t>71% 4F-PCC </a:t>
                      </a:r>
                      <a:endParaRPr lang="en-US" sz="1800" b="1"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dk1"/>
                        </a:buClr>
                        <a:buSzPts val="1400"/>
                        <a:buFont typeface="Calibri"/>
                        <a:buNone/>
                      </a:pPr>
                      <a:r>
                        <a:rPr lang="en-US" sz="1800" b="1" dirty="0">
                          <a:latin typeface="Arial" panose="020B0604020202020204" pitchFamily="34" charset="0"/>
                          <a:cs typeface="Arial" panose="020B0604020202020204" pitchFamily="34" charset="0"/>
                        </a:rPr>
                        <a:t>24 hours = 88% vs. 60% </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lnSpc>
                          <a:spcPct val="100000"/>
                        </a:lnSpc>
                        <a:spcBef>
                          <a:spcPts val="0"/>
                        </a:spcBef>
                        <a:spcAft>
                          <a:spcPts val="0"/>
                        </a:spcAft>
                        <a:buClr>
                          <a:schemeClr val="dk1"/>
                        </a:buClr>
                        <a:buSzPts val="1400"/>
                        <a:buFont typeface="Calibri"/>
                        <a:buNone/>
                      </a:pPr>
                      <a:r>
                        <a:rPr lang="en-US" sz="1800" b="1" u="sng" dirty="0">
                          <a:latin typeface="Arial" panose="020B0604020202020204" pitchFamily="34" charset="0"/>
                          <a:cs typeface="Arial" panose="020B0604020202020204" pitchFamily="34" charset="0"/>
                        </a:rPr>
                        <a:t>Excellent:</a:t>
                      </a:r>
                    </a:p>
                    <a:p>
                      <a:pPr marL="0" marR="0" lvl="0" indent="0" algn="l" rtl="0">
                        <a:lnSpc>
                          <a:spcPct val="100000"/>
                        </a:lnSpc>
                        <a:spcBef>
                          <a:spcPts val="0"/>
                        </a:spcBef>
                        <a:spcAft>
                          <a:spcPts val="0"/>
                        </a:spcAft>
                        <a:buClr>
                          <a:schemeClr val="dk1"/>
                        </a:buClr>
                        <a:buSzPts val="1400"/>
                        <a:buFont typeface="Calibri"/>
                        <a:buNone/>
                      </a:pPr>
                      <a:r>
                        <a:rPr lang="en-US" sz="1800" b="1" dirty="0">
                          <a:latin typeface="Arial" panose="020B0604020202020204" pitchFamily="34" charset="0"/>
                          <a:cs typeface="Arial" panose="020B0604020202020204" pitchFamily="34" charset="0"/>
                        </a:rPr>
                        <a:t>71% andexanet alfa vs. </a:t>
                      </a:r>
                    </a:p>
                    <a:p>
                      <a:pPr marL="0" marR="0" lvl="0" indent="0" algn="l" rtl="0">
                        <a:lnSpc>
                          <a:spcPct val="100000"/>
                        </a:lnSpc>
                        <a:spcBef>
                          <a:spcPts val="0"/>
                        </a:spcBef>
                        <a:spcAft>
                          <a:spcPts val="0"/>
                        </a:spcAft>
                        <a:buClr>
                          <a:schemeClr val="dk1"/>
                        </a:buClr>
                        <a:buSzPts val="1400"/>
                        <a:buFont typeface="Calibri"/>
                        <a:buNone/>
                      </a:pPr>
                      <a:r>
                        <a:rPr lang="en-US" sz="1800" b="1" dirty="0">
                          <a:latin typeface="Arial" panose="020B0604020202020204" pitchFamily="34" charset="0"/>
                          <a:cs typeface="Arial" panose="020B0604020202020204" pitchFamily="34" charset="0"/>
                        </a:rPr>
                        <a:t>71% 4F-PCC</a:t>
                      </a:r>
                    </a:p>
                  </a:txBody>
                  <a:tcPr marL="121893" marR="121893" marT="60934" marB="60934"/>
                </a:tc>
                <a:extLst>
                  <a:ext uri="{0D108BD9-81ED-4DB2-BD59-A6C34878D82A}">
                    <a16:rowId xmlns:a16="http://schemas.microsoft.com/office/drawing/2014/main" val="10003"/>
                  </a:ext>
                </a:extLst>
              </a:tr>
              <a:tr h="704789">
                <a:tc>
                  <a:txBody>
                    <a:bodyPr/>
                    <a:lstStyle/>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Thrombotic events</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16.7% andexanet alfa vs.</a:t>
                      </a:r>
                      <a:r>
                        <a:rPr lang="en-US" sz="1800" b="1" baseline="0" dirty="0">
                          <a:latin typeface="Arial" panose="020B0604020202020204" pitchFamily="34" charset="0"/>
                          <a:cs typeface="Arial" panose="020B0604020202020204" pitchFamily="34" charset="0"/>
                        </a:rPr>
                        <a:t> 9.1% 4F-PCC</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7% </a:t>
                      </a:r>
                      <a:r>
                        <a:rPr lang="en-US" sz="1800" b="1" baseline="0" dirty="0">
                          <a:latin typeface="Arial" panose="020B0604020202020204" pitchFamily="34" charset="0"/>
                          <a:cs typeface="Arial" panose="020B0604020202020204" pitchFamily="34" charset="0"/>
                        </a:rPr>
                        <a:t>andexanet alfa vs.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baseline="0" dirty="0">
                          <a:latin typeface="Arial" panose="020B0604020202020204" pitchFamily="34" charset="0"/>
                          <a:cs typeface="Arial" panose="020B0604020202020204" pitchFamily="34" charset="0"/>
                        </a:rPr>
                        <a:t>0% 4F-PCC</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8.5% andexanet alfa vs. </a:t>
                      </a:r>
                    </a:p>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9.7% 4F-PCC </a:t>
                      </a:r>
                      <a:endParaRPr sz="1800" b="1" dirty="0">
                        <a:latin typeface="Arial" panose="020B0604020202020204" pitchFamily="34" charset="0"/>
                        <a:cs typeface="Arial" panose="020B0604020202020204" pitchFamily="34" charset="0"/>
                      </a:endParaRPr>
                    </a:p>
                  </a:txBody>
                  <a:tcPr marL="121893" marR="121893" marT="60934" marB="60934"/>
                </a:tc>
                <a:extLst>
                  <a:ext uri="{0D108BD9-81ED-4DB2-BD59-A6C34878D82A}">
                    <a16:rowId xmlns:a16="http://schemas.microsoft.com/office/drawing/2014/main" val="10006"/>
                  </a:ext>
                </a:extLst>
              </a:tr>
              <a:tr h="866060">
                <a:tc>
                  <a:txBody>
                    <a:bodyPr/>
                    <a:lstStyle/>
                    <a:p>
                      <a:pPr marL="0" marR="0" lvl="0" indent="0" algn="l" rtl="0">
                        <a:spcBef>
                          <a:spcPts val="0"/>
                        </a:spcBef>
                        <a:spcAft>
                          <a:spcPts val="0"/>
                        </a:spcAft>
                        <a:buNone/>
                      </a:pPr>
                      <a:r>
                        <a:rPr lang="en-US" sz="1800" b="1" dirty="0">
                          <a:latin typeface="Arial" panose="020B0604020202020204" pitchFamily="34" charset="0"/>
                          <a:cs typeface="Arial" panose="020B0604020202020204" pitchFamily="34" charset="0"/>
                        </a:rPr>
                        <a:t>Mortality</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rtl="0">
                        <a:spcBef>
                          <a:spcPts val="0"/>
                        </a:spcBef>
                        <a:spcAft>
                          <a:spcPts val="0"/>
                        </a:spcAft>
                        <a:buNone/>
                      </a:pPr>
                      <a:r>
                        <a:rPr lang="en-US" sz="1800" b="1" u="sng" dirty="0">
                          <a:latin typeface="Arial" panose="020B0604020202020204" pitchFamily="34" charset="0"/>
                          <a:cs typeface="Arial" panose="020B0604020202020204" pitchFamily="34" charset="0"/>
                        </a:rPr>
                        <a:t>In-hospital</a:t>
                      </a:r>
                      <a:r>
                        <a:rPr lang="en-US" sz="1800" b="1" u="sng" baseline="0" dirty="0">
                          <a:latin typeface="Arial" panose="020B0604020202020204" pitchFamily="34" charset="0"/>
                          <a:cs typeface="Arial" panose="020B0604020202020204" pitchFamily="34" charset="0"/>
                        </a:rPr>
                        <a:t> mortality: </a:t>
                      </a:r>
                    </a:p>
                    <a:p>
                      <a:pPr marL="0" marR="0" lvl="0" indent="0" algn="l" rtl="0">
                        <a:spcBef>
                          <a:spcPts val="0"/>
                        </a:spcBef>
                        <a:spcAft>
                          <a:spcPts val="0"/>
                        </a:spcAft>
                        <a:buNone/>
                      </a:pPr>
                      <a:r>
                        <a:rPr lang="en-US" sz="1800" b="1" baseline="0" dirty="0">
                          <a:latin typeface="Arial" panose="020B0604020202020204" pitchFamily="34" charset="0"/>
                          <a:cs typeface="Arial" panose="020B0604020202020204" pitchFamily="34" charset="0"/>
                        </a:rPr>
                        <a:t>22% andexanet alfa vs.</a:t>
                      </a:r>
                      <a:br>
                        <a:rPr lang="en-US" sz="1800" b="1" baseline="0" dirty="0">
                          <a:latin typeface="Arial" panose="020B0604020202020204" pitchFamily="34" charset="0"/>
                          <a:cs typeface="Arial" panose="020B0604020202020204" pitchFamily="34" charset="0"/>
                        </a:rPr>
                      </a:br>
                      <a:r>
                        <a:rPr lang="en-US" sz="1800" b="1" baseline="0" dirty="0">
                          <a:latin typeface="Arial" panose="020B0604020202020204" pitchFamily="34" charset="0"/>
                          <a:cs typeface="Arial" panose="020B0604020202020204" pitchFamily="34" charset="0"/>
                        </a:rPr>
                        <a:t>64% 4F-PCC</a:t>
                      </a:r>
                      <a:endParaRPr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sng" dirty="0">
                          <a:latin typeface="Arial" panose="020B0604020202020204" pitchFamily="34" charset="0"/>
                          <a:cs typeface="Arial" panose="020B0604020202020204" pitchFamily="34" charset="0"/>
                        </a:rPr>
                        <a:t>Death</a:t>
                      </a:r>
                      <a:r>
                        <a:rPr lang="en-US" sz="1800" b="1" u="sng" baseline="0" dirty="0">
                          <a:latin typeface="Arial" panose="020B0604020202020204" pitchFamily="34" charset="0"/>
                          <a:cs typeface="Arial" panose="020B0604020202020204" pitchFamily="34" charset="0"/>
                        </a:rPr>
                        <a:t> or hospice at discharge: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baseline="0" dirty="0">
                          <a:latin typeface="Arial" panose="020B0604020202020204" pitchFamily="34" charset="0"/>
                          <a:cs typeface="Arial" panose="020B0604020202020204" pitchFamily="34" charset="0"/>
                        </a:rPr>
                        <a:t>39% andexanet alfa vs.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baseline="0" dirty="0">
                          <a:latin typeface="Arial" panose="020B0604020202020204" pitchFamily="34" charset="0"/>
                          <a:cs typeface="Arial" panose="020B0604020202020204" pitchFamily="34" charset="0"/>
                        </a:rPr>
                        <a:t>38% 4F-PCC</a:t>
                      </a:r>
                      <a:endParaRPr lang="en-US" sz="1800" b="1" dirty="0">
                        <a:latin typeface="Arial" panose="020B0604020202020204" pitchFamily="34" charset="0"/>
                        <a:cs typeface="Arial" panose="020B0604020202020204" pitchFamily="34" charset="0"/>
                      </a:endParaRPr>
                    </a:p>
                  </a:txBody>
                  <a:tcPr marL="121893" marR="121893" marT="60934" marB="6093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sng" dirty="0">
                          <a:latin typeface="Arial" panose="020B0604020202020204" pitchFamily="34" charset="0"/>
                          <a:cs typeface="Arial" panose="020B0604020202020204" pitchFamily="34" charset="0"/>
                        </a:rPr>
                        <a:t>In-hospital mortality: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34% andexanet alfa vs.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21% 4F-PCC </a:t>
                      </a:r>
                    </a:p>
                  </a:txBody>
                  <a:tcPr marL="121893" marR="121893" marT="60934" marB="60934"/>
                </a:tc>
                <a:extLst>
                  <a:ext uri="{0D108BD9-81ED-4DB2-BD59-A6C34878D82A}">
                    <a16:rowId xmlns:a16="http://schemas.microsoft.com/office/drawing/2014/main" val="10007"/>
                  </a:ext>
                </a:extLst>
              </a:tr>
            </a:tbl>
          </a:graphicData>
        </a:graphic>
      </p:graphicFrame>
      <p:sp>
        <p:nvSpPr>
          <p:cNvPr id="3" name="Rectangle 2">
            <a:extLst>
              <a:ext uri="{FF2B5EF4-FFF2-40B4-BE49-F238E27FC236}">
                <a16:creationId xmlns:a16="http://schemas.microsoft.com/office/drawing/2014/main" id="{44997E54-0DC4-FD2F-FCDE-E2C81B56C60C}"/>
              </a:ext>
            </a:extLst>
          </p:cNvPr>
          <p:cNvSpPr/>
          <p:nvPr/>
        </p:nvSpPr>
        <p:spPr>
          <a:xfrm>
            <a:off x="76225" y="3291842"/>
            <a:ext cx="1715663" cy="933651"/>
          </a:xfrm>
          <a:prstGeom prst="rect">
            <a:avLst/>
          </a:prstGeom>
          <a:noFill/>
          <a:ln w="762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Rectangle: Rounded Corners 4">
            <a:extLst>
              <a:ext uri="{FF2B5EF4-FFF2-40B4-BE49-F238E27FC236}">
                <a16:creationId xmlns:a16="http://schemas.microsoft.com/office/drawing/2014/main" id="{6141FAF0-AB70-5F85-6FB5-948588798F7C}"/>
              </a:ext>
            </a:extLst>
          </p:cNvPr>
          <p:cNvSpPr/>
          <p:nvPr/>
        </p:nvSpPr>
        <p:spPr>
          <a:xfrm>
            <a:off x="3591812" y="1456547"/>
            <a:ext cx="866274" cy="497382"/>
          </a:xfrm>
          <a:prstGeom prst="roundRect">
            <a:avLst/>
          </a:prstGeom>
          <a:noFill/>
          <a:ln w="762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 name="Rectangle: Rounded Corners 8">
            <a:extLst>
              <a:ext uri="{FF2B5EF4-FFF2-40B4-BE49-F238E27FC236}">
                <a16:creationId xmlns:a16="http://schemas.microsoft.com/office/drawing/2014/main" id="{DACEDA6D-7163-ED9D-9A6E-72FA3A9D2AD8}"/>
              </a:ext>
            </a:extLst>
          </p:cNvPr>
          <p:cNvSpPr/>
          <p:nvPr/>
        </p:nvSpPr>
        <p:spPr>
          <a:xfrm>
            <a:off x="10501146" y="1453338"/>
            <a:ext cx="983381" cy="497382"/>
          </a:xfrm>
          <a:prstGeom prst="roundRect">
            <a:avLst/>
          </a:prstGeom>
          <a:noFill/>
          <a:ln w="762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Rounded Corners 9">
            <a:extLst>
              <a:ext uri="{FF2B5EF4-FFF2-40B4-BE49-F238E27FC236}">
                <a16:creationId xmlns:a16="http://schemas.microsoft.com/office/drawing/2014/main" id="{9AFF80A8-7E57-FB36-BEA6-A24B2ED60113}"/>
              </a:ext>
            </a:extLst>
          </p:cNvPr>
          <p:cNvSpPr/>
          <p:nvPr/>
        </p:nvSpPr>
        <p:spPr>
          <a:xfrm>
            <a:off x="7107400" y="1453338"/>
            <a:ext cx="866274" cy="497382"/>
          </a:xfrm>
          <a:prstGeom prst="roundRect">
            <a:avLst/>
          </a:prstGeom>
          <a:noFill/>
          <a:ln w="762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5882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5728AB-52AB-2D09-F08B-C6DFC3575C59}"/>
              </a:ext>
            </a:extLst>
          </p:cNvPr>
          <p:cNvSpPr/>
          <p:nvPr/>
        </p:nvSpPr>
        <p:spPr>
          <a:xfrm>
            <a:off x="515154" y="1466350"/>
            <a:ext cx="4195994" cy="2012827"/>
          </a:xfrm>
          <a:prstGeom prst="rect">
            <a:avLst/>
          </a:prstGeom>
          <a:solidFill>
            <a:schemeClr val="accent4">
              <a:lumMod val="20000"/>
              <a:lumOff val="80000"/>
              <a:alpha val="25462"/>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 name="Title 1">
            <a:extLst>
              <a:ext uri="{FF2B5EF4-FFF2-40B4-BE49-F238E27FC236}">
                <a16:creationId xmlns:a16="http://schemas.microsoft.com/office/drawing/2014/main" id="{E2C80BAB-AC42-8648-B5EA-A20B0BA144AF}"/>
              </a:ext>
            </a:extLst>
          </p:cNvPr>
          <p:cNvSpPr>
            <a:spLocks noGrp="1"/>
          </p:cNvSpPr>
          <p:nvPr>
            <p:ph type="title"/>
          </p:nvPr>
        </p:nvSpPr>
        <p:spPr/>
        <p:txBody>
          <a:bodyPr/>
          <a:lstStyle/>
          <a:p>
            <a:r>
              <a:rPr lang="en-US" dirty="0"/>
              <a:t>Adjusted Analysis of Factors Associated With</a:t>
            </a:r>
            <a:br>
              <a:rPr lang="en-US" dirty="0"/>
            </a:br>
            <a:r>
              <a:rPr lang="en-US" dirty="0"/>
              <a:t>In-Hospital Mortality Risk</a:t>
            </a:r>
          </a:p>
        </p:txBody>
      </p:sp>
      <p:sp>
        <p:nvSpPr>
          <p:cNvPr id="32" name="Content Placeholder 31">
            <a:extLst>
              <a:ext uri="{FF2B5EF4-FFF2-40B4-BE49-F238E27FC236}">
                <a16:creationId xmlns:a16="http://schemas.microsoft.com/office/drawing/2014/main" id="{6F1ED306-BED1-F6EC-FC94-B04B9552398B}"/>
              </a:ext>
            </a:extLst>
          </p:cNvPr>
          <p:cNvSpPr>
            <a:spLocks noGrp="1"/>
          </p:cNvSpPr>
          <p:nvPr>
            <p:ph sz="half" idx="1"/>
          </p:nvPr>
        </p:nvSpPr>
        <p:spPr>
          <a:xfrm>
            <a:off x="609600" y="1627868"/>
            <a:ext cx="3848734" cy="4680672"/>
          </a:xfrm>
        </p:spPr>
        <p:txBody>
          <a:bodyPr>
            <a:normAutofit/>
          </a:bodyPr>
          <a:lstStyle/>
          <a:p>
            <a:r>
              <a:rPr lang="en-US" sz="2000" b="1" dirty="0">
                <a:solidFill>
                  <a:schemeClr val="accent3"/>
                </a:solidFill>
              </a:rPr>
              <a:t>Treatment with </a:t>
            </a:r>
            <a:r>
              <a:rPr lang="en-US" sz="2000" b="1" dirty="0" err="1">
                <a:solidFill>
                  <a:schemeClr val="accent3"/>
                </a:solidFill>
              </a:rPr>
              <a:t>andexanet</a:t>
            </a:r>
            <a:r>
              <a:rPr lang="en-US" sz="2000" b="1" dirty="0">
                <a:solidFill>
                  <a:schemeClr val="accent3"/>
                </a:solidFill>
              </a:rPr>
              <a:t> alfa demonstrated a 31% lower likelihood of death compared to 4F-PCC</a:t>
            </a:r>
            <a:br>
              <a:rPr lang="en-US" sz="2000" b="1" dirty="0">
                <a:solidFill>
                  <a:schemeClr val="accent3"/>
                </a:solidFill>
              </a:rPr>
            </a:br>
            <a:r>
              <a:rPr lang="en-US" sz="2000" b="1" dirty="0">
                <a:solidFill>
                  <a:schemeClr val="accent3"/>
                </a:solidFill>
              </a:rPr>
              <a:t>(OR, 0.69; 95% CI, 0.49-0.98)</a:t>
            </a:r>
          </a:p>
          <a:p>
            <a:endParaRPr lang="en-US" sz="2000" b="1" dirty="0">
              <a:solidFill>
                <a:schemeClr val="accent3"/>
              </a:solidFill>
            </a:endParaRPr>
          </a:p>
          <a:p>
            <a:r>
              <a:rPr lang="en-US" sz="2000" dirty="0"/>
              <a:t>Factors associated with higher odds of death included ICH (vs. GI bleed), presence of chronic kidney disease, impaired mental status, and a do not resuscitate order</a:t>
            </a:r>
          </a:p>
          <a:p>
            <a:endParaRPr lang="en-US" sz="2000" dirty="0"/>
          </a:p>
        </p:txBody>
      </p:sp>
      <p:grpSp>
        <p:nvGrpSpPr>
          <p:cNvPr id="3" name="Group 2">
            <a:extLst>
              <a:ext uri="{FF2B5EF4-FFF2-40B4-BE49-F238E27FC236}">
                <a16:creationId xmlns:a16="http://schemas.microsoft.com/office/drawing/2014/main" id="{B34E5341-B0B3-C8AB-E792-6F8C90A0E0DF}"/>
              </a:ext>
            </a:extLst>
          </p:cNvPr>
          <p:cNvGrpSpPr/>
          <p:nvPr/>
        </p:nvGrpSpPr>
        <p:grpSpPr>
          <a:xfrm>
            <a:off x="3282086" y="1272954"/>
            <a:ext cx="8909914" cy="5273972"/>
            <a:chOff x="2572611" y="1244495"/>
            <a:chExt cx="9588086" cy="5675397"/>
          </a:xfrm>
        </p:grpSpPr>
        <p:grpSp>
          <p:nvGrpSpPr>
            <p:cNvPr id="60" name="Group 59">
              <a:extLst>
                <a:ext uri="{FF2B5EF4-FFF2-40B4-BE49-F238E27FC236}">
                  <a16:creationId xmlns:a16="http://schemas.microsoft.com/office/drawing/2014/main" id="{15525D26-53A9-8C88-2AE8-AC4746AA57EA}"/>
                </a:ext>
              </a:extLst>
            </p:cNvPr>
            <p:cNvGrpSpPr/>
            <p:nvPr/>
          </p:nvGrpSpPr>
          <p:grpSpPr>
            <a:xfrm>
              <a:off x="2572611" y="1244495"/>
              <a:ext cx="9588086" cy="5292361"/>
              <a:chOff x="1771799" y="760790"/>
              <a:chExt cx="7192938" cy="3970304"/>
            </a:xfrm>
          </p:grpSpPr>
          <p:sp>
            <p:nvSpPr>
              <p:cNvPr id="13" name="TextBox 12">
                <a:extLst>
                  <a:ext uri="{FF2B5EF4-FFF2-40B4-BE49-F238E27FC236}">
                    <a16:creationId xmlns:a16="http://schemas.microsoft.com/office/drawing/2014/main" id="{CDD93963-3DC9-3F96-9706-5DA35093B5E2}"/>
                  </a:ext>
                </a:extLst>
              </p:cNvPr>
              <p:cNvSpPr txBox="1"/>
              <p:nvPr/>
            </p:nvSpPr>
            <p:spPr>
              <a:xfrm>
                <a:off x="2780272" y="1958065"/>
                <a:ext cx="238506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Critical compartment (vs GI bleed)</a:t>
                </a:r>
              </a:p>
            </p:txBody>
          </p:sp>
          <p:sp>
            <p:nvSpPr>
              <p:cNvPr id="7" name="TextBox 6">
                <a:extLst>
                  <a:ext uri="{FF2B5EF4-FFF2-40B4-BE49-F238E27FC236}">
                    <a16:creationId xmlns:a16="http://schemas.microsoft.com/office/drawing/2014/main" id="{6298D49E-8DFB-A30B-5BD6-3F0D21714AC5}"/>
                  </a:ext>
                </a:extLst>
              </p:cNvPr>
              <p:cNvSpPr txBox="1"/>
              <p:nvPr/>
            </p:nvSpPr>
            <p:spPr>
              <a:xfrm>
                <a:off x="4160398" y="916918"/>
                <a:ext cx="100203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000000"/>
                    </a:solidFill>
                    <a:effectLst/>
                    <a:uLnTx/>
                    <a:uFillTx/>
                    <a:latin typeface="Arial" panose="020B0604020202020204"/>
                    <a:ea typeface="+mn-ea"/>
                    <a:cs typeface="+mn-cs"/>
                  </a:rPr>
                  <a:t>Reversal agent</a:t>
                </a:r>
              </a:p>
            </p:txBody>
          </p:sp>
          <p:sp>
            <p:nvSpPr>
              <p:cNvPr id="8" name="TextBox 7">
                <a:extLst>
                  <a:ext uri="{FF2B5EF4-FFF2-40B4-BE49-F238E27FC236}">
                    <a16:creationId xmlns:a16="http://schemas.microsoft.com/office/drawing/2014/main" id="{FF8D84BE-BD57-97B9-CE89-8428976E1E0D}"/>
                  </a:ext>
                </a:extLst>
              </p:cNvPr>
              <p:cNvSpPr txBox="1"/>
              <p:nvPr/>
            </p:nvSpPr>
            <p:spPr>
              <a:xfrm>
                <a:off x="3413638" y="1119605"/>
                <a:ext cx="174879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4A85D9"/>
                    </a:solidFill>
                    <a:effectLst/>
                    <a:uLnTx/>
                    <a:uFillTx/>
                    <a:latin typeface="Arial" panose="020B0604020202020204"/>
                    <a:ea typeface="+mn-ea"/>
                    <a:cs typeface="+mn-cs"/>
                  </a:rPr>
                  <a:t>Andexanet alfa (vs 4F-PCC)</a:t>
                </a:r>
              </a:p>
            </p:txBody>
          </p:sp>
          <p:sp>
            <p:nvSpPr>
              <p:cNvPr id="9" name="TextBox 8">
                <a:extLst>
                  <a:ext uri="{FF2B5EF4-FFF2-40B4-BE49-F238E27FC236}">
                    <a16:creationId xmlns:a16="http://schemas.microsoft.com/office/drawing/2014/main" id="{EF2621A9-6735-5AD4-1B68-5797C822AB0A}"/>
                  </a:ext>
                </a:extLst>
              </p:cNvPr>
              <p:cNvSpPr txBox="1"/>
              <p:nvPr/>
            </p:nvSpPr>
            <p:spPr>
              <a:xfrm>
                <a:off x="3750823" y="1337228"/>
                <a:ext cx="1411605"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000000"/>
                    </a:solidFill>
                    <a:effectLst/>
                    <a:uLnTx/>
                    <a:uFillTx/>
                    <a:latin typeface="Arial" panose="020B0604020202020204"/>
                    <a:ea typeface="+mn-ea"/>
                    <a:cs typeface="+mn-cs"/>
                  </a:rPr>
                  <a:t>Anticoagulant use</a:t>
                </a:r>
              </a:p>
            </p:txBody>
          </p:sp>
          <p:sp>
            <p:nvSpPr>
              <p:cNvPr id="10" name="TextBox 9">
                <a:extLst>
                  <a:ext uri="{FF2B5EF4-FFF2-40B4-BE49-F238E27FC236}">
                    <a16:creationId xmlns:a16="http://schemas.microsoft.com/office/drawing/2014/main" id="{41F83010-FF7E-CCBE-5B25-2F41E2358AF4}"/>
                  </a:ext>
                </a:extLst>
              </p:cNvPr>
              <p:cNvSpPr txBox="1"/>
              <p:nvPr/>
            </p:nvSpPr>
            <p:spPr>
              <a:xfrm>
                <a:off x="3087426" y="1475059"/>
                <a:ext cx="208788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Oral FXa inhibitor (vs enoxaparin)</a:t>
                </a:r>
              </a:p>
            </p:txBody>
          </p:sp>
          <p:sp>
            <p:nvSpPr>
              <p:cNvPr id="11" name="TextBox 10">
                <a:extLst>
                  <a:ext uri="{FF2B5EF4-FFF2-40B4-BE49-F238E27FC236}">
                    <a16:creationId xmlns:a16="http://schemas.microsoft.com/office/drawing/2014/main" id="{47804D31-2759-0769-08D6-52970E5B73E5}"/>
                  </a:ext>
                </a:extLst>
              </p:cNvPr>
              <p:cNvSpPr txBox="1"/>
              <p:nvPr/>
            </p:nvSpPr>
            <p:spPr>
              <a:xfrm>
                <a:off x="3413638" y="1823296"/>
                <a:ext cx="174879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D50000"/>
                    </a:solidFill>
                    <a:effectLst/>
                    <a:uLnTx/>
                    <a:uFillTx/>
                    <a:latin typeface="Arial" panose="020B0604020202020204"/>
                    <a:ea typeface="+mn-ea"/>
                    <a:cs typeface="+mn-cs"/>
                  </a:rPr>
                  <a:t>ICH (vs GI bleed)</a:t>
                </a:r>
              </a:p>
            </p:txBody>
          </p:sp>
          <p:sp>
            <p:nvSpPr>
              <p:cNvPr id="14" name="TextBox 13">
                <a:extLst>
                  <a:ext uri="{FF2B5EF4-FFF2-40B4-BE49-F238E27FC236}">
                    <a16:creationId xmlns:a16="http://schemas.microsoft.com/office/drawing/2014/main" id="{0551D1E5-71E4-4E4C-65BF-BD2C9BBC8E2A}"/>
                  </a:ext>
                </a:extLst>
              </p:cNvPr>
              <p:cNvSpPr txBox="1"/>
              <p:nvPr/>
            </p:nvSpPr>
            <p:spPr>
              <a:xfrm>
                <a:off x="2777368" y="2089291"/>
                <a:ext cx="238506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Other (vs GI bleed)</a:t>
                </a:r>
              </a:p>
            </p:txBody>
          </p:sp>
          <p:sp>
            <p:nvSpPr>
              <p:cNvPr id="15" name="TextBox 14">
                <a:extLst>
                  <a:ext uri="{FF2B5EF4-FFF2-40B4-BE49-F238E27FC236}">
                    <a16:creationId xmlns:a16="http://schemas.microsoft.com/office/drawing/2014/main" id="{7D08D1AC-C419-6961-975D-A99599F28CDC}"/>
                  </a:ext>
                </a:extLst>
              </p:cNvPr>
              <p:cNvSpPr txBox="1"/>
              <p:nvPr/>
            </p:nvSpPr>
            <p:spPr>
              <a:xfrm>
                <a:off x="3415246" y="2455570"/>
                <a:ext cx="174879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Trauma (vs spontaneous)</a:t>
                </a:r>
              </a:p>
            </p:txBody>
          </p:sp>
          <p:sp>
            <p:nvSpPr>
              <p:cNvPr id="16" name="TextBox 15">
                <a:extLst>
                  <a:ext uri="{FF2B5EF4-FFF2-40B4-BE49-F238E27FC236}">
                    <a16:creationId xmlns:a16="http://schemas.microsoft.com/office/drawing/2014/main" id="{87926596-0765-4CE8-F869-5020FA540B94}"/>
                  </a:ext>
                </a:extLst>
              </p:cNvPr>
              <p:cNvSpPr txBox="1"/>
              <p:nvPr/>
            </p:nvSpPr>
            <p:spPr>
              <a:xfrm>
                <a:off x="3415466" y="2805403"/>
                <a:ext cx="174879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Age (per year)</a:t>
                </a:r>
              </a:p>
            </p:txBody>
          </p:sp>
          <p:sp>
            <p:nvSpPr>
              <p:cNvPr id="17" name="TextBox 16">
                <a:extLst>
                  <a:ext uri="{FF2B5EF4-FFF2-40B4-BE49-F238E27FC236}">
                    <a16:creationId xmlns:a16="http://schemas.microsoft.com/office/drawing/2014/main" id="{E88588AA-4F53-90AC-2045-A6CC7A2C02FE}"/>
                  </a:ext>
                </a:extLst>
              </p:cNvPr>
              <p:cNvSpPr txBox="1"/>
              <p:nvPr/>
            </p:nvSpPr>
            <p:spPr>
              <a:xfrm>
                <a:off x="3413635" y="2928042"/>
                <a:ext cx="174879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Male (vs female)</a:t>
                </a:r>
              </a:p>
            </p:txBody>
          </p:sp>
          <p:sp>
            <p:nvSpPr>
              <p:cNvPr id="18" name="TextBox 17">
                <a:extLst>
                  <a:ext uri="{FF2B5EF4-FFF2-40B4-BE49-F238E27FC236}">
                    <a16:creationId xmlns:a16="http://schemas.microsoft.com/office/drawing/2014/main" id="{B00BB8C3-D797-4F80-46C6-FAAD04DC9D40}"/>
                  </a:ext>
                </a:extLst>
              </p:cNvPr>
              <p:cNvSpPr txBox="1"/>
              <p:nvPr/>
            </p:nvSpPr>
            <p:spPr>
              <a:xfrm>
                <a:off x="3410931" y="3050681"/>
                <a:ext cx="174879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Systolic BP (per mmHg)</a:t>
                </a:r>
              </a:p>
            </p:txBody>
          </p:sp>
          <p:sp>
            <p:nvSpPr>
              <p:cNvPr id="19" name="TextBox 18">
                <a:extLst>
                  <a:ext uri="{FF2B5EF4-FFF2-40B4-BE49-F238E27FC236}">
                    <a16:creationId xmlns:a16="http://schemas.microsoft.com/office/drawing/2014/main" id="{F97272D4-1EF0-8AE0-402F-5FC5B6039DBB}"/>
                  </a:ext>
                </a:extLst>
              </p:cNvPr>
              <p:cNvSpPr txBox="1"/>
              <p:nvPr/>
            </p:nvSpPr>
            <p:spPr>
              <a:xfrm>
                <a:off x="2857378" y="3173320"/>
                <a:ext cx="230505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D50000"/>
                    </a:solidFill>
                    <a:effectLst/>
                    <a:uLnTx/>
                    <a:uFillTx/>
                    <a:latin typeface="Arial" panose="020B0604020202020204"/>
                    <a:ea typeface="+mn-ea"/>
                    <a:cs typeface="+mn-cs"/>
                  </a:rPr>
                  <a:t>Impaired mental status (vs none)</a:t>
                </a:r>
              </a:p>
            </p:txBody>
          </p:sp>
          <p:sp>
            <p:nvSpPr>
              <p:cNvPr id="20" name="TextBox 19">
                <a:extLst>
                  <a:ext uri="{FF2B5EF4-FFF2-40B4-BE49-F238E27FC236}">
                    <a16:creationId xmlns:a16="http://schemas.microsoft.com/office/drawing/2014/main" id="{7D208C11-A64D-5E56-7750-DBB02933954B}"/>
                  </a:ext>
                </a:extLst>
              </p:cNvPr>
              <p:cNvSpPr txBox="1"/>
              <p:nvPr/>
            </p:nvSpPr>
            <p:spPr>
              <a:xfrm>
                <a:off x="2854671" y="3295958"/>
                <a:ext cx="230505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D50000"/>
                    </a:solidFill>
                    <a:effectLst/>
                    <a:uLnTx/>
                    <a:uFillTx/>
                    <a:latin typeface="Arial" panose="020B0604020202020204"/>
                    <a:ea typeface="+mn-ea"/>
                    <a:cs typeface="+mn-cs"/>
                  </a:rPr>
                  <a:t>Do not resuscitate order (vs no)</a:t>
                </a:r>
              </a:p>
            </p:txBody>
          </p:sp>
          <p:sp>
            <p:nvSpPr>
              <p:cNvPr id="21" name="TextBox 20">
                <a:extLst>
                  <a:ext uri="{FF2B5EF4-FFF2-40B4-BE49-F238E27FC236}">
                    <a16:creationId xmlns:a16="http://schemas.microsoft.com/office/drawing/2014/main" id="{8060A1D1-DCF3-5CA3-B421-EC14B12CC8B5}"/>
                  </a:ext>
                </a:extLst>
              </p:cNvPr>
              <p:cNvSpPr txBox="1"/>
              <p:nvPr/>
            </p:nvSpPr>
            <p:spPr>
              <a:xfrm>
                <a:off x="2861479" y="3646000"/>
                <a:ext cx="230505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Liver disease (vs no)</a:t>
                </a:r>
              </a:p>
            </p:txBody>
          </p:sp>
          <p:sp>
            <p:nvSpPr>
              <p:cNvPr id="22" name="TextBox 21">
                <a:extLst>
                  <a:ext uri="{FF2B5EF4-FFF2-40B4-BE49-F238E27FC236}">
                    <a16:creationId xmlns:a16="http://schemas.microsoft.com/office/drawing/2014/main" id="{5C572612-CF5E-19CE-8ADA-13FB373B5489}"/>
                  </a:ext>
                </a:extLst>
              </p:cNvPr>
              <p:cNvSpPr txBox="1"/>
              <p:nvPr/>
            </p:nvSpPr>
            <p:spPr>
              <a:xfrm>
                <a:off x="2857378" y="3771964"/>
                <a:ext cx="230505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D50000"/>
                    </a:solidFill>
                    <a:effectLst/>
                    <a:uLnTx/>
                    <a:uFillTx/>
                    <a:latin typeface="Arial" panose="020B0604020202020204"/>
                    <a:ea typeface="+mn-ea"/>
                    <a:cs typeface="+mn-cs"/>
                  </a:rPr>
                  <a:t>Chronic kidney disease (vs no)</a:t>
                </a:r>
              </a:p>
            </p:txBody>
          </p:sp>
          <p:sp>
            <p:nvSpPr>
              <p:cNvPr id="23" name="TextBox 22">
                <a:extLst>
                  <a:ext uri="{FF2B5EF4-FFF2-40B4-BE49-F238E27FC236}">
                    <a16:creationId xmlns:a16="http://schemas.microsoft.com/office/drawing/2014/main" id="{CB89BB04-15DE-BC27-D033-7264A58B86C9}"/>
                  </a:ext>
                </a:extLst>
              </p:cNvPr>
              <p:cNvSpPr txBox="1"/>
              <p:nvPr/>
            </p:nvSpPr>
            <p:spPr>
              <a:xfrm>
                <a:off x="2857378" y="3897928"/>
                <a:ext cx="230505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Heart failure (vs no)</a:t>
                </a:r>
              </a:p>
            </p:txBody>
          </p:sp>
          <p:sp>
            <p:nvSpPr>
              <p:cNvPr id="24" name="TextBox 23">
                <a:extLst>
                  <a:ext uri="{FF2B5EF4-FFF2-40B4-BE49-F238E27FC236}">
                    <a16:creationId xmlns:a16="http://schemas.microsoft.com/office/drawing/2014/main" id="{4B859773-8F53-F96E-3B01-AF6A84BD26E3}"/>
                  </a:ext>
                </a:extLst>
              </p:cNvPr>
              <p:cNvSpPr txBox="1"/>
              <p:nvPr/>
            </p:nvSpPr>
            <p:spPr>
              <a:xfrm>
                <a:off x="2857378" y="4023892"/>
                <a:ext cx="2305050"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Diabetes (vs no)</a:t>
                </a:r>
              </a:p>
            </p:txBody>
          </p:sp>
          <p:sp>
            <p:nvSpPr>
              <p:cNvPr id="25" name="TextBox 24">
                <a:extLst>
                  <a:ext uri="{FF2B5EF4-FFF2-40B4-BE49-F238E27FC236}">
                    <a16:creationId xmlns:a16="http://schemas.microsoft.com/office/drawing/2014/main" id="{60CD9D82-7F81-4D5C-335D-1B63459FEB5C}"/>
                  </a:ext>
                </a:extLst>
              </p:cNvPr>
              <p:cNvSpPr txBox="1"/>
              <p:nvPr/>
            </p:nvSpPr>
            <p:spPr>
              <a:xfrm>
                <a:off x="1771799" y="4390036"/>
                <a:ext cx="3387409"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8-18 hrs since oral anticoagulant (vs &gt;18 hrs)</a:t>
                </a:r>
              </a:p>
            </p:txBody>
          </p:sp>
          <p:sp>
            <p:nvSpPr>
              <p:cNvPr id="26" name="TextBox 25">
                <a:extLst>
                  <a:ext uri="{FF2B5EF4-FFF2-40B4-BE49-F238E27FC236}">
                    <a16:creationId xmlns:a16="http://schemas.microsoft.com/office/drawing/2014/main" id="{14007364-F97C-7690-86B6-80E1205D1C68}"/>
                  </a:ext>
                </a:extLst>
              </p:cNvPr>
              <p:cNvSpPr txBox="1"/>
              <p:nvPr/>
            </p:nvSpPr>
            <p:spPr>
              <a:xfrm>
                <a:off x="1775023" y="4519897"/>
                <a:ext cx="3387409"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&lt;8 hrs since oral anticoagulant (vs &gt;18 hrs)</a:t>
                </a:r>
              </a:p>
            </p:txBody>
          </p:sp>
          <p:sp>
            <p:nvSpPr>
              <p:cNvPr id="27" name="TextBox 26">
                <a:extLst>
                  <a:ext uri="{FF2B5EF4-FFF2-40B4-BE49-F238E27FC236}">
                    <a16:creationId xmlns:a16="http://schemas.microsoft.com/office/drawing/2014/main" id="{78BD5037-7FCF-E97B-625B-06D404B8431A}"/>
                  </a:ext>
                </a:extLst>
              </p:cNvPr>
              <p:cNvSpPr txBox="1"/>
              <p:nvPr/>
            </p:nvSpPr>
            <p:spPr>
              <a:xfrm>
                <a:off x="3750823" y="1684000"/>
                <a:ext cx="1411605"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000000"/>
                    </a:solidFill>
                    <a:effectLst/>
                    <a:uLnTx/>
                    <a:uFillTx/>
                    <a:latin typeface="Arial" panose="020B0604020202020204"/>
                    <a:ea typeface="+mn-ea"/>
                    <a:cs typeface="+mn-cs"/>
                  </a:rPr>
                  <a:t>Subtype</a:t>
                </a:r>
              </a:p>
            </p:txBody>
          </p:sp>
          <p:sp>
            <p:nvSpPr>
              <p:cNvPr id="28" name="TextBox 27">
                <a:extLst>
                  <a:ext uri="{FF2B5EF4-FFF2-40B4-BE49-F238E27FC236}">
                    <a16:creationId xmlns:a16="http://schemas.microsoft.com/office/drawing/2014/main" id="{BB1AD49E-AA5F-87AC-5590-91330C193398}"/>
                  </a:ext>
                </a:extLst>
              </p:cNvPr>
              <p:cNvSpPr txBox="1"/>
              <p:nvPr/>
            </p:nvSpPr>
            <p:spPr>
              <a:xfrm>
                <a:off x="3750823" y="2330668"/>
                <a:ext cx="1411605"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000000"/>
                    </a:solidFill>
                    <a:effectLst/>
                    <a:uLnTx/>
                    <a:uFillTx/>
                    <a:latin typeface="Arial" panose="020B0604020202020204"/>
                    <a:ea typeface="+mn-ea"/>
                    <a:cs typeface="+mn-cs"/>
                  </a:rPr>
                  <a:t>Bleed cause</a:t>
                </a:r>
              </a:p>
            </p:txBody>
          </p:sp>
          <p:sp>
            <p:nvSpPr>
              <p:cNvPr id="29" name="TextBox 28">
                <a:extLst>
                  <a:ext uri="{FF2B5EF4-FFF2-40B4-BE49-F238E27FC236}">
                    <a16:creationId xmlns:a16="http://schemas.microsoft.com/office/drawing/2014/main" id="{9E13D235-142F-6AF7-7EFB-36C0B9163396}"/>
                  </a:ext>
                </a:extLst>
              </p:cNvPr>
              <p:cNvSpPr txBox="1"/>
              <p:nvPr/>
            </p:nvSpPr>
            <p:spPr>
              <a:xfrm>
                <a:off x="3750823" y="2659825"/>
                <a:ext cx="1411605"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000000"/>
                    </a:solidFill>
                    <a:effectLst/>
                    <a:uLnTx/>
                    <a:uFillTx/>
                    <a:latin typeface="Arial" panose="020B0604020202020204"/>
                    <a:ea typeface="+mn-ea"/>
                    <a:cs typeface="+mn-cs"/>
                  </a:rPr>
                  <a:t>Patient characteristics</a:t>
                </a:r>
              </a:p>
            </p:txBody>
          </p:sp>
          <p:sp>
            <p:nvSpPr>
              <p:cNvPr id="30" name="TextBox 29">
                <a:extLst>
                  <a:ext uri="{FF2B5EF4-FFF2-40B4-BE49-F238E27FC236}">
                    <a16:creationId xmlns:a16="http://schemas.microsoft.com/office/drawing/2014/main" id="{C8204E75-E13C-D0E2-C5EA-9E6ADF3CACCB}"/>
                  </a:ext>
                </a:extLst>
              </p:cNvPr>
              <p:cNvSpPr txBox="1"/>
              <p:nvPr/>
            </p:nvSpPr>
            <p:spPr>
              <a:xfrm>
                <a:off x="3750823" y="3510247"/>
                <a:ext cx="1411605"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000000"/>
                    </a:solidFill>
                    <a:effectLst/>
                    <a:uLnTx/>
                    <a:uFillTx/>
                    <a:latin typeface="Arial" panose="020B0604020202020204"/>
                    <a:ea typeface="+mn-ea"/>
                    <a:cs typeface="+mn-cs"/>
                  </a:rPr>
                  <a:t>Comorbid conditions</a:t>
                </a:r>
              </a:p>
            </p:txBody>
          </p:sp>
          <p:sp>
            <p:nvSpPr>
              <p:cNvPr id="31" name="TextBox 30">
                <a:extLst>
                  <a:ext uri="{FF2B5EF4-FFF2-40B4-BE49-F238E27FC236}">
                    <a16:creationId xmlns:a16="http://schemas.microsoft.com/office/drawing/2014/main" id="{4316B162-3687-D3C4-C5D6-7DFA6ED07B0D}"/>
                  </a:ext>
                </a:extLst>
              </p:cNvPr>
              <p:cNvSpPr txBox="1"/>
              <p:nvPr/>
            </p:nvSpPr>
            <p:spPr>
              <a:xfrm>
                <a:off x="3750823" y="4240576"/>
                <a:ext cx="1411605" cy="2111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sng" strike="noStrike" kern="1200" cap="none" spc="0" normalizeH="0" baseline="0" noProof="0" dirty="0">
                    <a:ln>
                      <a:noFill/>
                    </a:ln>
                    <a:solidFill>
                      <a:srgbClr val="000000"/>
                    </a:solidFill>
                    <a:effectLst/>
                    <a:uLnTx/>
                    <a:uFillTx/>
                    <a:latin typeface="Arial" panose="020B0604020202020204"/>
                    <a:ea typeface="+mn-ea"/>
                    <a:cs typeface="+mn-cs"/>
                  </a:rPr>
                  <a:t>Oral anticoagulant</a:t>
                </a:r>
              </a:p>
            </p:txBody>
          </p:sp>
          <p:sp>
            <p:nvSpPr>
              <p:cNvPr id="33" name="TextBox 32">
                <a:extLst>
                  <a:ext uri="{FF2B5EF4-FFF2-40B4-BE49-F238E27FC236}">
                    <a16:creationId xmlns:a16="http://schemas.microsoft.com/office/drawing/2014/main" id="{AFE19F01-4F33-84FD-E55A-68B50EEB6FA0}"/>
                  </a:ext>
                </a:extLst>
              </p:cNvPr>
              <p:cNvSpPr txBox="1"/>
              <p:nvPr/>
            </p:nvSpPr>
            <p:spPr>
              <a:xfrm>
                <a:off x="7160629" y="831564"/>
                <a:ext cx="1773750" cy="2236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Adjusted OR (95% CI)</a:t>
                </a:r>
              </a:p>
            </p:txBody>
          </p:sp>
          <p:sp>
            <p:nvSpPr>
              <p:cNvPr id="34" name="TextBox 33">
                <a:extLst>
                  <a:ext uri="{FF2B5EF4-FFF2-40B4-BE49-F238E27FC236}">
                    <a16:creationId xmlns:a16="http://schemas.microsoft.com/office/drawing/2014/main" id="{F19590FD-BD7A-6332-1DD9-C0831CEE8E6D}"/>
                  </a:ext>
                </a:extLst>
              </p:cNvPr>
              <p:cNvSpPr txBox="1"/>
              <p:nvPr/>
            </p:nvSpPr>
            <p:spPr>
              <a:xfrm>
                <a:off x="7212729" y="1127951"/>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4A85D9"/>
                    </a:solidFill>
                    <a:effectLst/>
                    <a:uLnTx/>
                    <a:uFillTx/>
                    <a:latin typeface="Arial" panose="020B0604020202020204"/>
                    <a:ea typeface="+mn-ea"/>
                    <a:cs typeface="+mn-cs"/>
                  </a:rPr>
                  <a:t>0.69 (0.49, 0.98)</a:t>
                </a:r>
              </a:p>
            </p:txBody>
          </p:sp>
          <p:sp>
            <p:nvSpPr>
              <p:cNvPr id="35" name="TextBox 34">
                <a:extLst>
                  <a:ext uri="{FF2B5EF4-FFF2-40B4-BE49-F238E27FC236}">
                    <a16:creationId xmlns:a16="http://schemas.microsoft.com/office/drawing/2014/main" id="{3E595C7E-5E9F-3B29-C907-FD5320F15E38}"/>
                  </a:ext>
                </a:extLst>
              </p:cNvPr>
              <p:cNvSpPr txBox="1"/>
              <p:nvPr/>
            </p:nvSpPr>
            <p:spPr>
              <a:xfrm>
                <a:off x="7214337" y="1491230"/>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1.26 (0.86, 1.87)</a:t>
                </a:r>
              </a:p>
            </p:txBody>
          </p:sp>
          <p:sp>
            <p:nvSpPr>
              <p:cNvPr id="36" name="TextBox 35">
                <a:extLst>
                  <a:ext uri="{FF2B5EF4-FFF2-40B4-BE49-F238E27FC236}">
                    <a16:creationId xmlns:a16="http://schemas.microsoft.com/office/drawing/2014/main" id="{C986E51A-5CFA-8E37-76F3-954612896E4A}"/>
                  </a:ext>
                </a:extLst>
              </p:cNvPr>
              <p:cNvSpPr txBox="1"/>
              <p:nvPr/>
            </p:nvSpPr>
            <p:spPr>
              <a:xfrm>
                <a:off x="7215947" y="1852644"/>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D50000"/>
                    </a:solidFill>
                    <a:effectLst/>
                    <a:uLnTx/>
                    <a:uFillTx/>
                    <a:latin typeface="Arial" panose="020B0604020202020204"/>
                    <a:ea typeface="+mn-ea"/>
                    <a:cs typeface="+mn-cs"/>
                  </a:rPr>
                  <a:t>3.46 (2.35, 5.16)</a:t>
                </a:r>
              </a:p>
            </p:txBody>
          </p:sp>
          <p:sp>
            <p:nvSpPr>
              <p:cNvPr id="37" name="TextBox 36">
                <a:extLst>
                  <a:ext uri="{FF2B5EF4-FFF2-40B4-BE49-F238E27FC236}">
                    <a16:creationId xmlns:a16="http://schemas.microsoft.com/office/drawing/2014/main" id="{110C1307-8BE3-18A5-7F65-A360078A1A42}"/>
                  </a:ext>
                </a:extLst>
              </p:cNvPr>
              <p:cNvSpPr txBox="1"/>
              <p:nvPr/>
            </p:nvSpPr>
            <p:spPr>
              <a:xfrm>
                <a:off x="7212729" y="1975239"/>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0.93 (0.42, 1.87) </a:t>
                </a:r>
              </a:p>
            </p:txBody>
          </p:sp>
          <p:sp>
            <p:nvSpPr>
              <p:cNvPr id="38" name="TextBox 37">
                <a:extLst>
                  <a:ext uri="{FF2B5EF4-FFF2-40B4-BE49-F238E27FC236}">
                    <a16:creationId xmlns:a16="http://schemas.microsoft.com/office/drawing/2014/main" id="{928A83D6-0961-E626-E6BE-90DBEA1FB1CE}"/>
                  </a:ext>
                </a:extLst>
              </p:cNvPr>
              <p:cNvSpPr txBox="1"/>
              <p:nvPr/>
            </p:nvSpPr>
            <p:spPr>
              <a:xfrm>
                <a:off x="7212729" y="2097833"/>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2.28 (0.61, 6.72)</a:t>
                </a:r>
              </a:p>
            </p:txBody>
          </p:sp>
          <p:sp>
            <p:nvSpPr>
              <p:cNvPr id="39" name="TextBox 38">
                <a:extLst>
                  <a:ext uri="{FF2B5EF4-FFF2-40B4-BE49-F238E27FC236}">
                    <a16:creationId xmlns:a16="http://schemas.microsoft.com/office/drawing/2014/main" id="{BA144367-4186-6CE6-545F-5CB1054A0C0E}"/>
                  </a:ext>
                </a:extLst>
              </p:cNvPr>
              <p:cNvSpPr txBox="1"/>
              <p:nvPr/>
            </p:nvSpPr>
            <p:spPr>
              <a:xfrm>
                <a:off x="7212729" y="2456123"/>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1.36 (0.96, 1.94) </a:t>
                </a:r>
              </a:p>
            </p:txBody>
          </p:sp>
          <p:sp>
            <p:nvSpPr>
              <p:cNvPr id="40" name="TextBox 39">
                <a:extLst>
                  <a:ext uri="{FF2B5EF4-FFF2-40B4-BE49-F238E27FC236}">
                    <a16:creationId xmlns:a16="http://schemas.microsoft.com/office/drawing/2014/main" id="{295CA84B-4CA7-AFBD-E6FD-76AC68EDC8C4}"/>
                  </a:ext>
                </a:extLst>
              </p:cNvPr>
              <p:cNvSpPr txBox="1"/>
              <p:nvPr/>
            </p:nvSpPr>
            <p:spPr>
              <a:xfrm>
                <a:off x="7206288" y="2818783"/>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1.01 (1.00, 1.02)</a:t>
                </a:r>
              </a:p>
            </p:txBody>
          </p:sp>
          <p:sp>
            <p:nvSpPr>
              <p:cNvPr id="41" name="TextBox 40">
                <a:extLst>
                  <a:ext uri="{FF2B5EF4-FFF2-40B4-BE49-F238E27FC236}">
                    <a16:creationId xmlns:a16="http://schemas.microsoft.com/office/drawing/2014/main" id="{CC030935-B824-D3B7-CCDE-FC1234196590}"/>
                  </a:ext>
                </a:extLst>
              </p:cNvPr>
              <p:cNvSpPr txBox="1"/>
              <p:nvPr/>
            </p:nvSpPr>
            <p:spPr>
              <a:xfrm>
                <a:off x="7206646" y="2943974"/>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1.10 (0.78, 1.55) </a:t>
                </a:r>
              </a:p>
            </p:txBody>
          </p:sp>
          <p:sp>
            <p:nvSpPr>
              <p:cNvPr id="42" name="TextBox 41">
                <a:extLst>
                  <a:ext uri="{FF2B5EF4-FFF2-40B4-BE49-F238E27FC236}">
                    <a16:creationId xmlns:a16="http://schemas.microsoft.com/office/drawing/2014/main" id="{6F970AAF-ACB9-F7AA-B6FB-BA8300284A09}"/>
                  </a:ext>
                </a:extLst>
              </p:cNvPr>
              <p:cNvSpPr txBox="1"/>
              <p:nvPr/>
            </p:nvSpPr>
            <p:spPr>
              <a:xfrm>
                <a:off x="7212729" y="3069165"/>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1.00 (1.00, 1.01)</a:t>
                </a:r>
              </a:p>
            </p:txBody>
          </p:sp>
          <p:sp>
            <p:nvSpPr>
              <p:cNvPr id="43" name="TextBox 42">
                <a:extLst>
                  <a:ext uri="{FF2B5EF4-FFF2-40B4-BE49-F238E27FC236}">
                    <a16:creationId xmlns:a16="http://schemas.microsoft.com/office/drawing/2014/main" id="{17F482DF-3E96-49D6-1A32-7890B031FAD4}"/>
                  </a:ext>
                </a:extLst>
              </p:cNvPr>
              <p:cNvSpPr txBox="1"/>
              <p:nvPr/>
            </p:nvSpPr>
            <p:spPr>
              <a:xfrm>
                <a:off x="7212729" y="3194356"/>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D50000"/>
                    </a:solidFill>
                    <a:effectLst/>
                    <a:uLnTx/>
                    <a:uFillTx/>
                    <a:latin typeface="Arial" panose="020B0604020202020204"/>
                    <a:ea typeface="+mn-ea"/>
                    <a:cs typeface="+mn-cs"/>
                  </a:rPr>
                  <a:t>4.62 (3.03, 7.26) </a:t>
                </a:r>
              </a:p>
            </p:txBody>
          </p:sp>
          <p:sp>
            <p:nvSpPr>
              <p:cNvPr id="44" name="TextBox 43">
                <a:extLst>
                  <a:ext uri="{FF2B5EF4-FFF2-40B4-BE49-F238E27FC236}">
                    <a16:creationId xmlns:a16="http://schemas.microsoft.com/office/drawing/2014/main" id="{E2C0B144-4FA8-28AA-0FA4-72D70F1A56F5}"/>
                  </a:ext>
                </a:extLst>
              </p:cNvPr>
              <p:cNvSpPr txBox="1"/>
              <p:nvPr/>
            </p:nvSpPr>
            <p:spPr>
              <a:xfrm>
                <a:off x="7212729" y="3319547"/>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D50000"/>
                    </a:solidFill>
                    <a:effectLst/>
                    <a:uLnTx/>
                    <a:uFillTx/>
                    <a:latin typeface="Arial" panose="020B0604020202020204"/>
                    <a:ea typeface="+mn-ea"/>
                    <a:cs typeface="+mn-cs"/>
                  </a:rPr>
                  <a:t>3.28 (2.29, 4.74) </a:t>
                </a:r>
              </a:p>
            </p:txBody>
          </p:sp>
          <p:sp>
            <p:nvSpPr>
              <p:cNvPr id="45" name="TextBox 44">
                <a:extLst>
                  <a:ext uri="{FF2B5EF4-FFF2-40B4-BE49-F238E27FC236}">
                    <a16:creationId xmlns:a16="http://schemas.microsoft.com/office/drawing/2014/main" id="{817EAEAF-8700-02B3-0E6B-D91B579AE234}"/>
                  </a:ext>
                </a:extLst>
              </p:cNvPr>
              <p:cNvSpPr txBox="1"/>
              <p:nvPr/>
            </p:nvSpPr>
            <p:spPr>
              <a:xfrm>
                <a:off x="7207897" y="3678918"/>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1.23 (0.78, 1.88)</a:t>
                </a:r>
              </a:p>
            </p:txBody>
          </p:sp>
          <p:sp>
            <p:nvSpPr>
              <p:cNvPr id="46" name="TextBox 45">
                <a:extLst>
                  <a:ext uri="{FF2B5EF4-FFF2-40B4-BE49-F238E27FC236}">
                    <a16:creationId xmlns:a16="http://schemas.microsoft.com/office/drawing/2014/main" id="{76385943-20FE-DC30-0C2C-5BF9B91C28EA}"/>
                  </a:ext>
                </a:extLst>
              </p:cNvPr>
              <p:cNvSpPr txBox="1"/>
              <p:nvPr/>
            </p:nvSpPr>
            <p:spPr>
              <a:xfrm>
                <a:off x="7212729" y="3799852"/>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D50000"/>
                    </a:solidFill>
                    <a:effectLst/>
                    <a:uLnTx/>
                    <a:uFillTx/>
                    <a:latin typeface="Arial" panose="020B0604020202020204"/>
                    <a:ea typeface="+mn-ea"/>
                    <a:cs typeface="+mn-cs"/>
                  </a:rPr>
                  <a:t>2.00 (1.38, 2.88)</a:t>
                </a:r>
              </a:p>
            </p:txBody>
          </p:sp>
          <p:sp>
            <p:nvSpPr>
              <p:cNvPr id="47" name="TextBox 46">
                <a:extLst>
                  <a:ext uri="{FF2B5EF4-FFF2-40B4-BE49-F238E27FC236}">
                    <a16:creationId xmlns:a16="http://schemas.microsoft.com/office/drawing/2014/main" id="{C8D3756B-E744-B8C2-D1D5-DC391A41EDC3}"/>
                  </a:ext>
                </a:extLst>
              </p:cNvPr>
              <p:cNvSpPr txBox="1"/>
              <p:nvPr/>
            </p:nvSpPr>
            <p:spPr>
              <a:xfrm>
                <a:off x="7212729" y="3920786"/>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1.15 (0.79, 1.66)</a:t>
                </a:r>
              </a:p>
            </p:txBody>
          </p:sp>
          <p:sp>
            <p:nvSpPr>
              <p:cNvPr id="48" name="TextBox 47">
                <a:extLst>
                  <a:ext uri="{FF2B5EF4-FFF2-40B4-BE49-F238E27FC236}">
                    <a16:creationId xmlns:a16="http://schemas.microsoft.com/office/drawing/2014/main" id="{08676C4B-FC1C-7C06-62CD-2B53189472DB}"/>
                  </a:ext>
                </a:extLst>
              </p:cNvPr>
              <p:cNvSpPr txBox="1"/>
              <p:nvPr/>
            </p:nvSpPr>
            <p:spPr>
              <a:xfrm>
                <a:off x="7215947" y="4041720"/>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1.02 (0.72, 1.45)</a:t>
                </a:r>
              </a:p>
            </p:txBody>
          </p:sp>
          <p:sp>
            <p:nvSpPr>
              <p:cNvPr id="49" name="TextBox 48">
                <a:extLst>
                  <a:ext uri="{FF2B5EF4-FFF2-40B4-BE49-F238E27FC236}">
                    <a16:creationId xmlns:a16="http://schemas.microsoft.com/office/drawing/2014/main" id="{D5D5BF0E-8920-84F7-3E37-DB56CA5A72AB}"/>
                  </a:ext>
                </a:extLst>
              </p:cNvPr>
              <p:cNvSpPr txBox="1"/>
              <p:nvPr/>
            </p:nvSpPr>
            <p:spPr>
              <a:xfrm>
                <a:off x="7209507" y="4400256"/>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1.51 (0.92, 2.55)</a:t>
                </a:r>
              </a:p>
            </p:txBody>
          </p:sp>
          <p:sp>
            <p:nvSpPr>
              <p:cNvPr id="50" name="TextBox 49">
                <a:extLst>
                  <a:ext uri="{FF2B5EF4-FFF2-40B4-BE49-F238E27FC236}">
                    <a16:creationId xmlns:a16="http://schemas.microsoft.com/office/drawing/2014/main" id="{142DC471-2D25-FC22-0DC4-15D41EE1FA5A}"/>
                  </a:ext>
                </a:extLst>
              </p:cNvPr>
              <p:cNvSpPr txBox="1"/>
              <p:nvPr/>
            </p:nvSpPr>
            <p:spPr>
              <a:xfrm>
                <a:off x="7211119" y="4513529"/>
                <a:ext cx="1748790" cy="2111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1.41 (0.86, 2.38) </a:t>
                </a:r>
              </a:p>
            </p:txBody>
          </p:sp>
          <p:sp>
            <p:nvSpPr>
              <p:cNvPr id="53" name="TextBox 52">
                <a:extLst>
                  <a:ext uri="{FF2B5EF4-FFF2-40B4-BE49-F238E27FC236}">
                    <a16:creationId xmlns:a16="http://schemas.microsoft.com/office/drawing/2014/main" id="{2C9B3F44-C670-B004-F172-6C657C0C4150}"/>
                  </a:ext>
                </a:extLst>
              </p:cNvPr>
              <p:cNvSpPr txBox="1"/>
              <p:nvPr/>
            </p:nvSpPr>
            <p:spPr>
              <a:xfrm>
                <a:off x="4375766" y="760790"/>
                <a:ext cx="1512570" cy="2111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mn-cs"/>
                  </a:rPr>
                  <a:t>Factor</a:t>
                </a:r>
              </a:p>
            </p:txBody>
          </p:sp>
        </p:grpSp>
        <p:graphicFrame>
          <p:nvGraphicFramePr>
            <p:cNvPr id="52" name="Object 51">
              <a:extLst>
                <a:ext uri="{FF2B5EF4-FFF2-40B4-BE49-F238E27FC236}">
                  <a16:creationId xmlns:a16="http://schemas.microsoft.com/office/drawing/2014/main" id="{4384771A-8A95-8F41-80F1-60B9A8D6EF5A}"/>
                </a:ext>
              </a:extLst>
            </p:cNvPr>
            <p:cNvGraphicFramePr>
              <a:graphicFrameLocks noChangeAspect="1"/>
            </p:cNvGraphicFramePr>
            <p:nvPr/>
          </p:nvGraphicFramePr>
          <p:xfrm>
            <a:off x="6627574" y="1765035"/>
            <a:ext cx="4198373" cy="5154857"/>
          </p:xfrm>
          <a:graphic>
            <a:graphicData uri="http://schemas.openxmlformats.org/presentationml/2006/ole">
              <mc:AlternateContent xmlns:mc="http://schemas.openxmlformats.org/markup-compatibility/2006">
                <mc:Choice xmlns:v="urn:schemas-microsoft-com:vml" Requires="v">
                  <p:oleObj name="Prism 9" r:id="rId3" imgW="4990406" imgH="5429301" progId="Prism9.Document">
                    <p:embed/>
                  </p:oleObj>
                </mc:Choice>
                <mc:Fallback>
                  <p:oleObj name="Prism 9" r:id="rId3" imgW="4990406" imgH="5429301" progId="Prism9.Document">
                    <p:embed/>
                    <p:pic>
                      <p:nvPicPr>
                        <p:cNvPr id="52" name="Object 51">
                          <a:extLst>
                            <a:ext uri="{FF2B5EF4-FFF2-40B4-BE49-F238E27FC236}">
                              <a16:creationId xmlns:a16="http://schemas.microsoft.com/office/drawing/2014/main" id="{4384771A-8A95-8F41-80F1-60B9A8D6EF5A}"/>
                            </a:ext>
                          </a:extLst>
                        </p:cNvPr>
                        <p:cNvPicPr/>
                        <p:nvPr/>
                      </p:nvPicPr>
                      <p:blipFill>
                        <a:blip r:embed="rId4"/>
                        <a:stretch>
                          <a:fillRect/>
                        </a:stretch>
                      </p:blipFill>
                      <p:spPr>
                        <a:xfrm>
                          <a:off x="6627574" y="1765035"/>
                          <a:ext cx="4198373" cy="5154857"/>
                        </a:xfrm>
                        <a:prstGeom prst="rect">
                          <a:avLst/>
                        </a:prstGeom>
                      </p:spPr>
                    </p:pic>
                  </p:oleObj>
                </mc:Fallback>
              </mc:AlternateContent>
            </a:graphicData>
          </a:graphic>
        </p:graphicFrame>
      </p:grpSp>
      <p:sp>
        <p:nvSpPr>
          <p:cNvPr id="58" name="TextBox 57">
            <a:extLst>
              <a:ext uri="{FF2B5EF4-FFF2-40B4-BE49-F238E27FC236}">
                <a16:creationId xmlns:a16="http://schemas.microsoft.com/office/drawing/2014/main" id="{AFF04367-642F-4CE8-B471-29BE1CFCD6A9}"/>
              </a:ext>
            </a:extLst>
          </p:cNvPr>
          <p:cNvSpPr txBox="1"/>
          <p:nvPr/>
        </p:nvSpPr>
        <p:spPr>
          <a:xfrm>
            <a:off x="26397" y="6186889"/>
            <a:ext cx="5707111"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*Model adjusted for all the variables above (N=2,548; events=184).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BP, blood pressure; CI, confidence interval; GI, gastrointestinal; OR, odds ratio.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srgbClr val="FFFFFF">
                    <a:lumMod val="65000"/>
                  </a:srgbClr>
                </a:solidFill>
                <a:effectLst/>
                <a:uLnTx/>
                <a:uFillTx/>
                <a:latin typeface="Arial" panose="020B0604020202020204" pitchFamily="34" charset="0"/>
                <a:ea typeface="+mn-ea"/>
                <a:cs typeface="Arial" panose="020B0604020202020204" pitchFamily="34" charset="0"/>
              </a:rPr>
              <a:t>Dobesh</a:t>
            </a:r>
            <a:r>
              <a:rPr kumimoji="0" lang="en-U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 P, et al. ISTH 2022 Congress. Abstract PB1011.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endParaRPr>
          </a:p>
        </p:txBody>
      </p:sp>
      <p:sp>
        <p:nvSpPr>
          <p:cNvPr id="2" name="Rectangle 1">
            <a:extLst>
              <a:ext uri="{FF2B5EF4-FFF2-40B4-BE49-F238E27FC236}">
                <a16:creationId xmlns:a16="http://schemas.microsoft.com/office/drawing/2014/main" id="{98DE5D3F-1013-C5E8-F465-A2393BFA1294}"/>
              </a:ext>
            </a:extLst>
          </p:cNvPr>
          <p:cNvSpPr/>
          <p:nvPr/>
        </p:nvSpPr>
        <p:spPr>
          <a:xfrm>
            <a:off x="5312484" y="1700200"/>
            <a:ext cx="6485264" cy="28678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8154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08F64924-A56E-59E7-1C31-068A799FBF6B}"/>
              </a:ext>
            </a:extLst>
          </p:cNvPr>
          <p:cNvSpPr>
            <a:spLocks noGrp="1"/>
          </p:cNvSpPr>
          <p:nvPr>
            <p:ph type="body" idx="1"/>
          </p:nvPr>
        </p:nvSpPr>
        <p:spPr>
          <a:xfrm>
            <a:off x="609601" y="1269891"/>
            <a:ext cx="10292674" cy="651538"/>
          </a:xfrm>
        </p:spPr>
        <p:txBody>
          <a:bodyPr>
            <a:normAutofit/>
          </a:bodyPr>
          <a:lstStyle/>
          <a:p>
            <a:r>
              <a:rPr lang="en-US" dirty="0"/>
              <a:t>Guidelines and stewardship programs should address the following:</a:t>
            </a:r>
          </a:p>
        </p:txBody>
      </p:sp>
      <p:sp>
        <p:nvSpPr>
          <p:cNvPr id="2" name="Content Placeholder 1">
            <a:extLst>
              <a:ext uri="{FF2B5EF4-FFF2-40B4-BE49-F238E27FC236}">
                <a16:creationId xmlns:a16="http://schemas.microsoft.com/office/drawing/2014/main" id="{C1D09B9E-2AD5-4409-B687-71837CE382D6}"/>
              </a:ext>
            </a:extLst>
          </p:cNvPr>
          <p:cNvSpPr>
            <a:spLocks noGrp="1"/>
          </p:cNvSpPr>
          <p:nvPr>
            <p:ph sz="half" idx="2"/>
          </p:nvPr>
        </p:nvSpPr>
        <p:spPr>
          <a:xfrm>
            <a:off x="609601" y="2113808"/>
            <a:ext cx="5157787" cy="3004458"/>
          </a:xfrm>
        </p:spPr>
        <p:txBody>
          <a:bodyPr>
            <a:normAutofit/>
          </a:bodyPr>
          <a:lstStyle/>
          <a:p>
            <a:r>
              <a:rPr lang="en-US" sz="2000" dirty="0"/>
              <a:t>Which patients should receive these reversal agents?</a:t>
            </a:r>
          </a:p>
          <a:p>
            <a:r>
              <a:rPr lang="en-US" sz="2000" dirty="0"/>
              <a:t>Which agents does your institution carry on formulary?</a:t>
            </a:r>
          </a:p>
          <a:p>
            <a:r>
              <a:rPr lang="en-US" sz="2000" dirty="0"/>
              <a:t>Do you limit to life-threatening bleeding? How do you define that?</a:t>
            </a:r>
          </a:p>
          <a:p>
            <a:pPr lvl="1"/>
            <a:r>
              <a:rPr lang="en-US" sz="1800" dirty="0">
                <a:solidFill>
                  <a:schemeClr val="accent3"/>
                </a:solidFill>
              </a:rPr>
              <a:t>Should you treat the abnormal coagulation tests?</a:t>
            </a:r>
          </a:p>
        </p:txBody>
      </p:sp>
      <p:sp>
        <p:nvSpPr>
          <p:cNvPr id="11" name="Content Placeholder 10">
            <a:extLst>
              <a:ext uri="{FF2B5EF4-FFF2-40B4-BE49-F238E27FC236}">
                <a16:creationId xmlns:a16="http://schemas.microsoft.com/office/drawing/2014/main" id="{FA66AEA9-58F0-069D-9BAB-108D9EA77FFD}"/>
              </a:ext>
            </a:extLst>
          </p:cNvPr>
          <p:cNvSpPr>
            <a:spLocks noGrp="1"/>
          </p:cNvSpPr>
          <p:nvPr>
            <p:ph sz="quarter" idx="4"/>
          </p:nvPr>
        </p:nvSpPr>
        <p:spPr>
          <a:xfrm>
            <a:off x="5942013" y="2113808"/>
            <a:ext cx="5640386" cy="3004458"/>
          </a:xfrm>
        </p:spPr>
        <p:txBody>
          <a:bodyPr/>
          <a:lstStyle/>
          <a:p>
            <a:r>
              <a:rPr lang="en-US" sz="2000" dirty="0"/>
              <a:t>What about goals of care/expected outcomes?</a:t>
            </a:r>
          </a:p>
          <a:p>
            <a:r>
              <a:rPr lang="en-US" sz="2000" dirty="0"/>
              <a:t>What about urgent surgery? Elective surgery?</a:t>
            </a:r>
          </a:p>
          <a:p>
            <a:r>
              <a:rPr lang="en-US" sz="2000" dirty="0"/>
              <a:t>When should labs be drawn to assess effect?</a:t>
            </a:r>
          </a:p>
          <a:p>
            <a:r>
              <a:rPr lang="en-US" sz="2000" dirty="0"/>
              <a:t>When should anticoagulation be restarted?</a:t>
            </a:r>
          </a:p>
          <a:p>
            <a:endParaRPr lang="en-US" sz="2000" dirty="0"/>
          </a:p>
        </p:txBody>
      </p:sp>
      <p:sp>
        <p:nvSpPr>
          <p:cNvPr id="3" name="Title 2">
            <a:extLst>
              <a:ext uri="{FF2B5EF4-FFF2-40B4-BE49-F238E27FC236}">
                <a16:creationId xmlns:a16="http://schemas.microsoft.com/office/drawing/2014/main" id="{A6EE5E0A-792C-4264-85A7-D6C70306EE48}"/>
              </a:ext>
            </a:extLst>
          </p:cNvPr>
          <p:cNvSpPr>
            <a:spLocks noGrp="1"/>
          </p:cNvSpPr>
          <p:nvPr>
            <p:ph type="title"/>
          </p:nvPr>
        </p:nvSpPr>
        <p:spPr/>
        <p:txBody>
          <a:bodyPr/>
          <a:lstStyle/>
          <a:p>
            <a:r>
              <a:rPr lang="en-US" dirty="0"/>
              <a:t>Guidelines and Stewardship</a:t>
            </a:r>
          </a:p>
        </p:txBody>
      </p:sp>
      <p:sp>
        <p:nvSpPr>
          <p:cNvPr id="4" name="TextBox 3">
            <a:extLst>
              <a:ext uri="{FF2B5EF4-FFF2-40B4-BE49-F238E27FC236}">
                <a16:creationId xmlns:a16="http://schemas.microsoft.com/office/drawing/2014/main" id="{F5DA988B-11D4-76AF-DF92-ED11C4E5F829}"/>
              </a:ext>
            </a:extLst>
          </p:cNvPr>
          <p:cNvSpPr txBox="1"/>
          <p:nvPr/>
        </p:nvSpPr>
        <p:spPr>
          <a:xfrm>
            <a:off x="1419639" y="5246827"/>
            <a:ext cx="9124122" cy="1200329"/>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Arial" panose="020B0604020202020204"/>
                <a:ea typeface="+mn-ea"/>
                <a:cs typeface="+mn-cs"/>
              </a:rPr>
              <a:t>Multi-disciplinary discussion in conjunction with goals of care</a:t>
            </a:r>
          </a:p>
        </p:txBody>
      </p:sp>
    </p:spTree>
    <p:extLst>
      <p:ext uri="{BB962C8B-B14F-4D97-AF65-F5344CB8AC3E}">
        <p14:creationId xmlns:p14="http://schemas.microsoft.com/office/powerpoint/2010/main" val="2166821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A22721-DA39-4057-9707-2417992A07BC}"/>
              </a:ext>
            </a:extLst>
          </p:cNvPr>
          <p:cNvSpPr>
            <a:spLocks noGrp="1"/>
          </p:cNvSpPr>
          <p:nvPr>
            <p:ph type="title"/>
          </p:nvPr>
        </p:nvSpPr>
        <p:spPr/>
        <p:txBody>
          <a:bodyPr/>
          <a:lstStyle/>
          <a:p>
            <a:r>
              <a:rPr lang="en-US" dirty="0"/>
              <a:t>Andexanet Alfa Clinical Considerations</a:t>
            </a:r>
          </a:p>
        </p:txBody>
      </p:sp>
      <p:sp>
        <p:nvSpPr>
          <p:cNvPr id="2" name="Content Placeholder 1">
            <a:extLst>
              <a:ext uri="{FF2B5EF4-FFF2-40B4-BE49-F238E27FC236}">
                <a16:creationId xmlns:a16="http://schemas.microsoft.com/office/drawing/2014/main" id="{FAD36338-45F5-41B6-824B-0BB35460ED4E}"/>
              </a:ext>
            </a:extLst>
          </p:cNvPr>
          <p:cNvSpPr>
            <a:spLocks noGrp="1"/>
          </p:cNvSpPr>
          <p:nvPr>
            <p:ph sz="half" idx="1"/>
          </p:nvPr>
        </p:nvSpPr>
        <p:spPr/>
        <p:txBody>
          <a:bodyPr/>
          <a:lstStyle/>
          <a:p>
            <a:r>
              <a:rPr lang="en-US" dirty="0"/>
              <a:t>Outside hospital transfer s/p PCC treatment</a:t>
            </a:r>
          </a:p>
          <a:p>
            <a:pPr lvl="1"/>
            <a:r>
              <a:rPr lang="en-US" dirty="0"/>
              <a:t>Hematoma expansion on CT</a:t>
            </a:r>
          </a:p>
          <a:p>
            <a:pPr lvl="1"/>
            <a:r>
              <a:rPr lang="en-US" dirty="0"/>
              <a:t>Anti-</a:t>
            </a:r>
            <a:r>
              <a:rPr lang="en-US" dirty="0" err="1"/>
              <a:t>Xa</a:t>
            </a:r>
            <a:r>
              <a:rPr lang="en-US" dirty="0"/>
              <a:t> (LMWH/UFH) level</a:t>
            </a:r>
            <a:br>
              <a:rPr lang="en-US" dirty="0"/>
            </a:br>
            <a:r>
              <a:rPr lang="en-US" dirty="0"/>
              <a:t>remains elevated</a:t>
            </a:r>
          </a:p>
          <a:p>
            <a:r>
              <a:rPr lang="en-US" dirty="0"/>
              <a:t>Elevated standard coagulation tests versus chromogenic</a:t>
            </a:r>
            <a:br>
              <a:rPr lang="en-US" dirty="0"/>
            </a:br>
            <a:r>
              <a:rPr lang="en-US" dirty="0"/>
              <a:t>drug levels</a:t>
            </a:r>
          </a:p>
          <a:p>
            <a:pPr lvl="1"/>
            <a:r>
              <a:rPr lang="en-US" dirty="0"/>
              <a:t>Anti-</a:t>
            </a:r>
            <a:r>
              <a:rPr lang="en-US" dirty="0" err="1"/>
              <a:t>Xa</a:t>
            </a:r>
            <a:r>
              <a:rPr lang="en-US" dirty="0"/>
              <a:t> (LMWH/UFH) versus drug concentration </a:t>
            </a:r>
          </a:p>
          <a:p>
            <a:pPr lvl="1"/>
            <a:r>
              <a:rPr lang="en-US" dirty="0"/>
              <a:t>Not indicated unless evidence of bleeding/expansion</a:t>
            </a:r>
          </a:p>
        </p:txBody>
      </p:sp>
      <p:sp>
        <p:nvSpPr>
          <p:cNvPr id="5" name="Content Placeholder 4">
            <a:extLst>
              <a:ext uri="{FF2B5EF4-FFF2-40B4-BE49-F238E27FC236}">
                <a16:creationId xmlns:a16="http://schemas.microsoft.com/office/drawing/2014/main" id="{5724E064-579D-78EA-18A2-C4A235200591}"/>
              </a:ext>
            </a:extLst>
          </p:cNvPr>
          <p:cNvSpPr>
            <a:spLocks noGrp="1"/>
          </p:cNvSpPr>
          <p:nvPr>
            <p:ph sz="half" idx="2"/>
          </p:nvPr>
        </p:nvSpPr>
        <p:spPr/>
        <p:txBody>
          <a:bodyPr/>
          <a:lstStyle/>
          <a:p>
            <a:r>
              <a:rPr lang="en-US" dirty="0"/>
              <a:t>Doses of factor </a:t>
            </a:r>
            <a:r>
              <a:rPr lang="en-US" dirty="0" err="1"/>
              <a:t>Xa</a:t>
            </a:r>
            <a:r>
              <a:rPr lang="en-US" dirty="0"/>
              <a:t> inhibitor greater than 18 hours prior </a:t>
            </a:r>
          </a:p>
          <a:p>
            <a:r>
              <a:rPr lang="en-US" dirty="0"/>
              <a:t>Life threatening bleeding on direct or indirect factor </a:t>
            </a:r>
            <a:r>
              <a:rPr lang="en-US" dirty="0" err="1"/>
              <a:t>Xa</a:t>
            </a:r>
            <a:r>
              <a:rPr lang="en-US" dirty="0"/>
              <a:t> inhibitors other than apixaban or rivaroxaban (</a:t>
            </a:r>
            <a:r>
              <a:rPr lang="en-US" dirty="0" err="1"/>
              <a:t>edoxaban</a:t>
            </a:r>
            <a:r>
              <a:rPr lang="en-US" dirty="0"/>
              <a:t>, betrixaban, LMWH, fondaparinux)</a:t>
            </a:r>
          </a:p>
          <a:p>
            <a:endParaRPr lang="en-US" dirty="0"/>
          </a:p>
        </p:txBody>
      </p:sp>
      <p:sp>
        <p:nvSpPr>
          <p:cNvPr id="4" name="TextBox 3">
            <a:extLst>
              <a:ext uri="{FF2B5EF4-FFF2-40B4-BE49-F238E27FC236}">
                <a16:creationId xmlns:a16="http://schemas.microsoft.com/office/drawing/2014/main" id="{000E220C-8C05-B591-1A22-AA25B867BAE7}"/>
              </a:ext>
            </a:extLst>
          </p:cNvPr>
          <p:cNvSpPr txBox="1"/>
          <p:nvPr/>
        </p:nvSpPr>
        <p:spPr>
          <a:xfrm>
            <a:off x="159488" y="6496493"/>
            <a:ext cx="965717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lumMod val="65000"/>
                  </a:srgbClr>
                </a:solidFill>
                <a:effectLst/>
                <a:uLnTx/>
                <a:uFillTx/>
                <a:latin typeface="Arial" panose="020B0604020202020204"/>
                <a:ea typeface="+mn-ea"/>
                <a:cs typeface="+mn-cs"/>
              </a:rPr>
              <a:t>LMWH, low molecular weight heparin; s/p, status post; UFH, unfractionated heparin. </a:t>
            </a:r>
          </a:p>
        </p:txBody>
      </p:sp>
    </p:spTree>
    <p:extLst>
      <p:ext uri="{BB962C8B-B14F-4D97-AF65-F5344CB8AC3E}">
        <p14:creationId xmlns:p14="http://schemas.microsoft.com/office/powerpoint/2010/main" val="389396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DE1D-D8F0-541A-1FCE-4CE13B588658}"/>
              </a:ext>
            </a:extLst>
          </p:cNvPr>
          <p:cNvSpPr>
            <a:spLocks noGrp="1"/>
          </p:cNvSpPr>
          <p:nvPr>
            <p:ph type="title"/>
          </p:nvPr>
        </p:nvSpPr>
        <p:spPr/>
        <p:txBody>
          <a:bodyPr/>
          <a:lstStyle/>
          <a:p>
            <a:r>
              <a:rPr lang="en-US" dirty="0"/>
              <a:t>The Balance </a:t>
            </a:r>
          </a:p>
        </p:txBody>
      </p:sp>
      <p:sp>
        <p:nvSpPr>
          <p:cNvPr id="3" name="Content Placeholder 2">
            <a:extLst>
              <a:ext uri="{FF2B5EF4-FFF2-40B4-BE49-F238E27FC236}">
                <a16:creationId xmlns:a16="http://schemas.microsoft.com/office/drawing/2014/main" id="{8A09A0AA-E51F-5459-9798-004C3FD80115}"/>
              </a:ext>
            </a:extLst>
          </p:cNvPr>
          <p:cNvSpPr>
            <a:spLocks noGrp="1"/>
          </p:cNvSpPr>
          <p:nvPr>
            <p:ph sz="half" idx="1"/>
          </p:nvPr>
        </p:nvSpPr>
        <p:spPr/>
        <p:txBody>
          <a:bodyPr/>
          <a:lstStyle/>
          <a:p>
            <a:r>
              <a:rPr lang="en-US" b="1" dirty="0"/>
              <a:t>RWD</a:t>
            </a:r>
            <a:r>
              <a:rPr lang="en-US" dirty="0"/>
              <a:t> gives information on how and why the intervention is being used and provides good estimates of the outcome</a:t>
            </a:r>
          </a:p>
        </p:txBody>
      </p:sp>
      <p:sp>
        <p:nvSpPr>
          <p:cNvPr id="4" name="Content Placeholder 3">
            <a:extLst>
              <a:ext uri="{FF2B5EF4-FFF2-40B4-BE49-F238E27FC236}">
                <a16:creationId xmlns:a16="http://schemas.microsoft.com/office/drawing/2014/main" id="{F04DD2C2-9078-8BC7-AA6F-6E1BEE9C30B6}"/>
              </a:ext>
            </a:extLst>
          </p:cNvPr>
          <p:cNvSpPr>
            <a:spLocks noGrp="1"/>
          </p:cNvSpPr>
          <p:nvPr>
            <p:ph sz="half" idx="2"/>
          </p:nvPr>
        </p:nvSpPr>
        <p:spPr/>
        <p:txBody>
          <a:bodyPr/>
          <a:lstStyle/>
          <a:p>
            <a:r>
              <a:rPr lang="en-US" b="1" dirty="0"/>
              <a:t>CTD</a:t>
            </a:r>
            <a:r>
              <a:rPr lang="en-US" dirty="0"/>
              <a:t> provides much more useful data on the specifics of the treatment, including how well it works and the high-frequency side effects of the treatment</a:t>
            </a:r>
          </a:p>
          <a:p>
            <a:endParaRPr lang="en-US" dirty="0"/>
          </a:p>
        </p:txBody>
      </p:sp>
      <p:pic>
        <p:nvPicPr>
          <p:cNvPr id="5" name="Picture 4">
            <a:extLst>
              <a:ext uri="{FF2B5EF4-FFF2-40B4-BE49-F238E27FC236}">
                <a16:creationId xmlns:a16="http://schemas.microsoft.com/office/drawing/2014/main" id="{327B6D25-A3AC-226C-CF1D-6679A0E146E1}"/>
              </a:ext>
            </a:extLst>
          </p:cNvPr>
          <p:cNvPicPr>
            <a:picLocks noChangeAspect="1"/>
          </p:cNvPicPr>
          <p:nvPr/>
        </p:nvPicPr>
        <p:blipFill>
          <a:blip r:embed="rId2"/>
          <a:stretch>
            <a:fillRect/>
          </a:stretch>
        </p:blipFill>
        <p:spPr>
          <a:xfrm>
            <a:off x="2886713" y="4029547"/>
            <a:ext cx="6189973" cy="2548812"/>
          </a:xfrm>
          <a:prstGeom prst="rect">
            <a:avLst/>
          </a:prstGeom>
        </p:spPr>
      </p:pic>
    </p:spTree>
    <p:extLst>
      <p:ext uri="{BB962C8B-B14F-4D97-AF65-F5344CB8AC3E}">
        <p14:creationId xmlns:p14="http://schemas.microsoft.com/office/powerpoint/2010/main" val="1375219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entagon 9">
            <a:extLst>
              <a:ext uri="{FF2B5EF4-FFF2-40B4-BE49-F238E27FC236}">
                <a16:creationId xmlns:a16="http://schemas.microsoft.com/office/drawing/2014/main" id="{BCCC4D4B-25EF-DF0F-9EDB-BB41C29ED8AA}"/>
              </a:ext>
            </a:extLst>
          </p:cNvPr>
          <p:cNvSpPr/>
          <p:nvPr/>
        </p:nvSpPr>
        <p:spPr>
          <a:xfrm>
            <a:off x="11074377" y="787488"/>
            <a:ext cx="979973" cy="3538082"/>
          </a:xfrm>
          <a:prstGeom prst="homePlate">
            <a:avLst>
              <a:gd name="adj" fmla="val 1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 name="Title 6">
            <a:extLst>
              <a:ext uri="{FF2B5EF4-FFF2-40B4-BE49-F238E27FC236}">
                <a16:creationId xmlns:a16="http://schemas.microsoft.com/office/drawing/2014/main" id="{A65F6FCD-902D-99C1-3D42-5479B169762B}"/>
              </a:ext>
            </a:extLst>
          </p:cNvPr>
          <p:cNvSpPr>
            <a:spLocks noGrp="1"/>
          </p:cNvSpPr>
          <p:nvPr>
            <p:ph type="title"/>
          </p:nvPr>
        </p:nvSpPr>
        <p:spPr/>
        <p:txBody>
          <a:bodyPr/>
          <a:lstStyle/>
          <a:p>
            <a:r>
              <a:rPr lang="en-US" sz="3200" b="1" dirty="0">
                <a:effectLst/>
              </a:rPr>
              <a:t> </a:t>
            </a:r>
            <a:r>
              <a:rPr lang="en-US" sz="3200" b="1" dirty="0"/>
              <a:t>Time Frame for Establishing Hemostasis </a:t>
            </a:r>
            <a:endParaRPr lang="en-US" dirty="0"/>
          </a:p>
        </p:txBody>
      </p:sp>
      <p:graphicFrame>
        <p:nvGraphicFramePr>
          <p:cNvPr id="9" name="Table 9">
            <a:extLst>
              <a:ext uri="{FF2B5EF4-FFF2-40B4-BE49-F238E27FC236}">
                <a16:creationId xmlns:a16="http://schemas.microsoft.com/office/drawing/2014/main" id="{E738CE5A-02D1-4FB0-1A53-E67251FD9496}"/>
              </a:ext>
            </a:extLst>
          </p:cNvPr>
          <p:cNvGraphicFramePr>
            <a:graphicFrameLocks noGrp="1"/>
          </p:cNvGraphicFramePr>
          <p:nvPr>
            <p:ph idx="1"/>
          </p:nvPr>
        </p:nvGraphicFramePr>
        <p:xfrm>
          <a:off x="330177" y="1129270"/>
          <a:ext cx="10744200" cy="2688590"/>
        </p:xfrm>
        <a:graphic>
          <a:graphicData uri="http://schemas.openxmlformats.org/drawingml/2006/table">
            <a:tbl>
              <a:tblPr firstRow="1" bandRow="1">
                <a:tableStyleId>{5C22544A-7EE6-4342-B048-85BDC9FD1C3A}</a:tableStyleId>
              </a:tblPr>
              <a:tblGrid>
                <a:gridCol w="3709559">
                  <a:extLst>
                    <a:ext uri="{9D8B030D-6E8A-4147-A177-3AD203B41FA5}">
                      <a16:colId xmlns:a16="http://schemas.microsoft.com/office/drawing/2014/main" val="648440977"/>
                    </a:ext>
                  </a:extLst>
                </a:gridCol>
                <a:gridCol w="5104263">
                  <a:extLst>
                    <a:ext uri="{9D8B030D-6E8A-4147-A177-3AD203B41FA5}">
                      <a16:colId xmlns:a16="http://schemas.microsoft.com/office/drawing/2014/main" val="2574584393"/>
                    </a:ext>
                  </a:extLst>
                </a:gridCol>
                <a:gridCol w="1930378">
                  <a:extLst>
                    <a:ext uri="{9D8B030D-6E8A-4147-A177-3AD203B41FA5}">
                      <a16:colId xmlns:a16="http://schemas.microsoft.com/office/drawing/2014/main" val="569161765"/>
                    </a:ext>
                  </a:extLst>
                </a:gridCol>
              </a:tblGrid>
              <a:tr h="3116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Minutes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Hours</a:t>
                      </a:r>
                    </a:p>
                  </a:txBody>
                  <a:tcPr anchor="ctr"/>
                </a:tc>
                <a:tc>
                  <a:txBody>
                    <a:bodyPr/>
                    <a:lstStyle/>
                    <a:p>
                      <a:pPr algn="ctr"/>
                      <a:r>
                        <a:rPr lang="en-US" sz="1600" dirty="0"/>
                        <a:t>Days</a:t>
                      </a:r>
                    </a:p>
                  </a:txBody>
                  <a:tcPr anchor="ctr"/>
                </a:tc>
                <a:extLst>
                  <a:ext uri="{0D108BD9-81ED-4DB2-BD59-A6C34878D82A}">
                    <a16:rowId xmlns:a16="http://schemas.microsoft.com/office/drawing/2014/main" val="3312706313"/>
                  </a:ext>
                </a:extLst>
              </a:tr>
              <a:tr h="3842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bg1"/>
                          </a:solidFill>
                          <a:effectLst/>
                          <a:latin typeface="Arial" panose="020B0604020202020204" pitchFamily="34" charset="0"/>
                          <a:cs typeface="Arial" panose="020B0604020202020204" pitchFamily="34" charset="0"/>
                        </a:rPr>
                        <a:t>Trauma, ICH patients on anticoagulation (AC)</a:t>
                      </a:r>
                      <a:endParaRPr lang="en-US" sz="1600" b="1"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nchor="ctr">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Bleeding with Hemodynamic Changes</a:t>
                      </a:r>
                      <a:endParaRPr lang="en-US" sz="1600" b="1"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Bleeding</a:t>
                      </a:r>
                      <a:endParaRPr lang="en-US" sz="1600" b="1" baseline="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nchor="ctr">
                    <a:solidFill>
                      <a:srgbClr val="00B050"/>
                    </a:solidFill>
                  </a:tcPr>
                </a:tc>
                <a:extLst>
                  <a:ext uri="{0D108BD9-81ED-4DB2-BD59-A6C34878D82A}">
                    <a16:rowId xmlns:a16="http://schemas.microsoft.com/office/drawing/2014/main" val="1704677467"/>
                  </a:ext>
                </a:extLst>
              </a:tr>
              <a:tr h="1254027">
                <a:tc>
                  <a:txBody>
                    <a:bodyPr/>
                    <a:lstStyle/>
                    <a:p>
                      <a:pPr marL="171450" marR="0" indent="-171450">
                        <a:lnSpc>
                          <a:spcPct val="107000"/>
                        </a:lnSpc>
                        <a:spcBef>
                          <a:spcPts val="0"/>
                        </a:spcBef>
                        <a:spcAft>
                          <a:spcPts val="0"/>
                        </a:spcAft>
                        <a:buFont typeface="Arial" panose="020B0604020202020204" pitchFamily="34" charset="0"/>
                        <a:buChar char="•"/>
                      </a:pPr>
                      <a:r>
                        <a:rPr lang="en-US" sz="1400" b="0" dirty="0">
                          <a:solidFill>
                            <a:schemeClr val="tx1"/>
                          </a:solidFill>
                          <a:effectLst/>
                          <a:latin typeface="Arial" panose="020B0604020202020204" pitchFamily="34" charset="0"/>
                          <a:cs typeface="Arial" panose="020B0604020202020204" pitchFamily="34" charset="0"/>
                        </a:rPr>
                        <a:t>Hold anticoagulant &amp; </a:t>
                      </a:r>
                      <a:r>
                        <a:rPr lang="en-US" sz="1400" b="1" dirty="0">
                          <a:solidFill>
                            <a:schemeClr val="tx1"/>
                          </a:solidFill>
                          <a:effectLst/>
                          <a:latin typeface="Arial" panose="020B0604020202020204" pitchFamily="34" charset="0"/>
                          <a:cs typeface="Arial" panose="020B0604020202020204" pitchFamily="34" charset="0"/>
                        </a:rPr>
                        <a:t>give a reversal agent </a:t>
                      </a:r>
                    </a:p>
                    <a:p>
                      <a:pPr marL="171450" marR="0" indent="-171450">
                        <a:lnSpc>
                          <a:spcPct val="107000"/>
                        </a:lnSpc>
                        <a:spcBef>
                          <a:spcPts val="0"/>
                        </a:spcBef>
                        <a:spcAft>
                          <a:spcPts val="0"/>
                        </a:spcAft>
                        <a:buFont typeface="Arial" panose="020B0604020202020204" pitchFamily="34" charset="0"/>
                        <a:buChar char="•"/>
                      </a:pPr>
                      <a:r>
                        <a:rPr lang="en-US" sz="1400" b="0" dirty="0">
                          <a:solidFill>
                            <a:schemeClr val="tx1"/>
                          </a:solidFill>
                          <a:effectLst/>
                          <a:latin typeface="Arial" panose="020B0604020202020204" pitchFamily="34" charset="0"/>
                          <a:cs typeface="Arial" panose="020B0604020202020204" pitchFamily="34" charset="0"/>
                        </a:rPr>
                        <a:t>Send laboratory analysis for baseline values and if necessary to modify therapy </a:t>
                      </a:r>
                    </a:p>
                    <a:p>
                      <a:pPr marL="171450" marR="0" indent="-171450">
                        <a:lnSpc>
                          <a:spcPct val="107000"/>
                        </a:lnSpc>
                        <a:spcBef>
                          <a:spcPts val="0"/>
                        </a:spcBef>
                        <a:spcAft>
                          <a:spcPts val="0"/>
                        </a:spcAft>
                        <a:buFont typeface="Arial" panose="020B0604020202020204" pitchFamily="34" charset="0"/>
                        <a:buChar char="•"/>
                      </a:pPr>
                      <a:r>
                        <a:rPr lang="en-US" sz="1400" b="0" dirty="0">
                          <a:solidFill>
                            <a:schemeClr val="tx1"/>
                          </a:solidFill>
                          <a:effectLst/>
                          <a:latin typeface="Arial" panose="020B0604020202020204" pitchFamily="34" charset="0"/>
                          <a:cs typeface="Arial" panose="020B0604020202020204" pitchFamily="34" charset="0"/>
                        </a:rPr>
                        <a:t>Initiate prior to lab being drawn or resulted </a:t>
                      </a:r>
                      <a:r>
                        <a:rPr lang="en-US" sz="1400" dirty="0">
                          <a:solidFill>
                            <a:schemeClr val="tx1"/>
                          </a:solidFill>
                          <a:effectLst/>
                          <a:latin typeface="Arial" panose="020B0604020202020204" pitchFamily="34" charset="0"/>
                          <a:cs typeface="Arial" panose="020B0604020202020204" pitchFamily="34" charset="0"/>
                        </a:rPr>
                        <a:t> </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171450" marR="0" indent="-171450">
                        <a:lnSpc>
                          <a:spcPct val="103000"/>
                        </a:lnSpc>
                        <a:spcBef>
                          <a:spcPts val="0"/>
                        </a:spcBef>
                        <a:spcAft>
                          <a:spcPts val="0"/>
                        </a:spcAft>
                        <a:buFont typeface="Arial" panose="020B0604020202020204" pitchFamily="34" charset="0"/>
                        <a:buChar char="•"/>
                      </a:pPr>
                      <a:r>
                        <a:rPr lang="en-US" sz="1400" dirty="0">
                          <a:solidFill>
                            <a:schemeClr val="tx1"/>
                          </a:solidFill>
                          <a:effectLst/>
                          <a:latin typeface="Arial" panose="020B0604020202020204" pitchFamily="34" charset="0"/>
                          <a:cs typeface="Arial" panose="020B0604020202020204" pitchFamily="34" charset="0"/>
                        </a:rPr>
                        <a:t>Hold anticoagulant &amp; </a:t>
                      </a:r>
                      <a:r>
                        <a:rPr lang="en-US" sz="1400" b="1" dirty="0">
                          <a:solidFill>
                            <a:schemeClr val="tx1"/>
                          </a:solidFill>
                          <a:effectLst/>
                          <a:latin typeface="Arial" panose="020B0604020202020204" pitchFamily="34" charset="0"/>
                          <a:cs typeface="Arial" panose="020B0604020202020204" pitchFamily="34" charset="0"/>
                        </a:rPr>
                        <a:t>consider a reversal agent </a:t>
                      </a:r>
                      <a:r>
                        <a:rPr lang="en-US" sz="1400" dirty="0">
                          <a:solidFill>
                            <a:schemeClr val="tx1"/>
                          </a:solidFill>
                          <a:effectLst/>
                          <a:latin typeface="Arial" panose="020B0604020202020204" pitchFamily="34" charset="0"/>
                          <a:cs typeface="Arial" panose="020B0604020202020204" pitchFamily="34" charset="0"/>
                        </a:rPr>
                        <a:t>if expedited</a:t>
                      </a:r>
                      <a:br>
                        <a:rPr lang="en-US" sz="1400" dirty="0">
                          <a:solidFill>
                            <a:schemeClr val="tx1"/>
                          </a:solidFill>
                          <a:effectLst/>
                          <a:latin typeface="Arial" panose="020B0604020202020204" pitchFamily="34" charset="0"/>
                          <a:cs typeface="Arial" panose="020B0604020202020204" pitchFamily="34" charset="0"/>
                        </a:rPr>
                      </a:br>
                      <a:r>
                        <a:rPr lang="en-US" sz="1400" dirty="0">
                          <a:solidFill>
                            <a:schemeClr val="tx1"/>
                          </a:solidFill>
                          <a:effectLst/>
                          <a:latin typeface="Arial" panose="020B0604020202020204" pitchFamily="34" charset="0"/>
                          <a:cs typeface="Arial" panose="020B0604020202020204" pitchFamily="34" charset="0"/>
                        </a:rPr>
                        <a:t>reversal is necessary </a:t>
                      </a:r>
                    </a:p>
                    <a:p>
                      <a:pPr marL="171450" marR="0" indent="-171450">
                        <a:lnSpc>
                          <a:spcPct val="103000"/>
                        </a:lnSpc>
                        <a:spcBef>
                          <a:spcPts val="0"/>
                        </a:spcBef>
                        <a:spcAft>
                          <a:spcPts val="0"/>
                        </a:spcAft>
                        <a:buFont typeface="Arial" panose="020B0604020202020204" pitchFamily="34" charset="0"/>
                        <a:buChar char="•"/>
                      </a:pPr>
                      <a:r>
                        <a:rPr lang="en-US" sz="1400" dirty="0">
                          <a:solidFill>
                            <a:schemeClr val="tx1"/>
                          </a:solidFill>
                          <a:effectLst/>
                          <a:latin typeface="Arial" panose="020B0604020202020204" pitchFamily="34" charset="0"/>
                          <a:cs typeface="Arial" panose="020B0604020202020204" pitchFamily="34" charset="0"/>
                        </a:rPr>
                        <a:t>Topical hemostatic agents may be used in select situations</a:t>
                      </a:r>
                    </a:p>
                    <a:p>
                      <a:pPr marL="171450" marR="0" indent="-171450">
                        <a:lnSpc>
                          <a:spcPct val="103000"/>
                        </a:lnSpc>
                        <a:spcBef>
                          <a:spcPts val="0"/>
                        </a:spcBef>
                        <a:spcAft>
                          <a:spcPts val="0"/>
                        </a:spcAft>
                        <a:buFont typeface="Arial" panose="020B0604020202020204" pitchFamily="34" charset="0"/>
                        <a:buChar char="•"/>
                      </a:pPr>
                      <a:r>
                        <a:rPr lang="en-US" sz="1400" dirty="0">
                          <a:solidFill>
                            <a:schemeClr val="tx1"/>
                          </a:solidFill>
                          <a:effectLst/>
                          <a:latin typeface="Arial" panose="020B0604020202020204" pitchFamily="34" charset="0"/>
                          <a:cs typeface="Arial" panose="020B0604020202020204" pitchFamily="34" charset="0"/>
                        </a:rPr>
                        <a:t>Supportive care: IV fluids, compression </a:t>
                      </a:r>
                    </a:p>
                    <a:p>
                      <a:pPr marL="171450" marR="0" indent="-171450">
                        <a:lnSpc>
                          <a:spcPct val="103000"/>
                        </a:lnSpc>
                        <a:spcBef>
                          <a:spcPts val="0"/>
                        </a:spcBef>
                        <a:spcAft>
                          <a:spcPts val="0"/>
                        </a:spcAft>
                        <a:buFont typeface="Arial" panose="020B0604020202020204" pitchFamily="34" charset="0"/>
                        <a:buChar char="•"/>
                      </a:pPr>
                      <a:r>
                        <a:rPr lang="en-US" sz="1400" dirty="0">
                          <a:solidFill>
                            <a:schemeClr val="tx1"/>
                          </a:solidFill>
                          <a:effectLst/>
                          <a:latin typeface="Arial" panose="020B0604020202020204" pitchFamily="34" charset="0"/>
                          <a:cs typeface="Arial" panose="020B0604020202020204" pitchFamily="34" charset="0"/>
                        </a:rPr>
                        <a:t>Send laboratory analysis for baseline values and if necessary to modify therapy, initiate prior to lab being drawn or resulted </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171450" marR="0" indent="-171450">
                        <a:lnSpc>
                          <a:spcPct val="107000"/>
                        </a:lnSpc>
                        <a:spcBef>
                          <a:spcPts val="0"/>
                        </a:spcBef>
                        <a:spcAft>
                          <a:spcPts val="0"/>
                        </a:spcAft>
                        <a:buFont typeface="Arial" panose="020B0604020202020204" pitchFamily="34" charset="0"/>
                        <a:buChar char="•"/>
                      </a:pPr>
                      <a:r>
                        <a:rPr lang="en-US" sz="1400" dirty="0">
                          <a:solidFill>
                            <a:schemeClr val="tx1"/>
                          </a:solidFill>
                          <a:effectLst/>
                          <a:latin typeface="Arial" panose="020B0604020202020204" pitchFamily="34" charset="0"/>
                          <a:cs typeface="Arial" panose="020B0604020202020204" pitchFamily="34" charset="0"/>
                        </a:rPr>
                        <a:t>Hold the anticoagulant </a:t>
                      </a:r>
                    </a:p>
                    <a:p>
                      <a:pPr marL="171450" marR="0" indent="-171450">
                        <a:lnSpc>
                          <a:spcPct val="107000"/>
                        </a:lnSpc>
                        <a:spcBef>
                          <a:spcPts val="0"/>
                        </a:spcBef>
                        <a:spcAft>
                          <a:spcPts val="0"/>
                        </a:spcAft>
                        <a:buFont typeface="Arial" panose="020B0604020202020204" pitchFamily="34" charset="0"/>
                        <a:buChar char="•"/>
                      </a:pPr>
                      <a:r>
                        <a:rPr lang="en-US" sz="1400" dirty="0">
                          <a:solidFill>
                            <a:schemeClr val="tx1"/>
                          </a:solidFill>
                          <a:effectLst/>
                          <a:latin typeface="Arial" panose="020B0604020202020204" pitchFamily="34" charset="0"/>
                          <a:cs typeface="Arial" panose="020B0604020202020204" pitchFamily="34" charset="0"/>
                        </a:rPr>
                        <a:t>Lab tests &amp; reassess bleeding risks</a:t>
                      </a:r>
                    </a:p>
                    <a:p>
                      <a:pPr marL="171450" marR="0" indent="-171450">
                        <a:lnSpc>
                          <a:spcPct val="107000"/>
                        </a:lnSpc>
                        <a:spcBef>
                          <a:spcPts val="0"/>
                        </a:spcBef>
                        <a:spcAft>
                          <a:spcPts val="0"/>
                        </a:spcAft>
                        <a:buFont typeface="Arial" panose="020B0604020202020204" pitchFamily="34" charset="0"/>
                        <a:buChar char="•"/>
                      </a:pPr>
                      <a:r>
                        <a:rPr lang="en-US" sz="1400" dirty="0">
                          <a:solidFill>
                            <a:schemeClr val="tx1"/>
                          </a:solidFill>
                          <a:effectLst/>
                          <a:latin typeface="Arial" panose="020B0604020202020204" pitchFamily="34" charset="0"/>
                          <a:cs typeface="Arial" panose="020B0604020202020204" pitchFamily="34" charset="0"/>
                        </a:rPr>
                        <a:t>Supportive care </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endParaRPr lang="en-US"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1609930"/>
                  </a:ext>
                </a:extLst>
              </a:tr>
            </a:tbl>
          </a:graphicData>
        </a:graphic>
      </p:graphicFrame>
      <p:pic>
        <p:nvPicPr>
          <p:cNvPr id="11" name="Picture 2" descr="See the source image">
            <a:extLst>
              <a:ext uri="{FF2B5EF4-FFF2-40B4-BE49-F238E27FC236}">
                <a16:creationId xmlns:a16="http://schemas.microsoft.com/office/drawing/2014/main" id="{29193851-5806-A4AD-42D2-606117D226A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50576" y="4747625"/>
            <a:ext cx="2411193" cy="135629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7EA96594-08B3-A3F7-392F-B0F1E469F2F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30207" y="4002648"/>
            <a:ext cx="380341" cy="699246"/>
          </a:xfrm>
          <a:prstGeom prst="rect">
            <a:avLst/>
          </a:prstGeom>
        </p:spPr>
      </p:pic>
      <p:pic>
        <p:nvPicPr>
          <p:cNvPr id="13" name="Picture 12">
            <a:extLst>
              <a:ext uri="{FF2B5EF4-FFF2-40B4-BE49-F238E27FC236}">
                <a16:creationId xmlns:a16="http://schemas.microsoft.com/office/drawing/2014/main" id="{6FA495E4-6F14-1231-BBDD-B77C7A5222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436836" y="3998526"/>
            <a:ext cx="380341" cy="699246"/>
          </a:xfrm>
          <a:prstGeom prst="rect">
            <a:avLst/>
          </a:prstGeom>
        </p:spPr>
      </p:pic>
      <p:pic>
        <p:nvPicPr>
          <p:cNvPr id="14" name="Picture 13">
            <a:extLst>
              <a:ext uri="{FF2B5EF4-FFF2-40B4-BE49-F238E27FC236}">
                <a16:creationId xmlns:a16="http://schemas.microsoft.com/office/drawing/2014/main" id="{5D0C6472-7885-D7ED-7B97-27C8ECAC9EA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964059" y="3998526"/>
            <a:ext cx="380341" cy="699246"/>
          </a:xfrm>
          <a:prstGeom prst="rect">
            <a:avLst/>
          </a:prstGeom>
        </p:spPr>
      </p:pic>
      <p:pic>
        <p:nvPicPr>
          <p:cNvPr id="15" name="Picture 14">
            <a:extLst>
              <a:ext uri="{FF2B5EF4-FFF2-40B4-BE49-F238E27FC236}">
                <a16:creationId xmlns:a16="http://schemas.microsoft.com/office/drawing/2014/main" id="{97B50CD6-A3D6-0621-BAE1-3B64323AD93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470688" y="3994404"/>
            <a:ext cx="380341" cy="699246"/>
          </a:xfrm>
          <a:prstGeom prst="rect">
            <a:avLst/>
          </a:prstGeom>
        </p:spPr>
      </p:pic>
      <p:pic>
        <p:nvPicPr>
          <p:cNvPr id="16" name="Picture 15">
            <a:extLst>
              <a:ext uri="{FF2B5EF4-FFF2-40B4-BE49-F238E27FC236}">
                <a16:creationId xmlns:a16="http://schemas.microsoft.com/office/drawing/2014/main" id="{0C686952-415E-01A0-F758-7E713F99404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981428" y="4002644"/>
            <a:ext cx="380341" cy="699246"/>
          </a:xfrm>
          <a:prstGeom prst="rect">
            <a:avLst/>
          </a:prstGeom>
        </p:spPr>
      </p:pic>
      <p:pic>
        <p:nvPicPr>
          <p:cNvPr id="19" name="Picture 18">
            <a:extLst>
              <a:ext uri="{FF2B5EF4-FFF2-40B4-BE49-F238E27FC236}">
                <a16:creationId xmlns:a16="http://schemas.microsoft.com/office/drawing/2014/main" id="{D9B285E2-7B8E-79B9-9CE4-9FD015BC452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974476" y="4225952"/>
            <a:ext cx="2855757" cy="1606363"/>
          </a:xfrm>
          <a:prstGeom prst="rect">
            <a:avLst/>
          </a:prstGeom>
        </p:spPr>
      </p:pic>
      <p:pic>
        <p:nvPicPr>
          <p:cNvPr id="20" name="Picture 19">
            <a:extLst>
              <a:ext uri="{FF2B5EF4-FFF2-40B4-BE49-F238E27FC236}">
                <a16:creationId xmlns:a16="http://schemas.microsoft.com/office/drawing/2014/main" id="{F83457B5-26A6-CD12-7920-C0EADDE72E9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5400000">
            <a:off x="4357204" y="4308906"/>
            <a:ext cx="1606363" cy="1440457"/>
          </a:xfrm>
          <a:prstGeom prst="rect">
            <a:avLst/>
          </a:prstGeom>
        </p:spPr>
      </p:pic>
      <p:sp>
        <p:nvSpPr>
          <p:cNvPr id="23" name="TextBox 22">
            <a:extLst>
              <a:ext uri="{FF2B5EF4-FFF2-40B4-BE49-F238E27FC236}">
                <a16:creationId xmlns:a16="http://schemas.microsoft.com/office/drawing/2014/main" id="{E55425DF-3F14-F967-6121-F7BA1903AC24}"/>
              </a:ext>
            </a:extLst>
          </p:cNvPr>
          <p:cNvSpPr txBox="1"/>
          <p:nvPr/>
        </p:nvSpPr>
        <p:spPr>
          <a:xfrm>
            <a:off x="9262885" y="3941878"/>
            <a:ext cx="1811492"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Time Verified to Delivery (Minutes)</a:t>
            </a:r>
          </a:p>
        </p:txBody>
      </p:sp>
      <p:grpSp>
        <p:nvGrpSpPr>
          <p:cNvPr id="30" name="Group 29">
            <a:extLst>
              <a:ext uri="{FF2B5EF4-FFF2-40B4-BE49-F238E27FC236}">
                <a16:creationId xmlns:a16="http://schemas.microsoft.com/office/drawing/2014/main" id="{393FD971-E7D1-4D57-1C1F-A6878A67F23C}"/>
              </a:ext>
            </a:extLst>
          </p:cNvPr>
          <p:cNvGrpSpPr/>
          <p:nvPr/>
        </p:nvGrpSpPr>
        <p:grpSpPr>
          <a:xfrm>
            <a:off x="9364819" y="4496370"/>
            <a:ext cx="1661941" cy="1661941"/>
            <a:chOff x="8855600" y="3775063"/>
            <a:chExt cx="2227991" cy="2227991"/>
          </a:xfrm>
        </p:grpSpPr>
        <p:pic>
          <p:nvPicPr>
            <p:cNvPr id="22" name="Picture 21">
              <a:extLst>
                <a:ext uri="{FF2B5EF4-FFF2-40B4-BE49-F238E27FC236}">
                  <a16:creationId xmlns:a16="http://schemas.microsoft.com/office/drawing/2014/main" id="{DE567838-E2BA-A22A-DDFD-E9E41B45FE3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855600" y="3775063"/>
              <a:ext cx="2227991" cy="2227991"/>
            </a:xfrm>
            <a:prstGeom prst="rect">
              <a:avLst/>
            </a:prstGeom>
          </p:spPr>
        </p:pic>
        <p:cxnSp>
          <p:nvCxnSpPr>
            <p:cNvPr id="24" name="Straight Arrow Connector 23">
              <a:extLst>
                <a:ext uri="{FF2B5EF4-FFF2-40B4-BE49-F238E27FC236}">
                  <a16:creationId xmlns:a16="http://schemas.microsoft.com/office/drawing/2014/main" id="{861323B2-7954-CFE9-9181-9F21BA4BBDD0}"/>
                </a:ext>
              </a:extLst>
            </p:cNvPr>
            <p:cNvCxnSpPr/>
            <p:nvPr/>
          </p:nvCxnSpPr>
          <p:spPr>
            <a:xfrm>
              <a:off x="9964158" y="4323365"/>
              <a:ext cx="0" cy="596057"/>
            </a:xfrm>
            <a:prstGeom prst="straightConnector1">
              <a:avLst/>
            </a:prstGeom>
            <a:ln w="47625">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ECE4B45-C098-F7DC-3B2B-CA01341AF17B}"/>
                </a:ext>
              </a:extLst>
            </p:cNvPr>
            <p:cNvCxnSpPr>
              <a:cxnSpLocks/>
            </p:cNvCxnSpPr>
            <p:nvPr/>
          </p:nvCxnSpPr>
          <p:spPr>
            <a:xfrm flipV="1">
              <a:off x="9838300" y="4944506"/>
              <a:ext cx="116712" cy="754419"/>
            </a:xfrm>
            <a:prstGeom prst="straightConnector1">
              <a:avLst/>
            </a:prstGeom>
            <a:ln w="47625">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09D3E2B-3BD3-4602-4971-1CC4D3F0ACE0}"/>
                </a:ext>
              </a:extLst>
            </p:cNvPr>
            <p:cNvSpPr txBox="1"/>
            <p:nvPr/>
          </p:nvSpPr>
          <p:spPr>
            <a:xfrm>
              <a:off x="9905060" y="4687384"/>
              <a:ext cx="939787" cy="5570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C00000"/>
                  </a:solidFill>
                  <a:effectLst/>
                  <a:uLnTx/>
                  <a:uFillTx/>
                  <a:latin typeface="Arial" panose="020B0604020202020204"/>
                  <a:ea typeface="+mn-ea"/>
                  <a:cs typeface="+mn-cs"/>
                </a:rPr>
                <a:t>30.9 Minutes</a:t>
              </a:r>
            </a:p>
          </p:txBody>
        </p:sp>
        <p:sp>
          <p:nvSpPr>
            <p:cNvPr id="28" name="Oval 27">
              <a:extLst>
                <a:ext uri="{FF2B5EF4-FFF2-40B4-BE49-F238E27FC236}">
                  <a16:creationId xmlns:a16="http://schemas.microsoft.com/office/drawing/2014/main" id="{2E6710C6-45CC-7C25-D41F-1AACBDCE05A7}"/>
                </a:ext>
              </a:extLst>
            </p:cNvPr>
            <p:cNvSpPr/>
            <p:nvPr/>
          </p:nvSpPr>
          <p:spPr>
            <a:xfrm>
              <a:off x="9910240" y="4872081"/>
              <a:ext cx="91440" cy="914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31" name="TextBox 30">
            <a:extLst>
              <a:ext uri="{FF2B5EF4-FFF2-40B4-BE49-F238E27FC236}">
                <a16:creationId xmlns:a16="http://schemas.microsoft.com/office/drawing/2014/main" id="{5BA04DFB-B62F-FA3F-3987-2E08C09F66CE}"/>
              </a:ext>
            </a:extLst>
          </p:cNvPr>
          <p:cNvSpPr txBox="1"/>
          <p:nvPr/>
        </p:nvSpPr>
        <p:spPr>
          <a:xfrm>
            <a:off x="128072" y="6519995"/>
            <a:ext cx="480732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lumMod val="65000"/>
                  </a:srgbClr>
                </a:solidFill>
                <a:effectLst/>
                <a:uLnTx/>
                <a:uFillTx/>
                <a:latin typeface="Arial" panose="020B0604020202020204"/>
                <a:ea typeface="+mn-ea"/>
                <a:cs typeface="+mn-cs"/>
              </a:rPr>
              <a:t>AC, anticoagulant; ICH, intracerebral hemorrhage. </a:t>
            </a:r>
          </a:p>
        </p:txBody>
      </p:sp>
    </p:spTree>
    <p:extLst>
      <p:ext uri="{BB962C8B-B14F-4D97-AF65-F5344CB8AC3E}">
        <p14:creationId xmlns:p14="http://schemas.microsoft.com/office/powerpoint/2010/main" val="3121895923"/>
      </p:ext>
    </p:extLst>
  </p:cSld>
  <p:clrMapOvr>
    <a:masterClrMapping/>
  </p:clrMapOvr>
</p:sld>
</file>

<file path=ppt/theme/theme1.xml><?xml version="1.0" encoding="utf-8"?>
<a:theme xmlns:a="http://schemas.openxmlformats.org/drawingml/2006/main" name="Thromb22">
  <a:themeElements>
    <a:clrScheme name="Thromb22">
      <a:dk1>
        <a:srgbClr val="000000"/>
      </a:dk1>
      <a:lt1>
        <a:srgbClr val="FFFFFF"/>
      </a:lt1>
      <a:dk2>
        <a:srgbClr val="333333"/>
      </a:dk2>
      <a:lt2>
        <a:srgbClr val="FFFFFF"/>
      </a:lt2>
      <a:accent1>
        <a:srgbClr val="4A85D9"/>
      </a:accent1>
      <a:accent2>
        <a:srgbClr val="25205D"/>
      </a:accent2>
      <a:accent3>
        <a:srgbClr val="D50000"/>
      </a:accent3>
      <a:accent4>
        <a:srgbClr val="AB2929"/>
      </a:accent4>
      <a:accent5>
        <a:srgbClr val="FCB315"/>
      </a:accent5>
      <a:accent6>
        <a:srgbClr val="35A696"/>
      </a:accent6>
      <a:hlink>
        <a:srgbClr val="D60000"/>
      </a:hlink>
      <a:folHlink>
        <a:srgbClr val="25215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1223</Words>
  <Application>Microsoft Macintosh PowerPoint</Application>
  <PresentationFormat>Widescreen</PresentationFormat>
  <Paragraphs>143</Paragraphs>
  <Slides>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Franklin Gothic Book</vt:lpstr>
      <vt:lpstr>Thromb22</vt:lpstr>
      <vt:lpstr>Prism 9</vt:lpstr>
      <vt:lpstr>Bringing it All Together: Real-World Data in Anticoagulation Reversal</vt:lpstr>
      <vt:lpstr>Disclaimer</vt:lpstr>
      <vt:lpstr>4F-PCC Versus Andexanet Alfa for ICH</vt:lpstr>
      <vt:lpstr>Adjusted Analysis of Factors Associated With In-Hospital Mortality Risk</vt:lpstr>
      <vt:lpstr>Guidelines and Stewardship</vt:lpstr>
      <vt:lpstr>Andexanet Alfa Clinical Considerations</vt:lpstr>
      <vt:lpstr>The Balance </vt:lpstr>
      <vt:lpstr> Time Frame for Establishing Hemostasis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It All Together </dc:title>
  <dc:subject/>
  <dc:creator>MedEd On The Go</dc:creator>
  <cp:keywords/>
  <dc:description/>
  <cp:lastModifiedBy>Moriah Diethorn</cp:lastModifiedBy>
  <cp:revision>4</cp:revision>
  <dcterms:created xsi:type="dcterms:W3CDTF">2023-04-10T22:37:42Z</dcterms:created>
  <dcterms:modified xsi:type="dcterms:W3CDTF">2023-04-19T17:24:16Z</dcterms:modified>
  <cp:category/>
</cp:coreProperties>
</file>