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64" r:id="rId2"/>
    <p:sldId id="256" r:id="rId3"/>
    <p:sldId id="269" r:id="rId4"/>
    <p:sldId id="270" r:id="rId5"/>
    <p:sldId id="275" r:id="rId6"/>
    <p:sldId id="274" r:id="rId7"/>
    <p:sldId id="35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014"/>
  </p:normalViewPr>
  <p:slideViewPr>
    <p:cSldViewPr snapToGrid="0">
      <p:cViewPr varScale="1">
        <p:scale>
          <a:sx n="116" d="100"/>
          <a:sy n="116" d="100"/>
        </p:scale>
        <p:origin x="8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099470-9EBC-874D-95F4-87C192D1C07A}" type="datetimeFigureOut">
              <a:rPr lang="en-US" smtClean="0"/>
              <a:t>4/19/23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47CB56-B782-A645-A9A2-4277B94B7562}" type="slidenum">
              <a:rPr lang="en-US" smtClean="0"/>
              <a:t>‹#›</a:t>
            </a:fld>
            <a:endParaRPr lang="en-US"/>
          </a:p>
        </p:txBody>
      </p:sp>
    </p:spTree>
    <p:extLst>
      <p:ext uri="{BB962C8B-B14F-4D97-AF65-F5344CB8AC3E}">
        <p14:creationId xmlns:p14="http://schemas.microsoft.com/office/powerpoint/2010/main" val="3028239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169B7B-4DED-4B34-9F55-24CD5C887B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2677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0" name="Picture 9">
            <a:extLst>
              <a:ext uri="{FF2B5EF4-FFF2-40B4-BE49-F238E27FC236}">
                <a16:creationId xmlns:a16="http://schemas.microsoft.com/office/drawing/2014/main" id="{A2CBCC96-7F53-47A8-819C-06BF1F5BC0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0F9A7412-C164-4F10-8EE9-1912867E63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111125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1319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62650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1079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5_Facul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548221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ontent 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D2CE79-7E53-C546-3DE0-B4ADCB62898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3429000"/>
            <a:ext cx="6132687" cy="3449637"/>
          </a:xfrm>
          <a:prstGeom prst="rect">
            <a:avLst/>
          </a:prstGeom>
          <a:effectLst>
            <a:innerShdw blurRad="546280" dist="213599" dir="18900000">
              <a:prstClr val="black">
                <a:alpha val="50000"/>
              </a:prstClr>
            </a:innerShdw>
          </a:effectLst>
        </p:spPr>
      </p:pic>
      <p:sp>
        <p:nvSpPr>
          <p:cNvPr id="3" name="Title Placeholder 1">
            <a:extLst>
              <a:ext uri="{FF2B5EF4-FFF2-40B4-BE49-F238E27FC236}">
                <a16:creationId xmlns:a16="http://schemas.microsoft.com/office/drawing/2014/main" id="{134B273A-46DF-AB73-CB72-D60AC5A6B553}"/>
              </a:ext>
            </a:extLst>
          </p:cNvPr>
          <p:cNvSpPr>
            <a:spLocks noGrp="1"/>
          </p:cNvSpPr>
          <p:nvPr>
            <p:ph type="title" hasCustomPrompt="1"/>
          </p:nvPr>
        </p:nvSpPr>
        <p:spPr>
          <a:xfrm>
            <a:off x="649356" y="36576"/>
            <a:ext cx="10760766" cy="996564"/>
          </a:xfrm>
          <a:prstGeom prst="rect">
            <a:avLst/>
          </a:prstGeom>
        </p:spPr>
        <p:txBody>
          <a:bodyPr vert="horz" lIns="91440" tIns="45720" rIns="91440" bIns="45720" rtlCol="0" anchor="b">
            <a:normAutofit/>
          </a:bodyPr>
          <a:lstStyle>
            <a:lvl1pPr>
              <a:defRPr>
                <a:gradFill>
                  <a:gsLst>
                    <a:gs pos="0">
                      <a:schemeClr val="tx2"/>
                    </a:gs>
                    <a:gs pos="100000">
                      <a:schemeClr val="bg2"/>
                    </a:gs>
                  </a:gsLst>
                  <a:lin ang="12000000" scaled="0"/>
                </a:gradFill>
              </a:defRPr>
            </a:lvl1pPr>
          </a:lstStyle>
          <a:p>
            <a:r>
              <a:rPr lang="en-US" dirty="0"/>
              <a:t>CLICK TO EDIT MASTER TITLE STYLE</a:t>
            </a:r>
          </a:p>
        </p:txBody>
      </p:sp>
      <p:sp>
        <p:nvSpPr>
          <p:cNvPr id="13" name="Content Placeholder 12">
            <a:extLst>
              <a:ext uri="{FF2B5EF4-FFF2-40B4-BE49-F238E27FC236}">
                <a16:creationId xmlns:a16="http://schemas.microsoft.com/office/drawing/2014/main" id="{1D23C3C5-B295-8352-9AC1-5EEF8DB691C9}"/>
              </a:ext>
            </a:extLst>
          </p:cNvPr>
          <p:cNvSpPr>
            <a:spLocks noGrp="1"/>
          </p:cNvSpPr>
          <p:nvPr>
            <p:ph sz="quarter" idx="10"/>
          </p:nvPr>
        </p:nvSpPr>
        <p:spPr>
          <a:xfrm>
            <a:off x="649354" y="1850771"/>
            <a:ext cx="10760766" cy="39508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id="{C6AFB506-F873-8FB8-EE4F-04593BFE0AEC}"/>
              </a:ext>
            </a:extLst>
          </p:cNvPr>
          <p:cNvSpPr>
            <a:spLocks noGrp="1"/>
          </p:cNvSpPr>
          <p:nvPr>
            <p:ph sz="quarter" idx="11"/>
          </p:nvPr>
        </p:nvSpPr>
        <p:spPr>
          <a:xfrm>
            <a:off x="649288" y="1085292"/>
            <a:ext cx="10760075" cy="595312"/>
          </a:xfrm>
        </p:spPr>
        <p:txBody>
          <a:bodyPr anchor="b"/>
          <a:lstStyle>
            <a:lvl1pPr marL="0" indent="0">
              <a:buNone/>
              <a:defRPr b="1">
                <a:solidFill>
                  <a:schemeClr val="tx1">
                    <a:lumMod val="50000"/>
                    <a:lumOff val="50000"/>
                  </a:schemeClr>
                </a:solidFill>
              </a:defRPr>
            </a:lvl1pPr>
            <a:lvl2pPr marL="457200" indent="0">
              <a:buNone/>
              <a:defRPr b="1">
                <a:solidFill>
                  <a:schemeClr val="bg2"/>
                </a:solidFill>
              </a:defRPr>
            </a:lvl2pPr>
            <a:lvl3pPr marL="914400" indent="0">
              <a:buNone/>
              <a:defRPr b="1">
                <a:solidFill>
                  <a:schemeClr val="bg2"/>
                </a:solidFill>
              </a:defRPr>
            </a:lvl3pPr>
            <a:lvl4pPr marL="1371600" indent="0">
              <a:buNone/>
              <a:defRPr b="1">
                <a:solidFill>
                  <a:schemeClr val="bg2"/>
                </a:solidFill>
              </a:defRPr>
            </a:lvl4pPr>
            <a:lvl5pPr marL="1828800" indent="0">
              <a:buNone/>
              <a:defRPr b="1">
                <a:solidFill>
                  <a:schemeClr val="bg2"/>
                </a:solidFill>
              </a:defRPr>
            </a:lvl5pPr>
          </a:lstStyle>
          <a:p>
            <a:pPr lvl="0"/>
            <a:r>
              <a:rPr lang="en-US" dirty="0"/>
              <a:t>Click to edit Master text styles</a:t>
            </a:r>
          </a:p>
        </p:txBody>
      </p:sp>
      <p:sp>
        <p:nvSpPr>
          <p:cNvPr id="19" name="TextBox 18">
            <a:extLst>
              <a:ext uri="{FF2B5EF4-FFF2-40B4-BE49-F238E27FC236}">
                <a16:creationId xmlns:a16="http://schemas.microsoft.com/office/drawing/2014/main" id="{4145A3D1-CAFC-DF9B-7A35-08F954DECEF4}"/>
              </a:ext>
            </a:extLst>
          </p:cNvPr>
          <p:cNvSpPr txBox="1"/>
          <p:nvPr userDrawn="1"/>
        </p:nvSpPr>
        <p:spPr>
          <a:xfrm>
            <a:off x="3944112" y="6596390"/>
            <a:ext cx="483412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lumMod val="50000"/>
                    <a:lumOff val="50000"/>
                  </a:schemeClr>
                </a:solidFill>
              </a:rPr>
              <a:t>Confidential. For Internal Use Only. </a:t>
            </a:r>
          </a:p>
        </p:txBody>
      </p:sp>
    </p:spTree>
    <p:extLst>
      <p:ext uri="{BB962C8B-B14F-4D97-AF65-F5344CB8AC3E}">
        <p14:creationId xmlns:p14="http://schemas.microsoft.com/office/powerpoint/2010/main" val="1241897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2ECD10-883B-4241-86FB-3A11C6610E2D}"/>
              </a:ext>
            </a:extLst>
          </p:cNvPr>
          <p:cNvSpPr/>
          <p:nvPr userDrawn="1"/>
        </p:nvSpPr>
        <p:spPr>
          <a:xfrm>
            <a:off x="407494" y="1"/>
            <a:ext cx="11784505" cy="842181"/>
          </a:xfrm>
          <a:prstGeom prst="rect">
            <a:avLst/>
          </a:prstGeom>
          <a:solidFill>
            <a:srgbClr val="F1E0C1">
              <a:alpha val="7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HMS_Affiliate_NEW_8.png">
            <a:extLst>
              <a:ext uri="{FF2B5EF4-FFF2-40B4-BE49-F238E27FC236}">
                <a16:creationId xmlns:a16="http://schemas.microsoft.com/office/drawing/2014/main" id="{93535306-AB4C-9C40-978F-7927D490B4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6824" y="244122"/>
            <a:ext cx="2752848" cy="357956"/>
          </a:xfrm>
          <a:prstGeom prst="rect">
            <a:avLst/>
          </a:prstGeom>
        </p:spPr>
      </p:pic>
      <p:sp>
        <p:nvSpPr>
          <p:cNvPr id="9" name="Rectangle 8">
            <a:extLst>
              <a:ext uri="{FF2B5EF4-FFF2-40B4-BE49-F238E27FC236}">
                <a16:creationId xmlns:a16="http://schemas.microsoft.com/office/drawing/2014/main" id="{F87C8FEB-CDA3-8040-AEDD-CBC1FC2F0FAB}"/>
              </a:ext>
            </a:extLst>
          </p:cNvPr>
          <p:cNvSpPr/>
          <p:nvPr userDrawn="1"/>
        </p:nvSpPr>
        <p:spPr>
          <a:xfrm>
            <a:off x="1" y="-1"/>
            <a:ext cx="407495" cy="842182"/>
          </a:xfrm>
          <a:prstGeom prst="rect">
            <a:avLst/>
          </a:prstGeom>
          <a:solidFill>
            <a:srgbClr val="003DA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H_BWH.png">
            <a:extLst>
              <a:ext uri="{FF2B5EF4-FFF2-40B4-BE49-F238E27FC236}">
                <a16:creationId xmlns:a16="http://schemas.microsoft.com/office/drawing/2014/main" id="{56C18D75-7860-8546-B3F5-24540E1F17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9564" y="153750"/>
            <a:ext cx="2578745" cy="556302"/>
          </a:xfrm>
          <a:prstGeom prst="rect">
            <a:avLst/>
          </a:prstGeom>
        </p:spPr>
      </p:pic>
      <p:sp>
        <p:nvSpPr>
          <p:cNvPr id="5" name="Text Placeholder 4"/>
          <p:cNvSpPr>
            <a:spLocks noGrp="1"/>
          </p:cNvSpPr>
          <p:nvPr>
            <p:ph type="body" sz="quarter" idx="10" hasCustomPrompt="1"/>
          </p:nvPr>
        </p:nvSpPr>
        <p:spPr>
          <a:xfrm>
            <a:off x="609600" y="1404939"/>
            <a:ext cx="10441517" cy="922337"/>
          </a:xfrm>
        </p:spPr>
        <p:txBody>
          <a:bodyPr>
            <a:normAutofit/>
          </a:bodyPr>
          <a:lstStyle>
            <a:lvl1pPr marL="0" indent="0" algn="ctr">
              <a:buNone/>
              <a:defRPr sz="3600"/>
            </a:lvl1pPr>
          </a:lstStyle>
          <a:p>
            <a:pPr lvl="0"/>
            <a:r>
              <a:rPr lang="en-US" dirty="0"/>
              <a:t>Click to add title</a:t>
            </a:r>
          </a:p>
        </p:txBody>
      </p:sp>
      <p:sp>
        <p:nvSpPr>
          <p:cNvPr id="13" name="Text Placeholder 12"/>
          <p:cNvSpPr>
            <a:spLocks noGrp="1"/>
          </p:cNvSpPr>
          <p:nvPr>
            <p:ph type="body" sz="quarter" idx="11"/>
          </p:nvPr>
        </p:nvSpPr>
        <p:spPr>
          <a:xfrm>
            <a:off x="609600" y="2509838"/>
            <a:ext cx="10441517" cy="3744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8507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Content_Re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ABCCF891-A323-F637-565F-3E5477E2A07D}"/>
              </a:ext>
            </a:extLst>
          </p:cNvPr>
          <p:cNvSpPr/>
          <p:nvPr userDrawn="1"/>
        </p:nvSpPr>
        <p:spPr>
          <a:xfrm>
            <a:off x="3838647" y="1"/>
            <a:ext cx="8353354" cy="6858000"/>
          </a:xfrm>
          <a:custGeom>
            <a:avLst/>
            <a:gdLst>
              <a:gd name="connsiteX0" fmla="*/ 1023499 w 9232127"/>
              <a:gd name="connsiteY0" fmla="*/ 0 h 6858000"/>
              <a:gd name="connsiteX1" fmla="*/ 9232127 w 9232127"/>
              <a:gd name="connsiteY1" fmla="*/ 0 h 6858000"/>
              <a:gd name="connsiteX2" fmla="*/ 9232127 w 9232127"/>
              <a:gd name="connsiteY2" fmla="*/ 6858000 h 6858000"/>
              <a:gd name="connsiteX3" fmla="*/ 831974 w 9232127"/>
              <a:gd name="connsiteY3" fmla="*/ 6858000 h 6858000"/>
              <a:gd name="connsiteX4" fmla="*/ 822926 w 9232127"/>
              <a:gd name="connsiteY4" fmla="*/ 6842264 h 6858000"/>
              <a:gd name="connsiteX5" fmla="*/ 0 w 9232127"/>
              <a:gd name="connsiteY5" fmla="*/ 3592284 h 6858000"/>
              <a:gd name="connsiteX6" fmla="*/ 987101 w 9232127"/>
              <a:gd name="connsiteY6" fmla="*/ 567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2127" h="6858000">
                <a:moveTo>
                  <a:pt x="1023499" y="0"/>
                </a:moveTo>
                <a:lnTo>
                  <a:pt x="9232127" y="0"/>
                </a:lnTo>
                <a:lnTo>
                  <a:pt x="9232127" y="6858000"/>
                </a:lnTo>
                <a:lnTo>
                  <a:pt x="831974" y="6858000"/>
                </a:lnTo>
                <a:lnTo>
                  <a:pt x="822926" y="6842264"/>
                </a:lnTo>
                <a:cubicBezTo>
                  <a:pt x="298109" y="5876165"/>
                  <a:pt x="0" y="4769038"/>
                  <a:pt x="0" y="3592284"/>
                </a:cubicBezTo>
                <a:cubicBezTo>
                  <a:pt x="0" y="2297855"/>
                  <a:pt x="360712" y="1087675"/>
                  <a:pt x="987101" y="56777"/>
                </a:cubicBezTo>
                <a:close/>
              </a:path>
            </a:pathLst>
          </a:custGeom>
          <a:solidFill>
            <a:schemeClr val="bg1"/>
          </a:solidFill>
          <a:effectLst>
            <a:glow rad="344817">
              <a:schemeClr val="tx1">
                <a:alpha val="18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ooter Placeholder 9">
            <a:extLst>
              <a:ext uri="{FF2B5EF4-FFF2-40B4-BE49-F238E27FC236}">
                <a16:creationId xmlns:a16="http://schemas.microsoft.com/office/drawing/2014/main" id="{843EA1E7-3FA0-5368-F14E-D63874E31C5F}"/>
              </a:ext>
            </a:extLst>
          </p:cNvPr>
          <p:cNvSpPr>
            <a:spLocks noGrp="1"/>
          </p:cNvSpPr>
          <p:nvPr>
            <p:ph type="ftr" sz="quarter" idx="3"/>
          </p:nvPr>
        </p:nvSpPr>
        <p:spPr>
          <a:xfrm>
            <a:off x="4038600" y="6513512"/>
            <a:ext cx="4114800" cy="365125"/>
          </a:xfrm>
          <a:prstGeom prst="rect">
            <a:avLst/>
          </a:prstGeom>
        </p:spPr>
        <p:txBody>
          <a:bodyPr vert="horz" lIns="91440" tIns="45720" rIns="91440" bIns="45720" rtlCol="0" anchor="ctr"/>
          <a:lstStyle>
            <a:lvl1pPr algn="ctr">
              <a:defRPr sz="1000" b="0">
                <a:solidFill>
                  <a:schemeClr val="tx1">
                    <a:tint val="75000"/>
                  </a:schemeClr>
                </a:solidFill>
              </a:defRPr>
            </a:lvl1pPr>
          </a:lstStyle>
          <a:p>
            <a:r>
              <a:rPr lang="en-US" dirty="0"/>
              <a:t>Confidential. For Internal Use Only. </a:t>
            </a:r>
          </a:p>
        </p:txBody>
      </p:sp>
      <p:sp>
        <p:nvSpPr>
          <p:cNvPr id="10" name="Title 9">
            <a:extLst>
              <a:ext uri="{FF2B5EF4-FFF2-40B4-BE49-F238E27FC236}">
                <a16:creationId xmlns:a16="http://schemas.microsoft.com/office/drawing/2014/main" id="{6CEE3F49-0E3B-7237-8F0C-DA33F7B46449}"/>
              </a:ext>
            </a:extLst>
          </p:cNvPr>
          <p:cNvSpPr>
            <a:spLocks noGrp="1"/>
          </p:cNvSpPr>
          <p:nvPr>
            <p:ph type="title"/>
          </p:nvPr>
        </p:nvSpPr>
        <p:spPr>
          <a:xfrm>
            <a:off x="509483" y="573024"/>
            <a:ext cx="3690996" cy="1179444"/>
          </a:xfrm>
        </p:spPr>
        <p:txBody>
          <a:bodyPr/>
          <a:lstStyle>
            <a:lvl1pPr>
              <a:defRPr>
                <a:solidFill>
                  <a:schemeClr val="bg1"/>
                </a:solidFill>
              </a:defRPr>
            </a:lvl1pPr>
          </a:lstStyle>
          <a:p>
            <a:r>
              <a:rPr lang="en-US" dirty="0"/>
              <a:t>Click to edit Master title style</a:t>
            </a:r>
          </a:p>
        </p:txBody>
      </p:sp>
      <p:sp>
        <p:nvSpPr>
          <p:cNvPr id="21" name="Content Placeholder 20">
            <a:extLst>
              <a:ext uri="{FF2B5EF4-FFF2-40B4-BE49-F238E27FC236}">
                <a16:creationId xmlns:a16="http://schemas.microsoft.com/office/drawing/2014/main" id="{7D386DF4-C40B-174C-1889-203334A3E2B6}"/>
              </a:ext>
            </a:extLst>
          </p:cNvPr>
          <p:cNvSpPr>
            <a:spLocks noGrp="1"/>
          </p:cNvSpPr>
          <p:nvPr>
            <p:ph sz="quarter" idx="10"/>
          </p:nvPr>
        </p:nvSpPr>
        <p:spPr>
          <a:xfrm>
            <a:off x="4980655" y="1386681"/>
            <a:ext cx="6443249" cy="4084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2762C55C-71BA-4B3A-89AE-4E7C8FDA4170}"/>
              </a:ext>
            </a:extLst>
          </p:cNvPr>
          <p:cNvSpPr>
            <a:spLocks noGrp="1"/>
          </p:cNvSpPr>
          <p:nvPr>
            <p:ph type="body" sz="quarter" idx="11"/>
          </p:nvPr>
        </p:nvSpPr>
        <p:spPr>
          <a:xfrm>
            <a:off x="589385" y="2116138"/>
            <a:ext cx="2789237" cy="143192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413674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0BD96686-8BEC-434E-9388-D8B9024F7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C040F6D3-12E8-4F11-AA7D-44DC8905C05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540817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3453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3189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426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716520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100354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44339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304889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B350415-BEC8-4DEE-A4A9-D2BC8A643929}"/>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t="30114" b="58948"/>
          <a:stretch/>
        </p:blipFill>
        <p:spPr>
          <a:xfrm>
            <a:off x="0" y="0"/>
            <a:ext cx="12192000" cy="106680"/>
          </a:xfrm>
          <a:prstGeom prst="rect">
            <a:avLst/>
          </a:prstGeom>
        </p:spPr>
      </p:pic>
    </p:spTree>
    <p:extLst>
      <p:ext uri="{BB962C8B-B14F-4D97-AF65-F5344CB8AC3E}">
        <p14:creationId xmlns:p14="http://schemas.microsoft.com/office/powerpoint/2010/main" val="450920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EB56F9-D6D1-0162-7B85-5DEB8DFFB16A}"/>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731" b="41824"/>
          <a:stretch/>
        </p:blipFill>
        <p:spPr>
          <a:xfrm>
            <a:off x="6788426" y="3145283"/>
            <a:ext cx="5403574" cy="3712718"/>
          </a:xfrm>
          <a:prstGeom prst="rect">
            <a:avLst/>
          </a:prstGeom>
        </p:spPr>
      </p:pic>
      <p:sp>
        <p:nvSpPr>
          <p:cNvPr id="2" name="Title 1">
            <a:extLst>
              <a:ext uri="{FF2B5EF4-FFF2-40B4-BE49-F238E27FC236}">
                <a16:creationId xmlns:a16="http://schemas.microsoft.com/office/drawing/2014/main" id="{C5DB4B77-F594-23AB-C83C-B01905033384}"/>
              </a:ext>
            </a:extLst>
          </p:cNvPr>
          <p:cNvSpPr>
            <a:spLocks noGrp="1"/>
          </p:cNvSpPr>
          <p:nvPr>
            <p:ph type="ctrTitle"/>
          </p:nvPr>
        </p:nvSpPr>
        <p:spPr>
          <a:xfrm>
            <a:off x="609601" y="1709738"/>
            <a:ext cx="10872650" cy="2852737"/>
          </a:xfrm>
        </p:spPr>
        <p:txBody>
          <a:bodyPr>
            <a:normAutofit/>
          </a:bodyPr>
          <a:lstStyle/>
          <a:p>
            <a:pPr lvl="0"/>
            <a:r>
              <a:rPr lang="en-US" sz="4400" noProof="0" dirty="0"/>
              <a:t>What Future Studies Are Out There on The Meaningfulness of Reversal in ICH?</a:t>
            </a:r>
            <a:br>
              <a:rPr lang="en-US" sz="4400" noProof="0" dirty="0"/>
            </a:br>
            <a:endParaRPr lang="en-US" sz="4400" noProof="0" dirty="0"/>
          </a:p>
        </p:txBody>
      </p:sp>
      <p:sp>
        <p:nvSpPr>
          <p:cNvPr id="7" name="Text Placeholder 6">
            <a:extLst>
              <a:ext uri="{FF2B5EF4-FFF2-40B4-BE49-F238E27FC236}">
                <a16:creationId xmlns:a16="http://schemas.microsoft.com/office/drawing/2014/main" id="{7F46E203-EC9D-FBB1-E2E1-71E13C6CE75B}"/>
              </a:ext>
            </a:extLst>
          </p:cNvPr>
          <p:cNvSpPr>
            <a:spLocks noGrp="1"/>
          </p:cNvSpPr>
          <p:nvPr>
            <p:ph type="body" idx="1"/>
          </p:nvPr>
        </p:nvSpPr>
        <p:spPr/>
        <p:txBody>
          <a:bodyPr>
            <a:normAutofit/>
          </a:bodyPr>
          <a:lstStyle/>
          <a:p>
            <a:r>
              <a:rPr lang="en-US" sz="1600" b="1" dirty="0">
                <a:solidFill>
                  <a:schemeClr val="accent4"/>
                </a:solidFill>
              </a:rPr>
              <a:t>Mark Crowther, MD, MSc, FRCPC, FRSC</a:t>
            </a:r>
            <a:br>
              <a:rPr lang="en-US" sz="1600" dirty="0"/>
            </a:br>
            <a:r>
              <a:rPr lang="en-US" sz="1600" dirty="0"/>
              <a:t>Chair, Department of Medicine</a:t>
            </a:r>
            <a:br>
              <a:rPr lang="en-US" sz="1600" dirty="0"/>
            </a:br>
            <a:r>
              <a:rPr lang="en-US" sz="1600" dirty="0"/>
              <a:t>Leo Pharma Chair in Thromboembolism Research</a:t>
            </a:r>
            <a:br>
              <a:rPr lang="en-US" sz="1600" dirty="0"/>
            </a:br>
            <a:r>
              <a:rPr lang="en-US" sz="1600" dirty="0"/>
              <a:t>McMaster University</a:t>
            </a:r>
            <a:br>
              <a:rPr lang="en-US" sz="1600" dirty="0"/>
            </a:br>
            <a:r>
              <a:rPr lang="en-US" sz="1600" dirty="0"/>
              <a:t>Hamilton, Ontario, Canada</a:t>
            </a:r>
          </a:p>
        </p:txBody>
      </p:sp>
    </p:spTree>
    <p:extLst>
      <p:ext uri="{BB962C8B-B14F-4D97-AF65-F5344CB8AC3E}">
        <p14:creationId xmlns:p14="http://schemas.microsoft.com/office/powerpoint/2010/main" val="594033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6ABC1-4035-9117-476A-4D7C71CE460D}"/>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3BE9E4D7-6A08-FCD3-1BFD-6A0CD5CE7F5D}"/>
              </a:ext>
            </a:extLst>
          </p:cNvPr>
          <p:cNvSpPr>
            <a:spLocks noGrp="1"/>
          </p:cNvSpPr>
          <p:nvPr>
            <p:ph sz="half" idx="1"/>
          </p:nvPr>
        </p:nvSpPr>
        <p:spPr/>
        <p:txBody>
          <a:bodyPr/>
          <a:lstStyle/>
          <a:p>
            <a:pPr lvl="0"/>
            <a:r>
              <a:rPr lang="en-US" dirty="0"/>
              <a:t>RWD studies are generally divided by whether they are “registered”</a:t>
            </a:r>
          </a:p>
          <a:p>
            <a:pPr lvl="1"/>
            <a:r>
              <a:rPr lang="en-US" dirty="0"/>
              <a:t>Unregistered, (usually) single-center studies vastly outnumber registered, (frequently) multicenter studies</a:t>
            </a:r>
          </a:p>
          <a:p>
            <a:pPr lvl="0"/>
            <a:r>
              <a:rPr lang="en-US" dirty="0"/>
              <a:t>As noted previously, the range of outcomes that can be directly addressed in large RWD studies is limited since they are restricted to “the data at hand” that is collected in the data sweep</a:t>
            </a:r>
          </a:p>
        </p:txBody>
      </p:sp>
      <p:sp>
        <p:nvSpPr>
          <p:cNvPr id="5" name="Content Placeholder 4">
            <a:extLst>
              <a:ext uri="{FF2B5EF4-FFF2-40B4-BE49-F238E27FC236}">
                <a16:creationId xmlns:a16="http://schemas.microsoft.com/office/drawing/2014/main" id="{34FA31EB-AEB1-8879-69F0-19852E2A2FEA}"/>
              </a:ext>
            </a:extLst>
          </p:cNvPr>
          <p:cNvSpPr>
            <a:spLocks noGrp="1"/>
          </p:cNvSpPr>
          <p:nvPr>
            <p:ph sz="half" idx="2"/>
          </p:nvPr>
        </p:nvSpPr>
        <p:spPr/>
        <p:txBody>
          <a:bodyPr/>
          <a:lstStyle/>
          <a:p>
            <a:r>
              <a:rPr lang="en-US" dirty="0"/>
              <a:t>Single-center or small studies can often contain more data because they can review specific outcomes from specific patient charts</a:t>
            </a:r>
          </a:p>
          <a:p>
            <a:endParaRPr lang="en-US" dirty="0"/>
          </a:p>
        </p:txBody>
      </p:sp>
      <p:sp>
        <p:nvSpPr>
          <p:cNvPr id="4" name="TextBox 3">
            <a:extLst>
              <a:ext uri="{FF2B5EF4-FFF2-40B4-BE49-F238E27FC236}">
                <a16:creationId xmlns:a16="http://schemas.microsoft.com/office/drawing/2014/main" id="{501DED72-3F00-BDF7-DA36-CE510188E0BD}"/>
              </a:ext>
            </a:extLst>
          </p:cNvPr>
          <p:cNvSpPr txBox="1"/>
          <p:nvPr/>
        </p:nvSpPr>
        <p:spPr>
          <a:xfrm>
            <a:off x="446567" y="6400800"/>
            <a:ext cx="44550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a:ea typeface="+mn-ea"/>
                <a:cs typeface="+mn-cs"/>
              </a:rPr>
              <a:t>RWD, real world data.</a:t>
            </a:r>
          </a:p>
        </p:txBody>
      </p:sp>
    </p:spTree>
    <p:extLst>
      <p:ext uri="{BB962C8B-B14F-4D97-AF65-F5344CB8AC3E}">
        <p14:creationId xmlns:p14="http://schemas.microsoft.com/office/powerpoint/2010/main" val="462012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D7F0992-AE92-2DFD-59E8-8794CE4F58AB}"/>
              </a:ext>
            </a:extLst>
          </p:cNvPr>
          <p:cNvSpPr>
            <a:spLocks noGrp="1"/>
          </p:cNvSpPr>
          <p:nvPr>
            <p:ph type="body" idx="1"/>
          </p:nvPr>
        </p:nvSpPr>
        <p:spPr>
          <a:xfrm>
            <a:off x="609601" y="1240693"/>
            <a:ext cx="11348851" cy="870741"/>
          </a:xfrm>
        </p:spPr>
        <p:txBody>
          <a:bodyPr>
            <a:normAutofit/>
          </a:bodyPr>
          <a:lstStyle/>
          <a:p>
            <a:r>
              <a:rPr lang="en-US" dirty="0"/>
              <a:t>Andexanet Alfa and 4F-PCC Use in Patients Hospitalized with an</a:t>
            </a:r>
            <a:br>
              <a:rPr lang="en-US" dirty="0"/>
            </a:br>
            <a:r>
              <a:rPr lang="en-US" dirty="0"/>
              <a:t>Anticoagulant-Related Major Bleed  </a:t>
            </a:r>
          </a:p>
        </p:txBody>
      </p:sp>
      <p:sp>
        <p:nvSpPr>
          <p:cNvPr id="3" name="Content Placeholder 2">
            <a:extLst>
              <a:ext uri="{FF2B5EF4-FFF2-40B4-BE49-F238E27FC236}">
                <a16:creationId xmlns:a16="http://schemas.microsoft.com/office/drawing/2014/main" id="{66562470-2551-A812-B2F6-666944E610F1}"/>
              </a:ext>
            </a:extLst>
          </p:cNvPr>
          <p:cNvSpPr>
            <a:spLocks noGrp="1"/>
          </p:cNvSpPr>
          <p:nvPr>
            <p:ph sz="half" idx="2"/>
          </p:nvPr>
        </p:nvSpPr>
        <p:spPr>
          <a:xfrm>
            <a:off x="609602" y="2340541"/>
            <a:ext cx="3744034" cy="3642020"/>
          </a:xfrm>
        </p:spPr>
        <p:txBody>
          <a:bodyPr>
            <a:normAutofit/>
          </a:bodyPr>
          <a:lstStyle/>
          <a:p>
            <a:pPr lvl="0"/>
            <a:r>
              <a:rPr lang="en-US" sz="2000" dirty="0"/>
              <a:t>EMR-based review of patients who receive andexanet alfa compared with 4-factor PCC examining outcomes including mortality and length of stay</a:t>
            </a:r>
          </a:p>
          <a:p>
            <a:pPr lvl="0"/>
            <a:r>
              <a:rPr lang="en-US" sz="2000" dirty="0"/>
              <a:t>Should report data shortly, and the database is said to be freely available</a:t>
            </a:r>
          </a:p>
        </p:txBody>
      </p:sp>
      <p:sp>
        <p:nvSpPr>
          <p:cNvPr id="2" name="Title 1">
            <a:extLst>
              <a:ext uri="{FF2B5EF4-FFF2-40B4-BE49-F238E27FC236}">
                <a16:creationId xmlns:a16="http://schemas.microsoft.com/office/drawing/2014/main" id="{3C50C8CA-28C5-3F9A-5F9D-34374A7E4DD1}"/>
              </a:ext>
            </a:extLst>
          </p:cNvPr>
          <p:cNvSpPr>
            <a:spLocks noGrp="1"/>
          </p:cNvSpPr>
          <p:nvPr>
            <p:ph type="title"/>
          </p:nvPr>
        </p:nvSpPr>
        <p:spPr/>
        <p:txBody>
          <a:bodyPr/>
          <a:lstStyle/>
          <a:p>
            <a:r>
              <a:rPr lang="en-US" dirty="0"/>
              <a:t>Ongoing Large Studies</a:t>
            </a:r>
          </a:p>
        </p:txBody>
      </p:sp>
      <p:sp>
        <p:nvSpPr>
          <p:cNvPr id="4" name="TextBox 3">
            <a:extLst>
              <a:ext uri="{FF2B5EF4-FFF2-40B4-BE49-F238E27FC236}">
                <a16:creationId xmlns:a16="http://schemas.microsoft.com/office/drawing/2014/main" id="{AC8A0731-0F78-9DB2-DCA7-32241792327B}"/>
              </a:ext>
            </a:extLst>
          </p:cNvPr>
          <p:cNvSpPr txBox="1"/>
          <p:nvPr/>
        </p:nvSpPr>
        <p:spPr>
          <a:xfrm>
            <a:off x="205415" y="6211669"/>
            <a:ext cx="70512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EMR, electronic medical record; PCC, prothrombin complex concentrate.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Costa OS, et al. </a:t>
            </a:r>
            <a:r>
              <a:rPr kumimoji="0" lang="en-US" sz="1200" b="0" i="1"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Crit Care</a:t>
            </a: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 2022;26(1):180. </a:t>
            </a:r>
          </a:p>
        </p:txBody>
      </p:sp>
      <p:pic>
        <p:nvPicPr>
          <p:cNvPr id="6" name="Picture 6" descr="Timeline&#10;&#10;Description automatically generated">
            <a:extLst>
              <a:ext uri="{FF2B5EF4-FFF2-40B4-BE49-F238E27FC236}">
                <a16:creationId xmlns:a16="http://schemas.microsoft.com/office/drawing/2014/main" id="{EF9DC621-11B9-B25E-B12C-61CBB19E4D78}"/>
              </a:ext>
            </a:extLst>
          </p:cNvPr>
          <p:cNvPicPr>
            <a:picLocks noChangeAspect="1"/>
          </p:cNvPicPr>
          <p:nvPr/>
        </p:nvPicPr>
        <p:blipFill rotWithShape="1">
          <a:blip r:embed="rId2"/>
          <a:srcRect r="26910"/>
          <a:stretch/>
        </p:blipFill>
        <p:spPr>
          <a:xfrm>
            <a:off x="4543527" y="2471589"/>
            <a:ext cx="7303793" cy="2465771"/>
          </a:xfrm>
          <a:prstGeom prst="rect">
            <a:avLst/>
          </a:prstGeom>
          <a:ln>
            <a:solidFill>
              <a:schemeClr val="bg1">
                <a:lumMod val="75000"/>
              </a:schemeClr>
            </a:solidFill>
          </a:ln>
        </p:spPr>
      </p:pic>
    </p:spTree>
    <p:extLst>
      <p:ext uri="{BB962C8B-B14F-4D97-AF65-F5344CB8AC3E}">
        <p14:creationId xmlns:p14="http://schemas.microsoft.com/office/powerpoint/2010/main" val="2767556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76E23ED-A418-2EB1-2376-0AAC46239532}"/>
              </a:ext>
            </a:extLst>
          </p:cNvPr>
          <p:cNvSpPr>
            <a:spLocks noGrp="1"/>
          </p:cNvSpPr>
          <p:nvPr>
            <p:ph type="body" idx="1"/>
          </p:nvPr>
        </p:nvSpPr>
        <p:spPr>
          <a:xfrm>
            <a:off x="693120" y="1193483"/>
            <a:ext cx="5787193" cy="926389"/>
          </a:xfrm>
        </p:spPr>
        <p:txBody>
          <a:bodyPr>
            <a:normAutofit/>
          </a:bodyPr>
          <a:lstStyle/>
          <a:p>
            <a:r>
              <a:rPr lang="en-US" dirty="0"/>
              <a:t>Trial of Andexanet Alfa in ICH Patients Receiving an Oral </a:t>
            </a:r>
            <a:r>
              <a:rPr lang="en-US" dirty="0" err="1"/>
              <a:t>FXa</a:t>
            </a:r>
            <a:r>
              <a:rPr lang="en-US" dirty="0"/>
              <a:t> Inhibitor </a:t>
            </a:r>
          </a:p>
        </p:txBody>
      </p:sp>
      <p:sp>
        <p:nvSpPr>
          <p:cNvPr id="20" name="Content Placeholder 19">
            <a:extLst>
              <a:ext uri="{FF2B5EF4-FFF2-40B4-BE49-F238E27FC236}">
                <a16:creationId xmlns:a16="http://schemas.microsoft.com/office/drawing/2014/main" id="{D615BE9B-1AC5-78AA-620E-871DFE8A694C}"/>
              </a:ext>
            </a:extLst>
          </p:cNvPr>
          <p:cNvSpPr>
            <a:spLocks noGrp="1"/>
          </p:cNvSpPr>
          <p:nvPr>
            <p:ph sz="quarter" idx="4"/>
          </p:nvPr>
        </p:nvSpPr>
        <p:spPr>
          <a:xfrm>
            <a:off x="8168786" y="909766"/>
            <a:ext cx="3864343" cy="5500974"/>
          </a:xfrm>
        </p:spPr>
        <p:txBody>
          <a:bodyPr>
            <a:normAutofit/>
          </a:bodyPr>
          <a:lstStyle/>
          <a:p>
            <a:r>
              <a:rPr lang="en-US" sz="2000" dirty="0"/>
              <a:t>Prospective randomized</a:t>
            </a:r>
          </a:p>
          <a:p>
            <a:r>
              <a:rPr lang="en-US" sz="2000" dirty="0"/>
              <a:t>Multicenter clinical trial</a:t>
            </a:r>
          </a:p>
          <a:p>
            <a:r>
              <a:rPr lang="en-US" sz="2000" dirty="0"/>
              <a:t>Determine the efficacy and safety of </a:t>
            </a:r>
            <a:r>
              <a:rPr lang="en-US" sz="2000" dirty="0" err="1"/>
              <a:t>andexanet</a:t>
            </a:r>
            <a:r>
              <a:rPr lang="en-US" sz="2000" dirty="0"/>
              <a:t> alfa compared to usual care in patients presenting with acute intracranial hemorrhage within 6 hours of symptom onset to baseline scan and within 15 hours of taking an oral factor </a:t>
            </a:r>
            <a:r>
              <a:rPr lang="en-US" sz="2000" dirty="0" err="1"/>
              <a:t>Xa</a:t>
            </a:r>
            <a:r>
              <a:rPr lang="en-US" sz="2000" dirty="0"/>
              <a:t> inhibitor</a:t>
            </a:r>
          </a:p>
          <a:p>
            <a:r>
              <a:rPr lang="en-US" sz="2000" dirty="0"/>
              <a:t>Open label (PROBE) design</a:t>
            </a:r>
          </a:p>
          <a:p>
            <a:r>
              <a:rPr lang="en-US" sz="2000" dirty="0"/>
              <a:t>Between 900 and 1200 patients are planned to be enrolled in the study</a:t>
            </a:r>
          </a:p>
          <a:p>
            <a:endParaRPr lang="en-US" sz="2000" dirty="0"/>
          </a:p>
        </p:txBody>
      </p:sp>
      <p:sp>
        <p:nvSpPr>
          <p:cNvPr id="2" name="Title 1">
            <a:extLst>
              <a:ext uri="{FF2B5EF4-FFF2-40B4-BE49-F238E27FC236}">
                <a16:creationId xmlns:a16="http://schemas.microsoft.com/office/drawing/2014/main" id="{9A658D5B-9911-4399-C340-61F08D0D1E4C}"/>
              </a:ext>
            </a:extLst>
          </p:cNvPr>
          <p:cNvSpPr>
            <a:spLocks noGrp="1"/>
          </p:cNvSpPr>
          <p:nvPr>
            <p:ph type="title"/>
          </p:nvPr>
        </p:nvSpPr>
        <p:spPr/>
        <p:txBody>
          <a:bodyPr/>
          <a:lstStyle/>
          <a:p>
            <a:r>
              <a:rPr lang="en-US" dirty="0"/>
              <a:t>Ongoing Large Studies </a:t>
            </a:r>
          </a:p>
        </p:txBody>
      </p:sp>
      <p:grpSp>
        <p:nvGrpSpPr>
          <p:cNvPr id="6" name="Group 5">
            <a:extLst>
              <a:ext uri="{FF2B5EF4-FFF2-40B4-BE49-F238E27FC236}">
                <a16:creationId xmlns:a16="http://schemas.microsoft.com/office/drawing/2014/main" id="{4F079999-344B-17A4-4B91-DC05C07E656C}"/>
              </a:ext>
            </a:extLst>
          </p:cNvPr>
          <p:cNvGrpSpPr/>
          <p:nvPr/>
        </p:nvGrpSpPr>
        <p:grpSpPr>
          <a:xfrm>
            <a:off x="693120" y="2379060"/>
            <a:ext cx="7203080" cy="3149578"/>
            <a:chOff x="764497" y="2248526"/>
            <a:chExt cx="6723089" cy="2939700"/>
          </a:xfrm>
        </p:grpSpPr>
        <p:sp>
          <p:nvSpPr>
            <p:cNvPr id="31" name="Rectangle 30">
              <a:extLst>
                <a:ext uri="{FF2B5EF4-FFF2-40B4-BE49-F238E27FC236}">
                  <a16:creationId xmlns:a16="http://schemas.microsoft.com/office/drawing/2014/main" id="{B796D23B-9706-DDA0-128B-17DAF559A5E6}"/>
                </a:ext>
              </a:extLst>
            </p:cNvPr>
            <p:cNvSpPr/>
            <p:nvPr/>
          </p:nvSpPr>
          <p:spPr>
            <a:xfrm>
              <a:off x="764497" y="2248526"/>
              <a:ext cx="6723089" cy="2939700"/>
            </a:xfrm>
            <a:prstGeom prst="rect">
              <a:avLst/>
            </a:prstGeom>
            <a:noFill/>
            <a:ln w="127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2" name="Group 31">
              <a:extLst>
                <a:ext uri="{FF2B5EF4-FFF2-40B4-BE49-F238E27FC236}">
                  <a16:creationId xmlns:a16="http://schemas.microsoft.com/office/drawing/2014/main" id="{47B25DB9-0226-507D-DF84-05F7AF46E21E}"/>
                </a:ext>
              </a:extLst>
            </p:cNvPr>
            <p:cNvGrpSpPr/>
            <p:nvPr/>
          </p:nvGrpSpPr>
          <p:grpSpPr>
            <a:xfrm>
              <a:off x="862173" y="2354371"/>
              <a:ext cx="6524279" cy="2751961"/>
              <a:chOff x="862173" y="2354371"/>
              <a:chExt cx="6524279" cy="2751961"/>
            </a:xfrm>
          </p:grpSpPr>
          <p:pic>
            <p:nvPicPr>
              <p:cNvPr id="4" name="Picture 4" descr="Graphical user interface, text, email&#10;&#10;Description automatically generated">
                <a:extLst>
                  <a:ext uri="{FF2B5EF4-FFF2-40B4-BE49-F238E27FC236}">
                    <a16:creationId xmlns:a16="http://schemas.microsoft.com/office/drawing/2014/main" id="{DA06D422-CC43-69BD-F3DC-DEE30862085E}"/>
                  </a:ext>
                </a:extLst>
              </p:cNvPr>
              <p:cNvPicPr>
                <a:picLocks noChangeAspect="1"/>
              </p:cNvPicPr>
              <p:nvPr/>
            </p:nvPicPr>
            <p:blipFill>
              <a:blip r:embed="rId3"/>
              <a:stretch>
                <a:fillRect/>
              </a:stretch>
            </p:blipFill>
            <p:spPr>
              <a:xfrm>
                <a:off x="862173" y="2354371"/>
                <a:ext cx="6524279" cy="1792707"/>
              </a:xfrm>
              <a:prstGeom prst="rect">
                <a:avLst/>
              </a:prstGeom>
            </p:spPr>
          </p:pic>
          <p:pic>
            <p:nvPicPr>
              <p:cNvPr id="5" name="Picture 5" descr="Graphical user interface, text, application&#10;&#10;Description automatically generated">
                <a:extLst>
                  <a:ext uri="{FF2B5EF4-FFF2-40B4-BE49-F238E27FC236}">
                    <a16:creationId xmlns:a16="http://schemas.microsoft.com/office/drawing/2014/main" id="{2F525518-0BBE-D2CC-8BE6-F26F1BD3966F}"/>
                  </a:ext>
                </a:extLst>
              </p:cNvPr>
              <p:cNvPicPr>
                <a:picLocks noChangeAspect="1"/>
              </p:cNvPicPr>
              <p:nvPr/>
            </p:nvPicPr>
            <p:blipFill>
              <a:blip r:embed="rId4"/>
              <a:stretch>
                <a:fillRect/>
              </a:stretch>
            </p:blipFill>
            <p:spPr>
              <a:xfrm>
                <a:off x="862173" y="4373003"/>
                <a:ext cx="4919074" cy="733329"/>
              </a:xfrm>
              <a:prstGeom prst="rect">
                <a:avLst/>
              </a:prstGeom>
            </p:spPr>
          </p:pic>
        </p:grpSp>
      </p:grpSp>
      <p:sp>
        <p:nvSpPr>
          <p:cNvPr id="3" name="TextBox 2">
            <a:extLst>
              <a:ext uri="{FF2B5EF4-FFF2-40B4-BE49-F238E27FC236}">
                <a16:creationId xmlns:a16="http://schemas.microsoft.com/office/drawing/2014/main" id="{E4C5A40A-CF50-12EF-6C37-AFBDB7A9B2FD}"/>
              </a:ext>
            </a:extLst>
          </p:cNvPr>
          <p:cNvSpPr txBox="1"/>
          <p:nvPr/>
        </p:nvSpPr>
        <p:spPr>
          <a:xfrm>
            <a:off x="118964" y="6484948"/>
            <a:ext cx="43593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a:ea typeface="+mn-ea"/>
                <a:cs typeface="+mn-cs"/>
              </a:rPr>
              <a:t>ICH, intracerebral brain hemorrhage. </a:t>
            </a:r>
          </a:p>
        </p:txBody>
      </p:sp>
    </p:spTree>
    <p:extLst>
      <p:ext uri="{BB962C8B-B14F-4D97-AF65-F5344CB8AC3E}">
        <p14:creationId xmlns:p14="http://schemas.microsoft.com/office/powerpoint/2010/main" val="3866638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2E8F0-5CAF-7134-BD48-992D0FE9E242}"/>
              </a:ext>
            </a:extLst>
          </p:cNvPr>
          <p:cNvSpPr>
            <a:spLocks noGrp="1"/>
          </p:cNvSpPr>
          <p:nvPr>
            <p:ph type="title"/>
          </p:nvPr>
        </p:nvSpPr>
        <p:spPr/>
        <p:txBody>
          <a:bodyPr>
            <a:normAutofit fontScale="90000"/>
          </a:bodyPr>
          <a:lstStyle/>
          <a:p>
            <a:r>
              <a:rPr lang="en-US" dirty="0"/>
              <a:t>The Other Kind of Study: Reversal of Oral Anticoagulation in Patients with Acute Intracerebral Hemorrhage</a:t>
            </a:r>
          </a:p>
        </p:txBody>
      </p:sp>
      <p:sp>
        <p:nvSpPr>
          <p:cNvPr id="3" name="Content Placeholder 2">
            <a:extLst>
              <a:ext uri="{FF2B5EF4-FFF2-40B4-BE49-F238E27FC236}">
                <a16:creationId xmlns:a16="http://schemas.microsoft.com/office/drawing/2014/main" id="{815CDD5E-CAC3-5416-88E7-EA46A7A25336}"/>
              </a:ext>
            </a:extLst>
          </p:cNvPr>
          <p:cNvSpPr>
            <a:spLocks noGrp="1"/>
          </p:cNvSpPr>
          <p:nvPr>
            <p:ph sz="half" idx="1"/>
          </p:nvPr>
        </p:nvSpPr>
        <p:spPr>
          <a:xfrm>
            <a:off x="609601" y="1496291"/>
            <a:ext cx="3105150" cy="4680672"/>
          </a:xfrm>
        </p:spPr>
        <p:txBody>
          <a:bodyPr>
            <a:normAutofit/>
          </a:bodyPr>
          <a:lstStyle/>
          <a:p>
            <a:pPr lvl="0"/>
            <a:r>
              <a:rPr lang="en-US" sz="2000" dirty="0"/>
              <a:t>VKA-ICH management: immediate reversal of elevated levels of international normalized ratio using prothrombin complex concentrates</a:t>
            </a:r>
          </a:p>
          <a:p>
            <a:pPr lvl="0"/>
            <a:r>
              <a:rPr lang="en-US" sz="2000" dirty="0"/>
              <a:t>Hemostatic management of</a:t>
            </a:r>
            <a:br>
              <a:rPr lang="en-US" sz="2000" dirty="0"/>
            </a:br>
            <a:r>
              <a:rPr lang="en-US" sz="2000" dirty="0"/>
              <a:t>DOAC-associated ICH requires specific antidotes</a:t>
            </a:r>
          </a:p>
        </p:txBody>
      </p:sp>
      <p:sp>
        <p:nvSpPr>
          <p:cNvPr id="6" name="TextBox 5">
            <a:extLst>
              <a:ext uri="{FF2B5EF4-FFF2-40B4-BE49-F238E27FC236}">
                <a16:creationId xmlns:a16="http://schemas.microsoft.com/office/drawing/2014/main" id="{465286FE-D4C9-0C99-1924-50F14419CCA9}"/>
              </a:ext>
            </a:extLst>
          </p:cNvPr>
          <p:cNvSpPr txBox="1"/>
          <p:nvPr/>
        </p:nvSpPr>
        <p:spPr>
          <a:xfrm>
            <a:off x="140070" y="6288172"/>
            <a:ext cx="78729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DOAC, direct oral anticoagulant; VKA, vitamin K agonist.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FFFF">
                    <a:lumMod val="65000"/>
                  </a:srgbClr>
                </a:solidFill>
                <a:effectLst/>
                <a:uLnTx/>
                <a:uFillTx/>
                <a:latin typeface="Arial" panose="020B0604020202020204" pitchFamily="34" charset="0"/>
                <a:ea typeface="+mn-ea"/>
                <a:cs typeface="Arial" panose="020B0604020202020204" pitchFamily="34" charset="0"/>
              </a:rPr>
              <a:t>Kuramatsu</a:t>
            </a: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 JB, et al. </a:t>
            </a:r>
            <a:r>
              <a:rPr kumimoji="0" lang="en-US" sz="1200" b="0" i="1"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Crit Care</a:t>
            </a: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 2019;23(1):206. </a:t>
            </a:r>
          </a:p>
        </p:txBody>
      </p:sp>
      <p:pic>
        <p:nvPicPr>
          <p:cNvPr id="1026" name="Picture 2" descr="Fig. 1">
            <a:extLst>
              <a:ext uri="{FF2B5EF4-FFF2-40B4-BE49-F238E27FC236}">
                <a16:creationId xmlns:a16="http://schemas.microsoft.com/office/drawing/2014/main" id="{26129D6B-CA79-1550-CF87-348C1E9951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195" y="1669773"/>
            <a:ext cx="8197840" cy="3821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433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9F80F-916A-EB7A-9DC3-DD9F6362830B}"/>
              </a:ext>
            </a:extLst>
          </p:cNvPr>
          <p:cNvSpPr>
            <a:spLocks noGrp="1"/>
          </p:cNvSpPr>
          <p:nvPr>
            <p:ph type="title"/>
          </p:nvPr>
        </p:nvSpPr>
        <p:spPr/>
        <p:txBody>
          <a:bodyPr>
            <a:normAutofit/>
          </a:bodyPr>
          <a:lstStyle/>
          <a:p>
            <a:r>
              <a:rPr lang="en-US" b="1" dirty="0">
                <a:ea typeface="+mj-lt"/>
                <a:cs typeface="+mj-lt"/>
              </a:rPr>
              <a:t>Andexanet Alfa After 4-factor PCC Administration for Intracranial Hemorrhage: A Case Series</a:t>
            </a:r>
            <a:endParaRPr lang="en-US" dirty="0">
              <a:ea typeface="+mj-lt"/>
              <a:cs typeface="+mj-lt"/>
            </a:endParaRPr>
          </a:p>
        </p:txBody>
      </p:sp>
      <p:sp>
        <p:nvSpPr>
          <p:cNvPr id="3" name="Content Placeholder 2">
            <a:extLst>
              <a:ext uri="{FF2B5EF4-FFF2-40B4-BE49-F238E27FC236}">
                <a16:creationId xmlns:a16="http://schemas.microsoft.com/office/drawing/2014/main" id="{5C32034C-13D4-9F1D-E656-95958143E3BD}"/>
              </a:ext>
            </a:extLst>
          </p:cNvPr>
          <p:cNvSpPr>
            <a:spLocks noGrp="1"/>
          </p:cNvSpPr>
          <p:nvPr>
            <p:ph sz="half" idx="1"/>
          </p:nvPr>
        </p:nvSpPr>
        <p:spPr/>
        <p:txBody>
          <a:bodyPr vert="horz" lIns="91440" tIns="45720" rIns="91440" bIns="45720" rtlCol="0" anchor="t">
            <a:normAutofit fontScale="92500" lnSpcReduction="20000"/>
          </a:bodyPr>
          <a:lstStyle/>
          <a:p>
            <a:pPr>
              <a:lnSpc>
                <a:spcPct val="110000"/>
              </a:lnSpc>
            </a:pPr>
            <a:r>
              <a:rPr lang="en-US" sz="1800" dirty="0">
                <a:ea typeface="+mn-lt"/>
                <a:cs typeface="+mn-lt"/>
              </a:rPr>
              <a:t>Optimal reversal agent for factor Xa-inhibitors: </a:t>
            </a:r>
          </a:p>
          <a:p>
            <a:pPr lvl="1">
              <a:lnSpc>
                <a:spcPct val="110000"/>
              </a:lnSpc>
            </a:pPr>
            <a:r>
              <a:rPr lang="en-US" sz="1600" dirty="0">
                <a:ea typeface="+mn-lt"/>
                <a:cs typeface="+mn-lt"/>
              </a:rPr>
              <a:t>Lack of comparative data of </a:t>
            </a:r>
            <a:r>
              <a:rPr lang="en-US" sz="1600" dirty="0" err="1">
                <a:ea typeface="+mn-lt"/>
                <a:cs typeface="+mn-lt"/>
              </a:rPr>
              <a:t>andexanet</a:t>
            </a:r>
            <a:r>
              <a:rPr lang="en-US" sz="1600" dirty="0">
                <a:ea typeface="+mn-lt"/>
                <a:cs typeface="+mn-lt"/>
              </a:rPr>
              <a:t> alfa (AA) to 4-factor prothrombin complex concentrate (4F-PCC)</a:t>
            </a:r>
          </a:p>
          <a:p>
            <a:pPr lvl="1">
              <a:lnSpc>
                <a:spcPct val="110000"/>
              </a:lnSpc>
            </a:pPr>
            <a:r>
              <a:rPr lang="en-US" sz="1600" dirty="0">
                <a:ea typeface="+mn-lt"/>
                <a:cs typeface="+mn-lt"/>
              </a:rPr>
              <a:t>Institutional formulary restrictions</a:t>
            </a:r>
            <a:endParaRPr lang="en-US" sz="1600" strike="sngStrike" dirty="0">
              <a:ea typeface="+mn-lt"/>
              <a:cs typeface="+mn-lt"/>
            </a:endParaRPr>
          </a:p>
          <a:p>
            <a:pPr lvl="1">
              <a:lnSpc>
                <a:spcPct val="110000"/>
              </a:lnSpc>
            </a:pPr>
            <a:r>
              <a:rPr lang="en-US" sz="1600" dirty="0">
                <a:ea typeface="+mn-lt"/>
                <a:cs typeface="+mn-lt"/>
              </a:rPr>
              <a:t>Navigation of clinical scenarios involving patients clinically worsen despite initial reversal efforts</a:t>
            </a:r>
            <a:endParaRPr lang="en-US" sz="1600" dirty="0">
              <a:cs typeface="Calibri"/>
            </a:endParaRPr>
          </a:p>
          <a:p>
            <a:pPr>
              <a:lnSpc>
                <a:spcPct val="110000"/>
              </a:lnSpc>
            </a:pPr>
            <a:r>
              <a:rPr lang="en-US" sz="1800" dirty="0">
                <a:ea typeface="+mn-lt"/>
                <a:cs typeface="+mn-lt"/>
              </a:rPr>
              <a:t>The combination of 4F-PCC and AA has not been evaluated in clinical trials </a:t>
            </a:r>
          </a:p>
          <a:p>
            <a:pPr>
              <a:lnSpc>
                <a:spcPct val="110000"/>
              </a:lnSpc>
            </a:pPr>
            <a:r>
              <a:rPr lang="en-US" sz="1800" dirty="0">
                <a:ea typeface="+mn-lt"/>
                <a:cs typeface="+mn-lt"/>
              </a:rPr>
              <a:t>Unknown outcomes of patients with </a:t>
            </a:r>
            <a:r>
              <a:rPr lang="en-US" sz="1800" dirty="0" err="1">
                <a:ea typeface="+mn-lt"/>
                <a:cs typeface="+mn-lt"/>
              </a:rPr>
              <a:t>FXa</a:t>
            </a:r>
            <a:r>
              <a:rPr lang="en-US" sz="1800" dirty="0">
                <a:ea typeface="+mn-lt"/>
                <a:cs typeface="+mn-lt"/>
              </a:rPr>
              <a:t>-inhibitor associated intracranial hemorrhage (ICH)  </a:t>
            </a:r>
            <a:endParaRPr lang="en-US" sz="1800" dirty="0">
              <a:cs typeface="Calibri"/>
            </a:endParaRPr>
          </a:p>
          <a:p>
            <a:pPr>
              <a:lnSpc>
                <a:spcPct val="110000"/>
              </a:lnSpc>
            </a:pPr>
            <a:r>
              <a:rPr lang="en-US" sz="1800" dirty="0">
                <a:ea typeface="+mn-lt"/>
                <a:cs typeface="+mn-lt"/>
              </a:rPr>
              <a:t>Patients received 4F-PCC prior to AA for </a:t>
            </a:r>
            <a:r>
              <a:rPr lang="en-US" sz="1800" dirty="0" err="1">
                <a:ea typeface="+mn-lt"/>
                <a:cs typeface="+mn-lt"/>
              </a:rPr>
              <a:t>FXa</a:t>
            </a:r>
            <a:r>
              <a:rPr lang="en-US" sz="1800" dirty="0">
                <a:ea typeface="+mn-lt"/>
                <a:cs typeface="+mn-lt"/>
              </a:rPr>
              <a:t>-inhibitor associated ICH (N=5) </a:t>
            </a:r>
          </a:p>
          <a:p>
            <a:pPr lvl="1">
              <a:lnSpc>
                <a:spcPct val="110000"/>
              </a:lnSpc>
            </a:pPr>
            <a:r>
              <a:rPr lang="en-US" sz="1600" dirty="0">
                <a:ea typeface="+mn-lt"/>
                <a:cs typeface="+mn-lt"/>
              </a:rPr>
              <a:t>n = 3 apixaban, n = 2 rivaroxaban; n = 4 ICH,</a:t>
            </a:r>
            <a:br>
              <a:rPr lang="en-US" sz="1600" dirty="0">
                <a:ea typeface="+mn-lt"/>
                <a:cs typeface="+mn-lt"/>
              </a:rPr>
            </a:br>
            <a:r>
              <a:rPr lang="en-US" sz="1600" dirty="0">
                <a:ea typeface="+mn-lt"/>
                <a:cs typeface="+mn-lt"/>
              </a:rPr>
              <a:t>n = 1 TBI </a:t>
            </a:r>
          </a:p>
        </p:txBody>
      </p:sp>
      <p:sp>
        <p:nvSpPr>
          <p:cNvPr id="4" name="Content Placeholder 3">
            <a:extLst>
              <a:ext uri="{FF2B5EF4-FFF2-40B4-BE49-F238E27FC236}">
                <a16:creationId xmlns:a16="http://schemas.microsoft.com/office/drawing/2014/main" id="{B194B85B-5FA8-3C46-DF91-4EA38DFF30B2}"/>
              </a:ext>
            </a:extLst>
          </p:cNvPr>
          <p:cNvSpPr>
            <a:spLocks noGrp="1"/>
          </p:cNvSpPr>
          <p:nvPr>
            <p:ph sz="half" idx="2"/>
          </p:nvPr>
        </p:nvSpPr>
        <p:spPr>
          <a:xfrm>
            <a:off x="5943600" y="1496291"/>
            <a:ext cx="5410200" cy="4680672"/>
          </a:xfrm>
        </p:spPr>
        <p:txBody>
          <a:bodyPr>
            <a:normAutofit fontScale="92500" lnSpcReduction="20000"/>
          </a:bodyPr>
          <a:lstStyle/>
          <a:p>
            <a:pPr>
              <a:lnSpc>
                <a:spcPct val="110000"/>
              </a:lnSpc>
            </a:pPr>
            <a:r>
              <a:rPr lang="en-US" sz="1800" dirty="0">
                <a:ea typeface="+mn-lt"/>
                <a:cs typeface="+mn-lt"/>
              </a:rPr>
              <a:t>Doses: 4F-PCC ranged from 25 to 60 units/kg - administered within a range of 1.5-4.2 h prior to AA. </a:t>
            </a:r>
          </a:p>
          <a:p>
            <a:pPr lvl="1">
              <a:lnSpc>
                <a:spcPct val="110000"/>
              </a:lnSpc>
            </a:pPr>
            <a:r>
              <a:rPr lang="en-US" sz="1600" dirty="0">
                <a:ea typeface="+mn-lt"/>
                <a:cs typeface="+mn-lt"/>
              </a:rPr>
              <a:t>One patient required surgical intervention with craniotomy</a:t>
            </a:r>
          </a:p>
          <a:p>
            <a:pPr lvl="1">
              <a:lnSpc>
                <a:spcPct val="110000"/>
              </a:lnSpc>
            </a:pPr>
            <a:r>
              <a:rPr lang="en-US" sz="1600" dirty="0">
                <a:ea typeface="+mn-lt"/>
                <a:cs typeface="+mn-lt"/>
              </a:rPr>
              <a:t>Three patients underwent external ventricular drain placement. Two of the five patients developed an ischemic or thromboembolic complication within one week from 4F-PCC and AA administration</a:t>
            </a:r>
          </a:p>
          <a:p>
            <a:pPr lvl="1">
              <a:lnSpc>
                <a:spcPct val="110000"/>
              </a:lnSpc>
            </a:pPr>
            <a:r>
              <a:rPr lang="en-US" sz="1600" dirty="0">
                <a:ea typeface="+mn-lt"/>
                <a:cs typeface="+mn-lt"/>
              </a:rPr>
              <a:t>The results highlight the potentially increased thrombotic risk associated with combination use</a:t>
            </a:r>
          </a:p>
          <a:p>
            <a:pPr>
              <a:lnSpc>
                <a:spcPct val="110000"/>
              </a:lnSpc>
            </a:pPr>
            <a:r>
              <a:rPr lang="en-US" sz="1800" dirty="0">
                <a:ea typeface="+mn-lt"/>
                <a:cs typeface="+mn-lt"/>
              </a:rPr>
              <a:t>Case series where 4F-PCC and AA were both administered for </a:t>
            </a:r>
            <a:r>
              <a:rPr lang="en-US" sz="1800" dirty="0" err="1">
                <a:ea typeface="+mn-lt"/>
                <a:cs typeface="+mn-lt"/>
              </a:rPr>
              <a:t>FXa</a:t>
            </a:r>
            <a:r>
              <a:rPr lang="en-US" sz="1800" dirty="0">
                <a:ea typeface="+mn-lt"/>
                <a:cs typeface="+mn-lt"/>
              </a:rPr>
              <a:t>-inhibitor associated ICH</a:t>
            </a:r>
          </a:p>
          <a:p>
            <a:pPr>
              <a:lnSpc>
                <a:spcPct val="110000"/>
              </a:lnSpc>
            </a:pPr>
            <a:r>
              <a:rPr lang="en-US" sz="1800" dirty="0">
                <a:ea typeface="+mn-lt"/>
                <a:cs typeface="+mn-lt"/>
              </a:rPr>
              <a:t>For guideline consensus, it is vital to gather data in ongoing real patient cases. Data collection will also help with prioritizing initial reversal efforts and patient management during the bleed</a:t>
            </a:r>
          </a:p>
          <a:p>
            <a:pPr>
              <a:lnSpc>
                <a:spcPct val="110000"/>
              </a:lnSpc>
            </a:pPr>
            <a:r>
              <a:rPr lang="en-US" sz="1800" dirty="0">
                <a:ea typeface="+mn-lt"/>
                <a:cs typeface="+mn-lt"/>
              </a:rPr>
              <a:t>Increased thrombotic risk associated with combination use</a:t>
            </a:r>
          </a:p>
          <a:p>
            <a:pPr>
              <a:lnSpc>
                <a:spcPct val="110000"/>
              </a:lnSpc>
            </a:pPr>
            <a:endParaRPr lang="en-US" sz="1800" dirty="0"/>
          </a:p>
        </p:txBody>
      </p:sp>
      <p:sp>
        <p:nvSpPr>
          <p:cNvPr id="5" name="TextBox 4">
            <a:extLst>
              <a:ext uri="{FF2B5EF4-FFF2-40B4-BE49-F238E27FC236}">
                <a16:creationId xmlns:a16="http://schemas.microsoft.com/office/drawing/2014/main" id="{FE1A0283-194E-93FD-6865-6742D49A82E9}"/>
              </a:ext>
            </a:extLst>
          </p:cNvPr>
          <p:cNvSpPr txBox="1"/>
          <p:nvPr/>
        </p:nvSpPr>
        <p:spPr>
          <a:xfrm>
            <a:off x="100013" y="6288172"/>
            <a:ext cx="100064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4F-PCC, four factor prothrombin complex concentrate; AA, </a:t>
            </a:r>
            <a:r>
              <a:rPr kumimoji="0" lang="en-US" sz="1200" b="0" i="0" u="none" strike="noStrike" kern="1200" cap="none" spc="0" normalizeH="0" baseline="0" noProof="0" dirty="0" err="1">
                <a:ln>
                  <a:noFill/>
                </a:ln>
                <a:solidFill>
                  <a:srgbClr val="FFFFFF">
                    <a:lumMod val="65000"/>
                  </a:srgbClr>
                </a:solidFill>
                <a:effectLst/>
                <a:uLnTx/>
                <a:uFillTx/>
                <a:latin typeface="Arial" panose="020B0604020202020204" pitchFamily="34" charset="0"/>
                <a:ea typeface="+mn-ea"/>
                <a:cs typeface="Arial" panose="020B0604020202020204" pitchFamily="34" charset="0"/>
              </a:rPr>
              <a:t>andexanet</a:t>
            </a: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 alfa; TBI, traumatic brain injury.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Bradshaw PG, et al. </a:t>
            </a:r>
            <a:r>
              <a:rPr kumimoji="0" lang="en-US" sz="1200" b="0" i="1"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J </a:t>
            </a:r>
            <a:r>
              <a:rPr kumimoji="0" lang="en-US" sz="1200" b="0" i="1" u="none" strike="noStrike" kern="1200" cap="none" spc="0" normalizeH="0" baseline="0" noProof="0" dirty="0" err="1">
                <a:ln>
                  <a:noFill/>
                </a:ln>
                <a:solidFill>
                  <a:srgbClr val="FFFFFF">
                    <a:lumMod val="65000"/>
                  </a:srgbClr>
                </a:solidFill>
                <a:effectLst/>
                <a:uLnTx/>
                <a:uFillTx/>
                <a:latin typeface="Arial" panose="020B0604020202020204" pitchFamily="34" charset="0"/>
                <a:ea typeface="+mn-ea"/>
                <a:cs typeface="Arial" panose="020B0604020202020204" pitchFamily="34" charset="0"/>
              </a:rPr>
              <a:t>Thromb</a:t>
            </a:r>
            <a:r>
              <a:rPr kumimoji="0" lang="en-US" sz="1200" b="0" i="1"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 Thrombolysis</a:t>
            </a: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 2022;54(2):295-300. </a:t>
            </a:r>
            <a:endParaRPr kumimoji="0" lang="en-US" sz="1200" b="1"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5517260"/>
      </p:ext>
    </p:extLst>
  </p:cSld>
  <p:clrMapOvr>
    <a:masterClrMapping/>
  </p:clrMapOvr>
</p:sld>
</file>

<file path=ppt/theme/theme1.xml><?xml version="1.0" encoding="utf-8"?>
<a:theme xmlns:a="http://schemas.openxmlformats.org/drawingml/2006/main" name="Thromb22">
  <a:themeElements>
    <a:clrScheme name="Thromb22">
      <a:dk1>
        <a:srgbClr val="000000"/>
      </a:dk1>
      <a:lt1>
        <a:srgbClr val="FFFFFF"/>
      </a:lt1>
      <a:dk2>
        <a:srgbClr val="333333"/>
      </a:dk2>
      <a:lt2>
        <a:srgbClr val="FFFFFF"/>
      </a:lt2>
      <a:accent1>
        <a:srgbClr val="4A85D9"/>
      </a:accent1>
      <a:accent2>
        <a:srgbClr val="25205D"/>
      </a:accent2>
      <a:accent3>
        <a:srgbClr val="D50000"/>
      </a:accent3>
      <a:accent4>
        <a:srgbClr val="AB2929"/>
      </a:accent4>
      <a:accent5>
        <a:srgbClr val="FCB315"/>
      </a:accent5>
      <a:accent6>
        <a:srgbClr val="35A696"/>
      </a:accent6>
      <a:hlink>
        <a:srgbClr val="D60000"/>
      </a:hlink>
      <a:folHlink>
        <a:srgbClr val="2521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780</Words>
  <Application>Microsoft Macintosh PowerPoint</Application>
  <PresentationFormat>Widescreen</PresentationFormat>
  <Paragraphs>48</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Thromb22</vt:lpstr>
      <vt:lpstr>What Future Studies Are Out There on The Meaningfulness of Reversal in ICH? </vt:lpstr>
      <vt:lpstr>Disclaimer</vt:lpstr>
      <vt:lpstr>Introduction</vt:lpstr>
      <vt:lpstr>Ongoing Large Studies</vt:lpstr>
      <vt:lpstr>Ongoing Large Studies </vt:lpstr>
      <vt:lpstr>The Other Kind of Study: Reversal of Oral Anticoagulation in Patients with Acute Intracerebral Hemorrhage</vt:lpstr>
      <vt:lpstr>Andexanet Alfa After 4-factor PCC Administration for Intracranial Hemorrhage: A Case Series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Future Studies Are Out There on The Meaningfulness of Reversal in ICH? </dc:title>
  <dc:subject/>
  <dc:creator>MedEd On The Go</dc:creator>
  <cp:keywords/>
  <dc:description/>
  <cp:lastModifiedBy>Moriah Diethorn</cp:lastModifiedBy>
  <cp:revision>3</cp:revision>
  <dcterms:created xsi:type="dcterms:W3CDTF">2023-04-10T22:36:59Z</dcterms:created>
  <dcterms:modified xsi:type="dcterms:W3CDTF">2023-04-19T17:24:52Z</dcterms:modified>
  <cp:category/>
</cp:coreProperties>
</file>