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9"/>
  </p:notesMasterIdLst>
  <p:sldIdLst>
    <p:sldId id="3558" r:id="rId2"/>
    <p:sldId id="256" r:id="rId3"/>
    <p:sldId id="3559" r:id="rId4"/>
    <p:sldId id="265" r:id="rId5"/>
    <p:sldId id="266" r:id="rId6"/>
    <p:sldId id="267" r:id="rId7"/>
    <p:sldId id="268"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3605"/>
  </p:normalViewPr>
  <p:slideViewPr>
    <p:cSldViewPr snapToGrid="0">
      <p:cViewPr varScale="1">
        <p:scale>
          <a:sx n="115" d="100"/>
          <a:sy n="115" d="100"/>
        </p:scale>
        <p:origin x="920" y="2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F346003-D565-1344-B9B6-92E0F2C56DD6}" type="datetimeFigureOut">
              <a:rPr lang="en-US" smtClean="0"/>
              <a:t>4/19/23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F268F93-3C6F-6F44-98C5-BA1E719B41B2}" type="slidenum">
              <a:rPr lang="en-US" smtClean="0"/>
              <a:t>‹#›</a:t>
            </a:fld>
            <a:endParaRPr lang="en-US"/>
          </a:p>
        </p:txBody>
      </p:sp>
    </p:spTree>
    <p:extLst>
      <p:ext uri="{BB962C8B-B14F-4D97-AF65-F5344CB8AC3E}">
        <p14:creationId xmlns:p14="http://schemas.microsoft.com/office/powerpoint/2010/main" val="12123499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950E87F-4FCF-4DFA-822E-03A501C9FCE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266544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10" name="Picture 9">
            <a:extLst>
              <a:ext uri="{FF2B5EF4-FFF2-40B4-BE49-F238E27FC236}">
                <a16:creationId xmlns:a16="http://schemas.microsoft.com/office/drawing/2014/main" id="{A2CBCC96-7F53-47A8-819C-06BF1F5BC02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068"/>
            <a:ext cx="12192000" cy="975360"/>
          </a:xfrm>
          <a:prstGeom prst="rect">
            <a:avLst/>
          </a:prstGeom>
        </p:spPr>
      </p:pic>
      <p:pic>
        <p:nvPicPr>
          <p:cNvPr id="7" name="Picture 6">
            <a:extLst>
              <a:ext uri="{FF2B5EF4-FFF2-40B4-BE49-F238E27FC236}">
                <a16:creationId xmlns:a16="http://schemas.microsoft.com/office/drawing/2014/main" id="{0F9A7412-C164-4F10-8EE9-1912867E6331}"/>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35187670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7980871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2421396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9934480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userDrawn="1">
  <p:cSld name="5_Faculty">
    <p:spTree>
      <p:nvGrpSpPr>
        <p:cNvPr id="1" name=""/>
        <p:cNvGrpSpPr/>
        <p:nvPr/>
      </p:nvGrpSpPr>
      <p:grpSpPr>
        <a:xfrm>
          <a:off x="0" y="0"/>
          <a:ext cx="0" cy="0"/>
          <a:chOff x="0" y="0"/>
          <a:chExt cx="0" cy="0"/>
        </a:xfrm>
      </p:grpSpPr>
    </p:spTree>
    <p:extLst>
      <p:ext uri="{BB962C8B-B14F-4D97-AF65-F5344CB8AC3E}">
        <p14:creationId xmlns:p14="http://schemas.microsoft.com/office/powerpoint/2010/main" val="3200945630"/>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userDrawn="1">
  <p:cSld name="Content A">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2ED2CE79-7E53-C546-3DE0-B4ADCB628985}"/>
              </a:ext>
            </a:extLst>
          </p:cNvPr>
          <p:cNvPicPr>
            <a:picLocks noChangeAspect="1"/>
          </p:cNvPicPr>
          <p:nvPr userDrawn="1"/>
        </p:nvPicPr>
        <p:blipFill>
          <a:blip r:embed="rId2" cstate="print">
            <a:extLst>
              <a:ext uri="{28A0092B-C50C-407E-A947-70E740481C1C}">
                <a14:useLocalDpi xmlns:a14="http://schemas.microsoft.com/office/drawing/2010/main"/>
              </a:ext>
            </a:extLst>
          </a:blip>
          <a:srcRect/>
          <a:stretch/>
        </p:blipFill>
        <p:spPr>
          <a:xfrm>
            <a:off x="0" y="3429000"/>
            <a:ext cx="6132687" cy="3449637"/>
          </a:xfrm>
          <a:prstGeom prst="rect">
            <a:avLst/>
          </a:prstGeom>
          <a:effectLst>
            <a:innerShdw blurRad="546280" dist="213599" dir="18900000">
              <a:prstClr val="black">
                <a:alpha val="50000"/>
              </a:prstClr>
            </a:innerShdw>
          </a:effectLst>
        </p:spPr>
      </p:pic>
      <p:sp>
        <p:nvSpPr>
          <p:cNvPr id="3" name="Title Placeholder 1">
            <a:extLst>
              <a:ext uri="{FF2B5EF4-FFF2-40B4-BE49-F238E27FC236}">
                <a16:creationId xmlns:a16="http://schemas.microsoft.com/office/drawing/2014/main" id="{134B273A-46DF-AB73-CB72-D60AC5A6B553}"/>
              </a:ext>
            </a:extLst>
          </p:cNvPr>
          <p:cNvSpPr>
            <a:spLocks noGrp="1"/>
          </p:cNvSpPr>
          <p:nvPr>
            <p:ph type="title" hasCustomPrompt="1"/>
          </p:nvPr>
        </p:nvSpPr>
        <p:spPr>
          <a:xfrm>
            <a:off x="649356" y="36576"/>
            <a:ext cx="10760766" cy="996564"/>
          </a:xfrm>
          <a:prstGeom prst="rect">
            <a:avLst/>
          </a:prstGeom>
        </p:spPr>
        <p:txBody>
          <a:bodyPr vert="horz" lIns="91440" tIns="45720" rIns="91440" bIns="45720" rtlCol="0" anchor="b">
            <a:normAutofit/>
          </a:bodyPr>
          <a:lstStyle>
            <a:lvl1pPr>
              <a:defRPr>
                <a:gradFill>
                  <a:gsLst>
                    <a:gs pos="0">
                      <a:schemeClr val="tx2"/>
                    </a:gs>
                    <a:gs pos="100000">
                      <a:schemeClr val="bg2"/>
                    </a:gs>
                  </a:gsLst>
                  <a:lin ang="12000000" scaled="0"/>
                </a:gradFill>
              </a:defRPr>
            </a:lvl1pPr>
          </a:lstStyle>
          <a:p>
            <a:r>
              <a:rPr lang="en-US" dirty="0"/>
              <a:t>CLICK TO EDIT MASTER TITLE STYLE</a:t>
            </a:r>
          </a:p>
        </p:txBody>
      </p:sp>
      <p:sp>
        <p:nvSpPr>
          <p:cNvPr id="13" name="Content Placeholder 12">
            <a:extLst>
              <a:ext uri="{FF2B5EF4-FFF2-40B4-BE49-F238E27FC236}">
                <a16:creationId xmlns:a16="http://schemas.microsoft.com/office/drawing/2014/main" id="{1D23C3C5-B295-8352-9AC1-5EEF8DB691C9}"/>
              </a:ext>
            </a:extLst>
          </p:cNvPr>
          <p:cNvSpPr>
            <a:spLocks noGrp="1"/>
          </p:cNvSpPr>
          <p:nvPr>
            <p:ph sz="quarter" idx="10"/>
          </p:nvPr>
        </p:nvSpPr>
        <p:spPr>
          <a:xfrm>
            <a:off x="649354" y="1850771"/>
            <a:ext cx="10760766" cy="3950805"/>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Content Placeholder 14">
            <a:extLst>
              <a:ext uri="{FF2B5EF4-FFF2-40B4-BE49-F238E27FC236}">
                <a16:creationId xmlns:a16="http://schemas.microsoft.com/office/drawing/2014/main" id="{C6AFB506-F873-8FB8-EE4F-04593BFE0AEC}"/>
              </a:ext>
            </a:extLst>
          </p:cNvPr>
          <p:cNvSpPr>
            <a:spLocks noGrp="1"/>
          </p:cNvSpPr>
          <p:nvPr>
            <p:ph sz="quarter" idx="11"/>
          </p:nvPr>
        </p:nvSpPr>
        <p:spPr>
          <a:xfrm>
            <a:off x="649288" y="1085292"/>
            <a:ext cx="10760075" cy="595312"/>
          </a:xfrm>
        </p:spPr>
        <p:txBody>
          <a:bodyPr anchor="b"/>
          <a:lstStyle>
            <a:lvl1pPr marL="0" indent="0">
              <a:buNone/>
              <a:defRPr b="1">
                <a:solidFill>
                  <a:schemeClr val="tx1">
                    <a:lumMod val="50000"/>
                    <a:lumOff val="50000"/>
                  </a:schemeClr>
                </a:solidFill>
              </a:defRPr>
            </a:lvl1pPr>
            <a:lvl2pPr marL="457200" indent="0">
              <a:buNone/>
              <a:defRPr b="1">
                <a:solidFill>
                  <a:schemeClr val="bg2"/>
                </a:solidFill>
              </a:defRPr>
            </a:lvl2pPr>
            <a:lvl3pPr marL="914400" indent="0">
              <a:buNone/>
              <a:defRPr b="1">
                <a:solidFill>
                  <a:schemeClr val="bg2"/>
                </a:solidFill>
              </a:defRPr>
            </a:lvl3pPr>
            <a:lvl4pPr marL="1371600" indent="0">
              <a:buNone/>
              <a:defRPr b="1">
                <a:solidFill>
                  <a:schemeClr val="bg2"/>
                </a:solidFill>
              </a:defRPr>
            </a:lvl4pPr>
            <a:lvl5pPr marL="1828800" indent="0">
              <a:buNone/>
              <a:defRPr b="1">
                <a:solidFill>
                  <a:schemeClr val="bg2"/>
                </a:solidFill>
              </a:defRPr>
            </a:lvl5pPr>
          </a:lstStyle>
          <a:p>
            <a:pPr lvl="0"/>
            <a:r>
              <a:rPr lang="en-US" dirty="0"/>
              <a:t>Click to edit Master text styles</a:t>
            </a:r>
          </a:p>
        </p:txBody>
      </p:sp>
      <p:sp>
        <p:nvSpPr>
          <p:cNvPr id="19" name="TextBox 18">
            <a:extLst>
              <a:ext uri="{FF2B5EF4-FFF2-40B4-BE49-F238E27FC236}">
                <a16:creationId xmlns:a16="http://schemas.microsoft.com/office/drawing/2014/main" id="{4145A3D1-CAFC-DF9B-7A35-08F954DECEF4}"/>
              </a:ext>
            </a:extLst>
          </p:cNvPr>
          <p:cNvSpPr txBox="1"/>
          <p:nvPr userDrawn="1"/>
        </p:nvSpPr>
        <p:spPr>
          <a:xfrm>
            <a:off x="3944112" y="6596390"/>
            <a:ext cx="4834128" cy="24622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lumMod val="50000"/>
                    <a:lumOff val="50000"/>
                  </a:schemeClr>
                </a:solidFill>
              </a:rPr>
              <a:t>Confidential. For Internal Use Only. </a:t>
            </a:r>
          </a:p>
        </p:txBody>
      </p:sp>
    </p:spTree>
    <p:extLst>
      <p:ext uri="{BB962C8B-B14F-4D97-AF65-F5344CB8AC3E}">
        <p14:creationId xmlns:p14="http://schemas.microsoft.com/office/powerpoint/2010/main" val="164402278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userDrawn="1">
  <p:cSld name="3_Section Heade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712ECD10-883B-4241-86FB-3A11C6610E2D}"/>
              </a:ext>
            </a:extLst>
          </p:cNvPr>
          <p:cNvSpPr/>
          <p:nvPr userDrawn="1"/>
        </p:nvSpPr>
        <p:spPr>
          <a:xfrm>
            <a:off x="407494" y="1"/>
            <a:ext cx="11784505" cy="842181"/>
          </a:xfrm>
          <a:prstGeom prst="rect">
            <a:avLst/>
          </a:prstGeom>
          <a:solidFill>
            <a:srgbClr val="F1E0C1">
              <a:alpha val="77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pic>
        <p:nvPicPr>
          <p:cNvPr id="8" name="Picture 7" descr="HMS_Affiliate_NEW_8.png">
            <a:extLst>
              <a:ext uri="{FF2B5EF4-FFF2-40B4-BE49-F238E27FC236}">
                <a16:creationId xmlns:a16="http://schemas.microsoft.com/office/drawing/2014/main" id="{93535306-AB4C-9C40-978F-7927D490B4B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466824" y="244122"/>
            <a:ext cx="2752848" cy="357956"/>
          </a:xfrm>
          <a:prstGeom prst="rect">
            <a:avLst/>
          </a:prstGeom>
        </p:spPr>
      </p:pic>
      <p:sp>
        <p:nvSpPr>
          <p:cNvPr id="9" name="Rectangle 8">
            <a:extLst>
              <a:ext uri="{FF2B5EF4-FFF2-40B4-BE49-F238E27FC236}">
                <a16:creationId xmlns:a16="http://schemas.microsoft.com/office/drawing/2014/main" id="{F87C8FEB-CDA3-8040-AEDD-CBC1FC2F0FAB}"/>
              </a:ext>
            </a:extLst>
          </p:cNvPr>
          <p:cNvSpPr/>
          <p:nvPr userDrawn="1"/>
        </p:nvSpPr>
        <p:spPr>
          <a:xfrm>
            <a:off x="1" y="-1"/>
            <a:ext cx="407495" cy="842182"/>
          </a:xfrm>
          <a:prstGeom prst="rect">
            <a:avLst/>
          </a:prstGeom>
          <a:solidFill>
            <a:srgbClr val="003DA6">
              <a:alpha val="7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pic>
        <p:nvPicPr>
          <p:cNvPr id="10" name="Picture 9" descr="BH_BWH.png">
            <a:extLst>
              <a:ext uri="{FF2B5EF4-FFF2-40B4-BE49-F238E27FC236}">
                <a16:creationId xmlns:a16="http://schemas.microsoft.com/office/drawing/2014/main" id="{56C18D75-7860-8546-B3F5-24540E1F17AB}"/>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09564" y="153750"/>
            <a:ext cx="2578745" cy="556302"/>
          </a:xfrm>
          <a:prstGeom prst="rect">
            <a:avLst/>
          </a:prstGeom>
        </p:spPr>
      </p:pic>
      <p:sp>
        <p:nvSpPr>
          <p:cNvPr id="5" name="Text Placeholder 4"/>
          <p:cNvSpPr>
            <a:spLocks noGrp="1"/>
          </p:cNvSpPr>
          <p:nvPr>
            <p:ph type="body" sz="quarter" idx="10" hasCustomPrompt="1"/>
          </p:nvPr>
        </p:nvSpPr>
        <p:spPr>
          <a:xfrm>
            <a:off x="609600" y="1404939"/>
            <a:ext cx="10441517" cy="922337"/>
          </a:xfrm>
        </p:spPr>
        <p:txBody>
          <a:bodyPr>
            <a:normAutofit/>
          </a:bodyPr>
          <a:lstStyle>
            <a:lvl1pPr marL="0" indent="0" algn="ctr">
              <a:buNone/>
              <a:defRPr sz="3600"/>
            </a:lvl1pPr>
          </a:lstStyle>
          <a:p>
            <a:pPr lvl="0"/>
            <a:r>
              <a:rPr lang="en-US" dirty="0"/>
              <a:t>Click to add title</a:t>
            </a:r>
          </a:p>
        </p:txBody>
      </p:sp>
      <p:sp>
        <p:nvSpPr>
          <p:cNvPr id="13" name="Text Placeholder 12"/>
          <p:cNvSpPr>
            <a:spLocks noGrp="1"/>
          </p:cNvSpPr>
          <p:nvPr>
            <p:ph type="body" sz="quarter" idx="11"/>
          </p:nvPr>
        </p:nvSpPr>
        <p:spPr>
          <a:xfrm>
            <a:off x="609600" y="2509838"/>
            <a:ext cx="10441517" cy="374465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0513480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userDrawn="1">
  <p:cSld name="Title Content_Red">
    <p:spTree>
      <p:nvGrpSpPr>
        <p:cNvPr id="1" name=""/>
        <p:cNvGrpSpPr/>
        <p:nvPr/>
      </p:nvGrpSpPr>
      <p:grpSpPr>
        <a:xfrm>
          <a:off x="0" y="0"/>
          <a:ext cx="0" cy="0"/>
          <a:chOff x="0" y="0"/>
          <a:chExt cx="0" cy="0"/>
        </a:xfrm>
      </p:grpSpPr>
      <p:sp>
        <p:nvSpPr>
          <p:cNvPr id="6" name="Freeform 5">
            <a:extLst>
              <a:ext uri="{FF2B5EF4-FFF2-40B4-BE49-F238E27FC236}">
                <a16:creationId xmlns:a16="http://schemas.microsoft.com/office/drawing/2014/main" id="{ABCCF891-A323-F637-565F-3E5477E2A07D}"/>
              </a:ext>
            </a:extLst>
          </p:cNvPr>
          <p:cNvSpPr/>
          <p:nvPr userDrawn="1"/>
        </p:nvSpPr>
        <p:spPr>
          <a:xfrm>
            <a:off x="3838647" y="1"/>
            <a:ext cx="8353354" cy="6858000"/>
          </a:xfrm>
          <a:custGeom>
            <a:avLst/>
            <a:gdLst>
              <a:gd name="connsiteX0" fmla="*/ 1023499 w 9232127"/>
              <a:gd name="connsiteY0" fmla="*/ 0 h 6858000"/>
              <a:gd name="connsiteX1" fmla="*/ 9232127 w 9232127"/>
              <a:gd name="connsiteY1" fmla="*/ 0 h 6858000"/>
              <a:gd name="connsiteX2" fmla="*/ 9232127 w 9232127"/>
              <a:gd name="connsiteY2" fmla="*/ 6858000 h 6858000"/>
              <a:gd name="connsiteX3" fmla="*/ 831974 w 9232127"/>
              <a:gd name="connsiteY3" fmla="*/ 6858000 h 6858000"/>
              <a:gd name="connsiteX4" fmla="*/ 822926 w 9232127"/>
              <a:gd name="connsiteY4" fmla="*/ 6842264 h 6858000"/>
              <a:gd name="connsiteX5" fmla="*/ 0 w 9232127"/>
              <a:gd name="connsiteY5" fmla="*/ 3592284 h 6858000"/>
              <a:gd name="connsiteX6" fmla="*/ 987101 w 9232127"/>
              <a:gd name="connsiteY6" fmla="*/ 5677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232127" h="6858000">
                <a:moveTo>
                  <a:pt x="1023499" y="0"/>
                </a:moveTo>
                <a:lnTo>
                  <a:pt x="9232127" y="0"/>
                </a:lnTo>
                <a:lnTo>
                  <a:pt x="9232127" y="6858000"/>
                </a:lnTo>
                <a:lnTo>
                  <a:pt x="831974" y="6858000"/>
                </a:lnTo>
                <a:lnTo>
                  <a:pt x="822926" y="6842264"/>
                </a:lnTo>
                <a:cubicBezTo>
                  <a:pt x="298109" y="5876165"/>
                  <a:pt x="0" y="4769038"/>
                  <a:pt x="0" y="3592284"/>
                </a:cubicBezTo>
                <a:cubicBezTo>
                  <a:pt x="0" y="2297855"/>
                  <a:pt x="360712" y="1087675"/>
                  <a:pt x="987101" y="56777"/>
                </a:cubicBezTo>
                <a:close/>
              </a:path>
            </a:pathLst>
          </a:custGeom>
          <a:solidFill>
            <a:schemeClr val="bg1"/>
          </a:solidFill>
          <a:effectLst>
            <a:glow rad="344817">
              <a:schemeClr val="tx1">
                <a:alpha val="18000"/>
              </a:schemeClr>
            </a:glo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 name="Footer Placeholder 9">
            <a:extLst>
              <a:ext uri="{FF2B5EF4-FFF2-40B4-BE49-F238E27FC236}">
                <a16:creationId xmlns:a16="http://schemas.microsoft.com/office/drawing/2014/main" id="{843EA1E7-3FA0-5368-F14E-D63874E31C5F}"/>
              </a:ext>
            </a:extLst>
          </p:cNvPr>
          <p:cNvSpPr>
            <a:spLocks noGrp="1"/>
          </p:cNvSpPr>
          <p:nvPr>
            <p:ph type="ftr" sz="quarter" idx="3"/>
          </p:nvPr>
        </p:nvSpPr>
        <p:spPr>
          <a:xfrm>
            <a:off x="4038600" y="6513512"/>
            <a:ext cx="4114800" cy="365125"/>
          </a:xfrm>
          <a:prstGeom prst="rect">
            <a:avLst/>
          </a:prstGeom>
        </p:spPr>
        <p:txBody>
          <a:bodyPr vert="horz" lIns="91440" tIns="45720" rIns="91440" bIns="45720" rtlCol="0" anchor="ctr"/>
          <a:lstStyle>
            <a:lvl1pPr algn="ctr">
              <a:defRPr sz="1000" b="0">
                <a:solidFill>
                  <a:schemeClr val="tx1">
                    <a:tint val="75000"/>
                  </a:schemeClr>
                </a:solidFill>
              </a:defRPr>
            </a:lvl1pPr>
          </a:lstStyle>
          <a:p>
            <a:r>
              <a:rPr lang="en-US" dirty="0"/>
              <a:t>Confidential. For Internal Use Only. </a:t>
            </a:r>
          </a:p>
        </p:txBody>
      </p:sp>
      <p:sp>
        <p:nvSpPr>
          <p:cNvPr id="10" name="Title 9">
            <a:extLst>
              <a:ext uri="{FF2B5EF4-FFF2-40B4-BE49-F238E27FC236}">
                <a16:creationId xmlns:a16="http://schemas.microsoft.com/office/drawing/2014/main" id="{6CEE3F49-0E3B-7237-8F0C-DA33F7B46449}"/>
              </a:ext>
            </a:extLst>
          </p:cNvPr>
          <p:cNvSpPr>
            <a:spLocks noGrp="1"/>
          </p:cNvSpPr>
          <p:nvPr>
            <p:ph type="title"/>
          </p:nvPr>
        </p:nvSpPr>
        <p:spPr>
          <a:xfrm>
            <a:off x="509483" y="573024"/>
            <a:ext cx="3690996" cy="1179444"/>
          </a:xfrm>
        </p:spPr>
        <p:txBody>
          <a:bodyPr/>
          <a:lstStyle>
            <a:lvl1pPr>
              <a:defRPr>
                <a:solidFill>
                  <a:schemeClr val="bg1"/>
                </a:solidFill>
              </a:defRPr>
            </a:lvl1pPr>
          </a:lstStyle>
          <a:p>
            <a:r>
              <a:rPr lang="en-US" dirty="0"/>
              <a:t>Click to edit Master title style</a:t>
            </a:r>
          </a:p>
        </p:txBody>
      </p:sp>
      <p:sp>
        <p:nvSpPr>
          <p:cNvPr id="21" name="Content Placeholder 20">
            <a:extLst>
              <a:ext uri="{FF2B5EF4-FFF2-40B4-BE49-F238E27FC236}">
                <a16:creationId xmlns:a16="http://schemas.microsoft.com/office/drawing/2014/main" id="{7D386DF4-C40B-174C-1889-203334A3E2B6}"/>
              </a:ext>
            </a:extLst>
          </p:cNvPr>
          <p:cNvSpPr>
            <a:spLocks noGrp="1"/>
          </p:cNvSpPr>
          <p:nvPr>
            <p:ph sz="quarter" idx="10"/>
          </p:nvPr>
        </p:nvSpPr>
        <p:spPr>
          <a:xfrm>
            <a:off x="4980655" y="1386681"/>
            <a:ext cx="6443249" cy="40846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Text Placeholder 22">
            <a:extLst>
              <a:ext uri="{FF2B5EF4-FFF2-40B4-BE49-F238E27FC236}">
                <a16:creationId xmlns:a16="http://schemas.microsoft.com/office/drawing/2014/main" id="{2762C55C-71BA-4B3A-89AE-4E7C8FDA4170}"/>
              </a:ext>
            </a:extLst>
          </p:cNvPr>
          <p:cNvSpPr>
            <a:spLocks noGrp="1"/>
          </p:cNvSpPr>
          <p:nvPr>
            <p:ph type="body" sz="quarter" idx="11"/>
          </p:nvPr>
        </p:nvSpPr>
        <p:spPr>
          <a:xfrm>
            <a:off x="589385" y="2116138"/>
            <a:ext cx="2789237" cy="1431925"/>
          </a:xfrm>
        </p:spPr>
        <p:txBody>
          <a:bodyPr/>
          <a:lstStyle>
            <a:lvl1pPr marL="0" indent="0">
              <a:buNone/>
              <a:defRPr>
                <a:solidFill>
                  <a:schemeClr val="bg1"/>
                </a:solidFill>
              </a:defRPr>
            </a:lvl1pPr>
            <a:lvl2pPr marL="457200" indent="0">
              <a:buNone/>
              <a:defRPr>
                <a:solidFill>
                  <a:schemeClr val="bg1"/>
                </a:solidFill>
              </a:defRPr>
            </a:lvl2pPr>
            <a:lvl3pPr marL="914400" indent="0">
              <a:buNone/>
              <a:defRPr>
                <a:solidFill>
                  <a:schemeClr val="bg1"/>
                </a:solidFill>
              </a:defRPr>
            </a:lvl3pPr>
            <a:lvl4pPr marL="1371600" indent="0">
              <a:buNone/>
              <a:defRPr>
                <a:solidFill>
                  <a:schemeClr val="bg1"/>
                </a:solidFill>
              </a:defRPr>
            </a:lvl4pPr>
            <a:lvl5pPr marL="1828800" indent="0">
              <a:buNone/>
              <a:defRPr>
                <a:solidFill>
                  <a:schemeClr val="bg1"/>
                </a:solidFill>
              </a:defRPr>
            </a:lvl5pPr>
          </a:lstStyle>
          <a:p>
            <a:pPr lvl="0"/>
            <a:r>
              <a:rPr lang="en-US" dirty="0"/>
              <a:t>Click to edit Master text styles</a:t>
            </a:r>
          </a:p>
        </p:txBody>
      </p:sp>
    </p:spTree>
    <p:extLst>
      <p:ext uri="{BB962C8B-B14F-4D97-AF65-F5344CB8AC3E}">
        <p14:creationId xmlns:p14="http://schemas.microsoft.com/office/powerpoint/2010/main" val="36060769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b">
            <a:normAutofit/>
          </a:bodyPr>
          <a:lstStyle>
            <a:lvl1pPr algn="r">
              <a:defRPr sz="36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11" name="Picture 10">
            <a:extLst>
              <a:ext uri="{FF2B5EF4-FFF2-40B4-BE49-F238E27FC236}">
                <a16:creationId xmlns:a16="http://schemas.microsoft.com/office/drawing/2014/main" id="{0BD96686-8BEC-434E-9388-D8B9024F75E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068"/>
            <a:ext cx="12192000" cy="975360"/>
          </a:xfrm>
          <a:prstGeom prst="rect">
            <a:avLst/>
          </a:prstGeom>
        </p:spPr>
      </p:pic>
      <p:pic>
        <p:nvPicPr>
          <p:cNvPr id="7" name="Picture 6">
            <a:extLst>
              <a:ext uri="{FF2B5EF4-FFF2-40B4-BE49-F238E27FC236}">
                <a16:creationId xmlns:a16="http://schemas.microsoft.com/office/drawing/2014/main" id="{C040F6D3-12E8-4F11-AA7D-44DC8905C051}"/>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2554346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0">
              <a:schemeClr val="bg2"/>
            </a:gs>
            <a:gs pos="100000">
              <a:srgbClr val="EBEBEB"/>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8267841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0">
              <a:schemeClr val="bg2"/>
            </a:gs>
            <a:gs pos="100000">
              <a:srgbClr val="EBEBEB"/>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6201998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bg>
      <p:bgPr>
        <a:solidFill>
          <a:srgbClr val="FFFFFF"/>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9413681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dirty="0"/>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40008078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1"/>
              </a:buClr>
              <a:buSzPct val="100000"/>
              <a:buFont typeface="Arial" panose="020B0604020202020204" pitchFamily="34" charset="0"/>
              <a:buChar char="•"/>
              <a:defRPr/>
            </a:lvl1pPr>
            <a:lvl2pPr marL="685800" indent="-228600">
              <a:buClr>
                <a:schemeClr val="accent1"/>
              </a:buClr>
              <a:buSzPct val="100000"/>
              <a:buFont typeface="Arial" panose="020B0604020202020204" pitchFamily="34" charset="0"/>
              <a:buChar char="•"/>
              <a:defRPr/>
            </a:lvl2pPr>
            <a:lvl3pPr marL="1143000" indent="-228600">
              <a:buClr>
                <a:schemeClr val="accent1"/>
              </a:buClr>
              <a:buSzPct val="100000"/>
              <a:buFont typeface="Arial" panose="020B0604020202020204" pitchFamily="34" charset="0"/>
              <a:buChar char="•"/>
              <a:defRPr/>
            </a:lvl3pPr>
            <a:lvl4pPr marL="1600200" indent="-228600">
              <a:buClr>
                <a:schemeClr val="accent1"/>
              </a:buClr>
              <a:buSzPct val="100000"/>
              <a:buFont typeface="Arial" panose="020B0604020202020204" pitchFamily="34" charset="0"/>
              <a:buChar char="•"/>
              <a:defRPr/>
            </a:lvl4pPr>
            <a:lvl5pPr marL="2057400" indent="-228600">
              <a:buClr>
                <a:schemeClr val="accent1"/>
              </a:buClr>
              <a:buSzPct val="100000"/>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3"/>
              </a:buClr>
              <a:buFont typeface="Arial" panose="020B0604020202020204" pitchFamily="34" charset="0"/>
              <a:buChar char="•"/>
              <a:defRPr/>
            </a:lvl1pPr>
            <a:lvl2pPr marL="685800" indent="-228600">
              <a:buClr>
                <a:schemeClr val="accent3"/>
              </a:buClr>
              <a:buFont typeface="Arial" panose="020B0604020202020204" pitchFamily="34" charset="0"/>
              <a:buChar char="•"/>
              <a:defRPr/>
            </a:lvl2pPr>
            <a:lvl3pPr marL="1143000" indent="-228600">
              <a:buClr>
                <a:schemeClr val="accent3"/>
              </a:buClr>
              <a:buFont typeface="Arial" panose="020B0604020202020204" pitchFamily="34" charset="0"/>
              <a:buChar char="•"/>
              <a:defRPr/>
            </a:lvl3pPr>
            <a:lvl4pPr marL="1600200" indent="-228600">
              <a:buClr>
                <a:schemeClr val="accent3"/>
              </a:buClr>
              <a:buFont typeface="Arial" panose="020B0604020202020204" pitchFamily="34" charset="0"/>
              <a:buChar char="•"/>
              <a:defRPr/>
            </a:lvl4pPr>
            <a:lvl5pPr marL="2057400" indent="-228600">
              <a:buClr>
                <a:schemeClr val="accent3"/>
              </a:buClr>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24965923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28079558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0576243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Rectangle 5">
            <a:extLst>
              <a:ext uri="{FF2B5EF4-FFF2-40B4-BE49-F238E27FC236}">
                <a16:creationId xmlns:a16="http://schemas.microsoft.com/office/drawing/2014/main" id="{4B5D83E7-F2B7-417F-9348-222F18A74341}"/>
              </a:ext>
            </a:extLst>
          </p:cNvPr>
          <p:cNvSpPr/>
          <p:nvPr userDrawn="1"/>
        </p:nvSpPr>
        <p:spPr>
          <a:xfrm>
            <a:off x="0" y="-1"/>
            <a:ext cx="12192000" cy="106681"/>
          </a:xfrm>
          <a:prstGeom prst="rect">
            <a:avLst/>
          </a:prstGeom>
          <a:gradFill flip="none" rotWithShape="1">
            <a:gsLst>
              <a:gs pos="0">
                <a:srgbClr val="54284B"/>
              </a:gs>
              <a:gs pos="56733">
                <a:srgbClr val="6F2147"/>
              </a:gs>
              <a:gs pos="100000">
                <a:srgbClr val="4D5282"/>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Picture 6">
            <a:extLst>
              <a:ext uri="{FF2B5EF4-FFF2-40B4-BE49-F238E27FC236}">
                <a16:creationId xmlns:a16="http://schemas.microsoft.com/office/drawing/2014/main" id="{BB350415-BEC8-4DEE-A4A9-D2BC8A643929}"/>
              </a:ext>
            </a:extLst>
          </p:cNvPr>
          <p:cNvPicPr>
            <a:picLocks noChangeAspect="1"/>
          </p:cNvPicPr>
          <p:nvPr userDrawn="1"/>
        </p:nvPicPr>
        <p:blipFill rotWithShape="1">
          <a:blip r:embed="rId18">
            <a:extLst>
              <a:ext uri="{28A0092B-C50C-407E-A947-70E740481C1C}">
                <a14:useLocalDpi xmlns:a14="http://schemas.microsoft.com/office/drawing/2010/main" val="0"/>
              </a:ext>
            </a:extLst>
          </a:blip>
          <a:srcRect t="30114" b="58948"/>
          <a:stretch/>
        </p:blipFill>
        <p:spPr>
          <a:xfrm>
            <a:off x="0" y="0"/>
            <a:ext cx="12192000" cy="106680"/>
          </a:xfrm>
          <a:prstGeom prst="rect">
            <a:avLst/>
          </a:prstGeom>
        </p:spPr>
      </p:pic>
    </p:spTree>
    <p:extLst>
      <p:ext uri="{BB962C8B-B14F-4D97-AF65-F5344CB8AC3E}">
        <p14:creationId xmlns:p14="http://schemas.microsoft.com/office/powerpoint/2010/main" val="256402560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1"/>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3"/>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864">
          <p15:clr>
            <a:srgbClr val="F26B43"/>
          </p15:clr>
        </p15:guide>
        <p15:guide id="4" orient="horz" pos="1056">
          <p15:clr>
            <a:srgbClr val="F26B43"/>
          </p15:clr>
        </p15:guide>
        <p15:guide id="5" pos="6168">
          <p15:clr>
            <a:srgbClr val="F26B43"/>
          </p15:clr>
        </p15:guide>
        <p15:guide id="6" pos="6072">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0AA913A1-02E4-E331-194D-183B4B516BCC}"/>
              </a:ext>
            </a:extLst>
          </p:cNvPr>
          <p:cNvPicPr>
            <a:picLocks noChangeAspect="1"/>
          </p:cNvPicPr>
          <p:nvPr/>
        </p:nvPicPr>
        <p:blipFill rotWithShape="1">
          <a:blip r:embed="rId2">
            <a:alphaModFix/>
            <a:extLst>
              <a:ext uri="{28A0092B-C50C-407E-A947-70E740481C1C}">
                <a14:useLocalDpi xmlns:a14="http://schemas.microsoft.com/office/drawing/2010/main" val="0"/>
              </a:ext>
            </a:extLst>
          </a:blip>
          <a:srcRect l="731" b="41824"/>
          <a:stretch/>
        </p:blipFill>
        <p:spPr>
          <a:xfrm>
            <a:off x="6788426" y="3145283"/>
            <a:ext cx="5403574" cy="3712718"/>
          </a:xfrm>
          <a:prstGeom prst="rect">
            <a:avLst/>
          </a:prstGeom>
        </p:spPr>
      </p:pic>
      <p:sp>
        <p:nvSpPr>
          <p:cNvPr id="2" name="Title 1">
            <a:extLst>
              <a:ext uri="{FF2B5EF4-FFF2-40B4-BE49-F238E27FC236}">
                <a16:creationId xmlns:a16="http://schemas.microsoft.com/office/drawing/2014/main" id="{C5DB4B77-F594-23AB-C83C-B01905033384}"/>
              </a:ext>
            </a:extLst>
          </p:cNvPr>
          <p:cNvSpPr>
            <a:spLocks noGrp="1"/>
          </p:cNvSpPr>
          <p:nvPr>
            <p:ph type="ctrTitle"/>
          </p:nvPr>
        </p:nvSpPr>
        <p:spPr>
          <a:xfrm>
            <a:off x="609601" y="1709738"/>
            <a:ext cx="11055530" cy="2852737"/>
          </a:xfrm>
        </p:spPr>
        <p:txBody>
          <a:bodyPr>
            <a:normAutofit/>
          </a:bodyPr>
          <a:lstStyle/>
          <a:p>
            <a:pPr lvl="0"/>
            <a:r>
              <a:rPr lang="en-US" sz="4000" noProof="0" dirty="0"/>
              <a:t>Real World Data and the Quality of Evidence in Reversing Anticoagulation</a:t>
            </a:r>
            <a:br>
              <a:rPr lang="en-US" sz="4000" noProof="0" dirty="0"/>
            </a:br>
            <a:r>
              <a:rPr lang="en-US" sz="3200" b="0" noProof="0" dirty="0"/>
              <a:t>I’m Not a Skeptic… Just a Purist of Clinical Trials!</a:t>
            </a:r>
            <a:br>
              <a:rPr lang="en-US" sz="4000" noProof="0" dirty="0"/>
            </a:br>
            <a:endParaRPr lang="en-US" sz="4000" noProof="0" dirty="0"/>
          </a:p>
        </p:txBody>
      </p:sp>
      <p:sp>
        <p:nvSpPr>
          <p:cNvPr id="7" name="Text Placeholder 6">
            <a:extLst>
              <a:ext uri="{FF2B5EF4-FFF2-40B4-BE49-F238E27FC236}">
                <a16:creationId xmlns:a16="http://schemas.microsoft.com/office/drawing/2014/main" id="{FBE2B6DA-1324-3771-82DC-3B724E8759A6}"/>
              </a:ext>
            </a:extLst>
          </p:cNvPr>
          <p:cNvSpPr>
            <a:spLocks noGrp="1"/>
          </p:cNvSpPr>
          <p:nvPr>
            <p:ph type="body" idx="1"/>
          </p:nvPr>
        </p:nvSpPr>
        <p:spPr/>
        <p:txBody>
          <a:bodyPr>
            <a:normAutofit/>
          </a:bodyPr>
          <a:lstStyle/>
          <a:p>
            <a:r>
              <a:rPr lang="en-US" sz="1600" b="1" dirty="0">
                <a:solidFill>
                  <a:schemeClr val="accent4"/>
                </a:solidFill>
              </a:rPr>
              <a:t>Mark Crowther, MD, MSc, FRCPC, FRSC</a:t>
            </a:r>
            <a:br>
              <a:rPr lang="en-US" sz="1600" dirty="0"/>
            </a:br>
            <a:r>
              <a:rPr lang="en-US" sz="1600" dirty="0"/>
              <a:t>Chair, Department of Medicine</a:t>
            </a:r>
            <a:br>
              <a:rPr lang="en-US" sz="1600" dirty="0"/>
            </a:br>
            <a:r>
              <a:rPr lang="en-US" sz="1600" dirty="0"/>
              <a:t>Leo Pharma Chair in Thromboembolism Research</a:t>
            </a:r>
            <a:br>
              <a:rPr lang="en-US" sz="1600" dirty="0"/>
            </a:br>
            <a:r>
              <a:rPr lang="en-US" sz="1600" dirty="0"/>
              <a:t>McMaster University</a:t>
            </a:r>
            <a:br>
              <a:rPr lang="en-US" sz="1600" dirty="0"/>
            </a:br>
            <a:r>
              <a:rPr lang="en-US" sz="1600" dirty="0"/>
              <a:t>Hamilton, Ontario, Canada</a:t>
            </a:r>
          </a:p>
        </p:txBody>
      </p:sp>
    </p:spTree>
    <p:extLst>
      <p:ext uri="{BB962C8B-B14F-4D97-AF65-F5344CB8AC3E}">
        <p14:creationId xmlns:p14="http://schemas.microsoft.com/office/powerpoint/2010/main" val="11653548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284658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dirty="0"/>
              <a:t>The views and opinions expressed in this educational activity are those of the faculty and do not necessarily represent the views of </a:t>
            </a:r>
            <a:r>
              <a:rPr lang="en-US" sz="1600" dirty="0" err="1"/>
              <a:t>TotalCME</a:t>
            </a:r>
            <a:r>
              <a:rPr lang="en-US" sz="1600" dirty="0"/>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25D488-43BC-AEF5-9C2A-D4BAF566BBCB}"/>
              </a:ext>
            </a:extLst>
          </p:cNvPr>
          <p:cNvSpPr>
            <a:spLocks noGrp="1"/>
          </p:cNvSpPr>
          <p:nvPr>
            <p:ph type="title"/>
          </p:nvPr>
        </p:nvSpPr>
        <p:spPr/>
        <p:txBody>
          <a:bodyPr/>
          <a:lstStyle/>
          <a:p>
            <a:r>
              <a:rPr lang="en-US" dirty="0"/>
              <a:t>Contrasting using CTD to Guide Therapy over RWD</a:t>
            </a:r>
          </a:p>
        </p:txBody>
      </p:sp>
      <p:sp>
        <p:nvSpPr>
          <p:cNvPr id="3" name="Content Placeholder 2">
            <a:extLst>
              <a:ext uri="{FF2B5EF4-FFF2-40B4-BE49-F238E27FC236}">
                <a16:creationId xmlns:a16="http://schemas.microsoft.com/office/drawing/2014/main" id="{42A252B1-561C-D772-639E-DFD6A0D9AD91}"/>
              </a:ext>
            </a:extLst>
          </p:cNvPr>
          <p:cNvSpPr>
            <a:spLocks noGrp="1"/>
          </p:cNvSpPr>
          <p:nvPr>
            <p:ph sz="half" idx="1"/>
          </p:nvPr>
        </p:nvSpPr>
        <p:spPr/>
        <p:txBody>
          <a:bodyPr/>
          <a:lstStyle/>
          <a:p>
            <a:r>
              <a:rPr lang="en-US" dirty="0"/>
              <a:t>CTD must precede RWD to demonstrate that the intervention works as RWD is very prone to “fake news” – that is, rumors and innuendos inform its effectiveness rather than facts</a:t>
            </a:r>
          </a:p>
          <a:p>
            <a:r>
              <a:rPr lang="en-US" dirty="0"/>
              <a:t>Particularly when interventions have very small incremental benefits or when the outcomes are uncommon, perceptions of efficacy may outweigh the realities of efficacy</a:t>
            </a:r>
          </a:p>
        </p:txBody>
      </p:sp>
      <p:sp>
        <p:nvSpPr>
          <p:cNvPr id="5" name="Content Placeholder 4">
            <a:extLst>
              <a:ext uri="{FF2B5EF4-FFF2-40B4-BE49-F238E27FC236}">
                <a16:creationId xmlns:a16="http://schemas.microsoft.com/office/drawing/2014/main" id="{D56C39F9-84B0-6965-8B08-E1853907083F}"/>
              </a:ext>
            </a:extLst>
          </p:cNvPr>
          <p:cNvSpPr>
            <a:spLocks noGrp="1"/>
          </p:cNvSpPr>
          <p:nvPr>
            <p:ph sz="half" idx="2"/>
          </p:nvPr>
        </p:nvSpPr>
        <p:spPr/>
        <p:txBody>
          <a:bodyPr/>
          <a:lstStyle/>
          <a:p>
            <a:r>
              <a:rPr lang="en-US" dirty="0"/>
              <a:t>There are numerous examples of “widely used” therapies that have no benefit</a:t>
            </a:r>
          </a:p>
          <a:p>
            <a:pPr lvl="1"/>
            <a:r>
              <a:rPr lang="en-US" dirty="0"/>
              <a:t>Vitamins are probably one of the best examples</a:t>
            </a:r>
          </a:p>
          <a:p>
            <a:endParaRPr lang="en-US" dirty="0"/>
          </a:p>
        </p:txBody>
      </p:sp>
      <p:sp>
        <p:nvSpPr>
          <p:cNvPr id="4" name="TextBox 3">
            <a:extLst>
              <a:ext uri="{FF2B5EF4-FFF2-40B4-BE49-F238E27FC236}">
                <a16:creationId xmlns:a16="http://schemas.microsoft.com/office/drawing/2014/main" id="{7B1ECD5D-3B05-0206-8FB6-B28901C8BEB4}"/>
              </a:ext>
            </a:extLst>
          </p:cNvPr>
          <p:cNvSpPr txBox="1"/>
          <p:nvPr/>
        </p:nvSpPr>
        <p:spPr>
          <a:xfrm>
            <a:off x="372140" y="6411433"/>
            <a:ext cx="5475767" cy="27699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FFFFFF">
                    <a:lumMod val="65000"/>
                  </a:srgbClr>
                </a:solidFill>
                <a:effectLst/>
                <a:uLnTx/>
                <a:uFillTx/>
                <a:latin typeface="Arial" panose="020B0604020202020204"/>
                <a:ea typeface="+mn-ea"/>
                <a:cs typeface="+mn-cs"/>
              </a:rPr>
              <a:t>CTD, clinical trial data; RWD, real world data. </a:t>
            </a:r>
          </a:p>
        </p:txBody>
      </p:sp>
    </p:spTree>
    <p:extLst>
      <p:ext uri="{BB962C8B-B14F-4D97-AF65-F5344CB8AC3E}">
        <p14:creationId xmlns:p14="http://schemas.microsoft.com/office/powerpoint/2010/main" val="31054991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6027CF-22AE-6BD5-63C5-8601B91DC2B5}"/>
              </a:ext>
            </a:extLst>
          </p:cNvPr>
          <p:cNvSpPr>
            <a:spLocks noGrp="1"/>
          </p:cNvSpPr>
          <p:nvPr>
            <p:ph type="title"/>
          </p:nvPr>
        </p:nvSpPr>
        <p:spPr/>
        <p:txBody>
          <a:bodyPr/>
          <a:lstStyle/>
          <a:p>
            <a:r>
              <a:rPr lang="en-US" dirty="0"/>
              <a:t>Continuing the Theme</a:t>
            </a:r>
          </a:p>
        </p:txBody>
      </p:sp>
      <p:sp>
        <p:nvSpPr>
          <p:cNvPr id="3" name="Content Placeholder 2">
            <a:extLst>
              <a:ext uri="{FF2B5EF4-FFF2-40B4-BE49-F238E27FC236}">
                <a16:creationId xmlns:a16="http://schemas.microsoft.com/office/drawing/2014/main" id="{6E835384-311A-4120-A76B-46A44826A0C9}"/>
              </a:ext>
            </a:extLst>
          </p:cNvPr>
          <p:cNvSpPr>
            <a:spLocks noGrp="1"/>
          </p:cNvSpPr>
          <p:nvPr>
            <p:ph sz="half" idx="1"/>
          </p:nvPr>
        </p:nvSpPr>
        <p:spPr/>
        <p:txBody>
          <a:bodyPr>
            <a:normAutofit/>
          </a:bodyPr>
          <a:lstStyle/>
          <a:p>
            <a:r>
              <a:rPr lang="en-US" sz="2800" dirty="0"/>
              <a:t>CTD ignores issues such as cost, access and training of staff and, as such, establishes the “minimum required” to implement a therapy</a:t>
            </a:r>
          </a:p>
        </p:txBody>
      </p:sp>
      <p:sp>
        <p:nvSpPr>
          <p:cNvPr id="4" name="Content Placeholder 3">
            <a:extLst>
              <a:ext uri="{FF2B5EF4-FFF2-40B4-BE49-F238E27FC236}">
                <a16:creationId xmlns:a16="http://schemas.microsoft.com/office/drawing/2014/main" id="{A499B45F-601A-98CF-217A-081008DC47E7}"/>
              </a:ext>
            </a:extLst>
          </p:cNvPr>
          <p:cNvSpPr>
            <a:spLocks noGrp="1"/>
          </p:cNvSpPr>
          <p:nvPr>
            <p:ph sz="half" idx="2"/>
          </p:nvPr>
        </p:nvSpPr>
        <p:spPr/>
        <p:txBody>
          <a:bodyPr>
            <a:normAutofit/>
          </a:bodyPr>
          <a:lstStyle/>
          <a:p>
            <a:r>
              <a:rPr lang="en-US" sz="2800" dirty="0"/>
              <a:t>RWD can easily be skewed by co-variates and bias</a:t>
            </a:r>
          </a:p>
          <a:p>
            <a:pPr lvl="1"/>
            <a:r>
              <a:rPr lang="en-US" sz="2400" dirty="0"/>
              <a:t>For example, a very expensive therapy is likely to be used more frequently in people with excellent insurance who are also more likely to get excellent supportive care</a:t>
            </a:r>
          </a:p>
          <a:p>
            <a:endParaRPr lang="en-US" sz="2800" dirty="0"/>
          </a:p>
        </p:txBody>
      </p:sp>
    </p:spTree>
    <p:extLst>
      <p:ext uri="{BB962C8B-B14F-4D97-AF65-F5344CB8AC3E}">
        <p14:creationId xmlns:p14="http://schemas.microsoft.com/office/powerpoint/2010/main" val="14783443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00C718-6B76-30BA-C026-C878460A78BF}"/>
              </a:ext>
            </a:extLst>
          </p:cNvPr>
          <p:cNvSpPr>
            <a:spLocks noGrp="1"/>
          </p:cNvSpPr>
          <p:nvPr>
            <p:ph type="title"/>
          </p:nvPr>
        </p:nvSpPr>
        <p:spPr/>
        <p:txBody>
          <a:bodyPr/>
          <a:lstStyle/>
          <a:p>
            <a:r>
              <a:rPr lang="en-US" dirty="0"/>
              <a:t>Use in Settings with Limited Data, Not Science</a:t>
            </a:r>
          </a:p>
        </p:txBody>
      </p:sp>
      <p:sp>
        <p:nvSpPr>
          <p:cNvPr id="3" name="Content Placeholder 2">
            <a:extLst>
              <a:ext uri="{FF2B5EF4-FFF2-40B4-BE49-F238E27FC236}">
                <a16:creationId xmlns:a16="http://schemas.microsoft.com/office/drawing/2014/main" id="{16287105-57EE-AE73-038A-5A06CF9882CB}"/>
              </a:ext>
            </a:extLst>
          </p:cNvPr>
          <p:cNvSpPr>
            <a:spLocks noGrp="1"/>
          </p:cNvSpPr>
          <p:nvPr>
            <p:ph sz="half" idx="1"/>
          </p:nvPr>
        </p:nvSpPr>
        <p:spPr/>
        <p:txBody>
          <a:bodyPr>
            <a:normAutofit/>
          </a:bodyPr>
          <a:lstStyle/>
          <a:p>
            <a:r>
              <a:rPr lang="en-US" sz="2800" dirty="0"/>
              <a:t>Peri-operative use of andexanet alfa is likely to be widespread, yet there is limited comparative data on its use; thus, all of this use is based on perception rather than fact</a:t>
            </a:r>
          </a:p>
        </p:txBody>
      </p:sp>
      <p:sp>
        <p:nvSpPr>
          <p:cNvPr id="4" name="Content Placeholder 3">
            <a:extLst>
              <a:ext uri="{FF2B5EF4-FFF2-40B4-BE49-F238E27FC236}">
                <a16:creationId xmlns:a16="http://schemas.microsoft.com/office/drawing/2014/main" id="{82194BDA-D663-6D3D-5C90-850467C7E6E3}"/>
              </a:ext>
            </a:extLst>
          </p:cNvPr>
          <p:cNvSpPr>
            <a:spLocks noGrp="1"/>
          </p:cNvSpPr>
          <p:nvPr>
            <p:ph sz="half" idx="2"/>
          </p:nvPr>
        </p:nvSpPr>
        <p:spPr>
          <a:xfrm>
            <a:off x="5943600" y="1496291"/>
            <a:ext cx="5486400" cy="4680672"/>
          </a:xfrm>
        </p:spPr>
        <p:txBody>
          <a:bodyPr>
            <a:normAutofit/>
          </a:bodyPr>
          <a:lstStyle/>
          <a:p>
            <a:r>
              <a:rPr lang="en-US" sz="2800" dirty="0"/>
              <a:t>The outcomes that are used to guide therapy in the peri-operative setting are particularly soft and prone to bias</a:t>
            </a:r>
          </a:p>
          <a:p>
            <a:pPr lvl="1"/>
            <a:r>
              <a:rPr lang="en-US" sz="2400" dirty="0"/>
              <a:t>“Time to effective hemostasis,” “Normalization of bleeding,” etc.</a:t>
            </a:r>
          </a:p>
          <a:p>
            <a:endParaRPr lang="en-US" sz="2800" dirty="0"/>
          </a:p>
        </p:txBody>
      </p:sp>
    </p:spTree>
    <p:extLst>
      <p:ext uri="{BB962C8B-B14F-4D97-AF65-F5344CB8AC3E}">
        <p14:creationId xmlns:p14="http://schemas.microsoft.com/office/powerpoint/2010/main" val="25365468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5B9CF0-E250-180C-5A15-141A2412817B}"/>
              </a:ext>
            </a:extLst>
          </p:cNvPr>
          <p:cNvSpPr>
            <a:spLocks noGrp="1"/>
          </p:cNvSpPr>
          <p:nvPr>
            <p:ph type="title"/>
          </p:nvPr>
        </p:nvSpPr>
        <p:spPr/>
        <p:txBody>
          <a:bodyPr/>
          <a:lstStyle/>
          <a:p>
            <a:r>
              <a:rPr lang="en-US" dirty="0"/>
              <a:t>RWD Applies to a Population, Not to an Individual</a:t>
            </a:r>
          </a:p>
        </p:txBody>
      </p:sp>
      <p:sp>
        <p:nvSpPr>
          <p:cNvPr id="3" name="Content Placeholder 2">
            <a:extLst>
              <a:ext uri="{FF2B5EF4-FFF2-40B4-BE49-F238E27FC236}">
                <a16:creationId xmlns:a16="http://schemas.microsoft.com/office/drawing/2014/main" id="{805D7C0F-F777-0053-1AA8-BF4F08025F8C}"/>
              </a:ext>
            </a:extLst>
          </p:cNvPr>
          <p:cNvSpPr>
            <a:spLocks noGrp="1"/>
          </p:cNvSpPr>
          <p:nvPr>
            <p:ph sz="half" idx="1"/>
          </p:nvPr>
        </p:nvSpPr>
        <p:spPr>
          <a:xfrm>
            <a:off x="609600" y="1496291"/>
            <a:ext cx="5681870" cy="5033718"/>
          </a:xfrm>
        </p:spPr>
        <p:txBody>
          <a:bodyPr>
            <a:normAutofit fontScale="92500"/>
          </a:bodyPr>
          <a:lstStyle/>
          <a:p>
            <a:pPr>
              <a:lnSpc>
                <a:spcPct val="110000"/>
              </a:lnSpc>
            </a:pPr>
            <a:r>
              <a:rPr lang="en-US" sz="2800" dirty="0"/>
              <a:t>CTD can be used to provide individual patients with some fairly specific data</a:t>
            </a:r>
          </a:p>
          <a:p>
            <a:pPr lvl="1">
              <a:lnSpc>
                <a:spcPct val="110000"/>
              </a:lnSpc>
            </a:pPr>
            <a:r>
              <a:rPr lang="en-US" sz="2400" dirty="0"/>
              <a:t>“Your chance of stopping bleeding within 8 hours is X”</a:t>
            </a:r>
          </a:p>
          <a:p>
            <a:pPr>
              <a:lnSpc>
                <a:spcPct val="110000"/>
              </a:lnSpc>
            </a:pPr>
            <a:r>
              <a:rPr lang="en-US" sz="2800" dirty="0"/>
              <a:t>RWD: Presents its challenges while translating results to an individual </a:t>
            </a:r>
          </a:p>
          <a:p>
            <a:pPr lvl="1">
              <a:lnSpc>
                <a:spcPct val="110000"/>
              </a:lnSpc>
            </a:pPr>
            <a:r>
              <a:rPr lang="en-US" sz="2400" dirty="0"/>
              <a:t>“In a population of patients with similar characteristics to you, X% were discharged by day 7, and y% died”</a:t>
            </a:r>
          </a:p>
        </p:txBody>
      </p:sp>
      <p:sp>
        <p:nvSpPr>
          <p:cNvPr id="4" name="Content Placeholder 3">
            <a:extLst>
              <a:ext uri="{FF2B5EF4-FFF2-40B4-BE49-F238E27FC236}">
                <a16:creationId xmlns:a16="http://schemas.microsoft.com/office/drawing/2014/main" id="{52D9C066-F461-26B1-74ED-9FDD5E312F01}"/>
              </a:ext>
            </a:extLst>
          </p:cNvPr>
          <p:cNvSpPr>
            <a:spLocks noGrp="1"/>
          </p:cNvSpPr>
          <p:nvPr>
            <p:ph sz="half" idx="2"/>
          </p:nvPr>
        </p:nvSpPr>
        <p:spPr>
          <a:xfrm>
            <a:off x="6589643" y="1496291"/>
            <a:ext cx="5181600" cy="5033718"/>
          </a:xfrm>
        </p:spPr>
        <p:txBody>
          <a:bodyPr>
            <a:normAutofit fontScale="92500"/>
          </a:bodyPr>
          <a:lstStyle/>
          <a:p>
            <a:pPr>
              <a:lnSpc>
                <a:spcPct val="110000"/>
              </a:lnSpc>
            </a:pPr>
            <a:r>
              <a:rPr lang="en-US" sz="2800" dirty="0"/>
              <a:t>To meet the needs of full disclosure and informed consent, granular data, a large amount of which is derived from CTD, must be available</a:t>
            </a:r>
          </a:p>
          <a:p>
            <a:pPr>
              <a:lnSpc>
                <a:spcPct val="110000"/>
              </a:lnSpc>
            </a:pPr>
            <a:endParaRPr lang="en-US" sz="2800" dirty="0"/>
          </a:p>
        </p:txBody>
      </p:sp>
    </p:spTree>
    <p:extLst>
      <p:ext uri="{BB962C8B-B14F-4D97-AF65-F5344CB8AC3E}">
        <p14:creationId xmlns:p14="http://schemas.microsoft.com/office/powerpoint/2010/main" val="30670336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5A1747-06C6-F2B4-A146-9AA0DCB30DB6}"/>
              </a:ext>
            </a:extLst>
          </p:cNvPr>
          <p:cNvSpPr>
            <a:spLocks noGrp="1"/>
          </p:cNvSpPr>
          <p:nvPr>
            <p:ph type="title"/>
          </p:nvPr>
        </p:nvSpPr>
        <p:spPr/>
        <p:txBody>
          <a:bodyPr/>
          <a:lstStyle/>
          <a:p>
            <a:r>
              <a:rPr lang="en-US" dirty="0"/>
              <a:t>Summary</a:t>
            </a:r>
          </a:p>
        </p:txBody>
      </p:sp>
      <p:sp>
        <p:nvSpPr>
          <p:cNvPr id="3" name="Content Placeholder 2">
            <a:extLst>
              <a:ext uri="{FF2B5EF4-FFF2-40B4-BE49-F238E27FC236}">
                <a16:creationId xmlns:a16="http://schemas.microsoft.com/office/drawing/2014/main" id="{CCEA867F-2B27-1007-44CA-3F7AC648BAA7}"/>
              </a:ext>
            </a:extLst>
          </p:cNvPr>
          <p:cNvSpPr>
            <a:spLocks noGrp="1"/>
          </p:cNvSpPr>
          <p:nvPr>
            <p:ph sz="half" idx="1"/>
          </p:nvPr>
        </p:nvSpPr>
        <p:spPr>
          <a:xfrm>
            <a:off x="609600" y="1496291"/>
            <a:ext cx="4936435" cy="4680672"/>
          </a:xfrm>
        </p:spPr>
        <p:txBody>
          <a:bodyPr>
            <a:normAutofit/>
          </a:bodyPr>
          <a:lstStyle/>
          <a:p>
            <a:r>
              <a:rPr lang="en-US" sz="2800" dirty="0"/>
              <a:t>Although RWD is useful in informing treatment, CTD is a necessary pre-requisite to inform factual decision-making and to avoid the influence of “fake news”</a:t>
            </a:r>
          </a:p>
        </p:txBody>
      </p:sp>
      <p:sp>
        <p:nvSpPr>
          <p:cNvPr id="4" name="Content Placeholder 3">
            <a:extLst>
              <a:ext uri="{FF2B5EF4-FFF2-40B4-BE49-F238E27FC236}">
                <a16:creationId xmlns:a16="http://schemas.microsoft.com/office/drawing/2014/main" id="{38E32211-5956-71F7-7AA1-530CBC67E7F0}"/>
              </a:ext>
            </a:extLst>
          </p:cNvPr>
          <p:cNvSpPr>
            <a:spLocks noGrp="1"/>
          </p:cNvSpPr>
          <p:nvPr>
            <p:ph sz="half" idx="2"/>
          </p:nvPr>
        </p:nvSpPr>
        <p:spPr/>
        <p:txBody>
          <a:bodyPr>
            <a:normAutofit/>
          </a:bodyPr>
          <a:lstStyle/>
          <a:p>
            <a:r>
              <a:rPr lang="en-US" sz="2800" dirty="0"/>
              <a:t>RWD may provide very useful information in the many clinical areas and specific subgroups where CTD will never be available</a:t>
            </a:r>
          </a:p>
          <a:p>
            <a:endParaRPr lang="en-US" sz="2800" dirty="0"/>
          </a:p>
        </p:txBody>
      </p:sp>
    </p:spTree>
    <p:extLst>
      <p:ext uri="{BB962C8B-B14F-4D97-AF65-F5344CB8AC3E}">
        <p14:creationId xmlns:p14="http://schemas.microsoft.com/office/powerpoint/2010/main" val="1209562353"/>
      </p:ext>
    </p:extLst>
  </p:cSld>
  <p:clrMapOvr>
    <a:masterClrMapping/>
  </p:clrMapOvr>
</p:sld>
</file>

<file path=ppt/theme/theme1.xml><?xml version="1.0" encoding="utf-8"?>
<a:theme xmlns:a="http://schemas.openxmlformats.org/drawingml/2006/main" name="Thromb22">
  <a:themeElements>
    <a:clrScheme name="Thromb22">
      <a:dk1>
        <a:srgbClr val="000000"/>
      </a:dk1>
      <a:lt1>
        <a:srgbClr val="FFFFFF"/>
      </a:lt1>
      <a:dk2>
        <a:srgbClr val="333333"/>
      </a:dk2>
      <a:lt2>
        <a:srgbClr val="FFFFFF"/>
      </a:lt2>
      <a:accent1>
        <a:srgbClr val="4A85D9"/>
      </a:accent1>
      <a:accent2>
        <a:srgbClr val="25205D"/>
      </a:accent2>
      <a:accent3>
        <a:srgbClr val="D50000"/>
      </a:accent3>
      <a:accent4>
        <a:srgbClr val="AB2929"/>
      </a:accent4>
      <a:accent5>
        <a:srgbClr val="FCB315"/>
      </a:accent5>
      <a:accent6>
        <a:srgbClr val="35A696"/>
      </a:accent6>
      <a:hlink>
        <a:srgbClr val="D60000"/>
      </a:hlink>
      <a:folHlink>
        <a:srgbClr val="25215E"/>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nc-2019" id="{D6DD6064-0306-4FD1-AF18-B4FBE2D85156}" vid="{AD8A80D0-AC63-402F-8A18-93598A44339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594</Words>
  <Application>Microsoft Macintosh PowerPoint</Application>
  <PresentationFormat>Widescreen</PresentationFormat>
  <Paragraphs>28</Paragraphs>
  <Slides>7</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Thromb22</vt:lpstr>
      <vt:lpstr>Real World Data and the Quality of Evidence in Reversing Anticoagulation I’m Not a Skeptic… Just a Purist of Clinical Trials! </vt:lpstr>
      <vt:lpstr>Disclaimer</vt:lpstr>
      <vt:lpstr>Contrasting using CTD to Guide Therapy over RWD</vt:lpstr>
      <vt:lpstr>Continuing the Theme</vt:lpstr>
      <vt:lpstr>Use in Settings with Limited Data, Not Science</vt:lpstr>
      <vt:lpstr>RWD Applies to a Population, Not to an Individual</vt:lpstr>
      <vt:lpstr>Summary</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Real World Data and the Quality of Evidence in Reversing Anticoagulation I’m Not a Skeptic… Just a Purist of Clinical Trials! </dc:title>
  <dc:subject/>
  <dc:creator>MedEd On The Go</dc:creator>
  <cp:keywords/>
  <dc:description/>
  <cp:lastModifiedBy>Moriah Diethorn</cp:lastModifiedBy>
  <cp:revision>4</cp:revision>
  <dcterms:created xsi:type="dcterms:W3CDTF">2023-04-10T22:36:21Z</dcterms:created>
  <dcterms:modified xsi:type="dcterms:W3CDTF">2023-04-19T17:24:31Z</dcterms:modified>
  <cp:category/>
</cp:coreProperties>
</file>