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557" r:id="rId2"/>
    <p:sldId id="256" r:id="rId3"/>
    <p:sldId id="324" r:id="rId4"/>
    <p:sldId id="1587" r:id="rId5"/>
    <p:sldId id="599" r:id="rId6"/>
    <p:sldId id="2392" r:id="rId7"/>
    <p:sldId id="853" r:id="rId8"/>
    <p:sldId id="838" r:id="rId9"/>
    <p:sldId id="814" r:id="rId10"/>
    <p:sldId id="839" r:id="rId11"/>
    <p:sldId id="3570" r:id="rId12"/>
    <p:sldId id="815" r:id="rId13"/>
    <p:sldId id="8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830"/>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DDA3B-386D-DD48-84B9-2F71CD6844E3}"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79B47-A9BF-4B4A-BDF9-23851DF372B3}" type="slidenum">
              <a:rPr lang="en-US" smtClean="0"/>
              <a:t>‹#›</a:t>
            </a:fld>
            <a:endParaRPr lang="en-US"/>
          </a:p>
        </p:txBody>
      </p:sp>
    </p:spTree>
    <p:extLst>
      <p:ext uri="{BB962C8B-B14F-4D97-AF65-F5344CB8AC3E}">
        <p14:creationId xmlns:p14="http://schemas.microsoft.com/office/powerpoint/2010/main" val="81187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342E6AC-4F45-41C5-B505-D08DF3EF5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C9891A28-378D-4025-BC15-93E7C8E16B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7172" name="Slide Number Placeholder 3">
            <a:extLst>
              <a:ext uri="{FF2B5EF4-FFF2-40B4-BE49-F238E27FC236}">
                <a16:creationId xmlns:a16="http://schemas.microsoft.com/office/drawing/2014/main" id="{E4F1AA0C-82E1-4E3C-A322-65E72507E1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E677A77-ED7F-412F-A9F6-C1D2CF9877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1551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6" name="Google Shape;32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09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C464F-4ED6-DF48-9EE8-6D5B52DEF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23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C464F-4ED6-DF48-9EE8-6D5B52DEF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67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C464F-4ED6-DF48-9EE8-6D5B52DEF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798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9471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5838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4893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553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Facul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8832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D2CE79-7E53-C546-3DE0-B4ADCB6289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429000"/>
            <a:ext cx="6132687" cy="3449637"/>
          </a:xfrm>
          <a:prstGeom prst="rect">
            <a:avLst/>
          </a:prstGeom>
          <a:effectLst>
            <a:innerShdw blurRad="546280" dist="213599" dir="18900000">
              <a:prstClr val="black">
                <a:alpha val="50000"/>
              </a:prstClr>
            </a:innerShdw>
          </a:effectLst>
        </p:spPr>
      </p:pic>
      <p:sp>
        <p:nvSpPr>
          <p:cNvPr id="3" name="Title Placeholder 1">
            <a:extLst>
              <a:ext uri="{FF2B5EF4-FFF2-40B4-BE49-F238E27FC236}">
                <a16:creationId xmlns:a16="http://schemas.microsoft.com/office/drawing/2014/main" id="{134B273A-46DF-AB73-CB72-D60AC5A6B553}"/>
              </a:ext>
            </a:extLst>
          </p:cNvPr>
          <p:cNvSpPr>
            <a:spLocks noGrp="1"/>
          </p:cNvSpPr>
          <p:nvPr>
            <p:ph type="title" hasCustomPrompt="1"/>
          </p:nvPr>
        </p:nvSpPr>
        <p:spPr>
          <a:xfrm>
            <a:off x="649356" y="36576"/>
            <a:ext cx="10760766" cy="996564"/>
          </a:xfrm>
          <a:prstGeom prst="rect">
            <a:avLst/>
          </a:prstGeom>
        </p:spPr>
        <p:txBody>
          <a:bodyPr vert="horz" lIns="91440" tIns="45720" rIns="91440" bIns="45720" rtlCol="0" anchor="b">
            <a:normAutofit/>
          </a:bodyPr>
          <a:lstStyle>
            <a:lvl1pPr>
              <a:defRPr>
                <a:gradFill>
                  <a:gsLst>
                    <a:gs pos="0">
                      <a:schemeClr val="tx2"/>
                    </a:gs>
                    <a:gs pos="100000">
                      <a:schemeClr val="bg2"/>
                    </a:gs>
                  </a:gsLst>
                  <a:lin ang="12000000" scaled="0"/>
                </a:gradFill>
              </a:defRPr>
            </a:lvl1pPr>
          </a:lstStyle>
          <a:p>
            <a:r>
              <a:rPr lang="en-US" dirty="0"/>
              <a:t>CLICK TO EDIT MASTER TITLE STYLE</a:t>
            </a:r>
          </a:p>
        </p:txBody>
      </p:sp>
      <p:sp>
        <p:nvSpPr>
          <p:cNvPr id="13" name="Content Placeholder 12">
            <a:extLst>
              <a:ext uri="{FF2B5EF4-FFF2-40B4-BE49-F238E27FC236}">
                <a16:creationId xmlns:a16="http://schemas.microsoft.com/office/drawing/2014/main" id="{1D23C3C5-B295-8352-9AC1-5EEF8DB691C9}"/>
              </a:ext>
            </a:extLst>
          </p:cNvPr>
          <p:cNvSpPr>
            <a:spLocks noGrp="1"/>
          </p:cNvSpPr>
          <p:nvPr>
            <p:ph sz="quarter" idx="10"/>
          </p:nvPr>
        </p:nvSpPr>
        <p:spPr>
          <a:xfrm>
            <a:off x="649354" y="1850771"/>
            <a:ext cx="10760766" cy="3950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C6AFB506-F873-8FB8-EE4F-04593BFE0AEC}"/>
              </a:ext>
            </a:extLst>
          </p:cNvPr>
          <p:cNvSpPr>
            <a:spLocks noGrp="1"/>
          </p:cNvSpPr>
          <p:nvPr>
            <p:ph sz="quarter" idx="11"/>
          </p:nvPr>
        </p:nvSpPr>
        <p:spPr>
          <a:xfrm>
            <a:off x="649288" y="1085292"/>
            <a:ext cx="10760075" cy="595312"/>
          </a:xfrm>
        </p:spPr>
        <p:txBody>
          <a:bodyPr anchor="b"/>
          <a:lstStyle>
            <a:lvl1pPr marL="0" indent="0">
              <a:buNone/>
              <a:defRPr b="1">
                <a:solidFill>
                  <a:schemeClr val="tx1">
                    <a:lumMod val="50000"/>
                    <a:lumOff val="50000"/>
                  </a:schemeClr>
                </a:solidFill>
              </a:defRPr>
            </a:lvl1pPr>
            <a:lvl2pPr marL="457200" indent="0">
              <a:buNone/>
              <a:defRPr b="1">
                <a:solidFill>
                  <a:schemeClr val="bg2"/>
                </a:solidFill>
              </a:defRPr>
            </a:lvl2pPr>
            <a:lvl3pPr marL="914400" indent="0">
              <a:buNone/>
              <a:defRPr b="1">
                <a:solidFill>
                  <a:schemeClr val="bg2"/>
                </a:solidFill>
              </a:defRPr>
            </a:lvl3pPr>
            <a:lvl4pPr marL="1371600" indent="0">
              <a:buNone/>
              <a:defRPr b="1">
                <a:solidFill>
                  <a:schemeClr val="bg2"/>
                </a:solidFill>
              </a:defRPr>
            </a:lvl4pPr>
            <a:lvl5pPr marL="1828800" indent="0">
              <a:buNone/>
              <a:defRPr b="1">
                <a:solidFill>
                  <a:schemeClr val="bg2"/>
                </a:solidFill>
              </a:defRPr>
            </a:lvl5pPr>
          </a:lstStyle>
          <a:p>
            <a:pPr lvl="0"/>
            <a:r>
              <a:rPr lang="en-US" dirty="0"/>
              <a:t>Click to edit Master text styles</a:t>
            </a:r>
          </a:p>
        </p:txBody>
      </p:sp>
      <p:sp>
        <p:nvSpPr>
          <p:cNvPr id="19" name="TextBox 18">
            <a:extLst>
              <a:ext uri="{FF2B5EF4-FFF2-40B4-BE49-F238E27FC236}">
                <a16:creationId xmlns:a16="http://schemas.microsoft.com/office/drawing/2014/main" id="{4145A3D1-CAFC-DF9B-7A35-08F954DECEF4}"/>
              </a:ext>
            </a:extLst>
          </p:cNvPr>
          <p:cNvSpPr txBox="1"/>
          <p:nvPr userDrawn="1"/>
        </p:nvSpPr>
        <p:spPr>
          <a:xfrm>
            <a:off x="3944112" y="6596390"/>
            <a:ext cx="48341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rPr>
              <a:t>Confidential. For Internal Use Only. </a:t>
            </a:r>
          </a:p>
        </p:txBody>
      </p:sp>
    </p:spTree>
    <p:extLst>
      <p:ext uri="{BB962C8B-B14F-4D97-AF65-F5344CB8AC3E}">
        <p14:creationId xmlns:p14="http://schemas.microsoft.com/office/powerpoint/2010/main" val="4165980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407494" y="1"/>
            <a:ext cx="11784505"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66824" y="244122"/>
            <a:ext cx="2752848"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407495"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9564" y="153750"/>
            <a:ext cx="2578745" cy="556302"/>
          </a:xfrm>
          <a:prstGeom prst="rect">
            <a:avLst/>
          </a:prstGeom>
        </p:spPr>
      </p:pic>
      <p:sp>
        <p:nvSpPr>
          <p:cNvPr id="5" name="Text Placeholder 4"/>
          <p:cNvSpPr>
            <a:spLocks noGrp="1"/>
          </p:cNvSpPr>
          <p:nvPr>
            <p:ph type="body" sz="quarter" idx="10" hasCustomPrompt="1"/>
          </p:nvPr>
        </p:nvSpPr>
        <p:spPr>
          <a:xfrm>
            <a:off x="609600" y="1404939"/>
            <a:ext cx="10441517" cy="922337"/>
          </a:xfrm>
        </p:spPr>
        <p:txBody>
          <a:bodyPr>
            <a:normAutofit/>
          </a:bodyPr>
          <a:lstStyle>
            <a:lvl1pPr marL="0" indent="0" algn="ctr">
              <a:buNone/>
              <a:defRPr sz="3600"/>
            </a:lvl1pPr>
          </a:lstStyle>
          <a:p>
            <a:pPr lvl="0"/>
            <a:r>
              <a:rPr lang="en-US" dirty="0"/>
              <a:t>Click to add title</a:t>
            </a:r>
          </a:p>
        </p:txBody>
      </p:sp>
      <p:sp>
        <p:nvSpPr>
          <p:cNvPr id="13" name="Text Placeholder 12"/>
          <p:cNvSpPr>
            <a:spLocks noGrp="1"/>
          </p:cNvSpPr>
          <p:nvPr>
            <p:ph type="body" sz="quarter" idx="11"/>
          </p:nvPr>
        </p:nvSpPr>
        <p:spPr>
          <a:xfrm>
            <a:off x="609600" y="2509838"/>
            <a:ext cx="10441517" cy="3744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22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ntent_Re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CCF891-A323-F637-565F-3E5477E2A07D}"/>
              </a:ext>
            </a:extLst>
          </p:cNvPr>
          <p:cNvSpPr/>
          <p:nvPr userDrawn="1"/>
        </p:nvSpPr>
        <p:spPr>
          <a:xfrm>
            <a:off x="3838647" y="1"/>
            <a:ext cx="8353354" cy="6858000"/>
          </a:xfrm>
          <a:custGeom>
            <a:avLst/>
            <a:gdLst>
              <a:gd name="connsiteX0" fmla="*/ 1023499 w 9232127"/>
              <a:gd name="connsiteY0" fmla="*/ 0 h 6858000"/>
              <a:gd name="connsiteX1" fmla="*/ 9232127 w 9232127"/>
              <a:gd name="connsiteY1" fmla="*/ 0 h 6858000"/>
              <a:gd name="connsiteX2" fmla="*/ 9232127 w 9232127"/>
              <a:gd name="connsiteY2" fmla="*/ 6858000 h 6858000"/>
              <a:gd name="connsiteX3" fmla="*/ 831974 w 9232127"/>
              <a:gd name="connsiteY3" fmla="*/ 6858000 h 6858000"/>
              <a:gd name="connsiteX4" fmla="*/ 822926 w 9232127"/>
              <a:gd name="connsiteY4" fmla="*/ 6842264 h 6858000"/>
              <a:gd name="connsiteX5" fmla="*/ 0 w 9232127"/>
              <a:gd name="connsiteY5" fmla="*/ 3592284 h 6858000"/>
              <a:gd name="connsiteX6" fmla="*/ 987101 w 9232127"/>
              <a:gd name="connsiteY6" fmla="*/ 567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2127" h="6858000">
                <a:moveTo>
                  <a:pt x="1023499" y="0"/>
                </a:moveTo>
                <a:lnTo>
                  <a:pt x="9232127" y="0"/>
                </a:lnTo>
                <a:lnTo>
                  <a:pt x="9232127" y="6858000"/>
                </a:lnTo>
                <a:lnTo>
                  <a:pt x="831974" y="6858000"/>
                </a:lnTo>
                <a:lnTo>
                  <a:pt x="822926" y="6842264"/>
                </a:lnTo>
                <a:cubicBezTo>
                  <a:pt x="298109" y="5876165"/>
                  <a:pt x="0" y="4769038"/>
                  <a:pt x="0" y="3592284"/>
                </a:cubicBezTo>
                <a:cubicBezTo>
                  <a:pt x="0" y="2297855"/>
                  <a:pt x="360712" y="1087675"/>
                  <a:pt x="987101" y="56777"/>
                </a:cubicBezTo>
                <a:close/>
              </a:path>
            </a:pathLst>
          </a:custGeom>
          <a:solidFill>
            <a:schemeClr val="bg1"/>
          </a:solidFill>
          <a:effectLst>
            <a:glow rad="344817">
              <a:schemeClr val="tx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9">
            <a:extLst>
              <a:ext uri="{FF2B5EF4-FFF2-40B4-BE49-F238E27FC236}">
                <a16:creationId xmlns:a16="http://schemas.microsoft.com/office/drawing/2014/main" id="{843EA1E7-3FA0-5368-F14E-D63874E31C5F}"/>
              </a:ext>
            </a:extLst>
          </p:cNvPr>
          <p:cNvSpPr>
            <a:spLocks noGrp="1"/>
          </p:cNvSpPr>
          <p:nvPr>
            <p:ph type="ftr" sz="quarter" idx="3"/>
          </p:nvPr>
        </p:nvSpPr>
        <p:spPr>
          <a:xfrm>
            <a:off x="4038600" y="6513512"/>
            <a:ext cx="4114800" cy="365125"/>
          </a:xfrm>
          <a:prstGeom prst="rect">
            <a:avLst/>
          </a:prstGeom>
        </p:spPr>
        <p:txBody>
          <a:bodyPr vert="horz" lIns="91440" tIns="45720" rIns="91440" bIns="45720" rtlCol="0" anchor="ctr"/>
          <a:lstStyle>
            <a:lvl1pPr algn="ctr">
              <a:defRPr sz="1000" b="0">
                <a:solidFill>
                  <a:schemeClr val="tx1">
                    <a:tint val="75000"/>
                  </a:schemeClr>
                </a:solidFill>
              </a:defRPr>
            </a:lvl1pPr>
          </a:lstStyle>
          <a:p>
            <a:r>
              <a:rPr lang="en-US" dirty="0"/>
              <a:t>Confidential. For Internal Use Only. </a:t>
            </a:r>
          </a:p>
        </p:txBody>
      </p:sp>
      <p:sp>
        <p:nvSpPr>
          <p:cNvPr id="10" name="Title 9">
            <a:extLst>
              <a:ext uri="{FF2B5EF4-FFF2-40B4-BE49-F238E27FC236}">
                <a16:creationId xmlns:a16="http://schemas.microsoft.com/office/drawing/2014/main" id="{6CEE3F49-0E3B-7237-8F0C-DA33F7B46449}"/>
              </a:ext>
            </a:extLst>
          </p:cNvPr>
          <p:cNvSpPr>
            <a:spLocks noGrp="1"/>
          </p:cNvSpPr>
          <p:nvPr>
            <p:ph type="title"/>
          </p:nvPr>
        </p:nvSpPr>
        <p:spPr>
          <a:xfrm>
            <a:off x="509483" y="573024"/>
            <a:ext cx="3690996" cy="1179444"/>
          </a:xfrm>
        </p:spPr>
        <p:txBody>
          <a:bodyPr/>
          <a:lstStyle>
            <a:lvl1pPr>
              <a:defRPr>
                <a:solidFill>
                  <a:schemeClr val="bg1"/>
                </a:solidFill>
              </a:defRPr>
            </a:lvl1pPr>
          </a:lstStyle>
          <a:p>
            <a:r>
              <a:rPr lang="en-US" dirty="0"/>
              <a:t>Click to edit Master title style</a:t>
            </a:r>
          </a:p>
        </p:txBody>
      </p:sp>
      <p:sp>
        <p:nvSpPr>
          <p:cNvPr id="21" name="Content Placeholder 20">
            <a:extLst>
              <a:ext uri="{FF2B5EF4-FFF2-40B4-BE49-F238E27FC236}">
                <a16:creationId xmlns:a16="http://schemas.microsoft.com/office/drawing/2014/main" id="{7D386DF4-C40B-174C-1889-203334A3E2B6}"/>
              </a:ext>
            </a:extLst>
          </p:cNvPr>
          <p:cNvSpPr>
            <a:spLocks noGrp="1"/>
          </p:cNvSpPr>
          <p:nvPr>
            <p:ph sz="quarter" idx="10"/>
          </p:nvPr>
        </p:nvSpPr>
        <p:spPr>
          <a:xfrm>
            <a:off x="4980655" y="1386681"/>
            <a:ext cx="6443249" cy="4084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2762C55C-71BA-4B3A-89AE-4E7C8FDA4170}"/>
              </a:ext>
            </a:extLst>
          </p:cNvPr>
          <p:cNvSpPr>
            <a:spLocks noGrp="1"/>
          </p:cNvSpPr>
          <p:nvPr>
            <p:ph type="body" sz="quarter" idx="11"/>
          </p:nvPr>
        </p:nvSpPr>
        <p:spPr>
          <a:xfrm>
            <a:off x="589385" y="2116138"/>
            <a:ext cx="2789237" cy="14319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9765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24952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874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5779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818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4306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9450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407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936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2285381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756D9-65C6-DC7C-AF18-BC6A09A0FFA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788426" y="3145283"/>
            <a:ext cx="5403574" cy="3712718"/>
          </a:xfrm>
          <a:prstGeom prst="rect">
            <a:avLst/>
          </a:prstGeom>
        </p:spPr>
      </p:pic>
      <p:sp>
        <p:nvSpPr>
          <p:cNvPr id="2" name="Title 1">
            <a:extLst>
              <a:ext uri="{FF2B5EF4-FFF2-40B4-BE49-F238E27FC236}">
                <a16:creationId xmlns:a16="http://schemas.microsoft.com/office/drawing/2014/main" id="{99A14E71-60C3-00E9-E2BE-F758D11FB38B}"/>
              </a:ext>
            </a:extLst>
          </p:cNvPr>
          <p:cNvSpPr>
            <a:spLocks noGrp="1"/>
          </p:cNvSpPr>
          <p:nvPr>
            <p:ph type="title"/>
          </p:nvPr>
        </p:nvSpPr>
        <p:spPr>
          <a:xfrm>
            <a:off x="609600" y="1709738"/>
            <a:ext cx="11003279" cy="2852737"/>
          </a:xfrm>
        </p:spPr>
        <p:txBody>
          <a:bodyPr>
            <a:normAutofit/>
          </a:bodyPr>
          <a:lstStyle/>
          <a:p>
            <a:r>
              <a:rPr lang="en-US" sz="4400" dirty="0"/>
              <a:t>Real World Data and Quality of Evidence in Reversing Anticoagulation: </a:t>
            </a:r>
            <a:br>
              <a:rPr lang="en-US" sz="4400" dirty="0"/>
            </a:br>
            <a:r>
              <a:rPr lang="en-US" sz="4400" dirty="0"/>
              <a:t>We Believe!</a:t>
            </a:r>
            <a:br>
              <a:rPr lang="en-US" sz="4400" dirty="0"/>
            </a:br>
            <a:endParaRPr lang="en-US" sz="4400" dirty="0"/>
          </a:p>
        </p:txBody>
      </p:sp>
      <p:sp>
        <p:nvSpPr>
          <p:cNvPr id="3" name="Subtitle 2">
            <a:extLst>
              <a:ext uri="{FF2B5EF4-FFF2-40B4-BE49-F238E27FC236}">
                <a16:creationId xmlns:a16="http://schemas.microsoft.com/office/drawing/2014/main" id="{5520E95A-C006-D779-20C6-B5FD9ECEC2F4}"/>
              </a:ext>
            </a:extLst>
          </p:cNvPr>
          <p:cNvSpPr>
            <a:spLocks noGrp="1"/>
          </p:cNvSpPr>
          <p:nvPr>
            <p:ph type="body" idx="1"/>
          </p:nvPr>
        </p:nvSpPr>
        <p:spPr/>
        <p:txBody>
          <a:bodyPr>
            <a:normAutofit/>
          </a:bodyPr>
          <a:lstStyle/>
          <a:p>
            <a:r>
              <a:rPr lang="en-US" sz="1600" b="1" dirty="0">
                <a:solidFill>
                  <a:schemeClr val="accent4"/>
                </a:solidFill>
              </a:rPr>
              <a:t>Paul P. Dobesh, Pharm. D. FAHA, FACC, FCCP, BCPS, BCCP</a:t>
            </a:r>
            <a:br>
              <a:rPr lang="en-US" sz="1600" dirty="0"/>
            </a:br>
            <a:r>
              <a:rPr lang="en-US" sz="1600" dirty="0"/>
              <a:t>Professor of Pharmacy Practice and Science</a:t>
            </a:r>
            <a:br>
              <a:rPr lang="en-US" sz="1600" dirty="0"/>
            </a:br>
            <a:r>
              <a:rPr lang="en-US" sz="1600" dirty="0"/>
              <a:t>College of Pharmacy, University of Nebraska Medical Center</a:t>
            </a:r>
            <a:br>
              <a:rPr lang="en-US" sz="1600" dirty="0"/>
            </a:br>
            <a:r>
              <a:rPr lang="en-US" sz="1600" dirty="0"/>
              <a:t>Omaha, NE</a:t>
            </a:r>
          </a:p>
        </p:txBody>
      </p:sp>
    </p:spTree>
    <p:extLst>
      <p:ext uri="{BB962C8B-B14F-4D97-AF65-F5344CB8AC3E}">
        <p14:creationId xmlns:p14="http://schemas.microsoft.com/office/powerpoint/2010/main" val="78783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D2A205-EA9E-4F22-B632-AAF729DB5921}"/>
              </a:ext>
            </a:extLst>
          </p:cNvPr>
          <p:cNvSpPr>
            <a:spLocks noGrp="1"/>
          </p:cNvSpPr>
          <p:nvPr>
            <p:ph type="body" idx="1"/>
          </p:nvPr>
        </p:nvSpPr>
        <p:spPr>
          <a:xfrm>
            <a:off x="609601" y="1686564"/>
            <a:ext cx="5157787" cy="651538"/>
          </a:xfrm>
        </p:spPr>
        <p:txBody>
          <a:bodyPr/>
          <a:lstStyle/>
          <a:p>
            <a:r>
              <a:rPr lang="en-US" dirty="0"/>
              <a:t>Primary Infusion</a:t>
            </a:r>
          </a:p>
          <a:p>
            <a:endParaRPr lang="en-US" dirty="0"/>
          </a:p>
        </p:txBody>
      </p:sp>
      <p:sp>
        <p:nvSpPr>
          <p:cNvPr id="9" name="Content Placeholder 8">
            <a:extLst>
              <a:ext uri="{FF2B5EF4-FFF2-40B4-BE49-F238E27FC236}">
                <a16:creationId xmlns:a16="http://schemas.microsoft.com/office/drawing/2014/main" id="{41E69DA0-10E3-D0A8-89CA-5928EF673DA2}"/>
              </a:ext>
            </a:extLst>
          </p:cNvPr>
          <p:cNvSpPr>
            <a:spLocks noGrp="1"/>
          </p:cNvSpPr>
          <p:nvPr>
            <p:ph sz="half" idx="2"/>
          </p:nvPr>
        </p:nvSpPr>
        <p:spPr>
          <a:xfrm>
            <a:off x="609602" y="2032128"/>
            <a:ext cx="3143650" cy="4262830"/>
          </a:xfrm>
        </p:spPr>
        <p:txBody>
          <a:bodyPr>
            <a:normAutofit/>
          </a:bodyPr>
          <a:lstStyle/>
          <a:p>
            <a:r>
              <a:rPr lang="en-US" sz="2000" dirty="0"/>
              <a:t>Generally used for continuous IV Fluids or medication infusions at a set rate</a:t>
            </a:r>
          </a:p>
          <a:p>
            <a:r>
              <a:rPr lang="en-US" sz="2000" dirty="0"/>
              <a:t>Larger volume infusions</a:t>
            </a:r>
          </a:p>
          <a:p>
            <a:r>
              <a:rPr lang="en-US" sz="2000" dirty="0"/>
              <a:t>Length of tubing determines amount of drug sequestered</a:t>
            </a:r>
          </a:p>
          <a:p>
            <a:pPr lvl="1"/>
            <a:r>
              <a:rPr lang="en-US" sz="1800" dirty="0"/>
              <a:t>At BWH ~ 18 mL of tubing</a:t>
            </a:r>
          </a:p>
          <a:p>
            <a:endParaRPr lang="en-US" sz="2000" dirty="0"/>
          </a:p>
        </p:txBody>
      </p:sp>
      <p:sp>
        <p:nvSpPr>
          <p:cNvPr id="4" name="Text Placeholder 3">
            <a:extLst>
              <a:ext uri="{FF2B5EF4-FFF2-40B4-BE49-F238E27FC236}">
                <a16:creationId xmlns:a16="http://schemas.microsoft.com/office/drawing/2014/main" id="{3F19992A-EFDC-44CF-B08B-D458E043EF12}"/>
              </a:ext>
            </a:extLst>
          </p:cNvPr>
          <p:cNvSpPr>
            <a:spLocks noGrp="1"/>
          </p:cNvSpPr>
          <p:nvPr>
            <p:ph type="body" sz="quarter" idx="3"/>
          </p:nvPr>
        </p:nvSpPr>
        <p:spPr>
          <a:xfrm>
            <a:off x="7120127" y="1686564"/>
            <a:ext cx="5183188" cy="651538"/>
          </a:xfrm>
        </p:spPr>
        <p:txBody>
          <a:bodyPr/>
          <a:lstStyle/>
          <a:p>
            <a:r>
              <a:rPr lang="en-US" dirty="0"/>
              <a:t>Secondary Infusion</a:t>
            </a:r>
          </a:p>
          <a:p>
            <a:endParaRPr lang="en-US" dirty="0"/>
          </a:p>
        </p:txBody>
      </p:sp>
      <p:sp>
        <p:nvSpPr>
          <p:cNvPr id="11" name="Content Placeholder 10">
            <a:extLst>
              <a:ext uri="{FF2B5EF4-FFF2-40B4-BE49-F238E27FC236}">
                <a16:creationId xmlns:a16="http://schemas.microsoft.com/office/drawing/2014/main" id="{AA52833E-1C42-C542-EAFB-13CBB47011DB}"/>
              </a:ext>
            </a:extLst>
          </p:cNvPr>
          <p:cNvSpPr>
            <a:spLocks noGrp="1"/>
          </p:cNvSpPr>
          <p:nvPr>
            <p:ph sz="quarter" idx="4"/>
          </p:nvPr>
        </p:nvSpPr>
        <p:spPr>
          <a:xfrm>
            <a:off x="7120127" y="2032128"/>
            <a:ext cx="4553714" cy="4262830"/>
          </a:xfrm>
        </p:spPr>
        <p:txBody>
          <a:bodyPr>
            <a:normAutofit lnSpcReduction="10000"/>
          </a:bodyPr>
          <a:lstStyle/>
          <a:p>
            <a:r>
              <a:rPr lang="en-US" sz="2000" dirty="0"/>
              <a:t>Generally used for intermittent medications with a discrete volume/dose</a:t>
            </a:r>
          </a:p>
          <a:p>
            <a:r>
              <a:rPr lang="en-US" sz="2000" dirty="0"/>
              <a:t>Administered via a secondary line connected to the primary tubing</a:t>
            </a:r>
          </a:p>
          <a:p>
            <a:r>
              <a:rPr lang="en-US" sz="2000" dirty="0"/>
              <a:t>If infused through the primary line only, then the line cannot be flushed and part of the dose stays in the tubing</a:t>
            </a:r>
          </a:p>
          <a:p>
            <a:r>
              <a:rPr lang="en-US" sz="2000" dirty="0"/>
              <a:t>Once secondary bag empty, automatically switches over to the primary bag and “flushes” the remaining drug from the tubing</a:t>
            </a:r>
          </a:p>
          <a:p>
            <a:endParaRPr lang="en-US" sz="2000" dirty="0"/>
          </a:p>
        </p:txBody>
      </p:sp>
      <p:sp>
        <p:nvSpPr>
          <p:cNvPr id="3" name="Title 2">
            <a:extLst>
              <a:ext uri="{FF2B5EF4-FFF2-40B4-BE49-F238E27FC236}">
                <a16:creationId xmlns:a16="http://schemas.microsoft.com/office/drawing/2014/main" id="{A336D176-4EF3-C083-7BC1-7ADFE487FDB1}"/>
              </a:ext>
            </a:extLst>
          </p:cNvPr>
          <p:cNvSpPr>
            <a:spLocks noGrp="1"/>
          </p:cNvSpPr>
          <p:nvPr>
            <p:ph type="title"/>
          </p:nvPr>
        </p:nvSpPr>
        <p:spPr/>
        <p:txBody>
          <a:bodyPr/>
          <a:lstStyle/>
          <a:p>
            <a:r>
              <a:rPr lang="en-US" dirty="0"/>
              <a:t>Primary Versus Secondary Lines</a:t>
            </a:r>
          </a:p>
        </p:txBody>
      </p:sp>
      <p:pic>
        <p:nvPicPr>
          <p:cNvPr id="8" name="Picture 7">
            <a:extLst>
              <a:ext uri="{FF2B5EF4-FFF2-40B4-BE49-F238E27FC236}">
                <a16:creationId xmlns:a16="http://schemas.microsoft.com/office/drawing/2014/main" id="{92372BF9-05C3-4C06-8319-37AFD7628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8605" y="1577161"/>
            <a:ext cx="2316169" cy="4499294"/>
          </a:xfrm>
          <a:prstGeom prst="rect">
            <a:avLst/>
          </a:prstGeom>
        </p:spPr>
      </p:pic>
      <p:sp>
        <p:nvSpPr>
          <p:cNvPr id="10" name="TextBox 9">
            <a:extLst>
              <a:ext uri="{FF2B5EF4-FFF2-40B4-BE49-F238E27FC236}">
                <a16:creationId xmlns:a16="http://schemas.microsoft.com/office/drawing/2014/main" id="{0F4FEE26-1B5F-9521-4A74-1E3CA3488D95}"/>
              </a:ext>
            </a:extLst>
          </p:cNvPr>
          <p:cNvSpPr txBox="1"/>
          <p:nvPr/>
        </p:nvSpPr>
        <p:spPr>
          <a:xfrm>
            <a:off x="140494" y="6294958"/>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BWH, Brigham and Women’s Hospital; IV, intravenous.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IvyLeagueNurse</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Accessed Mar 2023. </a:t>
            </a: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www.ivyleaguenurse.com</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35155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BCCC4D4B-25EF-DF0F-9EDB-BB41C29ED8AA}"/>
              </a:ext>
            </a:extLst>
          </p:cNvPr>
          <p:cNvSpPr/>
          <p:nvPr/>
        </p:nvSpPr>
        <p:spPr>
          <a:xfrm>
            <a:off x="11074377" y="787488"/>
            <a:ext cx="979973" cy="3538082"/>
          </a:xfrm>
          <a:prstGeom prst="homePlate">
            <a:avLst>
              <a:gd name="adj" fmla="val 1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A65F6FCD-902D-99C1-3D42-5479B169762B}"/>
              </a:ext>
            </a:extLst>
          </p:cNvPr>
          <p:cNvSpPr>
            <a:spLocks noGrp="1"/>
          </p:cNvSpPr>
          <p:nvPr>
            <p:ph type="title"/>
          </p:nvPr>
        </p:nvSpPr>
        <p:spPr/>
        <p:txBody>
          <a:bodyPr/>
          <a:lstStyle/>
          <a:p>
            <a:r>
              <a:rPr lang="en-US" sz="3200" b="1" dirty="0">
                <a:effectLst/>
              </a:rPr>
              <a:t> </a:t>
            </a:r>
            <a:r>
              <a:rPr lang="en-US" sz="3200" b="1" dirty="0"/>
              <a:t>Time Frame for Establishing Hemostasis </a:t>
            </a:r>
            <a:endParaRPr lang="en-US" dirty="0"/>
          </a:p>
        </p:txBody>
      </p:sp>
      <p:graphicFrame>
        <p:nvGraphicFramePr>
          <p:cNvPr id="9" name="Table 9">
            <a:extLst>
              <a:ext uri="{FF2B5EF4-FFF2-40B4-BE49-F238E27FC236}">
                <a16:creationId xmlns:a16="http://schemas.microsoft.com/office/drawing/2014/main" id="{E738CE5A-02D1-4FB0-1A53-E67251FD9496}"/>
              </a:ext>
            </a:extLst>
          </p:cNvPr>
          <p:cNvGraphicFramePr>
            <a:graphicFrameLocks noGrp="1"/>
          </p:cNvGraphicFramePr>
          <p:nvPr>
            <p:ph idx="1"/>
          </p:nvPr>
        </p:nvGraphicFramePr>
        <p:xfrm>
          <a:off x="330177" y="1129270"/>
          <a:ext cx="10744200" cy="2688590"/>
        </p:xfrm>
        <a:graphic>
          <a:graphicData uri="http://schemas.openxmlformats.org/drawingml/2006/table">
            <a:tbl>
              <a:tblPr firstRow="1" bandRow="1">
                <a:tableStyleId>{5C22544A-7EE6-4342-B048-85BDC9FD1C3A}</a:tableStyleId>
              </a:tblPr>
              <a:tblGrid>
                <a:gridCol w="3709559">
                  <a:extLst>
                    <a:ext uri="{9D8B030D-6E8A-4147-A177-3AD203B41FA5}">
                      <a16:colId xmlns:a16="http://schemas.microsoft.com/office/drawing/2014/main" val="648440977"/>
                    </a:ext>
                  </a:extLst>
                </a:gridCol>
                <a:gridCol w="5104263">
                  <a:extLst>
                    <a:ext uri="{9D8B030D-6E8A-4147-A177-3AD203B41FA5}">
                      <a16:colId xmlns:a16="http://schemas.microsoft.com/office/drawing/2014/main" val="2574584393"/>
                    </a:ext>
                  </a:extLst>
                </a:gridCol>
                <a:gridCol w="1930378">
                  <a:extLst>
                    <a:ext uri="{9D8B030D-6E8A-4147-A177-3AD203B41FA5}">
                      <a16:colId xmlns:a16="http://schemas.microsoft.com/office/drawing/2014/main" val="569161765"/>
                    </a:ext>
                  </a:extLst>
                </a:gridCol>
              </a:tblGrid>
              <a:tr h="31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Minutes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Hours</a:t>
                      </a:r>
                    </a:p>
                  </a:txBody>
                  <a:tcPr anchor="ctr"/>
                </a:tc>
                <a:tc>
                  <a:txBody>
                    <a:bodyPr/>
                    <a:lstStyle/>
                    <a:p>
                      <a:pPr algn="ctr"/>
                      <a:r>
                        <a:rPr lang="en-US" sz="1600" dirty="0"/>
                        <a:t>Days</a:t>
                      </a:r>
                    </a:p>
                  </a:txBody>
                  <a:tcPr anchor="ctr"/>
                </a:tc>
                <a:extLst>
                  <a:ext uri="{0D108BD9-81ED-4DB2-BD59-A6C34878D82A}">
                    <a16:rowId xmlns:a16="http://schemas.microsoft.com/office/drawing/2014/main" val="3312706313"/>
                  </a:ext>
                </a:extLst>
              </a:tr>
              <a:tr h="3842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effectLst/>
                          <a:latin typeface="Arial" panose="020B0604020202020204" pitchFamily="34" charset="0"/>
                          <a:cs typeface="Arial" panose="020B0604020202020204" pitchFamily="34" charset="0"/>
                        </a:rPr>
                        <a:t>Trauma, ICH patients on anticoagulation (AC)</a:t>
                      </a:r>
                      <a:endParaRPr lang="en-US" sz="16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Bleeding with Hemodynamic Changes</a:t>
                      </a:r>
                      <a:endParaRPr lang="en-US" sz="16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Bleeding</a:t>
                      </a:r>
                      <a:endParaRPr lang="en-US" sz="16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1704677467"/>
                  </a:ext>
                </a:extLst>
              </a:tr>
              <a:tr h="1254027">
                <a:tc>
                  <a:txBody>
                    <a:bodyPr/>
                    <a:lstStyle/>
                    <a:p>
                      <a:pPr marL="171450" marR="0" indent="-171450">
                        <a:lnSpc>
                          <a:spcPct val="107000"/>
                        </a:lnSpc>
                        <a:spcBef>
                          <a:spcPts val="0"/>
                        </a:spcBef>
                        <a:spcAft>
                          <a:spcPts val="0"/>
                        </a:spcAft>
                        <a:buFont typeface="Arial" panose="020B0604020202020204" pitchFamily="34" charset="0"/>
                        <a:buChar char="•"/>
                      </a:pPr>
                      <a:r>
                        <a:rPr lang="en-US" sz="1400" b="0" dirty="0">
                          <a:solidFill>
                            <a:schemeClr val="tx1"/>
                          </a:solidFill>
                          <a:effectLst/>
                          <a:latin typeface="Arial" panose="020B0604020202020204" pitchFamily="34" charset="0"/>
                          <a:cs typeface="Arial" panose="020B0604020202020204" pitchFamily="34" charset="0"/>
                        </a:rPr>
                        <a:t>Hold anticoagulant &amp; </a:t>
                      </a:r>
                      <a:r>
                        <a:rPr lang="en-US" sz="1400" b="1" dirty="0">
                          <a:solidFill>
                            <a:schemeClr val="tx1"/>
                          </a:solidFill>
                          <a:effectLst/>
                          <a:latin typeface="Arial" panose="020B0604020202020204" pitchFamily="34" charset="0"/>
                          <a:cs typeface="Arial" panose="020B0604020202020204" pitchFamily="34" charset="0"/>
                        </a:rPr>
                        <a:t>give a reversal agent </a:t>
                      </a:r>
                    </a:p>
                    <a:p>
                      <a:pPr marL="171450" marR="0" indent="-171450">
                        <a:lnSpc>
                          <a:spcPct val="107000"/>
                        </a:lnSpc>
                        <a:spcBef>
                          <a:spcPts val="0"/>
                        </a:spcBef>
                        <a:spcAft>
                          <a:spcPts val="0"/>
                        </a:spcAft>
                        <a:buFont typeface="Arial" panose="020B0604020202020204" pitchFamily="34" charset="0"/>
                        <a:buChar char="•"/>
                      </a:pPr>
                      <a:r>
                        <a:rPr lang="en-US" sz="1400" b="0" dirty="0">
                          <a:solidFill>
                            <a:schemeClr val="tx1"/>
                          </a:solidFill>
                          <a:effectLst/>
                          <a:latin typeface="Arial" panose="020B0604020202020204" pitchFamily="34" charset="0"/>
                          <a:cs typeface="Arial" panose="020B0604020202020204" pitchFamily="34" charset="0"/>
                        </a:rPr>
                        <a:t>Send laboratory analysis for baseline values and if necessary to modify therapy </a:t>
                      </a:r>
                    </a:p>
                    <a:p>
                      <a:pPr marL="171450" marR="0" indent="-171450">
                        <a:lnSpc>
                          <a:spcPct val="107000"/>
                        </a:lnSpc>
                        <a:spcBef>
                          <a:spcPts val="0"/>
                        </a:spcBef>
                        <a:spcAft>
                          <a:spcPts val="0"/>
                        </a:spcAft>
                        <a:buFont typeface="Arial" panose="020B0604020202020204" pitchFamily="34" charset="0"/>
                        <a:buChar char="•"/>
                      </a:pPr>
                      <a:r>
                        <a:rPr lang="en-US" sz="1400" b="0" dirty="0">
                          <a:solidFill>
                            <a:schemeClr val="tx1"/>
                          </a:solidFill>
                          <a:effectLst/>
                          <a:latin typeface="Arial" panose="020B0604020202020204" pitchFamily="34" charset="0"/>
                          <a:cs typeface="Arial" panose="020B0604020202020204" pitchFamily="34" charset="0"/>
                        </a:rPr>
                        <a:t>Initiate prior to lab being drawn or resulted </a:t>
                      </a:r>
                      <a:r>
                        <a:rPr lang="en-US"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marL="171450" marR="0" indent="-171450">
                        <a:lnSpc>
                          <a:spcPct val="103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cs typeface="Arial" panose="020B0604020202020204" pitchFamily="34" charset="0"/>
                        </a:rPr>
                        <a:t>Hold anticoagulant &amp; </a:t>
                      </a:r>
                      <a:r>
                        <a:rPr lang="en-US" sz="1400" b="1" dirty="0">
                          <a:solidFill>
                            <a:schemeClr val="tx1"/>
                          </a:solidFill>
                          <a:effectLst/>
                          <a:latin typeface="Arial" panose="020B0604020202020204" pitchFamily="34" charset="0"/>
                          <a:cs typeface="Arial" panose="020B0604020202020204" pitchFamily="34" charset="0"/>
                        </a:rPr>
                        <a:t>consider a reversal agent </a:t>
                      </a:r>
                      <a:r>
                        <a:rPr lang="en-US" sz="1400" dirty="0">
                          <a:solidFill>
                            <a:schemeClr val="tx1"/>
                          </a:solidFill>
                          <a:effectLst/>
                          <a:latin typeface="Arial" panose="020B0604020202020204" pitchFamily="34" charset="0"/>
                          <a:cs typeface="Arial" panose="020B0604020202020204" pitchFamily="34" charset="0"/>
                        </a:rPr>
                        <a:t>if expedited</a:t>
                      </a:r>
                      <a:br>
                        <a:rPr lang="en-US" sz="1400" dirty="0">
                          <a:solidFill>
                            <a:schemeClr val="tx1"/>
                          </a:solidFill>
                          <a:effectLst/>
                          <a:latin typeface="Arial" panose="020B0604020202020204" pitchFamily="34" charset="0"/>
                          <a:cs typeface="Arial" panose="020B0604020202020204" pitchFamily="34" charset="0"/>
                        </a:rPr>
                      </a:br>
                      <a:r>
                        <a:rPr lang="en-US" sz="1400" dirty="0">
                          <a:solidFill>
                            <a:schemeClr val="tx1"/>
                          </a:solidFill>
                          <a:effectLst/>
                          <a:latin typeface="Arial" panose="020B0604020202020204" pitchFamily="34" charset="0"/>
                          <a:cs typeface="Arial" panose="020B0604020202020204" pitchFamily="34" charset="0"/>
                        </a:rPr>
                        <a:t>reversal is necessary </a:t>
                      </a:r>
                    </a:p>
                    <a:p>
                      <a:pPr marL="171450" marR="0" indent="-171450">
                        <a:lnSpc>
                          <a:spcPct val="103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cs typeface="Arial" panose="020B0604020202020204" pitchFamily="34" charset="0"/>
                        </a:rPr>
                        <a:t>Topical hemostatic agents may be used in select situations</a:t>
                      </a:r>
                    </a:p>
                    <a:p>
                      <a:pPr marL="171450" marR="0" indent="-171450">
                        <a:lnSpc>
                          <a:spcPct val="103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cs typeface="Arial" panose="020B0604020202020204" pitchFamily="34" charset="0"/>
                        </a:rPr>
                        <a:t>Supportive care: IV fluids, compression </a:t>
                      </a:r>
                    </a:p>
                    <a:p>
                      <a:pPr marL="171450" marR="0" indent="-171450">
                        <a:lnSpc>
                          <a:spcPct val="103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cs typeface="Arial" panose="020B0604020202020204" pitchFamily="34" charset="0"/>
                        </a:rPr>
                        <a:t>Send laboratory analysis for baseline values and if necessary to modify therapy, initiate prior to lab being drawn or resulted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cs typeface="Arial" panose="020B0604020202020204" pitchFamily="34" charset="0"/>
                        </a:rPr>
                        <a:t>Hold the anticoagulant </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cs typeface="Arial" panose="020B0604020202020204" pitchFamily="34" charset="0"/>
                        </a:rPr>
                        <a:t>Lab tests &amp; reassess bleeding risks</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cs typeface="Arial" panose="020B0604020202020204" pitchFamily="34" charset="0"/>
                        </a:rPr>
                        <a:t>Supportive care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609930"/>
                  </a:ext>
                </a:extLst>
              </a:tr>
            </a:tbl>
          </a:graphicData>
        </a:graphic>
      </p:graphicFrame>
      <p:pic>
        <p:nvPicPr>
          <p:cNvPr id="11" name="Picture 2" descr="See the source image">
            <a:extLst>
              <a:ext uri="{FF2B5EF4-FFF2-40B4-BE49-F238E27FC236}">
                <a16:creationId xmlns:a16="http://schemas.microsoft.com/office/drawing/2014/main" id="{29193851-5806-A4AD-42D2-606117D226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0576" y="4747625"/>
            <a:ext cx="2411193" cy="13562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EA96594-08B3-A3F7-392F-B0F1E469F2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0207" y="4002648"/>
            <a:ext cx="380341" cy="699246"/>
          </a:xfrm>
          <a:prstGeom prst="rect">
            <a:avLst/>
          </a:prstGeom>
        </p:spPr>
      </p:pic>
      <p:pic>
        <p:nvPicPr>
          <p:cNvPr id="13" name="Picture 12">
            <a:extLst>
              <a:ext uri="{FF2B5EF4-FFF2-40B4-BE49-F238E27FC236}">
                <a16:creationId xmlns:a16="http://schemas.microsoft.com/office/drawing/2014/main" id="{6FA495E4-6F14-1231-BBDD-B77C7A5222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6836" y="3998526"/>
            <a:ext cx="380341" cy="699246"/>
          </a:xfrm>
          <a:prstGeom prst="rect">
            <a:avLst/>
          </a:prstGeom>
        </p:spPr>
      </p:pic>
      <p:pic>
        <p:nvPicPr>
          <p:cNvPr id="14" name="Picture 13">
            <a:extLst>
              <a:ext uri="{FF2B5EF4-FFF2-40B4-BE49-F238E27FC236}">
                <a16:creationId xmlns:a16="http://schemas.microsoft.com/office/drawing/2014/main" id="{5D0C6472-7885-D7ED-7B97-27C8ECAC9E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64059" y="3998526"/>
            <a:ext cx="380341" cy="699246"/>
          </a:xfrm>
          <a:prstGeom prst="rect">
            <a:avLst/>
          </a:prstGeom>
        </p:spPr>
      </p:pic>
      <p:pic>
        <p:nvPicPr>
          <p:cNvPr id="15" name="Picture 14">
            <a:extLst>
              <a:ext uri="{FF2B5EF4-FFF2-40B4-BE49-F238E27FC236}">
                <a16:creationId xmlns:a16="http://schemas.microsoft.com/office/drawing/2014/main" id="{97B50CD6-A3D6-0621-BAE1-3B64323AD9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0688" y="3994404"/>
            <a:ext cx="380341" cy="699246"/>
          </a:xfrm>
          <a:prstGeom prst="rect">
            <a:avLst/>
          </a:prstGeom>
        </p:spPr>
      </p:pic>
      <p:pic>
        <p:nvPicPr>
          <p:cNvPr id="16" name="Picture 15">
            <a:extLst>
              <a:ext uri="{FF2B5EF4-FFF2-40B4-BE49-F238E27FC236}">
                <a16:creationId xmlns:a16="http://schemas.microsoft.com/office/drawing/2014/main" id="{0C686952-415E-01A0-F758-7E713F9940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1428" y="4002644"/>
            <a:ext cx="380341" cy="699246"/>
          </a:xfrm>
          <a:prstGeom prst="rect">
            <a:avLst/>
          </a:prstGeom>
        </p:spPr>
      </p:pic>
      <p:pic>
        <p:nvPicPr>
          <p:cNvPr id="19" name="Picture 18">
            <a:extLst>
              <a:ext uri="{FF2B5EF4-FFF2-40B4-BE49-F238E27FC236}">
                <a16:creationId xmlns:a16="http://schemas.microsoft.com/office/drawing/2014/main" id="{D9B285E2-7B8E-79B9-9CE4-9FD015BC4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4476" y="4225952"/>
            <a:ext cx="2855757" cy="1606363"/>
          </a:xfrm>
          <a:prstGeom prst="rect">
            <a:avLst/>
          </a:prstGeom>
        </p:spPr>
      </p:pic>
      <p:pic>
        <p:nvPicPr>
          <p:cNvPr id="20" name="Picture 19">
            <a:extLst>
              <a:ext uri="{FF2B5EF4-FFF2-40B4-BE49-F238E27FC236}">
                <a16:creationId xmlns:a16="http://schemas.microsoft.com/office/drawing/2014/main" id="{F83457B5-26A6-CD12-7920-C0EADDE72E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357204" y="4308906"/>
            <a:ext cx="1606363" cy="1440457"/>
          </a:xfrm>
          <a:prstGeom prst="rect">
            <a:avLst/>
          </a:prstGeom>
        </p:spPr>
      </p:pic>
      <p:sp>
        <p:nvSpPr>
          <p:cNvPr id="23" name="TextBox 22">
            <a:extLst>
              <a:ext uri="{FF2B5EF4-FFF2-40B4-BE49-F238E27FC236}">
                <a16:creationId xmlns:a16="http://schemas.microsoft.com/office/drawing/2014/main" id="{E55425DF-3F14-F967-6121-F7BA1903AC24}"/>
              </a:ext>
            </a:extLst>
          </p:cNvPr>
          <p:cNvSpPr txBox="1"/>
          <p:nvPr/>
        </p:nvSpPr>
        <p:spPr>
          <a:xfrm>
            <a:off x="9262885" y="3941878"/>
            <a:ext cx="181149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Time Verified to Delivery (Minutes)</a:t>
            </a:r>
          </a:p>
        </p:txBody>
      </p:sp>
      <p:grpSp>
        <p:nvGrpSpPr>
          <p:cNvPr id="30" name="Group 29">
            <a:extLst>
              <a:ext uri="{FF2B5EF4-FFF2-40B4-BE49-F238E27FC236}">
                <a16:creationId xmlns:a16="http://schemas.microsoft.com/office/drawing/2014/main" id="{393FD971-E7D1-4D57-1C1F-A6878A67F23C}"/>
              </a:ext>
            </a:extLst>
          </p:cNvPr>
          <p:cNvGrpSpPr/>
          <p:nvPr/>
        </p:nvGrpSpPr>
        <p:grpSpPr>
          <a:xfrm>
            <a:off x="9364819" y="4496370"/>
            <a:ext cx="1661941" cy="1661941"/>
            <a:chOff x="8855600" y="3775063"/>
            <a:chExt cx="2227991" cy="2227991"/>
          </a:xfrm>
        </p:grpSpPr>
        <p:pic>
          <p:nvPicPr>
            <p:cNvPr id="22" name="Picture 21">
              <a:extLst>
                <a:ext uri="{FF2B5EF4-FFF2-40B4-BE49-F238E27FC236}">
                  <a16:creationId xmlns:a16="http://schemas.microsoft.com/office/drawing/2014/main" id="{DE567838-E2BA-A22A-DDFD-E9E41B45FE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5600" y="3775063"/>
              <a:ext cx="2227991" cy="2227991"/>
            </a:xfrm>
            <a:prstGeom prst="rect">
              <a:avLst/>
            </a:prstGeom>
          </p:spPr>
        </p:pic>
        <p:cxnSp>
          <p:nvCxnSpPr>
            <p:cNvPr id="24" name="Straight Arrow Connector 23">
              <a:extLst>
                <a:ext uri="{FF2B5EF4-FFF2-40B4-BE49-F238E27FC236}">
                  <a16:creationId xmlns:a16="http://schemas.microsoft.com/office/drawing/2014/main" id="{861323B2-7954-CFE9-9181-9F21BA4BBDD0}"/>
                </a:ext>
              </a:extLst>
            </p:cNvPr>
            <p:cNvCxnSpPr/>
            <p:nvPr/>
          </p:nvCxnSpPr>
          <p:spPr>
            <a:xfrm>
              <a:off x="9964158" y="4323365"/>
              <a:ext cx="0" cy="596057"/>
            </a:xfrm>
            <a:prstGeom prst="straightConnector1">
              <a:avLst/>
            </a:prstGeom>
            <a:ln w="4762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ECE4B45-C098-F7DC-3B2B-CA01341AF17B}"/>
                </a:ext>
              </a:extLst>
            </p:cNvPr>
            <p:cNvCxnSpPr>
              <a:cxnSpLocks/>
            </p:cNvCxnSpPr>
            <p:nvPr/>
          </p:nvCxnSpPr>
          <p:spPr>
            <a:xfrm flipV="1">
              <a:off x="9838300" y="4944506"/>
              <a:ext cx="116712" cy="754419"/>
            </a:xfrm>
            <a:prstGeom prst="straightConnector1">
              <a:avLst/>
            </a:prstGeom>
            <a:ln w="4762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09D3E2B-3BD3-4602-4971-1CC4D3F0ACE0}"/>
                </a:ext>
              </a:extLst>
            </p:cNvPr>
            <p:cNvSpPr txBox="1"/>
            <p:nvPr/>
          </p:nvSpPr>
          <p:spPr>
            <a:xfrm>
              <a:off x="9905060" y="4687384"/>
              <a:ext cx="939787" cy="5570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Arial" panose="020B0604020202020204"/>
                  <a:ea typeface="+mn-ea"/>
                  <a:cs typeface="+mn-cs"/>
                </a:rPr>
                <a:t>30.9 Minutes</a:t>
              </a:r>
            </a:p>
          </p:txBody>
        </p:sp>
        <p:sp>
          <p:nvSpPr>
            <p:cNvPr id="28" name="Oval 27">
              <a:extLst>
                <a:ext uri="{FF2B5EF4-FFF2-40B4-BE49-F238E27FC236}">
                  <a16:creationId xmlns:a16="http://schemas.microsoft.com/office/drawing/2014/main" id="{2E6710C6-45CC-7C25-D41F-1AACBDCE05A7}"/>
                </a:ext>
              </a:extLst>
            </p:cNvPr>
            <p:cNvSpPr/>
            <p:nvPr/>
          </p:nvSpPr>
          <p:spPr>
            <a:xfrm>
              <a:off x="9910240" y="487208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1" name="TextBox 30">
            <a:extLst>
              <a:ext uri="{FF2B5EF4-FFF2-40B4-BE49-F238E27FC236}">
                <a16:creationId xmlns:a16="http://schemas.microsoft.com/office/drawing/2014/main" id="{5BA04DFB-B62F-FA3F-3987-2E08C09F66CE}"/>
              </a:ext>
            </a:extLst>
          </p:cNvPr>
          <p:cNvSpPr txBox="1"/>
          <p:nvPr/>
        </p:nvSpPr>
        <p:spPr>
          <a:xfrm>
            <a:off x="128072" y="6519995"/>
            <a:ext cx="48073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AC, anticoagulant; ICH, intracerebral hemorrhage. </a:t>
            </a:r>
          </a:p>
        </p:txBody>
      </p:sp>
    </p:spTree>
    <p:extLst>
      <p:ext uri="{BB962C8B-B14F-4D97-AF65-F5344CB8AC3E}">
        <p14:creationId xmlns:p14="http://schemas.microsoft.com/office/powerpoint/2010/main" val="386378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8F64924-A56E-59E7-1C31-068A799FBF6B}"/>
              </a:ext>
            </a:extLst>
          </p:cNvPr>
          <p:cNvSpPr>
            <a:spLocks noGrp="1"/>
          </p:cNvSpPr>
          <p:nvPr>
            <p:ph type="body" idx="1"/>
          </p:nvPr>
        </p:nvSpPr>
        <p:spPr>
          <a:xfrm>
            <a:off x="609601" y="1269891"/>
            <a:ext cx="10292674" cy="651538"/>
          </a:xfrm>
        </p:spPr>
        <p:txBody>
          <a:bodyPr>
            <a:normAutofit/>
          </a:bodyPr>
          <a:lstStyle/>
          <a:p>
            <a:r>
              <a:rPr lang="en-US" dirty="0"/>
              <a:t>Guidelines and stewardship programs should address the following:</a:t>
            </a:r>
          </a:p>
        </p:txBody>
      </p:sp>
      <p:sp>
        <p:nvSpPr>
          <p:cNvPr id="2" name="Content Placeholder 1">
            <a:extLst>
              <a:ext uri="{FF2B5EF4-FFF2-40B4-BE49-F238E27FC236}">
                <a16:creationId xmlns:a16="http://schemas.microsoft.com/office/drawing/2014/main" id="{C1D09B9E-2AD5-4409-B687-71837CE382D6}"/>
              </a:ext>
            </a:extLst>
          </p:cNvPr>
          <p:cNvSpPr>
            <a:spLocks noGrp="1"/>
          </p:cNvSpPr>
          <p:nvPr>
            <p:ph sz="half" idx="2"/>
          </p:nvPr>
        </p:nvSpPr>
        <p:spPr>
          <a:xfrm>
            <a:off x="609601" y="2113808"/>
            <a:ext cx="5157787" cy="3004458"/>
          </a:xfrm>
        </p:spPr>
        <p:txBody>
          <a:bodyPr>
            <a:normAutofit/>
          </a:bodyPr>
          <a:lstStyle/>
          <a:p>
            <a:r>
              <a:rPr lang="en-US" sz="2000" dirty="0"/>
              <a:t>Which patients should receive these reversal agents?</a:t>
            </a:r>
          </a:p>
          <a:p>
            <a:r>
              <a:rPr lang="en-US" sz="2000" dirty="0"/>
              <a:t>Which agents does your institution carry on formulary?</a:t>
            </a:r>
          </a:p>
          <a:p>
            <a:r>
              <a:rPr lang="en-US" sz="2000" dirty="0"/>
              <a:t>Do you limit to life-threatening bleeding? How do you define that?</a:t>
            </a:r>
          </a:p>
          <a:p>
            <a:pPr lvl="1"/>
            <a:r>
              <a:rPr lang="en-US" sz="1800" dirty="0">
                <a:solidFill>
                  <a:schemeClr val="accent3"/>
                </a:solidFill>
              </a:rPr>
              <a:t>Should you treat the abnormal coagulation tests?</a:t>
            </a:r>
          </a:p>
        </p:txBody>
      </p:sp>
      <p:sp>
        <p:nvSpPr>
          <p:cNvPr id="11" name="Content Placeholder 10">
            <a:extLst>
              <a:ext uri="{FF2B5EF4-FFF2-40B4-BE49-F238E27FC236}">
                <a16:creationId xmlns:a16="http://schemas.microsoft.com/office/drawing/2014/main" id="{FA66AEA9-58F0-069D-9BAB-108D9EA77FFD}"/>
              </a:ext>
            </a:extLst>
          </p:cNvPr>
          <p:cNvSpPr>
            <a:spLocks noGrp="1"/>
          </p:cNvSpPr>
          <p:nvPr>
            <p:ph sz="quarter" idx="4"/>
          </p:nvPr>
        </p:nvSpPr>
        <p:spPr>
          <a:xfrm>
            <a:off x="5942013" y="2113808"/>
            <a:ext cx="5640386" cy="3004458"/>
          </a:xfrm>
        </p:spPr>
        <p:txBody>
          <a:bodyPr/>
          <a:lstStyle/>
          <a:p>
            <a:r>
              <a:rPr lang="en-US" sz="2000" dirty="0"/>
              <a:t>What about goals of care/expected outcomes?</a:t>
            </a:r>
          </a:p>
          <a:p>
            <a:r>
              <a:rPr lang="en-US" sz="2000" dirty="0"/>
              <a:t>What about urgent surgery? Elective surgery?</a:t>
            </a:r>
          </a:p>
          <a:p>
            <a:r>
              <a:rPr lang="en-US" sz="2000" dirty="0"/>
              <a:t>When should labs be drawn to assess effect?</a:t>
            </a:r>
          </a:p>
          <a:p>
            <a:r>
              <a:rPr lang="en-US" sz="2000" dirty="0"/>
              <a:t>When should anticoagulation be restarted?</a:t>
            </a:r>
          </a:p>
          <a:p>
            <a:endParaRPr lang="en-US" sz="2000" dirty="0"/>
          </a:p>
        </p:txBody>
      </p:sp>
      <p:sp>
        <p:nvSpPr>
          <p:cNvPr id="3" name="Title 2">
            <a:extLst>
              <a:ext uri="{FF2B5EF4-FFF2-40B4-BE49-F238E27FC236}">
                <a16:creationId xmlns:a16="http://schemas.microsoft.com/office/drawing/2014/main" id="{A6EE5E0A-792C-4264-85A7-D6C70306EE48}"/>
              </a:ext>
            </a:extLst>
          </p:cNvPr>
          <p:cNvSpPr>
            <a:spLocks noGrp="1"/>
          </p:cNvSpPr>
          <p:nvPr>
            <p:ph type="title"/>
          </p:nvPr>
        </p:nvSpPr>
        <p:spPr/>
        <p:txBody>
          <a:bodyPr/>
          <a:lstStyle/>
          <a:p>
            <a:r>
              <a:rPr lang="en-US" dirty="0"/>
              <a:t>Guidelines and Stewardship</a:t>
            </a:r>
          </a:p>
        </p:txBody>
      </p:sp>
      <p:sp>
        <p:nvSpPr>
          <p:cNvPr id="6" name="TextBox 5">
            <a:extLst>
              <a:ext uri="{FF2B5EF4-FFF2-40B4-BE49-F238E27FC236}">
                <a16:creationId xmlns:a16="http://schemas.microsoft.com/office/drawing/2014/main" id="{C97872E6-96A3-49EF-91F2-F2373C5CA0B4}"/>
              </a:ext>
            </a:extLst>
          </p:cNvPr>
          <p:cNvSpPr txBox="1"/>
          <p:nvPr/>
        </p:nvSpPr>
        <p:spPr>
          <a:xfrm>
            <a:off x="1419639" y="5246827"/>
            <a:ext cx="9124122"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a:ea typeface="+mn-ea"/>
                <a:cs typeface="+mn-cs"/>
              </a:rPr>
              <a:t>Multi-disciplinary discussion in conjunction with goals of care</a:t>
            </a:r>
          </a:p>
        </p:txBody>
      </p:sp>
    </p:spTree>
    <p:extLst>
      <p:ext uri="{BB962C8B-B14F-4D97-AF65-F5344CB8AC3E}">
        <p14:creationId xmlns:p14="http://schemas.microsoft.com/office/powerpoint/2010/main" val="175611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22721-DA39-4057-9707-2417992A07BC}"/>
              </a:ext>
            </a:extLst>
          </p:cNvPr>
          <p:cNvSpPr>
            <a:spLocks noGrp="1"/>
          </p:cNvSpPr>
          <p:nvPr>
            <p:ph type="title"/>
          </p:nvPr>
        </p:nvSpPr>
        <p:spPr/>
        <p:txBody>
          <a:bodyPr/>
          <a:lstStyle/>
          <a:p>
            <a:r>
              <a:rPr lang="en-US" dirty="0"/>
              <a:t>Andexanet Alfa Clinical Considerations</a:t>
            </a:r>
          </a:p>
        </p:txBody>
      </p:sp>
      <p:sp>
        <p:nvSpPr>
          <p:cNvPr id="2" name="Content Placeholder 1">
            <a:extLst>
              <a:ext uri="{FF2B5EF4-FFF2-40B4-BE49-F238E27FC236}">
                <a16:creationId xmlns:a16="http://schemas.microsoft.com/office/drawing/2014/main" id="{FAD36338-45F5-41B6-824B-0BB35460ED4E}"/>
              </a:ext>
            </a:extLst>
          </p:cNvPr>
          <p:cNvSpPr>
            <a:spLocks noGrp="1"/>
          </p:cNvSpPr>
          <p:nvPr>
            <p:ph sz="half" idx="1"/>
          </p:nvPr>
        </p:nvSpPr>
        <p:spPr/>
        <p:txBody>
          <a:bodyPr/>
          <a:lstStyle/>
          <a:p>
            <a:r>
              <a:rPr lang="en-US" dirty="0"/>
              <a:t>Outside hospital transfer s/p PCC treatment</a:t>
            </a:r>
          </a:p>
          <a:p>
            <a:pPr lvl="1"/>
            <a:r>
              <a:rPr lang="en-US" dirty="0"/>
              <a:t>Hematoma expansion on CT</a:t>
            </a:r>
          </a:p>
          <a:p>
            <a:pPr lvl="1"/>
            <a:r>
              <a:rPr lang="en-US" dirty="0"/>
              <a:t>Anti-</a:t>
            </a:r>
            <a:r>
              <a:rPr lang="en-US" dirty="0" err="1"/>
              <a:t>Xa</a:t>
            </a:r>
            <a:r>
              <a:rPr lang="en-US" dirty="0"/>
              <a:t> (LMWH/UFH) level remains elevated</a:t>
            </a:r>
          </a:p>
          <a:p>
            <a:r>
              <a:rPr lang="en-US" dirty="0"/>
              <a:t>Elevated standard coagulation tests versus chromogenic drug levels</a:t>
            </a:r>
          </a:p>
          <a:p>
            <a:pPr lvl="1"/>
            <a:r>
              <a:rPr lang="en-US" dirty="0"/>
              <a:t>Anti-</a:t>
            </a:r>
            <a:r>
              <a:rPr lang="en-US" dirty="0" err="1"/>
              <a:t>Xa</a:t>
            </a:r>
            <a:r>
              <a:rPr lang="en-US" dirty="0"/>
              <a:t> (LMWH/UFH) versus drug concentration </a:t>
            </a:r>
          </a:p>
          <a:p>
            <a:pPr lvl="1"/>
            <a:r>
              <a:rPr lang="en-US" dirty="0"/>
              <a:t>Not indicated unless evidence of bleeding/expansion</a:t>
            </a:r>
          </a:p>
        </p:txBody>
      </p:sp>
      <p:sp>
        <p:nvSpPr>
          <p:cNvPr id="5" name="Content Placeholder 4">
            <a:extLst>
              <a:ext uri="{FF2B5EF4-FFF2-40B4-BE49-F238E27FC236}">
                <a16:creationId xmlns:a16="http://schemas.microsoft.com/office/drawing/2014/main" id="{A6D6775C-F8F7-21E8-E004-4F5CEBA3812E}"/>
              </a:ext>
            </a:extLst>
          </p:cNvPr>
          <p:cNvSpPr>
            <a:spLocks noGrp="1"/>
          </p:cNvSpPr>
          <p:nvPr>
            <p:ph sz="half" idx="2"/>
          </p:nvPr>
        </p:nvSpPr>
        <p:spPr/>
        <p:txBody>
          <a:bodyPr/>
          <a:lstStyle/>
          <a:p>
            <a:r>
              <a:rPr lang="en-US" dirty="0"/>
              <a:t>Doses of factor </a:t>
            </a:r>
            <a:r>
              <a:rPr lang="en-US" dirty="0" err="1"/>
              <a:t>Xa</a:t>
            </a:r>
            <a:r>
              <a:rPr lang="en-US" dirty="0"/>
              <a:t> inhibitor greater than 18 hours prior </a:t>
            </a:r>
          </a:p>
          <a:p>
            <a:r>
              <a:rPr lang="en-US" dirty="0"/>
              <a:t>Life threatening bleeding on direct or indirect factor </a:t>
            </a:r>
            <a:r>
              <a:rPr lang="en-US" dirty="0" err="1"/>
              <a:t>Xa</a:t>
            </a:r>
            <a:r>
              <a:rPr lang="en-US" dirty="0"/>
              <a:t> inhibitors other than apixaban or rivaroxaban (</a:t>
            </a:r>
            <a:r>
              <a:rPr lang="en-US" dirty="0" err="1"/>
              <a:t>edoxaban</a:t>
            </a:r>
            <a:r>
              <a:rPr lang="en-US" dirty="0"/>
              <a:t>, betrixaban, LMWH, fondaparinux)</a:t>
            </a:r>
          </a:p>
          <a:p>
            <a:endParaRPr lang="en-US" dirty="0"/>
          </a:p>
        </p:txBody>
      </p:sp>
      <p:sp>
        <p:nvSpPr>
          <p:cNvPr id="4" name="TextBox 3">
            <a:extLst>
              <a:ext uri="{FF2B5EF4-FFF2-40B4-BE49-F238E27FC236}">
                <a16:creationId xmlns:a16="http://schemas.microsoft.com/office/drawing/2014/main" id="{68BF7006-A460-FFB9-7980-DC4CA28671A7}"/>
              </a:ext>
            </a:extLst>
          </p:cNvPr>
          <p:cNvSpPr txBox="1"/>
          <p:nvPr/>
        </p:nvSpPr>
        <p:spPr>
          <a:xfrm>
            <a:off x="159488" y="6496493"/>
            <a:ext cx="50929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CT, computed tomography; s/p, status post. </a:t>
            </a:r>
          </a:p>
        </p:txBody>
      </p:sp>
    </p:spTree>
    <p:extLst>
      <p:ext uri="{BB962C8B-B14F-4D97-AF65-F5344CB8AC3E}">
        <p14:creationId xmlns:p14="http://schemas.microsoft.com/office/powerpoint/2010/main" val="391295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C754942-67C0-4423-9C92-24276DF58DD8}"/>
              </a:ext>
            </a:extLst>
          </p:cNvPr>
          <p:cNvSpPr>
            <a:spLocks noGrp="1"/>
          </p:cNvSpPr>
          <p:nvPr>
            <p:ph type="title"/>
          </p:nvPr>
        </p:nvSpPr>
        <p:spPr/>
        <p:txBody>
          <a:bodyPr anchor="t"/>
          <a:lstStyle/>
          <a:p>
            <a:r>
              <a:rPr lang="en-US" altLang="en-US" dirty="0"/>
              <a:t>Anticoagulant Stewardship: Value-Added Service</a:t>
            </a:r>
          </a:p>
        </p:txBody>
      </p:sp>
      <p:sp>
        <p:nvSpPr>
          <p:cNvPr id="31" name="Content Placeholder 30">
            <a:extLst>
              <a:ext uri="{FF2B5EF4-FFF2-40B4-BE49-F238E27FC236}">
                <a16:creationId xmlns:a16="http://schemas.microsoft.com/office/drawing/2014/main" id="{34BC4D5E-AEB2-FF64-AAA4-4E52DB501544}"/>
              </a:ext>
            </a:extLst>
          </p:cNvPr>
          <p:cNvSpPr>
            <a:spLocks noGrp="1"/>
          </p:cNvSpPr>
          <p:nvPr>
            <p:ph sz="half" idx="2"/>
          </p:nvPr>
        </p:nvSpPr>
        <p:spPr>
          <a:xfrm>
            <a:off x="7484068" y="1380565"/>
            <a:ext cx="4524461" cy="4680672"/>
          </a:xfrm>
        </p:spPr>
        <p:txBody>
          <a:bodyPr>
            <a:normAutofit lnSpcReduction="10000"/>
          </a:bodyPr>
          <a:lstStyle/>
          <a:p>
            <a:r>
              <a:rPr lang="en-US" altLang="en-US" sz="2000" dirty="0"/>
              <a:t>Anticoagulation Reversal Management</a:t>
            </a:r>
          </a:p>
          <a:p>
            <a:pPr lvl="1"/>
            <a:r>
              <a:rPr lang="en-US" altLang="en-US" sz="1800" dirty="0"/>
              <a:t>Andexanet, </a:t>
            </a:r>
            <a:r>
              <a:rPr lang="en-US" altLang="en-US" sz="1800" dirty="0" err="1"/>
              <a:t>Idarucizumab</a:t>
            </a:r>
            <a:endParaRPr lang="en-US" altLang="en-US" sz="1800" dirty="0"/>
          </a:p>
          <a:p>
            <a:r>
              <a:rPr lang="en-US" altLang="en-US" sz="2000" dirty="0"/>
              <a:t>Clotting Factor Management</a:t>
            </a:r>
          </a:p>
          <a:p>
            <a:pPr lvl="1"/>
            <a:r>
              <a:rPr lang="en-US" altLang="en-US" sz="1800" dirty="0"/>
              <a:t>Ensure appropriate use of agents (i.e., </a:t>
            </a:r>
            <a:r>
              <a:rPr lang="en-US" altLang="en-US" sz="1800" dirty="0" err="1"/>
              <a:t>aPCC</a:t>
            </a:r>
            <a:r>
              <a:rPr lang="en-US" altLang="en-US" sz="1800" dirty="0"/>
              <a:t>, PCC, </a:t>
            </a:r>
            <a:r>
              <a:rPr lang="en-US" altLang="en-US" sz="1800" dirty="0" err="1"/>
              <a:t>VIIa</a:t>
            </a:r>
            <a:r>
              <a:rPr lang="en-US" altLang="en-US" sz="1800" dirty="0"/>
              <a:t>, VIII, IX, </a:t>
            </a:r>
            <a:r>
              <a:rPr lang="en-US" altLang="en-US" sz="1800" dirty="0" err="1"/>
              <a:t>etc</a:t>
            </a:r>
            <a:r>
              <a:rPr lang="en-US" altLang="en-US" sz="1800" dirty="0"/>
              <a:t>)</a:t>
            </a:r>
          </a:p>
          <a:p>
            <a:r>
              <a:rPr lang="en-US" altLang="en-US" sz="2000" dirty="0"/>
              <a:t>Anticoagulation Management of Mechanical Circulatory Support Devices</a:t>
            </a:r>
          </a:p>
          <a:p>
            <a:pPr lvl="1"/>
            <a:r>
              <a:rPr lang="en-US" altLang="en-US" sz="1800" dirty="0"/>
              <a:t>ECMO, TAH, VAD</a:t>
            </a:r>
          </a:p>
          <a:p>
            <a:r>
              <a:rPr lang="en-US" altLang="en-US" sz="2000" dirty="0"/>
              <a:t>Direct Thrombin Inhibitor Management</a:t>
            </a:r>
          </a:p>
          <a:p>
            <a:pPr lvl="1"/>
            <a:r>
              <a:rPr lang="en-US" altLang="en-US" sz="1800" dirty="0"/>
              <a:t>Updated Heparin-Induced Thrombocytopenia Guidelines</a:t>
            </a:r>
          </a:p>
          <a:p>
            <a:endParaRPr lang="en-US" altLang="en-US" sz="2000" dirty="0"/>
          </a:p>
          <a:p>
            <a:endParaRPr lang="en-US" altLang="en-US" sz="2000" dirty="0"/>
          </a:p>
          <a:p>
            <a:endParaRPr lang="en-US" sz="2000" dirty="0"/>
          </a:p>
        </p:txBody>
      </p:sp>
      <p:sp>
        <p:nvSpPr>
          <p:cNvPr id="48151" name="TextBox 8">
            <a:extLst>
              <a:ext uri="{FF2B5EF4-FFF2-40B4-BE49-F238E27FC236}">
                <a16:creationId xmlns:a16="http://schemas.microsoft.com/office/drawing/2014/main" id="{501DC4A3-811A-4BC7-BC84-0EEA145F7C35}"/>
              </a:ext>
            </a:extLst>
          </p:cNvPr>
          <p:cNvSpPr txBox="1">
            <a:spLocks noChangeArrowheads="1"/>
          </p:cNvSpPr>
          <p:nvPr/>
        </p:nvSpPr>
        <p:spPr bwMode="auto">
          <a:xfrm>
            <a:off x="22272" y="6278318"/>
            <a:ext cx="121697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err="1">
                <a:ln>
                  <a:noFill/>
                </a:ln>
                <a:solidFill>
                  <a:srgbClr val="FFFFFF">
                    <a:lumMod val="65000"/>
                  </a:srgbClr>
                </a:solidFill>
                <a:effectLst/>
                <a:uLnTx/>
                <a:uFillTx/>
                <a:latin typeface="Arial" panose="020B0604020202020204"/>
                <a:ea typeface="ＭＳ Ｐゴシック" panose="020B0600070205080204" pitchFamily="34" charset="-128"/>
                <a:cs typeface="+mn-cs"/>
              </a:rPr>
              <a:t>aPCC</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 activated prothrombin complex concentrate; ECMO, extracorporeal membrane oxygenation; PCC, prothrombin complex concentrate; TAH, total artificial heart; VAD, ventricular assist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err="1">
                <a:ln>
                  <a:noFill/>
                </a:ln>
                <a:solidFill>
                  <a:srgbClr val="FFFFFF">
                    <a:lumMod val="65000"/>
                  </a:srgbClr>
                </a:solidFill>
                <a:effectLst/>
                <a:uLnTx/>
                <a:uFillTx/>
                <a:latin typeface="Arial" panose="020B0604020202020204"/>
                <a:ea typeface="ＭＳ Ｐゴシック" panose="020B0600070205080204" pitchFamily="34" charset="-128"/>
                <a:cs typeface="+mn-cs"/>
              </a:rPr>
              <a:t>Amerine</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 LB. </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Am J Health-Syst Pharm. </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2015;72:1579-84; Padron M, et al</a:t>
            </a:r>
            <a:r>
              <a:rPr kumimoji="0" lang="en-US" sz="1050" b="0" i="0" u="none" strike="noStrike" kern="1200" cap="none" spc="0" normalizeH="0" baseline="0" noProof="0" dirty="0">
                <a:ln>
                  <a:noFill/>
                </a:ln>
                <a:solidFill>
                  <a:srgbClr val="FFFFFF">
                    <a:lumMod val="65000"/>
                  </a:srgbClr>
                </a:solidFill>
                <a:effectLst/>
                <a:uLnTx/>
                <a:uFillTx/>
                <a:latin typeface="BlinkMacSystemFont"/>
                <a:ea typeface="ＭＳ Ｐゴシック" panose="020B0600070205080204" pitchFamily="34" charset="-128"/>
                <a:cs typeface="+mn-cs"/>
              </a:rPr>
              <a:t>. </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J Pharm Practice. </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2015; 23:93-8; Ritchie BM. </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J </a:t>
            </a:r>
            <a:r>
              <a:rPr kumimoji="0" lang="en-US" altLang="en-US" sz="1050" b="0" i="1" u="none" strike="noStrike" kern="1200" cap="none" spc="0" normalizeH="0" baseline="0" noProof="0" dirty="0" err="1">
                <a:ln>
                  <a:noFill/>
                </a:ln>
                <a:solidFill>
                  <a:srgbClr val="FFFFFF">
                    <a:lumMod val="65000"/>
                  </a:srgbClr>
                </a:solidFill>
                <a:effectLst/>
                <a:uLnTx/>
                <a:uFillTx/>
                <a:latin typeface="Arial" panose="020B0604020202020204"/>
                <a:ea typeface="ＭＳ Ｐゴシック" panose="020B0600070205080204" pitchFamily="34" charset="-128"/>
                <a:cs typeface="+mn-cs"/>
              </a:rPr>
              <a:t>Thromb</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 Thrombolysis. </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2016.42;616-22; Burnett A. </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J </a:t>
            </a:r>
            <a:r>
              <a:rPr kumimoji="0" lang="en-US" altLang="en-US" sz="1050" b="0" i="1" u="none" strike="noStrike" kern="1200" cap="none" spc="0" normalizeH="0" baseline="0" noProof="0" dirty="0" err="1">
                <a:ln>
                  <a:noFill/>
                </a:ln>
                <a:solidFill>
                  <a:srgbClr val="FFFFFF">
                    <a:lumMod val="65000"/>
                  </a:srgbClr>
                </a:solidFill>
                <a:effectLst/>
                <a:uLnTx/>
                <a:uFillTx/>
                <a:latin typeface="Arial" panose="020B0604020202020204"/>
                <a:ea typeface="ＭＳ Ｐゴシック" panose="020B0600070205080204" pitchFamily="34" charset="-128"/>
                <a:cs typeface="+mn-cs"/>
              </a:rPr>
              <a:t>Thromb</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 Thrombolysis. </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2016:42:471-8; </a:t>
            </a:r>
            <a:r>
              <a:rPr kumimoji="0" lang="en-US" altLang="en-US" sz="1050" b="0" i="0" u="none" strike="noStrike" kern="1200" cap="none" spc="0" normalizeH="0" baseline="0" noProof="0" dirty="0" err="1">
                <a:ln>
                  <a:noFill/>
                </a:ln>
                <a:solidFill>
                  <a:srgbClr val="FFFFFF">
                    <a:lumMod val="65000"/>
                  </a:srgbClr>
                </a:solidFill>
                <a:effectLst/>
                <a:uLnTx/>
                <a:uFillTx/>
                <a:latin typeface="Arial" panose="020B0604020202020204"/>
                <a:ea typeface="ＭＳ Ｐゴシック" panose="020B0600070205080204" pitchFamily="34" charset="-128"/>
                <a:cs typeface="+mn-cs"/>
              </a:rPr>
              <a:t>Wychowski</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 MK. </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J </a:t>
            </a:r>
            <a:r>
              <a:rPr kumimoji="0" lang="en-US" altLang="en-US" sz="1050" b="0" i="1" u="none" strike="noStrike" kern="1200" cap="none" spc="0" normalizeH="0" baseline="0" noProof="0" dirty="0" err="1">
                <a:ln>
                  <a:noFill/>
                </a:ln>
                <a:solidFill>
                  <a:srgbClr val="FFFFFF">
                    <a:lumMod val="65000"/>
                  </a:srgbClr>
                </a:solidFill>
                <a:effectLst/>
                <a:uLnTx/>
                <a:uFillTx/>
                <a:latin typeface="Arial" panose="020B0604020202020204"/>
                <a:ea typeface="ＭＳ Ｐゴシック" panose="020B0600070205080204" pitchFamily="34" charset="-128"/>
                <a:cs typeface="+mn-cs"/>
              </a:rPr>
              <a:t>Thromb</a:t>
            </a:r>
            <a:r>
              <a:rPr kumimoji="0" lang="en-US" altLang="en-US" sz="1050" b="0" i="1"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 Thrombolysis. </a:t>
            </a:r>
            <a:r>
              <a:rPr kumimoji="0" lang="en-US" altLang="en-US" sz="1050" b="0" i="0" u="none" strike="noStrike" kern="1200" cap="none" spc="0" normalizeH="0" baseline="0" noProof="0" dirty="0">
                <a:ln>
                  <a:noFill/>
                </a:ln>
                <a:solidFill>
                  <a:srgbClr val="FFFFFF">
                    <a:lumMod val="65000"/>
                  </a:srgbClr>
                </a:solidFill>
                <a:effectLst/>
                <a:uLnTx/>
                <a:uFillTx/>
                <a:latin typeface="Arial" panose="020B0604020202020204"/>
                <a:ea typeface="ＭＳ Ｐゴシック" panose="020B0600070205080204" pitchFamily="34" charset="-128"/>
                <a:cs typeface="+mn-cs"/>
              </a:rPr>
              <a:t>2017:43:380-6. </a:t>
            </a:r>
          </a:p>
        </p:txBody>
      </p:sp>
      <p:grpSp>
        <p:nvGrpSpPr>
          <p:cNvPr id="2" name="Group 1">
            <a:extLst>
              <a:ext uri="{FF2B5EF4-FFF2-40B4-BE49-F238E27FC236}">
                <a16:creationId xmlns:a16="http://schemas.microsoft.com/office/drawing/2014/main" id="{7D8D311A-B392-CFE2-C38B-1C81C752EE11}"/>
              </a:ext>
            </a:extLst>
          </p:cNvPr>
          <p:cNvGrpSpPr/>
          <p:nvPr/>
        </p:nvGrpSpPr>
        <p:grpSpPr>
          <a:xfrm>
            <a:off x="279210" y="1385082"/>
            <a:ext cx="6757696" cy="4503453"/>
            <a:chOff x="90365" y="801506"/>
            <a:chExt cx="8183015" cy="5453312"/>
          </a:xfrm>
        </p:grpSpPr>
        <p:pic>
          <p:nvPicPr>
            <p:cNvPr id="3" name="Picture 2">
              <a:extLst>
                <a:ext uri="{FF2B5EF4-FFF2-40B4-BE49-F238E27FC236}">
                  <a16:creationId xmlns:a16="http://schemas.microsoft.com/office/drawing/2014/main" id="{38E4C0E9-ED4F-C62E-58BE-0933AF93C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1589" y="2179638"/>
              <a:ext cx="1511791" cy="2015721"/>
            </a:xfrm>
            <a:prstGeom prst="rect">
              <a:avLst/>
            </a:prstGeom>
          </p:spPr>
        </p:pic>
        <p:pic>
          <p:nvPicPr>
            <p:cNvPr id="4" name="Picture 3">
              <a:extLst>
                <a:ext uri="{FF2B5EF4-FFF2-40B4-BE49-F238E27FC236}">
                  <a16:creationId xmlns:a16="http://schemas.microsoft.com/office/drawing/2014/main" id="{C6BEA8E0-D1E6-0B28-CAC4-11CCDE0AE2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288" y="973453"/>
              <a:ext cx="853259" cy="853259"/>
            </a:xfrm>
            <a:prstGeom prst="rect">
              <a:avLst/>
            </a:prstGeom>
          </p:spPr>
        </p:pic>
        <p:pic>
          <p:nvPicPr>
            <p:cNvPr id="5" name="Picture 4">
              <a:extLst>
                <a:ext uri="{FF2B5EF4-FFF2-40B4-BE49-F238E27FC236}">
                  <a16:creationId xmlns:a16="http://schemas.microsoft.com/office/drawing/2014/main" id="{EE96AA08-8A11-7527-80CB-367D0A46AC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365" y="2104232"/>
              <a:ext cx="1447801" cy="1926397"/>
            </a:xfrm>
            <a:prstGeom prst="rect">
              <a:avLst/>
            </a:prstGeom>
          </p:spPr>
        </p:pic>
        <p:sp>
          <p:nvSpPr>
            <p:cNvPr id="14" name="TextBox 13">
              <a:extLst>
                <a:ext uri="{FF2B5EF4-FFF2-40B4-BE49-F238E27FC236}">
                  <a16:creationId xmlns:a16="http://schemas.microsoft.com/office/drawing/2014/main" id="{E13C91E8-2D0D-AF49-969F-0FB1E9792CD7}"/>
                </a:ext>
              </a:extLst>
            </p:cNvPr>
            <p:cNvSpPr txBox="1"/>
            <p:nvPr/>
          </p:nvSpPr>
          <p:spPr>
            <a:xfrm>
              <a:off x="1536725" y="2839246"/>
              <a:ext cx="1447800" cy="372693"/>
            </a:xfrm>
            <a:prstGeom prst="rect">
              <a:avLst/>
            </a:prstGeom>
            <a:solidFill>
              <a:schemeClr val="bg1"/>
            </a:solidFill>
            <a:ln w="57150">
              <a:solidFill>
                <a:srgbClr val="0067B1"/>
              </a:solidFill>
            </a:ln>
            <a:scene3d>
              <a:camera prst="orthographicFront"/>
              <a:lightRig rig="threePt" dir="t"/>
            </a:scene3d>
            <a:sp3d>
              <a:bevelT w="114300" prst="artDeco"/>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rPr>
                <a:t>Pharmacy</a:t>
              </a:r>
            </a:p>
          </p:txBody>
        </p:sp>
        <p:sp>
          <p:nvSpPr>
            <p:cNvPr id="15" name="TextBox 14">
              <a:extLst>
                <a:ext uri="{FF2B5EF4-FFF2-40B4-BE49-F238E27FC236}">
                  <a16:creationId xmlns:a16="http://schemas.microsoft.com/office/drawing/2014/main" id="{78ADE0B9-171B-5452-E0C0-007DAA38D0D6}"/>
                </a:ext>
              </a:extLst>
            </p:cNvPr>
            <p:cNvSpPr txBox="1"/>
            <p:nvPr/>
          </p:nvSpPr>
          <p:spPr>
            <a:xfrm>
              <a:off x="5675809" y="2710324"/>
              <a:ext cx="1600200" cy="633576"/>
            </a:xfrm>
            <a:prstGeom prst="rect">
              <a:avLst/>
            </a:prstGeom>
            <a:solidFill>
              <a:schemeClr val="bg1"/>
            </a:solidFill>
            <a:ln w="57150">
              <a:solidFill>
                <a:srgbClr val="0067B1"/>
              </a:solidFill>
            </a:ln>
            <a:scene3d>
              <a:camera prst="orthographicFront"/>
              <a:lightRig rig="threePt" dir="t"/>
            </a:scene3d>
            <a:sp3d>
              <a:bevelT w="114300" prst="artDeco"/>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rPr>
                <a:t>Hematology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rPr>
                <a:t>Cardiology</a:t>
              </a:r>
            </a:p>
          </p:txBody>
        </p:sp>
        <p:sp>
          <p:nvSpPr>
            <p:cNvPr id="17" name="TextBox 16">
              <a:extLst>
                <a:ext uri="{FF2B5EF4-FFF2-40B4-BE49-F238E27FC236}">
                  <a16:creationId xmlns:a16="http://schemas.microsoft.com/office/drawing/2014/main" id="{0D8B302F-E0DC-57AE-DEE8-2C9B5AB5C892}"/>
                </a:ext>
              </a:extLst>
            </p:cNvPr>
            <p:cNvSpPr txBox="1"/>
            <p:nvPr/>
          </p:nvSpPr>
          <p:spPr>
            <a:xfrm>
              <a:off x="3444678" y="2557373"/>
              <a:ext cx="1823901" cy="894461"/>
            </a:xfrm>
            <a:prstGeom prst="rect">
              <a:avLst/>
            </a:prstGeom>
            <a:noFill/>
            <a:ln w="57150">
              <a:solidFill>
                <a:srgbClr val="0067B1"/>
              </a:solidFill>
            </a:ln>
            <a:scene3d>
              <a:camera prst="orthographicFront"/>
              <a:lightRig rig="threePt" dir="t"/>
            </a:scene3d>
            <a:sp3d>
              <a:bevelT w="114300" prst="artDeco"/>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2060"/>
                  </a:solidFill>
                  <a:effectLst/>
                  <a:uLnTx/>
                  <a:uFillTx/>
                  <a:latin typeface="Arial" charset="0"/>
                  <a:ea typeface="ＭＳ Ｐゴシック" charset="0"/>
                  <a:cs typeface="ＭＳ Ｐゴシック" charset="0"/>
                </a:rPr>
                <a:t>Hemostatic</a:t>
              </a:r>
              <a:r>
                <a:rPr kumimoji="0" lang="en-US" sz="1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rPr>
                <a:t> and Antithrombotic Stewardship</a:t>
              </a:r>
            </a:p>
          </p:txBody>
        </p:sp>
        <p:sp>
          <p:nvSpPr>
            <p:cNvPr id="20" name="TextBox 19">
              <a:extLst>
                <a:ext uri="{FF2B5EF4-FFF2-40B4-BE49-F238E27FC236}">
                  <a16:creationId xmlns:a16="http://schemas.microsoft.com/office/drawing/2014/main" id="{93826845-721C-6163-94D1-30F62B2F26D6}"/>
                </a:ext>
              </a:extLst>
            </p:cNvPr>
            <p:cNvSpPr txBox="1"/>
            <p:nvPr/>
          </p:nvSpPr>
          <p:spPr>
            <a:xfrm>
              <a:off x="3466374" y="1489137"/>
              <a:ext cx="1905000" cy="633576"/>
            </a:xfrm>
            <a:prstGeom prst="rect">
              <a:avLst/>
            </a:prstGeom>
            <a:noFill/>
            <a:ln w="57150">
              <a:solidFill>
                <a:srgbClr val="0067B1"/>
              </a:solidFill>
            </a:ln>
            <a:scene3d>
              <a:camera prst="orthographicFront"/>
              <a:lightRig rig="threePt" dir="t"/>
            </a:scene3d>
            <a:sp3d>
              <a:bevelT w="114300" prst="artDeco"/>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rPr>
                <a:t>Hospital Administration</a:t>
              </a:r>
            </a:p>
          </p:txBody>
        </p:sp>
        <p:sp>
          <p:nvSpPr>
            <p:cNvPr id="22" name="TextBox 21">
              <a:extLst>
                <a:ext uri="{FF2B5EF4-FFF2-40B4-BE49-F238E27FC236}">
                  <a16:creationId xmlns:a16="http://schemas.microsoft.com/office/drawing/2014/main" id="{59AC6BB2-8C53-264E-73AC-D068F3016241}"/>
                </a:ext>
              </a:extLst>
            </p:cNvPr>
            <p:cNvSpPr txBox="1"/>
            <p:nvPr/>
          </p:nvSpPr>
          <p:spPr>
            <a:xfrm>
              <a:off x="3452158" y="4392748"/>
              <a:ext cx="1853900" cy="894461"/>
            </a:xfrm>
            <a:prstGeom prst="rect">
              <a:avLst/>
            </a:prstGeom>
            <a:noFill/>
            <a:ln w="57150">
              <a:solidFill>
                <a:srgbClr val="0067B1"/>
              </a:solidFill>
            </a:ln>
            <a:scene3d>
              <a:camera prst="orthographicFront"/>
              <a:lightRig rig="threePt" dir="t"/>
            </a:scene3d>
            <a:sp3d>
              <a:bevelT w="114300" prst="artDeco"/>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charset="0"/>
                  <a:ea typeface="ＭＳ Ｐゴシック" charset="0"/>
                  <a:cs typeface="ＭＳ Ｐゴシック" charset="0"/>
                </a:rPr>
                <a:t>Pharmacy and Therapeutics Committee</a:t>
              </a:r>
            </a:p>
          </p:txBody>
        </p:sp>
        <p:sp>
          <p:nvSpPr>
            <p:cNvPr id="23" name="Right Arrow 22">
              <a:extLst>
                <a:ext uri="{FF2B5EF4-FFF2-40B4-BE49-F238E27FC236}">
                  <a16:creationId xmlns:a16="http://schemas.microsoft.com/office/drawing/2014/main" id="{7DACE55E-E681-CDDF-9284-0A501FBC89EA}"/>
                </a:ext>
              </a:extLst>
            </p:cNvPr>
            <p:cNvSpPr/>
            <p:nvPr/>
          </p:nvSpPr>
          <p:spPr>
            <a:xfrm rot="5400000">
              <a:off x="4106069" y="3989874"/>
              <a:ext cx="522288" cy="212725"/>
            </a:xfrm>
            <a:prstGeom prst="rightArrow">
              <a:avLst/>
            </a:prstGeom>
            <a:ln>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ight Arrow 23">
              <a:extLst>
                <a:ext uri="{FF2B5EF4-FFF2-40B4-BE49-F238E27FC236}">
                  <a16:creationId xmlns:a16="http://schemas.microsoft.com/office/drawing/2014/main" id="{F8037670-7F82-51F5-2280-9AB7843703C4}"/>
                </a:ext>
              </a:extLst>
            </p:cNvPr>
            <p:cNvSpPr/>
            <p:nvPr/>
          </p:nvSpPr>
          <p:spPr>
            <a:xfrm rot="5400000">
              <a:off x="4171156" y="2251869"/>
              <a:ext cx="376238" cy="228600"/>
            </a:xfrm>
            <a:prstGeom prst="rightArrow">
              <a:avLst/>
            </a:prstGeom>
            <a:ln>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ight Arrow 24">
              <a:extLst>
                <a:ext uri="{FF2B5EF4-FFF2-40B4-BE49-F238E27FC236}">
                  <a16:creationId xmlns:a16="http://schemas.microsoft.com/office/drawing/2014/main" id="{018F7427-F336-FA21-26ED-D55566AA6F7C}"/>
                </a:ext>
              </a:extLst>
            </p:cNvPr>
            <p:cNvSpPr/>
            <p:nvPr/>
          </p:nvSpPr>
          <p:spPr>
            <a:xfrm rot="10800000">
              <a:off x="5249863" y="2897188"/>
              <a:ext cx="374650" cy="228600"/>
            </a:xfrm>
            <a:prstGeom prst="rightArrow">
              <a:avLst/>
            </a:prstGeom>
            <a:ln>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ight Arrow 27">
              <a:extLst>
                <a:ext uri="{FF2B5EF4-FFF2-40B4-BE49-F238E27FC236}">
                  <a16:creationId xmlns:a16="http://schemas.microsoft.com/office/drawing/2014/main" id="{B9EE5CC2-3774-D8B7-15C3-E022CAB2DFEC}"/>
                </a:ext>
              </a:extLst>
            </p:cNvPr>
            <p:cNvSpPr/>
            <p:nvPr/>
          </p:nvSpPr>
          <p:spPr>
            <a:xfrm>
              <a:off x="3043316" y="2928938"/>
              <a:ext cx="376238" cy="228600"/>
            </a:xfrm>
            <a:prstGeom prst="rightArrow">
              <a:avLst/>
            </a:prstGeom>
            <a:ln>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TextBox 2">
              <a:extLst>
                <a:ext uri="{FF2B5EF4-FFF2-40B4-BE49-F238E27FC236}">
                  <a16:creationId xmlns:a16="http://schemas.microsoft.com/office/drawing/2014/main" id="{0D165C95-760A-DA14-7619-877A58078A80}"/>
                </a:ext>
              </a:extLst>
            </p:cNvPr>
            <p:cNvSpPr txBox="1">
              <a:spLocks noChangeArrowheads="1"/>
            </p:cNvSpPr>
            <p:nvPr/>
          </p:nvSpPr>
          <p:spPr bwMode="auto">
            <a:xfrm>
              <a:off x="5778500" y="1919289"/>
              <a:ext cx="1355520" cy="37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4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rgbClr val="000000"/>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Ø"/>
                <a:defRPr sz="2400">
                  <a:solidFill>
                    <a:srgbClr val="000000"/>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Prescriber</a:t>
              </a:r>
            </a:p>
          </p:txBody>
        </p:sp>
        <p:sp>
          <p:nvSpPr>
            <p:cNvPr id="30" name="Oval 29">
              <a:extLst>
                <a:ext uri="{FF2B5EF4-FFF2-40B4-BE49-F238E27FC236}">
                  <a16:creationId xmlns:a16="http://schemas.microsoft.com/office/drawing/2014/main" id="{9A0740C5-FAA7-6A16-A8AA-69BC5BCD5C7C}"/>
                </a:ext>
              </a:extLst>
            </p:cNvPr>
            <p:cNvSpPr>
              <a:spLocks noChangeArrowheads="1"/>
            </p:cNvSpPr>
            <p:nvPr/>
          </p:nvSpPr>
          <p:spPr bwMode="auto">
            <a:xfrm>
              <a:off x="5537201" y="1787525"/>
              <a:ext cx="1819275" cy="635000"/>
            </a:xfrm>
            <a:prstGeom prst="ellipse">
              <a:avLst/>
            </a:prstGeom>
            <a:noFill/>
            <a:ln w="50800">
              <a:solidFill>
                <a:srgbClr val="0D0D0D"/>
              </a:solidFill>
              <a:round/>
              <a:headEnd/>
              <a:tailEnd/>
            </a:ln>
            <a:effectLst>
              <a:outerShdw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Arc 7">
              <a:extLst>
                <a:ext uri="{FF2B5EF4-FFF2-40B4-BE49-F238E27FC236}">
                  <a16:creationId xmlns:a16="http://schemas.microsoft.com/office/drawing/2014/main" id="{64B45E55-E7FE-1F3A-8B75-685F7BD5877C}"/>
                </a:ext>
              </a:extLst>
            </p:cNvPr>
            <p:cNvSpPr>
              <a:spLocks/>
            </p:cNvSpPr>
            <p:nvPr/>
          </p:nvSpPr>
          <p:spPr bwMode="auto">
            <a:xfrm rot="16200000">
              <a:off x="5226845" y="2135982"/>
              <a:ext cx="638175" cy="760413"/>
            </a:xfrm>
            <a:custGeom>
              <a:avLst/>
              <a:gdLst>
                <a:gd name="T0" fmla="*/ 319087 w 638175"/>
                <a:gd name="T1" fmla="*/ 0 h 760413"/>
                <a:gd name="T2" fmla="*/ 638175 w 638175"/>
                <a:gd name="T3" fmla="*/ 380207 h 760413"/>
                <a:gd name="T4" fmla="*/ 0 60000 65536"/>
                <a:gd name="T5" fmla="*/ 0 60000 65536"/>
              </a:gdLst>
              <a:ahLst/>
              <a:cxnLst>
                <a:cxn ang="T4">
                  <a:pos x="T0" y="T1"/>
                </a:cxn>
                <a:cxn ang="T5">
                  <a:pos x="T2" y="T3"/>
                </a:cxn>
              </a:cxnLst>
              <a:rect l="0" t="0" r="r" b="b"/>
              <a:pathLst>
                <a:path w="638175" h="760413" stroke="0">
                  <a:moveTo>
                    <a:pt x="319087" y="0"/>
                  </a:moveTo>
                  <a:cubicBezTo>
                    <a:pt x="495314" y="0"/>
                    <a:pt x="638175" y="170224"/>
                    <a:pt x="638175" y="380207"/>
                  </a:cubicBezTo>
                  <a:lnTo>
                    <a:pt x="319088" y="380207"/>
                  </a:lnTo>
                  <a:cubicBezTo>
                    <a:pt x="319088" y="253471"/>
                    <a:pt x="319087" y="126736"/>
                    <a:pt x="319087" y="0"/>
                  </a:cubicBezTo>
                  <a:close/>
                </a:path>
                <a:path w="638175" h="760413" fill="none">
                  <a:moveTo>
                    <a:pt x="319087" y="0"/>
                  </a:moveTo>
                  <a:cubicBezTo>
                    <a:pt x="495314" y="0"/>
                    <a:pt x="638175" y="170224"/>
                    <a:pt x="638175" y="380207"/>
                  </a:cubicBezTo>
                </a:path>
              </a:pathLst>
            </a:custGeom>
            <a:noFill/>
            <a:ln w="50800" cap="flat" cmpd="sng">
              <a:solidFill>
                <a:schemeClr val="tx1"/>
              </a:solidFill>
              <a:prstDash val="solid"/>
              <a:round/>
              <a:headEnd type="triangle" w="med" len="med"/>
              <a:tailEnd type="non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Arc 24">
              <a:extLst>
                <a:ext uri="{FF2B5EF4-FFF2-40B4-BE49-F238E27FC236}">
                  <a16:creationId xmlns:a16="http://schemas.microsoft.com/office/drawing/2014/main" id="{EF1E287D-433E-46BB-A0DF-A8506903266C}"/>
                </a:ext>
              </a:extLst>
            </p:cNvPr>
            <p:cNvSpPr>
              <a:spLocks/>
            </p:cNvSpPr>
            <p:nvPr/>
          </p:nvSpPr>
          <p:spPr bwMode="auto">
            <a:xfrm rot="10800000">
              <a:off x="5172076" y="3381376"/>
              <a:ext cx="638175" cy="760413"/>
            </a:xfrm>
            <a:custGeom>
              <a:avLst/>
              <a:gdLst>
                <a:gd name="T0" fmla="*/ 319087 w 638175"/>
                <a:gd name="T1" fmla="*/ 0 h 760413"/>
                <a:gd name="T2" fmla="*/ 638175 w 638175"/>
                <a:gd name="T3" fmla="*/ 380207 h 760413"/>
                <a:gd name="T4" fmla="*/ 0 60000 65536"/>
                <a:gd name="T5" fmla="*/ 0 60000 65536"/>
              </a:gdLst>
              <a:ahLst/>
              <a:cxnLst>
                <a:cxn ang="T4">
                  <a:pos x="T0" y="T1"/>
                </a:cxn>
                <a:cxn ang="T5">
                  <a:pos x="T2" y="T3"/>
                </a:cxn>
              </a:cxnLst>
              <a:rect l="0" t="0" r="r" b="b"/>
              <a:pathLst>
                <a:path w="638175" h="760413" stroke="0">
                  <a:moveTo>
                    <a:pt x="319087" y="0"/>
                  </a:moveTo>
                  <a:cubicBezTo>
                    <a:pt x="495314" y="0"/>
                    <a:pt x="638175" y="170224"/>
                    <a:pt x="638175" y="380207"/>
                  </a:cubicBezTo>
                  <a:lnTo>
                    <a:pt x="319088" y="380207"/>
                  </a:lnTo>
                  <a:cubicBezTo>
                    <a:pt x="319088" y="253471"/>
                    <a:pt x="319087" y="126736"/>
                    <a:pt x="319087" y="0"/>
                  </a:cubicBezTo>
                  <a:close/>
                </a:path>
                <a:path w="638175" h="760413" fill="none">
                  <a:moveTo>
                    <a:pt x="319087" y="0"/>
                  </a:moveTo>
                  <a:cubicBezTo>
                    <a:pt x="495314" y="0"/>
                    <a:pt x="638175" y="170224"/>
                    <a:pt x="638175" y="380207"/>
                  </a:cubicBezTo>
                </a:path>
              </a:pathLst>
            </a:custGeom>
            <a:noFill/>
            <a:ln w="50800" cap="flat" cmpd="sng">
              <a:solidFill>
                <a:schemeClr val="tx1"/>
              </a:solidFill>
              <a:prstDash val="solid"/>
              <a:round/>
              <a:headEnd type="triangle" w="med" len="med"/>
              <a:tailEnd type="non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extBox 25">
              <a:extLst>
                <a:ext uri="{FF2B5EF4-FFF2-40B4-BE49-F238E27FC236}">
                  <a16:creationId xmlns:a16="http://schemas.microsoft.com/office/drawing/2014/main" id="{1AC4F8D0-7853-A935-FC25-8B02EA5A0D48}"/>
                </a:ext>
              </a:extLst>
            </p:cNvPr>
            <p:cNvSpPr txBox="1">
              <a:spLocks noChangeArrowheads="1"/>
            </p:cNvSpPr>
            <p:nvPr/>
          </p:nvSpPr>
          <p:spPr bwMode="auto">
            <a:xfrm>
              <a:off x="5768975" y="3976689"/>
              <a:ext cx="1282700" cy="37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rgbClr val="000000"/>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Ø"/>
                <a:defRPr sz="2400">
                  <a:solidFill>
                    <a:srgbClr val="000000"/>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v"/>
                <a:defRPr sz="2400">
                  <a:solidFill>
                    <a:srgbClr val="000000"/>
                  </a:solidFill>
                  <a:latin typeface="Calibri" panose="020F050202020403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Patient</a:t>
              </a:r>
            </a:p>
          </p:txBody>
        </p:sp>
        <p:sp>
          <p:nvSpPr>
            <p:cNvPr id="38" name="Oval 37">
              <a:extLst>
                <a:ext uri="{FF2B5EF4-FFF2-40B4-BE49-F238E27FC236}">
                  <a16:creationId xmlns:a16="http://schemas.microsoft.com/office/drawing/2014/main" id="{0BBF8241-ECFB-D13B-4998-B7883E8FCF08}"/>
                </a:ext>
              </a:extLst>
            </p:cNvPr>
            <p:cNvSpPr>
              <a:spLocks noChangeArrowheads="1"/>
            </p:cNvSpPr>
            <p:nvPr/>
          </p:nvSpPr>
          <p:spPr bwMode="auto">
            <a:xfrm>
              <a:off x="5526088" y="3844925"/>
              <a:ext cx="1820862" cy="635000"/>
            </a:xfrm>
            <a:prstGeom prst="ellipse">
              <a:avLst/>
            </a:prstGeom>
            <a:noFill/>
            <a:ln w="50800">
              <a:solidFill>
                <a:srgbClr val="0D0D0D"/>
              </a:solidFill>
              <a:round/>
              <a:headEnd/>
              <a:tailEnd/>
            </a:ln>
            <a:effectLst>
              <a:outerShdw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9" name="Picture 38">
              <a:extLst>
                <a:ext uri="{FF2B5EF4-FFF2-40B4-BE49-F238E27FC236}">
                  <a16:creationId xmlns:a16="http://schemas.microsoft.com/office/drawing/2014/main" id="{3676DAB2-C26A-6900-68F3-D6FF164340A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66374" y="801506"/>
              <a:ext cx="1905000" cy="577063"/>
            </a:xfrm>
            <a:prstGeom prst="rect">
              <a:avLst/>
            </a:prstGeom>
          </p:spPr>
        </p:pic>
        <p:pic>
          <p:nvPicPr>
            <p:cNvPr id="40" name="Picture 39">
              <a:extLst>
                <a:ext uri="{FF2B5EF4-FFF2-40B4-BE49-F238E27FC236}">
                  <a16:creationId xmlns:a16="http://schemas.microsoft.com/office/drawing/2014/main" id="{2E8ED980-7085-9525-6A98-351DD88E82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9428" y="4594688"/>
              <a:ext cx="1660130" cy="1660130"/>
            </a:xfrm>
            <a:prstGeom prst="rect">
              <a:avLst/>
            </a:prstGeom>
          </p:spPr>
        </p:pic>
        <p:pic>
          <p:nvPicPr>
            <p:cNvPr id="42" name="Picture 41">
              <a:extLst>
                <a:ext uri="{FF2B5EF4-FFF2-40B4-BE49-F238E27FC236}">
                  <a16:creationId xmlns:a16="http://schemas.microsoft.com/office/drawing/2014/main" id="{BB4C5893-BE88-9BC9-840C-73BFB5301A66}"/>
                </a:ext>
              </a:extLst>
            </p:cNvPr>
            <p:cNvPicPr>
              <a:picLocks noChangeAspect="1"/>
            </p:cNvPicPr>
            <p:nvPr/>
          </p:nvPicPr>
          <p:blipFill>
            <a:blip r:embed="rId8"/>
            <a:stretch>
              <a:fillRect/>
            </a:stretch>
          </p:blipFill>
          <p:spPr>
            <a:xfrm>
              <a:off x="857809" y="4479925"/>
              <a:ext cx="2495550" cy="866775"/>
            </a:xfrm>
            <a:prstGeom prst="rect">
              <a:avLst/>
            </a:prstGeom>
          </p:spPr>
        </p:pic>
      </p:grpSp>
      <p:sp>
        <p:nvSpPr>
          <p:cNvPr id="45" name="Content Placeholder 33">
            <a:extLst>
              <a:ext uri="{FF2B5EF4-FFF2-40B4-BE49-F238E27FC236}">
                <a16:creationId xmlns:a16="http://schemas.microsoft.com/office/drawing/2014/main" id="{63D01678-CA86-BFDC-1319-F7E046F13249}"/>
              </a:ext>
            </a:extLst>
          </p:cNvPr>
          <p:cNvSpPr txBox="1">
            <a:spLocks/>
          </p:cNvSpPr>
          <p:nvPr/>
        </p:nvSpPr>
        <p:spPr>
          <a:xfrm>
            <a:off x="479052" y="1142443"/>
            <a:ext cx="2190213" cy="12927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4A85D9"/>
              </a:buClr>
              <a:buSzTx/>
              <a:buFont typeface="Arial" panose="020B0604020202020204" pitchFamily="34" charset="0"/>
              <a:buNone/>
              <a:tabLst/>
              <a:defRPr/>
            </a:pPr>
            <a:r>
              <a:rPr kumimoji="0" lang="en-US" sz="2400" b="1" i="0" u="none" strike="noStrike" kern="1200" cap="none" spc="0" normalizeH="0" baseline="0" noProof="0" dirty="0">
                <a:ln>
                  <a:noFill/>
                </a:ln>
                <a:solidFill>
                  <a:srgbClr val="4A85D9"/>
                </a:solidFill>
                <a:effectLst/>
                <a:uLnTx/>
                <a:uFillTx/>
                <a:latin typeface="Arial" panose="020B0604020202020204"/>
                <a:ea typeface="+mn-ea"/>
                <a:cs typeface="+mn-cs"/>
              </a:rPr>
              <a:t>Stewardship Structure</a:t>
            </a:r>
          </a:p>
        </p:txBody>
      </p:sp>
      <p:cxnSp>
        <p:nvCxnSpPr>
          <p:cNvPr id="47" name="Straight Arrow Connector 46">
            <a:extLst>
              <a:ext uri="{FF2B5EF4-FFF2-40B4-BE49-F238E27FC236}">
                <a16:creationId xmlns:a16="http://schemas.microsoft.com/office/drawing/2014/main" id="{288E82E6-4138-BFD5-B90D-52A7D2910C9B}"/>
              </a:ext>
            </a:extLst>
          </p:cNvPr>
          <p:cNvCxnSpPr>
            <a:cxnSpLocks/>
          </p:cNvCxnSpPr>
          <p:nvPr/>
        </p:nvCxnSpPr>
        <p:spPr>
          <a:xfrm>
            <a:off x="6673755" y="1539187"/>
            <a:ext cx="810313" cy="0"/>
          </a:xfrm>
          <a:prstGeom prst="straightConnector1">
            <a:avLst/>
          </a:prstGeom>
          <a:ln w="1270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8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8"/>
          <p:cNvSpPr txBox="1">
            <a:spLocks noGrp="1"/>
          </p:cNvSpPr>
          <p:nvPr>
            <p:ph type="title"/>
          </p:nvPr>
        </p:nvSpPr>
        <p:spPr/>
        <p:txBody>
          <a:bodyPr/>
          <a:lstStyle/>
          <a:p>
            <a:pPr lvl="0"/>
            <a:r>
              <a:rPr lang="en-US" dirty="0"/>
              <a:t>Guidelines for Reversal of Factor </a:t>
            </a:r>
            <a:r>
              <a:rPr lang="en-US" dirty="0" err="1"/>
              <a:t>Xa</a:t>
            </a:r>
            <a:r>
              <a:rPr lang="en-US" dirty="0"/>
              <a:t> Inhibitors</a:t>
            </a:r>
            <a:br>
              <a:rPr lang="en-US" dirty="0"/>
            </a:br>
            <a:r>
              <a:rPr lang="en-US" dirty="0"/>
              <a:t>for Major Bleeding</a:t>
            </a:r>
          </a:p>
        </p:txBody>
      </p:sp>
      <p:sp>
        <p:nvSpPr>
          <p:cNvPr id="329" name="Google Shape;329;p58"/>
          <p:cNvSpPr txBox="1"/>
          <p:nvPr/>
        </p:nvSpPr>
        <p:spPr>
          <a:xfrm>
            <a:off x="137389" y="6065151"/>
            <a:ext cx="10600704" cy="593344"/>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4F-PCC, four factor prothrombin complex concentrate; ACC, American College of Cardiology; AF, atrial fibrillation; AHA, American Heart Association; B-NR, level B nonrandomized; COR, class of recommendation; HRS, Heart Rhythm Society.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Tomaselli GF, et al. </a:t>
            </a:r>
            <a:r>
              <a:rPr kumimoji="0" lang="en-US" sz="1100" b="0" i="1"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J Am Coll Cardiol. </a:t>
            </a: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2020;76(5):594-622; Cuker A, et al. </a:t>
            </a:r>
            <a:r>
              <a:rPr kumimoji="0" lang="en-US" sz="1100" b="0" i="1"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Am J Hematol. </a:t>
            </a: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2019;94(6):697-709;</a:t>
            </a:r>
            <a:b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b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January CT, et al. </a:t>
            </a:r>
            <a:r>
              <a:rPr kumimoji="0" lang="en-US" sz="1100" b="0" i="1"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Heart Rhythm. </a:t>
            </a: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2019;16(8):e66-e93; Baugh CW, et al. </a:t>
            </a:r>
            <a:r>
              <a:rPr kumimoji="0" lang="en-US" sz="1100" b="0" i="1"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Ann</a:t>
            </a: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 </a:t>
            </a:r>
            <a:r>
              <a:rPr kumimoji="0" lang="en-US" sz="1100" b="0" i="1"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Emerg Med</a:t>
            </a:r>
            <a:r>
              <a:rPr kumimoji="0" lang="en-US"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rPr>
              <a:t>. 2020;76(4):470-85. </a:t>
            </a:r>
            <a:endParaRPr kumimoji="0" sz="1100" b="0" i="0" u="none" strike="noStrike" kern="1200" cap="none" spc="0" normalizeH="0" baseline="0" noProof="0" dirty="0">
              <a:ln>
                <a:noFill/>
              </a:ln>
              <a:solidFill>
                <a:srgbClr val="FFFFFF">
                  <a:lumMod val="65000"/>
                </a:srgbClr>
              </a:solidFill>
              <a:effectLst/>
              <a:uLnTx/>
              <a:uFillTx/>
              <a:latin typeface="Arial" panose="020B0604020202020204"/>
              <a:ea typeface="Calibri"/>
              <a:cs typeface="Calibri"/>
              <a:sym typeface="Calibri"/>
            </a:endParaRPr>
          </a:p>
        </p:txBody>
      </p:sp>
      <p:graphicFrame>
        <p:nvGraphicFramePr>
          <p:cNvPr id="330" name="Google Shape;330;p58"/>
          <p:cNvGraphicFramePr/>
          <p:nvPr/>
        </p:nvGraphicFramePr>
        <p:xfrm>
          <a:off x="609600" y="1713436"/>
          <a:ext cx="11042469" cy="4023360"/>
        </p:xfrm>
        <a:graphic>
          <a:graphicData uri="http://schemas.openxmlformats.org/drawingml/2006/table">
            <a:tbl>
              <a:tblPr firstRow="1" bandCol="1">
                <a:tableStyleId>{5C22544A-7EE6-4342-B048-85BDC9FD1C3A}</a:tableStyleId>
              </a:tblPr>
              <a:tblGrid>
                <a:gridCol w="2713183">
                  <a:extLst>
                    <a:ext uri="{9D8B030D-6E8A-4147-A177-3AD203B41FA5}">
                      <a16:colId xmlns:a16="http://schemas.microsoft.com/office/drawing/2014/main" val="20000"/>
                    </a:ext>
                  </a:extLst>
                </a:gridCol>
                <a:gridCol w="2751404">
                  <a:extLst>
                    <a:ext uri="{9D8B030D-6E8A-4147-A177-3AD203B41FA5}">
                      <a16:colId xmlns:a16="http://schemas.microsoft.com/office/drawing/2014/main" val="20001"/>
                    </a:ext>
                  </a:extLst>
                </a:gridCol>
                <a:gridCol w="2642302">
                  <a:extLst>
                    <a:ext uri="{9D8B030D-6E8A-4147-A177-3AD203B41FA5}">
                      <a16:colId xmlns:a16="http://schemas.microsoft.com/office/drawing/2014/main" val="20002"/>
                    </a:ext>
                  </a:extLst>
                </a:gridCol>
                <a:gridCol w="2935580">
                  <a:extLst>
                    <a:ext uri="{9D8B030D-6E8A-4147-A177-3AD203B41FA5}">
                      <a16:colId xmlns:a16="http://schemas.microsoft.com/office/drawing/2014/main" val="20003"/>
                    </a:ext>
                  </a:extLst>
                </a:gridCol>
              </a:tblGrid>
              <a:tr h="717304">
                <a:tc>
                  <a:txBody>
                    <a:bodyPr/>
                    <a:lstStyle/>
                    <a:p>
                      <a:pPr marL="0" marR="0" lvl="0" indent="0" algn="ctr" rtl="0">
                        <a:spcBef>
                          <a:spcPts val="0"/>
                        </a:spcBef>
                        <a:spcAft>
                          <a:spcPts val="0"/>
                        </a:spcAft>
                        <a:buNone/>
                      </a:pPr>
                      <a:r>
                        <a:rPr lang="en-US" sz="1600" dirty="0">
                          <a:solidFill>
                            <a:schemeClr val="bg1"/>
                          </a:solidFill>
                          <a:effectLst/>
                          <a:sym typeface="Calibri"/>
                        </a:rPr>
                        <a:t>2020 ACC Expert Consensus Decision Pathway</a:t>
                      </a:r>
                      <a:endParaRPr sz="1600" b="1" dirty="0">
                        <a:solidFill>
                          <a:schemeClr val="bg1"/>
                        </a:solidFill>
                        <a:effectLst/>
                        <a:latin typeface="Calibri"/>
                        <a:ea typeface="Calibri"/>
                        <a:cs typeface="Calibri"/>
                        <a:sym typeface="Calibri"/>
                      </a:endParaRPr>
                    </a:p>
                  </a:txBody>
                  <a:tcPr marT="91440" marB="91440" anchor="ct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dirty="0">
                          <a:solidFill>
                            <a:schemeClr val="bg1"/>
                          </a:solidFill>
                          <a:effectLst/>
                          <a:sym typeface="Calibri"/>
                        </a:rPr>
                        <a:t>Anticoagulation Forum Guidance Document 2019</a:t>
                      </a:r>
                      <a:endParaRPr sz="1600" b="1" dirty="0">
                        <a:solidFill>
                          <a:schemeClr val="bg1"/>
                        </a:solidFill>
                        <a:effectLst/>
                        <a:latin typeface="Calibri"/>
                        <a:ea typeface="Calibri"/>
                        <a:cs typeface="Calibri"/>
                        <a:sym typeface="Calibri"/>
                      </a:endParaRPr>
                    </a:p>
                  </a:txBody>
                  <a:tcPr marT="91440" marB="91440" anchor="ct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dirty="0">
                          <a:solidFill>
                            <a:schemeClr val="bg1"/>
                          </a:solidFill>
                          <a:effectLst/>
                          <a:sym typeface="Calibri"/>
                        </a:rPr>
                        <a:t>AHA/ACC/HRS</a:t>
                      </a:r>
                      <a:br>
                        <a:rPr lang="en-US" sz="1600" dirty="0">
                          <a:solidFill>
                            <a:schemeClr val="bg1"/>
                          </a:solidFill>
                          <a:effectLst/>
                          <a:sym typeface="Calibri"/>
                        </a:rPr>
                      </a:br>
                      <a:r>
                        <a:rPr lang="en-US" sz="1600" dirty="0">
                          <a:solidFill>
                            <a:schemeClr val="bg1"/>
                          </a:solidFill>
                          <a:effectLst/>
                          <a:sym typeface="Calibri"/>
                        </a:rPr>
                        <a:t>AF Guidelines 2019</a:t>
                      </a:r>
                      <a:endParaRPr sz="1600" b="1" dirty="0">
                        <a:solidFill>
                          <a:schemeClr val="bg1"/>
                        </a:solidFill>
                        <a:effectLst/>
                        <a:latin typeface="Calibri"/>
                        <a:ea typeface="Calibri"/>
                        <a:cs typeface="Calibri"/>
                        <a:sym typeface="Calibri"/>
                      </a:endParaRPr>
                    </a:p>
                  </a:txBody>
                  <a:tcPr marT="91440" marB="91440" anchor="ct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dirty="0">
                          <a:solidFill>
                            <a:schemeClr val="bg1"/>
                          </a:solidFill>
                          <a:effectLst/>
                          <a:sym typeface="Calibri"/>
                        </a:rPr>
                        <a:t>American College of Emergency Physicians 2019</a:t>
                      </a:r>
                      <a:endParaRPr sz="1600" b="1" dirty="0">
                        <a:solidFill>
                          <a:schemeClr val="bg1"/>
                        </a:solidFill>
                        <a:effectLst/>
                        <a:latin typeface="Calibri"/>
                        <a:ea typeface="Calibri"/>
                        <a:cs typeface="Calibri"/>
                        <a:sym typeface="Calibri"/>
                      </a:endParaRPr>
                    </a:p>
                  </a:txBody>
                  <a:tcPr marT="91440" marB="91440" anchor="ctr"/>
                </a:tc>
                <a:extLst>
                  <a:ext uri="{0D108BD9-81ED-4DB2-BD59-A6C34878D82A}">
                    <a16:rowId xmlns:a16="http://schemas.microsoft.com/office/drawing/2014/main" val="10000"/>
                  </a:ext>
                </a:extLst>
              </a:tr>
              <a:tr h="2887073">
                <a:tc>
                  <a:txBody>
                    <a:bodyPr/>
                    <a:lstStyle/>
                    <a:p>
                      <a:pPr marL="0" marR="0" lvl="0" indent="0" algn="l" rtl="0">
                        <a:spcBef>
                          <a:spcPts val="0"/>
                        </a:spcBef>
                        <a:spcAft>
                          <a:spcPts val="0"/>
                        </a:spcAft>
                        <a:buNone/>
                      </a:pPr>
                      <a:r>
                        <a:rPr lang="en-US" sz="1600" b="0" dirty="0">
                          <a:effectLst/>
                          <a:sym typeface="Calibri"/>
                        </a:rPr>
                        <a:t>Administer andexanet alfa</a:t>
                      </a:r>
                      <a:endParaRPr sz="1600" b="0" dirty="0">
                        <a:effectLst/>
                      </a:endParaRPr>
                    </a:p>
                    <a:p>
                      <a:pPr marL="0" marR="0" lvl="0" indent="0" algn="l" rtl="0">
                        <a:spcBef>
                          <a:spcPts val="0"/>
                        </a:spcBef>
                        <a:spcAft>
                          <a:spcPts val="0"/>
                        </a:spcAft>
                        <a:buNone/>
                      </a:pPr>
                      <a:endParaRPr sz="1600" b="0" dirty="0">
                        <a:effectLst/>
                        <a:sym typeface="Arial"/>
                      </a:endParaRPr>
                    </a:p>
                    <a:p>
                      <a:pPr marL="0" marR="0" lvl="0" indent="0" algn="l" rtl="0">
                        <a:spcBef>
                          <a:spcPts val="0"/>
                        </a:spcBef>
                        <a:spcAft>
                          <a:spcPts val="0"/>
                        </a:spcAft>
                        <a:buNone/>
                      </a:pPr>
                      <a:r>
                        <a:rPr lang="en-US" sz="1600" b="0" dirty="0">
                          <a:effectLst/>
                          <a:sym typeface="Calibri"/>
                        </a:rPr>
                        <a:t>If andexanet alfa is not available, administer 4F-PCC or aPCC</a:t>
                      </a:r>
                      <a:endParaRPr sz="1600" b="0" dirty="0">
                        <a:effectLst/>
                      </a:endParaRPr>
                    </a:p>
                    <a:p>
                      <a:pPr marL="0" marR="0" lvl="0" indent="0" algn="l" rtl="0">
                        <a:spcBef>
                          <a:spcPts val="0"/>
                        </a:spcBef>
                        <a:spcAft>
                          <a:spcPts val="0"/>
                        </a:spcAft>
                        <a:buNone/>
                      </a:pPr>
                      <a:endParaRPr sz="1600" b="0" dirty="0">
                        <a:effectLst/>
                        <a:sym typeface="Arial"/>
                      </a:endParaRPr>
                    </a:p>
                    <a:p>
                      <a:pPr marL="0" marR="0" lvl="0" indent="0" algn="l" rtl="0">
                        <a:spcBef>
                          <a:spcPts val="0"/>
                        </a:spcBef>
                        <a:spcAft>
                          <a:spcPts val="0"/>
                        </a:spcAft>
                        <a:buNone/>
                      </a:pPr>
                      <a:r>
                        <a:rPr lang="en-US" sz="1600" b="0" dirty="0">
                          <a:effectLst/>
                          <a:sym typeface="Calibri"/>
                        </a:rPr>
                        <a:t>Consider activated charcoal for known recent ingestion </a:t>
                      </a:r>
                      <a:endParaRPr sz="1600" b="0" dirty="0">
                        <a:effectLst/>
                      </a:endParaRPr>
                    </a:p>
                    <a:p>
                      <a:pPr marL="0" marR="0" lvl="0" indent="0" algn="l" rtl="0">
                        <a:spcBef>
                          <a:spcPts val="0"/>
                        </a:spcBef>
                        <a:spcAft>
                          <a:spcPts val="0"/>
                        </a:spcAft>
                        <a:buNone/>
                      </a:pPr>
                      <a:r>
                        <a:rPr lang="en-US" sz="1600" b="0" dirty="0">
                          <a:effectLst/>
                          <a:sym typeface="Calibri"/>
                        </a:rPr>
                        <a:t>(within 2-4 h)</a:t>
                      </a:r>
                      <a:endParaRPr sz="1600" b="0" dirty="0">
                        <a:effectLst/>
                      </a:endParaRPr>
                    </a:p>
                    <a:p>
                      <a:pPr marL="0" marR="0" lvl="0" indent="0" algn="l" rtl="0">
                        <a:spcBef>
                          <a:spcPts val="0"/>
                        </a:spcBef>
                        <a:spcAft>
                          <a:spcPts val="0"/>
                        </a:spcAft>
                        <a:buNone/>
                      </a:pPr>
                      <a:endParaRPr lang="en-US" sz="1600" b="0" dirty="0">
                        <a:effectLst/>
                        <a:sym typeface="Arial"/>
                      </a:endParaRPr>
                    </a:p>
                    <a:p>
                      <a:pPr marL="0" marR="0" lvl="0" indent="0" algn="l" rtl="0">
                        <a:spcBef>
                          <a:spcPts val="0"/>
                        </a:spcBef>
                        <a:spcAft>
                          <a:spcPts val="0"/>
                        </a:spcAft>
                        <a:buNone/>
                      </a:pPr>
                      <a:endParaRPr lang="en-US" sz="1600" b="0" dirty="0">
                        <a:effectLst/>
                        <a:sym typeface="Arial"/>
                      </a:endParaRPr>
                    </a:p>
                    <a:p>
                      <a:pPr marL="0" marR="0" lvl="0" indent="0" algn="l" rtl="0">
                        <a:spcBef>
                          <a:spcPts val="0"/>
                        </a:spcBef>
                        <a:spcAft>
                          <a:spcPts val="0"/>
                        </a:spcAft>
                        <a:buNone/>
                      </a:pPr>
                      <a:endParaRPr sz="1600" b="0" dirty="0">
                        <a:effectLst/>
                        <a:latin typeface="Arial" panose="020B0604020202020204" pitchFamily="34" charset="0"/>
                        <a:ea typeface="Arial"/>
                        <a:cs typeface="Arial" panose="020B0604020202020204" pitchFamily="34" charset="0"/>
                        <a:sym typeface="Arial"/>
                      </a:endParaRPr>
                    </a:p>
                  </a:txBody>
                  <a:tcPr marT="91440" marB="91440"/>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dirty="0">
                          <a:effectLst/>
                          <a:sym typeface="Calibri"/>
                        </a:rPr>
                        <a:t>Rivaroxaban and apixaban major bleeding – Suggest andexanet alfa; if not available, suggest 4F-PCC 2000 units</a:t>
                      </a:r>
                      <a:endParaRPr sz="1600" b="0" dirty="0">
                        <a:effectLst/>
                      </a:endParaRPr>
                    </a:p>
                    <a:p>
                      <a:pPr marL="0" marR="0" lvl="0" indent="0" algn="l" rtl="0">
                        <a:lnSpc>
                          <a:spcPct val="100000"/>
                        </a:lnSpc>
                        <a:spcBef>
                          <a:spcPts val="0"/>
                        </a:spcBef>
                        <a:spcAft>
                          <a:spcPts val="0"/>
                        </a:spcAft>
                        <a:buClr>
                          <a:schemeClr val="dk1"/>
                        </a:buClr>
                        <a:buSzPts val="1400"/>
                        <a:buFont typeface="Calibri"/>
                        <a:buNone/>
                      </a:pPr>
                      <a:endParaRPr sz="1600" b="0" dirty="0">
                        <a:effectLst/>
                        <a:sym typeface="Calibri"/>
                      </a:endParaRPr>
                    </a:p>
                    <a:p>
                      <a:pPr marL="0" marR="0" lvl="0" indent="0" algn="l" rtl="0">
                        <a:lnSpc>
                          <a:spcPct val="100000"/>
                        </a:lnSpc>
                        <a:spcBef>
                          <a:spcPts val="0"/>
                        </a:spcBef>
                        <a:spcAft>
                          <a:spcPts val="0"/>
                        </a:spcAft>
                        <a:buClr>
                          <a:schemeClr val="dk1"/>
                        </a:buClr>
                        <a:buSzPts val="1400"/>
                        <a:buFont typeface="Calibri"/>
                        <a:buNone/>
                      </a:pPr>
                      <a:r>
                        <a:rPr lang="en-US" sz="1600" b="0" dirty="0">
                          <a:effectLst/>
                          <a:sym typeface="Calibri"/>
                        </a:rPr>
                        <a:t>Edoxaban or betrixaban-associated major bleeding - Suggest high-dose andexanet alfa or 4F-PCC 2000 units</a:t>
                      </a:r>
                      <a:endParaRPr sz="1600" b="0" dirty="0">
                        <a:effectLst/>
                        <a:latin typeface="Arial" panose="020B0604020202020204" pitchFamily="34" charset="0"/>
                        <a:cs typeface="Arial" panose="020B0604020202020204" pitchFamily="34" charset="0"/>
                      </a:endParaRPr>
                    </a:p>
                  </a:txBody>
                  <a:tcPr marT="91440" marB="91440"/>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dirty="0">
                          <a:effectLst/>
                          <a:sym typeface="Calibri"/>
                        </a:rPr>
                        <a:t>Andexanet alfa can be useful for the reversal of rivaroxaban and apixaban in the event of life-threatening or uncontrolled bleeding (COR IIa, B-NR)</a:t>
                      </a:r>
                      <a:endParaRPr sz="1600" b="0" dirty="0">
                        <a:effectLst/>
                      </a:endParaRPr>
                    </a:p>
                    <a:p>
                      <a:pPr marL="0" marR="0" lvl="0" indent="0" algn="l" rtl="0">
                        <a:lnSpc>
                          <a:spcPct val="100000"/>
                        </a:lnSpc>
                        <a:spcBef>
                          <a:spcPts val="0"/>
                        </a:spcBef>
                        <a:spcAft>
                          <a:spcPts val="0"/>
                        </a:spcAft>
                        <a:buClr>
                          <a:schemeClr val="dk1"/>
                        </a:buClr>
                        <a:buSzPts val="1400"/>
                        <a:buFont typeface="Calibri"/>
                        <a:buNone/>
                      </a:pPr>
                      <a:endParaRPr sz="1600" b="0" dirty="0">
                        <a:effectLst/>
                        <a:sym typeface="Calibri"/>
                      </a:endParaRPr>
                    </a:p>
                    <a:p>
                      <a:pPr marL="0" marR="0" lvl="0" indent="0" algn="l" rtl="0">
                        <a:lnSpc>
                          <a:spcPct val="100000"/>
                        </a:lnSpc>
                        <a:spcBef>
                          <a:spcPts val="0"/>
                        </a:spcBef>
                        <a:spcAft>
                          <a:spcPts val="0"/>
                        </a:spcAft>
                        <a:buClr>
                          <a:schemeClr val="dk1"/>
                        </a:buClr>
                        <a:buSzPts val="1400"/>
                        <a:buFont typeface="Calibri"/>
                        <a:buNone/>
                      </a:pPr>
                      <a:endParaRPr lang="en-US" sz="1600" b="0" dirty="0">
                        <a:effectLst/>
                        <a:sym typeface="Calibri"/>
                      </a:endParaRPr>
                    </a:p>
                    <a:p>
                      <a:pPr marL="0" marR="0" lvl="0" indent="0" algn="l" rtl="0">
                        <a:lnSpc>
                          <a:spcPct val="100000"/>
                        </a:lnSpc>
                        <a:spcBef>
                          <a:spcPts val="0"/>
                        </a:spcBef>
                        <a:spcAft>
                          <a:spcPts val="0"/>
                        </a:spcAft>
                        <a:buClr>
                          <a:schemeClr val="dk1"/>
                        </a:buClr>
                        <a:buSzPts val="1400"/>
                        <a:buFont typeface="Calibri"/>
                        <a:buNone/>
                      </a:pPr>
                      <a:endParaRPr sz="1600" b="0" dirty="0">
                        <a:effectLst/>
                        <a:sym typeface="Calibri"/>
                      </a:endParaRPr>
                    </a:p>
                    <a:p>
                      <a:pPr marL="0" marR="0" lvl="0" indent="0" algn="l" rtl="0">
                        <a:lnSpc>
                          <a:spcPct val="100000"/>
                        </a:lnSpc>
                        <a:spcBef>
                          <a:spcPts val="0"/>
                        </a:spcBef>
                        <a:spcAft>
                          <a:spcPts val="0"/>
                        </a:spcAft>
                        <a:buClr>
                          <a:schemeClr val="dk1"/>
                        </a:buClr>
                        <a:buSzPts val="1400"/>
                        <a:buFont typeface="Calibri"/>
                        <a:buNone/>
                      </a:pPr>
                      <a:endParaRPr sz="1600" b="0" dirty="0">
                        <a:effectLst/>
                        <a:sym typeface="Calibri"/>
                      </a:endParaRPr>
                    </a:p>
                    <a:p>
                      <a:pPr marL="0" marR="0" lvl="0" indent="0" algn="l" rtl="0">
                        <a:lnSpc>
                          <a:spcPct val="100000"/>
                        </a:lnSpc>
                        <a:spcBef>
                          <a:spcPts val="0"/>
                        </a:spcBef>
                        <a:spcAft>
                          <a:spcPts val="0"/>
                        </a:spcAft>
                        <a:buClr>
                          <a:schemeClr val="dk1"/>
                        </a:buClr>
                        <a:buSzPts val="1200"/>
                        <a:buFont typeface="Calibri"/>
                        <a:buNone/>
                      </a:pPr>
                      <a:endParaRPr sz="1600" b="0" dirty="0">
                        <a:effectLst/>
                        <a:latin typeface="Arial" panose="020B0604020202020204" pitchFamily="34" charset="0"/>
                        <a:cs typeface="Arial" panose="020B0604020202020204" pitchFamily="34" charset="0"/>
                      </a:endParaRPr>
                    </a:p>
                  </a:txBody>
                  <a:tcPr marT="91440" marB="91440"/>
                </a:tc>
                <a:tc>
                  <a:txBody>
                    <a:bodyPr/>
                    <a:lstStyle/>
                    <a:p>
                      <a:pPr marL="0" marR="0" lvl="0" indent="0" algn="l" rtl="0">
                        <a:spcBef>
                          <a:spcPts val="0"/>
                        </a:spcBef>
                        <a:spcAft>
                          <a:spcPts val="0"/>
                        </a:spcAft>
                        <a:buNone/>
                      </a:pPr>
                      <a:r>
                        <a:rPr lang="en-US" sz="1600" b="0" dirty="0">
                          <a:effectLst/>
                          <a:sym typeface="Calibri"/>
                        </a:rPr>
                        <a:t>Tier 1: andexanet alfa if</a:t>
                      </a:r>
                      <a:br>
                        <a:rPr lang="en-US" sz="1600" b="0" dirty="0">
                          <a:effectLst/>
                          <a:sym typeface="Calibri"/>
                        </a:rPr>
                      </a:br>
                      <a:r>
                        <a:rPr lang="en-US" sz="1600" b="0" dirty="0">
                          <a:effectLst/>
                          <a:sym typeface="Calibri"/>
                        </a:rPr>
                        <a:t>&lt;18 h from last dose</a:t>
                      </a:r>
                      <a:endParaRPr sz="1600" b="0" dirty="0">
                        <a:effectLst/>
                      </a:endParaRPr>
                    </a:p>
                    <a:p>
                      <a:pPr marL="0" marR="0" lvl="0" indent="0" algn="l" rtl="0">
                        <a:spcBef>
                          <a:spcPts val="0"/>
                        </a:spcBef>
                        <a:spcAft>
                          <a:spcPts val="0"/>
                        </a:spcAft>
                        <a:buNone/>
                      </a:pPr>
                      <a:endParaRPr sz="1600" b="0" dirty="0">
                        <a:effectLst/>
                        <a:sym typeface="Calibri"/>
                      </a:endParaRPr>
                    </a:p>
                    <a:p>
                      <a:pPr marL="0" marR="0" lvl="0" indent="0" algn="l" rtl="0">
                        <a:spcBef>
                          <a:spcPts val="0"/>
                        </a:spcBef>
                        <a:spcAft>
                          <a:spcPts val="0"/>
                        </a:spcAft>
                        <a:buNone/>
                      </a:pPr>
                      <a:r>
                        <a:rPr lang="en-US" sz="1600" b="0" dirty="0">
                          <a:effectLst/>
                          <a:sym typeface="Calibri"/>
                        </a:rPr>
                        <a:t>Tier 2: suggest 4F-PCC</a:t>
                      </a:r>
                      <a:endParaRPr sz="1600" b="0" dirty="0">
                        <a:effectLst/>
                        <a:sym typeface="Calibri"/>
                      </a:endParaRPr>
                    </a:p>
                    <a:p>
                      <a:pPr marL="0" marR="0" lvl="0" indent="0" algn="l" rtl="0">
                        <a:spcBef>
                          <a:spcPts val="0"/>
                        </a:spcBef>
                        <a:spcAft>
                          <a:spcPts val="0"/>
                        </a:spcAft>
                        <a:buNone/>
                      </a:pPr>
                      <a:r>
                        <a:rPr lang="en-US" sz="1600" b="0" dirty="0">
                          <a:effectLst/>
                          <a:sym typeface="Calibri"/>
                        </a:rPr>
                        <a:t>only if first-line reversal agents (eg, andexanet alfa) unavailable</a:t>
                      </a:r>
                      <a:endParaRPr sz="1600" b="0" dirty="0">
                        <a:effectLst/>
                      </a:endParaRPr>
                    </a:p>
                    <a:p>
                      <a:pPr marL="0" marR="0" lvl="0" indent="0" algn="l" rtl="0">
                        <a:spcBef>
                          <a:spcPts val="0"/>
                        </a:spcBef>
                        <a:spcAft>
                          <a:spcPts val="0"/>
                        </a:spcAft>
                        <a:buNone/>
                      </a:pPr>
                      <a:endParaRPr sz="1600" b="0" dirty="0">
                        <a:effectLst/>
                        <a:sym typeface="Arial"/>
                      </a:endParaRPr>
                    </a:p>
                    <a:p>
                      <a:pPr marL="0" marR="0" lvl="0" indent="0" algn="l" rtl="0">
                        <a:spcBef>
                          <a:spcPts val="0"/>
                        </a:spcBef>
                        <a:spcAft>
                          <a:spcPts val="0"/>
                        </a:spcAft>
                        <a:buNone/>
                      </a:pPr>
                      <a:endParaRPr lang="en-US" sz="1600" b="0" dirty="0">
                        <a:effectLst/>
                        <a:sym typeface="Arial"/>
                      </a:endParaRPr>
                    </a:p>
                    <a:p>
                      <a:pPr marL="0" marR="0" lvl="0" indent="0" algn="l" rtl="0">
                        <a:spcBef>
                          <a:spcPts val="0"/>
                        </a:spcBef>
                        <a:spcAft>
                          <a:spcPts val="0"/>
                        </a:spcAft>
                        <a:buNone/>
                      </a:pPr>
                      <a:endParaRPr sz="1600" b="0" dirty="0">
                        <a:effectLst/>
                        <a:sym typeface="Arial"/>
                      </a:endParaRPr>
                    </a:p>
                    <a:p>
                      <a:pPr marL="0" marR="0" lvl="0" indent="0" algn="l" rtl="0">
                        <a:spcBef>
                          <a:spcPts val="0"/>
                        </a:spcBef>
                        <a:spcAft>
                          <a:spcPts val="0"/>
                        </a:spcAft>
                        <a:buNone/>
                      </a:pPr>
                      <a:endParaRPr lang="en-US" sz="1600" b="0" dirty="0">
                        <a:effectLst/>
                        <a:sym typeface="Arial"/>
                      </a:endParaRPr>
                    </a:p>
                    <a:p>
                      <a:pPr marL="0" marR="0" lvl="0" indent="0" algn="l" rtl="0">
                        <a:spcBef>
                          <a:spcPts val="0"/>
                        </a:spcBef>
                        <a:spcAft>
                          <a:spcPts val="0"/>
                        </a:spcAft>
                        <a:buNone/>
                      </a:pPr>
                      <a:endParaRPr sz="1600" b="0" dirty="0">
                        <a:solidFill>
                          <a:schemeClr val="dk1"/>
                        </a:solidFill>
                        <a:effectLst/>
                        <a:latin typeface="Arial" panose="020B0604020202020204" pitchFamily="34" charset="0"/>
                        <a:ea typeface="Arial"/>
                        <a:cs typeface="Arial" panose="020B0604020202020204" pitchFamily="34" charset="0"/>
                        <a:sym typeface="Arial"/>
                      </a:endParaRPr>
                    </a:p>
                  </a:txBody>
                  <a:tcPr marT="91440" marB="9144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716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36874F-E67D-4D0F-9BA3-CD8AACE996B0}"/>
              </a:ext>
            </a:extLst>
          </p:cNvPr>
          <p:cNvSpPr>
            <a:spLocks noGrp="1"/>
          </p:cNvSpPr>
          <p:nvPr>
            <p:ph type="ftr" sz="quarter" idx="3"/>
          </p:nvPr>
        </p:nvSpPr>
        <p:spPr>
          <a:xfrm>
            <a:off x="139337" y="6216364"/>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EP, element of performance; DOAC, direct oral anticoagulant.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Joint Commission. December 7, 2018. Accessed October 26, 201. </a:t>
            </a: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www.jointcommission.org</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/assets/1/18/R3_19_Anticoagulant_therapy_FINAL2.PDF. </a:t>
            </a:r>
          </a:p>
        </p:txBody>
      </p:sp>
      <p:sp>
        <p:nvSpPr>
          <p:cNvPr id="2" name="Title 1">
            <a:extLst>
              <a:ext uri="{FF2B5EF4-FFF2-40B4-BE49-F238E27FC236}">
                <a16:creationId xmlns:a16="http://schemas.microsoft.com/office/drawing/2014/main" id="{A7060D47-CC07-49DE-956C-BE65CCFEC0B9}"/>
              </a:ext>
            </a:extLst>
          </p:cNvPr>
          <p:cNvSpPr>
            <a:spLocks noGrp="1"/>
          </p:cNvSpPr>
          <p:nvPr>
            <p:ph type="title"/>
          </p:nvPr>
        </p:nvSpPr>
        <p:spPr>
          <a:xfrm>
            <a:off x="2743200" y="199505"/>
            <a:ext cx="8610600" cy="1185577"/>
          </a:xfrm>
        </p:spPr>
        <p:txBody>
          <a:bodyPr/>
          <a:lstStyle/>
          <a:p>
            <a:r>
              <a:rPr lang="en-US" dirty="0"/>
              <a:t>The Joint Commission</a:t>
            </a:r>
          </a:p>
        </p:txBody>
      </p:sp>
      <p:graphicFrame>
        <p:nvGraphicFramePr>
          <p:cNvPr id="5" name="Content Placeholder 4">
            <a:extLst>
              <a:ext uri="{FF2B5EF4-FFF2-40B4-BE49-F238E27FC236}">
                <a16:creationId xmlns:a16="http://schemas.microsoft.com/office/drawing/2014/main" id="{E2F71982-6544-4C0C-98CF-AA4C2E1D78DD}"/>
              </a:ext>
            </a:extLst>
          </p:cNvPr>
          <p:cNvGraphicFramePr>
            <a:graphicFrameLocks noGrp="1"/>
          </p:cNvGraphicFramePr>
          <p:nvPr>
            <p:ph idx="1"/>
          </p:nvPr>
        </p:nvGraphicFramePr>
        <p:xfrm>
          <a:off x="609600" y="2385056"/>
          <a:ext cx="10744199" cy="3101114"/>
        </p:xfrm>
        <a:graphic>
          <a:graphicData uri="http://schemas.openxmlformats.org/drawingml/2006/table">
            <a:tbl>
              <a:tblPr firstRow="1" bandRow="1">
                <a:tableStyleId>{5C22544A-7EE6-4342-B048-85BDC9FD1C3A}</a:tableStyleId>
              </a:tblPr>
              <a:tblGrid>
                <a:gridCol w="1292416">
                  <a:extLst>
                    <a:ext uri="{9D8B030D-6E8A-4147-A177-3AD203B41FA5}">
                      <a16:colId xmlns:a16="http://schemas.microsoft.com/office/drawing/2014/main" val="3193767006"/>
                    </a:ext>
                  </a:extLst>
                </a:gridCol>
                <a:gridCol w="9451783">
                  <a:extLst>
                    <a:ext uri="{9D8B030D-6E8A-4147-A177-3AD203B41FA5}">
                      <a16:colId xmlns:a16="http://schemas.microsoft.com/office/drawing/2014/main" val="2251141732"/>
                    </a:ext>
                  </a:extLst>
                </a:gridCol>
              </a:tblGrid>
              <a:tr h="410111">
                <a:tc gridSpan="2">
                  <a:txBody>
                    <a:bodyPr/>
                    <a:lstStyle/>
                    <a:p>
                      <a:r>
                        <a:rPr lang="en-US" sz="1600" dirty="0"/>
                        <a:t>National Patient Safety Goal  03.05.01</a:t>
                      </a:r>
                    </a:p>
                  </a:txBody>
                  <a:tcPr/>
                </a:tc>
                <a:tc hMerge="1">
                  <a:txBody>
                    <a:bodyPr/>
                    <a:lstStyle/>
                    <a:p>
                      <a:endParaRPr lang="en-US" dirty="0"/>
                    </a:p>
                  </a:txBody>
                  <a:tcPr/>
                </a:tc>
                <a:extLst>
                  <a:ext uri="{0D108BD9-81ED-4DB2-BD59-A6C34878D82A}">
                    <a16:rowId xmlns:a16="http://schemas.microsoft.com/office/drawing/2014/main" val="2312525677"/>
                  </a:ext>
                </a:extLst>
              </a:tr>
              <a:tr h="410111">
                <a:tc>
                  <a:txBody>
                    <a:bodyPr/>
                    <a:lstStyle/>
                    <a:p>
                      <a:r>
                        <a:rPr lang="en-US" sz="1600" b="0" dirty="0">
                          <a:solidFill>
                            <a:schemeClr val="tx1"/>
                          </a:solidFill>
                        </a:rPr>
                        <a:t>EP1</a:t>
                      </a:r>
                    </a:p>
                  </a:txBody>
                  <a:tcPr/>
                </a:tc>
                <a:tc>
                  <a:txBody>
                    <a:bodyPr/>
                    <a:lstStyle/>
                    <a:p>
                      <a:r>
                        <a:rPr lang="en-US" sz="1600" b="0" dirty="0">
                          <a:solidFill>
                            <a:schemeClr val="tx1"/>
                          </a:solidFill>
                        </a:rPr>
                        <a:t>Protocols for anticoagulant use</a:t>
                      </a:r>
                    </a:p>
                  </a:txBody>
                  <a:tcPr/>
                </a:tc>
                <a:extLst>
                  <a:ext uri="{0D108BD9-81ED-4DB2-BD59-A6C34878D82A}">
                    <a16:rowId xmlns:a16="http://schemas.microsoft.com/office/drawing/2014/main" val="556506196"/>
                  </a:ext>
                </a:extLst>
              </a:tr>
              <a:tr h="640448">
                <a:tc>
                  <a:txBody>
                    <a:bodyPr/>
                    <a:lstStyle/>
                    <a:p>
                      <a:r>
                        <a:rPr lang="en-US" sz="1600" b="1" dirty="0">
                          <a:solidFill>
                            <a:schemeClr val="accent3"/>
                          </a:solidFill>
                        </a:rPr>
                        <a:t>EP2</a:t>
                      </a:r>
                    </a:p>
                  </a:txBody>
                  <a:tcPr/>
                </a:tc>
                <a:tc>
                  <a:txBody>
                    <a:bodyPr/>
                    <a:lstStyle/>
                    <a:p>
                      <a:r>
                        <a:rPr lang="en-US" sz="1600" b="1" i="0" u="none" strike="noStrike" kern="1200" baseline="0" dirty="0">
                          <a:solidFill>
                            <a:schemeClr val="accent3"/>
                          </a:solidFill>
                          <a:latin typeface="+mn-lt"/>
                          <a:ea typeface="+mn-ea"/>
                          <a:cs typeface="+mn-cs"/>
                        </a:rPr>
                        <a:t>The hospital uses approved protocols and evidence-based practice guidelines for reversal of anticoagulation and management of bleeding events related to each anticoagulant medication</a:t>
                      </a:r>
                      <a:endParaRPr lang="en-US" sz="1600" b="1" dirty="0">
                        <a:solidFill>
                          <a:schemeClr val="accent3"/>
                        </a:solidFill>
                      </a:endParaRPr>
                    </a:p>
                  </a:txBody>
                  <a:tcPr/>
                </a:tc>
                <a:extLst>
                  <a:ext uri="{0D108BD9-81ED-4DB2-BD59-A6C34878D82A}">
                    <a16:rowId xmlns:a16="http://schemas.microsoft.com/office/drawing/2014/main" val="69414867"/>
                  </a:ext>
                </a:extLst>
              </a:tr>
              <a:tr h="410111">
                <a:tc>
                  <a:txBody>
                    <a:bodyPr/>
                    <a:lstStyle/>
                    <a:p>
                      <a:r>
                        <a:rPr lang="en-US" sz="1600" b="0" dirty="0">
                          <a:solidFill>
                            <a:schemeClr val="tx1"/>
                          </a:solidFill>
                        </a:rPr>
                        <a:t>EP3</a:t>
                      </a:r>
                    </a:p>
                  </a:txBody>
                  <a:tcPr/>
                </a:tc>
                <a:tc>
                  <a:txBody>
                    <a:bodyPr/>
                    <a:lstStyle/>
                    <a:p>
                      <a:r>
                        <a:rPr lang="en-US" sz="1600" b="0" dirty="0">
                          <a:solidFill>
                            <a:schemeClr val="tx1"/>
                          </a:solidFill>
                        </a:rPr>
                        <a:t>Protocols for perioperative management of anticoagulants</a:t>
                      </a:r>
                    </a:p>
                  </a:txBody>
                  <a:tcPr/>
                </a:tc>
                <a:extLst>
                  <a:ext uri="{0D108BD9-81ED-4DB2-BD59-A6C34878D82A}">
                    <a16:rowId xmlns:a16="http://schemas.microsoft.com/office/drawing/2014/main" val="3992428055"/>
                  </a:ext>
                </a:extLst>
              </a:tr>
              <a:tr h="410111">
                <a:tc>
                  <a:txBody>
                    <a:bodyPr/>
                    <a:lstStyle/>
                    <a:p>
                      <a:r>
                        <a:rPr lang="en-US" sz="1600" b="0" dirty="0">
                          <a:solidFill>
                            <a:schemeClr val="tx1"/>
                          </a:solidFill>
                        </a:rPr>
                        <a:t>EP4</a:t>
                      </a:r>
                    </a:p>
                  </a:txBody>
                  <a:tcPr/>
                </a:tc>
                <a:tc>
                  <a:txBody>
                    <a:bodyPr/>
                    <a:lstStyle/>
                    <a:p>
                      <a:r>
                        <a:rPr lang="en-US" sz="1600" b="0" dirty="0">
                          <a:solidFill>
                            <a:schemeClr val="tx1"/>
                          </a:solidFill>
                        </a:rPr>
                        <a:t>Policy related to baseline and ongoing laboratory monitoring of anticoagulants</a:t>
                      </a:r>
                    </a:p>
                  </a:txBody>
                  <a:tcPr/>
                </a:tc>
                <a:extLst>
                  <a:ext uri="{0D108BD9-81ED-4DB2-BD59-A6C34878D82A}">
                    <a16:rowId xmlns:a16="http://schemas.microsoft.com/office/drawing/2014/main" val="4086396786"/>
                  </a:ext>
                </a:extLst>
              </a:tr>
              <a:tr h="410111">
                <a:tc>
                  <a:txBody>
                    <a:bodyPr/>
                    <a:lstStyle/>
                    <a:p>
                      <a:r>
                        <a:rPr lang="en-US" sz="1600" b="0" dirty="0">
                          <a:solidFill>
                            <a:schemeClr val="tx1"/>
                          </a:solidFill>
                        </a:rPr>
                        <a:t>EP5</a:t>
                      </a:r>
                    </a:p>
                  </a:txBody>
                  <a:tcPr/>
                </a:tc>
                <a:tc>
                  <a:txBody>
                    <a:bodyPr/>
                    <a:lstStyle/>
                    <a:p>
                      <a:r>
                        <a:rPr lang="en-US" sz="1600" b="0" dirty="0">
                          <a:solidFill>
                            <a:schemeClr val="tx1"/>
                          </a:solidFill>
                        </a:rPr>
                        <a:t>Monitoring and making adjustment to anticoagulant medication use process</a:t>
                      </a:r>
                    </a:p>
                  </a:txBody>
                  <a:tcPr/>
                </a:tc>
                <a:extLst>
                  <a:ext uri="{0D108BD9-81ED-4DB2-BD59-A6C34878D82A}">
                    <a16:rowId xmlns:a16="http://schemas.microsoft.com/office/drawing/2014/main" val="3187611"/>
                  </a:ext>
                </a:extLst>
              </a:tr>
              <a:tr h="410111">
                <a:tc>
                  <a:txBody>
                    <a:bodyPr/>
                    <a:lstStyle/>
                    <a:p>
                      <a:r>
                        <a:rPr lang="en-US" sz="1600" b="0" dirty="0">
                          <a:solidFill>
                            <a:schemeClr val="tx1"/>
                          </a:solidFill>
                        </a:rPr>
                        <a:t>EP6</a:t>
                      </a:r>
                    </a:p>
                  </a:txBody>
                  <a:tcPr/>
                </a:tc>
                <a:tc>
                  <a:txBody>
                    <a:bodyPr/>
                    <a:lstStyle/>
                    <a:p>
                      <a:r>
                        <a:rPr lang="en-US" sz="1600" b="0" dirty="0">
                          <a:solidFill>
                            <a:schemeClr val="tx1"/>
                          </a:solidFill>
                        </a:rPr>
                        <a:t>Anticoagulant education</a:t>
                      </a:r>
                    </a:p>
                  </a:txBody>
                  <a:tcPr/>
                </a:tc>
                <a:extLst>
                  <a:ext uri="{0D108BD9-81ED-4DB2-BD59-A6C34878D82A}">
                    <a16:rowId xmlns:a16="http://schemas.microsoft.com/office/drawing/2014/main" val="3826367432"/>
                  </a:ext>
                </a:extLst>
              </a:tr>
            </a:tbl>
          </a:graphicData>
        </a:graphic>
      </p:graphicFrame>
      <p:pic>
        <p:nvPicPr>
          <p:cNvPr id="9" name="Picture 8">
            <a:extLst>
              <a:ext uri="{FF2B5EF4-FFF2-40B4-BE49-F238E27FC236}">
                <a16:creationId xmlns:a16="http://schemas.microsoft.com/office/drawing/2014/main" id="{A728A988-1DD9-4180-AE7A-C800C790B6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949" y="64723"/>
            <a:ext cx="2900415" cy="2320333"/>
          </a:xfrm>
          <a:prstGeom prst="rect">
            <a:avLst/>
          </a:prstGeom>
        </p:spPr>
      </p:pic>
      <p:sp>
        <p:nvSpPr>
          <p:cNvPr id="12" name="TextBox 11">
            <a:extLst>
              <a:ext uri="{FF2B5EF4-FFF2-40B4-BE49-F238E27FC236}">
                <a16:creationId xmlns:a16="http://schemas.microsoft.com/office/drawing/2014/main" id="{66D48AE5-557C-32F6-22F6-16FDAF242D10}"/>
              </a:ext>
            </a:extLst>
          </p:cNvPr>
          <p:cNvSpPr txBox="1"/>
          <p:nvPr/>
        </p:nvSpPr>
        <p:spPr>
          <a:xfrm>
            <a:off x="2822713" y="1371828"/>
            <a:ext cx="8925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50000"/>
                </a:solidFill>
                <a:effectLst/>
                <a:uLnTx/>
                <a:uFillTx/>
                <a:latin typeface="Arial" panose="020B0604020202020204"/>
                <a:ea typeface="+mn-ea"/>
                <a:cs typeface="+mn-cs"/>
              </a:rPr>
              <a:t>All Elements of Performance (EPs) have been updated to include DOACs,</a:t>
            </a:r>
            <a:br>
              <a:rPr kumimoji="0" lang="en-US" sz="1800" b="1" i="0" u="none" strike="noStrike" kern="1200" cap="none" spc="0" normalizeH="0" baseline="0" noProof="0" dirty="0">
                <a:ln>
                  <a:noFill/>
                </a:ln>
                <a:solidFill>
                  <a:srgbClr val="D50000"/>
                </a:solidFill>
                <a:effectLst/>
                <a:uLnTx/>
                <a:uFillTx/>
                <a:latin typeface="Arial" panose="020B0604020202020204"/>
                <a:ea typeface="+mn-ea"/>
                <a:cs typeface="+mn-cs"/>
              </a:rPr>
            </a:br>
            <a:r>
              <a:rPr kumimoji="0" lang="en-US" sz="1800" b="1" i="0" u="none" strike="noStrike" kern="1200" cap="none" spc="0" normalizeH="0" baseline="0" noProof="0" dirty="0">
                <a:ln>
                  <a:noFill/>
                </a:ln>
                <a:solidFill>
                  <a:srgbClr val="D50000"/>
                </a:solidFill>
                <a:effectLst/>
                <a:uLnTx/>
                <a:uFillTx/>
                <a:latin typeface="Arial" panose="020B0604020202020204"/>
                <a:ea typeface="+mn-ea"/>
                <a:cs typeface="+mn-cs"/>
              </a:rPr>
              <a:t>and EP2 is specifically focused on reversal.</a:t>
            </a:r>
          </a:p>
        </p:txBody>
      </p:sp>
      <p:cxnSp>
        <p:nvCxnSpPr>
          <p:cNvPr id="3" name="Straight Arrow Connector 2">
            <a:extLst>
              <a:ext uri="{FF2B5EF4-FFF2-40B4-BE49-F238E27FC236}">
                <a16:creationId xmlns:a16="http://schemas.microsoft.com/office/drawing/2014/main" id="{FAC3B643-F625-2A74-A0BC-B6B199C9BFC2}"/>
              </a:ext>
            </a:extLst>
          </p:cNvPr>
          <p:cNvCxnSpPr>
            <a:cxnSpLocks/>
          </p:cNvCxnSpPr>
          <p:nvPr/>
        </p:nvCxnSpPr>
        <p:spPr>
          <a:xfrm>
            <a:off x="278296" y="3337270"/>
            <a:ext cx="33622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4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E39492-A39F-4E25-8532-6F2CDE647812}"/>
              </a:ext>
            </a:extLst>
          </p:cNvPr>
          <p:cNvSpPr txBox="1"/>
          <p:nvPr/>
        </p:nvSpPr>
        <p:spPr>
          <a:xfrm>
            <a:off x="206475" y="6488668"/>
            <a:ext cx="58895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Internal documents from Brigham and Women’s Hospital.</a:t>
            </a:r>
          </a:p>
        </p:txBody>
      </p:sp>
      <p:grpSp>
        <p:nvGrpSpPr>
          <p:cNvPr id="7" name="Group 6">
            <a:extLst>
              <a:ext uri="{FF2B5EF4-FFF2-40B4-BE49-F238E27FC236}">
                <a16:creationId xmlns:a16="http://schemas.microsoft.com/office/drawing/2014/main" id="{C059CE5C-C00E-40F0-A8A4-F7F9EF67DF15}"/>
              </a:ext>
            </a:extLst>
          </p:cNvPr>
          <p:cNvGrpSpPr/>
          <p:nvPr/>
        </p:nvGrpSpPr>
        <p:grpSpPr>
          <a:xfrm>
            <a:off x="531862" y="911225"/>
            <a:ext cx="4540553" cy="2782073"/>
            <a:chOff x="514350" y="695325"/>
            <a:chExt cx="4943475" cy="3028950"/>
          </a:xfrm>
        </p:grpSpPr>
        <p:pic>
          <p:nvPicPr>
            <p:cNvPr id="4" name="Picture 3">
              <a:extLst>
                <a:ext uri="{FF2B5EF4-FFF2-40B4-BE49-F238E27FC236}">
                  <a16:creationId xmlns:a16="http://schemas.microsoft.com/office/drawing/2014/main" id="{47C952E1-4A24-4A7D-9449-67ED0112CC45}"/>
                </a:ext>
              </a:extLst>
            </p:cNvPr>
            <p:cNvPicPr>
              <a:picLocks noChangeAspect="1"/>
            </p:cNvPicPr>
            <p:nvPr/>
          </p:nvPicPr>
          <p:blipFill>
            <a:blip r:embed="rId2"/>
            <a:stretch>
              <a:fillRect/>
            </a:stretch>
          </p:blipFill>
          <p:spPr>
            <a:xfrm>
              <a:off x="556569" y="734152"/>
              <a:ext cx="4892761" cy="2979181"/>
            </a:xfrm>
            <a:prstGeom prst="rect">
              <a:avLst/>
            </a:prstGeom>
          </p:spPr>
        </p:pic>
        <p:sp>
          <p:nvSpPr>
            <p:cNvPr id="6" name="Rectangle 5">
              <a:extLst>
                <a:ext uri="{FF2B5EF4-FFF2-40B4-BE49-F238E27FC236}">
                  <a16:creationId xmlns:a16="http://schemas.microsoft.com/office/drawing/2014/main" id="{AF013522-74CD-4EFF-81D0-D9690E40FF12}"/>
                </a:ext>
              </a:extLst>
            </p:cNvPr>
            <p:cNvSpPr/>
            <p:nvPr/>
          </p:nvSpPr>
          <p:spPr>
            <a:xfrm>
              <a:off x="514350" y="695325"/>
              <a:ext cx="4943475" cy="30289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8" name="TextBox 7">
            <a:extLst>
              <a:ext uri="{FF2B5EF4-FFF2-40B4-BE49-F238E27FC236}">
                <a16:creationId xmlns:a16="http://schemas.microsoft.com/office/drawing/2014/main" id="{8AE9190D-F282-4B8B-BFF1-D67B665DDAA0}"/>
              </a:ext>
            </a:extLst>
          </p:cNvPr>
          <p:cNvSpPr txBox="1"/>
          <p:nvPr/>
        </p:nvSpPr>
        <p:spPr>
          <a:xfrm>
            <a:off x="478983" y="504207"/>
            <a:ext cx="43484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A85D9"/>
                </a:solidFill>
                <a:effectLst/>
                <a:uLnTx/>
                <a:uFillTx/>
                <a:latin typeface="Arial" panose="020B0604020202020204"/>
                <a:ea typeface="+mn-ea"/>
                <a:cs typeface="+mn-cs"/>
              </a:rPr>
              <a:t>Health System Academic Review</a:t>
            </a:r>
          </a:p>
        </p:txBody>
      </p:sp>
      <p:grpSp>
        <p:nvGrpSpPr>
          <p:cNvPr id="11" name="Group 10">
            <a:extLst>
              <a:ext uri="{FF2B5EF4-FFF2-40B4-BE49-F238E27FC236}">
                <a16:creationId xmlns:a16="http://schemas.microsoft.com/office/drawing/2014/main" id="{622C6414-C234-48D6-8305-8D043DC90A60}"/>
              </a:ext>
            </a:extLst>
          </p:cNvPr>
          <p:cNvGrpSpPr/>
          <p:nvPr/>
        </p:nvGrpSpPr>
        <p:grpSpPr>
          <a:xfrm>
            <a:off x="5813893" y="993503"/>
            <a:ext cx="4887348" cy="5254733"/>
            <a:chOff x="4597400" y="0"/>
            <a:chExt cx="5575300" cy="5994400"/>
          </a:xfrm>
        </p:grpSpPr>
        <p:pic>
          <p:nvPicPr>
            <p:cNvPr id="9" name="Picture 8">
              <a:extLst>
                <a:ext uri="{FF2B5EF4-FFF2-40B4-BE49-F238E27FC236}">
                  <a16:creationId xmlns:a16="http://schemas.microsoft.com/office/drawing/2014/main" id="{8D9F9C9A-E017-4705-B724-32AA27D3A796}"/>
                </a:ext>
              </a:extLst>
            </p:cNvPr>
            <p:cNvPicPr>
              <a:picLocks noChangeAspect="1"/>
            </p:cNvPicPr>
            <p:nvPr/>
          </p:nvPicPr>
          <p:blipFill>
            <a:blip r:embed="rId3"/>
            <a:stretch>
              <a:fillRect/>
            </a:stretch>
          </p:blipFill>
          <p:spPr>
            <a:xfrm>
              <a:off x="4610100" y="0"/>
              <a:ext cx="5562600" cy="5972175"/>
            </a:xfrm>
            <a:prstGeom prst="rect">
              <a:avLst/>
            </a:prstGeom>
            <a:ln w="12700">
              <a:solidFill>
                <a:schemeClr val="tx1"/>
              </a:solidFill>
            </a:ln>
          </p:spPr>
        </p:pic>
        <p:sp>
          <p:nvSpPr>
            <p:cNvPr id="10" name="Rectangle 9">
              <a:extLst>
                <a:ext uri="{FF2B5EF4-FFF2-40B4-BE49-F238E27FC236}">
                  <a16:creationId xmlns:a16="http://schemas.microsoft.com/office/drawing/2014/main" id="{6908CAAA-7DBE-491A-92BC-9B743D3E4798}"/>
                </a:ext>
              </a:extLst>
            </p:cNvPr>
            <p:cNvSpPr/>
            <p:nvPr/>
          </p:nvSpPr>
          <p:spPr>
            <a:xfrm>
              <a:off x="4597400" y="0"/>
              <a:ext cx="5575300" cy="5994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 name="TextBox 11">
            <a:extLst>
              <a:ext uri="{FF2B5EF4-FFF2-40B4-BE49-F238E27FC236}">
                <a16:creationId xmlns:a16="http://schemas.microsoft.com/office/drawing/2014/main" id="{82DC939A-8ED3-4B0E-B821-6D3BF15B986A}"/>
              </a:ext>
            </a:extLst>
          </p:cNvPr>
          <p:cNvSpPr txBox="1"/>
          <p:nvPr/>
        </p:nvSpPr>
        <p:spPr>
          <a:xfrm>
            <a:off x="5711925" y="504207"/>
            <a:ext cx="3381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A85D9"/>
                </a:solidFill>
                <a:effectLst/>
                <a:uLnTx/>
                <a:uFillTx/>
                <a:latin typeface="Arial" panose="020B0604020202020204"/>
                <a:ea typeface="+mn-ea"/>
                <a:cs typeface="+mn-cs"/>
              </a:rPr>
              <a:t>System Recommendations</a:t>
            </a:r>
          </a:p>
        </p:txBody>
      </p:sp>
      <p:pic>
        <p:nvPicPr>
          <p:cNvPr id="13" name="Picture 12">
            <a:extLst>
              <a:ext uri="{FF2B5EF4-FFF2-40B4-BE49-F238E27FC236}">
                <a16:creationId xmlns:a16="http://schemas.microsoft.com/office/drawing/2014/main" id="{0A7F4409-9EEA-423E-B241-3272D16605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867" y="4268412"/>
            <a:ext cx="4537548" cy="2082743"/>
          </a:xfrm>
          <a:prstGeom prst="rect">
            <a:avLst/>
          </a:prstGeom>
          <a:ln w="12700">
            <a:solidFill>
              <a:schemeClr val="tx1"/>
            </a:solidFill>
          </a:ln>
        </p:spPr>
      </p:pic>
      <p:sp>
        <p:nvSpPr>
          <p:cNvPr id="16" name="TextBox 15">
            <a:extLst>
              <a:ext uri="{FF2B5EF4-FFF2-40B4-BE49-F238E27FC236}">
                <a16:creationId xmlns:a16="http://schemas.microsoft.com/office/drawing/2014/main" id="{865953BA-52CF-4E7D-9FE1-F4961554A2BA}"/>
              </a:ext>
            </a:extLst>
          </p:cNvPr>
          <p:cNvSpPr txBox="1"/>
          <p:nvPr/>
        </p:nvSpPr>
        <p:spPr>
          <a:xfrm>
            <a:off x="531862" y="3796217"/>
            <a:ext cx="3960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A85D9"/>
                </a:solidFill>
                <a:effectLst/>
                <a:uLnTx/>
                <a:uFillTx/>
                <a:latin typeface="Arial" panose="020B0604020202020204"/>
                <a:ea typeface="+mn-ea"/>
                <a:cs typeface="+mn-cs"/>
              </a:rPr>
              <a:t>Local Guidelines</a:t>
            </a:r>
          </a:p>
        </p:txBody>
      </p:sp>
      <p:sp>
        <p:nvSpPr>
          <p:cNvPr id="19" name="TextBox 18">
            <a:extLst>
              <a:ext uri="{FF2B5EF4-FFF2-40B4-BE49-F238E27FC236}">
                <a16:creationId xmlns:a16="http://schemas.microsoft.com/office/drawing/2014/main" id="{1E02B21D-C504-4600-805E-ADF6F5822E06}"/>
              </a:ext>
            </a:extLst>
          </p:cNvPr>
          <p:cNvSpPr txBox="1"/>
          <p:nvPr/>
        </p:nvSpPr>
        <p:spPr>
          <a:xfrm>
            <a:off x="7287904" y="4966161"/>
            <a:ext cx="4697621" cy="175432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Bleeding: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With an anticoagulant (</a:t>
            </a:r>
            <a:r>
              <a:rPr kumimoji="0" lang="en-US" sz="1800" b="1" i="0" u="none" strike="noStrike" kern="1200" cap="none" spc="0" normalizeH="0" baseline="0" noProof="0" dirty="0" err="1">
                <a:ln>
                  <a:noFill/>
                </a:ln>
                <a:solidFill>
                  <a:srgbClr val="000000"/>
                </a:solidFill>
                <a:effectLst/>
                <a:uLnTx/>
                <a:uFillTx/>
                <a:latin typeface="Arial" panose="020B0604020202020204"/>
                <a:ea typeface="+mn-ea"/>
                <a:cs typeface="+mn-cs"/>
              </a:rPr>
              <a:t>FXa</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In a critical space,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With hypotension,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And other measures have failed,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And the patient may die</a:t>
            </a:r>
          </a:p>
        </p:txBody>
      </p:sp>
      <p:cxnSp>
        <p:nvCxnSpPr>
          <p:cNvPr id="3" name="Elbow Connector 2">
            <a:extLst>
              <a:ext uri="{FF2B5EF4-FFF2-40B4-BE49-F238E27FC236}">
                <a16:creationId xmlns:a16="http://schemas.microsoft.com/office/drawing/2014/main" id="{667F3D60-A453-77C8-A1A8-93ADBB00E066}"/>
              </a:ext>
            </a:extLst>
          </p:cNvPr>
          <p:cNvCxnSpPr>
            <a:stCxn id="9" idx="3"/>
          </p:cNvCxnSpPr>
          <p:nvPr/>
        </p:nvCxnSpPr>
        <p:spPr>
          <a:xfrm>
            <a:off x="10701241" y="3611128"/>
            <a:ext cx="549855" cy="1355033"/>
          </a:xfrm>
          <a:prstGeom prst="bentConnector2">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71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8AB30-84CC-6DA6-AADF-87D23F4C95DF}"/>
              </a:ext>
            </a:extLst>
          </p:cNvPr>
          <p:cNvSpPr>
            <a:spLocks noGrp="1"/>
          </p:cNvSpPr>
          <p:nvPr>
            <p:ph type="title"/>
          </p:nvPr>
        </p:nvSpPr>
        <p:spPr>
          <a:xfrm>
            <a:off x="609600" y="199505"/>
            <a:ext cx="3425687" cy="5515495"/>
          </a:xfrm>
        </p:spPr>
        <p:txBody>
          <a:bodyPr/>
          <a:lstStyle/>
          <a:p>
            <a:r>
              <a:rPr lang="en-US" dirty="0"/>
              <a:t>Andexanet Alfa Criteria for Use Document</a:t>
            </a:r>
          </a:p>
        </p:txBody>
      </p:sp>
      <p:sp>
        <p:nvSpPr>
          <p:cNvPr id="3" name="TextBox 2">
            <a:extLst>
              <a:ext uri="{FF2B5EF4-FFF2-40B4-BE49-F238E27FC236}">
                <a16:creationId xmlns:a16="http://schemas.microsoft.com/office/drawing/2014/main" id="{5746D0A6-3F9B-6494-CE15-706A59E18925}"/>
              </a:ext>
            </a:extLst>
          </p:cNvPr>
          <p:cNvSpPr txBox="1"/>
          <p:nvPr/>
        </p:nvSpPr>
        <p:spPr>
          <a:xfrm>
            <a:off x="47491" y="6033053"/>
            <a:ext cx="4733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FDA, Food and Drug Administration; HAT, Hematology and Transplant; LMWH, low molecular weight heparin; OSH, outside hospital; UFH, unfractionated heparin. </a:t>
            </a:r>
          </a:p>
        </p:txBody>
      </p:sp>
      <p:pic>
        <p:nvPicPr>
          <p:cNvPr id="12" name="Picture 11">
            <a:extLst>
              <a:ext uri="{FF2B5EF4-FFF2-40B4-BE49-F238E27FC236}">
                <a16:creationId xmlns:a16="http://schemas.microsoft.com/office/drawing/2014/main" id="{BFF2EB62-4AFD-D2DE-565E-B3F816F70F8F}"/>
              </a:ext>
            </a:extLst>
          </p:cNvPr>
          <p:cNvPicPr>
            <a:picLocks noChangeAspect="1"/>
          </p:cNvPicPr>
          <p:nvPr/>
        </p:nvPicPr>
        <p:blipFill>
          <a:blip r:embed="rId3"/>
          <a:stretch>
            <a:fillRect/>
          </a:stretch>
        </p:blipFill>
        <p:spPr>
          <a:xfrm>
            <a:off x="5218043" y="168034"/>
            <a:ext cx="6659218" cy="6617520"/>
          </a:xfrm>
          <a:prstGeom prst="rect">
            <a:avLst/>
          </a:prstGeom>
        </p:spPr>
      </p:pic>
    </p:spTree>
    <p:extLst>
      <p:ext uri="{BB962C8B-B14F-4D97-AF65-F5344CB8AC3E}">
        <p14:creationId xmlns:p14="http://schemas.microsoft.com/office/powerpoint/2010/main" val="37306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3B933-3C01-4043-BC52-A02C2FC2AA5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t="6033"/>
          <a:stretch/>
        </p:blipFill>
        <p:spPr>
          <a:xfrm>
            <a:off x="8358809" y="360498"/>
            <a:ext cx="3515138" cy="6416374"/>
          </a:xfrm>
          <a:prstGeom prst="rect">
            <a:avLst/>
          </a:prstGeom>
        </p:spPr>
      </p:pic>
      <p:sp>
        <p:nvSpPr>
          <p:cNvPr id="3" name="TextBox 2">
            <a:extLst>
              <a:ext uri="{FF2B5EF4-FFF2-40B4-BE49-F238E27FC236}">
                <a16:creationId xmlns:a16="http://schemas.microsoft.com/office/drawing/2014/main" id="{99BEF8BD-5525-44AC-855F-EB5C3D483C83}"/>
              </a:ext>
            </a:extLst>
          </p:cNvPr>
          <p:cNvSpPr txBox="1"/>
          <p:nvPr/>
        </p:nvSpPr>
        <p:spPr>
          <a:xfrm>
            <a:off x="136334" y="6396335"/>
            <a:ext cx="74626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NS, normal saline; VTBI, volume to be infused.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IvyLeagueNurse</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Accessed Mar 2023. </a:t>
            </a: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www.ivyleaguenurse.com</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a:t>
            </a:r>
          </a:p>
        </p:txBody>
      </p:sp>
      <p:sp>
        <p:nvSpPr>
          <p:cNvPr id="5" name="Title 4">
            <a:extLst>
              <a:ext uri="{FF2B5EF4-FFF2-40B4-BE49-F238E27FC236}">
                <a16:creationId xmlns:a16="http://schemas.microsoft.com/office/drawing/2014/main" id="{4BAE742C-4941-AA11-F3AF-69166C646954}"/>
              </a:ext>
            </a:extLst>
          </p:cNvPr>
          <p:cNvSpPr>
            <a:spLocks noGrp="1"/>
          </p:cNvSpPr>
          <p:nvPr>
            <p:ph type="title"/>
          </p:nvPr>
        </p:nvSpPr>
        <p:spPr>
          <a:xfrm>
            <a:off x="609601" y="199505"/>
            <a:ext cx="7649816" cy="1185577"/>
          </a:xfrm>
        </p:spPr>
        <p:txBody>
          <a:bodyPr>
            <a:normAutofit fontScale="90000"/>
          </a:bodyPr>
          <a:lstStyle/>
          <a:p>
            <a:r>
              <a:rPr lang="en-US" sz="2800" dirty="0"/>
              <a:t>Coagulation Factor </a:t>
            </a:r>
            <a:r>
              <a:rPr lang="en-US" sz="2800" dirty="0" err="1"/>
              <a:t>Xa</a:t>
            </a:r>
            <a:r>
              <a:rPr lang="en-US" sz="2800" dirty="0"/>
              <a:t> (Recombinant) Inactivated-</a:t>
            </a:r>
            <a:r>
              <a:rPr lang="en-US" sz="2800" dirty="0" err="1"/>
              <a:t>zhzo</a:t>
            </a:r>
            <a:r>
              <a:rPr lang="en-US" sz="2800" dirty="0"/>
              <a:t> Drug Administration Guidelines</a:t>
            </a:r>
          </a:p>
        </p:txBody>
      </p:sp>
      <p:sp>
        <p:nvSpPr>
          <p:cNvPr id="15" name="Content Placeholder 14">
            <a:extLst>
              <a:ext uri="{FF2B5EF4-FFF2-40B4-BE49-F238E27FC236}">
                <a16:creationId xmlns:a16="http://schemas.microsoft.com/office/drawing/2014/main" id="{18058094-B259-EA00-EA57-ACA5CEED1836}"/>
              </a:ext>
            </a:extLst>
          </p:cNvPr>
          <p:cNvSpPr>
            <a:spLocks noGrp="1"/>
          </p:cNvSpPr>
          <p:nvPr>
            <p:ph idx="1"/>
          </p:nvPr>
        </p:nvSpPr>
        <p:spPr>
          <a:xfrm>
            <a:off x="609600" y="1967796"/>
            <a:ext cx="6850906" cy="4315738"/>
          </a:xfrm>
        </p:spPr>
        <p:txBody>
          <a:bodyPr>
            <a:normAutofit/>
          </a:bodyPr>
          <a:lstStyle/>
          <a:p>
            <a:r>
              <a:rPr lang="en-US" sz="1800" dirty="0"/>
              <a:t> Andexanet alfa should be run as a </a:t>
            </a:r>
            <a:r>
              <a:rPr lang="en-US" sz="1800" b="1" dirty="0"/>
              <a:t>secondary infusion </a:t>
            </a:r>
            <a:r>
              <a:rPr lang="en-US" sz="1800" dirty="0"/>
              <a:t>to </a:t>
            </a:r>
            <a:r>
              <a:rPr lang="en-US" sz="1800" dirty="0">
                <a:solidFill>
                  <a:schemeClr val="tx1"/>
                </a:solidFill>
              </a:rPr>
              <a:t>ensure the entire dose is cleared from the tubing and administered </a:t>
            </a:r>
            <a:r>
              <a:rPr lang="en-US" sz="1800" dirty="0"/>
              <a:t>to patient at the appropriate rate</a:t>
            </a:r>
          </a:p>
          <a:p>
            <a:r>
              <a:rPr lang="en-US" sz="1800" dirty="0"/>
              <a:t>For </a:t>
            </a:r>
            <a:r>
              <a:rPr lang="en-US" sz="1800" b="1" dirty="0"/>
              <a:t>low dose </a:t>
            </a:r>
            <a:r>
              <a:rPr lang="en-US" sz="1800" dirty="0">
                <a:solidFill>
                  <a:schemeClr val="tx1"/>
                </a:solidFill>
              </a:rPr>
              <a:t>administration, program pump as follows</a:t>
            </a:r>
            <a:r>
              <a:rPr lang="en-US" sz="1800" dirty="0"/>
              <a:t>:</a:t>
            </a:r>
          </a:p>
          <a:p>
            <a:pPr lvl="1"/>
            <a:r>
              <a:rPr lang="en-US" sz="1600" dirty="0"/>
              <a:t>Bolus dose (400mg over 15 minutes)</a:t>
            </a:r>
          </a:p>
          <a:p>
            <a:pPr lvl="2"/>
            <a:r>
              <a:rPr lang="en-US" sz="1400" dirty="0"/>
              <a:t>Enter total VTBI of 58 mL</a:t>
            </a:r>
          </a:p>
          <a:p>
            <a:pPr lvl="2"/>
            <a:r>
              <a:rPr lang="en-US" sz="1400" dirty="0"/>
              <a:t>This will increase the rate of infusion to administer the entire 400 mg dose/40 mL dose and the 18 mL primary tubing priming volume (total VTBI of 58 mL) in 15 minutes</a:t>
            </a:r>
          </a:p>
          <a:p>
            <a:pPr lvl="1"/>
            <a:r>
              <a:rPr lang="en-US" sz="1600" dirty="0"/>
              <a:t>Maintenance dose (480mg over 2 hours)</a:t>
            </a:r>
          </a:p>
          <a:p>
            <a:pPr lvl="2"/>
            <a:r>
              <a:rPr lang="en-US" sz="1400" dirty="0"/>
              <a:t>Enter total VTBI is 66 mL</a:t>
            </a:r>
          </a:p>
          <a:p>
            <a:pPr lvl="2"/>
            <a:r>
              <a:rPr lang="en-US" sz="1400" dirty="0"/>
              <a:t>This will increase the rate of infusion to administer the entire 480 mg / 48 mL dose and the 18 mL primary tubing priming volume (total VTBI 66 mL) over 2 hours</a:t>
            </a:r>
          </a:p>
          <a:p>
            <a:pPr lvl="1"/>
            <a:r>
              <a:rPr lang="en-US" sz="1600" dirty="0"/>
              <a:t>After the end of infusion, flush the line with 48 mL of NS</a:t>
            </a:r>
          </a:p>
        </p:txBody>
      </p:sp>
      <p:sp>
        <p:nvSpPr>
          <p:cNvPr id="23" name="Text Placeholder 13">
            <a:extLst>
              <a:ext uri="{FF2B5EF4-FFF2-40B4-BE49-F238E27FC236}">
                <a16:creationId xmlns:a16="http://schemas.microsoft.com/office/drawing/2014/main" id="{C970990D-655E-BD83-2D95-D91FD73815B7}"/>
              </a:ext>
            </a:extLst>
          </p:cNvPr>
          <p:cNvSpPr txBox="1">
            <a:spLocks/>
          </p:cNvSpPr>
          <p:nvPr/>
        </p:nvSpPr>
        <p:spPr>
          <a:xfrm>
            <a:off x="609601" y="1528661"/>
            <a:ext cx="5714867" cy="6876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4A85D9"/>
              </a:buClr>
              <a:buSzTx/>
              <a:buFont typeface="Arial" panose="020B0604020202020204" pitchFamily="34" charset="0"/>
              <a:buNone/>
              <a:tabLst/>
              <a:defRPr/>
            </a:pPr>
            <a:r>
              <a:rPr kumimoji="0" lang="en-US" sz="2000" b="1" i="0" u="none" strike="noStrike" kern="1200" cap="none" spc="0" normalizeH="0" baseline="0" noProof="0" dirty="0">
                <a:ln>
                  <a:noFill/>
                </a:ln>
                <a:solidFill>
                  <a:srgbClr val="4A85D9"/>
                </a:solidFill>
                <a:effectLst/>
                <a:uLnTx/>
                <a:uFillTx/>
                <a:latin typeface="Arial" panose="020B0604020202020204"/>
                <a:ea typeface="+mn-ea"/>
                <a:cs typeface="+mn-cs"/>
              </a:rPr>
              <a:t>Administration Guidelines</a:t>
            </a:r>
          </a:p>
        </p:txBody>
      </p:sp>
      <p:sp>
        <p:nvSpPr>
          <p:cNvPr id="4" name="Rectangle 3">
            <a:extLst>
              <a:ext uri="{FF2B5EF4-FFF2-40B4-BE49-F238E27FC236}">
                <a16:creationId xmlns:a16="http://schemas.microsoft.com/office/drawing/2014/main" id="{06E6D562-1E42-F1BC-B1C4-D8190050EE1C}"/>
              </a:ext>
            </a:extLst>
          </p:cNvPr>
          <p:cNvSpPr/>
          <p:nvPr/>
        </p:nvSpPr>
        <p:spPr>
          <a:xfrm>
            <a:off x="526774" y="1385082"/>
            <a:ext cx="7166113" cy="50112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689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6C5512C-FF93-C5FB-FB9D-C675993E6382}"/>
              </a:ext>
            </a:extLst>
          </p:cNvPr>
          <p:cNvSpPr/>
          <p:nvPr/>
        </p:nvSpPr>
        <p:spPr>
          <a:xfrm>
            <a:off x="5595731" y="0"/>
            <a:ext cx="6636390" cy="6858000"/>
          </a:xfrm>
          <a:custGeom>
            <a:avLst/>
            <a:gdLst>
              <a:gd name="connsiteX0" fmla="*/ 1023499 w 9232127"/>
              <a:gd name="connsiteY0" fmla="*/ 0 h 6858000"/>
              <a:gd name="connsiteX1" fmla="*/ 9232127 w 9232127"/>
              <a:gd name="connsiteY1" fmla="*/ 0 h 6858000"/>
              <a:gd name="connsiteX2" fmla="*/ 9232127 w 9232127"/>
              <a:gd name="connsiteY2" fmla="*/ 6858000 h 6858000"/>
              <a:gd name="connsiteX3" fmla="*/ 831974 w 9232127"/>
              <a:gd name="connsiteY3" fmla="*/ 6858000 h 6858000"/>
              <a:gd name="connsiteX4" fmla="*/ 822926 w 9232127"/>
              <a:gd name="connsiteY4" fmla="*/ 6842264 h 6858000"/>
              <a:gd name="connsiteX5" fmla="*/ 0 w 9232127"/>
              <a:gd name="connsiteY5" fmla="*/ 3592284 h 6858000"/>
              <a:gd name="connsiteX6" fmla="*/ 987101 w 9232127"/>
              <a:gd name="connsiteY6" fmla="*/ 567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2127" h="6858000">
                <a:moveTo>
                  <a:pt x="1023499" y="0"/>
                </a:moveTo>
                <a:lnTo>
                  <a:pt x="9232127" y="0"/>
                </a:lnTo>
                <a:lnTo>
                  <a:pt x="9232127" y="6858000"/>
                </a:lnTo>
                <a:lnTo>
                  <a:pt x="831974" y="6858000"/>
                </a:lnTo>
                <a:lnTo>
                  <a:pt x="822926" y="6842264"/>
                </a:lnTo>
                <a:cubicBezTo>
                  <a:pt x="298109" y="5876165"/>
                  <a:pt x="0" y="4769038"/>
                  <a:pt x="0" y="3592284"/>
                </a:cubicBezTo>
                <a:cubicBezTo>
                  <a:pt x="0" y="2297855"/>
                  <a:pt x="360712" y="1087675"/>
                  <a:pt x="987101" y="56777"/>
                </a:cubicBezTo>
                <a:close/>
              </a:path>
            </a:pathLst>
          </a:custGeom>
          <a:solidFill>
            <a:schemeClr val="bg1"/>
          </a:solidFill>
          <a:effectLst>
            <a:glow rad="344817">
              <a:schemeClr val="tx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004E03DA-6CEE-4A72-855F-E09A12C3E7F1}"/>
              </a:ext>
            </a:extLst>
          </p:cNvPr>
          <p:cNvSpPr>
            <a:spLocks noGrp="1"/>
          </p:cNvSpPr>
          <p:nvPr>
            <p:ph type="title"/>
          </p:nvPr>
        </p:nvSpPr>
        <p:spPr>
          <a:xfrm>
            <a:off x="609600" y="199506"/>
            <a:ext cx="4900375" cy="1481192"/>
          </a:xfrm>
        </p:spPr>
        <p:txBody>
          <a:bodyPr>
            <a:normAutofit/>
          </a:bodyPr>
          <a:lstStyle/>
          <a:p>
            <a:r>
              <a:rPr lang="en-US" dirty="0"/>
              <a:t>Getting the Medication to the Patient</a:t>
            </a:r>
          </a:p>
        </p:txBody>
      </p:sp>
      <p:sp>
        <p:nvSpPr>
          <p:cNvPr id="24" name="Content Placeholder 23">
            <a:extLst>
              <a:ext uri="{FF2B5EF4-FFF2-40B4-BE49-F238E27FC236}">
                <a16:creationId xmlns:a16="http://schemas.microsoft.com/office/drawing/2014/main" id="{6E21C149-0030-15AC-FCCC-DEFC59FAB7A9}"/>
              </a:ext>
            </a:extLst>
          </p:cNvPr>
          <p:cNvSpPr>
            <a:spLocks noGrp="1"/>
          </p:cNvSpPr>
          <p:nvPr>
            <p:ph sz="half" idx="1"/>
          </p:nvPr>
        </p:nvSpPr>
        <p:spPr>
          <a:xfrm>
            <a:off x="609600" y="1638322"/>
            <a:ext cx="4659308" cy="1064029"/>
          </a:xfrm>
        </p:spPr>
        <p:txBody>
          <a:bodyPr>
            <a:normAutofit fontScale="92500"/>
          </a:bodyPr>
          <a:lstStyle/>
          <a:p>
            <a:pPr marL="0" indent="0">
              <a:buNone/>
            </a:pPr>
            <a:r>
              <a:rPr lang="en-US" b="1" dirty="0">
                <a:solidFill>
                  <a:schemeClr val="accent1"/>
                </a:solidFill>
                <a:latin typeface="Arial" panose="020B0604020202020204" pitchFamily="34" charset="0"/>
                <a:cs typeface="Arial" panose="020B0604020202020204" pitchFamily="34" charset="0"/>
              </a:rPr>
              <a:t>Utilize multidisciplinary </a:t>
            </a:r>
            <a:br>
              <a:rPr lang="en-US" b="1" dirty="0">
                <a:solidFill>
                  <a:schemeClr val="accent1"/>
                </a:solidFill>
                <a:latin typeface="Arial" panose="020B0604020202020204" pitchFamily="34" charset="0"/>
                <a:cs typeface="Arial" panose="020B0604020202020204" pitchFamily="34" charset="0"/>
              </a:rPr>
            </a:br>
            <a:r>
              <a:rPr lang="en-US" b="1" dirty="0">
                <a:solidFill>
                  <a:schemeClr val="accent1"/>
                </a:solidFill>
                <a:latin typeface="Arial" panose="020B0604020202020204" pitchFamily="34" charset="0"/>
                <a:cs typeface="Arial" panose="020B0604020202020204" pitchFamily="34" charset="0"/>
              </a:rPr>
              <a:t>institution-developed guidelines</a:t>
            </a:r>
          </a:p>
        </p:txBody>
      </p:sp>
      <p:pic>
        <p:nvPicPr>
          <p:cNvPr id="16" name="Picture 15">
            <a:extLst>
              <a:ext uri="{FF2B5EF4-FFF2-40B4-BE49-F238E27FC236}">
                <a16:creationId xmlns:a16="http://schemas.microsoft.com/office/drawing/2014/main" id="{69B2BA88-CE55-4C71-9B6E-5D399CFD9D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710514" y="2740513"/>
            <a:ext cx="4289872" cy="3661716"/>
          </a:xfrm>
          <a:prstGeom prst="rect">
            <a:avLst/>
          </a:prstGeom>
          <a:ln>
            <a:solidFill>
              <a:schemeClr val="tx1"/>
            </a:solidFill>
          </a:ln>
        </p:spPr>
      </p:pic>
      <p:grpSp>
        <p:nvGrpSpPr>
          <p:cNvPr id="25" name="Group 24">
            <a:extLst>
              <a:ext uri="{FF2B5EF4-FFF2-40B4-BE49-F238E27FC236}">
                <a16:creationId xmlns:a16="http://schemas.microsoft.com/office/drawing/2014/main" id="{581C2AAE-B245-4235-8670-1E9E3E7A7AC0}"/>
              </a:ext>
            </a:extLst>
          </p:cNvPr>
          <p:cNvGrpSpPr/>
          <p:nvPr/>
        </p:nvGrpSpPr>
        <p:grpSpPr>
          <a:xfrm>
            <a:off x="5800418" y="434761"/>
            <a:ext cx="6391582" cy="6233670"/>
            <a:chOff x="3000425" y="1474807"/>
            <a:chExt cx="6266711" cy="5081835"/>
          </a:xfrm>
        </p:grpSpPr>
        <p:sp>
          <p:nvSpPr>
            <p:cNvPr id="5" name="Content Placeholder 2">
              <a:extLst>
                <a:ext uri="{FF2B5EF4-FFF2-40B4-BE49-F238E27FC236}">
                  <a16:creationId xmlns:a16="http://schemas.microsoft.com/office/drawing/2014/main" id="{8981EBD7-BDB7-4EF5-9F3B-D837CC642B6D}"/>
                </a:ext>
              </a:extLst>
            </p:cNvPr>
            <p:cNvSpPr txBox="1">
              <a:spLocks/>
            </p:cNvSpPr>
            <p:nvPr/>
          </p:nvSpPr>
          <p:spPr>
            <a:xfrm>
              <a:off x="3047405" y="2879948"/>
              <a:ext cx="4747188" cy="2973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6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3200" b="0" i="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8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2400" b="0" i="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2400" b="0" i="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cs typeface="Calibri"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cs typeface="Calibri"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600" b="1" i="0" u="none" strike="noStrike" kern="1200" cap="none" spc="0" normalizeH="0" baseline="0" noProof="0" dirty="0">
                <a:ln>
                  <a:noFill/>
                </a:ln>
                <a:solidFill>
                  <a:srgbClr val="4A85D9">
                    <a:lumMod val="75000"/>
                  </a:srgbClr>
                </a:solidFill>
                <a:effectLst/>
                <a:uLnTx/>
                <a:uFillTx/>
                <a:latin typeface="Arial" panose="020B0604020202020204"/>
                <a:cs typeface="Calibri"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cs typeface="Calibri" charset="0"/>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cs typeface="Calibri" charset="0"/>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1600" b="1" i="0" u="none" strike="noStrike" kern="1200" cap="none" spc="0" normalizeH="0" baseline="0" noProof="0" dirty="0">
                <a:ln>
                  <a:noFill/>
                </a:ln>
                <a:solidFill>
                  <a:srgbClr val="4A85D9">
                    <a:lumMod val="75000"/>
                  </a:srgbClr>
                </a:solidFill>
                <a:effectLst/>
                <a:uLnTx/>
                <a:uFillTx/>
                <a:latin typeface="Arial" panose="020B0604020202020204"/>
                <a:cs typeface="Calibri"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600" b="1" i="0" u="none" strike="noStrike" kern="1200" cap="none" spc="0" normalizeH="0" baseline="0" noProof="0" dirty="0">
                <a:ln>
                  <a:noFill/>
                </a:ln>
                <a:solidFill>
                  <a:srgbClr val="4A85D9">
                    <a:lumMod val="75000"/>
                  </a:srgbClr>
                </a:solidFill>
                <a:effectLst/>
                <a:uLnTx/>
                <a:uFillTx/>
                <a:latin typeface="Arial" panose="020B0604020202020204"/>
                <a:cs typeface="Calibri"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cs typeface="Calibri"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cs typeface="Calibri"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cs typeface="Calibri" charset="0"/>
              </a:endParaRPr>
            </a:p>
          </p:txBody>
        </p:sp>
        <p:sp>
          <p:nvSpPr>
            <p:cNvPr id="6" name="TextBox 5">
              <a:extLst>
                <a:ext uri="{FF2B5EF4-FFF2-40B4-BE49-F238E27FC236}">
                  <a16:creationId xmlns:a16="http://schemas.microsoft.com/office/drawing/2014/main" id="{9A0F52A3-BA6C-446D-BDBF-215B5245654A}"/>
                </a:ext>
              </a:extLst>
            </p:cNvPr>
            <p:cNvSpPr txBox="1"/>
            <p:nvPr/>
          </p:nvSpPr>
          <p:spPr>
            <a:xfrm>
              <a:off x="5277212" y="1474807"/>
              <a:ext cx="1713138" cy="339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Patient arrives</a:t>
              </a:r>
            </a:p>
          </p:txBody>
        </p:sp>
        <p:sp>
          <p:nvSpPr>
            <p:cNvPr id="7" name="Arrow: Down 6">
              <a:extLst>
                <a:ext uri="{FF2B5EF4-FFF2-40B4-BE49-F238E27FC236}">
                  <a16:creationId xmlns:a16="http://schemas.microsoft.com/office/drawing/2014/main" id="{24F5F87D-65CF-4503-A2D9-5AEF702EF0C5}"/>
                </a:ext>
              </a:extLst>
            </p:cNvPr>
            <p:cNvSpPr/>
            <p:nvPr/>
          </p:nvSpPr>
          <p:spPr>
            <a:xfrm>
              <a:off x="6011727" y="1773994"/>
              <a:ext cx="244107" cy="276732"/>
            </a:xfrm>
            <a:prstGeom prst="down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B038B155-B1BA-4084-BBD5-524758FC4B04}"/>
                </a:ext>
              </a:extLst>
            </p:cNvPr>
            <p:cNvSpPr txBox="1"/>
            <p:nvPr/>
          </p:nvSpPr>
          <p:spPr>
            <a:xfrm>
              <a:off x="3390581" y="2097432"/>
              <a:ext cx="5486399" cy="339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Situation assessed, medication history, last dose, labs</a:t>
              </a:r>
            </a:p>
          </p:txBody>
        </p:sp>
        <p:sp>
          <p:nvSpPr>
            <p:cNvPr id="9" name="TextBox 8">
              <a:extLst>
                <a:ext uri="{FF2B5EF4-FFF2-40B4-BE49-F238E27FC236}">
                  <a16:creationId xmlns:a16="http://schemas.microsoft.com/office/drawing/2014/main" id="{2D33141B-E4EB-4B06-A8BA-82B081E566FC}"/>
                </a:ext>
              </a:extLst>
            </p:cNvPr>
            <p:cNvSpPr txBox="1"/>
            <p:nvPr/>
          </p:nvSpPr>
          <p:spPr>
            <a:xfrm>
              <a:off x="4245513" y="2720058"/>
              <a:ext cx="3776534" cy="339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Decision to treat</a:t>
              </a:r>
            </a:p>
          </p:txBody>
        </p:sp>
        <p:sp>
          <p:nvSpPr>
            <p:cNvPr id="10" name="TextBox 9">
              <a:extLst>
                <a:ext uri="{FF2B5EF4-FFF2-40B4-BE49-F238E27FC236}">
                  <a16:creationId xmlns:a16="http://schemas.microsoft.com/office/drawing/2014/main" id="{AD8143B9-ABCD-4EF0-8338-9222A18E1A8E}"/>
                </a:ext>
              </a:extLst>
            </p:cNvPr>
            <p:cNvSpPr txBox="1"/>
            <p:nvPr/>
          </p:nvSpPr>
          <p:spPr>
            <a:xfrm>
              <a:off x="4245513" y="3342683"/>
              <a:ext cx="3776534" cy="339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Correct medication and dose ordered</a:t>
              </a:r>
            </a:p>
          </p:txBody>
        </p:sp>
        <p:sp>
          <p:nvSpPr>
            <p:cNvPr id="11" name="TextBox 10">
              <a:extLst>
                <a:ext uri="{FF2B5EF4-FFF2-40B4-BE49-F238E27FC236}">
                  <a16:creationId xmlns:a16="http://schemas.microsoft.com/office/drawing/2014/main" id="{7ECE3983-B0DD-40AA-99ED-401ACB5252A6}"/>
                </a:ext>
              </a:extLst>
            </p:cNvPr>
            <p:cNvSpPr txBox="1"/>
            <p:nvPr/>
          </p:nvSpPr>
          <p:spPr>
            <a:xfrm>
              <a:off x="3522629" y="3965309"/>
              <a:ext cx="5222303" cy="339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Pharmacist reviews and processes the order</a:t>
              </a:r>
            </a:p>
          </p:txBody>
        </p:sp>
        <p:sp>
          <p:nvSpPr>
            <p:cNvPr id="12" name="TextBox 11">
              <a:extLst>
                <a:ext uri="{FF2B5EF4-FFF2-40B4-BE49-F238E27FC236}">
                  <a16:creationId xmlns:a16="http://schemas.microsoft.com/office/drawing/2014/main" id="{8C89D215-3A65-44F8-9332-6125D055D4D1}"/>
                </a:ext>
              </a:extLst>
            </p:cNvPr>
            <p:cNvSpPr txBox="1"/>
            <p:nvPr/>
          </p:nvSpPr>
          <p:spPr>
            <a:xfrm>
              <a:off x="3000425" y="4587934"/>
              <a:ext cx="6266711" cy="4767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Pharmacist alerts technicians of the medication processed </a:t>
              </a:r>
              <a:b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to be started in production </a:t>
              </a:r>
            </a:p>
          </p:txBody>
        </p:sp>
        <p:sp>
          <p:nvSpPr>
            <p:cNvPr id="13" name="TextBox 12">
              <a:extLst>
                <a:ext uri="{FF2B5EF4-FFF2-40B4-BE49-F238E27FC236}">
                  <a16:creationId xmlns:a16="http://schemas.microsoft.com/office/drawing/2014/main" id="{DBAF87EA-F508-49D8-9533-933019A95F0E}"/>
                </a:ext>
              </a:extLst>
            </p:cNvPr>
            <p:cNvSpPr txBox="1"/>
            <p:nvPr/>
          </p:nvSpPr>
          <p:spPr>
            <a:xfrm>
              <a:off x="3274174" y="5348018"/>
              <a:ext cx="5719214" cy="5860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Medication delivered immediately upon completion to patient for administration</a:t>
              </a:r>
            </a:p>
          </p:txBody>
        </p:sp>
        <p:sp>
          <p:nvSpPr>
            <p:cNvPr id="14" name="TextBox 13">
              <a:extLst>
                <a:ext uri="{FF2B5EF4-FFF2-40B4-BE49-F238E27FC236}">
                  <a16:creationId xmlns:a16="http://schemas.microsoft.com/office/drawing/2014/main" id="{2192E146-E78D-4E2B-948B-4D8F8CEB8670}"/>
                </a:ext>
              </a:extLst>
            </p:cNvPr>
            <p:cNvSpPr txBox="1"/>
            <p:nvPr/>
          </p:nvSpPr>
          <p:spPr>
            <a:xfrm>
              <a:off x="4245513" y="6217378"/>
              <a:ext cx="3776534" cy="339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Medication administered</a:t>
              </a:r>
            </a:p>
          </p:txBody>
        </p:sp>
        <p:sp>
          <p:nvSpPr>
            <p:cNvPr id="18" name="Arrow: Down 17">
              <a:extLst>
                <a:ext uri="{FF2B5EF4-FFF2-40B4-BE49-F238E27FC236}">
                  <a16:creationId xmlns:a16="http://schemas.microsoft.com/office/drawing/2014/main" id="{1A9612A8-0308-4974-9ADA-8527C7CD8140}"/>
                </a:ext>
              </a:extLst>
            </p:cNvPr>
            <p:cNvSpPr/>
            <p:nvPr/>
          </p:nvSpPr>
          <p:spPr>
            <a:xfrm>
              <a:off x="6011727" y="2444229"/>
              <a:ext cx="244107" cy="276732"/>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Arrow: Down 18">
              <a:extLst>
                <a:ext uri="{FF2B5EF4-FFF2-40B4-BE49-F238E27FC236}">
                  <a16:creationId xmlns:a16="http://schemas.microsoft.com/office/drawing/2014/main" id="{88429EF1-5CF5-4F3D-ACB4-621B5D111CD8}"/>
                </a:ext>
              </a:extLst>
            </p:cNvPr>
            <p:cNvSpPr/>
            <p:nvPr/>
          </p:nvSpPr>
          <p:spPr>
            <a:xfrm>
              <a:off x="6011727" y="3043584"/>
              <a:ext cx="244107" cy="276732"/>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Arrow: Down 19">
              <a:extLst>
                <a:ext uri="{FF2B5EF4-FFF2-40B4-BE49-F238E27FC236}">
                  <a16:creationId xmlns:a16="http://schemas.microsoft.com/office/drawing/2014/main" id="{06E2C318-6E43-4B1C-B1D2-9D19203DFDE5}"/>
                </a:ext>
              </a:extLst>
            </p:cNvPr>
            <p:cNvSpPr/>
            <p:nvPr/>
          </p:nvSpPr>
          <p:spPr>
            <a:xfrm>
              <a:off x="6011727" y="3679294"/>
              <a:ext cx="244107" cy="276732"/>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Arrow: Down 20">
              <a:extLst>
                <a:ext uri="{FF2B5EF4-FFF2-40B4-BE49-F238E27FC236}">
                  <a16:creationId xmlns:a16="http://schemas.microsoft.com/office/drawing/2014/main" id="{43D4B847-17FF-4884-B86D-75FA8BBB61C0}"/>
                </a:ext>
              </a:extLst>
            </p:cNvPr>
            <p:cNvSpPr/>
            <p:nvPr/>
          </p:nvSpPr>
          <p:spPr>
            <a:xfrm>
              <a:off x="6011727" y="4293479"/>
              <a:ext cx="244107" cy="276732"/>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Arrow: Down 21">
              <a:extLst>
                <a:ext uri="{FF2B5EF4-FFF2-40B4-BE49-F238E27FC236}">
                  <a16:creationId xmlns:a16="http://schemas.microsoft.com/office/drawing/2014/main" id="{B1634CDE-E89B-4CA9-B424-540752425A2A}"/>
                </a:ext>
              </a:extLst>
            </p:cNvPr>
            <p:cNvSpPr/>
            <p:nvPr/>
          </p:nvSpPr>
          <p:spPr>
            <a:xfrm>
              <a:off x="6011727" y="5103877"/>
              <a:ext cx="244107" cy="276732"/>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Arrow: Down 22">
              <a:extLst>
                <a:ext uri="{FF2B5EF4-FFF2-40B4-BE49-F238E27FC236}">
                  <a16:creationId xmlns:a16="http://schemas.microsoft.com/office/drawing/2014/main" id="{04E16199-37EC-474B-A9AF-0F561A207AD6}"/>
                </a:ext>
              </a:extLst>
            </p:cNvPr>
            <p:cNvSpPr/>
            <p:nvPr/>
          </p:nvSpPr>
          <p:spPr>
            <a:xfrm>
              <a:off x="6011727" y="5898751"/>
              <a:ext cx="244107" cy="276732"/>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947137064"/>
      </p:ext>
    </p:extLst>
  </p:cSld>
  <p:clrMapOvr>
    <a:masterClrMapping/>
  </p:clrMapOvr>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1522</Words>
  <Application>Microsoft Macintosh PowerPoint</Application>
  <PresentationFormat>Widescreen</PresentationFormat>
  <Paragraphs>172</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BlinkMacSystemFont</vt:lpstr>
      <vt:lpstr>Calibri</vt:lpstr>
      <vt:lpstr>Thromb22</vt:lpstr>
      <vt:lpstr>Real World Data and Quality of Evidence in Reversing Anticoagulation:  We Believe! </vt:lpstr>
      <vt:lpstr>Disclaimer</vt:lpstr>
      <vt:lpstr>Anticoagulant Stewardship: Value-Added Service</vt:lpstr>
      <vt:lpstr>Guidelines for Reversal of Factor Xa Inhibitors for Major Bleeding</vt:lpstr>
      <vt:lpstr>The Joint Commission</vt:lpstr>
      <vt:lpstr>PowerPoint Presentation</vt:lpstr>
      <vt:lpstr>Andexanet Alfa Criteria for Use Document</vt:lpstr>
      <vt:lpstr>Coagulation Factor Xa (Recombinant) Inactivated-zhzo Drug Administration Guidelines</vt:lpstr>
      <vt:lpstr>Getting the Medication to the Patient</vt:lpstr>
      <vt:lpstr>Primary Versus Secondary Lines</vt:lpstr>
      <vt:lpstr> Time Frame for Establishing Hemostasis </vt:lpstr>
      <vt:lpstr>Guidelines and Stewardship</vt:lpstr>
      <vt:lpstr>Andexanet Alfa Clinical Considerations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Data and Quality of Evidence in Reversing Anticoagulation:  We Believe! </dc:title>
  <dc:subject/>
  <dc:creator>MedEd On The Go</dc:creator>
  <cp:keywords/>
  <dc:description/>
  <cp:lastModifiedBy>Moriah Diethorn</cp:lastModifiedBy>
  <cp:revision>5</cp:revision>
  <dcterms:created xsi:type="dcterms:W3CDTF">2023-04-10T22:35:41Z</dcterms:created>
  <dcterms:modified xsi:type="dcterms:W3CDTF">2023-04-19T17:24:23Z</dcterms:modified>
  <cp:category/>
</cp:coreProperties>
</file>