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0"/>
  </p:notesMasterIdLst>
  <p:sldIdLst>
    <p:sldId id="257" r:id="rId2"/>
    <p:sldId id="256" r:id="rId3"/>
    <p:sldId id="3553" r:id="rId4"/>
    <p:sldId id="258" r:id="rId5"/>
    <p:sldId id="3554" r:id="rId6"/>
    <p:sldId id="1609" r:id="rId7"/>
    <p:sldId id="3555" r:id="rId8"/>
    <p:sldId id="355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3061"/>
  </p:normalViewPr>
  <p:slideViewPr>
    <p:cSldViewPr snapToGrid="0">
      <p:cViewPr varScale="1">
        <p:scale>
          <a:sx n="114" d="100"/>
          <a:sy n="114" d="100"/>
        </p:scale>
        <p:origin x="92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499E1A-67AF-A542-A5D7-FEDF5927BBC1}" type="datetimeFigureOut">
              <a:rPr lang="en-US" smtClean="0"/>
              <a:t>4/19/23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ED5491-A0A9-E241-815C-FE005CB5EAA2}" type="slidenum">
              <a:rPr lang="en-US" smtClean="0"/>
              <a:t>‹#›</a:t>
            </a:fld>
            <a:endParaRPr lang="en-US"/>
          </a:p>
        </p:txBody>
      </p:sp>
    </p:spTree>
    <p:extLst>
      <p:ext uri="{BB962C8B-B14F-4D97-AF65-F5344CB8AC3E}">
        <p14:creationId xmlns:p14="http://schemas.microsoft.com/office/powerpoint/2010/main" val="19988890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50E87F-4FCF-4DFA-822E-03A501C9FCE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154271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427D9C-05F1-354C-A2E5-9EF33083FE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23548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10" name="Picture 9">
            <a:extLst>
              <a:ext uri="{FF2B5EF4-FFF2-40B4-BE49-F238E27FC236}">
                <a16:creationId xmlns:a16="http://schemas.microsoft.com/office/drawing/2014/main" id="{A2CBCC96-7F53-47A8-819C-06BF1F5BC02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068"/>
            <a:ext cx="12192000" cy="975360"/>
          </a:xfrm>
          <a:prstGeom prst="rect">
            <a:avLst/>
          </a:prstGeom>
        </p:spPr>
      </p:pic>
      <p:pic>
        <p:nvPicPr>
          <p:cNvPr id="7" name="Picture 6">
            <a:extLst>
              <a:ext uri="{FF2B5EF4-FFF2-40B4-BE49-F238E27FC236}">
                <a16:creationId xmlns:a16="http://schemas.microsoft.com/office/drawing/2014/main" id="{0F9A7412-C164-4F10-8EE9-1912867E6331}"/>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462258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9863635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5712825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9795334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5_Faculty">
    <p:spTree>
      <p:nvGrpSpPr>
        <p:cNvPr id="1" name=""/>
        <p:cNvGrpSpPr/>
        <p:nvPr/>
      </p:nvGrpSpPr>
      <p:grpSpPr>
        <a:xfrm>
          <a:off x="0" y="0"/>
          <a:ext cx="0" cy="0"/>
          <a:chOff x="0" y="0"/>
          <a:chExt cx="0" cy="0"/>
        </a:xfrm>
      </p:grpSpPr>
    </p:spTree>
    <p:extLst>
      <p:ext uri="{BB962C8B-B14F-4D97-AF65-F5344CB8AC3E}">
        <p14:creationId xmlns:p14="http://schemas.microsoft.com/office/powerpoint/2010/main" val="4045017767"/>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Content A">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2ED2CE79-7E53-C546-3DE0-B4ADCB628985}"/>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0" y="3429000"/>
            <a:ext cx="6132687" cy="3449637"/>
          </a:xfrm>
          <a:prstGeom prst="rect">
            <a:avLst/>
          </a:prstGeom>
          <a:effectLst>
            <a:innerShdw blurRad="546280" dist="213599" dir="18900000">
              <a:prstClr val="black">
                <a:alpha val="50000"/>
              </a:prstClr>
            </a:innerShdw>
          </a:effectLst>
        </p:spPr>
      </p:pic>
      <p:sp>
        <p:nvSpPr>
          <p:cNvPr id="3" name="Title Placeholder 1">
            <a:extLst>
              <a:ext uri="{FF2B5EF4-FFF2-40B4-BE49-F238E27FC236}">
                <a16:creationId xmlns:a16="http://schemas.microsoft.com/office/drawing/2014/main" id="{134B273A-46DF-AB73-CB72-D60AC5A6B553}"/>
              </a:ext>
            </a:extLst>
          </p:cNvPr>
          <p:cNvSpPr>
            <a:spLocks noGrp="1"/>
          </p:cNvSpPr>
          <p:nvPr>
            <p:ph type="title" hasCustomPrompt="1"/>
          </p:nvPr>
        </p:nvSpPr>
        <p:spPr>
          <a:xfrm>
            <a:off x="649356" y="36576"/>
            <a:ext cx="10760766" cy="996564"/>
          </a:xfrm>
          <a:prstGeom prst="rect">
            <a:avLst/>
          </a:prstGeom>
        </p:spPr>
        <p:txBody>
          <a:bodyPr vert="horz" lIns="91440" tIns="45720" rIns="91440" bIns="45720" rtlCol="0" anchor="b">
            <a:normAutofit/>
          </a:bodyPr>
          <a:lstStyle>
            <a:lvl1pPr>
              <a:defRPr>
                <a:gradFill>
                  <a:gsLst>
                    <a:gs pos="0">
                      <a:schemeClr val="tx2"/>
                    </a:gs>
                    <a:gs pos="100000">
                      <a:schemeClr val="bg2"/>
                    </a:gs>
                  </a:gsLst>
                  <a:lin ang="12000000" scaled="0"/>
                </a:gradFill>
              </a:defRPr>
            </a:lvl1pPr>
          </a:lstStyle>
          <a:p>
            <a:r>
              <a:rPr lang="en-US" dirty="0"/>
              <a:t>CLICK TO EDIT MASTER TITLE STYLE</a:t>
            </a:r>
          </a:p>
        </p:txBody>
      </p:sp>
      <p:sp>
        <p:nvSpPr>
          <p:cNvPr id="13" name="Content Placeholder 12">
            <a:extLst>
              <a:ext uri="{FF2B5EF4-FFF2-40B4-BE49-F238E27FC236}">
                <a16:creationId xmlns:a16="http://schemas.microsoft.com/office/drawing/2014/main" id="{1D23C3C5-B295-8352-9AC1-5EEF8DB691C9}"/>
              </a:ext>
            </a:extLst>
          </p:cNvPr>
          <p:cNvSpPr>
            <a:spLocks noGrp="1"/>
          </p:cNvSpPr>
          <p:nvPr>
            <p:ph sz="quarter" idx="10"/>
          </p:nvPr>
        </p:nvSpPr>
        <p:spPr>
          <a:xfrm>
            <a:off x="649354" y="1850771"/>
            <a:ext cx="10760766" cy="395080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4">
            <a:extLst>
              <a:ext uri="{FF2B5EF4-FFF2-40B4-BE49-F238E27FC236}">
                <a16:creationId xmlns:a16="http://schemas.microsoft.com/office/drawing/2014/main" id="{C6AFB506-F873-8FB8-EE4F-04593BFE0AEC}"/>
              </a:ext>
            </a:extLst>
          </p:cNvPr>
          <p:cNvSpPr>
            <a:spLocks noGrp="1"/>
          </p:cNvSpPr>
          <p:nvPr>
            <p:ph sz="quarter" idx="11"/>
          </p:nvPr>
        </p:nvSpPr>
        <p:spPr>
          <a:xfrm>
            <a:off x="649288" y="1085292"/>
            <a:ext cx="10760075" cy="595312"/>
          </a:xfrm>
        </p:spPr>
        <p:txBody>
          <a:bodyPr anchor="b"/>
          <a:lstStyle>
            <a:lvl1pPr marL="0" indent="0">
              <a:buNone/>
              <a:defRPr b="1">
                <a:solidFill>
                  <a:schemeClr val="tx1">
                    <a:lumMod val="50000"/>
                    <a:lumOff val="50000"/>
                  </a:schemeClr>
                </a:solidFill>
              </a:defRPr>
            </a:lvl1pPr>
            <a:lvl2pPr marL="457200" indent="0">
              <a:buNone/>
              <a:defRPr b="1">
                <a:solidFill>
                  <a:schemeClr val="bg2"/>
                </a:solidFill>
              </a:defRPr>
            </a:lvl2pPr>
            <a:lvl3pPr marL="914400" indent="0">
              <a:buNone/>
              <a:defRPr b="1">
                <a:solidFill>
                  <a:schemeClr val="bg2"/>
                </a:solidFill>
              </a:defRPr>
            </a:lvl3pPr>
            <a:lvl4pPr marL="1371600" indent="0">
              <a:buNone/>
              <a:defRPr b="1">
                <a:solidFill>
                  <a:schemeClr val="bg2"/>
                </a:solidFill>
              </a:defRPr>
            </a:lvl4pPr>
            <a:lvl5pPr marL="1828800" indent="0">
              <a:buNone/>
              <a:defRPr b="1">
                <a:solidFill>
                  <a:schemeClr val="bg2"/>
                </a:solidFill>
              </a:defRPr>
            </a:lvl5pPr>
          </a:lstStyle>
          <a:p>
            <a:pPr lvl="0"/>
            <a:r>
              <a:rPr lang="en-US" dirty="0"/>
              <a:t>Click to edit Master text styles</a:t>
            </a:r>
          </a:p>
        </p:txBody>
      </p:sp>
      <p:sp>
        <p:nvSpPr>
          <p:cNvPr id="19" name="TextBox 18">
            <a:extLst>
              <a:ext uri="{FF2B5EF4-FFF2-40B4-BE49-F238E27FC236}">
                <a16:creationId xmlns:a16="http://schemas.microsoft.com/office/drawing/2014/main" id="{4145A3D1-CAFC-DF9B-7A35-08F954DECEF4}"/>
              </a:ext>
            </a:extLst>
          </p:cNvPr>
          <p:cNvSpPr txBox="1"/>
          <p:nvPr userDrawn="1"/>
        </p:nvSpPr>
        <p:spPr>
          <a:xfrm>
            <a:off x="3944112" y="6596390"/>
            <a:ext cx="4834128" cy="24622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lumMod val="50000"/>
                    <a:lumOff val="50000"/>
                  </a:schemeClr>
                </a:solidFill>
              </a:rPr>
              <a:t>Confidential. For Internal Use Only. </a:t>
            </a:r>
          </a:p>
        </p:txBody>
      </p:sp>
    </p:spTree>
    <p:extLst>
      <p:ext uri="{BB962C8B-B14F-4D97-AF65-F5344CB8AC3E}">
        <p14:creationId xmlns:p14="http://schemas.microsoft.com/office/powerpoint/2010/main" val="33317009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3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12ECD10-883B-4241-86FB-3A11C6610E2D}"/>
              </a:ext>
            </a:extLst>
          </p:cNvPr>
          <p:cNvSpPr/>
          <p:nvPr userDrawn="1"/>
        </p:nvSpPr>
        <p:spPr>
          <a:xfrm>
            <a:off x="407494" y="1"/>
            <a:ext cx="11784505" cy="842181"/>
          </a:xfrm>
          <a:prstGeom prst="rect">
            <a:avLst/>
          </a:prstGeom>
          <a:solidFill>
            <a:srgbClr val="F1E0C1">
              <a:alpha val="77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pic>
        <p:nvPicPr>
          <p:cNvPr id="8" name="Picture 7" descr="HMS_Affiliate_NEW_8.png">
            <a:extLst>
              <a:ext uri="{FF2B5EF4-FFF2-40B4-BE49-F238E27FC236}">
                <a16:creationId xmlns:a16="http://schemas.microsoft.com/office/drawing/2014/main" id="{93535306-AB4C-9C40-978F-7927D490B4B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66824" y="244122"/>
            <a:ext cx="2752848" cy="357956"/>
          </a:xfrm>
          <a:prstGeom prst="rect">
            <a:avLst/>
          </a:prstGeom>
        </p:spPr>
      </p:pic>
      <p:sp>
        <p:nvSpPr>
          <p:cNvPr id="9" name="Rectangle 8">
            <a:extLst>
              <a:ext uri="{FF2B5EF4-FFF2-40B4-BE49-F238E27FC236}">
                <a16:creationId xmlns:a16="http://schemas.microsoft.com/office/drawing/2014/main" id="{F87C8FEB-CDA3-8040-AEDD-CBC1FC2F0FAB}"/>
              </a:ext>
            </a:extLst>
          </p:cNvPr>
          <p:cNvSpPr/>
          <p:nvPr userDrawn="1"/>
        </p:nvSpPr>
        <p:spPr>
          <a:xfrm>
            <a:off x="1" y="-1"/>
            <a:ext cx="407495" cy="842182"/>
          </a:xfrm>
          <a:prstGeom prst="rect">
            <a:avLst/>
          </a:prstGeom>
          <a:solidFill>
            <a:srgbClr val="003DA6">
              <a:alpha val="7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pic>
        <p:nvPicPr>
          <p:cNvPr id="10" name="Picture 9" descr="BH_BWH.png">
            <a:extLst>
              <a:ext uri="{FF2B5EF4-FFF2-40B4-BE49-F238E27FC236}">
                <a16:creationId xmlns:a16="http://schemas.microsoft.com/office/drawing/2014/main" id="{56C18D75-7860-8546-B3F5-24540E1F17A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09564" y="153750"/>
            <a:ext cx="2578745" cy="556302"/>
          </a:xfrm>
          <a:prstGeom prst="rect">
            <a:avLst/>
          </a:prstGeom>
        </p:spPr>
      </p:pic>
      <p:sp>
        <p:nvSpPr>
          <p:cNvPr id="5" name="Text Placeholder 4"/>
          <p:cNvSpPr>
            <a:spLocks noGrp="1"/>
          </p:cNvSpPr>
          <p:nvPr>
            <p:ph type="body" sz="quarter" idx="10" hasCustomPrompt="1"/>
          </p:nvPr>
        </p:nvSpPr>
        <p:spPr>
          <a:xfrm>
            <a:off x="609600" y="1404939"/>
            <a:ext cx="10441517" cy="922337"/>
          </a:xfrm>
        </p:spPr>
        <p:txBody>
          <a:bodyPr>
            <a:normAutofit/>
          </a:bodyPr>
          <a:lstStyle>
            <a:lvl1pPr marL="0" indent="0" algn="ctr">
              <a:buNone/>
              <a:defRPr sz="3600"/>
            </a:lvl1pPr>
          </a:lstStyle>
          <a:p>
            <a:pPr lvl="0"/>
            <a:r>
              <a:rPr lang="en-US" dirty="0"/>
              <a:t>Click to add title</a:t>
            </a:r>
          </a:p>
        </p:txBody>
      </p:sp>
      <p:sp>
        <p:nvSpPr>
          <p:cNvPr id="13" name="Text Placeholder 12"/>
          <p:cNvSpPr>
            <a:spLocks noGrp="1"/>
          </p:cNvSpPr>
          <p:nvPr>
            <p:ph type="body" sz="quarter" idx="11"/>
          </p:nvPr>
        </p:nvSpPr>
        <p:spPr>
          <a:xfrm>
            <a:off x="609600" y="2509838"/>
            <a:ext cx="10441517" cy="374465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447992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Title Content_Red">
    <p:spTree>
      <p:nvGrpSpPr>
        <p:cNvPr id="1" name=""/>
        <p:cNvGrpSpPr/>
        <p:nvPr/>
      </p:nvGrpSpPr>
      <p:grpSpPr>
        <a:xfrm>
          <a:off x="0" y="0"/>
          <a:ext cx="0" cy="0"/>
          <a:chOff x="0" y="0"/>
          <a:chExt cx="0" cy="0"/>
        </a:xfrm>
      </p:grpSpPr>
      <p:sp>
        <p:nvSpPr>
          <p:cNvPr id="6" name="Freeform 5">
            <a:extLst>
              <a:ext uri="{FF2B5EF4-FFF2-40B4-BE49-F238E27FC236}">
                <a16:creationId xmlns:a16="http://schemas.microsoft.com/office/drawing/2014/main" id="{ABCCF891-A323-F637-565F-3E5477E2A07D}"/>
              </a:ext>
            </a:extLst>
          </p:cNvPr>
          <p:cNvSpPr/>
          <p:nvPr userDrawn="1"/>
        </p:nvSpPr>
        <p:spPr>
          <a:xfrm>
            <a:off x="3838647" y="1"/>
            <a:ext cx="8353354" cy="6858000"/>
          </a:xfrm>
          <a:custGeom>
            <a:avLst/>
            <a:gdLst>
              <a:gd name="connsiteX0" fmla="*/ 1023499 w 9232127"/>
              <a:gd name="connsiteY0" fmla="*/ 0 h 6858000"/>
              <a:gd name="connsiteX1" fmla="*/ 9232127 w 9232127"/>
              <a:gd name="connsiteY1" fmla="*/ 0 h 6858000"/>
              <a:gd name="connsiteX2" fmla="*/ 9232127 w 9232127"/>
              <a:gd name="connsiteY2" fmla="*/ 6858000 h 6858000"/>
              <a:gd name="connsiteX3" fmla="*/ 831974 w 9232127"/>
              <a:gd name="connsiteY3" fmla="*/ 6858000 h 6858000"/>
              <a:gd name="connsiteX4" fmla="*/ 822926 w 9232127"/>
              <a:gd name="connsiteY4" fmla="*/ 6842264 h 6858000"/>
              <a:gd name="connsiteX5" fmla="*/ 0 w 9232127"/>
              <a:gd name="connsiteY5" fmla="*/ 3592284 h 6858000"/>
              <a:gd name="connsiteX6" fmla="*/ 987101 w 9232127"/>
              <a:gd name="connsiteY6" fmla="*/ 5677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232127" h="6858000">
                <a:moveTo>
                  <a:pt x="1023499" y="0"/>
                </a:moveTo>
                <a:lnTo>
                  <a:pt x="9232127" y="0"/>
                </a:lnTo>
                <a:lnTo>
                  <a:pt x="9232127" y="6858000"/>
                </a:lnTo>
                <a:lnTo>
                  <a:pt x="831974" y="6858000"/>
                </a:lnTo>
                <a:lnTo>
                  <a:pt x="822926" y="6842264"/>
                </a:lnTo>
                <a:cubicBezTo>
                  <a:pt x="298109" y="5876165"/>
                  <a:pt x="0" y="4769038"/>
                  <a:pt x="0" y="3592284"/>
                </a:cubicBezTo>
                <a:cubicBezTo>
                  <a:pt x="0" y="2297855"/>
                  <a:pt x="360712" y="1087675"/>
                  <a:pt x="987101" y="56777"/>
                </a:cubicBezTo>
                <a:close/>
              </a:path>
            </a:pathLst>
          </a:custGeom>
          <a:solidFill>
            <a:schemeClr val="bg1"/>
          </a:solidFill>
          <a:effectLst>
            <a:glow rad="344817">
              <a:schemeClr val="tx1">
                <a:alpha val="18000"/>
              </a:scheme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ooter Placeholder 9">
            <a:extLst>
              <a:ext uri="{FF2B5EF4-FFF2-40B4-BE49-F238E27FC236}">
                <a16:creationId xmlns:a16="http://schemas.microsoft.com/office/drawing/2014/main" id="{843EA1E7-3FA0-5368-F14E-D63874E31C5F}"/>
              </a:ext>
            </a:extLst>
          </p:cNvPr>
          <p:cNvSpPr>
            <a:spLocks noGrp="1"/>
          </p:cNvSpPr>
          <p:nvPr>
            <p:ph type="ftr" sz="quarter" idx="3"/>
          </p:nvPr>
        </p:nvSpPr>
        <p:spPr>
          <a:xfrm>
            <a:off x="4038600" y="6513512"/>
            <a:ext cx="4114800" cy="365125"/>
          </a:xfrm>
          <a:prstGeom prst="rect">
            <a:avLst/>
          </a:prstGeom>
        </p:spPr>
        <p:txBody>
          <a:bodyPr vert="horz" lIns="91440" tIns="45720" rIns="91440" bIns="45720" rtlCol="0" anchor="ctr"/>
          <a:lstStyle>
            <a:lvl1pPr algn="ctr">
              <a:defRPr sz="1000" b="0">
                <a:solidFill>
                  <a:schemeClr val="tx1">
                    <a:tint val="75000"/>
                  </a:schemeClr>
                </a:solidFill>
              </a:defRPr>
            </a:lvl1pPr>
          </a:lstStyle>
          <a:p>
            <a:r>
              <a:rPr lang="en-US" dirty="0"/>
              <a:t>Confidential. For Internal Use Only. </a:t>
            </a:r>
          </a:p>
        </p:txBody>
      </p:sp>
      <p:sp>
        <p:nvSpPr>
          <p:cNvPr id="10" name="Title 9">
            <a:extLst>
              <a:ext uri="{FF2B5EF4-FFF2-40B4-BE49-F238E27FC236}">
                <a16:creationId xmlns:a16="http://schemas.microsoft.com/office/drawing/2014/main" id="{6CEE3F49-0E3B-7237-8F0C-DA33F7B46449}"/>
              </a:ext>
            </a:extLst>
          </p:cNvPr>
          <p:cNvSpPr>
            <a:spLocks noGrp="1"/>
          </p:cNvSpPr>
          <p:nvPr>
            <p:ph type="title"/>
          </p:nvPr>
        </p:nvSpPr>
        <p:spPr>
          <a:xfrm>
            <a:off x="509483" y="573024"/>
            <a:ext cx="3690996" cy="1179444"/>
          </a:xfrm>
        </p:spPr>
        <p:txBody>
          <a:bodyPr/>
          <a:lstStyle>
            <a:lvl1pPr>
              <a:defRPr>
                <a:solidFill>
                  <a:schemeClr val="bg1"/>
                </a:solidFill>
              </a:defRPr>
            </a:lvl1pPr>
          </a:lstStyle>
          <a:p>
            <a:r>
              <a:rPr lang="en-US" dirty="0"/>
              <a:t>Click to edit Master title style</a:t>
            </a:r>
          </a:p>
        </p:txBody>
      </p:sp>
      <p:sp>
        <p:nvSpPr>
          <p:cNvPr id="21" name="Content Placeholder 20">
            <a:extLst>
              <a:ext uri="{FF2B5EF4-FFF2-40B4-BE49-F238E27FC236}">
                <a16:creationId xmlns:a16="http://schemas.microsoft.com/office/drawing/2014/main" id="{7D386DF4-C40B-174C-1889-203334A3E2B6}"/>
              </a:ext>
            </a:extLst>
          </p:cNvPr>
          <p:cNvSpPr>
            <a:spLocks noGrp="1"/>
          </p:cNvSpPr>
          <p:nvPr>
            <p:ph sz="quarter" idx="10"/>
          </p:nvPr>
        </p:nvSpPr>
        <p:spPr>
          <a:xfrm>
            <a:off x="4980655" y="1386681"/>
            <a:ext cx="6443249" cy="40846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2762C55C-71BA-4B3A-89AE-4E7C8FDA4170}"/>
              </a:ext>
            </a:extLst>
          </p:cNvPr>
          <p:cNvSpPr>
            <a:spLocks noGrp="1"/>
          </p:cNvSpPr>
          <p:nvPr>
            <p:ph type="body" sz="quarter" idx="11"/>
          </p:nvPr>
        </p:nvSpPr>
        <p:spPr>
          <a:xfrm>
            <a:off x="589385" y="2116138"/>
            <a:ext cx="2789237" cy="1431925"/>
          </a:xfrm>
        </p:spPr>
        <p:txBody>
          <a:bodyPr/>
          <a:lstStyle>
            <a:lvl1pPr marL="0" indent="0">
              <a:buNone/>
              <a:defRPr>
                <a:solidFill>
                  <a:schemeClr val="bg1"/>
                </a:solidFill>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Click to edit Master text styles</a:t>
            </a:r>
          </a:p>
        </p:txBody>
      </p:sp>
    </p:spTree>
    <p:extLst>
      <p:ext uri="{BB962C8B-B14F-4D97-AF65-F5344CB8AC3E}">
        <p14:creationId xmlns:p14="http://schemas.microsoft.com/office/powerpoint/2010/main" val="2120201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11" name="Picture 10">
            <a:extLst>
              <a:ext uri="{FF2B5EF4-FFF2-40B4-BE49-F238E27FC236}">
                <a16:creationId xmlns:a16="http://schemas.microsoft.com/office/drawing/2014/main" id="{0BD96686-8BEC-434E-9388-D8B9024F75E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068"/>
            <a:ext cx="12192000" cy="975360"/>
          </a:xfrm>
          <a:prstGeom prst="rect">
            <a:avLst/>
          </a:prstGeom>
        </p:spPr>
      </p:pic>
      <p:pic>
        <p:nvPicPr>
          <p:cNvPr id="7" name="Picture 6">
            <a:extLst>
              <a:ext uri="{FF2B5EF4-FFF2-40B4-BE49-F238E27FC236}">
                <a16:creationId xmlns:a16="http://schemas.microsoft.com/office/drawing/2014/main" id="{C040F6D3-12E8-4F11-AA7D-44DC8905C051}"/>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629372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2"/>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613051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2"/>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824195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85266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160358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3204648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3480162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44040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4B5D83E7-F2B7-417F-9348-222F18A74341}"/>
              </a:ext>
            </a:extLst>
          </p:cNvPr>
          <p:cNvSpPr/>
          <p:nvPr userDrawn="1"/>
        </p:nvSpPr>
        <p:spPr>
          <a:xfrm>
            <a:off x="0" y="-1"/>
            <a:ext cx="12192000" cy="106681"/>
          </a:xfrm>
          <a:prstGeom prst="rect">
            <a:avLst/>
          </a:prstGeom>
          <a:gradFill flip="none" rotWithShape="1">
            <a:gsLst>
              <a:gs pos="0">
                <a:srgbClr val="54284B"/>
              </a:gs>
              <a:gs pos="56733">
                <a:srgbClr val="6F2147"/>
              </a:gs>
              <a:gs pos="100000">
                <a:srgbClr val="4D528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BB350415-BEC8-4DEE-A4A9-D2BC8A643929}"/>
              </a:ext>
            </a:extLst>
          </p:cNvPr>
          <p:cNvPicPr>
            <a:picLocks noChangeAspect="1"/>
          </p:cNvPicPr>
          <p:nvPr userDrawn="1"/>
        </p:nvPicPr>
        <p:blipFill rotWithShape="1">
          <a:blip r:embed="rId18">
            <a:extLst>
              <a:ext uri="{28A0092B-C50C-407E-A947-70E740481C1C}">
                <a14:useLocalDpi xmlns:a14="http://schemas.microsoft.com/office/drawing/2010/main" val="0"/>
              </a:ext>
            </a:extLst>
          </a:blip>
          <a:srcRect t="30114" b="58948"/>
          <a:stretch/>
        </p:blipFill>
        <p:spPr>
          <a:xfrm>
            <a:off x="0" y="0"/>
            <a:ext cx="12192000" cy="106680"/>
          </a:xfrm>
          <a:prstGeom prst="rect">
            <a:avLst/>
          </a:prstGeom>
        </p:spPr>
      </p:pic>
    </p:spTree>
    <p:extLst>
      <p:ext uri="{BB962C8B-B14F-4D97-AF65-F5344CB8AC3E}">
        <p14:creationId xmlns:p14="http://schemas.microsoft.com/office/powerpoint/2010/main" val="18901339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3"/>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4BD6BDC-5D83-E07C-BA5F-B60A90CCCA2A}"/>
              </a:ext>
            </a:extLst>
          </p:cNvPr>
          <p:cNvPicPr>
            <a:picLocks noChangeAspect="1"/>
          </p:cNvPicPr>
          <p:nvPr/>
        </p:nvPicPr>
        <p:blipFill rotWithShape="1">
          <a:blip r:embed="rId2">
            <a:alphaModFix/>
            <a:extLst>
              <a:ext uri="{28A0092B-C50C-407E-A947-70E740481C1C}">
                <a14:useLocalDpi xmlns:a14="http://schemas.microsoft.com/office/drawing/2010/main" val="0"/>
              </a:ext>
            </a:extLst>
          </a:blip>
          <a:srcRect l="731" b="41824"/>
          <a:stretch/>
        </p:blipFill>
        <p:spPr>
          <a:xfrm>
            <a:off x="6788426" y="3145283"/>
            <a:ext cx="5403574" cy="3712718"/>
          </a:xfrm>
          <a:prstGeom prst="rect">
            <a:avLst/>
          </a:prstGeom>
        </p:spPr>
      </p:pic>
      <p:sp>
        <p:nvSpPr>
          <p:cNvPr id="2" name="Title 1">
            <a:extLst>
              <a:ext uri="{FF2B5EF4-FFF2-40B4-BE49-F238E27FC236}">
                <a16:creationId xmlns:a16="http://schemas.microsoft.com/office/drawing/2014/main" id="{C5DB4B77-F594-23AB-C83C-B01905033384}"/>
              </a:ext>
            </a:extLst>
          </p:cNvPr>
          <p:cNvSpPr>
            <a:spLocks noGrp="1"/>
          </p:cNvSpPr>
          <p:nvPr>
            <p:ph type="title"/>
          </p:nvPr>
        </p:nvSpPr>
        <p:spPr/>
        <p:txBody>
          <a:bodyPr>
            <a:normAutofit/>
          </a:bodyPr>
          <a:lstStyle/>
          <a:p>
            <a:r>
              <a:rPr lang="en-US" sz="4400" noProof="0" dirty="0"/>
              <a:t>Real World Data Compared to Clinical Practice: Opposing Perspectives</a:t>
            </a:r>
            <a:br>
              <a:rPr lang="en-US" sz="4400" noProof="0" dirty="0"/>
            </a:br>
            <a:endParaRPr lang="en-US" sz="4400" dirty="0"/>
          </a:p>
        </p:txBody>
      </p:sp>
      <p:sp>
        <p:nvSpPr>
          <p:cNvPr id="3" name="Subtitle 2">
            <a:extLst>
              <a:ext uri="{FF2B5EF4-FFF2-40B4-BE49-F238E27FC236}">
                <a16:creationId xmlns:a16="http://schemas.microsoft.com/office/drawing/2014/main" id="{5BCA642B-E804-B574-BFB3-257ACCDF3D6B}"/>
              </a:ext>
            </a:extLst>
          </p:cNvPr>
          <p:cNvSpPr>
            <a:spLocks noGrp="1"/>
          </p:cNvSpPr>
          <p:nvPr>
            <p:ph type="body" idx="1"/>
          </p:nvPr>
        </p:nvSpPr>
        <p:spPr/>
        <p:txBody>
          <a:bodyPr>
            <a:normAutofit/>
          </a:bodyPr>
          <a:lstStyle/>
          <a:p>
            <a:pPr>
              <a:lnSpc>
                <a:spcPct val="110000"/>
              </a:lnSpc>
            </a:pPr>
            <a:r>
              <a:rPr lang="en-US" sz="1600" b="1" dirty="0">
                <a:solidFill>
                  <a:schemeClr val="accent4"/>
                </a:solidFill>
              </a:rPr>
              <a:t>Mark Crowther, MD, MSc, FRCPC, FRSC</a:t>
            </a:r>
            <a:br>
              <a:rPr lang="en-US" sz="1600" b="1" dirty="0">
                <a:solidFill>
                  <a:schemeClr val="accent4"/>
                </a:solidFill>
              </a:rPr>
            </a:br>
            <a:r>
              <a:rPr lang="en-US" sz="1600" dirty="0"/>
              <a:t>Chair, Department of Medicine</a:t>
            </a:r>
            <a:br>
              <a:rPr lang="en-US" sz="1600" dirty="0"/>
            </a:br>
            <a:r>
              <a:rPr lang="en-US" sz="1600" dirty="0"/>
              <a:t>Leo Pharma Chair in Thromboembolism Research</a:t>
            </a:r>
            <a:br>
              <a:rPr lang="en-US" sz="1600" dirty="0"/>
            </a:br>
            <a:r>
              <a:rPr lang="en-US" sz="1600" dirty="0"/>
              <a:t>McMaster University</a:t>
            </a:r>
            <a:br>
              <a:rPr lang="en-US" sz="1600" dirty="0"/>
            </a:br>
            <a:r>
              <a:rPr lang="en-US" sz="1600" dirty="0"/>
              <a:t>Hamilton, Ontario, Canada</a:t>
            </a:r>
          </a:p>
        </p:txBody>
      </p:sp>
    </p:spTree>
    <p:extLst>
      <p:ext uri="{BB962C8B-B14F-4D97-AF65-F5344CB8AC3E}">
        <p14:creationId xmlns:p14="http://schemas.microsoft.com/office/powerpoint/2010/main" val="1366553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9EBC7-A531-5C57-8B6A-602FCCC19816}"/>
              </a:ext>
            </a:extLst>
          </p:cNvPr>
          <p:cNvSpPr>
            <a:spLocks noGrp="1"/>
          </p:cNvSpPr>
          <p:nvPr>
            <p:ph type="title"/>
          </p:nvPr>
        </p:nvSpPr>
        <p:spPr/>
        <p:txBody>
          <a:bodyPr/>
          <a:lstStyle/>
          <a:p>
            <a:r>
              <a:rPr lang="en-US" dirty="0"/>
              <a:t>Advantages and Disadvantages</a:t>
            </a:r>
          </a:p>
        </p:txBody>
      </p:sp>
      <p:sp>
        <p:nvSpPr>
          <p:cNvPr id="3" name="Content Placeholder 2">
            <a:extLst>
              <a:ext uri="{FF2B5EF4-FFF2-40B4-BE49-F238E27FC236}">
                <a16:creationId xmlns:a16="http://schemas.microsoft.com/office/drawing/2014/main" id="{FD063A66-1069-480B-AA03-8A6E5E47A231}"/>
              </a:ext>
            </a:extLst>
          </p:cNvPr>
          <p:cNvSpPr>
            <a:spLocks noGrp="1"/>
          </p:cNvSpPr>
          <p:nvPr>
            <p:ph sz="half" idx="1"/>
          </p:nvPr>
        </p:nvSpPr>
        <p:spPr>
          <a:xfrm>
            <a:off x="609599" y="1496291"/>
            <a:ext cx="5803211" cy="4680672"/>
          </a:xfrm>
        </p:spPr>
        <p:txBody>
          <a:bodyPr>
            <a:normAutofit/>
          </a:bodyPr>
          <a:lstStyle/>
          <a:p>
            <a:pPr>
              <a:spcBef>
                <a:spcPts val="1100"/>
              </a:spcBef>
            </a:pPr>
            <a:r>
              <a:rPr lang="en-US" dirty="0"/>
              <a:t>RWD: Provides evidence of how the product/intervention is being used</a:t>
            </a:r>
          </a:p>
          <a:p>
            <a:pPr>
              <a:spcBef>
                <a:spcPts val="1100"/>
              </a:spcBef>
            </a:pPr>
            <a:r>
              <a:rPr lang="en-US" dirty="0"/>
              <a:t>RWD: Is always subject to bias because clinicians have selected the patient for the treatment</a:t>
            </a:r>
          </a:p>
          <a:p>
            <a:pPr>
              <a:spcBef>
                <a:spcPts val="1100"/>
              </a:spcBef>
            </a:pPr>
            <a:r>
              <a:rPr lang="en-US" dirty="0"/>
              <a:t>RWD: Is influenced by many factors, including payment, knowledge, comfort</a:t>
            </a:r>
          </a:p>
        </p:txBody>
      </p:sp>
      <p:sp>
        <p:nvSpPr>
          <p:cNvPr id="6" name="Content Placeholder 5">
            <a:extLst>
              <a:ext uri="{FF2B5EF4-FFF2-40B4-BE49-F238E27FC236}">
                <a16:creationId xmlns:a16="http://schemas.microsoft.com/office/drawing/2014/main" id="{0E99F7E2-B02C-63B6-1568-75E9A7E26EC0}"/>
              </a:ext>
            </a:extLst>
          </p:cNvPr>
          <p:cNvSpPr>
            <a:spLocks noGrp="1"/>
          </p:cNvSpPr>
          <p:nvPr>
            <p:ph sz="half" idx="2"/>
          </p:nvPr>
        </p:nvSpPr>
        <p:spPr>
          <a:xfrm>
            <a:off x="6400801" y="1496291"/>
            <a:ext cx="5181600" cy="4680672"/>
          </a:xfrm>
        </p:spPr>
        <p:txBody>
          <a:bodyPr>
            <a:normAutofit/>
          </a:bodyPr>
          <a:lstStyle/>
          <a:p>
            <a:pPr>
              <a:spcBef>
                <a:spcPts val="1100"/>
              </a:spcBef>
            </a:pPr>
            <a:r>
              <a:rPr lang="en-US" dirty="0"/>
              <a:t>CTD: Is always less generalizable and almost always more complete</a:t>
            </a:r>
          </a:p>
          <a:p>
            <a:pPr>
              <a:spcBef>
                <a:spcPts val="1100"/>
              </a:spcBef>
            </a:pPr>
            <a:r>
              <a:rPr lang="en-US" dirty="0"/>
              <a:t>CTD: Always has a very strong “expert center” component</a:t>
            </a:r>
          </a:p>
          <a:p>
            <a:pPr>
              <a:spcBef>
                <a:spcPts val="1100"/>
              </a:spcBef>
            </a:pPr>
            <a:endParaRPr lang="en-US" dirty="0"/>
          </a:p>
        </p:txBody>
      </p:sp>
      <p:sp>
        <p:nvSpPr>
          <p:cNvPr id="5" name="TextBox 4">
            <a:extLst>
              <a:ext uri="{FF2B5EF4-FFF2-40B4-BE49-F238E27FC236}">
                <a16:creationId xmlns:a16="http://schemas.microsoft.com/office/drawing/2014/main" id="{0240CF8E-87B5-C759-E925-203799E0ADEE}"/>
              </a:ext>
            </a:extLst>
          </p:cNvPr>
          <p:cNvSpPr txBox="1"/>
          <p:nvPr/>
        </p:nvSpPr>
        <p:spPr>
          <a:xfrm>
            <a:off x="148955" y="6381496"/>
            <a:ext cx="7096836"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FFFFFF">
                    <a:lumMod val="65000"/>
                  </a:srgbClr>
                </a:solidFill>
                <a:effectLst/>
                <a:uLnTx/>
                <a:uFillTx/>
                <a:latin typeface="Arial" panose="020B0604020202020204"/>
                <a:ea typeface="+mn-ea"/>
                <a:cs typeface="+mn-cs"/>
              </a:rPr>
              <a:t>CTD, clinical trial data; RWD, real world data. </a:t>
            </a:r>
          </a:p>
        </p:txBody>
      </p:sp>
      <p:pic>
        <p:nvPicPr>
          <p:cNvPr id="4" name="Picture 3">
            <a:extLst>
              <a:ext uri="{FF2B5EF4-FFF2-40B4-BE49-F238E27FC236}">
                <a16:creationId xmlns:a16="http://schemas.microsoft.com/office/drawing/2014/main" id="{11002710-2A94-DB5A-9D07-18B4A6B816EA}"/>
              </a:ext>
            </a:extLst>
          </p:cNvPr>
          <p:cNvPicPr>
            <a:picLocks noChangeAspect="1"/>
          </p:cNvPicPr>
          <p:nvPr/>
        </p:nvPicPr>
        <p:blipFill>
          <a:blip r:embed="rId3"/>
          <a:stretch>
            <a:fillRect/>
          </a:stretch>
        </p:blipFill>
        <p:spPr>
          <a:xfrm>
            <a:off x="7453903" y="4702405"/>
            <a:ext cx="4414147" cy="1817590"/>
          </a:xfrm>
          <a:prstGeom prst="rect">
            <a:avLst/>
          </a:prstGeom>
        </p:spPr>
      </p:pic>
    </p:spTree>
    <p:extLst>
      <p:ext uri="{BB962C8B-B14F-4D97-AF65-F5344CB8AC3E}">
        <p14:creationId xmlns:p14="http://schemas.microsoft.com/office/powerpoint/2010/main" val="3279942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4397E-938E-99BE-484C-7CA3DC1955E9}"/>
              </a:ext>
            </a:extLst>
          </p:cNvPr>
          <p:cNvSpPr>
            <a:spLocks noGrp="1"/>
          </p:cNvSpPr>
          <p:nvPr>
            <p:ph type="title"/>
          </p:nvPr>
        </p:nvSpPr>
        <p:spPr/>
        <p:txBody>
          <a:bodyPr/>
          <a:lstStyle/>
          <a:p>
            <a:r>
              <a:rPr lang="en-US" dirty="0"/>
              <a:t>Outcomes of Interest</a:t>
            </a:r>
          </a:p>
        </p:txBody>
      </p:sp>
      <p:sp>
        <p:nvSpPr>
          <p:cNvPr id="3" name="Content Placeholder 2">
            <a:extLst>
              <a:ext uri="{FF2B5EF4-FFF2-40B4-BE49-F238E27FC236}">
                <a16:creationId xmlns:a16="http://schemas.microsoft.com/office/drawing/2014/main" id="{23BCD3C5-1661-0DBC-6618-D7C2AF22FED1}"/>
              </a:ext>
            </a:extLst>
          </p:cNvPr>
          <p:cNvSpPr>
            <a:spLocks noGrp="1"/>
          </p:cNvSpPr>
          <p:nvPr>
            <p:ph sz="half" idx="1"/>
          </p:nvPr>
        </p:nvSpPr>
        <p:spPr>
          <a:xfrm>
            <a:off x="609599" y="1496291"/>
            <a:ext cx="5940287" cy="4680672"/>
          </a:xfrm>
        </p:spPr>
        <p:txBody>
          <a:bodyPr>
            <a:normAutofit/>
          </a:bodyPr>
          <a:lstStyle/>
          <a:p>
            <a:pPr>
              <a:lnSpc>
                <a:spcPct val="110000"/>
              </a:lnSpc>
              <a:spcBef>
                <a:spcPts val="600"/>
              </a:spcBef>
            </a:pPr>
            <a:r>
              <a:rPr lang="en-US" dirty="0"/>
              <a:t>Most real world studies will have incomplete outcome ascertainment, and the endpoints are generally those that are measured in day-to-day clinical practice</a:t>
            </a:r>
          </a:p>
          <a:p>
            <a:pPr lvl="1">
              <a:lnSpc>
                <a:spcPct val="110000"/>
              </a:lnSpc>
              <a:spcBef>
                <a:spcPts val="600"/>
              </a:spcBef>
            </a:pPr>
            <a:r>
              <a:rPr lang="en-US" sz="1800" dirty="0"/>
              <a:t>This may result in less useful measurements than if specific outcomes of interest are measured</a:t>
            </a:r>
          </a:p>
          <a:p>
            <a:pPr>
              <a:lnSpc>
                <a:spcPct val="110000"/>
              </a:lnSpc>
              <a:spcBef>
                <a:spcPts val="600"/>
              </a:spcBef>
            </a:pPr>
            <a:r>
              <a:rPr lang="en-US" dirty="0"/>
              <a:t>Prospectively collected RWD may overcome this limitation, but then the line between RWD and CTD starts to blur</a:t>
            </a:r>
          </a:p>
        </p:txBody>
      </p:sp>
      <p:sp>
        <p:nvSpPr>
          <p:cNvPr id="4" name="Content Placeholder 3">
            <a:extLst>
              <a:ext uri="{FF2B5EF4-FFF2-40B4-BE49-F238E27FC236}">
                <a16:creationId xmlns:a16="http://schemas.microsoft.com/office/drawing/2014/main" id="{6ED8C3D5-4B83-B543-C6C5-EBE4D9BE231F}"/>
              </a:ext>
            </a:extLst>
          </p:cNvPr>
          <p:cNvSpPr>
            <a:spLocks noGrp="1"/>
          </p:cNvSpPr>
          <p:nvPr>
            <p:ph sz="half" idx="2"/>
          </p:nvPr>
        </p:nvSpPr>
        <p:spPr>
          <a:xfrm>
            <a:off x="6798366" y="1496291"/>
            <a:ext cx="4701208" cy="4680672"/>
          </a:xfrm>
        </p:spPr>
        <p:txBody>
          <a:bodyPr>
            <a:normAutofit/>
          </a:bodyPr>
          <a:lstStyle/>
          <a:p>
            <a:pPr>
              <a:lnSpc>
                <a:spcPct val="110000"/>
              </a:lnSpc>
              <a:spcBef>
                <a:spcPts val="600"/>
              </a:spcBef>
            </a:pPr>
            <a:r>
              <a:rPr lang="en-US" dirty="0"/>
              <a:t>Oftentimes, presentation of RWD has an air of fitting the question to the data, whereas the production of CTD leads clinicians to wonder how the data being presented is relevant to their patients</a:t>
            </a:r>
          </a:p>
          <a:p>
            <a:pPr>
              <a:lnSpc>
                <a:spcPct val="110000"/>
              </a:lnSpc>
              <a:spcBef>
                <a:spcPts val="600"/>
              </a:spcBef>
            </a:pPr>
            <a:endParaRPr lang="en-US" dirty="0"/>
          </a:p>
        </p:txBody>
      </p:sp>
    </p:spTree>
    <p:extLst>
      <p:ext uri="{BB962C8B-B14F-4D97-AF65-F5344CB8AC3E}">
        <p14:creationId xmlns:p14="http://schemas.microsoft.com/office/powerpoint/2010/main" val="2697931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0B77A-9E76-A3D6-40F8-B4ABF21F96AD}"/>
              </a:ext>
            </a:extLst>
          </p:cNvPr>
          <p:cNvSpPr>
            <a:spLocks noGrp="1"/>
          </p:cNvSpPr>
          <p:nvPr>
            <p:ph type="title"/>
          </p:nvPr>
        </p:nvSpPr>
        <p:spPr/>
        <p:txBody>
          <a:bodyPr/>
          <a:lstStyle/>
          <a:p>
            <a:r>
              <a:rPr lang="en-US" dirty="0"/>
              <a:t>Focusing on the Reversal of Anticoagulation</a:t>
            </a:r>
          </a:p>
        </p:txBody>
      </p:sp>
      <p:sp>
        <p:nvSpPr>
          <p:cNvPr id="3" name="Content Placeholder 2">
            <a:extLst>
              <a:ext uri="{FF2B5EF4-FFF2-40B4-BE49-F238E27FC236}">
                <a16:creationId xmlns:a16="http://schemas.microsoft.com/office/drawing/2014/main" id="{82EB8B35-3F95-7100-A7B1-D33B308AECF9}"/>
              </a:ext>
            </a:extLst>
          </p:cNvPr>
          <p:cNvSpPr>
            <a:spLocks noGrp="1"/>
          </p:cNvSpPr>
          <p:nvPr>
            <p:ph sz="half" idx="1"/>
          </p:nvPr>
        </p:nvSpPr>
        <p:spPr/>
        <p:txBody>
          <a:bodyPr>
            <a:normAutofit/>
          </a:bodyPr>
          <a:lstStyle/>
          <a:p>
            <a:pPr>
              <a:spcBef>
                <a:spcPts val="1200"/>
              </a:spcBef>
            </a:pPr>
            <a:r>
              <a:rPr lang="en-US" dirty="0"/>
              <a:t>It is difficult to determine the effectiveness of hemostasis using RWD since it is difficult or impossible to decide when the bleeding stopped from “RWD”</a:t>
            </a:r>
          </a:p>
          <a:p>
            <a:pPr>
              <a:spcBef>
                <a:spcPts val="1200"/>
              </a:spcBef>
            </a:pPr>
            <a:r>
              <a:rPr lang="en-US" dirty="0"/>
              <a:t>RWD is “better” than CTD for assessing hard outcomes, such as death and duration of hospitalization, since it is based on real patients in real clinical situations</a:t>
            </a:r>
          </a:p>
        </p:txBody>
      </p:sp>
      <p:sp>
        <p:nvSpPr>
          <p:cNvPr id="4" name="Content Placeholder 3">
            <a:extLst>
              <a:ext uri="{FF2B5EF4-FFF2-40B4-BE49-F238E27FC236}">
                <a16:creationId xmlns:a16="http://schemas.microsoft.com/office/drawing/2014/main" id="{C0E7FAA9-5E03-D590-F418-5F3F5FEE7B76}"/>
              </a:ext>
            </a:extLst>
          </p:cNvPr>
          <p:cNvSpPr>
            <a:spLocks noGrp="1"/>
          </p:cNvSpPr>
          <p:nvPr>
            <p:ph sz="half" idx="2"/>
          </p:nvPr>
        </p:nvSpPr>
        <p:spPr/>
        <p:txBody>
          <a:bodyPr>
            <a:normAutofit/>
          </a:bodyPr>
          <a:lstStyle/>
          <a:p>
            <a:pPr>
              <a:spcBef>
                <a:spcPts val="1200"/>
              </a:spcBef>
            </a:pPr>
            <a:r>
              <a:rPr lang="en-US" dirty="0"/>
              <a:t>CTD can be procured to provide high-quality data on the duration and extent of bleeding; however, doing so limits the results to the type of patients who are enrolled in the study</a:t>
            </a:r>
          </a:p>
          <a:p>
            <a:pPr>
              <a:spcBef>
                <a:spcPts val="1200"/>
              </a:spcBef>
            </a:pPr>
            <a:endParaRPr lang="en-US" dirty="0"/>
          </a:p>
        </p:txBody>
      </p:sp>
    </p:spTree>
    <p:extLst>
      <p:ext uri="{BB962C8B-B14F-4D97-AF65-F5344CB8AC3E}">
        <p14:creationId xmlns:p14="http://schemas.microsoft.com/office/powerpoint/2010/main" val="2502969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Limitations of 4F-PCC Studies for DOAC Reversal</a:t>
            </a:r>
          </a:p>
        </p:txBody>
      </p:sp>
      <p:sp>
        <p:nvSpPr>
          <p:cNvPr id="6" name="Text Placeholder 5"/>
          <p:cNvSpPr>
            <a:spLocks noGrp="1"/>
          </p:cNvSpPr>
          <p:nvPr>
            <p:ph idx="1"/>
          </p:nvPr>
        </p:nvSpPr>
        <p:spPr>
          <a:xfrm>
            <a:off x="609600" y="1477907"/>
            <a:ext cx="10744200" cy="4217216"/>
          </a:xfrm>
        </p:spPr>
        <p:txBody>
          <a:bodyPr>
            <a:normAutofit fontScale="92500"/>
          </a:bodyPr>
          <a:lstStyle/>
          <a:p>
            <a:r>
              <a:rPr lang="en-US" dirty="0"/>
              <a:t>Unclear definitions and lack of adjudication of index bleeding event and outcomes</a:t>
            </a:r>
          </a:p>
          <a:p>
            <a:r>
              <a:rPr lang="en-US" dirty="0"/>
              <a:t>Variable use of accepted definitions for hemostasis (clinical judgement was used)</a:t>
            </a:r>
          </a:p>
          <a:p>
            <a:r>
              <a:rPr lang="en-US" dirty="0"/>
              <a:t>Inconsistent follow-up time to assess outcomes</a:t>
            </a:r>
          </a:p>
          <a:p>
            <a:pPr lvl="1"/>
            <a:r>
              <a:rPr lang="en-US" b="1" dirty="0">
                <a:solidFill>
                  <a:schemeClr val="accent1"/>
                </a:solidFill>
              </a:rPr>
              <a:t>In-hospital versus 30-day mortality</a:t>
            </a:r>
          </a:p>
          <a:p>
            <a:pPr lvl="1"/>
            <a:r>
              <a:rPr lang="en-US" b="1" dirty="0">
                <a:solidFill>
                  <a:schemeClr val="accent1"/>
                </a:solidFill>
              </a:rPr>
              <a:t>In-hospital versus 30-day thrombotic events</a:t>
            </a:r>
          </a:p>
          <a:p>
            <a:pPr lvl="1"/>
            <a:r>
              <a:rPr lang="en-US" b="1" dirty="0">
                <a:solidFill>
                  <a:schemeClr val="accent1"/>
                </a:solidFill>
              </a:rPr>
              <a:t>Hemostatic efficacy at 12 or 24 hours</a:t>
            </a:r>
          </a:p>
          <a:p>
            <a:r>
              <a:rPr lang="en-US" dirty="0"/>
              <a:t>Inconsistent reporting of time from last dose of DOAC to 4F-PCC administration</a:t>
            </a:r>
          </a:p>
          <a:p>
            <a:pPr lvl="1"/>
            <a:r>
              <a:rPr lang="en-US" b="1" dirty="0">
                <a:solidFill>
                  <a:schemeClr val="accent1"/>
                </a:solidFill>
              </a:rPr>
              <a:t>Typically not reported </a:t>
            </a:r>
          </a:p>
          <a:p>
            <a:r>
              <a:rPr lang="en-US" dirty="0"/>
              <a:t>Wide range of 4F-PCC doses used (fixed doses and variable doses 25-50 units/kg)</a:t>
            </a:r>
          </a:p>
          <a:p>
            <a:endParaRPr lang="en-US" dirty="0"/>
          </a:p>
        </p:txBody>
      </p:sp>
      <p:sp>
        <p:nvSpPr>
          <p:cNvPr id="3" name="TextBox 2">
            <a:extLst>
              <a:ext uri="{FF2B5EF4-FFF2-40B4-BE49-F238E27FC236}">
                <a16:creationId xmlns:a16="http://schemas.microsoft.com/office/drawing/2014/main" id="{3BB9EE42-CCB7-9AE8-CE38-9D1DD57DF18C}"/>
              </a:ext>
            </a:extLst>
          </p:cNvPr>
          <p:cNvSpPr txBox="1"/>
          <p:nvPr/>
        </p:nvSpPr>
        <p:spPr>
          <a:xfrm>
            <a:off x="148955" y="6381496"/>
            <a:ext cx="7096836"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FFFFFF">
                    <a:lumMod val="65000"/>
                  </a:srgbClr>
                </a:solidFill>
                <a:effectLst/>
                <a:uLnTx/>
                <a:uFillTx/>
                <a:latin typeface="Arial" panose="020B0604020202020204"/>
                <a:ea typeface="+mn-ea"/>
                <a:cs typeface="+mn-cs"/>
              </a:rPr>
              <a:t>4F-PCC, four factor prothrombin complex concentrate; DOAC, direct oral anticoagulant.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FFFFFF">
                    <a:lumMod val="65000"/>
                  </a:srgbClr>
                </a:solidFill>
                <a:effectLst/>
                <a:uLnTx/>
                <a:uFillTx/>
                <a:latin typeface="Arial" panose="020B0604020202020204"/>
                <a:ea typeface="+mn-ea"/>
                <a:cs typeface="+mn-cs"/>
              </a:rPr>
              <a:t>Costa OS, et al. </a:t>
            </a:r>
            <a:r>
              <a:rPr kumimoji="0" lang="en-US" sz="1200" b="0" i="1" u="none" strike="noStrike" kern="1200" cap="none" spc="0" normalizeH="0" baseline="0" noProof="0" dirty="0">
                <a:ln>
                  <a:noFill/>
                </a:ln>
                <a:solidFill>
                  <a:srgbClr val="FFFFFF">
                    <a:lumMod val="65000"/>
                  </a:srgbClr>
                </a:solidFill>
                <a:effectLst/>
                <a:uLnTx/>
                <a:uFillTx/>
                <a:latin typeface="Arial" panose="020B0604020202020204"/>
                <a:ea typeface="+mn-ea"/>
                <a:cs typeface="+mn-cs"/>
              </a:rPr>
              <a:t>BMJ</a:t>
            </a:r>
            <a:r>
              <a:rPr kumimoji="0" lang="en-US" sz="1200" b="0" i="0" u="none" strike="noStrike" kern="1200" cap="none" spc="0" normalizeH="0" baseline="0" noProof="0" dirty="0">
                <a:ln>
                  <a:noFill/>
                </a:ln>
                <a:solidFill>
                  <a:srgbClr val="FFFFFF">
                    <a:lumMod val="65000"/>
                  </a:srgbClr>
                </a:solidFill>
                <a:effectLst/>
                <a:uLnTx/>
                <a:uFillTx/>
                <a:latin typeface="Arial" panose="020B0604020202020204"/>
                <a:ea typeface="+mn-ea"/>
                <a:cs typeface="+mn-cs"/>
              </a:rPr>
              <a:t> </a:t>
            </a:r>
            <a:r>
              <a:rPr kumimoji="0" lang="en-US" sz="1200" b="0" i="1" u="none" strike="noStrike" kern="1200" cap="none" spc="0" normalizeH="0" baseline="0" noProof="0" dirty="0">
                <a:ln>
                  <a:noFill/>
                </a:ln>
                <a:solidFill>
                  <a:srgbClr val="FFFFFF">
                    <a:lumMod val="65000"/>
                  </a:srgbClr>
                </a:solidFill>
                <a:effectLst/>
                <a:uLnTx/>
                <a:uFillTx/>
                <a:latin typeface="Arial" panose="020B0604020202020204"/>
                <a:ea typeface="+mn-ea"/>
                <a:cs typeface="+mn-cs"/>
              </a:rPr>
              <a:t>Open.</a:t>
            </a:r>
            <a:r>
              <a:rPr kumimoji="0" lang="en-US" sz="1200" b="0" i="0" u="none" strike="noStrike" kern="1200" cap="none" spc="0" normalizeH="0" baseline="0" noProof="0" dirty="0">
                <a:ln>
                  <a:noFill/>
                </a:ln>
                <a:solidFill>
                  <a:srgbClr val="FFFFFF">
                    <a:lumMod val="65000"/>
                  </a:srgbClr>
                </a:solidFill>
                <a:effectLst/>
                <a:uLnTx/>
                <a:uFillTx/>
                <a:latin typeface="Arial" panose="020B0604020202020204"/>
                <a:ea typeface="+mn-ea"/>
                <a:cs typeface="+mn-cs"/>
              </a:rPr>
              <a:t> 2020;10:e040499. </a:t>
            </a:r>
          </a:p>
        </p:txBody>
      </p:sp>
    </p:spTree>
    <p:extLst>
      <p:ext uri="{BB962C8B-B14F-4D97-AF65-F5344CB8AC3E}">
        <p14:creationId xmlns:p14="http://schemas.microsoft.com/office/powerpoint/2010/main" val="2089114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8DF09-2896-5D7F-8DC7-1A7E454FF667}"/>
              </a:ext>
            </a:extLst>
          </p:cNvPr>
          <p:cNvSpPr>
            <a:spLocks noGrp="1"/>
          </p:cNvSpPr>
          <p:nvPr>
            <p:ph type="title"/>
          </p:nvPr>
        </p:nvSpPr>
        <p:spPr/>
        <p:txBody>
          <a:bodyPr/>
          <a:lstStyle/>
          <a:p>
            <a:r>
              <a:rPr lang="en-US" dirty="0"/>
              <a:t>What Are the Outcomes of Interest in Examining</a:t>
            </a:r>
            <a:br>
              <a:rPr lang="en-US" dirty="0"/>
            </a:br>
            <a:r>
              <a:rPr lang="en-US" dirty="0"/>
              <a:t>RWD and CTD</a:t>
            </a:r>
          </a:p>
        </p:txBody>
      </p:sp>
      <p:sp>
        <p:nvSpPr>
          <p:cNvPr id="3" name="Content Placeholder 2">
            <a:extLst>
              <a:ext uri="{FF2B5EF4-FFF2-40B4-BE49-F238E27FC236}">
                <a16:creationId xmlns:a16="http://schemas.microsoft.com/office/drawing/2014/main" id="{BBE3ECEB-A1F6-9BD3-D014-13071FDB80E2}"/>
              </a:ext>
            </a:extLst>
          </p:cNvPr>
          <p:cNvSpPr>
            <a:spLocks noGrp="1"/>
          </p:cNvSpPr>
          <p:nvPr>
            <p:ph sz="half" idx="1"/>
          </p:nvPr>
        </p:nvSpPr>
        <p:spPr>
          <a:xfrm>
            <a:off x="609600" y="1750423"/>
            <a:ext cx="5181600" cy="4426540"/>
          </a:xfrm>
        </p:spPr>
        <p:txBody>
          <a:bodyPr/>
          <a:lstStyle/>
          <a:p>
            <a:r>
              <a:rPr lang="en-US" dirty="0"/>
              <a:t>RWD: Although death, duration of hospitalization and transfusion statistics are highly relevant, they are fairly insensitive markers and are influenced by many things other than the interventions being studied</a:t>
            </a:r>
          </a:p>
        </p:txBody>
      </p:sp>
      <p:sp>
        <p:nvSpPr>
          <p:cNvPr id="4" name="Content Placeholder 3">
            <a:extLst>
              <a:ext uri="{FF2B5EF4-FFF2-40B4-BE49-F238E27FC236}">
                <a16:creationId xmlns:a16="http://schemas.microsoft.com/office/drawing/2014/main" id="{12AF0A08-68A2-446D-6322-D3FBD54DF11A}"/>
              </a:ext>
            </a:extLst>
          </p:cNvPr>
          <p:cNvSpPr>
            <a:spLocks noGrp="1"/>
          </p:cNvSpPr>
          <p:nvPr>
            <p:ph sz="half" idx="2"/>
          </p:nvPr>
        </p:nvSpPr>
        <p:spPr>
          <a:xfrm>
            <a:off x="5943600" y="1750423"/>
            <a:ext cx="5181600" cy="4426540"/>
          </a:xfrm>
        </p:spPr>
        <p:txBody>
          <a:bodyPr/>
          <a:lstStyle/>
          <a:p>
            <a:r>
              <a:rPr lang="en-US" dirty="0"/>
              <a:t>CTD: When done well, can isolate the effect of the intervention(s) on the outcome(s) of interest but may lose sight of the big picture outcomes, including death</a:t>
            </a:r>
          </a:p>
          <a:p>
            <a:r>
              <a:rPr lang="en-US" dirty="0"/>
              <a:t>CTD: In general, will be less valuable for infrequent outcomes such as death</a:t>
            </a:r>
          </a:p>
          <a:p>
            <a:endParaRPr lang="en-US" dirty="0"/>
          </a:p>
        </p:txBody>
      </p:sp>
    </p:spTree>
    <p:extLst>
      <p:ext uri="{BB962C8B-B14F-4D97-AF65-F5344CB8AC3E}">
        <p14:creationId xmlns:p14="http://schemas.microsoft.com/office/powerpoint/2010/main" val="1927857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8DEBAD33-2995-7EDC-C7C3-CC7DF0B75143}"/>
              </a:ext>
            </a:extLst>
          </p:cNvPr>
          <p:cNvSpPr>
            <a:spLocks noGrp="1"/>
          </p:cNvSpPr>
          <p:nvPr>
            <p:ph type="body" idx="1"/>
          </p:nvPr>
        </p:nvSpPr>
        <p:spPr>
          <a:xfrm>
            <a:off x="609601" y="1459896"/>
            <a:ext cx="10233990" cy="651538"/>
          </a:xfrm>
        </p:spPr>
        <p:txBody>
          <a:bodyPr>
            <a:normAutofit/>
          </a:bodyPr>
          <a:lstStyle/>
          <a:p>
            <a:r>
              <a:rPr lang="en-US" sz="3200" dirty="0"/>
              <a:t>The happy medium is using both RWD and CTD</a:t>
            </a:r>
          </a:p>
        </p:txBody>
      </p:sp>
      <p:sp>
        <p:nvSpPr>
          <p:cNvPr id="3" name="Content Placeholder 2">
            <a:extLst>
              <a:ext uri="{FF2B5EF4-FFF2-40B4-BE49-F238E27FC236}">
                <a16:creationId xmlns:a16="http://schemas.microsoft.com/office/drawing/2014/main" id="{8A09A0AA-E51F-5459-9798-004C3FD80115}"/>
              </a:ext>
            </a:extLst>
          </p:cNvPr>
          <p:cNvSpPr>
            <a:spLocks noGrp="1"/>
          </p:cNvSpPr>
          <p:nvPr>
            <p:ph sz="half" idx="2"/>
          </p:nvPr>
        </p:nvSpPr>
        <p:spPr>
          <a:xfrm>
            <a:off x="609601" y="2442754"/>
            <a:ext cx="5157787" cy="3625536"/>
          </a:xfrm>
        </p:spPr>
        <p:txBody>
          <a:bodyPr/>
          <a:lstStyle/>
          <a:p>
            <a:r>
              <a:rPr lang="en-US" b="1" dirty="0"/>
              <a:t>RWD</a:t>
            </a:r>
            <a:r>
              <a:rPr lang="en-US" dirty="0"/>
              <a:t> gives information on how and why the intervention is being used and provides good estimates of the outcome</a:t>
            </a:r>
          </a:p>
        </p:txBody>
      </p:sp>
      <p:sp>
        <p:nvSpPr>
          <p:cNvPr id="8" name="Content Placeholder 7">
            <a:extLst>
              <a:ext uri="{FF2B5EF4-FFF2-40B4-BE49-F238E27FC236}">
                <a16:creationId xmlns:a16="http://schemas.microsoft.com/office/drawing/2014/main" id="{E0FB8BE6-E7ED-0123-A46C-8131D4EF38C3}"/>
              </a:ext>
            </a:extLst>
          </p:cNvPr>
          <p:cNvSpPr>
            <a:spLocks noGrp="1"/>
          </p:cNvSpPr>
          <p:nvPr>
            <p:ph sz="quarter" idx="4"/>
          </p:nvPr>
        </p:nvSpPr>
        <p:spPr>
          <a:xfrm>
            <a:off x="5942013" y="2442754"/>
            <a:ext cx="5183188" cy="3625536"/>
          </a:xfrm>
        </p:spPr>
        <p:txBody>
          <a:bodyPr/>
          <a:lstStyle/>
          <a:p>
            <a:r>
              <a:rPr lang="en-US" b="1" dirty="0"/>
              <a:t>CTD</a:t>
            </a:r>
            <a:r>
              <a:rPr lang="en-US" dirty="0"/>
              <a:t> provides much more useful data on the specifics of the treatment, including how well it works and the high-frequency side effects of the treatment</a:t>
            </a:r>
          </a:p>
        </p:txBody>
      </p:sp>
      <p:sp>
        <p:nvSpPr>
          <p:cNvPr id="2" name="Title 1">
            <a:extLst>
              <a:ext uri="{FF2B5EF4-FFF2-40B4-BE49-F238E27FC236}">
                <a16:creationId xmlns:a16="http://schemas.microsoft.com/office/drawing/2014/main" id="{5D4ADE1D-D8F0-541A-1FCE-4CE13B588658}"/>
              </a:ext>
            </a:extLst>
          </p:cNvPr>
          <p:cNvSpPr>
            <a:spLocks noGrp="1"/>
          </p:cNvSpPr>
          <p:nvPr>
            <p:ph type="title"/>
          </p:nvPr>
        </p:nvSpPr>
        <p:spPr/>
        <p:txBody>
          <a:bodyPr/>
          <a:lstStyle/>
          <a:p>
            <a:r>
              <a:rPr lang="en-US" dirty="0"/>
              <a:t>Summary</a:t>
            </a:r>
          </a:p>
        </p:txBody>
      </p:sp>
      <p:pic>
        <p:nvPicPr>
          <p:cNvPr id="4" name="Picture 3">
            <a:extLst>
              <a:ext uri="{FF2B5EF4-FFF2-40B4-BE49-F238E27FC236}">
                <a16:creationId xmlns:a16="http://schemas.microsoft.com/office/drawing/2014/main" id="{0A40234E-E260-A882-B275-4F412D0A1911}"/>
              </a:ext>
            </a:extLst>
          </p:cNvPr>
          <p:cNvPicPr>
            <a:picLocks noChangeAspect="1"/>
          </p:cNvPicPr>
          <p:nvPr/>
        </p:nvPicPr>
        <p:blipFill>
          <a:blip r:embed="rId2"/>
          <a:stretch>
            <a:fillRect/>
          </a:stretch>
        </p:blipFill>
        <p:spPr>
          <a:xfrm>
            <a:off x="3560314" y="4671940"/>
            <a:ext cx="4414147" cy="1817590"/>
          </a:xfrm>
          <a:prstGeom prst="rect">
            <a:avLst/>
          </a:prstGeom>
        </p:spPr>
      </p:pic>
    </p:spTree>
    <p:extLst>
      <p:ext uri="{BB962C8B-B14F-4D97-AF65-F5344CB8AC3E}">
        <p14:creationId xmlns:p14="http://schemas.microsoft.com/office/powerpoint/2010/main" val="3901060881"/>
      </p:ext>
    </p:extLst>
  </p:cSld>
  <p:clrMapOvr>
    <a:masterClrMapping/>
  </p:clrMapOvr>
</p:sld>
</file>

<file path=ppt/theme/theme1.xml><?xml version="1.0" encoding="utf-8"?>
<a:theme xmlns:a="http://schemas.openxmlformats.org/drawingml/2006/main" name="Thromb22">
  <a:themeElements>
    <a:clrScheme name="Thromb22">
      <a:dk1>
        <a:srgbClr val="000000"/>
      </a:dk1>
      <a:lt1>
        <a:srgbClr val="FFFFFF"/>
      </a:lt1>
      <a:dk2>
        <a:srgbClr val="333333"/>
      </a:dk2>
      <a:lt2>
        <a:srgbClr val="FFFFFF"/>
      </a:lt2>
      <a:accent1>
        <a:srgbClr val="4A85D9"/>
      </a:accent1>
      <a:accent2>
        <a:srgbClr val="25205D"/>
      </a:accent2>
      <a:accent3>
        <a:srgbClr val="D50000"/>
      </a:accent3>
      <a:accent4>
        <a:srgbClr val="AB2929"/>
      </a:accent4>
      <a:accent5>
        <a:srgbClr val="FCB315"/>
      </a:accent5>
      <a:accent6>
        <a:srgbClr val="35A696"/>
      </a:accent6>
      <a:hlink>
        <a:srgbClr val="D60000"/>
      </a:hlink>
      <a:folHlink>
        <a:srgbClr val="25215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730</Words>
  <Application>Microsoft Macintosh PowerPoint</Application>
  <PresentationFormat>Widescreen</PresentationFormat>
  <Paragraphs>42</Paragraphs>
  <Slides>8</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Thromb22</vt:lpstr>
      <vt:lpstr>Real World Data Compared to Clinical Practice: Opposing Perspectives </vt:lpstr>
      <vt:lpstr>Disclaimer</vt:lpstr>
      <vt:lpstr>Advantages and Disadvantages</vt:lpstr>
      <vt:lpstr>Outcomes of Interest</vt:lpstr>
      <vt:lpstr>Focusing on the Reversal of Anticoagulation</vt:lpstr>
      <vt:lpstr>Limitations of 4F-PCC Studies for DOAC Reversal</vt:lpstr>
      <vt:lpstr>What Are the Outcomes of Interest in Examining RWD and CTD</vt:lpstr>
      <vt:lpstr>Summary</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 World Data Compared to Clinical Practice: Opposing Perspectives </dc:title>
  <dc:subject/>
  <dc:creator>MedEd On The Go</dc:creator>
  <cp:keywords/>
  <dc:description/>
  <cp:lastModifiedBy>Moriah Diethorn</cp:lastModifiedBy>
  <cp:revision>3</cp:revision>
  <dcterms:created xsi:type="dcterms:W3CDTF">2023-04-10T22:34:58Z</dcterms:created>
  <dcterms:modified xsi:type="dcterms:W3CDTF">2023-04-19T17:24:38Z</dcterms:modified>
  <cp:category/>
</cp:coreProperties>
</file>