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76" r:id="rId2"/>
    <p:sldId id="256" r:id="rId3"/>
    <p:sldId id="3665" r:id="rId4"/>
    <p:sldId id="1371" r:id="rId5"/>
    <p:sldId id="3543" r:id="rId6"/>
    <p:sldId id="293" r:id="rId7"/>
    <p:sldId id="3666" r:id="rId8"/>
    <p:sldId id="3682" r:id="rId9"/>
    <p:sldId id="3675" r:id="rId10"/>
    <p:sldId id="3678" r:id="rId11"/>
    <p:sldId id="3680" r:id="rId12"/>
    <p:sldId id="3663" r:id="rId13"/>
    <p:sldId id="3576" r:id="rId14"/>
    <p:sldId id="3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p:restoredTop sz="93333"/>
  </p:normalViewPr>
  <p:slideViewPr>
    <p:cSldViewPr snapToGrid="0">
      <p:cViewPr varScale="1">
        <p:scale>
          <a:sx n="115" d="100"/>
          <a:sy n="115"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00DDD-69E8-894F-B0D2-516AD21E2CD7}"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0C0D6-E614-7347-BC42-BEF05B8AF019}" type="slidenum">
              <a:rPr lang="en-US" smtClean="0"/>
              <a:t>‹#›</a:t>
            </a:fld>
            <a:endParaRPr lang="en-US"/>
          </a:p>
        </p:txBody>
      </p:sp>
    </p:spTree>
    <p:extLst>
      <p:ext uri="{BB962C8B-B14F-4D97-AF65-F5344CB8AC3E}">
        <p14:creationId xmlns:p14="http://schemas.microsoft.com/office/powerpoint/2010/main" val="187759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69B7B-4DED-4B34-9F55-24CD5C887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0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69B7B-4DED-4B34-9F55-24CD5C887B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30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2BBD8-5780-6146-9188-22A423E94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7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9" name="Google Shape;106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19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069" name="Google Shape;106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06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673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D2848-C5C9-3A4A-AA82-8CAD02A3A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1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7A56E4-8768-4A60-91B6-47F7A7DCC2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94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2427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9798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072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4817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Facul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0187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2CE79-7E53-C546-3DE0-B4ADCB62898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3429000"/>
            <a:ext cx="6132687" cy="3449637"/>
          </a:xfrm>
          <a:prstGeom prst="rect">
            <a:avLst/>
          </a:prstGeom>
          <a:effectLst>
            <a:innerShdw blurRad="546280" dist="213599" dir="18900000">
              <a:prstClr val="black">
                <a:alpha val="50000"/>
              </a:prstClr>
            </a:innerShdw>
          </a:effectLst>
        </p:spPr>
      </p:pic>
      <p:sp>
        <p:nvSpPr>
          <p:cNvPr id="3" name="Title Placeholder 1">
            <a:extLst>
              <a:ext uri="{FF2B5EF4-FFF2-40B4-BE49-F238E27FC236}">
                <a16:creationId xmlns:a16="http://schemas.microsoft.com/office/drawing/2014/main" id="{134B273A-46DF-AB73-CB72-D60AC5A6B553}"/>
              </a:ext>
            </a:extLst>
          </p:cNvPr>
          <p:cNvSpPr>
            <a:spLocks noGrp="1"/>
          </p:cNvSpPr>
          <p:nvPr>
            <p:ph type="title" hasCustomPrompt="1"/>
          </p:nvPr>
        </p:nvSpPr>
        <p:spPr>
          <a:xfrm>
            <a:off x="649356" y="36576"/>
            <a:ext cx="10760766" cy="996564"/>
          </a:xfrm>
          <a:prstGeom prst="rect">
            <a:avLst/>
          </a:prstGeom>
        </p:spPr>
        <p:txBody>
          <a:bodyPr vert="horz" lIns="91440" tIns="45720" rIns="91440" bIns="45720" rtlCol="0" anchor="b">
            <a:normAutofit/>
          </a:bodyPr>
          <a:lstStyle>
            <a:lvl1pPr>
              <a:defRPr>
                <a:gradFill>
                  <a:gsLst>
                    <a:gs pos="0">
                      <a:schemeClr val="tx2"/>
                    </a:gs>
                    <a:gs pos="100000">
                      <a:schemeClr val="bg2"/>
                    </a:gs>
                  </a:gsLst>
                  <a:lin ang="12000000" scaled="0"/>
                </a:gradFill>
              </a:defRPr>
            </a:lvl1pPr>
          </a:lstStyle>
          <a:p>
            <a:r>
              <a:rPr lang="en-US" dirty="0"/>
              <a:t>CLICK TO EDIT MASTER TITLE STYLE</a:t>
            </a:r>
          </a:p>
        </p:txBody>
      </p:sp>
      <p:sp>
        <p:nvSpPr>
          <p:cNvPr id="13" name="Content Placeholder 12">
            <a:extLst>
              <a:ext uri="{FF2B5EF4-FFF2-40B4-BE49-F238E27FC236}">
                <a16:creationId xmlns:a16="http://schemas.microsoft.com/office/drawing/2014/main" id="{1D23C3C5-B295-8352-9AC1-5EEF8DB691C9}"/>
              </a:ext>
            </a:extLst>
          </p:cNvPr>
          <p:cNvSpPr>
            <a:spLocks noGrp="1"/>
          </p:cNvSpPr>
          <p:nvPr>
            <p:ph sz="quarter" idx="10"/>
          </p:nvPr>
        </p:nvSpPr>
        <p:spPr>
          <a:xfrm>
            <a:off x="649354" y="1850771"/>
            <a:ext cx="10760766" cy="3950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C6AFB506-F873-8FB8-EE4F-04593BFE0AEC}"/>
              </a:ext>
            </a:extLst>
          </p:cNvPr>
          <p:cNvSpPr>
            <a:spLocks noGrp="1"/>
          </p:cNvSpPr>
          <p:nvPr>
            <p:ph sz="quarter" idx="11"/>
          </p:nvPr>
        </p:nvSpPr>
        <p:spPr>
          <a:xfrm>
            <a:off x="649288" y="1085292"/>
            <a:ext cx="10760075" cy="595312"/>
          </a:xfrm>
        </p:spPr>
        <p:txBody>
          <a:bodyPr anchor="b"/>
          <a:lstStyle>
            <a:lvl1pPr marL="0" indent="0">
              <a:buNone/>
              <a:defRPr b="1">
                <a:solidFill>
                  <a:schemeClr val="tx1">
                    <a:lumMod val="50000"/>
                    <a:lumOff val="50000"/>
                  </a:schemeClr>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pPr lvl="0"/>
            <a:r>
              <a:rPr lang="en-US" dirty="0"/>
              <a:t>Click to edit Master text styles</a:t>
            </a:r>
          </a:p>
        </p:txBody>
      </p:sp>
      <p:sp>
        <p:nvSpPr>
          <p:cNvPr id="19" name="TextBox 18">
            <a:extLst>
              <a:ext uri="{FF2B5EF4-FFF2-40B4-BE49-F238E27FC236}">
                <a16:creationId xmlns:a16="http://schemas.microsoft.com/office/drawing/2014/main" id="{4145A3D1-CAFC-DF9B-7A35-08F954DECEF4}"/>
              </a:ext>
            </a:extLst>
          </p:cNvPr>
          <p:cNvSpPr txBox="1"/>
          <p:nvPr userDrawn="1"/>
        </p:nvSpPr>
        <p:spPr>
          <a:xfrm>
            <a:off x="3944112" y="6596390"/>
            <a:ext cx="48341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rPr>
              <a:t>Confidential. For Internal Use Only. </a:t>
            </a:r>
          </a:p>
        </p:txBody>
      </p:sp>
    </p:spTree>
    <p:extLst>
      <p:ext uri="{BB962C8B-B14F-4D97-AF65-F5344CB8AC3E}">
        <p14:creationId xmlns:p14="http://schemas.microsoft.com/office/powerpoint/2010/main" val="3320493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407494" y="1"/>
            <a:ext cx="11784505"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824" y="244122"/>
            <a:ext cx="2752848"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407495"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564" y="153750"/>
            <a:ext cx="2578745" cy="556302"/>
          </a:xfrm>
          <a:prstGeom prst="rect">
            <a:avLst/>
          </a:prstGeom>
        </p:spPr>
      </p:pic>
      <p:sp>
        <p:nvSpPr>
          <p:cNvPr id="5" name="Text Placeholder 4"/>
          <p:cNvSpPr>
            <a:spLocks noGrp="1"/>
          </p:cNvSpPr>
          <p:nvPr>
            <p:ph type="body" sz="quarter" idx="10" hasCustomPrompt="1"/>
          </p:nvPr>
        </p:nvSpPr>
        <p:spPr>
          <a:xfrm>
            <a:off x="609600" y="1404939"/>
            <a:ext cx="10441517" cy="922337"/>
          </a:xfrm>
        </p:spPr>
        <p:txBody>
          <a:bodyPr>
            <a:normAutofit/>
          </a:bodyPr>
          <a:lstStyle>
            <a:lvl1pPr marL="0" indent="0" algn="ctr">
              <a:buNone/>
              <a:defRPr sz="3600"/>
            </a:lvl1pPr>
          </a:lstStyle>
          <a:p>
            <a:pPr lvl="0"/>
            <a:r>
              <a:rPr lang="en-US" dirty="0"/>
              <a:t>Click to add title</a:t>
            </a:r>
          </a:p>
        </p:txBody>
      </p:sp>
      <p:sp>
        <p:nvSpPr>
          <p:cNvPr id="13" name="Text Placeholder 12"/>
          <p:cNvSpPr>
            <a:spLocks noGrp="1"/>
          </p:cNvSpPr>
          <p:nvPr>
            <p:ph type="body" sz="quarter" idx="11"/>
          </p:nvPr>
        </p:nvSpPr>
        <p:spPr>
          <a:xfrm>
            <a:off x="609600" y="2509838"/>
            <a:ext cx="10441517" cy="3744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319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ntent_Re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CCF891-A323-F637-565F-3E5477E2A07D}"/>
              </a:ext>
            </a:extLst>
          </p:cNvPr>
          <p:cNvSpPr/>
          <p:nvPr userDrawn="1"/>
        </p:nvSpPr>
        <p:spPr>
          <a:xfrm>
            <a:off x="3838647" y="1"/>
            <a:ext cx="8353354" cy="6858000"/>
          </a:xfrm>
          <a:custGeom>
            <a:avLst/>
            <a:gdLst>
              <a:gd name="connsiteX0" fmla="*/ 1023499 w 9232127"/>
              <a:gd name="connsiteY0" fmla="*/ 0 h 6858000"/>
              <a:gd name="connsiteX1" fmla="*/ 9232127 w 9232127"/>
              <a:gd name="connsiteY1" fmla="*/ 0 h 6858000"/>
              <a:gd name="connsiteX2" fmla="*/ 9232127 w 9232127"/>
              <a:gd name="connsiteY2" fmla="*/ 6858000 h 6858000"/>
              <a:gd name="connsiteX3" fmla="*/ 831974 w 9232127"/>
              <a:gd name="connsiteY3" fmla="*/ 6858000 h 6858000"/>
              <a:gd name="connsiteX4" fmla="*/ 822926 w 9232127"/>
              <a:gd name="connsiteY4" fmla="*/ 6842264 h 6858000"/>
              <a:gd name="connsiteX5" fmla="*/ 0 w 9232127"/>
              <a:gd name="connsiteY5" fmla="*/ 3592284 h 6858000"/>
              <a:gd name="connsiteX6" fmla="*/ 987101 w 9232127"/>
              <a:gd name="connsiteY6" fmla="*/ 567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2127" h="6858000">
                <a:moveTo>
                  <a:pt x="1023499" y="0"/>
                </a:moveTo>
                <a:lnTo>
                  <a:pt x="9232127" y="0"/>
                </a:lnTo>
                <a:lnTo>
                  <a:pt x="9232127" y="6858000"/>
                </a:lnTo>
                <a:lnTo>
                  <a:pt x="831974" y="6858000"/>
                </a:lnTo>
                <a:lnTo>
                  <a:pt x="822926" y="6842264"/>
                </a:lnTo>
                <a:cubicBezTo>
                  <a:pt x="298109" y="5876165"/>
                  <a:pt x="0" y="4769038"/>
                  <a:pt x="0" y="3592284"/>
                </a:cubicBezTo>
                <a:cubicBezTo>
                  <a:pt x="0" y="2297855"/>
                  <a:pt x="360712" y="1087675"/>
                  <a:pt x="987101" y="56777"/>
                </a:cubicBezTo>
                <a:close/>
              </a:path>
            </a:pathLst>
          </a:custGeom>
          <a:solidFill>
            <a:schemeClr val="bg1"/>
          </a:solidFill>
          <a:effectLst>
            <a:glow rad="344817">
              <a:schemeClr val="tx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ooter Placeholder 9">
            <a:extLst>
              <a:ext uri="{FF2B5EF4-FFF2-40B4-BE49-F238E27FC236}">
                <a16:creationId xmlns:a16="http://schemas.microsoft.com/office/drawing/2014/main" id="{843EA1E7-3FA0-5368-F14E-D63874E31C5F}"/>
              </a:ext>
            </a:extLst>
          </p:cNvPr>
          <p:cNvSpPr>
            <a:spLocks noGrp="1"/>
          </p:cNvSpPr>
          <p:nvPr>
            <p:ph type="ftr" sz="quarter" idx="3"/>
          </p:nvPr>
        </p:nvSpPr>
        <p:spPr>
          <a:xfrm>
            <a:off x="4038600" y="6513512"/>
            <a:ext cx="4114800" cy="365125"/>
          </a:xfrm>
          <a:prstGeom prst="rect">
            <a:avLst/>
          </a:prstGeom>
        </p:spPr>
        <p:txBody>
          <a:bodyPr vert="horz" lIns="91440" tIns="45720" rIns="91440" bIns="45720" rtlCol="0" anchor="ctr"/>
          <a:lstStyle>
            <a:lvl1pPr algn="ctr">
              <a:defRPr sz="1000" b="0">
                <a:solidFill>
                  <a:schemeClr val="tx1">
                    <a:tint val="75000"/>
                  </a:schemeClr>
                </a:solidFill>
              </a:defRPr>
            </a:lvl1pPr>
          </a:lstStyle>
          <a:p>
            <a:r>
              <a:rPr lang="en-US" dirty="0"/>
              <a:t>Confidential. For Internal Use Only. </a:t>
            </a:r>
          </a:p>
        </p:txBody>
      </p:sp>
      <p:sp>
        <p:nvSpPr>
          <p:cNvPr id="10" name="Title 9">
            <a:extLst>
              <a:ext uri="{FF2B5EF4-FFF2-40B4-BE49-F238E27FC236}">
                <a16:creationId xmlns:a16="http://schemas.microsoft.com/office/drawing/2014/main" id="{6CEE3F49-0E3B-7237-8F0C-DA33F7B46449}"/>
              </a:ext>
            </a:extLst>
          </p:cNvPr>
          <p:cNvSpPr>
            <a:spLocks noGrp="1"/>
          </p:cNvSpPr>
          <p:nvPr>
            <p:ph type="title"/>
          </p:nvPr>
        </p:nvSpPr>
        <p:spPr>
          <a:xfrm>
            <a:off x="509483" y="573024"/>
            <a:ext cx="3690996" cy="1179444"/>
          </a:xfrm>
        </p:spPr>
        <p:txBody>
          <a:bodyPr/>
          <a:lstStyle>
            <a:lvl1pPr>
              <a:defRPr>
                <a:solidFill>
                  <a:schemeClr val="bg1"/>
                </a:solidFill>
              </a:defRPr>
            </a:lvl1pPr>
          </a:lstStyle>
          <a:p>
            <a:r>
              <a:rPr lang="en-US" dirty="0"/>
              <a:t>Click to edit Master title style</a:t>
            </a:r>
          </a:p>
        </p:txBody>
      </p:sp>
      <p:sp>
        <p:nvSpPr>
          <p:cNvPr id="21" name="Content Placeholder 20">
            <a:extLst>
              <a:ext uri="{FF2B5EF4-FFF2-40B4-BE49-F238E27FC236}">
                <a16:creationId xmlns:a16="http://schemas.microsoft.com/office/drawing/2014/main" id="{7D386DF4-C40B-174C-1889-203334A3E2B6}"/>
              </a:ext>
            </a:extLst>
          </p:cNvPr>
          <p:cNvSpPr>
            <a:spLocks noGrp="1"/>
          </p:cNvSpPr>
          <p:nvPr>
            <p:ph sz="quarter" idx="10"/>
          </p:nvPr>
        </p:nvSpPr>
        <p:spPr>
          <a:xfrm>
            <a:off x="4980655" y="1386681"/>
            <a:ext cx="6443249" cy="408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2762C55C-71BA-4B3A-89AE-4E7C8FDA4170}"/>
              </a:ext>
            </a:extLst>
          </p:cNvPr>
          <p:cNvSpPr>
            <a:spLocks noGrp="1"/>
          </p:cNvSpPr>
          <p:nvPr>
            <p:ph type="body" sz="quarter" idx="11"/>
          </p:nvPr>
        </p:nvSpPr>
        <p:spPr>
          <a:xfrm>
            <a:off x="589385" y="2116138"/>
            <a:ext cx="2789237" cy="143192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8177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7486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9848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2427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99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300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9405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7339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6879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30114" b="58948"/>
          <a:stretch/>
        </p:blipFill>
        <p:spPr>
          <a:xfrm>
            <a:off x="0" y="0"/>
            <a:ext cx="12192000" cy="106680"/>
          </a:xfrm>
          <a:prstGeom prst="rect">
            <a:avLst/>
          </a:prstGeom>
        </p:spPr>
      </p:pic>
    </p:spTree>
    <p:extLst>
      <p:ext uri="{BB962C8B-B14F-4D97-AF65-F5344CB8AC3E}">
        <p14:creationId xmlns:p14="http://schemas.microsoft.com/office/powerpoint/2010/main" val="3771084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A036C8-0B3F-E0C6-35B7-6373C67CD6F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31" b="41824"/>
          <a:stretch/>
        </p:blipFill>
        <p:spPr>
          <a:xfrm>
            <a:off x="6788426" y="3145283"/>
            <a:ext cx="5403574" cy="3712718"/>
          </a:xfrm>
          <a:prstGeom prst="rect">
            <a:avLst/>
          </a:prstGeom>
        </p:spPr>
      </p:pic>
      <p:sp>
        <p:nvSpPr>
          <p:cNvPr id="2" name="Title 1">
            <a:extLst>
              <a:ext uri="{FF2B5EF4-FFF2-40B4-BE49-F238E27FC236}">
                <a16:creationId xmlns:a16="http://schemas.microsoft.com/office/drawing/2014/main" id="{99A14E71-60C3-00E9-E2BE-F758D11FB38B}"/>
              </a:ext>
            </a:extLst>
          </p:cNvPr>
          <p:cNvSpPr>
            <a:spLocks noGrp="1"/>
          </p:cNvSpPr>
          <p:nvPr>
            <p:ph type="title"/>
          </p:nvPr>
        </p:nvSpPr>
        <p:spPr>
          <a:xfrm>
            <a:off x="609600" y="1709738"/>
            <a:ext cx="11020745" cy="2852737"/>
          </a:xfrm>
        </p:spPr>
        <p:txBody>
          <a:bodyPr>
            <a:normAutofit/>
          </a:bodyPr>
          <a:lstStyle/>
          <a:p>
            <a:r>
              <a:rPr lang="en-US" sz="4400" dirty="0">
                <a:latin typeface="Arial" panose="020B0604020202020204" pitchFamily="34" charset="0"/>
                <a:cs typeface="Arial" panose="020B0604020202020204" pitchFamily="34" charset="0"/>
              </a:rPr>
              <a:t>Real World Data Compared to Clinical Practice: Are the Data Replicated in Clinical Practice?</a:t>
            </a:r>
            <a:br>
              <a:rPr lang="en-US" sz="4400" dirty="0">
                <a:latin typeface="Arial" panose="020B0604020202020204" pitchFamily="34" charset="0"/>
                <a:cs typeface="Arial" panose="020B0604020202020204" pitchFamily="34" charset="0"/>
              </a:rPr>
            </a:br>
            <a:endParaRPr lang="en-US" sz="4400" b="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520E95A-C006-D779-20C6-B5FD9ECEC2F4}"/>
              </a:ext>
            </a:extLst>
          </p:cNvPr>
          <p:cNvSpPr>
            <a:spLocks noGrp="1"/>
          </p:cNvSpPr>
          <p:nvPr>
            <p:ph type="body" idx="1"/>
          </p:nvPr>
        </p:nvSpPr>
        <p:spPr/>
        <p:txBody>
          <a:bodyPr>
            <a:noAutofit/>
          </a:bodyPr>
          <a:lstStyle/>
          <a:p>
            <a:r>
              <a:rPr lang="en-US" sz="1600" b="1" dirty="0">
                <a:solidFill>
                  <a:schemeClr val="accent4"/>
                </a:solidFill>
                <a:latin typeface="Arial" panose="020B0604020202020204" pitchFamily="34" charset="0"/>
                <a:cs typeface="Arial" panose="020B0604020202020204" pitchFamily="34" charset="0"/>
              </a:rPr>
              <a:t>Paul P. Dobesh, PharmD, FAHA, FACC, FCCP, BCPS, BCCP</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Professor of Pharmacy Practice and Science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College of Pharmacy, University of Nebraska Medical Center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Omaha, NE</a:t>
            </a:r>
            <a:endParaRPr lang="en-US" sz="16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17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2"/>
          <p:cNvSpPr txBox="1">
            <a:spLocks noGrp="1"/>
          </p:cNvSpPr>
          <p:nvPr>
            <p:ph type="title"/>
          </p:nvPr>
        </p:nvSpPr>
        <p:spPr/>
        <p:txBody>
          <a:bodyPr/>
          <a:lstStyle/>
          <a:p>
            <a:pPr lvl="0"/>
            <a:r>
              <a:rPr lang="en-US" dirty="0"/>
              <a:t>4F-PCC Versus Andexanet Alfa for ICH</a:t>
            </a:r>
          </a:p>
        </p:txBody>
      </p:sp>
      <p:sp>
        <p:nvSpPr>
          <p:cNvPr id="1073" name="Google Shape;1073;p82"/>
          <p:cNvSpPr txBox="1"/>
          <p:nvPr/>
        </p:nvSpPr>
        <p:spPr>
          <a:xfrm>
            <a:off x="58176" y="6240323"/>
            <a:ext cx="11847045" cy="617677"/>
          </a:xfrm>
          <a:prstGeom prst="rect">
            <a:avLst/>
          </a:prstGeom>
          <a:noFill/>
          <a:ln>
            <a:noFill/>
          </a:ln>
        </p:spPr>
        <p:txBody>
          <a:bodyPr spcFirstLastPara="1" wrap="square" lIns="91401" tIns="45688" rIns="91401" bIns="45688"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200"/>
              <a:buFontTx/>
              <a:buNone/>
              <a:tabLst/>
              <a:defRPr/>
            </a:pP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ICH, intracerebral </a:t>
            </a:r>
            <a:r>
              <a:rPr kumimoji="0" lang="es-E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brain</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r>
              <a:rPr kumimoji="0" lang="es-E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hemorrhage</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
                <a:srgbClr val="000000"/>
              </a:buClr>
              <a:buSzPts val="1200"/>
              <a:buFontTx/>
              <a:buNone/>
              <a:tabLst/>
              <a:defRPr/>
            </a:pP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Barra ME, et al. </a:t>
            </a:r>
            <a:r>
              <a:rPr kumimoji="0" lang="es-E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J</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r>
              <a:rPr kumimoji="0" lang="es-ES" sz="12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Thromb</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r>
              <a:rPr kumimoji="0" lang="es-ES" sz="12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Haemost</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2020;18:1637-47; </a:t>
            </a:r>
            <a:r>
              <a:rPr kumimoji="0" lang="es-E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Ammar</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AA, et al. </a:t>
            </a:r>
            <a:r>
              <a:rPr kumimoji="0" lang="es-ES" sz="12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Neurocrit</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r>
              <a:rPr kumimoji="0" lang="es-E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Care. </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2021;35:255-61. </a:t>
            </a:r>
            <a:r>
              <a:rPr kumimoji="0" lang="es-E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Pharm</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H, et al. </a:t>
            </a:r>
            <a:r>
              <a:rPr kumimoji="0" lang="es-E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Am J </a:t>
            </a:r>
            <a:r>
              <a:rPr kumimoji="0" lang="es-ES" sz="12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Emerg</a:t>
            </a:r>
            <a:r>
              <a:rPr kumimoji="0" lang="es-E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r>
              <a:rPr kumimoji="0" lang="es-ES" sz="1200" b="0" i="1"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Med</a:t>
            </a:r>
            <a:r>
              <a:rPr kumimoji="0" lang="es-E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a:t>
            </a:r>
            <a:r>
              <a:rPr kumimoji="0" lang="es-E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2022;55:38-44.</a:t>
            </a:r>
            <a:endParaRPr kumimoji="0" lang="es-ES" sz="10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Google Shape;1072;p82">
            <a:extLst>
              <a:ext uri="{FF2B5EF4-FFF2-40B4-BE49-F238E27FC236}">
                <a16:creationId xmlns:a16="http://schemas.microsoft.com/office/drawing/2014/main" id="{A808B165-1148-D67A-7FF6-6D4FD0BDDC76}"/>
              </a:ext>
            </a:extLst>
          </p:cNvPr>
          <p:cNvGraphicFramePr/>
          <p:nvPr/>
        </p:nvGraphicFramePr>
        <p:xfrm>
          <a:off x="76225" y="1466172"/>
          <a:ext cx="11847045" cy="4657049"/>
        </p:xfrm>
        <a:graphic>
          <a:graphicData uri="http://schemas.openxmlformats.org/drawingml/2006/table">
            <a:tbl>
              <a:tblPr firstRow="1" bandRow="1">
                <a:tableStyleId>{5C22544A-7EE6-4342-B048-85BDC9FD1C3A}</a:tableStyleId>
              </a:tblPr>
              <a:tblGrid>
                <a:gridCol w="1756194">
                  <a:extLst>
                    <a:ext uri="{9D8B030D-6E8A-4147-A177-3AD203B41FA5}">
                      <a16:colId xmlns:a16="http://schemas.microsoft.com/office/drawing/2014/main" val="20000"/>
                    </a:ext>
                  </a:extLst>
                </a:gridCol>
                <a:gridCol w="3029927">
                  <a:extLst>
                    <a:ext uri="{9D8B030D-6E8A-4147-A177-3AD203B41FA5}">
                      <a16:colId xmlns:a16="http://schemas.microsoft.com/office/drawing/2014/main" val="20001"/>
                    </a:ext>
                  </a:extLst>
                </a:gridCol>
                <a:gridCol w="3773104">
                  <a:extLst>
                    <a:ext uri="{9D8B030D-6E8A-4147-A177-3AD203B41FA5}">
                      <a16:colId xmlns:a16="http://schemas.microsoft.com/office/drawing/2014/main" val="20002"/>
                    </a:ext>
                  </a:extLst>
                </a:gridCol>
                <a:gridCol w="3287820">
                  <a:extLst>
                    <a:ext uri="{9D8B030D-6E8A-4147-A177-3AD203B41FA5}">
                      <a16:colId xmlns:a16="http://schemas.microsoft.com/office/drawing/2014/main" val="1513367307"/>
                    </a:ext>
                  </a:extLst>
                </a:gridCol>
              </a:tblGrid>
              <a:tr h="447268">
                <a:tc>
                  <a:txBody>
                    <a:bodyPr/>
                    <a:lstStyle/>
                    <a:p>
                      <a:pPr marL="0" marR="0" lvl="0" indent="0" algn="l" rtl="0">
                        <a:spcBef>
                          <a:spcPts val="0"/>
                        </a:spcBef>
                        <a:spcAft>
                          <a:spcPts val="0"/>
                        </a:spcAft>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a:t>
                      </a:r>
                      <a:endParaRP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4"/>
                    </a:solidFill>
                  </a:tcPr>
                </a:tc>
                <a:tc>
                  <a:txBody>
                    <a:bodyPr/>
                    <a:lstStyle/>
                    <a:p>
                      <a:pPr marL="0" marR="0" lvl="0" indent="0" algn="ctr" rtl="0">
                        <a:spcBef>
                          <a:spcPts val="0"/>
                        </a:spcBef>
                        <a:spcAft>
                          <a:spcPts val="0"/>
                        </a:spcAft>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Barra 2020 (n=29)</a:t>
                      </a:r>
                      <a:endParaRP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4"/>
                    </a:solidFill>
                  </a:tcPr>
                </a:tc>
                <a:tc>
                  <a:txBody>
                    <a:bodyPr/>
                    <a:lstStyle/>
                    <a:p>
                      <a:pPr marL="0" marR="0" lvl="0" indent="0" algn="ctr" rtl="0">
                        <a:spcBef>
                          <a:spcPts val="0"/>
                        </a:spcBef>
                        <a:spcAft>
                          <a:spcPts val="0"/>
                        </a:spcAft>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Ammar 2021 (n=44)</a:t>
                      </a:r>
                      <a:endParaRP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4"/>
                    </a:solidFill>
                  </a:tcPr>
                </a:tc>
                <a:tc>
                  <a:txBody>
                    <a:bodyPr/>
                    <a:lstStyle/>
                    <a:p>
                      <a:pPr marL="0" marR="0" lvl="0" indent="0" algn="ctr" rtl="0">
                        <a:spcBef>
                          <a:spcPts val="0"/>
                        </a:spcBef>
                        <a:spcAft>
                          <a:spcPts val="0"/>
                        </a:spcAft>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Pham 2022 (n=109)</a:t>
                      </a:r>
                      <a:endParaRP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4"/>
                    </a:solidFill>
                  </a:tcPr>
                </a:tc>
                <a:extLst>
                  <a:ext uri="{0D108BD9-81ED-4DB2-BD59-A6C34878D82A}">
                    <a16:rowId xmlns:a16="http://schemas.microsoft.com/office/drawing/2014/main" val="10000"/>
                  </a:ext>
                </a:extLst>
              </a:tr>
              <a:tr h="396117">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Study</a:t>
                      </a:r>
                      <a:r>
                        <a:rPr lang="en-US" sz="1800" b="1" baseline="0" dirty="0">
                          <a:latin typeface="Arial" panose="020B0604020202020204" pitchFamily="34" charset="0"/>
                          <a:cs typeface="Arial" panose="020B0604020202020204" pitchFamily="34" charset="0"/>
                        </a:rPr>
                        <a:t> design</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Retrospective single</a:t>
                      </a:r>
                      <a:r>
                        <a:rPr lang="en-US" sz="1800" b="1" baseline="0" dirty="0">
                          <a:latin typeface="Arial" panose="020B0604020202020204" pitchFamily="34" charset="0"/>
                          <a:cs typeface="Arial" panose="020B0604020202020204" pitchFamily="34" charset="0"/>
                        </a:rPr>
                        <a:t> center</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b="1" dirty="0">
                          <a:latin typeface="Arial" panose="020B0604020202020204" pitchFamily="34" charset="0"/>
                          <a:cs typeface="Arial" panose="020B0604020202020204" pitchFamily="34" charset="0"/>
                        </a:rPr>
                        <a:t>Retrospective single</a:t>
                      </a:r>
                      <a:r>
                        <a:rPr lang="en-US" sz="1800" b="1" baseline="0" dirty="0">
                          <a:latin typeface="Arial" panose="020B0604020202020204" pitchFamily="34" charset="0"/>
                          <a:cs typeface="Arial" panose="020B0604020202020204" pitchFamily="34" charset="0"/>
                        </a:rPr>
                        <a:t> center</a:t>
                      </a:r>
                      <a:endParaRPr lang="en-US"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b="1" dirty="0">
                          <a:latin typeface="Arial" panose="020B0604020202020204" pitchFamily="34" charset="0"/>
                          <a:cs typeface="Arial" panose="020B0604020202020204" pitchFamily="34" charset="0"/>
                        </a:rPr>
                        <a:t>Retrospective health system</a:t>
                      </a:r>
                    </a:p>
                  </a:txBody>
                  <a:tcPr marL="121893" marR="121893" marT="60934" marB="60934"/>
                </a:tc>
                <a:extLst>
                  <a:ext uri="{0D108BD9-81ED-4DB2-BD59-A6C34878D82A}">
                    <a16:rowId xmlns:a16="http://schemas.microsoft.com/office/drawing/2014/main" val="1810590351"/>
                  </a:ext>
                </a:extLst>
              </a:tr>
              <a:tr h="670365">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Reversal agents</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pt-BR" sz="1800" b="1" dirty="0">
                          <a:latin typeface="Arial" panose="020B0604020202020204" pitchFamily="34" charset="0"/>
                          <a:cs typeface="Arial" panose="020B0604020202020204" pitchFamily="34" charset="0"/>
                        </a:rPr>
                        <a:t>Andexanet alfa (n=18) vs.</a:t>
                      </a:r>
                      <a:r>
                        <a:rPr lang="pt-BR" sz="1800" b="1" baseline="0" dirty="0">
                          <a:latin typeface="Arial" panose="020B0604020202020204" pitchFamily="34" charset="0"/>
                          <a:cs typeface="Arial" panose="020B0604020202020204" pitchFamily="34" charset="0"/>
                        </a:rPr>
                        <a:t> 4F-PCC (n=11)</a:t>
                      </a:r>
                      <a:endParaRPr lang="pt-B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1" dirty="0">
                          <a:latin typeface="Arial" panose="020B0604020202020204" pitchFamily="34" charset="0"/>
                          <a:cs typeface="Arial" panose="020B0604020202020204" pitchFamily="34" charset="0"/>
                        </a:rPr>
                        <a:t>Andexanet alfa (n=28) vs.</a:t>
                      </a:r>
                      <a:r>
                        <a:rPr lang="en-US" sz="1800" b="1" baseline="0" dirty="0">
                          <a:latin typeface="Arial" panose="020B0604020202020204" pitchFamily="34" charset="0"/>
                          <a:cs typeface="Arial" panose="020B0604020202020204" pitchFamily="34" charset="0"/>
                        </a:rPr>
                        <a:t> </a:t>
                      </a:r>
                    </a:p>
                    <a:p>
                      <a:pPr marL="0" marR="0" lvl="0" indent="0" algn="l" rtl="0">
                        <a:lnSpc>
                          <a:spcPct val="100000"/>
                        </a:lnSpc>
                        <a:spcBef>
                          <a:spcPts val="0"/>
                        </a:spcBef>
                        <a:spcAft>
                          <a:spcPts val="0"/>
                        </a:spcAft>
                        <a:buClr>
                          <a:schemeClr val="dk1"/>
                        </a:buClr>
                        <a:buSzPts val="1400"/>
                        <a:buFont typeface="Calibri"/>
                        <a:buNone/>
                      </a:pPr>
                      <a:r>
                        <a:rPr lang="en-US" sz="1800" b="1" baseline="0" dirty="0">
                          <a:latin typeface="Arial" panose="020B0604020202020204" pitchFamily="34" charset="0"/>
                          <a:cs typeface="Arial" panose="020B0604020202020204" pitchFamily="34" charset="0"/>
                        </a:rPr>
                        <a:t>4F-PCC (n=16)</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1" dirty="0">
                          <a:latin typeface="Arial" panose="020B0604020202020204" pitchFamily="34" charset="0"/>
                          <a:cs typeface="Arial" panose="020B0604020202020204" pitchFamily="34" charset="0"/>
                        </a:rPr>
                        <a:t>Andexanet alfa (n=47) vs. 4F-PCC (n=62)</a:t>
                      </a:r>
                      <a:endParaRPr sz="1800" b="1"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0001"/>
                  </a:ext>
                </a:extLst>
              </a:tr>
              <a:tr h="683088">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Effective hemostasis at 24 hours</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800" b="1" u="sng" dirty="0">
                          <a:latin typeface="Arial" panose="020B0604020202020204" pitchFamily="34" charset="0"/>
                          <a:cs typeface="Arial" panose="020B0604020202020204" pitchFamily="34" charset="0"/>
                        </a:rPr>
                        <a:t>Good/effective:</a:t>
                      </a:r>
                    </a:p>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89%</a:t>
                      </a:r>
                      <a:r>
                        <a:rPr lang="en-US" sz="1800" b="1" baseline="0" dirty="0">
                          <a:latin typeface="Arial" panose="020B0604020202020204" pitchFamily="34" charset="0"/>
                          <a:cs typeface="Arial" panose="020B0604020202020204" pitchFamily="34" charset="0"/>
                        </a:rPr>
                        <a:t> andexanet alfa vs.</a:t>
                      </a:r>
                    </a:p>
                    <a:p>
                      <a:pPr marL="0" marR="0" lvl="0" indent="0" algn="l" rtl="0">
                        <a:spcBef>
                          <a:spcPts val="0"/>
                        </a:spcBef>
                        <a:spcAft>
                          <a:spcPts val="0"/>
                        </a:spcAft>
                        <a:buNone/>
                      </a:pPr>
                      <a:r>
                        <a:rPr lang="en-US" sz="1800" b="1" baseline="0" dirty="0">
                          <a:latin typeface="Arial" panose="020B0604020202020204" pitchFamily="34" charset="0"/>
                          <a:cs typeface="Arial" panose="020B0604020202020204" pitchFamily="34" charset="0"/>
                        </a:rPr>
                        <a:t>60% 4F-PCC</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b="1" u="sng" dirty="0">
                          <a:latin typeface="Arial" panose="020B0604020202020204" pitchFamily="34" charset="0"/>
                          <a:cs typeface="Arial" panose="020B0604020202020204" pitchFamily="34" charset="0"/>
                        </a:rPr>
                        <a:t>Stable head CT at 6 post dose: </a:t>
                      </a:r>
                      <a:r>
                        <a:rPr lang="en-US" sz="1800" b="1" dirty="0">
                          <a:latin typeface="Arial" panose="020B0604020202020204" pitchFamily="34" charset="0"/>
                          <a:cs typeface="Arial" panose="020B0604020202020204" pitchFamily="34" charset="0"/>
                        </a:rPr>
                        <a:t>78% </a:t>
                      </a:r>
                      <a:r>
                        <a:rPr lang="en-US" sz="1800" b="1" baseline="0" dirty="0">
                          <a:latin typeface="Arial" panose="020B0604020202020204" pitchFamily="34" charset="0"/>
                          <a:cs typeface="Arial" panose="020B0604020202020204" pitchFamily="34" charset="0"/>
                        </a:rPr>
                        <a:t>andexanet alfa vs.</a:t>
                      </a: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b="1" baseline="0" dirty="0">
                          <a:latin typeface="Arial" panose="020B0604020202020204" pitchFamily="34" charset="0"/>
                          <a:cs typeface="Arial" panose="020B0604020202020204" pitchFamily="34" charset="0"/>
                        </a:rPr>
                        <a:t>71% 4F-PCC </a:t>
                      </a:r>
                      <a:endParaRPr lang="en-US" sz="1800" b="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400"/>
                        <a:buFont typeface="Calibri"/>
                        <a:buNone/>
                      </a:pPr>
                      <a:r>
                        <a:rPr lang="en-US" sz="1800" b="1" dirty="0">
                          <a:latin typeface="Arial" panose="020B0604020202020204" pitchFamily="34" charset="0"/>
                          <a:cs typeface="Arial" panose="020B0604020202020204" pitchFamily="34" charset="0"/>
                        </a:rPr>
                        <a:t>24 hours = 88% vs. 60% </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en-US" sz="1800" b="1" u="sng" dirty="0">
                          <a:latin typeface="Arial" panose="020B0604020202020204" pitchFamily="34" charset="0"/>
                          <a:cs typeface="Arial" panose="020B0604020202020204" pitchFamily="34" charset="0"/>
                        </a:rPr>
                        <a:t>Excellent:</a:t>
                      </a:r>
                    </a:p>
                    <a:p>
                      <a:pPr marL="0" marR="0" lvl="0" indent="0" algn="l" rtl="0">
                        <a:lnSpc>
                          <a:spcPct val="100000"/>
                        </a:lnSpc>
                        <a:spcBef>
                          <a:spcPts val="0"/>
                        </a:spcBef>
                        <a:spcAft>
                          <a:spcPts val="0"/>
                        </a:spcAft>
                        <a:buClr>
                          <a:schemeClr val="dk1"/>
                        </a:buClr>
                        <a:buSzPts val="1400"/>
                        <a:buFont typeface="Calibri"/>
                        <a:buNone/>
                      </a:pPr>
                      <a:r>
                        <a:rPr lang="en-US" sz="1800" b="1" dirty="0">
                          <a:latin typeface="Arial" panose="020B0604020202020204" pitchFamily="34" charset="0"/>
                          <a:cs typeface="Arial" panose="020B0604020202020204" pitchFamily="34" charset="0"/>
                        </a:rPr>
                        <a:t>71% andexanet alfa vs. </a:t>
                      </a:r>
                    </a:p>
                    <a:p>
                      <a:pPr marL="0" marR="0" lvl="0" indent="0" algn="l" rtl="0">
                        <a:lnSpc>
                          <a:spcPct val="100000"/>
                        </a:lnSpc>
                        <a:spcBef>
                          <a:spcPts val="0"/>
                        </a:spcBef>
                        <a:spcAft>
                          <a:spcPts val="0"/>
                        </a:spcAft>
                        <a:buClr>
                          <a:schemeClr val="dk1"/>
                        </a:buClr>
                        <a:buSzPts val="1400"/>
                        <a:buFont typeface="Calibri"/>
                        <a:buNone/>
                      </a:pPr>
                      <a:r>
                        <a:rPr lang="en-US" sz="1800" b="1" dirty="0">
                          <a:latin typeface="Arial" panose="020B0604020202020204" pitchFamily="34" charset="0"/>
                          <a:cs typeface="Arial" panose="020B0604020202020204" pitchFamily="34" charset="0"/>
                        </a:rPr>
                        <a:t>71% 4F-PCC</a:t>
                      </a:r>
                    </a:p>
                  </a:txBody>
                  <a:tcPr marL="121893" marR="121893" marT="60934" marB="60934"/>
                </a:tc>
                <a:extLst>
                  <a:ext uri="{0D108BD9-81ED-4DB2-BD59-A6C34878D82A}">
                    <a16:rowId xmlns:a16="http://schemas.microsoft.com/office/drawing/2014/main" val="10003"/>
                  </a:ext>
                </a:extLst>
              </a:tr>
              <a:tr h="704789">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Thrombotic events</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16.7% andexanet alfa vs.</a:t>
                      </a:r>
                      <a:r>
                        <a:rPr lang="en-US" sz="1800" b="1" baseline="0" dirty="0">
                          <a:latin typeface="Arial" panose="020B0604020202020204" pitchFamily="34" charset="0"/>
                          <a:cs typeface="Arial" panose="020B0604020202020204" pitchFamily="34" charset="0"/>
                        </a:rPr>
                        <a:t> 9.1% 4F-PCC</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7% </a:t>
                      </a:r>
                      <a:r>
                        <a:rPr lang="en-US" sz="1800" b="1" baseline="0" dirty="0">
                          <a:latin typeface="Arial" panose="020B0604020202020204" pitchFamily="34" charset="0"/>
                          <a:cs typeface="Arial" panose="020B0604020202020204" pitchFamily="34" charset="0"/>
                        </a:rPr>
                        <a:t>andexanet alfa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latin typeface="Arial" panose="020B0604020202020204" pitchFamily="34" charset="0"/>
                          <a:cs typeface="Arial" panose="020B0604020202020204" pitchFamily="34" charset="0"/>
                        </a:rPr>
                        <a:t>0% 4F-PCC</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8.5% andexanet alfa vs. </a:t>
                      </a:r>
                    </a:p>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9.7% 4F-PCC </a:t>
                      </a:r>
                      <a:endParaRPr sz="1800" b="1"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0006"/>
                  </a:ext>
                </a:extLst>
              </a:tr>
              <a:tr h="866060">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Mortality</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800" b="1" u="sng" dirty="0">
                          <a:latin typeface="Arial" panose="020B0604020202020204" pitchFamily="34" charset="0"/>
                          <a:cs typeface="Arial" panose="020B0604020202020204" pitchFamily="34" charset="0"/>
                        </a:rPr>
                        <a:t>In-hospital</a:t>
                      </a:r>
                      <a:r>
                        <a:rPr lang="en-US" sz="1800" b="1" u="sng" baseline="0" dirty="0">
                          <a:latin typeface="Arial" panose="020B0604020202020204" pitchFamily="34" charset="0"/>
                          <a:cs typeface="Arial" panose="020B0604020202020204" pitchFamily="34" charset="0"/>
                        </a:rPr>
                        <a:t> mortality: </a:t>
                      </a:r>
                    </a:p>
                    <a:p>
                      <a:pPr marL="0" marR="0" lvl="0" indent="0" algn="l" rtl="0">
                        <a:spcBef>
                          <a:spcPts val="0"/>
                        </a:spcBef>
                        <a:spcAft>
                          <a:spcPts val="0"/>
                        </a:spcAft>
                        <a:buNone/>
                      </a:pPr>
                      <a:r>
                        <a:rPr lang="en-US" sz="1800" b="1" baseline="0" dirty="0">
                          <a:latin typeface="Arial" panose="020B0604020202020204" pitchFamily="34" charset="0"/>
                          <a:cs typeface="Arial" panose="020B0604020202020204" pitchFamily="34" charset="0"/>
                        </a:rPr>
                        <a:t>22% andexanet alfa vs.</a:t>
                      </a:r>
                      <a:br>
                        <a:rPr lang="en-US" sz="1800" b="1" baseline="0" dirty="0">
                          <a:latin typeface="Arial" panose="020B0604020202020204" pitchFamily="34" charset="0"/>
                          <a:cs typeface="Arial" panose="020B0604020202020204" pitchFamily="34" charset="0"/>
                        </a:rPr>
                      </a:br>
                      <a:r>
                        <a:rPr lang="en-US" sz="1800" b="1" baseline="0" dirty="0">
                          <a:latin typeface="Arial" panose="020B0604020202020204" pitchFamily="34" charset="0"/>
                          <a:cs typeface="Arial" panose="020B0604020202020204" pitchFamily="34" charset="0"/>
                        </a:rPr>
                        <a:t>64% 4F-PCC</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latin typeface="Arial" panose="020B0604020202020204" pitchFamily="34" charset="0"/>
                          <a:cs typeface="Arial" panose="020B0604020202020204" pitchFamily="34" charset="0"/>
                        </a:rPr>
                        <a:t>Death</a:t>
                      </a:r>
                      <a:r>
                        <a:rPr lang="en-US" sz="1800" b="1" u="sng" baseline="0" dirty="0">
                          <a:latin typeface="Arial" panose="020B0604020202020204" pitchFamily="34" charset="0"/>
                          <a:cs typeface="Arial" panose="020B0604020202020204" pitchFamily="34" charset="0"/>
                        </a:rPr>
                        <a:t> or hospice at discharge: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latin typeface="Arial" panose="020B0604020202020204" pitchFamily="34" charset="0"/>
                          <a:cs typeface="Arial" panose="020B0604020202020204" pitchFamily="34" charset="0"/>
                        </a:rPr>
                        <a:t>39% andexanet alfa vs.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latin typeface="Arial" panose="020B0604020202020204" pitchFamily="34" charset="0"/>
                          <a:cs typeface="Arial" panose="020B0604020202020204" pitchFamily="34" charset="0"/>
                        </a:rPr>
                        <a:t>38% 4F-PCC</a:t>
                      </a:r>
                      <a:endParaRPr lang="en-US"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latin typeface="Arial" panose="020B0604020202020204" pitchFamily="34" charset="0"/>
                          <a:cs typeface="Arial" panose="020B0604020202020204" pitchFamily="34" charset="0"/>
                        </a:rPr>
                        <a:t>In-hospital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34% andexanet alfa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21% 4F-PCC </a:t>
                      </a:r>
                    </a:p>
                  </a:txBody>
                  <a:tcPr marL="121893" marR="121893" marT="60934" marB="60934"/>
                </a:tc>
                <a:extLst>
                  <a:ext uri="{0D108BD9-81ED-4DB2-BD59-A6C34878D82A}">
                    <a16:rowId xmlns:a16="http://schemas.microsoft.com/office/drawing/2014/main" val="10007"/>
                  </a:ext>
                </a:extLst>
              </a:tr>
            </a:tbl>
          </a:graphicData>
        </a:graphic>
      </p:graphicFrame>
      <p:sp>
        <p:nvSpPr>
          <p:cNvPr id="3" name="Rectangle 2">
            <a:extLst>
              <a:ext uri="{FF2B5EF4-FFF2-40B4-BE49-F238E27FC236}">
                <a16:creationId xmlns:a16="http://schemas.microsoft.com/office/drawing/2014/main" id="{5C93AAA7-E874-ACBA-F401-30CD950D6EEB}"/>
              </a:ext>
            </a:extLst>
          </p:cNvPr>
          <p:cNvSpPr/>
          <p:nvPr/>
        </p:nvSpPr>
        <p:spPr>
          <a:xfrm>
            <a:off x="76225" y="3291842"/>
            <a:ext cx="1715663" cy="93365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4">
            <a:extLst>
              <a:ext uri="{FF2B5EF4-FFF2-40B4-BE49-F238E27FC236}">
                <a16:creationId xmlns:a16="http://schemas.microsoft.com/office/drawing/2014/main" id="{C3CD6D46-4CFE-6018-A043-BCA6C0DDDF7F}"/>
              </a:ext>
            </a:extLst>
          </p:cNvPr>
          <p:cNvSpPr/>
          <p:nvPr/>
        </p:nvSpPr>
        <p:spPr>
          <a:xfrm>
            <a:off x="3591812" y="1456547"/>
            <a:ext cx="866274" cy="497382"/>
          </a:xfrm>
          <a:prstGeom prst="round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Rounded Corners 8">
            <a:extLst>
              <a:ext uri="{FF2B5EF4-FFF2-40B4-BE49-F238E27FC236}">
                <a16:creationId xmlns:a16="http://schemas.microsoft.com/office/drawing/2014/main" id="{B3ECDA98-E482-7F97-9BCF-1AEDA20D41E3}"/>
              </a:ext>
            </a:extLst>
          </p:cNvPr>
          <p:cNvSpPr/>
          <p:nvPr/>
        </p:nvSpPr>
        <p:spPr>
          <a:xfrm>
            <a:off x="10501146" y="1453338"/>
            <a:ext cx="983381" cy="497382"/>
          </a:xfrm>
          <a:prstGeom prst="round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9">
            <a:extLst>
              <a:ext uri="{FF2B5EF4-FFF2-40B4-BE49-F238E27FC236}">
                <a16:creationId xmlns:a16="http://schemas.microsoft.com/office/drawing/2014/main" id="{34379A0E-E027-BE3C-8861-51F63BEEBD61}"/>
              </a:ext>
            </a:extLst>
          </p:cNvPr>
          <p:cNvSpPr/>
          <p:nvPr/>
        </p:nvSpPr>
        <p:spPr>
          <a:xfrm>
            <a:off x="7107400" y="1453338"/>
            <a:ext cx="866274" cy="497382"/>
          </a:xfrm>
          <a:prstGeom prst="round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2180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Multicenter Study: Real World Management </a:t>
            </a:r>
            <a:br>
              <a:rPr lang="en-US" dirty="0"/>
            </a:br>
            <a:r>
              <a:rPr lang="en-US" dirty="0"/>
              <a:t>of Oral Factor </a:t>
            </a:r>
            <a:r>
              <a:rPr lang="en-US" dirty="0" err="1"/>
              <a:t>Xa</a:t>
            </a:r>
            <a:r>
              <a:rPr lang="en-US" dirty="0"/>
              <a:t> Inhibitor Bleeding</a:t>
            </a:r>
          </a:p>
        </p:txBody>
      </p:sp>
      <p:sp>
        <p:nvSpPr>
          <p:cNvPr id="10" name="Text Placeholder 9"/>
          <p:cNvSpPr>
            <a:spLocks noGrp="1"/>
          </p:cNvSpPr>
          <p:nvPr>
            <p:ph idx="1"/>
          </p:nvPr>
        </p:nvSpPr>
        <p:spPr>
          <a:xfrm>
            <a:off x="609600" y="1477907"/>
            <a:ext cx="10744200" cy="849124"/>
          </a:xfrm>
        </p:spPr>
        <p:txBody>
          <a:bodyPr>
            <a:normAutofit/>
          </a:bodyPr>
          <a:lstStyle/>
          <a:p>
            <a:pPr marL="0" indent="0">
              <a:buNone/>
            </a:pPr>
            <a:r>
              <a:rPr lang="en-US" sz="2000" dirty="0"/>
              <a:t>Electronic health records from 45 US hospitals were queried using ICD-10-CM billing codes to identify major bleeding hospitalizations related to oral factor </a:t>
            </a:r>
            <a:r>
              <a:rPr lang="en-US" sz="2000" dirty="0" err="1"/>
              <a:t>Xa</a:t>
            </a:r>
            <a:r>
              <a:rPr lang="en-US" sz="2000" dirty="0"/>
              <a:t> inhibitor use.</a:t>
            </a:r>
          </a:p>
          <a:p>
            <a:pPr marL="0" indent="0">
              <a:buNone/>
            </a:pPr>
            <a:endParaRPr lang="en-US" sz="2000" dirty="0"/>
          </a:p>
          <a:p>
            <a:pPr marL="0" indent="0">
              <a:buNone/>
            </a:pPr>
            <a:endParaRPr lang="en-US" sz="2000" dirty="0"/>
          </a:p>
        </p:txBody>
      </p:sp>
      <p:sp>
        <p:nvSpPr>
          <p:cNvPr id="15" name="TextBox 14">
            <a:extLst>
              <a:ext uri="{FF2B5EF4-FFF2-40B4-BE49-F238E27FC236}">
                <a16:creationId xmlns:a16="http://schemas.microsoft.com/office/drawing/2014/main" id="{F6F51626-C607-5EDF-73E0-06389DA73ED0}"/>
              </a:ext>
            </a:extLst>
          </p:cNvPr>
          <p:cNvSpPr txBox="1"/>
          <p:nvPr/>
        </p:nvSpPr>
        <p:spPr>
          <a:xfrm>
            <a:off x="126274" y="6378085"/>
            <a:ext cx="92458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FFP, fresh frozen plasma; GI, gastrointestinal; ICD-10-CM, International Classification of Diseases, 10th edition, Clinical Modification.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Coleman CI,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Future </a:t>
            </a:r>
            <a:r>
              <a:rPr kumimoji="0" lang="en-US" sz="1200" b="0" i="1"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Cardiol</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2021;17:127-135.</a:t>
            </a:r>
          </a:p>
        </p:txBody>
      </p:sp>
      <p:graphicFrame>
        <p:nvGraphicFramePr>
          <p:cNvPr id="2" name="Table 1">
            <a:extLst>
              <a:ext uri="{FF2B5EF4-FFF2-40B4-BE49-F238E27FC236}">
                <a16:creationId xmlns:a16="http://schemas.microsoft.com/office/drawing/2014/main" id="{5D22CA60-E309-CB6C-3746-D3957997668F}"/>
              </a:ext>
            </a:extLst>
          </p:cNvPr>
          <p:cNvGraphicFramePr>
            <a:graphicFrameLocks noGrp="1"/>
          </p:cNvGraphicFramePr>
          <p:nvPr/>
        </p:nvGraphicFramePr>
        <p:xfrm>
          <a:off x="363477" y="2327031"/>
          <a:ext cx="11465046" cy="3687912"/>
        </p:xfrm>
        <a:graphic>
          <a:graphicData uri="http://schemas.openxmlformats.org/drawingml/2006/table">
            <a:tbl>
              <a:tblPr firstRow="1" bandRow="1">
                <a:tableStyleId>{5C22544A-7EE6-4342-B048-85BDC9FD1C3A}</a:tableStyleId>
              </a:tblPr>
              <a:tblGrid>
                <a:gridCol w="4534711">
                  <a:extLst>
                    <a:ext uri="{9D8B030D-6E8A-4147-A177-3AD203B41FA5}">
                      <a16:colId xmlns:a16="http://schemas.microsoft.com/office/drawing/2014/main" val="1906251229"/>
                    </a:ext>
                  </a:extLst>
                </a:gridCol>
                <a:gridCol w="1951859">
                  <a:extLst>
                    <a:ext uri="{9D8B030D-6E8A-4147-A177-3AD203B41FA5}">
                      <a16:colId xmlns:a16="http://schemas.microsoft.com/office/drawing/2014/main" val="2935462908"/>
                    </a:ext>
                  </a:extLst>
                </a:gridCol>
                <a:gridCol w="1346536">
                  <a:extLst>
                    <a:ext uri="{9D8B030D-6E8A-4147-A177-3AD203B41FA5}">
                      <a16:colId xmlns:a16="http://schemas.microsoft.com/office/drawing/2014/main" val="2288063865"/>
                    </a:ext>
                  </a:extLst>
                </a:gridCol>
                <a:gridCol w="1173586">
                  <a:extLst>
                    <a:ext uri="{9D8B030D-6E8A-4147-A177-3AD203B41FA5}">
                      <a16:colId xmlns:a16="http://schemas.microsoft.com/office/drawing/2014/main" val="1340759728"/>
                    </a:ext>
                  </a:extLst>
                </a:gridCol>
                <a:gridCol w="2458354">
                  <a:extLst>
                    <a:ext uri="{9D8B030D-6E8A-4147-A177-3AD203B41FA5}">
                      <a16:colId xmlns:a16="http://schemas.microsoft.com/office/drawing/2014/main" val="2863453688"/>
                    </a:ext>
                  </a:extLst>
                </a:gridCol>
              </a:tblGrid>
              <a:tr h="700857">
                <a:tc>
                  <a:txBody>
                    <a:bodyPr/>
                    <a:lstStyle/>
                    <a:p>
                      <a:endPar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16" marR="91416" marT="45708" marB="45708">
                    <a:solidFill>
                      <a:schemeClr val="accent1">
                        <a:lumMod val="75000"/>
                      </a:schemeClr>
                    </a:solidFill>
                  </a:tcPr>
                </a:tc>
                <a:tc>
                  <a:txBody>
                    <a:bodyPr/>
                    <a:lstStyle/>
                    <a:p>
                      <a:pPr algn="ct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Andexanet alfa (n=342)</a:t>
                      </a:r>
                    </a:p>
                  </a:txBody>
                  <a:tcPr marL="91416" marR="91416" marT="45708" marB="45708">
                    <a:solidFill>
                      <a:schemeClr val="accent1">
                        <a:lumMod val="75000"/>
                      </a:schemeClr>
                    </a:solidFill>
                  </a:tcPr>
                </a:tc>
                <a:tc>
                  <a:txBody>
                    <a:bodyPr/>
                    <a:lstStyle/>
                    <a:p>
                      <a:pPr algn="ct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4F-PCC (n=733)</a:t>
                      </a:r>
                    </a:p>
                  </a:txBody>
                  <a:tcPr marL="91416" marR="91416" marT="45708" marB="45708">
                    <a:solidFill>
                      <a:schemeClr val="accent1">
                        <a:lumMod val="75000"/>
                      </a:schemeClr>
                    </a:solidFill>
                  </a:tcPr>
                </a:tc>
                <a:tc>
                  <a:txBody>
                    <a:bodyPr/>
                    <a:lstStyle/>
                    <a:p>
                      <a:pPr algn="ct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FFP (n=925)</a:t>
                      </a:r>
                    </a:p>
                  </a:txBody>
                  <a:tcPr marL="91416" marR="91416" marT="45708" marB="45708">
                    <a:solidFill>
                      <a:schemeClr val="accent1">
                        <a:lumMod val="75000"/>
                      </a:schemeClr>
                    </a:solidFill>
                  </a:tcPr>
                </a:tc>
                <a:tc>
                  <a:txBody>
                    <a:bodyPr/>
                    <a:lstStyle/>
                    <a:p>
                      <a:pPr algn="ct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Other</a:t>
                      </a:r>
                      <a:r>
                        <a:rPr lang="en-US" sz="2000" b="1" baseline="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Agents (n=974)</a:t>
                      </a:r>
                      <a:endPar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16" marR="91416" marT="45708" marB="45708">
                    <a:solidFill>
                      <a:schemeClr val="accent1">
                        <a:lumMod val="75000"/>
                      </a:schemeClr>
                    </a:solidFill>
                  </a:tcPr>
                </a:tc>
                <a:extLst>
                  <a:ext uri="{0D108BD9-81ED-4DB2-BD59-A6C34878D82A}">
                    <a16:rowId xmlns:a16="http://schemas.microsoft.com/office/drawing/2014/main" val="969506218"/>
                  </a:ext>
                </a:extLst>
              </a:tr>
              <a:tr h="396137">
                <a:tc>
                  <a:txBody>
                    <a:bodyPr/>
                    <a:lstStyle/>
                    <a:p>
                      <a:r>
                        <a:rPr lang="en-US" sz="2000" b="1" dirty="0">
                          <a:latin typeface="Arial" panose="020B0604020202020204" pitchFamily="34" charset="0"/>
                          <a:cs typeface="Arial" panose="020B0604020202020204" pitchFamily="34" charset="0"/>
                        </a:rPr>
                        <a:t>Patients presenting</a:t>
                      </a:r>
                      <a:r>
                        <a:rPr lang="en-US" sz="2000" b="1" baseline="0" dirty="0">
                          <a:latin typeface="Arial" panose="020B0604020202020204" pitchFamily="34" charset="0"/>
                          <a:cs typeface="Arial" panose="020B0604020202020204" pitchFamily="34" charset="0"/>
                        </a:rPr>
                        <a:t> with </a:t>
                      </a:r>
                      <a:r>
                        <a:rPr lang="en-US" sz="2000" b="1" dirty="0">
                          <a:latin typeface="Arial" panose="020B0604020202020204" pitchFamily="34" charset="0"/>
                          <a:cs typeface="Arial" panose="020B0604020202020204" pitchFamily="34" charset="0"/>
                        </a:rPr>
                        <a:t>GI bleeding</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40%</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41%</a:t>
                      </a: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50%</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53%</a:t>
                      </a:r>
                      <a:endParaRPr lang="en-US" sz="2000" b="1" dirty="0">
                        <a:latin typeface="Arial" panose="020B0604020202020204" pitchFamily="34" charset="0"/>
                        <a:cs typeface="Arial" panose="020B0604020202020204" pitchFamily="34" charset="0"/>
                      </a:endParaRPr>
                    </a:p>
                  </a:txBody>
                  <a:tcPr marL="91416" marR="91416" marT="45708" marB="45708"/>
                </a:tc>
                <a:extLst>
                  <a:ext uri="{0D108BD9-81ED-4DB2-BD59-A6C34878D82A}">
                    <a16:rowId xmlns:a16="http://schemas.microsoft.com/office/drawing/2014/main" val="4004617742"/>
                  </a:ext>
                </a:extLst>
              </a:tr>
              <a:tr h="396137">
                <a:tc>
                  <a:txBody>
                    <a:bodyPr/>
                    <a:lstStyle/>
                    <a:p>
                      <a:r>
                        <a:rPr lang="en-US" sz="2000" b="1" dirty="0">
                          <a:latin typeface="Arial" panose="020B0604020202020204" pitchFamily="34" charset="0"/>
                          <a:cs typeface="Arial" panose="020B0604020202020204" pitchFamily="34" charset="0"/>
                        </a:rPr>
                        <a:t>Patients presenting with ICH</a:t>
                      </a: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20%</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23%</a:t>
                      </a: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16%</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14%</a:t>
                      </a:r>
                      <a:endParaRPr lang="en-US" sz="2000" b="1" dirty="0">
                        <a:latin typeface="Arial" panose="020B0604020202020204" pitchFamily="34" charset="0"/>
                        <a:cs typeface="Arial" panose="020B0604020202020204" pitchFamily="34" charset="0"/>
                      </a:endParaRPr>
                    </a:p>
                  </a:txBody>
                  <a:tcPr marL="91416" marR="91416" marT="45708" marB="45708"/>
                </a:tc>
                <a:extLst>
                  <a:ext uri="{0D108BD9-81ED-4DB2-BD59-A6C34878D82A}">
                    <a16:rowId xmlns:a16="http://schemas.microsoft.com/office/drawing/2014/main" val="3466609895"/>
                  </a:ext>
                </a:extLst>
              </a:tr>
              <a:tr h="700857">
                <a:tc>
                  <a:txBody>
                    <a:bodyPr/>
                    <a:lstStyle/>
                    <a:p>
                      <a:r>
                        <a:rPr lang="en-US" sz="2000" b="1" dirty="0">
                          <a:latin typeface="Arial" panose="020B0604020202020204" pitchFamily="34" charset="0"/>
                          <a:cs typeface="Arial" panose="020B0604020202020204" pitchFamily="34" charset="0"/>
                        </a:rPr>
                        <a:t>Patients presenting with critical compartment bleeding</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3%</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29%</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27%</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23%</a:t>
                      </a:r>
                    </a:p>
                  </a:txBody>
                  <a:tcPr marL="91416" marR="91416" marT="45708" marB="45708"/>
                </a:tc>
                <a:extLst>
                  <a:ext uri="{0D108BD9-81ED-4DB2-BD59-A6C34878D82A}">
                    <a16:rowId xmlns:a16="http://schemas.microsoft.com/office/drawing/2014/main" val="2823288997"/>
                  </a:ext>
                </a:extLst>
              </a:tr>
              <a:tr h="396137">
                <a:tc gridSpan="5">
                  <a:txBody>
                    <a:bodyPr/>
                    <a:lstStyle/>
                    <a:p>
                      <a:pPr algn="ctr"/>
                      <a:endParaRPr lang="en-US" sz="2000" b="1" dirty="0">
                        <a:latin typeface="Arial" panose="020B0604020202020204" pitchFamily="34" charset="0"/>
                        <a:cs typeface="Arial" panose="020B0604020202020204" pitchFamily="34" charset="0"/>
                      </a:endParaRPr>
                    </a:p>
                  </a:txBody>
                  <a:tcPr marL="91416" marR="91416" marT="45708" marB="45708">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436312"/>
                  </a:ext>
                </a:extLst>
              </a:tr>
              <a:tr h="396137">
                <a:tc>
                  <a:txBody>
                    <a:bodyPr/>
                    <a:lstStyle/>
                    <a:p>
                      <a:r>
                        <a:rPr lang="en-US" sz="2000" b="1" dirty="0">
                          <a:latin typeface="Arial" panose="020B0604020202020204" pitchFamily="34" charset="0"/>
                          <a:cs typeface="Arial" panose="020B0604020202020204" pitchFamily="34" charset="0"/>
                        </a:rPr>
                        <a:t>In-hospital</a:t>
                      </a:r>
                      <a:r>
                        <a:rPr lang="en-US" sz="2000" b="1" baseline="0" dirty="0">
                          <a:latin typeface="Arial" panose="020B0604020202020204" pitchFamily="34" charset="0"/>
                          <a:cs typeface="Arial" panose="020B0604020202020204" pitchFamily="34" charset="0"/>
                        </a:rPr>
                        <a:t> mortality: ICH</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9%</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2000" b="1">
                          <a:latin typeface="Arial" panose="020B0604020202020204" pitchFamily="34" charset="0"/>
                          <a:cs typeface="Arial" panose="020B0604020202020204" pitchFamily="34" charset="0"/>
                        </a:rPr>
                        <a:t>25%</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27%</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23%</a:t>
                      </a:r>
                    </a:p>
                  </a:txBody>
                  <a:tcPr marL="91416" marR="91416" marT="45708" marB="45708"/>
                </a:tc>
                <a:extLst>
                  <a:ext uri="{0D108BD9-81ED-4DB2-BD59-A6C34878D82A}">
                    <a16:rowId xmlns:a16="http://schemas.microsoft.com/office/drawing/2014/main" val="2074488626"/>
                  </a:ext>
                </a:extLst>
              </a:tr>
              <a:tr h="3961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latin typeface="Arial" panose="020B0604020202020204" pitchFamily="34" charset="0"/>
                          <a:cs typeface="Arial" panose="020B0604020202020204" pitchFamily="34" charset="0"/>
                        </a:rPr>
                        <a:t>In-hospital</a:t>
                      </a:r>
                      <a:r>
                        <a:rPr lang="en-US" sz="2000" b="1" baseline="0" dirty="0">
                          <a:latin typeface="Arial" panose="020B0604020202020204" pitchFamily="34" charset="0"/>
                          <a:cs typeface="Arial" panose="020B0604020202020204" pitchFamily="34" charset="0"/>
                        </a:rPr>
                        <a:t> mortality: GI bleeding</a:t>
                      </a:r>
                      <a:endParaRPr lang="en-US" sz="2000" b="1" dirty="0">
                        <a:latin typeface="Arial" panose="020B0604020202020204" pitchFamily="34" charset="0"/>
                        <a:cs typeface="Arial" panose="020B0604020202020204" pitchFamily="34" charset="0"/>
                      </a:endParaRPr>
                    </a:p>
                  </a:txBody>
                  <a:tcPr marL="91416" marR="91416" marT="45708" marB="45708"/>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latin typeface="Arial" panose="020B0604020202020204" pitchFamily="34" charset="0"/>
                          <a:cs typeface="Arial" panose="020B0604020202020204" pitchFamily="34" charset="0"/>
                        </a:rPr>
                        <a:t>1%</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4%</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4%</a:t>
                      </a:r>
                    </a:p>
                  </a:txBody>
                  <a:tcPr marL="91416" marR="91416" marT="45708" marB="45708"/>
                </a:tc>
                <a:tc>
                  <a:txBody>
                    <a:bodyPr/>
                    <a:lstStyle/>
                    <a:p>
                      <a:pPr algn="ctr"/>
                      <a:r>
                        <a:rPr lang="en-US" sz="2000" b="1" dirty="0">
                          <a:latin typeface="Arial" panose="020B0604020202020204" pitchFamily="34" charset="0"/>
                          <a:cs typeface="Arial" panose="020B0604020202020204" pitchFamily="34" charset="0"/>
                        </a:rPr>
                        <a:t>4%</a:t>
                      </a:r>
                    </a:p>
                  </a:txBody>
                  <a:tcPr marL="91416" marR="91416" marT="45708" marB="45708"/>
                </a:tc>
                <a:extLst>
                  <a:ext uri="{0D108BD9-81ED-4DB2-BD59-A6C34878D82A}">
                    <a16:rowId xmlns:a16="http://schemas.microsoft.com/office/drawing/2014/main" val="673776271"/>
                  </a:ext>
                </a:extLst>
              </a:tr>
            </a:tbl>
          </a:graphicData>
        </a:graphic>
      </p:graphicFrame>
      <p:sp>
        <p:nvSpPr>
          <p:cNvPr id="3" name="Rectangle 2">
            <a:extLst>
              <a:ext uri="{FF2B5EF4-FFF2-40B4-BE49-F238E27FC236}">
                <a16:creationId xmlns:a16="http://schemas.microsoft.com/office/drawing/2014/main" id="{2110A42A-A619-7D81-06E8-D3D60D80B7BC}"/>
              </a:ext>
            </a:extLst>
          </p:cNvPr>
          <p:cNvSpPr/>
          <p:nvPr/>
        </p:nvSpPr>
        <p:spPr>
          <a:xfrm>
            <a:off x="5458806" y="5236743"/>
            <a:ext cx="2607013" cy="36965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EF737D99-0AE2-4BCA-24E7-63DADF448057}"/>
              </a:ext>
            </a:extLst>
          </p:cNvPr>
          <p:cNvSpPr/>
          <p:nvPr/>
        </p:nvSpPr>
        <p:spPr>
          <a:xfrm>
            <a:off x="5458805" y="5622589"/>
            <a:ext cx="2607013" cy="36965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914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61EAE0-8C8A-80A6-B320-A723FEC756F3}"/>
              </a:ext>
            </a:extLst>
          </p:cNvPr>
          <p:cNvSpPr>
            <a:spLocks noGrp="1"/>
          </p:cNvSpPr>
          <p:nvPr>
            <p:ph type="body" idx="1"/>
          </p:nvPr>
        </p:nvSpPr>
        <p:spPr>
          <a:xfrm>
            <a:off x="609601" y="988559"/>
            <a:ext cx="5157787" cy="651538"/>
          </a:xfrm>
        </p:spPr>
        <p:txBody>
          <a:bodyPr/>
          <a:lstStyle/>
          <a:p>
            <a:r>
              <a:rPr lang="en-US" dirty="0"/>
              <a:t>Methods</a:t>
            </a:r>
          </a:p>
        </p:txBody>
      </p:sp>
      <p:sp>
        <p:nvSpPr>
          <p:cNvPr id="8" name="Content Placeholder 7">
            <a:extLst>
              <a:ext uri="{FF2B5EF4-FFF2-40B4-BE49-F238E27FC236}">
                <a16:creationId xmlns:a16="http://schemas.microsoft.com/office/drawing/2014/main" id="{86AE5F4F-FC3C-4A78-73F7-579912E25003}"/>
              </a:ext>
            </a:extLst>
          </p:cNvPr>
          <p:cNvSpPr>
            <a:spLocks noGrp="1"/>
          </p:cNvSpPr>
          <p:nvPr>
            <p:ph sz="half" idx="2"/>
          </p:nvPr>
        </p:nvSpPr>
        <p:spPr>
          <a:xfrm>
            <a:off x="609601" y="1574108"/>
            <a:ext cx="5157787" cy="3956856"/>
          </a:xfrm>
        </p:spPr>
        <p:txBody>
          <a:bodyPr>
            <a:noAutofit/>
          </a:bodyPr>
          <a:lstStyle/>
          <a:p>
            <a:r>
              <a:rPr lang="en-US" sz="2000" dirty="0"/>
              <a:t>Multicenter, retrospective chart audit study of adults (≥18 years old) in the United States hospitalized with oral </a:t>
            </a:r>
            <a:r>
              <a:rPr lang="en-US" sz="2000" dirty="0" err="1"/>
              <a:t>FXa</a:t>
            </a:r>
            <a:r>
              <a:rPr lang="en-US" sz="2000" dirty="0"/>
              <a:t> inhibitor- or enoxaparin-related bleeds who received </a:t>
            </a:r>
            <a:r>
              <a:rPr lang="en-US" sz="2000" dirty="0" err="1"/>
              <a:t>andexanet</a:t>
            </a:r>
            <a:r>
              <a:rPr lang="en-US" sz="2000" dirty="0"/>
              <a:t> alfa or 4F-PCC between May 17, 2018 and September 30, 2021</a:t>
            </a:r>
          </a:p>
          <a:p>
            <a:r>
              <a:rPr lang="en-US" sz="2000" dirty="0"/>
              <a:t>Inclusion criteria:</a:t>
            </a:r>
          </a:p>
          <a:p>
            <a:pPr lvl="1"/>
            <a:r>
              <a:rPr lang="en-US" sz="1600" dirty="0"/>
              <a:t>ICD-10 diagnosis code of D68.32 as part of inpatient admission</a:t>
            </a:r>
          </a:p>
          <a:p>
            <a:pPr lvl="1"/>
            <a:r>
              <a:rPr lang="en-US" sz="1600" dirty="0"/>
              <a:t>Taking either an oral </a:t>
            </a:r>
            <a:r>
              <a:rPr lang="en-US" sz="1600" dirty="0" err="1"/>
              <a:t>FXa</a:t>
            </a:r>
            <a:r>
              <a:rPr lang="en-US" sz="1600" dirty="0"/>
              <a:t> inhibitor or enoxaparin at the time of the bleeding event </a:t>
            </a:r>
          </a:p>
          <a:p>
            <a:pPr lvl="1"/>
            <a:r>
              <a:rPr lang="en-US" sz="1600" dirty="0"/>
              <a:t>Treated with either </a:t>
            </a:r>
            <a:r>
              <a:rPr lang="en-US" sz="1600" dirty="0" err="1"/>
              <a:t>andexanet</a:t>
            </a:r>
            <a:r>
              <a:rPr lang="en-US" sz="1600" dirty="0"/>
              <a:t> alfa or 4F-PCC during index hospitalization</a:t>
            </a:r>
          </a:p>
          <a:p>
            <a:pPr lvl="1"/>
            <a:r>
              <a:rPr lang="en-US" sz="1600" dirty="0"/>
              <a:t>Had documented discharge disposition</a:t>
            </a:r>
          </a:p>
        </p:txBody>
      </p:sp>
      <p:sp>
        <p:nvSpPr>
          <p:cNvPr id="10" name="Content Placeholder 9">
            <a:extLst>
              <a:ext uri="{FF2B5EF4-FFF2-40B4-BE49-F238E27FC236}">
                <a16:creationId xmlns:a16="http://schemas.microsoft.com/office/drawing/2014/main" id="{52C1C3DA-78A6-911A-6C5D-4F7590836C0D}"/>
              </a:ext>
            </a:extLst>
          </p:cNvPr>
          <p:cNvSpPr>
            <a:spLocks noGrp="1"/>
          </p:cNvSpPr>
          <p:nvPr>
            <p:ph sz="quarter" idx="4"/>
          </p:nvPr>
        </p:nvSpPr>
        <p:spPr>
          <a:xfrm>
            <a:off x="5922823" y="1574108"/>
            <a:ext cx="5183188" cy="3956856"/>
          </a:xfrm>
        </p:spPr>
        <p:txBody>
          <a:bodyPr>
            <a:normAutofit/>
          </a:bodyPr>
          <a:lstStyle/>
          <a:p>
            <a:r>
              <a:rPr lang="en-US" sz="2000" dirty="0"/>
              <a:t>The primary outcome was in-hospital mortality, adjusted for covariates associated with in-hospital mortality using a multivariate logistic regression model</a:t>
            </a:r>
          </a:p>
          <a:p>
            <a:r>
              <a:rPr lang="en-US" sz="2000" dirty="0"/>
              <a:t>184 US hospitals with 2830 patients (1366 </a:t>
            </a:r>
            <a:r>
              <a:rPr lang="en-US" sz="2000" dirty="0" err="1"/>
              <a:t>andexanet</a:t>
            </a:r>
            <a:r>
              <a:rPr lang="en-US" sz="2000" dirty="0"/>
              <a:t> alfa vs. 1464 4F-PCC)</a:t>
            </a:r>
          </a:p>
          <a:p>
            <a:endParaRPr lang="en-US" sz="1800" dirty="0"/>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p:txBody>
          <a:bodyPr/>
          <a:lstStyle/>
          <a:p>
            <a:r>
              <a:rPr lang="en-US" dirty="0"/>
              <a:t>Largest Real World Study</a:t>
            </a:r>
          </a:p>
        </p:txBody>
      </p:sp>
      <p:sp>
        <p:nvSpPr>
          <p:cNvPr id="6" name="TextBox 5">
            <a:extLst>
              <a:ext uri="{FF2B5EF4-FFF2-40B4-BE49-F238E27FC236}">
                <a16:creationId xmlns:a16="http://schemas.microsoft.com/office/drawing/2014/main" id="{B9753E73-143D-0C57-E309-FAD6B399E30F}"/>
              </a:ext>
            </a:extLst>
          </p:cNvPr>
          <p:cNvSpPr txBox="1"/>
          <p:nvPr/>
        </p:nvSpPr>
        <p:spPr>
          <a:xfrm>
            <a:off x="205266" y="6458966"/>
            <a:ext cx="1134656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Dobesh</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P, et al. ISTH 2022 Congress. Abstract PB1011.</a:t>
            </a:r>
            <a:endParaRPr kumimoji="0" lang="en-US" sz="1200" b="0" i="0" u="none" strike="sng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pic>
        <p:nvPicPr>
          <p:cNvPr id="7" name="Graphic 6">
            <a:extLst>
              <a:ext uri="{FF2B5EF4-FFF2-40B4-BE49-F238E27FC236}">
                <a16:creationId xmlns:a16="http://schemas.microsoft.com/office/drawing/2014/main" id="{5B8DC163-8A1C-3C53-8EF2-9607A505C9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7483" y="318249"/>
            <a:ext cx="2078195" cy="1793185"/>
          </a:xfrm>
          <a:prstGeom prst="rect">
            <a:avLst/>
          </a:prstGeom>
        </p:spPr>
      </p:pic>
    </p:spTree>
    <p:extLst>
      <p:ext uri="{BB962C8B-B14F-4D97-AF65-F5344CB8AC3E}">
        <p14:creationId xmlns:p14="http://schemas.microsoft.com/office/powerpoint/2010/main" val="77643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FFA4A0-F5A8-618E-5DF6-1263E133FD30}"/>
              </a:ext>
            </a:extLst>
          </p:cNvPr>
          <p:cNvSpPr/>
          <p:nvPr/>
        </p:nvSpPr>
        <p:spPr>
          <a:xfrm>
            <a:off x="515154" y="1466350"/>
            <a:ext cx="4195994" cy="2012827"/>
          </a:xfrm>
          <a:prstGeom prst="rect">
            <a:avLst/>
          </a:prstGeom>
          <a:solidFill>
            <a:schemeClr val="accent4">
              <a:lumMod val="20000"/>
              <a:lumOff val="80000"/>
              <a:alpha val="25462"/>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p:txBody>
          <a:bodyPr/>
          <a:lstStyle/>
          <a:p>
            <a:r>
              <a:rPr lang="en-US" dirty="0"/>
              <a:t>Adjusted Analysis of Factors Associated With</a:t>
            </a:r>
            <a:br>
              <a:rPr lang="en-US" dirty="0"/>
            </a:br>
            <a:r>
              <a:rPr lang="en-US" dirty="0"/>
              <a:t>In-Hospital Mortality Risk</a:t>
            </a:r>
          </a:p>
        </p:txBody>
      </p:sp>
      <p:sp>
        <p:nvSpPr>
          <p:cNvPr id="32" name="Content Placeholder 31">
            <a:extLst>
              <a:ext uri="{FF2B5EF4-FFF2-40B4-BE49-F238E27FC236}">
                <a16:creationId xmlns:a16="http://schemas.microsoft.com/office/drawing/2014/main" id="{6F1ED306-BED1-F6EC-FC94-B04B9552398B}"/>
              </a:ext>
            </a:extLst>
          </p:cNvPr>
          <p:cNvSpPr>
            <a:spLocks noGrp="1"/>
          </p:cNvSpPr>
          <p:nvPr>
            <p:ph sz="half" idx="1"/>
          </p:nvPr>
        </p:nvSpPr>
        <p:spPr>
          <a:xfrm>
            <a:off x="609600" y="1627868"/>
            <a:ext cx="3848734" cy="4680672"/>
          </a:xfrm>
        </p:spPr>
        <p:txBody>
          <a:bodyPr>
            <a:normAutofit/>
          </a:bodyPr>
          <a:lstStyle/>
          <a:p>
            <a:r>
              <a:rPr lang="en-US" sz="2000" b="1" dirty="0">
                <a:solidFill>
                  <a:schemeClr val="accent3"/>
                </a:solidFill>
              </a:rPr>
              <a:t>Treatment with </a:t>
            </a:r>
            <a:r>
              <a:rPr lang="en-US" sz="2000" b="1" dirty="0" err="1">
                <a:solidFill>
                  <a:schemeClr val="accent3"/>
                </a:solidFill>
              </a:rPr>
              <a:t>andexanet</a:t>
            </a:r>
            <a:r>
              <a:rPr lang="en-US" sz="2000" b="1" dirty="0">
                <a:solidFill>
                  <a:schemeClr val="accent3"/>
                </a:solidFill>
              </a:rPr>
              <a:t> alfa demonstrated a 31% lower likelihood of death compared to 4F-PCC</a:t>
            </a:r>
            <a:br>
              <a:rPr lang="en-US" sz="2000" b="1" dirty="0">
                <a:solidFill>
                  <a:schemeClr val="accent3"/>
                </a:solidFill>
              </a:rPr>
            </a:br>
            <a:r>
              <a:rPr lang="en-US" sz="2000" b="1" dirty="0">
                <a:solidFill>
                  <a:schemeClr val="accent3"/>
                </a:solidFill>
              </a:rPr>
              <a:t>(OR, 0.69; 95% CI, 0.49-0.98)</a:t>
            </a:r>
          </a:p>
          <a:p>
            <a:endParaRPr lang="en-US" sz="2000" b="1" dirty="0">
              <a:solidFill>
                <a:schemeClr val="accent3"/>
              </a:solidFill>
            </a:endParaRPr>
          </a:p>
          <a:p>
            <a:r>
              <a:rPr lang="en-US" sz="2000" dirty="0"/>
              <a:t>Factors associated with higher odds of death included ICH (vs. GI bleed), presence of chronic kidney disease, impaired mental status, and a do not resuscitate order</a:t>
            </a:r>
          </a:p>
          <a:p>
            <a:endParaRPr lang="en-US" sz="2000" dirty="0"/>
          </a:p>
        </p:txBody>
      </p:sp>
      <p:grpSp>
        <p:nvGrpSpPr>
          <p:cNvPr id="3" name="Group 2">
            <a:extLst>
              <a:ext uri="{FF2B5EF4-FFF2-40B4-BE49-F238E27FC236}">
                <a16:creationId xmlns:a16="http://schemas.microsoft.com/office/drawing/2014/main" id="{B34E5341-B0B3-C8AB-E792-6F8C90A0E0DF}"/>
              </a:ext>
            </a:extLst>
          </p:cNvPr>
          <p:cNvGrpSpPr/>
          <p:nvPr/>
        </p:nvGrpSpPr>
        <p:grpSpPr>
          <a:xfrm>
            <a:off x="3282086" y="1272954"/>
            <a:ext cx="8909914" cy="5273972"/>
            <a:chOff x="2572611" y="1244495"/>
            <a:chExt cx="9588086" cy="5675397"/>
          </a:xfrm>
        </p:grpSpPr>
        <p:grpSp>
          <p:nvGrpSpPr>
            <p:cNvPr id="60" name="Group 59">
              <a:extLst>
                <a:ext uri="{FF2B5EF4-FFF2-40B4-BE49-F238E27FC236}">
                  <a16:creationId xmlns:a16="http://schemas.microsoft.com/office/drawing/2014/main" id="{15525D26-53A9-8C88-2AE8-AC4746AA57EA}"/>
                </a:ext>
              </a:extLst>
            </p:cNvPr>
            <p:cNvGrpSpPr/>
            <p:nvPr/>
          </p:nvGrpSpPr>
          <p:grpSpPr>
            <a:xfrm>
              <a:off x="2572611" y="1244495"/>
              <a:ext cx="9588086" cy="5292361"/>
              <a:chOff x="1771799" y="760790"/>
              <a:chExt cx="7192938" cy="3970304"/>
            </a:xfrm>
          </p:grpSpPr>
          <p:sp>
            <p:nvSpPr>
              <p:cNvPr id="13" name="TextBox 12">
                <a:extLst>
                  <a:ext uri="{FF2B5EF4-FFF2-40B4-BE49-F238E27FC236}">
                    <a16:creationId xmlns:a16="http://schemas.microsoft.com/office/drawing/2014/main" id="{CDD93963-3DC9-3F96-9706-5DA35093B5E2}"/>
                  </a:ext>
                </a:extLst>
              </p:cNvPr>
              <p:cNvSpPr txBox="1"/>
              <p:nvPr/>
            </p:nvSpPr>
            <p:spPr>
              <a:xfrm>
                <a:off x="2780272" y="1958065"/>
                <a:ext cx="238506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Critical compartment (vs GI bleed)</a:t>
                </a:r>
              </a:p>
            </p:txBody>
          </p:sp>
          <p:sp>
            <p:nvSpPr>
              <p:cNvPr id="7" name="TextBox 6">
                <a:extLst>
                  <a:ext uri="{FF2B5EF4-FFF2-40B4-BE49-F238E27FC236}">
                    <a16:creationId xmlns:a16="http://schemas.microsoft.com/office/drawing/2014/main" id="{6298D49E-8DFB-A30B-5BD6-3F0D21714AC5}"/>
                  </a:ext>
                </a:extLst>
              </p:cNvPr>
              <p:cNvSpPr txBox="1"/>
              <p:nvPr/>
            </p:nvSpPr>
            <p:spPr>
              <a:xfrm>
                <a:off x="4160398" y="916918"/>
                <a:ext cx="100203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Reversal agent</a:t>
                </a:r>
              </a:p>
            </p:txBody>
          </p:sp>
          <p:sp>
            <p:nvSpPr>
              <p:cNvPr id="8" name="TextBox 7">
                <a:extLst>
                  <a:ext uri="{FF2B5EF4-FFF2-40B4-BE49-F238E27FC236}">
                    <a16:creationId xmlns:a16="http://schemas.microsoft.com/office/drawing/2014/main" id="{FF8D84BE-BD57-97B9-CE89-8428976E1E0D}"/>
                  </a:ext>
                </a:extLst>
              </p:cNvPr>
              <p:cNvSpPr txBox="1"/>
              <p:nvPr/>
            </p:nvSpPr>
            <p:spPr>
              <a:xfrm>
                <a:off x="3413638" y="1119605"/>
                <a:ext cx="174879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A85D9"/>
                    </a:solidFill>
                    <a:effectLst/>
                    <a:uLnTx/>
                    <a:uFillTx/>
                    <a:latin typeface="Arial" panose="020B0604020202020204"/>
                    <a:ea typeface="+mn-ea"/>
                    <a:cs typeface="+mn-cs"/>
                  </a:rPr>
                  <a:t>Andexanet alfa (vs 4F-PCC)</a:t>
                </a:r>
              </a:p>
            </p:txBody>
          </p:sp>
          <p:sp>
            <p:nvSpPr>
              <p:cNvPr id="9" name="TextBox 8">
                <a:extLst>
                  <a:ext uri="{FF2B5EF4-FFF2-40B4-BE49-F238E27FC236}">
                    <a16:creationId xmlns:a16="http://schemas.microsoft.com/office/drawing/2014/main" id="{EF2621A9-6735-5AD4-1B68-5797C822AB0A}"/>
                  </a:ext>
                </a:extLst>
              </p:cNvPr>
              <p:cNvSpPr txBox="1"/>
              <p:nvPr/>
            </p:nvSpPr>
            <p:spPr>
              <a:xfrm>
                <a:off x="3750823" y="1337228"/>
                <a:ext cx="1411605"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Anticoagulant use</a:t>
                </a:r>
              </a:p>
            </p:txBody>
          </p:sp>
          <p:sp>
            <p:nvSpPr>
              <p:cNvPr id="10" name="TextBox 9">
                <a:extLst>
                  <a:ext uri="{FF2B5EF4-FFF2-40B4-BE49-F238E27FC236}">
                    <a16:creationId xmlns:a16="http://schemas.microsoft.com/office/drawing/2014/main" id="{41F83010-FF7E-CCBE-5B25-2F41E2358AF4}"/>
                  </a:ext>
                </a:extLst>
              </p:cNvPr>
              <p:cNvSpPr txBox="1"/>
              <p:nvPr/>
            </p:nvSpPr>
            <p:spPr>
              <a:xfrm>
                <a:off x="3087426" y="1475059"/>
                <a:ext cx="208788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Oral FXa inhibitor (vs enoxaparin)</a:t>
                </a:r>
              </a:p>
            </p:txBody>
          </p:sp>
          <p:sp>
            <p:nvSpPr>
              <p:cNvPr id="11" name="TextBox 10">
                <a:extLst>
                  <a:ext uri="{FF2B5EF4-FFF2-40B4-BE49-F238E27FC236}">
                    <a16:creationId xmlns:a16="http://schemas.microsoft.com/office/drawing/2014/main" id="{47804D31-2759-0769-08D6-52970E5B73E5}"/>
                  </a:ext>
                </a:extLst>
              </p:cNvPr>
              <p:cNvSpPr txBox="1"/>
              <p:nvPr/>
            </p:nvSpPr>
            <p:spPr>
              <a:xfrm>
                <a:off x="3413638" y="1823296"/>
                <a:ext cx="174879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ICH (vs GI bleed)</a:t>
                </a:r>
              </a:p>
            </p:txBody>
          </p:sp>
          <p:sp>
            <p:nvSpPr>
              <p:cNvPr id="14" name="TextBox 13">
                <a:extLst>
                  <a:ext uri="{FF2B5EF4-FFF2-40B4-BE49-F238E27FC236}">
                    <a16:creationId xmlns:a16="http://schemas.microsoft.com/office/drawing/2014/main" id="{0551D1E5-71E4-4E4C-65BF-BD2C9BBC8E2A}"/>
                  </a:ext>
                </a:extLst>
              </p:cNvPr>
              <p:cNvSpPr txBox="1"/>
              <p:nvPr/>
            </p:nvSpPr>
            <p:spPr>
              <a:xfrm>
                <a:off x="2777368" y="2089291"/>
                <a:ext cx="238506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Other (vs GI bleed)</a:t>
                </a:r>
              </a:p>
            </p:txBody>
          </p:sp>
          <p:sp>
            <p:nvSpPr>
              <p:cNvPr id="15" name="TextBox 14">
                <a:extLst>
                  <a:ext uri="{FF2B5EF4-FFF2-40B4-BE49-F238E27FC236}">
                    <a16:creationId xmlns:a16="http://schemas.microsoft.com/office/drawing/2014/main" id="{7D08D1AC-C419-6961-975D-A99599F28CDC}"/>
                  </a:ext>
                </a:extLst>
              </p:cNvPr>
              <p:cNvSpPr txBox="1"/>
              <p:nvPr/>
            </p:nvSpPr>
            <p:spPr>
              <a:xfrm>
                <a:off x="3415246" y="2455570"/>
                <a:ext cx="174879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Trauma (vs spontaneous)</a:t>
                </a:r>
              </a:p>
            </p:txBody>
          </p:sp>
          <p:sp>
            <p:nvSpPr>
              <p:cNvPr id="16" name="TextBox 15">
                <a:extLst>
                  <a:ext uri="{FF2B5EF4-FFF2-40B4-BE49-F238E27FC236}">
                    <a16:creationId xmlns:a16="http://schemas.microsoft.com/office/drawing/2014/main" id="{87926596-0765-4CE8-F869-5020FA540B94}"/>
                  </a:ext>
                </a:extLst>
              </p:cNvPr>
              <p:cNvSpPr txBox="1"/>
              <p:nvPr/>
            </p:nvSpPr>
            <p:spPr>
              <a:xfrm>
                <a:off x="3415466" y="2805403"/>
                <a:ext cx="174879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Age (per year)</a:t>
                </a:r>
              </a:p>
            </p:txBody>
          </p:sp>
          <p:sp>
            <p:nvSpPr>
              <p:cNvPr id="17" name="TextBox 16">
                <a:extLst>
                  <a:ext uri="{FF2B5EF4-FFF2-40B4-BE49-F238E27FC236}">
                    <a16:creationId xmlns:a16="http://schemas.microsoft.com/office/drawing/2014/main" id="{E88588AA-4F53-90AC-2045-A6CC7A2C02FE}"/>
                  </a:ext>
                </a:extLst>
              </p:cNvPr>
              <p:cNvSpPr txBox="1"/>
              <p:nvPr/>
            </p:nvSpPr>
            <p:spPr>
              <a:xfrm>
                <a:off x="3413635" y="2928042"/>
                <a:ext cx="174879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Male (vs female)</a:t>
                </a:r>
              </a:p>
            </p:txBody>
          </p:sp>
          <p:sp>
            <p:nvSpPr>
              <p:cNvPr id="18" name="TextBox 17">
                <a:extLst>
                  <a:ext uri="{FF2B5EF4-FFF2-40B4-BE49-F238E27FC236}">
                    <a16:creationId xmlns:a16="http://schemas.microsoft.com/office/drawing/2014/main" id="{B00BB8C3-D797-4F80-46C6-FAAD04DC9D40}"/>
                  </a:ext>
                </a:extLst>
              </p:cNvPr>
              <p:cNvSpPr txBox="1"/>
              <p:nvPr/>
            </p:nvSpPr>
            <p:spPr>
              <a:xfrm>
                <a:off x="3410931" y="3050681"/>
                <a:ext cx="174879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Systolic BP (per mmHg)</a:t>
                </a:r>
              </a:p>
            </p:txBody>
          </p:sp>
          <p:sp>
            <p:nvSpPr>
              <p:cNvPr id="19" name="TextBox 18">
                <a:extLst>
                  <a:ext uri="{FF2B5EF4-FFF2-40B4-BE49-F238E27FC236}">
                    <a16:creationId xmlns:a16="http://schemas.microsoft.com/office/drawing/2014/main" id="{F97272D4-1EF0-8AE0-402F-5FC5B6039DBB}"/>
                  </a:ext>
                </a:extLst>
              </p:cNvPr>
              <p:cNvSpPr txBox="1"/>
              <p:nvPr/>
            </p:nvSpPr>
            <p:spPr>
              <a:xfrm>
                <a:off x="2857378" y="3173320"/>
                <a:ext cx="230505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Impaired mental status (vs none)</a:t>
                </a:r>
              </a:p>
            </p:txBody>
          </p:sp>
          <p:sp>
            <p:nvSpPr>
              <p:cNvPr id="20" name="TextBox 19">
                <a:extLst>
                  <a:ext uri="{FF2B5EF4-FFF2-40B4-BE49-F238E27FC236}">
                    <a16:creationId xmlns:a16="http://schemas.microsoft.com/office/drawing/2014/main" id="{7D208C11-A64D-5E56-7750-DBB02933954B}"/>
                  </a:ext>
                </a:extLst>
              </p:cNvPr>
              <p:cNvSpPr txBox="1"/>
              <p:nvPr/>
            </p:nvSpPr>
            <p:spPr>
              <a:xfrm>
                <a:off x="2854671" y="3295958"/>
                <a:ext cx="230505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Do not resuscitate order (vs no)</a:t>
                </a:r>
              </a:p>
            </p:txBody>
          </p:sp>
          <p:sp>
            <p:nvSpPr>
              <p:cNvPr id="21" name="TextBox 20">
                <a:extLst>
                  <a:ext uri="{FF2B5EF4-FFF2-40B4-BE49-F238E27FC236}">
                    <a16:creationId xmlns:a16="http://schemas.microsoft.com/office/drawing/2014/main" id="{8060A1D1-DCF3-5CA3-B421-EC14B12CC8B5}"/>
                  </a:ext>
                </a:extLst>
              </p:cNvPr>
              <p:cNvSpPr txBox="1"/>
              <p:nvPr/>
            </p:nvSpPr>
            <p:spPr>
              <a:xfrm>
                <a:off x="2861479" y="3646000"/>
                <a:ext cx="230505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Liver disease (vs no)</a:t>
                </a:r>
              </a:p>
            </p:txBody>
          </p:sp>
          <p:sp>
            <p:nvSpPr>
              <p:cNvPr id="22" name="TextBox 21">
                <a:extLst>
                  <a:ext uri="{FF2B5EF4-FFF2-40B4-BE49-F238E27FC236}">
                    <a16:creationId xmlns:a16="http://schemas.microsoft.com/office/drawing/2014/main" id="{5C572612-CF5E-19CE-8ADA-13FB373B5489}"/>
                  </a:ext>
                </a:extLst>
              </p:cNvPr>
              <p:cNvSpPr txBox="1"/>
              <p:nvPr/>
            </p:nvSpPr>
            <p:spPr>
              <a:xfrm>
                <a:off x="2857378" y="3771964"/>
                <a:ext cx="230505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Chronic kidney disease (vs no)</a:t>
                </a:r>
              </a:p>
            </p:txBody>
          </p:sp>
          <p:sp>
            <p:nvSpPr>
              <p:cNvPr id="23" name="TextBox 22">
                <a:extLst>
                  <a:ext uri="{FF2B5EF4-FFF2-40B4-BE49-F238E27FC236}">
                    <a16:creationId xmlns:a16="http://schemas.microsoft.com/office/drawing/2014/main" id="{CB89BB04-15DE-BC27-D033-7264A58B86C9}"/>
                  </a:ext>
                </a:extLst>
              </p:cNvPr>
              <p:cNvSpPr txBox="1"/>
              <p:nvPr/>
            </p:nvSpPr>
            <p:spPr>
              <a:xfrm>
                <a:off x="2857378" y="3897928"/>
                <a:ext cx="230505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Heart failure (vs no)</a:t>
                </a:r>
              </a:p>
            </p:txBody>
          </p:sp>
          <p:sp>
            <p:nvSpPr>
              <p:cNvPr id="24" name="TextBox 23">
                <a:extLst>
                  <a:ext uri="{FF2B5EF4-FFF2-40B4-BE49-F238E27FC236}">
                    <a16:creationId xmlns:a16="http://schemas.microsoft.com/office/drawing/2014/main" id="{4B859773-8F53-F96E-3B01-AF6A84BD26E3}"/>
                  </a:ext>
                </a:extLst>
              </p:cNvPr>
              <p:cNvSpPr txBox="1"/>
              <p:nvPr/>
            </p:nvSpPr>
            <p:spPr>
              <a:xfrm>
                <a:off x="2857378" y="4023892"/>
                <a:ext cx="2305050"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Diabetes (vs no)</a:t>
                </a:r>
              </a:p>
            </p:txBody>
          </p:sp>
          <p:sp>
            <p:nvSpPr>
              <p:cNvPr id="25" name="TextBox 24">
                <a:extLst>
                  <a:ext uri="{FF2B5EF4-FFF2-40B4-BE49-F238E27FC236}">
                    <a16:creationId xmlns:a16="http://schemas.microsoft.com/office/drawing/2014/main" id="{60CD9D82-7F81-4D5C-335D-1B63459FEB5C}"/>
                  </a:ext>
                </a:extLst>
              </p:cNvPr>
              <p:cNvSpPr txBox="1"/>
              <p:nvPr/>
            </p:nvSpPr>
            <p:spPr>
              <a:xfrm>
                <a:off x="1771799" y="4390036"/>
                <a:ext cx="3387409"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8-18 hrs since oral anticoagulant (vs &gt;18 hrs)</a:t>
                </a:r>
              </a:p>
            </p:txBody>
          </p:sp>
          <p:sp>
            <p:nvSpPr>
              <p:cNvPr id="26" name="TextBox 25">
                <a:extLst>
                  <a:ext uri="{FF2B5EF4-FFF2-40B4-BE49-F238E27FC236}">
                    <a16:creationId xmlns:a16="http://schemas.microsoft.com/office/drawing/2014/main" id="{14007364-F97C-7690-86B6-80E1205D1C68}"/>
                  </a:ext>
                </a:extLst>
              </p:cNvPr>
              <p:cNvSpPr txBox="1"/>
              <p:nvPr/>
            </p:nvSpPr>
            <p:spPr>
              <a:xfrm>
                <a:off x="1775023" y="4519897"/>
                <a:ext cx="3387409"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&lt;8 hrs since oral anticoagulant (vs &gt;18 hrs)</a:t>
                </a:r>
              </a:p>
            </p:txBody>
          </p:sp>
          <p:sp>
            <p:nvSpPr>
              <p:cNvPr id="27" name="TextBox 26">
                <a:extLst>
                  <a:ext uri="{FF2B5EF4-FFF2-40B4-BE49-F238E27FC236}">
                    <a16:creationId xmlns:a16="http://schemas.microsoft.com/office/drawing/2014/main" id="{78BD5037-7FCF-E97B-625B-06D404B8431A}"/>
                  </a:ext>
                </a:extLst>
              </p:cNvPr>
              <p:cNvSpPr txBox="1"/>
              <p:nvPr/>
            </p:nvSpPr>
            <p:spPr>
              <a:xfrm>
                <a:off x="3750823" y="1684000"/>
                <a:ext cx="1411605"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Subtype</a:t>
                </a:r>
              </a:p>
            </p:txBody>
          </p:sp>
          <p:sp>
            <p:nvSpPr>
              <p:cNvPr id="28" name="TextBox 27">
                <a:extLst>
                  <a:ext uri="{FF2B5EF4-FFF2-40B4-BE49-F238E27FC236}">
                    <a16:creationId xmlns:a16="http://schemas.microsoft.com/office/drawing/2014/main" id="{BB1AD49E-AA5F-87AC-5590-91330C193398}"/>
                  </a:ext>
                </a:extLst>
              </p:cNvPr>
              <p:cNvSpPr txBox="1"/>
              <p:nvPr/>
            </p:nvSpPr>
            <p:spPr>
              <a:xfrm>
                <a:off x="3750823" y="2330668"/>
                <a:ext cx="1411605"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Bleed cause</a:t>
                </a:r>
              </a:p>
            </p:txBody>
          </p:sp>
          <p:sp>
            <p:nvSpPr>
              <p:cNvPr id="29" name="TextBox 28">
                <a:extLst>
                  <a:ext uri="{FF2B5EF4-FFF2-40B4-BE49-F238E27FC236}">
                    <a16:creationId xmlns:a16="http://schemas.microsoft.com/office/drawing/2014/main" id="{9E13D235-142F-6AF7-7EFB-36C0B9163396}"/>
                  </a:ext>
                </a:extLst>
              </p:cNvPr>
              <p:cNvSpPr txBox="1"/>
              <p:nvPr/>
            </p:nvSpPr>
            <p:spPr>
              <a:xfrm>
                <a:off x="3750823" y="2659825"/>
                <a:ext cx="1411605"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Patient characteristics</a:t>
                </a:r>
              </a:p>
            </p:txBody>
          </p:sp>
          <p:sp>
            <p:nvSpPr>
              <p:cNvPr id="30" name="TextBox 29">
                <a:extLst>
                  <a:ext uri="{FF2B5EF4-FFF2-40B4-BE49-F238E27FC236}">
                    <a16:creationId xmlns:a16="http://schemas.microsoft.com/office/drawing/2014/main" id="{C8204E75-E13C-D0E2-C5EA-9E6ADF3CACCB}"/>
                  </a:ext>
                </a:extLst>
              </p:cNvPr>
              <p:cNvSpPr txBox="1"/>
              <p:nvPr/>
            </p:nvSpPr>
            <p:spPr>
              <a:xfrm>
                <a:off x="3750823" y="3510247"/>
                <a:ext cx="1411605"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Comorbid conditions</a:t>
                </a:r>
              </a:p>
            </p:txBody>
          </p:sp>
          <p:sp>
            <p:nvSpPr>
              <p:cNvPr id="31" name="TextBox 30">
                <a:extLst>
                  <a:ext uri="{FF2B5EF4-FFF2-40B4-BE49-F238E27FC236}">
                    <a16:creationId xmlns:a16="http://schemas.microsoft.com/office/drawing/2014/main" id="{4316B162-3687-D3C4-C5D6-7DFA6ED07B0D}"/>
                  </a:ext>
                </a:extLst>
              </p:cNvPr>
              <p:cNvSpPr txBox="1"/>
              <p:nvPr/>
            </p:nvSpPr>
            <p:spPr>
              <a:xfrm>
                <a:off x="3750823" y="4240576"/>
                <a:ext cx="1411605" cy="2111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anose="020B0604020202020204"/>
                    <a:ea typeface="+mn-ea"/>
                    <a:cs typeface="+mn-cs"/>
                  </a:rPr>
                  <a:t>Oral anticoagulant</a:t>
                </a:r>
              </a:p>
            </p:txBody>
          </p:sp>
          <p:sp>
            <p:nvSpPr>
              <p:cNvPr id="33" name="TextBox 32">
                <a:extLst>
                  <a:ext uri="{FF2B5EF4-FFF2-40B4-BE49-F238E27FC236}">
                    <a16:creationId xmlns:a16="http://schemas.microsoft.com/office/drawing/2014/main" id="{AFE19F01-4F33-84FD-E55A-68B50EEB6FA0}"/>
                  </a:ext>
                </a:extLst>
              </p:cNvPr>
              <p:cNvSpPr txBox="1"/>
              <p:nvPr/>
            </p:nvSpPr>
            <p:spPr>
              <a:xfrm>
                <a:off x="7160629" y="831564"/>
                <a:ext cx="1773750" cy="223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Adjusted OR (95% CI)</a:t>
                </a:r>
              </a:p>
            </p:txBody>
          </p:sp>
          <p:sp>
            <p:nvSpPr>
              <p:cNvPr id="34" name="TextBox 33">
                <a:extLst>
                  <a:ext uri="{FF2B5EF4-FFF2-40B4-BE49-F238E27FC236}">
                    <a16:creationId xmlns:a16="http://schemas.microsoft.com/office/drawing/2014/main" id="{F19590FD-BD7A-6332-1DD9-C0831CEE8E6D}"/>
                  </a:ext>
                </a:extLst>
              </p:cNvPr>
              <p:cNvSpPr txBox="1"/>
              <p:nvPr/>
            </p:nvSpPr>
            <p:spPr>
              <a:xfrm>
                <a:off x="7212729" y="1127951"/>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A85D9"/>
                    </a:solidFill>
                    <a:effectLst/>
                    <a:uLnTx/>
                    <a:uFillTx/>
                    <a:latin typeface="Arial" panose="020B0604020202020204"/>
                    <a:ea typeface="+mn-ea"/>
                    <a:cs typeface="+mn-cs"/>
                  </a:rPr>
                  <a:t>0.69 (0.49, 0.98)</a:t>
                </a:r>
              </a:p>
            </p:txBody>
          </p:sp>
          <p:sp>
            <p:nvSpPr>
              <p:cNvPr id="35" name="TextBox 34">
                <a:extLst>
                  <a:ext uri="{FF2B5EF4-FFF2-40B4-BE49-F238E27FC236}">
                    <a16:creationId xmlns:a16="http://schemas.microsoft.com/office/drawing/2014/main" id="{3E595C7E-5E9F-3B29-C907-FD5320F15E38}"/>
                  </a:ext>
                </a:extLst>
              </p:cNvPr>
              <p:cNvSpPr txBox="1"/>
              <p:nvPr/>
            </p:nvSpPr>
            <p:spPr>
              <a:xfrm>
                <a:off x="7214337" y="1491230"/>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1.26 (0.86, 1.87)</a:t>
                </a:r>
              </a:p>
            </p:txBody>
          </p:sp>
          <p:sp>
            <p:nvSpPr>
              <p:cNvPr id="36" name="TextBox 35">
                <a:extLst>
                  <a:ext uri="{FF2B5EF4-FFF2-40B4-BE49-F238E27FC236}">
                    <a16:creationId xmlns:a16="http://schemas.microsoft.com/office/drawing/2014/main" id="{C986E51A-5CFA-8E37-76F3-954612896E4A}"/>
                  </a:ext>
                </a:extLst>
              </p:cNvPr>
              <p:cNvSpPr txBox="1"/>
              <p:nvPr/>
            </p:nvSpPr>
            <p:spPr>
              <a:xfrm>
                <a:off x="7215947" y="1852644"/>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3.46 (2.35, 5.16)</a:t>
                </a:r>
              </a:p>
            </p:txBody>
          </p:sp>
          <p:sp>
            <p:nvSpPr>
              <p:cNvPr id="37" name="TextBox 36">
                <a:extLst>
                  <a:ext uri="{FF2B5EF4-FFF2-40B4-BE49-F238E27FC236}">
                    <a16:creationId xmlns:a16="http://schemas.microsoft.com/office/drawing/2014/main" id="{110C1307-8BE3-18A5-7F65-A360078A1A42}"/>
                  </a:ext>
                </a:extLst>
              </p:cNvPr>
              <p:cNvSpPr txBox="1"/>
              <p:nvPr/>
            </p:nvSpPr>
            <p:spPr>
              <a:xfrm>
                <a:off x="7212729" y="1975239"/>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0.93 (0.42, 1.87) </a:t>
                </a:r>
              </a:p>
            </p:txBody>
          </p:sp>
          <p:sp>
            <p:nvSpPr>
              <p:cNvPr id="38" name="TextBox 37">
                <a:extLst>
                  <a:ext uri="{FF2B5EF4-FFF2-40B4-BE49-F238E27FC236}">
                    <a16:creationId xmlns:a16="http://schemas.microsoft.com/office/drawing/2014/main" id="{928A83D6-0961-E626-E6BE-90DBEA1FB1CE}"/>
                  </a:ext>
                </a:extLst>
              </p:cNvPr>
              <p:cNvSpPr txBox="1"/>
              <p:nvPr/>
            </p:nvSpPr>
            <p:spPr>
              <a:xfrm>
                <a:off x="7212729" y="2097833"/>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2.28 (0.61, 6.72)</a:t>
                </a:r>
              </a:p>
            </p:txBody>
          </p:sp>
          <p:sp>
            <p:nvSpPr>
              <p:cNvPr id="39" name="TextBox 38">
                <a:extLst>
                  <a:ext uri="{FF2B5EF4-FFF2-40B4-BE49-F238E27FC236}">
                    <a16:creationId xmlns:a16="http://schemas.microsoft.com/office/drawing/2014/main" id="{BA144367-4186-6CE6-545F-5CB1054A0C0E}"/>
                  </a:ext>
                </a:extLst>
              </p:cNvPr>
              <p:cNvSpPr txBox="1"/>
              <p:nvPr/>
            </p:nvSpPr>
            <p:spPr>
              <a:xfrm>
                <a:off x="7212729" y="2456123"/>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1.36 (0.96, 1.94) </a:t>
                </a:r>
              </a:p>
            </p:txBody>
          </p:sp>
          <p:sp>
            <p:nvSpPr>
              <p:cNvPr id="40" name="TextBox 39">
                <a:extLst>
                  <a:ext uri="{FF2B5EF4-FFF2-40B4-BE49-F238E27FC236}">
                    <a16:creationId xmlns:a16="http://schemas.microsoft.com/office/drawing/2014/main" id="{295CA84B-4CA7-AFBD-E6FD-76AC68EDC8C4}"/>
                  </a:ext>
                </a:extLst>
              </p:cNvPr>
              <p:cNvSpPr txBox="1"/>
              <p:nvPr/>
            </p:nvSpPr>
            <p:spPr>
              <a:xfrm>
                <a:off x="7206288" y="2818783"/>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1.01 (1.00, 1.02)</a:t>
                </a:r>
              </a:p>
            </p:txBody>
          </p:sp>
          <p:sp>
            <p:nvSpPr>
              <p:cNvPr id="41" name="TextBox 40">
                <a:extLst>
                  <a:ext uri="{FF2B5EF4-FFF2-40B4-BE49-F238E27FC236}">
                    <a16:creationId xmlns:a16="http://schemas.microsoft.com/office/drawing/2014/main" id="{CC030935-B824-D3B7-CCDE-FC1234196590}"/>
                  </a:ext>
                </a:extLst>
              </p:cNvPr>
              <p:cNvSpPr txBox="1"/>
              <p:nvPr/>
            </p:nvSpPr>
            <p:spPr>
              <a:xfrm>
                <a:off x="7206646" y="2943974"/>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1.10 (0.78, 1.55) </a:t>
                </a:r>
              </a:p>
            </p:txBody>
          </p:sp>
          <p:sp>
            <p:nvSpPr>
              <p:cNvPr id="42" name="TextBox 41">
                <a:extLst>
                  <a:ext uri="{FF2B5EF4-FFF2-40B4-BE49-F238E27FC236}">
                    <a16:creationId xmlns:a16="http://schemas.microsoft.com/office/drawing/2014/main" id="{6F970AAF-ACB9-F7AA-B6FB-BA8300284A09}"/>
                  </a:ext>
                </a:extLst>
              </p:cNvPr>
              <p:cNvSpPr txBox="1"/>
              <p:nvPr/>
            </p:nvSpPr>
            <p:spPr>
              <a:xfrm>
                <a:off x="7212729" y="3069165"/>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1.00 (1.00, 1.01)</a:t>
                </a:r>
              </a:p>
            </p:txBody>
          </p:sp>
          <p:sp>
            <p:nvSpPr>
              <p:cNvPr id="43" name="TextBox 42">
                <a:extLst>
                  <a:ext uri="{FF2B5EF4-FFF2-40B4-BE49-F238E27FC236}">
                    <a16:creationId xmlns:a16="http://schemas.microsoft.com/office/drawing/2014/main" id="{17F482DF-3E96-49D6-1A32-7890B031FAD4}"/>
                  </a:ext>
                </a:extLst>
              </p:cNvPr>
              <p:cNvSpPr txBox="1"/>
              <p:nvPr/>
            </p:nvSpPr>
            <p:spPr>
              <a:xfrm>
                <a:off x="7212729" y="3194356"/>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4.62 (3.03, 7.26) </a:t>
                </a:r>
              </a:p>
            </p:txBody>
          </p:sp>
          <p:sp>
            <p:nvSpPr>
              <p:cNvPr id="44" name="TextBox 43">
                <a:extLst>
                  <a:ext uri="{FF2B5EF4-FFF2-40B4-BE49-F238E27FC236}">
                    <a16:creationId xmlns:a16="http://schemas.microsoft.com/office/drawing/2014/main" id="{E2C0B144-4FA8-28AA-0FA4-72D70F1A56F5}"/>
                  </a:ext>
                </a:extLst>
              </p:cNvPr>
              <p:cNvSpPr txBox="1"/>
              <p:nvPr/>
            </p:nvSpPr>
            <p:spPr>
              <a:xfrm>
                <a:off x="7212729" y="3319547"/>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3.28 (2.29, 4.74) </a:t>
                </a:r>
              </a:p>
            </p:txBody>
          </p:sp>
          <p:sp>
            <p:nvSpPr>
              <p:cNvPr id="45" name="TextBox 44">
                <a:extLst>
                  <a:ext uri="{FF2B5EF4-FFF2-40B4-BE49-F238E27FC236}">
                    <a16:creationId xmlns:a16="http://schemas.microsoft.com/office/drawing/2014/main" id="{817EAEAF-8700-02B3-0E6B-D91B579AE234}"/>
                  </a:ext>
                </a:extLst>
              </p:cNvPr>
              <p:cNvSpPr txBox="1"/>
              <p:nvPr/>
            </p:nvSpPr>
            <p:spPr>
              <a:xfrm>
                <a:off x="7207897" y="3678918"/>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1.23 (0.78, 1.88)</a:t>
                </a:r>
              </a:p>
            </p:txBody>
          </p:sp>
          <p:sp>
            <p:nvSpPr>
              <p:cNvPr id="46" name="TextBox 45">
                <a:extLst>
                  <a:ext uri="{FF2B5EF4-FFF2-40B4-BE49-F238E27FC236}">
                    <a16:creationId xmlns:a16="http://schemas.microsoft.com/office/drawing/2014/main" id="{76385943-20FE-DC30-0C2C-5BF9B91C28EA}"/>
                  </a:ext>
                </a:extLst>
              </p:cNvPr>
              <p:cNvSpPr txBox="1"/>
              <p:nvPr/>
            </p:nvSpPr>
            <p:spPr>
              <a:xfrm>
                <a:off x="7212729" y="3799852"/>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50000"/>
                    </a:solidFill>
                    <a:effectLst/>
                    <a:uLnTx/>
                    <a:uFillTx/>
                    <a:latin typeface="Arial" panose="020B0604020202020204"/>
                    <a:ea typeface="+mn-ea"/>
                    <a:cs typeface="+mn-cs"/>
                  </a:rPr>
                  <a:t>2.00 (1.38, 2.88)</a:t>
                </a:r>
              </a:p>
            </p:txBody>
          </p:sp>
          <p:sp>
            <p:nvSpPr>
              <p:cNvPr id="47" name="TextBox 46">
                <a:extLst>
                  <a:ext uri="{FF2B5EF4-FFF2-40B4-BE49-F238E27FC236}">
                    <a16:creationId xmlns:a16="http://schemas.microsoft.com/office/drawing/2014/main" id="{C8D3756B-E744-B8C2-D1D5-DC391A41EDC3}"/>
                  </a:ext>
                </a:extLst>
              </p:cNvPr>
              <p:cNvSpPr txBox="1"/>
              <p:nvPr/>
            </p:nvSpPr>
            <p:spPr>
              <a:xfrm>
                <a:off x="7212729" y="3920786"/>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1.15 (0.79, 1.66)</a:t>
                </a:r>
              </a:p>
            </p:txBody>
          </p:sp>
          <p:sp>
            <p:nvSpPr>
              <p:cNvPr id="48" name="TextBox 47">
                <a:extLst>
                  <a:ext uri="{FF2B5EF4-FFF2-40B4-BE49-F238E27FC236}">
                    <a16:creationId xmlns:a16="http://schemas.microsoft.com/office/drawing/2014/main" id="{08676C4B-FC1C-7C06-62CD-2B53189472DB}"/>
                  </a:ext>
                </a:extLst>
              </p:cNvPr>
              <p:cNvSpPr txBox="1"/>
              <p:nvPr/>
            </p:nvSpPr>
            <p:spPr>
              <a:xfrm>
                <a:off x="7215947" y="4041720"/>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1.02 (0.72, 1.45)</a:t>
                </a:r>
              </a:p>
            </p:txBody>
          </p:sp>
          <p:sp>
            <p:nvSpPr>
              <p:cNvPr id="49" name="TextBox 48">
                <a:extLst>
                  <a:ext uri="{FF2B5EF4-FFF2-40B4-BE49-F238E27FC236}">
                    <a16:creationId xmlns:a16="http://schemas.microsoft.com/office/drawing/2014/main" id="{D5D5BF0E-8920-84F7-3E37-DB56CA5A72AB}"/>
                  </a:ext>
                </a:extLst>
              </p:cNvPr>
              <p:cNvSpPr txBox="1"/>
              <p:nvPr/>
            </p:nvSpPr>
            <p:spPr>
              <a:xfrm>
                <a:off x="7209507" y="4400256"/>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1.51 (0.92, 2.55)</a:t>
                </a:r>
              </a:p>
            </p:txBody>
          </p:sp>
          <p:sp>
            <p:nvSpPr>
              <p:cNvPr id="50" name="TextBox 49">
                <a:extLst>
                  <a:ext uri="{FF2B5EF4-FFF2-40B4-BE49-F238E27FC236}">
                    <a16:creationId xmlns:a16="http://schemas.microsoft.com/office/drawing/2014/main" id="{142DC471-2D25-FC22-0DC4-15D41EE1FA5A}"/>
                  </a:ext>
                </a:extLst>
              </p:cNvPr>
              <p:cNvSpPr txBox="1"/>
              <p:nvPr/>
            </p:nvSpPr>
            <p:spPr>
              <a:xfrm>
                <a:off x="7211119" y="4513529"/>
                <a:ext cx="1748790" cy="211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1.41 (0.86, 2.38) </a:t>
                </a:r>
              </a:p>
            </p:txBody>
          </p:sp>
          <p:sp>
            <p:nvSpPr>
              <p:cNvPr id="53" name="TextBox 52">
                <a:extLst>
                  <a:ext uri="{FF2B5EF4-FFF2-40B4-BE49-F238E27FC236}">
                    <a16:creationId xmlns:a16="http://schemas.microsoft.com/office/drawing/2014/main" id="{2C9B3F44-C670-B004-F172-6C657C0C4150}"/>
                  </a:ext>
                </a:extLst>
              </p:cNvPr>
              <p:cNvSpPr txBox="1"/>
              <p:nvPr/>
            </p:nvSpPr>
            <p:spPr>
              <a:xfrm>
                <a:off x="4375766" y="760790"/>
                <a:ext cx="1512570" cy="2111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Factor</a:t>
                </a:r>
              </a:p>
            </p:txBody>
          </p:sp>
        </p:grpSp>
        <p:graphicFrame>
          <p:nvGraphicFramePr>
            <p:cNvPr id="52" name="Object 51">
              <a:extLst>
                <a:ext uri="{FF2B5EF4-FFF2-40B4-BE49-F238E27FC236}">
                  <a16:creationId xmlns:a16="http://schemas.microsoft.com/office/drawing/2014/main" id="{4384771A-8A95-8F41-80F1-60B9A8D6EF5A}"/>
                </a:ext>
              </a:extLst>
            </p:cNvPr>
            <p:cNvGraphicFramePr>
              <a:graphicFrameLocks noChangeAspect="1"/>
            </p:cNvGraphicFramePr>
            <p:nvPr/>
          </p:nvGraphicFramePr>
          <p:xfrm>
            <a:off x="6627574" y="1765035"/>
            <a:ext cx="4198373" cy="5154857"/>
          </p:xfrm>
          <a:graphic>
            <a:graphicData uri="http://schemas.openxmlformats.org/presentationml/2006/ole">
              <mc:AlternateContent xmlns:mc="http://schemas.openxmlformats.org/markup-compatibility/2006">
                <mc:Choice xmlns:v="urn:schemas-microsoft-com:vml" Requires="v">
                  <p:oleObj name="Prism 9" r:id="rId3" imgW="4990406" imgH="5429301" progId="Prism9.Document">
                    <p:embed/>
                  </p:oleObj>
                </mc:Choice>
                <mc:Fallback>
                  <p:oleObj name="Prism 9" r:id="rId3" imgW="4990406" imgH="5429301" progId="Prism9.Document">
                    <p:embed/>
                    <p:pic>
                      <p:nvPicPr>
                        <p:cNvPr id="52" name="Object 51">
                          <a:extLst>
                            <a:ext uri="{FF2B5EF4-FFF2-40B4-BE49-F238E27FC236}">
                              <a16:creationId xmlns:a16="http://schemas.microsoft.com/office/drawing/2014/main" id="{4384771A-8A95-8F41-80F1-60B9A8D6EF5A}"/>
                            </a:ext>
                          </a:extLst>
                        </p:cNvPr>
                        <p:cNvPicPr/>
                        <p:nvPr/>
                      </p:nvPicPr>
                      <p:blipFill>
                        <a:blip r:embed="rId4"/>
                        <a:stretch>
                          <a:fillRect/>
                        </a:stretch>
                      </p:blipFill>
                      <p:spPr>
                        <a:xfrm>
                          <a:off x="6627574" y="1765035"/>
                          <a:ext cx="4198373" cy="5154857"/>
                        </a:xfrm>
                        <a:prstGeom prst="rect">
                          <a:avLst/>
                        </a:prstGeom>
                      </p:spPr>
                    </p:pic>
                  </p:oleObj>
                </mc:Fallback>
              </mc:AlternateContent>
            </a:graphicData>
          </a:graphic>
        </p:graphicFrame>
      </p:grpSp>
      <p:sp>
        <p:nvSpPr>
          <p:cNvPr id="58" name="TextBox 57">
            <a:extLst>
              <a:ext uri="{FF2B5EF4-FFF2-40B4-BE49-F238E27FC236}">
                <a16:creationId xmlns:a16="http://schemas.microsoft.com/office/drawing/2014/main" id="{AFF04367-642F-4CE8-B471-29BE1CFCD6A9}"/>
              </a:ext>
            </a:extLst>
          </p:cNvPr>
          <p:cNvSpPr txBox="1"/>
          <p:nvPr/>
        </p:nvSpPr>
        <p:spPr>
          <a:xfrm>
            <a:off x="26397" y="6186889"/>
            <a:ext cx="570711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*Model adjusted for all the variables above (N=2,548; events=184).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BP, blood pressure; CI, confidence interval; GI, gastrointestinal; OR, odds ratio.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Dobesh</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P, et al. ISTH 2022 Congress. Abstract PB1011.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98DE5D3F-1013-C5E8-F465-A2393BFA1294}"/>
              </a:ext>
            </a:extLst>
          </p:cNvPr>
          <p:cNvSpPr/>
          <p:nvPr/>
        </p:nvSpPr>
        <p:spPr>
          <a:xfrm>
            <a:off x="5312484" y="1700200"/>
            <a:ext cx="6485264" cy="28678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346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81675-6DC9-D8DD-7250-27E45AE40860}"/>
              </a:ext>
            </a:extLst>
          </p:cNvPr>
          <p:cNvSpPr>
            <a:spLocks noGrp="1"/>
          </p:cNvSpPr>
          <p:nvPr>
            <p:ph type="title"/>
          </p:nvPr>
        </p:nvSpPr>
        <p:spPr/>
        <p:txBody>
          <a:bodyPr>
            <a:normAutofit/>
          </a:bodyPr>
          <a:lstStyle/>
          <a:p>
            <a:r>
              <a:rPr lang="en-US" dirty="0"/>
              <a:t>Impact of Andexanet Alfa on In-Hospital Mortality</a:t>
            </a:r>
          </a:p>
        </p:txBody>
      </p:sp>
      <p:sp>
        <p:nvSpPr>
          <p:cNvPr id="2" name="Content Placeholder 1">
            <a:extLst>
              <a:ext uri="{FF2B5EF4-FFF2-40B4-BE49-F238E27FC236}">
                <a16:creationId xmlns:a16="http://schemas.microsoft.com/office/drawing/2014/main" id="{D0D5C47B-D7E1-99AB-2BF0-AD572C1B0C56}"/>
              </a:ext>
            </a:extLst>
          </p:cNvPr>
          <p:cNvSpPr>
            <a:spLocks noGrp="1"/>
          </p:cNvSpPr>
          <p:nvPr>
            <p:ph sz="half" idx="1"/>
          </p:nvPr>
        </p:nvSpPr>
        <p:spPr>
          <a:xfrm>
            <a:off x="609601" y="1496291"/>
            <a:ext cx="3609273" cy="4680672"/>
          </a:xfrm>
        </p:spPr>
        <p:txBody>
          <a:bodyPr>
            <a:normAutofit/>
          </a:bodyPr>
          <a:lstStyle/>
          <a:p>
            <a:r>
              <a:rPr lang="en-US" sz="2000" b="1" dirty="0">
                <a:solidFill>
                  <a:schemeClr val="accent3"/>
                </a:solidFill>
              </a:rPr>
              <a:t>Treatment with </a:t>
            </a:r>
            <a:r>
              <a:rPr lang="en-US" sz="2000" b="1" dirty="0" err="1">
                <a:solidFill>
                  <a:schemeClr val="accent3"/>
                </a:solidFill>
              </a:rPr>
              <a:t>andexanet</a:t>
            </a:r>
            <a:r>
              <a:rPr lang="en-US" sz="2000" b="1" dirty="0">
                <a:solidFill>
                  <a:schemeClr val="accent3"/>
                </a:solidFill>
              </a:rPr>
              <a:t> alfa demonstrated a 33% lower likelihood of in-hospital mortality compared to 4F-PCC </a:t>
            </a:r>
            <a:r>
              <a:rPr lang="en-US" sz="2000" dirty="0"/>
              <a:t>in an analysis of combined bleed types and causes (OR, 0.67; 95% CI, 0.48-0.94), </a:t>
            </a:r>
            <a:r>
              <a:rPr lang="en-US" sz="2000" b="1" dirty="0">
                <a:solidFill>
                  <a:schemeClr val="accent3"/>
                </a:solidFill>
              </a:rPr>
              <a:t>adjusted</a:t>
            </a:r>
            <a:r>
              <a:rPr lang="en-US" sz="2000" dirty="0"/>
              <a:t> for anticoagulants used and time since last dose, bleed type, traumatic versus spontaneous origin, age, sex, systolic BP, mental status, DNR status, and comorbidities</a:t>
            </a:r>
          </a:p>
          <a:p>
            <a:pPr marL="0" indent="0">
              <a:buNone/>
            </a:pPr>
            <a:endParaRPr lang="en-US" sz="2000" dirty="0"/>
          </a:p>
        </p:txBody>
      </p:sp>
      <p:sp>
        <p:nvSpPr>
          <p:cNvPr id="39" name="TextBox 38">
            <a:extLst>
              <a:ext uri="{FF2B5EF4-FFF2-40B4-BE49-F238E27FC236}">
                <a16:creationId xmlns:a16="http://schemas.microsoft.com/office/drawing/2014/main" id="{F6AC800C-0274-88D7-0DF4-AEE634480E56}"/>
              </a:ext>
            </a:extLst>
          </p:cNvPr>
          <p:cNvSpPr txBox="1"/>
          <p:nvPr/>
        </p:nvSpPr>
        <p:spPr>
          <a:xfrm>
            <a:off x="272784" y="6399690"/>
            <a:ext cx="51949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CI, confidence interval; OR, odds ratio.</a:t>
            </a:r>
          </a:p>
        </p:txBody>
      </p:sp>
      <p:grpSp>
        <p:nvGrpSpPr>
          <p:cNvPr id="4" name="Group 3">
            <a:extLst>
              <a:ext uri="{FF2B5EF4-FFF2-40B4-BE49-F238E27FC236}">
                <a16:creationId xmlns:a16="http://schemas.microsoft.com/office/drawing/2014/main" id="{123A9BF3-9F3B-A454-BD8E-ED5FB1036EAB}"/>
              </a:ext>
            </a:extLst>
          </p:cNvPr>
          <p:cNvGrpSpPr/>
          <p:nvPr/>
        </p:nvGrpSpPr>
        <p:grpSpPr>
          <a:xfrm>
            <a:off x="4195773" y="1798657"/>
            <a:ext cx="7996227" cy="3570626"/>
            <a:chOff x="4647706" y="2327172"/>
            <a:chExt cx="7378177" cy="3294643"/>
          </a:xfrm>
        </p:grpSpPr>
        <p:sp>
          <p:nvSpPr>
            <p:cNvPr id="8" name="TextBox 7">
              <a:extLst>
                <a:ext uri="{FF2B5EF4-FFF2-40B4-BE49-F238E27FC236}">
                  <a16:creationId xmlns:a16="http://schemas.microsoft.com/office/drawing/2014/main" id="{017A5885-A428-A01C-D3A6-228D5C0F54B0}"/>
                </a:ext>
              </a:extLst>
            </p:cNvPr>
            <p:cNvSpPr txBox="1"/>
            <p:nvPr/>
          </p:nvSpPr>
          <p:spPr>
            <a:xfrm>
              <a:off x="5367819" y="2821587"/>
              <a:ext cx="1748790" cy="283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50000"/>
                  </a:solidFill>
                  <a:effectLst/>
                  <a:uLnTx/>
                  <a:uFillTx/>
                  <a:latin typeface="Arial" panose="020B0604020202020204" pitchFamily="34" charset="0"/>
                  <a:ea typeface="+mn-ea"/>
                  <a:cs typeface="Arial" panose="020B0604020202020204" pitchFamily="34" charset="0"/>
                </a:rPr>
                <a:t>Overall weighted</a:t>
              </a:r>
            </a:p>
          </p:txBody>
        </p:sp>
        <p:sp>
          <p:nvSpPr>
            <p:cNvPr id="9" name="TextBox 8">
              <a:extLst>
                <a:ext uri="{FF2B5EF4-FFF2-40B4-BE49-F238E27FC236}">
                  <a16:creationId xmlns:a16="http://schemas.microsoft.com/office/drawing/2014/main" id="{3C468355-6DF3-60CE-EB2A-078B7B0DB835}"/>
                </a:ext>
              </a:extLst>
            </p:cNvPr>
            <p:cNvSpPr txBox="1"/>
            <p:nvPr/>
          </p:nvSpPr>
          <p:spPr>
            <a:xfrm>
              <a:off x="5705004" y="3246192"/>
              <a:ext cx="1411605" cy="283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ICH</a:t>
              </a:r>
            </a:p>
          </p:txBody>
        </p:sp>
        <p:sp>
          <p:nvSpPr>
            <p:cNvPr id="10" name="TextBox 9">
              <a:extLst>
                <a:ext uri="{FF2B5EF4-FFF2-40B4-BE49-F238E27FC236}">
                  <a16:creationId xmlns:a16="http://schemas.microsoft.com/office/drawing/2014/main" id="{A1E1FC1F-56AA-E35D-E103-0E4E6795852D}"/>
                </a:ext>
              </a:extLst>
            </p:cNvPr>
            <p:cNvSpPr txBox="1"/>
            <p:nvPr/>
          </p:nvSpPr>
          <p:spPr>
            <a:xfrm>
              <a:off x="5028729" y="3513674"/>
              <a:ext cx="2087880" cy="283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ICH overall</a:t>
              </a:r>
            </a:p>
          </p:txBody>
        </p:sp>
        <p:sp>
          <p:nvSpPr>
            <p:cNvPr id="13" name="TextBox 12">
              <a:extLst>
                <a:ext uri="{FF2B5EF4-FFF2-40B4-BE49-F238E27FC236}">
                  <a16:creationId xmlns:a16="http://schemas.microsoft.com/office/drawing/2014/main" id="{4680F4D0-EE86-1FCE-EABC-FFE963997B03}"/>
                </a:ext>
              </a:extLst>
            </p:cNvPr>
            <p:cNvSpPr txBox="1"/>
            <p:nvPr/>
          </p:nvSpPr>
          <p:spPr>
            <a:xfrm>
              <a:off x="5705004" y="4627638"/>
              <a:ext cx="1411605" cy="283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GI bleeds</a:t>
              </a:r>
            </a:p>
          </p:txBody>
        </p:sp>
        <p:sp>
          <p:nvSpPr>
            <p:cNvPr id="14" name="TextBox 13">
              <a:extLst>
                <a:ext uri="{FF2B5EF4-FFF2-40B4-BE49-F238E27FC236}">
                  <a16:creationId xmlns:a16="http://schemas.microsoft.com/office/drawing/2014/main" id="{5731E9D7-0226-E487-8825-6A6C0ECDFE02}"/>
                </a:ext>
              </a:extLst>
            </p:cNvPr>
            <p:cNvSpPr txBox="1"/>
            <p:nvPr/>
          </p:nvSpPr>
          <p:spPr>
            <a:xfrm>
              <a:off x="7515854" y="5337827"/>
              <a:ext cx="2195134" cy="283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Adjusted OR (95% CI)</a:t>
              </a:r>
            </a:p>
          </p:txBody>
        </p:sp>
        <p:sp>
          <p:nvSpPr>
            <p:cNvPr id="15" name="TextBox 14">
              <a:extLst>
                <a:ext uri="{FF2B5EF4-FFF2-40B4-BE49-F238E27FC236}">
                  <a16:creationId xmlns:a16="http://schemas.microsoft.com/office/drawing/2014/main" id="{DACC137B-4996-2A2C-9BCA-56EBA115AAE0}"/>
                </a:ext>
              </a:extLst>
            </p:cNvPr>
            <p:cNvSpPr txBox="1"/>
            <p:nvPr/>
          </p:nvSpPr>
          <p:spPr>
            <a:xfrm>
              <a:off x="9653678" y="2342412"/>
              <a:ext cx="1313581" cy="482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Adjusted OR (95% CI)</a:t>
              </a:r>
            </a:p>
          </p:txBody>
        </p:sp>
        <p:sp>
          <p:nvSpPr>
            <p:cNvPr id="16" name="TextBox 15">
              <a:extLst>
                <a:ext uri="{FF2B5EF4-FFF2-40B4-BE49-F238E27FC236}">
                  <a16:creationId xmlns:a16="http://schemas.microsoft.com/office/drawing/2014/main" id="{B68CE3F6-EC78-21F1-C787-4056B45B7A6D}"/>
                </a:ext>
              </a:extLst>
            </p:cNvPr>
            <p:cNvSpPr txBox="1"/>
            <p:nvPr/>
          </p:nvSpPr>
          <p:spPr>
            <a:xfrm>
              <a:off x="9270111" y="2824630"/>
              <a:ext cx="2000505"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D50000"/>
                  </a:solidFill>
                  <a:effectLst/>
                  <a:uLnTx/>
                  <a:uFillTx/>
                  <a:latin typeface="Arial" panose="020B0604020202020204" pitchFamily="34" charset="0"/>
                  <a:ea typeface="+mn-ea"/>
                  <a:cs typeface="Arial" panose="020B0604020202020204" pitchFamily="34" charset="0"/>
                </a:rPr>
                <a:t>0.67 (0.48, 0.94)</a:t>
              </a:r>
            </a:p>
          </p:txBody>
        </p:sp>
        <p:sp>
          <p:nvSpPr>
            <p:cNvPr id="17" name="TextBox 16">
              <a:extLst>
                <a:ext uri="{FF2B5EF4-FFF2-40B4-BE49-F238E27FC236}">
                  <a16:creationId xmlns:a16="http://schemas.microsoft.com/office/drawing/2014/main" id="{1EA95EDA-231A-4696-8C06-C7CE75B800CB}"/>
                </a:ext>
              </a:extLst>
            </p:cNvPr>
            <p:cNvSpPr txBox="1"/>
            <p:nvPr/>
          </p:nvSpPr>
          <p:spPr>
            <a:xfrm>
              <a:off x="9270111" y="3511751"/>
              <a:ext cx="2000505"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0.70 (0.47, 1.06)</a:t>
              </a:r>
            </a:p>
          </p:txBody>
        </p:sp>
        <p:sp>
          <p:nvSpPr>
            <p:cNvPr id="18" name="TextBox 17">
              <a:extLst>
                <a:ext uri="{FF2B5EF4-FFF2-40B4-BE49-F238E27FC236}">
                  <a16:creationId xmlns:a16="http://schemas.microsoft.com/office/drawing/2014/main" id="{B5436DC8-6E4B-F634-DFCF-0391969EDD0C}"/>
                </a:ext>
              </a:extLst>
            </p:cNvPr>
            <p:cNvSpPr txBox="1"/>
            <p:nvPr/>
          </p:nvSpPr>
          <p:spPr>
            <a:xfrm>
              <a:off x="9270111" y="4209680"/>
              <a:ext cx="2000505"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0.69 (0.41, 1.15)</a:t>
              </a:r>
            </a:p>
          </p:txBody>
        </p:sp>
        <p:sp>
          <p:nvSpPr>
            <p:cNvPr id="19" name="TextBox 18">
              <a:extLst>
                <a:ext uri="{FF2B5EF4-FFF2-40B4-BE49-F238E27FC236}">
                  <a16:creationId xmlns:a16="http://schemas.microsoft.com/office/drawing/2014/main" id="{4EABA479-2710-8F5D-FC39-8FCDED4E6347}"/>
                </a:ext>
              </a:extLst>
            </p:cNvPr>
            <p:cNvSpPr txBox="1"/>
            <p:nvPr/>
          </p:nvSpPr>
          <p:spPr>
            <a:xfrm>
              <a:off x="9270111" y="3863104"/>
              <a:ext cx="2000505"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0.73 (0.36, 1.47) </a:t>
              </a:r>
            </a:p>
          </p:txBody>
        </p:sp>
        <p:sp>
          <p:nvSpPr>
            <p:cNvPr id="20" name="TextBox 19">
              <a:extLst>
                <a:ext uri="{FF2B5EF4-FFF2-40B4-BE49-F238E27FC236}">
                  <a16:creationId xmlns:a16="http://schemas.microsoft.com/office/drawing/2014/main" id="{7CFEEB72-D9E7-012B-B452-97F11A510CE6}"/>
                </a:ext>
              </a:extLst>
            </p:cNvPr>
            <p:cNvSpPr txBox="1"/>
            <p:nvPr/>
          </p:nvSpPr>
          <p:spPr>
            <a:xfrm>
              <a:off x="9270111" y="4667577"/>
              <a:ext cx="2000505"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0.60 (0.33, 1.08) </a:t>
              </a:r>
            </a:p>
          </p:txBody>
        </p:sp>
        <p:sp>
          <p:nvSpPr>
            <p:cNvPr id="23" name="TextBox 22">
              <a:extLst>
                <a:ext uri="{FF2B5EF4-FFF2-40B4-BE49-F238E27FC236}">
                  <a16:creationId xmlns:a16="http://schemas.microsoft.com/office/drawing/2014/main" id="{75DA6585-0A88-0D3C-91E8-55FD6E3AC589}"/>
                </a:ext>
              </a:extLst>
            </p:cNvPr>
            <p:cNvSpPr txBox="1"/>
            <p:nvPr/>
          </p:nvSpPr>
          <p:spPr>
            <a:xfrm>
              <a:off x="4647706" y="2327172"/>
              <a:ext cx="2468903" cy="48277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Factor (weighted)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Andexanet alfa (vs 4F-PCC)</a:t>
              </a:r>
            </a:p>
          </p:txBody>
        </p:sp>
        <p:sp>
          <p:nvSpPr>
            <p:cNvPr id="24" name="TextBox 23">
              <a:extLst>
                <a:ext uri="{FF2B5EF4-FFF2-40B4-BE49-F238E27FC236}">
                  <a16:creationId xmlns:a16="http://schemas.microsoft.com/office/drawing/2014/main" id="{FCFC2C40-1189-B7FD-C78E-25B503FB9426}"/>
                </a:ext>
              </a:extLst>
            </p:cNvPr>
            <p:cNvSpPr txBox="1"/>
            <p:nvPr/>
          </p:nvSpPr>
          <p:spPr>
            <a:xfrm>
              <a:off x="5028729" y="3857365"/>
              <a:ext cx="2087880" cy="283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ICH spontaneous</a:t>
              </a:r>
            </a:p>
          </p:txBody>
        </p:sp>
        <p:sp>
          <p:nvSpPr>
            <p:cNvPr id="25" name="TextBox 24">
              <a:extLst>
                <a:ext uri="{FF2B5EF4-FFF2-40B4-BE49-F238E27FC236}">
                  <a16:creationId xmlns:a16="http://schemas.microsoft.com/office/drawing/2014/main" id="{E6D47A70-D933-37BB-1CCF-2307C75F5394}"/>
                </a:ext>
              </a:extLst>
            </p:cNvPr>
            <p:cNvSpPr txBox="1"/>
            <p:nvPr/>
          </p:nvSpPr>
          <p:spPr>
            <a:xfrm>
              <a:off x="5028729" y="4206800"/>
              <a:ext cx="2087880" cy="2839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ICH trauma</a:t>
              </a:r>
            </a:p>
          </p:txBody>
        </p:sp>
        <p:sp>
          <p:nvSpPr>
            <p:cNvPr id="29" name="TextBox 28">
              <a:extLst>
                <a:ext uri="{FF2B5EF4-FFF2-40B4-BE49-F238E27FC236}">
                  <a16:creationId xmlns:a16="http://schemas.microsoft.com/office/drawing/2014/main" id="{96112D37-D7CB-A312-2484-739503D11709}"/>
                </a:ext>
              </a:extLst>
            </p:cNvPr>
            <p:cNvSpPr txBox="1"/>
            <p:nvPr/>
          </p:nvSpPr>
          <p:spPr>
            <a:xfrm>
              <a:off x="10712302" y="2455282"/>
              <a:ext cx="1313581"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value</a:t>
              </a:r>
            </a:p>
          </p:txBody>
        </p:sp>
        <p:sp>
          <p:nvSpPr>
            <p:cNvPr id="30" name="TextBox 29">
              <a:extLst>
                <a:ext uri="{FF2B5EF4-FFF2-40B4-BE49-F238E27FC236}">
                  <a16:creationId xmlns:a16="http://schemas.microsoft.com/office/drawing/2014/main" id="{FC04ADE7-37FA-5871-A3CC-11F909637E75}"/>
                </a:ext>
              </a:extLst>
            </p:cNvPr>
            <p:cNvSpPr txBox="1"/>
            <p:nvPr/>
          </p:nvSpPr>
          <p:spPr>
            <a:xfrm>
              <a:off x="10689660" y="2824630"/>
              <a:ext cx="1313581"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0.02</a:t>
              </a:r>
            </a:p>
          </p:txBody>
        </p:sp>
        <p:sp>
          <p:nvSpPr>
            <p:cNvPr id="31" name="TextBox 30">
              <a:extLst>
                <a:ext uri="{FF2B5EF4-FFF2-40B4-BE49-F238E27FC236}">
                  <a16:creationId xmlns:a16="http://schemas.microsoft.com/office/drawing/2014/main" id="{29F7C9D4-3D35-5F06-E438-C3A0B8042E9D}"/>
                </a:ext>
              </a:extLst>
            </p:cNvPr>
            <p:cNvSpPr txBox="1"/>
            <p:nvPr/>
          </p:nvSpPr>
          <p:spPr>
            <a:xfrm>
              <a:off x="10689660" y="3511751"/>
              <a:ext cx="1313581"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0.10</a:t>
              </a:r>
            </a:p>
          </p:txBody>
        </p:sp>
        <p:sp>
          <p:nvSpPr>
            <p:cNvPr id="32" name="TextBox 31">
              <a:extLst>
                <a:ext uri="{FF2B5EF4-FFF2-40B4-BE49-F238E27FC236}">
                  <a16:creationId xmlns:a16="http://schemas.microsoft.com/office/drawing/2014/main" id="{F86E4777-9A9D-4566-7A4A-EA1603208770}"/>
                </a:ext>
              </a:extLst>
            </p:cNvPr>
            <p:cNvSpPr txBox="1"/>
            <p:nvPr/>
          </p:nvSpPr>
          <p:spPr>
            <a:xfrm>
              <a:off x="10689660" y="3863104"/>
              <a:ext cx="1313581"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0.37</a:t>
              </a:r>
            </a:p>
          </p:txBody>
        </p:sp>
        <p:sp>
          <p:nvSpPr>
            <p:cNvPr id="33" name="TextBox 32">
              <a:extLst>
                <a:ext uri="{FF2B5EF4-FFF2-40B4-BE49-F238E27FC236}">
                  <a16:creationId xmlns:a16="http://schemas.microsoft.com/office/drawing/2014/main" id="{40F80B61-25DA-74E3-9793-2CF9E1E62661}"/>
                </a:ext>
              </a:extLst>
            </p:cNvPr>
            <p:cNvSpPr txBox="1"/>
            <p:nvPr/>
          </p:nvSpPr>
          <p:spPr>
            <a:xfrm>
              <a:off x="10689660" y="4209680"/>
              <a:ext cx="1313581"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0.15</a:t>
              </a:r>
            </a:p>
          </p:txBody>
        </p:sp>
        <p:sp>
          <p:nvSpPr>
            <p:cNvPr id="34" name="TextBox 33">
              <a:extLst>
                <a:ext uri="{FF2B5EF4-FFF2-40B4-BE49-F238E27FC236}">
                  <a16:creationId xmlns:a16="http://schemas.microsoft.com/office/drawing/2014/main" id="{A1F8544B-CC3A-9850-D2D5-CC0FBCB7EEB8}"/>
                </a:ext>
              </a:extLst>
            </p:cNvPr>
            <p:cNvSpPr txBox="1"/>
            <p:nvPr/>
          </p:nvSpPr>
          <p:spPr>
            <a:xfrm>
              <a:off x="10689660" y="4667577"/>
              <a:ext cx="1313581" cy="283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0.09</a:t>
              </a:r>
            </a:p>
          </p:txBody>
        </p:sp>
        <p:pic>
          <p:nvPicPr>
            <p:cNvPr id="3" name="Picture 2" descr="Chart, box and whisker chart&#10;&#10;Description automatically generated">
              <a:extLst>
                <a:ext uri="{FF2B5EF4-FFF2-40B4-BE49-F238E27FC236}">
                  <a16:creationId xmlns:a16="http://schemas.microsoft.com/office/drawing/2014/main" id="{9F23E5AA-CA50-CF4B-C285-4D680FED8182}"/>
                </a:ext>
              </a:extLst>
            </p:cNvPr>
            <p:cNvPicPr>
              <a:picLocks noChangeAspect="1"/>
            </p:cNvPicPr>
            <p:nvPr/>
          </p:nvPicPr>
          <p:blipFill>
            <a:blip r:embed="rId2"/>
            <a:stretch>
              <a:fillRect/>
            </a:stretch>
          </p:blipFill>
          <p:spPr>
            <a:xfrm>
              <a:off x="7094213" y="2792374"/>
              <a:ext cx="2559465" cy="2545453"/>
            </a:xfrm>
            <a:prstGeom prst="rect">
              <a:avLst/>
            </a:prstGeom>
          </p:spPr>
        </p:pic>
      </p:grpSp>
    </p:spTree>
    <p:extLst>
      <p:ext uri="{BB962C8B-B14F-4D97-AF65-F5344CB8AC3E}">
        <p14:creationId xmlns:p14="http://schemas.microsoft.com/office/powerpoint/2010/main" val="302558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F76F22-84C5-8E34-2B09-D36D5934F901}"/>
              </a:ext>
            </a:extLst>
          </p:cNvPr>
          <p:cNvSpPr>
            <a:spLocks noGrp="1"/>
          </p:cNvSpPr>
          <p:nvPr>
            <p:ph type="body" idx="1"/>
          </p:nvPr>
        </p:nvSpPr>
        <p:spPr/>
        <p:txBody>
          <a:bodyPr/>
          <a:lstStyle/>
          <a:p>
            <a:r>
              <a:rPr lang="en-US" sz="2800" dirty="0"/>
              <a:t>Reversal</a:t>
            </a:r>
          </a:p>
        </p:txBody>
      </p:sp>
      <p:sp>
        <p:nvSpPr>
          <p:cNvPr id="3" name="Content Placeholder 2">
            <a:extLst>
              <a:ext uri="{FF2B5EF4-FFF2-40B4-BE49-F238E27FC236}">
                <a16:creationId xmlns:a16="http://schemas.microsoft.com/office/drawing/2014/main" id="{47A4FB46-2C10-43A8-8969-61B271D952C5}"/>
              </a:ext>
            </a:extLst>
          </p:cNvPr>
          <p:cNvSpPr>
            <a:spLocks noGrp="1"/>
          </p:cNvSpPr>
          <p:nvPr>
            <p:ph sz="half" idx="2"/>
          </p:nvPr>
        </p:nvSpPr>
        <p:spPr/>
        <p:txBody>
          <a:bodyPr/>
          <a:lstStyle/>
          <a:p>
            <a:r>
              <a:rPr lang="en-US" sz="2800" dirty="0"/>
              <a:t>Andexanet alfa</a:t>
            </a:r>
          </a:p>
          <a:p>
            <a:pPr lvl="1"/>
            <a:r>
              <a:rPr lang="en-US" sz="2400" dirty="0"/>
              <a:t>Inactive factor Xa protein</a:t>
            </a:r>
          </a:p>
          <a:p>
            <a:pPr lvl="1"/>
            <a:r>
              <a:rPr lang="en-US" sz="2400" dirty="0"/>
              <a:t>Binds to factor </a:t>
            </a:r>
            <a:r>
              <a:rPr lang="en-US" sz="2400" dirty="0" err="1"/>
              <a:t>Xa</a:t>
            </a:r>
            <a:r>
              <a:rPr lang="en-US" sz="2400" dirty="0"/>
              <a:t> inhibitors, thereby allowing the patients’ natural factor Xa to promote thrombin generation to assist with stopping bleeding</a:t>
            </a:r>
          </a:p>
        </p:txBody>
      </p:sp>
      <p:sp>
        <p:nvSpPr>
          <p:cNvPr id="7" name="Text Placeholder 6">
            <a:extLst>
              <a:ext uri="{FF2B5EF4-FFF2-40B4-BE49-F238E27FC236}">
                <a16:creationId xmlns:a16="http://schemas.microsoft.com/office/drawing/2014/main" id="{031EB4E8-4701-0748-9EF5-3A78A7D1EAB9}"/>
              </a:ext>
            </a:extLst>
          </p:cNvPr>
          <p:cNvSpPr>
            <a:spLocks noGrp="1"/>
          </p:cNvSpPr>
          <p:nvPr>
            <p:ph type="body" sz="quarter" idx="3"/>
          </p:nvPr>
        </p:nvSpPr>
        <p:spPr/>
        <p:txBody>
          <a:bodyPr>
            <a:normAutofit/>
          </a:bodyPr>
          <a:lstStyle/>
          <a:p>
            <a:r>
              <a:rPr lang="en-US" sz="2800" dirty="0"/>
              <a:t>Replacement</a:t>
            </a:r>
          </a:p>
        </p:txBody>
      </p:sp>
      <p:sp>
        <p:nvSpPr>
          <p:cNvPr id="8" name="Content Placeholder 7">
            <a:extLst>
              <a:ext uri="{FF2B5EF4-FFF2-40B4-BE49-F238E27FC236}">
                <a16:creationId xmlns:a16="http://schemas.microsoft.com/office/drawing/2014/main" id="{46EED487-9A1D-BFD1-3F54-2D108FDF3DA9}"/>
              </a:ext>
            </a:extLst>
          </p:cNvPr>
          <p:cNvSpPr>
            <a:spLocks noGrp="1"/>
          </p:cNvSpPr>
          <p:nvPr>
            <p:ph sz="quarter" idx="4"/>
          </p:nvPr>
        </p:nvSpPr>
        <p:spPr/>
        <p:txBody>
          <a:bodyPr>
            <a:normAutofit/>
          </a:bodyPr>
          <a:lstStyle/>
          <a:p>
            <a:r>
              <a:rPr lang="en-US" sz="2800" dirty="0"/>
              <a:t>4F-PCC</a:t>
            </a:r>
          </a:p>
          <a:p>
            <a:pPr lvl="1"/>
            <a:r>
              <a:rPr lang="en-US" sz="2400" dirty="0"/>
              <a:t>Provides inactive clotting factors II,VII, IX, and X</a:t>
            </a:r>
          </a:p>
          <a:p>
            <a:pPr lvl="1"/>
            <a:r>
              <a:rPr lang="en-US" sz="2400" dirty="0"/>
              <a:t>Additional clotting factors can be provided to overwhelm factor </a:t>
            </a:r>
            <a:r>
              <a:rPr lang="en-US" sz="2400" dirty="0" err="1"/>
              <a:t>Xa</a:t>
            </a:r>
            <a:r>
              <a:rPr lang="en-US" sz="2400" dirty="0"/>
              <a:t> concentrations in addition to assisting with stopping bleeding</a:t>
            </a:r>
          </a:p>
          <a:p>
            <a:endParaRPr lang="en-US" sz="2800" dirty="0"/>
          </a:p>
        </p:txBody>
      </p:sp>
      <p:sp>
        <p:nvSpPr>
          <p:cNvPr id="2" name="Title 1">
            <a:extLst>
              <a:ext uri="{FF2B5EF4-FFF2-40B4-BE49-F238E27FC236}">
                <a16:creationId xmlns:a16="http://schemas.microsoft.com/office/drawing/2014/main" id="{A276238B-77CA-42BA-BF9F-7A7A2CCE820D}"/>
              </a:ext>
            </a:extLst>
          </p:cNvPr>
          <p:cNvSpPr>
            <a:spLocks noGrp="1"/>
          </p:cNvSpPr>
          <p:nvPr>
            <p:ph type="title"/>
          </p:nvPr>
        </p:nvSpPr>
        <p:spPr/>
        <p:txBody>
          <a:bodyPr/>
          <a:lstStyle/>
          <a:p>
            <a:r>
              <a:rPr lang="en-US" dirty="0"/>
              <a:t>Reversal Versus Replacement of Factor </a:t>
            </a:r>
            <a:r>
              <a:rPr lang="en-US" dirty="0" err="1"/>
              <a:t>Xa</a:t>
            </a:r>
            <a:br>
              <a:rPr lang="en-US" dirty="0"/>
            </a:br>
            <a:r>
              <a:rPr lang="en-US" dirty="0"/>
              <a:t>Inhibitor-Induced Bleeding - Pharmacology</a:t>
            </a:r>
          </a:p>
        </p:txBody>
      </p:sp>
      <p:sp>
        <p:nvSpPr>
          <p:cNvPr id="4" name="TextBox 3">
            <a:extLst>
              <a:ext uri="{FF2B5EF4-FFF2-40B4-BE49-F238E27FC236}">
                <a16:creationId xmlns:a16="http://schemas.microsoft.com/office/drawing/2014/main" id="{3F78F936-F351-0F8F-D5CF-F4A6B87D2BE6}"/>
              </a:ext>
            </a:extLst>
          </p:cNvPr>
          <p:cNvSpPr txBox="1"/>
          <p:nvPr/>
        </p:nvSpPr>
        <p:spPr>
          <a:xfrm>
            <a:off x="215086" y="6442829"/>
            <a:ext cx="61170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4F-PCC, four factor prothrombin complex concentrate. </a:t>
            </a:r>
          </a:p>
        </p:txBody>
      </p:sp>
    </p:spTree>
    <p:extLst>
      <p:ext uri="{BB962C8B-B14F-4D97-AF65-F5344CB8AC3E}">
        <p14:creationId xmlns:p14="http://schemas.microsoft.com/office/powerpoint/2010/main" val="229569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96F6B6-69E7-0FB1-2D39-337E9C1A4306}"/>
              </a:ext>
            </a:extLst>
          </p:cNvPr>
          <p:cNvSpPr>
            <a:spLocks noGrp="1"/>
          </p:cNvSpPr>
          <p:nvPr>
            <p:ph type="body" idx="1"/>
          </p:nvPr>
        </p:nvSpPr>
        <p:spPr>
          <a:xfrm>
            <a:off x="609601" y="2120321"/>
            <a:ext cx="5157787" cy="459593"/>
          </a:xfrm>
        </p:spPr>
        <p:txBody>
          <a:bodyPr>
            <a:normAutofit/>
          </a:bodyPr>
          <a:lstStyle/>
          <a:p>
            <a:r>
              <a:rPr lang="en-US" sz="2000" dirty="0">
                <a:latin typeface="Arial" panose="020B0604020202020204" pitchFamily="34" charset="0"/>
                <a:cs typeface="Arial" panose="020B0604020202020204" pitchFamily="34" charset="0"/>
              </a:rPr>
              <a:t>p &lt; 0.0001 vs. placebo in both cases</a:t>
            </a:r>
          </a:p>
        </p:txBody>
      </p:sp>
      <p:pic>
        <p:nvPicPr>
          <p:cNvPr id="13" name="Content Placeholder 7"/>
          <p:cNvPicPr>
            <a:picLocks noGrp="1" noChangeAspect="1"/>
          </p:cNvPicPr>
          <p:nvPr>
            <p:ph sz="half" idx="2"/>
          </p:nvPr>
        </p:nvPicPr>
        <p:blipFill>
          <a:blip r:embed="rId3"/>
          <a:stretch>
            <a:fillRect/>
          </a:stretch>
        </p:blipFill>
        <p:spPr>
          <a:xfrm>
            <a:off x="1457665" y="2786581"/>
            <a:ext cx="4199071" cy="3581561"/>
          </a:xfrm>
        </p:spPr>
      </p:pic>
      <p:pic>
        <p:nvPicPr>
          <p:cNvPr id="12" name="Content Placeholder 7"/>
          <p:cNvPicPr>
            <a:picLocks noGrp="1" noChangeAspect="1"/>
          </p:cNvPicPr>
          <p:nvPr>
            <p:ph sz="quarter" idx="4"/>
          </p:nvPr>
        </p:nvPicPr>
        <p:blipFill rotWithShape="1">
          <a:blip r:embed="rId4"/>
          <a:srcRect t="818" r="810" b="1048"/>
          <a:stretch/>
        </p:blipFill>
        <p:spPr>
          <a:xfrm>
            <a:off x="5854473" y="2786581"/>
            <a:ext cx="4199071" cy="3567959"/>
          </a:xfrm>
        </p:spPr>
      </p:pic>
      <p:sp>
        <p:nvSpPr>
          <p:cNvPr id="2" name="Title 1"/>
          <p:cNvSpPr>
            <a:spLocks noGrp="1"/>
          </p:cNvSpPr>
          <p:nvPr>
            <p:ph type="title"/>
          </p:nvPr>
        </p:nvSpPr>
        <p:spPr>
          <a:xfrm>
            <a:off x="609600" y="199505"/>
            <a:ext cx="10744200" cy="932609"/>
          </a:xfrm>
        </p:spPr>
        <p:txBody>
          <a:bodyPr anchor="ctr">
            <a:noAutofit/>
          </a:bodyPr>
          <a:lstStyle/>
          <a:p>
            <a:r>
              <a:rPr lang="en-US" b="1" dirty="0">
                <a:latin typeface="Arial" panose="020B0604020202020204" pitchFamily="34" charset="0"/>
                <a:cs typeface="Arial" panose="020B0604020202020204" pitchFamily="34" charset="0"/>
              </a:rPr>
              <a:t>ANNEXA (Bolus + Infusion) </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 Placeholder 5"/>
          <p:cNvSpPr txBox="1">
            <a:spLocks/>
          </p:cNvSpPr>
          <p:nvPr/>
        </p:nvSpPr>
        <p:spPr>
          <a:xfrm>
            <a:off x="235339" y="6484941"/>
            <a:ext cx="5334000" cy="34710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4A85D9"/>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Siegal DM,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N Engl J Med.</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2015;373:2413.</a:t>
            </a:r>
          </a:p>
        </p:txBody>
      </p:sp>
      <p:sp>
        <p:nvSpPr>
          <p:cNvPr id="10" name="Rectangle 9"/>
          <p:cNvSpPr/>
          <p:nvPr/>
        </p:nvSpPr>
        <p:spPr>
          <a:xfrm>
            <a:off x="609599" y="1008348"/>
            <a:ext cx="10156371" cy="1071062"/>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Primary Endpoint: Anti-</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fXa</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0000"/>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Met primary endpoint: mean percent change in anti-</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fXa</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from baseline to post-infusion nadir was 92% (apixaban) and 97% (rivaroxaban)</a:t>
            </a:r>
          </a:p>
        </p:txBody>
      </p:sp>
    </p:spTree>
    <p:extLst>
      <p:ext uri="{BB962C8B-B14F-4D97-AF65-F5344CB8AC3E}">
        <p14:creationId xmlns:p14="http://schemas.microsoft.com/office/powerpoint/2010/main" val="135118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833-B3DC-4A3F-80E1-A0E3735318D8}"/>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ANNEXA (Bolus + Infusion) </a:t>
            </a:r>
            <a:endParaRPr lang="en-US" dirty="0">
              <a:solidFill>
                <a:srgbClr val="FF0000"/>
              </a:solidFill>
            </a:endParaRPr>
          </a:p>
        </p:txBody>
      </p:sp>
      <p:sp>
        <p:nvSpPr>
          <p:cNvPr id="6" name="Content Placeholder 5">
            <a:extLst>
              <a:ext uri="{FF2B5EF4-FFF2-40B4-BE49-F238E27FC236}">
                <a16:creationId xmlns:a16="http://schemas.microsoft.com/office/drawing/2014/main" id="{157C39ED-5246-A4E8-BA08-F3B4CDBEA446}"/>
              </a:ext>
            </a:extLst>
          </p:cNvPr>
          <p:cNvSpPr>
            <a:spLocks noGrp="1"/>
          </p:cNvSpPr>
          <p:nvPr>
            <p:ph sz="half" idx="1"/>
          </p:nvPr>
        </p:nvSpPr>
        <p:spPr>
          <a:xfrm>
            <a:off x="609600" y="1204587"/>
            <a:ext cx="5181600" cy="472198"/>
          </a:xfrm>
        </p:spPr>
        <p:txBody>
          <a:bodyPr/>
          <a:lstStyle/>
          <a:p>
            <a:pPr marL="0" indent="0">
              <a:buNone/>
            </a:pPr>
            <a:r>
              <a:rPr lang="en-US" sz="2400" b="1" dirty="0">
                <a:solidFill>
                  <a:srgbClr val="FF0000"/>
                </a:solidFill>
                <a:latin typeface="Arial" panose="020B0604020202020204" pitchFamily="34" charset="0"/>
                <a:cs typeface="Arial" panose="020B0604020202020204" pitchFamily="34" charset="0"/>
              </a:rPr>
              <a:t>Thrombin Generation</a:t>
            </a:r>
            <a:endParaRPr lang="en-US" dirty="0"/>
          </a:p>
        </p:txBody>
      </p:sp>
      <p:pic>
        <p:nvPicPr>
          <p:cNvPr id="5" name="Picture 4">
            <a:extLst>
              <a:ext uri="{FF2B5EF4-FFF2-40B4-BE49-F238E27FC236}">
                <a16:creationId xmlns:a16="http://schemas.microsoft.com/office/drawing/2014/main" id="{DB85719C-5232-4786-8217-A4459364D7E2}"/>
              </a:ext>
            </a:extLst>
          </p:cNvPr>
          <p:cNvPicPr>
            <a:picLocks noChangeAspect="1"/>
          </p:cNvPicPr>
          <p:nvPr/>
        </p:nvPicPr>
        <p:blipFill>
          <a:blip r:embed="rId2"/>
          <a:stretch>
            <a:fillRect/>
          </a:stretch>
        </p:blipFill>
        <p:spPr>
          <a:xfrm>
            <a:off x="609599" y="2094302"/>
            <a:ext cx="11154299" cy="3925381"/>
          </a:xfrm>
          <a:prstGeom prst="rect">
            <a:avLst/>
          </a:prstGeom>
        </p:spPr>
      </p:pic>
      <p:sp>
        <p:nvSpPr>
          <p:cNvPr id="8" name="Text Placeholder 5">
            <a:extLst>
              <a:ext uri="{FF2B5EF4-FFF2-40B4-BE49-F238E27FC236}">
                <a16:creationId xmlns:a16="http://schemas.microsoft.com/office/drawing/2014/main" id="{B628EAC3-98B0-4BAA-8FC9-62FEF4AA8B92}"/>
              </a:ext>
            </a:extLst>
          </p:cNvPr>
          <p:cNvSpPr txBox="1">
            <a:spLocks/>
          </p:cNvSpPr>
          <p:nvPr/>
        </p:nvSpPr>
        <p:spPr>
          <a:xfrm>
            <a:off x="205087" y="6311386"/>
            <a:ext cx="6380769" cy="54661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4A85D9"/>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SD, standard deviation.</a:t>
            </a:r>
          </a:p>
          <a:p>
            <a:pPr marL="0" marR="0" lvl="0" indent="0" algn="l" defTabSz="914400" rtl="0" eaLnBrk="1" fontAlgn="auto" latinLnBrk="0" hangingPunct="1">
              <a:lnSpc>
                <a:spcPct val="100000"/>
              </a:lnSpc>
              <a:spcBef>
                <a:spcPct val="20000"/>
              </a:spcBef>
              <a:spcAft>
                <a:spcPts val="0"/>
              </a:spcAft>
              <a:buClr>
                <a:srgbClr val="4A85D9"/>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Siegal DM,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N Engl J Med.</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2015;373:2413.</a:t>
            </a:r>
          </a:p>
        </p:txBody>
      </p:sp>
    </p:spTree>
    <p:extLst>
      <p:ext uri="{BB962C8B-B14F-4D97-AF65-F5344CB8AC3E}">
        <p14:creationId xmlns:p14="http://schemas.microsoft.com/office/powerpoint/2010/main" val="370440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ANNEXA 4 Trial</a:t>
            </a:r>
          </a:p>
        </p:txBody>
      </p:sp>
      <p:grpSp>
        <p:nvGrpSpPr>
          <p:cNvPr id="19" name="Group 18">
            <a:extLst>
              <a:ext uri="{FF2B5EF4-FFF2-40B4-BE49-F238E27FC236}">
                <a16:creationId xmlns:a16="http://schemas.microsoft.com/office/drawing/2014/main" id="{09E80A36-7F85-5702-B26C-FD320924F74C}"/>
              </a:ext>
            </a:extLst>
          </p:cNvPr>
          <p:cNvGrpSpPr/>
          <p:nvPr/>
        </p:nvGrpSpPr>
        <p:grpSpPr>
          <a:xfrm>
            <a:off x="604962" y="1233855"/>
            <a:ext cx="10982076" cy="4975873"/>
            <a:chOff x="604962" y="1552324"/>
            <a:chExt cx="10982076" cy="4657403"/>
          </a:xfrm>
        </p:grpSpPr>
        <p:sp>
          <p:nvSpPr>
            <p:cNvPr id="3" name="Rectangle 2"/>
            <p:cNvSpPr/>
            <p:nvPr/>
          </p:nvSpPr>
          <p:spPr bwMode="auto">
            <a:xfrm>
              <a:off x="2131887" y="1552324"/>
              <a:ext cx="8130478" cy="525725"/>
            </a:xfrm>
            <a:prstGeom prst="rect">
              <a:avLst/>
            </a:prstGeom>
            <a:solidFill>
              <a:schemeClr val="tx1">
                <a:lumMod val="65000"/>
                <a:lumOff val="35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62" tIns="34281" rIns="68562" bIns="34281" numCol="1" rtlCol="0" anchor="ctr" anchorCtr="0" compatLnSpc="1">
              <a:prstTxWarp prst="textNoShape">
                <a:avLst/>
              </a:prstTxWarp>
              <a:spAutoFit/>
            </a:bodyPr>
            <a:lstStyle/>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Adult patients with acute overt major bleeding ≤18 hours of last anti-</a:t>
              </a:r>
              <a:r>
                <a:rPr kumimoji="0" lang="en-US" sz="1600" b="1" i="0" u="none" strike="noStrike" kern="1200" cap="none" spc="0" normalizeH="0" baseline="0" noProof="0" dirty="0" err="1">
                  <a:ln>
                    <a:noFill/>
                  </a:ln>
                  <a:solidFill>
                    <a:srgbClr val="FFFFFF"/>
                  </a:solidFill>
                  <a:effectLst/>
                  <a:uLnTx/>
                  <a:uFillTx/>
                  <a:latin typeface="Arial"/>
                  <a:ea typeface="+mn-ea"/>
                  <a:cs typeface="Arial"/>
                </a:rPr>
                <a:t>FXa</a:t>
              </a:r>
              <a:r>
                <a:rPr kumimoji="0" lang="en-US" sz="1600" b="1" i="0" u="none" strike="noStrike" kern="1200" cap="none" spc="0" normalizeH="0" baseline="0" noProof="0" dirty="0">
                  <a:ln>
                    <a:noFill/>
                  </a:ln>
                  <a:solidFill>
                    <a:srgbClr val="FFFFFF"/>
                  </a:solidFill>
                  <a:effectLst/>
                  <a:uLnTx/>
                  <a:uFillTx/>
                  <a:latin typeface="Arial"/>
                  <a:ea typeface="+mn-ea"/>
                  <a:cs typeface="Arial"/>
                </a:rPr>
                <a:t> dose (apixaban, rivaroxaban, edoxaban, or enoxaparin)</a:t>
              </a:r>
            </a:p>
          </p:txBody>
        </p:sp>
        <p:sp>
          <p:nvSpPr>
            <p:cNvPr id="4" name="Rectangle 3"/>
            <p:cNvSpPr/>
            <p:nvPr/>
          </p:nvSpPr>
          <p:spPr bwMode="auto">
            <a:xfrm>
              <a:off x="3323423" y="2296982"/>
              <a:ext cx="5747406" cy="377698"/>
            </a:xfrm>
            <a:prstGeom prst="rect">
              <a:avLst/>
            </a:prstGeom>
            <a:solidFill>
              <a:schemeClr val="accent1">
                <a:lumMod val="7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68562" tIns="34281" rIns="68562" bIns="34281" numCol="1" rtlCol="0" anchor="ctr" anchorCtr="0" compatLnSpc="1">
              <a:prstTxWarp prst="textNoShape">
                <a:avLst/>
              </a:prstTxWarp>
            </a:bodyPr>
            <a:lstStyle/>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n-ea"/>
                  <a:cs typeface="+mn-cs"/>
                </a:rPr>
                <a:t>Andexanet IV bolus followed by 2-hour infusion </a:t>
              </a:r>
              <a:endParaRPr kumimoji="0" lang="en-US" sz="20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Rectangle 4"/>
            <p:cNvSpPr/>
            <p:nvPr/>
          </p:nvSpPr>
          <p:spPr bwMode="auto">
            <a:xfrm>
              <a:off x="1828800" y="3056300"/>
              <a:ext cx="3949391" cy="1101881"/>
            </a:xfrm>
            <a:prstGeom prst="rect">
              <a:avLst/>
            </a:prstGeom>
            <a:solidFill>
              <a:schemeClr val="accent4">
                <a:lumMod val="40000"/>
                <a:lumOff val="60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8562" tIns="34281" rIns="68562" bIns="34281" numCol="1" rtlCol="0" anchor="t" anchorCtr="0" compatLnSpc="1">
              <a:prstTxWarp prst="textNoShape">
                <a:avLst/>
              </a:prstTxWarp>
              <a:spAutoFit/>
            </a:bodyPr>
            <a:lstStyle/>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Apixaban or ≥8 hrs from last rivaroxaban dose</a:t>
              </a:r>
            </a:p>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Bolus 400 mg over 15 min</a:t>
              </a:r>
            </a:p>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Infusion 480 mg at 4 mg/min</a:t>
              </a:r>
            </a:p>
          </p:txBody>
        </p:sp>
        <p:sp>
          <p:nvSpPr>
            <p:cNvPr id="6" name="Rectangle 5"/>
            <p:cNvSpPr/>
            <p:nvPr/>
          </p:nvSpPr>
          <p:spPr bwMode="auto">
            <a:xfrm>
              <a:off x="6358044" y="3056300"/>
              <a:ext cx="4167705" cy="1101881"/>
            </a:xfrm>
            <a:prstGeom prst="rect">
              <a:avLst/>
            </a:prstGeom>
            <a:solidFill>
              <a:schemeClr val="accent4">
                <a:lumMod val="40000"/>
                <a:lumOff val="60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8562" tIns="34281" rIns="68562" bIns="34281" numCol="1" rtlCol="0" anchor="t" anchorCtr="0" compatLnSpc="1">
              <a:prstTxWarp prst="textNoShape">
                <a:avLst/>
              </a:prstTxWarp>
              <a:spAutoFit/>
            </a:bodyPr>
            <a:lstStyle/>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Edoxaban, enoxaparin, or &lt;8 hrs from last rivaroxaban dose</a:t>
              </a:r>
            </a:p>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Bolus 800 mg over 30 min</a:t>
              </a:r>
            </a:p>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Infusion 960 mg at 8 mg/min</a:t>
              </a:r>
            </a:p>
          </p:txBody>
        </p:sp>
        <p:sp>
          <p:nvSpPr>
            <p:cNvPr id="7" name="Rectangle 6"/>
            <p:cNvSpPr/>
            <p:nvPr/>
          </p:nvSpPr>
          <p:spPr bwMode="auto">
            <a:xfrm>
              <a:off x="604962" y="4676874"/>
              <a:ext cx="10982076" cy="1532853"/>
            </a:xfrm>
            <a:prstGeom prst="rect">
              <a:avLst/>
            </a:prstGeom>
            <a:solidFill>
              <a:schemeClr val="accent2"/>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82880" tIns="91440" rIns="68562" bIns="34281" numCol="2" spcCol="457200" rtlCol="0" anchor="t" anchorCtr="0" compatLnSpc="1">
              <a:prstTxWarp prst="textNoShape">
                <a:avLst/>
              </a:prstTxWarp>
              <a:noAutofit/>
            </a:bodyPr>
            <a:lstStyle/>
            <a:p>
              <a:pPr marL="0" marR="0" lvl="0" indent="0" algn="l" defTabSz="6855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Primary efficacy endpoints:</a:t>
              </a:r>
            </a:p>
            <a:p>
              <a:pPr marL="257098" marR="0" lvl="0" indent="-257098" algn="l" defTabSz="6855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change in anti-</a:t>
              </a:r>
              <a:r>
                <a:rPr kumimoji="0" lang="en-US" sz="1400" b="0" i="0" u="none" strike="noStrike" kern="1200" cap="none" spc="0" normalizeH="0" baseline="0" noProof="0" dirty="0" err="1">
                  <a:ln>
                    <a:noFill/>
                  </a:ln>
                  <a:solidFill>
                    <a:srgbClr val="FFFFFF"/>
                  </a:solidFill>
                  <a:effectLst/>
                  <a:uLnTx/>
                  <a:uFillTx/>
                  <a:latin typeface="Arial" charset="0"/>
                  <a:ea typeface="+mn-ea"/>
                  <a:cs typeface="+mn-cs"/>
                </a:rPr>
                <a:t>FXa</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activity between baseline (pre-</a:t>
              </a:r>
              <a:r>
                <a:rPr kumimoji="0" lang="en-US" sz="1400" b="0" i="0" u="none" strike="noStrike" kern="1200" cap="none" spc="0" normalizeH="0" baseline="0" noProof="0" dirty="0" err="1">
                  <a:ln>
                    <a:noFill/>
                  </a:ln>
                  <a:solidFill>
                    <a:srgbClr val="FFFFFF"/>
                  </a:solidFill>
                  <a:effectLst/>
                  <a:uLnTx/>
                  <a:uFillTx/>
                  <a:latin typeface="Arial" charset="0"/>
                  <a:ea typeface="+mn-ea"/>
                  <a:cs typeface="+mn-cs"/>
                </a:rPr>
                <a:t>andexanet</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and nadir of evaluation period (5 min after end of bolus, just prior to infusion)</a:t>
              </a:r>
            </a:p>
            <a:p>
              <a:pPr marL="257098" marR="0" lvl="0" indent="-257098" algn="l" defTabSz="6855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Achievement of excellent or good hemostatic efficacy at 12 hours from the end of </a:t>
              </a:r>
              <a:r>
                <a:rPr kumimoji="0" lang="en-US" sz="1400" b="0" i="0" u="none" strike="noStrike" kern="1200" cap="none" spc="0" normalizeH="0" baseline="0" noProof="0" dirty="0" err="1">
                  <a:ln>
                    <a:noFill/>
                  </a:ln>
                  <a:solidFill>
                    <a:srgbClr val="FFFFFF"/>
                  </a:solidFill>
                  <a:effectLst/>
                  <a:uLnTx/>
                  <a:uFillTx/>
                  <a:latin typeface="Arial" charset="0"/>
                  <a:ea typeface="+mn-ea"/>
                  <a:cs typeface="+mn-cs"/>
                </a:rPr>
                <a:t>andexanet</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infusion</a:t>
              </a:r>
            </a:p>
            <a:p>
              <a:pPr marL="0" marR="0" lvl="0" indent="0" algn="l" defTabSz="6855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Safety objectives:</a:t>
              </a:r>
            </a:p>
            <a:p>
              <a:pPr marL="257098" marR="0" lvl="0" indent="-257098" algn="l" defTabSz="6855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Thrombotic events, antibody production</a:t>
              </a:r>
            </a:p>
            <a:p>
              <a:pPr marL="257098" marR="0" lvl="0" indent="-257098" algn="l" defTabSz="6855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30-day all-cause mortality </a:t>
              </a:r>
            </a:p>
          </p:txBody>
        </p:sp>
        <p:cxnSp>
          <p:nvCxnSpPr>
            <p:cNvPr id="9" name="Straight Arrow Connector 8"/>
            <p:cNvCxnSpPr>
              <a:stCxn id="3" idx="2"/>
              <a:endCxn id="4" idx="0"/>
            </p:cNvCxnSpPr>
            <p:nvPr/>
          </p:nvCxnSpPr>
          <p:spPr bwMode="auto">
            <a:xfrm>
              <a:off x="6197126" y="2078049"/>
              <a:ext cx="0" cy="218933"/>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Elbow Connector 11"/>
            <p:cNvCxnSpPr>
              <a:cxnSpLocks/>
              <a:stCxn id="4" idx="2"/>
              <a:endCxn id="5" idx="0"/>
            </p:cNvCxnSpPr>
            <p:nvPr/>
          </p:nvCxnSpPr>
          <p:spPr bwMode="auto">
            <a:xfrm rot="5400000">
              <a:off x="4809501" y="1668675"/>
              <a:ext cx="381620" cy="2393630"/>
            </a:xfrm>
            <a:prstGeom prst="bentConnector3">
              <a:avLst>
                <a:gd name="adj1" fmla="val 50000"/>
              </a:avLst>
            </a:prstGeom>
            <a:solidFill>
              <a:schemeClr val="accent1"/>
            </a:solidFill>
            <a:ln w="28575" cap="flat" cmpd="sng" algn="ctr">
              <a:solidFill>
                <a:schemeClr val="tx2">
                  <a:lumMod val="60000"/>
                  <a:lumOff val="40000"/>
                </a:scheme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Elbow Connector 13"/>
            <p:cNvCxnSpPr>
              <a:cxnSpLocks/>
              <a:stCxn id="4" idx="2"/>
              <a:endCxn id="6" idx="0"/>
            </p:cNvCxnSpPr>
            <p:nvPr/>
          </p:nvCxnSpPr>
          <p:spPr bwMode="auto">
            <a:xfrm rot="16200000" flipH="1">
              <a:off x="7128701" y="1743104"/>
              <a:ext cx="381620" cy="2244771"/>
            </a:xfrm>
            <a:prstGeom prst="bentConnector3">
              <a:avLst>
                <a:gd name="adj1" fmla="val 50000"/>
              </a:avLst>
            </a:prstGeom>
            <a:solidFill>
              <a:schemeClr val="accent1"/>
            </a:solidFill>
            <a:ln w="28575" cap="flat" cmpd="sng" algn="ctr">
              <a:solidFill>
                <a:schemeClr val="tx2">
                  <a:lumMod val="60000"/>
                  <a:lumOff val="40000"/>
                </a:scheme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Elbow Connector 15"/>
            <p:cNvCxnSpPr>
              <a:cxnSpLocks/>
              <a:stCxn id="5" idx="2"/>
              <a:endCxn id="7" idx="0"/>
            </p:cNvCxnSpPr>
            <p:nvPr/>
          </p:nvCxnSpPr>
          <p:spPr bwMode="auto">
            <a:xfrm rot="16200000" flipH="1">
              <a:off x="4690402" y="3271275"/>
              <a:ext cx="518693" cy="2292504"/>
            </a:xfrm>
            <a:prstGeom prst="bentConnector3">
              <a:avLst>
                <a:gd name="adj1" fmla="val 50000"/>
              </a:avLst>
            </a:prstGeom>
            <a:solidFill>
              <a:schemeClr val="accent1"/>
            </a:solidFill>
            <a:ln w="28575" cap="flat" cmpd="sng" algn="ctr">
              <a:solidFill>
                <a:schemeClr val="tx2">
                  <a:lumMod val="60000"/>
                  <a:lumOff val="40000"/>
                </a:scheme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1714841" y="2357659"/>
              <a:ext cx="1250976" cy="338554"/>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n=479</a:t>
              </a:r>
            </a:p>
          </p:txBody>
        </p:sp>
        <p:cxnSp>
          <p:nvCxnSpPr>
            <p:cNvPr id="26" name="Elbow Connector 25"/>
            <p:cNvCxnSpPr>
              <a:cxnSpLocks/>
              <a:stCxn id="6" idx="2"/>
              <a:endCxn id="7" idx="0"/>
            </p:cNvCxnSpPr>
            <p:nvPr/>
          </p:nvCxnSpPr>
          <p:spPr>
            <a:xfrm rot="5400000">
              <a:off x="7009603" y="3244579"/>
              <a:ext cx="518693" cy="2345897"/>
            </a:xfrm>
            <a:prstGeom prst="bentConnector3">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DA32EB2B-2A9A-CD75-13B5-59FEA9689998}"/>
              </a:ext>
            </a:extLst>
          </p:cNvPr>
          <p:cNvSpPr txBox="1"/>
          <p:nvPr/>
        </p:nvSpPr>
        <p:spPr>
          <a:xfrm>
            <a:off x="61517" y="6548648"/>
            <a:ext cx="56916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lt"/>
                <a:cs typeface="Arial" panose="020B0604020202020204"/>
              </a:rPr>
              <a:t>Connolly SJ,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a:ea typeface="+mn-lt"/>
                <a:cs typeface="Arial" panose="020B0604020202020204"/>
              </a:rPr>
              <a:t>N Engl J Med</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lt"/>
                <a:cs typeface="Arial" panose="020B0604020202020204"/>
              </a:rPr>
              <a:t>. 2019;380(14):1326-35. </a:t>
            </a:r>
            <a:endPar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462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9372-AD32-2CBD-6B9B-33EB296717E2}"/>
              </a:ext>
            </a:extLst>
          </p:cNvPr>
          <p:cNvSpPr>
            <a:spLocks noGrp="1"/>
          </p:cNvSpPr>
          <p:nvPr>
            <p:ph type="title"/>
          </p:nvPr>
        </p:nvSpPr>
        <p:spPr/>
        <p:txBody>
          <a:bodyPr>
            <a:normAutofit/>
          </a:bodyPr>
          <a:lstStyle/>
          <a:p>
            <a:r>
              <a:rPr lang="en-US" dirty="0"/>
              <a:t>ANNEXA 4</a:t>
            </a:r>
            <a:r>
              <a:rPr lang="en-US" b="1" dirty="0">
                <a:latin typeface="Arial" panose="020B0604020202020204" pitchFamily="34" charset="0"/>
                <a:cs typeface="Arial" panose="020B0604020202020204" pitchFamily="34" charset="0"/>
              </a:rPr>
              <a:t>: Hemostatic Efficacy</a:t>
            </a:r>
          </a:p>
        </p:txBody>
      </p:sp>
      <p:pic>
        <p:nvPicPr>
          <p:cNvPr id="4" name="Picture 3">
            <a:extLst>
              <a:ext uri="{FF2B5EF4-FFF2-40B4-BE49-F238E27FC236}">
                <a16:creationId xmlns:a16="http://schemas.microsoft.com/office/drawing/2014/main" id="{C5D92854-5959-1BF2-00AD-6CD2B182332D}"/>
              </a:ext>
            </a:extLst>
          </p:cNvPr>
          <p:cNvPicPr>
            <a:picLocks noChangeAspect="1"/>
          </p:cNvPicPr>
          <p:nvPr/>
        </p:nvPicPr>
        <p:blipFill>
          <a:blip r:embed="rId2"/>
          <a:stretch>
            <a:fillRect/>
          </a:stretch>
        </p:blipFill>
        <p:spPr>
          <a:xfrm>
            <a:off x="1514482" y="1189918"/>
            <a:ext cx="9163036" cy="5401582"/>
          </a:xfrm>
          <a:prstGeom prst="rect">
            <a:avLst/>
          </a:prstGeom>
        </p:spPr>
      </p:pic>
      <p:sp>
        <p:nvSpPr>
          <p:cNvPr id="6" name="Rectangle 5">
            <a:extLst>
              <a:ext uri="{FF2B5EF4-FFF2-40B4-BE49-F238E27FC236}">
                <a16:creationId xmlns:a16="http://schemas.microsoft.com/office/drawing/2014/main" id="{8FB4E9AF-6B84-340F-8733-E432B97052A4}"/>
              </a:ext>
            </a:extLst>
          </p:cNvPr>
          <p:cNvSpPr/>
          <p:nvPr/>
        </p:nvSpPr>
        <p:spPr>
          <a:xfrm>
            <a:off x="1716019" y="1689056"/>
            <a:ext cx="8521821" cy="25730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53B00E51-58AD-FE9A-110C-BCCE0C7595BC}"/>
              </a:ext>
            </a:extLst>
          </p:cNvPr>
          <p:cNvSpPr/>
          <p:nvPr/>
        </p:nvSpPr>
        <p:spPr>
          <a:xfrm>
            <a:off x="1716019" y="2147028"/>
            <a:ext cx="8521821" cy="40830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7D93401-A7B8-2A71-1803-B2623CB7E38B}"/>
              </a:ext>
            </a:extLst>
          </p:cNvPr>
          <p:cNvSpPr/>
          <p:nvPr/>
        </p:nvSpPr>
        <p:spPr>
          <a:xfrm>
            <a:off x="1716019" y="3868971"/>
            <a:ext cx="8521821" cy="40830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E23E70D8-509F-55E7-870B-A1E47C37D80A}"/>
              </a:ext>
            </a:extLst>
          </p:cNvPr>
          <p:cNvSpPr/>
          <p:nvPr/>
        </p:nvSpPr>
        <p:spPr>
          <a:xfrm>
            <a:off x="1716019" y="5581813"/>
            <a:ext cx="8521821" cy="46166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65384D5-1FE8-CE2B-29A9-9301820751F9}"/>
              </a:ext>
            </a:extLst>
          </p:cNvPr>
          <p:cNvSpPr txBox="1"/>
          <p:nvPr/>
        </p:nvSpPr>
        <p:spPr>
          <a:xfrm>
            <a:off x="0" y="6396335"/>
            <a:ext cx="27835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CI, confidence interval.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Milling TJ,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Circulation.</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 2023;147.</a:t>
            </a:r>
            <a:endParaRPr kumimoji="0" lang="en-US" sz="1200" b="0" i="0" u="none" strike="sng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63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80247C43-AAF3-4AAA-AA32-FB7054480721}"/>
              </a:ext>
            </a:extLst>
          </p:cNvPr>
          <p:cNvSpPr txBox="1">
            <a:spLocks/>
          </p:cNvSpPr>
          <p:nvPr/>
        </p:nvSpPr>
        <p:spPr>
          <a:xfrm>
            <a:off x="166939" y="207991"/>
            <a:ext cx="11858122" cy="1325218"/>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999" b="1" i="0" u="none" strike="noStrike" kern="1200" cap="none" spc="0" normalizeH="0" baseline="0" noProof="0" dirty="0">
              <a:ln>
                <a:noFill/>
              </a:ln>
              <a:solidFill>
                <a:srgbClr val="000000"/>
              </a:solidFill>
              <a:effectLst/>
              <a:uLnTx/>
              <a:uFillTx/>
              <a:latin typeface="Arial" panose="020B0604020202020204"/>
              <a:cs typeface="Calibri" charset="0"/>
            </a:endParaRPr>
          </a:p>
        </p:txBody>
      </p:sp>
      <p:graphicFrame>
        <p:nvGraphicFramePr>
          <p:cNvPr id="10" name="Table 9">
            <a:extLst>
              <a:ext uri="{FF2B5EF4-FFF2-40B4-BE49-F238E27FC236}">
                <a16:creationId xmlns:a16="http://schemas.microsoft.com/office/drawing/2014/main" id="{582AA6A2-C34B-4BA6-9FD3-5192395070B8}"/>
              </a:ext>
            </a:extLst>
          </p:cNvPr>
          <p:cNvGraphicFramePr>
            <a:graphicFrameLocks noGrp="1"/>
          </p:cNvGraphicFramePr>
          <p:nvPr/>
        </p:nvGraphicFramePr>
        <p:xfrm>
          <a:off x="832413" y="1957892"/>
          <a:ext cx="3512519" cy="1828680"/>
        </p:xfrm>
        <a:graphic>
          <a:graphicData uri="http://schemas.openxmlformats.org/drawingml/2006/table">
            <a:tbl>
              <a:tblPr firstRow="1" bandRow="1">
                <a:tableStyleId>{69CF1AB2-1976-4502-BF36-3FF5EA218861}</a:tableStyleId>
              </a:tblPr>
              <a:tblGrid>
                <a:gridCol w="2324761">
                  <a:extLst>
                    <a:ext uri="{9D8B030D-6E8A-4147-A177-3AD203B41FA5}">
                      <a16:colId xmlns:a16="http://schemas.microsoft.com/office/drawing/2014/main" val="845347764"/>
                    </a:ext>
                  </a:extLst>
                </a:gridCol>
                <a:gridCol w="1187758">
                  <a:extLst>
                    <a:ext uri="{9D8B030D-6E8A-4147-A177-3AD203B41FA5}">
                      <a16:colId xmlns:a16="http://schemas.microsoft.com/office/drawing/2014/main" val="1477476018"/>
                    </a:ext>
                  </a:extLst>
                </a:gridCol>
              </a:tblGrid>
              <a:tr h="365665">
                <a:tc gridSpan="2">
                  <a:txBody>
                    <a:bodyPr/>
                    <a:lstStyle/>
                    <a:p>
                      <a:pPr algn="ctr"/>
                      <a:r>
                        <a:rPr lang="en-US" sz="1800" b="1" kern="1200" dirty="0">
                          <a:solidFill>
                            <a:schemeClr val="tx1"/>
                          </a:solidFill>
                        </a:rPr>
                        <a:t>Primary Intracranial Site</a:t>
                      </a:r>
                      <a:endParaRPr lang="en-US" sz="1800" b="1"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hMerge="1">
                  <a:txBody>
                    <a:bodyPr/>
                    <a:lstStyle/>
                    <a:p>
                      <a:endParaRPr lang="en-US" dirty="0"/>
                    </a:p>
                  </a:txBody>
                  <a:tcPr/>
                </a:tc>
                <a:extLst>
                  <a:ext uri="{0D108BD9-81ED-4DB2-BD59-A6C34878D82A}">
                    <a16:rowId xmlns:a16="http://schemas.microsoft.com/office/drawing/2014/main" val="4033172641"/>
                  </a:ext>
                </a:extLst>
              </a:tr>
              <a:tr h="365665">
                <a:tc>
                  <a:txBody>
                    <a:bodyPr/>
                    <a:lstStyle/>
                    <a:p>
                      <a:r>
                        <a:rPr lang="en-US" sz="1800" b="0" kern="1200" dirty="0">
                          <a:solidFill>
                            <a:schemeClr val="tx1"/>
                          </a:solidFill>
                        </a:rPr>
                        <a:t>Intracerebral</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39.7%</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09429040"/>
                  </a:ext>
                </a:extLst>
              </a:tr>
              <a:tr h="365665">
                <a:tc>
                  <a:txBody>
                    <a:bodyPr/>
                    <a:lstStyle/>
                    <a:p>
                      <a:r>
                        <a:rPr lang="en-US" sz="1800" b="0" kern="1200" dirty="0">
                          <a:solidFill>
                            <a:schemeClr val="tx1"/>
                          </a:solidFill>
                        </a:rPr>
                        <a:t>Subarachnoid</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15.7%</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882412736"/>
                  </a:ext>
                </a:extLst>
              </a:tr>
              <a:tr h="365665">
                <a:tc>
                  <a:txBody>
                    <a:bodyPr/>
                    <a:lstStyle/>
                    <a:p>
                      <a:r>
                        <a:rPr lang="en-US" sz="1800" b="0" kern="1200" dirty="0">
                          <a:solidFill>
                            <a:schemeClr val="tx1"/>
                          </a:solidFill>
                        </a:rPr>
                        <a:t>Subdural</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44.6%</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534463959"/>
                  </a:ext>
                </a:extLst>
              </a:tr>
              <a:tr h="365665">
                <a:tc>
                  <a:txBody>
                    <a:bodyPr/>
                    <a:lstStyle/>
                    <a:p>
                      <a:r>
                        <a:rPr lang="en-US" sz="1800" b="0" kern="1200" dirty="0">
                          <a:solidFill>
                            <a:schemeClr val="tx1"/>
                          </a:solidFill>
                        </a:rPr>
                        <a:t>Multiple</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23.8%</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783803152"/>
                  </a:ext>
                </a:extLst>
              </a:tr>
            </a:tbl>
          </a:graphicData>
        </a:graphic>
      </p:graphicFrame>
      <p:graphicFrame>
        <p:nvGraphicFramePr>
          <p:cNvPr id="11" name="Table 10">
            <a:extLst>
              <a:ext uri="{FF2B5EF4-FFF2-40B4-BE49-F238E27FC236}">
                <a16:creationId xmlns:a16="http://schemas.microsoft.com/office/drawing/2014/main" id="{23DC0BD6-56D5-40EA-8A92-1C640B4A0E9E}"/>
              </a:ext>
            </a:extLst>
          </p:cNvPr>
          <p:cNvGraphicFramePr>
            <a:graphicFrameLocks noGrp="1"/>
          </p:cNvGraphicFramePr>
          <p:nvPr/>
        </p:nvGraphicFramePr>
        <p:xfrm>
          <a:off x="832412" y="3795204"/>
          <a:ext cx="3512519" cy="1268682"/>
        </p:xfrm>
        <a:graphic>
          <a:graphicData uri="http://schemas.openxmlformats.org/drawingml/2006/table">
            <a:tbl>
              <a:tblPr firstRow="1" bandRow="1">
                <a:tableStyleId>{69CF1AB2-1976-4502-BF36-3FF5EA218861}</a:tableStyleId>
              </a:tblPr>
              <a:tblGrid>
                <a:gridCol w="2324762">
                  <a:extLst>
                    <a:ext uri="{9D8B030D-6E8A-4147-A177-3AD203B41FA5}">
                      <a16:colId xmlns:a16="http://schemas.microsoft.com/office/drawing/2014/main" val="845347764"/>
                    </a:ext>
                  </a:extLst>
                </a:gridCol>
                <a:gridCol w="1187757">
                  <a:extLst>
                    <a:ext uri="{9D8B030D-6E8A-4147-A177-3AD203B41FA5}">
                      <a16:colId xmlns:a16="http://schemas.microsoft.com/office/drawing/2014/main" val="1477476018"/>
                    </a:ext>
                  </a:extLst>
                </a:gridCol>
              </a:tblGrid>
              <a:tr h="422894">
                <a:tc gridSpan="2">
                  <a:txBody>
                    <a:bodyPr/>
                    <a:lstStyle/>
                    <a:p>
                      <a:pPr algn="ctr"/>
                      <a:r>
                        <a:rPr lang="en-US" sz="1800" b="1" u="none" kern="1200" dirty="0">
                          <a:solidFill>
                            <a:schemeClr val="tx1"/>
                          </a:solidFill>
                        </a:rPr>
                        <a:t>Anticoagulant</a:t>
                      </a:r>
                      <a:endParaRPr lang="en-US" sz="1800" b="1" i="0" u="none"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hMerge="1">
                  <a:txBody>
                    <a:bodyPr/>
                    <a:lstStyle/>
                    <a:p>
                      <a:endParaRPr lang="en-US" dirty="0"/>
                    </a:p>
                  </a:txBody>
                  <a:tcPr/>
                </a:tc>
                <a:extLst>
                  <a:ext uri="{0D108BD9-81ED-4DB2-BD59-A6C34878D82A}">
                    <a16:rowId xmlns:a16="http://schemas.microsoft.com/office/drawing/2014/main" val="4033172641"/>
                  </a:ext>
                </a:extLst>
              </a:tr>
              <a:tr h="422894">
                <a:tc>
                  <a:txBody>
                    <a:bodyPr/>
                    <a:lstStyle/>
                    <a:p>
                      <a:r>
                        <a:rPr lang="en-US" sz="1800" b="0" kern="1200" dirty="0">
                          <a:solidFill>
                            <a:schemeClr val="tx1"/>
                          </a:solidFill>
                        </a:rPr>
                        <a:t>Apixaban</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54%</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09429040"/>
                  </a:ext>
                </a:extLst>
              </a:tr>
              <a:tr h="422894">
                <a:tc>
                  <a:txBody>
                    <a:bodyPr/>
                    <a:lstStyle/>
                    <a:p>
                      <a:r>
                        <a:rPr lang="en-US" sz="1800" b="0" kern="1200" dirty="0">
                          <a:solidFill>
                            <a:schemeClr val="tx1"/>
                          </a:solidFill>
                        </a:rPr>
                        <a:t>Rivaroxaban</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46%</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882412736"/>
                  </a:ext>
                </a:extLst>
              </a:tr>
            </a:tbl>
          </a:graphicData>
        </a:graphic>
      </p:graphicFrame>
      <p:graphicFrame>
        <p:nvGraphicFramePr>
          <p:cNvPr id="14" name="Table 13">
            <a:extLst>
              <a:ext uri="{FF2B5EF4-FFF2-40B4-BE49-F238E27FC236}">
                <a16:creationId xmlns:a16="http://schemas.microsoft.com/office/drawing/2014/main" id="{716C6F66-01B0-4D67-90BB-56BA4286CCA9}"/>
              </a:ext>
            </a:extLst>
          </p:cNvPr>
          <p:cNvGraphicFramePr>
            <a:graphicFrameLocks noGrp="1"/>
          </p:cNvGraphicFramePr>
          <p:nvPr/>
        </p:nvGraphicFramePr>
        <p:xfrm>
          <a:off x="830869" y="5063886"/>
          <a:ext cx="3512519" cy="1097208"/>
        </p:xfrm>
        <a:graphic>
          <a:graphicData uri="http://schemas.openxmlformats.org/drawingml/2006/table">
            <a:tbl>
              <a:tblPr firstRow="1" bandRow="1">
                <a:tableStyleId>{69CF1AB2-1976-4502-BF36-3FF5EA218861}</a:tableStyleId>
              </a:tblPr>
              <a:tblGrid>
                <a:gridCol w="2324762">
                  <a:extLst>
                    <a:ext uri="{9D8B030D-6E8A-4147-A177-3AD203B41FA5}">
                      <a16:colId xmlns:a16="http://schemas.microsoft.com/office/drawing/2014/main" val="845347764"/>
                    </a:ext>
                  </a:extLst>
                </a:gridCol>
                <a:gridCol w="1187757">
                  <a:extLst>
                    <a:ext uri="{9D8B030D-6E8A-4147-A177-3AD203B41FA5}">
                      <a16:colId xmlns:a16="http://schemas.microsoft.com/office/drawing/2014/main" val="1477476018"/>
                    </a:ext>
                  </a:extLst>
                </a:gridCol>
              </a:tblGrid>
              <a:tr h="365665">
                <a:tc gridSpan="2">
                  <a:txBody>
                    <a:bodyPr/>
                    <a:lstStyle/>
                    <a:p>
                      <a:pPr algn="ctr"/>
                      <a:r>
                        <a:rPr lang="en-US" sz="1800" b="1" u="none" kern="1200" dirty="0">
                          <a:solidFill>
                            <a:schemeClr val="tx1"/>
                          </a:solidFill>
                        </a:rPr>
                        <a:t>PCC Administered</a:t>
                      </a:r>
                      <a:endParaRPr lang="en-US" sz="1800" b="1" i="0" u="none"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hMerge="1">
                  <a:txBody>
                    <a:bodyPr/>
                    <a:lstStyle/>
                    <a:p>
                      <a:endParaRPr lang="en-US" dirty="0"/>
                    </a:p>
                  </a:txBody>
                  <a:tcPr/>
                </a:tc>
                <a:extLst>
                  <a:ext uri="{0D108BD9-81ED-4DB2-BD59-A6C34878D82A}">
                    <a16:rowId xmlns:a16="http://schemas.microsoft.com/office/drawing/2014/main" val="4033172641"/>
                  </a:ext>
                </a:extLst>
              </a:tr>
              <a:tr h="365665">
                <a:tc>
                  <a:txBody>
                    <a:bodyPr/>
                    <a:lstStyle/>
                    <a:p>
                      <a:r>
                        <a:rPr lang="en-US" sz="1800" b="0" kern="1200" dirty="0" err="1">
                          <a:solidFill>
                            <a:schemeClr val="tx1"/>
                          </a:solidFill>
                        </a:rPr>
                        <a:t>aPCC</a:t>
                      </a:r>
                      <a:r>
                        <a:rPr lang="en-US" sz="1800" b="0" kern="1200" dirty="0">
                          <a:solidFill>
                            <a:schemeClr val="tx1"/>
                          </a:solidFill>
                        </a:rPr>
                        <a:t> (FEIBA)</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27.3%</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09429040"/>
                  </a:ext>
                </a:extLst>
              </a:tr>
              <a:tr h="365665">
                <a:tc>
                  <a:txBody>
                    <a:bodyPr/>
                    <a:lstStyle/>
                    <a:p>
                      <a:r>
                        <a:rPr lang="en-US" sz="1800" b="0" kern="1200" dirty="0">
                          <a:solidFill>
                            <a:schemeClr val="tx1"/>
                          </a:solidFill>
                        </a:rPr>
                        <a:t>4F-PCC (Kcentra)</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72.7%</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882412736"/>
                  </a:ext>
                </a:extLst>
              </a:tr>
            </a:tbl>
          </a:graphicData>
        </a:graphic>
      </p:graphicFrame>
      <p:graphicFrame>
        <p:nvGraphicFramePr>
          <p:cNvPr id="16" name="Table 15">
            <a:extLst>
              <a:ext uri="{FF2B5EF4-FFF2-40B4-BE49-F238E27FC236}">
                <a16:creationId xmlns:a16="http://schemas.microsoft.com/office/drawing/2014/main" id="{85FE45AC-2C22-41C6-967F-930759E59AA3}"/>
              </a:ext>
            </a:extLst>
          </p:cNvPr>
          <p:cNvGraphicFramePr>
            <a:graphicFrameLocks noGrp="1"/>
          </p:cNvGraphicFramePr>
          <p:nvPr/>
        </p:nvGraphicFramePr>
        <p:xfrm>
          <a:off x="7508226" y="1970800"/>
          <a:ext cx="4158741" cy="2888848"/>
        </p:xfrm>
        <a:graphic>
          <a:graphicData uri="http://schemas.openxmlformats.org/drawingml/2006/table">
            <a:tbl>
              <a:tblPr firstRow="1" bandRow="1">
                <a:tableStyleId>{69CF1AB2-1976-4502-BF36-3FF5EA218861}</a:tableStyleId>
              </a:tblPr>
              <a:tblGrid>
                <a:gridCol w="2642671">
                  <a:extLst>
                    <a:ext uri="{9D8B030D-6E8A-4147-A177-3AD203B41FA5}">
                      <a16:colId xmlns:a16="http://schemas.microsoft.com/office/drawing/2014/main" val="845347764"/>
                    </a:ext>
                  </a:extLst>
                </a:gridCol>
                <a:gridCol w="1516070">
                  <a:extLst>
                    <a:ext uri="{9D8B030D-6E8A-4147-A177-3AD203B41FA5}">
                      <a16:colId xmlns:a16="http://schemas.microsoft.com/office/drawing/2014/main" val="1477476018"/>
                    </a:ext>
                  </a:extLst>
                </a:gridCol>
              </a:tblGrid>
              <a:tr h="365665">
                <a:tc gridSpan="2">
                  <a:txBody>
                    <a:bodyPr/>
                    <a:lstStyle/>
                    <a:p>
                      <a:pPr algn="ctr"/>
                      <a:r>
                        <a:rPr lang="en-US" sz="1800" b="1" kern="1200" dirty="0">
                          <a:solidFill>
                            <a:schemeClr val="tx1"/>
                          </a:solidFill>
                        </a:rPr>
                        <a:t>Hemostatic Efficacy at 24 hours (n=433)</a:t>
                      </a:r>
                      <a:endParaRPr lang="en-US" sz="1800" b="1"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hMerge="1">
                  <a:txBody>
                    <a:bodyPr/>
                    <a:lstStyle/>
                    <a:p>
                      <a:endParaRPr lang="en-US" dirty="0"/>
                    </a:p>
                  </a:txBody>
                  <a:tcPr/>
                </a:tc>
                <a:extLst>
                  <a:ext uri="{0D108BD9-81ED-4DB2-BD59-A6C34878D82A}">
                    <a16:rowId xmlns:a16="http://schemas.microsoft.com/office/drawing/2014/main" val="4033172641"/>
                  </a:ext>
                </a:extLst>
              </a:tr>
              <a:tr h="371917">
                <a:tc>
                  <a:txBody>
                    <a:bodyPr/>
                    <a:lstStyle/>
                    <a:p>
                      <a:r>
                        <a:rPr lang="en-US" sz="1800" b="0" kern="1200" dirty="0">
                          <a:solidFill>
                            <a:schemeClr val="tx1"/>
                          </a:solidFill>
                        </a:rPr>
                        <a:t>Overall</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81.8%</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09429040"/>
                  </a:ext>
                </a:extLst>
              </a:tr>
              <a:tr h="365665">
                <a:tc>
                  <a:txBody>
                    <a:bodyPr/>
                    <a:lstStyle/>
                    <a:p>
                      <a:pPr algn="l"/>
                      <a:r>
                        <a:rPr lang="en-US" sz="1800" b="0" kern="1200" dirty="0">
                          <a:solidFill>
                            <a:schemeClr val="tx1"/>
                          </a:solidFill>
                        </a:rPr>
                        <a:t>Intracerebral</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73.3%</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882412736"/>
                  </a:ext>
                </a:extLst>
              </a:tr>
              <a:tr h="365665">
                <a:tc>
                  <a:txBody>
                    <a:bodyPr/>
                    <a:lstStyle/>
                    <a:p>
                      <a:pPr algn="l"/>
                      <a:r>
                        <a:rPr lang="en-US" sz="1800" b="0" kern="1200" dirty="0">
                          <a:solidFill>
                            <a:schemeClr val="tx1"/>
                          </a:solidFill>
                        </a:rPr>
                        <a:t>Subarachnoid</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85.3%</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534463959"/>
                  </a:ext>
                </a:extLst>
              </a:tr>
              <a:tr h="381801">
                <a:tc>
                  <a:txBody>
                    <a:bodyPr/>
                    <a:lstStyle/>
                    <a:p>
                      <a:pPr algn="l"/>
                      <a:r>
                        <a:rPr lang="en-US" sz="1800" b="0" kern="1200" dirty="0">
                          <a:solidFill>
                            <a:schemeClr val="tx1"/>
                          </a:solidFill>
                        </a:rPr>
                        <a:t>Subdural</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88.1%</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783803152"/>
                  </a:ext>
                </a:extLst>
              </a:tr>
              <a:tr h="381801">
                <a:tc>
                  <a:txBody>
                    <a:bodyPr/>
                    <a:lstStyle/>
                    <a:p>
                      <a:pPr algn="l"/>
                      <a:r>
                        <a:rPr lang="en-US" sz="1800" b="0" kern="1200" dirty="0">
                          <a:solidFill>
                            <a:schemeClr val="tx1"/>
                          </a:solidFill>
                        </a:rPr>
                        <a:t>aPCC</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88.1%</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4048614355"/>
                  </a:ext>
                </a:extLst>
              </a:tr>
              <a:tr h="381801">
                <a:tc>
                  <a:txBody>
                    <a:bodyPr/>
                    <a:lstStyle/>
                    <a:p>
                      <a:pPr algn="l"/>
                      <a:r>
                        <a:rPr lang="en-US" sz="1800" b="0" kern="1200" dirty="0">
                          <a:solidFill>
                            <a:schemeClr val="tx1"/>
                          </a:solidFill>
                        </a:rPr>
                        <a:t>4F-PCC</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79.4%</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523175689"/>
                  </a:ext>
                </a:extLst>
              </a:tr>
            </a:tbl>
          </a:graphicData>
        </a:graphic>
      </p:graphicFrame>
      <p:graphicFrame>
        <p:nvGraphicFramePr>
          <p:cNvPr id="17" name="Table 16">
            <a:extLst>
              <a:ext uri="{FF2B5EF4-FFF2-40B4-BE49-F238E27FC236}">
                <a16:creationId xmlns:a16="http://schemas.microsoft.com/office/drawing/2014/main" id="{98A7912C-F2C2-480F-B064-F09620F82A09}"/>
              </a:ext>
            </a:extLst>
          </p:cNvPr>
          <p:cNvGraphicFramePr>
            <a:graphicFrameLocks noGrp="1"/>
          </p:cNvGraphicFramePr>
          <p:nvPr/>
        </p:nvGraphicFramePr>
        <p:xfrm>
          <a:off x="7508225" y="4859648"/>
          <a:ext cx="4158741" cy="797462"/>
        </p:xfrm>
        <a:graphic>
          <a:graphicData uri="http://schemas.openxmlformats.org/drawingml/2006/table">
            <a:tbl>
              <a:tblPr firstRow="1" bandRow="1">
                <a:tableStyleId>{69CF1AB2-1976-4502-BF36-3FF5EA218861}</a:tableStyleId>
              </a:tblPr>
              <a:tblGrid>
                <a:gridCol w="2648018">
                  <a:extLst>
                    <a:ext uri="{9D8B030D-6E8A-4147-A177-3AD203B41FA5}">
                      <a16:colId xmlns:a16="http://schemas.microsoft.com/office/drawing/2014/main" val="845347764"/>
                    </a:ext>
                  </a:extLst>
                </a:gridCol>
                <a:gridCol w="1510723">
                  <a:extLst>
                    <a:ext uri="{9D8B030D-6E8A-4147-A177-3AD203B41FA5}">
                      <a16:colId xmlns:a16="http://schemas.microsoft.com/office/drawing/2014/main" val="1477476018"/>
                    </a:ext>
                  </a:extLst>
                </a:gridCol>
              </a:tblGrid>
              <a:tr h="398731">
                <a:tc gridSpan="2">
                  <a:txBody>
                    <a:bodyPr/>
                    <a:lstStyle/>
                    <a:p>
                      <a:pPr algn="ctr"/>
                      <a:r>
                        <a:rPr lang="en-US" sz="1800" b="1" kern="1200" dirty="0">
                          <a:solidFill>
                            <a:schemeClr val="tx1"/>
                          </a:solidFill>
                        </a:rPr>
                        <a:t>Thrombotic Events (n=663)</a:t>
                      </a:r>
                      <a:endParaRPr lang="en-US" sz="1800" b="1"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hMerge="1">
                  <a:txBody>
                    <a:bodyPr/>
                    <a:lstStyle/>
                    <a:p>
                      <a:endParaRPr lang="en-US" dirty="0"/>
                    </a:p>
                  </a:txBody>
                  <a:tcPr/>
                </a:tc>
                <a:extLst>
                  <a:ext uri="{0D108BD9-81ED-4DB2-BD59-A6C34878D82A}">
                    <a16:rowId xmlns:a16="http://schemas.microsoft.com/office/drawing/2014/main" val="4033172641"/>
                  </a:ext>
                </a:extLst>
              </a:tr>
              <a:tr h="398731">
                <a:tc>
                  <a:txBody>
                    <a:bodyPr/>
                    <a:lstStyle/>
                    <a:p>
                      <a:r>
                        <a:rPr lang="en-US" sz="1800" b="0" kern="1200" dirty="0">
                          <a:solidFill>
                            <a:schemeClr val="tx1"/>
                          </a:solidFill>
                        </a:rPr>
                        <a:t>Overall (n=25)</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tc>
                  <a:txBody>
                    <a:bodyPr/>
                    <a:lstStyle/>
                    <a:p>
                      <a:pPr algn="ctr"/>
                      <a:r>
                        <a:rPr lang="en-US" sz="1800" b="0" kern="1200" dirty="0">
                          <a:solidFill>
                            <a:schemeClr val="tx1"/>
                          </a:solidFill>
                        </a:rPr>
                        <a:t>3.8%</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tc>
                <a:extLst>
                  <a:ext uri="{0D108BD9-81ED-4DB2-BD59-A6C34878D82A}">
                    <a16:rowId xmlns:a16="http://schemas.microsoft.com/office/drawing/2014/main" val="2909429040"/>
                  </a:ext>
                </a:extLst>
              </a:tr>
            </a:tbl>
          </a:graphicData>
        </a:graphic>
      </p:graphicFrame>
      <p:sp>
        <p:nvSpPr>
          <p:cNvPr id="4" name="Text Placeholder 3">
            <a:extLst>
              <a:ext uri="{FF2B5EF4-FFF2-40B4-BE49-F238E27FC236}">
                <a16:creationId xmlns:a16="http://schemas.microsoft.com/office/drawing/2014/main" id="{45912109-613D-C49D-8F89-5E8CA6E7FC56}"/>
              </a:ext>
            </a:extLst>
          </p:cNvPr>
          <p:cNvSpPr>
            <a:spLocks noGrp="1"/>
          </p:cNvSpPr>
          <p:nvPr>
            <p:ph type="body" idx="1"/>
          </p:nvPr>
        </p:nvSpPr>
        <p:spPr>
          <a:xfrm>
            <a:off x="838200" y="1288374"/>
            <a:ext cx="5157787" cy="651538"/>
          </a:xfrm>
        </p:spPr>
        <p:txBody>
          <a:bodyPr/>
          <a:lstStyle/>
          <a:p>
            <a:r>
              <a:rPr lang="en-US" dirty="0"/>
              <a:t>Patient Characteristics</a:t>
            </a:r>
          </a:p>
        </p:txBody>
      </p:sp>
      <p:sp>
        <p:nvSpPr>
          <p:cNvPr id="9" name="Text Placeholder 8">
            <a:extLst>
              <a:ext uri="{FF2B5EF4-FFF2-40B4-BE49-F238E27FC236}">
                <a16:creationId xmlns:a16="http://schemas.microsoft.com/office/drawing/2014/main" id="{E0B86D3C-883D-F393-43F4-1B68E8D4B89B}"/>
              </a:ext>
            </a:extLst>
          </p:cNvPr>
          <p:cNvSpPr>
            <a:spLocks noGrp="1"/>
          </p:cNvSpPr>
          <p:nvPr>
            <p:ph type="body" sz="quarter" idx="3"/>
          </p:nvPr>
        </p:nvSpPr>
        <p:spPr>
          <a:xfrm>
            <a:off x="7513134" y="1288374"/>
            <a:ext cx="5183188" cy="651538"/>
          </a:xfrm>
        </p:spPr>
        <p:txBody>
          <a:bodyPr/>
          <a:lstStyle/>
          <a:p>
            <a:r>
              <a:rPr lang="en-US" dirty="0"/>
              <a:t>Primary End Points</a:t>
            </a:r>
          </a:p>
        </p:txBody>
      </p:sp>
      <p:sp>
        <p:nvSpPr>
          <p:cNvPr id="3" name="Title 2">
            <a:extLst>
              <a:ext uri="{FF2B5EF4-FFF2-40B4-BE49-F238E27FC236}">
                <a16:creationId xmlns:a16="http://schemas.microsoft.com/office/drawing/2014/main" id="{887EEF3C-AA3C-44BD-8424-A03236CDF17A}"/>
              </a:ext>
            </a:extLst>
          </p:cNvPr>
          <p:cNvSpPr>
            <a:spLocks noGrp="1"/>
          </p:cNvSpPr>
          <p:nvPr>
            <p:ph type="title"/>
          </p:nvPr>
        </p:nvSpPr>
        <p:spPr>
          <a:xfrm>
            <a:off x="609600" y="199505"/>
            <a:ext cx="10094843" cy="1185577"/>
          </a:xfrm>
        </p:spPr>
        <p:txBody>
          <a:bodyPr/>
          <a:lstStyle/>
          <a:p>
            <a:r>
              <a:rPr lang="en-US" dirty="0"/>
              <a:t>FIX ICH Study: Retrospective Analysis of PCC for </a:t>
            </a:r>
            <a:r>
              <a:rPr lang="en-US" dirty="0" err="1"/>
              <a:t>Xa</a:t>
            </a:r>
            <a:r>
              <a:rPr lang="en-US" dirty="0"/>
              <a:t> Inhibitor Reversal</a:t>
            </a:r>
          </a:p>
        </p:txBody>
      </p:sp>
      <p:sp>
        <p:nvSpPr>
          <p:cNvPr id="7" name="TextBox 6">
            <a:extLst>
              <a:ext uri="{FF2B5EF4-FFF2-40B4-BE49-F238E27FC236}">
                <a16:creationId xmlns:a16="http://schemas.microsoft.com/office/drawing/2014/main" id="{72455BBF-6812-42EB-BDF9-84E8E7CD5266}"/>
              </a:ext>
            </a:extLst>
          </p:cNvPr>
          <p:cNvSpPr txBox="1"/>
          <p:nvPr/>
        </p:nvSpPr>
        <p:spPr>
          <a:xfrm>
            <a:off x="4523280" y="1939912"/>
            <a:ext cx="2836180" cy="369331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Timing of first brain</a:t>
            </a:r>
            <a:b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scan not reported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Excluded patients</a:t>
            </a:r>
            <a:b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with intraventricular involvement or</a:t>
            </a:r>
            <a:b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epidural hematoma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Time from last dose of DOAC not collected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Only 24%</a:t>
            </a:r>
            <a:b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discharged home</a:t>
            </a:r>
          </a:p>
        </p:txBody>
      </p:sp>
      <p:sp>
        <p:nvSpPr>
          <p:cNvPr id="2" name="TextBox 1">
            <a:extLst>
              <a:ext uri="{FF2B5EF4-FFF2-40B4-BE49-F238E27FC236}">
                <a16:creationId xmlns:a16="http://schemas.microsoft.com/office/drawing/2014/main" id="{C5B8ACA6-24BF-3578-EC1D-AD33CCA5B36D}"/>
              </a:ext>
            </a:extLst>
          </p:cNvPr>
          <p:cNvSpPr txBox="1"/>
          <p:nvPr/>
        </p:nvSpPr>
        <p:spPr>
          <a:xfrm>
            <a:off x="83036" y="6309221"/>
            <a:ext cx="117166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aPCC</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activated prothrombin complex concentrate; DOAC, direct oral anticoagulant; FEIBA, factor eight inhibitor bypass activity; PCC, prothrombin complex concentrate.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lumMod val="65000"/>
                  </a:srgbClr>
                </a:solidFill>
                <a:effectLst/>
                <a:uLnTx/>
                <a:uFillTx/>
                <a:latin typeface="Arial" panose="020B0604020202020204"/>
                <a:ea typeface="+mn-ea"/>
                <a:cs typeface="+mn-cs"/>
              </a:rPr>
              <a:t>Panos</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NG,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Circulation.</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 2020;141:1681-9.</a:t>
            </a:r>
          </a:p>
        </p:txBody>
      </p:sp>
      <p:sp>
        <p:nvSpPr>
          <p:cNvPr id="6" name="Rectangle 5">
            <a:extLst>
              <a:ext uri="{FF2B5EF4-FFF2-40B4-BE49-F238E27FC236}">
                <a16:creationId xmlns:a16="http://schemas.microsoft.com/office/drawing/2014/main" id="{E02E66F9-C931-62E1-440C-7D1C4ABA7F39}"/>
              </a:ext>
            </a:extLst>
          </p:cNvPr>
          <p:cNvSpPr/>
          <p:nvPr/>
        </p:nvSpPr>
        <p:spPr>
          <a:xfrm>
            <a:off x="7508225" y="2613593"/>
            <a:ext cx="4158741" cy="369190"/>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28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2"/>
          <p:cNvSpPr txBox="1">
            <a:spLocks noGrp="1"/>
          </p:cNvSpPr>
          <p:nvPr>
            <p:ph type="title"/>
          </p:nvPr>
        </p:nvSpPr>
        <p:spPr/>
        <p:txBody>
          <a:bodyPr/>
          <a:lstStyle/>
          <a:p>
            <a:r>
              <a:rPr lang="en-US" dirty="0"/>
              <a:t>Observational Prospective Studies of 4F-PCC</a:t>
            </a:r>
            <a:br>
              <a:rPr lang="en-US" dirty="0"/>
            </a:br>
            <a:r>
              <a:rPr lang="en-US" dirty="0"/>
              <a:t>for DOAC-Associated Major Bleeding</a:t>
            </a:r>
          </a:p>
        </p:txBody>
      </p:sp>
      <p:sp>
        <p:nvSpPr>
          <p:cNvPr id="1073" name="Google Shape;1073;p82"/>
          <p:cNvSpPr txBox="1"/>
          <p:nvPr/>
        </p:nvSpPr>
        <p:spPr>
          <a:xfrm>
            <a:off x="215596" y="6239776"/>
            <a:ext cx="11838781" cy="524793"/>
          </a:xfrm>
          <a:prstGeom prst="rect">
            <a:avLst/>
          </a:prstGeom>
          <a:noFill/>
          <a:ln>
            <a:noFill/>
          </a:ln>
        </p:spPr>
        <p:txBody>
          <a:bodyPr spcFirstLastPara="1" wrap="square" lIns="91401" tIns="45688" rIns="91401" bIns="4568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Majeed A,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Blood</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2017;130:1706-12; Schulman S,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Thromb</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Haemost.</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2018;118:842-51; Bavalia R, et al.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Res</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Pract</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Thromb</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a:t>
            </a:r>
            <a:r>
              <a:rPr kumimoji="0" lang="en-US" sz="1200" b="0" i="1"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Haemost</a:t>
            </a:r>
            <a:r>
              <a:rPr kumimoji="0" lang="en-US" sz="12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Calibri"/>
                <a:cs typeface="Arial" panose="020B0604020202020204" pitchFamily="34" charset="0"/>
                <a:sym typeface="Calibri"/>
              </a:rPr>
              <a:t>. 2020;4:569-81.</a:t>
            </a:r>
            <a:endParaRPr kumimoji="0" sz="16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Google Shape;1072;p82">
            <a:extLst>
              <a:ext uri="{FF2B5EF4-FFF2-40B4-BE49-F238E27FC236}">
                <a16:creationId xmlns:a16="http://schemas.microsoft.com/office/drawing/2014/main" id="{A136AE2B-7F32-9E34-06D7-26D1BFAA13C0}"/>
              </a:ext>
            </a:extLst>
          </p:cNvPr>
          <p:cNvGraphicFramePr/>
          <p:nvPr/>
        </p:nvGraphicFramePr>
        <p:xfrm>
          <a:off x="137622" y="1538794"/>
          <a:ext cx="11916756" cy="4417137"/>
        </p:xfrm>
        <a:graphic>
          <a:graphicData uri="http://schemas.openxmlformats.org/drawingml/2006/table">
            <a:tbl>
              <a:tblPr firstRow="1" bandRow="1">
                <a:tableStyleId>{5C22544A-7EE6-4342-B048-85BDC9FD1C3A}</a:tableStyleId>
              </a:tblPr>
              <a:tblGrid>
                <a:gridCol w="2889267">
                  <a:extLst>
                    <a:ext uri="{9D8B030D-6E8A-4147-A177-3AD203B41FA5}">
                      <a16:colId xmlns:a16="http://schemas.microsoft.com/office/drawing/2014/main" val="20000"/>
                    </a:ext>
                  </a:extLst>
                </a:gridCol>
                <a:gridCol w="3009163">
                  <a:extLst>
                    <a:ext uri="{9D8B030D-6E8A-4147-A177-3AD203B41FA5}">
                      <a16:colId xmlns:a16="http://schemas.microsoft.com/office/drawing/2014/main" val="20001"/>
                    </a:ext>
                  </a:extLst>
                </a:gridCol>
                <a:gridCol w="3009163">
                  <a:extLst>
                    <a:ext uri="{9D8B030D-6E8A-4147-A177-3AD203B41FA5}">
                      <a16:colId xmlns:a16="http://schemas.microsoft.com/office/drawing/2014/main" val="20002"/>
                    </a:ext>
                  </a:extLst>
                </a:gridCol>
                <a:gridCol w="3009163">
                  <a:extLst>
                    <a:ext uri="{9D8B030D-6E8A-4147-A177-3AD203B41FA5}">
                      <a16:colId xmlns:a16="http://schemas.microsoft.com/office/drawing/2014/main" val="20003"/>
                    </a:ext>
                  </a:extLst>
                </a:gridCol>
              </a:tblGrid>
              <a:tr h="498962">
                <a:tc>
                  <a:txBody>
                    <a:bodyPr/>
                    <a:lstStyle/>
                    <a:p>
                      <a:pPr marL="0" marR="0" lvl="0" indent="0" algn="l" rtl="0">
                        <a:spcBef>
                          <a:spcPts val="0"/>
                        </a:spcBef>
                        <a:spcAft>
                          <a:spcPts val="0"/>
                        </a:spcAft>
                        <a:buNone/>
                      </a:pP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a:t>
                      </a:r>
                      <a:endParaRPr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1">
                        <a:lumMod val="75000"/>
                      </a:schemeClr>
                    </a:solidFill>
                  </a:tcPr>
                </a:tc>
                <a:tc>
                  <a:txBody>
                    <a:bodyPr/>
                    <a:lstStyle/>
                    <a:p>
                      <a:pPr marL="0" marR="0" lvl="0" indent="0" algn="ctr" rtl="0">
                        <a:spcBef>
                          <a:spcPts val="0"/>
                        </a:spcBef>
                        <a:spcAft>
                          <a:spcPts val="0"/>
                        </a:spcAft>
                        <a:buNone/>
                      </a:pP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Majeed 2017 (n=84)</a:t>
                      </a:r>
                      <a:endParaRPr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1">
                        <a:lumMod val="75000"/>
                      </a:schemeClr>
                    </a:solidFill>
                  </a:tcPr>
                </a:tc>
                <a:tc>
                  <a:txBody>
                    <a:bodyPr/>
                    <a:lstStyle/>
                    <a:p>
                      <a:pPr marL="0" marR="0" lvl="0" indent="0" algn="ctr" rtl="0">
                        <a:spcBef>
                          <a:spcPts val="0"/>
                        </a:spcBef>
                        <a:spcAft>
                          <a:spcPts val="0"/>
                        </a:spcAft>
                        <a:buNone/>
                      </a:pP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Schulman 2018 (n=66)</a:t>
                      </a:r>
                      <a:endParaRPr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1">
                        <a:lumMod val="75000"/>
                      </a:schemeClr>
                    </a:solidFill>
                  </a:tcPr>
                </a:tc>
                <a:tc>
                  <a:txBody>
                    <a:bodyPr/>
                    <a:lstStyle/>
                    <a:p>
                      <a:pPr marL="0" marR="0" lvl="0" indent="0" algn="ctr" rtl="0">
                        <a:spcBef>
                          <a:spcPts val="0"/>
                        </a:spcBef>
                        <a:spcAft>
                          <a:spcPts val="0"/>
                        </a:spcAft>
                        <a:buNone/>
                      </a:pPr>
                      <a:r>
                        <a:rPr lang="en-US" sz="20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Bavalia</a:t>
                      </a:r>
                      <a:r>
                        <a:rPr lang="en-US"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2020 (n=51)</a:t>
                      </a:r>
                      <a:endParaRPr sz="20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solidFill>
                      <a:schemeClr val="accent1">
                        <a:lumMod val="75000"/>
                      </a:schemeClr>
                    </a:solidFill>
                  </a:tcPr>
                </a:tc>
                <a:extLst>
                  <a:ext uri="{0D108BD9-81ED-4DB2-BD59-A6C34878D82A}">
                    <a16:rowId xmlns:a16="http://schemas.microsoft.com/office/drawing/2014/main" val="10000"/>
                  </a:ext>
                </a:extLst>
              </a:tr>
              <a:tr h="944614">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Reversal agent</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Median </a:t>
                      </a:r>
                      <a:r>
                        <a:rPr lang="en-US" sz="1800" b="1" dirty="0">
                          <a:latin typeface="Arial" panose="020B0604020202020204" pitchFamily="34" charset="0"/>
                          <a:cs typeface="Arial" panose="020B0604020202020204" pitchFamily="34" charset="0"/>
                          <a:sym typeface="Calibri"/>
                        </a:rPr>
                        <a:t>4F-PCC</a:t>
                      </a:r>
                      <a:r>
                        <a:rPr lang="en-US" sz="1800" b="1" dirty="0">
                          <a:latin typeface="Arial" panose="020B0604020202020204" pitchFamily="34" charset="0"/>
                          <a:cs typeface="Arial" panose="020B0604020202020204" pitchFamily="34" charset="0"/>
                        </a:rPr>
                        <a:t> dose 2000 units (1500-2000 units); 25 units/kg</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800" b="1" dirty="0">
                          <a:latin typeface="Arial" panose="020B0604020202020204" pitchFamily="34" charset="0"/>
                          <a:cs typeface="Arial" panose="020B0604020202020204" pitchFamily="34" charset="0"/>
                          <a:sym typeface="Calibri"/>
                        </a:rPr>
                        <a:t>4F-PCC fixed 2000 units</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Median </a:t>
                      </a:r>
                      <a:r>
                        <a:rPr lang="en-US" sz="1800" b="1" dirty="0">
                          <a:latin typeface="Arial" panose="020B0604020202020204" pitchFamily="34" charset="0"/>
                          <a:cs typeface="Arial" panose="020B0604020202020204" pitchFamily="34" charset="0"/>
                          <a:sym typeface="Calibri"/>
                        </a:rPr>
                        <a:t>4F-PCC</a:t>
                      </a:r>
                      <a:r>
                        <a:rPr lang="en-US" sz="1800" b="1" dirty="0">
                          <a:latin typeface="Arial" panose="020B0604020202020204" pitchFamily="34" charset="0"/>
                          <a:cs typeface="Arial" panose="020B0604020202020204" pitchFamily="34" charset="0"/>
                        </a:rPr>
                        <a:t> dose 3500 units (3000-4000 units); 50 units/kg</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1"/>
                  </a:ext>
                </a:extLst>
              </a:tr>
              <a:tr h="670365">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Agent reversed</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sym typeface="Calibri"/>
                        </a:rPr>
                        <a:t>Apixaban (46.4%)</a:t>
                      </a:r>
                      <a:endParaRPr sz="1800" b="1"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sym typeface="Calibri"/>
                        </a:rPr>
                        <a:t>Rivaroxaban (53.6%)</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Apixaban (44%) </a:t>
                      </a:r>
                      <a:endParaRPr sz="1800" b="1"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Rivaroxaban (56%)</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Apixaban (46%)</a:t>
                      </a:r>
                      <a:endParaRPr sz="1800" b="1"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Rivaroxaban (54%)</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3"/>
                  </a:ext>
                </a:extLst>
              </a:tr>
              <a:tr h="396117">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ICH</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70%</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55%</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59% (45/76)</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4"/>
                  </a:ext>
                </a:extLst>
              </a:tr>
              <a:tr h="443767">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Time since last dose (h)</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12.5 (9-16)</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18 (12-21)</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10 (6-16)</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5"/>
                  </a:ext>
                </a:extLst>
              </a:tr>
              <a:tr h="657956">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Effective hemostasis at 24 hours</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Effective = 69.1%</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Overall = 85%: Good = 65%; Moderate = 20%</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Effective = 70%</a:t>
                      </a:r>
                    </a:p>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(17% levels &lt;50 ng/mL)</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6"/>
                  </a:ext>
                </a:extLst>
              </a:tr>
              <a:tr h="370351">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Thrombotic events</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4%</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8%</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2%</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7"/>
                  </a:ext>
                </a:extLst>
              </a:tr>
              <a:tr h="396117">
                <a:tc>
                  <a:txBody>
                    <a:bodyPr/>
                    <a:lstStyle/>
                    <a:p>
                      <a:pPr marL="0" marR="0" lvl="0" indent="0" algn="l" rtl="0">
                        <a:spcBef>
                          <a:spcPts val="0"/>
                        </a:spcBef>
                        <a:spcAft>
                          <a:spcPts val="0"/>
                        </a:spcAft>
                        <a:buNone/>
                      </a:pPr>
                      <a:r>
                        <a:rPr lang="en-US" sz="1800" b="1" dirty="0">
                          <a:latin typeface="Arial" panose="020B0604020202020204" pitchFamily="34" charset="0"/>
                          <a:cs typeface="Arial" panose="020B0604020202020204" pitchFamily="34" charset="0"/>
                        </a:rPr>
                        <a:t>30-day mortality</a:t>
                      </a:r>
                      <a:endParaRPr sz="1800" b="1"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32%</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14%</a:t>
                      </a:r>
                      <a:endParaRPr sz="1800" b="1"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latin typeface="Arial" panose="020B0604020202020204" pitchFamily="34" charset="0"/>
                          <a:cs typeface="Arial" panose="020B0604020202020204" pitchFamily="34" charset="0"/>
                        </a:rPr>
                        <a:t>18%</a:t>
                      </a:r>
                      <a:endParaRPr sz="1800" b="1"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C9781F93-4BFA-0734-F1FC-1D296FEC0445}"/>
              </a:ext>
            </a:extLst>
          </p:cNvPr>
          <p:cNvSpPr/>
          <p:nvPr/>
        </p:nvSpPr>
        <p:spPr>
          <a:xfrm>
            <a:off x="215597" y="4542818"/>
            <a:ext cx="2743200" cy="603115"/>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4E295D3B-CCFD-EC8E-98B1-2EC82B291742}"/>
              </a:ext>
            </a:extLst>
          </p:cNvPr>
          <p:cNvSpPr/>
          <p:nvPr/>
        </p:nvSpPr>
        <p:spPr>
          <a:xfrm>
            <a:off x="3182533" y="4046706"/>
            <a:ext cx="2743200" cy="1099226"/>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CB8487D-4059-CD3B-800E-86F23FFFFE95}"/>
              </a:ext>
            </a:extLst>
          </p:cNvPr>
          <p:cNvSpPr/>
          <p:nvPr/>
        </p:nvSpPr>
        <p:spPr>
          <a:xfrm>
            <a:off x="3182533" y="5603130"/>
            <a:ext cx="2743200" cy="35280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5D1740A2-C662-2847-B852-77DA07538D72}"/>
              </a:ext>
            </a:extLst>
          </p:cNvPr>
          <p:cNvSpPr/>
          <p:nvPr/>
        </p:nvSpPr>
        <p:spPr>
          <a:xfrm>
            <a:off x="6096000" y="4046706"/>
            <a:ext cx="2874644" cy="1099226"/>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0DB58E3C-45A0-EA2D-B7E1-6C2D046B01A3}"/>
              </a:ext>
            </a:extLst>
          </p:cNvPr>
          <p:cNvSpPr/>
          <p:nvPr/>
        </p:nvSpPr>
        <p:spPr>
          <a:xfrm>
            <a:off x="9140911" y="4046706"/>
            <a:ext cx="2874644" cy="1099226"/>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0725315"/>
      </p:ext>
    </p:extLst>
  </p:cSld>
  <p:clrMapOvr>
    <a:masterClrMapping/>
  </p:clrMapOvr>
</p:sld>
</file>

<file path=ppt/theme/theme1.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1991</Words>
  <Application>Microsoft Macintosh PowerPoint</Application>
  <PresentationFormat>Widescreen</PresentationFormat>
  <Paragraphs>295</Paragraphs>
  <Slides>14</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Franklin Gothic Book</vt:lpstr>
      <vt:lpstr>Thromb22</vt:lpstr>
      <vt:lpstr>Prism 9</vt:lpstr>
      <vt:lpstr>Real World Data Compared to Clinical Practice: Are the Data Replicated in Clinical Practice? </vt:lpstr>
      <vt:lpstr>Disclaimer</vt:lpstr>
      <vt:lpstr>Reversal Versus Replacement of Factor Xa Inhibitor-Induced Bleeding - Pharmacology</vt:lpstr>
      <vt:lpstr>ANNEXA (Bolus + Infusion) </vt:lpstr>
      <vt:lpstr>ANNEXA (Bolus + Infusion) </vt:lpstr>
      <vt:lpstr>ANNEXA 4 Trial</vt:lpstr>
      <vt:lpstr>ANNEXA 4: Hemostatic Efficacy</vt:lpstr>
      <vt:lpstr>FIX ICH Study: Retrospective Analysis of PCC for Xa Inhibitor Reversal</vt:lpstr>
      <vt:lpstr>Observational Prospective Studies of 4F-PCC for DOAC-Associated Major Bleeding</vt:lpstr>
      <vt:lpstr>4F-PCC Versus Andexanet Alfa for ICH</vt:lpstr>
      <vt:lpstr>Multicenter Study: Real World Management  of Oral Factor Xa Inhibitor Bleeding</vt:lpstr>
      <vt:lpstr>Largest Real World Study</vt:lpstr>
      <vt:lpstr>Adjusted Analysis of Factors Associated With In-Hospital Mortality Risk</vt:lpstr>
      <vt:lpstr>Impact of Andexanet Alfa on In-Hospital Mortality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Data Compared to Clinical Practice: Are the Data Replicated in Clinical Practice? </dc:title>
  <dc:subject/>
  <dc:creator>MedEd On The Go</dc:creator>
  <cp:keywords/>
  <dc:description/>
  <cp:lastModifiedBy>Moriah Diethorn</cp:lastModifiedBy>
  <cp:revision>6</cp:revision>
  <dcterms:created xsi:type="dcterms:W3CDTF">2023-04-10T22:28:58Z</dcterms:created>
  <dcterms:modified xsi:type="dcterms:W3CDTF">2023-04-19T17:24:45Z</dcterms:modified>
  <cp:category/>
</cp:coreProperties>
</file>