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5"/>
  </p:notesMasterIdLst>
  <p:sldIdLst>
    <p:sldId id="258" r:id="rId2"/>
    <p:sldId id="256" r:id="rId3"/>
    <p:sldId id="287" r:id="rId4"/>
    <p:sldId id="292" r:id="rId5"/>
    <p:sldId id="690" r:id="rId6"/>
    <p:sldId id="691" r:id="rId7"/>
    <p:sldId id="2076137028" r:id="rId8"/>
    <p:sldId id="8383" r:id="rId9"/>
    <p:sldId id="8380" r:id="rId10"/>
    <p:sldId id="2480" r:id="rId11"/>
    <p:sldId id="698" r:id="rId12"/>
    <p:sldId id="677" r:id="rId13"/>
    <p:sldId id="27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16" userDrawn="1">
          <p15:clr>
            <a:srgbClr val="A4A3A4"/>
          </p15:clr>
        </p15:guide>
        <p15:guide id="2" pos="3840" userDrawn="1">
          <p15:clr>
            <a:srgbClr val="A4A3A4"/>
          </p15:clr>
        </p15:guide>
        <p15:guide id="3" pos="2131" userDrawn="1">
          <p15:clr>
            <a:srgbClr val="A4A3A4"/>
          </p15:clr>
        </p15:guide>
        <p15:guide id="4" orient="horz" pos="276" userDrawn="1">
          <p15:clr>
            <a:srgbClr val="A4A3A4"/>
          </p15:clr>
        </p15:guide>
        <p15:guide id="5" orient="horz" pos="1268" userDrawn="1">
          <p15:clr>
            <a:srgbClr val="A4A3A4"/>
          </p15:clr>
        </p15:guide>
        <p15:guide id="6" orient="horz" pos="1950" userDrawn="1">
          <p15:clr>
            <a:srgbClr val="A4A3A4"/>
          </p15:clr>
        </p15:guide>
        <p15:guide id="7" orient="horz" pos="3528" userDrawn="1">
          <p15:clr>
            <a:srgbClr val="A4A3A4"/>
          </p15:clr>
        </p15:guide>
        <p15:guide id="8" pos="6732" userDrawn="1">
          <p15:clr>
            <a:srgbClr val="A4A3A4"/>
          </p15:clr>
        </p15:guide>
        <p15:guide id="9" pos="7521" userDrawn="1">
          <p15:clr>
            <a:srgbClr val="A4A3A4"/>
          </p15:clr>
        </p15:guide>
        <p15:guide id="10" pos="264" userDrawn="1">
          <p15:clr>
            <a:srgbClr val="A4A3A4"/>
          </p15:clr>
        </p15:guide>
        <p15:guide id="11" pos="453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261"/>
    <a:srgbClr val="000000"/>
    <a:srgbClr val="F9F9F9"/>
    <a:srgbClr val="EAF1FA"/>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4" autoAdjust="0"/>
    <p:restoredTop sz="91077" autoAdjust="0"/>
  </p:normalViewPr>
  <p:slideViewPr>
    <p:cSldViewPr snapToGrid="0">
      <p:cViewPr varScale="1">
        <p:scale>
          <a:sx n="85" d="100"/>
          <a:sy n="85" d="100"/>
        </p:scale>
        <p:origin x="90" y="990"/>
      </p:cViewPr>
      <p:guideLst>
        <p:guide orient="horz" pos="2316"/>
        <p:guide pos="3840"/>
        <p:guide pos="2131"/>
        <p:guide orient="horz" pos="276"/>
        <p:guide orient="horz" pos="1268"/>
        <p:guide orient="horz" pos="1950"/>
        <p:guide orient="horz" pos="3528"/>
        <p:guide pos="6732"/>
        <p:guide pos="7521"/>
        <p:guide pos="264"/>
        <p:guide pos="4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10/25/2022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64582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F5F128-8F97-4353-B2FC-02D9CF5DCD1D}"/>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DA4F55A9-6D94-4108-AAC5-945E738B8D8A}"/>
              </a:ext>
            </a:extLst>
          </p:cNvPr>
          <p:cNvSpPr txBox="1">
            <a:spLocks noGrp="1"/>
          </p:cNvSpPr>
          <p:nvPr>
            <p:ph type="body" sz="quarter" idx="1"/>
          </p:nvPr>
        </p:nvSpPr>
        <p:spPr/>
        <p:txBody>
          <a:bodyPr/>
          <a:lstStyle/>
          <a:p>
            <a:endParaRPr lang="en-US"/>
          </a:p>
        </p:txBody>
      </p:sp>
      <p:sp>
        <p:nvSpPr>
          <p:cNvPr id="4" name="Slide Number Placeholder 3">
            <a:extLst>
              <a:ext uri="{FF2B5EF4-FFF2-40B4-BE49-F238E27FC236}">
                <a16:creationId xmlns:a16="http://schemas.microsoft.com/office/drawing/2014/main" id="{3E726193-6B35-4026-9EBC-AC49FF040EDE}"/>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F035D7-FE91-46B1-A0C6-E294A6843A5E}"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91417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D401E2-E8B8-421A-B856-22726DDE5E96}"/>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191176C1-8256-4FAE-B531-7CD8CCF7EAFC}"/>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AD51BC78-5E93-45A8-939E-A731B6189C47}"/>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33667EF-40ED-4FF5-BAD8-A8536BCDB5CD}"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EBA4D4-11D0-459D-A173-D3C824048888}"/>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F9FBB0B-EACF-4C38-AC9E-B153262C4178}"/>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0B876D74-58C2-43BE-A432-FDF0F0C60CBC}"/>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E33706-8740-4A91-953D-4ABD7025E324}"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EDAE90-C6CF-4033-B20D-1180B2A4C66B}"/>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C3A0C73C-2C52-4ED7-B17B-A19CACD1B858}"/>
              </a:ext>
            </a:extLst>
          </p:cNvPr>
          <p:cNvSpPr txBox="1">
            <a:spLocks noGrp="1"/>
          </p:cNvSpPr>
          <p:nvPr>
            <p:ph type="body" sz="quarter" idx="1"/>
          </p:nvPr>
        </p:nvSpPr>
        <p:spPr/>
        <p:txBody>
          <a:bodyPr/>
          <a:lstStyle/>
          <a:p>
            <a:endParaRPr lang="en-US" dirty="0"/>
          </a:p>
        </p:txBody>
      </p:sp>
      <p:sp>
        <p:nvSpPr>
          <p:cNvPr id="4" name="Slide Number Placeholder 3">
            <a:extLst>
              <a:ext uri="{FF2B5EF4-FFF2-40B4-BE49-F238E27FC236}">
                <a16:creationId xmlns:a16="http://schemas.microsoft.com/office/drawing/2014/main" id="{A41BCA62-C376-4AE2-903B-EE8CDE586150}"/>
              </a:ext>
            </a:extLst>
          </p:cNvPr>
          <p:cNvSpPr txBox="1">
            <a:spLocks noGrp="1"/>
          </p:cNvSpPr>
          <p:nvPr>
            <p:ph type="sldNum" sz="quarter" idx="8"/>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4DE299-1F0A-4010-B17F-065EC35E1109}" type="slidenum">
              <a:rPr kumimoji="0" lang="en-US" sz="1200" b="0" i="0" u="none" strike="noStrike" kern="1200" cap="none" spc="0"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Calibri"/>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EF158E-0464-A343-BE5F-2E17D448949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0241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BE"/>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BE"/>
          </a:p>
        </p:txBody>
      </p:sp>
      <p:sp>
        <p:nvSpPr>
          <p:cNvPr id="4" name="Date Placeholder 3"/>
          <p:cNvSpPr>
            <a:spLocks noGrp="1"/>
          </p:cNvSpPr>
          <p:nvPr>
            <p:ph type="dt" sz="half" idx="10"/>
          </p:nvPr>
        </p:nvSpPr>
        <p:spPr/>
        <p:txBody>
          <a:bodyPr/>
          <a:lstStyle/>
          <a:p>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D328FC58-3578-4A1F-BD81-43617884FF30}" type="slidenum">
              <a:rPr lang="nl-BE" smtClean="0"/>
              <a:t>‹#›</a:t>
            </a:fld>
            <a:endParaRPr lang="nl-BE"/>
          </a:p>
        </p:txBody>
      </p:sp>
    </p:spTree>
    <p:extLst>
      <p:ext uri="{BB962C8B-B14F-4D97-AF65-F5344CB8AC3E}">
        <p14:creationId xmlns:p14="http://schemas.microsoft.com/office/powerpoint/2010/main" val="537383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Text" userDrawn="1">
  <p:cSld name="3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dirty="0">
                <a:solidFill>
                  <a:srgbClr val="D79D41"/>
                </a:solidFill>
                <a:effectLst/>
                <a:latin typeface="Arial Narrow" panose="020B0606020202030204" pitchFamily="34" charset="0"/>
              </a:rPr>
              <a:t>Content of this presentation is copyright</a:t>
            </a:r>
            <a:r>
              <a:rPr lang="en-CH" sz="1200" b="0" i="0">
                <a:solidFill>
                  <a:srgbClr val="D79D41"/>
                </a:solidFill>
                <a:effectLst/>
                <a:latin typeface="Arial Narrow" panose="020B0606020202030204" pitchFamily="34" charset="0"/>
              </a:rPr>
              <a:t> </a:t>
            </a:r>
            <a:r>
              <a:rPr lang="en-US" sz="1200" b="0" i="0" dirty="0">
                <a:solidFill>
                  <a:srgbClr val="D79D41"/>
                </a:solidFill>
                <a:effectLst/>
                <a:latin typeface="Arial Narrow" panose="020B0606020202030204" pitchFamily="34" charset="0"/>
              </a:rPr>
              <a:t>and responsibility of the author. Permission is required for re-use</a:t>
            </a:r>
            <a:r>
              <a:rPr lang="en-CH" sz="1200" b="0" i="0">
                <a:solidFill>
                  <a:srgbClr val="D79D41"/>
                </a:solidFill>
                <a:effectLst/>
                <a:latin typeface="Arial Narrow" panose="020B0606020202030204" pitchFamily="34" charset="0"/>
              </a:rPr>
              <a:t>.</a:t>
            </a:r>
            <a:endParaRPr lang="en-US" sz="1200" b="0" i="0" dirty="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4" name="Google Shape;17;p14">
            <a:extLst>
              <a:ext uri="{FF2B5EF4-FFF2-40B4-BE49-F238E27FC236}">
                <a16:creationId xmlns:a16="http://schemas.microsoft.com/office/drawing/2014/main" id="{57D9B4DA-E208-4D4F-A1E1-2BB4BA0AFEC8}"/>
              </a:ext>
            </a:extLst>
          </p:cNvPr>
          <p:cNvSpPr txBox="1">
            <a:spLocks noGrp="1"/>
          </p:cNvSpPr>
          <p:nvPr>
            <p:ph type="body" idx="1"/>
          </p:nvPr>
        </p:nvSpPr>
        <p:spPr>
          <a:xfrm>
            <a:off x="489667" y="2152433"/>
            <a:ext cx="11213200" cy="36000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err="1"/>
              <a:t>Add</a:t>
            </a:r>
            <a:r>
              <a:rPr lang="fr-CH"/>
              <a:t> </a:t>
            </a:r>
            <a:r>
              <a:rPr lang="fr-CH" err="1"/>
              <a:t>name</a:t>
            </a:r>
            <a:r>
              <a:rPr lang="fr-CH"/>
              <a:t> of </a:t>
            </a:r>
            <a:r>
              <a:rPr lang="fr-CH" err="1"/>
              <a:t>presenter</a:t>
            </a:r>
            <a:r>
              <a:rPr lang="fr-CH"/>
              <a:t> </a:t>
            </a:r>
            <a:r>
              <a:rPr lang="fr-CH" err="1"/>
              <a:t>here</a:t>
            </a:r>
            <a:endParaRPr/>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367" y="6225715"/>
            <a:ext cx="1659092" cy="333781"/>
          </a:xfrm>
          <a:prstGeom prst="rect">
            <a:avLst/>
          </a:prstGeom>
        </p:spPr>
      </p:pic>
    </p:spTree>
    <p:extLst>
      <p:ext uri="{BB962C8B-B14F-4D97-AF65-F5344CB8AC3E}">
        <p14:creationId xmlns:p14="http://schemas.microsoft.com/office/powerpoint/2010/main" val="1966344541"/>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_Title and Text" userDrawn="1">
  <p:cSld name="4_Title and Text">
    <p:spTree>
      <p:nvGrpSpPr>
        <p:cNvPr id="1" name="Shape 16"/>
        <p:cNvGrpSpPr/>
        <p:nvPr/>
      </p:nvGrpSpPr>
      <p:grpSpPr>
        <a:xfrm>
          <a:off x="0" y="0"/>
          <a:ext cx="0" cy="0"/>
          <a:chOff x="0" y="0"/>
          <a:chExt cx="0" cy="0"/>
        </a:xfrm>
      </p:grpSpPr>
      <p:sp>
        <p:nvSpPr>
          <p:cNvPr id="19" name="Google Shape;19;p14"/>
          <p:cNvSpPr txBox="1">
            <a:spLocks noGrp="1"/>
          </p:cNvSpPr>
          <p:nvPr>
            <p:ph type="subTitle" idx="2"/>
          </p:nvPr>
        </p:nvSpPr>
        <p:spPr>
          <a:xfrm>
            <a:off x="479999" y="1222992"/>
            <a:ext cx="11213200" cy="6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33"/>
              </a:spcBef>
              <a:spcAft>
                <a:spcPts val="0"/>
              </a:spcAft>
              <a:buClr>
                <a:srgbClr val="05416B"/>
              </a:buClr>
              <a:buSzPts val="700"/>
              <a:buFont typeface="Noto Sans Symbols"/>
              <a:buNone/>
              <a:defRPr sz="2667" b="0" i="0" u="none" strike="noStrike" cap="none">
                <a:solidFill>
                  <a:srgbClr val="05416B"/>
                </a:solidFill>
                <a:latin typeface="Arial Narrow"/>
                <a:ea typeface="Arial Narrow"/>
                <a:cs typeface="Arial Narrow"/>
                <a:sym typeface="Arial Narrow"/>
              </a:defRPr>
            </a:lvl1pPr>
            <a:lvl2pPr marR="0" lvl="1"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2pPr>
            <a:lvl3pPr marR="0" lvl="2" algn="l" rtl="0">
              <a:lnSpc>
                <a:spcPct val="100000"/>
              </a:lnSpc>
              <a:spcBef>
                <a:spcPts val="427"/>
              </a:spcBef>
              <a:spcAft>
                <a:spcPts val="0"/>
              </a:spcAft>
              <a:buClr>
                <a:schemeClr val="dk1"/>
              </a:buClr>
              <a:buSzPts val="560"/>
              <a:buFont typeface="Noto Sans Symbols"/>
              <a:buNone/>
              <a:defRPr sz="2133" b="0" i="0" u="none" strike="noStrike" cap="none">
                <a:solidFill>
                  <a:srgbClr val="888888"/>
                </a:solidFill>
                <a:latin typeface="Arial Narrow"/>
                <a:ea typeface="Arial Narrow"/>
                <a:cs typeface="Arial Narrow"/>
                <a:sym typeface="Arial Narrow"/>
              </a:defRPr>
            </a:lvl3pPr>
            <a:lvl4pPr marR="0" lvl="3"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4pPr>
            <a:lvl5pPr marR="0" lvl="4"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5pPr>
            <a:lvl6pPr marR="0" lvl="5"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6pPr>
            <a:lvl7pPr marR="0" lvl="6"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7pPr>
            <a:lvl8pPr marR="0" lvl="7"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8pPr>
            <a:lvl9pPr marR="0" lvl="8" algn="l" rtl="0">
              <a:lnSpc>
                <a:spcPct val="100000"/>
              </a:lnSpc>
              <a:spcBef>
                <a:spcPts val="533"/>
              </a:spcBef>
              <a:spcAft>
                <a:spcPts val="0"/>
              </a:spcAft>
              <a:buClr>
                <a:srgbClr val="888888"/>
              </a:buClr>
              <a:buSzPts val="2000"/>
              <a:buFont typeface="Arial"/>
              <a:buNone/>
              <a:defRPr sz="2667" b="0" i="0" u="none" strike="noStrike" cap="none">
                <a:solidFill>
                  <a:srgbClr val="888888"/>
                </a:solidFill>
                <a:latin typeface="Arial Narrow"/>
                <a:ea typeface="Arial Narrow"/>
                <a:cs typeface="Arial Narrow"/>
                <a:sym typeface="Arial Narrow"/>
              </a:defRPr>
            </a:lvl9pPr>
          </a:lstStyle>
          <a:p>
            <a:endParaRPr/>
          </a:p>
        </p:txBody>
      </p:sp>
      <p:sp>
        <p:nvSpPr>
          <p:cNvPr id="5" name="TextBox 4">
            <a:extLst>
              <a:ext uri="{FF2B5EF4-FFF2-40B4-BE49-F238E27FC236}">
                <a16:creationId xmlns:a16="http://schemas.microsoft.com/office/drawing/2014/main" id="{D1D0B917-7AEC-4D84-A351-D9D66AC4FB77}"/>
              </a:ext>
            </a:extLst>
          </p:cNvPr>
          <p:cNvSpPr txBox="1"/>
          <p:nvPr userDrawn="1"/>
        </p:nvSpPr>
        <p:spPr>
          <a:xfrm>
            <a:off x="5844953" y="6402717"/>
            <a:ext cx="6005160" cy="184666"/>
          </a:xfrm>
          <a:prstGeom prst="rect">
            <a:avLst/>
          </a:prstGeom>
          <a:noFill/>
        </p:spPr>
        <p:txBody>
          <a:bodyPr wrap="square" lIns="0" tIns="0" rIns="120000" bIns="0" rtlCol="0">
            <a:spAutoFit/>
          </a:bodyPr>
          <a:lstStyle/>
          <a:p>
            <a:pPr marL="0" marR="0" lvl="0" indent="0" algn="r" defTabSz="1219170" rtl="0" eaLnBrk="1" fontAlgn="auto" latinLnBrk="0" hangingPunct="1">
              <a:lnSpc>
                <a:spcPct val="100000"/>
              </a:lnSpc>
              <a:spcBef>
                <a:spcPts val="0"/>
              </a:spcBef>
              <a:spcAft>
                <a:spcPts val="0"/>
              </a:spcAft>
              <a:buClr>
                <a:srgbClr val="000000"/>
              </a:buClr>
              <a:buSzTx/>
              <a:buFont typeface="Arial"/>
              <a:buNone/>
              <a:tabLst/>
              <a:defRPr/>
            </a:pPr>
            <a:r>
              <a:rPr lang="en-US" sz="1200" b="0" i="0" dirty="0">
                <a:solidFill>
                  <a:srgbClr val="D79D41"/>
                </a:solidFill>
                <a:effectLst/>
                <a:latin typeface="Arial Narrow" panose="020B0606020202030204" pitchFamily="34" charset="0"/>
              </a:rPr>
              <a:t>Content of this presentation is copyright</a:t>
            </a:r>
            <a:r>
              <a:rPr lang="x-none" sz="1200" b="0" i="0" dirty="0">
                <a:solidFill>
                  <a:srgbClr val="D79D41"/>
                </a:solidFill>
                <a:effectLst/>
                <a:latin typeface="Arial Narrow" panose="020B0606020202030204" pitchFamily="34" charset="0"/>
              </a:rPr>
              <a:t> </a:t>
            </a:r>
            <a:r>
              <a:rPr lang="en-US" sz="1200" b="0" i="0" dirty="0">
                <a:solidFill>
                  <a:srgbClr val="D79D41"/>
                </a:solidFill>
                <a:effectLst/>
                <a:latin typeface="Arial Narrow" panose="020B0606020202030204" pitchFamily="34" charset="0"/>
              </a:rPr>
              <a:t>and responsibility of the author. Permission is required for re-use</a:t>
            </a:r>
            <a:r>
              <a:rPr lang="x-none" sz="1200" b="0" i="0" dirty="0">
                <a:solidFill>
                  <a:srgbClr val="D79D41"/>
                </a:solidFill>
                <a:effectLst/>
                <a:latin typeface="Arial Narrow" panose="020B0606020202030204" pitchFamily="34" charset="0"/>
              </a:rPr>
              <a:t>.</a:t>
            </a:r>
            <a:endParaRPr lang="en-US" sz="1200" b="0" i="0" dirty="0">
              <a:solidFill>
                <a:srgbClr val="D79D41"/>
              </a:solidFill>
              <a:effectLst/>
              <a:latin typeface="Arial Narrow" panose="020B0606020202030204" pitchFamily="34" charset="0"/>
            </a:endParaRPr>
          </a:p>
        </p:txBody>
      </p:sp>
      <p:sp>
        <p:nvSpPr>
          <p:cNvPr id="13" name="Google Shape;18;p14">
            <a:extLst>
              <a:ext uri="{FF2B5EF4-FFF2-40B4-BE49-F238E27FC236}">
                <a16:creationId xmlns:a16="http://schemas.microsoft.com/office/drawing/2014/main" id="{329DFE97-3C37-2843-919B-76136B9C9557}"/>
              </a:ext>
            </a:extLst>
          </p:cNvPr>
          <p:cNvSpPr txBox="1">
            <a:spLocks noGrp="1"/>
          </p:cNvSpPr>
          <p:nvPr>
            <p:ph type="ctrTitle"/>
          </p:nvPr>
        </p:nvSpPr>
        <p:spPr>
          <a:xfrm>
            <a:off x="479999" y="646992"/>
            <a:ext cx="11213020" cy="576000"/>
          </a:xfrm>
          <a:prstGeom prst="rect">
            <a:avLst/>
          </a:prstGeom>
          <a:noFill/>
          <a:ln>
            <a:noFill/>
          </a:ln>
        </p:spPr>
        <p:txBody>
          <a:bodyPr spcFirstLastPara="1" wrap="square" lIns="91425" tIns="45700" rIns="91425" bIns="45700" anchor="t" anchorCtr="0">
            <a:noAutofit/>
          </a:bodyPr>
          <a:lstStyle>
            <a:lvl1pPr marR="0" lvl="0" algn="l" rtl="0">
              <a:lnSpc>
                <a:spcPct val="80000"/>
              </a:lnSpc>
              <a:spcBef>
                <a:spcPts val="0"/>
              </a:spcBef>
              <a:spcAft>
                <a:spcPts val="0"/>
              </a:spcAft>
              <a:buClr>
                <a:srgbClr val="05416B"/>
              </a:buClr>
              <a:buSzPts val="1400"/>
              <a:buFont typeface="Arial"/>
              <a:buNone/>
              <a:defRPr sz="3733" b="1" i="0" u="none" strike="noStrike" cap="none">
                <a:solidFill>
                  <a:srgbClr val="2867AE"/>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2pPr>
            <a:lvl3pPr marR="0" lvl="2"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3pPr>
            <a:lvl4pPr marR="0" lvl="3"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4pPr>
            <a:lvl5pPr marR="0" lvl="4"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5pPr>
            <a:lvl6pPr marR="0" lvl="5"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6pPr>
            <a:lvl7pPr marR="0" lvl="6"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7pPr>
            <a:lvl8pPr marR="0" lvl="7"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8pPr>
            <a:lvl9pPr marR="0" lvl="8" algn="l" rtl="0">
              <a:lnSpc>
                <a:spcPct val="100000"/>
              </a:lnSpc>
              <a:spcBef>
                <a:spcPts val="0"/>
              </a:spcBef>
              <a:spcAft>
                <a:spcPts val="0"/>
              </a:spcAft>
              <a:buClr>
                <a:srgbClr val="000000"/>
              </a:buClr>
              <a:buSzPts val="1400"/>
              <a:buFont typeface="Arial"/>
              <a:buNone/>
              <a:defRPr sz="5333" b="1" i="0" u="none" strike="noStrike" cap="none">
                <a:solidFill>
                  <a:srgbClr val="81104F"/>
                </a:solidFill>
                <a:latin typeface="Arial Narrow"/>
                <a:ea typeface="Arial Narrow"/>
                <a:cs typeface="Arial Narrow"/>
                <a:sym typeface="Arial Narrow"/>
              </a:defRPr>
            </a:lvl9pPr>
          </a:lstStyle>
          <a:p>
            <a:endParaRPr/>
          </a:p>
        </p:txBody>
      </p:sp>
      <p:sp>
        <p:nvSpPr>
          <p:cNvPr id="10" name="Google Shape;17;p14">
            <a:extLst>
              <a:ext uri="{FF2B5EF4-FFF2-40B4-BE49-F238E27FC236}">
                <a16:creationId xmlns:a16="http://schemas.microsoft.com/office/drawing/2014/main" id="{32714771-AEB2-FE40-AD3E-E93DB8F4ADCD}"/>
              </a:ext>
            </a:extLst>
          </p:cNvPr>
          <p:cNvSpPr txBox="1">
            <a:spLocks noGrp="1"/>
          </p:cNvSpPr>
          <p:nvPr>
            <p:ph type="body" idx="12" hasCustomPrompt="1"/>
          </p:nvPr>
        </p:nvSpPr>
        <p:spPr>
          <a:xfrm>
            <a:off x="2360388" y="6340049"/>
            <a:ext cx="3201037" cy="240833"/>
          </a:xfrm>
          <a:prstGeom prst="rect">
            <a:avLst/>
          </a:prstGeom>
          <a:noFill/>
          <a:ln>
            <a:noFill/>
          </a:ln>
        </p:spPr>
        <p:txBody>
          <a:bodyPr spcFirstLastPara="1" vert="horz" wrap="square" lIns="0" tIns="0" rIns="0" bIns="0" anchor="ctr" anchorCtr="0">
            <a:spAutoFit/>
          </a:bodyPr>
          <a:lstStyle>
            <a:lvl1pPr marL="609585" marR="0" lvl="0" indent="-304792" algn="l" rtl="0">
              <a:lnSpc>
                <a:spcPct val="100000"/>
              </a:lnSpc>
              <a:spcBef>
                <a:spcPts val="427"/>
              </a:spcBef>
              <a:spcAft>
                <a:spcPts val="0"/>
              </a:spcAft>
              <a:buClr>
                <a:srgbClr val="05416B"/>
              </a:buClr>
              <a:buSzPts val="1600"/>
              <a:buFont typeface="Noto Sans Symbols"/>
              <a:buNone/>
              <a:defRPr sz="1200" b="1" i="0" u="none" strike="noStrike" cap="none">
                <a:solidFill>
                  <a:srgbClr val="D79D41"/>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r>
              <a:rPr lang="fr-CH" dirty="0" err="1"/>
              <a:t>Add</a:t>
            </a:r>
            <a:r>
              <a:rPr lang="fr-CH" dirty="0"/>
              <a:t> </a:t>
            </a:r>
            <a:r>
              <a:rPr lang="fr-CH" dirty="0" err="1"/>
              <a:t>name</a:t>
            </a:r>
            <a:r>
              <a:rPr lang="fr-CH" dirty="0"/>
              <a:t> of </a:t>
            </a:r>
            <a:r>
              <a:rPr lang="fr-CH" dirty="0" err="1"/>
              <a:t>presenter</a:t>
            </a:r>
            <a:r>
              <a:rPr lang="fr-CH" dirty="0"/>
              <a:t> </a:t>
            </a:r>
            <a:r>
              <a:rPr lang="fr-CH" dirty="0" err="1"/>
              <a:t>here</a:t>
            </a:r>
            <a:endParaRPr dirty="0"/>
          </a:p>
        </p:txBody>
      </p:sp>
      <p:pic>
        <p:nvPicPr>
          <p:cNvPr id="8" name="Picture 7">
            <a:extLst>
              <a:ext uri="{FF2B5EF4-FFF2-40B4-BE49-F238E27FC236}">
                <a16:creationId xmlns:a16="http://schemas.microsoft.com/office/drawing/2014/main" id="{E5447CB9-6489-4CA7-B0F4-BE2F567B79F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8367" y="6225715"/>
            <a:ext cx="1659092" cy="333781"/>
          </a:xfrm>
          <a:prstGeom prst="rect">
            <a:avLst/>
          </a:prstGeom>
        </p:spPr>
      </p:pic>
      <p:sp>
        <p:nvSpPr>
          <p:cNvPr id="9" name="Google Shape;28;p16">
            <a:extLst>
              <a:ext uri="{FF2B5EF4-FFF2-40B4-BE49-F238E27FC236}">
                <a16:creationId xmlns:a16="http://schemas.microsoft.com/office/drawing/2014/main" id="{08D80CD2-5FBE-4D34-BE12-BE25F6FC4F7A}"/>
              </a:ext>
            </a:extLst>
          </p:cNvPr>
          <p:cNvSpPr txBox="1">
            <a:spLocks noGrp="1"/>
          </p:cNvSpPr>
          <p:nvPr>
            <p:ph type="body" idx="1"/>
          </p:nvPr>
        </p:nvSpPr>
        <p:spPr>
          <a:xfrm>
            <a:off x="489500" y="2151400"/>
            <a:ext cx="5606400" cy="3601200"/>
          </a:xfrm>
          <a:prstGeom prst="rect">
            <a:avLst/>
          </a:prstGeom>
          <a:solidFill>
            <a:srgbClr val="D8D8D8"/>
          </a:solid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
        <p:nvSpPr>
          <p:cNvPr id="11" name="Google Shape;29;p16">
            <a:extLst>
              <a:ext uri="{FF2B5EF4-FFF2-40B4-BE49-F238E27FC236}">
                <a16:creationId xmlns:a16="http://schemas.microsoft.com/office/drawing/2014/main" id="{575AF58F-37E0-426A-BD93-D5D4196AA9D2}"/>
              </a:ext>
            </a:extLst>
          </p:cNvPr>
          <p:cNvSpPr txBox="1">
            <a:spLocks noGrp="1"/>
          </p:cNvSpPr>
          <p:nvPr>
            <p:ph type="body" idx="13"/>
          </p:nvPr>
        </p:nvSpPr>
        <p:spPr>
          <a:xfrm>
            <a:off x="6096000" y="2151833"/>
            <a:ext cx="5606400" cy="3601200"/>
          </a:xfrm>
          <a:prstGeom prst="rect">
            <a:avLst/>
          </a:prstGeom>
          <a:noFill/>
          <a:ln>
            <a:noFill/>
          </a:ln>
        </p:spPr>
        <p:txBody>
          <a:bodyPr spcFirstLastPara="1" wrap="square" lIns="91425" tIns="45700" rIns="91425" bIns="45700" anchor="t" anchorCtr="0">
            <a:noAutofit/>
          </a:bodyPr>
          <a:lstStyle>
            <a:lvl1pPr marL="609585" marR="0" lvl="0" indent="-304792" algn="l" rtl="0">
              <a:lnSpc>
                <a:spcPct val="100000"/>
              </a:lnSpc>
              <a:spcBef>
                <a:spcPts val="427"/>
              </a:spcBef>
              <a:spcAft>
                <a:spcPts val="0"/>
              </a:spcAft>
              <a:buClr>
                <a:srgbClr val="05416B"/>
              </a:buClr>
              <a:buSzPts val="1600"/>
              <a:buFont typeface="Noto Sans Symbols"/>
              <a:buNone/>
              <a:defRPr sz="2133" b="0" i="0" u="none" strike="noStrike" cap="none">
                <a:solidFill>
                  <a:srgbClr val="05416B"/>
                </a:solidFill>
                <a:latin typeface="Arial Narrow"/>
                <a:ea typeface="Arial Narrow"/>
                <a:cs typeface="Arial Narrow"/>
                <a:sym typeface="Arial Narrow"/>
              </a:defRPr>
            </a:lvl1pPr>
            <a:lvl2pPr marL="1219170" marR="0" lvl="1"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2pPr>
            <a:lvl3pPr marL="1828754" marR="0" lvl="2" indent="-440256" algn="l" rtl="0">
              <a:lnSpc>
                <a:spcPct val="100000"/>
              </a:lnSpc>
              <a:spcBef>
                <a:spcPts val="427"/>
              </a:spcBef>
              <a:spcAft>
                <a:spcPts val="0"/>
              </a:spcAft>
              <a:buClr>
                <a:srgbClr val="05416B"/>
              </a:buClr>
              <a:buSzPts val="1600"/>
              <a:buFont typeface="Noto Sans Symbols"/>
              <a:buChar char="◆"/>
              <a:defRPr sz="2133" b="0" i="0" u="none" strike="noStrike" cap="none">
                <a:solidFill>
                  <a:srgbClr val="05416B"/>
                </a:solidFill>
                <a:latin typeface="Arial Narrow"/>
                <a:ea typeface="Arial Narrow"/>
                <a:cs typeface="Arial Narrow"/>
                <a:sym typeface="Arial Narrow"/>
              </a:defRPr>
            </a:lvl3pPr>
            <a:lvl4pPr marL="2438339" marR="0" lvl="3"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4pPr>
            <a:lvl5pPr marL="3047924" marR="0" lvl="4"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5pPr>
            <a:lvl6pPr marL="3657509" marR="0" lvl="5"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6pPr>
            <a:lvl7pPr marL="4267093" marR="0" lvl="6"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7pPr>
            <a:lvl8pPr marL="4876678" marR="0" lvl="7"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8pPr>
            <a:lvl9pPr marL="5486263" marR="0" lvl="8" indent="-440256" algn="l" rtl="0">
              <a:lnSpc>
                <a:spcPct val="100000"/>
              </a:lnSpc>
              <a:spcBef>
                <a:spcPts val="533"/>
              </a:spcBef>
              <a:spcAft>
                <a:spcPts val="0"/>
              </a:spcAft>
              <a:buClr>
                <a:srgbClr val="05416B"/>
              </a:buClr>
              <a:buSzPts val="1600"/>
              <a:buFont typeface="Arial"/>
              <a:buChar char="•"/>
              <a:defRPr sz="2133" b="0" i="0" u="none" strike="noStrike" cap="none">
                <a:solidFill>
                  <a:srgbClr val="05416B"/>
                </a:solidFill>
                <a:latin typeface="Arial Narrow"/>
                <a:ea typeface="Arial Narrow"/>
                <a:cs typeface="Arial Narrow"/>
                <a:sym typeface="Arial Narrow"/>
              </a:defRPr>
            </a:lvl9pPr>
          </a:lstStyle>
          <a:p>
            <a:endParaRPr/>
          </a:p>
        </p:txBody>
      </p:sp>
    </p:spTree>
    <p:extLst>
      <p:ext uri="{BB962C8B-B14F-4D97-AF65-F5344CB8AC3E}">
        <p14:creationId xmlns:p14="http://schemas.microsoft.com/office/powerpoint/2010/main" val="177628404"/>
      </p:ext>
    </p:extLst>
  </p:cSld>
  <p:clrMapOvr>
    <a:masterClrMapping/>
  </p:clrMapOvr>
  <p:extLst>
    <p:ext uri="{DCECCB84-F9BA-43D5-87BE-67443E8EF086}">
      <p15:sldGuideLst xmlns:p15="http://schemas.microsoft.com/office/powerpoint/2012/main">
        <p15:guide id="2" orient="horz" pos="2935">
          <p15:clr>
            <a:srgbClr val="FBAE40"/>
          </p15:clr>
        </p15:guide>
        <p15:guide id="3" orient="horz" pos="3094">
          <p15:clr>
            <a:srgbClr val="FBAE40"/>
          </p15:clr>
        </p15:guide>
        <p15:guide id="4" pos="226">
          <p15:clr>
            <a:srgbClr val="FBAE40"/>
          </p15:clr>
        </p15:guide>
        <p15:guide id="5" pos="553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Bullet Slide-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7"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9"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11" name="Text Placeholder 3"/>
          <p:cNvSpPr>
            <a:spLocks noGrp="1"/>
          </p:cNvSpPr>
          <p:nvPr>
            <p:ph idx="1"/>
          </p:nvPr>
        </p:nvSpPr>
        <p:spPr>
          <a:xfrm>
            <a:off x="612915" y="1868558"/>
            <a:ext cx="10850220" cy="390939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p:txBody>
      </p:sp>
    </p:spTree>
    <p:extLst>
      <p:ext uri="{BB962C8B-B14F-4D97-AF65-F5344CB8AC3E}">
        <p14:creationId xmlns:p14="http://schemas.microsoft.com/office/powerpoint/2010/main" val="36644354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997DC582-2330-4A32-B141-A276EACE88F0}"/>
              </a:ext>
            </a:extLst>
          </p:cNvPr>
          <p:cNvSpPr txBox="1">
            <a:spLocks noGrp="1"/>
          </p:cNvSpPr>
          <p:nvPr>
            <p:ph type="sldNum" sz="quarter" idx="8"/>
          </p:nvPr>
        </p:nvSpPr>
        <p:spPr/>
        <p:txBody>
          <a:bodyPr/>
          <a:lstStyle>
            <a:lvl1pPr>
              <a:defRPr/>
            </a:lvl1pPr>
          </a:lstStyle>
          <a:p>
            <a:pPr lvl="0"/>
            <a:fld id="{78CFDE6A-F70F-49CD-90EE-5F5191532815}" type="slidenum">
              <a:t>‹#›</a:t>
            </a:fld>
            <a:endParaRPr lang="en-US"/>
          </a:p>
        </p:txBody>
      </p:sp>
    </p:spTree>
    <p:extLst>
      <p:ext uri="{BB962C8B-B14F-4D97-AF65-F5344CB8AC3E}">
        <p14:creationId xmlns:p14="http://schemas.microsoft.com/office/powerpoint/2010/main" val="1551280821"/>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dirty="0"/>
              <a:t>Presentation Title</a:t>
            </a:r>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3"/>
            <a:ext cx="10898107" cy="611449"/>
          </a:xfrm>
        </p:spPr>
        <p:txBody>
          <a:bodyPr anchor="b">
            <a:noAutofit/>
          </a:bodyPr>
          <a:lstStyle>
            <a:lvl1pPr>
              <a:defRPr sz="36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7"/>
            <a:ext cx="10893285" cy="446529"/>
          </a:xfrm>
          <a:prstGeom prst="rect">
            <a:avLst/>
          </a:prstGeom>
        </p:spPr>
        <p:txBody>
          <a:bodyPr>
            <a:noAutofit/>
          </a:bodyPr>
          <a:lstStyle>
            <a:lvl1pPr marL="0" indent="0">
              <a:lnSpc>
                <a:spcPct val="100000"/>
              </a:lnSpc>
              <a:buNone/>
              <a:defRPr sz="1800" i="0">
                <a:latin typeface="+mn-lt"/>
              </a:defRPr>
            </a:lvl1pPr>
            <a:lvl2pPr marL="230181" indent="0">
              <a:lnSpc>
                <a:spcPct val="100000"/>
              </a:lnSpc>
              <a:buNone/>
              <a:defRPr i="1">
                <a:latin typeface="+mn-lt"/>
              </a:defRPr>
            </a:lvl2pPr>
            <a:lvl3pPr marL="515924" indent="0">
              <a:lnSpc>
                <a:spcPct val="100000"/>
              </a:lnSpc>
              <a:buNone/>
              <a:defRPr i="1">
                <a:latin typeface="+mn-lt"/>
              </a:defRPr>
            </a:lvl3pPr>
            <a:lvl4pPr marL="800080" indent="0">
              <a:lnSpc>
                <a:spcPct val="100000"/>
              </a:lnSpc>
              <a:buNone/>
              <a:defRPr i="1">
                <a:latin typeface="+mn-lt"/>
              </a:defRPr>
            </a:lvl4pPr>
            <a:lvl5pPr marL="1085823"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7"/>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7"/>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953452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8.png"/><Relationship Id="rId7" Type="http://schemas.microsoft.com/office/2007/relationships/hdphoto" Target="../media/hdphoto1.wdp"/><Relationship Id="rId2" Type="http://schemas.openxmlformats.org/officeDocument/2006/relationships/image" Target="../media/image17.jpeg"/><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a:xfrm>
            <a:off x="609601" y="1116347"/>
            <a:ext cx="11288888" cy="2852737"/>
          </a:xfrm>
        </p:spPr>
        <p:txBody>
          <a:bodyPr>
            <a:normAutofit/>
          </a:bodyPr>
          <a:lstStyle/>
          <a:p>
            <a:r>
              <a:rPr lang="en-US" sz="4000" dirty="0"/>
              <a:t>What Novel Combination Strategies Are Being Studied for ADCs in Urothelial Cancer?</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3591627"/>
            <a:ext cx="10515600" cy="2966936"/>
          </a:xfrm>
        </p:spPr>
        <p:txBody>
          <a:bodyPr>
            <a:normAutofit/>
          </a:bodyPr>
          <a:lstStyle/>
          <a:p>
            <a:r>
              <a:rPr lang="en-US" dirty="0"/>
              <a:t>Petros Grivas, MD PhD</a:t>
            </a:r>
            <a:br>
              <a:rPr lang="en-US" dirty="0"/>
            </a:br>
            <a:r>
              <a:rPr lang="en-US" dirty="0"/>
              <a:t>Professor, Dept. of Medicine, Division of Medical Oncology</a:t>
            </a:r>
            <a:br>
              <a:rPr lang="en-US" dirty="0"/>
            </a:br>
            <a:r>
              <a:rPr lang="en-US" dirty="0"/>
              <a:t>Clinical Director, Genitourinary Cancers Program</a:t>
            </a:r>
            <a:br>
              <a:rPr lang="en-US" dirty="0"/>
            </a:br>
            <a:r>
              <a:rPr lang="en-US" dirty="0"/>
              <a:t>University of Washington</a:t>
            </a:r>
            <a:br>
              <a:rPr lang="en-US" dirty="0"/>
            </a:br>
            <a:r>
              <a:rPr lang="en-US" dirty="0"/>
              <a:t>Professor, Clinical Research Division</a:t>
            </a:r>
            <a:br>
              <a:rPr lang="en-US" dirty="0"/>
            </a:br>
            <a:r>
              <a:rPr lang="en-US" dirty="0"/>
              <a:t>Fred Hutchinson Cancer Center</a:t>
            </a:r>
            <a:br>
              <a:rPr lang="en-US" dirty="0"/>
            </a:br>
            <a:r>
              <a:rPr lang="en-US" dirty="0"/>
              <a:t>Seattle, WA </a:t>
            </a:r>
          </a:p>
        </p:txBody>
      </p:sp>
      <p:pic>
        <p:nvPicPr>
          <p:cNvPr id="8" name="Picture 2" descr="Twitter logo history | Creative Freedom">
            <a:extLst>
              <a:ext uri="{FF2B5EF4-FFF2-40B4-BE49-F238E27FC236}">
                <a16:creationId xmlns:a16="http://schemas.microsoft.com/office/drawing/2014/main" id="{B7C87F77-3D13-B062-C7E3-C160217CF22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57481" y="5976823"/>
            <a:ext cx="409318" cy="332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7ACB1C49-1B61-B606-9260-E22271F4D620}"/>
              </a:ext>
            </a:extLst>
          </p:cNvPr>
          <p:cNvSpPr txBox="1"/>
          <p:nvPr/>
        </p:nvSpPr>
        <p:spPr>
          <a:xfrm>
            <a:off x="881979" y="5909626"/>
            <a:ext cx="2331507" cy="800219"/>
          </a:xfrm>
          <a:prstGeom prst="rect">
            <a:avLst/>
          </a:prstGeom>
          <a:noFill/>
        </p:spPr>
        <p:txBody>
          <a:bodyPr wrap="square" rtlCol="0">
            <a:spAutoFit/>
          </a:bodyPr>
          <a:lstStyle/>
          <a:p>
            <a:pPr algn="ctr">
              <a:defRPr/>
            </a:pPr>
            <a:r>
              <a:rPr lang="en-US" dirty="0">
                <a:solidFill>
                  <a:schemeClr val="tx1"/>
                </a:solidFill>
              </a:rPr>
              <a:t>@PGrivasMDPhD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24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37061-7139-41F3-93C4-468565AB0834}"/>
              </a:ext>
            </a:extLst>
          </p:cNvPr>
          <p:cNvSpPr txBox="1">
            <a:spLocks noGrp="1"/>
          </p:cNvSpPr>
          <p:nvPr>
            <p:ph type="title"/>
          </p:nvPr>
        </p:nvSpPr>
        <p:spPr/>
        <p:txBody>
          <a:bodyPr/>
          <a:lstStyle/>
          <a:p>
            <a:pPr lvl="0"/>
            <a:r>
              <a:rPr lang="en-US"/>
              <a:t>Conclusions</a:t>
            </a:r>
          </a:p>
        </p:txBody>
      </p:sp>
      <p:sp>
        <p:nvSpPr>
          <p:cNvPr id="3" name="Content Placeholder 2">
            <a:extLst>
              <a:ext uri="{FF2B5EF4-FFF2-40B4-BE49-F238E27FC236}">
                <a16:creationId xmlns:a16="http://schemas.microsoft.com/office/drawing/2014/main" id="{19920129-922B-415F-9C2A-18BE703E814E}"/>
              </a:ext>
            </a:extLst>
          </p:cNvPr>
          <p:cNvSpPr txBox="1">
            <a:spLocks noGrp="1"/>
          </p:cNvSpPr>
          <p:nvPr>
            <p:ph idx="1"/>
          </p:nvPr>
        </p:nvSpPr>
        <p:spPr>
          <a:xfrm>
            <a:off x="609600" y="1085222"/>
            <a:ext cx="10744200" cy="5184949"/>
          </a:xfrm>
        </p:spPr>
        <p:txBody>
          <a:bodyPr>
            <a:normAutofit lnSpcReduction="10000"/>
          </a:bodyPr>
          <a:lstStyle/>
          <a:p>
            <a:pPr lvl="0">
              <a:spcBef>
                <a:spcPts val="0"/>
              </a:spcBef>
              <a:spcAft>
                <a:spcPts val="1800"/>
              </a:spcAft>
            </a:pPr>
            <a:r>
              <a:rPr lang="en-US" sz="2000" dirty="0"/>
              <a:t>In this platinum-refractory population, SG + pembrolizumab showed encouraging antitumor efficacy: ORR 34% (38% in evaluable patients), meeting the primary objective; CBR 61%; median PFS 5.5 months</a:t>
            </a:r>
          </a:p>
          <a:p>
            <a:pPr lvl="0">
              <a:spcBef>
                <a:spcPts val="0"/>
              </a:spcBef>
              <a:spcAft>
                <a:spcPts val="1800"/>
              </a:spcAft>
            </a:pPr>
            <a:r>
              <a:rPr lang="en-US" sz="2000" dirty="0"/>
              <a:t>At 5.8 months of median follow-up, the median DOR and median OS were not reached </a:t>
            </a:r>
          </a:p>
          <a:p>
            <a:pPr lvl="0">
              <a:spcBef>
                <a:spcPts val="0"/>
              </a:spcBef>
              <a:spcAft>
                <a:spcPts val="1800"/>
              </a:spcAft>
            </a:pPr>
            <a:r>
              <a:rPr lang="en-US" sz="2000" dirty="0"/>
              <a:t>SG + pembrolizumab had a manageable safety profile with no new safety signal and no increase in systemic steroid-requiring </a:t>
            </a:r>
            <a:r>
              <a:rPr lang="en-US" sz="2000" dirty="0" err="1"/>
              <a:t>iRAE</a:t>
            </a:r>
            <a:r>
              <a:rPr lang="en-US" sz="2000" dirty="0"/>
              <a:t> rate</a:t>
            </a:r>
          </a:p>
          <a:p>
            <a:pPr lvl="0">
              <a:spcBef>
                <a:spcPts val="0"/>
              </a:spcBef>
              <a:spcAft>
                <a:spcPts val="1800"/>
              </a:spcAft>
            </a:pPr>
            <a:r>
              <a:rPr lang="en-US" sz="2000" dirty="0"/>
              <a:t>Data support further evaluation of SG + CPI in patients with </a:t>
            </a:r>
            <a:r>
              <a:rPr lang="en-US" sz="2000" dirty="0" err="1"/>
              <a:t>mUC</a:t>
            </a:r>
            <a:r>
              <a:rPr lang="en-US" sz="2000" dirty="0"/>
              <a:t> who progressed on/after platinum-based chemotherapy and earlier lines of therapy</a:t>
            </a:r>
          </a:p>
          <a:p>
            <a:pPr lvl="0">
              <a:spcBef>
                <a:spcPts val="0"/>
              </a:spcBef>
              <a:spcAft>
                <a:spcPts val="1800"/>
              </a:spcAft>
            </a:pPr>
            <a:r>
              <a:rPr lang="en-US" sz="2000" dirty="0"/>
              <a:t>Additional follow-up and biomarker evaluation are ongoing</a:t>
            </a:r>
          </a:p>
          <a:p>
            <a:pPr lvl="0">
              <a:spcBef>
                <a:spcPts val="0"/>
              </a:spcBef>
              <a:spcAft>
                <a:spcPts val="1800"/>
              </a:spcAft>
            </a:pPr>
            <a:r>
              <a:rPr lang="en-US" sz="2000" dirty="0"/>
              <a:t>Other TROPHY-U-01 cohorts are being assessed, including SG post-CPI in platinum-ineligible patients with mUC (Cohort 2), SG + cisplatin (Cohort 4)</a:t>
            </a:r>
            <a:r>
              <a:rPr lang="en-US" sz="2000" baseline="30000" dirty="0"/>
              <a:t>1</a:t>
            </a:r>
            <a:r>
              <a:rPr lang="en-US" sz="2000" dirty="0"/>
              <a:t> and SG + cisplatin + avelumab (Cohort 5) in platinum-naïve patients with mUC (both followed by avelumab switch maintenance); TROPiCS-04 trial launched</a:t>
            </a:r>
            <a:r>
              <a:rPr lang="en-US" sz="2000" baseline="30000" dirty="0"/>
              <a:t>2</a:t>
            </a:r>
          </a:p>
        </p:txBody>
      </p:sp>
      <p:sp>
        <p:nvSpPr>
          <p:cNvPr id="8" name="Footer Placeholder 7">
            <a:extLst>
              <a:ext uri="{FF2B5EF4-FFF2-40B4-BE49-F238E27FC236}">
                <a16:creationId xmlns:a16="http://schemas.microsoft.com/office/drawing/2014/main" id="{B662A483-234E-209C-92DF-42960CB393AF}"/>
              </a:ext>
            </a:extLst>
          </p:cNvPr>
          <p:cNvSpPr>
            <a:spLocks noGrp="1"/>
          </p:cNvSpPr>
          <p:nvPr>
            <p:ph type="ftr" sz="quarter" idx="3"/>
          </p:nvPr>
        </p:nvSpPr>
        <p:spPr/>
        <p:txBody>
          <a:bodyPr/>
          <a:lstStyle/>
          <a:p>
            <a:r>
              <a:rPr lang="en-US" baseline="30000" dirty="0"/>
              <a:t>1</a:t>
            </a:r>
            <a:r>
              <a:rPr lang="en-US" dirty="0"/>
              <a:t>Tagawa, ST et al. 2022 ASCO-GU. TPS581; </a:t>
            </a:r>
            <a:r>
              <a:rPr lang="en-US" baseline="30000" dirty="0"/>
              <a:t>2</a:t>
            </a:r>
            <a:r>
              <a:rPr lang="en-US" dirty="0"/>
              <a:t>Vulsteke, C et al. 2022 ASCO-GU. TPS582.  </a:t>
            </a:r>
          </a:p>
          <a:p>
            <a:r>
              <a:rPr lang="en-US" dirty="0" err="1"/>
              <a:t>Grivas</a:t>
            </a:r>
            <a:r>
              <a:rPr lang="en-US" dirty="0"/>
              <a:t> P, et al. ASCO GU 2022. Abstract 434.</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49D80-67E1-2187-1BFC-EDAEFA464B01}"/>
              </a:ext>
            </a:extLst>
          </p:cNvPr>
          <p:cNvSpPr>
            <a:spLocks noGrp="1"/>
          </p:cNvSpPr>
          <p:nvPr>
            <p:ph type="title"/>
          </p:nvPr>
        </p:nvSpPr>
        <p:spPr>
          <a:xfrm>
            <a:off x="609599" y="199505"/>
            <a:ext cx="11146971" cy="1185577"/>
          </a:xfrm>
        </p:spPr>
        <p:txBody>
          <a:bodyPr/>
          <a:lstStyle/>
          <a:p>
            <a:r>
              <a:rPr lang="en-US" dirty="0"/>
              <a:t>Disitamab Vedotin with Anti-PD-1 (Toripalimab) in mUC</a:t>
            </a:r>
          </a:p>
        </p:txBody>
      </p:sp>
      <p:sp>
        <p:nvSpPr>
          <p:cNvPr id="17" name="Content Placeholder 5">
            <a:extLst>
              <a:ext uri="{FF2B5EF4-FFF2-40B4-BE49-F238E27FC236}">
                <a16:creationId xmlns:a16="http://schemas.microsoft.com/office/drawing/2014/main" id="{744F22CB-C1CC-86CB-B28E-AB2D60697617}"/>
              </a:ext>
            </a:extLst>
          </p:cNvPr>
          <p:cNvSpPr>
            <a:spLocks noGrp="1"/>
          </p:cNvSpPr>
          <p:nvPr>
            <p:ph sz="half" idx="1"/>
          </p:nvPr>
        </p:nvSpPr>
        <p:spPr>
          <a:xfrm>
            <a:off x="304803" y="1530380"/>
            <a:ext cx="5660570" cy="4680672"/>
          </a:xfrm>
        </p:spPr>
        <p:txBody>
          <a:bodyPr>
            <a:normAutofit/>
          </a:bodyPr>
          <a:lstStyle/>
          <a:p>
            <a:pPr>
              <a:spcBef>
                <a:spcPts val="300"/>
              </a:spcBef>
            </a:pPr>
            <a:r>
              <a:rPr lang="en-US" sz="2000" dirty="0"/>
              <a:t>Pts with locally advanced or metastatic UC</a:t>
            </a:r>
          </a:p>
          <a:p>
            <a:pPr>
              <a:spcBef>
                <a:spcPts val="300"/>
              </a:spcBef>
            </a:pPr>
            <a:endParaRPr lang="en-US" sz="1100" dirty="0"/>
          </a:p>
          <a:p>
            <a:pPr>
              <a:spcBef>
                <a:spcPts val="300"/>
              </a:spcBef>
            </a:pPr>
            <a:r>
              <a:rPr lang="en-US" sz="2000" dirty="0"/>
              <a:t>41 pts (25 treatment-naïve / 16 with 1+ line(s) of therapy)</a:t>
            </a:r>
          </a:p>
          <a:p>
            <a:pPr lvl="1">
              <a:spcBef>
                <a:spcPts val="300"/>
              </a:spcBef>
            </a:pPr>
            <a:r>
              <a:rPr lang="en-US" sz="1800" dirty="0"/>
              <a:t>39 pts evaluable for response</a:t>
            </a:r>
          </a:p>
          <a:p>
            <a:pPr lvl="1">
              <a:spcBef>
                <a:spcPts val="300"/>
              </a:spcBef>
            </a:pPr>
            <a:endParaRPr lang="en-US" sz="1100" dirty="0"/>
          </a:p>
          <a:p>
            <a:pPr>
              <a:spcBef>
                <a:spcPts val="300"/>
              </a:spcBef>
            </a:pPr>
            <a:r>
              <a:rPr lang="en-US" sz="2000" dirty="0"/>
              <a:t>Confirmed ORR: 72% (28/39)</a:t>
            </a:r>
          </a:p>
          <a:p>
            <a:pPr lvl="1">
              <a:spcBef>
                <a:spcPts val="300"/>
              </a:spcBef>
            </a:pPr>
            <a:r>
              <a:rPr lang="en-US" sz="1800" dirty="0"/>
              <a:t>cORR in IHC 0 or 1+ pts: 9/17 (53%)</a:t>
            </a:r>
          </a:p>
          <a:p>
            <a:pPr lvl="1">
              <a:spcBef>
                <a:spcPts val="300"/>
              </a:spcBef>
            </a:pPr>
            <a:endParaRPr lang="en-US" sz="1100" dirty="0"/>
          </a:p>
          <a:p>
            <a:pPr>
              <a:spcBef>
                <a:spcPts val="300"/>
              </a:spcBef>
            </a:pPr>
            <a:r>
              <a:rPr lang="en-US" sz="2000" dirty="0"/>
              <a:t>Median PFS: 9.2 months</a:t>
            </a:r>
          </a:p>
          <a:p>
            <a:pPr>
              <a:spcBef>
                <a:spcPts val="300"/>
              </a:spcBef>
            </a:pPr>
            <a:endParaRPr lang="en-US" sz="1100" dirty="0"/>
          </a:p>
          <a:p>
            <a:pPr>
              <a:spcBef>
                <a:spcPts val="300"/>
              </a:spcBef>
            </a:pPr>
            <a:r>
              <a:rPr lang="en-US" sz="2000" dirty="0"/>
              <a:t>Median OS: NR (86% 12-month OS)</a:t>
            </a:r>
          </a:p>
          <a:p>
            <a:pPr>
              <a:spcBef>
                <a:spcPts val="300"/>
              </a:spcBef>
            </a:pPr>
            <a:endParaRPr lang="en-US" sz="2000" dirty="0"/>
          </a:p>
        </p:txBody>
      </p:sp>
      <p:sp>
        <p:nvSpPr>
          <p:cNvPr id="5" name="Footer Placeholder 4">
            <a:extLst>
              <a:ext uri="{FF2B5EF4-FFF2-40B4-BE49-F238E27FC236}">
                <a16:creationId xmlns:a16="http://schemas.microsoft.com/office/drawing/2014/main" id="{26F1B71E-BCB2-533B-D274-D28CDEA551A3}"/>
              </a:ext>
            </a:extLst>
          </p:cNvPr>
          <p:cNvSpPr>
            <a:spLocks noGrp="1"/>
          </p:cNvSpPr>
          <p:nvPr>
            <p:ph type="ftr" sz="quarter" idx="3"/>
          </p:nvPr>
        </p:nvSpPr>
        <p:spPr/>
        <p:txBody>
          <a:bodyPr/>
          <a:lstStyle/>
          <a:p>
            <a:r>
              <a:rPr lang="en-US" dirty="0"/>
              <a:t>DV, </a:t>
            </a:r>
            <a:r>
              <a:rPr lang="en-US" dirty="0" err="1"/>
              <a:t>disitamab</a:t>
            </a:r>
            <a:r>
              <a:rPr lang="en-US" dirty="0"/>
              <a:t> </a:t>
            </a:r>
            <a:r>
              <a:rPr lang="en-US" dirty="0" err="1"/>
              <a:t>vedotin</a:t>
            </a:r>
            <a:r>
              <a:rPr lang="en-US" dirty="0"/>
              <a:t>; FDA, Federal Drug Administration; HER, human epidermal growth factor receptor; IHC, immunohistochemistry; NR, not reported.</a:t>
            </a:r>
          </a:p>
          <a:p>
            <a:r>
              <a:rPr lang="en-US" dirty="0"/>
              <a:t>Sheng X et al. ASCO 2022. Abstract 4518.</a:t>
            </a:r>
          </a:p>
        </p:txBody>
      </p:sp>
      <p:pic>
        <p:nvPicPr>
          <p:cNvPr id="8" name="Picture 7" descr="A screenshot of a computer&#10;&#10;Description automatically generated with medium confidence">
            <a:extLst>
              <a:ext uri="{FF2B5EF4-FFF2-40B4-BE49-F238E27FC236}">
                <a16:creationId xmlns:a16="http://schemas.microsoft.com/office/drawing/2014/main" id="{2B159BF7-0381-1EFD-EADB-14DCA4C384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0" y="1735289"/>
            <a:ext cx="5893266" cy="3149513"/>
          </a:xfrm>
          <a:prstGeom prst="rect">
            <a:avLst/>
          </a:prstGeom>
          <a:noFill/>
        </p:spPr>
      </p:pic>
      <p:sp>
        <p:nvSpPr>
          <p:cNvPr id="11" name="TextBox 10">
            <a:extLst>
              <a:ext uri="{FF2B5EF4-FFF2-40B4-BE49-F238E27FC236}">
                <a16:creationId xmlns:a16="http://schemas.microsoft.com/office/drawing/2014/main" id="{4FE11830-8E5D-E87A-9787-C15D752A06E8}"/>
              </a:ext>
            </a:extLst>
          </p:cNvPr>
          <p:cNvSpPr txBox="1"/>
          <p:nvPr/>
        </p:nvSpPr>
        <p:spPr bwMode="auto">
          <a:xfrm>
            <a:off x="717810" y="5568371"/>
            <a:ext cx="10451580" cy="553998"/>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261"/>
                </a:solidFill>
                <a:effectLst/>
                <a:uLnTx/>
                <a:uFillTx/>
                <a:latin typeface="Arial"/>
                <a:ea typeface="+mn-ea"/>
                <a:cs typeface="+mn-cs"/>
              </a:rPr>
              <a:t>Promising results with DV trials in China led to a breakthrough therapy designation by FDA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62261"/>
                </a:solidFill>
                <a:effectLst/>
                <a:uLnTx/>
                <a:uFillTx/>
                <a:latin typeface="Arial"/>
                <a:ea typeface="+mn-ea"/>
                <a:cs typeface="+mn-cs"/>
              </a:rPr>
              <a:t>Phase II </a:t>
            </a:r>
            <a:r>
              <a:rPr lang="en-US" b="1" dirty="0">
                <a:solidFill>
                  <a:srgbClr val="262261"/>
                </a:solidFill>
                <a:latin typeface="Arial"/>
              </a:rPr>
              <a:t>&amp;</a:t>
            </a:r>
            <a:r>
              <a:rPr kumimoji="0" lang="en-US" sz="1800" b="1" i="0" u="none" strike="noStrike" kern="1200" cap="none" spc="0" normalizeH="0" baseline="0" noProof="0" dirty="0">
                <a:ln>
                  <a:noFill/>
                </a:ln>
                <a:solidFill>
                  <a:srgbClr val="262261"/>
                </a:solidFill>
                <a:effectLst/>
                <a:uLnTx/>
                <a:uFillTx/>
                <a:latin typeface="Arial"/>
                <a:ea typeface="+mn-ea"/>
                <a:cs typeface="+mn-cs"/>
              </a:rPr>
              <a:t> III registrational trials (post-platinum monotherapy </a:t>
            </a:r>
            <a:r>
              <a:rPr lang="en-US" b="1" dirty="0">
                <a:solidFill>
                  <a:srgbClr val="262261"/>
                </a:solidFill>
                <a:latin typeface="Arial"/>
              </a:rPr>
              <a:t>&amp;</a:t>
            </a:r>
            <a:r>
              <a:rPr kumimoji="0" lang="en-US" sz="1800" b="1" i="0" u="none" strike="noStrike" kern="1200" cap="none" spc="0" normalizeH="0" baseline="0" noProof="0" dirty="0">
                <a:ln>
                  <a:noFill/>
                </a:ln>
                <a:solidFill>
                  <a:srgbClr val="262261"/>
                </a:solidFill>
                <a:effectLst/>
                <a:uLnTx/>
                <a:uFillTx/>
                <a:latin typeface="Arial"/>
                <a:ea typeface="+mn-ea"/>
                <a:cs typeface="+mn-cs"/>
              </a:rPr>
              <a:t> combo with anti-PD-1) pending </a:t>
            </a:r>
          </a:p>
        </p:txBody>
      </p:sp>
    </p:spTree>
    <p:extLst>
      <p:ext uri="{BB962C8B-B14F-4D97-AF65-F5344CB8AC3E}">
        <p14:creationId xmlns:p14="http://schemas.microsoft.com/office/powerpoint/2010/main" val="3443978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9069335-B912-98E9-DF19-3CD2C0E4DDE6}"/>
              </a:ext>
            </a:extLst>
          </p:cNvPr>
          <p:cNvSpPr>
            <a:spLocks noGrp="1"/>
          </p:cNvSpPr>
          <p:nvPr>
            <p:ph type="ftr" sz="quarter" idx="3"/>
          </p:nvPr>
        </p:nvSpPr>
        <p:spPr/>
        <p:txBody>
          <a:bodyPr/>
          <a:lstStyle/>
          <a:p>
            <a:r>
              <a:rPr lang="en-US" dirty="0"/>
              <a:t>ADC, anti-drug conjugate; </a:t>
            </a:r>
            <a:r>
              <a:rPr lang="en-US" dirty="0" err="1"/>
              <a:t>Dxd</a:t>
            </a:r>
            <a:r>
              <a:rPr lang="en-US" dirty="0"/>
              <a:t>, </a:t>
            </a:r>
            <a:r>
              <a:rPr lang="en-US" dirty="0" err="1"/>
              <a:t>deruxtecan</a:t>
            </a:r>
            <a:r>
              <a:rPr lang="en-US" dirty="0"/>
              <a:t>; IO, immuno-oncology; </a:t>
            </a:r>
            <a:r>
              <a:rPr lang="en-US" dirty="0" err="1"/>
              <a:t>MMAE</a:t>
            </a:r>
            <a:r>
              <a:rPr lang="en-US" dirty="0"/>
              <a:t>, monomethyl auristatin E; Topo I, topoisomerase I.</a:t>
            </a:r>
          </a:p>
          <a:p>
            <a:r>
              <a:rPr lang="en-US" dirty="0" err="1"/>
              <a:t>Galsky</a:t>
            </a:r>
            <a:r>
              <a:rPr lang="en-US" dirty="0"/>
              <a:t> MD. ASCO 2022.</a:t>
            </a:r>
          </a:p>
        </p:txBody>
      </p:sp>
      <p:sp>
        <p:nvSpPr>
          <p:cNvPr id="2" name="Title 1">
            <a:extLst>
              <a:ext uri="{FF2B5EF4-FFF2-40B4-BE49-F238E27FC236}">
                <a16:creationId xmlns:a16="http://schemas.microsoft.com/office/drawing/2014/main" id="{DE82EC2F-478A-9777-AE3C-9985B71CDE26}"/>
              </a:ext>
            </a:extLst>
          </p:cNvPr>
          <p:cNvSpPr>
            <a:spLocks noGrp="1"/>
          </p:cNvSpPr>
          <p:nvPr>
            <p:ph type="title"/>
          </p:nvPr>
        </p:nvSpPr>
        <p:spPr/>
        <p:txBody>
          <a:bodyPr/>
          <a:lstStyle/>
          <a:p>
            <a:r>
              <a:rPr lang="en-US" dirty="0"/>
              <a:t>Differences Among the ADC/IO Combinations </a:t>
            </a:r>
          </a:p>
        </p:txBody>
      </p:sp>
      <p:graphicFrame>
        <p:nvGraphicFramePr>
          <p:cNvPr id="6" name="Table 7">
            <a:extLst>
              <a:ext uri="{FF2B5EF4-FFF2-40B4-BE49-F238E27FC236}">
                <a16:creationId xmlns:a16="http://schemas.microsoft.com/office/drawing/2014/main" id="{1640F2A7-5C42-99B0-DC34-010415A7EDD3}"/>
              </a:ext>
            </a:extLst>
          </p:cNvPr>
          <p:cNvGraphicFramePr>
            <a:graphicFrameLocks noGrp="1"/>
          </p:cNvGraphicFramePr>
          <p:nvPr>
            <p:ph idx="1"/>
            <p:extLst>
              <p:ext uri="{D42A27DB-BD31-4B8C-83A1-F6EECF244321}">
                <p14:modId xmlns:p14="http://schemas.microsoft.com/office/powerpoint/2010/main" val="1563834437"/>
              </p:ext>
            </p:extLst>
          </p:nvPr>
        </p:nvGraphicFramePr>
        <p:xfrm>
          <a:off x="769526" y="1327243"/>
          <a:ext cx="10665498" cy="4530509"/>
        </p:xfrm>
        <a:graphic>
          <a:graphicData uri="http://schemas.openxmlformats.org/drawingml/2006/table">
            <a:tbl>
              <a:tblPr firstRow="1" bandRow="1">
                <a:tableStyleId>{74C1A8A3-306A-4EB7-A6B1-4F7E0EB9C5D6}</a:tableStyleId>
              </a:tblPr>
              <a:tblGrid>
                <a:gridCol w="3219670">
                  <a:extLst>
                    <a:ext uri="{9D8B030D-6E8A-4147-A177-3AD203B41FA5}">
                      <a16:colId xmlns:a16="http://schemas.microsoft.com/office/drawing/2014/main" val="1049691707"/>
                    </a:ext>
                  </a:extLst>
                </a:gridCol>
                <a:gridCol w="2184032">
                  <a:extLst>
                    <a:ext uri="{9D8B030D-6E8A-4147-A177-3AD203B41FA5}">
                      <a16:colId xmlns:a16="http://schemas.microsoft.com/office/drawing/2014/main" val="3145254567"/>
                    </a:ext>
                  </a:extLst>
                </a:gridCol>
                <a:gridCol w="783706">
                  <a:extLst>
                    <a:ext uri="{9D8B030D-6E8A-4147-A177-3AD203B41FA5}">
                      <a16:colId xmlns:a16="http://schemas.microsoft.com/office/drawing/2014/main" val="58734254"/>
                    </a:ext>
                  </a:extLst>
                </a:gridCol>
                <a:gridCol w="2331767">
                  <a:extLst>
                    <a:ext uri="{9D8B030D-6E8A-4147-A177-3AD203B41FA5}">
                      <a16:colId xmlns:a16="http://schemas.microsoft.com/office/drawing/2014/main" val="356788571"/>
                    </a:ext>
                  </a:extLst>
                </a:gridCol>
                <a:gridCol w="1170721">
                  <a:extLst>
                    <a:ext uri="{9D8B030D-6E8A-4147-A177-3AD203B41FA5}">
                      <a16:colId xmlns:a16="http://schemas.microsoft.com/office/drawing/2014/main" val="1578468776"/>
                    </a:ext>
                  </a:extLst>
                </a:gridCol>
                <a:gridCol w="975602">
                  <a:extLst>
                    <a:ext uri="{9D8B030D-6E8A-4147-A177-3AD203B41FA5}">
                      <a16:colId xmlns:a16="http://schemas.microsoft.com/office/drawing/2014/main" val="2067312118"/>
                    </a:ext>
                  </a:extLst>
                </a:gridCol>
              </a:tblGrid>
              <a:tr h="522181">
                <a:tc>
                  <a:txBody>
                    <a:bodyPr/>
                    <a:lstStyle/>
                    <a:p>
                      <a:pPr algn="ctr"/>
                      <a:r>
                        <a:rPr lang="en-US" sz="2000" dirty="0"/>
                        <a:t>Regimen</a:t>
                      </a:r>
                    </a:p>
                  </a:txBody>
                  <a:tcPr anchor="ctr"/>
                </a:tc>
                <a:tc>
                  <a:txBody>
                    <a:bodyPr/>
                    <a:lstStyle/>
                    <a:p>
                      <a:pPr algn="ctr"/>
                      <a:r>
                        <a:rPr lang="en-US" sz="2000" dirty="0"/>
                        <a:t>Payload</a:t>
                      </a:r>
                    </a:p>
                  </a:txBody>
                  <a:tcPr anchor="ctr"/>
                </a:tc>
                <a:tc>
                  <a:txBody>
                    <a:bodyPr/>
                    <a:lstStyle/>
                    <a:p>
                      <a:pPr algn="ctr"/>
                      <a:r>
                        <a:rPr lang="en-US" sz="2000" dirty="0"/>
                        <a:t>N</a:t>
                      </a:r>
                    </a:p>
                  </a:txBody>
                  <a:tcPr anchor="ctr"/>
                </a:tc>
                <a:tc>
                  <a:txBody>
                    <a:bodyPr/>
                    <a:lstStyle/>
                    <a:p>
                      <a:pPr algn="ctr"/>
                      <a:r>
                        <a:rPr lang="en-US" sz="2000" dirty="0"/>
                        <a:t>Population</a:t>
                      </a:r>
                    </a:p>
                  </a:txBody>
                  <a:tcPr anchor="ctr"/>
                </a:tc>
                <a:tc>
                  <a:txBody>
                    <a:bodyPr/>
                    <a:lstStyle/>
                    <a:p>
                      <a:pPr algn="ctr"/>
                      <a:r>
                        <a:rPr lang="en-US" sz="2000" dirty="0"/>
                        <a:t>HER2</a:t>
                      </a:r>
                    </a:p>
                  </a:txBody>
                  <a:tcPr anchor="ctr"/>
                </a:tc>
                <a:tc>
                  <a:txBody>
                    <a:bodyPr/>
                    <a:lstStyle/>
                    <a:p>
                      <a:pPr algn="ctr"/>
                      <a:r>
                        <a:rPr lang="en-US" sz="2000" dirty="0"/>
                        <a:t>ORR</a:t>
                      </a:r>
                    </a:p>
                  </a:txBody>
                  <a:tcPr anchor="ctr"/>
                </a:tc>
                <a:extLst>
                  <a:ext uri="{0D108BD9-81ED-4DB2-BD59-A6C34878D82A}">
                    <a16:rowId xmlns:a16="http://schemas.microsoft.com/office/drawing/2014/main" val="4126431396"/>
                  </a:ext>
                </a:extLst>
              </a:tr>
              <a:tr h="998324">
                <a:tc>
                  <a:txBody>
                    <a:bodyPr/>
                    <a:lstStyle/>
                    <a:p>
                      <a:pPr algn="ctr"/>
                      <a:r>
                        <a:rPr lang="en-US" sz="2000" dirty="0" err="1"/>
                        <a:t>Enfortumab</a:t>
                      </a:r>
                      <a:r>
                        <a:rPr lang="en-US" sz="2000" dirty="0"/>
                        <a:t> </a:t>
                      </a:r>
                      <a:r>
                        <a:rPr lang="en-US" sz="2000" dirty="0" err="1"/>
                        <a:t>vedotin</a:t>
                      </a:r>
                      <a:r>
                        <a:rPr lang="en-US" sz="2000" dirty="0"/>
                        <a:t> +</a:t>
                      </a:r>
                    </a:p>
                    <a:p>
                      <a:pPr algn="ctr"/>
                      <a:r>
                        <a:rPr lang="en-US" sz="2000" dirty="0"/>
                        <a:t>Pembrolizumab</a:t>
                      </a:r>
                    </a:p>
                  </a:txBody>
                  <a:tcPr anchor="ctr"/>
                </a:tc>
                <a:tc>
                  <a:txBody>
                    <a:bodyPr/>
                    <a:lstStyle/>
                    <a:p>
                      <a:pPr algn="ctr"/>
                      <a:r>
                        <a:rPr lang="en-US" sz="2000" dirty="0" err="1"/>
                        <a:t>MMAE</a:t>
                      </a:r>
                      <a:endParaRPr lang="en-US" sz="2000" dirty="0"/>
                    </a:p>
                    <a:p>
                      <a:pPr algn="ctr"/>
                      <a:r>
                        <a:rPr lang="en-US" sz="2000" dirty="0"/>
                        <a:t>(tubulin)</a:t>
                      </a:r>
                    </a:p>
                  </a:txBody>
                  <a:tcPr anchor="ctr"/>
                </a:tc>
                <a:tc>
                  <a:txBody>
                    <a:bodyPr/>
                    <a:lstStyle/>
                    <a:p>
                      <a:pPr algn="ctr"/>
                      <a:r>
                        <a:rPr lang="en-US" sz="2000" dirty="0"/>
                        <a:t>43</a:t>
                      </a:r>
                    </a:p>
                  </a:txBody>
                  <a:tcPr anchor="ctr"/>
                </a:tc>
                <a:tc>
                  <a:txBody>
                    <a:bodyPr/>
                    <a:lstStyle/>
                    <a:p>
                      <a:pPr algn="ctr"/>
                      <a:r>
                        <a:rPr lang="en-US" sz="2000" dirty="0"/>
                        <a:t>Cis-ineligible, </a:t>
                      </a:r>
                      <a:r>
                        <a:rPr lang="en-US" sz="2000" dirty="0" err="1"/>
                        <a:t>tx</a:t>
                      </a:r>
                      <a:endParaRPr lang="en-US" sz="2000" dirty="0"/>
                    </a:p>
                    <a:p>
                      <a:pPr algn="ctr"/>
                      <a:r>
                        <a:rPr lang="en-US" sz="2000" dirty="0"/>
                        <a:t>naive</a:t>
                      </a:r>
                    </a:p>
                  </a:txBody>
                  <a:tcPr anchor="ctr"/>
                </a:tc>
                <a:tc>
                  <a:txBody>
                    <a:bodyPr/>
                    <a:lstStyle/>
                    <a:p>
                      <a:pPr algn="ctr"/>
                      <a:r>
                        <a:rPr lang="en-US" sz="2000" dirty="0"/>
                        <a:t>All</a:t>
                      </a:r>
                    </a:p>
                  </a:txBody>
                  <a:tcPr anchor="ctr"/>
                </a:tc>
                <a:tc>
                  <a:txBody>
                    <a:bodyPr/>
                    <a:lstStyle/>
                    <a:p>
                      <a:pPr algn="ctr"/>
                      <a:r>
                        <a:rPr lang="en-US" sz="2000" dirty="0"/>
                        <a:t>73%</a:t>
                      </a:r>
                    </a:p>
                  </a:txBody>
                  <a:tcPr anchor="ctr"/>
                </a:tc>
                <a:extLst>
                  <a:ext uri="{0D108BD9-81ED-4DB2-BD59-A6C34878D82A}">
                    <a16:rowId xmlns:a16="http://schemas.microsoft.com/office/drawing/2014/main" val="503180411"/>
                  </a:ext>
                </a:extLst>
              </a:tr>
              <a:tr h="998324">
                <a:tc>
                  <a:txBody>
                    <a:bodyPr/>
                    <a:lstStyle/>
                    <a:p>
                      <a:pPr algn="ctr"/>
                      <a:r>
                        <a:rPr lang="en-US" sz="2000" dirty="0" err="1"/>
                        <a:t>Disitimab</a:t>
                      </a:r>
                      <a:r>
                        <a:rPr lang="en-US" sz="2000" dirty="0"/>
                        <a:t> </a:t>
                      </a:r>
                      <a:r>
                        <a:rPr lang="en-US" sz="2000" dirty="0" err="1"/>
                        <a:t>vedotin</a:t>
                      </a:r>
                      <a:r>
                        <a:rPr lang="en-US" sz="2000" dirty="0"/>
                        <a:t> +</a:t>
                      </a:r>
                    </a:p>
                    <a:p>
                      <a:pPr algn="ctr"/>
                      <a:r>
                        <a:rPr lang="en-US" sz="2000" dirty="0" err="1"/>
                        <a:t>Toripalimab</a:t>
                      </a:r>
                      <a:endParaRPr lang="en-US" sz="2000" dirty="0"/>
                    </a:p>
                  </a:txBody>
                  <a:tcPr anchor="ctr"/>
                </a:tc>
                <a:tc>
                  <a:txBody>
                    <a:bodyPr/>
                    <a:lstStyle/>
                    <a:p>
                      <a:pPr algn="ctr"/>
                      <a:r>
                        <a:rPr lang="en-US" sz="2000" dirty="0" err="1"/>
                        <a:t>MMAE</a:t>
                      </a:r>
                      <a:endParaRPr lang="en-US" sz="2000" dirty="0"/>
                    </a:p>
                    <a:p>
                      <a:pPr algn="ctr"/>
                      <a:r>
                        <a:rPr lang="en-US" sz="2000" dirty="0"/>
                        <a:t>(tubulin)</a:t>
                      </a:r>
                    </a:p>
                  </a:txBody>
                  <a:tcPr anchor="ctr"/>
                </a:tc>
                <a:tc>
                  <a:txBody>
                    <a:bodyPr/>
                    <a:lstStyle/>
                    <a:p>
                      <a:pPr algn="ctr"/>
                      <a:r>
                        <a:rPr lang="en-US" sz="2000" dirty="0"/>
                        <a:t>39</a:t>
                      </a:r>
                    </a:p>
                  </a:txBody>
                  <a:tcPr anchor="ctr"/>
                </a:tc>
                <a:tc>
                  <a:txBody>
                    <a:bodyPr/>
                    <a:lstStyle/>
                    <a:p>
                      <a:pPr algn="ctr"/>
                      <a:r>
                        <a:rPr lang="en-US" sz="2000" dirty="0"/>
                        <a:t>60% </a:t>
                      </a:r>
                      <a:r>
                        <a:rPr lang="en-US" sz="2000" dirty="0" err="1"/>
                        <a:t>tx</a:t>
                      </a:r>
                      <a:r>
                        <a:rPr lang="en-US" sz="2000" dirty="0"/>
                        <a:t> naive</a:t>
                      </a:r>
                    </a:p>
                  </a:txBody>
                  <a:tcPr anchor="ctr"/>
                </a:tc>
                <a:tc>
                  <a:txBody>
                    <a:bodyPr/>
                    <a:lstStyle/>
                    <a:p>
                      <a:pPr algn="ctr"/>
                      <a:r>
                        <a:rPr lang="en-US" sz="2000" dirty="0"/>
                        <a:t>All</a:t>
                      </a:r>
                    </a:p>
                  </a:txBody>
                  <a:tcPr anchor="ctr"/>
                </a:tc>
                <a:tc>
                  <a:txBody>
                    <a:bodyPr/>
                    <a:lstStyle/>
                    <a:p>
                      <a:pPr algn="ctr"/>
                      <a:r>
                        <a:rPr lang="en-US" sz="2000" dirty="0"/>
                        <a:t>72%</a:t>
                      </a:r>
                    </a:p>
                  </a:txBody>
                  <a:tcPr anchor="ctr"/>
                </a:tc>
                <a:extLst>
                  <a:ext uri="{0D108BD9-81ED-4DB2-BD59-A6C34878D82A}">
                    <a16:rowId xmlns:a16="http://schemas.microsoft.com/office/drawing/2014/main" val="1342491488"/>
                  </a:ext>
                </a:extLst>
              </a:tr>
              <a:tr h="998324">
                <a:tc>
                  <a:txBody>
                    <a:bodyPr/>
                    <a:lstStyle/>
                    <a:p>
                      <a:pPr algn="ctr"/>
                      <a:r>
                        <a:rPr lang="en-US" sz="2000" dirty="0"/>
                        <a:t>Trastuzumab </a:t>
                      </a:r>
                      <a:r>
                        <a:rPr lang="en-US" sz="2000" dirty="0" err="1"/>
                        <a:t>deruxtecan</a:t>
                      </a:r>
                      <a:endParaRPr lang="en-US" sz="2000" dirty="0"/>
                    </a:p>
                    <a:p>
                      <a:pPr algn="ctr"/>
                      <a:r>
                        <a:rPr lang="en-US" sz="2000" dirty="0"/>
                        <a:t>+ Nivolumab</a:t>
                      </a:r>
                    </a:p>
                  </a:txBody>
                  <a:tcPr anchor="ctr"/>
                </a:tc>
                <a:tc>
                  <a:txBody>
                    <a:bodyPr/>
                    <a:lstStyle/>
                    <a:p>
                      <a:pPr algn="ctr"/>
                      <a:r>
                        <a:rPr lang="en-US" sz="2000" dirty="0" err="1"/>
                        <a:t>Dxd</a:t>
                      </a:r>
                      <a:endParaRPr lang="en-US" sz="2000" dirty="0"/>
                    </a:p>
                    <a:p>
                      <a:pPr algn="ctr"/>
                      <a:r>
                        <a:rPr lang="en-US" sz="2000" dirty="0"/>
                        <a:t>(Topo I)</a:t>
                      </a:r>
                    </a:p>
                  </a:txBody>
                  <a:tcPr anchor="ctr"/>
                </a:tc>
                <a:tc>
                  <a:txBody>
                    <a:bodyPr/>
                    <a:lstStyle/>
                    <a:p>
                      <a:pPr algn="ctr"/>
                      <a:r>
                        <a:rPr lang="en-US" sz="2000" dirty="0"/>
                        <a:t>26</a:t>
                      </a:r>
                    </a:p>
                  </a:txBody>
                  <a:tcPr anchor="ctr"/>
                </a:tc>
                <a:tc>
                  <a:txBody>
                    <a:bodyPr/>
                    <a:lstStyle/>
                    <a:p>
                      <a:pPr algn="ctr"/>
                      <a:r>
                        <a:rPr lang="en-US" sz="2000" dirty="0"/>
                        <a:t>Progressed</a:t>
                      </a:r>
                    </a:p>
                    <a:p>
                      <a:pPr algn="ctr"/>
                      <a:r>
                        <a:rPr lang="en-US" sz="2000" dirty="0"/>
                        <a:t>despite prior</a:t>
                      </a:r>
                    </a:p>
                    <a:p>
                      <a:pPr algn="ctr"/>
                      <a:r>
                        <a:rPr lang="en-US" sz="2000" dirty="0"/>
                        <a:t>platinum</a:t>
                      </a:r>
                    </a:p>
                  </a:txBody>
                  <a:tcPr anchor="ctr"/>
                </a:tc>
                <a:tc>
                  <a:txBody>
                    <a:bodyPr/>
                    <a:lstStyle/>
                    <a:p>
                      <a:pPr algn="ctr"/>
                      <a:r>
                        <a:rPr lang="en-US" sz="2000" dirty="0"/>
                        <a:t>2+ or 3+</a:t>
                      </a:r>
                    </a:p>
                  </a:txBody>
                  <a:tcPr anchor="ctr"/>
                </a:tc>
                <a:tc>
                  <a:txBody>
                    <a:bodyPr/>
                    <a:lstStyle/>
                    <a:p>
                      <a:pPr algn="ctr"/>
                      <a:r>
                        <a:rPr lang="en-US" sz="2000" dirty="0"/>
                        <a:t>36%</a:t>
                      </a:r>
                    </a:p>
                  </a:txBody>
                  <a:tcPr anchor="ctr"/>
                </a:tc>
                <a:extLst>
                  <a:ext uri="{0D108BD9-81ED-4DB2-BD59-A6C34878D82A}">
                    <a16:rowId xmlns:a16="http://schemas.microsoft.com/office/drawing/2014/main" val="887263976"/>
                  </a:ext>
                </a:extLst>
              </a:tr>
              <a:tr h="998324">
                <a:tc>
                  <a:txBody>
                    <a:bodyPr/>
                    <a:lstStyle/>
                    <a:p>
                      <a:pPr algn="ctr"/>
                      <a:r>
                        <a:rPr lang="en-US" sz="2000" dirty="0" err="1"/>
                        <a:t>Sacitizumab</a:t>
                      </a:r>
                      <a:r>
                        <a:rPr lang="en-US" sz="2000" dirty="0"/>
                        <a:t> </a:t>
                      </a:r>
                      <a:r>
                        <a:rPr lang="en-US" sz="2000" dirty="0" err="1"/>
                        <a:t>govitecan</a:t>
                      </a:r>
                      <a:r>
                        <a:rPr lang="en-US" sz="2000" dirty="0"/>
                        <a:t> +</a:t>
                      </a:r>
                    </a:p>
                    <a:p>
                      <a:pPr algn="ctr"/>
                      <a:r>
                        <a:rPr lang="en-US" sz="2000" dirty="0"/>
                        <a:t>Pembrolizumab</a:t>
                      </a:r>
                    </a:p>
                  </a:txBody>
                  <a:tcPr anchor="ctr"/>
                </a:tc>
                <a:tc>
                  <a:txBody>
                    <a:bodyPr/>
                    <a:lstStyle/>
                    <a:p>
                      <a:pPr algn="ctr"/>
                      <a:r>
                        <a:rPr lang="en-US" sz="2000" dirty="0"/>
                        <a:t>SN38</a:t>
                      </a:r>
                    </a:p>
                    <a:p>
                      <a:pPr algn="ctr"/>
                      <a:r>
                        <a:rPr lang="en-US" sz="2000" dirty="0"/>
                        <a:t>(Topo I)</a:t>
                      </a:r>
                    </a:p>
                  </a:txBody>
                  <a:tcPr anchor="ctr"/>
                </a:tc>
                <a:tc>
                  <a:txBody>
                    <a:bodyPr/>
                    <a:lstStyle/>
                    <a:p>
                      <a:pPr algn="ctr"/>
                      <a:r>
                        <a:rPr lang="en-US" sz="2000" dirty="0"/>
                        <a:t>41</a:t>
                      </a:r>
                    </a:p>
                  </a:txBody>
                  <a:tcPr anchor="ctr"/>
                </a:tc>
                <a:tc>
                  <a:txBody>
                    <a:bodyPr/>
                    <a:lstStyle/>
                    <a:p>
                      <a:pPr algn="ctr"/>
                      <a:r>
                        <a:rPr lang="en-US" sz="2000" dirty="0"/>
                        <a:t>Progressed</a:t>
                      </a:r>
                    </a:p>
                    <a:p>
                      <a:pPr algn="ctr"/>
                      <a:r>
                        <a:rPr lang="en-US" sz="2000" dirty="0"/>
                        <a:t>despite prior</a:t>
                      </a:r>
                    </a:p>
                    <a:p>
                      <a:pPr algn="ctr"/>
                      <a:r>
                        <a:rPr lang="en-US" sz="2000" dirty="0"/>
                        <a:t>platinum</a:t>
                      </a:r>
                    </a:p>
                  </a:txBody>
                  <a:tcPr anchor="ctr"/>
                </a:tc>
                <a:tc>
                  <a:txBody>
                    <a:bodyPr/>
                    <a:lstStyle/>
                    <a:p>
                      <a:pPr algn="ctr"/>
                      <a:r>
                        <a:rPr lang="en-US" sz="2000" dirty="0"/>
                        <a:t>All</a:t>
                      </a:r>
                    </a:p>
                  </a:txBody>
                  <a:tcPr anchor="ctr"/>
                </a:tc>
                <a:tc>
                  <a:txBody>
                    <a:bodyPr/>
                    <a:lstStyle/>
                    <a:p>
                      <a:pPr algn="ctr"/>
                      <a:r>
                        <a:rPr lang="en-US" sz="2000" dirty="0"/>
                        <a:t>34%</a:t>
                      </a:r>
                    </a:p>
                  </a:txBody>
                  <a:tcPr anchor="ctr"/>
                </a:tc>
                <a:extLst>
                  <a:ext uri="{0D108BD9-81ED-4DB2-BD59-A6C34878D82A}">
                    <a16:rowId xmlns:a16="http://schemas.microsoft.com/office/drawing/2014/main" val="3067732480"/>
                  </a:ext>
                </a:extLst>
              </a:tr>
            </a:tbl>
          </a:graphicData>
        </a:graphic>
      </p:graphicFrame>
    </p:spTree>
    <p:extLst>
      <p:ext uri="{BB962C8B-B14F-4D97-AF65-F5344CB8AC3E}">
        <p14:creationId xmlns:p14="http://schemas.microsoft.com/office/powerpoint/2010/main" val="23712980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8535" y="208200"/>
            <a:ext cx="8229600" cy="726484"/>
          </a:xfrm>
        </p:spPr>
        <p:txBody>
          <a:bodyPr>
            <a:normAutofit/>
          </a:bodyPr>
          <a:lstStyle/>
          <a:p>
            <a:pPr algn="ctr"/>
            <a:r>
              <a:rPr lang="en-US" sz="3600" dirty="0">
                <a:sym typeface="Wingdings" panose="05000000000000000000" pitchFamily="2" charset="2"/>
              </a:rPr>
              <a:t>Thank You </a:t>
            </a:r>
            <a:endParaRPr lang="en-US" sz="3600" dirty="0"/>
          </a:p>
        </p:txBody>
      </p:sp>
      <p:sp>
        <p:nvSpPr>
          <p:cNvPr id="3" name="Content Placeholder 2"/>
          <p:cNvSpPr>
            <a:spLocks noGrp="1"/>
          </p:cNvSpPr>
          <p:nvPr>
            <p:ph idx="1"/>
          </p:nvPr>
        </p:nvSpPr>
        <p:spPr>
          <a:xfrm>
            <a:off x="2131426" y="780987"/>
            <a:ext cx="7943818" cy="2133231"/>
          </a:xfrm>
        </p:spPr>
        <p:txBody>
          <a:bodyPr>
            <a:normAutofit/>
          </a:bodyPr>
          <a:lstStyle/>
          <a:p>
            <a:pPr marL="0" indent="0" algn="ctr">
              <a:buNone/>
            </a:pPr>
            <a:r>
              <a:rPr lang="en-US" b="1" u="sng" dirty="0"/>
              <a:t>Patients </a:t>
            </a:r>
            <a:r>
              <a:rPr lang="el-GR" b="1" u="sng" dirty="0"/>
              <a:t>&amp;</a:t>
            </a:r>
            <a:r>
              <a:rPr lang="en-US" b="1" u="sng" dirty="0"/>
              <a:t> Families!</a:t>
            </a:r>
          </a:p>
          <a:p>
            <a:pPr marL="0" indent="0">
              <a:buNone/>
            </a:pPr>
            <a:r>
              <a:rPr lang="en-US" sz="1800" dirty="0"/>
              <a:t>Collaborators, sponsors, institutions, foundations, colleagues, research, admin &amp; clinical staff: TEAMS!</a:t>
            </a:r>
            <a:r>
              <a:rPr lang="en-US" sz="1800" i="1" dirty="0"/>
              <a:t>                                    </a:t>
            </a:r>
            <a:r>
              <a:rPr lang="en-US" sz="1800" dirty="0">
                <a:highlight>
                  <a:srgbClr val="FFFF00"/>
                </a:highlight>
              </a:rPr>
              <a:t>@PGrivasMDPhD </a:t>
            </a:r>
          </a:p>
        </p:txBody>
      </p:sp>
      <p:grpSp>
        <p:nvGrpSpPr>
          <p:cNvPr id="6" name="Group 5">
            <a:extLst>
              <a:ext uri="{FF2B5EF4-FFF2-40B4-BE49-F238E27FC236}">
                <a16:creationId xmlns:a16="http://schemas.microsoft.com/office/drawing/2014/main" id="{DBBB14DD-6000-5462-BC5E-D5DEDECBE3B6}"/>
              </a:ext>
            </a:extLst>
          </p:cNvPr>
          <p:cNvGrpSpPr/>
          <p:nvPr/>
        </p:nvGrpSpPr>
        <p:grpSpPr>
          <a:xfrm>
            <a:off x="1427169" y="2093319"/>
            <a:ext cx="9359178" cy="4395724"/>
            <a:chOff x="702457" y="2041070"/>
            <a:chExt cx="10787086" cy="4783251"/>
          </a:xfrm>
        </p:grpSpPr>
        <p:pic>
          <p:nvPicPr>
            <p:cNvPr id="11" name="Picture 10" descr="A group of people posing for the camera&#10;&#10;Description automatically generated">
              <a:extLst>
                <a:ext uri="{FF2B5EF4-FFF2-40B4-BE49-F238E27FC236}">
                  <a16:creationId xmlns:a16="http://schemas.microsoft.com/office/drawing/2014/main" id="{D175FB17-8488-4374-9A33-E4472B807BB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442760" y="4619056"/>
              <a:ext cx="4046783" cy="2205264"/>
            </a:xfrm>
            <a:prstGeom prst="rect">
              <a:avLst/>
            </a:prstGeom>
          </p:spPr>
        </p:pic>
        <p:pic>
          <p:nvPicPr>
            <p:cNvPr id="12" name="Picture 11">
              <a:extLst>
                <a:ext uri="{FF2B5EF4-FFF2-40B4-BE49-F238E27FC236}">
                  <a16:creationId xmlns:a16="http://schemas.microsoft.com/office/drawing/2014/main" id="{83AC827C-CF38-45B8-9C94-DCE0FEB0AA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2457" y="4619056"/>
              <a:ext cx="3929133" cy="2205264"/>
            </a:xfrm>
            <a:prstGeom prst="rect">
              <a:avLst/>
            </a:prstGeom>
          </p:spPr>
        </p:pic>
        <p:sp>
          <p:nvSpPr>
            <p:cNvPr id="4" name="Rectangle 3"/>
            <p:cNvSpPr/>
            <p:nvPr/>
          </p:nvSpPr>
          <p:spPr bwMode="auto">
            <a:xfrm>
              <a:off x="9232006" y="5988676"/>
              <a:ext cx="978794" cy="734096"/>
            </a:xfrm>
            <a:prstGeom prst="rect">
              <a:avLst/>
            </a:prstGeom>
            <a:solidFill>
              <a:schemeClr val="bg1"/>
            </a:solidFill>
            <a:ln w="9525" cap="flat" cmpd="sng" algn="ctr">
              <a:noFill/>
              <a:prstDash val="solid"/>
              <a:round/>
              <a:headEnd type="none" w="med" len="med"/>
              <a:tailEnd type="none" w="med" len="med"/>
            </a:ln>
            <a:effectLst/>
          </p:spPr>
          <p:txBody>
            <a:bodyPr vert="horz" wrap="square" lIns="91435" tIns="45720" rIns="91435" bIns="45720" numCol="1" rtlCol="0" anchor="t" anchorCtr="0" compatLnSpc="1">
              <a:prstTxWarp prst="textNoShape">
                <a:avLst/>
              </a:prstTxWarp>
            </a:bodyPr>
            <a:lstStyle/>
            <a:p>
              <a:pPr marL="0" marR="0" lvl="0" indent="0" algn="l" defTabSz="914400" rtl="0" eaLnBrk="1" fontAlgn="base" latinLnBrk="0" hangingPunct="1">
                <a:lnSpc>
                  <a:spcPts val="3600"/>
                </a:lnSpc>
                <a:spcBef>
                  <a:spcPct val="20000"/>
                </a:spcBef>
                <a:spcAft>
                  <a:spcPct val="0"/>
                </a:spcAft>
                <a:buClr>
                  <a:srgbClr val="FFFFFF"/>
                </a:buClr>
                <a:buSzTx/>
                <a:buFontTx/>
                <a:buNone/>
                <a:tabLst/>
                <a:defRPr/>
              </a:pPr>
              <a:endParaRPr kumimoji="0" lang="en-US" sz="2400" b="0" i="0" u="none" strike="noStrike" kern="1200" cap="none" spc="0" normalizeH="0" baseline="30000" noProof="0">
                <a:ln>
                  <a:noFill/>
                </a:ln>
                <a:solidFill>
                  <a:srgbClr val="000000"/>
                </a:solidFill>
                <a:effectLst/>
                <a:uLnTx/>
                <a:uFillTx/>
                <a:latin typeface="Arial"/>
                <a:ea typeface="ＭＳ Ｐゴシック" charset="0"/>
                <a:cs typeface="+mn-cs"/>
              </a:endParaRPr>
            </a:p>
          </p:txBody>
        </p:sp>
        <p:pic>
          <p:nvPicPr>
            <p:cNvPr id="9" name="Picture 8" descr="A group of people in a park&#10;&#10;Description automatically generated">
              <a:extLst>
                <a:ext uri="{FF2B5EF4-FFF2-40B4-BE49-F238E27FC236}">
                  <a16:creationId xmlns:a16="http://schemas.microsoft.com/office/drawing/2014/main" id="{66661A53-2E62-493B-A033-37CD3EA63A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55818" y="2041070"/>
              <a:ext cx="4733725" cy="2577986"/>
            </a:xfrm>
            <a:prstGeom prst="rect">
              <a:avLst/>
            </a:prstGeom>
          </p:spPr>
        </p:pic>
        <p:pic>
          <p:nvPicPr>
            <p:cNvPr id="13" name="Picture 12" descr="A group of people standing in a room&#10;&#10;Description automatically generated">
              <a:extLst>
                <a:ext uri="{FF2B5EF4-FFF2-40B4-BE49-F238E27FC236}">
                  <a16:creationId xmlns:a16="http://schemas.microsoft.com/office/drawing/2014/main" id="{F8760A7F-05BA-4E45-AEA1-EFE35B9C51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7541" y="4619057"/>
              <a:ext cx="3220521" cy="2205264"/>
            </a:xfrm>
            <a:prstGeom prst="rect">
              <a:avLst/>
            </a:prstGeom>
          </p:spPr>
        </p:pic>
        <p:pic>
          <p:nvPicPr>
            <p:cNvPr id="8" name="Picture 7">
              <a:extLst>
                <a:ext uri="{FF2B5EF4-FFF2-40B4-BE49-F238E27FC236}">
                  <a16:creationId xmlns:a16="http://schemas.microsoft.com/office/drawing/2014/main" id="{2F1DF578-5A0D-45CA-A433-8F79A067AB4C}"/>
                </a:ext>
              </a:extLst>
            </p:cNvPr>
            <p:cNvPicPr>
              <a:picLocks noChangeAspect="1"/>
            </p:cNvPicPr>
            <p:nvPr/>
          </p:nvPicPr>
          <p:blipFill>
            <a:blip r:embed="rId6" cstate="email">
              <a:extLst>
                <a:ext uri="{BEBA8EAE-BF5A-486C-A8C5-ECC9F3942E4B}">
                  <a14:imgProps xmlns:a14="http://schemas.microsoft.com/office/drawing/2010/main">
                    <a14:imgLayer r:embed="rId7">
                      <a14:imgEffect>
                        <a14:sharpenSoften amount="24000"/>
                      </a14:imgEffect>
                      <a14:imgEffect>
                        <a14:brightnessContrast bright="24000" contrast="24000"/>
                      </a14:imgEffect>
                    </a14:imgLayer>
                  </a14:imgProps>
                </a:ext>
                <a:ext uri="{28A0092B-C50C-407E-A947-70E740481C1C}">
                  <a14:useLocalDpi xmlns:a14="http://schemas.microsoft.com/office/drawing/2010/main"/>
                </a:ext>
              </a:extLst>
            </a:blip>
            <a:stretch>
              <a:fillRect/>
            </a:stretch>
          </p:blipFill>
          <p:spPr>
            <a:xfrm>
              <a:off x="4871146" y="2041070"/>
              <a:ext cx="1884672" cy="2577986"/>
            </a:xfrm>
            <a:prstGeom prst="rect">
              <a:avLst/>
            </a:prstGeom>
          </p:spPr>
        </p:pic>
        <p:pic>
          <p:nvPicPr>
            <p:cNvPr id="5" name="Picture 4">
              <a:extLst>
                <a:ext uri="{FF2B5EF4-FFF2-40B4-BE49-F238E27FC236}">
                  <a16:creationId xmlns:a16="http://schemas.microsoft.com/office/drawing/2014/main" id="{C422DBBA-0C25-49CE-9CA3-51B4FE48B8E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2457" y="2055447"/>
              <a:ext cx="4190205" cy="2577986"/>
            </a:xfrm>
            <a:prstGeom prst="rect">
              <a:avLst/>
            </a:prstGeom>
          </p:spPr>
        </p:pic>
      </p:grpSp>
    </p:spTree>
    <p:extLst>
      <p:ext uri="{BB962C8B-B14F-4D97-AF65-F5344CB8AC3E}">
        <p14:creationId xmlns:p14="http://schemas.microsoft.com/office/powerpoint/2010/main" val="2354891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5657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04A7-F00A-6143-AC18-0A330C496D4C}"/>
              </a:ext>
            </a:extLst>
          </p:cNvPr>
          <p:cNvSpPr>
            <a:spLocks noGrp="1"/>
          </p:cNvSpPr>
          <p:nvPr>
            <p:ph type="title"/>
          </p:nvPr>
        </p:nvSpPr>
        <p:spPr>
          <a:xfrm>
            <a:off x="612844" y="199506"/>
            <a:ext cx="12042843" cy="919176"/>
          </a:xfrm>
        </p:spPr>
        <p:txBody>
          <a:bodyPr>
            <a:normAutofit/>
          </a:bodyPr>
          <a:lstStyle/>
          <a:p>
            <a:r>
              <a:rPr lang="en-US" sz="2800" dirty="0"/>
              <a:t>EV-103: Phase 1b/2 Trial of EV + Pembrolizumab</a:t>
            </a:r>
            <a:br>
              <a:rPr lang="en-US" sz="2800" dirty="0"/>
            </a:br>
            <a:r>
              <a:rPr lang="en-US" sz="2400" i="1" dirty="0"/>
              <a:t>Cohort A</a:t>
            </a:r>
            <a:endParaRPr lang="en-US" sz="2800" i="1" dirty="0"/>
          </a:p>
        </p:txBody>
      </p:sp>
      <p:sp>
        <p:nvSpPr>
          <p:cNvPr id="4" name="Footer Placeholder 3">
            <a:extLst>
              <a:ext uri="{FF2B5EF4-FFF2-40B4-BE49-F238E27FC236}">
                <a16:creationId xmlns:a16="http://schemas.microsoft.com/office/drawing/2014/main" id="{B965AACB-61C0-014B-A299-7C1073BCBD9C}"/>
              </a:ext>
            </a:extLst>
          </p:cNvPr>
          <p:cNvSpPr>
            <a:spLocks noGrp="1"/>
          </p:cNvSpPr>
          <p:nvPr>
            <p:ph type="ftr" sz="quarter" idx="3"/>
          </p:nvPr>
        </p:nvSpPr>
        <p:spPr/>
        <p:txBody>
          <a:bodyPr/>
          <a:lstStyle/>
          <a:p>
            <a:pPr lvl="0"/>
            <a:r>
              <a:rPr lang="en-US" dirty="0"/>
              <a:t>CPS, combined positive score; l</a:t>
            </a:r>
            <a:r>
              <a:rPr lang="en-US" noProof="0" dirty="0"/>
              <a:t>a,</a:t>
            </a:r>
            <a:r>
              <a:rPr lang="en-US" dirty="0"/>
              <a:t> </a:t>
            </a:r>
            <a:r>
              <a:rPr lang="en-US" noProof="0" dirty="0"/>
              <a:t>locally advanced; </a:t>
            </a:r>
            <a:r>
              <a:rPr lang="en-US" noProof="0" dirty="0" err="1"/>
              <a:t>mUC</a:t>
            </a:r>
            <a:r>
              <a:rPr lang="en-US" noProof="0" dirty="0"/>
              <a:t>, metastatic urothelial carcinoma; ORR, objective response rate; </a:t>
            </a:r>
            <a:r>
              <a:rPr lang="en-US" noProof="0" dirty="0" err="1"/>
              <a:t>pembro</a:t>
            </a:r>
            <a:r>
              <a:rPr lang="en-US" noProof="0" dirty="0"/>
              <a:t>, pembrolizumab; RECIST, response evaluation criteria in solid tumors; 1L, first line.</a:t>
            </a:r>
          </a:p>
          <a:p>
            <a:pPr lvl="0"/>
            <a:r>
              <a:rPr lang="en-US" noProof="0" dirty="0"/>
              <a:t>Friedlander TW, et al. ASCO 2021. Abstract 4528.</a:t>
            </a:r>
          </a:p>
        </p:txBody>
      </p:sp>
      <p:sp>
        <p:nvSpPr>
          <p:cNvPr id="17" name="Content Placeholder 2">
            <a:extLst>
              <a:ext uri="{FF2B5EF4-FFF2-40B4-BE49-F238E27FC236}">
                <a16:creationId xmlns:a16="http://schemas.microsoft.com/office/drawing/2014/main" id="{480FFCE5-4815-4E4E-B2C5-0488995864D3}"/>
              </a:ext>
            </a:extLst>
          </p:cNvPr>
          <p:cNvSpPr txBox="1">
            <a:spLocks/>
          </p:cNvSpPr>
          <p:nvPr/>
        </p:nvSpPr>
        <p:spPr>
          <a:xfrm>
            <a:off x="408889" y="4435257"/>
            <a:ext cx="3530810" cy="1220788"/>
          </a:xfrm>
          <a:prstGeom prst="rect">
            <a:avLst/>
          </a:prstGeom>
        </p:spPr>
        <p:txBody>
          <a:bodyPr vert="horz" lIns="91440" tIns="45720" rIns="91440" bIns="45720" rtlCol="0">
            <a:normAutofit fontScale="92500"/>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84% of patients had visceral disease, and 31% had liver metastasis</a:t>
            </a:r>
          </a:p>
          <a:p>
            <a:pPr marL="174625" marR="0" lvl="0" indent="-166688" algn="l" defTabSz="914400" rtl="0" eaLnBrk="1" fontAlgn="auto" latinLnBrk="0" hangingPunct="1">
              <a:lnSpc>
                <a:spcPct val="100000"/>
              </a:lnSpc>
              <a:spcBef>
                <a:spcPts val="300"/>
              </a:spcBef>
              <a:spcAft>
                <a:spcPts val="0"/>
              </a:spcAft>
              <a:buClr>
                <a:srgbClr val="81538A"/>
              </a:buClr>
              <a:buSzPct val="85000"/>
              <a:buFont typeface="Wingdings" pitchFamily="2" charset="2"/>
              <a:buChar char="§"/>
              <a:tabLst/>
              <a:defRPr/>
            </a:pPr>
            <a:r>
              <a:rPr kumimoji="0" lang="en-US" sz="1600" b="0" i="0" u="none" strike="noStrike" kern="1200" cap="none" spc="0" normalizeH="0" baseline="0" noProof="0" dirty="0">
                <a:ln>
                  <a:noFill/>
                </a:ln>
                <a:solidFill>
                  <a:srgbClr val="D13F40"/>
                </a:solidFill>
                <a:effectLst/>
                <a:uLnTx/>
                <a:uFillTx/>
                <a:latin typeface="Arial" panose="020B0604020202020204" pitchFamily="34" charset="0"/>
                <a:ea typeface="+mn-ea"/>
                <a:cs typeface="Arial" panose="020B0604020202020204" pitchFamily="34" charset="0"/>
              </a:rPr>
              <a:t>31% of patients had PD-L1 CPS ≥10</a:t>
            </a:r>
          </a:p>
        </p:txBody>
      </p:sp>
      <p:sp>
        <p:nvSpPr>
          <p:cNvPr id="18" name="Rectangle 17">
            <a:extLst>
              <a:ext uri="{FF2B5EF4-FFF2-40B4-BE49-F238E27FC236}">
                <a16:creationId xmlns:a16="http://schemas.microsoft.com/office/drawing/2014/main" id="{762E417A-527B-DC4D-A21E-B9DE6DC07F82}"/>
              </a:ext>
            </a:extLst>
          </p:cNvPr>
          <p:cNvSpPr/>
          <p:nvPr/>
        </p:nvSpPr>
        <p:spPr>
          <a:xfrm>
            <a:off x="494383" y="1832520"/>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escalation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(n=5)</a:t>
            </a:r>
          </a:p>
        </p:txBody>
      </p:sp>
      <p:sp>
        <p:nvSpPr>
          <p:cNvPr id="19" name="Rectangle 18">
            <a:extLst>
              <a:ext uri="{FF2B5EF4-FFF2-40B4-BE49-F238E27FC236}">
                <a16:creationId xmlns:a16="http://schemas.microsoft.com/office/drawing/2014/main" id="{0B3B4DAD-0CE8-634E-A4C7-8E2DDEEC2F0F}"/>
              </a:ext>
            </a:extLst>
          </p:cNvPr>
          <p:cNvSpPr/>
          <p:nvPr/>
        </p:nvSpPr>
        <p:spPr>
          <a:xfrm>
            <a:off x="2269573" y="1832519"/>
            <a:ext cx="1608178" cy="1185007"/>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Dose expansion cohort 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EV + pembro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(n=40)</a:t>
            </a:r>
          </a:p>
        </p:txBody>
      </p:sp>
      <p:sp>
        <p:nvSpPr>
          <p:cNvPr id="20" name="Rectangle 19">
            <a:extLst>
              <a:ext uri="{FF2B5EF4-FFF2-40B4-BE49-F238E27FC236}">
                <a16:creationId xmlns:a16="http://schemas.microsoft.com/office/drawing/2014/main" id="{D0CADC66-7297-B342-898E-AE4B6D2919BB}"/>
              </a:ext>
            </a:extLst>
          </p:cNvPr>
          <p:cNvSpPr/>
          <p:nvPr/>
        </p:nvSpPr>
        <p:spPr>
          <a:xfrm>
            <a:off x="490728" y="3150494"/>
            <a:ext cx="3385767" cy="1220788"/>
          </a:xfrm>
          <a:prstGeom prst="rect">
            <a:avLst/>
          </a:prstGeom>
          <a:solidFill>
            <a:srgbClr val="CA8341">
              <a:lumMod val="20000"/>
              <a:lumOff val="80000"/>
            </a:srgbClr>
          </a:solidFill>
          <a:ln w="12700" cap="flat" cmpd="sng" algn="ctr">
            <a:solidFill>
              <a:srgbClr val="CA8341"/>
            </a:solidFill>
            <a:prstDash val="solid"/>
            <a:miter lim="800000"/>
          </a:ln>
          <a:effectLst/>
        </p:spPr>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EV 1.25 mg/kg days 1 and 8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Pembrolizumab 200 mg on day 1 </a:t>
            </a:r>
            <a:b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CA8341"/>
                </a:solidFill>
                <a:effectLst/>
                <a:uLnTx/>
                <a:uFillTx/>
                <a:latin typeface="Arial" panose="020B0604020202020204" pitchFamily="34" charset="0"/>
                <a:ea typeface="+mn-ea"/>
                <a:cs typeface="Arial" panose="020B0604020202020204" pitchFamily="34" charset="0"/>
              </a:rPr>
              <a:t>of a 3-week cycle</a:t>
            </a:r>
          </a:p>
        </p:txBody>
      </p:sp>
      <p:sp>
        <p:nvSpPr>
          <p:cNvPr id="21" name="Rectangle 20">
            <a:extLst>
              <a:ext uri="{FF2B5EF4-FFF2-40B4-BE49-F238E27FC236}">
                <a16:creationId xmlns:a16="http://schemas.microsoft.com/office/drawing/2014/main" id="{11CFFE93-64A7-7E4A-9D2E-67F3792CE205}"/>
              </a:ext>
            </a:extLst>
          </p:cNvPr>
          <p:cNvSpPr/>
          <p:nvPr/>
        </p:nvSpPr>
        <p:spPr>
          <a:xfrm>
            <a:off x="496440" y="1173822"/>
            <a:ext cx="3380463" cy="526093"/>
          </a:xfrm>
          <a:prstGeom prst="rect">
            <a:avLst/>
          </a:prstGeom>
          <a:solidFill>
            <a:srgbClr val="0099B0">
              <a:lumMod val="20000"/>
              <a:lumOff val="80000"/>
            </a:srgbClr>
          </a:solidFill>
          <a:ln w="12700" cap="flat" cmpd="sng" algn="ctr">
            <a:solidFill>
              <a:srgbClr val="0099B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Patients with 1L </a:t>
            </a:r>
            <a: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cisplatin-ineligible </a:t>
            </a:r>
            <a:br>
              <a:rPr kumimoji="0" lang="en-US" sz="1400" b="1" i="0" u="sng"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br>
            <a:r>
              <a:rPr kumimoji="0" lang="en-US" sz="1400" b="0" i="0" u="none" strike="noStrike" kern="0" cap="none" spc="0" normalizeH="0" baseline="0" noProof="0" dirty="0">
                <a:ln>
                  <a:noFill/>
                </a:ln>
                <a:solidFill>
                  <a:srgbClr val="0099B0"/>
                </a:solidFill>
                <a:effectLst/>
                <a:uLnTx/>
                <a:uFillTx/>
                <a:latin typeface="Arial" panose="020B0604020202020204" pitchFamily="34" charset="0"/>
                <a:ea typeface="+mn-ea"/>
                <a:cs typeface="Arial" panose="020B0604020202020204" pitchFamily="34" charset="0"/>
              </a:rPr>
              <a:t>la/mUC (N=45)</a:t>
            </a:r>
          </a:p>
        </p:txBody>
      </p:sp>
      <p:graphicFrame>
        <p:nvGraphicFramePr>
          <p:cNvPr id="22" name="Table 21">
            <a:extLst>
              <a:ext uri="{FF2B5EF4-FFF2-40B4-BE49-F238E27FC236}">
                <a16:creationId xmlns:a16="http://schemas.microsoft.com/office/drawing/2014/main" id="{1A4C95F7-1509-6542-B2E8-05F0B61804C8}"/>
              </a:ext>
            </a:extLst>
          </p:cNvPr>
          <p:cNvGraphicFramePr>
            <a:graphicFrameLocks noGrp="1"/>
          </p:cNvGraphicFramePr>
          <p:nvPr>
            <p:extLst>
              <p:ext uri="{D42A27DB-BD31-4B8C-83A1-F6EECF244321}">
                <p14:modId xmlns:p14="http://schemas.microsoft.com/office/powerpoint/2010/main" val="1719270165"/>
              </p:ext>
            </p:extLst>
          </p:nvPr>
        </p:nvGraphicFramePr>
        <p:xfrm>
          <a:off x="4370251" y="1173235"/>
          <a:ext cx="3528148" cy="1249680"/>
        </p:xfrm>
        <a:graphic>
          <a:graphicData uri="http://schemas.openxmlformats.org/drawingml/2006/table">
            <a:tbl>
              <a:tblPr firstRow="1" bandRow="1"/>
              <a:tblGrid>
                <a:gridCol w="2063751">
                  <a:extLst>
                    <a:ext uri="{9D8B030D-6E8A-4147-A177-3AD203B41FA5}">
                      <a16:colId xmlns:a16="http://schemas.microsoft.com/office/drawing/2014/main" val="2194631869"/>
                    </a:ext>
                  </a:extLst>
                </a:gridCol>
                <a:gridCol w="1464397">
                  <a:extLst>
                    <a:ext uri="{9D8B030D-6E8A-4147-A177-3AD203B41FA5}">
                      <a16:colId xmlns:a16="http://schemas.microsoft.com/office/drawing/2014/main" val="980895023"/>
                    </a:ext>
                  </a:extLst>
                </a:gridCol>
              </a:tblGrid>
              <a:tr h="171309">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Confirmed ORR</a:t>
                      </a:r>
                    </a:p>
                    <a:p>
                      <a:pPr algn="l"/>
                      <a:r>
                        <a:rPr lang="en-US" sz="1600" b="0" dirty="0">
                          <a:latin typeface="Arial" panose="020B0604020202020204" pitchFamily="34" charset="0"/>
                          <a:cs typeface="Arial" panose="020B0604020202020204" pitchFamily="34" charset="0"/>
                        </a:rPr>
                        <a:t>95% CI</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tc>
                  <a:txBody>
                    <a:bodyPr/>
                    <a:lstStyle>
                      <a:lvl1pPr marL="0" algn="l" defTabSz="914400" rtl="0" eaLnBrk="1" latinLnBrk="0" hangingPunct="1">
                        <a:defRPr sz="1800" b="1" kern="1200">
                          <a:solidFill>
                            <a:schemeClr val="lt1"/>
                          </a:solidFill>
                          <a:latin typeface="Franklin Gothic Book" panose="020B0503020102020204"/>
                        </a:defRPr>
                      </a:lvl1pPr>
                      <a:lvl2pPr marL="457200" algn="l" defTabSz="914400" rtl="0" eaLnBrk="1" latinLnBrk="0" hangingPunct="1">
                        <a:defRPr sz="1800" b="1" kern="1200">
                          <a:solidFill>
                            <a:schemeClr val="lt1"/>
                          </a:solidFill>
                          <a:latin typeface="Franklin Gothic Book" panose="020B0503020102020204"/>
                        </a:defRPr>
                      </a:lvl2pPr>
                      <a:lvl3pPr marL="914400" algn="l" defTabSz="914400" rtl="0" eaLnBrk="1" latinLnBrk="0" hangingPunct="1">
                        <a:defRPr sz="1800" b="1" kern="1200">
                          <a:solidFill>
                            <a:schemeClr val="lt1"/>
                          </a:solidFill>
                          <a:latin typeface="Franklin Gothic Book" panose="020B0503020102020204"/>
                        </a:defRPr>
                      </a:lvl3pPr>
                      <a:lvl4pPr marL="1371600" algn="l" defTabSz="914400" rtl="0" eaLnBrk="1" latinLnBrk="0" hangingPunct="1">
                        <a:defRPr sz="1800" b="1" kern="1200">
                          <a:solidFill>
                            <a:schemeClr val="lt1"/>
                          </a:solidFill>
                          <a:latin typeface="Franklin Gothic Book" panose="020B0503020102020204"/>
                        </a:defRPr>
                      </a:lvl4pPr>
                      <a:lvl5pPr marL="1828800" algn="l" defTabSz="914400" rtl="0" eaLnBrk="1" latinLnBrk="0" hangingPunct="1">
                        <a:defRPr sz="1800" b="1" kern="1200">
                          <a:solidFill>
                            <a:schemeClr val="lt1"/>
                          </a:solidFill>
                          <a:latin typeface="Franklin Gothic Book" panose="020B0503020102020204"/>
                        </a:defRPr>
                      </a:lvl5pPr>
                      <a:lvl6pPr marL="2286000" algn="l" defTabSz="914400" rtl="0" eaLnBrk="1" latinLnBrk="0" hangingPunct="1">
                        <a:defRPr sz="1800" b="1" kern="1200">
                          <a:solidFill>
                            <a:schemeClr val="lt1"/>
                          </a:solidFill>
                          <a:latin typeface="Franklin Gothic Book" panose="020B0503020102020204"/>
                        </a:defRPr>
                      </a:lvl6pPr>
                      <a:lvl7pPr marL="2743200" algn="l" defTabSz="914400" rtl="0" eaLnBrk="1" latinLnBrk="0" hangingPunct="1">
                        <a:defRPr sz="1800" b="1" kern="1200">
                          <a:solidFill>
                            <a:schemeClr val="lt1"/>
                          </a:solidFill>
                          <a:latin typeface="Franklin Gothic Book" panose="020B0503020102020204"/>
                        </a:defRPr>
                      </a:lvl7pPr>
                      <a:lvl8pPr marL="3200400" algn="l" defTabSz="914400" rtl="0" eaLnBrk="1" latinLnBrk="0" hangingPunct="1">
                        <a:defRPr sz="1800" b="1" kern="1200">
                          <a:solidFill>
                            <a:schemeClr val="lt1"/>
                          </a:solidFill>
                          <a:latin typeface="Franklin Gothic Book" panose="020B0503020102020204"/>
                        </a:defRPr>
                      </a:lvl8pPr>
                      <a:lvl9pPr marL="3657600" algn="l" defTabSz="914400" rtl="0" eaLnBrk="1" latinLnBrk="0" hangingPunct="1">
                        <a:defRPr sz="1800" b="1" kern="1200">
                          <a:solidFill>
                            <a:schemeClr val="lt1"/>
                          </a:solidFill>
                          <a:latin typeface="Franklin Gothic Book" panose="020B0503020102020204"/>
                        </a:defRPr>
                      </a:lvl9pPr>
                    </a:lstStyle>
                    <a:p>
                      <a:pPr algn="l"/>
                      <a:r>
                        <a:rPr lang="en-US" sz="1600" b="1" dirty="0">
                          <a:latin typeface="Arial" panose="020B0604020202020204" pitchFamily="34" charset="0"/>
                          <a:cs typeface="Arial" panose="020B0604020202020204" pitchFamily="34" charset="0"/>
                        </a:rPr>
                        <a:t>73% </a:t>
                      </a:r>
                      <a:r>
                        <a:rPr lang="en-US" sz="1600" b="0" dirty="0">
                          <a:latin typeface="Arial" panose="020B0604020202020204" pitchFamily="34" charset="0"/>
                          <a:cs typeface="Arial" panose="020B0604020202020204" pitchFamily="34" charset="0"/>
                        </a:rPr>
                        <a:t>(33/45)</a:t>
                      </a:r>
                    </a:p>
                    <a:p>
                      <a:pPr algn="l"/>
                      <a:r>
                        <a:rPr lang="en-US" sz="1600" b="0" dirty="0">
                          <a:latin typeface="Arial" panose="020B0604020202020204" pitchFamily="34" charset="0"/>
                          <a:cs typeface="Arial" panose="020B0604020202020204" pitchFamily="34" charset="0"/>
                        </a:rPr>
                        <a:t>(58.1, 85.4)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099B0"/>
                    </a:solidFill>
                  </a:tcPr>
                </a:tc>
                <a:extLst>
                  <a:ext uri="{0D108BD9-81ED-4DB2-BD59-A6C34878D82A}">
                    <a16:rowId xmlns:a16="http://schemas.microsoft.com/office/drawing/2014/main" val="3537041917"/>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Complete response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16% (7/45)</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40000"/>
                      </a:srgbClr>
                    </a:solidFill>
                  </a:tcPr>
                </a:tc>
                <a:extLst>
                  <a:ext uri="{0D108BD9-81ED-4DB2-BD59-A6C34878D82A}">
                    <a16:rowId xmlns:a16="http://schemas.microsoft.com/office/drawing/2014/main" val="2957573682"/>
                  </a:ext>
                </a:extLst>
              </a:tr>
              <a:tr h="0">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Partial response</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tc>
                  <a:txBody>
                    <a:bodyPr/>
                    <a:lstStyle>
                      <a:lvl1pPr marL="0" algn="l" defTabSz="914400" rtl="0" eaLnBrk="1" latinLnBrk="0" hangingPunct="1">
                        <a:defRPr sz="1800" kern="1200">
                          <a:solidFill>
                            <a:schemeClr val="dk1"/>
                          </a:solidFill>
                          <a:latin typeface="Franklin Gothic Book" panose="020B0503020102020204"/>
                        </a:defRPr>
                      </a:lvl1pPr>
                      <a:lvl2pPr marL="457200" algn="l" defTabSz="914400" rtl="0" eaLnBrk="1" latinLnBrk="0" hangingPunct="1">
                        <a:defRPr sz="1800" kern="1200">
                          <a:solidFill>
                            <a:schemeClr val="dk1"/>
                          </a:solidFill>
                          <a:latin typeface="Franklin Gothic Book" panose="020B0503020102020204"/>
                        </a:defRPr>
                      </a:lvl2pPr>
                      <a:lvl3pPr marL="914400" algn="l" defTabSz="914400" rtl="0" eaLnBrk="1" latinLnBrk="0" hangingPunct="1">
                        <a:defRPr sz="1800" kern="1200">
                          <a:solidFill>
                            <a:schemeClr val="dk1"/>
                          </a:solidFill>
                          <a:latin typeface="Franklin Gothic Book" panose="020B0503020102020204"/>
                        </a:defRPr>
                      </a:lvl3pPr>
                      <a:lvl4pPr marL="1371600" algn="l" defTabSz="914400" rtl="0" eaLnBrk="1" latinLnBrk="0" hangingPunct="1">
                        <a:defRPr sz="1800" kern="1200">
                          <a:solidFill>
                            <a:schemeClr val="dk1"/>
                          </a:solidFill>
                          <a:latin typeface="Franklin Gothic Book" panose="020B0503020102020204"/>
                        </a:defRPr>
                      </a:lvl4pPr>
                      <a:lvl5pPr marL="1828800" algn="l" defTabSz="914400" rtl="0" eaLnBrk="1" latinLnBrk="0" hangingPunct="1">
                        <a:defRPr sz="1800" kern="1200">
                          <a:solidFill>
                            <a:schemeClr val="dk1"/>
                          </a:solidFill>
                          <a:latin typeface="Franklin Gothic Book" panose="020B0503020102020204"/>
                        </a:defRPr>
                      </a:lvl5pPr>
                      <a:lvl6pPr marL="2286000" algn="l" defTabSz="914400" rtl="0" eaLnBrk="1" latinLnBrk="0" hangingPunct="1">
                        <a:defRPr sz="1800" kern="1200">
                          <a:solidFill>
                            <a:schemeClr val="dk1"/>
                          </a:solidFill>
                          <a:latin typeface="Franklin Gothic Book" panose="020B0503020102020204"/>
                        </a:defRPr>
                      </a:lvl6pPr>
                      <a:lvl7pPr marL="2743200" algn="l" defTabSz="914400" rtl="0" eaLnBrk="1" latinLnBrk="0" hangingPunct="1">
                        <a:defRPr sz="1800" kern="1200">
                          <a:solidFill>
                            <a:schemeClr val="dk1"/>
                          </a:solidFill>
                          <a:latin typeface="Franklin Gothic Book" panose="020B0503020102020204"/>
                        </a:defRPr>
                      </a:lvl7pPr>
                      <a:lvl8pPr marL="3200400" algn="l" defTabSz="914400" rtl="0" eaLnBrk="1" latinLnBrk="0" hangingPunct="1">
                        <a:defRPr sz="1800" kern="1200">
                          <a:solidFill>
                            <a:schemeClr val="dk1"/>
                          </a:solidFill>
                          <a:latin typeface="Franklin Gothic Book" panose="020B0503020102020204"/>
                        </a:defRPr>
                      </a:lvl8pPr>
                      <a:lvl9pPr marL="3657600" algn="l" defTabSz="914400" rtl="0" eaLnBrk="1" latinLnBrk="0" hangingPunct="1">
                        <a:defRPr sz="1800" kern="1200">
                          <a:solidFill>
                            <a:schemeClr val="dk1"/>
                          </a:solidFill>
                          <a:latin typeface="Franklin Gothic Book" panose="020B0503020102020204"/>
                        </a:defRPr>
                      </a:lvl9pPr>
                    </a:lstStyle>
                    <a:p>
                      <a:pPr algn="l"/>
                      <a:r>
                        <a:rPr lang="en-US" sz="1600" dirty="0">
                          <a:latin typeface="Arial" panose="020B0604020202020204" pitchFamily="34" charset="0"/>
                          <a:cs typeface="Arial" panose="020B0604020202020204" pitchFamily="34" charset="0"/>
                        </a:rPr>
                        <a:t>58% (26/45)</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99B0">
                        <a:tint val="20000"/>
                      </a:srgbClr>
                    </a:solidFill>
                  </a:tcPr>
                </a:tc>
                <a:extLst>
                  <a:ext uri="{0D108BD9-81ED-4DB2-BD59-A6C34878D82A}">
                    <a16:rowId xmlns:a16="http://schemas.microsoft.com/office/drawing/2014/main" val="3114695817"/>
                  </a:ext>
                </a:extLst>
              </a:tr>
            </a:tbl>
          </a:graphicData>
        </a:graphic>
      </p:graphicFrame>
      <p:sp>
        <p:nvSpPr>
          <p:cNvPr id="23" name="TextBox 22">
            <a:extLst>
              <a:ext uri="{FF2B5EF4-FFF2-40B4-BE49-F238E27FC236}">
                <a16:creationId xmlns:a16="http://schemas.microsoft.com/office/drawing/2014/main" id="{3ADA021A-A2DD-EF41-ABFE-A4A101B774C1}"/>
              </a:ext>
            </a:extLst>
          </p:cNvPr>
          <p:cNvSpPr txBox="1"/>
          <p:nvPr/>
        </p:nvSpPr>
        <p:spPr>
          <a:xfrm>
            <a:off x="4866026" y="2540488"/>
            <a:ext cx="6847724" cy="338554"/>
          </a:xfrm>
          <a:prstGeom prst="rect">
            <a:avLst/>
          </a:prstGeom>
          <a:solidFill>
            <a:srgbClr val="715091">
              <a:lumMod val="20000"/>
              <a:lumOff val="80000"/>
            </a:srgbClr>
          </a:solidFill>
          <a:ln>
            <a:solidFill>
              <a:srgbClr val="71509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404040">
                    <a:lumMod val="50000"/>
                  </a:srgbClr>
                </a:solidFill>
                <a:effectLst/>
                <a:uLnTx/>
                <a:uFillTx/>
                <a:latin typeface="Arial" panose="020B0604020202020204" pitchFamily="34" charset="0"/>
                <a:ea typeface="+mn-ea"/>
                <a:cs typeface="Arial" panose="020B0604020202020204" pitchFamily="34" charset="0"/>
              </a:rPr>
              <a:t>Maximum Target Lesion Reduction from Baseline by PD-L1 Status</a:t>
            </a:r>
          </a:p>
        </p:txBody>
      </p:sp>
      <p:pic>
        <p:nvPicPr>
          <p:cNvPr id="24" name="Picture 23">
            <a:extLst>
              <a:ext uri="{FF2B5EF4-FFF2-40B4-BE49-F238E27FC236}">
                <a16:creationId xmlns:a16="http://schemas.microsoft.com/office/drawing/2014/main" id="{0E6DC681-1775-0B48-BCBA-6F77E059F7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54178" y="2984582"/>
            <a:ext cx="5621146" cy="3160295"/>
          </a:xfrm>
          <a:prstGeom prst="rect">
            <a:avLst/>
          </a:prstGeom>
        </p:spPr>
      </p:pic>
      <p:sp>
        <p:nvSpPr>
          <p:cNvPr id="25" name="Content Placeholder 2">
            <a:extLst>
              <a:ext uri="{FF2B5EF4-FFF2-40B4-BE49-F238E27FC236}">
                <a16:creationId xmlns:a16="http://schemas.microsoft.com/office/drawing/2014/main" id="{932C9C9C-E3B5-6A48-8F08-DC2884A08801}"/>
              </a:ext>
            </a:extLst>
          </p:cNvPr>
          <p:cNvSpPr txBox="1">
            <a:spLocks/>
          </p:cNvSpPr>
          <p:nvPr/>
        </p:nvSpPr>
        <p:spPr>
          <a:xfrm>
            <a:off x="8021495" y="1167218"/>
            <a:ext cx="3692255" cy="1237693"/>
          </a:xfrm>
          <a:prstGeom prst="rect">
            <a:avLst/>
          </a:prstGeom>
        </p:spPr>
        <p:txBody>
          <a:bodyPr vert="horz" lIns="91440" tIns="45720" rIns="91440" bIns="45720" rtlCol="0">
            <a:normAutofit/>
          </a:bodyPr>
          <a:lstStyle>
            <a:lvl1pPr marL="320040" indent="-320040" algn="l" defTabSz="914400" rtl="0" eaLnBrk="1" latinLnBrk="0" hangingPunct="1">
              <a:lnSpc>
                <a:spcPct val="100000"/>
              </a:lnSpc>
              <a:spcBef>
                <a:spcPts val="300"/>
              </a:spcBef>
              <a:buClr>
                <a:schemeClr val="accent6"/>
              </a:buClr>
              <a:buSzPct val="85000"/>
              <a:buFont typeface="Wingdings" pitchFamily="2" charset="2"/>
              <a:buChar char="§"/>
              <a:defRPr sz="2400" kern="1200">
                <a:solidFill>
                  <a:schemeClr val="accent2"/>
                </a:solidFill>
                <a:latin typeface="+mn-lt"/>
                <a:ea typeface="+mn-ea"/>
                <a:cs typeface="+mn-cs"/>
              </a:defRPr>
            </a:lvl1pPr>
            <a:lvl2pPr marL="685800" indent="-320040" algn="l" defTabSz="914400" rtl="0" eaLnBrk="1" latinLnBrk="0" hangingPunct="1">
              <a:lnSpc>
                <a:spcPct val="100000"/>
              </a:lnSpc>
              <a:spcBef>
                <a:spcPts val="300"/>
              </a:spcBef>
              <a:buClr>
                <a:schemeClr val="accent6"/>
              </a:buClr>
              <a:buFont typeface="System Font Regular"/>
              <a:buChar char="–"/>
              <a:defRPr sz="2200" kern="1200">
                <a:solidFill>
                  <a:schemeClr val="accent2"/>
                </a:solidFill>
                <a:latin typeface="+mn-lt"/>
                <a:ea typeface="+mn-ea"/>
                <a:cs typeface="+mn-cs"/>
              </a:defRPr>
            </a:lvl2pPr>
            <a:lvl3pPr marL="1143000" indent="-320040" algn="l" defTabSz="914400" rtl="0" eaLnBrk="1" latinLnBrk="0" hangingPunct="1">
              <a:lnSpc>
                <a:spcPct val="100000"/>
              </a:lnSpc>
              <a:spcBef>
                <a:spcPts val="300"/>
              </a:spcBef>
              <a:buClr>
                <a:schemeClr val="accent6"/>
              </a:buClr>
              <a:buFont typeface="Arial" panose="020B0604020202020204" pitchFamily="34" charset="0"/>
              <a:buChar char="•"/>
              <a:defRPr sz="2000" kern="1200">
                <a:solidFill>
                  <a:schemeClr val="accent2"/>
                </a:solidFill>
                <a:latin typeface="+mn-lt"/>
                <a:ea typeface="+mn-ea"/>
                <a:cs typeface="+mn-cs"/>
              </a:defRPr>
            </a:lvl3pPr>
            <a:lvl4pPr marL="1600200" indent="-320040" algn="l" defTabSz="914400" rtl="0" eaLnBrk="1" latinLnBrk="0" hangingPunct="1">
              <a:lnSpc>
                <a:spcPct val="100000"/>
              </a:lnSpc>
              <a:spcBef>
                <a:spcPts val="300"/>
              </a:spcBef>
              <a:buClr>
                <a:schemeClr val="accent6"/>
              </a:buClr>
              <a:buFont typeface="Wingdings" pitchFamily="2" charset="2"/>
              <a:buChar char="§"/>
              <a:defRPr sz="1800" kern="1200">
                <a:solidFill>
                  <a:schemeClr val="accent2"/>
                </a:solidFill>
                <a:latin typeface="+mn-lt"/>
                <a:ea typeface="+mn-ea"/>
                <a:cs typeface="+mn-cs"/>
              </a:defRPr>
            </a:lvl4pPr>
            <a:lvl5pPr marL="2057400" indent="-320040" algn="l" defTabSz="914400" rtl="0" eaLnBrk="1" latinLnBrk="0" hangingPunct="1">
              <a:lnSpc>
                <a:spcPct val="100000"/>
              </a:lnSpc>
              <a:spcBef>
                <a:spcPts val="300"/>
              </a:spcBef>
              <a:buClr>
                <a:schemeClr val="accent6"/>
              </a:buClr>
              <a:buFont typeface="Monaco" pitchFamily="2" charset="77"/>
              <a:buChar char="⎼"/>
              <a:defRPr sz="1600" kern="1200">
                <a:solidFill>
                  <a:schemeClr val="accent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4625" marR="0" lvl="0" indent="-166688" algn="l" defTabSz="914400" rtl="0" eaLnBrk="1" fontAlgn="auto" latinLnBrk="0" hangingPunct="1">
              <a:lnSpc>
                <a:spcPct val="100000"/>
              </a:lnSpc>
              <a:spcBef>
                <a:spcPts val="300"/>
              </a:spcBef>
              <a:spcAft>
                <a:spcPts val="0"/>
              </a:spcAft>
              <a:buClr>
                <a:srgbClr val="728592"/>
              </a:buClr>
              <a:buSzPct val="85000"/>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57% confirmed ORR in patients with liver metastases</a:t>
            </a:r>
          </a:p>
        </p:txBody>
      </p:sp>
    </p:spTree>
    <p:extLst>
      <p:ext uri="{BB962C8B-B14F-4D97-AF65-F5344CB8AC3E}">
        <p14:creationId xmlns:p14="http://schemas.microsoft.com/office/powerpoint/2010/main" val="4236304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083910-E006-6A49-E7C5-6CF43A00B485}"/>
              </a:ext>
            </a:extLst>
          </p:cNvPr>
          <p:cNvSpPr>
            <a:spLocks noGrp="1"/>
          </p:cNvSpPr>
          <p:nvPr>
            <p:ph type="title"/>
          </p:nvPr>
        </p:nvSpPr>
        <p:spPr/>
        <p:txBody>
          <a:bodyPr/>
          <a:lstStyle/>
          <a:p>
            <a:r>
              <a:rPr lang="en-US" dirty="0"/>
              <a:t>EV+P: Maximum Percent Reduction From Baseline of Target Lesion by BICR</a:t>
            </a:r>
          </a:p>
        </p:txBody>
      </p:sp>
      <p:sp>
        <p:nvSpPr>
          <p:cNvPr id="9" name="TextBox 8">
            <a:extLst>
              <a:ext uri="{FF2B5EF4-FFF2-40B4-BE49-F238E27FC236}">
                <a16:creationId xmlns:a16="http://schemas.microsoft.com/office/drawing/2014/main" id="{D78C3D48-6E09-0FEF-57AC-C7F8ED8DD92C}"/>
              </a:ext>
            </a:extLst>
          </p:cNvPr>
          <p:cNvSpPr txBox="1"/>
          <p:nvPr/>
        </p:nvSpPr>
        <p:spPr>
          <a:xfrm>
            <a:off x="8377285" y="3233481"/>
            <a:ext cx="3741380" cy="1528945"/>
          </a:xfrm>
          <a:prstGeom prst="rect">
            <a:avLst/>
          </a:prstGeom>
          <a:noFill/>
        </p:spPr>
        <p:txBody>
          <a:bodyPr wrap="square">
            <a:spAutoFit/>
          </a:bodyPr>
          <a:lstStyle/>
          <a:p>
            <a:pPr marL="380990" marR="0" lvl="0" indent="-380990"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67" b="0" i="0" u="none" strike="noStrike" kern="0" cap="none" spc="0" normalizeH="0" baseline="0" noProof="0" dirty="0">
                <a:ln>
                  <a:noFill/>
                </a:ln>
                <a:solidFill>
                  <a:srgbClr val="000000"/>
                </a:solidFill>
                <a:effectLst/>
                <a:uLnTx/>
                <a:uFillTx/>
                <a:latin typeface="Arial Narrow"/>
                <a:ea typeface="+mn-ea"/>
                <a:cs typeface="Arial"/>
                <a:sym typeface="Arial"/>
              </a:rPr>
              <a:t>Activity seen regardless of PD-L1 status</a:t>
            </a:r>
          </a:p>
          <a:p>
            <a:pPr marL="487668" marR="0" lvl="1" indent="-243834" algn="l" defTabSz="1219170" rtl="0" eaLnBrk="1" fontAlgn="auto" latinLnBrk="0" hangingPunct="1">
              <a:lnSpc>
                <a:spcPct val="100000"/>
              </a:lnSpc>
              <a:spcBef>
                <a:spcPts val="0"/>
              </a:spcBef>
              <a:spcAft>
                <a:spcPts val="0"/>
              </a:spcAft>
              <a:buClr>
                <a:srgbClr val="000000"/>
              </a:buClr>
              <a:buSzTx/>
              <a:buFont typeface="Courier New" panose="020B0604020202020204" pitchFamily="34" charset="0"/>
              <a:buChar char="o"/>
              <a:tabLst/>
              <a:defRPr/>
            </a:pPr>
            <a:r>
              <a:rPr kumimoji="0" lang="en-US" sz="1867" b="0" i="0" u="none" strike="noStrike" kern="0" cap="none" spc="0" normalizeH="0" baseline="0" noProof="0" dirty="0">
                <a:ln>
                  <a:noFill/>
                </a:ln>
                <a:solidFill>
                  <a:srgbClr val="000000"/>
                </a:solidFill>
                <a:effectLst/>
                <a:uLnTx/>
                <a:uFillTx/>
                <a:latin typeface="Arial Narrow"/>
                <a:ea typeface="+mn-ea"/>
                <a:cs typeface="Arial"/>
                <a:sym typeface="Arial"/>
              </a:rPr>
              <a:t> 27/44 (61.4%) cORR in CPS&lt;10</a:t>
            </a:r>
          </a:p>
          <a:p>
            <a:pPr marL="487668" marR="0" lvl="1" indent="-243834" algn="l" defTabSz="1219170" rtl="0" eaLnBrk="1" fontAlgn="auto" latinLnBrk="0" hangingPunct="1">
              <a:lnSpc>
                <a:spcPct val="100000"/>
              </a:lnSpc>
              <a:spcBef>
                <a:spcPts val="0"/>
              </a:spcBef>
              <a:spcAft>
                <a:spcPts val="0"/>
              </a:spcAft>
              <a:buClr>
                <a:srgbClr val="000000"/>
              </a:buClr>
              <a:buSzTx/>
              <a:buFont typeface="Courier New" panose="020B0604020202020204" pitchFamily="34" charset="0"/>
              <a:buChar char="o"/>
              <a:tabLst/>
              <a:defRPr/>
            </a:pPr>
            <a:endParaRPr kumimoji="0" lang="en-US" sz="1867" b="0" i="0" u="none" strike="noStrike" kern="0" cap="none" spc="0" normalizeH="0" baseline="0" noProof="0" dirty="0">
              <a:ln>
                <a:noFill/>
              </a:ln>
              <a:solidFill>
                <a:srgbClr val="000000"/>
              </a:solidFill>
              <a:effectLst/>
              <a:uLnTx/>
              <a:uFillTx/>
              <a:latin typeface="Arial Narrow"/>
              <a:ea typeface="+mn-ea"/>
              <a:cs typeface="Arial"/>
              <a:sym typeface="Arial"/>
            </a:endParaRPr>
          </a:p>
          <a:p>
            <a:pPr marL="487668" marR="0" lvl="8" indent="-243834" algn="l" defTabSz="1219170" rtl="0" eaLnBrk="1" fontAlgn="auto" latinLnBrk="0" hangingPunct="1">
              <a:lnSpc>
                <a:spcPct val="100000"/>
              </a:lnSpc>
              <a:spcBef>
                <a:spcPts val="0"/>
              </a:spcBef>
              <a:spcAft>
                <a:spcPts val="0"/>
              </a:spcAft>
              <a:buClr>
                <a:srgbClr val="000000"/>
              </a:buClr>
              <a:buSzTx/>
              <a:buFont typeface="Courier New"/>
              <a:buChar char="o"/>
              <a:tabLst/>
              <a:defRPr/>
            </a:pPr>
            <a:r>
              <a:rPr kumimoji="0" lang="en-US" sz="1867" b="0" i="0" u="none" strike="noStrike" kern="0" cap="none" spc="0" normalizeH="0" baseline="0" noProof="0" dirty="0">
                <a:ln>
                  <a:noFill/>
                </a:ln>
                <a:solidFill>
                  <a:srgbClr val="000000"/>
                </a:solidFill>
                <a:effectLst/>
                <a:uLnTx/>
                <a:uFillTx/>
                <a:latin typeface="Arial Narrow"/>
                <a:ea typeface="+mn-ea"/>
                <a:cs typeface="Arial"/>
                <a:sym typeface="Arial"/>
              </a:rPr>
              <a:t> 21/31 (67.7%) cORR in CPS≥10</a:t>
            </a:r>
          </a:p>
        </p:txBody>
      </p:sp>
      <p:pic>
        <p:nvPicPr>
          <p:cNvPr id="11" name="Picture 10" descr="Chart, histogram&#10;&#10;Description automatically generated">
            <a:extLst>
              <a:ext uri="{FF2B5EF4-FFF2-40B4-BE49-F238E27FC236}">
                <a16:creationId xmlns:a16="http://schemas.microsoft.com/office/drawing/2014/main" id="{1F380735-E132-87E0-6D38-4751F6EE31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7430" y="1872593"/>
            <a:ext cx="7799769" cy="3865585"/>
          </a:xfrm>
          <a:prstGeom prst="rect">
            <a:avLst/>
          </a:prstGeom>
        </p:spPr>
      </p:pic>
      <p:sp>
        <p:nvSpPr>
          <p:cNvPr id="2" name="TextBox 1">
            <a:extLst>
              <a:ext uri="{FF2B5EF4-FFF2-40B4-BE49-F238E27FC236}">
                <a16:creationId xmlns:a16="http://schemas.microsoft.com/office/drawing/2014/main" id="{0575564F-ED2F-D627-FE50-F794C0C08463}"/>
              </a:ext>
            </a:extLst>
          </p:cNvPr>
          <p:cNvSpPr txBox="1"/>
          <p:nvPr/>
        </p:nvSpPr>
        <p:spPr>
          <a:xfrm>
            <a:off x="6720964" y="1844753"/>
            <a:ext cx="1656321" cy="379656"/>
          </a:xfrm>
          <a:prstGeom prst="rect">
            <a:avLst/>
          </a:prstGeom>
          <a:solidFill>
            <a:schemeClr val="bg1"/>
          </a:solid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13" name="Picture 12" descr="Chart, histogram&#10;&#10;Description automatically generated">
            <a:extLst>
              <a:ext uri="{FF2B5EF4-FFF2-40B4-BE49-F238E27FC236}">
                <a16:creationId xmlns:a16="http://schemas.microsoft.com/office/drawing/2014/main" id="{511377F1-085E-54CD-A664-5CC706CA89D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629275" y="4322884"/>
            <a:ext cx="516216" cy="548069"/>
          </a:xfrm>
          <a:prstGeom prst="rect">
            <a:avLst/>
          </a:prstGeom>
        </p:spPr>
      </p:pic>
      <p:pic>
        <p:nvPicPr>
          <p:cNvPr id="14" name="Picture 13" descr="Chart, histogram&#10;&#10;Description automatically generated">
            <a:extLst>
              <a:ext uri="{FF2B5EF4-FFF2-40B4-BE49-F238E27FC236}">
                <a16:creationId xmlns:a16="http://schemas.microsoft.com/office/drawing/2014/main" id="{D3211994-2F6D-3931-6B1D-A5CA4C4EA7E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542539" y="3784742"/>
            <a:ext cx="626311" cy="439497"/>
          </a:xfrm>
          <a:prstGeom prst="rect">
            <a:avLst/>
          </a:prstGeom>
        </p:spPr>
      </p:pic>
      <p:sp>
        <p:nvSpPr>
          <p:cNvPr id="6" name="Footer Placeholder 5">
            <a:extLst>
              <a:ext uri="{FF2B5EF4-FFF2-40B4-BE49-F238E27FC236}">
                <a16:creationId xmlns:a16="http://schemas.microsoft.com/office/drawing/2014/main" id="{14FFF0E1-06D9-FF2F-05DD-46C85681C4B0}"/>
              </a:ext>
            </a:extLst>
          </p:cNvPr>
          <p:cNvSpPr>
            <a:spLocks noGrp="1"/>
          </p:cNvSpPr>
          <p:nvPr>
            <p:ph type="ftr" sz="quarter" idx="3"/>
          </p:nvPr>
        </p:nvSpPr>
        <p:spPr/>
        <p:txBody>
          <a:bodyPr/>
          <a:lstStyle/>
          <a:p>
            <a:r>
              <a:rPr lang="fr-FR" dirty="0"/>
              <a:t>Rosenberg JE, et al. </a:t>
            </a:r>
            <a:r>
              <a:rPr lang="fr-FR" dirty="0" err="1"/>
              <a:t>ESMO</a:t>
            </a:r>
            <a:r>
              <a:rPr lang="fr-FR" dirty="0"/>
              <a:t> 2022. Abstract LBA73. </a:t>
            </a:r>
          </a:p>
        </p:txBody>
      </p:sp>
      <p:sp>
        <p:nvSpPr>
          <p:cNvPr id="7" name="Rectangle 6">
            <a:extLst>
              <a:ext uri="{FF2B5EF4-FFF2-40B4-BE49-F238E27FC236}">
                <a16:creationId xmlns:a16="http://schemas.microsoft.com/office/drawing/2014/main" id="{9845616D-1565-C0C1-66D5-DAF4BB4D8C26}"/>
              </a:ext>
            </a:extLst>
          </p:cNvPr>
          <p:cNvSpPr/>
          <p:nvPr/>
        </p:nvSpPr>
        <p:spPr>
          <a:xfrm>
            <a:off x="6852976" y="2109207"/>
            <a:ext cx="1424223" cy="7445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Chart, histogram&#10;&#10;Description automatically generated">
            <a:extLst>
              <a:ext uri="{FF2B5EF4-FFF2-40B4-BE49-F238E27FC236}">
                <a16:creationId xmlns:a16="http://schemas.microsoft.com/office/drawing/2014/main" id="{0BD3B8C8-B875-BD8A-70BE-6061D522A9C6}"/>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360245" y="1341207"/>
            <a:ext cx="2495449" cy="1572103"/>
          </a:xfrm>
          <a:prstGeom prst="rect">
            <a:avLst/>
          </a:prstGeom>
        </p:spPr>
      </p:pic>
    </p:spTree>
    <p:extLst>
      <p:ext uri="{BB962C8B-B14F-4D97-AF65-F5344CB8AC3E}">
        <p14:creationId xmlns:p14="http://schemas.microsoft.com/office/powerpoint/2010/main" val="3970295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8AF01-0151-8A4A-8FB4-A1515CE6551C}"/>
              </a:ext>
            </a:extLst>
          </p:cNvPr>
          <p:cNvSpPr>
            <a:spLocks noGrp="1"/>
          </p:cNvSpPr>
          <p:nvPr>
            <p:ph type="title"/>
          </p:nvPr>
        </p:nvSpPr>
        <p:spPr/>
        <p:txBody>
          <a:bodyPr/>
          <a:lstStyle/>
          <a:p>
            <a:r>
              <a:rPr lang="en-US" dirty="0"/>
              <a:t>EV-302: Randomized Phase 3 Trial of Enfortumab </a:t>
            </a:r>
            <a:r>
              <a:rPr lang="en-US" dirty="0" err="1"/>
              <a:t>Vedotin</a:t>
            </a:r>
            <a:r>
              <a:rPr lang="en-US" dirty="0"/>
              <a:t> + Pembrolizumab Versus Chemotherapy </a:t>
            </a:r>
          </a:p>
        </p:txBody>
      </p:sp>
      <p:sp>
        <p:nvSpPr>
          <p:cNvPr id="3" name="object 4">
            <a:extLst>
              <a:ext uri="{FF2B5EF4-FFF2-40B4-BE49-F238E27FC236}">
                <a16:creationId xmlns:a16="http://schemas.microsoft.com/office/drawing/2014/main" id="{2CB9106F-26C7-854C-8844-CEEBDFC856D4}"/>
              </a:ext>
            </a:extLst>
          </p:cNvPr>
          <p:cNvSpPr/>
          <p:nvPr/>
        </p:nvSpPr>
        <p:spPr>
          <a:xfrm>
            <a:off x="3066749" y="2609336"/>
            <a:ext cx="2588665" cy="1088390"/>
          </a:xfrm>
          <a:custGeom>
            <a:avLst/>
            <a:gdLst/>
            <a:ahLst/>
            <a:cxnLst/>
            <a:rect l="l" t="t" r="r" b="b"/>
            <a:pathLst>
              <a:path w="1701800" h="1088389">
                <a:moveTo>
                  <a:pt x="1263015" y="1031113"/>
                </a:moveTo>
                <a:lnTo>
                  <a:pt x="0" y="1031113"/>
                </a:lnTo>
                <a:lnTo>
                  <a:pt x="0" y="1088263"/>
                </a:lnTo>
                <a:lnTo>
                  <a:pt x="1320165" y="1088263"/>
                </a:lnTo>
                <a:lnTo>
                  <a:pt x="1320165" y="1059688"/>
                </a:lnTo>
                <a:lnTo>
                  <a:pt x="1263015" y="1059688"/>
                </a:lnTo>
                <a:lnTo>
                  <a:pt x="1263015" y="1031113"/>
                </a:lnTo>
                <a:close/>
              </a:path>
              <a:path w="1701800" h="1088389">
                <a:moveTo>
                  <a:pt x="1529969" y="57150"/>
                </a:moveTo>
                <a:lnTo>
                  <a:pt x="1263015" y="57150"/>
                </a:lnTo>
                <a:lnTo>
                  <a:pt x="1263015" y="1059688"/>
                </a:lnTo>
                <a:lnTo>
                  <a:pt x="1291590" y="1031113"/>
                </a:lnTo>
                <a:lnTo>
                  <a:pt x="1320165" y="1031113"/>
                </a:lnTo>
                <a:lnTo>
                  <a:pt x="1320165" y="114300"/>
                </a:lnTo>
                <a:lnTo>
                  <a:pt x="1291590" y="114300"/>
                </a:lnTo>
                <a:lnTo>
                  <a:pt x="1320165" y="85725"/>
                </a:lnTo>
                <a:lnTo>
                  <a:pt x="1529969" y="85725"/>
                </a:lnTo>
                <a:lnTo>
                  <a:pt x="1529969" y="57150"/>
                </a:lnTo>
                <a:close/>
              </a:path>
              <a:path w="1701800" h="1088389">
                <a:moveTo>
                  <a:pt x="1320165" y="1031113"/>
                </a:moveTo>
                <a:lnTo>
                  <a:pt x="1291590" y="1031113"/>
                </a:lnTo>
                <a:lnTo>
                  <a:pt x="1263015" y="1059688"/>
                </a:lnTo>
                <a:lnTo>
                  <a:pt x="1320165" y="1059688"/>
                </a:lnTo>
                <a:lnTo>
                  <a:pt x="1320165" y="1031113"/>
                </a:lnTo>
                <a:close/>
              </a:path>
              <a:path w="1701800" h="1088389">
                <a:moveTo>
                  <a:pt x="1529969" y="0"/>
                </a:moveTo>
                <a:lnTo>
                  <a:pt x="1529969" y="171450"/>
                </a:lnTo>
                <a:lnTo>
                  <a:pt x="1644269" y="114300"/>
                </a:lnTo>
                <a:lnTo>
                  <a:pt x="1558544" y="114300"/>
                </a:lnTo>
                <a:lnTo>
                  <a:pt x="1558544" y="57150"/>
                </a:lnTo>
                <a:lnTo>
                  <a:pt x="1644269" y="57150"/>
                </a:lnTo>
                <a:lnTo>
                  <a:pt x="1529969" y="0"/>
                </a:lnTo>
                <a:close/>
              </a:path>
              <a:path w="1701800" h="1088389">
                <a:moveTo>
                  <a:pt x="1320165" y="85725"/>
                </a:moveTo>
                <a:lnTo>
                  <a:pt x="1291590" y="114300"/>
                </a:lnTo>
                <a:lnTo>
                  <a:pt x="1320165" y="114300"/>
                </a:lnTo>
                <a:lnTo>
                  <a:pt x="1320165" y="85725"/>
                </a:lnTo>
                <a:close/>
              </a:path>
              <a:path w="1701800" h="1088389">
                <a:moveTo>
                  <a:pt x="1529969" y="85725"/>
                </a:moveTo>
                <a:lnTo>
                  <a:pt x="1320165" y="85725"/>
                </a:lnTo>
                <a:lnTo>
                  <a:pt x="1320165" y="114300"/>
                </a:lnTo>
                <a:lnTo>
                  <a:pt x="1529969" y="114300"/>
                </a:lnTo>
                <a:lnTo>
                  <a:pt x="1529969" y="85725"/>
                </a:lnTo>
                <a:close/>
              </a:path>
              <a:path w="1701800" h="1088389">
                <a:moveTo>
                  <a:pt x="1644269" y="57150"/>
                </a:moveTo>
                <a:lnTo>
                  <a:pt x="1558544" y="57150"/>
                </a:lnTo>
                <a:lnTo>
                  <a:pt x="1558544" y="114300"/>
                </a:lnTo>
                <a:lnTo>
                  <a:pt x="1644269" y="114300"/>
                </a:lnTo>
                <a:lnTo>
                  <a:pt x="1701419" y="85725"/>
                </a:lnTo>
                <a:lnTo>
                  <a:pt x="1644269" y="57150"/>
                </a:lnTo>
                <a:close/>
              </a:path>
            </a:pathLst>
          </a:custGeom>
          <a:solidFill>
            <a:srgbClr val="00447B"/>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5" name="object 6">
            <a:extLst>
              <a:ext uri="{FF2B5EF4-FFF2-40B4-BE49-F238E27FC236}">
                <a16:creationId xmlns:a16="http://schemas.microsoft.com/office/drawing/2014/main" id="{0919BFC0-DA1E-6B48-85D8-F9314070D7A0}"/>
              </a:ext>
            </a:extLst>
          </p:cNvPr>
          <p:cNvSpPr/>
          <p:nvPr/>
        </p:nvSpPr>
        <p:spPr>
          <a:xfrm>
            <a:off x="5667062" y="1829963"/>
            <a:ext cx="2841852" cy="1737360"/>
          </a:xfrm>
          <a:custGeom>
            <a:avLst/>
            <a:gdLst/>
            <a:ahLst/>
            <a:cxnLst/>
            <a:rect l="l" t="t" r="r" b="b"/>
            <a:pathLst>
              <a:path w="2327275" h="1737360">
                <a:moveTo>
                  <a:pt x="0" y="1737360"/>
                </a:moveTo>
                <a:lnTo>
                  <a:pt x="2327148" y="1737360"/>
                </a:lnTo>
                <a:lnTo>
                  <a:pt x="2327148" y="0"/>
                </a:lnTo>
                <a:lnTo>
                  <a:pt x="0" y="0"/>
                </a:lnTo>
                <a:lnTo>
                  <a:pt x="0" y="1737360"/>
                </a:lnTo>
                <a:close/>
              </a:path>
            </a:pathLst>
          </a:custGeom>
        </p:spPr>
        <p:style>
          <a:lnRef idx="2">
            <a:schemeClr val="accent3">
              <a:shade val="50000"/>
            </a:schemeClr>
          </a:lnRef>
          <a:fillRef idx="1">
            <a:schemeClr val="accent3"/>
          </a:fillRef>
          <a:effectRef idx="0">
            <a:schemeClr val="accent3"/>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object 8">
            <a:extLst>
              <a:ext uri="{FF2B5EF4-FFF2-40B4-BE49-F238E27FC236}">
                <a16:creationId xmlns:a16="http://schemas.microsoft.com/office/drawing/2014/main" id="{9B9FE5E0-10E0-0A40-A91C-9C5D4A31A4CD}"/>
              </a:ext>
            </a:extLst>
          </p:cNvPr>
          <p:cNvSpPr txBox="1"/>
          <p:nvPr/>
        </p:nvSpPr>
        <p:spPr>
          <a:xfrm>
            <a:off x="5768009" y="1915856"/>
            <a:ext cx="2676291" cy="1551066"/>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95"/>
              </a:spcBef>
              <a:spcAft>
                <a:spcPts val="0"/>
              </a:spcAft>
              <a:buClrTx/>
              <a:buSzTx/>
              <a:buFontTx/>
              <a:buNone/>
              <a:tabLst/>
              <a:defRPr/>
            </a:pPr>
            <a:r>
              <a:rPr kumimoji="0" sz="1800" b="1" i="0" u="none" strike="noStrike" kern="1200" cap="none" spc="-5" normalizeH="0" baseline="0" noProof="0" dirty="0">
                <a:ln>
                  <a:noFill/>
                </a:ln>
                <a:solidFill>
                  <a:srgbClr val="FFFFFF"/>
                </a:solidFill>
                <a:effectLst/>
                <a:uLnTx/>
                <a:uFillTx/>
                <a:latin typeface="Arial"/>
                <a:ea typeface="+mn-ea"/>
                <a:cs typeface="Arial"/>
              </a:rPr>
              <a:t>Enfortumab</a:t>
            </a:r>
            <a:r>
              <a:rPr kumimoji="0" sz="1800" b="1" i="0" u="none" strike="noStrike" kern="1200" cap="none" spc="-40" normalizeH="0" baseline="0" noProof="0" dirty="0">
                <a:ln>
                  <a:noFill/>
                </a:ln>
                <a:solidFill>
                  <a:srgbClr val="FFFFFF"/>
                </a:solidFill>
                <a:effectLst/>
                <a:uLnTx/>
                <a:uFillTx/>
                <a:latin typeface="Arial"/>
                <a:ea typeface="+mn-ea"/>
                <a:cs typeface="Arial"/>
              </a:rPr>
              <a:t> </a:t>
            </a:r>
            <a:r>
              <a:rPr kumimoji="0" sz="1800" b="1" i="0" u="none" strike="noStrike" kern="1200" cap="none" spc="-10" normalizeH="0" baseline="0" noProof="0" dirty="0">
                <a:ln>
                  <a:noFill/>
                </a:ln>
                <a:solidFill>
                  <a:srgbClr val="FFFFFF"/>
                </a:solidFill>
                <a:effectLst/>
                <a:uLnTx/>
                <a:uFillTx/>
                <a:latin typeface="Arial"/>
                <a:ea typeface="+mn-ea"/>
                <a:cs typeface="Arial"/>
              </a:rPr>
              <a:t>vedotin</a:t>
            </a:r>
            <a:endParaRPr kumimoji="0" sz="1800" b="0" i="0" u="none" strike="noStrike" kern="1200" cap="none" spc="0" normalizeH="0" baseline="0" noProof="0" dirty="0">
              <a:ln>
                <a:noFill/>
              </a:ln>
              <a:solidFill>
                <a:srgbClr val="10313A"/>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(Days 1 and 8)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5" normalizeH="0" baseline="0" noProof="0" dirty="0">
                <a:ln>
                  <a:noFill/>
                </a:ln>
                <a:solidFill>
                  <a:srgbClr val="FFFFFF"/>
                </a:solidFill>
                <a:effectLst/>
                <a:uLnTx/>
                <a:uFillTx/>
                <a:latin typeface="Arial"/>
                <a:ea typeface="+mn-ea"/>
                <a:cs typeface="Arial"/>
              </a:rPr>
              <a:t>Pembrolizumab</a:t>
            </a:r>
            <a:endParaRPr kumimoji="0" lang="en-US" sz="1600" b="1" i="0" u="none" strike="noStrike" kern="1200" cap="none" spc="-5"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(Day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Every 3-week cycle</a:t>
            </a:r>
            <a:endParaRPr kumimoji="0" sz="1600" b="0" i="0" u="none" strike="noStrike" kern="1200" cap="none" spc="0" normalizeH="0" baseline="0" noProof="0" dirty="0">
              <a:ln>
                <a:noFill/>
              </a:ln>
              <a:solidFill>
                <a:srgbClr val="10313A"/>
              </a:solidFill>
              <a:effectLst/>
              <a:uLnTx/>
              <a:uFillTx/>
              <a:latin typeface="Arial"/>
              <a:ea typeface="+mn-ea"/>
              <a:cs typeface="Arial"/>
            </a:endParaRPr>
          </a:p>
        </p:txBody>
      </p:sp>
      <p:sp>
        <p:nvSpPr>
          <p:cNvPr id="8" name="object 12">
            <a:extLst>
              <a:ext uri="{FF2B5EF4-FFF2-40B4-BE49-F238E27FC236}">
                <a16:creationId xmlns:a16="http://schemas.microsoft.com/office/drawing/2014/main" id="{AC5BCAC8-D73B-104C-8873-86CB23F46632}"/>
              </a:ext>
            </a:extLst>
          </p:cNvPr>
          <p:cNvSpPr/>
          <p:nvPr/>
        </p:nvSpPr>
        <p:spPr>
          <a:xfrm>
            <a:off x="5667063" y="3626253"/>
            <a:ext cx="2417064" cy="214579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9" name="object 13">
            <a:extLst>
              <a:ext uri="{FF2B5EF4-FFF2-40B4-BE49-F238E27FC236}">
                <a16:creationId xmlns:a16="http://schemas.microsoft.com/office/drawing/2014/main" id="{279F3C80-8F6C-2A40-AE35-6996DA05128B}"/>
              </a:ext>
            </a:extLst>
          </p:cNvPr>
          <p:cNvSpPr/>
          <p:nvPr/>
        </p:nvSpPr>
        <p:spPr>
          <a:xfrm>
            <a:off x="6176968" y="3671974"/>
            <a:ext cx="1969007" cy="208178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10" name="object 14">
            <a:extLst>
              <a:ext uri="{FF2B5EF4-FFF2-40B4-BE49-F238E27FC236}">
                <a16:creationId xmlns:a16="http://schemas.microsoft.com/office/drawing/2014/main" id="{E58AAEB6-F66E-1F41-BD9F-AA61125E15A1}"/>
              </a:ext>
            </a:extLst>
          </p:cNvPr>
          <p:cNvSpPr/>
          <p:nvPr/>
        </p:nvSpPr>
        <p:spPr>
          <a:xfrm>
            <a:off x="5675075" y="3671974"/>
            <a:ext cx="2833839" cy="2032000"/>
          </a:xfrm>
          <a:custGeom>
            <a:avLst/>
            <a:gdLst/>
            <a:ahLst/>
            <a:cxnLst/>
            <a:rect l="l" t="t" r="r" b="b"/>
            <a:pathLst>
              <a:path w="2327275" h="2032000">
                <a:moveTo>
                  <a:pt x="0" y="2031492"/>
                </a:moveTo>
                <a:lnTo>
                  <a:pt x="2327148" y="2031492"/>
                </a:lnTo>
                <a:lnTo>
                  <a:pt x="2327148" y="0"/>
                </a:lnTo>
                <a:lnTo>
                  <a:pt x="0" y="0"/>
                </a:lnTo>
                <a:lnTo>
                  <a:pt x="0" y="2031492"/>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object 24">
            <a:extLst>
              <a:ext uri="{FF2B5EF4-FFF2-40B4-BE49-F238E27FC236}">
                <a16:creationId xmlns:a16="http://schemas.microsoft.com/office/drawing/2014/main" id="{BEA97758-0135-944C-9E84-D25C1AAFBBF3}"/>
              </a:ext>
            </a:extLst>
          </p:cNvPr>
          <p:cNvSpPr/>
          <p:nvPr/>
        </p:nvSpPr>
        <p:spPr>
          <a:xfrm>
            <a:off x="3071002" y="3671974"/>
            <a:ext cx="2589912" cy="1137182"/>
          </a:xfrm>
          <a:custGeom>
            <a:avLst/>
            <a:gdLst/>
            <a:ahLst/>
            <a:cxnLst/>
            <a:rect l="l" t="t" r="r" b="b"/>
            <a:pathLst>
              <a:path w="1701800" h="1064895">
                <a:moveTo>
                  <a:pt x="1529969" y="892937"/>
                </a:moveTo>
                <a:lnTo>
                  <a:pt x="1529969" y="1064387"/>
                </a:lnTo>
                <a:lnTo>
                  <a:pt x="1644269" y="1007237"/>
                </a:lnTo>
                <a:lnTo>
                  <a:pt x="1558544" y="1007237"/>
                </a:lnTo>
                <a:lnTo>
                  <a:pt x="1558544" y="950087"/>
                </a:lnTo>
                <a:lnTo>
                  <a:pt x="1644269" y="950087"/>
                </a:lnTo>
                <a:lnTo>
                  <a:pt x="1529969" y="892937"/>
                </a:lnTo>
                <a:close/>
              </a:path>
              <a:path w="1701800" h="1064895">
                <a:moveTo>
                  <a:pt x="1261745" y="28575"/>
                </a:moveTo>
                <a:lnTo>
                  <a:pt x="1261745" y="1007237"/>
                </a:lnTo>
                <a:lnTo>
                  <a:pt x="1529969" y="1007237"/>
                </a:lnTo>
                <a:lnTo>
                  <a:pt x="1529969" y="978662"/>
                </a:lnTo>
                <a:lnTo>
                  <a:pt x="1318895" y="978662"/>
                </a:lnTo>
                <a:lnTo>
                  <a:pt x="1290320" y="950087"/>
                </a:lnTo>
                <a:lnTo>
                  <a:pt x="1318895" y="950087"/>
                </a:lnTo>
                <a:lnTo>
                  <a:pt x="1318895" y="57150"/>
                </a:lnTo>
                <a:lnTo>
                  <a:pt x="1290320" y="57150"/>
                </a:lnTo>
                <a:lnTo>
                  <a:pt x="1261745" y="28575"/>
                </a:lnTo>
                <a:close/>
              </a:path>
              <a:path w="1701800" h="1064895">
                <a:moveTo>
                  <a:pt x="1644269" y="950087"/>
                </a:moveTo>
                <a:lnTo>
                  <a:pt x="1558544" y="950087"/>
                </a:lnTo>
                <a:lnTo>
                  <a:pt x="1558544" y="1007237"/>
                </a:lnTo>
                <a:lnTo>
                  <a:pt x="1644269" y="1007237"/>
                </a:lnTo>
                <a:lnTo>
                  <a:pt x="1701419" y="978662"/>
                </a:lnTo>
                <a:lnTo>
                  <a:pt x="1644269" y="950087"/>
                </a:lnTo>
                <a:close/>
              </a:path>
              <a:path w="1701800" h="1064895">
                <a:moveTo>
                  <a:pt x="1318895" y="950087"/>
                </a:moveTo>
                <a:lnTo>
                  <a:pt x="1290320" y="950087"/>
                </a:lnTo>
                <a:lnTo>
                  <a:pt x="1318895" y="978662"/>
                </a:lnTo>
                <a:lnTo>
                  <a:pt x="1318895" y="950087"/>
                </a:lnTo>
                <a:close/>
              </a:path>
              <a:path w="1701800" h="1064895">
                <a:moveTo>
                  <a:pt x="1529969" y="950087"/>
                </a:moveTo>
                <a:lnTo>
                  <a:pt x="1318895" y="950087"/>
                </a:lnTo>
                <a:lnTo>
                  <a:pt x="1318895" y="978662"/>
                </a:lnTo>
                <a:lnTo>
                  <a:pt x="1529969" y="978662"/>
                </a:lnTo>
                <a:lnTo>
                  <a:pt x="1529969" y="950087"/>
                </a:lnTo>
                <a:close/>
              </a:path>
              <a:path w="1701800" h="1064895">
                <a:moveTo>
                  <a:pt x="1318895" y="0"/>
                </a:moveTo>
                <a:lnTo>
                  <a:pt x="0" y="0"/>
                </a:lnTo>
                <a:lnTo>
                  <a:pt x="0" y="57150"/>
                </a:lnTo>
                <a:lnTo>
                  <a:pt x="1261745" y="57150"/>
                </a:lnTo>
                <a:lnTo>
                  <a:pt x="1261745" y="28575"/>
                </a:lnTo>
                <a:lnTo>
                  <a:pt x="1318895" y="28575"/>
                </a:lnTo>
                <a:lnTo>
                  <a:pt x="1318895" y="0"/>
                </a:lnTo>
                <a:close/>
              </a:path>
              <a:path w="1701800" h="1064895">
                <a:moveTo>
                  <a:pt x="1318895" y="28575"/>
                </a:moveTo>
                <a:lnTo>
                  <a:pt x="1261745" y="28575"/>
                </a:lnTo>
                <a:lnTo>
                  <a:pt x="1290320" y="57150"/>
                </a:lnTo>
                <a:lnTo>
                  <a:pt x="1318895" y="57150"/>
                </a:lnTo>
                <a:lnTo>
                  <a:pt x="1318895" y="28575"/>
                </a:lnTo>
                <a:close/>
              </a:path>
            </a:pathLst>
          </a:custGeom>
          <a:solidFill>
            <a:srgbClr val="00447B"/>
          </a:solidFill>
          <a:ln>
            <a:no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srgbClr val="10313A"/>
              </a:solidFill>
              <a:effectLst/>
              <a:uLnTx/>
              <a:uFillTx/>
              <a:latin typeface="Arial" panose="020B0604020202020204"/>
              <a:ea typeface="+mn-ea"/>
              <a:cs typeface="+mn-cs"/>
            </a:endParaRPr>
          </a:p>
        </p:txBody>
      </p:sp>
      <p:sp>
        <p:nvSpPr>
          <p:cNvPr id="15" name="object 37">
            <a:extLst>
              <a:ext uri="{FF2B5EF4-FFF2-40B4-BE49-F238E27FC236}">
                <a16:creationId xmlns:a16="http://schemas.microsoft.com/office/drawing/2014/main" id="{78AA026C-5F31-5A4C-BB4C-789EA0A16BD6}"/>
              </a:ext>
            </a:extLst>
          </p:cNvPr>
          <p:cNvSpPr txBox="1"/>
          <p:nvPr/>
        </p:nvSpPr>
        <p:spPr>
          <a:xfrm>
            <a:off x="3243465" y="3339697"/>
            <a:ext cx="1596385" cy="22762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sz="1400" b="1" i="0" u="none" strike="noStrike" kern="1200" cap="none" spc="-5" normalizeH="0" baseline="0" noProof="0" dirty="0">
                <a:ln>
                  <a:noFill/>
                </a:ln>
                <a:solidFill>
                  <a:srgbClr val="00335D"/>
                </a:solidFill>
                <a:effectLst/>
                <a:uLnTx/>
                <a:uFillTx/>
                <a:latin typeface="Arial"/>
                <a:ea typeface="+mn-ea"/>
                <a:cs typeface="Arial"/>
              </a:rPr>
              <a:t>1:1</a:t>
            </a:r>
            <a:r>
              <a:rPr kumimoji="0" sz="1400" b="1" i="0" u="none" strike="noStrike" kern="1200" cap="none" spc="-45" normalizeH="0" baseline="0" noProof="0" dirty="0">
                <a:ln>
                  <a:noFill/>
                </a:ln>
                <a:solidFill>
                  <a:srgbClr val="00335D"/>
                </a:solidFill>
                <a:effectLst/>
                <a:uLnTx/>
                <a:uFillTx/>
                <a:latin typeface="Arial"/>
                <a:ea typeface="+mn-ea"/>
                <a:cs typeface="Arial"/>
              </a:rPr>
              <a:t> </a:t>
            </a:r>
            <a:r>
              <a:rPr kumimoji="0" sz="1400" b="1" i="0" u="none" strike="noStrike" kern="1200" cap="none" spc="-5" normalizeH="0" baseline="0" noProof="0" dirty="0">
                <a:ln>
                  <a:noFill/>
                </a:ln>
                <a:solidFill>
                  <a:srgbClr val="00335D"/>
                </a:solidFill>
                <a:effectLst/>
                <a:uLnTx/>
                <a:uFillTx/>
                <a:latin typeface="Arial"/>
                <a:ea typeface="+mn-ea"/>
                <a:cs typeface="Arial"/>
              </a:rPr>
              <a:t>randomization</a:t>
            </a:r>
            <a:endParaRPr kumimoji="0" sz="1400" b="0" i="0" u="none" strike="noStrike" kern="1200" cap="none" spc="0" normalizeH="0" baseline="0" noProof="0" dirty="0">
              <a:ln>
                <a:noFill/>
              </a:ln>
              <a:solidFill>
                <a:srgbClr val="10313A"/>
              </a:solidFill>
              <a:effectLst/>
              <a:uLnTx/>
              <a:uFillTx/>
              <a:latin typeface="Arial"/>
              <a:ea typeface="+mn-ea"/>
              <a:cs typeface="Arial"/>
            </a:endParaRPr>
          </a:p>
        </p:txBody>
      </p:sp>
      <p:sp>
        <p:nvSpPr>
          <p:cNvPr id="16" name="object 8">
            <a:extLst>
              <a:ext uri="{FF2B5EF4-FFF2-40B4-BE49-F238E27FC236}">
                <a16:creationId xmlns:a16="http://schemas.microsoft.com/office/drawing/2014/main" id="{2072C0B1-DD6E-6F46-8239-A7288C562252}"/>
              </a:ext>
            </a:extLst>
          </p:cNvPr>
          <p:cNvSpPr txBox="1"/>
          <p:nvPr/>
        </p:nvSpPr>
        <p:spPr>
          <a:xfrm>
            <a:off x="5703397" y="3752617"/>
            <a:ext cx="2805517" cy="1861407"/>
          </a:xfrm>
          <a:prstGeom prst="rect">
            <a:avLst/>
          </a:prstGeom>
        </p:spPr>
        <p:txBody>
          <a:bodyPr vert="horz" wrap="square" lIns="0" tIns="12065" rIns="0" bIns="0" rtlCol="0">
            <a:spAutoFit/>
          </a:bodyPr>
          <a:lstStyle/>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8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Gemcitabine</a:t>
            </a:r>
            <a:r>
              <a:rPr kumimoji="0" lang="en-US" sz="1800" b="1" i="0" u="none" strike="noStrike" kern="1200" cap="none" spc="-5"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(Days 1 and 8) </a:t>
            </a:r>
          </a:p>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p>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8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Cisplatin or Carboplatin</a:t>
            </a:r>
            <a:endParaRPr kumimoji="0" lang="en-US" sz="1800" b="1" i="0" u="none" strike="noStrike" kern="1200" cap="none" spc="-5" normalizeH="0" baseline="3000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95"/>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 1)</a:t>
            </a:r>
          </a:p>
          <a:p>
            <a:pPr marL="0" marR="0" lvl="0" indent="0" algn="ctr" defTabSz="914400" rtl="0" eaLnBrk="1" fontAlgn="auto" latinLnBrk="0" hangingPunct="1">
              <a:lnSpc>
                <a:spcPct val="100000"/>
              </a:lnSpc>
              <a:spcBef>
                <a:spcPts val="95"/>
              </a:spcBef>
              <a:spcAft>
                <a:spcPts val="0"/>
              </a:spcAft>
              <a:buClrTx/>
              <a:buSzTx/>
              <a:buFontTx/>
              <a:buNone/>
              <a:tabLst/>
              <a:defRPr/>
            </a:pPr>
            <a:endParaRPr kumimoji="0" lang="en-US" sz="1600" b="1" i="0" u="none" strike="noStrike" kern="1200" cap="none" spc="-5"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5" normalizeH="0" baseline="0" noProof="0" dirty="0">
                <a:ln>
                  <a:noFill/>
                </a:ln>
                <a:solidFill>
                  <a:srgbClr val="FFFFFF"/>
                </a:solidFill>
                <a:effectLst/>
                <a:uLnTx/>
                <a:uFillTx/>
                <a:latin typeface="Arial"/>
                <a:ea typeface="+mn-ea"/>
                <a:cs typeface="Arial"/>
              </a:rPr>
              <a:t>Every 3-week </a:t>
            </a:r>
            <a:r>
              <a:rPr kumimoji="0" lang="en-US" sz="1600" b="1" i="0" u="none" strike="noStrike" kern="1200" cap="none" spc="-5" normalizeH="0" baseline="0" noProof="0" dirty="0">
                <a:ln>
                  <a:noFill/>
                </a:ln>
                <a:solidFill>
                  <a:schemeClr val="bg1"/>
                </a:solidFill>
                <a:effectLst/>
                <a:uLnTx/>
                <a:uFillTx/>
                <a:latin typeface="Arial"/>
                <a:ea typeface="+mn-ea"/>
                <a:cs typeface="Arial"/>
              </a:rPr>
              <a:t>c</a:t>
            </a:r>
            <a:r>
              <a:rPr kumimoji="0" lang="en-US" sz="1600" b="1" i="0" u="none" strike="noStrike" kern="1200" cap="none" spc="-5" normalizeH="0" baseline="0" noProof="0" dirty="0">
                <a:ln>
                  <a:noFill/>
                </a:ln>
                <a:solidFill>
                  <a:srgbClr val="FFFFFF"/>
                </a:solidFill>
                <a:effectLst/>
                <a:uLnTx/>
                <a:uFillTx/>
                <a:latin typeface="Arial"/>
                <a:ea typeface="+mn-ea"/>
                <a:cs typeface="Arial"/>
              </a:rPr>
              <a:t>ycle</a:t>
            </a:r>
            <a:endParaRPr kumimoji="0" sz="1600" b="0" i="0" u="none" strike="noStrike" kern="1200" cap="none" spc="0" normalizeH="0" baseline="0" noProof="0" dirty="0">
              <a:ln>
                <a:noFill/>
              </a:ln>
              <a:solidFill>
                <a:srgbClr val="10313A"/>
              </a:solidFill>
              <a:effectLst/>
              <a:uLnTx/>
              <a:uFillTx/>
              <a:latin typeface="Arial"/>
              <a:ea typeface="+mn-ea"/>
              <a:cs typeface="Arial"/>
            </a:endParaRPr>
          </a:p>
        </p:txBody>
      </p:sp>
      <p:sp>
        <p:nvSpPr>
          <p:cNvPr id="18" name="TextBox 17">
            <a:extLst>
              <a:ext uri="{FF2B5EF4-FFF2-40B4-BE49-F238E27FC236}">
                <a16:creationId xmlns:a16="http://schemas.microsoft.com/office/drawing/2014/main" id="{C87F048A-5791-1447-B41F-208D92A53923}"/>
              </a:ext>
            </a:extLst>
          </p:cNvPr>
          <p:cNvSpPr txBox="1"/>
          <p:nvPr/>
        </p:nvSpPr>
        <p:spPr>
          <a:xfrm>
            <a:off x="8917871" y="2152434"/>
            <a:ext cx="2643733" cy="310854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5F7E"/>
                </a:solidFill>
                <a:effectLst/>
                <a:uLnTx/>
                <a:uFillTx/>
                <a:latin typeface="Arial" panose="020B0604020202020204"/>
                <a:ea typeface="+mn-ea"/>
                <a:cs typeface="+mn-cs"/>
              </a:rPr>
              <a:t>Primary Objectives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PFS per RECIST by central review</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F5F7E"/>
                </a:solidFill>
                <a:effectLst/>
                <a:uLnTx/>
                <a:uFillTx/>
                <a:latin typeface="Arial" panose="020B0604020202020204"/>
                <a:ea typeface="+mn-ea"/>
                <a:cs typeface="+mn-cs"/>
              </a:rPr>
              <a:t>Secondary Objectives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PFS per RECIST by investigator</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ORR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DOR </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DCR </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QOL</a:t>
            </a:r>
          </a:p>
          <a:p>
            <a:pPr marL="171450" marR="0" lvl="1" indent="-171450" algn="l" defTabSz="914400" rtl="0" eaLnBrk="1" fontAlgn="auto" latinLnBrk="0" hangingPunct="1">
              <a:lnSpc>
                <a:spcPct val="100000"/>
              </a:lnSpc>
              <a:spcBef>
                <a:spcPts val="0"/>
              </a:spcBef>
              <a:spcAft>
                <a:spcPts val="0"/>
              </a:spcAft>
              <a:buClrTx/>
              <a:buSzTx/>
              <a:buFontTx/>
              <a:buChar char="-"/>
              <a:tabLst/>
              <a:defRPr/>
            </a:pPr>
            <a:r>
              <a:rPr kumimoji="0" lang="en-US" sz="1600" b="0" i="0" u="none" strike="noStrike" kern="1200" cap="none" spc="0" normalizeH="0" baseline="0" noProof="0" dirty="0">
                <a:ln>
                  <a:noFill/>
                </a:ln>
                <a:solidFill>
                  <a:srgbClr val="10313A"/>
                </a:solidFill>
                <a:effectLst/>
                <a:uLnTx/>
                <a:uFillTx/>
                <a:latin typeface="Arial" panose="020B0604020202020204"/>
                <a:ea typeface="+mn-ea"/>
                <a:cs typeface="+mn-cs"/>
              </a:rPr>
              <a:t>Safety and tolerability </a:t>
            </a:r>
          </a:p>
        </p:txBody>
      </p:sp>
      <p:sp>
        <p:nvSpPr>
          <p:cNvPr id="17" name="Rectangle 16">
            <a:extLst>
              <a:ext uri="{FF2B5EF4-FFF2-40B4-BE49-F238E27FC236}">
                <a16:creationId xmlns:a16="http://schemas.microsoft.com/office/drawing/2014/main" id="{4149550C-B8CD-EFF8-EB73-928CBF9BBF2D}"/>
              </a:ext>
            </a:extLst>
          </p:cNvPr>
          <p:cNvSpPr/>
          <p:nvPr/>
        </p:nvSpPr>
        <p:spPr bwMode="auto">
          <a:xfrm>
            <a:off x="9303391" y="6082018"/>
            <a:ext cx="2541864" cy="645953"/>
          </a:xfrm>
          <a:prstGeom prst="rect">
            <a:avLst/>
          </a:prstGeom>
          <a:solidFill>
            <a:schemeClr val="bg1"/>
          </a:solidFill>
          <a:ln w="19050" algn="ctr">
            <a:solidFill>
              <a:schemeClr val="bg1"/>
            </a:solidFill>
            <a:miter lim="800000"/>
            <a:headEnd/>
            <a:tailEnd/>
          </a:ln>
        </p:spPr>
        <p:txBody>
          <a:bodyPr wrap="none" rtlCol="0" anchor="ctr"/>
          <a:lstStyle/>
          <a:p>
            <a:pPr algn="ctr">
              <a:lnSpc>
                <a:spcPct val="90000"/>
              </a:lnSpc>
            </a:pPr>
            <a:endParaRPr lang="en-US" sz="1600" b="1" dirty="0" err="1">
              <a:solidFill>
                <a:schemeClr val="bg1"/>
              </a:solidFill>
              <a:latin typeface="+mj-lt"/>
            </a:endParaRPr>
          </a:p>
        </p:txBody>
      </p:sp>
      <p:grpSp>
        <p:nvGrpSpPr>
          <p:cNvPr id="23" name="Group 22">
            <a:extLst>
              <a:ext uri="{FF2B5EF4-FFF2-40B4-BE49-F238E27FC236}">
                <a16:creationId xmlns:a16="http://schemas.microsoft.com/office/drawing/2014/main" id="{B8E652EB-020D-6E32-7047-1512BB0366E5}"/>
              </a:ext>
            </a:extLst>
          </p:cNvPr>
          <p:cNvGrpSpPr/>
          <p:nvPr/>
        </p:nvGrpSpPr>
        <p:grpSpPr>
          <a:xfrm>
            <a:off x="490615" y="2266734"/>
            <a:ext cx="2675718" cy="2844800"/>
            <a:chOff x="273643" y="2127250"/>
            <a:chExt cx="2675718" cy="2844800"/>
          </a:xfrm>
        </p:grpSpPr>
        <p:sp>
          <p:nvSpPr>
            <p:cNvPr id="22" name="Rectangle 21">
              <a:extLst>
                <a:ext uri="{FF2B5EF4-FFF2-40B4-BE49-F238E27FC236}">
                  <a16:creationId xmlns:a16="http://schemas.microsoft.com/office/drawing/2014/main" id="{03DF479D-CC07-B1AD-CDDD-C9A287332888}"/>
                </a:ext>
              </a:extLst>
            </p:cNvPr>
            <p:cNvSpPr/>
            <p:nvPr/>
          </p:nvSpPr>
          <p:spPr>
            <a:xfrm>
              <a:off x="273643" y="2127250"/>
              <a:ext cx="2589912" cy="2844800"/>
            </a:xfrm>
            <a:prstGeom prst="rect">
              <a:avLst/>
            </a:prstGeom>
            <a:solidFill>
              <a:schemeClr val="bg1"/>
            </a:solidFill>
            <a:ln w="127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23">
              <a:extLst>
                <a:ext uri="{FF2B5EF4-FFF2-40B4-BE49-F238E27FC236}">
                  <a16:creationId xmlns:a16="http://schemas.microsoft.com/office/drawing/2014/main" id="{0B2B185C-77E6-364F-970D-BB4730F784C2}"/>
                </a:ext>
              </a:extLst>
            </p:cNvPr>
            <p:cNvSpPr txBox="1"/>
            <p:nvPr/>
          </p:nvSpPr>
          <p:spPr>
            <a:xfrm>
              <a:off x="413424" y="2255963"/>
              <a:ext cx="2535937" cy="2507738"/>
            </a:xfrm>
            <a:prstGeom prst="rect">
              <a:avLst/>
            </a:prstGeom>
            <a:noFill/>
            <a:ln w="28575">
              <a:noFill/>
            </a:ln>
          </p:spPr>
          <p:txBody>
            <a:bodyPr vert="horz" wrap="square" lIns="0" tIns="85725" rIns="0" bIns="0" rtlCol="0" anchor="t" anchorCtr="0">
              <a:spAutoFit/>
            </a:bodyPr>
            <a:lstStyle/>
            <a:p>
              <a:pPr marL="90805" marR="0" lvl="0" indent="0" algn="l" defTabSz="914400" rtl="0" eaLnBrk="1" fontAlgn="auto" latinLnBrk="0" hangingPunct="1">
                <a:lnSpc>
                  <a:spcPct val="100000"/>
                </a:lnSpc>
                <a:spcAft>
                  <a:spcPts val="0"/>
                </a:spcAft>
                <a:buClrTx/>
                <a:buSzTx/>
                <a:buFontTx/>
                <a:buNone/>
                <a:tabLst/>
                <a:defRPr/>
              </a:pPr>
              <a:r>
                <a:rPr kumimoji="0" sz="1600" b="1" i="0" u="none" strike="noStrike" kern="1200" cap="none" spc="-5" normalizeH="0" baseline="0" noProof="0" dirty="0">
                  <a:ln>
                    <a:noFill/>
                  </a:ln>
                  <a:solidFill>
                    <a:srgbClr val="171616"/>
                  </a:solidFill>
                  <a:effectLst/>
                  <a:uLnTx/>
                  <a:uFillTx/>
                  <a:latin typeface="Arial"/>
                  <a:ea typeface="+mn-ea"/>
                  <a:cs typeface="Arial"/>
                </a:rPr>
                <a:t>Key eligibility</a:t>
              </a:r>
              <a:r>
                <a:rPr kumimoji="0" sz="1600" b="1" i="0" u="none" strike="noStrike" kern="1200" cap="none" spc="-60" normalizeH="0" baseline="0" noProof="0" dirty="0">
                  <a:ln>
                    <a:noFill/>
                  </a:ln>
                  <a:solidFill>
                    <a:srgbClr val="171616"/>
                  </a:solidFill>
                  <a:effectLst/>
                  <a:uLnTx/>
                  <a:uFillTx/>
                  <a:latin typeface="Arial"/>
                  <a:ea typeface="+mn-ea"/>
                  <a:cs typeface="Arial"/>
                </a:rPr>
                <a:t> </a:t>
              </a:r>
              <a:r>
                <a:rPr kumimoji="0" sz="1600" b="1" i="0" u="none" strike="noStrike" kern="1200" cap="none" spc="0" normalizeH="0" baseline="0" noProof="0" dirty="0">
                  <a:ln>
                    <a:noFill/>
                  </a:ln>
                  <a:solidFill>
                    <a:srgbClr val="171616"/>
                  </a:solidFill>
                  <a:effectLst/>
                  <a:uLnTx/>
                  <a:uFillTx/>
                  <a:latin typeface="Arial"/>
                  <a:ea typeface="+mn-ea"/>
                  <a:cs typeface="Arial"/>
                </a:rPr>
                <a:t>criteria:</a:t>
              </a:r>
              <a:endParaRPr kumimoji="0" sz="1600" b="0" i="0" u="none" strike="noStrike" kern="1200" cap="none" spc="0" normalizeH="0" baseline="0" noProof="0" dirty="0">
                <a:ln>
                  <a:noFill/>
                </a:ln>
                <a:solidFill>
                  <a:srgbClr val="10313A"/>
                </a:solidFill>
                <a:effectLst/>
                <a:uLnTx/>
                <a:uFillTx/>
                <a:latin typeface="Arial"/>
                <a:ea typeface="+mn-ea"/>
                <a:cs typeface="Arial"/>
              </a:endParaRPr>
            </a:p>
            <a:p>
              <a:pPr marL="262890" marR="550545" lvl="0" indent="-120650" algn="l" defTabSz="914400" rtl="0" eaLnBrk="1" fontAlgn="auto" latinLnBrk="0" hangingPunct="1">
                <a:lnSpc>
                  <a:spcPct val="100000"/>
                </a:lnSpc>
                <a:spcBef>
                  <a:spcPts val="810"/>
                </a:spcBef>
                <a:spcAft>
                  <a:spcPts val="0"/>
                </a:spcAft>
                <a:buClrTx/>
                <a:buSzTx/>
                <a:buFontTx/>
                <a:buChar char="•"/>
                <a:tabLst>
                  <a:tab pos="263525" algn="l"/>
                </a:tabLst>
                <a:defRPr/>
              </a:pPr>
              <a:r>
                <a:rPr kumimoji="0" lang="en-US" sz="1600" b="0" i="0" u="none" strike="noStrike" kern="1200" cap="none" spc="-5" normalizeH="0" baseline="0" noProof="0" dirty="0">
                  <a:ln>
                    <a:noFill/>
                  </a:ln>
                  <a:solidFill>
                    <a:srgbClr val="052049"/>
                  </a:solidFill>
                  <a:effectLst/>
                  <a:uLnTx/>
                  <a:uFillTx/>
                  <a:latin typeface="Arial" panose="020B0604020202020204" pitchFamily="34" charset="0"/>
                  <a:ea typeface="+mn-ea"/>
                  <a:cs typeface="Arial" panose="020B0604020202020204" pitchFamily="34" charset="0"/>
                </a:rPr>
                <a:t>Untreated locally advanced or metastatic urothelial cancer </a:t>
              </a:r>
            </a:p>
            <a:p>
              <a:pPr marL="262890" marR="550545" lvl="0" indent="-120650" algn="l" defTabSz="914400" rtl="0" eaLnBrk="1" fontAlgn="auto" latinLnBrk="0" hangingPunct="1">
                <a:lnSpc>
                  <a:spcPct val="100000"/>
                </a:lnSpc>
                <a:spcBef>
                  <a:spcPts val="810"/>
                </a:spcBef>
                <a:spcAft>
                  <a:spcPts val="0"/>
                </a:spcAft>
                <a:buClrTx/>
                <a:buSzTx/>
                <a:buFontTx/>
                <a:buChar char="•"/>
                <a:tabLst>
                  <a:tab pos="263525" algn="l"/>
                </a:tabLst>
                <a:defRPr/>
              </a:pPr>
              <a:r>
                <a:rPr kumimoji="0" lang="en-US" sz="1600" b="0" i="0" u="none" strike="noStrike" kern="1200" cap="none" spc="-5" normalizeH="0" baseline="0" noProof="0" dirty="0">
                  <a:ln>
                    <a:noFill/>
                  </a:ln>
                  <a:solidFill>
                    <a:srgbClr val="052049"/>
                  </a:solidFill>
                  <a:effectLst/>
                  <a:uLnTx/>
                  <a:uFillTx/>
                  <a:latin typeface="Arial" panose="020B0604020202020204" pitchFamily="34" charset="0"/>
                  <a:ea typeface="+mn-ea"/>
                  <a:cs typeface="Arial" panose="020B0604020202020204" pitchFamily="34" charset="0"/>
                </a:rPr>
                <a:t>Eligible for platinum-based chemotherapy and for pembrolizumab</a:t>
              </a:r>
            </a:p>
          </p:txBody>
        </p:sp>
      </p:grpSp>
      <p:sp>
        <p:nvSpPr>
          <p:cNvPr id="24" name="Footer Placeholder 23">
            <a:extLst>
              <a:ext uri="{FF2B5EF4-FFF2-40B4-BE49-F238E27FC236}">
                <a16:creationId xmlns:a16="http://schemas.microsoft.com/office/drawing/2014/main" id="{01A70687-CF37-62ED-E6A7-D61C4AF7BC3C}"/>
              </a:ext>
            </a:extLst>
          </p:cNvPr>
          <p:cNvSpPr>
            <a:spLocks noGrp="1"/>
          </p:cNvSpPr>
          <p:nvPr>
            <p:ph type="ftr" sz="quarter" idx="3"/>
          </p:nvPr>
        </p:nvSpPr>
        <p:spPr/>
        <p:txBody>
          <a:bodyPr/>
          <a:lstStyle/>
          <a:p>
            <a:r>
              <a:rPr lang="en-US" dirty="0" err="1"/>
              <a:t>DCR</a:t>
            </a:r>
            <a:r>
              <a:rPr lang="en-US" dirty="0"/>
              <a:t>, disease control rate; </a:t>
            </a:r>
            <a:r>
              <a:rPr lang="en-US" dirty="0" err="1"/>
              <a:t>DOR</a:t>
            </a:r>
            <a:r>
              <a:rPr lang="en-US" dirty="0"/>
              <a:t>, duration of response; OS, overall survival; </a:t>
            </a:r>
            <a:r>
              <a:rPr lang="en-US" dirty="0" err="1"/>
              <a:t>PFS</a:t>
            </a:r>
            <a:r>
              <a:rPr lang="en-US" dirty="0"/>
              <a:t>, progression-free survival; QOL, quality of life.</a:t>
            </a:r>
          </a:p>
          <a:p>
            <a:r>
              <a:rPr lang="en-US" dirty="0"/>
              <a:t>Van Der Heijden MS, et al. ASCO GU 2022. Abstract TPS589.</a:t>
            </a:r>
          </a:p>
        </p:txBody>
      </p:sp>
    </p:spTree>
    <p:extLst>
      <p:ext uri="{BB962C8B-B14F-4D97-AF65-F5344CB8AC3E}">
        <p14:creationId xmlns:p14="http://schemas.microsoft.com/office/powerpoint/2010/main" val="3785995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234C888D-5119-4CB0-98D4-11A04DAD604D}"/>
              </a:ext>
            </a:extLst>
          </p:cNvPr>
          <p:cNvSpPr/>
          <p:nvPr/>
        </p:nvSpPr>
        <p:spPr>
          <a:xfrm>
            <a:off x="8513053" y="3840859"/>
            <a:ext cx="974472" cy="597260"/>
          </a:xfrm>
          <a:prstGeom prst="flowChartProcess">
            <a:avLst/>
          </a:prstGeom>
          <a:solidFill>
            <a:srgbClr val="F1AAA3"/>
          </a:solidFill>
          <a:ln w="12700">
            <a:solidFill>
              <a:schemeClr val="tx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Cis</a:t>
            </a:r>
            <a:r>
              <a:rPr kumimoji="0" lang="en-US" sz="1400" b="1" i="0" u="none" strike="noStrike" kern="1200" cap="none" spc="0" normalizeH="0" baseline="0" noProof="0" dirty="0">
                <a:ln>
                  <a:noFill/>
                </a:ln>
                <a:solidFill>
                  <a:srgbClr val="000000"/>
                </a:solidFill>
                <a:effectLst/>
                <a:uLnTx/>
                <a:uFillTx/>
                <a:latin typeface="Arial"/>
                <a:ea typeface="+mn-ea"/>
                <a:cs typeface="+mn-cs"/>
              </a:rPr>
              <a:t> </a:t>
            </a:r>
            <a:r>
              <a:rPr kumimoji="0" lang="en-US" sz="1000" b="1" i="0" u="none" strike="noStrike" kern="1200" cap="none" spc="0" normalizeH="0" baseline="0" noProof="0" dirty="0">
                <a:ln>
                  <a:noFill/>
                </a:ln>
                <a:solidFill>
                  <a:srgbClr val="000000"/>
                </a:solidFill>
                <a:effectLst/>
                <a:uLnTx/>
                <a:uFillTx/>
                <a:latin typeface="Arial"/>
                <a:ea typeface="+mn-ea"/>
                <a:cs typeface="+mn-cs"/>
              </a:rPr>
              <a:t>+ SG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(6 cycles)</a:t>
            </a:r>
          </a:p>
        </p:txBody>
      </p:sp>
      <p:sp>
        <p:nvSpPr>
          <p:cNvPr id="5" name="Arrow: Right 4">
            <a:extLst>
              <a:ext uri="{FF2B5EF4-FFF2-40B4-BE49-F238E27FC236}">
                <a16:creationId xmlns:a16="http://schemas.microsoft.com/office/drawing/2014/main" id="{5A98D825-640C-4A19-A2BC-F72823147EBB}"/>
              </a:ext>
            </a:extLst>
          </p:cNvPr>
          <p:cNvSpPr/>
          <p:nvPr/>
        </p:nvSpPr>
        <p:spPr>
          <a:xfrm flipV="1">
            <a:off x="9545658" y="4124955"/>
            <a:ext cx="219607" cy="4571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2" name="Table 2">
            <a:extLst>
              <a:ext uri="{FF2B5EF4-FFF2-40B4-BE49-F238E27FC236}">
                <a16:creationId xmlns:a16="http://schemas.microsoft.com/office/drawing/2014/main" id="{7CD50665-6325-4634-8B5A-CA45F360B2DD}"/>
              </a:ext>
            </a:extLst>
          </p:cNvPr>
          <p:cNvGraphicFramePr>
            <a:graphicFrameLocks noGrp="1"/>
          </p:cNvGraphicFramePr>
          <p:nvPr>
            <p:extLst>
              <p:ext uri="{D42A27DB-BD31-4B8C-83A1-F6EECF244321}">
                <p14:modId xmlns:p14="http://schemas.microsoft.com/office/powerpoint/2010/main" val="2587433410"/>
              </p:ext>
            </p:extLst>
          </p:nvPr>
        </p:nvGraphicFramePr>
        <p:xfrm>
          <a:off x="1466782" y="893724"/>
          <a:ext cx="9322141" cy="380410"/>
        </p:xfrm>
        <a:graphic>
          <a:graphicData uri="http://schemas.openxmlformats.org/drawingml/2006/table">
            <a:tbl>
              <a:tblPr firstRow="1" bandRow="1">
                <a:tableStyleId>{5C22544A-7EE6-4342-B048-85BDC9FD1C3A}</a:tableStyleId>
              </a:tblPr>
              <a:tblGrid>
                <a:gridCol w="1466259">
                  <a:extLst>
                    <a:ext uri="{9D8B030D-6E8A-4147-A177-3AD203B41FA5}">
                      <a16:colId xmlns:a16="http://schemas.microsoft.com/office/drawing/2014/main" val="1009907152"/>
                    </a:ext>
                  </a:extLst>
                </a:gridCol>
                <a:gridCol w="3682094">
                  <a:extLst>
                    <a:ext uri="{9D8B030D-6E8A-4147-A177-3AD203B41FA5}">
                      <a16:colId xmlns:a16="http://schemas.microsoft.com/office/drawing/2014/main" val="1151132728"/>
                    </a:ext>
                  </a:extLst>
                </a:gridCol>
                <a:gridCol w="3934908">
                  <a:extLst>
                    <a:ext uri="{9D8B030D-6E8A-4147-A177-3AD203B41FA5}">
                      <a16:colId xmlns:a16="http://schemas.microsoft.com/office/drawing/2014/main" val="336195574"/>
                    </a:ext>
                  </a:extLst>
                </a:gridCol>
                <a:gridCol w="238880">
                  <a:extLst>
                    <a:ext uri="{9D8B030D-6E8A-4147-A177-3AD203B41FA5}">
                      <a16:colId xmlns:a16="http://schemas.microsoft.com/office/drawing/2014/main" val="3950256866"/>
                    </a:ext>
                  </a:extLst>
                </a:gridCol>
              </a:tblGrid>
              <a:tr h="380410">
                <a:tc>
                  <a:txBody>
                    <a:bodyPr/>
                    <a:lstStyle/>
                    <a:p>
                      <a:pPr algn="l"/>
                      <a:r>
                        <a:rPr lang="en-US" sz="1800" dirty="0">
                          <a:ln>
                            <a:noFill/>
                          </a:ln>
                          <a:solidFill>
                            <a:schemeClr val="tx1"/>
                          </a:solidFill>
                        </a:rPr>
                        <a:t>Cohort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marL="0" algn="l" defTabSz="914400" rtl="0" eaLnBrk="1" latinLnBrk="0" hangingPunct="1"/>
                      <a:r>
                        <a:rPr lang="en-US" sz="1800" b="1" kern="1200" dirty="0">
                          <a:ln>
                            <a:noFill/>
                          </a:ln>
                          <a:solidFill>
                            <a:schemeClr val="tx1"/>
                          </a:solidFill>
                          <a:latin typeface="+mn-lt"/>
                          <a:ea typeface="+mn-ea"/>
                          <a:cs typeface="+mn-cs"/>
                        </a:rPr>
                        <a:t>                     Study population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r>
                        <a:rPr lang="en-US" sz="1800" b="1" kern="1200" dirty="0">
                          <a:ln>
                            <a:noFill/>
                          </a:ln>
                          <a:solidFill>
                            <a:schemeClr val="tx1"/>
                          </a:solidFill>
                          <a:latin typeface="+mn-lt"/>
                          <a:ea typeface="+mn-ea"/>
                          <a:cs typeface="+mn-cs"/>
                        </a:rPr>
                        <a:t>                                     Treatment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endParaRPr lang="en-US" dirty="0">
                        <a:ln>
                          <a:noFill/>
                        </a:ln>
                        <a:solidFill>
                          <a:schemeClr val="tx1"/>
                        </a:solidFill>
                      </a:endParaRPr>
                    </a:p>
                  </a:txBody>
                  <a:tcPr>
                    <a:lnL w="12700" cmpd="sng">
                      <a:noFill/>
                    </a:lnL>
                    <a:solidFill>
                      <a:schemeClr val="bg1"/>
                    </a:solidFill>
                  </a:tcPr>
                </a:tc>
                <a:extLst>
                  <a:ext uri="{0D108BD9-81ED-4DB2-BD59-A6C34878D82A}">
                    <a16:rowId xmlns:a16="http://schemas.microsoft.com/office/drawing/2014/main" val="148888381"/>
                  </a:ext>
                </a:extLst>
              </a:tr>
            </a:tbl>
          </a:graphicData>
        </a:graphic>
      </p:graphicFrame>
      <p:sp>
        <p:nvSpPr>
          <p:cNvPr id="15" name="Flowchart: Process 14">
            <a:extLst>
              <a:ext uri="{FF2B5EF4-FFF2-40B4-BE49-F238E27FC236}">
                <a16:creationId xmlns:a16="http://schemas.microsoft.com/office/drawing/2014/main" id="{8E15F742-02A6-4E6B-8DFC-28294F7B0407}"/>
              </a:ext>
            </a:extLst>
          </p:cNvPr>
          <p:cNvSpPr/>
          <p:nvPr/>
        </p:nvSpPr>
        <p:spPr>
          <a:xfrm>
            <a:off x="9832695" y="3844212"/>
            <a:ext cx="956228" cy="607207"/>
          </a:xfrm>
          <a:prstGeom prst="flowChartProcess">
            <a:avLst/>
          </a:prstGeom>
          <a:solidFill>
            <a:srgbClr val="F1AA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SG+ Avelumab maintenance</a:t>
            </a:r>
          </a:p>
        </p:txBody>
      </p:sp>
      <p:graphicFrame>
        <p:nvGraphicFramePr>
          <p:cNvPr id="31" name="Table 30">
            <a:extLst>
              <a:ext uri="{FF2B5EF4-FFF2-40B4-BE49-F238E27FC236}">
                <a16:creationId xmlns:a16="http://schemas.microsoft.com/office/drawing/2014/main" id="{C5E5924A-D71C-412D-8D1A-C4A68BDB24C5}"/>
              </a:ext>
            </a:extLst>
          </p:cNvPr>
          <p:cNvGraphicFramePr>
            <a:graphicFrameLocks noGrp="1"/>
          </p:cNvGraphicFramePr>
          <p:nvPr>
            <p:extLst>
              <p:ext uri="{D42A27DB-BD31-4B8C-83A1-F6EECF244321}">
                <p14:modId xmlns:p14="http://schemas.microsoft.com/office/powerpoint/2010/main" val="4226942994"/>
              </p:ext>
            </p:extLst>
          </p:nvPr>
        </p:nvGraphicFramePr>
        <p:xfrm>
          <a:off x="3576648" y="2106831"/>
          <a:ext cx="3427558" cy="396240"/>
        </p:xfrm>
        <a:graphic>
          <a:graphicData uri="http://schemas.openxmlformats.org/drawingml/2006/table">
            <a:tbl>
              <a:tblPr firstRow="1" bandRow="1">
                <a:tableStyleId>{5C22544A-7EE6-4342-B048-85BDC9FD1C3A}</a:tableStyleId>
              </a:tblPr>
              <a:tblGrid>
                <a:gridCol w="3427558">
                  <a:extLst>
                    <a:ext uri="{9D8B030D-6E8A-4147-A177-3AD203B41FA5}">
                      <a16:colId xmlns:a16="http://schemas.microsoft.com/office/drawing/2014/main" val="301389129"/>
                    </a:ext>
                  </a:extLst>
                </a:gridCol>
              </a:tblGrid>
              <a:tr h="352230">
                <a:tc>
                  <a:txBody>
                    <a:bodyPr/>
                    <a:lstStyle/>
                    <a:p>
                      <a:r>
                        <a:rPr lang="en-US" sz="1000" b="1" kern="1200" dirty="0">
                          <a:solidFill>
                            <a:srgbClr val="000000"/>
                          </a:solidFill>
                          <a:latin typeface="+mn-lt"/>
                          <a:ea typeface="+mn-ea"/>
                          <a:cs typeface="+mn-cs"/>
                        </a:rPr>
                        <a:t>Ineligible for platinum-based chemo; after anti-PD-1/L1 based 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13499933"/>
                  </a:ext>
                </a:extLst>
              </a:tr>
            </a:tbl>
          </a:graphicData>
        </a:graphic>
      </p:graphicFrame>
      <p:sp>
        <p:nvSpPr>
          <p:cNvPr id="32" name="Flowchart: Alternate Process 31">
            <a:extLst>
              <a:ext uri="{FF2B5EF4-FFF2-40B4-BE49-F238E27FC236}">
                <a16:creationId xmlns:a16="http://schemas.microsoft.com/office/drawing/2014/main" id="{92E1CCE0-BAAF-4913-A9A9-53B632F331D9}"/>
              </a:ext>
            </a:extLst>
          </p:cNvPr>
          <p:cNvSpPr/>
          <p:nvPr/>
        </p:nvSpPr>
        <p:spPr>
          <a:xfrm>
            <a:off x="1445906" y="2056295"/>
            <a:ext cx="995249" cy="457705"/>
          </a:xfrm>
          <a:prstGeom prst="flowChartAlternateProcess">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Cohort 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(2L)</a:t>
            </a:r>
          </a:p>
        </p:txBody>
      </p:sp>
      <p:sp>
        <p:nvSpPr>
          <p:cNvPr id="33" name="Flowchart: Alternate Process 32">
            <a:extLst>
              <a:ext uri="{FF2B5EF4-FFF2-40B4-BE49-F238E27FC236}">
                <a16:creationId xmlns:a16="http://schemas.microsoft.com/office/drawing/2014/main" id="{5B56E240-6327-42D1-8D5C-7E56555787FA}"/>
              </a:ext>
            </a:extLst>
          </p:cNvPr>
          <p:cNvSpPr/>
          <p:nvPr/>
        </p:nvSpPr>
        <p:spPr>
          <a:xfrm>
            <a:off x="1445906" y="2802795"/>
            <a:ext cx="995249" cy="457706"/>
          </a:xfrm>
          <a:prstGeom prst="flowChartAlternateProcess">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Cohort 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(2L)</a:t>
            </a:r>
          </a:p>
        </p:txBody>
      </p:sp>
      <p:graphicFrame>
        <p:nvGraphicFramePr>
          <p:cNvPr id="46" name="Table 45">
            <a:extLst>
              <a:ext uri="{FF2B5EF4-FFF2-40B4-BE49-F238E27FC236}">
                <a16:creationId xmlns:a16="http://schemas.microsoft.com/office/drawing/2014/main" id="{A1471AFB-6739-40E0-821E-BC8F66CD68EA}"/>
              </a:ext>
            </a:extLst>
          </p:cNvPr>
          <p:cNvGraphicFramePr>
            <a:graphicFrameLocks noGrp="1"/>
          </p:cNvGraphicFramePr>
          <p:nvPr>
            <p:extLst>
              <p:ext uri="{D42A27DB-BD31-4B8C-83A1-F6EECF244321}">
                <p14:modId xmlns:p14="http://schemas.microsoft.com/office/powerpoint/2010/main" val="1804770081"/>
              </p:ext>
            </p:extLst>
          </p:nvPr>
        </p:nvGraphicFramePr>
        <p:xfrm>
          <a:off x="3567113" y="2814154"/>
          <a:ext cx="3457967" cy="446346"/>
        </p:xfrm>
        <a:graphic>
          <a:graphicData uri="http://schemas.openxmlformats.org/drawingml/2006/table">
            <a:tbl>
              <a:tblPr firstRow="1" bandRow="1">
                <a:tableStyleId>{5C22544A-7EE6-4342-B048-85BDC9FD1C3A}</a:tableStyleId>
              </a:tblPr>
              <a:tblGrid>
                <a:gridCol w="3457967">
                  <a:extLst>
                    <a:ext uri="{9D8B030D-6E8A-4147-A177-3AD203B41FA5}">
                      <a16:colId xmlns:a16="http://schemas.microsoft.com/office/drawing/2014/main" val="301389129"/>
                    </a:ext>
                  </a:extLst>
                </a:gridCol>
              </a:tblGrid>
              <a:tr h="446346">
                <a:tc>
                  <a:txBody>
                    <a:bodyPr/>
                    <a:lstStyle/>
                    <a:p>
                      <a:pPr marL="0" algn="l" defTabSz="914400" rtl="0" eaLnBrk="1" latinLnBrk="0" hangingPunct="1"/>
                      <a:r>
                        <a:rPr lang="en-US" sz="1000" b="1" kern="1200" dirty="0">
                          <a:solidFill>
                            <a:srgbClr val="000000"/>
                          </a:solidFill>
                          <a:latin typeface="+mn-lt"/>
                          <a:ea typeface="+mn-ea"/>
                          <a:cs typeface="+mn-cs"/>
                        </a:rPr>
                        <a:t>Progression after platinum-containing chemo in metastatic setting (CPI-naïve patients)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713499933"/>
                  </a:ext>
                </a:extLst>
              </a:tr>
            </a:tbl>
          </a:graphicData>
        </a:graphic>
      </p:graphicFrame>
      <p:sp>
        <p:nvSpPr>
          <p:cNvPr id="47" name="Flowchart: Alternate Process 46">
            <a:extLst>
              <a:ext uri="{FF2B5EF4-FFF2-40B4-BE49-F238E27FC236}">
                <a16:creationId xmlns:a16="http://schemas.microsoft.com/office/drawing/2014/main" id="{5D5D5D7E-1374-4279-BBAC-88199B80385E}"/>
              </a:ext>
            </a:extLst>
          </p:cNvPr>
          <p:cNvSpPr/>
          <p:nvPr/>
        </p:nvSpPr>
        <p:spPr>
          <a:xfrm>
            <a:off x="1445906" y="3913780"/>
            <a:ext cx="995249" cy="442780"/>
          </a:xfrm>
          <a:prstGeom prst="flowChartAlternateProcess">
            <a:avLst/>
          </a:prstGeom>
          <a:solidFill>
            <a:srgbClr val="F1AA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Cohort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00000"/>
                </a:solidFill>
                <a:effectLst/>
                <a:uLnTx/>
                <a:uFillTx/>
                <a:latin typeface="Arial"/>
                <a:ea typeface="+mn-ea"/>
                <a:cs typeface="+mn-cs"/>
              </a:rPr>
              <a:t>(1L)</a:t>
            </a:r>
          </a:p>
        </p:txBody>
      </p:sp>
      <p:graphicFrame>
        <p:nvGraphicFramePr>
          <p:cNvPr id="48" name="Table 47">
            <a:extLst>
              <a:ext uri="{FF2B5EF4-FFF2-40B4-BE49-F238E27FC236}">
                <a16:creationId xmlns:a16="http://schemas.microsoft.com/office/drawing/2014/main" id="{75174659-02DB-4774-9D59-6F1AAF8A7F2E}"/>
              </a:ext>
            </a:extLst>
          </p:cNvPr>
          <p:cNvGraphicFramePr>
            <a:graphicFrameLocks noGrp="1"/>
          </p:cNvGraphicFramePr>
          <p:nvPr>
            <p:extLst>
              <p:ext uri="{D42A27DB-BD31-4B8C-83A1-F6EECF244321}">
                <p14:modId xmlns:p14="http://schemas.microsoft.com/office/powerpoint/2010/main" val="3239702787"/>
              </p:ext>
            </p:extLst>
          </p:nvPr>
        </p:nvGraphicFramePr>
        <p:xfrm>
          <a:off x="3569522" y="3939521"/>
          <a:ext cx="3427557" cy="396240"/>
        </p:xfrm>
        <a:graphic>
          <a:graphicData uri="http://schemas.openxmlformats.org/drawingml/2006/table">
            <a:tbl>
              <a:tblPr firstRow="1" bandRow="1">
                <a:tableStyleId>{5C22544A-7EE6-4342-B048-85BDC9FD1C3A}</a:tableStyleId>
              </a:tblPr>
              <a:tblGrid>
                <a:gridCol w="3427557">
                  <a:extLst>
                    <a:ext uri="{9D8B030D-6E8A-4147-A177-3AD203B41FA5}">
                      <a16:colId xmlns:a16="http://schemas.microsoft.com/office/drawing/2014/main" val="301389129"/>
                    </a:ext>
                  </a:extLst>
                </a:gridCol>
              </a:tblGrid>
              <a:tr h="380410">
                <a:tc>
                  <a:txBody>
                    <a:bodyPr/>
                    <a:lstStyle/>
                    <a:p>
                      <a:pPr algn="ctr"/>
                      <a:r>
                        <a:rPr lang="en-US" sz="1000" b="1" kern="1200" dirty="0">
                          <a:solidFill>
                            <a:srgbClr val="000000"/>
                          </a:solidFill>
                          <a:latin typeface="+mn-lt"/>
                          <a:ea typeface="+mn-ea"/>
                          <a:cs typeface="+mn-cs"/>
                        </a:rPr>
                        <a:t>Treatment naïve in metastatic/unresectable locally advanced setting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AA3"/>
                    </a:solidFill>
                  </a:tcPr>
                </a:tc>
                <a:extLst>
                  <a:ext uri="{0D108BD9-81ED-4DB2-BD59-A6C34878D82A}">
                    <a16:rowId xmlns:a16="http://schemas.microsoft.com/office/drawing/2014/main" val="713499933"/>
                  </a:ext>
                </a:extLst>
              </a:tr>
            </a:tbl>
          </a:graphicData>
        </a:graphic>
      </p:graphicFrame>
      <p:sp>
        <p:nvSpPr>
          <p:cNvPr id="50" name="Flowchart: Alternate Process 49">
            <a:extLst>
              <a:ext uri="{FF2B5EF4-FFF2-40B4-BE49-F238E27FC236}">
                <a16:creationId xmlns:a16="http://schemas.microsoft.com/office/drawing/2014/main" id="{F7F1AA77-A80F-4DAB-9CB9-8E13810BB85D}"/>
              </a:ext>
            </a:extLst>
          </p:cNvPr>
          <p:cNvSpPr/>
          <p:nvPr/>
        </p:nvSpPr>
        <p:spPr>
          <a:xfrm>
            <a:off x="1466876" y="4839898"/>
            <a:ext cx="1050714" cy="472827"/>
          </a:xfrm>
          <a:prstGeom prst="flowChartAlternateProcess">
            <a:avLst/>
          </a:prstGeom>
          <a:solidFill>
            <a:srgbClr val="F1AA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52049"/>
                </a:solidFill>
                <a:effectLst/>
                <a:uLnTx/>
                <a:uFillTx/>
                <a:latin typeface="Arial"/>
                <a:ea typeface="+mn-ea"/>
                <a:cs typeface="+mn-cs"/>
              </a:rPr>
              <a:t>Cohort 5</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52049"/>
                </a:solidFill>
                <a:effectLst/>
                <a:uLnTx/>
                <a:uFillTx/>
                <a:latin typeface="Arial"/>
                <a:ea typeface="+mn-ea"/>
                <a:cs typeface="+mn-cs"/>
              </a:rPr>
              <a:t>(1L)</a:t>
            </a:r>
          </a:p>
        </p:txBody>
      </p:sp>
      <p:graphicFrame>
        <p:nvGraphicFramePr>
          <p:cNvPr id="52" name="Table 30">
            <a:extLst>
              <a:ext uri="{FF2B5EF4-FFF2-40B4-BE49-F238E27FC236}">
                <a16:creationId xmlns:a16="http://schemas.microsoft.com/office/drawing/2014/main" id="{C6F250A4-430D-4E9F-AC73-4B4AFE509F8A}"/>
              </a:ext>
            </a:extLst>
          </p:cNvPr>
          <p:cNvGraphicFramePr>
            <a:graphicFrameLocks noGrp="1"/>
          </p:cNvGraphicFramePr>
          <p:nvPr>
            <p:extLst>
              <p:ext uri="{D42A27DB-BD31-4B8C-83A1-F6EECF244321}">
                <p14:modId xmlns:p14="http://schemas.microsoft.com/office/powerpoint/2010/main" val="499545817"/>
              </p:ext>
            </p:extLst>
          </p:nvPr>
        </p:nvGraphicFramePr>
        <p:xfrm>
          <a:off x="8441236" y="2012629"/>
          <a:ext cx="2347687" cy="474022"/>
        </p:xfrm>
        <a:graphic>
          <a:graphicData uri="http://schemas.openxmlformats.org/drawingml/2006/table">
            <a:tbl>
              <a:tblPr firstRow="1" bandRow="1">
                <a:tableStyleId>{5C22544A-7EE6-4342-B048-85BDC9FD1C3A}</a:tableStyleId>
              </a:tblPr>
              <a:tblGrid>
                <a:gridCol w="2347687">
                  <a:extLst>
                    <a:ext uri="{9D8B030D-6E8A-4147-A177-3AD203B41FA5}">
                      <a16:colId xmlns:a16="http://schemas.microsoft.com/office/drawing/2014/main" val="301389129"/>
                    </a:ext>
                  </a:extLst>
                </a:gridCol>
              </a:tblGrid>
              <a:tr h="474022">
                <a:tc>
                  <a:txBody>
                    <a:bodyPr/>
                    <a:lstStyle/>
                    <a:p>
                      <a:pPr marL="0" algn="ctr" defTabSz="914400" rtl="0" eaLnBrk="1" latinLnBrk="0" hangingPunct="1"/>
                      <a:r>
                        <a:rPr lang="en-US" sz="1000" b="1" kern="1200" dirty="0">
                          <a:solidFill>
                            <a:srgbClr val="000000"/>
                          </a:solidFill>
                          <a:latin typeface="+mn-lt"/>
                          <a:ea typeface="+mn-ea"/>
                          <a:cs typeface="+mn-cs"/>
                        </a:rPr>
                        <a:t>SG 10 mg/Kg IV on Days 1 and 8 of a 21-day cycle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713499933"/>
                  </a:ext>
                </a:extLst>
              </a:tr>
            </a:tbl>
          </a:graphicData>
        </a:graphic>
      </p:graphicFrame>
      <p:graphicFrame>
        <p:nvGraphicFramePr>
          <p:cNvPr id="53" name="Table 30">
            <a:extLst>
              <a:ext uri="{FF2B5EF4-FFF2-40B4-BE49-F238E27FC236}">
                <a16:creationId xmlns:a16="http://schemas.microsoft.com/office/drawing/2014/main" id="{8B63FCE5-B0CA-4751-9842-399D48BF1024}"/>
              </a:ext>
            </a:extLst>
          </p:cNvPr>
          <p:cNvGraphicFramePr>
            <a:graphicFrameLocks noGrp="1"/>
          </p:cNvGraphicFramePr>
          <p:nvPr>
            <p:extLst>
              <p:ext uri="{D42A27DB-BD31-4B8C-83A1-F6EECF244321}">
                <p14:modId xmlns:p14="http://schemas.microsoft.com/office/powerpoint/2010/main" val="3118418400"/>
              </p:ext>
            </p:extLst>
          </p:nvPr>
        </p:nvGraphicFramePr>
        <p:xfrm>
          <a:off x="8448362" y="2681438"/>
          <a:ext cx="2347687" cy="853440"/>
        </p:xfrm>
        <a:graphic>
          <a:graphicData uri="http://schemas.openxmlformats.org/drawingml/2006/table">
            <a:tbl>
              <a:tblPr firstRow="1" bandRow="1">
                <a:tableStyleId>{5C22544A-7EE6-4342-B048-85BDC9FD1C3A}</a:tableStyleId>
              </a:tblPr>
              <a:tblGrid>
                <a:gridCol w="2347687">
                  <a:extLst>
                    <a:ext uri="{9D8B030D-6E8A-4147-A177-3AD203B41FA5}">
                      <a16:colId xmlns:a16="http://schemas.microsoft.com/office/drawing/2014/main" val="301389129"/>
                    </a:ext>
                  </a:extLst>
                </a:gridCol>
              </a:tblGrid>
              <a:tr h="474022">
                <a:tc>
                  <a:txBody>
                    <a:bodyPr/>
                    <a:lstStyle/>
                    <a:p>
                      <a:pPr algn="ctr"/>
                      <a:r>
                        <a:rPr lang="en-US" sz="1000" b="1" kern="1200" dirty="0">
                          <a:solidFill>
                            <a:srgbClr val="000000"/>
                          </a:solidFill>
                          <a:latin typeface="+mn-lt"/>
                          <a:ea typeface="+mn-ea"/>
                          <a:cs typeface="+mn-cs"/>
                        </a:rPr>
                        <a:t>SG 10 mg/Kg IV on Days 1 and 8 of a 21-day cycle</a:t>
                      </a:r>
                    </a:p>
                    <a:p>
                      <a:pPr algn="ctr"/>
                      <a:r>
                        <a:rPr lang="en-US" sz="1000" b="1" kern="1200" dirty="0">
                          <a:solidFill>
                            <a:srgbClr val="000000"/>
                          </a:solidFill>
                          <a:latin typeface="+mn-lt"/>
                          <a:ea typeface="+mn-ea"/>
                          <a:cs typeface="+mn-cs"/>
                        </a:rPr>
                        <a:t>+</a:t>
                      </a:r>
                    </a:p>
                    <a:p>
                      <a:pPr algn="ctr"/>
                      <a:r>
                        <a:rPr lang="en-US" sz="1000" b="1" kern="1200" dirty="0">
                          <a:solidFill>
                            <a:srgbClr val="000000"/>
                          </a:solidFill>
                          <a:latin typeface="+mn-lt"/>
                          <a:ea typeface="+mn-ea"/>
                          <a:cs typeface="+mn-cs"/>
                        </a:rPr>
                        <a:t>Pembrolizumab 200 mg IV on Day 1 of a 21‑day cycle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713499933"/>
                  </a:ext>
                </a:extLst>
              </a:tr>
            </a:tbl>
          </a:graphicData>
        </a:graphic>
      </p:graphicFrame>
      <p:cxnSp>
        <p:nvCxnSpPr>
          <p:cNvPr id="27" name="Straight Arrow Connector 26">
            <a:extLst>
              <a:ext uri="{FF2B5EF4-FFF2-40B4-BE49-F238E27FC236}">
                <a16:creationId xmlns:a16="http://schemas.microsoft.com/office/drawing/2014/main" id="{F0CABFD0-91DE-4AAD-A7C2-7B312AEE21DD}"/>
              </a:ext>
            </a:extLst>
          </p:cNvPr>
          <p:cNvCxnSpPr>
            <a:cxnSpLocks/>
          </p:cNvCxnSpPr>
          <p:nvPr/>
        </p:nvCxnSpPr>
        <p:spPr>
          <a:xfrm>
            <a:off x="7190776" y="2274218"/>
            <a:ext cx="111502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808EBB1F-F6FE-44AA-9698-D53F464DD049}"/>
              </a:ext>
            </a:extLst>
          </p:cNvPr>
          <p:cNvCxnSpPr>
            <a:cxnSpLocks/>
          </p:cNvCxnSpPr>
          <p:nvPr/>
        </p:nvCxnSpPr>
        <p:spPr>
          <a:xfrm>
            <a:off x="7201724" y="3029287"/>
            <a:ext cx="1096609" cy="4059"/>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23696E3A-135F-45DC-960E-C92B2661EEEB}"/>
              </a:ext>
            </a:extLst>
          </p:cNvPr>
          <p:cNvCxnSpPr>
            <a:cxnSpLocks/>
          </p:cNvCxnSpPr>
          <p:nvPr/>
        </p:nvCxnSpPr>
        <p:spPr>
          <a:xfrm flipV="1">
            <a:off x="2615888" y="5042725"/>
            <a:ext cx="725424" cy="7744"/>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a:extLst>
              <a:ext uri="{FF2B5EF4-FFF2-40B4-BE49-F238E27FC236}">
                <a16:creationId xmlns:a16="http://schemas.microsoft.com/office/drawing/2014/main" id="{1A0F8F45-E0CB-43E1-B548-4F0289F10EFB}"/>
              </a:ext>
            </a:extLst>
          </p:cNvPr>
          <p:cNvCxnSpPr>
            <a:cxnSpLocks/>
          </p:cNvCxnSpPr>
          <p:nvPr/>
        </p:nvCxnSpPr>
        <p:spPr>
          <a:xfrm>
            <a:off x="7215283" y="4134745"/>
            <a:ext cx="109051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38" name="Straight Arrow Connector 37">
            <a:extLst>
              <a:ext uri="{FF2B5EF4-FFF2-40B4-BE49-F238E27FC236}">
                <a16:creationId xmlns:a16="http://schemas.microsoft.com/office/drawing/2014/main" id="{4458912C-C595-4926-AE13-F4E4DBEFF2AA}"/>
              </a:ext>
            </a:extLst>
          </p:cNvPr>
          <p:cNvCxnSpPr>
            <a:cxnSpLocks/>
          </p:cNvCxnSpPr>
          <p:nvPr/>
        </p:nvCxnSpPr>
        <p:spPr>
          <a:xfrm>
            <a:off x="7124184" y="5101401"/>
            <a:ext cx="1022073"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
        <p:nvSpPr>
          <p:cNvPr id="41" name="Flowchart: Process 40">
            <a:extLst>
              <a:ext uri="{FF2B5EF4-FFF2-40B4-BE49-F238E27FC236}">
                <a16:creationId xmlns:a16="http://schemas.microsoft.com/office/drawing/2014/main" id="{792C5C2B-1EC6-4268-96AE-090127FA7B60}"/>
              </a:ext>
            </a:extLst>
          </p:cNvPr>
          <p:cNvSpPr/>
          <p:nvPr/>
        </p:nvSpPr>
        <p:spPr>
          <a:xfrm>
            <a:off x="8558892" y="4773190"/>
            <a:ext cx="947992" cy="597260"/>
          </a:xfrm>
          <a:prstGeom prst="flowChartProcess">
            <a:avLst/>
          </a:prstGeom>
          <a:solidFill>
            <a:srgbClr val="F1AAA3"/>
          </a:solidFill>
          <a:ln w="12700">
            <a:solidFill>
              <a:schemeClr val="tx1">
                <a:alpha val="9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52049"/>
                </a:solidFill>
                <a:effectLst/>
                <a:uLnTx/>
                <a:uFillTx/>
                <a:latin typeface="Arial"/>
                <a:ea typeface="+mn-ea"/>
                <a:cs typeface="+mn-cs"/>
              </a:rPr>
              <a:t>Cis + SG + Avelumab (6 cycles)</a:t>
            </a:r>
          </a:p>
        </p:txBody>
      </p:sp>
      <p:sp>
        <p:nvSpPr>
          <p:cNvPr id="43" name="Arrow: Right 42">
            <a:extLst>
              <a:ext uri="{FF2B5EF4-FFF2-40B4-BE49-F238E27FC236}">
                <a16:creationId xmlns:a16="http://schemas.microsoft.com/office/drawing/2014/main" id="{8E366602-6F41-4708-A89D-05F41F4EC214}"/>
              </a:ext>
            </a:extLst>
          </p:cNvPr>
          <p:cNvSpPr/>
          <p:nvPr/>
        </p:nvSpPr>
        <p:spPr>
          <a:xfrm flipV="1">
            <a:off x="9540613" y="5041607"/>
            <a:ext cx="219607" cy="4571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noFill/>
              <a:effectLst/>
              <a:uLnTx/>
              <a:uFillTx/>
              <a:latin typeface="Arial"/>
              <a:ea typeface="+mn-ea"/>
              <a:cs typeface="+mn-cs"/>
            </a:endParaRPr>
          </a:p>
        </p:txBody>
      </p:sp>
      <p:graphicFrame>
        <p:nvGraphicFramePr>
          <p:cNvPr id="45" name="Table 44">
            <a:extLst>
              <a:ext uri="{FF2B5EF4-FFF2-40B4-BE49-F238E27FC236}">
                <a16:creationId xmlns:a16="http://schemas.microsoft.com/office/drawing/2014/main" id="{8473E73B-80C9-4D2C-9214-F31CD3061C3A}"/>
              </a:ext>
            </a:extLst>
          </p:cNvPr>
          <p:cNvGraphicFramePr>
            <a:graphicFrameLocks noGrp="1"/>
          </p:cNvGraphicFramePr>
          <p:nvPr>
            <p:extLst>
              <p:ext uri="{D42A27DB-BD31-4B8C-83A1-F6EECF244321}">
                <p14:modId xmlns:p14="http://schemas.microsoft.com/office/powerpoint/2010/main" val="2189655772"/>
              </p:ext>
            </p:extLst>
          </p:nvPr>
        </p:nvGraphicFramePr>
        <p:xfrm>
          <a:off x="3569521" y="4899740"/>
          <a:ext cx="3427557" cy="396240"/>
        </p:xfrm>
        <a:graphic>
          <a:graphicData uri="http://schemas.openxmlformats.org/drawingml/2006/table">
            <a:tbl>
              <a:tblPr firstRow="1" bandRow="1">
                <a:tableStyleId>{5C22544A-7EE6-4342-B048-85BDC9FD1C3A}</a:tableStyleId>
              </a:tblPr>
              <a:tblGrid>
                <a:gridCol w="3427557">
                  <a:extLst>
                    <a:ext uri="{9D8B030D-6E8A-4147-A177-3AD203B41FA5}">
                      <a16:colId xmlns:a16="http://schemas.microsoft.com/office/drawing/2014/main" val="301389129"/>
                    </a:ext>
                  </a:extLst>
                </a:gridCol>
              </a:tblGrid>
              <a:tr h="380410">
                <a:tc>
                  <a:txBody>
                    <a:bodyPr/>
                    <a:lstStyle/>
                    <a:p>
                      <a:pPr algn="ctr"/>
                      <a:r>
                        <a:rPr lang="en-US" sz="1000" b="1" kern="1200" dirty="0">
                          <a:solidFill>
                            <a:schemeClr val="tx1"/>
                          </a:solidFill>
                          <a:latin typeface="+mn-lt"/>
                          <a:ea typeface="+mn-ea"/>
                          <a:cs typeface="+mn-cs"/>
                        </a:rPr>
                        <a:t>Treatment naïve in metastatic/unresectable locally advanced setting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1AAA3"/>
                    </a:solidFill>
                  </a:tcPr>
                </a:tc>
                <a:extLst>
                  <a:ext uri="{0D108BD9-81ED-4DB2-BD59-A6C34878D82A}">
                    <a16:rowId xmlns:a16="http://schemas.microsoft.com/office/drawing/2014/main" val="713499933"/>
                  </a:ext>
                </a:extLst>
              </a:tr>
            </a:tbl>
          </a:graphicData>
        </a:graphic>
      </p:graphicFrame>
      <p:sp>
        <p:nvSpPr>
          <p:cNvPr id="54" name="Flowchart: Process 53">
            <a:extLst>
              <a:ext uri="{FF2B5EF4-FFF2-40B4-BE49-F238E27FC236}">
                <a16:creationId xmlns:a16="http://schemas.microsoft.com/office/drawing/2014/main" id="{801DDBA8-480F-4852-B9C0-79679217865F}"/>
              </a:ext>
            </a:extLst>
          </p:cNvPr>
          <p:cNvSpPr/>
          <p:nvPr/>
        </p:nvSpPr>
        <p:spPr>
          <a:xfrm>
            <a:off x="9852053" y="4758594"/>
            <a:ext cx="957746" cy="607207"/>
          </a:xfrm>
          <a:prstGeom prst="flowChartProcess">
            <a:avLst/>
          </a:prstGeom>
          <a:solidFill>
            <a:srgbClr val="F1AAA3"/>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052049"/>
                </a:solidFill>
                <a:effectLst/>
                <a:uLnTx/>
                <a:uFillTx/>
                <a:latin typeface="Arial"/>
                <a:ea typeface="+mn-ea"/>
                <a:cs typeface="+mn-cs"/>
              </a:rPr>
              <a:t>SG+ Avelumab maintenance</a:t>
            </a:r>
          </a:p>
        </p:txBody>
      </p:sp>
      <p:sp>
        <p:nvSpPr>
          <p:cNvPr id="37" name="Flowchart: Alternate Process 13">
            <a:extLst>
              <a:ext uri="{FF2B5EF4-FFF2-40B4-BE49-F238E27FC236}">
                <a16:creationId xmlns:a16="http://schemas.microsoft.com/office/drawing/2014/main" id="{17AF5E18-CF48-B84E-84BF-CA5C47262A0C}"/>
              </a:ext>
            </a:extLst>
          </p:cNvPr>
          <p:cNvSpPr/>
          <p:nvPr/>
        </p:nvSpPr>
        <p:spPr>
          <a:xfrm>
            <a:off x="1466782" y="1426945"/>
            <a:ext cx="971241" cy="334032"/>
          </a:xfrm>
          <a:prstGeom prst="flowChartAlternateProcess">
            <a:avLst/>
          </a:prstGeom>
          <a:solidFill>
            <a:schemeClr val="accent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mn-cs"/>
              </a:rPr>
              <a:t>Cohort 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a:ea typeface="+mn-ea"/>
                <a:cs typeface="+mn-cs"/>
              </a:rPr>
              <a:t>(2L+)</a:t>
            </a:r>
          </a:p>
        </p:txBody>
      </p:sp>
      <p:graphicFrame>
        <p:nvGraphicFramePr>
          <p:cNvPr id="39" name="Table 30">
            <a:extLst>
              <a:ext uri="{FF2B5EF4-FFF2-40B4-BE49-F238E27FC236}">
                <a16:creationId xmlns:a16="http://schemas.microsoft.com/office/drawing/2014/main" id="{F9ACB37F-6FC4-F248-939D-637FA49DE3B6}"/>
              </a:ext>
            </a:extLst>
          </p:cNvPr>
          <p:cNvGraphicFramePr>
            <a:graphicFrameLocks noGrp="1"/>
          </p:cNvGraphicFramePr>
          <p:nvPr>
            <p:extLst>
              <p:ext uri="{D42A27DB-BD31-4B8C-83A1-F6EECF244321}">
                <p14:modId xmlns:p14="http://schemas.microsoft.com/office/powerpoint/2010/main" val="2499159357"/>
              </p:ext>
            </p:extLst>
          </p:nvPr>
        </p:nvGraphicFramePr>
        <p:xfrm>
          <a:off x="3576649" y="1436240"/>
          <a:ext cx="3448434" cy="334772"/>
        </p:xfrm>
        <a:graphic>
          <a:graphicData uri="http://schemas.openxmlformats.org/drawingml/2006/table">
            <a:tbl>
              <a:tblPr firstRow="1" bandRow="1">
                <a:tableStyleId>{5C22544A-7EE6-4342-B048-85BDC9FD1C3A}</a:tableStyleId>
              </a:tblPr>
              <a:tblGrid>
                <a:gridCol w="3448434">
                  <a:extLst>
                    <a:ext uri="{9D8B030D-6E8A-4147-A177-3AD203B41FA5}">
                      <a16:colId xmlns:a16="http://schemas.microsoft.com/office/drawing/2014/main" val="301389129"/>
                    </a:ext>
                  </a:extLst>
                </a:gridCol>
              </a:tblGrid>
              <a:tr h="334772">
                <a:tc>
                  <a:txBody>
                    <a:bodyPr/>
                    <a:lstStyle/>
                    <a:p>
                      <a:r>
                        <a:rPr lang="en-US" sz="1000" b="1" dirty="0">
                          <a:solidFill>
                            <a:schemeClr val="bg1"/>
                          </a:solidFill>
                        </a:rPr>
                        <a:t>After platinum-based chemo &amp; anti-PD-1/L1 therapy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713499933"/>
                  </a:ext>
                </a:extLst>
              </a:tr>
            </a:tbl>
          </a:graphicData>
        </a:graphic>
      </p:graphicFrame>
      <p:graphicFrame>
        <p:nvGraphicFramePr>
          <p:cNvPr id="42" name="Table 30">
            <a:extLst>
              <a:ext uri="{FF2B5EF4-FFF2-40B4-BE49-F238E27FC236}">
                <a16:creationId xmlns:a16="http://schemas.microsoft.com/office/drawing/2014/main" id="{F03732C1-2610-0D4D-BB14-C994E867ECBA}"/>
              </a:ext>
            </a:extLst>
          </p:cNvPr>
          <p:cNvGraphicFramePr>
            <a:graphicFrameLocks noGrp="1"/>
          </p:cNvGraphicFramePr>
          <p:nvPr>
            <p:extLst>
              <p:ext uri="{D42A27DB-BD31-4B8C-83A1-F6EECF244321}">
                <p14:modId xmlns:p14="http://schemas.microsoft.com/office/powerpoint/2010/main" val="3852560727"/>
              </p:ext>
            </p:extLst>
          </p:nvPr>
        </p:nvGraphicFramePr>
        <p:xfrm>
          <a:off x="8462112" y="1419781"/>
          <a:ext cx="2347687" cy="396240"/>
        </p:xfrm>
        <a:graphic>
          <a:graphicData uri="http://schemas.openxmlformats.org/drawingml/2006/table">
            <a:tbl>
              <a:tblPr firstRow="1" bandRow="1">
                <a:tableStyleId>{5C22544A-7EE6-4342-B048-85BDC9FD1C3A}</a:tableStyleId>
              </a:tblPr>
              <a:tblGrid>
                <a:gridCol w="2347687">
                  <a:extLst>
                    <a:ext uri="{9D8B030D-6E8A-4147-A177-3AD203B41FA5}">
                      <a16:colId xmlns:a16="http://schemas.microsoft.com/office/drawing/2014/main" val="301389129"/>
                    </a:ext>
                  </a:extLst>
                </a:gridCol>
              </a:tblGrid>
              <a:tr h="319284">
                <a:tc>
                  <a:txBody>
                    <a:bodyPr/>
                    <a:lstStyle/>
                    <a:p>
                      <a:pPr algn="ctr"/>
                      <a:r>
                        <a:rPr lang="en-US" sz="1000" b="1" dirty="0">
                          <a:solidFill>
                            <a:schemeClr val="bg1"/>
                          </a:solidFill>
                        </a:rPr>
                        <a:t>SG 10 mg/Kg IV on Days 1 and 8 of a 21-day cycle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713499933"/>
                  </a:ext>
                </a:extLst>
              </a:tr>
            </a:tbl>
          </a:graphicData>
        </a:graphic>
      </p:graphicFrame>
      <p:cxnSp>
        <p:nvCxnSpPr>
          <p:cNvPr id="49" name="Straight Arrow Connector 48">
            <a:extLst>
              <a:ext uri="{FF2B5EF4-FFF2-40B4-BE49-F238E27FC236}">
                <a16:creationId xmlns:a16="http://schemas.microsoft.com/office/drawing/2014/main" id="{C70F8F0E-9643-DB48-B7C5-CD044898A003}"/>
              </a:ext>
            </a:extLst>
          </p:cNvPr>
          <p:cNvCxnSpPr>
            <a:cxnSpLocks/>
          </p:cNvCxnSpPr>
          <p:nvPr/>
        </p:nvCxnSpPr>
        <p:spPr>
          <a:xfrm>
            <a:off x="2552700" y="1614129"/>
            <a:ext cx="8283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a:extLst>
              <a:ext uri="{FF2B5EF4-FFF2-40B4-BE49-F238E27FC236}">
                <a16:creationId xmlns:a16="http://schemas.microsoft.com/office/drawing/2014/main" id="{B96FE9ED-5339-DC47-B5F6-1890B66300BD}"/>
              </a:ext>
            </a:extLst>
          </p:cNvPr>
          <p:cNvCxnSpPr>
            <a:cxnSpLocks/>
          </p:cNvCxnSpPr>
          <p:nvPr/>
        </p:nvCxnSpPr>
        <p:spPr>
          <a:xfrm>
            <a:off x="7200900" y="1603626"/>
            <a:ext cx="1097433"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pic>
        <p:nvPicPr>
          <p:cNvPr id="7" name="Picture 6">
            <a:extLst>
              <a:ext uri="{FF2B5EF4-FFF2-40B4-BE49-F238E27FC236}">
                <a16:creationId xmlns:a16="http://schemas.microsoft.com/office/drawing/2014/main" id="{5460D5FE-496F-2F42-93E2-B520FC203D2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78672" y="6040999"/>
            <a:ext cx="2560542" cy="664522"/>
          </a:xfrm>
          <a:prstGeom prst="rect">
            <a:avLst/>
          </a:prstGeom>
        </p:spPr>
      </p:pic>
      <p:sp>
        <p:nvSpPr>
          <p:cNvPr id="9" name="Title 8">
            <a:extLst>
              <a:ext uri="{FF2B5EF4-FFF2-40B4-BE49-F238E27FC236}">
                <a16:creationId xmlns:a16="http://schemas.microsoft.com/office/drawing/2014/main" id="{46E29694-C7F1-83B2-BBF6-37AA01D783CB}"/>
              </a:ext>
            </a:extLst>
          </p:cNvPr>
          <p:cNvSpPr>
            <a:spLocks noGrp="1"/>
          </p:cNvSpPr>
          <p:nvPr>
            <p:ph type="title"/>
          </p:nvPr>
        </p:nvSpPr>
        <p:spPr>
          <a:xfrm>
            <a:off x="532110" y="29022"/>
            <a:ext cx="11229614" cy="1185577"/>
          </a:xfrm>
        </p:spPr>
        <p:txBody>
          <a:bodyPr>
            <a:normAutofit/>
          </a:bodyPr>
          <a:lstStyle/>
          <a:p>
            <a:r>
              <a:rPr lang="en-US" sz="2800" dirty="0"/>
              <a:t>TROPHY U-01: Sacituzumab </a:t>
            </a:r>
            <a:r>
              <a:rPr lang="en-US" sz="2800" dirty="0" err="1"/>
              <a:t>Govitecan</a:t>
            </a:r>
            <a:r>
              <a:rPr lang="en-US" sz="2800" dirty="0"/>
              <a:t> Multi-Cohort Trial in </a:t>
            </a:r>
            <a:r>
              <a:rPr lang="en-US" sz="2800" dirty="0" err="1"/>
              <a:t>mUC</a:t>
            </a:r>
            <a:endParaRPr lang="en-US" sz="2800" dirty="0"/>
          </a:p>
        </p:txBody>
      </p:sp>
      <p:sp>
        <p:nvSpPr>
          <p:cNvPr id="11" name="Title 8">
            <a:extLst>
              <a:ext uri="{FF2B5EF4-FFF2-40B4-BE49-F238E27FC236}">
                <a16:creationId xmlns:a16="http://schemas.microsoft.com/office/drawing/2014/main" id="{501E508F-8AB0-B2FA-743A-D99B902DEA4F}"/>
              </a:ext>
            </a:extLst>
          </p:cNvPr>
          <p:cNvSpPr txBox="1">
            <a:spLocks/>
          </p:cNvSpPr>
          <p:nvPr/>
        </p:nvSpPr>
        <p:spPr>
          <a:xfrm>
            <a:off x="723900" y="4686160"/>
            <a:ext cx="10744200" cy="777745"/>
          </a:xfrm>
          <a:prstGeom prst="rect">
            <a:avLst/>
          </a:prstGeom>
          <a:solidFill>
            <a:schemeClr val="bg1"/>
          </a:solidFill>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a:lstStyle>
          <a:p>
            <a:pPr algn="ctr"/>
            <a:r>
              <a:rPr lang="en-US" dirty="0"/>
              <a:t>Cohorts 5 &amp; 6 Pending</a:t>
            </a:r>
          </a:p>
        </p:txBody>
      </p:sp>
      <p:sp>
        <p:nvSpPr>
          <p:cNvPr id="10" name="Content Placeholder 9">
            <a:extLst>
              <a:ext uri="{FF2B5EF4-FFF2-40B4-BE49-F238E27FC236}">
                <a16:creationId xmlns:a16="http://schemas.microsoft.com/office/drawing/2014/main" id="{5BAC19BA-9C67-AE4D-E352-1DFC17CFB436}"/>
              </a:ext>
            </a:extLst>
          </p:cNvPr>
          <p:cNvSpPr>
            <a:spLocks noGrp="1"/>
          </p:cNvSpPr>
          <p:nvPr>
            <p:ph idx="1"/>
          </p:nvPr>
        </p:nvSpPr>
        <p:spPr>
          <a:xfrm>
            <a:off x="1217549" y="5157523"/>
            <a:ext cx="10744200" cy="1185578"/>
          </a:xfrm>
        </p:spPr>
        <p:txBody>
          <a:bodyPr>
            <a:normAutofit/>
          </a:bodyPr>
          <a:lstStyle/>
          <a:p>
            <a:pPr marL="0" indent="0">
              <a:spcBef>
                <a:spcPts val="0"/>
              </a:spcBef>
              <a:buNone/>
            </a:pPr>
            <a:r>
              <a:rPr lang="en-US" sz="1400" b="1" dirty="0"/>
              <a:t>Key Inclusion Criteria: </a:t>
            </a:r>
          </a:p>
          <a:p>
            <a:pPr>
              <a:spcBef>
                <a:spcPts val="0"/>
              </a:spcBef>
            </a:pPr>
            <a:r>
              <a:rPr lang="en-US" sz="1400" dirty="0" err="1"/>
              <a:t>ECOG</a:t>
            </a:r>
            <a:r>
              <a:rPr lang="en-US" sz="1400" dirty="0"/>
              <a:t> PS 0-1 </a:t>
            </a:r>
          </a:p>
          <a:p>
            <a:pPr>
              <a:spcBef>
                <a:spcPts val="0"/>
              </a:spcBef>
            </a:pPr>
            <a:r>
              <a:rPr lang="en-US" sz="1400" dirty="0"/>
              <a:t>C1-C3: Creatinine clearance ≥30 mL/min; C4: Creatinine clearance ≥50 mL/min</a:t>
            </a:r>
          </a:p>
          <a:p>
            <a:pPr>
              <a:spcBef>
                <a:spcPts val="0"/>
              </a:spcBef>
            </a:pPr>
            <a:r>
              <a:rPr lang="en-US" sz="1400" dirty="0"/>
              <a:t>Adequate organ function &amp; stable brain metastases</a:t>
            </a:r>
          </a:p>
          <a:p>
            <a:pPr>
              <a:spcBef>
                <a:spcPts val="0"/>
              </a:spcBef>
            </a:pPr>
            <a:endParaRPr lang="en-US" sz="1400" dirty="0"/>
          </a:p>
        </p:txBody>
      </p:sp>
      <p:sp>
        <p:nvSpPr>
          <p:cNvPr id="40" name="Rectangle 39">
            <a:extLst>
              <a:ext uri="{FF2B5EF4-FFF2-40B4-BE49-F238E27FC236}">
                <a16:creationId xmlns:a16="http://schemas.microsoft.com/office/drawing/2014/main" id="{82074737-FF2F-4873-A079-76E38F1C4AD4}"/>
              </a:ext>
            </a:extLst>
          </p:cNvPr>
          <p:cNvSpPr/>
          <p:nvPr/>
        </p:nvSpPr>
        <p:spPr>
          <a:xfrm>
            <a:off x="1291259" y="2634615"/>
            <a:ext cx="9650543" cy="9485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a:t>
            </a:r>
          </a:p>
        </p:txBody>
      </p:sp>
      <p:sp>
        <p:nvSpPr>
          <p:cNvPr id="14" name="Footer Placeholder 13">
            <a:extLst>
              <a:ext uri="{FF2B5EF4-FFF2-40B4-BE49-F238E27FC236}">
                <a16:creationId xmlns:a16="http://schemas.microsoft.com/office/drawing/2014/main" id="{183AEF61-4CB0-8CB2-E2D0-14F217E65492}"/>
              </a:ext>
            </a:extLst>
          </p:cNvPr>
          <p:cNvSpPr>
            <a:spLocks noGrp="1"/>
          </p:cNvSpPr>
          <p:nvPr>
            <p:ph type="ftr" sz="quarter" idx="3"/>
          </p:nvPr>
        </p:nvSpPr>
        <p:spPr/>
        <p:txBody>
          <a:bodyPr/>
          <a:lstStyle/>
          <a:p>
            <a:r>
              <a:rPr lang="en-US" dirty="0"/>
              <a:t>CPI, checkpoint inhibitor; SG, Sacituzumab </a:t>
            </a:r>
            <a:r>
              <a:rPr lang="en-US" dirty="0" err="1"/>
              <a:t>govitecan</a:t>
            </a:r>
            <a:r>
              <a:rPr lang="en-US" dirty="0"/>
              <a:t>; PS, performance status; 2L, second line.</a:t>
            </a:r>
          </a:p>
          <a:p>
            <a:r>
              <a:rPr lang="en-US" dirty="0"/>
              <a:t>Tagawa ST, et al. ASCO GU 2022. Abstract TPS581.</a:t>
            </a:r>
          </a:p>
        </p:txBody>
      </p:sp>
      <p:cxnSp>
        <p:nvCxnSpPr>
          <p:cNvPr id="17" name="Straight Arrow Connector 16">
            <a:extLst>
              <a:ext uri="{FF2B5EF4-FFF2-40B4-BE49-F238E27FC236}">
                <a16:creationId xmlns:a16="http://schemas.microsoft.com/office/drawing/2014/main" id="{55C8682A-C55E-9AB1-A0CC-B1313A915828}"/>
              </a:ext>
            </a:extLst>
          </p:cNvPr>
          <p:cNvCxnSpPr>
            <a:cxnSpLocks/>
          </p:cNvCxnSpPr>
          <p:nvPr/>
        </p:nvCxnSpPr>
        <p:spPr>
          <a:xfrm>
            <a:off x="2554626" y="2297908"/>
            <a:ext cx="8283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E44C92B3-59B0-8FEB-70B7-3ADE5DB17A5E}"/>
              </a:ext>
            </a:extLst>
          </p:cNvPr>
          <p:cNvCxnSpPr>
            <a:cxnSpLocks/>
          </p:cNvCxnSpPr>
          <p:nvPr/>
        </p:nvCxnSpPr>
        <p:spPr>
          <a:xfrm>
            <a:off x="2554626" y="3033346"/>
            <a:ext cx="8283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E42F55CE-753E-4E45-B04E-EB24C00EA35C}"/>
              </a:ext>
            </a:extLst>
          </p:cNvPr>
          <p:cNvCxnSpPr>
            <a:cxnSpLocks/>
          </p:cNvCxnSpPr>
          <p:nvPr/>
        </p:nvCxnSpPr>
        <p:spPr>
          <a:xfrm>
            <a:off x="2552700" y="4135935"/>
            <a:ext cx="828337"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8052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8D2DF-E68C-4770-90B6-FAFEBCEFCC51}"/>
              </a:ext>
            </a:extLst>
          </p:cNvPr>
          <p:cNvSpPr txBox="1">
            <a:spLocks noGrp="1"/>
          </p:cNvSpPr>
          <p:nvPr>
            <p:ph type="title"/>
          </p:nvPr>
        </p:nvSpPr>
        <p:spPr>
          <a:xfrm>
            <a:off x="315131" y="199505"/>
            <a:ext cx="11711553" cy="637403"/>
          </a:xfrm>
          <a:prstGeom prst="rect">
            <a:avLst/>
          </a:prstGeom>
          <a:noFill/>
          <a:ln>
            <a:noFill/>
          </a:ln>
        </p:spPr>
        <p:txBody>
          <a:bodyPr vert="horz" wrap="square" lIns="91440" tIns="45720" rIns="91440" bIns="45720" anchor="b" anchorCtr="0" compatLnSpc="1">
            <a:normAutofit/>
          </a:bodyPr>
          <a:lstStyle/>
          <a:p>
            <a:pPr lvl="0"/>
            <a:r>
              <a:rPr lang="en-US" sz="2800" dirty="0">
                <a:latin typeface="Arial" pitchFamily="34"/>
                <a:cs typeface="Arial" pitchFamily="34"/>
              </a:rPr>
              <a:t>Overall Response and Best % Change From Baseline in Tumor Size</a:t>
            </a:r>
          </a:p>
        </p:txBody>
      </p:sp>
      <p:sp>
        <p:nvSpPr>
          <p:cNvPr id="10" name="Content Placeholder 9">
            <a:extLst>
              <a:ext uri="{FF2B5EF4-FFF2-40B4-BE49-F238E27FC236}">
                <a16:creationId xmlns:a16="http://schemas.microsoft.com/office/drawing/2014/main" id="{30075642-FF09-DA64-68C2-E2929817D245}"/>
              </a:ext>
            </a:extLst>
          </p:cNvPr>
          <p:cNvSpPr>
            <a:spLocks noGrp="1"/>
          </p:cNvSpPr>
          <p:nvPr>
            <p:ph idx="1"/>
          </p:nvPr>
        </p:nvSpPr>
        <p:spPr>
          <a:xfrm>
            <a:off x="357381" y="934780"/>
            <a:ext cx="6880000" cy="1185577"/>
          </a:xfrm>
        </p:spPr>
        <p:txBody>
          <a:bodyPr>
            <a:normAutofit/>
          </a:bodyPr>
          <a:lstStyle/>
          <a:p>
            <a:pPr>
              <a:spcBef>
                <a:spcPts val="0"/>
              </a:spcBef>
            </a:pPr>
            <a:r>
              <a:rPr lang="en-US" sz="1600" dirty="0"/>
              <a:t>Median follow-up: 5.8 months (data cutoff date: 2021-09-24)</a:t>
            </a:r>
          </a:p>
          <a:p>
            <a:pPr>
              <a:spcBef>
                <a:spcPts val="0"/>
              </a:spcBef>
            </a:pPr>
            <a:r>
              <a:rPr lang="en-US" sz="1600" dirty="0"/>
              <a:t>Median time to response: 2 months (1.3–2.8; n=14)</a:t>
            </a:r>
          </a:p>
          <a:p>
            <a:pPr>
              <a:spcBef>
                <a:spcPts val="0"/>
              </a:spcBef>
            </a:pPr>
            <a:r>
              <a:rPr lang="en-US" sz="1600" dirty="0"/>
              <a:t>Median </a:t>
            </a:r>
            <a:r>
              <a:rPr lang="en-US" sz="1600" dirty="0" err="1"/>
              <a:t>DOR</a:t>
            </a:r>
            <a:r>
              <a:rPr lang="en-US" sz="1600" dirty="0"/>
              <a:t> not yet reached: N/A (2.80-N/A)</a:t>
            </a:r>
          </a:p>
          <a:p>
            <a:pPr>
              <a:spcBef>
                <a:spcPts val="0"/>
              </a:spcBef>
            </a:pPr>
            <a:r>
              <a:rPr lang="en-US" sz="1600" dirty="0"/>
              <a:t>Median </a:t>
            </a:r>
            <a:r>
              <a:rPr lang="en-US" sz="1600" dirty="0" err="1"/>
              <a:t>PFS</a:t>
            </a:r>
            <a:r>
              <a:rPr lang="en-US" sz="1600" dirty="0"/>
              <a:t> (95% CI), 5.5 months (1.7–NR); median OS, not reached</a:t>
            </a:r>
          </a:p>
          <a:p>
            <a:pPr>
              <a:spcBef>
                <a:spcPts val="0"/>
              </a:spcBef>
            </a:pPr>
            <a:endParaRPr lang="en-US" sz="1600" dirty="0"/>
          </a:p>
        </p:txBody>
      </p:sp>
      <p:pic>
        <p:nvPicPr>
          <p:cNvPr id="6" name="Picture 11" descr="Graphical user interface, chart, histogram&#10;&#10;Description automatically generated">
            <a:extLst>
              <a:ext uri="{FF2B5EF4-FFF2-40B4-BE49-F238E27FC236}">
                <a16:creationId xmlns:a16="http://schemas.microsoft.com/office/drawing/2014/main" id="{57720869-9AF4-47ED-9B61-909E47D1FF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945" y="2048313"/>
            <a:ext cx="6724752" cy="3970539"/>
          </a:xfrm>
          <a:prstGeom prst="rect">
            <a:avLst/>
          </a:prstGeom>
          <a:noFill/>
          <a:ln cap="flat">
            <a:noFill/>
          </a:ln>
        </p:spPr>
      </p:pic>
      <p:graphicFrame>
        <p:nvGraphicFramePr>
          <p:cNvPr id="7" name="Content Placeholder 5">
            <a:extLst>
              <a:ext uri="{FF2B5EF4-FFF2-40B4-BE49-F238E27FC236}">
                <a16:creationId xmlns:a16="http://schemas.microsoft.com/office/drawing/2014/main" id="{68D75AA2-CDF9-43F2-919D-DEEC4A0C4E0C}"/>
              </a:ext>
            </a:extLst>
          </p:cNvPr>
          <p:cNvGraphicFramePr>
            <a:graphicFrameLocks noGrp="1"/>
          </p:cNvGraphicFramePr>
          <p:nvPr/>
        </p:nvGraphicFramePr>
        <p:xfrm>
          <a:off x="7345868" y="1038387"/>
          <a:ext cx="4539995" cy="5097338"/>
        </p:xfrm>
        <a:graphic>
          <a:graphicData uri="http://schemas.openxmlformats.org/drawingml/2006/table">
            <a:tbl>
              <a:tblPr firstRow="1" bandRow="1">
                <a:effectLst/>
                <a:tableStyleId>{7DF18680-E054-41AD-8BC1-D1AEF772440D}</a:tableStyleId>
              </a:tblPr>
              <a:tblGrid>
                <a:gridCol w="3321000">
                  <a:extLst>
                    <a:ext uri="{9D8B030D-6E8A-4147-A177-3AD203B41FA5}">
                      <a16:colId xmlns:a16="http://schemas.microsoft.com/office/drawing/2014/main" val="3966511400"/>
                    </a:ext>
                  </a:extLst>
                </a:gridCol>
                <a:gridCol w="1218995">
                  <a:extLst>
                    <a:ext uri="{9D8B030D-6E8A-4147-A177-3AD203B41FA5}">
                      <a16:colId xmlns:a16="http://schemas.microsoft.com/office/drawing/2014/main" val="2105026215"/>
                    </a:ext>
                  </a:extLst>
                </a:gridCol>
              </a:tblGrid>
              <a:tr h="584738">
                <a:tc>
                  <a:txBody>
                    <a:bodyPr/>
                    <a:lstStyle/>
                    <a:p>
                      <a:pPr lvl="0">
                        <a:spcBef>
                          <a:spcPts val="0"/>
                        </a:spcBef>
                      </a:pPr>
                      <a:endParaRPr lang="en-US" sz="1400">
                        <a:latin typeface="Arial" pitchFamily="34"/>
                        <a:cs typeface="Arial" pitchFamily="34"/>
                      </a:endParaRPr>
                    </a:p>
                  </a:txBody>
                  <a:tcPr anchor="b">
                    <a:lnT w="28575" cap="flat" cmpd="sng" algn="ctr">
                      <a:solidFill>
                        <a:srgbClr val="262261"/>
                      </a:solidFill>
                      <a:prstDash val="solid"/>
                      <a:round/>
                      <a:headEnd type="none" w="med" len="med"/>
                      <a:tailEnd type="none" w="med" len="med"/>
                    </a:lnT>
                    <a:lnB w="28575" cap="flat" cmpd="sng" algn="ctr">
                      <a:solidFill>
                        <a:srgbClr val="262261"/>
                      </a:solidFill>
                      <a:prstDash val="solid"/>
                      <a:round/>
                      <a:headEnd type="none" w="med" len="med"/>
                      <a:tailEnd type="none" w="med" len="med"/>
                    </a:lnB>
                    <a:solidFill>
                      <a:srgbClr val="262260"/>
                    </a:solidFill>
                  </a:tcPr>
                </a:tc>
                <a:tc>
                  <a:txBody>
                    <a:bodyPr/>
                    <a:lstStyle/>
                    <a:p>
                      <a:pPr marL="0" lvl="0" algn="ctr" defTabSz="914400" rtl="0" hangingPunct="1">
                        <a:spcBef>
                          <a:spcPts val="0"/>
                        </a:spcBef>
                      </a:pPr>
                      <a:r>
                        <a:rPr lang="en-US" sz="1400" b="1" kern="1200">
                          <a:solidFill>
                            <a:srgbClr val="FFFFFF"/>
                          </a:solidFill>
                          <a:latin typeface="Arial" pitchFamily="34"/>
                          <a:cs typeface="Arial" pitchFamily="34"/>
                        </a:rPr>
                        <a:t>Cohort 3</a:t>
                      </a:r>
                      <a:r>
                        <a:rPr lang="en-US" sz="1400" b="1" kern="1200" baseline="30000">
                          <a:solidFill>
                            <a:srgbClr val="FFFFFF"/>
                          </a:solidFill>
                          <a:latin typeface="Arial" pitchFamily="34"/>
                          <a:cs typeface="Arial" pitchFamily="34"/>
                        </a:rPr>
                        <a:t>a</a:t>
                      </a:r>
                      <a:r>
                        <a:rPr lang="en-US" sz="1400" b="1" kern="1200">
                          <a:solidFill>
                            <a:srgbClr val="FFFFFF"/>
                          </a:solidFill>
                          <a:latin typeface="Arial" pitchFamily="34"/>
                          <a:cs typeface="Arial" pitchFamily="34"/>
                        </a:rPr>
                        <a:t> (N=41)</a:t>
                      </a:r>
                    </a:p>
                  </a:txBody>
                  <a:tcPr anchor="ctr">
                    <a:lnT w="28575" cap="flat" cmpd="sng" algn="ctr">
                      <a:solidFill>
                        <a:srgbClr val="262261"/>
                      </a:solidFill>
                      <a:prstDash val="solid"/>
                      <a:round/>
                      <a:headEnd type="none" w="med" len="med"/>
                      <a:tailEnd type="none" w="med" len="med"/>
                    </a:lnT>
                    <a:lnB w="28575" cap="flat" cmpd="sng" algn="ctr">
                      <a:solidFill>
                        <a:srgbClr val="262261"/>
                      </a:solidFill>
                      <a:prstDash val="solid"/>
                      <a:round/>
                      <a:headEnd type="none" w="med" len="med"/>
                      <a:tailEnd type="none" w="med" len="med"/>
                    </a:lnB>
                    <a:solidFill>
                      <a:srgbClr val="262260"/>
                    </a:solidFill>
                  </a:tcPr>
                </a:tc>
                <a:extLst>
                  <a:ext uri="{0D108BD9-81ED-4DB2-BD59-A6C34878D82A}">
                    <a16:rowId xmlns:a16="http://schemas.microsoft.com/office/drawing/2014/main" val="2786619884"/>
                  </a:ext>
                </a:extLst>
              </a:tr>
              <a:tr h="584738">
                <a:tc>
                  <a:txBody>
                    <a:bodyPr/>
                    <a:lstStyle/>
                    <a:p>
                      <a:pPr marL="0" marR="0" lvl="1" indent="0" algn="l" defTabSz="914400" rtl="0" fontAlgn="auto" hangingPunct="1">
                        <a:lnSpc>
                          <a:spcPct val="100000"/>
                        </a:lnSpc>
                        <a:spcBef>
                          <a:spcPts val="300"/>
                        </a:spcBef>
                        <a:spcAft>
                          <a:spcPts val="0"/>
                        </a:spcAft>
                        <a:buNone/>
                        <a:tabLst/>
                      </a:pPr>
                      <a:r>
                        <a:rPr lang="en-US" sz="1400" b="1" i="0" baseline="0" dirty="0">
                          <a:solidFill>
                            <a:srgbClr val="262260"/>
                          </a:solidFill>
                          <a:latin typeface="Arial" pitchFamily="34"/>
                          <a:cs typeface="Arial" pitchFamily="34"/>
                        </a:rPr>
                        <a:t>Objective response rate (CR + PR), </a:t>
                      </a:r>
                      <a:br>
                        <a:rPr lang="en-US" sz="1400" b="1" i="0" baseline="0" dirty="0">
                          <a:solidFill>
                            <a:srgbClr val="262260"/>
                          </a:solidFill>
                          <a:latin typeface="Arial" pitchFamily="34"/>
                          <a:cs typeface="Arial" pitchFamily="34"/>
                        </a:rPr>
                      </a:br>
                      <a:r>
                        <a:rPr lang="en-US" sz="1400" b="1" i="0" baseline="0" dirty="0">
                          <a:solidFill>
                            <a:srgbClr val="262260"/>
                          </a:solidFill>
                          <a:latin typeface="Arial" pitchFamily="34"/>
                          <a:cs typeface="Arial" pitchFamily="34"/>
                        </a:rPr>
                        <a:t>n (%) [95%CI]</a:t>
                      </a:r>
                    </a:p>
                  </a:txBody>
                  <a:tcPr>
                    <a:lnT w="28575" cap="flat" cmpd="sng" algn="ctr">
                      <a:solidFill>
                        <a:srgbClr val="262261"/>
                      </a:solidFill>
                      <a:prstDash val="solid"/>
                      <a:round/>
                      <a:headEnd type="none" w="med" len="med"/>
                      <a:tailEnd type="none" w="med" len="med"/>
                    </a:lnT>
                    <a:solidFill>
                      <a:schemeClr val="bg1"/>
                    </a:solidFill>
                  </a:tcPr>
                </a:tc>
                <a:tc>
                  <a:txBody>
                    <a:bodyPr/>
                    <a:lstStyle/>
                    <a:p>
                      <a:pPr marL="0" marR="0" lvl="1" indent="0" algn="ctr" defTabSz="914400" rtl="0" fontAlgn="auto" hangingPunct="1">
                        <a:lnSpc>
                          <a:spcPct val="100000"/>
                        </a:lnSpc>
                        <a:spcBef>
                          <a:spcPts val="300"/>
                        </a:spcBef>
                        <a:spcAft>
                          <a:spcPts val="0"/>
                        </a:spcAft>
                        <a:buNone/>
                        <a:tabLst/>
                      </a:pPr>
                      <a:r>
                        <a:rPr lang="en-US" sz="1400" b="1" i="0" baseline="0" dirty="0">
                          <a:solidFill>
                            <a:srgbClr val="262260"/>
                          </a:solidFill>
                          <a:latin typeface="Arial" pitchFamily="34"/>
                          <a:cs typeface="Arial" pitchFamily="34"/>
                        </a:rPr>
                        <a:t>14 (34)</a:t>
                      </a:r>
                      <a:br>
                        <a:rPr lang="en-US" sz="1400" b="1" i="0" baseline="0" dirty="0">
                          <a:solidFill>
                            <a:srgbClr val="262260"/>
                          </a:solidFill>
                          <a:latin typeface="Arial" pitchFamily="34"/>
                          <a:cs typeface="Arial" pitchFamily="34"/>
                        </a:rPr>
                      </a:br>
                      <a:r>
                        <a:rPr lang="en-US" sz="1400" b="1" i="0" baseline="0" dirty="0">
                          <a:solidFill>
                            <a:srgbClr val="262260"/>
                          </a:solidFill>
                          <a:latin typeface="Arial" pitchFamily="34"/>
                          <a:cs typeface="Arial" pitchFamily="34"/>
                        </a:rPr>
                        <a:t>[20.1-50.6]</a:t>
                      </a:r>
                    </a:p>
                  </a:txBody>
                  <a:tcPr>
                    <a:lnT w="28575" cap="flat" cmpd="sng" algn="ctr">
                      <a:solidFill>
                        <a:srgbClr val="262261"/>
                      </a:solidFill>
                      <a:prstDash val="solid"/>
                      <a:round/>
                      <a:headEnd type="none" w="med" len="med"/>
                      <a:tailEnd type="none" w="med" len="med"/>
                    </a:lnT>
                    <a:solidFill>
                      <a:schemeClr val="bg1"/>
                    </a:solidFill>
                  </a:tcPr>
                </a:tc>
                <a:extLst>
                  <a:ext uri="{0D108BD9-81ED-4DB2-BD59-A6C34878D82A}">
                    <a16:rowId xmlns:a16="http://schemas.microsoft.com/office/drawing/2014/main" val="3239602441"/>
                  </a:ext>
                </a:extLst>
              </a:tr>
              <a:tr h="584738">
                <a:tc>
                  <a:txBody>
                    <a:bodyPr/>
                    <a:lstStyle/>
                    <a:p>
                      <a:pPr marL="0" marR="0" lvl="1" indent="0" algn="l" defTabSz="914400" rtl="0" fontAlgn="auto" hangingPunct="1">
                        <a:lnSpc>
                          <a:spcPct val="100000"/>
                        </a:lnSpc>
                        <a:spcBef>
                          <a:spcPts val="300"/>
                        </a:spcBef>
                        <a:spcAft>
                          <a:spcPts val="0"/>
                        </a:spcAft>
                        <a:buNone/>
                        <a:tabLst/>
                      </a:pPr>
                      <a:r>
                        <a:rPr lang="en-US" sz="1400" b="1" i="0" baseline="0" dirty="0">
                          <a:solidFill>
                            <a:srgbClr val="262260"/>
                          </a:solidFill>
                          <a:latin typeface="Arial" pitchFamily="34"/>
                          <a:cs typeface="Arial" pitchFamily="34"/>
                        </a:rPr>
                        <a:t>Objective response rate (CR + PR), evaluable patients, n (%)</a:t>
                      </a:r>
                      <a:endParaRPr lang="en-US" sz="1400" b="0" i="0" baseline="0" dirty="0">
                        <a:solidFill>
                          <a:srgbClr val="262260"/>
                        </a:solidFill>
                        <a:latin typeface="Arial" pitchFamily="34"/>
                        <a:cs typeface="Arial" pitchFamily="34"/>
                      </a:endParaRPr>
                    </a:p>
                  </a:txBody>
                  <a:tcPr>
                    <a:solidFill>
                      <a:srgbClr val="E8F3F3"/>
                    </a:solidFill>
                  </a:tcPr>
                </a:tc>
                <a:tc>
                  <a:txBody>
                    <a:bodyPr/>
                    <a:lstStyle/>
                    <a:p>
                      <a:pPr marL="0" marR="0" lvl="1" indent="0" algn="ctr" defTabSz="914400" rtl="0" fontAlgn="auto" hangingPunct="1">
                        <a:lnSpc>
                          <a:spcPct val="100000"/>
                        </a:lnSpc>
                        <a:spcBef>
                          <a:spcPts val="0"/>
                        </a:spcBef>
                        <a:spcAft>
                          <a:spcPts val="0"/>
                        </a:spcAft>
                        <a:buNone/>
                        <a:tabLst/>
                      </a:pPr>
                      <a:r>
                        <a:rPr lang="en-US" sz="1400" baseline="0" dirty="0">
                          <a:solidFill>
                            <a:srgbClr val="262260"/>
                          </a:solidFill>
                          <a:latin typeface="Arial" pitchFamily="34"/>
                          <a:cs typeface="Arial" pitchFamily="34"/>
                        </a:rPr>
                        <a:t>14 (38)</a:t>
                      </a:r>
                      <a:endParaRPr lang="en-US" sz="1400" b="0" i="0" baseline="0" dirty="0">
                        <a:solidFill>
                          <a:srgbClr val="262260"/>
                        </a:solidFill>
                        <a:latin typeface="Arial" pitchFamily="34"/>
                        <a:cs typeface="Arial" pitchFamily="34"/>
                      </a:endParaRPr>
                    </a:p>
                  </a:txBody>
                  <a:tcPr>
                    <a:solidFill>
                      <a:srgbClr val="E8F3F3"/>
                    </a:solidFill>
                  </a:tcPr>
                </a:tc>
                <a:extLst>
                  <a:ext uri="{0D108BD9-81ED-4DB2-BD59-A6C34878D82A}">
                    <a16:rowId xmlns:a16="http://schemas.microsoft.com/office/drawing/2014/main" val="3196875262"/>
                  </a:ext>
                </a:extLst>
              </a:tr>
              <a:tr h="398703">
                <a:tc>
                  <a:txBody>
                    <a:bodyPr/>
                    <a:lstStyle/>
                    <a:p>
                      <a:pPr marL="0" marR="0" lvl="1" indent="0" algn="l" defTabSz="914400" rtl="0" fontAlgn="auto" hangingPunct="1">
                        <a:lnSpc>
                          <a:spcPct val="100000"/>
                        </a:lnSpc>
                        <a:spcBef>
                          <a:spcPts val="300"/>
                        </a:spcBef>
                        <a:spcAft>
                          <a:spcPts val="0"/>
                        </a:spcAft>
                        <a:buNone/>
                        <a:tabLst/>
                      </a:pPr>
                      <a:r>
                        <a:rPr lang="en-US" sz="1400" b="1" i="0" baseline="0" dirty="0">
                          <a:solidFill>
                            <a:srgbClr val="262260"/>
                          </a:solidFill>
                          <a:latin typeface="Arial" pitchFamily="34"/>
                          <a:cs typeface="Arial" pitchFamily="34"/>
                        </a:rPr>
                        <a:t>Best overall response, n (%)</a:t>
                      </a:r>
                    </a:p>
                  </a:txBody>
                  <a:tcP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endParaRPr lang="en-US" sz="1400" b="0" i="0" baseline="0">
                        <a:solidFill>
                          <a:srgbClr val="262260"/>
                        </a:solidFill>
                        <a:latin typeface="Arial" pitchFamily="34"/>
                        <a:cs typeface="Arial" pitchFamily="34"/>
                      </a:endParaRPr>
                    </a:p>
                  </a:txBody>
                  <a:tcPr>
                    <a:solidFill>
                      <a:schemeClr val="bg1"/>
                    </a:solidFill>
                  </a:tcPr>
                </a:tc>
                <a:extLst>
                  <a:ext uri="{0D108BD9-81ED-4DB2-BD59-A6C34878D82A}">
                    <a16:rowId xmlns:a16="http://schemas.microsoft.com/office/drawing/2014/main" val="1015689306"/>
                  </a:ext>
                </a:extLst>
              </a:tr>
              <a:tr h="398703">
                <a:tc>
                  <a:txBody>
                    <a:bodyPr/>
                    <a:lstStyle/>
                    <a:p>
                      <a:pPr marL="0" marR="0" lvl="1" indent="233364" algn="l" defTabSz="914400" rtl="0" fontAlgn="auto" hangingPunct="1">
                        <a:lnSpc>
                          <a:spcPct val="100000"/>
                        </a:lnSpc>
                        <a:spcBef>
                          <a:spcPts val="300"/>
                        </a:spcBef>
                        <a:spcAft>
                          <a:spcPts val="0"/>
                        </a:spcAft>
                        <a:buNone/>
                        <a:tabLst/>
                      </a:pPr>
                      <a:r>
                        <a:rPr lang="en-US" sz="1400" b="1" i="0" baseline="0" dirty="0">
                          <a:solidFill>
                            <a:srgbClr val="262260"/>
                          </a:solidFill>
                          <a:latin typeface="Arial" pitchFamily="34"/>
                          <a:cs typeface="Arial" pitchFamily="34"/>
                        </a:rPr>
                        <a:t>CR</a:t>
                      </a:r>
                    </a:p>
                  </a:txBody>
                  <a:tcPr>
                    <a:solidFill>
                      <a:schemeClr val="bg1"/>
                    </a:solidFill>
                  </a:tcPr>
                </a:tc>
                <a:tc>
                  <a:txBody>
                    <a:bodyPr/>
                    <a:lstStyle/>
                    <a:p>
                      <a:pPr marL="0" lvl="1" indent="0" algn="ctr">
                        <a:lnSpc>
                          <a:spcPct val="100000"/>
                        </a:lnSpc>
                        <a:spcBef>
                          <a:spcPts val="300"/>
                        </a:spcBef>
                      </a:pPr>
                      <a:r>
                        <a:rPr lang="en-US" sz="1400" baseline="0">
                          <a:solidFill>
                            <a:srgbClr val="262260"/>
                          </a:solidFill>
                          <a:latin typeface="Arial" pitchFamily="34"/>
                          <a:cs typeface="Arial" pitchFamily="34"/>
                        </a:rPr>
                        <a:t>1 (2)</a:t>
                      </a:r>
                    </a:p>
                  </a:txBody>
                  <a:tcPr>
                    <a:solidFill>
                      <a:schemeClr val="bg1"/>
                    </a:solidFill>
                  </a:tcPr>
                </a:tc>
                <a:extLst>
                  <a:ext uri="{0D108BD9-81ED-4DB2-BD59-A6C34878D82A}">
                    <a16:rowId xmlns:a16="http://schemas.microsoft.com/office/drawing/2014/main" val="2458012737"/>
                  </a:ext>
                </a:extLst>
              </a:tr>
              <a:tr h="408424">
                <a:tc>
                  <a:txBody>
                    <a:bodyPr/>
                    <a:lstStyle/>
                    <a:p>
                      <a:pPr marL="0" marR="0" lvl="1" indent="233364" algn="l" defTabSz="914400" rtl="0" fontAlgn="auto" hangingPunct="1">
                        <a:lnSpc>
                          <a:spcPct val="100000"/>
                        </a:lnSpc>
                        <a:spcBef>
                          <a:spcPts val="300"/>
                        </a:spcBef>
                        <a:spcAft>
                          <a:spcPts val="0"/>
                        </a:spcAft>
                        <a:buNone/>
                        <a:tabLst/>
                      </a:pPr>
                      <a:r>
                        <a:rPr lang="en-US" sz="1400" b="1" i="0" baseline="0" dirty="0">
                          <a:solidFill>
                            <a:srgbClr val="262260"/>
                          </a:solidFill>
                          <a:latin typeface="Arial" pitchFamily="34"/>
                          <a:cs typeface="Arial" pitchFamily="34"/>
                        </a:rPr>
                        <a:t>PR</a:t>
                      </a:r>
                    </a:p>
                  </a:txBody>
                  <a:tcPr>
                    <a:solidFill>
                      <a:schemeClr val="bg1"/>
                    </a:solidFill>
                  </a:tcPr>
                </a:tc>
                <a:tc>
                  <a:txBody>
                    <a:bodyPr/>
                    <a:lstStyle/>
                    <a:p>
                      <a:pPr marL="0" marR="0" lvl="1" indent="0" algn="ctr" defTabSz="914400" rtl="0" fontAlgn="auto" hangingPunct="1">
                        <a:lnSpc>
                          <a:spcPct val="100000"/>
                        </a:lnSpc>
                        <a:spcBef>
                          <a:spcPts val="300"/>
                        </a:spcBef>
                        <a:spcAft>
                          <a:spcPts val="0"/>
                        </a:spcAft>
                        <a:buNone/>
                        <a:tabLst/>
                      </a:pPr>
                      <a:r>
                        <a:rPr lang="en-US" sz="1400" b="0" i="0" baseline="0">
                          <a:solidFill>
                            <a:srgbClr val="262260"/>
                          </a:solidFill>
                          <a:latin typeface="Arial" pitchFamily="34"/>
                          <a:cs typeface="Arial" pitchFamily="34"/>
                        </a:rPr>
                        <a:t>13 (32)</a:t>
                      </a:r>
                    </a:p>
                  </a:txBody>
                  <a:tcPr>
                    <a:solidFill>
                      <a:schemeClr val="bg1"/>
                    </a:solidFill>
                  </a:tcPr>
                </a:tc>
                <a:extLst>
                  <a:ext uri="{0D108BD9-81ED-4DB2-BD59-A6C34878D82A}">
                    <a16:rowId xmlns:a16="http://schemas.microsoft.com/office/drawing/2014/main" val="1161746924"/>
                  </a:ext>
                </a:extLst>
              </a:tr>
              <a:tr h="398703">
                <a:tc>
                  <a:txBody>
                    <a:bodyPr/>
                    <a:lstStyle/>
                    <a:p>
                      <a:pPr marL="233364" marR="0" lvl="2" indent="0" algn="l" defTabSz="914400" rtl="0" fontAlgn="auto" hangingPunct="1">
                        <a:lnSpc>
                          <a:spcPct val="100000"/>
                        </a:lnSpc>
                        <a:spcBef>
                          <a:spcPts val="300"/>
                        </a:spcBef>
                        <a:spcAft>
                          <a:spcPts val="0"/>
                        </a:spcAft>
                        <a:buNone/>
                        <a:tabLst/>
                      </a:pPr>
                      <a:r>
                        <a:rPr lang="en-US" sz="1400" b="1" i="0" baseline="0" dirty="0">
                          <a:solidFill>
                            <a:srgbClr val="262260"/>
                          </a:solidFill>
                          <a:latin typeface="Arial" pitchFamily="34"/>
                          <a:cs typeface="Arial" pitchFamily="34"/>
                        </a:rPr>
                        <a:t>SD</a:t>
                      </a:r>
                    </a:p>
                  </a:txBody>
                  <a:tcPr>
                    <a:solidFill>
                      <a:schemeClr val="bg1"/>
                    </a:solidFill>
                  </a:tcPr>
                </a:tc>
                <a:tc>
                  <a:txBody>
                    <a:bodyPr/>
                    <a:lstStyle/>
                    <a:p>
                      <a:pPr marL="0" marR="0" lvl="1" indent="0" algn="ctr" defTabSz="914400" rtl="0" fontAlgn="auto" hangingPunct="1">
                        <a:lnSpc>
                          <a:spcPct val="100000"/>
                        </a:lnSpc>
                        <a:spcBef>
                          <a:spcPts val="300"/>
                        </a:spcBef>
                        <a:spcAft>
                          <a:spcPts val="0"/>
                        </a:spcAft>
                        <a:buNone/>
                        <a:tabLst/>
                      </a:pPr>
                      <a:r>
                        <a:rPr lang="en-US" sz="1400" b="0" i="0" baseline="0">
                          <a:solidFill>
                            <a:srgbClr val="262260"/>
                          </a:solidFill>
                          <a:latin typeface="Arial" pitchFamily="34"/>
                          <a:cs typeface="Arial" pitchFamily="34"/>
                        </a:rPr>
                        <a:t>11 (27)</a:t>
                      </a:r>
                    </a:p>
                  </a:txBody>
                  <a:tcPr>
                    <a:solidFill>
                      <a:schemeClr val="bg1"/>
                    </a:solidFill>
                  </a:tcPr>
                </a:tc>
                <a:extLst>
                  <a:ext uri="{0D108BD9-81ED-4DB2-BD59-A6C34878D82A}">
                    <a16:rowId xmlns:a16="http://schemas.microsoft.com/office/drawing/2014/main" val="2793447463"/>
                  </a:ext>
                </a:extLst>
              </a:tr>
              <a:tr h="398703">
                <a:tc>
                  <a:txBody>
                    <a:bodyPr/>
                    <a:lstStyle/>
                    <a:p>
                      <a:pPr marL="233364" marR="0" lvl="2" indent="225427" algn="l" defTabSz="914400" rtl="0" fontAlgn="auto" hangingPunct="1">
                        <a:lnSpc>
                          <a:spcPct val="100000"/>
                        </a:lnSpc>
                        <a:spcBef>
                          <a:spcPts val="300"/>
                        </a:spcBef>
                        <a:spcAft>
                          <a:spcPts val="0"/>
                        </a:spcAft>
                        <a:buNone/>
                        <a:tabLst/>
                      </a:pPr>
                      <a:r>
                        <a:rPr lang="en-US" sz="1400" b="1" i="1" baseline="0" dirty="0">
                          <a:solidFill>
                            <a:srgbClr val="262260"/>
                          </a:solidFill>
                          <a:latin typeface="Arial" pitchFamily="34"/>
                          <a:cs typeface="Arial" pitchFamily="34"/>
                        </a:rPr>
                        <a:t>SD ≥ 6 months</a:t>
                      </a:r>
                    </a:p>
                  </a:txBody>
                  <a:tcPr>
                    <a:solidFill>
                      <a:schemeClr val="bg1"/>
                    </a:solidFill>
                  </a:tcPr>
                </a:tc>
                <a:tc>
                  <a:txBody>
                    <a:bodyPr/>
                    <a:lstStyle/>
                    <a:p>
                      <a:pPr marL="0" marR="0" lvl="1" indent="0" algn="ctr" defTabSz="914400" rtl="0" fontAlgn="auto" hangingPunct="1">
                        <a:lnSpc>
                          <a:spcPct val="100000"/>
                        </a:lnSpc>
                        <a:spcBef>
                          <a:spcPts val="300"/>
                        </a:spcBef>
                        <a:spcAft>
                          <a:spcPts val="0"/>
                        </a:spcAft>
                        <a:buNone/>
                        <a:tabLst/>
                      </a:pPr>
                      <a:r>
                        <a:rPr lang="en-US" sz="1400" b="0" i="1" baseline="0" dirty="0">
                          <a:solidFill>
                            <a:srgbClr val="262260"/>
                          </a:solidFill>
                          <a:latin typeface="Arial" pitchFamily="34"/>
                          <a:cs typeface="Arial" pitchFamily="34"/>
                        </a:rPr>
                        <a:t>4 (10)</a:t>
                      </a:r>
                    </a:p>
                  </a:txBody>
                  <a:tcPr>
                    <a:solidFill>
                      <a:schemeClr val="bg1"/>
                    </a:solidFill>
                  </a:tcPr>
                </a:tc>
                <a:extLst>
                  <a:ext uri="{0D108BD9-81ED-4DB2-BD59-A6C34878D82A}">
                    <a16:rowId xmlns:a16="http://schemas.microsoft.com/office/drawing/2014/main" val="555835212"/>
                  </a:ext>
                </a:extLst>
              </a:tr>
              <a:tr h="377575">
                <a:tc>
                  <a:txBody>
                    <a:bodyPr/>
                    <a:lstStyle/>
                    <a:p>
                      <a:pPr marL="233364" marR="0" lvl="2" indent="0" algn="l" defTabSz="914400" rtl="0" fontAlgn="auto" hangingPunct="1">
                        <a:lnSpc>
                          <a:spcPct val="100000"/>
                        </a:lnSpc>
                        <a:spcBef>
                          <a:spcPts val="300"/>
                        </a:spcBef>
                        <a:spcAft>
                          <a:spcPts val="0"/>
                        </a:spcAft>
                        <a:buNone/>
                        <a:tabLst>
                          <a:tab pos="225428" algn="l"/>
                        </a:tabLst>
                      </a:pPr>
                      <a:r>
                        <a:rPr lang="en-US" sz="1400" b="1" i="0" baseline="0" dirty="0">
                          <a:solidFill>
                            <a:srgbClr val="262260"/>
                          </a:solidFill>
                          <a:latin typeface="Arial" pitchFamily="34"/>
                          <a:cs typeface="Arial" pitchFamily="34"/>
                        </a:rPr>
                        <a:t>PD</a:t>
                      </a:r>
                    </a:p>
                  </a:txBody>
                  <a:tcPr>
                    <a:solidFill>
                      <a:schemeClr val="bg1"/>
                    </a:solidFill>
                  </a:tcPr>
                </a:tc>
                <a:tc>
                  <a:txBody>
                    <a:bodyPr/>
                    <a:lstStyle/>
                    <a:p>
                      <a:pPr marL="0" marR="0" lvl="1" indent="0" algn="ctr" defTabSz="914400" rtl="0" fontAlgn="auto" hangingPunct="1">
                        <a:lnSpc>
                          <a:spcPct val="100000"/>
                        </a:lnSpc>
                        <a:spcBef>
                          <a:spcPts val="300"/>
                        </a:spcBef>
                        <a:spcAft>
                          <a:spcPts val="0"/>
                        </a:spcAft>
                        <a:buNone/>
                        <a:tabLst/>
                      </a:pPr>
                      <a:r>
                        <a:rPr lang="en-US" sz="1400" b="0" i="0" baseline="0" dirty="0">
                          <a:solidFill>
                            <a:srgbClr val="262260"/>
                          </a:solidFill>
                          <a:latin typeface="Arial" pitchFamily="34"/>
                          <a:cs typeface="Arial" pitchFamily="34"/>
                        </a:rPr>
                        <a:t>12 (29)</a:t>
                      </a:r>
                    </a:p>
                  </a:txBody>
                  <a:tcPr>
                    <a:solidFill>
                      <a:schemeClr val="bg1"/>
                    </a:solidFill>
                  </a:tcPr>
                </a:tc>
                <a:extLst>
                  <a:ext uri="{0D108BD9-81ED-4DB2-BD59-A6C34878D82A}">
                    <a16:rowId xmlns:a16="http://schemas.microsoft.com/office/drawing/2014/main" val="2573500629"/>
                  </a:ext>
                </a:extLst>
              </a:tr>
              <a:tr h="377575">
                <a:tc>
                  <a:txBody>
                    <a:bodyPr/>
                    <a:lstStyle/>
                    <a:p>
                      <a:pPr marL="233364" marR="0" lvl="2" indent="0" algn="l" defTabSz="914400" rtl="0" fontAlgn="auto" hangingPunct="1">
                        <a:lnSpc>
                          <a:spcPct val="100000"/>
                        </a:lnSpc>
                        <a:spcBef>
                          <a:spcPts val="300"/>
                        </a:spcBef>
                        <a:spcAft>
                          <a:spcPts val="0"/>
                        </a:spcAft>
                        <a:buNone/>
                        <a:tabLst>
                          <a:tab pos="225428" algn="l"/>
                        </a:tabLst>
                      </a:pPr>
                      <a:r>
                        <a:rPr lang="en-US" sz="1400" b="1" i="0" baseline="0">
                          <a:solidFill>
                            <a:srgbClr val="262260"/>
                          </a:solidFill>
                          <a:latin typeface="Arial" pitchFamily="34"/>
                          <a:cs typeface="Arial" pitchFamily="34"/>
                        </a:rPr>
                        <a:t>Not assessed</a:t>
                      </a:r>
                    </a:p>
                  </a:txBody>
                  <a:tcPr>
                    <a:solidFill>
                      <a:schemeClr val="bg1"/>
                    </a:solidFill>
                  </a:tcPr>
                </a:tc>
                <a:tc>
                  <a:txBody>
                    <a:bodyPr/>
                    <a:lstStyle/>
                    <a:p>
                      <a:pPr marL="0" marR="0" lvl="1" indent="0" algn="ctr" defTabSz="914400" rtl="0" fontAlgn="auto" hangingPunct="1">
                        <a:lnSpc>
                          <a:spcPct val="100000"/>
                        </a:lnSpc>
                        <a:spcBef>
                          <a:spcPts val="300"/>
                        </a:spcBef>
                        <a:spcAft>
                          <a:spcPts val="0"/>
                        </a:spcAft>
                        <a:buNone/>
                        <a:tabLst/>
                      </a:pPr>
                      <a:r>
                        <a:rPr lang="en-US" sz="1400" b="0" i="0" baseline="0" dirty="0">
                          <a:solidFill>
                            <a:srgbClr val="262260"/>
                          </a:solidFill>
                          <a:latin typeface="Arial" pitchFamily="34"/>
                          <a:cs typeface="Arial" pitchFamily="34"/>
                        </a:rPr>
                        <a:t>4 (10)</a:t>
                      </a:r>
                    </a:p>
                  </a:txBody>
                  <a:tcPr>
                    <a:solidFill>
                      <a:schemeClr val="bg1"/>
                    </a:solidFill>
                  </a:tcPr>
                </a:tc>
                <a:extLst>
                  <a:ext uri="{0D108BD9-81ED-4DB2-BD59-A6C34878D82A}">
                    <a16:rowId xmlns:a16="http://schemas.microsoft.com/office/drawing/2014/main" val="3258860775"/>
                  </a:ext>
                </a:extLst>
              </a:tr>
              <a:tr h="584738">
                <a:tc>
                  <a:txBody>
                    <a:bodyPr/>
                    <a:lstStyle/>
                    <a:p>
                      <a:pPr marL="0" marR="0" lvl="1" indent="0" algn="l" defTabSz="914400" rtl="0" fontAlgn="auto" hangingPunct="1">
                        <a:lnSpc>
                          <a:spcPct val="100000"/>
                        </a:lnSpc>
                        <a:spcBef>
                          <a:spcPts val="300"/>
                        </a:spcBef>
                        <a:spcAft>
                          <a:spcPts val="0"/>
                        </a:spcAft>
                        <a:buNone/>
                        <a:tabLst/>
                      </a:pPr>
                      <a:r>
                        <a:rPr lang="en-US" sz="1400" b="1" i="0" baseline="0">
                          <a:solidFill>
                            <a:srgbClr val="262260"/>
                          </a:solidFill>
                          <a:latin typeface="Arial" pitchFamily="34"/>
                          <a:cs typeface="Arial" pitchFamily="34"/>
                        </a:rPr>
                        <a:t>Clinical Benefit Rate (CR + PR + SD), n (%) [95%CI]</a:t>
                      </a:r>
                    </a:p>
                  </a:txBody>
                  <a:tcPr>
                    <a:lnB w="12701" cap="flat" cmpd="sng" algn="ctr">
                      <a:solidFill>
                        <a:srgbClr val="262261"/>
                      </a:solidFill>
                      <a:prstDash val="solid"/>
                      <a:round/>
                      <a:headEnd type="none" w="med" len="med"/>
                      <a:tailEnd type="none" w="med" len="med"/>
                    </a:lnB>
                    <a:solidFill>
                      <a:srgbClr val="E8F3F3"/>
                    </a:solidFill>
                  </a:tcPr>
                </a:tc>
                <a:tc>
                  <a:txBody>
                    <a:bodyPr/>
                    <a:lstStyle/>
                    <a:p>
                      <a:pPr marL="0" marR="0" lvl="1" indent="0" algn="ctr" defTabSz="914400" rtl="0" fontAlgn="auto" hangingPunct="1">
                        <a:lnSpc>
                          <a:spcPct val="100000"/>
                        </a:lnSpc>
                        <a:spcBef>
                          <a:spcPts val="300"/>
                        </a:spcBef>
                        <a:spcAft>
                          <a:spcPts val="0"/>
                        </a:spcAft>
                        <a:buNone/>
                        <a:tabLst/>
                      </a:pPr>
                      <a:r>
                        <a:rPr lang="en-US" sz="1400" b="0" i="0" baseline="0" dirty="0">
                          <a:solidFill>
                            <a:srgbClr val="262260"/>
                          </a:solidFill>
                          <a:latin typeface="Arial" pitchFamily="34"/>
                          <a:cs typeface="Arial" pitchFamily="34"/>
                        </a:rPr>
                        <a:t>25 (61)</a:t>
                      </a:r>
                      <a:br>
                        <a:rPr lang="en-US" sz="1400" b="0" i="0" baseline="0" dirty="0">
                          <a:solidFill>
                            <a:srgbClr val="262260"/>
                          </a:solidFill>
                          <a:latin typeface="Arial" pitchFamily="34"/>
                          <a:cs typeface="Arial" pitchFamily="34"/>
                        </a:rPr>
                      </a:br>
                      <a:r>
                        <a:rPr lang="en-US" sz="1400" b="0" i="0" baseline="0" dirty="0">
                          <a:solidFill>
                            <a:srgbClr val="262260"/>
                          </a:solidFill>
                          <a:latin typeface="Arial" pitchFamily="34"/>
                          <a:cs typeface="Arial" pitchFamily="34"/>
                        </a:rPr>
                        <a:t>[44.5-75.8]</a:t>
                      </a:r>
                    </a:p>
                  </a:txBody>
                  <a:tcPr>
                    <a:lnB w="12701" cap="flat" cmpd="sng" algn="ctr">
                      <a:solidFill>
                        <a:srgbClr val="262261"/>
                      </a:solidFill>
                      <a:prstDash val="solid"/>
                      <a:round/>
                      <a:headEnd type="none" w="med" len="med"/>
                      <a:tailEnd type="none" w="med" len="med"/>
                    </a:lnB>
                    <a:solidFill>
                      <a:srgbClr val="E8F3F3"/>
                    </a:solidFill>
                  </a:tcPr>
                </a:tc>
                <a:extLst>
                  <a:ext uri="{0D108BD9-81ED-4DB2-BD59-A6C34878D82A}">
                    <a16:rowId xmlns:a16="http://schemas.microsoft.com/office/drawing/2014/main" val="2256707972"/>
                  </a:ext>
                </a:extLst>
              </a:tr>
            </a:tbl>
          </a:graphicData>
        </a:graphic>
      </p:graphicFrame>
      <p:sp>
        <p:nvSpPr>
          <p:cNvPr id="9" name="TextBox 12">
            <a:extLst>
              <a:ext uri="{FF2B5EF4-FFF2-40B4-BE49-F238E27FC236}">
                <a16:creationId xmlns:a16="http://schemas.microsoft.com/office/drawing/2014/main" id="{82840CAD-E8B6-4BF8-9002-C1249B052703}"/>
              </a:ext>
            </a:extLst>
          </p:cNvPr>
          <p:cNvSpPr txBox="1"/>
          <p:nvPr/>
        </p:nvSpPr>
        <p:spPr>
          <a:xfrm>
            <a:off x="764371" y="2444168"/>
            <a:ext cx="6230675" cy="400110"/>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2000" b="1" i="0" u="none" strike="noStrike" kern="1200" cap="none" spc="0" normalizeH="0" baseline="0" noProof="0" dirty="0">
                <a:ln>
                  <a:noFill/>
                </a:ln>
                <a:effectLst/>
                <a:uLnTx/>
                <a:uFillTx/>
                <a:ea typeface="+mn-ea"/>
                <a:cs typeface="+mn-cs"/>
              </a:rPr>
              <a:t>63% of patients with tumor </a:t>
            </a:r>
            <a:r>
              <a:rPr kumimoji="0" lang="en-US" sz="2000" b="1" i="0" u="none" strike="noStrike" kern="1200" cap="none" spc="0" normalizeH="0" baseline="0" noProof="0" dirty="0" err="1">
                <a:ln>
                  <a:noFill/>
                </a:ln>
                <a:effectLst/>
                <a:uLnTx/>
                <a:uFillTx/>
                <a:ea typeface="+mn-ea"/>
                <a:cs typeface="+mn-cs"/>
              </a:rPr>
              <a:t>shrinkage</a:t>
            </a:r>
            <a:r>
              <a:rPr kumimoji="0" lang="en-US" sz="2000" b="1" i="0" u="none" strike="noStrike" kern="1200" cap="none" spc="0" normalizeH="0" baseline="30000" noProof="0" dirty="0" err="1">
                <a:ln>
                  <a:noFill/>
                </a:ln>
                <a:effectLst/>
                <a:uLnTx/>
                <a:uFillTx/>
                <a:ea typeface="+mn-ea"/>
                <a:cs typeface="+mn-cs"/>
              </a:rPr>
              <a:t>a,b</a:t>
            </a:r>
            <a:endParaRPr kumimoji="0" lang="en-US" sz="2000" b="1" i="0" u="none" strike="noStrike" kern="1200" cap="none" spc="0" normalizeH="0" baseline="0" noProof="0" dirty="0">
              <a:ln>
                <a:noFill/>
              </a:ln>
              <a:effectLst/>
              <a:uLnTx/>
              <a:uFillTx/>
              <a:ea typeface="+mn-ea"/>
              <a:cs typeface="+mn-cs"/>
            </a:endParaRPr>
          </a:p>
        </p:txBody>
      </p:sp>
      <p:sp>
        <p:nvSpPr>
          <p:cNvPr id="11" name="Footer Placeholder 10">
            <a:extLst>
              <a:ext uri="{FF2B5EF4-FFF2-40B4-BE49-F238E27FC236}">
                <a16:creationId xmlns:a16="http://schemas.microsoft.com/office/drawing/2014/main" id="{D00BBFFA-369A-51B4-1DA4-965CCD268E8F}"/>
              </a:ext>
            </a:extLst>
          </p:cNvPr>
          <p:cNvSpPr>
            <a:spLocks noGrp="1"/>
          </p:cNvSpPr>
          <p:nvPr>
            <p:ph type="ftr" sz="quarter" idx="3"/>
          </p:nvPr>
        </p:nvSpPr>
        <p:spPr>
          <a:xfrm>
            <a:off x="609600" y="5819614"/>
            <a:ext cx="10744199" cy="978868"/>
          </a:xfrm>
        </p:spPr>
        <p:txBody>
          <a:bodyPr/>
          <a:lstStyle/>
          <a:p>
            <a:r>
              <a:rPr lang="en-US" sz="1050" baseline="30000" dirty="0" err="1"/>
              <a:t>a</a:t>
            </a:r>
            <a:r>
              <a:rPr lang="en-US" sz="1050" dirty="0" err="1"/>
              <a:t>Responses</a:t>
            </a:r>
            <a:r>
              <a:rPr lang="en-US" sz="1050" dirty="0"/>
              <a:t> assessed by investigator in the intent-to-treat population</a:t>
            </a:r>
          </a:p>
          <a:p>
            <a:r>
              <a:rPr lang="en-US" sz="1050" baseline="30000" dirty="0" err="1"/>
              <a:t>b</a:t>
            </a:r>
            <a:r>
              <a:rPr lang="en-US" sz="1050" dirty="0" err="1"/>
              <a:t>Patients</a:t>
            </a:r>
            <a:r>
              <a:rPr lang="en-US" sz="1050" dirty="0"/>
              <a:t> without post-baseline assessments are not shown here</a:t>
            </a:r>
          </a:p>
          <a:p>
            <a:r>
              <a:rPr lang="en-US" sz="1050" dirty="0"/>
              <a:t>CR, complete response; PD, progressive disease; PR, partial response; SD, stable disease.</a:t>
            </a:r>
          </a:p>
          <a:p>
            <a:r>
              <a:rPr lang="en-US" sz="1050" dirty="0" err="1"/>
              <a:t>Grivas</a:t>
            </a:r>
            <a:r>
              <a:rPr lang="en-US" sz="1050" dirty="0"/>
              <a:t> P, et al. ASCO GU 2022. Abstract 434.</a:t>
            </a:r>
          </a:p>
        </p:txBody>
      </p:sp>
    </p:spTree>
    <p:extLst>
      <p:ext uri="{BB962C8B-B14F-4D97-AF65-F5344CB8AC3E}">
        <p14:creationId xmlns:p14="http://schemas.microsoft.com/office/powerpoint/2010/main" val="374958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hart&#10;&#10;Description automatically generated">
            <a:extLst>
              <a:ext uri="{FF2B5EF4-FFF2-40B4-BE49-F238E27FC236}">
                <a16:creationId xmlns:a16="http://schemas.microsoft.com/office/drawing/2014/main" id="{B20E4847-743E-164F-AE2C-295438D044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82743" y="1544586"/>
            <a:ext cx="6589793" cy="4745736"/>
          </a:xfrm>
          <a:prstGeom prst="rect">
            <a:avLst/>
          </a:prstGeom>
        </p:spPr>
      </p:pic>
      <p:sp>
        <p:nvSpPr>
          <p:cNvPr id="10" name="Title 1">
            <a:extLst>
              <a:ext uri="{FF2B5EF4-FFF2-40B4-BE49-F238E27FC236}">
                <a16:creationId xmlns:a16="http://schemas.microsoft.com/office/drawing/2014/main" id="{E2E3B6C4-A312-4B6E-A89A-D3649CBDE00F}"/>
              </a:ext>
            </a:extLst>
          </p:cNvPr>
          <p:cNvSpPr txBox="1">
            <a:spLocks noGrp="1"/>
          </p:cNvSpPr>
          <p:nvPr>
            <p:ph type="title"/>
          </p:nvPr>
        </p:nvSpPr>
        <p:spPr>
          <a:xfrm>
            <a:off x="318201" y="28683"/>
            <a:ext cx="11231276" cy="646335"/>
          </a:xfrm>
        </p:spPr>
        <p:txBody>
          <a:bodyPr>
            <a:normAutofit/>
          </a:bodyPr>
          <a:lstStyle/>
          <a:p>
            <a:pPr lvl="0"/>
            <a:r>
              <a:rPr lang="en-US" sz="2800" dirty="0"/>
              <a:t>ORR by Subgroup and Individual Response Assessment</a:t>
            </a:r>
          </a:p>
        </p:txBody>
      </p:sp>
      <p:sp>
        <p:nvSpPr>
          <p:cNvPr id="19" name="TextBox 26">
            <a:extLst>
              <a:ext uri="{FF2B5EF4-FFF2-40B4-BE49-F238E27FC236}">
                <a16:creationId xmlns:a16="http://schemas.microsoft.com/office/drawing/2014/main" id="{34FD9A1C-4301-436F-8598-5575DA560F41}"/>
              </a:ext>
            </a:extLst>
          </p:cNvPr>
          <p:cNvSpPr txBox="1"/>
          <p:nvPr/>
        </p:nvSpPr>
        <p:spPr>
          <a:xfrm>
            <a:off x="5744873" y="925701"/>
            <a:ext cx="6096003" cy="646334"/>
          </a:xfrm>
          <a:prstGeom prst="rect">
            <a:avLst/>
          </a:prstGeom>
          <a:noFill/>
          <a:ln cap="flat">
            <a:noFill/>
          </a:ln>
        </p:spPr>
        <p:txBody>
          <a:bodyPr vert="horz" wrap="square" lIns="91440" tIns="45720" rIns="91440" bIns="45720" anchor="t" anchorCtr="1"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rPr>
              <a:t>Patient Response Assessment from Start of Treatment to </a:t>
            </a:r>
            <a:r>
              <a:rPr kumimoji="0" lang="en-US" sz="1800" b="1" i="0" u="none" strike="noStrike" kern="1200" cap="none" spc="0" normalizeH="0" baseline="0" noProof="0" dirty="0" err="1">
                <a:ln>
                  <a:noFill/>
                </a:ln>
                <a:solidFill>
                  <a:srgbClr val="262261"/>
                </a:solidFill>
                <a:effectLst/>
                <a:uLnTx/>
                <a:uFillTx/>
                <a:latin typeface="Arial" pitchFamily="34"/>
                <a:ea typeface="+mn-ea"/>
                <a:cs typeface="Arial" pitchFamily="34"/>
              </a:rPr>
              <a:t>Progression</a:t>
            </a:r>
            <a:r>
              <a:rPr kumimoji="0" lang="en-US" sz="1800" b="1" i="0" u="none" strike="noStrike" kern="1200" cap="none" spc="0" normalizeH="0" baseline="30000" noProof="0" dirty="0" err="1">
                <a:ln>
                  <a:noFill/>
                </a:ln>
                <a:solidFill>
                  <a:srgbClr val="262261"/>
                </a:solidFill>
                <a:effectLst/>
                <a:uLnTx/>
                <a:uFillTx/>
                <a:latin typeface="Arial" pitchFamily="34"/>
                <a:ea typeface="+mn-ea"/>
                <a:cs typeface="Arial" pitchFamily="34"/>
              </a:rPr>
              <a:t>a,b</a:t>
            </a:r>
            <a:endPar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endParaRPr>
          </a:p>
        </p:txBody>
      </p:sp>
      <p:graphicFrame>
        <p:nvGraphicFramePr>
          <p:cNvPr id="21" name="Content Placeholder 5">
            <a:extLst>
              <a:ext uri="{FF2B5EF4-FFF2-40B4-BE49-F238E27FC236}">
                <a16:creationId xmlns:a16="http://schemas.microsoft.com/office/drawing/2014/main" id="{F67A1240-FB7D-8A4F-8617-6E211310FB21}"/>
              </a:ext>
            </a:extLst>
          </p:cNvPr>
          <p:cNvGraphicFramePr>
            <a:graphicFrameLocks noGrp="1"/>
          </p:cNvGraphicFramePr>
          <p:nvPr>
            <p:extLst>
              <p:ext uri="{D42A27DB-BD31-4B8C-83A1-F6EECF244321}">
                <p14:modId xmlns:p14="http://schemas.microsoft.com/office/powerpoint/2010/main" val="2408730095"/>
              </p:ext>
            </p:extLst>
          </p:nvPr>
        </p:nvGraphicFramePr>
        <p:xfrm>
          <a:off x="222871" y="673880"/>
          <a:ext cx="5031619" cy="5352736"/>
        </p:xfrm>
        <a:graphic>
          <a:graphicData uri="http://schemas.openxmlformats.org/drawingml/2006/table">
            <a:tbl>
              <a:tblPr firstRow="1" bandRow="1">
                <a:effectLst/>
                <a:tableStyleId>{7DF18680-E054-41AD-8BC1-D1AEF772440D}</a:tableStyleId>
              </a:tblPr>
              <a:tblGrid>
                <a:gridCol w="2191145">
                  <a:extLst>
                    <a:ext uri="{9D8B030D-6E8A-4147-A177-3AD203B41FA5}">
                      <a16:colId xmlns:a16="http://schemas.microsoft.com/office/drawing/2014/main" val="3966511400"/>
                    </a:ext>
                  </a:extLst>
                </a:gridCol>
                <a:gridCol w="590441">
                  <a:extLst>
                    <a:ext uri="{9D8B030D-6E8A-4147-A177-3AD203B41FA5}">
                      <a16:colId xmlns:a16="http://schemas.microsoft.com/office/drawing/2014/main" val="2105026215"/>
                    </a:ext>
                  </a:extLst>
                </a:gridCol>
                <a:gridCol w="2250033">
                  <a:extLst>
                    <a:ext uri="{9D8B030D-6E8A-4147-A177-3AD203B41FA5}">
                      <a16:colId xmlns:a16="http://schemas.microsoft.com/office/drawing/2014/main" val="1305469397"/>
                    </a:ext>
                  </a:extLst>
                </a:gridCol>
              </a:tblGrid>
              <a:tr h="345337">
                <a:tc>
                  <a:txBody>
                    <a:bodyPr/>
                    <a:lstStyle/>
                    <a:p>
                      <a:pPr lvl="0">
                        <a:lnSpc>
                          <a:spcPct val="100000"/>
                        </a:lnSpc>
                        <a:spcBef>
                          <a:spcPts val="0"/>
                        </a:spcBef>
                      </a:pPr>
                      <a:r>
                        <a:rPr lang="en-US" sz="900" dirty="0">
                          <a:latin typeface="Arial" pitchFamily="34"/>
                          <a:cs typeface="Arial" pitchFamily="34"/>
                        </a:rPr>
                        <a:t>Subgroup</a:t>
                      </a:r>
                    </a:p>
                  </a:txBody>
                  <a:tcPr marT="0" marB="0" anchor="ctr">
                    <a:lnT w="28575" cap="flat" cmpd="sng" algn="ctr">
                      <a:solidFill>
                        <a:srgbClr val="262261"/>
                      </a:solidFill>
                      <a:prstDash val="solid"/>
                      <a:round/>
                      <a:headEnd type="none" w="med" len="med"/>
                      <a:tailEnd type="none" w="med" len="med"/>
                    </a:lnT>
                    <a:lnB w="28575" cap="flat" cmpd="sng" algn="ctr">
                      <a:noFill/>
                      <a:prstDash val="solid"/>
                      <a:round/>
                      <a:headEnd type="none" w="med" len="med"/>
                      <a:tailEnd type="none" w="med" len="med"/>
                    </a:lnB>
                    <a:solidFill>
                      <a:srgbClr val="262260"/>
                    </a:solidFill>
                  </a:tcPr>
                </a:tc>
                <a:tc>
                  <a:txBody>
                    <a:bodyPr/>
                    <a:lstStyle/>
                    <a:p>
                      <a:pPr marL="0" lvl="0" algn="ctr" defTabSz="914400" rtl="0" hangingPunct="1">
                        <a:lnSpc>
                          <a:spcPct val="100000"/>
                        </a:lnSpc>
                        <a:spcBef>
                          <a:spcPts val="0"/>
                        </a:spcBef>
                      </a:pPr>
                      <a:r>
                        <a:rPr lang="en-US" sz="900" b="1" kern="1200" dirty="0">
                          <a:solidFill>
                            <a:srgbClr val="FFFFFF"/>
                          </a:solidFill>
                          <a:latin typeface="Arial" pitchFamily="34"/>
                          <a:cs typeface="Arial" pitchFamily="34"/>
                        </a:rPr>
                        <a:t>n/N</a:t>
                      </a:r>
                    </a:p>
                  </a:txBody>
                  <a:tcPr marT="0" marB="0" anchor="ctr">
                    <a:lnT w="28575" cap="flat" cmpd="sng" algn="ctr">
                      <a:solidFill>
                        <a:srgbClr val="262261"/>
                      </a:solidFill>
                      <a:prstDash val="solid"/>
                      <a:round/>
                      <a:headEnd type="none" w="med" len="med"/>
                      <a:tailEnd type="none" w="med" len="med"/>
                    </a:lnT>
                    <a:lnB w="28575" cap="flat" cmpd="sng" algn="ctr">
                      <a:noFill/>
                      <a:prstDash val="solid"/>
                      <a:round/>
                      <a:headEnd type="none" w="med" len="med"/>
                      <a:tailEnd type="none" w="med" len="med"/>
                    </a:lnB>
                    <a:solidFill>
                      <a:srgbClr val="262260"/>
                    </a:solidFill>
                  </a:tcPr>
                </a:tc>
                <a:tc>
                  <a:txBody>
                    <a:bodyPr/>
                    <a:lstStyle/>
                    <a:p>
                      <a:pPr marL="0" lvl="0" algn="ctr" defTabSz="914400" rtl="0" hangingPunct="1">
                        <a:lnSpc>
                          <a:spcPct val="100000"/>
                        </a:lnSpc>
                        <a:spcBef>
                          <a:spcPts val="0"/>
                        </a:spcBef>
                      </a:pPr>
                      <a:r>
                        <a:rPr lang="en-US" sz="900" b="1" kern="1200" dirty="0">
                          <a:solidFill>
                            <a:srgbClr val="FFFFFF"/>
                          </a:solidFill>
                          <a:latin typeface="Arial" pitchFamily="34"/>
                          <a:cs typeface="Arial" pitchFamily="34"/>
                        </a:rPr>
                        <a:t>Objective response rate, % (95% CI)</a:t>
                      </a:r>
                    </a:p>
                  </a:txBody>
                  <a:tcPr marT="0" marB="0" anchor="ctr">
                    <a:lnT w="28575" cap="flat" cmpd="sng" algn="ctr">
                      <a:solidFill>
                        <a:srgbClr val="262261"/>
                      </a:solidFill>
                      <a:prstDash val="solid"/>
                      <a:round/>
                      <a:headEnd type="none" w="med" len="med"/>
                      <a:tailEnd type="none" w="med" len="med"/>
                    </a:lnT>
                    <a:lnB w="28575" cap="flat" cmpd="sng" algn="ctr">
                      <a:noFill/>
                      <a:prstDash val="solid"/>
                      <a:round/>
                      <a:headEnd type="none" w="med" len="med"/>
                      <a:tailEnd type="none" w="med" len="med"/>
                    </a:lnB>
                    <a:solidFill>
                      <a:srgbClr val="262260"/>
                    </a:solidFill>
                  </a:tcPr>
                </a:tc>
                <a:extLst>
                  <a:ext uri="{0D108BD9-81ED-4DB2-BD59-A6C34878D82A}">
                    <a16:rowId xmlns:a16="http://schemas.microsoft.com/office/drawing/2014/main" val="2786619884"/>
                  </a:ext>
                </a:extLst>
              </a:tr>
              <a:tr h="172669">
                <a:tc>
                  <a:txBody>
                    <a:bodyPr/>
                    <a:lstStyle/>
                    <a:p>
                      <a:pPr marL="0" marR="0" lvl="1" indent="0" algn="l" defTabSz="914400" rtl="0" fontAlgn="auto" hangingPunct="1">
                        <a:lnSpc>
                          <a:spcPct val="100000"/>
                        </a:lnSpc>
                        <a:spcBef>
                          <a:spcPts val="0"/>
                        </a:spcBef>
                        <a:spcAft>
                          <a:spcPts val="0"/>
                        </a:spcAft>
                        <a:buNone/>
                        <a:tabLst/>
                      </a:pPr>
                      <a:r>
                        <a:rPr lang="en-US" sz="900" b="1" i="0" baseline="0" dirty="0">
                          <a:solidFill>
                            <a:srgbClr val="262260"/>
                          </a:solidFill>
                          <a:latin typeface="Arial" pitchFamily="34"/>
                          <a:cs typeface="Arial" pitchFamily="34"/>
                        </a:rPr>
                        <a:t>Overall</a:t>
                      </a:r>
                    </a:p>
                  </a:txBody>
                  <a:tcPr marT="0" marB="0" anchor="ctr">
                    <a:lnL w="12701" cap="flat" cmpd="sng" algn="ctr">
                      <a:noFill/>
                      <a:prstDash val="solid"/>
                      <a:round/>
                      <a:headEnd type="none" w="med" len="med"/>
                      <a:tailEnd type="none" w="med" len="med"/>
                    </a:lnL>
                    <a:lnR w="12700" cmpd="sng">
                      <a:noFill/>
                      <a:prstDash val="soli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1EBEB"/>
                    </a:solidFill>
                  </a:tcPr>
                </a:tc>
                <a:tc>
                  <a:txBody>
                    <a:bodyPr/>
                    <a:lstStyle/>
                    <a:p>
                      <a:pPr marL="0" marR="0" lvl="1" indent="0" algn="ctr" defTabSz="914400" rtl="0" fontAlgn="auto" hangingPunct="1">
                        <a:lnSpc>
                          <a:spcPct val="100000"/>
                        </a:lnSpc>
                        <a:spcBef>
                          <a:spcPts val="0"/>
                        </a:spcBef>
                        <a:spcAft>
                          <a:spcPts val="0"/>
                        </a:spcAft>
                        <a:buNone/>
                        <a:tabLst/>
                      </a:pPr>
                      <a:r>
                        <a:rPr lang="en-US" sz="900" b="1" i="0" baseline="0" dirty="0">
                          <a:solidFill>
                            <a:srgbClr val="262260"/>
                          </a:solidFill>
                          <a:latin typeface="Arial" pitchFamily="34"/>
                          <a:cs typeface="Arial" pitchFamily="34"/>
                        </a:rPr>
                        <a:t>14/41</a:t>
                      </a:r>
                    </a:p>
                  </a:txBody>
                  <a:tcPr marT="0" marB="0" anchor="ctr">
                    <a:lnL w="12700" cmpd="sng">
                      <a:noFill/>
                      <a:prstDash val="solid"/>
                    </a:lnL>
                    <a:lnR w="12700" cmpd="sng">
                      <a:noFill/>
                      <a:prstDash val="soli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1EBEB"/>
                    </a:solidFill>
                  </a:tcPr>
                </a:tc>
                <a:tc>
                  <a:txBody>
                    <a:bodyPr/>
                    <a:lstStyle/>
                    <a:p>
                      <a:pPr marL="0" marR="0" lvl="1" indent="0" algn="ctr" defTabSz="914400" rtl="0" fontAlgn="auto" hangingPunct="1">
                        <a:lnSpc>
                          <a:spcPct val="100000"/>
                        </a:lnSpc>
                        <a:spcBef>
                          <a:spcPts val="0"/>
                        </a:spcBef>
                        <a:spcAft>
                          <a:spcPts val="0"/>
                        </a:spcAft>
                        <a:buNone/>
                        <a:tabLst/>
                      </a:pPr>
                      <a:r>
                        <a:rPr lang="en-US" sz="900" b="1" i="0" baseline="0" dirty="0">
                          <a:solidFill>
                            <a:srgbClr val="262260"/>
                          </a:solidFill>
                          <a:latin typeface="Arial" pitchFamily="34"/>
                          <a:cs typeface="Arial" pitchFamily="34"/>
                        </a:rPr>
                        <a:t>34.1 (20.08–50.59)</a:t>
                      </a:r>
                    </a:p>
                  </a:txBody>
                  <a:tcPr marT="0" marB="0" anchor="ctr">
                    <a:lnL w="12700" cmpd="sng">
                      <a:noFill/>
                      <a:prstDash val="solid"/>
                    </a:lnL>
                    <a:lnR w="12701"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E1EBEB"/>
                    </a:solidFill>
                  </a:tcPr>
                </a:tc>
                <a:extLst>
                  <a:ext uri="{0D108BD9-81ED-4DB2-BD59-A6C34878D82A}">
                    <a16:rowId xmlns:a16="http://schemas.microsoft.com/office/drawing/2014/main" val="3239602441"/>
                  </a:ext>
                </a:extLst>
              </a:tr>
              <a:tr h="172669">
                <a:tc>
                  <a:txBody>
                    <a:bodyPr/>
                    <a:lstStyle/>
                    <a:p>
                      <a:pPr marL="0" marR="0" lvl="1" indent="0" algn="l" defTabSz="914400" rtl="0" fontAlgn="auto" hangingPunct="1">
                        <a:lnSpc>
                          <a:spcPct val="100000"/>
                        </a:lnSpc>
                        <a:spcBef>
                          <a:spcPts val="0"/>
                        </a:spcBef>
                        <a:spcAft>
                          <a:spcPts val="0"/>
                        </a:spcAft>
                        <a:buNone/>
                        <a:tabLst/>
                      </a:pPr>
                      <a:r>
                        <a:rPr lang="en-US" sz="900" b="1" i="0" baseline="0" dirty="0">
                          <a:solidFill>
                            <a:srgbClr val="262260"/>
                          </a:solidFill>
                          <a:latin typeface="Arial" pitchFamily="34"/>
                          <a:cs typeface="Arial" pitchFamily="34"/>
                        </a:rPr>
                        <a:t>Age</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96875262"/>
                  </a:ext>
                </a:extLst>
              </a:tr>
              <a:tr h="172669">
                <a:tc>
                  <a:txBody>
                    <a:bodyPr/>
                    <a:lstStyle/>
                    <a:p>
                      <a:pPr marL="457200" marR="0" lvl="1" indent="-217487"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&lt;50 Years</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0/1</a:t>
                      </a: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N/A (N/A–N/A)</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5689306"/>
                  </a:ext>
                </a:extLst>
              </a:tr>
              <a:tr h="172669">
                <a:tc>
                  <a:txBody>
                    <a:bodyPr/>
                    <a:lstStyle/>
                    <a:p>
                      <a:pPr marL="0" marR="0" lvl="1" indent="233364"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50 to 64 Years</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lvl="1" indent="0" algn="ctr">
                        <a:lnSpc>
                          <a:spcPct val="100000"/>
                        </a:lnSpc>
                        <a:spcBef>
                          <a:spcPts val="0"/>
                        </a:spcBef>
                      </a:pPr>
                      <a:r>
                        <a:rPr lang="en-US" sz="900" baseline="0" dirty="0">
                          <a:solidFill>
                            <a:srgbClr val="262260"/>
                          </a:solidFill>
                          <a:latin typeface="Arial" pitchFamily="34"/>
                          <a:cs typeface="Arial" pitchFamily="34"/>
                        </a:rPr>
                        <a:t>6/14</a:t>
                      </a: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42.9 (17.66–71.14)</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8012737"/>
                  </a:ext>
                </a:extLst>
              </a:tr>
              <a:tr h="172669">
                <a:tc>
                  <a:txBody>
                    <a:bodyPr/>
                    <a:lstStyle/>
                    <a:p>
                      <a:pPr marL="0" marR="0" lvl="1" indent="233364"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≥65 Years</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8/26</a:t>
                      </a: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30.8 (14.33–51.79)</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61746924"/>
                  </a:ext>
                </a:extLst>
              </a:tr>
              <a:tr h="172669">
                <a:tc>
                  <a:txBody>
                    <a:bodyPr/>
                    <a:lstStyle/>
                    <a:p>
                      <a:pPr marL="0" marR="0" lvl="1" indent="0" algn="l" defTabSz="914400" rtl="0" fontAlgn="auto" hangingPunct="1">
                        <a:lnSpc>
                          <a:spcPct val="100000"/>
                        </a:lnSpc>
                        <a:spcBef>
                          <a:spcPts val="0"/>
                        </a:spcBef>
                        <a:spcAft>
                          <a:spcPts val="0"/>
                        </a:spcAft>
                        <a:buNone/>
                        <a:tabLst/>
                      </a:pPr>
                      <a:r>
                        <a:rPr lang="en-US" sz="900" b="1" i="0" baseline="0" dirty="0">
                          <a:solidFill>
                            <a:srgbClr val="262260"/>
                          </a:solidFill>
                          <a:latin typeface="Arial" pitchFamily="34"/>
                          <a:cs typeface="Arial" pitchFamily="34"/>
                        </a:rPr>
                        <a:t>Race</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1EBEB"/>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1EBEB"/>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1EBEB"/>
                    </a:solidFill>
                  </a:tcPr>
                </a:tc>
                <a:extLst>
                  <a:ext uri="{0D108BD9-81ED-4DB2-BD59-A6C34878D82A}">
                    <a16:rowId xmlns:a16="http://schemas.microsoft.com/office/drawing/2014/main" val="2793447463"/>
                  </a:ext>
                </a:extLst>
              </a:tr>
              <a:tr h="172669">
                <a:tc>
                  <a:txBody>
                    <a:bodyPr/>
                    <a:lstStyle/>
                    <a:p>
                      <a:pPr marL="457200" marR="0" lvl="1" indent="-217487"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White</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1EBEB"/>
                    </a:solidFill>
                  </a:tcPr>
                </a:tc>
                <a:tc>
                  <a:txBody>
                    <a:bodyPr/>
                    <a:lstStyle/>
                    <a:p>
                      <a:pPr marL="0" marR="0" lvl="1" indent="0" algn="ctr"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8/22</a:t>
                      </a: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1EBEB"/>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36.4 (17.20–59.34)</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1EBEB"/>
                    </a:solidFill>
                  </a:tcPr>
                </a:tc>
                <a:extLst>
                  <a:ext uri="{0D108BD9-81ED-4DB2-BD59-A6C34878D82A}">
                    <a16:rowId xmlns:a16="http://schemas.microsoft.com/office/drawing/2014/main" val="555835212"/>
                  </a:ext>
                </a:extLst>
              </a:tr>
              <a:tr h="172669">
                <a:tc>
                  <a:txBody>
                    <a:bodyPr/>
                    <a:lstStyle/>
                    <a:p>
                      <a:pPr marL="0" marR="0" lvl="1" indent="233364"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Other </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1EBEB"/>
                    </a:solidFill>
                  </a:tcPr>
                </a:tc>
                <a:tc>
                  <a:txBody>
                    <a:bodyPr/>
                    <a:lstStyle/>
                    <a:p>
                      <a:pPr marL="0" lvl="1" indent="0" algn="ctr">
                        <a:lnSpc>
                          <a:spcPct val="100000"/>
                        </a:lnSpc>
                        <a:spcBef>
                          <a:spcPts val="0"/>
                        </a:spcBef>
                      </a:pPr>
                      <a:r>
                        <a:rPr lang="en-US" sz="900" baseline="0" dirty="0">
                          <a:solidFill>
                            <a:srgbClr val="262260"/>
                          </a:solidFill>
                          <a:latin typeface="Arial" pitchFamily="34"/>
                          <a:cs typeface="Arial" pitchFamily="34"/>
                        </a:rPr>
                        <a:t>1/1</a:t>
                      </a: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1EBEB"/>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100.0 (2.50–100.00)</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1EBEB"/>
                    </a:solidFill>
                  </a:tcPr>
                </a:tc>
                <a:extLst>
                  <a:ext uri="{0D108BD9-81ED-4DB2-BD59-A6C34878D82A}">
                    <a16:rowId xmlns:a16="http://schemas.microsoft.com/office/drawing/2014/main" val="2573500629"/>
                  </a:ext>
                </a:extLst>
              </a:tr>
              <a:tr h="172669">
                <a:tc>
                  <a:txBody>
                    <a:bodyPr/>
                    <a:lstStyle/>
                    <a:p>
                      <a:pPr marL="0" marR="0" lvl="1" indent="233364"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Not reported</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1EBEB"/>
                    </a:solidFill>
                  </a:tcPr>
                </a:tc>
                <a:tc>
                  <a:txBody>
                    <a:bodyPr/>
                    <a:lstStyle/>
                    <a:p>
                      <a:pPr marL="0" marR="0" lvl="1" indent="0" algn="ctr"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5/18</a:t>
                      </a: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E1EBEB"/>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27.8 (9.69–53.48)</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E1EBEB"/>
                    </a:solidFill>
                  </a:tcPr>
                </a:tc>
                <a:extLst>
                  <a:ext uri="{0D108BD9-81ED-4DB2-BD59-A6C34878D82A}">
                    <a16:rowId xmlns:a16="http://schemas.microsoft.com/office/drawing/2014/main" val="3258860775"/>
                  </a:ext>
                </a:extLst>
              </a:tr>
              <a:tr h="172669">
                <a:tc>
                  <a:txBody>
                    <a:bodyPr/>
                    <a:lstStyle/>
                    <a:p>
                      <a:pPr marL="0" marR="0" lvl="1" indent="0" algn="l" defTabSz="914400" rtl="0" fontAlgn="auto" hangingPunct="1">
                        <a:lnSpc>
                          <a:spcPct val="100000"/>
                        </a:lnSpc>
                        <a:spcBef>
                          <a:spcPts val="0"/>
                        </a:spcBef>
                        <a:spcAft>
                          <a:spcPts val="0"/>
                        </a:spcAft>
                        <a:buNone/>
                        <a:tabLst/>
                      </a:pPr>
                      <a:r>
                        <a:rPr lang="en-US" sz="900" b="1" i="0" baseline="0" dirty="0">
                          <a:solidFill>
                            <a:srgbClr val="262260"/>
                          </a:solidFill>
                          <a:latin typeface="Arial" pitchFamily="34"/>
                          <a:cs typeface="Arial" pitchFamily="34"/>
                        </a:rPr>
                        <a:t>Ethnicity </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56707972"/>
                  </a:ext>
                </a:extLst>
              </a:tr>
              <a:tr h="172669">
                <a:tc>
                  <a:txBody>
                    <a:bodyPr/>
                    <a:lstStyle/>
                    <a:p>
                      <a:pPr marL="457200" marR="0" lvl="1" indent="-217487" algn="l" defTabSz="914400" rtl="0" fontAlgn="auto" hangingPunct="1">
                        <a:lnSpc>
                          <a:spcPct val="100000"/>
                        </a:lnSpc>
                        <a:spcBef>
                          <a:spcPts val="0"/>
                        </a:spcBef>
                        <a:spcAft>
                          <a:spcPts val="0"/>
                        </a:spcAft>
                        <a:buNone/>
                        <a:tabLst/>
                      </a:pPr>
                      <a:r>
                        <a:rPr kumimoji="0" lang="en-US" sz="900" b="0" i="0" u="none" strike="noStrike" kern="1200" cap="none" spc="0" normalizeH="0" baseline="0" noProof="0" dirty="0">
                          <a:ln>
                            <a:noFill/>
                          </a:ln>
                          <a:solidFill>
                            <a:srgbClr val="262261"/>
                          </a:solidFill>
                          <a:effectLst/>
                          <a:uLnTx/>
                          <a:uFillTx/>
                          <a:latin typeface="Arial" pitchFamily="34"/>
                          <a:ea typeface="+mn-ea"/>
                          <a:cs typeface="Arial" pitchFamily="34"/>
                        </a:rPr>
                        <a:t>Hispanic or Latino </a:t>
                      </a:r>
                      <a:endParaRPr lang="en-US" sz="900" b="0" i="0" baseline="0" dirty="0">
                        <a:solidFill>
                          <a:srgbClr val="262260"/>
                        </a:solidFill>
                        <a:latin typeface="Arial" pitchFamily="34"/>
                        <a:cs typeface="Arial" pitchFamily="34"/>
                      </a:endParaRP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2/2</a:t>
                      </a: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100.0 (15.81–100.00)</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4799110"/>
                  </a:ext>
                </a:extLst>
              </a:tr>
              <a:tr h="172669">
                <a:tc>
                  <a:txBody>
                    <a:bodyPr/>
                    <a:lstStyle/>
                    <a:p>
                      <a:pPr marL="0" marR="0" lvl="1" indent="233364"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Not Hispanic or Latino </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algn="ctr">
                        <a:lnSpc>
                          <a:spcPct val="100000"/>
                        </a:lnSpc>
                        <a:spcBef>
                          <a:spcPts val="0"/>
                        </a:spcBef>
                      </a:pPr>
                      <a:r>
                        <a:rPr lang="en-US" sz="900" baseline="0" dirty="0">
                          <a:solidFill>
                            <a:srgbClr val="262260"/>
                          </a:solidFill>
                          <a:latin typeface="Arial" pitchFamily="34"/>
                          <a:cs typeface="Arial" pitchFamily="34"/>
                        </a:rPr>
                        <a:t>8/22</a:t>
                      </a: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36.4 (17.20–59.34)</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2643722"/>
                  </a:ext>
                </a:extLst>
              </a:tr>
              <a:tr h="172669">
                <a:tc>
                  <a:txBody>
                    <a:bodyPr/>
                    <a:lstStyle/>
                    <a:p>
                      <a:pPr marL="0" marR="0" lvl="1" indent="233364"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Not reported</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4/16</a:t>
                      </a: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25.0 (7.27–52.38)</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1275140"/>
                  </a:ext>
                </a:extLst>
              </a:tr>
              <a:tr h="172669">
                <a:tc>
                  <a:txBody>
                    <a:bodyPr/>
                    <a:lstStyle/>
                    <a:p>
                      <a:pPr marL="0" marR="0" lvl="1" indent="233364"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Missing </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0/1</a:t>
                      </a: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pt-BR" sz="900" b="0" i="0" u="none" strike="noStrike" kern="1200" cap="none" spc="0" baseline="0" dirty="0">
                          <a:solidFill>
                            <a:srgbClr val="262261"/>
                          </a:solidFill>
                          <a:uFillTx/>
                          <a:latin typeface="Arial" pitchFamily="34"/>
                          <a:cs typeface="Arial" pitchFamily="34"/>
                        </a:rPr>
                        <a:t>N/A (N/A–N/A)</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7381551"/>
                  </a:ext>
                </a:extLst>
              </a:tr>
              <a:tr h="172669">
                <a:tc>
                  <a:txBody>
                    <a:bodyPr/>
                    <a:lstStyle/>
                    <a:p>
                      <a:pPr marL="0" marR="0" lvl="1" indent="0" algn="l" defTabSz="914400" rtl="0" fontAlgn="auto" hangingPunct="1">
                        <a:lnSpc>
                          <a:spcPct val="100000"/>
                        </a:lnSpc>
                        <a:spcBef>
                          <a:spcPts val="0"/>
                        </a:spcBef>
                        <a:spcAft>
                          <a:spcPts val="0"/>
                        </a:spcAft>
                        <a:buNone/>
                        <a:tabLst/>
                      </a:pPr>
                      <a:r>
                        <a:rPr lang="en-US" sz="900" b="1" i="0" baseline="0" dirty="0">
                          <a:solidFill>
                            <a:srgbClr val="262260"/>
                          </a:solidFill>
                          <a:latin typeface="Arial" pitchFamily="34"/>
                          <a:cs typeface="Arial" pitchFamily="34"/>
                        </a:rPr>
                        <a:t>ECOG PS</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extLst>
                  <a:ext uri="{0D108BD9-81ED-4DB2-BD59-A6C34878D82A}">
                    <a16:rowId xmlns:a16="http://schemas.microsoft.com/office/drawing/2014/main" val="3032538540"/>
                  </a:ext>
                </a:extLst>
              </a:tr>
              <a:tr h="172669">
                <a:tc>
                  <a:txBody>
                    <a:bodyPr/>
                    <a:lstStyle/>
                    <a:p>
                      <a:pPr marL="457200" marR="0" lvl="1" indent="-217487" algn="l" defTabSz="914400" rtl="0" fontAlgn="auto" hangingPunct="1">
                        <a:lnSpc>
                          <a:spcPct val="100000"/>
                        </a:lnSpc>
                        <a:spcBef>
                          <a:spcPts val="0"/>
                        </a:spcBef>
                        <a:spcAft>
                          <a:spcPts val="0"/>
                        </a:spcAft>
                        <a:buNone/>
                        <a:tabLst/>
                      </a:pPr>
                      <a:r>
                        <a:rPr kumimoji="0" lang="en-US" sz="900" b="0" i="0" u="none" strike="noStrike" kern="1200" cap="none" spc="0" normalizeH="0" baseline="0" noProof="0" dirty="0">
                          <a:ln>
                            <a:noFill/>
                          </a:ln>
                          <a:solidFill>
                            <a:srgbClr val="262261"/>
                          </a:solidFill>
                          <a:effectLst/>
                          <a:uLnTx/>
                          <a:uFillTx/>
                          <a:latin typeface="Arial" pitchFamily="34"/>
                          <a:ea typeface="+mn-ea"/>
                          <a:cs typeface="Arial" pitchFamily="34"/>
                        </a:rPr>
                        <a:t>0</a:t>
                      </a:r>
                      <a:endParaRPr lang="en-US" sz="900" b="0" i="0" baseline="0" dirty="0">
                        <a:solidFill>
                          <a:srgbClr val="262260"/>
                        </a:solidFill>
                        <a:latin typeface="Arial" pitchFamily="34"/>
                        <a:cs typeface="Arial" pitchFamily="34"/>
                      </a:endParaRP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tc>
                  <a:txBody>
                    <a:bodyPr/>
                    <a:lstStyle/>
                    <a:p>
                      <a:pPr marL="0" marR="0" lvl="1" indent="0" algn="ctr"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7/16</a:t>
                      </a: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43.8 (19.75–70.12)</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extLst>
                  <a:ext uri="{0D108BD9-81ED-4DB2-BD59-A6C34878D82A}">
                    <a16:rowId xmlns:a16="http://schemas.microsoft.com/office/drawing/2014/main" val="875243684"/>
                  </a:ext>
                </a:extLst>
              </a:tr>
              <a:tr h="172669">
                <a:tc>
                  <a:txBody>
                    <a:bodyPr/>
                    <a:lstStyle/>
                    <a:p>
                      <a:pPr marL="0" marR="0" lvl="1" indent="233364"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1</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tc>
                  <a:txBody>
                    <a:bodyPr/>
                    <a:lstStyle/>
                    <a:p>
                      <a:pPr marL="0" lvl="1" indent="0" algn="ctr">
                        <a:lnSpc>
                          <a:spcPct val="100000"/>
                        </a:lnSpc>
                        <a:spcBef>
                          <a:spcPts val="0"/>
                        </a:spcBef>
                      </a:pPr>
                      <a:r>
                        <a:rPr lang="en-US" sz="900" baseline="0" dirty="0">
                          <a:solidFill>
                            <a:srgbClr val="262260"/>
                          </a:solidFill>
                          <a:latin typeface="Arial" pitchFamily="34"/>
                          <a:cs typeface="Arial" pitchFamily="34"/>
                        </a:rPr>
                        <a:t>7/25</a:t>
                      </a: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28.0 (12.07–49.39)</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extLst>
                  <a:ext uri="{0D108BD9-81ED-4DB2-BD59-A6C34878D82A}">
                    <a16:rowId xmlns:a16="http://schemas.microsoft.com/office/drawing/2014/main" val="3812169429"/>
                  </a:ext>
                </a:extLst>
              </a:tr>
              <a:tr h="345337">
                <a:tc>
                  <a:txBody>
                    <a:bodyPr/>
                    <a:lstStyle/>
                    <a:p>
                      <a:pPr marL="0" marR="0" lvl="1" indent="0" algn="l" defTabSz="914400" rtl="0" fontAlgn="auto" hangingPunct="1">
                        <a:lnSpc>
                          <a:spcPct val="100000"/>
                        </a:lnSpc>
                        <a:spcBef>
                          <a:spcPts val="0"/>
                        </a:spcBef>
                        <a:spcAft>
                          <a:spcPts val="0"/>
                        </a:spcAft>
                        <a:buNone/>
                        <a:tabLst/>
                      </a:pPr>
                      <a:r>
                        <a:rPr lang="en-US" sz="900" b="1" i="0" baseline="0" dirty="0">
                          <a:solidFill>
                            <a:srgbClr val="262260"/>
                          </a:solidFill>
                          <a:latin typeface="Arial" pitchFamily="34"/>
                          <a:cs typeface="Arial" pitchFamily="34"/>
                        </a:rPr>
                        <a:t>Baseline visceral metastasis involvement</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20927442"/>
                  </a:ext>
                </a:extLst>
              </a:tr>
              <a:tr h="172669">
                <a:tc>
                  <a:txBody>
                    <a:bodyPr/>
                    <a:lstStyle/>
                    <a:p>
                      <a:pPr marL="457200" marR="0" lvl="1" indent="-217487" algn="l" defTabSz="914400" rtl="0" fontAlgn="auto" hangingPunct="1">
                        <a:lnSpc>
                          <a:spcPct val="100000"/>
                        </a:lnSpc>
                        <a:spcBef>
                          <a:spcPts val="0"/>
                        </a:spcBef>
                        <a:spcAft>
                          <a:spcPts val="0"/>
                        </a:spcAft>
                        <a:buNone/>
                        <a:tabLst/>
                      </a:pPr>
                      <a:r>
                        <a:rPr kumimoji="0" lang="en-US" sz="900" b="0" i="0" u="none" strike="noStrike" kern="1200" cap="none" spc="0" normalizeH="0" baseline="0" noProof="0" dirty="0">
                          <a:ln>
                            <a:noFill/>
                          </a:ln>
                          <a:solidFill>
                            <a:srgbClr val="262261"/>
                          </a:solidFill>
                          <a:effectLst/>
                          <a:uLnTx/>
                          <a:uFillTx/>
                          <a:latin typeface="Arial" pitchFamily="34"/>
                          <a:ea typeface="+mn-ea"/>
                          <a:cs typeface="Arial" pitchFamily="34"/>
                        </a:rPr>
                        <a:t>Yes</a:t>
                      </a:r>
                      <a:endParaRPr lang="en-US" sz="900" b="0" i="0" baseline="0" dirty="0">
                        <a:solidFill>
                          <a:srgbClr val="262260"/>
                        </a:solidFill>
                        <a:latin typeface="Arial" pitchFamily="34"/>
                        <a:cs typeface="Arial" pitchFamily="34"/>
                      </a:endParaRP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10/28</a:t>
                      </a: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35.7 (18.64–55.93)</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5246148"/>
                  </a:ext>
                </a:extLst>
              </a:tr>
              <a:tr h="172669">
                <a:tc>
                  <a:txBody>
                    <a:bodyPr/>
                    <a:lstStyle/>
                    <a:p>
                      <a:pPr marL="0" marR="0" lvl="1" indent="233364"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No </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algn="ctr">
                        <a:lnSpc>
                          <a:spcPct val="100000"/>
                        </a:lnSpc>
                        <a:spcBef>
                          <a:spcPts val="0"/>
                        </a:spcBef>
                      </a:pPr>
                      <a:r>
                        <a:rPr lang="en-US" sz="900" baseline="0" dirty="0">
                          <a:solidFill>
                            <a:srgbClr val="262260"/>
                          </a:solidFill>
                          <a:latin typeface="Arial" pitchFamily="34"/>
                          <a:cs typeface="Arial" pitchFamily="34"/>
                        </a:rPr>
                        <a:t>4/13</a:t>
                      </a: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30.8 (9.09–61.43)</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48770919"/>
                  </a:ext>
                </a:extLst>
              </a:tr>
              <a:tr h="345337">
                <a:tc>
                  <a:txBody>
                    <a:bodyPr/>
                    <a:lstStyle/>
                    <a:p>
                      <a:pPr marL="0" marR="0" lvl="0" indent="0" algn="l" defTabSz="914400" rtl="0" eaLnBrk="1" fontAlgn="auto" latinLnBrk="0" hangingPunct="1">
                        <a:lnSpc>
                          <a:spcPct val="100000"/>
                        </a:lnSpc>
                        <a:spcBef>
                          <a:spcPts val="0"/>
                        </a:spcBef>
                        <a:spcAft>
                          <a:spcPts val="0"/>
                        </a:spcAft>
                        <a:buClrTx/>
                        <a:buSzTx/>
                        <a:buFontTx/>
                        <a:buNone/>
                        <a:tabLst>
                          <a:tab pos="165104" algn="l"/>
                        </a:tabLst>
                        <a:defRPr sz="1800" b="0" i="0" u="none" strike="noStrike" kern="0" cap="none" spc="0" baseline="0">
                          <a:solidFill>
                            <a:srgbClr val="000000"/>
                          </a:solidFill>
                          <a:uFillTx/>
                        </a:defRPr>
                      </a:pPr>
                      <a:r>
                        <a:rPr kumimoji="0" lang="en-US" sz="900" b="1" i="0" u="none" strike="noStrike" kern="1200" cap="none" spc="0" normalizeH="0" baseline="0" noProof="0" dirty="0">
                          <a:ln>
                            <a:noFill/>
                          </a:ln>
                          <a:solidFill>
                            <a:srgbClr val="262261"/>
                          </a:solidFill>
                          <a:effectLst/>
                          <a:uLnTx/>
                          <a:uFillTx/>
                          <a:latin typeface="Arial" pitchFamily="34"/>
                          <a:ea typeface="+mn-ea"/>
                          <a:cs typeface="Arial" pitchFamily="34"/>
                        </a:rPr>
                        <a:t>Baseline visceral metastasis, involvement of liver</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extLst>
                  <a:ext uri="{0D108BD9-81ED-4DB2-BD59-A6C34878D82A}">
                    <a16:rowId xmlns:a16="http://schemas.microsoft.com/office/drawing/2014/main" val="1910432125"/>
                  </a:ext>
                </a:extLst>
              </a:tr>
              <a:tr h="172669">
                <a:tc>
                  <a:txBody>
                    <a:bodyPr/>
                    <a:lstStyle/>
                    <a:p>
                      <a:pPr marL="457200" marR="0" lvl="1" indent="-217487" algn="l" defTabSz="914400" rtl="0" fontAlgn="auto" hangingPunct="1">
                        <a:lnSpc>
                          <a:spcPct val="100000"/>
                        </a:lnSpc>
                        <a:spcBef>
                          <a:spcPts val="0"/>
                        </a:spcBef>
                        <a:spcAft>
                          <a:spcPts val="0"/>
                        </a:spcAft>
                        <a:buNone/>
                        <a:tabLst/>
                      </a:pPr>
                      <a:r>
                        <a:rPr kumimoji="0" lang="en-US" sz="900" b="0" i="0" u="none" strike="noStrike" kern="1200" cap="none" spc="0" normalizeH="0" baseline="0" noProof="0" dirty="0">
                          <a:ln>
                            <a:noFill/>
                          </a:ln>
                          <a:solidFill>
                            <a:srgbClr val="262261"/>
                          </a:solidFill>
                          <a:effectLst/>
                          <a:uLnTx/>
                          <a:uFillTx/>
                          <a:latin typeface="Arial" pitchFamily="34"/>
                          <a:ea typeface="+mn-ea"/>
                          <a:cs typeface="Arial" pitchFamily="34"/>
                        </a:rPr>
                        <a:t>Yes</a:t>
                      </a:r>
                      <a:endParaRPr lang="en-US" sz="900" b="0" i="0" baseline="0" dirty="0">
                        <a:solidFill>
                          <a:srgbClr val="262260"/>
                        </a:solidFill>
                        <a:latin typeface="Arial" pitchFamily="34"/>
                        <a:cs typeface="Arial" pitchFamily="34"/>
                      </a:endParaRP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tc>
                  <a:txBody>
                    <a:bodyPr/>
                    <a:lstStyle/>
                    <a:p>
                      <a:pPr marL="0" marR="0" lvl="1" indent="0" algn="ctr"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5/12</a:t>
                      </a: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41.7 (15.17–72.33)</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extLst>
                  <a:ext uri="{0D108BD9-81ED-4DB2-BD59-A6C34878D82A}">
                    <a16:rowId xmlns:a16="http://schemas.microsoft.com/office/drawing/2014/main" val="455468805"/>
                  </a:ext>
                </a:extLst>
              </a:tr>
              <a:tr h="172669">
                <a:tc>
                  <a:txBody>
                    <a:bodyPr/>
                    <a:lstStyle/>
                    <a:p>
                      <a:pPr marL="0" marR="0" lvl="1" indent="233364"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No </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tc>
                  <a:txBody>
                    <a:bodyPr/>
                    <a:lstStyle/>
                    <a:p>
                      <a:pPr marL="0" lvl="1" indent="0" algn="ctr">
                        <a:lnSpc>
                          <a:spcPct val="100000"/>
                        </a:lnSpc>
                        <a:spcBef>
                          <a:spcPts val="0"/>
                        </a:spcBef>
                      </a:pPr>
                      <a:r>
                        <a:rPr lang="en-US" sz="900" baseline="0" dirty="0">
                          <a:solidFill>
                            <a:srgbClr val="262260"/>
                          </a:solidFill>
                          <a:latin typeface="Arial" pitchFamily="34"/>
                          <a:cs typeface="Arial" pitchFamily="34"/>
                        </a:rPr>
                        <a:t>9/29</a:t>
                      </a: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31.0 (15.28–50.83)</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1EBEB"/>
                    </a:solidFill>
                  </a:tcPr>
                </a:tc>
                <a:extLst>
                  <a:ext uri="{0D108BD9-81ED-4DB2-BD59-A6C34878D82A}">
                    <a16:rowId xmlns:a16="http://schemas.microsoft.com/office/drawing/2014/main" val="824878750"/>
                  </a:ext>
                </a:extLst>
              </a:tr>
              <a:tr h="172669">
                <a:tc>
                  <a:txBody>
                    <a:bodyPr/>
                    <a:lstStyle/>
                    <a:p>
                      <a:pPr marL="0" marR="0" lvl="1" indent="0" algn="l" defTabSz="914400" rtl="0" fontAlgn="auto" hangingPunct="1">
                        <a:lnSpc>
                          <a:spcPct val="100000"/>
                        </a:lnSpc>
                        <a:spcBef>
                          <a:spcPts val="0"/>
                        </a:spcBef>
                        <a:spcAft>
                          <a:spcPts val="0"/>
                        </a:spcAft>
                        <a:buNone/>
                        <a:tabLst/>
                      </a:pPr>
                      <a:r>
                        <a:rPr lang="en-US" sz="900" b="1" i="0" baseline="0" dirty="0" err="1">
                          <a:solidFill>
                            <a:srgbClr val="262260"/>
                          </a:solidFill>
                          <a:latin typeface="Arial" pitchFamily="34"/>
                          <a:cs typeface="Arial" pitchFamily="34"/>
                        </a:rPr>
                        <a:t>Bellmunt</a:t>
                      </a:r>
                      <a:r>
                        <a:rPr lang="en-US" sz="900" b="1" i="0" baseline="0" dirty="0">
                          <a:solidFill>
                            <a:srgbClr val="262260"/>
                          </a:solidFill>
                          <a:latin typeface="Arial" pitchFamily="34"/>
                          <a:cs typeface="Arial" pitchFamily="34"/>
                        </a:rPr>
                        <a:t> risk factor groups </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endParaRPr lang="en-US" sz="900" b="0" i="0" baseline="0" dirty="0">
                        <a:solidFill>
                          <a:srgbClr val="262260"/>
                        </a:solidFill>
                        <a:latin typeface="Arial" pitchFamily="34"/>
                        <a:cs typeface="Arial" pitchFamily="34"/>
                      </a:endParaRP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5724508"/>
                  </a:ext>
                </a:extLst>
              </a:tr>
              <a:tr h="172669">
                <a:tc>
                  <a:txBody>
                    <a:bodyPr/>
                    <a:lstStyle/>
                    <a:p>
                      <a:pPr marL="457200" marR="0" lvl="1" indent="-217487" algn="l" defTabSz="914400" rtl="0" fontAlgn="auto" hangingPunct="1">
                        <a:lnSpc>
                          <a:spcPct val="100000"/>
                        </a:lnSpc>
                        <a:spcBef>
                          <a:spcPts val="0"/>
                        </a:spcBef>
                        <a:spcAft>
                          <a:spcPts val="0"/>
                        </a:spcAft>
                        <a:buNone/>
                        <a:tabLst/>
                      </a:pPr>
                      <a:r>
                        <a:rPr kumimoji="0" lang="en-US" sz="900" b="0" i="0" u="none" strike="noStrike" kern="1200" cap="none" spc="0" normalizeH="0" baseline="0" noProof="0" dirty="0">
                          <a:ln>
                            <a:noFill/>
                          </a:ln>
                          <a:solidFill>
                            <a:srgbClr val="262261"/>
                          </a:solidFill>
                          <a:effectLst/>
                          <a:uLnTx/>
                          <a:uFillTx/>
                          <a:latin typeface="Arial" pitchFamily="34"/>
                          <a:ea typeface="+mn-ea"/>
                          <a:cs typeface="Arial" pitchFamily="34"/>
                        </a:rPr>
                        <a:t>0</a:t>
                      </a:r>
                      <a:endParaRPr lang="en-US" sz="900" b="0" i="0" baseline="0" dirty="0">
                        <a:solidFill>
                          <a:srgbClr val="262260"/>
                        </a:solidFill>
                        <a:latin typeface="Arial" pitchFamily="34"/>
                        <a:cs typeface="Arial" pitchFamily="34"/>
                      </a:endParaRP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4/10</a:t>
                      </a: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40.0 (12.16–73.76)</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644933"/>
                  </a:ext>
                </a:extLst>
              </a:tr>
              <a:tr h="172669">
                <a:tc>
                  <a:txBody>
                    <a:bodyPr/>
                    <a:lstStyle/>
                    <a:p>
                      <a:pPr marL="0" marR="0" lvl="1" indent="233364"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1</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1" indent="0" algn="ctr">
                        <a:lnSpc>
                          <a:spcPct val="100000"/>
                        </a:lnSpc>
                        <a:spcBef>
                          <a:spcPts val="0"/>
                        </a:spcBef>
                      </a:pPr>
                      <a:r>
                        <a:rPr lang="en-US" sz="900" baseline="0" dirty="0">
                          <a:solidFill>
                            <a:srgbClr val="262260"/>
                          </a:solidFill>
                          <a:latin typeface="Arial" pitchFamily="34"/>
                          <a:cs typeface="Arial" pitchFamily="34"/>
                        </a:rPr>
                        <a:t>7/20</a:t>
                      </a:r>
                    </a:p>
                  </a:txBody>
                  <a:tcPr marT="0" marB="0" anchor="ctr">
                    <a:lnL w="12700" cmpd="sng">
                      <a:noFill/>
                      <a:prstDash val="solid"/>
                    </a:lnL>
                    <a:lnR w="12700" cmpd="sng">
                      <a:noFill/>
                      <a:prstDash val="soli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35.0 (15.39–59.22)</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69250081"/>
                  </a:ext>
                </a:extLst>
              </a:tr>
              <a:tr h="172669">
                <a:tc>
                  <a:txBody>
                    <a:bodyPr/>
                    <a:lstStyle/>
                    <a:p>
                      <a:pPr marL="0" marR="0" lvl="1" indent="233364" algn="l"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2</a:t>
                      </a:r>
                    </a:p>
                  </a:txBody>
                  <a:tcPr marT="0" marB="0" anchor="ctr">
                    <a:lnL w="12701" cap="flat" cmpd="sng" algn="ctr">
                      <a:noFill/>
                      <a:prstDash val="solid"/>
                      <a:round/>
                      <a:headEnd type="none" w="med" len="med"/>
                      <a:tailEnd type="none" w="med" len="me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fontAlgn="auto" hangingPunct="1">
                        <a:lnSpc>
                          <a:spcPct val="100000"/>
                        </a:lnSpc>
                        <a:spcBef>
                          <a:spcPts val="0"/>
                        </a:spcBef>
                        <a:spcAft>
                          <a:spcPts val="0"/>
                        </a:spcAft>
                        <a:buNone/>
                        <a:tabLst/>
                      </a:pPr>
                      <a:r>
                        <a:rPr lang="en-US" sz="900" b="0" i="0" baseline="0" dirty="0">
                          <a:solidFill>
                            <a:srgbClr val="262260"/>
                          </a:solidFill>
                          <a:latin typeface="Arial" pitchFamily="34"/>
                          <a:cs typeface="Arial" pitchFamily="34"/>
                        </a:rPr>
                        <a:t>3/11</a:t>
                      </a:r>
                    </a:p>
                  </a:txBody>
                  <a:tcPr marT="0" marB="0" anchor="ctr">
                    <a:lnL w="12700" cmpd="sng">
                      <a:noFill/>
                      <a:prstDash val="solid"/>
                    </a:lnL>
                    <a:lnR w="12700" cmpd="sng">
                      <a:noFill/>
                      <a:prstDash val="soli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900" b="0" i="0" u="none" strike="noStrike" kern="1200" cap="none" spc="0" baseline="0" dirty="0">
                          <a:solidFill>
                            <a:srgbClr val="262261"/>
                          </a:solidFill>
                          <a:uFillTx/>
                          <a:latin typeface="Arial" pitchFamily="34"/>
                          <a:cs typeface="Arial" pitchFamily="34"/>
                        </a:rPr>
                        <a:t>27.3 (6.02–60.97)</a:t>
                      </a:r>
                    </a:p>
                  </a:txBody>
                  <a:tcPr marT="0" marB="0" anchor="ctr">
                    <a:lnL w="12700" cmpd="sng">
                      <a:noFill/>
                      <a:prstDash val="solid"/>
                    </a:lnL>
                    <a:lnR w="12701" cap="flat" cmpd="sng" algn="ctr">
                      <a:noFill/>
                      <a:prstDash val="solid"/>
                      <a:round/>
                      <a:headEnd type="none" w="med" len="med"/>
                      <a:tailEnd type="none" w="med" len="med"/>
                    </a:lnR>
                    <a:lnT w="12700" cmpd="sng">
                      <a:noFill/>
                      <a:prstDash val="soli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3260323"/>
                  </a:ext>
                </a:extLst>
              </a:tr>
            </a:tbl>
          </a:graphicData>
        </a:graphic>
      </p:graphicFrame>
      <p:sp>
        <p:nvSpPr>
          <p:cNvPr id="3" name="Footer Placeholder 2">
            <a:extLst>
              <a:ext uri="{FF2B5EF4-FFF2-40B4-BE49-F238E27FC236}">
                <a16:creationId xmlns:a16="http://schemas.microsoft.com/office/drawing/2014/main" id="{B0D6CC30-D3D0-071E-227A-A762CB642D51}"/>
              </a:ext>
            </a:extLst>
          </p:cNvPr>
          <p:cNvSpPr>
            <a:spLocks noGrp="1"/>
          </p:cNvSpPr>
          <p:nvPr>
            <p:ph type="ftr" sz="quarter" idx="3"/>
          </p:nvPr>
        </p:nvSpPr>
        <p:spPr/>
        <p:txBody>
          <a:bodyPr/>
          <a:lstStyle/>
          <a:p>
            <a:r>
              <a:rPr lang="en-US" sz="900" baseline="30000" dirty="0" err="1"/>
              <a:t>a</a:t>
            </a:r>
            <a:r>
              <a:rPr lang="en-US" sz="900" dirty="0" err="1"/>
              <a:t>Responses</a:t>
            </a:r>
            <a:r>
              <a:rPr lang="en-US" sz="900" dirty="0"/>
              <a:t> assessed by investigator in the intent-to-treat population</a:t>
            </a:r>
          </a:p>
          <a:p>
            <a:r>
              <a:rPr lang="en-US" sz="900" baseline="30000" dirty="0" err="1"/>
              <a:t>b</a:t>
            </a:r>
            <a:r>
              <a:rPr lang="en-US" sz="900" dirty="0" err="1"/>
              <a:t>Only</a:t>
            </a:r>
            <a:r>
              <a:rPr lang="en-US" sz="900" dirty="0"/>
              <a:t> evaluable patients were included.</a:t>
            </a:r>
          </a:p>
          <a:p>
            <a:r>
              <a:rPr lang="en-US" sz="900" dirty="0" err="1"/>
              <a:t>Grivas</a:t>
            </a:r>
            <a:r>
              <a:rPr lang="en-US" sz="900" dirty="0"/>
              <a:t> P, et al. ASCO GU 2022. Abstract 434.</a:t>
            </a:r>
          </a:p>
          <a:p>
            <a:endParaRPr lang="en-US" sz="900" dirty="0"/>
          </a:p>
          <a:p>
            <a:r>
              <a:rPr lang="en-US" sz="900" dirty="0" err="1"/>
              <a:t>ECOG</a:t>
            </a:r>
            <a:r>
              <a:rPr lang="en-US" sz="900" dirty="0"/>
              <a:t> PS, Eastern Cooperative Oncology Group performance status; N/A, not available.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E0E0-F8DC-40E1-A03D-F4DC2A09E8B2}"/>
              </a:ext>
            </a:extLst>
          </p:cNvPr>
          <p:cNvSpPr txBox="1">
            <a:spLocks noGrp="1"/>
          </p:cNvSpPr>
          <p:nvPr>
            <p:ph type="title"/>
          </p:nvPr>
        </p:nvSpPr>
        <p:spPr>
          <a:xfrm>
            <a:off x="318596" y="199505"/>
            <a:ext cx="11458070" cy="1185577"/>
          </a:xfrm>
        </p:spPr>
        <p:txBody>
          <a:bodyPr>
            <a:normAutofit/>
          </a:bodyPr>
          <a:lstStyle/>
          <a:p>
            <a:pPr lvl="0"/>
            <a:r>
              <a:rPr lang="en-US" sz="2800" dirty="0"/>
              <a:t>Most Common Treatment-Related Adverse Events for All Patients (SG + </a:t>
            </a:r>
            <a:r>
              <a:rPr lang="en-US" sz="2800" dirty="0" err="1"/>
              <a:t>Pembro</a:t>
            </a:r>
            <a:r>
              <a:rPr lang="en-US" sz="2800" dirty="0"/>
              <a:t>)</a:t>
            </a:r>
          </a:p>
        </p:txBody>
      </p:sp>
      <p:graphicFrame>
        <p:nvGraphicFramePr>
          <p:cNvPr id="4" name="Content Placeholder 5">
            <a:extLst>
              <a:ext uri="{FF2B5EF4-FFF2-40B4-BE49-F238E27FC236}">
                <a16:creationId xmlns:a16="http://schemas.microsoft.com/office/drawing/2014/main" id="{F32E417C-ACFA-4FC8-B402-1D5DD68E9BC7}"/>
              </a:ext>
            </a:extLst>
          </p:cNvPr>
          <p:cNvGraphicFramePr>
            <a:graphicFrameLocks noGrp="1"/>
          </p:cNvGraphicFramePr>
          <p:nvPr>
            <p:extLst>
              <p:ext uri="{D42A27DB-BD31-4B8C-83A1-F6EECF244321}">
                <p14:modId xmlns:p14="http://schemas.microsoft.com/office/powerpoint/2010/main" val="2052958603"/>
              </p:ext>
            </p:extLst>
          </p:nvPr>
        </p:nvGraphicFramePr>
        <p:xfrm>
          <a:off x="258308" y="1310307"/>
          <a:ext cx="5558299" cy="4887345"/>
        </p:xfrm>
        <a:graphic>
          <a:graphicData uri="http://schemas.openxmlformats.org/drawingml/2006/table">
            <a:tbl>
              <a:tblPr firstRow="1" bandRow="1">
                <a:effectLst/>
                <a:tableStyleId>{7DF18680-E054-41AD-8BC1-D1AEF772440D}</a:tableStyleId>
              </a:tblPr>
              <a:tblGrid>
                <a:gridCol w="3877760">
                  <a:extLst>
                    <a:ext uri="{9D8B030D-6E8A-4147-A177-3AD203B41FA5}">
                      <a16:colId xmlns:a16="http://schemas.microsoft.com/office/drawing/2014/main" val="2709065810"/>
                    </a:ext>
                  </a:extLst>
                </a:gridCol>
                <a:gridCol w="1680539">
                  <a:extLst>
                    <a:ext uri="{9D8B030D-6E8A-4147-A177-3AD203B41FA5}">
                      <a16:colId xmlns:a16="http://schemas.microsoft.com/office/drawing/2014/main" val="3464568993"/>
                    </a:ext>
                  </a:extLst>
                </a:gridCol>
              </a:tblGrid>
              <a:tr h="354156">
                <a:tc>
                  <a:txBody>
                    <a:bodyPr/>
                    <a:lstStyle/>
                    <a:p>
                      <a:pPr lvl="0">
                        <a:spcBef>
                          <a:spcPts val="0"/>
                        </a:spcBef>
                      </a:pPr>
                      <a:endParaRPr lang="en-US" sz="1400">
                        <a:latin typeface="Arial" pitchFamily="34"/>
                        <a:cs typeface="Arial" pitchFamily="34"/>
                      </a:endParaRPr>
                    </a:p>
                  </a:txBody>
                  <a:tcPr>
                    <a:lnT w="28575" cap="flat" cmpd="sng" algn="ctr">
                      <a:solidFill>
                        <a:srgbClr val="262261"/>
                      </a:solidFill>
                      <a:prstDash val="solid"/>
                      <a:round/>
                      <a:headEnd type="none" w="med" len="med"/>
                      <a:tailEnd type="none" w="med" len="med"/>
                    </a:lnT>
                    <a:lnB w="28575" cap="flat" cmpd="sng" algn="ctr">
                      <a:solidFill>
                        <a:srgbClr val="262261"/>
                      </a:solidFill>
                      <a:prstDash val="solid"/>
                      <a:round/>
                      <a:headEnd type="none" w="med" len="med"/>
                      <a:tailEnd type="none" w="med" len="med"/>
                    </a:lnB>
                    <a:solidFill>
                      <a:srgbClr val="262261"/>
                    </a:solidFill>
                  </a:tcPr>
                </a:tc>
                <a:tc>
                  <a:txBody>
                    <a:bodyPr/>
                    <a:lstStyle/>
                    <a:p>
                      <a:pPr marL="0" marR="0" lvl="0" indent="0" algn="ctr" defTabSz="914400" rtl="0" fontAlgn="auto" hangingPunct="1">
                        <a:lnSpc>
                          <a:spcPct val="100000"/>
                        </a:lnSpc>
                        <a:spcBef>
                          <a:spcPts val="0"/>
                        </a:spcBef>
                        <a:spcAft>
                          <a:spcPts val="0"/>
                        </a:spcAft>
                        <a:buNone/>
                        <a:tabLst/>
                      </a:pPr>
                      <a:r>
                        <a:rPr lang="en-US" sz="1400" b="1" i="0" u="none" strike="noStrike" kern="1200" cap="none" spc="0" baseline="0">
                          <a:solidFill>
                            <a:srgbClr val="FFFFFF"/>
                          </a:solidFill>
                          <a:uFillTx/>
                          <a:latin typeface="Arial" pitchFamily="34"/>
                          <a:cs typeface="Arial" pitchFamily="34"/>
                        </a:rPr>
                        <a:t>Cohort 3 (N=41)</a:t>
                      </a:r>
                    </a:p>
                  </a:txBody>
                  <a:tcPr anchor="ctr">
                    <a:lnT w="28575" cap="flat" cmpd="sng" algn="ctr">
                      <a:solidFill>
                        <a:srgbClr val="262261"/>
                      </a:solidFill>
                      <a:prstDash val="solid"/>
                      <a:round/>
                      <a:headEnd type="none" w="med" len="med"/>
                      <a:tailEnd type="none" w="med" len="med"/>
                    </a:lnT>
                    <a:lnB w="28575" cap="flat" cmpd="sng" algn="ctr">
                      <a:solidFill>
                        <a:srgbClr val="262261"/>
                      </a:solidFill>
                      <a:prstDash val="solid"/>
                      <a:round/>
                      <a:headEnd type="none" w="med" len="med"/>
                      <a:tailEnd type="none" w="med" len="med"/>
                    </a:lnB>
                    <a:solidFill>
                      <a:srgbClr val="262261"/>
                    </a:solidFill>
                  </a:tcPr>
                </a:tc>
                <a:extLst>
                  <a:ext uri="{0D108BD9-81ED-4DB2-BD59-A6C34878D82A}">
                    <a16:rowId xmlns:a16="http://schemas.microsoft.com/office/drawing/2014/main" val="664456946"/>
                  </a:ext>
                </a:extLst>
              </a:tr>
              <a:tr h="637473">
                <a:tc>
                  <a:txBody>
                    <a:bodyPr/>
                    <a:lstStyle/>
                    <a:p>
                      <a:pPr marL="0" marR="0" lvl="0" indent="0" algn="l" defTabSz="914400" rtl="0" fontAlgn="auto" hangingPunct="1">
                        <a:lnSpc>
                          <a:spcPct val="100000"/>
                        </a:lnSpc>
                        <a:spcBef>
                          <a:spcPts val="0"/>
                        </a:spcBef>
                        <a:spcAft>
                          <a:spcPts val="0"/>
                        </a:spcAft>
                        <a:buNone/>
                        <a:tabLst/>
                      </a:pPr>
                      <a:r>
                        <a:rPr lang="en-US" sz="1400" b="1" i="0" u="none" strike="noStrike">
                          <a:solidFill>
                            <a:srgbClr val="262261"/>
                          </a:solidFill>
                          <a:latin typeface="Arial" pitchFamily="34"/>
                          <a:cs typeface="Arial" pitchFamily="34"/>
                        </a:rPr>
                        <a:t>TRAEs O</a:t>
                      </a:r>
                      <a:r>
                        <a:rPr lang="en-US" sz="1400" b="1">
                          <a:solidFill>
                            <a:srgbClr val="262261"/>
                          </a:solidFill>
                          <a:latin typeface="Arial" pitchFamily="34"/>
                          <a:cs typeface="Arial" pitchFamily="34"/>
                        </a:rPr>
                        <a:t>ccurring in </a:t>
                      </a:r>
                      <a:r>
                        <a:rPr lang="en-US" sz="1400" b="1" i="0" u="none" strike="noStrike">
                          <a:solidFill>
                            <a:srgbClr val="262261"/>
                          </a:solidFill>
                          <a:latin typeface="Arial" pitchFamily="34"/>
                          <a:cs typeface="Arial" pitchFamily="34"/>
                        </a:rPr>
                        <a:t>&gt;20% of Patients, n (%) </a:t>
                      </a:r>
                      <a:endParaRPr lang="en-US" sz="1800"/>
                    </a:p>
                  </a:txBody>
                  <a:tcPr marL="60963" marR="121916" marT="60963" marB="60963" anchor="ctr">
                    <a:lnT w="28575" cap="flat" cmpd="sng" algn="ctr">
                      <a:solidFill>
                        <a:srgbClr val="262261"/>
                      </a:solidFill>
                      <a:prstDash val="solid"/>
                      <a:round/>
                      <a:headEnd type="none" w="med" len="med"/>
                      <a:tailEnd type="none" w="med" len="med"/>
                    </a:lnT>
                    <a:lnB w="28575" cap="flat" cmpd="sng" algn="ctr">
                      <a:solidFill>
                        <a:srgbClr val="262261"/>
                      </a:solidFill>
                      <a:prstDash val="solid"/>
                      <a:round/>
                      <a:headEnd type="none" w="med" len="med"/>
                      <a:tailEnd type="none" w="med" len="med"/>
                    </a:lnB>
                    <a:solidFill>
                      <a:srgbClr val="D9D9D9"/>
                    </a:solidFill>
                  </a:tcPr>
                </a:tc>
                <a:tc>
                  <a:txBody>
                    <a:bodyPr/>
                    <a:lstStyle/>
                    <a:p>
                      <a:pPr lvl="0" algn="ctr">
                        <a:lnSpc>
                          <a:spcPct val="100000"/>
                        </a:lnSpc>
                      </a:pPr>
                      <a:r>
                        <a:rPr lang="en-US" sz="1400" b="1" dirty="0">
                          <a:solidFill>
                            <a:srgbClr val="262261"/>
                          </a:solidFill>
                          <a:latin typeface="Arial" pitchFamily="34"/>
                          <a:cs typeface="Arial" pitchFamily="34"/>
                        </a:rPr>
                        <a:t>All Grades </a:t>
                      </a:r>
                    </a:p>
                  </a:txBody>
                  <a:tcPr anchor="ctr">
                    <a:lnT w="28575" cap="flat" cmpd="sng" algn="ctr">
                      <a:solidFill>
                        <a:srgbClr val="262261"/>
                      </a:solidFill>
                      <a:prstDash val="solid"/>
                      <a:round/>
                      <a:headEnd type="none" w="med" len="med"/>
                      <a:tailEnd type="none" w="med" len="med"/>
                    </a:lnT>
                    <a:lnB w="28575" cap="flat" cmpd="sng" algn="ctr">
                      <a:solidFill>
                        <a:srgbClr val="262261"/>
                      </a:solidFill>
                      <a:prstDash val="solid"/>
                      <a:round/>
                      <a:headEnd type="none" w="med" len="med"/>
                      <a:tailEnd type="none" w="med" len="med"/>
                    </a:lnB>
                    <a:solidFill>
                      <a:srgbClr val="D9D9D9"/>
                    </a:solidFill>
                  </a:tcPr>
                </a:tc>
                <a:extLst>
                  <a:ext uri="{0D108BD9-81ED-4DB2-BD59-A6C34878D82A}">
                    <a16:rowId xmlns:a16="http://schemas.microsoft.com/office/drawing/2014/main" val="2174823030"/>
                  </a:ext>
                </a:extLst>
              </a:tr>
              <a:tr h="354156">
                <a:tc>
                  <a:txBody>
                    <a:bodyPr/>
                    <a:lstStyle/>
                    <a:p>
                      <a:pPr marL="0" marR="0" lvl="0" indent="0" algn="l" defTabSz="914400" rtl="0" fontAlgn="auto" hangingPunct="1">
                        <a:lnSpc>
                          <a:spcPct val="100000"/>
                        </a:lnSpc>
                        <a:spcBef>
                          <a:spcPts val="0"/>
                        </a:spcBef>
                        <a:spcAft>
                          <a:spcPts val="0"/>
                        </a:spcAft>
                        <a:buNone/>
                        <a:tabLst/>
                      </a:pPr>
                      <a:r>
                        <a:rPr lang="en-US" sz="1400" b="1" dirty="0">
                          <a:solidFill>
                            <a:srgbClr val="262260"/>
                          </a:solidFill>
                          <a:latin typeface="Arial" pitchFamily="34"/>
                          <a:cs typeface="Arial" pitchFamily="34"/>
                        </a:rPr>
                        <a:t>Diarrhea</a:t>
                      </a:r>
                    </a:p>
                  </a:txBody>
                  <a:tcPr anchor="ctr">
                    <a:lnT w="28575" cap="flat" cmpd="sng" algn="ctr">
                      <a:solidFill>
                        <a:srgbClr val="262261"/>
                      </a:solidFill>
                      <a:prstDash val="solid"/>
                      <a:round/>
                      <a:headEnd type="none" w="med" len="med"/>
                      <a:tailEnd type="none" w="med" len="med"/>
                    </a:lnT>
                    <a:solidFill>
                      <a:srgbClr val="FFFFFF"/>
                    </a:solidFill>
                  </a:tcPr>
                </a:tc>
                <a:tc>
                  <a:txBody>
                    <a:bodyPr/>
                    <a:lstStyle/>
                    <a:p>
                      <a:pPr marL="0" lvl="0" indent="0" algn="ctr">
                        <a:lnSpc>
                          <a:spcPct val="100000"/>
                        </a:lnSpc>
                        <a:buNone/>
                      </a:pPr>
                      <a:r>
                        <a:rPr lang="en-US" sz="1400" b="1" dirty="0">
                          <a:solidFill>
                            <a:srgbClr val="262260"/>
                          </a:solidFill>
                          <a:latin typeface="Arial" pitchFamily="34"/>
                          <a:ea typeface="Cambria" pitchFamily="18"/>
                          <a:cs typeface="Arial" pitchFamily="34"/>
                        </a:rPr>
                        <a:t>29 (71)</a:t>
                      </a:r>
                    </a:p>
                  </a:txBody>
                  <a:tcPr anchor="ctr">
                    <a:lnT w="28575" cap="flat" cmpd="sng" algn="ctr">
                      <a:solidFill>
                        <a:srgbClr val="262261"/>
                      </a:solidFill>
                      <a:prstDash val="solid"/>
                      <a:round/>
                      <a:headEnd type="none" w="med" len="med"/>
                      <a:tailEnd type="none" w="med" len="med"/>
                    </a:lnT>
                    <a:solidFill>
                      <a:srgbClr val="FFFFFF"/>
                    </a:solidFill>
                  </a:tcPr>
                </a:tc>
                <a:extLst>
                  <a:ext uri="{0D108BD9-81ED-4DB2-BD59-A6C34878D82A}">
                    <a16:rowId xmlns:a16="http://schemas.microsoft.com/office/drawing/2014/main" val="4023118740"/>
                  </a:ext>
                </a:extLst>
              </a:tr>
              <a:tr h="354156">
                <a:tc>
                  <a:txBody>
                    <a:bodyPr/>
                    <a:lstStyle/>
                    <a:p>
                      <a:pPr marL="0" marR="0" lvl="0" indent="0" algn="l" defTabSz="914400" rtl="0" fontAlgn="auto" hangingPunct="1">
                        <a:lnSpc>
                          <a:spcPct val="100000"/>
                        </a:lnSpc>
                        <a:spcBef>
                          <a:spcPts val="0"/>
                        </a:spcBef>
                        <a:spcAft>
                          <a:spcPts val="0"/>
                        </a:spcAft>
                        <a:buNone/>
                        <a:tabLst/>
                      </a:pPr>
                      <a:r>
                        <a:rPr lang="en-US" sz="1400" b="1" dirty="0">
                          <a:solidFill>
                            <a:srgbClr val="262260"/>
                          </a:solidFill>
                          <a:latin typeface="Arial" pitchFamily="34"/>
                          <a:cs typeface="Arial" pitchFamily="34"/>
                        </a:rPr>
                        <a:t>Nausea</a:t>
                      </a:r>
                    </a:p>
                  </a:txBody>
                  <a:tcPr anchor="ctr">
                    <a:solidFill>
                      <a:srgbClr val="E8F3F3"/>
                    </a:solidFill>
                  </a:tcPr>
                </a:tc>
                <a:tc>
                  <a:txBody>
                    <a:bodyPr/>
                    <a:lstStyle/>
                    <a:p>
                      <a:pPr marL="0" lvl="0" indent="0" algn="ctr">
                        <a:lnSpc>
                          <a:spcPct val="100000"/>
                        </a:lnSpc>
                        <a:buNone/>
                      </a:pPr>
                      <a:r>
                        <a:rPr lang="en-US" sz="1400" b="1">
                          <a:solidFill>
                            <a:srgbClr val="262260"/>
                          </a:solidFill>
                          <a:latin typeface="Arial" pitchFamily="34"/>
                          <a:ea typeface="Cambria" pitchFamily="18"/>
                          <a:cs typeface="Arial" pitchFamily="34"/>
                        </a:rPr>
                        <a:t>22 (54)</a:t>
                      </a:r>
                    </a:p>
                  </a:txBody>
                  <a:tcPr>
                    <a:solidFill>
                      <a:srgbClr val="E8F3F3"/>
                    </a:solidFill>
                  </a:tcPr>
                </a:tc>
                <a:extLst>
                  <a:ext uri="{0D108BD9-81ED-4DB2-BD59-A6C34878D82A}">
                    <a16:rowId xmlns:a16="http://schemas.microsoft.com/office/drawing/2014/main" val="2202878036"/>
                  </a:ext>
                </a:extLst>
              </a:tr>
              <a:tr h="354156">
                <a:tc>
                  <a:txBody>
                    <a:bodyPr/>
                    <a:lstStyle/>
                    <a:p>
                      <a:pPr marL="0" marR="0" lvl="0" indent="0" algn="l" defTabSz="914400" rtl="0" fontAlgn="auto" hangingPunct="1">
                        <a:lnSpc>
                          <a:spcPct val="100000"/>
                        </a:lnSpc>
                        <a:spcBef>
                          <a:spcPts val="0"/>
                        </a:spcBef>
                        <a:spcAft>
                          <a:spcPts val="0"/>
                        </a:spcAft>
                        <a:buNone/>
                        <a:tabLst/>
                      </a:pPr>
                      <a:r>
                        <a:rPr lang="en-US" sz="1400" b="1" dirty="0">
                          <a:solidFill>
                            <a:srgbClr val="262260"/>
                          </a:solidFill>
                          <a:latin typeface="Arial" pitchFamily="34"/>
                          <a:cs typeface="Arial" pitchFamily="34"/>
                        </a:rPr>
                        <a:t>Vomiting</a:t>
                      </a:r>
                    </a:p>
                  </a:txBody>
                  <a:tcPr anchor="ctr">
                    <a:solidFill>
                      <a:srgbClr val="FFFFFF"/>
                    </a:solidFill>
                  </a:tcPr>
                </a:tc>
                <a:tc>
                  <a:txBody>
                    <a:bodyPr/>
                    <a:lstStyle/>
                    <a:p>
                      <a:pPr marL="0" lvl="0" indent="0" algn="ctr">
                        <a:lnSpc>
                          <a:spcPct val="100000"/>
                        </a:lnSpc>
                        <a:buNone/>
                      </a:pPr>
                      <a:r>
                        <a:rPr lang="en-US" sz="1400" b="1">
                          <a:solidFill>
                            <a:srgbClr val="262260"/>
                          </a:solidFill>
                          <a:latin typeface="Arial" pitchFamily="34"/>
                          <a:ea typeface="Cambria" pitchFamily="18"/>
                          <a:cs typeface="Arial" pitchFamily="34"/>
                        </a:rPr>
                        <a:t>10 (24)</a:t>
                      </a:r>
                    </a:p>
                  </a:txBody>
                  <a:tcPr anchor="ctr">
                    <a:solidFill>
                      <a:srgbClr val="FFFFFF"/>
                    </a:solidFill>
                  </a:tcPr>
                </a:tc>
                <a:extLst>
                  <a:ext uri="{0D108BD9-81ED-4DB2-BD59-A6C34878D82A}">
                    <a16:rowId xmlns:a16="http://schemas.microsoft.com/office/drawing/2014/main" val="3507101655"/>
                  </a:ext>
                </a:extLst>
              </a:tr>
              <a:tr h="354156">
                <a:tc>
                  <a:txBody>
                    <a:bodyPr/>
                    <a:lstStyle/>
                    <a:p>
                      <a:pPr lvl="0" algn="l"/>
                      <a:r>
                        <a:rPr lang="it-IT" sz="1400" b="1" dirty="0">
                          <a:solidFill>
                            <a:srgbClr val="262260"/>
                          </a:solidFill>
                          <a:latin typeface="Arial" pitchFamily="34"/>
                          <a:cs typeface="Arial" pitchFamily="34"/>
                        </a:rPr>
                        <a:t>Neutropenia</a:t>
                      </a:r>
                    </a:p>
                  </a:txBody>
                  <a:tcPr anchor="ctr">
                    <a:solidFill>
                      <a:srgbClr val="E8F3F3"/>
                    </a:solidFill>
                  </a:tcPr>
                </a:tc>
                <a:tc>
                  <a:txBody>
                    <a:bodyPr/>
                    <a:lstStyle/>
                    <a:p>
                      <a:pPr marL="0" lvl="0" indent="0" algn="ctr">
                        <a:lnSpc>
                          <a:spcPct val="100000"/>
                        </a:lnSpc>
                        <a:buNone/>
                      </a:pPr>
                      <a:r>
                        <a:rPr lang="en-US" sz="1400" b="1">
                          <a:solidFill>
                            <a:srgbClr val="262260"/>
                          </a:solidFill>
                          <a:latin typeface="Arial" pitchFamily="34"/>
                          <a:ea typeface="Cambria" pitchFamily="18"/>
                          <a:cs typeface="Arial" pitchFamily="34"/>
                        </a:rPr>
                        <a:t>18 (44)</a:t>
                      </a:r>
                    </a:p>
                  </a:txBody>
                  <a:tcPr anchor="ctr">
                    <a:solidFill>
                      <a:srgbClr val="E8F3F3"/>
                    </a:solidFill>
                  </a:tcPr>
                </a:tc>
                <a:extLst>
                  <a:ext uri="{0D108BD9-81ED-4DB2-BD59-A6C34878D82A}">
                    <a16:rowId xmlns:a16="http://schemas.microsoft.com/office/drawing/2014/main" val="2344901641"/>
                  </a:ext>
                </a:extLst>
              </a:tr>
              <a:tr h="354156">
                <a:tc>
                  <a:txBody>
                    <a:bodyPr/>
                    <a:lstStyle/>
                    <a:p>
                      <a:pPr marL="0" marR="0" lvl="0" indent="0" algn="l" defTabSz="914400" rtl="0" fontAlgn="auto" hangingPunct="1">
                        <a:lnSpc>
                          <a:spcPct val="100000"/>
                        </a:lnSpc>
                        <a:spcBef>
                          <a:spcPts val="0"/>
                        </a:spcBef>
                        <a:spcAft>
                          <a:spcPts val="0"/>
                        </a:spcAft>
                        <a:buNone/>
                        <a:tabLst/>
                      </a:pPr>
                      <a:r>
                        <a:rPr lang="it-IT" sz="1400" b="1" i="0" u="none" strike="noStrike" kern="1200" cap="none" spc="0" baseline="0" dirty="0">
                          <a:solidFill>
                            <a:srgbClr val="262260"/>
                          </a:solidFill>
                          <a:uFillTx/>
                          <a:latin typeface="Arial" pitchFamily="34"/>
                          <a:cs typeface="Arial" pitchFamily="34"/>
                        </a:rPr>
                        <a:t>Anemia</a:t>
                      </a:r>
                    </a:p>
                  </a:txBody>
                  <a:tcPr anchor="ctr">
                    <a:solidFill>
                      <a:srgbClr val="FFFFFF"/>
                    </a:solidFill>
                  </a:tcPr>
                </a:tc>
                <a:tc>
                  <a:txBody>
                    <a:bodyPr/>
                    <a:lstStyle/>
                    <a:p>
                      <a:pPr marL="0" lvl="0" indent="0" algn="ctr">
                        <a:lnSpc>
                          <a:spcPct val="100000"/>
                        </a:lnSpc>
                        <a:buNone/>
                      </a:pPr>
                      <a:r>
                        <a:rPr lang="en-US" sz="1400" b="1">
                          <a:solidFill>
                            <a:srgbClr val="262260"/>
                          </a:solidFill>
                          <a:latin typeface="Arial" pitchFamily="34"/>
                          <a:ea typeface="Cambria" pitchFamily="18"/>
                          <a:cs typeface="Arial" pitchFamily="34"/>
                        </a:rPr>
                        <a:t>17 (41)</a:t>
                      </a:r>
                    </a:p>
                  </a:txBody>
                  <a:tcPr anchor="ctr">
                    <a:solidFill>
                      <a:srgbClr val="FFFFFF"/>
                    </a:solidFill>
                  </a:tcPr>
                </a:tc>
                <a:extLst>
                  <a:ext uri="{0D108BD9-81ED-4DB2-BD59-A6C34878D82A}">
                    <a16:rowId xmlns:a16="http://schemas.microsoft.com/office/drawing/2014/main" val="662375858"/>
                  </a:ext>
                </a:extLst>
              </a:tr>
              <a:tr h="354156">
                <a:tc>
                  <a:txBody>
                    <a:bodyPr/>
                    <a:lstStyle/>
                    <a:p>
                      <a:pPr marL="0" marR="0" lvl="0" indent="0" algn="l" defTabSz="914400" rtl="0" fontAlgn="auto" hangingPunct="1">
                        <a:lnSpc>
                          <a:spcPct val="100000"/>
                        </a:lnSpc>
                        <a:spcBef>
                          <a:spcPts val="0"/>
                        </a:spcBef>
                        <a:spcAft>
                          <a:spcPts val="0"/>
                        </a:spcAft>
                        <a:buNone/>
                        <a:tabLst/>
                      </a:pPr>
                      <a:r>
                        <a:rPr lang="it-IT" sz="1400" b="1" dirty="0" err="1">
                          <a:solidFill>
                            <a:srgbClr val="262260"/>
                          </a:solidFill>
                          <a:latin typeface="Arial" pitchFamily="34"/>
                          <a:cs typeface="Arial" pitchFamily="34"/>
                        </a:rPr>
                        <a:t>Leukopenia</a:t>
                      </a:r>
                      <a:endParaRPr lang="it-IT" sz="1400" b="1" baseline="30000" dirty="0">
                        <a:solidFill>
                          <a:srgbClr val="262260"/>
                        </a:solidFill>
                        <a:latin typeface="Arial" pitchFamily="34"/>
                        <a:cs typeface="Arial" pitchFamily="34"/>
                      </a:endParaRPr>
                    </a:p>
                  </a:txBody>
                  <a:tcPr anchor="ctr">
                    <a:solidFill>
                      <a:srgbClr val="E8F3F3"/>
                    </a:solidFill>
                  </a:tcPr>
                </a:tc>
                <a:tc>
                  <a:txBody>
                    <a:bodyPr/>
                    <a:lstStyle/>
                    <a:p>
                      <a:pPr marL="0" lvl="0" indent="0" algn="ctr">
                        <a:lnSpc>
                          <a:spcPct val="100000"/>
                        </a:lnSpc>
                        <a:buNone/>
                      </a:pPr>
                      <a:r>
                        <a:rPr lang="en-US" sz="1400" b="1">
                          <a:solidFill>
                            <a:srgbClr val="262260"/>
                          </a:solidFill>
                          <a:latin typeface="Arial" pitchFamily="34"/>
                          <a:ea typeface="Cambria" pitchFamily="18"/>
                          <a:cs typeface="Arial" pitchFamily="34"/>
                        </a:rPr>
                        <a:t>12 (29)</a:t>
                      </a:r>
                    </a:p>
                  </a:txBody>
                  <a:tcPr anchor="ctr">
                    <a:solidFill>
                      <a:srgbClr val="E8F3F3"/>
                    </a:solidFill>
                  </a:tcPr>
                </a:tc>
                <a:extLst>
                  <a:ext uri="{0D108BD9-81ED-4DB2-BD59-A6C34878D82A}">
                    <a16:rowId xmlns:a16="http://schemas.microsoft.com/office/drawing/2014/main" val="609181192"/>
                  </a:ext>
                </a:extLst>
              </a:tr>
              <a:tr h="354156">
                <a:tc>
                  <a:txBody>
                    <a:bodyPr/>
                    <a:lstStyle/>
                    <a:p>
                      <a:pPr lvl="0" algn="l"/>
                      <a:r>
                        <a:rPr lang="en-US" sz="1400" b="1" dirty="0">
                          <a:solidFill>
                            <a:srgbClr val="262260"/>
                          </a:solidFill>
                          <a:latin typeface="Arial" pitchFamily="34"/>
                          <a:cs typeface="Arial" pitchFamily="34"/>
                        </a:rPr>
                        <a:t>Fatigue</a:t>
                      </a:r>
                    </a:p>
                  </a:txBody>
                  <a:tcPr anchor="ctr">
                    <a:solidFill>
                      <a:srgbClr val="FFFFFF"/>
                    </a:solidFill>
                  </a:tcPr>
                </a:tc>
                <a:tc>
                  <a:txBody>
                    <a:bodyPr/>
                    <a:lstStyle/>
                    <a:p>
                      <a:pPr marL="0" lvl="0" indent="0" algn="ctr">
                        <a:lnSpc>
                          <a:spcPct val="100000"/>
                        </a:lnSpc>
                        <a:buNone/>
                      </a:pPr>
                      <a:r>
                        <a:rPr lang="en-US" sz="1400" b="1">
                          <a:solidFill>
                            <a:srgbClr val="262260"/>
                          </a:solidFill>
                          <a:latin typeface="Arial" pitchFamily="34"/>
                          <a:ea typeface="Cambria" pitchFamily="18"/>
                          <a:cs typeface="Arial" pitchFamily="34"/>
                        </a:rPr>
                        <a:t>12 (29)</a:t>
                      </a:r>
                    </a:p>
                  </a:txBody>
                  <a:tcPr anchor="ctr">
                    <a:solidFill>
                      <a:srgbClr val="FFFFFF"/>
                    </a:solidFill>
                  </a:tcPr>
                </a:tc>
                <a:extLst>
                  <a:ext uri="{0D108BD9-81ED-4DB2-BD59-A6C34878D82A}">
                    <a16:rowId xmlns:a16="http://schemas.microsoft.com/office/drawing/2014/main" val="2951630329"/>
                  </a:ext>
                </a:extLst>
              </a:tr>
              <a:tr h="354156">
                <a:tc>
                  <a:txBody>
                    <a:bodyPr/>
                    <a:lstStyle/>
                    <a:p>
                      <a:pPr lvl="0" algn="l"/>
                      <a:r>
                        <a:rPr lang="en-US" sz="1400" b="1" dirty="0">
                          <a:solidFill>
                            <a:srgbClr val="262260"/>
                          </a:solidFill>
                          <a:latin typeface="Arial" pitchFamily="34"/>
                          <a:cs typeface="Arial" pitchFamily="34"/>
                        </a:rPr>
                        <a:t>Asthenia</a:t>
                      </a:r>
                    </a:p>
                  </a:txBody>
                  <a:tcPr anchor="ctr">
                    <a:solidFill>
                      <a:srgbClr val="E8F3F3"/>
                    </a:solidFill>
                  </a:tcPr>
                </a:tc>
                <a:tc>
                  <a:txBody>
                    <a:bodyPr/>
                    <a:lstStyle/>
                    <a:p>
                      <a:pPr marL="0" lvl="0" indent="0" algn="ctr">
                        <a:lnSpc>
                          <a:spcPct val="100000"/>
                        </a:lnSpc>
                        <a:buNone/>
                      </a:pPr>
                      <a:r>
                        <a:rPr lang="en-US" sz="1400" b="1">
                          <a:solidFill>
                            <a:srgbClr val="262260"/>
                          </a:solidFill>
                          <a:latin typeface="Arial" pitchFamily="34"/>
                          <a:ea typeface="Cambria" pitchFamily="18"/>
                          <a:cs typeface="Arial" pitchFamily="34"/>
                        </a:rPr>
                        <a:t>16 (39)</a:t>
                      </a:r>
                    </a:p>
                  </a:txBody>
                  <a:tcPr>
                    <a:solidFill>
                      <a:srgbClr val="E8F3F3"/>
                    </a:solidFill>
                  </a:tcPr>
                </a:tc>
                <a:extLst>
                  <a:ext uri="{0D108BD9-81ED-4DB2-BD59-A6C34878D82A}">
                    <a16:rowId xmlns:a16="http://schemas.microsoft.com/office/drawing/2014/main" val="2408985133"/>
                  </a:ext>
                </a:extLst>
              </a:tr>
              <a:tr h="354156">
                <a:tc>
                  <a:txBody>
                    <a:bodyPr/>
                    <a:lstStyle/>
                    <a:p>
                      <a:pPr lvl="0" algn="l"/>
                      <a:r>
                        <a:rPr lang="en-US" sz="1400" b="1" dirty="0">
                          <a:solidFill>
                            <a:srgbClr val="262260"/>
                          </a:solidFill>
                          <a:latin typeface="Arial" pitchFamily="34"/>
                          <a:cs typeface="Arial" pitchFamily="34"/>
                        </a:rPr>
                        <a:t>Alopecia</a:t>
                      </a:r>
                    </a:p>
                  </a:txBody>
                  <a:tcPr anchor="ctr">
                    <a:solidFill>
                      <a:srgbClr val="FFFFFF"/>
                    </a:solidFill>
                  </a:tcPr>
                </a:tc>
                <a:tc>
                  <a:txBody>
                    <a:bodyPr/>
                    <a:lstStyle/>
                    <a:p>
                      <a:pPr marL="0" lvl="0" indent="0" algn="ctr">
                        <a:lnSpc>
                          <a:spcPct val="100000"/>
                        </a:lnSpc>
                        <a:buNone/>
                      </a:pPr>
                      <a:r>
                        <a:rPr lang="en-US" sz="1400" b="1" dirty="0">
                          <a:solidFill>
                            <a:srgbClr val="262260"/>
                          </a:solidFill>
                          <a:latin typeface="Arial" pitchFamily="34"/>
                          <a:ea typeface="Cambria" pitchFamily="18"/>
                          <a:cs typeface="Arial" pitchFamily="34"/>
                        </a:rPr>
                        <a:t>14 (34)</a:t>
                      </a:r>
                    </a:p>
                  </a:txBody>
                  <a:tcPr>
                    <a:solidFill>
                      <a:srgbClr val="FFFFFF"/>
                    </a:solidFill>
                  </a:tcPr>
                </a:tc>
                <a:extLst>
                  <a:ext uri="{0D108BD9-81ED-4DB2-BD59-A6C34878D82A}">
                    <a16:rowId xmlns:a16="http://schemas.microsoft.com/office/drawing/2014/main" val="3124123143"/>
                  </a:ext>
                </a:extLst>
              </a:tr>
              <a:tr h="354156">
                <a:tc>
                  <a:txBody>
                    <a:bodyPr/>
                    <a:lstStyle/>
                    <a:p>
                      <a:pPr lvl="0" algn="l"/>
                      <a:r>
                        <a:rPr lang="en-US" sz="1400" b="1">
                          <a:solidFill>
                            <a:srgbClr val="262260"/>
                          </a:solidFill>
                          <a:latin typeface="Arial" pitchFamily="34"/>
                          <a:cs typeface="Arial" pitchFamily="34"/>
                        </a:rPr>
                        <a:t>Decreased appetite</a:t>
                      </a:r>
                    </a:p>
                  </a:txBody>
                  <a:tcPr anchor="ctr">
                    <a:solidFill>
                      <a:srgbClr val="E8F3F3"/>
                    </a:solidFill>
                  </a:tcPr>
                </a:tc>
                <a:tc>
                  <a:txBody>
                    <a:bodyPr/>
                    <a:lstStyle/>
                    <a:p>
                      <a:pPr marL="0" lvl="0" indent="0" algn="ctr">
                        <a:lnSpc>
                          <a:spcPct val="100000"/>
                        </a:lnSpc>
                        <a:buNone/>
                      </a:pPr>
                      <a:r>
                        <a:rPr lang="en-US" sz="1400" b="1" dirty="0">
                          <a:solidFill>
                            <a:srgbClr val="262260"/>
                          </a:solidFill>
                          <a:latin typeface="Arial" pitchFamily="34"/>
                          <a:ea typeface="Cambria" pitchFamily="18"/>
                          <a:cs typeface="Arial" pitchFamily="34"/>
                        </a:rPr>
                        <a:t>11 (27)</a:t>
                      </a:r>
                    </a:p>
                  </a:txBody>
                  <a:tcPr>
                    <a:solidFill>
                      <a:srgbClr val="E8F3F3"/>
                    </a:solidFill>
                  </a:tcPr>
                </a:tc>
                <a:extLst>
                  <a:ext uri="{0D108BD9-81ED-4DB2-BD59-A6C34878D82A}">
                    <a16:rowId xmlns:a16="http://schemas.microsoft.com/office/drawing/2014/main" val="795813258"/>
                  </a:ext>
                </a:extLst>
              </a:tr>
              <a:tr h="354156">
                <a:tc>
                  <a:txBody>
                    <a:bodyPr/>
                    <a:lstStyle/>
                    <a:p>
                      <a:pPr lvl="0" algn="l"/>
                      <a:r>
                        <a:rPr lang="en-US" sz="1400" b="1">
                          <a:solidFill>
                            <a:srgbClr val="262260"/>
                          </a:solidFill>
                          <a:latin typeface="Arial" pitchFamily="34"/>
                          <a:cs typeface="Arial" pitchFamily="34"/>
                        </a:rPr>
                        <a:t>Pruritus</a:t>
                      </a:r>
                    </a:p>
                  </a:txBody>
                  <a:tcPr anchor="ctr">
                    <a:lnB w="12701" cap="flat" cmpd="sng" algn="ctr">
                      <a:solidFill>
                        <a:srgbClr val="262261"/>
                      </a:solidFill>
                      <a:prstDash val="solid"/>
                      <a:round/>
                      <a:headEnd type="none" w="med" len="med"/>
                      <a:tailEnd type="none" w="med" len="med"/>
                    </a:lnB>
                    <a:solidFill>
                      <a:srgbClr val="FFFFFF"/>
                    </a:solidFill>
                  </a:tcPr>
                </a:tc>
                <a:tc>
                  <a:txBody>
                    <a:bodyPr/>
                    <a:lstStyle/>
                    <a:p>
                      <a:pPr marL="0" lvl="0" indent="0" algn="ctr">
                        <a:lnSpc>
                          <a:spcPct val="100000"/>
                        </a:lnSpc>
                        <a:buNone/>
                      </a:pPr>
                      <a:r>
                        <a:rPr lang="en-US" sz="1400" b="1" dirty="0">
                          <a:solidFill>
                            <a:srgbClr val="262260"/>
                          </a:solidFill>
                          <a:latin typeface="Arial" pitchFamily="34"/>
                          <a:ea typeface="Cambria" pitchFamily="18"/>
                          <a:cs typeface="Arial" pitchFamily="34"/>
                        </a:rPr>
                        <a:t>9 (22)</a:t>
                      </a:r>
                    </a:p>
                  </a:txBody>
                  <a:tcPr>
                    <a:lnB w="12701" cap="flat" cmpd="sng" algn="ctr">
                      <a:solidFill>
                        <a:srgbClr val="262261"/>
                      </a:solidFill>
                      <a:prstDash val="solid"/>
                      <a:round/>
                      <a:headEnd type="none" w="med" len="med"/>
                      <a:tailEnd type="none" w="med" len="med"/>
                    </a:lnB>
                    <a:solidFill>
                      <a:srgbClr val="FFFFFF"/>
                    </a:solidFill>
                  </a:tcPr>
                </a:tc>
                <a:extLst>
                  <a:ext uri="{0D108BD9-81ED-4DB2-BD59-A6C34878D82A}">
                    <a16:rowId xmlns:a16="http://schemas.microsoft.com/office/drawing/2014/main" val="3546478850"/>
                  </a:ext>
                </a:extLst>
              </a:tr>
            </a:tbl>
          </a:graphicData>
        </a:graphic>
      </p:graphicFrame>
      <p:sp>
        <p:nvSpPr>
          <p:cNvPr id="5" name="Content Placeholder 2">
            <a:extLst>
              <a:ext uri="{FF2B5EF4-FFF2-40B4-BE49-F238E27FC236}">
                <a16:creationId xmlns:a16="http://schemas.microsoft.com/office/drawing/2014/main" id="{10B3CF37-6881-43ED-A0ED-DEBADEC11F88}"/>
              </a:ext>
            </a:extLst>
          </p:cNvPr>
          <p:cNvSpPr txBox="1"/>
          <p:nvPr/>
        </p:nvSpPr>
        <p:spPr>
          <a:xfrm>
            <a:off x="5922331" y="1310307"/>
            <a:ext cx="6117269" cy="4493599"/>
          </a:xfrm>
          <a:prstGeom prst="rect">
            <a:avLst/>
          </a:prstGeom>
          <a:noFill/>
          <a:ln cap="flat">
            <a:noFill/>
          </a:ln>
        </p:spPr>
        <p:txBody>
          <a:bodyPr vert="horz" wrap="square" lIns="91440" tIns="45720" rIns="91440" bIns="45720" anchor="t" anchorCtr="0" compatLnSpc="1">
            <a:normAutofit fontScale="92500" lnSpcReduction="10000"/>
          </a:bodyPr>
          <a:lstStyle/>
          <a:p>
            <a:pPr marL="228600" marR="0" lvl="0" indent="-228600" algn="l" defTabSz="914400" rtl="0" eaLnBrk="1" fontAlgn="auto" latinLnBrk="0" hangingPunct="1">
              <a:lnSpc>
                <a:spcPct val="100000"/>
              </a:lnSpc>
              <a:spcBef>
                <a:spcPts val="60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rPr>
              <a:t>Treatment-related Gr 3-4 AEs in 59% of patients</a:t>
            </a:r>
          </a:p>
          <a:p>
            <a:pPr marL="228600" marR="0" lvl="0" indent="-228600" algn="l" defTabSz="914400" rtl="0" eaLnBrk="1" fontAlgn="auto" latinLnBrk="0" hangingPunct="1">
              <a:lnSpc>
                <a:spcPct val="100000"/>
              </a:lnSpc>
              <a:spcBef>
                <a:spcPts val="60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rPr>
              <a:t>16 (39%) patients had SG dose reduction due to TRAE</a:t>
            </a:r>
          </a:p>
          <a:p>
            <a:pPr marL="228600" marR="0" lvl="0" indent="-228600" algn="l" defTabSz="914400" rtl="0" eaLnBrk="1" fontAlgn="auto" latinLnBrk="0" hangingPunct="1">
              <a:lnSpc>
                <a:spcPct val="100000"/>
              </a:lnSpc>
              <a:spcBef>
                <a:spcPts val="60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rPr>
              <a:t>No treatment-related death occurred</a:t>
            </a:r>
          </a:p>
          <a:p>
            <a:pPr marL="228600" marR="0" lvl="0" indent="-228600" algn="l" defTabSz="914400" rtl="0" eaLnBrk="1" fontAlgn="auto" latinLnBrk="0" hangingPunct="1">
              <a:lnSpc>
                <a:spcPct val="100000"/>
              </a:lnSpc>
              <a:spcBef>
                <a:spcPts val="60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rPr>
              <a:t>10 (25%) patients received steroids for </a:t>
            </a:r>
            <a:r>
              <a:rPr kumimoji="0" lang="en-US" sz="1800" b="1" i="0" u="none" strike="noStrike" kern="1200" cap="none" spc="0" normalizeH="0" baseline="0" noProof="0" dirty="0" err="1">
                <a:ln>
                  <a:noFill/>
                </a:ln>
                <a:solidFill>
                  <a:srgbClr val="262261"/>
                </a:solidFill>
                <a:effectLst/>
                <a:uLnTx/>
                <a:uFillTx/>
                <a:latin typeface="Arial" pitchFamily="34"/>
                <a:ea typeface="+mn-ea"/>
                <a:cs typeface="Arial" pitchFamily="34"/>
              </a:rPr>
              <a:t>iRAE</a:t>
            </a:r>
            <a:endParaRPr kumimoji="0" lang="en-US" sz="1800" b="1" i="0" u="none" strike="noStrike" kern="1200" cap="none" spc="0" normalizeH="0" baseline="30000" noProof="0" dirty="0">
              <a:ln>
                <a:noFill/>
              </a:ln>
              <a:solidFill>
                <a:srgbClr val="262261"/>
              </a:solidFill>
              <a:effectLst/>
              <a:uLnTx/>
              <a:uFillTx/>
              <a:latin typeface="Arial" pitchFamily="34"/>
              <a:ea typeface="+mn-ea"/>
              <a:cs typeface="Arial" pitchFamily="34"/>
            </a:endParaRPr>
          </a:p>
          <a:p>
            <a:pPr marL="685800" marR="0" lvl="1" indent="-228600" algn="l" defTabSz="914400" rtl="0" eaLnBrk="1" fontAlgn="auto" latinLnBrk="0" hangingPunct="1">
              <a:lnSpc>
                <a:spcPct val="100000"/>
              </a:lnSpc>
              <a:spcBef>
                <a:spcPts val="600"/>
              </a:spcBef>
              <a:spcAft>
                <a:spcPts val="600"/>
              </a:spcAft>
              <a:buClrTx/>
              <a:buSzPct val="100000"/>
              <a:buFont typeface="System Font Regular"/>
              <a:buChar char="–"/>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rPr>
              <a:t>Topical: 6 (15%) patients</a:t>
            </a:r>
          </a:p>
          <a:p>
            <a:pPr marL="685800" marR="0" lvl="1" indent="-228600" algn="l" defTabSz="914400" rtl="0" eaLnBrk="1" fontAlgn="auto" latinLnBrk="0" hangingPunct="1">
              <a:lnSpc>
                <a:spcPct val="100000"/>
              </a:lnSpc>
              <a:spcBef>
                <a:spcPts val="600"/>
              </a:spcBef>
              <a:spcAft>
                <a:spcPts val="600"/>
              </a:spcAft>
              <a:buClrTx/>
              <a:buSzPct val="100000"/>
              <a:buFont typeface="System Font Regular"/>
              <a:buChar char="–"/>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rPr>
              <a:t>Oral: 4 (10%) patients</a:t>
            </a:r>
          </a:p>
          <a:p>
            <a:pPr marL="1143000" marR="0" lvl="2" indent="-228600" algn="l" defTabSz="914400" rtl="0" eaLnBrk="1" fontAlgn="auto" latinLnBrk="0" hangingPunct="1">
              <a:lnSpc>
                <a:spcPct val="100000"/>
              </a:lnSpc>
              <a:spcBef>
                <a:spcPts val="600"/>
              </a:spcBef>
              <a:spcAft>
                <a:spcPts val="600"/>
              </a:spcAft>
              <a:buClrTx/>
              <a:buSzPct val="100000"/>
              <a:buFont typeface="System Font Regular"/>
              <a:buChar char="–"/>
              <a:tabLst/>
              <a:defRPr sz="1800" b="0" i="0" u="none" strike="noStrike" kern="0" cap="none" spc="0" baseline="0">
                <a:solidFill>
                  <a:srgbClr val="000000"/>
                </a:solidFill>
                <a:uFillTx/>
              </a:defRPr>
            </a:pPr>
            <a:r>
              <a:rPr kumimoji="0" lang="en-US" sz="1800" b="1" i="0" u="none" strike="noStrike" kern="0" cap="none" spc="0" normalizeH="0" baseline="0" noProof="0" dirty="0">
                <a:ln>
                  <a:noFill/>
                </a:ln>
                <a:solidFill>
                  <a:srgbClr val="262261"/>
                </a:solidFill>
                <a:effectLst/>
                <a:uLnTx/>
                <a:uFillTx/>
                <a:latin typeface="Arial" pitchFamily="34"/>
                <a:ea typeface="+mn-ea"/>
                <a:cs typeface="Arial" pitchFamily="34"/>
              </a:rPr>
              <a:t>diarrhea (2 patients)</a:t>
            </a:r>
          </a:p>
          <a:p>
            <a:pPr marL="1143000" marR="0" lvl="2" indent="-228600" algn="l" defTabSz="914400" rtl="0" eaLnBrk="1" fontAlgn="auto" latinLnBrk="0" hangingPunct="1">
              <a:lnSpc>
                <a:spcPct val="100000"/>
              </a:lnSpc>
              <a:spcBef>
                <a:spcPts val="600"/>
              </a:spcBef>
              <a:spcAft>
                <a:spcPts val="600"/>
              </a:spcAft>
              <a:buClrTx/>
              <a:buSzPct val="100000"/>
              <a:buFont typeface="System Font Regular"/>
              <a:buChar char="–"/>
              <a:tabLst/>
              <a:defRPr sz="1800" b="0" i="0" u="none" strike="noStrike" kern="0" cap="none" spc="0" baseline="0">
                <a:solidFill>
                  <a:srgbClr val="000000"/>
                </a:solidFill>
                <a:uFillTx/>
              </a:defRPr>
            </a:pPr>
            <a:r>
              <a:rPr kumimoji="0" lang="en-US" sz="1800" b="1" i="0" u="none" strike="noStrike" kern="0" cap="none" spc="0" normalizeH="0" baseline="0" noProof="0" dirty="0">
                <a:ln>
                  <a:noFill/>
                </a:ln>
                <a:solidFill>
                  <a:srgbClr val="262260"/>
                </a:solidFill>
                <a:effectLst/>
                <a:uLnTx/>
                <a:uFillTx/>
                <a:latin typeface="Arial" pitchFamily="34"/>
                <a:ea typeface="+mn-ea"/>
                <a:cs typeface="Arial" pitchFamily="34"/>
              </a:rPr>
              <a:t>pruritus (</a:t>
            </a:r>
            <a:r>
              <a:rPr kumimoji="0" lang="en-US" sz="1800" b="1" i="0" u="none" strike="noStrike" kern="0" cap="none" spc="0" normalizeH="0" baseline="0" noProof="0" dirty="0">
                <a:ln>
                  <a:noFill/>
                </a:ln>
                <a:solidFill>
                  <a:srgbClr val="262261"/>
                </a:solidFill>
                <a:effectLst/>
                <a:uLnTx/>
                <a:uFillTx/>
                <a:latin typeface="Arial" pitchFamily="34"/>
                <a:ea typeface="+mn-ea"/>
                <a:cs typeface="Arial" pitchFamily="34"/>
              </a:rPr>
              <a:t>1 patient)</a:t>
            </a:r>
          </a:p>
          <a:p>
            <a:pPr marL="1143000" marR="0" lvl="2" indent="-228600" algn="l" defTabSz="914400" rtl="0" eaLnBrk="1" fontAlgn="auto" latinLnBrk="0" hangingPunct="1">
              <a:lnSpc>
                <a:spcPct val="100000"/>
              </a:lnSpc>
              <a:spcBef>
                <a:spcPts val="600"/>
              </a:spcBef>
              <a:spcAft>
                <a:spcPts val="600"/>
              </a:spcAft>
              <a:buClrTx/>
              <a:buSzPct val="100000"/>
              <a:buFont typeface="System Font Regular"/>
              <a:buChar char="–"/>
              <a:tabLst/>
              <a:defRPr sz="1800" b="0" i="0" u="none" strike="noStrike" kern="0" cap="none" spc="0" baseline="0">
                <a:solidFill>
                  <a:srgbClr val="000000"/>
                </a:solidFill>
                <a:uFillTx/>
              </a:defRPr>
            </a:pPr>
            <a:r>
              <a:rPr kumimoji="0" lang="en-US" sz="1800" b="1" i="0" u="none" strike="noStrike" kern="0" cap="none" spc="0" normalizeH="0" baseline="0" noProof="0" dirty="0">
                <a:ln>
                  <a:noFill/>
                </a:ln>
                <a:solidFill>
                  <a:srgbClr val="262261"/>
                </a:solidFill>
                <a:effectLst/>
                <a:uLnTx/>
                <a:uFillTx/>
                <a:latin typeface="Arial" pitchFamily="34"/>
                <a:ea typeface="+mn-ea"/>
                <a:cs typeface="Arial" pitchFamily="34"/>
              </a:rPr>
              <a:t>maculopapular </a:t>
            </a:r>
            <a:r>
              <a:rPr kumimoji="0" lang="en-US" sz="1800" b="1" i="0" u="none" strike="noStrike" kern="0" cap="none" spc="0" normalizeH="0" baseline="0" noProof="0" dirty="0">
                <a:ln>
                  <a:noFill/>
                </a:ln>
                <a:solidFill>
                  <a:schemeClr val="tx2"/>
                </a:solidFill>
                <a:effectLst/>
                <a:uLnTx/>
                <a:uFillTx/>
                <a:latin typeface="Arial" pitchFamily="34"/>
                <a:ea typeface="+mn-ea"/>
                <a:cs typeface="Arial" pitchFamily="34"/>
              </a:rPr>
              <a:t>rash</a:t>
            </a:r>
            <a:r>
              <a:rPr kumimoji="0" lang="en-US" sz="1800" b="1" i="0" u="none" strike="noStrike" kern="0" cap="none" spc="0" normalizeH="0" baseline="0" noProof="0" dirty="0">
                <a:ln>
                  <a:noFill/>
                </a:ln>
                <a:solidFill>
                  <a:srgbClr val="FF0000"/>
                </a:solidFill>
                <a:effectLst/>
                <a:uLnTx/>
                <a:uFillTx/>
                <a:latin typeface="Arial" pitchFamily="34"/>
                <a:ea typeface="+mn-ea"/>
                <a:cs typeface="Arial" pitchFamily="34"/>
              </a:rPr>
              <a:t> </a:t>
            </a:r>
            <a:r>
              <a:rPr kumimoji="0" lang="en-US" sz="1800" b="1" i="0" u="none" strike="noStrike" kern="0" cap="none" spc="0" normalizeH="0" baseline="0" noProof="0" dirty="0">
                <a:ln>
                  <a:noFill/>
                </a:ln>
                <a:solidFill>
                  <a:srgbClr val="262261"/>
                </a:solidFill>
                <a:effectLst/>
                <a:uLnTx/>
                <a:uFillTx/>
                <a:latin typeface="Arial" pitchFamily="34"/>
                <a:ea typeface="+mn-ea"/>
                <a:cs typeface="Arial" pitchFamily="34"/>
              </a:rPr>
              <a:t>(1 patient)</a:t>
            </a:r>
            <a:endPar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endParaRPr>
          </a:p>
          <a:p>
            <a:pPr marL="228600" marR="0" lvl="0" indent="-228600" algn="l" defTabSz="914400" rtl="0" eaLnBrk="1" fontAlgn="auto" latinLnBrk="0" hangingPunct="1">
              <a:lnSpc>
                <a:spcPct val="100000"/>
              </a:lnSpc>
              <a:spcBef>
                <a:spcPts val="60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rPr>
              <a:t>12 (29%) patients received G-CSF</a:t>
            </a:r>
            <a:endParaRPr kumimoji="0" lang="en-US" sz="1800" b="1" i="0" u="none" strike="noStrike" kern="1200" cap="none" spc="0" normalizeH="0" baseline="30000" noProof="0" dirty="0">
              <a:ln>
                <a:noFill/>
              </a:ln>
              <a:solidFill>
                <a:srgbClr val="262261"/>
              </a:solidFill>
              <a:effectLst/>
              <a:uLnTx/>
              <a:uFillTx/>
              <a:latin typeface="Arial" pitchFamily="34"/>
              <a:ea typeface="+mn-ea"/>
              <a:cs typeface="Arial" pitchFamily="34"/>
            </a:endParaRPr>
          </a:p>
          <a:p>
            <a:pPr marL="228600" marR="0" lvl="0" indent="-228600" algn="l" defTabSz="914400" rtl="0" eaLnBrk="1" fontAlgn="auto" latinLnBrk="0" hangingPunct="1">
              <a:lnSpc>
                <a:spcPct val="100000"/>
              </a:lnSpc>
              <a:spcBef>
                <a:spcPts val="600"/>
              </a:spcBef>
              <a:spcAft>
                <a:spcPts val="600"/>
              </a:spcAft>
              <a:buClrTx/>
              <a:buSzPct val="100000"/>
              <a:buFont typeface="Arial" pitchFamily="34"/>
              <a:buChar char="•"/>
              <a:tabLst/>
              <a:defRPr sz="1800" b="0" i="0" u="none" strike="noStrike" kern="0" cap="none" spc="0" baseline="0">
                <a:solidFill>
                  <a:srgbClr val="000000"/>
                </a:solidFill>
                <a:uFillTx/>
              </a:defRPr>
            </a:pPr>
            <a:r>
              <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rPr>
              <a:t>Gr</a:t>
            </a:r>
            <a:r>
              <a:rPr kumimoji="0" lang="en-US" sz="1800" b="1" i="0" u="none" strike="noStrike" kern="0" cap="none" spc="0" normalizeH="0" baseline="0" noProof="0" dirty="0">
                <a:ln>
                  <a:noFill/>
                </a:ln>
                <a:solidFill>
                  <a:srgbClr val="262261"/>
                </a:solidFill>
                <a:effectLst/>
                <a:uLnTx/>
                <a:uFillTx/>
                <a:latin typeface="Arial" pitchFamily="34"/>
                <a:ea typeface="+mn-ea"/>
                <a:cs typeface="Arial" pitchFamily="34"/>
              </a:rPr>
              <a:t> ≥3 febrile neutropenia, 4 (10%) without prior G-CSF</a:t>
            </a:r>
            <a:endPar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endParaRPr>
          </a:p>
          <a:p>
            <a:pPr marL="228600" marR="0" lvl="0" indent="-228600" algn="l" defTabSz="914400" rtl="0" eaLnBrk="1" fontAlgn="auto" latinLnBrk="0" hangingPunct="1">
              <a:lnSpc>
                <a:spcPct val="100000"/>
              </a:lnSpc>
              <a:spcBef>
                <a:spcPts val="600"/>
              </a:spcBef>
              <a:spcAft>
                <a:spcPts val="600"/>
              </a:spcAft>
              <a:buClrTx/>
              <a:buSzPct val="100000"/>
              <a:buFont typeface="Arial" pitchFamily="34"/>
              <a:buChar char="•"/>
              <a:tabLst/>
              <a:defRPr sz="1800" b="0" i="0" u="none" strike="noStrike" kern="0" cap="none" spc="0" baseline="0">
                <a:solidFill>
                  <a:srgbClr val="000000"/>
                </a:solidFill>
                <a:uFillTx/>
              </a:defRPr>
            </a:pPr>
            <a:endParaRPr kumimoji="0" lang="en-US" sz="1800" b="1" i="0" u="none" strike="noStrike" kern="1200" cap="none" spc="0" normalizeH="0" baseline="0" noProof="0" dirty="0">
              <a:ln>
                <a:noFill/>
              </a:ln>
              <a:solidFill>
                <a:srgbClr val="262261"/>
              </a:solidFill>
              <a:effectLst/>
              <a:uLnTx/>
              <a:uFillTx/>
              <a:latin typeface="Arial" pitchFamily="34"/>
              <a:ea typeface="+mn-ea"/>
              <a:cs typeface="Arial" pitchFamily="34"/>
            </a:endParaRPr>
          </a:p>
        </p:txBody>
      </p:sp>
      <p:sp>
        <p:nvSpPr>
          <p:cNvPr id="7" name="Footer Placeholder 6">
            <a:extLst>
              <a:ext uri="{FF2B5EF4-FFF2-40B4-BE49-F238E27FC236}">
                <a16:creationId xmlns:a16="http://schemas.microsoft.com/office/drawing/2014/main" id="{361A8FC3-76BC-8ECF-3C88-EAD5F10BF252}"/>
              </a:ext>
            </a:extLst>
          </p:cNvPr>
          <p:cNvSpPr>
            <a:spLocks noGrp="1"/>
          </p:cNvSpPr>
          <p:nvPr>
            <p:ph type="ftr" sz="quarter" idx="3"/>
          </p:nvPr>
        </p:nvSpPr>
        <p:spPr>
          <a:xfrm>
            <a:off x="609600" y="6356350"/>
            <a:ext cx="11167066" cy="442131"/>
          </a:xfrm>
        </p:spPr>
        <p:txBody>
          <a:bodyPr/>
          <a:lstStyle/>
          <a:p>
            <a:r>
              <a:rPr lang="en-US" dirty="0"/>
              <a:t>AE, adverse event; G-CSF, granulocyte colony stimulating factor; Gr, grade; </a:t>
            </a:r>
            <a:r>
              <a:rPr lang="en-US" dirty="0" err="1"/>
              <a:t>iRAE</a:t>
            </a:r>
            <a:r>
              <a:rPr lang="en-US" dirty="0"/>
              <a:t>, immune-related adverse event; </a:t>
            </a:r>
            <a:r>
              <a:rPr lang="en-US" dirty="0" err="1"/>
              <a:t>TEAE</a:t>
            </a:r>
            <a:r>
              <a:rPr lang="en-US" dirty="0"/>
              <a:t>, treatment-emergent adverse event. </a:t>
            </a:r>
          </a:p>
          <a:p>
            <a:r>
              <a:rPr lang="en-US" dirty="0" err="1"/>
              <a:t>Grivas</a:t>
            </a:r>
            <a:r>
              <a:rPr lang="en-US" dirty="0"/>
              <a:t> P, et al. ASCO GU 2022. Abstract 434.</a:t>
            </a:r>
          </a:p>
        </p:txBody>
      </p:sp>
    </p:spTree>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2015</Words>
  <Application>Microsoft Office PowerPoint</Application>
  <PresentationFormat>Widescreen</PresentationFormat>
  <Paragraphs>334</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Arial Narrow</vt:lpstr>
      <vt:lpstr>Calibri</vt:lpstr>
      <vt:lpstr>Courier New</vt:lpstr>
      <vt:lpstr>Noto Sans Symbols</vt:lpstr>
      <vt:lpstr>System Font Regular</vt:lpstr>
      <vt:lpstr>Wingdings</vt:lpstr>
      <vt:lpstr>HemOnc-2020</vt:lpstr>
      <vt:lpstr>What Novel Combination Strategies Are Being Studied for ADCs in Urothelial Cancer?</vt:lpstr>
      <vt:lpstr>Disclaimer</vt:lpstr>
      <vt:lpstr>EV-103: Phase 1b/2 Trial of EV + Pembrolizumab Cohort A</vt:lpstr>
      <vt:lpstr>EV+P: Maximum Percent Reduction From Baseline of Target Lesion by BICR</vt:lpstr>
      <vt:lpstr>EV-302: Randomized Phase 3 Trial of Enfortumab Vedotin + Pembrolizumab Versus Chemotherapy </vt:lpstr>
      <vt:lpstr>TROPHY U-01: Sacituzumab Govitecan Multi-Cohort Trial in mUC</vt:lpstr>
      <vt:lpstr>Overall Response and Best % Change From Baseline in Tumor Size</vt:lpstr>
      <vt:lpstr>ORR by Subgroup and Individual Response Assessment</vt:lpstr>
      <vt:lpstr>Most Common Treatment-Related Adverse Events for All Patients (SG + Pembro)</vt:lpstr>
      <vt:lpstr>Conclusions</vt:lpstr>
      <vt:lpstr>Disitamab Vedotin with Anti-PD-1 (Toripalimab) in mUC</vt:lpstr>
      <vt:lpstr>Differences Among the ADC/IO Combinations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2022-10-25T14:25:12Z</dcterms:modified>
</cp:coreProperties>
</file>