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40"/>
  </p:notesMasterIdLst>
  <p:sldIdLst>
    <p:sldId id="256" r:id="rId2"/>
    <p:sldId id="325" r:id="rId3"/>
    <p:sldId id="279" r:id="rId4"/>
    <p:sldId id="297" r:id="rId5"/>
    <p:sldId id="298" r:id="rId6"/>
    <p:sldId id="299" r:id="rId7"/>
    <p:sldId id="300" r:id="rId8"/>
    <p:sldId id="285" r:id="rId9"/>
    <p:sldId id="301" r:id="rId10"/>
    <p:sldId id="302" r:id="rId11"/>
    <p:sldId id="303" r:id="rId12"/>
    <p:sldId id="286" r:id="rId13"/>
    <p:sldId id="304" r:id="rId14"/>
    <p:sldId id="305" r:id="rId15"/>
    <p:sldId id="282" r:id="rId16"/>
    <p:sldId id="306" r:id="rId17"/>
    <p:sldId id="307" r:id="rId18"/>
    <p:sldId id="308" r:id="rId19"/>
    <p:sldId id="309" r:id="rId20"/>
    <p:sldId id="294" r:id="rId21"/>
    <p:sldId id="310" r:id="rId22"/>
    <p:sldId id="311" r:id="rId23"/>
    <p:sldId id="312" r:id="rId24"/>
    <p:sldId id="313" r:id="rId25"/>
    <p:sldId id="283" r:id="rId26"/>
    <p:sldId id="314" r:id="rId27"/>
    <p:sldId id="315" r:id="rId28"/>
    <p:sldId id="316" r:id="rId29"/>
    <p:sldId id="317" r:id="rId30"/>
    <p:sldId id="295" r:id="rId31"/>
    <p:sldId id="318" r:id="rId32"/>
    <p:sldId id="319" r:id="rId33"/>
    <p:sldId id="320" r:id="rId34"/>
    <p:sldId id="321" r:id="rId35"/>
    <p:sldId id="296" r:id="rId36"/>
    <p:sldId id="322" r:id="rId37"/>
    <p:sldId id="323" r:id="rId38"/>
    <p:sldId id="324"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32" userDrawn="1">
          <p15:clr>
            <a:srgbClr val="A4A3A4"/>
          </p15:clr>
        </p15:guide>
        <p15:guide id="2" pos="3804" userDrawn="1">
          <p15:clr>
            <a:srgbClr val="A4A3A4"/>
          </p15:clr>
        </p15:guide>
        <p15:guide id="3" orient="horz" pos="2375" userDrawn="1">
          <p15:clr>
            <a:srgbClr val="A4A3A4"/>
          </p15:clr>
        </p15:guide>
        <p15:guide id="4" orient="horz" pos="999" userDrawn="1">
          <p15:clr>
            <a:srgbClr val="A4A3A4"/>
          </p15:clr>
        </p15:guide>
        <p15:guide id="5" orient="horz" pos="4064" userDrawn="1">
          <p15:clr>
            <a:srgbClr val="A4A3A4"/>
          </p15:clr>
        </p15:guide>
        <p15:guide id="6" pos="7320" userDrawn="1">
          <p15:clr>
            <a:srgbClr val="A4A3A4"/>
          </p15:clr>
        </p15:guide>
        <p15:guide id="7" orient="horz" pos="312" userDrawn="1">
          <p15:clr>
            <a:srgbClr val="A4A3A4"/>
          </p15:clr>
        </p15:guide>
        <p15:guide id="8" pos="444"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F18C1F"/>
    <a:srgbClr val="E7E8EC"/>
    <a:srgbClr val="CDCDD5"/>
    <a:srgbClr val="3E5F7E"/>
    <a:srgbClr val="CBE0EE"/>
    <a:srgbClr val="FFFFFF"/>
    <a:srgbClr val="FBFDFE"/>
    <a:srgbClr val="000000"/>
    <a:srgbClr val="E542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1" autoAdjust="0"/>
    <p:restoredTop sz="91077" autoAdjust="0"/>
  </p:normalViewPr>
  <p:slideViewPr>
    <p:cSldViewPr snapToGrid="0">
      <p:cViewPr varScale="1">
        <p:scale>
          <a:sx n="83" d="100"/>
          <a:sy n="83" d="100"/>
        </p:scale>
        <p:origin x="90" y="1128"/>
      </p:cViewPr>
      <p:guideLst>
        <p:guide orient="horz" pos="2832"/>
        <p:guide pos="3804"/>
        <p:guide orient="horz" pos="2375"/>
        <p:guide orient="horz" pos="999"/>
        <p:guide orient="horz" pos="4064"/>
        <p:guide pos="7320"/>
        <p:guide orient="horz" pos="312"/>
        <p:guide pos="44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8/10/relationships/authors" Target="authors.xml"/><Relationship Id="rId20" Type="http://schemas.openxmlformats.org/officeDocument/2006/relationships/slide" Target="slides/slide19.xml"/><Relationship Id="rId41"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91048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60497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799962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5200309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Bullet Slide-White">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p>
        </p:txBody>
      </p:sp>
      <p:sp>
        <p:nvSpPr>
          <p:cNvPr id="14" name="Slide Number Placeholder 13"/>
          <p:cNvSpPr>
            <a:spLocks noGrp="1"/>
          </p:cNvSpPr>
          <p:nvPr>
            <p:ph type="sldNum" sz="quarter" idx="13"/>
          </p:nvPr>
        </p:nvSpPr>
        <p:spPr/>
        <p:txBody>
          <a:bodyPr/>
          <a:lstStyle/>
          <a:p>
            <a:fld id="{7BCC8D0D-EAEC-449D-9161-023DFF90F2E2}" type="slidenum">
              <a:rPr lang="en-US" smtClean="0"/>
              <a:pPr/>
              <a:t>‹#›</a:t>
            </a:fld>
            <a:endParaRPr lang="en-US" dirty="0"/>
          </a:p>
        </p:txBody>
      </p:sp>
      <p:sp>
        <p:nvSpPr>
          <p:cNvPr id="7" name="Title 15"/>
          <p:cNvSpPr>
            <a:spLocks noGrp="1"/>
          </p:cNvSpPr>
          <p:nvPr>
            <p:ph type="title" hasCustomPrompt="1"/>
          </p:nvPr>
        </p:nvSpPr>
        <p:spPr>
          <a:xfrm>
            <a:off x="604780" y="425003"/>
            <a:ext cx="10898107" cy="611449"/>
          </a:xfrm>
        </p:spPr>
        <p:txBody>
          <a:bodyPr anchor="b">
            <a:noAutofit/>
          </a:bodyPr>
          <a:lstStyle>
            <a:lvl1pPr>
              <a:defRPr sz="3600">
                <a:latin typeface="+mj-lt"/>
              </a:defRPr>
            </a:lvl1pPr>
          </a:lstStyle>
          <a:p>
            <a:r>
              <a:rPr lang="en-US" dirty="0"/>
              <a:t>Slide Title Here</a:t>
            </a:r>
          </a:p>
        </p:txBody>
      </p:sp>
      <p:sp>
        <p:nvSpPr>
          <p:cNvPr id="9" name="Text Placeholder 3"/>
          <p:cNvSpPr>
            <a:spLocks noGrp="1"/>
          </p:cNvSpPr>
          <p:nvPr>
            <p:ph type="body" sz="quarter" idx="15" hasCustomPrompt="1"/>
          </p:nvPr>
        </p:nvSpPr>
        <p:spPr>
          <a:xfrm>
            <a:off x="609603" y="927657"/>
            <a:ext cx="10893285" cy="446529"/>
          </a:xfrm>
          <a:prstGeom prst="rect">
            <a:avLst/>
          </a:prstGeom>
        </p:spPr>
        <p:txBody>
          <a:bodyPr>
            <a:noAutofit/>
          </a:bodyPr>
          <a:lstStyle>
            <a:lvl1pPr marL="0" indent="0">
              <a:lnSpc>
                <a:spcPct val="100000"/>
              </a:lnSpc>
              <a:buNone/>
              <a:defRPr sz="1800" i="0">
                <a:latin typeface="+mn-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
        <p:nvSpPr>
          <p:cNvPr id="11" name="Text Placeholder 3"/>
          <p:cNvSpPr>
            <a:spLocks noGrp="1"/>
          </p:cNvSpPr>
          <p:nvPr>
            <p:ph idx="1"/>
          </p:nvPr>
        </p:nvSpPr>
        <p:spPr>
          <a:xfrm>
            <a:off x="612915" y="1868558"/>
            <a:ext cx="10850220" cy="3909393"/>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 </a:t>
            </a:r>
          </a:p>
        </p:txBody>
      </p:sp>
    </p:spTree>
    <p:extLst>
      <p:ext uri="{BB962C8B-B14F-4D97-AF65-F5344CB8AC3E}">
        <p14:creationId xmlns:p14="http://schemas.microsoft.com/office/powerpoint/2010/main" val="654861633"/>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wo Column Slide – White">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p>
        </p:txBody>
      </p:sp>
      <p:sp>
        <p:nvSpPr>
          <p:cNvPr id="14" name="Slide Number Placeholder 13"/>
          <p:cNvSpPr>
            <a:spLocks noGrp="1"/>
          </p:cNvSpPr>
          <p:nvPr>
            <p:ph type="sldNum" sz="quarter" idx="13"/>
          </p:nvPr>
        </p:nvSpPr>
        <p:spPr/>
        <p:txBody>
          <a:bodyPr/>
          <a:lstStyle/>
          <a:p>
            <a:fld id="{7BCC8D0D-EAEC-449D-9161-023DFF90F2E2}" type="slidenum">
              <a:rPr lang="en-US" smtClean="0"/>
              <a:pPr/>
              <a:t>‹#›</a:t>
            </a:fld>
            <a:endParaRPr lang="en-US" dirty="0"/>
          </a:p>
        </p:txBody>
      </p:sp>
      <p:sp>
        <p:nvSpPr>
          <p:cNvPr id="11" name="Title 15"/>
          <p:cNvSpPr>
            <a:spLocks noGrp="1"/>
          </p:cNvSpPr>
          <p:nvPr>
            <p:ph type="title" hasCustomPrompt="1"/>
          </p:nvPr>
        </p:nvSpPr>
        <p:spPr>
          <a:xfrm>
            <a:off x="604780" y="425003"/>
            <a:ext cx="10898107" cy="611449"/>
          </a:xfrm>
        </p:spPr>
        <p:txBody>
          <a:bodyPr anchor="b">
            <a:noAutofit/>
          </a:bodyPr>
          <a:lstStyle>
            <a:lvl1pPr>
              <a:defRPr sz="3600">
                <a:latin typeface="+mj-lt"/>
              </a:defRPr>
            </a:lvl1pPr>
          </a:lstStyle>
          <a:p>
            <a:r>
              <a:rPr lang="en-US" dirty="0"/>
              <a:t>Slide Title Here</a:t>
            </a:r>
          </a:p>
        </p:txBody>
      </p:sp>
      <p:sp>
        <p:nvSpPr>
          <p:cNvPr id="12" name="Text Placeholder 3"/>
          <p:cNvSpPr>
            <a:spLocks noGrp="1"/>
          </p:cNvSpPr>
          <p:nvPr>
            <p:ph type="body" sz="quarter" idx="15" hasCustomPrompt="1"/>
          </p:nvPr>
        </p:nvSpPr>
        <p:spPr>
          <a:xfrm>
            <a:off x="609603" y="927657"/>
            <a:ext cx="10893285" cy="446529"/>
          </a:xfrm>
          <a:prstGeom prst="rect">
            <a:avLst/>
          </a:prstGeom>
        </p:spPr>
        <p:txBody>
          <a:bodyPr>
            <a:noAutofit/>
          </a:bodyPr>
          <a:lstStyle>
            <a:lvl1pPr marL="0" indent="0">
              <a:lnSpc>
                <a:spcPct val="100000"/>
              </a:lnSpc>
              <a:buNone/>
              <a:defRPr sz="1800" i="0">
                <a:latin typeface="+mn-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
        <p:nvSpPr>
          <p:cNvPr id="8" name="Content Placeholder 3"/>
          <p:cNvSpPr>
            <a:spLocks noGrp="1"/>
          </p:cNvSpPr>
          <p:nvPr>
            <p:ph sz="quarter" idx="18" hasCustomPrompt="1"/>
          </p:nvPr>
        </p:nvSpPr>
        <p:spPr>
          <a:xfrm>
            <a:off x="609234" y="1894327"/>
            <a:ext cx="5102453" cy="3804111"/>
          </a:xfrm>
        </p:spPr>
        <p:txBody>
          <a:bodyPr/>
          <a:lstStyle/>
          <a:p>
            <a:pPr lvl="0"/>
            <a:r>
              <a:rPr lang="en-US" dirty="0"/>
              <a:t>Click to add text</a:t>
            </a:r>
          </a:p>
          <a:p>
            <a:pPr lvl="1"/>
            <a:r>
              <a:rPr lang="en-US" dirty="0"/>
              <a:t>Second level</a:t>
            </a:r>
          </a:p>
          <a:p>
            <a:pPr lvl="2"/>
            <a:r>
              <a:rPr lang="en-US" dirty="0"/>
              <a:t>Third level</a:t>
            </a:r>
          </a:p>
          <a:p>
            <a:pPr lvl="3"/>
            <a:r>
              <a:rPr lang="en-US" dirty="0"/>
              <a:t>Fourth level</a:t>
            </a:r>
          </a:p>
        </p:txBody>
      </p:sp>
      <p:sp>
        <p:nvSpPr>
          <p:cNvPr id="9" name="Content Placeholder 3"/>
          <p:cNvSpPr>
            <a:spLocks noGrp="1"/>
          </p:cNvSpPr>
          <p:nvPr>
            <p:ph sz="quarter" idx="19" hasCustomPrompt="1"/>
          </p:nvPr>
        </p:nvSpPr>
        <p:spPr>
          <a:xfrm>
            <a:off x="6387182" y="1894327"/>
            <a:ext cx="5102453" cy="3804111"/>
          </a:xfrm>
        </p:spPr>
        <p:txBody>
          <a:bodyPr/>
          <a:lstStyle/>
          <a:p>
            <a:pPr lvl="0"/>
            <a:r>
              <a:rPr lang="en-US" dirty="0"/>
              <a:t>Click to add text</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3084859158"/>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1_Only Title without Elements">
    <p:spTree>
      <p:nvGrpSpPr>
        <p:cNvPr id="1" name=""/>
        <p:cNvGrpSpPr/>
        <p:nvPr/>
      </p:nvGrpSpPr>
      <p:grpSpPr>
        <a:xfrm>
          <a:off x="0" y="0"/>
          <a:ext cx="0" cy="0"/>
          <a:chOff x="0" y="0"/>
          <a:chExt cx="0" cy="0"/>
        </a:xfrm>
      </p:grpSpPr>
      <p:sp>
        <p:nvSpPr>
          <p:cNvPr id="6" name="Text Placeholder 7"/>
          <p:cNvSpPr>
            <a:spLocks noGrp="1"/>
          </p:cNvSpPr>
          <p:nvPr>
            <p:ph type="body" sz="quarter" idx="13" hasCustomPrompt="1"/>
          </p:nvPr>
        </p:nvSpPr>
        <p:spPr bwMode="gray">
          <a:xfrm>
            <a:off x="623893" y="332656"/>
            <a:ext cx="10944225" cy="398144"/>
          </a:xfrm>
          <a:prstGeom prst="rect">
            <a:avLst/>
          </a:prstGeom>
        </p:spPr>
        <p:txBody>
          <a:bodyPr tIns="18000" anchor="t">
            <a:noAutofit/>
          </a:bodyPr>
          <a:lstStyle>
            <a:lvl1pPr marL="0" indent="0">
              <a:lnSpc>
                <a:spcPct val="100000"/>
              </a:lnSpc>
              <a:spcBef>
                <a:spcPts val="0"/>
              </a:spcBef>
              <a:spcAft>
                <a:spcPts val="0"/>
              </a:spcAft>
              <a:buFont typeface="Arial" panose="020B0604020202020204" pitchFamily="34" charset="0"/>
              <a:buNone/>
              <a:defRPr sz="2200" b="0" baseline="0">
                <a:solidFill>
                  <a:schemeClr val="accent1"/>
                </a:solidFill>
              </a:defRPr>
            </a:lvl1pPr>
            <a:lvl2pPr marL="0" indent="0">
              <a:lnSpc>
                <a:spcPct val="100000"/>
              </a:lnSpc>
              <a:spcBef>
                <a:spcPts val="0"/>
              </a:spcBef>
              <a:spcAft>
                <a:spcPts val="0"/>
              </a:spcAft>
              <a:buFont typeface="Arial" panose="020B0604020202020204" pitchFamily="34" charset="0"/>
              <a:buNone/>
              <a:defRPr sz="2200" b="0">
                <a:solidFill>
                  <a:schemeClr val="accent1"/>
                </a:solidFill>
              </a:defRPr>
            </a:lvl2pPr>
            <a:lvl3pPr marL="0" indent="0">
              <a:lnSpc>
                <a:spcPct val="100000"/>
              </a:lnSpc>
              <a:spcBef>
                <a:spcPts val="0"/>
              </a:spcBef>
              <a:spcAft>
                <a:spcPts val="0"/>
              </a:spcAft>
              <a:buNone/>
              <a:defRPr sz="2200" b="0">
                <a:solidFill>
                  <a:schemeClr val="accent1"/>
                </a:solidFill>
              </a:defRPr>
            </a:lvl3pPr>
            <a:lvl4pPr marL="0" indent="0">
              <a:lnSpc>
                <a:spcPct val="100000"/>
              </a:lnSpc>
              <a:spcBef>
                <a:spcPts val="0"/>
              </a:spcBef>
              <a:spcAft>
                <a:spcPts val="0"/>
              </a:spcAft>
              <a:buNone/>
              <a:defRPr sz="2200" b="0">
                <a:solidFill>
                  <a:schemeClr val="accent1"/>
                </a:solidFill>
              </a:defRPr>
            </a:lvl4pPr>
            <a:lvl5pPr marL="0" indent="0">
              <a:lnSpc>
                <a:spcPct val="100000"/>
              </a:lnSpc>
              <a:spcBef>
                <a:spcPts val="0"/>
              </a:spcBef>
              <a:spcAft>
                <a:spcPts val="0"/>
              </a:spcAft>
              <a:buNone/>
              <a:defRPr sz="2200" b="0">
                <a:solidFill>
                  <a:schemeClr val="accent1"/>
                </a:solidFill>
              </a:defRPr>
            </a:lvl5pPr>
            <a:lvl6pPr marL="0" indent="0">
              <a:lnSpc>
                <a:spcPct val="100000"/>
              </a:lnSpc>
              <a:spcBef>
                <a:spcPts val="0"/>
              </a:spcBef>
              <a:spcAft>
                <a:spcPts val="0"/>
              </a:spcAft>
              <a:buNone/>
              <a:defRPr sz="2200" b="0">
                <a:solidFill>
                  <a:schemeClr val="accent1"/>
                </a:solidFill>
              </a:defRPr>
            </a:lvl6pPr>
            <a:lvl7pPr marL="0" indent="0">
              <a:lnSpc>
                <a:spcPct val="100000"/>
              </a:lnSpc>
              <a:spcBef>
                <a:spcPts val="0"/>
              </a:spcBef>
              <a:spcAft>
                <a:spcPts val="0"/>
              </a:spcAft>
              <a:buNone/>
              <a:defRPr sz="2200" b="0">
                <a:solidFill>
                  <a:schemeClr val="accent1"/>
                </a:solidFill>
              </a:defRPr>
            </a:lvl7pPr>
            <a:lvl8pPr marL="0" indent="0">
              <a:lnSpc>
                <a:spcPct val="100000"/>
              </a:lnSpc>
              <a:spcBef>
                <a:spcPts val="0"/>
              </a:spcBef>
              <a:spcAft>
                <a:spcPts val="0"/>
              </a:spcAft>
              <a:buNone/>
              <a:defRPr sz="2200" b="0">
                <a:solidFill>
                  <a:schemeClr val="accent1"/>
                </a:solidFill>
              </a:defRPr>
            </a:lvl8pPr>
            <a:lvl9pPr marL="0" indent="0">
              <a:lnSpc>
                <a:spcPct val="100000"/>
              </a:lnSpc>
              <a:spcBef>
                <a:spcPts val="0"/>
              </a:spcBef>
              <a:spcAft>
                <a:spcPts val="0"/>
              </a:spcAft>
              <a:buNone/>
              <a:defRPr sz="2200" b="0">
                <a:solidFill>
                  <a:schemeClr val="accent1"/>
                </a:solidFill>
              </a:defRPr>
            </a:lvl9pPr>
          </a:lstStyle>
          <a:p>
            <a:pPr lvl="0"/>
            <a:r>
              <a:rPr lang="en-US" noProof="0"/>
              <a:t>Click to add action title</a:t>
            </a:r>
          </a:p>
        </p:txBody>
      </p:sp>
      <p:sp>
        <p:nvSpPr>
          <p:cNvPr id="2" name="Title 1"/>
          <p:cNvSpPr>
            <a:spLocks noGrp="1"/>
          </p:cNvSpPr>
          <p:nvPr>
            <p:ph type="title" hasCustomPrompt="1"/>
          </p:nvPr>
        </p:nvSpPr>
        <p:spPr bwMode="gray">
          <a:xfrm>
            <a:off x="623893" y="700022"/>
            <a:ext cx="10944225" cy="356730"/>
          </a:xfrm>
          <a:prstGeom prst="rect">
            <a:avLst/>
          </a:prstGeom>
        </p:spPr>
        <p:txBody>
          <a:bodyPr/>
          <a:lstStyle/>
          <a:p>
            <a:r>
              <a:rPr lang="en-US"/>
              <a:t>Insert slide title here (max. 2 lines | max. 1 line with Action Title)</a:t>
            </a:r>
          </a:p>
        </p:txBody>
      </p:sp>
    </p:spTree>
    <p:extLst>
      <p:ext uri="{BB962C8B-B14F-4D97-AF65-F5344CB8AC3E}">
        <p14:creationId xmlns:p14="http://schemas.microsoft.com/office/powerpoint/2010/main" val="2666906001"/>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7" name="Footer Placeholder 6"/>
          <p:cNvSpPr>
            <a:spLocks noGrp="1"/>
          </p:cNvSpPr>
          <p:nvPr>
            <p:ph type="ftr" sz="quarter" idx="13"/>
          </p:nvPr>
        </p:nvSpPr>
        <p:spPr>
          <a:xfrm>
            <a:off x="126568" y="6419014"/>
            <a:ext cx="10265664" cy="365125"/>
          </a:xfrm>
        </p:spPr>
        <p:txBody>
          <a:bodyPr lIns="45720" tIns="45720" bIns="45720"/>
          <a:lstStyle/>
          <a:p>
            <a:endParaRPr lang="en-US" dirty="0">
              <a:solidFill>
                <a:srgbClr val="000000"/>
              </a:solidFill>
            </a:endParaRPr>
          </a:p>
        </p:txBody>
      </p:sp>
      <p:sp>
        <p:nvSpPr>
          <p:cNvPr id="6" name="Title 1"/>
          <p:cNvSpPr>
            <a:spLocks noGrp="1"/>
          </p:cNvSpPr>
          <p:nvPr>
            <p:ph type="title"/>
          </p:nvPr>
        </p:nvSpPr>
        <p:spPr>
          <a:xfrm>
            <a:off x="121920" y="35787"/>
            <a:ext cx="11948160" cy="990600"/>
          </a:xfrm>
          <a:prstGeom prst="rect">
            <a:avLst/>
          </a:prstGeom>
          <a:ln>
            <a:noFill/>
          </a:ln>
        </p:spPr>
        <p:txBody>
          <a:bodyPr>
            <a:noAutofit/>
          </a:bodyPr>
          <a:lstStyle>
            <a:lvl1pPr>
              <a:defRPr sz="3200">
                <a:solidFill>
                  <a:schemeClr val="accent1"/>
                </a:solidFill>
              </a:defRPr>
            </a:lvl1pPr>
          </a:lstStyle>
          <a:p>
            <a:r>
              <a:rPr lang="en-US" dirty="0"/>
              <a:t>Click to edit Master title style</a:t>
            </a:r>
          </a:p>
        </p:txBody>
      </p:sp>
      <p:cxnSp>
        <p:nvCxnSpPr>
          <p:cNvPr id="9" name="Straight Connector 8"/>
          <p:cNvCxnSpPr/>
          <p:nvPr userDrawn="1"/>
        </p:nvCxnSpPr>
        <p:spPr>
          <a:xfrm>
            <a:off x="0" y="1062633"/>
            <a:ext cx="12192000" cy="0"/>
          </a:xfrm>
          <a:prstGeom prst="line">
            <a:avLst/>
          </a:prstGeom>
          <a:ln>
            <a:solidFill>
              <a:srgbClr val="09345A"/>
            </a:solidFill>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48615423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545549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676539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554611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94226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97736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633042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612774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09286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8">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6194711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DBD6B-1B81-437F-BD26-DB790A32B44B}"/>
              </a:ext>
            </a:extLst>
          </p:cNvPr>
          <p:cNvSpPr>
            <a:spLocks noGrp="1"/>
          </p:cNvSpPr>
          <p:nvPr>
            <p:ph type="title"/>
          </p:nvPr>
        </p:nvSpPr>
        <p:spPr/>
        <p:txBody>
          <a:bodyPr>
            <a:noAutofit/>
          </a:bodyPr>
          <a:lstStyle/>
          <a:p>
            <a:r>
              <a:rPr lang="en-US" sz="4000" dirty="0"/>
              <a:t>How Do You Manage </a:t>
            </a:r>
            <a:r>
              <a:rPr lang="en-US" sz="4000" dirty="0" err="1"/>
              <a:t>Enfortumab</a:t>
            </a:r>
            <a:r>
              <a:rPr lang="en-US" sz="4000" dirty="0"/>
              <a:t> </a:t>
            </a:r>
            <a:r>
              <a:rPr lang="en-US" sz="4000" dirty="0" err="1"/>
              <a:t>Vedotin</a:t>
            </a:r>
            <a:r>
              <a:rPr lang="en-US" sz="4000" dirty="0"/>
              <a:t> (EV) Related Adverse Effects?</a:t>
            </a:r>
            <a:br>
              <a:rPr lang="en-US" sz="4000" dirty="0"/>
            </a:br>
            <a:endParaRPr lang="en-US" sz="4000" dirty="0"/>
          </a:p>
        </p:txBody>
      </p:sp>
      <p:sp>
        <p:nvSpPr>
          <p:cNvPr id="3" name="Subtitle 2">
            <a:extLst>
              <a:ext uri="{FF2B5EF4-FFF2-40B4-BE49-F238E27FC236}">
                <a16:creationId xmlns:a16="http://schemas.microsoft.com/office/drawing/2014/main" id="{96295704-12F1-479D-B9A1-5307F74A5DB2}"/>
              </a:ext>
            </a:extLst>
          </p:cNvPr>
          <p:cNvSpPr>
            <a:spLocks noGrp="1"/>
          </p:cNvSpPr>
          <p:nvPr>
            <p:ph type="body" idx="1"/>
          </p:nvPr>
        </p:nvSpPr>
        <p:spPr>
          <a:xfrm>
            <a:off x="609601" y="4238369"/>
            <a:ext cx="10515600" cy="2619632"/>
          </a:xfrm>
        </p:spPr>
        <p:txBody>
          <a:bodyPr>
            <a:normAutofit/>
          </a:bodyPr>
          <a:lstStyle/>
          <a:p>
            <a:r>
              <a:rPr lang="en-US" dirty="0"/>
              <a:t>Shilpa Gupta, MD</a:t>
            </a:r>
          </a:p>
          <a:p>
            <a:r>
              <a:rPr lang="en-US" dirty="0"/>
              <a:t>Director, Genitourinary Oncology Program </a:t>
            </a:r>
          </a:p>
          <a:p>
            <a:r>
              <a:rPr lang="en-US" dirty="0"/>
              <a:t>Cleveland Clinic Taussig Cancer Institute </a:t>
            </a:r>
          </a:p>
          <a:p>
            <a:r>
              <a:rPr lang="en-US" dirty="0"/>
              <a:t>Cleveland, OH</a:t>
            </a:r>
          </a:p>
          <a:p>
            <a:endParaRPr lang="en-US" dirty="0"/>
          </a:p>
          <a:p>
            <a:endParaRPr lang="en-US" dirty="0"/>
          </a:p>
        </p:txBody>
      </p:sp>
    </p:spTree>
    <p:extLst>
      <p:ext uri="{BB962C8B-B14F-4D97-AF65-F5344CB8AC3E}">
        <p14:creationId xmlns:p14="http://schemas.microsoft.com/office/powerpoint/2010/main" val="1522484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Will You Do Next?</a:t>
            </a:r>
          </a:p>
        </p:txBody>
      </p:sp>
      <p:sp>
        <p:nvSpPr>
          <p:cNvPr id="3" name="Content Placeholder 2"/>
          <p:cNvSpPr>
            <a:spLocks noGrp="1"/>
          </p:cNvSpPr>
          <p:nvPr>
            <p:ph idx="1"/>
          </p:nvPr>
        </p:nvSpPr>
        <p:spPr>
          <a:xfrm>
            <a:off x="609600" y="1683646"/>
            <a:ext cx="10744200" cy="3452909"/>
          </a:xfrm>
        </p:spPr>
        <p:txBody>
          <a:bodyPr>
            <a:normAutofit/>
          </a:bodyPr>
          <a:lstStyle/>
          <a:p>
            <a:pPr marL="514350" indent="-514350">
              <a:spcBef>
                <a:spcPts val="4200"/>
              </a:spcBef>
              <a:buFont typeface="+mj-lt"/>
              <a:buAutoNum type="alphaUcPeriod"/>
            </a:pPr>
            <a:r>
              <a:rPr lang="en-US" sz="2800" dirty="0"/>
              <a:t>Continue EV at 1.25 mg/kg</a:t>
            </a:r>
          </a:p>
          <a:p>
            <a:pPr marL="514350" indent="-514350">
              <a:spcBef>
                <a:spcPts val="4200"/>
              </a:spcBef>
              <a:buFont typeface="+mj-lt"/>
              <a:buAutoNum type="alphaUcPeriod"/>
            </a:pPr>
            <a:r>
              <a:rPr lang="en-US" sz="2800" dirty="0"/>
              <a:t>Continue EV at reduced dose 1 mg/kg</a:t>
            </a:r>
          </a:p>
          <a:p>
            <a:pPr marL="514350" indent="-514350">
              <a:spcBef>
                <a:spcPts val="4200"/>
              </a:spcBef>
              <a:buFont typeface="+mj-lt"/>
              <a:buAutoNum type="alphaUcPeriod"/>
            </a:pPr>
            <a:r>
              <a:rPr lang="en-US" sz="2800" dirty="0"/>
              <a:t>WITHHOLD EV until neuropathy improves to grade 1 then resume EV at lower dose 1 mg/kg</a:t>
            </a:r>
          </a:p>
        </p:txBody>
      </p:sp>
    </p:spTree>
    <p:extLst>
      <p:ext uri="{BB962C8B-B14F-4D97-AF65-F5344CB8AC3E}">
        <p14:creationId xmlns:p14="http://schemas.microsoft.com/office/powerpoint/2010/main" val="1466012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Will You Do Next?</a:t>
            </a:r>
          </a:p>
        </p:txBody>
      </p:sp>
      <p:sp>
        <p:nvSpPr>
          <p:cNvPr id="3" name="Content Placeholder 2"/>
          <p:cNvSpPr>
            <a:spLocks noGrp="1"/>
          </p:cNvSpPr>
          <p:nvPr>
            <p:ph idx="1"/>
          </p:nvPr>
        </p:nvSpPr>
        <p:spPr>
          <a:xfrm>
            <a:off x="609600" y="1683646"/>
            <a:ext cx="10744200" cy="3452909"/>
          </a:xfrm>
        </p:spPr>
        <p:txBody>
          <a:bodyPr>
            <a:normAutofit/>
          </a:bodyPr>
          <a:lstStyle/>
          <a:p>
            <a:pPr marL="514350" indent="-514350">
              <a:spcBef>
                <a:spcPts val="4200"/>
              </a:spcBef>
              <a:buFont typeface="+mj-lt"/>
              <a:buAutoNum type="alphaUcPeriod"/>
            </a:pPr>
            <a:r>
              <a:rPr lang="en-US" sz="2800" dirty="0"/>
              <a:t>Continue EV at 1.25 mg/kg</a:t>
            </a:r>
          </a:p>
          <a:p>
            <a:pPr marL="514350" indent="-514350">
              <a:spcBef>
                <a:spcPts val="4200"/>
              </a:spcBef>
              <a:buFont typeface="+mj-lt"/>
              <a:buAutoNum type="alphaUcPeriod"/>
            </a:pPr>
            <a:r>
              <a:rPr lang="en-US" sz="2800" dirty="0"/>
              <a:t>Continue EV at reduced dose 1 mg/kg</a:t>
            </a:r>
          </a:p>
          <a:p>
            <a:pPr marL="514350" indent="-514350">
              <a:spcBef>
                <a:spcPts val="4200"/>
              </a:spcBef>
              <a:buFont typeface="+mj-lt"/>
              <a:buAutoNum type="alphaUcPeriod"/>
            </a:pPr>
            <a:r>
              <a:rPr lang="en-US" sz="2800" dirty="0"/>
              <a:t>WITHHOLD EV until neuropathy improves to grade 1 then resume EV at lower dose 1 mg/kg</a:t>
            </a:r>
          </a:p>
        </p:txBody>
      </p:sp>
      <p:sp>
        <p:nvSpPr>
          <p:cNvPr id="4" name="Rectangle 3"/>
          <p:cNvSpPr/>
          <p:nvPr/>
        </p:nvSpPr>
        <p:spPr>
          <a:xfrm>
            <a:off x="673071" y="5122048"/>
            <a:ext cx="10845858" cy="830997"/>
          </a:xfrm>
          <a:prstGeom prst="rect">
            <a:avLst/>
          </a:prstGeom>
        </p:spPr>
        <p:txBody>
          <a:bodyPr wrap="square">
            <a:spAutoFit/>
          </a:bodyPr>
          <a:lstStyle/>
          <a:p>
            <a:r>
              <a:rPr lang="en-US" sz="2400" dirty="0"/>
              <a:t>Peripheral neuropathy can be disabling and early dose interruptions and dose reductions can help prevent development of grade 3 or higher neuropathy</a:t>
            </a:r>
          </a:p>
        </p:txBody>
      </p:sp>
      <p:sp>
        <p:nvSpPr>
          <p:cNvPr id="5" name="Rectangle 4">
            <a:extLst>
              <a:ext uri="{FF2B5EF4-FFF2-40B4-BE49-F238E27FC236}">
                <a16:creationId xmlns:a16="http://schemas.microsoft.com/office/drawing/2014/main" id="{783D4495-B8BA-2D8C-8DC7-9D0B013D05DD}"/>
              </a:ext>
            </a:extLst>
          </p:cNvPr>
          <p:cNvSpPr/>
          <p:nvPr/>
        </p:nvSpPr>
        <p:spPr>
          <a:xfrm>
            <a:off x="445770" y="1657493"/>
            <a:ext cx="10572750" cy="1745354"/>
          </a:xfrm>
          <a:prstGeom prst="rect">
            <a:avLst/>
          </a:prstGeom>
          <a:solidFill>
            <a:schemeClr val="bg1">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Rounded Corners 5">
            <a:extLst>
              <a:ext uri="{FF2B5EF4-FFF2-40B4-BE49-F238E27FC236}">
                <a16:creationId xmlns:a16="http://schemas.microsoft.com/office/drawing/2014/main" id="{061F1178-6EC5-FF3D-20AB-2FE3CAF79C69}"/>
              </a:ext>
            </a:extLst>
          </p:cNvPr>
          <p:cNvSpPr/>
          <p:nvPr/>
        </p:nvSpPr>
        <p:spPr>
          <a:xfrm>
            <a:off x="445770" y="3317490"/>
            <a:ext cx="10192494" cy="1499839"/>
          </a:xfrm>
          <a:prstGeom prst="roundRect">
            <a:avLst>
              <a:gd name="adj" fmla="val 39715"/>
            </a:avLst>
          </a:prstGeom>
          <a:noFill/>
          <a:ln w="38100">
            <a:solidFill>
              <a:srgbClr val="00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78041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Management of Peripheral Neuropathy</a:t>
            </a:r>
          </a:p>
        </p:txBody>
      </p:sp>
      <p:sp>
        <p:nvSpPr>
          <p:cNvPr id="3" name="Content Placeholder 2"/>
          <p:cNvSpPr>
            <a:spLocks noGrp="1"/>
          </p:cNvSpPr>
          <p:nvPr>
            <p:ph idx="1"/>
          </p:nvPr>
        </p:nvSpPr>
        <p:spPr>
          <a:xfrm>
            <a:off x="609600" y="1683646"/>
            <a:ext cx="10744200" cy="4722477"/>
          </a:xfrm>
        </p:spPr>
        <p:txBody>
          <a:bodyPr>
            <a:normAutofit/>
          </a:bodyPr>
          <a:lstStyle/>
          <a:p>
            <a:r>
              <a:rPr lang="en-US" sz="2800" dirty="0"/>
              <a:t>Monitor patients throughout</a:t>
            </a:r>
          </a:p>
          <a:p>
            <a:endParaRPr lang="en-US" sz="2800" dirty="0"/>
          </a:p>
          <a:p>
            <a:r>
              <a:rPr lang="en-US" sz="2800" dirty="0">
                <a:solidFill>
                  <a:schemeClr val="bg1">
                    <a:lumMod val="65000"/>
                  </a:schemeClr>
                </a:solidFill>
              </a:rPr>
              <a:t>Withhold EV for grade 2 peripheral neuropathy until it improves to grade 1 and resume at lower dose </a:t>
            </a:r>
          </a:p>
          <a:p>
            <a:endParaRPr lang="en-US" sz="2800" dirty="0">
              <a:solidFill>
                <a:schemeClr val="bg1">
                  <a:lumMod val="65000"/>
                </a:schemeClr>
              </a:solidFill>
            </a:endParaRPr>
          </a:p>
          <a:p>
            <a:r>
              <a:rPr lang="en-US" sz="2800" dirty="0">
                <a:solidFill>
                  <a:schemeClr val="bg1">
                    <a:lumMod val="65000"/>
                  </a:schemeClr>
                </a:solidFill>
              </a:rPr>
              <a:t>Permanently discontinue EV for grade 3 or higher neuropathy</a:t>
            </a:r>
          </a:p>
        </p:txBody>
      </p:sp>
    </p:spTree>
    <p:extLst>
      <p:ext uri="{BB962C8B-B14F-4D97-AF65-F5344CB8AC3E}">
        <p14:creationId xmlns:p14="http://schemas.microsoft.com/office/powerpoint/2010/main" val="2906395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Management of Peripheral Neuropathy</a:t>
            </a:r>
          </a:p>
        </p:txBody>
      </p:sp>
      <p:sp>
        <p:nvSpPr>
          <p:cNvPr id="3" name="Content Placeholder 2"/>
          <p:cNvSpPr>
            <a:spLocks noGrp="1"/>
          </p:cNvSpPr>
          <p:nvPr>
            <p:ph idx="1"/>
          </p:nvPr>
        </p:nvSpPr>
        <p:spPr>
          <a:xfrm>
            <a:off x="609600" y="1683646"/>
            <a:ext cx="10744200" cy="4722477"/>
          </a:xfrm>
        </p:spPr>
        <p:txBody>
          <a:bodyPr>
            <a:normAutofit/>
          </a:bodyPr>
          <a:lstStyle/>
          <a:p>
            <a:r>
              <a:rPr lang="en-US" sz="2800" dirty="0"/>
              <a:t>Monitor patients throughout</a:t>
            </a:r>
          </a:p>
          <a:p>
            <a:endParaRPr lang="en-US" sz="2800" dirty="0"/>
          </a:p>
          <a:p>
            <a:r>
              <a:rPr lang="en-US" sz="2800" dirty="0"/>
              <a:t>Withhold EV for grade 2 peripheral neuropathy until it improves to grade 1 and resume at lower dose </a:t>
            </a:r>
          </a:p>
          <a:p>
            <a:endParaRPr lang="en-US" sz="2800" dirty="0"/>
          </a:p>
          <a:p>
            <a:r>
              <a:rPr lang="en-US" sz="2800" dirty="0">
                <a:solidFill>
                  <a:schemeClr val="bg1">
                    <a:lumMod val="65000"/>
                  </a:schemeClr>
                </a:solidFill>
              </a:rPr>
              <a:t>Permanently discontinue EV for grade 3 or higher neuropathy</a:t>
            </a:r>
          </a:p>
        </p:txBody>
      </p:sp>
    </p:spTree>
    <p:extLst>
      <p:ext uri="{BB962C8B-B14F-4D97-AF65-F5344CB8AC3E}">
        <p14:creationId xmlns:p14="http://schemas.microsoft.com/office/powerpoint/2010/main" val="5039172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Management of Peripheral Neuropathy</a:t>
            </a:r>
          </a:p>
        </p:txBody>
      </p:sp>
      <p:sp>
        <p:nvSpPr>
          <p:cNvPr id="3" name="Content Placeholder 2"/>
          <p:cNvSpPr>
            <a:spLocks noGrp="1"/>
          </p:cNvSpPr>
          <p:nvPr>
            <p:ph idx="1"/>
          </p:nvPr>
        </p:nvSpPr>
        <p:spPr>
          <a:xfrm>
            <a:off x="609600" y="1683646"/>
            <a:ext cx="10744200" cy="4722477"/>
          </a:xfrm>
        </p:spPr>
        <p:txBody>
          <a:bodyPr>
            <a:normAutofit/>
          </a:bodyPr>
          <a:lstStyle/>
          <a:p>
            <a:r>
              <a:rPr lang="en-US" sz="2800" dirty="0"/>
              <a:t>Monitor patients throughout</a:t>
            </a:r>
          </a:p>
          <a:p>
            <a:endParaRPr lang="en-US" sz="2800" dirty="0"/>
          </a:p>
          <a:p>
            <a:r>
              <a:rPr lang="en-US" sz="2800" dirty="0"/>
              <a:t>Withhold EV for grade 2 peripheral neuropathy until it improves to grade 1 and resume at lower dose </a:t>
            </a:r>
          </a:p>
          <a:p>
            <a:endParaRPr lang="en-US" sz="2800" dirty="0"/>
          </a:p>
          <a:p>
            <a:r>
              <a:rPr lang="en-US" sz="2800" dirty="0"/>
              <a:t>Permanently discontinue EV for grade 3 or higher neuropathy</a:t>
            </a:r>
          </a:p>
        </p:txBody>
      </p:sp>
    </p:spTree>
    <p:extLst>
      <p:ext uri="{BB962C8B-B14F-4D97-AF65-F5344CB8AC3E}">
        <p14:creationId xmlns:p14="http://schemas.microsoft.com/office/powerpoint/2010/main" val="40420947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Presentation- 2  </a:t>
            </a:r>
          </a:p>
        </p:txBody>
      </p:sp>
      <p:sp>
        <p:nvSpPr>
          <p:cNvPr id="3" name="Content Placeholder 2"/>
          <p:cNvSpPr>
            <a:spLocks noGrp="1"/>
          </p:cNvSpPr>
          <p:nvPr>
            <p:ph idx="1"/>
          </p:nvPr>
        </p:nvSpPr>
        <p:spPr/>
        <p:txBody>
          <a:bodyPr/>
          <a:lstStyle/>
          <a:p>
            <a:r>
              <a:rPr lang="en-US" dirty="0"/>
              <a:t>70 </a:t>
            </a:r>
            <a:r>
              <a:rPr lang="en-US" dirty="0" err="1"/>
              <a:t>yo</a:t>
            </a:r>
            <a:r>
              <a:rPr lang="en-US" dirty="0"/>
              <a:t> man on EV 1.25 mg/kg develops a generalized maculopapular rash over trunk, back and extremities, itchy </a:t>
            </a:r>
          </a:p>
          <a:p>
            <a:r>
              <a:rPr lang="en-US" dirty="0"/>
              <a:t>What will you do?</a:t>
            </a:r>
          </a:p>
          <a:p>
            <a:endParaRPr lang="en-US" sz="800" dirty="0"/>
          </a:p>
          <a:p>
            <a:pPr marL="457200" indent="-457200">
              <a:spcBef>
                <a:spcPts val="3600"/>
              </a:spcBef>
              <a:buFont typeface="+mj-lt"/>
              <a:buAutoNum type="alphaUcPeriod"/>
            </a:pPr>
            <a:r>
              <a:rPr lang="en-US" dirty="0"/>
              <a:t>Continue EV at current dose</a:t>
            </a:r>
          </a:p>
          <a:p>
            <a:pPr marL="457200" indent="-457200">
              <a:spcBef>
                <a:spcPts val="3600"/>
              </a:spcBef>
              <a:buFont typeface="+mj-lt"/>
              <a:buAutoNum type="alphaUcPeriod"/>
            </a:pPr>
            <a:r>
              <a:rPr lang="en-US" dirty="0"/>
              <a:t>Continue EV at reduced dose</a:t>
            </a:r>
          </a:p>
          <a:p>
            <a:pPr marL="457200" indent="-457200">
              <a:spcBef>
                <a:spcPts val="3600"/>
              </a:spcBef>
              <a:buFont typeface="+mj-lt"/>
              <a:buAutoNum type="alphaUcPeriod"/>
            </a:pPr>
            <a:r>
              <a:rPr lang="en-US" dirty="0"/>
              <a:t>WITHHOLD EV, prescribe topical steroids and antihistamine, refer to Dermatology and do not resume EV until rash resolves to grade 1 or less</a:t>
            </a:r>
          </a:p>
          <a:p>
            <a:endParaRPr lang="en-US" dirty="0"/>
          </a:p>
        </p:txBody>
      </p:sp>
      <p:sp>
        <p:nvSpPr>
          <p:cNvPr id="8" name="Rectangle 7">
            <a:extLst>
              <a:ext uri="{FF2B5EF4-FFF2-40B4-BE49-F238E27FC236}">
                <a16:creationId xmlns:a16="http://schemas.microsoft.com/office/drawing/2014/main" id="{CCC25FCA-7DCE-7AA0-01D4-0C436903E9DC}"/>
              </a:ext>
            </a:extLst>
          </p:cNvPr>
          <p:cNvSpPr/>
          <p:nvPr/>
        </p:nvSpPr>
        <p:spPr>
          <a:xfrm>
            <a:off x="419878" y="3237722"/>
            <a:ext cx="10933922" cy="29626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934313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Presentation- 2  </a:t>
            </a:r>
          </a:p>
        </p:txBody>
      </p:sp>
      <p:sp>
        <p:nvSpPr>
          <p:cNvPr id="3" name="Content Placeholder 2"/>
          <p:cNvSpPr>
            <a:spLocks noGrp="1"/>
          </p:cNvSpPr>
          <p:nvPr>
            <p:ph idx="1"/>
          </p:nvPr>
        </p:nvSpPr>
        <p:spPr/>
        <p:txBody>
          <a:bodyPr/>
          <a:lstStyle/>
          <a:p>
            <a:r>
              <a:rPr lang="en-US" dirty="0"/>
              <a:t>70 </a:t>
            </a:r>
            <a:r>
              <a:rPr lang="en-US" dirty="0" err="1"/>
              <a:t>yo</a:t>
            </a:r>
            <a:r>
              <a:rPr lang="en-US" dirty="0"/>
              <a:t> man on EV 1.25 mg/kg develops a generalized maculopapular rash over trunk, back and extremities, itchy </a:t>
            </a:r>
          </a:p>
          <a:p>
            <a:r>
              <a:rPr lang="en-US" dirty="0"/>
              <a:t>What will you do?</a:t>
            </a:r>
          </a:p>
          <a:p>
            <a:endParaRPr lang="en-US" sz="800" dirty="0"/>
          </a:p>
          <a:p>
            <a:pPr marL="457200" indent="-457200">
              <a:spcBef>
                <a:spcPts val="3600"/>
              </a:spcBef>
              <a:buFont typeface="+mj-lt"/>
              <a:buAutoNum type="alphaUcPeriod"/>
            </a:pPr>
            <a:r>
              <a:rPr lang="en-US" dirty="0"/>
              <a:t>Continue EV at current dose</a:t>
            </a:r>
          </a:p>
          <a:p>
            <a:pPr marL="457200" indent="-457200">
              <a:spcBef>
                <a:spcPts val="3600"/>
              </a:spcBef>
              <a:buFont typeface="+mj-lt"/>
              <a:buAutoNum type="alphaUcPeriod"/>
            </a:pPr>
            <a:r>
              <a:rPr lang="en-US" dirty="0"/>
              <a:t>Continue EV at reduced dose</a:t>
            </a:r>
          </a:p>
          <a:p>
            <a:pPr marL="457200" indent="-457200">
              <a:spcBef>
                <a:spcPts val="3600"/>
              </a:spcBef>
              <a:buFont typeface="+mj-lt"/>
              <a:buAutoNum type="alphaUcPeriod"/>
            </a:pPr>
            <a:r>
              <a:rPr lang="en-US" dirty="0"/>
              <a:t>WITHHOLD EV, prescribe topical steroids and antihistamine, refer to Dermatology and do not resume EV until rash resolves to grade 1 or less</a:t>
            </a:r>
          </a:p>
          <a:p>
            <a:endParaRPr lang="en-US" dirty="0"/>
          </a:p>
        </p:txBody>
      </p:sp>
      <p:sp>
        <p:nvSpPr>
          <p:cNvPr id="4" name="Rectangle 3">
            <a:extLst>
              <a:ext uri="{FF2B5EF4-FFF2-40B4-BE49-F238E27FC236}">
                <a16:creationId xmlns:a16="http://schemas.microsoft.com/office/drawing/2014/main" id="{D578D21A-0014-0AF2-AD38-5A93C439FC4B}"/>
              </a:ext>
            </a:extLst>
          </p:cNvPr>
          <p:cNvSpPr/>
          <p:nvPr/>
        </p:nvSpPr>
        <p:spPr>
          <a:xfrm>
            <a:off x="419878" y="4058816"/>
            <a:ext cx="10933922" cy="21415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147065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Presentation- 2  </a:t>
            </a:r>
          </a:p>
        </p:txBody>
      </p:sp>
      <p:sp>
        <p:nvSpPr>
          <p:cNvPr id="3" name="Content Placeholder 2"/>
          <p:cNvSpPr>
            <a:spLocks noGrp="1"/>
          </p:cNvSpPr>
          <p:nvPr>
            <p:ph idx="1"/>
          </p:nvPr>
        </p:nvSpPr>
        <p:spPr/>
        <p:txBody>
          <a:bodyPr/>
          <a:lstStyle/>
          <a:p>
            <a:r>
              <a:rPr lang="en-US" dirty="0"/>
              <a:t>70 </a:t>
            </a:r>
            <a:r>
              <a:rPr lang="en-US" dirty="0" err="1"/>
              <a:t>yo</a:t>
            </a:r>
            <a:r>
              <a:rPr lang="en-US" dirty="0"/>
              <a:t> man on EV 1.25 mg/kg develops a generalized maculopapular rash over trunk, back and extremities, itchy </a:t>
            </a:r>
          </a:p>
          <a:p>
            <a:r>
              <a:rPr lang="en-US" dirty="0"/>
              <a:t>What will you do?</a:t>
            </a:r>
          </a:p>
          <a:p>
            <a:endParaRPr lang="en-US" sz="800" dirty="0"/>
          </a:p>
          <a:p>
            <a:pPr marL="457200" indent="-457200">
              <a:spcBef>
                <a:spcPts val="3600"/>
              </a:spcBef>
              <a:buFont typeface="+mj-lt"/>
              <a:buAutoNum type="alphaUcPeriod"/>
            </a:pPr>
            <a:r>
              <a:rPr lang="en-US" dirty="0"/>
              <a:t>Continue EV at current dose</a:t>
            </a:r>
          </a:p>
          <a:p>
            <a:pPr marL="457200" indent="-457200">
              <a:spcBef>
                <a:spcPts val="3600"/>
              </a:spcBef>
              <a:buFont typeface="+mj-lt"/>
              <a:buAutoNum type="alphaUcPeriod"/>
            </a:pPr>
            <a:r>
              <a:rPr lang="en-US" dirty="0"/>
              <a:t>Continue EV at reduced dose</a:t>
            </a:r>
          </a:p>
          <a:p>
            <a:pPr marL="457200" indent="-457200">
              <a:spcBef>
                <a:spcPts val="3600"/>
              </a:spcBef>
              <a:buFont typeface="+mj-lt"/>
              <a:buAutoNum type="alphaUcPeriod"/>
            </a:pPr>
            <a:r>
              <a:rPr lang="en-US" dirty="0"/>
              <a:t>WITHHOLD EV, prescribe topical steroids and antihistamine, refer to Dermatology and do not resume EV until rash resolves to grade 1 or less</a:t>
            </a:r>
          </a:p>
          <a:p>
            <a:endParaRPr lang="en-US" dirty="0"/>
          </a:p>
        </p:txBody>
      </p:sp>
      <p:sp>
        <p:nvSpPr>
          <p:cNvPr id="4" name="Rectangle 3">
            <a:extLst>
              <a:ext uri="{FF2B5EF4-FFF2-40B4-BE49-F238E27FC236}">
                <a16:creationId xmlns:a16="http://schemas.microsoft.com/office/drawing/2014/main" id="{26A43E8F-778E-1FAB-A837-6CEFF6347CC9}"/>
              </a:ext>
            </a:extLst>
          </p:cNvPr>
          <p:cNvSpPr/>
          <p:nvPr/>
        </p:nvSpPr>
        <p:spPr>
          <a:xfrm>
            <a:off x="419878" y="4786604"/>
            <a:ext cx="10933922" cy="14137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576118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Presentation- 2  </a:t>
            </a:r>
          </a:p>
        </p:txBody>
      </p:sp>
      <p:sp>
        <p:nvSpPr>
          <p:cNvPr id="3" name="Content Placeholder 2"/>
          <p:cNvSpPr>
            <a:spLocks noGrp="1"/>
          </p:cNvSpPr>
          <p:nvPr>
            <p:ph idx="1"/>
          </p:nvPr>
        </p:nvSpPr>
        <p:spPr/>
        <p:txBody>
          <a:bodyPr/>
          <a:lstStyle/>
          <a:p>
            <a:r>
              <a:rPr lang="en-US" dirty="0"/>
              <a:t>70 </a:t>
            </a:r>
            <a:r>
              <a:rPr lang="en-US" dirty="0" err="1"/>
              <a:t>yo</a:t>
            </a:r>
            <a:r>
              <a:rPr lang="en-US" dirty="0"/>
              <a:t> man on EV 1.25 mg/kg develops a generalized maculopapular rash over trunk, back and extremities, itchy </a:t>
            </a:r>
          </a:p>
          <a:p>
            <a:r>
              <a:rPr lang="en-US" dirty="0"/>
              <a:t>What will you do?</a:t>
            </a:r>
          </a:p>
          <a:p>
            <a:endParaRPr lang="en-US" sz="800" dirty="0"/>
          </a:p>
          <a:p>
            <a:pPr marL="457200" indent="-457200">
              <a:spcBef>
                <a:spcPts val="3600"/>
              </a:spcBef>
              <a:buFont typeface="+mj-lt"/>
              <a:buAutoNum type="alphaUcPeriod"/>
            </a:pPr>
            <a:r>
              <a:rPr lang="en-US" dirty="0"/>
              <a:t>Continue EV at current dose</a:t>
            </a:r>
          </a:p>
          <a:p>
            <a:pPr marL="457200" indent="-457200">
              <a:spcBef>
                <a:spcPts val="3600"/>
              </a:spcBef>
              <a:buFont typeface="+mj-lt"/>
              <a:buAutoNum type="alphaUcPeriod"/>
            </a:pPr>
            <a:r>
              <a:rPr lang="en-US" dirty="0"/>
              <a:t>Continue EV at reduced dose</a:t>
            </a:r>
          </a:p>
          <a:p>
            <a:pPr marL="457200" indent="-457200">
              <a:spcBef>
                <a:spcPts val="3600"/>
              </a:spcBef>
              <a:buFont typeface="+mj-lt"/>
              <a:buAutoNum type="alphaUcPeriod"/>
            </a:pPr>
            <a:r>
              <a:rPr lang="en-US" dirty="0"/>
              <a:t>WITHHOLD EV, prescribe topical steroids and antihistamine, refer to Dermatology and do not resume EV until rash resolves to grade 1 or less</a:t>
            </a:r>
          </a:p>
          <a:p>
            <a:endParaRPr lang="en-US" dirty="0"/>
          </a:p>
        </p:txBody>
      </p:sp>
    </p:spTree>
    <p:extLst>
      <p:ext uri="{BB962C8B-B14F-4D97-AF65-F5344CB8AC3E}">
        <p14:creationId xmlns:p14="http://schemas.microsoft.com/office/powerpoint/2010/main" val="32062151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Presentation- 2  </a:t>
            </a:r>
          </a:p>
        </p:txBody>
      </p:sp>
      <p:sp>
        <p:nvSpPr>
          <p:cNvPr id="3" name="Content Placeholder 2"/>
          <p:cNvSpPr>
            <a:spLocks noGrp="1"/>
          </p:cNvSpPr>
          <p:nvPr>
            <p:ph idx="1"/>
          </p:nvPr>
        </p:nvSpPr>
        <p:spPr/>
        <p:txBody>
          <a:bodyPr/>
          <a:lstStyle/>
          <a:p>
            <a:r>
              <a:rPr lang="en-US" dirty="0"/>
              <a:t>70 </a:t>
            </a:r>
            <a:r>
              <a:rPr lang="en-US" dirty="0" err="1"/>
              <a:t>yo</a:t>
            </a:r>
            <a:r>
              <a:rPr lang="en-US" dirty="0"/>
              <a:t> man on EV 1.25 mg/kg develops a generalized maculopapular rash over trunk, back and extremities, itchy </a:t>
            </a:r>
          </a:p>
          <a:p>
            <a:r>
              <a:rPr lang="en-US" dirty="0"/>
              <a:t>What will you do?</a:t>
            </a:r>
          </a:p>
          <a:p>
            <a:endParaRPr lang="en-US" sz="800" dirty="0"/>
          </a:p>
          <a:p>
            <a:pPr marL="457200" indent="-457200">
              <a:spcBef>
                <a:spcPts val="3600"/>
              </a:spcBef>
              <a:buFont typeface="+mj-lt"/>
              <a:buAutoNum type="alphaUcPeriod"/>
            </a:pPr>
            <a:r>
              <a:rPr lang="en-US" dirty="0"/>
              <a:t>Continue EV at current dose</a:t>
            </a:r>
          </a:p>
          <a:p>
            <a:pPr marL="457200" indent="-457200">
              <a:spcBef>
                <a:spcPts val="3600"/>
              </a:spcBef>
              <a:buFont typeface="+mj-lt"/>
              <a:buAutoNum type="alphaUcPeriod"/>
            </a:pPr>
            <a:r>
              <a:rPr lang="en-US" dirty="0"/>
              <a:t>Continue EV at reduced dose</a:t>
            </a:r>
          </a:p>
          <a:p>
            <a:pPr marL="457200" indent="-457200">
              <a:spcBef>
                <a:spcPts val="3600"/>
              </a:spcBef>
              <a:buFont typeface="+mj-lt"/>
              <a:buAutoNum type="alphaUcPeriod"/>
            </a:pPr>
            <a:r>
              <a:rPr lang="en-US" dirty="0"/>
              <a:t>WITHHOLD EV, prescribe topical steroids and antihistamine, refer to Dermatology and do not resume EV until rash resolves to grade 1 or less</a:t>
            </a:r>
          </a:p>
          <a:p>
            <a:endParaRPr lang="en-US" dirty="0"/>
          </a:p>
        </p:txBody>
      </p:sp>
      <p:sp>
        <p:nvSpPr>
          <p:cNvPr id="4" name="Rectangle 3">
            <a:extLst>
              <a:ext uri="{FF2B5EF4-FFF2-40B4-BE49-F238E27FC236}">
                <a16:creationId xmlns:a16="http://schemas.microsoft.com/office/drawing/2014/main" id="{70D3BFF0-0355-6165-AFBC-07DACACC1748}"/>
              </a:ext>
            </a:extLst>
          </p:cNvPr>
          <p:cNvSpPr/>
          <p:nvPr/>
        </p:nvSpPr>
        <p:spPr>
          <a:xfrm>
            <a:off x="445770" y="3187717"/>
            <a:ext cx="10572750" cy="1745354"/>
          </a:xfrm>
          <a:prstGeom prst="rect">
            <a:avLst/>
          </a:prstGeom>
          <a:solidFill>
            <a:schemeClr val="bg1">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Rounded Corners 4">
            <a:extLst>
              <a:ext uri="{FF2B5EF4-FFF2-40B4-BE49-F238E27FC236}">
                <a16:creationId xmlns:a16="http://schemas.microsoft.com/office/drawing/2014/main" id="{FD61AF36-25AD-AFF7-37A3-464E0BC52C14}"/>
              </a:ext>
            </a:extLst>
          </p:cNvPr>
          <p:cNvSpPr/>
          <p:nvPr/>
        </p:nvSpPr>
        <p:spPr>
          <a:xfrm>
            <a:off x="445770" y="4847714"/>
            <a:ext cx="10908030" cy="1263837"/>
          </a:xfrm>
          <a:prstGeom prst="roundRect">
            <a:avLst>
              <a:gd name="adj" fmla="val 39715"/>
            </a:avLst>
          </a:prstGeom>
          <a:noFill/>
          <a:ln w="38100">
            <a:solidFill>
              <a:srgbClr val="00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61336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1582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Management of Skin Reactions </a:t>
            </a:r>
          </a:p>
        </p:txBody>
      </p:sp>
      <p:sp>
        <p:nvSpPr>
          <p:cNvPr id="2" name="Text Placeholder 1"/>
          <p:cNvSpPr>
            <a:spLocks noGrp="1"/>
          </p:cNvSpPr>
          <p:nvPr>
            <p:ph idx="1"/>
          </p:nvPr>
        </p:nvSpPr>
        <p:spPr/>
        <p:txBody>
          <a:bodyPr>
            <a:normAutofit/>
          </a:bodyPr>
          <a:lstStyle/>
          <a:p>
            <a:pPr lvl="0">
              <a:spcBef>
                <a:spcPts val="1800"/>
              </a:spcBef>
            </a:pPr>
            <a:r>
              <a:rPr lang="en-US" sz="2800" dirty="0"/>
              <a:t>Monitor patients for signs of skin reactions and mucosal abnormalities throughout</a:t>
            </a:r>
          </a:p>
          <a:p>
            <a:pPr lvl="0">
              <a:spcBef>
                <a:spcPts val="1800"/>
              </a:spcBef>
            </a:pPr>
            <a:r>
              <a:rPr lang="en-US" sz="2800" dirty="0">
                <a:solidFill>
                  <a:schemeClr val="bg1">
                    <a:lumMod val="65000"/>
                  </a:schemeClr>
                </a:solidFill>
              </a:rPr>
              <a:t>Topical steroids and antihistamines for mild reactions</a:t>
            </a:r>
          </a:p>
          <a:p>
            <a:pPr>
              <a:spcBef>
                <a:spcPts val="1800"/>
              </a:spcBef>
            </a:pPr>
            <a:r>
              <a:rPr lang="en-US" sz="2800" dirty="0">
                <a:solidFill>
                  <a:schemeClr val="bg1">
                    <a:lumMod val="65000"/>
                  </a:schemeClr>
                </a:solidFill>
              </a:rPr>
              <a:t>Dermatology consultation and skin biopsy for severe skin reactions</a:t>
            </a:r>
          </a:p>
          <a:p>
            <a:pPr lvl="0">
              <a:spcBef>
                <a:spcPts val="1800"/>
              </a:spcBef>
            </a:pPr>
            <a:r>
              <a:rPr lang="en-US" sz="2800" dirty="0">
                <a:solidFill>
                  <a:schemeClr val="bg1">
                    <a:lumMod val="65000"/>
                  </a:schemeClr>
                </a:solidFill>
              </a:rPr>
              <a:t>Withhold EV for grade 3 or higher reactions </a:t>
            </a:r>
          </a:p>
          <a:p>
            <a:pPr lvl="0">
              <a:spcBef>
                <a:spcPts val="1800"/>
              </a:spcBef>
            </a:pPr>
            <a:r>
              <a:rPr lang="en-US" sz="2800" dirty="0">
                <a:solidFill>
                  <a:schemeClr val="bg1">
                    <a:lumMod val="65000"/>
                  </a:schemeClr>
                </a:solidFill>
              </a:rPr>
              <a:t>Discontinue permanently for grade 4 SJS, TEN or recurrent grade 3 skin reactions</a:t>
            </a:r>
          </a:p>
          <a:p>
            <a:pPr lvl="0">
              <a:spcBef>
                <a:spcPts val="1800"/>
              </a:spcBef>
            </a:pPr>
            <a:endParaRPr lang="en-US" sz="2800" dirty="0"/>
          </a:p>
        </p:txBody>
      </p:sp>
    </p:spTree>
    <p:extLst>
      <p:ext uri="{BB962C8B-B14F-4D97-AF65-F5344CB8AC3E}">
        <p14:creationId xmlns:p14="http://schemas.microsoft.com/office/powerpoint/2010/main" val="34987001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Management of Skin Reactions </a:t>
            </a:r>
          </a:p>
        </p:txBody>
      </p:sp>
      <p:sp>
        <p:nvSpPr>
          <p:cNvPr id="2" name="Text Placeholder 1"/>
          <p:cNvSpPr>
            <a:spLocks noGrp="1"/>
          </p:cNvSpPr>
          <p:nvPr>
            <p:ph idx="1"/>
          </p:nvPr>
        </p:nvSpPr>
        <p:spPr/>
        <p:txBody>
          <a:bodyPr>
            <a:normAutofit/>
          </a:bodyPr>
          <a:lstStyle/>
          <a:p>
            <a:pPr lvl="0">
              <a:spcBef>
                <a:spcPts val="1800"/>
              </a:spcBef>
            </a:pPr>
            <a:r>
              <a:rPr lang="en-US" sz="2800" dirty="0"/>
              <a:t>Monitor patients for signs of skin reactions and mucosal abnormalities throughout</a:t>
            </a:r>
          </a:p>
          <a:p>
            <a:pPr lvl="0">
              <a:spcBef>
                <a:spcPts val="1800"/>
              </a:spcBef>
            </a:pPr>
            <a:r>
              <a:rPr lang="en-US" sz="2800" dirty="0"/>
              <a:t>Topical steroids and antihistamines for mild reactions</a:t>
            </a:r>
          </a:p>
          <a:p>
            <a:pPr>
              <a:spcBef>
                <a:spcPts val="1800"/>
              </a:spcBef>
            </a:pPr>
            <a:r>
              <a:rPr lang="en-US" sz="2800" dirty="0">
                <a:solidFill>
                  <a:schemeClr val="bg1">
                    <a:lumMod val="65000"/>
                  </a:schemeClr>
                </a:solidFill>
              </a:rPr>
              <a:t>Dermatology consultation and skin biopsy for severe skin reactions</a:t>
            </a:r>
          </a:p>
          <a:p>
            <a:pPr lvl="0">
              <a:spcBef>
                <a:spcPts val="1800"/>
              </a:spcBef>
            </a:pPr>
            <a:r>
              <a:rPr lang="en-US" sz="2800" dirty="0">
                <a:solidFill>
                  <a:schemeClr val="bg1">
                    <a:lumMod val="65000"/>
                  </a:schemeClr>
                </a:solidFill>
              </a:rPr>
              <a:t>Withhold EV for grade 3 or higher reactions </a:t>
            </a:r>
          </a:p>
          <a:p>
            <a:pPr lvl="0">
              <a:spcBef>
                <a:spcPts val="1800"/>
              </a:spcBef>
            </a:pPr>
            <a:r>
              <a:rPr lang="en-US" sz="2800" dirty="0">
                <a:solidFill>
                  <a:schemeClr val="bg1">
                    <a:lumMod val="65000"/>
                  </a:schemeClr>
                </a:solidFill>
              </a:rPr>
              <a:t>Discontinue permanently for grade 4 SJS, TEN or recurrent grade 3 skin reactions</a:t>
            </a:r>
          </a:p>
          <a:p>
            <a:pPr lvl="0">
              <a:spcBef>
                <a:spcPts val="1800"/>
              </a:spcBef>
            </a:pPr>
            <a:endParaRPr lang="en-US" sz="2800" dirty="0"/>
          </a:p>
        </p:txBody>
      </p:sp>
    </p:spTree>
    <p:extLst>
      <p:ext uri="{BB962C8B-B14F-4D97-AF65-F5344CB8AC3E}">
        <p14:creationId xmlns:p14="http://schemas.microsoft.com/office/powerpoint/2010/main" val="22974725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Management of Skin Reactions </a:t>
            </a:r>
          </a:p>
        </p:txBody>
      </p:sp>
      <p:sp>
        <p:nvSpPr>
          <p:cNvPr id="2" name="Text Placeholder 1"/>
          <p:cNvSpPr>
            <a:spLocks noGrp="1"/>
          </p:cNvSpPr>
          <p:nvPr>
            <p:ph idx="1"/>
          </p:nvPr>
        </p:nvSpPr>
        <p:spPr/>
        <p:txBody>
          <a:bodyPr>
            <a:normAutofit/>
          </a:bodyPr>
          <a:lstStyle/>
          <a:p>
            <a:pPr lvl="0">
              <a:spcBef>
                <a:spcPts val="1800"/>
              </a:spcBef>
            </a:pPr>
            <a:r>
              <a:rPr lang="en-US" sz="2800" dirty="0"/>
              <a:t>Monitor patients for signs of skin reactions and mucosal abnormalities throughout</a:t>
            </a:r>
          </a:p>
          <a:p>
            <a:pPr lvl="0">
              <a:spcBef>
                <a:spcPts val="1800"/>
              </a:spcBef>
            </a:pPr>
            <a:r>
              <a:rPr lang="en-US" sz="2800" dirty="0"/>
              <a:t>Topical steroids and antihistamines for mild reactions</a:t>
            </a:r>
          </a:p>
          <a:p>
            <a:pPr>
              <a:spcBef>
                <a:spcPts val="1800"/>
              </a:spcBef>
            </a:pPr>
            <a:r>
              <a:rPr lang="en-US" sz="2800" dirty="0"/>
              <a:t>Dermatology consultation and skin biopsy for severe skin reactions</a:t>
            </a:r>
          </a:p>
          <a:p>
            <a:pPr lvl="0">
              <a:spcBef>
                <a:spcPts val="1800"/>
              </a:spcBef>
            </a:pPr>
            <a:r>
              <a:rPr lang="en-US" sz="2800" dirty="0">
                <a:solidFill>
                  <a:schemeClr val="bg1">
                    <a:lumMod val="65000"/>
                  </a:schemeClr>
                </a:solidFill>
              </a:rPr>
              <a:t>Withhold EV for grade 3 or higher reactions </a:t>
            </a:r>
          </a:p>
          <a:p>
            <a:pPr lvl="0">
              <a:spcBef>
                <a:spcPts val="1800"/>
              </a:spcBef>
            </a:pPr>
            <a:r>
              <a:rPr lang="en-US" sz="2800" dirty="0">
                <a:solidFill>
                  <a:schemeClr val="bg1">
                    <a:lumMod val="65000"/>
                  </a:schemeClr>
                </a:solidFill>
              </a:rPr>
              <a:t>Discontinue permanently for grade 4 SJS, TEN or recurrent grade 3 skin reactions</a:t>
            </a:r>
          </a:p>
          <a:p>
            <a:pPr lvl="0">
              <a:spcBef>
                <a:spcPts val="1800"/>
              </a:spcBef>
            </a:pPr>
            <a:endParaRPr lang="en-US" sz="2800" dirty="0"/>
          </a:p>
        </p:txBody>
      </p:sp>
    </p:spTree>
    <p:extLst>
      <p:ext uri="{BB962C8B-B14F-4D97-AF65-F5344CB8AC3E}">
        <p14:creationId xmlns:p14="http://schemas.microsoft.com/office/powerpoint/2010/main" val="20647308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Management of Skin Reactions </a:t>
            </a:r>
          </a:p>
        </p:txBody>
      </p:sp>
      <p:sp>
        <p:nvSpPr>
          <p:cNvPr id="2" name="Text Placeholder 1"/>
          <p:cNvSpPr>
            <a:spLocks noGrp="1"/>
          </p:cNvSpPr>
          <p:nvPr>
            <p:ph idx="1"/>
          </p:nvPr>
        </p:nvSpPr>
        <p:spPr/>
        <p:txBody>
          <a:bodyPr>
            <a:normAutofit/>
          </a:bodyPr>
          <a:lstStyle/>
          <a:p>
            <a:pPr lvl="0">
              <a:spcBef>
                <a:spcPts val="1800"/>
              </a:spcBef>
            </a:pPr>
            <a:r>
              <a:rPr lang="en-US" sz="2800" dirty="0"/>
              <a:t>Monitor patients for signs of skin reactions and mucosal abnormalities throughout</a:t>
            </a:r>
          </a:p>
          <a:p>
            <a:pPr lvl="0">
              <a:spcBef>
                <a:spcPts val="1800"/>
              </a:spcBef>
            </a:pPr>
            <a:r>
              <a:rPr lang="en-US" sz="2800" dirty="0"/>
              <a:t>Topical steroids and antihistamines for mild reactions</a:t>
            </a:r>
          </a:p>
          <a:p>
            <a:pPr>
              <a:spcBef>
                <a:spcPts val="1800"/>
              </a:spcBef>
            </a:pPr>
            <a:r>
              <a:rPr lang="en-US" sz="2800" dirty="0"/>
              <a:t>Dermatology consultation and skin biopsy for severe skin reactions</a:t>
            </a:r>
          </a:p>
          <a:p>
            <a:pPr lvl="0">
              <a:spcBef>
                <a:spcPts val="1800"/>
              </a:spcBef>
            </a:pPr>
            <a:r>
              <a:rPr lang="en-US" sz="2800" dirty="0"/>
              <a:t>Withhold EV for grade 3 or higher reactions </a:t>
            </a:r>
          </a:p>
          <a:p>
            <a:pPr lvl="0">
              <a:spcBef>
                <a:spcPts val="1800"/>
              </a:spcBef>
            </a:pPr>
            <a:r>
              <a:rPr lang="en-US" sz="2800" dirty="0">
                <a:solidFill>
                  <a:schemeClr val="bg1">
                    <a:lumMod val="65000"/>
                  </a:schemeClr>
                </a:solidFill>
              </a:rPr>
              <a:t>Discontinue permanently for grade 4 SJS, TEN or recurrent grade 3 skin reactions</a:t>
            </a:r>
          </a:p>
          <a:p>
            <a:pPr lvl="0">
              <a:spcBef>
                <a:spcPts val="1800"/>
              </a:spcBef>
            </a:pPr>
            <a:endParaRPr lang="en-US" sz="2800" dirty="0"/>
          </a:p>
        </p:txBody>
      </p:sp>
    </p:spTree>
    <p:extLst>
      <p:ext uri="{BB962C8B-B14F-4D97-AF65-F5344CB8AC3E}">
        <p14:creationId xmlns:p14="http://schemas.microsoft.com/office/powerpoint/2010/main" val="36488824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Management of Skin Reactions </a:t>
            </a:r>
          </a:p>
        </p:txBody>
      </p:sp>
      <p:sp>
        <p:nvSpPr>
          <p:cNvPr id="2" name="Text Placeholder 1"/>
          <p:cNvSpPr>
            <a:spLocks noGrp="1"/>
          </p:cNvSpPr>
          <p:nvPr>
            <p:ph idx="1"/>
          </p:nvPr>
        </p:nvSpPr>
        <p:spPr/>
        <p:txBody>
          <a:bodyPr>
            <a:normAutofit/>
          </a:bodyPr>
          <a:lstStyle/>
          <a:p>
            <a:pPr lvl="0">
              <a:spcBef>
                <a:spcPts val="1800"/>
              </a:spcBef>
            </a:pPr>
            <a:r>
              <a:rPr lang="en-US" sz="2800" dirty="0"/>
              <a:t>Monitor patients for signs of skin reactions and mucosal abnormalities throughout</a:t>
            </a:r>
          </a:p>
          <a:p>
            <a:pPr lvl="0">
              <a:spcBef>
                <a:spcPts val="1800"/>
              </a:spcBef>
            </a:pPr>
            <a:r>
              <a:rPr lang="en-US" sz="2800" dirty="0"/>
              <a:t>Topical steroids and antihistamines for mild reactions</a:t>
            </a:r>
          </a:p>
          <a:p>
            <a:pPr>
              <a:spcBef>
                <a:spcPts val="1800"/>
              </a:spcBef>
            </a:pPr>
            <a:r>
              <a:rPr lang="en-US" sz="2800" dirty="0"/>
              <a:t>Dermatology consultation and skin biopsy for severe skin reactions</a:t>
            </a:r>
          </a:p>
          <a:p>
            <a:pPr lvl="0">
              <a:spcBef>
                <a:spcPts val="1800"/>
              </a:spcBef>
            </a:pPr>
            <a:r>
              <a:rPr lang="en-US" sz="2800" dirty="0"/>
              <a:t>Withhold EV for grade 3 or higher reactions </a:t>
            </a:r>
          </a:p>
          <a:p>
            <a:pPr lvl="0">
              <a:spcBef>
                <a:spcPts val="1800"/>
              </a:spcBef>
            </a:pPr>
            <a:r>
              <a:rPr lang="en-US" sz="2800" dirty="0"/>
              <a:t>Discontinue permanently for grade 4 SJS, TEN or recurrent grade 3 skin reactions</a:t>
            </a:r>
          </a:p>
          <a:p>
            <a:pPr lvl="0">
              <a:spcBef>
                <a:spcPts val="1800"/>
              </a:spcBef>
            </a:pPr>
            <a:endParaRPr lang="en-US" sz="2800" dirty="0"/>
          </a:p>
        </p:txBody>
      </p:sp>
    </p:spTree>
    <p:extLst>
      <p:ext uri="{BB962C8B-B14F-4D97-AF65-F5344CB8AC3E}">
        <p14:creationId xmlns:p14="http://schemas.microsoft.com/office/powerpoint/2010/main" val="21153739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Presentation- 3  </a:t>
            </a:r>
          </a:p>
        </p:txBody>
      </p:sp>
      <p:sp>
        <p:nvSpPr>
          <p:cNvPr id="3" name="Content Placeholder 2"/>
          <p:cNvSpPr>
            <a:spLocks noGrp="1"/>
          </p:cNvSpPr>
          <p:nvPr>
            <p:ph idx="1"/>
          </p:nvPr>
        </p:nvSpPr>
        <p:spPr/>
        <p:txBody>
          <a:bodyPr>
            <a:normAutofit/>
          </a:bodyPr>
          <a:lstStyle/>
          <a:p>
            <a:r>
              <a:rPr lang="en-US" dirty="0"/>
              <a:t>73 </a:t>
            </a:r>
            <a:r>
              <a:rPr lang="en-US" dirty="0" err="1"/>
              <a:t>yo</a:t>
            </a:r>
            <a:r>
              <a:rPr lang="en-US" dirty="0"/>
              <a:t> man on EV 1.25 mg/kg, BMI 35 has blood glucose level of 320 mg/dL on the day of EV treatment </a:t>
            </a:r>
          </a:p>
          <a:p>
            <a:r>
              <a:rPr lang="en-US" dirty="0"/>
              <a:t>What will you do?</a:t>
            </a:r>
          </a:p>
          <a:p>
            <a:pPr marL="1089025" indent="-514350">
              <a:spcBef>
                <a:spcPts val="2400"/>
              </a:spcBef>
              <a:buAutoNum type="alphaUcPeriod"/>
            </a:pPr>
            <a:r>
              <a:rPr lang="en-US" dirty="0"/>
              <a:t>Continue EV at current dose and monitor BS</a:t>
            </a:r>
          </a:p>
          <a:p>
            <a:pPr marL="1089025" indent="-514350">
              <a:spcBef>
                <a:spcPts val="2400"/>
              </a:spcBef>
              <a:buAutoNum type="alphaUcPeriod"/>
            </a:pPr>
            <a:r>
              <a:rPr lang="en-US" dirty="0"/>
              <a:t>Continue EV at reduced dose and monitor BS</a:t>
            </a:r>
          </a:p>
          <a:p>
            <a:pPr marL="1089025" indent="-514350">
              <a:spcBef>
                <a:spcPts val="2400"/>
              </a:spcBef>
              <a:buAutoNum type="alphaUcPeriod"/>
            </a:pPr>
            <a:r>
              <a:rPr lang="en-US" dirty="0"/>
              <a:t>WITHHOLD EV, check HbA1C, refer to endocrinology for BS management, resume EV once BS well controlled</a:t>
            </a:r>
          </a:p>
        </p:txBody>
      </p:sp>
      <p:sp>
        <p:nvSpPr>
          <p:cNvPr id="6" name="TextBox 5"/>
          <p:cNvSpPr txBox="1"/>
          <p:nvPr/>
        </p:nvSpPr>
        <p:spPr>
          <a:xfrm>
            <a:off x="1692897" y="5472836"/>
            <a:ext cx="9401925" cy="707886"/>
          </a:xfrm>
          <a:prstGeom prst="rect">
            <a:avLst/>
          </a:prstGeom>
          <a:noFill/>
        </p:spPr>
        <p:txBody>
          <a:bodyPr wrap="square" rtlCol="0">
            <a:spAutoFit/>
          </a:bodyPr>
          <a:lstStyle/>
          <a:p>
            <a:r>
              <a:rPr lang="en-US" sz="2000" dirty="0"/>
              <a:t>There is a risk of development of DM and DKA with EV</a:t>
            </a:r>
          </a:p>
          <a:p>
            <a:r>
              <a:rPr lang="en-US" sz="2000" dirty="0"/>
              <a:t>Withhold EV for BS &gt; 250 mg/dL</a:t>
            </a:r>
          </a:p>
        </p:txBody>
      </p:sp>
      <p:sp>
        <p:nvSpPr>
          <p:cNvPr id="5" name="Footer Placeholder 4">
            <a:extLst>
              <a:ext uri="{FF2B5EF4-FFF2-40B4-BE49-F238E27FC236}">
                <a16:creationId xmlns:a16="http://schemas.microsoft.com/office/drawing/2014/main" id="{0869F0B8-B576-83B5-EE16-513BF3169CC8}"/>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7" name="Rectangle 6">
            <a:extLst>
              <a:ext uri="{FF2B5EF4-FFF2-40B4-BE49-F238E27FC236}">
                <a16:creationId xmlns:a16="http://schemas.microsoft.com/office/drawing/2014/main" id="{4B855863-BB94-45B1-5D50-FC52A2906A50}"/>
              </a:ext>
            </a:extLst>
          </p:cNvPr>
          <p:cNvSpPr/>
          <p:nvPr/>
        </p:nvSpPr>
        <p:spPr>
          <a:xfrm>
            <a:off x="970384" y="2948473"/>
            <a:ext cx="9528719" cy="33447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954094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Presentation- 3  </a:t>
            </a:r>
          </a:p>
        </p:txBody>
      </p:sp>
      <p:sp>
        <p:nvSpPr>
          <p:cNvPr id="3" name="Content Placeholder 2"/>
          <p:cNvSpPr>
            <a:spLocks noGrp="1"/>
          </p:cNvSpPr>
          <p:nvPr>
            <p:ph idx="1"/>
          </p:nvPr>
        </p:nvSpPr>
        <p:spPr/>
        <p:txBody>
          <a:bodyPr>
            <a:normAutofit/>
          </a:bodyPr>
          <a:lstStyle/>
          <a:p>
            <a:r>
              <a:rPr lang="en-US" dirty="0"/>
              <a:t>73 </a:t>
            </a:r>
            <a:r>
              <a:rPr lang="en-US" dirty="0" err="1"/>
              <a:t>yo</a:t>
            </a:r>
            <a:r>
              <a:rPr lang="en-US" dirty="0"/>
              <a:t> man on EV 1.25 mg/kg, BMI 35 has blood glucose level of 320 mg/dL on the day of EV treatment </a:t>
            </a:r>
          </a:p>
          <a:p>
            <a:r>
              <a:rPr lang="en-US" dirty="0"/>
              <a:t>What will you do?</a:t>
            </a:r>
          </a:p>
          <a:p>
            <a:pPr marL="1089025" indent="-514350">
              <a:spcBef>
                <a:spcPts val="2400"/>
              </a:spcBef>
              <a:buAutoNum type="alphaUcPeriod"/>
            </a:pPr>
            <a:r>
              <a:rPr lang="en-US" dirty="0"/>
              <a:t>Continue EV at current dose and monitor BS</a:t>
            </a:r>
          </a:p>
          <a:p>
            <a:pPr marL="1089025" indent="-514350">
              <a:spcBef>
                <a:spcPts val="2400"/>
              </a:spcBef>
              <a:buAutoNum type="alphaUcPeriod"/>
            </a:pPr>
            <a:r>
              <a:rPr lang="en-US" dirty="0"/>
              <a:t>Continue EV at reduced dose and monitor BS</a:t>
            </a:r>
          </a:p>
          <a:p>
            <a:pPr marL="1089025" indent="-514350">
              <a:spcBef>
                <a:spcPts val="2400"/>
              </a:spcBef>
              <a:buAutoNum type="alphaUcPeriod"/>
            </a:pPr>
            <a:r>
              <a:rPr lang="en-US" dirty="0"/>
              <a:t>WITHHOLD EV, check HbA1C, refer to endocrinology for BS management, resume EV once BS well controlled</a:t>
            </a:r>
          </a:p>
        </p:txBody>
      </p:sp>
      <p:sp>
        <p:nvSpPr>
          <p:cNvPr id="6" name="TextBox 5"/>
          <p:cNvSpPr txBox="1"/>
          <p:nvPr/>
        </p:nvSpPr>
        <p:spPr>
          <a:xfrm>
            <a:off x="1692897" y="5472836"/>
            <a:ext cx="9401925" cy="707886"/>
          </a:xfrm>
          <a:prstGeom prst="rect">
            <a:avLst/>
          </a:prstGeom>
          <a:noFill/>
        </p:spPr>
        <p:txBody>
          <a:bodyPr wrap="square" rtlCol="0">
            <a:spAutoFit/>
          </a:bodyPr>
          <a:lstStyle/>
          <a:p>
            <a:r>
              <a:rPr lang="en-US" sz="2000" dirty="0"/>
              <a:t>There is a risk of development of DM and DKA with EV</a:t>
            </a:r>
          </a:p>
          <a:p>
            <a:r>
              <a:rPr lang="en-US" sz="2000" dirty="0"/>
              <a:t>Withhold EV for BS &gt; 250 mg/dL</a:t>
            </a:r>
          </a:p>
        </p:txBody>
      </p:sp>
      <p:sp>
        <p:nvSpPr>
          <p:cNvPr id="5" name="Footer Placeholder 4">
            <a:extLst>
              <a:ext uri="{FF2B5EF4-FFF2-40B4-BE49-F238E27FC236}">
                <a16:creationId xmlns:a16="http://schemas.microsoft.com/office/drawing/2014/main" id="{0869F0B8-B576-83B5-EE16-513BF3169CC8}"/>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4" name="Rectangle 3">
            <a:extLst>
              <a:ext uri="{FF2B5EF4-FFF2-40B4-BE49-F238E27FC236}">
                <a16:creationId xmlns:a16="http://schemas.microsoft.com/office/drawing/2014/main" id="{F815CB4B-894F-472F-3E54-325F85A4982B}"/>
              </a:ext>
            </a:extLst>
          </p:cNvPr>
          <p:cNvSpPr/>
          <p:nvPr/>
        </p:nvSpPr>
        <p:spPr>
          <a:xfrm>
            <a:off x="970384" y="3564293"/>
            <a:ext cx="9528719" cy="27289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93173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Presentation- 3  </a:t>
            </a:r>
          </a:p>
        </p:txBody>
      </p:sp>
      <p:sp>
        <p:nvSpPr>
          <p:cNvPr id="3" name="Content Placeholder 2"/>
          <p:cNvSpPr>
            <a:spLocks noGrp="1"/>
          </p:cNvSpPr>
          <p:nvPr>
            <p:ph idx="1"/>
          </p:nvPr>
        </p:nvSpPr>
        <p:spPr/>
        <p:txBody>
          <a:bodyPr>
            <a:normAutofit/>
          </a:bodyPr>
          <a:lstStyle/>
          <a:p>
            <a:r>
              <a:rPr lang="en-US" dirty="0"/>
              <a:t>73 </a:t>
            </a:r>
            <a:r>
              <a:rPr lang="en-US" dirty="0" err="1"/>
              <a:t>yo</a:t>
            </a:r>
            <a:r>
              <a:rPr lang="en-US" dirty="0"/>
              <a:t> man on EV 1.25 mg/kg, BMI 35 has blood glucose level of 320 mg/dL on the day of EV treatment </a:t>
            </a:r>
          </a:p>
          <a:p>
            <a:r>
              <a:rPr lang="en-US" dirty="0"/>
              <a:t>What will you do?</a:t>
            </a:r>
          </a:p>
          <a:p>
            <a:pPr marL="1089025" indent="-514350">
              <a:spcBef>
                <a:spcPts val="2400"/>
              </a:spcBef>
              <a:buAutoNum type="alphaUcPeriod"/>
            </a:pPr>
            <a:r>
              <a:rPr lang="en-US" dirty="0"/>
              <a:t>Continue EV at current dose and monitor BS</a:t>
            </a:r>
          </a:p>
          <a:p>
            <a:pPr marL="1089025" indent="-514350">
              <a:spcBef>
                <a:spcPts val="2400"/>
              </a:spcBef>
              <a:buAutoNum type="alphaUcPeriod"/>
            </a:pPr>
            <a:r>
              <a:rPr lang="en-US" dirty="0"/>
              <a:t>Continue EV at reduced dose and monitor BS</a:t>
            </a:r>
          </a:p>
          <a:p>
            <a:pPr marL="1089025" indent="-514350">
              <a:spcBef>
                <a:spcPts val="2400"/>
              </a:spcBef>
              <a:buAutoNum type="alphaUcPeriod"/>
            </a:pPr>
            <a:r>
              <a:rPr lang="en-US" dirty="0"/>
              <a:t>WITHHOLD EV, check HbA1C, refer to endocrinology for BS management, resume EV once BS well controlled</a:t>
            </a:r>
          </a:p>
        </p:txBody>
      </p:sp>
      <p:sp>
        <p:nvSpPr>
          <p:cNvPr id="6" name="TextBox 5"/>
          <p:cNvSpPr txBox="1"/>
          <p:nvPr/>
        </p:nvSpPr>
        <p:spPr>
          <a:xfrm>
            <a:off x="1692897" y="5472836"/>
            <a:ext cx="9401925" cy="707886"/>
          </a:xfrm>
          <a:prstGeom prst="rect">
            <a:avLst/>
          </a:prstGeom>
          <a:noFill/>
        </p:spPr>
        <p:txBody>
          <a:bodyPr wrap="square" rtlCol="0">
            <a:spAutoFit/>
          </a:bodyPr>
          <a:lstStyle/>
          <a:p>
            <a:r>
              <a:rPr lang="en-US" sz="2000" dirty="0"/>
              <a:t>There is a risk of development of DM and DKA with EV</a:t>
            </a:r>
          </a:p>
          <a:p>
            <a:r>
              <a:rPr lang="en-US" sz="2000" dirty="0"/>
              <a:t>Withhold EV for BS &gt; 250 mg/dL</a:t>
            </a:r>
          </a:p>
        </p:txBody>
      </p:sp>
      <p:sp>
        <p:nvSpPr>
          <p:cNvPr id="5" name="Footer Placeholder 4">
            <a:extLst>
              <a:ext uri="{FF2B5EF4-FFF2-40B4-BE49-F238E27FC236}">
                <a16:creationId xmlns:a16="http://schemas.microsoft.com/office/drawing/2014/main" id="{0869F0B8-B576-83B5-EE16-513BF3169CC8}"/>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4" name="Rectangle 3">
            <a:extLst>
              <a:ext uri="{FF2B5EF4-FFF2-40B4-BE49-F238E27FC236}">
                <a16:creationId xmlns:a16="http://schemas.microsoft.com/office/drawing/2014/main" id="{8FB90999-8331-EB65-BF1F-06C5848190DF}"/>
              </a:ext>
            </a:extLst>
          </p:cNvPr>
          <p:cNvSpPr/>
          <p:nvPr/>
        </p:nvSpPr>
        <p:spPr>
          <a:xfrm>
            <a:off x="970384" y="4245429"/>
            <a:ext cx="9528719" cy="20477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07455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Presentation- 3  </a:t>
            </a:r>
          </a:p>
        </p:txBody>
      </p:sp>
      <p:sp>
        <p:nvSpPr>
          <p:cNvPr id="3" name="Content Placeholder 2"/>
          <p:cNvSpPr>
            <a:spLocks noGrp="1"/>
          </p:cNvSpPr>
          <p:nvPr>
            <p:ph idx="1"/>
          </p:nvPr>
        </p:nvSpPr>
        <p:spPr/>
        <p:txBody>
          <a:bodyPr>
            <a:normAutofit/>
          </a:bodyPr>
          <a:lstStyle/>
          <a:p>
            <a:r>
              <a:rPr lang="en-US" dirty="0"/>
              <a:t>73 </a:t>
            </a:r>
            <a:r>
              <a:rPr lang="en-US" dirty="0" err="1"/>
              <a:t>yo</a:t>
            </a:r>
            <a:r>
              <a:rPr lang="en-US" dirty="0"/>
              <a:t> man on EV 1.25 mg/kg, BMI 35 has blood glucose level of 320 mg/dL on the day of EV treatment </a:t>
            </a:r>
          </a:p>
          <a:p>
            <a:r>
              <a:rPr lang="en-US" dirty="0"/>
              <a:t>What will you do?</a:t>
            </a:r>
          </a:p>
          <a:p>
            <a:pPr marL="1089025" indent="-514350">
              <a:spcBef>
                <a:spcPts val="2400"/>
              </a:spcBef>
              <a:buAutoNum type="alphaUcPeriod"/>
            </a:pPr>
            <a:r>
              <a:rPr lang="en-US" dirty="0"/>
              <a:t>Continue EV at current dose and monitor BS</a:t>
            </a:r>
          </a:p>
          <a:p>
            <a:pPr marL="1089025" indent="-514350">
              <a:spcBef>
                <a:spcPts val="2400"/>
              </a:spcBef>
              <a:buAutoNum type="alphaUcPeriod"/>
            </a:pPr>
            <a:r>
              <a:rPr lang="en-US" dirty="0"/>
              <a:t>Continue EV at reduced dose and monitor BS</a:t>
            </a:r>
          </a:p>
          <a:p>
            <a:pPr marL="1089025" indent="-514350">
              <a:spcBef>
                <a:spcPts val="2400"/>
              </a:spcBef>
              <a:buAutoNum type="alphaUcPeriod"/>
            </a:pPr>
            <a:r>
              <a:rPr lang="en-US" dirty="0"/>
              <a:t>WITHHOLD EV, check HbA1C, refer to endocrinology for BS management, resume EV once BS well controlled</a:t>
            </a:r>
          </a:p>
        </p:txBody>
      </p:sp>
      <p:sp>
        <p:nvSpPr>
          <p:cNvPr id="6" name="TextBox 5"/>
          <p:cNvSpPr txBox="1"/>
          <p:nvPr/>
        </p:nvSpPr>
        <p:spPr>
          <a:xfrm>
            <a:off x="1692897" y="5472836"/>
            <a:ext cx="9401925" cy="707886"/>
          </a:xfrm>
          <a:prstGeom prst="rect">
            <a:avLst/>
          </a:prstGeom>
          <a:noFill/>
        </p:spPr>
        <p:txBody>
          <a:bodyPr wrap="square" rtlCol="0">
            <a:spAutoFit/>
          </a:bodyPr>
          <a:lstStyle/>
          <a:p>
            <a:r>
              <a:rPr lang="en-US" sz="2000" dirty="0"/>
              <a:t>There is a risk of development of DM and DKA with EV</a:t>
            </a:r>
          </a:p>
          <a:p>
            <a:r>
              <a:rPr lang="en-US" sz="2000" dirty="0"/>
              <a:t>Withhold EV for BS &gt; 250 mg/dL</a:t>
            </a:r>
          </a:p>
        </p:txBody>
      </p:sp>
      <p:sp>
        <p:nvSpPr>
          <p:cNvPr id="5" name="Footer Placeholder 4">
            <a:extLst>
              <a:ext uri="{FF2B5EF4-FFF2-40B4-BE49-F238E27FC236}">
                <a16:creationId xmlns:a16="http://schemas.microsoft.com/office/drawing/2014/main" id="{0869F0B8-B576-83B5-EE16-513BF3169CC8}"/>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4" name="Rectangle 3">
            <a:extLst>
              <a:ext uri="{FF2B5EF4-FFF2-40B4-BE49-F238E27FC236}">
                <a16:creationId xmlns:a16="http://schemas.microsoft.com/office/drawing/2014/main" id="{DA4263D2-DB4C-66A6-756D-CE3DF25FEA72}"/>
              </a:ext>
            </a:extLst>
          </p:cNvPr>
          <p:cNvSpPr/>
          <p:nvPr/>
        </p:nvSpPr>
        <p:spPr>
          <a:xfrm>
            <a:off x="970384" y="5380094"/>
            <a:ext cx="9528719" cy="913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461962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Presentation- 3  </a:t>
            </a:r>
          </a:p>
        </p:txBody>
      </p:sp>
      <p:sp>
        <p:nvSpPr>
          <p:cNvPr id="3" name="Content Placeholder 2"/>
          <p:cNvSpPr>
            <a:spLocks noGrp="1"/>
          </p:cNvSpPr>
          <p:nvPr>
            <p:ph idx="1"/>
          </p:nvPr>
        </p:nvSpPr>
        <p:spPr/>
        <p:txBody>
          <a:bodyPr>
            <a:normAutofit/>
          </a:bodyPr>
          <a:lstStyle/>
          <a:p>
            <a:r>
              <a:rPr lang="en-US" dirty="0"/>
              <a:t>73 </a:t>
            </a:r>
            <a:r>
              <a:rPr lang="en-US" dirty="0" err="1"/>
              <a:t>yo</a:t>
            </a:r>
            <a:r>
              <a:rPr lang="en-US" dirty="0"/>
              <a:t> man on EV 1.25 mg/kg, BMI 35 has blood glucose level of 320 mg/dL on the day of EV treatment </a:t>
            </a:r>
          </a:p>
          <a:p>
            <a:r>
              <a:rPr lang="en-US" dirty="0"/>
              <a:t>What will you do?</a:t>
            </a:r>
          </a:p>
          <a:p>
            <a:pPr marL="1089025" indent="-514350">
              <a:spcBef>
                <a:spcPts val="2400"/>
              </a:spcBef>
              <a:buAutoNum type="alphaUcPeriod"/>
            </a:pPr>
            <a:r>
              <a:rPr lang="en-US" dirty="0"/>
              <a:t>Continue EV at current dose and monitor BS</a:t>
            </a:r>
          </a:p>
          <a:p>
            <a:pPr marL="1089025" indent="-514350">
              <a:spcBef>
                <a:spcPts val="2400"/>
              </a:spcBef>
              <a:buAutoNum type="alphaUcPeriod"/>
            </a:pPr>
            <a:r>
              <a:rPr lang="en-US" dirty="0"/>
              <a:t>Continue EV at reduced dose and monitor BS</a:t>
            </a:r>
          </a:p>
          <a:p>
            <a:pPr marL="1089025" indent="-514350">
              <a:spcBef>
                <a:spcPts val="2400"/>
              </a:spcBef>
              <a:buAutoNum type="alphaUcPeriod"/>
            </a:pPr>
            <a:r>
              <a:rPr lang="en-US" dirty="0"/>
              <a:t>WITHHOLD EV, check HbA1C, refer to endocrinology for BS management, resume EV once BS well controlled</a:t>
            </a:r>
          </a:p>
        </p:txBody>
      </p:sp>
      <p:sp>
        <p:nvSpPr>
          <p:cNvPr id="6" name="TextBox 5"/>
          <p:cNvSpPr txBox="1"/>
          <p:nvPr/>
        </p:nvSpPr>
        <p:spPr>
          <a:xfrm>
            <a:off x="1692897" y="5472836"/>
            <a:ext cx="9401925" cy="707886"/>
          </a:xfrm>
          <a:prstGeom prst="rect">
            <a:avLst/>
          </a:prstGeom>
          <a:noFill/>
        </p:spPr>
        <p:txBody>
          <a:bodyPr wrap="square" rtlCol="0">
            <a:spAutoFit/>
          </a:bodyPr>
          <a:lstStyle/>
          <a:p>
            <a:r>
              <a:rPr lang="en-US" sz="2000" dirty="0"/>
              <a:t>There is a risk of development of DM and DKA with EV</a:t>
            </a:r>
          </a:p>
          <a:p>
            <a:r>
              <a:rPr lang="en-US" sz="2000" dirty="0"/>
              <a:t>Withhold EV for BS &gt; 250 mg/dL</a:t>
            </a:r>
          </a:p>
        </p:txBody>
      </p:sp>
      <p:sp>
        <p:nvSpPr>
          <p:cNvPr id="5" name="Footer Placeholder 4">
            <a:extLst>
              <a:ext uri="{FF2B5EF4-FFF2-40B4-BE49-F238E27FC236}">
                <a16:creationId xmlns:a16="http://schemas.microsoft.com/office/drawing/2014/main" id="{0869F0B8-B576-83B5-EE16-513BF3169CC8}"/>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4" name="Rectangle: Rounded Corners 3">
            <a:extLst>
              <a:ext uri="{FF2B5EF4-FFF2-40B4-BE49-F238E27FC236}">
                <a16:creationId xmlns:a16="http://schemas.microsoft.com/office/drawing/2014/main" id="{58B3529F-6DC7-B470-B873-EEADA9EDAAF8}"/>
              </a:ext>
            </a:extLst>
          </p:cNvPr>
          <p:cNvSpPr/>
          <p:nvPr/>
        </p:nvSpPr>
        <p:spPr>
          <a:xfrm>
            <a:off x="951722" y="4236992"/>
            <a:ext cx="9401925" cy="1079877"/>
          </a:xfrm>
          <a:prstGeom prst="roundRect">
            <a:avLst>
              <a:gd name="adj" fmla="val 39715"/>
            </a:avLst>
          </a:prstGeom>
          <a:noFill/>
          <a:ln w="38100">
            <a:solidFill>
              <a:srgbClr val="00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8ADF2999-DE08-0D43-99CE-BFCE82EB10DC}"/>
              </a:ext>
            </a:extLst>
          </p:cNvPr>
          <p:cNvSpPr/>
          <p:nvPr/>
        </p:nvSpPr>
        <p:spPr>
          <a:xfrm>
            <a:off x="445770" y="2966467"/>
            <a:ext cx="10572750" cy="1185577"/>
          </a:xfrm>
          <a:prstGeom prst="rect">
            <a:avLst/>
          </a:prstGeom>
          <a:solidFill>
            <a:schemeClr val="bg1">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52018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Presentation- 1  </a:t>
            </a:r>
          </a:p>
        </p:txBody>
      </p:sp>
      <p:sp>
        <p:nvSpPr>
          <p:cNvPr id="3" name="Content Placeholder 2"/>
          <p:cNvSpPr>
            <a:spLocks noGrp="1"/>
          </p:cNvSpPr>
          <p:nvPr>
            <p:ph idx="1"/>
          </p:nvPr>
        </p:nvSpPr>
        <p:spPr>
          <a:xfrm>
            <a:off x="609600" y="1477906"/>
            <a:ext cx="10744200" cy="5380094"/>
          </a:xfrm>
        </p:spPr>
        <p:txBody>
          <a:bodyPr>
            <a:normAutofit/>
          </a:bodyPr>
          <a:lstStyle/>
          <a:p>
            <a:pPr>
              <a:spcBef>
                <a:spcPts val="3000"/>
              </a:spcBef>
            </a:pPr>
            <a:r>
              <a:rPr lang="en-US" sz="2800" dirty="0"/>
              <a:t>65 </a:t>
            </a:r>
            <a:r>
              <a:rPr lang="en-US" sz="2800" dirty="0" err="1"/>
              <a:t>yo</a:t>
            </a:r>
            <a:r>
              <a:rPr lang="en-US" sz="2800" dirty="0"/>
              <a:t> woman received gemcitabine and cisplatin for</a:t>
            </a:r>
            <a:br>
              <a:rPr lang="en-US" sz="2800" dirty="0"/>
            </a:br>
            <a:r>
              <a:rPr lang="en-US" sz="2800" dirty="0"/>
              <a:t>metastatic UC</a:t>
            </a:r>
          </a:p>
          <a:p>
            <a:pPr>
              <a:spcBef>
                <a:spcPts val="3000"/>
              </a:spcBef>
            </a:pPr>
            <a:r>
              <a:rPr lang="en-US" sz="2800" dirty="0">
                <a:solidFill>
                  <a:schemeClr val="bg1">
                    <a:lumMod val="65000"/>
                  </a:schemeClr>
                </a:solidFill>
              </a:rPr>
              <a:t>Had a partial response after 6 cycles </a:t>
            </a:r>
          </a:p>
          <a:p>
            <a:pPr>
              <a:spcBef>
                <a:spcPts val="3000"/>
              </a:spcBef>
            </a:pPr>
            <a:r>
              <a:rPr lang="en-US" sz="2800" dirty="0">
                <a:solidFill>
                  <a:schemeClr val="bg1">
                    <a:lumMod val="65000"/>
                  </a:schemeClr>
                </a:solidFill>
              </a:rPr>
              <a:t>Developed grade 1 peripheral neuropathy </a:t>
            </a:r>
          </a:p>
          <a:p>
            <a:pPr>
              <a:spcBef>
                <a:spcPts val="3000"/>
              </a:spcBef>
            </a:pPr>
            <a:r>
              <a:rPr lang="en-US" sz="2800" dirty="0">
                <a:solidFill>
                  <a:schemeClr val="bg1">
                    <a:lumMod val="65000"/>
                  </a:schemeClr>
                </a:solidFill>
              </a:rPr>
              <a:t>Received avelumab, had PD after 3 cycles, was started on </a:t>
            </a:r>
            <a:r>
              <a:rPr lang="en-US" sz="2800" dirty="0" err="1">
                <a:solidFill>
                  <a:schemeClr val="bg1">
                    <a:lumMod val="65000"/>
                  </a:schemeClr>
                </a:solidFill>
              </a:rPr>
              <a:t>enfortumab</a:t>
            </a:r>
            <a:r>
              <a:rPr lang="en-US" sz="2800" dirty="0">
                <a:solidFill>
                  <a:schemeClr val="bg1">
                    <a:lumMod val="65000"/>
                  </a:schemeClr>
                </a:solidFill>
              </a:rPr>
              <a:t> </a:t>
            </a:r>
            <a:r>
              <a:rPr lang="en-US" sz="2800" dirty="0" err="1">
                <a:solidFill>
                  <a:schemeClr val="bg1">
                    <a:lumMod val="65000"/>
                  </a:schemeClr>
                </a:solidFill>
              </a:rPr>
              <a:t>vedotin</a:t>
            </a:r>
            <a:r>
              <a:rPr lang="en-US" sz="2800" dirty="0">
                <a:solidFill>
                  <a:schemeClr val="bg1">
                    <a:lumMod val="65000"/>
                  </a:schemeClr>
                </a:solidFill>
              </a:rPr>
              <a:t> (EV) 1.25 mg/kg day 1, 8, 15 q28days</a:t>
            </a:r>
          </a:p>
          <a:p>
            <a:pPr>
              <a:spcBef>
                <a:spcPts val="3000"/>
              </a:spcBef>
            </a:pPr>
            <a:r>
              <a:rPr lang="en-US" sz="2800" dirty="0">
                <a:solidFill>
                  <a:schemeClr val="bg1">
                    <a:lumMod val="65000"/>
                  </a:schemeClr>
                </a:solidFill>
              </a:rPr>
              <a:t>Developed grade 2 peripheral neuropathy after 3 cycles </a:t>
            </a:r>
          </a:p>
          <a:p>
            <a:pPr>
              <a:spcBef>
                <a:spcPts val="3000"/>
              </a:spcBef>
            </a:pPr>
            <a:endParaRPr lang="en-US" sz="2800" dirty="0"/>
          </a:p>
        </p:txBody>
      </p:sp>
    </p:spTree>
    <p:extLst>
      <p:ext uri="{BB962C8B-B14F-4D97-AF65-F5344CB8AC3E}">
        <p14:creationId xmlns:p14="http://schemas.microsoft.com/office/powerpoint/2010/main" val="7879866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Presentation- 4  </a:t>
            </a:r>
          </a:p>
        </p:txBody>
      </p:sp>
      <p:sp>
        <p:nvSpPr>
          <p:cNvPr id="3" name="Content Placeholder 2"/>
          <p:cNvSpPr>
            <a:spLocks noGrp="1"/>
          </p:cNvSpPr>
          <p:nvPr>
            <p:ph idx="1"/>
          </p:nvPr>
        </p:nvSpPr>
        <p:spPr>
          <a:xfrm>
            <a:off x="604931" y="1474710"/>
            <a:ext cx="10515600" cy="4664929"/>
          </a:xfrm>
        </p:spPr>
        <p:txBody>
          <a:bodyPr>
            <a:normAutofit/>
          </a:bodyPr>
          <a:lstStyle/>
          <a:p>
            <a:r>
              <a:rPr lang="en-US" dirty="0"/>
              <a:t>With improved BS control, the patient resumes EV.  He returns to clinic for his next cycle endorsing blurred vision, increased tearing, and discomfort </a:t>
            </a:r>
          </a:p>
          <a:p>
            <a:r>
              <a:rPr lang="en-US" dirty="0"/>
              <a:t>What will you do?</a:t>
            </a:r>
          </a:p>
          <a:p>
            <a:pPr marL="1089025" indent="-514350">
              <a:spcBef>
                <a:spcPts val="2400"/>
              </a:spcBef>
              <a:buAutoNum type="alphaUcPeriod"/>
            </a:pPr>
            <a:r>
              <a:rPr lang="en-US" dirty="0"/>
              <a:t>Continue EV at current dose and recommend artificial tears</a:t>
            </a:r>
          </a:p>
          <a:p>
            <a:pPr marL="1089025" indent="-514350">
              <a:spcBef>
                <a:spcPts val="2400"/>
              </a:spcBef>
              <a:buAutoNum type="alphaUcPeriod"/>
            </a:pPr>
            <a:r>
              <a:rPr lang="en-US" dirty="0"/>
              <a:t>Continue EV at reduced dose and recommend artificial tears</a:t>
            </a:r>
          </a:p>
          <a:p>
            <a:pPr marL="1089025" indent="-514350">
              <a:spcBef>
                <a:spcPts val="2400"/>
              </a:spcBef>
              <a:buAutoNum type="alphaUcPeriod"/>
            </a:pPr>
            <a:r>
              <a:rPr lang="en-US" dirty="0"/>
              <a:t>WITHHOLD EV, refer for ophthalmologic evaluation</a:t>
            </a:r>
          </a:p>
        </p:txBody>
      </p:sp>
      <p:sp>
        <p:nvSpPr>
          <p:cNvPr id="5" name="Footer Placeholder 4">
            <a:extLst>
              <a:ext uri="{FF2B5EF4-FFF2-40B4-BE49-F238E27FC236}">
                <a16:creationId xmlns:a16="http://schemas.microsoft.com/office/drawing/2014/main" id="{0869F0B8-B576-83B5-EE16-513BF3169CC8}"/>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6" name="Rectangle 5">
            <a:extLst>
              <a:ext uri="{FF2B5EF4-FFF2-40B4-BE49-F238E27FC236}">
                <a16:creationId xmlns:a16="http://schemas.microsoft.com/office/drawing/2014/main" id="{526342CD-BD0B-3A7D-34C8-50483CA6BAEF}"/>
              </a:ext>
            </a:extLst>
          </p:cNvPr>
          <p:cNvSpPr/>
          <p:nvPr/>
        </p:nvSpPr>
        <p:spPr>
          <a:xfrm>
            <a:off x="979714" y="2957804"/>
            <a:ext cx="9713168" cy="24254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093195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Presentation- 4  </a:t>
            </a:r>
          </a:p>
        </p:txBody>
      </p:sp>
      <p:sp>
        <p:nvSpPr>
          <p:cNvPr id="3" name="Content Placeholder 2"/>
          <p:cNvSpPr>
            <a:spLocks noGrp="1"/>
          </p:cNvSpPr>
          <p:nvPr>
            <p:ph idx="1"/>
          </p:nvPr>
        </p:nvSpPr>
        <p:spPr>
          <a:xfrm>
            <a:off x="604931" y="1474710"/>
            <a:ext cx="10515600" cy="4664929"/>
          </a:xfrm>
        </p:spPr>
        <p:txBody>
          <a:bodyPr>
            <a:normAutofit/>
          </a:bodyPr>
          <a:lstStyle/>
          <a:p>
            <a:r>
              <a:rPr lang="en-US" dirty="0"/>
              <a:t>With improved BS control, the patient resumes EV.  He returns to clinic for his next cycle endorsing blurred vision, increased tearing, and discomfort </a:t>
            </a:r>
          </a:p>
          <a:p>
            <a:r>
              <a:rPr lang="en-US" dirty="0"/>
              <a:t>What will you do?</a:t>
            </a:r>
          </a:p>
          <a:p>
            <a:pPr marL="1089025" indent="-514350">
              <a:spcBef>
                <a:spcPts val="2400"/>
              </a:spcBef>
              <a:buAutoNum type="alphaUcPeriod"/>
            </a:pPr>
            <a:r>
              <a:rPr lang="en-US" dirty="0"/>
              <a:t>Continue EV at current dose and recommend artificial tears</a:t>
            </a:r>
          </a:p>
          <a:p>
            <a:pPr marL="1089025" indent="-514350">
              <a:spcBef>
                <a:spcPts val="2400"/>
              </a:spcBef>
              <a:buAutoNum type="alphaUcPeriod"/>
            </a:pPr>
            <a:r>
              <a:rPr lang="en-US" dirty="0"/>
              <a:t>Continue EV at reduced dose and recommend artificial tears</a:t>
            </a:r>
          </a:p>
          <a:p>
            <a:pPr marL="1089025" indent="-514350">
              <a:spcBef>
                <a:spcPts val="2400"/>
              </a:spcBef>
              <a:buAutoNum type="alphaUcPeriod"/>
            </a:pPr>
            <a:r>
              <a:rPr lang="en-US" dirty="0"/>
              <a:t>WITHHOLD EV, refer for ophthalmologic evaluation</a:t>
            </a:r>
          </a:p>
        </p:txBody>
      </p:sp>
      <p:sp>
        <p:nvSpPr>
          <p:cNvPr id="5" name="Footer Placeholder 4">
            <a:extLst>
              <a:ext uri="{FF2B5EF4-FFF2-40B4-BE49-F238E27FC236}">
                <a16:creationId xmlns:a16="http://schemas.microsoft.com/office/drawing/2014/main" id="{0869F0B8-B576-83B5-EE16-513BF3169CC8}"/>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4" name="Rectangle 3">
            <a:extLst>
              <a:ext uri="{FF2B5EF4-FFF2-40B4-BE49-F238E27FC236}">
                <a16:creationId xmlns:a16="http://schemas.microsoft.com/office/drawing/2014/main" id="{FD60022C-D1D4-9C2F-6798-854822AFA638}"/>
              </a:ext>
            </a:extLst>
          </p:cNvPr>
          <p:cNvSpPr/>
          <p:nvPr/>
        </p:nvSpPr>
        <p:spPr>
          <a:xfrm>
            <a:off x="979714" y="3629608"/>
            <a:ext cx="9713168" cy="17536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820648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Presentation- 4  </a:t>
            </a:r>
          </a:p>
        </p:txBody>
      </p:sp>
      <p:sp>
        <p:nvSpPr>
          <p:cNvPr id="3" name="Content Placeholder 2"/>
          <p:cNvSpPr>
            <a:spLocks noGrp="1"/>
          </p:cNvSpPr>
          <p:nvPr>
            <p:ph idx="1"/>
          </p:nvPr>
        </p:nvSpPr>
        <p:spPr>
          <a:xfrm>
            <a:off x="604931" y="1474710"/>
            <a:ext cx="10515600" cy="4664929"/>
          </a:xfrm>
        </p:spPr>
        <p:txBody>
          <a:bodyPr>
            <a:normAutofit/>
          </a:bodyPr>
          <a:lstStyle/>
          <a:p>
            <a:r>
              <a:rPr lang="en-US" dirty="0"/>
              <a:t>With improved BS control, the patient resumes EV.  He returns to clinic for his next cycle endorsing blurred vision, increased tearing, and discomfort </a:t>
            </a:r>
          </a:p>
          <a:p>
            <a:r>
              <a:rPr lang="en-US" dirty="0"/>
              <a:t>What will you do?</a:t>
            </a:r>
          </a:p>
          <a:p>
            <a:pPr marL="1089025" indent="-514350">
              <a:spcBef>
                <a:spcPts val="2400"/>
              </a:spcBef>
              <a:buAutoNum type="alphaUcPeriod"/>
            </a:pPr>
            <a:r>
              <a:rPr lang="en-US" dirty="0"/>
              <a:t>Continue EV at current dose and recommend artificial tears</a:t>
            </a:r>
          </a:p>
          <a:p>
            <a:pPr marL="1089025" indent="-514350">
              <a:spcBef>
                <a:spcPts val="2400"/>
              </a:spcBef>
              <a:buAutoNum type="alphaUcPeriod"/>
            </a:pPr>
            <a:r>
              <a:rPr lang="en-US" dirty="0"/>
              <a:t>Continue EV at reduced dose and recommend artificial tears</a:t>
            </a:r>
          </a:p>
          <a:p>
            <a:pPr marL="1089025" indent="-514350">
              <a:spcBef>
                <a:spcPts val="2400"/>
              </a:spcBef>
              <a:buAutoNum type="alphaUcPeriod"/>
            </a:pPr>
            <a:r>
              <a:rPr lang="en-US" dirty="0"/>
              <a:t>WITHHOLD EV, refer for ophthalmologic evaluation</a:t>
            </a:r>
          </a:p>
        </p:txBody>
      </p:sp>
      <p:sp>
        <p:nvSpPr>
          <p:cNvPr id="5" name="Footer Placeholder 4">
            <a:extLst>
              <a:ext uri="{FF2B5EF4-FFF2-40B4-BE49-F238E27FC236}">
                <a16:creationId xmlns:a16="http://schemas.microsoft.com/office/drawing/2014/main" id="{0869F0B8-B576-83B5-EE16-513BF3169CC8}"/>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4" name="Rectangle 3">
            <a:extLst>
              <a:ext uri="{FF2B5EF4-FFF2-40B4-BE49-F238E27FC236}">
                <a16:creationId xmlns:a16="http://schemas.microsoft.com/office/drawing/2014/main" id="{D1232F09-55A4-1793-12C4-287B64DCCE17}"/>
              </a:ext>
            </a:extLst>
          </p:cNvPr>
          <p:cNvSpPr/>
          <p:nvPr/>
        </p:nvSpPr>
        <p:spPr>
          <a:xfrm>
            <a:off x="979714" y="4236098"/>
            <a:ext cx="9713168" cy="11471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641760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Presentation- 4  </a:t>
            </a:r>
          </a:p>
        </p:txBody>
      </p:sp>
      <p:sp>
        <p:nvSpPr>
          <p:cNvPr id="3" name="Content Placeholder 2"/>
          <p:cNvSpPr>
            <a:spLocks noGrp="1"/>
          </p:cNvSpPr>
          <p:nvPr>
            <p:ph idx="1"/>
          </p:nvPr>
        </p:nvSpPr>
        <p:spPr>
          <a:xfrm>
            <a:off x="604931" y="1474710"/>
            <a:ext cx="10515600" cy="4664929"/>
          </a:xfrm>
        </p:spPr>
        <p:txBody>
          <a:bodyPr>
            <a:normAutofit/>
          </a:bodyPr>
          <a:lstStyle/>
          <a:p>
            <a:r>
              <a:rPr lang="en-US" dirty="0"/>
              <a:t>With improved BS control, the patient resumes EV.  He returns to clinic for his next cycle endorsing blurred vision, increased tearing, and discomfort </a:t>
            </a:r>
          </a:p>
          <a:p>
            <a:r>
              <a:rPr lang="en-US" dirty="0"/>
              <a:t>What will you do?</a:t>
            </a:r>
          </a:p>
          <a:p>
            <a:pPr marL="1089025" indent="-514350">
              <a:spcBef>
                <a:spcPts val="2400"/>
              </a:spcBef>
              <a:buAutoNum type="alphaUcPeriod"/>
            </a:pPr>
            <a:r>
              <a:rPr lang="en-US" dirty="0"/>
              <a:t>Continue EV at current dose and recommend artificial tears</a:t>
            </a:r>
          </a:p>
          <a:p>
            <a:pPr marL="1089025" indent="-514350">
              <a:spcBef>
                <a:spcPts val="2400"/>
              </a:spcBef>
              <a:buAutoNum type="alphaUcPeriod"/>
            </a:pPr>
            <a:r>
              <a:rPr lang="en-US" dirty="0"/>
              <a:t>Continue EV at reduced dose and recommend artificial tears</a:t>
            </a:r>
          </a:p>
          <a:p>
            <a:pPr marL="1089025" indent="-514350">
              <a:spcBef>
                <a:spcPts val="2400"/>
              </a:spcBef>
              <a:buAutoNum type="alphaUcPeriod"/>
            </a:pPr>
            <a:r>
              <a:rPr lang="en-US" dirty="0"/>
              <a:t>WITHHOLD EV, refer for ophthalmologic evaluation</a:t>
            </a:r>
          </a:p>
        </p:txBody>
      </p:sp>
      <p:sp>
        <p:nvSpPr>
          <p:cNvPr id="5" name="Footer Placeholder 4">
            <a:extLst>
              <a:ext uri="{FF2B5EF4-FFF2-40B4-BE49-F238E27FC236}">
                <a16:creationId xmlns:a16="http://schemas.microsoft.com/office/drawing/2014/main" id="{0869F0B8-B576-83B5-EE16-513BF3169CC8}"/>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24053614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Presentation- 4  </a:t>
            </a:r>
          </a:p>
        </p:txBody>
      </p:sp>
      <p:sp>
        <p:nvSpPr>
          <p:cNvPr id="3" name="Content Placeholder 2"/>
          <p:cNvSpPr>
            <a:spLocks noGrp="1"/>
          </p:cNvSpPr>
          <p:nvPr>
            <p:ph idx="1"/>
          </p:nvPr>
        </p:nvSpPr>
        <p:spPr>
          <a:xfrm>
            <a:off x="604931" y="1474710"/>
            <a:ext cx="10515600" cy="4664929"/>
          </a:xfrm>
        </p:spPr>
        <p:txBody>
          <a:bodyPr>
            <a:normAutofit/>
          </a:bodyPr>
          <a:lstStyle/>
          <a:p>
            <a:r>
              <a:rPr lang="en-US" dirty="0"/>
              <a:t>With improved BS control, the patient resumes EV.  He returns to clinic for his next cycle endorsing blurred vision, increased tearing, and discomfort </a:t>
            </a:r>
          </a:p>
          <a:p>
            <a:r>
              <a:rPr lang="en-US" dirty="0"/>
              <a:t>What will you do?</a:t>
            </a:r>
          </a:p>
          <a:p>
            <a:pPr marL="1089025" indent="-514350">
              <a:spcBef>
                <a:spcPts val="2400"/>
              </a:spcBef>
              <a:buAutoNum type="alphaUcPeriod"/>
            </a:pPr>
            <a:r>
              <a:rPr lang="en-US" dirty="0"/>
              <a:t>Continue EV at current dose and recommend artificial tears</a:t>
            </a:r>
          </a:p>
          <a:p>
            <a:pPr marL="1089025" indent="-514350">
              <a:spcBef>
                <a:spcPts val="2400"/>
              </a:spcBef>
              <a:buAutoNum type="alphaUcPeriod"/>
            </a:pPr>
            <a:r>
              <a:rPr lang="en-US" dirty="0"/>
              <a:t>Continue EV at reduced dose and recommend artificial tears</a:t>
            </a:r>
          </a:p>
          <a:p>
            <a:pPr marL="1089025" indent="-514350">
              <a:spcBef>
                <a:spcPts val="2400"/>
              </a:spcBef>
              <a:buAutoNum type="alphaUcPeriod"/>
            </a:pPr>
            <a:r>
              <a:rPr lang="en-US" dirty="0"/>
              <a:t>WITHHOLD EV, refer for ophthalmologic evaluation</a:t>
            </a:r>
          </a:p>
        </p:txBody>
      </p:sp>
      <p:sp>
        <p:nvSpPr>
          <p:cNvPr id="5" name="Footer Placeholder 4">
            <a:extLst>
              <a:ext uri="{FF2B5EF4-FFF2-40B4-BE49-F238E27FC236}">
                <a16:creationId xmlns:a16="http://schemas.microsoft.com/office/drawing/2014/main" id="{0869F0B8-B576-83B5-EE16-513BF3169CC8}"/>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4" name="Rectangle: Rounded Corners 3">
            <a:extLst>
              <a:ext uri="{FF2B5EF4-FFF2-40B4-BE49-F238E27FC236}">
                <a16:creationId xmlns:a16="http://schemas.microsoft.com/office/drawing/2014/main" id="{C00469D4-4408-DEDF-CBA2-D849A8EFA67C}"/>
              </a:ext>
            </a:extLst>
          </p:cNvPr>
          <p:cNvSpPr/>
          <p:nvPr/>
        </p:nvSpPr>
        <p:spPr>
          <a:xfrm>
            <a:off x="951723" y="4236993"/>
            <a:ext cx="8154956" cy="670910"/>
          </a:xfrm>
          <a:prstGeom prst="roundRect">
            <a:avLst>
              <a:gd name="adj" fmla="val 39715"/>
            </a:avLst>
          </a:prstGeom>
          <a:noFill/>
          <a:ln w="38100">
            <a:solidFill>
              <a:srgbClr val="00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6682869-5931-EE7B-D330-D2E853B2DE55}"/>
              </a:ext>
            </a:extLst>
          </p:cNvPr>
          <p:cNvSpPr/>
          <p:nvPr/>
        </p:nvSpPr>
        <p:spPr>
          <a:xfrm>
            <a:off x="445770" y="2966467"/>
            <a:ext cx="10572750" cy="1185577"/>
          </a:xfrm>
          <a:prstGeom prst="rect">
            <a:avLst/>
          </a:prstGeom>
          <a:solidFill>
            <a:schemeClr val="bg1">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816623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Ocular Disorders Associated with EV</a:t>
            </a:r>
          </a:p>
        </p:txBody>
      </p:sp>
      <p:sp>
        <p:nvSpPr>
          <p:cNvPr id="2" name="Text Placeholder 1"/>
          <p:cNvSpPr>
            <a:spLocks noGrp="1"/>
          </p:cNvSpPr>
          <p:nvPr>
            <p:ph idx="1"/>
          </p:nvPr>
        </p:nvSpPr>
        <p:spPr/>
        <p:txBody>
          <a:bodyPr>
            <a:normAutofit fontScale="92500" lnSpcReduction="10000"/>
          </a:bodyPr>
          <a:lstStyle/>
          <a:p>
            <a:pPr lvl="0"/>
            <a:r>
              <a:rPr lang="en-US" dirty="0"/>
              <a:t>Ocular disorders report in 40% of clinical trial patients receiving EV</a:t>
            </a:r>
          </a:p>
          <a:p>
            <a:endParaRPr lang="en-US" dirty="0"/>
          </a:p>
          <a:p>
            <a:endParaRPr lang="en-US" dirty="0"/>
          </a:p>
          <a:p>
            <a:endParaRPr lang="en-US" dirty="0"/>
          </a:p>
          <a:p>
            <a:r>
              <a:rPr lang="en-US" dirty="0">
                <a:solidFill>
                  <a:schemeClr val="bg1">
                    <a:lumMod val="65000"/>
                  </a:schemeClr>
                </a:solidFill>
              </a:rPr>
              <a:t>Median time to onset: 1.6 months</a:t>
            </a:r>
          </a:p>
          <a:p>
            <a:r>
              <a:rPr lang="en-US" dirty="0">
                <a:solidFill>
                  <a:schemeClr val="bg1">
                    <a:lumMod val="65000"/>
                  </a:schemeClr>
                </a:solidFill>
              </a:rPr>
              <a:t>Monitoring and prophylaxis</a:t>
            </a:r>
          </a:p>
          <a:p>
            <a:pPr lvl="1"/>
            <a:r>
              <a:rPr lang="en-US" dirty="0">
                <a:solidFill>
                  <a:schemeClr val="bg1">
                    <a:lumMod val="65000"/>
                  </a:schemeClr>
                </a:solidFill>
              </a:rPr>
              <a:t>Monitor for ocular disorders throughout treatment</a:t>
            </a:r>
          </a:p>
          <a:p>
            <a:pPr lvl="1"/>
            <a:r>
              <a:rPr lang="en-US" dirty="0">
                <a:solidFill>
                  <a:schemeClr val="bg1">
                    <a:lumMod val="65000"/>
                  </a:schemeClr>
                </a:solidFill>
              </a:rPr>
              <a:t>Consider prophylactic artificial tears to prevent dry eye</a:t>
            </a:r>
          </a:p>
          <a:p>
            <a:pPr lvl="0"/>
            <a:r>
              <a:rPr lang="en-US" dirty="0">
                <a:solidFill>
                  <a:schemeClr val="bg1">
                    <a:lumMod val="65000"/>
                  </a:schemeClr>
                </a:solidFill>
              </a:rPr>
              <a:t>Treatment</a:t>
            </a:r>
          </a:p>
          <a:p>
            <a:pPr lvl="1"/>
            <a:r>
              <a:rPr lang="en-US" dirty="0">
                <a:solidFill>
                  <a:schemeClr val="bg1">
                    <a:lumMod val="65000"/>
                  </a:schemeClr>
                </a:solidFill>
              </a:rPr>
              <a:t>Ophthalmology consultation if ocular symptoms occur or do not resolve</a:t>
            </a:r>
          </a:p>
          <a:p>
            <a:pPr lvl="1"/>
            <a:r>
              <a:rPr lang="en-US" dirty="0">
                <a:solidFill>
                  <a:schemeClr val="bg1">
                    <a:lumMod val="65000"/>
                  </a:schemeClr>
                </a:solidFill>
              </a:rPr>
              <a:t>Topical ophthalmic steroids, if indicated</a:t>
            </a:r>
          </a:p>
          <a:p>
            <a:pPr lvl="1"/>
            <a:r>
              <a:rPr lang="en-US" dirty="0">
                <a:solidFill>
                  <a:schemeClr val="bg1">
                    <a:lumMod val="65000"/>
                  </a:schemeClr>
                </a:solidFill>
              </a:rPr>
              <a:t>Consider holding and/or dose reducing EV for symptomatic ocular disorders</a:t>
            </a:r>
          </a:p>
          <a:p>
            <a:pPr lvl="0"/>
            <a:endParaRPr lang="en-US" dirty="0"/>
          </a:p>
        </p:txBody>
      </p:sp>
      <p:sp>
        <p:nvSpPr>
          <p:cNvPr id="5" name="TextBox 4">
            <a:extLst>
              <a:ext uri="{FF2B5EF4-FFF2-40B4-BE49-F238E27FC236}">
                <a16:creationId xmlns:a16="http://schemas.microsoft.com/office/drawing/2014/main" id="{514AAE21-96EB-3529-47E1-8B1440A80F06}"/>
              </a:ext>
            </a:extLst>
          </p:cNvPr>
          <p:cNvSpPr txBox="1"/>
          <p:nvPr/>
        </p:nvSpPr>
        <p:spPr>
          <a:xfrm>
            <a:off x="1080735" y="2012559"/>
            <a:ext cx="7395122" cy="1015663"/>
          </a:xfrm>
          <a:prstGeom prst="rect">
            <a:avLst/>
          </a:prstGeom>
          <a:noFill/>
        </p:spPr>
        <p:txBody>
          <a:bodyPr wrap="square" numCol="2" rtlCol="0">
            <a:spAutoFit/>
          </a:bodyPr>
          <a:lstStyle/>
          <a:p>
            <a:pPr lvl="1">
              <a:buClr>
                <a:schemeClr val="accent5"/>
              </a:buClr>
              <a:buFont typeface="Arial" charset="0"/>
              <a:buChar char="•"/>
              <a:defRPr/>
            </a:pPr>
            <a:r>
              <a:rPr lang="en-US" sz="2000" dirty="0">
                <a:latin typeface="Arial"/>
                <a:ea typeface="Geneva"/>
                <a:cs typeface="Arial"/>
              </a:rPr>
              <a:t>Keratitis</a:t>
            </a:r>
          </a:p>
          <a:p>
            <a:pPr lvl="1">
              <a:buClr>
                <a:schemeClr val="accent5"/>
              </a:buClr>
              <a:buFont typeface="Arial" charset="0"/>
              <a:buChar char="•"/>
              <a:defRPr/>
            </a:pPr>
            <a:r>
              <a:rPr lang="en-US" sz="2000" dirty="0">
                <a:latin typeface="Arial"/>
                <a:ea typeface="Geneva"/>
                <a:cs typeface="Arial"/>
              </a:rPr>
              <a:t>Blurred vision</a:t>
            </a:r>
          </a:p>
          <a:p>
            <a:pPr lvl="1">
              <a:buClr>
                <a:schemeClr val="accent5"/>
              </a:buClr>
              <a:buFont typeface="Arial" charset="0"/>
              <a:buChar char="•"/>
              <a:defRPr/>
            </a:pPr>
            <a:r>
              <a:rPr lang="en-US" sz="2000" dirty="0">
                <a:latin typeface="Arial"/>
                <a:ea typeface="Geneva"/>
                <a:cs typeface="Arial"/>
              </a:rPr>
              <a:t>Increased lacrimation</a:t>
            </a:r>
          </a:p>
          <a:p>
            <a:pPr lvl="1">
              <a:buClr>
                <a:schemeClr val="accent5"/>
              </a:buClr>
              <a:buFont typeface="Arial" charset="0"/>
              <a:buChar char="•"/>
              <a:defRPr/>
            </a:pPr>
            <a:r>
              <a:rPr lang="en-US" sz="2000" dirty="0">
                <a:latin typeface="Arial"/>
                <a:ea typeface="Geneva"/>
                <a:cs typeface="Arial"/>
              </a:rPr>
              <a:t>Conjunctivitis</a:t>
            </a:r>
          </a:p>
          <a:p>
            <a:pPr lvl="1">
              <a:buClr>
                <a:schemeClr val="accent5"/>
              </a:buClr>
              <a:buFont typeface="Arial" charset="0"/>
              <a:buChar char="•"/>
              <a:defRPr/>
            </a:pPr>
            <a:r>
              <a:rPr lang="en-US" sz="2000" dirty="0">
                <a:latin typeface="Arial"/>
                <a:ea typeface="Geneva"/>
                <a:cs typeface="Arial"/>
              </a:rPr>
              <a:t>Limbal stem cell deficiency</a:t>
            </a:r>
          </a:p>
          <a:p>
            <a:pPr lvl="1">
              <a:buClr>
                <a:schemeClr val="accent5"/>
              </a:buClr>
              <a:buFont typeface="Arial" charset="0"/>
              <a:buChar char="•"/>
              <a:defRPr/>
            </a:pPr>
            <a:r>
              <a:rPr lang="en-US" sz="2000" dirty="0">
                <a:latin typeface="Arial"/>
                <a:ea typeface="Geneva"/>
                <a:cs typeface="Arial"/>
              </a:rPr>
              <a:t>Keratopathy</a:t>
            </a:r>
          </a:p>
        </p:txBody>
      </p:sp>
    </p:spTree>
    <p:extLst>
      <p:ext uri="{BB962C8B-B14F-4D97-AF65-F5344CB8AC3E}">
        <p14:creationId xmlns:p14="http://schemas.microsoft.com/office/powerpoint/2010/main" val="3926619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Ocular Disorders Associated with EV</a:t>
            </a:r>
          </a:p>
        </p:txBody>
      </p:sp>
      <p:sp>
        <p:nvSpPr>
          <p:cNvPr id="2" name="Text Placeholder 1"/>
          <p:cNvSpPr>
            <a:spLocks noGrp="1"/>
          </p:cNvSpPr>
          <p:nvPr>
            <p:ph idx="1"/>
          </p:nvPr>
        </p:nvSpPr>
        <p:spPr/>
        <p:txBody>
          <a:bodyPr>
            <a:normAutofit fontScale="92500" lnSpcReduction="10000"/>
          </a:bodyPr>
          <a:lstStyle/>
          <a:p>
            <a:pPr lvl="0"/>
            <a:r>
              <a:rPr lang="en-US" dirty="0"/>
              <a:t>Ocular disorders report in 40% of clinical trial patients receiving EV</a:t>
            </a:r>
          </a:p>
          <a:p>
            <a:endParaRPr lang="en-US" dirty="0"/>
          </a:p>
          <a:p>
            <a:endParaRPr lang="en-US" dirty="0"/>
          </a:p>
          <a:p>
            <a:endParaRPr lang="en-US" dirty="0"/>
          </a:p>
          <a:p>
            <a:r>
              <a:rPr lang="en-US" dirty="0"/>
              <a:t>Median time to onset: 1.6 months</a:t>
            </a:r>
          </a:p>
          <a:p>
            <a:r>
              <a:rPr lang="en-US" dirty="0">
                <a:solidFill>
                  <a:schemeClr val="bg1">
                    <a:lumMod val="65000"/>
                  </a:schemeClr>
                </a:solidFill>
              </a:rPr>
              <a:t>Monitoring and prophylaxis</a:t>
            </a:r>
          </a:p>
          <a:p>
            <a:pPr lvl="1"/>
            <a:r>
              <a:rPr lang="en-US" dirty="0">
                <a:solidFill>
                  <a:schemeClr val="bg1">
                    <a:lumMod val="65000"/>
                  </a:schemeClr>
                </a:solidFill>
              </a:rPr>
              <a:t>Monitor for ocular disorders throughout treatment</a:t>
            </a:r>
          </a:p>
          <a:p>
            <a:pPr lvl="1"/>
            <a:r>
              <a:rPr lang="en-US" dirty="0">
                <a:solidFill>
                  <a:schemeClr val="bg1">
                    <a:lumMod val="65000"/>
                  </a:schemeClr>
                </a:solidFill>
              </a:rPr>
              <a:t>Consider prophylactic artificial tears to prevent dry eye</a:t>
            </a:r>
          </a:p>
          <a:p>
            <a:pPr lvl="0"/>
            <a:r>
              <a:rPr lang="en-US" dirty="0">
                <a:solidFill>
                  <a:schemeClr val="bg1">
                    <a:lumMod val="65000"/>
                  </a:schemeClr>
                </a:solidFill>
              </a:rPr>
              <a:t>Treatment</a:t>
            </a:r>
          </a:p>
          <a:p>
            <a:pPr lvl="1"/>
            <a:r>
              <a:rPr lang="en-US" dirty="0">
                <a:solidFill>
                  <a:schemeClr val="bg1">
                    <a:lumMod val="65000"/>
                  </a:schemeClr>
                </a:solidFill>
              </a:rPr>
              <a:t>Ophthalmology consultation if ocular symptoms occur or do not resolve</a:t>
            </a:r>
          </a:p>
          <a:p>
            <a:pPr lvl="1"/>
            <a:r>
              <a:rPr lang="en-US" dirty="0">
                <a:solidFill>
                  <a:schemeClr val="bg1">
                    <a:lumMod val="65000"/>
                  </a:schemeClr>
                </a:solidFill>
              </a:rPr>
              <a:t>Topical ophthalmic steroids, if indicated</a:t>
            </a:r>
          </a:p>
          <a:p>
            <a:pPr lvl="1"/>
            <a:r>
              <a:rPr lang="en-US" dirty="0">
                <a:solidFill>
                  <a:schemeClr val="bg1">
                    <a:lumMod val="65000"/>
                  </a:schemeClr>
                </a:solidFill>
              </a:rPr>
              <a:t>Consider holding and/or dose reducing EV for symptomatic ocular disorders</a:t>
            </a:r>
          </a:p>
          <a:p>
            <a:pPr lvl="0"/>
            <a:endParaRPr lang="en-US" dirty="0"/>
          </a:p>
        </p:txBody>
      </p:sp>
      <p:sp>
        <p:nvSpPr>
          <p:cNvPr id="5" name="TextBox 4">
            <a:extLst>
              <a:ext uri="{FF2B5EF4-FFF2-40B4-BE49-F238E27FC236}">
                <a16:creationId xmlns:a16="http://schemas.microsoft.com/office/drawing/2014/main" id="{514AAE21-96EB-3529-47E1-8B1440A80F06}"/>
              </a:ext>
            </a:extLst>
          </p:cNvPr>
          <p:cNvSpPr txBox="1"/>
          <p:nvPr/>
        </p:nvSpPr>
        <p:spPr>
          <a:xfrm>
            <a:off x="1080735" y="2012559"/>
            <a:ext cx="7395122" cy="1015663"/>
          </a:xfrm>
          <a:prstGeom prst="rect">
            <a:avLst/>
          </a:prstGeom>
          <a:noFill/>
        </p:spPr>
        <p:txBody>
          <a:bodyPr wrap="square" numCol="2" rtlCol="0">
            <a:spAutoFit/>
          </a:bodyPr>
          <a:lstStyle/>
          <a:p>
            <a:pPr lvl="1">
              <a:buClr>
                <a:schemeClr val="accent5"/>
              </a:buClr>
              <a:buFont typeface="Arial" charset="0"/>
              <a:buChar char="•"/>
              <a:defRPr/>
            </a:pPr>
            <a:r>
              <a:rPr lang="en-US" sz="2000" dirty="0">
                <a:latin typeface="Arial"/>
                <a:ea typeface="Geneva"/>
                <a:cs typeface="Arial"/>
              </a:rPr>
              <a:t>Keratitis</a:t>
            </a:r>
          </a:p>
          <a:p>
            <a:pPr lvl="1">
              <a:buClr>
                <a:schemeClr val="accent5"/>
              </a:buClr>
              <a:buFont typeface="Arial" charset="0"/>
              <a:buChar char="•"/>
              <a:defRPr/>
            </a:pPr>
            <a:r>
              <a:rPr lang="en-US" sz="2000" dirty="0">
                <a:latin typeface="Arial"/>
                <a:ea typeface="Geneva"/>
                <a:cs typeface="Arial"/>
              </a:rPr>
              <a:t>Blurred vision</a:t>
            </a:r>
          </a:p>
          <a:p>
            <a:pPr lvl="1">
              <a:buClr>
                <a:schemeClr val="accent5"/>
              </a:buClr>
              <a:buFont typeface="Arial" charset="0"/>
              <a:buChar char="•"/>
              <a:defRPr/>
            </a:pPr>
            <a:r>
              <a:rPr lang="en-US" sz="2000" dirty="0">
                <a:latin typeface="Arial"/>
                <a:ea typeface="Geneva"/>
                <a:cs typeface="Arial"/>
              </a:rPr>
              <a:t>Increased lacrimation</a:t>
            </a:r>
          </a:p>
          <a:p>
            <a:pPr lvl="1">
              <a:buClr>
                <a:schemeClr val="accent5"/>
              </a:buClr>
              <a:buFont typeface="Arial" charset="0"/>
              <a:buChar char="•"/>
              <a:defRPr/>
            </a:pPr>
            <a:r>
              <a:rPr lang="en-US" sz="2000" dirty="0">
                <a:latin typeface="Arial"/>
                <a:ea typeface="Geneva"/>
                <a:cs typeface="Arial"/>
              </a:rPr>
              <a:t>Conjunctivitis</a:t>
            </a:r>
          </a:p>
          <a:p>
            <a:pPr lvl="1">
              <a:buClr>
                <a:schemeClr val="accent5"/>
              </a:buClr>
              <a:buFont typeface="Arial" charset="0"/>
              <a:buChar char="•"/>
              <a:defRPr/>
            </a:pPr>
            <a:r>
              <a:rPr lang="en-US" sz="2000" dirty="0">
                <a:latin typeface="Arial"/>
                <a:ea typeface="Geneva"/>
                <a:cs typeface="Arial"/>
              </a:rPr>
              <a:t>Limbal stem cell deficiency</a:t>
            </a:r>
          </a:p>
          <a:p>
            <a:pPr lvl="1">
              <a:buClr>
                <a:schemeClr val="accent5"/>
              </a:buClr>
              <a:buFont typeface="Arial" charset="0"/>
              <a:buChar char="•"/>
              <a:defRPr/>
            </a:pPr>
            <a:r>
              <a:rPr lang="en-US" sz="2000" dirty="0">
                <a:latin typeface="Arial"/>
                <a:ea typeface="Geneva"/>
                <a:cs typeface="Arial"/>
              </a:rPr>
              <a:t>Keratopathy</a:t>
            </a:r>
          </a:p>
        </p:txBody>
      </p:sp>
    </p:spTree>
    <p:extLst>
      <p:ext uri="{BB962C8B-B14F-4D97-AF65-F5344CB8AC3E}">
        <p14:creationId xmlns:p14="http://schemas.microsoft.com/office/powerpoint/2010/main" val="99252544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Ocular Disorders Associated with EV</a:t>
            </a:r>
          </a:p>
        </p:txBody>
      </p:sp>
      <p:sp>
        <p:nvSpPr>
          <p:cNvPr id="2" name="Text Placeholder 1"/>
          <p:cNvSpPr>
            <a:spLocks noGrp="1"/>
          </p:cNvSpPr>
          <p:nvPr>
            <p:ph idx="1"/>
          </p:nvPr>
        </p:nvSpPr>
        <p:spPr/>
        <p:txBody>
          <a:bodyPr>
            <a:normAutofit fontScale="92500" lnSpcReduction="10000"/>
          </a:bodyPr>
          <a:lstStyle/>
          <a:p>
            <a:pPr lvl="0"/>
            <a:r>
              <a:rPr lang="en-US" dirty="0"/>
              <a:t>Ocular disorders report in 40% of clinical trial patients receiving EV</a:t>
            </a:r>
          </a:p>
          <a:p>
            <a:endParaRPr lang="en-US" dirty="0"/>
          </a:p>
          <a:p>
            <a:endParaRPr lang="en-US" dirty="0"/>
          </a:p>
          <a:p>
            <a:endParaRPr lang="en-US" dirty="0"/>
          </a:p>
          <a:p>
            <a:r>
              <a:rPr lang="en-US" dirty="0"/>
              <a:t>Median time to onset: 1.6 months</a:t>
            </a:r>
          </a:p>
          <a:p>
            <a:r>
              <a:rPr lang="en-US" dirty="0"/>
              <a:t>Monitoring and prophylaxis</a:t>
            </a:r>
          </a:p>
          <a:p>
            <a:pPr lvl="1"/>
            <a:r>
              <a:rPr lang="en-US" dirty="0"/>
              <a:t>Monitor for ocular disorders throughout treatment</a:t>
            </a:r>
          </a:p>
          <a:p>
            <a:pPr lvl="1"/>
            <a:r>
              <a:rPr lang="en-US" dirty="0"/>
              <a:t>Consider prophylactic artificial tears to prevent dry eye</a:t>
            </a:r>
          </a:p>
          <a:p>
            <a:pPr lvl="0"/>
            <a:r>
              <a:rPr lang="en-US" dirty="0">
                <a:solidFill>
                  <a:schemeClr val="bg1">
                    <a:lumMod val="65000"/>
                  </a:schemeClr>
                </a:solidFill>
              </a:rPr>
              <a:t>Treatment</a:t>
            </a:r>
          </a:p>
          <a:p>
            <a:pPr lvl="1"/>
            <a:r>
              <a:rPr lang="en-US" dirty="0">
                <a:solidFill>
                  <a:schemeClr val="bg1">
                    <a:lumMod val="65000"/>
                  </a:schemeClr>
                </a:solidFill>
              </a:rPr>
              <a:t>Ophthalmology consultation if ocular symptoms occur or do not resolve</a:t>
            </a:r>
          </a:p>
          <a:p>
            <a:pPr lvl="1"/>
            <a:r>
              <a:rPr lang="en-US" dirty="0">
                <a:solidFill>
                  <a:schemeClr val="bg1">
                    <a:lumMod val="65000"/>
                  </a:schemeClr>
                </a:solidFill>
              </a:rPr>
              <a:t>Topical ophthalmic steroids, if indicated</a:t>
            </a:r>
          </a:p>
          <a:p>
            <a:pPr lvl="1"/>
            <a:r>
              <a:rPr lang="en-US" dirty="0">
                <a:solidFill>
                  <a:schemeClr val="bg1">
                    <a:lumMod val="65000"/>
                  </a:schemeClr>
                </a:solidFill>
              </a:rPr>
              <a:t>Consider holding and/or dose reducing EV for symptomatic ocular disorders</a:t>
            </a:r>
          </a:p>
          <a:p>
            <a:pPr lvl="0"/>
            <a:endParaRPr lang="en-US" dirty="0"/>
          </a:p>
        </p:txBody>
      </p:sp>
      <p:sp>
        <p:nvSpPr>
          <p:cNvPr id="5" name="TextBox 4">
            <a:extLst>
              <a:ext uri="{FF2B5EF4-FFF2-40B4-BE49-F238E27FC236}">
                <a16:creationId xmlns:a16="http://schemas.microsoft.com/office/drawing/2014/main" id="{514AAE21-96EB-3529-47E1-8B1440A80F06}"/>
              </a:ext>
            </a:extLst>
          </p:cNvPr>
          <p:cNvSpPr txBox="1"/>
          <p:nvPr/>
        </p:nvSpPr>
        <p:spPr>
          <a:xfrm>
            <a:off x="1080735" y="2012559"/>
            <a:ext cx="7395122" cy="1015663"/>
          </a:xfrm>
          <a:prstGeom prst="rect">
            <a:avLst/>
          </a:prstGeom>
          <a:noFill/>
        </p:spPr>
        <p:txBody>
          <a:bodyPr wrap="square" numCol="2" rtlCol="0">
            <a:spAutoFit/>
          </a:bodyPr>
          <a:lstStyle/>
          <a:p>
            <a:pPr lvl="1">
              <a:buClr>
                <a:schemeClr val="accent5"/>
              </a:buClr>
              <a:buFont typeface="Arial" charset="0"/>
              <a:buChar char="•"/>
              <a:defRPr/>
            </a:pPr>
            <a:r>
              <a:rPr lang="en-US" sz="2000" dirty="0">
                <a:latin typeface="Arial"/>
                <a:ea typeface="Geneva"/>
                <a:cs typeface="Arial"/>
              </a:rPr>
              <a:t>Keratitis</a:t>
            </a:r>
          </a:p>
          <a:p>
            <a:pPr lvl="1">
              <a:buClr>
                <a:schemeClr val="accent5"/>
              </a:buClr>
              <a:buFont typeface="Arial" charset="0"/>
              <a:buChar char="•"/>
              <a:defRPr/>
            </a:pPr>
            <a:r>
              <a:rPr lang="en-US" sz="2000" dirty="0">
                <a:latin typeface="Arial"/>
                <a:ea typeface="Geneva"/>
                <a:cs typeface="Arial"/>
              </a:rPr>
              <a:t>Blurred vision</a:t>
            </a:r>
          </a:p>
          <a:p>
            <a:pPr lvl="1">
              <a:buClr>
                <a:schemeClr val="accent5"/>
              </a:buClr>
              <a:buFont typeface="Arial" charset="0"/>
              <a:buChar char="•"/>
              <a:defRPr/>
            </a:pPr>
            <a:r>
              <a:rPr lang="en-US" sz="2000" dirty="0">
                <a:latin typeface="Arial"/>
                <a:ea typeface="Geneva"/>
                <a:cs typeface="Arial"/>
              </a:rPr>
              <a:t>Increased lacrimation</a:t>
            </a:r>
          </a:p>
          <a:p>
            <a:pPr lvl="1">
              <a:buClr>
                <a:schemeClr val="accent5"/>
              </a:buClr>
              <a:buFont typeface="Arial" charset="0"/>
              <a:buChar char="•"/>
              <a:defRPr/>
            </a:pPr>
            <a:r>
              <a:rPr lang="en-US" sz="2000" dirty="0">
                <a:latin typeface="Arial"/>
                <a:ea typeface="Geneva"/>
                <a:cs typeface="Arial"/>
              </a:rPr>
              <a:t>Conjunctivitis</a:t>
            </a:r>
          </a:p>
          <a:p>
            <a:pPr lvl="1">
              <a:buClr>
                <a:schemeClr val="accent5"/>
              </a:buClr>
              <a:buFont typeface="Arial" charset="0"/>
              <a:buChar char="•"/>
              <a:defRPr/>
            </a:pPr>
            <a:r>
              <a:rPr lang="en-US" sz="2000" dirty="0">
                <a:latin typeface="Arial"/>
                <a:ea typeface="Geneva"/>
                <a:cs typeface="Arial"/>
              </a:rPr>
              <a:t>Limbal stem cell deficiency</a:t>
            </a:r>
          </a:p>
          <a:p>
            <a:pPr lvl="1">
              <a:buClr>
                <a:schemeClr val="accent5"/>
              </a:buClr>
              <a:buFont typeface="Arial" charset="0"/>
              <a:buChar char="•"/>
              <a:defRPr/>
            </a:pPr>
            <a:r>
              <a:rPr lang="en-US" sz="2000" dirty="0">
                <a:latin typeface="Arial"/>
                <a:ea typeface="Geneva"/>
                <a:cs typeface="Arial"/>
              </a:rPr>
              <a:t>Keratopathy</a:t>
            </a:r>
          </a:p>
        </p:txBody>
      </p:sp>
    </p:spTree>
    <p:extLst>
      <p:ext uri="{BB962C8B-B14F-4D97-AF65-F5344CB8AC3E}">
        <p14:creationId xmlns:p14="http://schemas.microsoft.com/office/powerpoint/2010/main" val="29017904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Ocular Disorders Associated with EV</a:t>
            </a:r>
          </a:p>
        </p:txBody>
      </p:sp>
      <p:sp>
        <p:nvSpPr>
          <p:cNvPr id="2" name="Text Placeholder 1"/>
          <p:cNvSpPr>
            <a:spLocks noGrp="1"/>
          </p:cNvSpPr>
          <p:nvPr>
            <p:ph idx="1"/>
          </p:nvPr>
        </p:nvSpPr>
        <p:spPr/>
        <p:txBody>
          <a:bodyPr>
            <a:normAutofit fontScale="92500" lnSpcReduction="10000"/>
          </a:bodyPr>
          <a:lstStyle/>
          <a:p>
            <a:pPr lvl="0"/>
            <a:r>
              <a:rPr lang="en-US" dirty="0"/>
              <a:t>Ocular disorders report in 40% of clinical trial patients receiving EV</a:t>
            </a:r>
          </a:p>
          <a:p>
            <a:endParaRPr lang="en-US" dirty="0"/>
          </a:p>
          <a:p>
            <a:endParaRPr lang="en-US" dirty="0"/>
          </a:p>
          <a:p>
            <a:endParaRPr lang="en-US" dirty="0"/>
          </a:p>
          <a:p>
            <a:r>
              <a:rPr lang="en-US" dirty="0"/>
              <a:t>Median time to onset: 1.6 months</a:t>
            </a:r>
          </a:p>
          <a:p>
            <a:r>
              <a:rPr lang="en-US" dirty="0"/>
              <a:t>Monitoring and prophylaxis</a:t>
            </a:r>
          </a:p>
          <a:p>
            <a:pPr lvl="1"/>
            <a:r>
              <a:rPr lang="en-US" dirty="0"/>
              <a:t>Monitor for ocular disorders throughout treatment</a:t>
            </a:r>
          </a:p>
          <a:p>
            <a:pPr lvl="1"/>
            <a:r>
              <a:rPr lang="en-US" dirty="0"/>
              <a:t>Consider prophylactic artificial tears to prevent dry eye</a:t>
            </a:r>
          </a:p>
          <a:p>
            <a:pPr lvl="0"/>
            <a:r>
              <a:rPr lang="en-US" dirty="0"/>
              <a:t>Treatment</a:t>
            </a:r>
          </a:p>
          <a:p>
            <a:pPr lvl="1"/>
            <a:r>
              <a:rPr lang="en-US" dirty="0"/>
              <a:t>Ophthalmology consultation if ocular </a:t>
            </a:r>
            <a:r>
              <a:rPr lang="en-US"/>
              <a:t>symptoms occur </a:t>
            </a:r>
            <a:r>
              <a:rPr lang="en-US" dirty="0"/>
              <a:t>or do not resolve</a:t>
            </a:r>
          </a:p>
          <a:p>
            <a:pPr lvl="1"/>
            <a:r>
              <a:rPr lang="en-US" dirty="0"/>
              <a:t>Topical ophthalmic steroids, if indicated</a:t>
            </a:r>
          </a:p>
          <a:p>
            <a:pPr lvl="1"/>
            <a:r>
              <a:rPr lang="en-US" dirty="0"/>
              <a:t>Consider holding and/or dose reducing EV for symptomatic ocular disorders</a:t>
            </a:r>
          </a:p>
          <a:p>
            <a:pPr lvl="0"/>
            <a:endParaRPr lang="en-US" dirty="0"/>
          </a:p>
        </p:txBody>
      </p:sp>
      <p:sp>
        <p:nvSpPr>
          <p:cNvPr id="5" name="TextBox 4">
            <a:extLst>
              <a:ext uri="{FF2B5EF4-FFF2-40B4-BE49-F238E27FC236}">
                <a16:creationId xmlns:a16="http://schemas.microsoft.com/office/drawing/2014/main" id="{514AAE21-96EB-3529-47E1-8B1440A80F06}"/>
              </a:ext>
            </a:extLst>
          </p:cNvPr>
          <p:cNvSpPr txBox="1"/>
          <p:nvPr/>
        </p:nvSpPr>
        <p:spPr>
          <a:xfrm>
            <a:off x="1080735" y="2012559"/>
            <a:ext cx="7395122" cy="1015663"/>
          </a:xfrm>
          <a:prstGeom prst="rect">
            <a:avLst/>
          </a:prstGeom>
          <a:noFill/>
        </p:spPr>
        <p:txBody>
          <a:bodyPr wrap="square" numCol="2" rtlCol="0">
            <a:spAutoFit/>
          </a:bodyPr>
          <a:lstStyle/>
          <a:p>
            <a:pPr lvl="1">
              <a:buClr>
                <a:schemeClr val="accent5"/>
              </a:buClr>
              <a:buFont typeface="Arial" charset="0"/>
              <a:buChar char="•"/>
              <a:defRPr/>
            </a:pPr>
            <a:r>
              <a:rPr lang="en-US" sz="2000" dirty="0">
                <a:latin typeface="Arial"/>
                <a:ea typeface="Geneva"/>
                <a:cs typeface="Arial"/>
              </a:rPr>
              <a:t>Keratitis</a:t>
            </a:r>
          </a:p>
          <a:p>
            <a:pPr lvl="1">
              <a:buClr>
                <a:schemeClr val="accent5"/>
              </a:buClr>
              <a:buFont typeface="Arial" charset="0"/>
              <a:buChar char="•"/>
              <a:defRPr/>
            </a:pPr>
            <a:r>
              <a:rPr lang="en-US" sz="2000" dirty="0">
                <a:latin typeface="Arial"/>
                <a:ea typeface="Geneva"/>
                <a:cs typeface="Arial"/>
              </a:rPr>
              <a:t>Blurred vision</a:t>
            </a:r>
          </a:p>
          <a:p>
            <a:pPr lvl="1">
              <a:buClr>
                <a:schemeClr val="accent5"/>
              </a:buClr>
              <a:buFont typeface="Arial" charset="0"/>
              <a:buChar char="•"/>
              <a:defRPr/>
            </a:pPr>
            <a:r>
              <a:rPr lang="en-US" sz="2000" dirty="0">
                <a:latin typeface="Arial"/>
                <a:ea typeface="Geneva"/>
                <a:cs typeface="Arial"/>
              </a:rPr>
              <a:t>Increased lacrimation</a:t>
            </a:r>
          </a:p>
          <a:p>
            <a:pPr lvl="1">
              <a:buClr>
                <a:schemeClr val="accent5"/>
              </a:buClr>
              <a:buFont typeface="Arial" charset="0"/>
              <a:buChar char="•"/>
              <a:defRPr/>
            </a:pPr>
            <a:r>
              <a:rPr lang="en-US" sz="2000" dirty="0">
                <a:latin typeface="Arial"/>
                <a:ea typeface="Geneva"/>
                <a:cs typeface="Arial"/>
              </a:rPr>
              <a:t>Conjunctivitis</a:t>
            </a:r>
          </a:p>
          <a:p>
            <a:pPr lvl="1">
              <a:buClr>
                <a:schemeClr val="accent5"/>
              </a:buClr>
              <a:buFont typeface="Arial" charset="0"/>
              <a:buChar char="•"/>
              <a:defRPr/>
            </a:pPr>
            <a:r>
              <a:rPr lang="en-US" sz="2000" dirty="0">
                <a:latin typeface="Arial"/>
                <a:ea typeface="Geneva"/>
                <a:cs typeface="Arial"/>
              </a:rPr>
              <a:t>Limbal stem cell deficiency</a:t>
            </a:r>
          </a:p>
          <a:p>
            <a:pPr lvl="1">
              <a:buClr>
                <a:schemeClr val="accent5"/>
              </a:buClr>
              <a:buFont typeface="Arial" charset="0"/>
              <a:buChar char="•"/>
              <a:defRPr/>
            </a:pPr>
            <a:r>
              <a:rPr lang="en-US" sz="2000" dirty="0">
                <a:latin typeface="Arial"/>
                <a:ea typeface="Geneva"/>
                <a:cs typeface="Arial"/>
              </a:rPr>
              <a:t>Keratopathy</a:t>
            </a:r>
          </a:p>
        </p:txBody>
      </p:sp>
    </p:spTree>
    <p:extLst>
      <p:ext uri="{BB962C8B-B14F-4D97-AF65-F5344CB8AC3E}">
        <p14:creationId xmlns:p14="http://schemas.microsoft.com/office/powerpoint/2010/main" val="3772889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Presentation- 1  </a:t>
            </a:r>
          </a:p>
        </p:txBody>
      </p:sp>
      <p:sp>
        <p:nvSpPr>
          <p:cNvPr id="3" name="Content Placeholder 2"/>
          <p:cNvSpPr>
            <a:spLocks noGrp="1"/>
          </p:cNvSpPr>
          <p:nvPr>
            <p:ph idx="1"/>
          </p:nvPr>
        </p:nvSpPr>
        <p:spPr>
          <a:xfrm>
            <a:off x="609600" y="1477906"/>
            <a:ext cx="10744200" cy="5380094"/>
          </a:xfrm>
        </p:spPr>
        <p:txBody>
          <a:bodyPr>
            <a:normAutofit/>
          </a:bodyPr>
          <a:lstStyle/>
          <a:p>
            <a:pPr>
              <a:spcBef>
                <a:spcPts val="3000"/>
              </a:spcBef>
            </a:pPr>
            <a:r>
              <a:rPr lang="en-US" sz="2800" dirty="0"/>
              <a:t>65 </a:t>
            </a:r>
            <a:r>
              <a:rPr lang="en-US" sz="2800" dirty="0" err="1"/>
              <a:t>yo</a:t>
            </a:r>
            <a:r>
              <a:rPr lang="en-US" sz="2800" dirty="0"/>
              <a:t> woman received gemcitabine and cisplatin for</a:t>
            </a:r>
            <a:br>
              <a:rPr lang="en-US" sz="2800" dirty="0"/>
            </a:br>
            <a:r>
              <a:rPr lang="en-US" sz="2800" dirty="0"/>
              <a:t>metastatic UC</a:t>
            </a:r>
          </a:p>
          <a:p>
            <a:pPr>
              <a:spcBef>
                <a:spcPts val="3000"/>
              </a:spcBef>
            </a:pPr>
            <a:r>
              <a:rPr lang="en-US" sz="2800" dirty="0"/>
              <a:t>Had a partial response after 6 cycles </a:t>
            </a:r>
          </a:p>
          <a:p>
            <a:pPr>
              <a:spcBef>
                <a:spcPts val="3000"/>
              </a:spcBef>
            </a:pPr>
            <a:r>
              <a:rPr lang="en-US" sz="2800" dirty="0">
                <a:solidFill>
                  <a:schemeClr val="bg1">
                    <a:lumMod val="65000"/>
                  </a:schemeClr>
                </a:solidFill>
              </a:rPr>
              <a:t>Developed grade 1 peripheral neuropathy </a:t>
            </a:r>
          </a:p>
          <a:p>
            <a:pPr>
              <a:spcBef>
                <a:spcPts val="3000"/>
              </a:spcBef>
            </a:pPr>
            <a:r>
              <a:rPr lang="en-US" sz="2800" dirty="0">
                <a:solidFill>
                  <a:schemeClr val="bg1">
                    <a:lumMod val="65000"/>
                  </a:schemeClr>
                </a:solidFill>
              </a:rPr>
              <a:t>Received avelumab, had PD after 3 cycles, was started on </a:t>
            </a:r>
            <a:r>
              <a:rPr lang="en-US" sz="2800" dirty="0" err="1">
                <a:solidFill>
                  <a:schemeClr val="bg1">
                    <a:lumMod val="65000"/>
                  </a:schemeClr>
                </a:solidFill>
              </a:rPr>
              <a:t>enfortumab</a:t>
            </a:r>
            <a:r>
              <a:rPr lang="en-US" sz="2800" dirty="0">
                <a:solidFill>
                  <a:schemeClr val="bg1">
                    <a:lumMod val="65000"/>
                  </a:schemeClr>
                </a:solidFill>
              </a:rPr>
              <a:t> </a:t>
            </a:r>
            <a:r>
              <a:rPr lang="en-US" sz="2800" dirty="0" err="1">
                <a:solidFill>
                  <a:schemeClr val="bg1">
                    <a:lumMod val="65000"/>
                  </a:schemeClr>
                </a:solidFill>
              </a:rPr>
              <a:t>vedotin</a:t>
            </a:r>
            <a:r>
              <a:rPr lang="en-US" sz="2800" dirty="0">
                <a:solidFill>
                  <a:schemeClr val="bg1">
                    <a:lumMod val="65000"/>
                  </a:schemeClr>
                </a:solidFill>
              </a:rPr>
              <a:t> (EV) 1.25 mg/kg day 1, 8, 15 q28days</a:t>
            </a:r>
          </a:p>
          <a:p>
            <a:pPr>
              <a:spcBef>
                <a:spcPts val="3000"/>
              </a:spcBef>
            </a:pPr>
            <a:r>
              <a:rPr lang="en-US" sz="2800" dirty="0">
                <a:solidFill>
                  <a:schemeClr val="bg1">
                    <a:lumMod val="65000"/>
                  </a:schemeClr>
                </a:solidFill>
              </a:rPr>
              <a:t>Developed grade 2 peripheral neuropathy after 3 cycles </a:t>
            </a:r>
          </a:p>
          <a:p>
            <a:pPr>
              <a:spcBef>
                <a:spcPts val="3000"/>
              </a:spcBef>
            </a:pPr>
            <a:endParaRPr lang="en-US" sz="2800" dirty="0"/>
          </a:p>
        </p:txBody>
      </p:sp>
    </p:spTree>
    <p:extLst>
      <p:ext uri="{BB962C8B-B14F-4D97-AF65-F5344CB8AC3E}">
        <p14:creationId xmlns:p14="http://schemas.microsoft.com/office/powerpoint/2010/main" val="2693234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Presentation- 1  </a:t>
            </a:r>
          </a:p>
        </p:txBody>
      </p:sp>
      <p:sp>
        <p:nvSpPr>
          <p:cNvPr id="3" name="Content Placeholder 2"/>
          <p:cNvSpPr>
            <a:spLocks noGrp="1"/>
          </p:cNvSpPr>
          <p:nvPr>
            <p:ph idx="1"/>
          </p:nvPr>
        </p:nvSpPr>
        <p:spPr>
          <a:xfrm>
            <a:off x="609600" y="1477906"/>
            <a:ext cx="10744200" cy="5380094"/>
          </a:xfrm>
        </p:spPr>
        <p:txBody>
          <a:bodyPr>
            <a:normAutofit/>
          </a:bodyPr>
          <a:lstStyle/>
          <a:p>
            <a:pPr>
              <a:spcBef>
                <a:spcPts val="3000"/>
              </a:spcBef>
            </a:pPr>
            <a:r>
              <a:rPr lang="en-US" sz="2800" dirty="0"/>
              <a:t>65 </a:t>
            </a:r>
            <a:r>
              <a:rPr lang="en-US" sz="2800" dirty="0" err="1"/>
              <a:t>yo</a:t>
            </a:r>
            <a:r>
              <a:rPr lang="en-US" sz="2800" dirty="0"/>
              <a:t> woman received gemcitabine and cisplatin for</a:t>
            </a:r>
            <a:br>
              <a:rPr lang="en-US" sz="2800" dirty="0"/>
            </a:br>
            <a:r>
              <a:rPr lang="en-US" sz="2800" dirty="0"/>
              <a:t>metastatic UC</a:t>
            </a:r>
          </a:p>
          <a:p>
            <a:pPr>
              <a:spcBef>
                <a:spcPts val="3000"/>
              </a:spcBef>
            </a:pPr>
            <a:r>
              <a:rPr lang="en-US" sz="2800" dirty="0"/>
              <a:t>Had a partial response after 6 cycles </a:t>
            </a:r>
          </a:p>
          <a:p>
            <a:pPr>
              <a:spcBef>
                <a:spcPts val="3000"/>
              </a:spcBef>
            </a:pPr>
            <a:r>
              <a:rPr lang="en-US" sz="2800" dirty="0"/>
              <a:t>Developed grade 1 peripheral neuropathy </a:t>
            </a:r>
          </a:p>
          <a:p>
            <a:pPr>
              <a:spcBef>
                <a:spcPts val="3000"/>
              </a:spcBef>
            </a:pPr>
            <a:r>
              <a:rPr lang="en-US" sz="2800" dirty="0">
                <a:solidFill>
                  <a:schemeClr val="bg1">
                    <a:lumMod val="65000"/>
                  </a:schemeClr>
                </a:solidFill>
              </a:rPr>
              <a:t>Received avelumab, had PD after 3 cycles, was started on </a:t>
            </a:r>
            <a:r>
              <a:rPr lang="en-US" sz="2800" dirty="0" err="1">
                <a:solidFill>
                  <a:schemeClr val="bg1">
                    <a:lumMod val="65000"/>
                  </a:schemeClr>
                </a:solidFill>
              </a:rPr>
              <a:t>enfortumab</a:t>
            </a:r>
            <a:r>
              <a:rPr lang="en-US" sz="2800" dirty="0">
                <a:solidFill>
                  <a:schemeClr val="bg1">
                    <a:lumMod val="65000"/>
                  </a:schemeClr>
                </a:solidFill>
              </a:rPr>
              <a:t> </a:t>
            </a:r>
            <a:r>
              <a:rPr lang="en-US" sz="2800" dirty="0" err="1">
                <a:solidFill>
                  <a:schemeClr val="bg1">
                    <a:lumMod val="65000"/>
                  </a:schemeClr>
                </a:solidFill>
              </a:rPr>
              <a:t>vedotin</a:t>
            </a:r>
            <a:r>
              <a:rPr lang="en-US" sz="2800" dirty="0">
                <a:solidFill>
                  <a:schemeClr val="bg1">
                    <a:lumMod val="65000"/>
                  </a:schemeClr>
                </a:solidFill>
              </a:rPr>
              <a:t> (EV) 1.25 mg/kg day 1, 8, 15 q28days</a:t>
            </a:r>
          </a:p>
          <a:p>
            <a:pPr>
              <a:spcBef>
                <a:spcPts val="3000"/>
              </a:spcBef>
            </a:pPr>
            <a:r>
              <a:rPr lang="en-US" sz="2800" dirty="0">
                <a:solidFill>
                  <a:schemeClr val="bg1">
                    <a:lumMod val="65000"/>
                  </a:schemeClr>
                </a:solidFill>
              </a:rPr>
              <a:t>Developed grade 2 peripheral neuropathy after 3 cycles </a:t>
            </a:r>
          </a:p>
          <a:p>
            <a:pPr>
              <a:spcBef>
                <a:spcPts val="3000"/>
              </a:spcBef>
            </a:pPr>
            <a:endParaRPr lang="en-US" sz="2800" dirty="0"/>
          </a:p>
        </p:txBody>
      </p:sp>
    </p:spTree>
    <p:extLst>
      <p:ext uri="{BB962C8B-B14F-4D97-AF65-F5344CB8AC3E}">
        <p14:creationId xmlns:p14="http://schemas.microsoft.com/office/powerpoint/2010/main" val="2103674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Presentation- 1  </a:t>
            </a:r>
          </a:p>
        </p:txBody>
      </p:sp>
      <p:sp>
        <p:nvSpPr>
          <p:cNvPr id="3" name="Content Placeholder 2"/>
          <p:cNvSpPr>
            <a:spLocks noGrp="1"/>
          </p:cNvSpPr>
          <p:nvPr>
            <p:ph idx="1"/>
          </p:nvPr>
        </p:nvSpPr>
        <p:spPr>
          <a:xfrm>
            <a:off x="609600" y="1477906"/>
            <a:ext cx="10744200" cy="5380094"/>
          </a:xfrm>
        </p:spPr>
        <p:txBody>
          <a:bodyPr>
            <a:normAutofit/>
          </a:bodyPr>
          <a:lstStyle/>
          <a:p>
            <a:pPr>
              <a:spcBef>
                <a:spcPts val="3000"/>
              </a:spcBef>
            </a:pPr>
            <a:r>
              <a:rPr lang="en-US" sz="2800" dirty="0"/>
              <a:t>65 </a:t>
            </a:r>
            <a:r>
              <a:rPr lang="en-US" sz="2800" dirty="0" err="1"/>
              <a:t>yo</a:t>
            </a:r>
            <a:r>
              <a:rPr lang="en-US" sz="2800" dirty="0"/>
              <a:t> woman received gemcitabine and cisplatin for</a:t>
            </a:r>
            <a:br>
              <a:rPr lang="en-US" sz="2800" dirty="0"/>
            </a:br>
            <a:r>
              <a:rPr lang="en-US" sz="2800" dirty="0"/>
              <a:t>metastatic UC</a:t>
            </a:r>
          </a:p>
          <a:p>
            <a:pPr>
              <a:spcBef>
                <a:spcPts val="3000"/>
              </a:spcBef>
            </a:pPr>
            <a:r>
              <a:rPr lang="en-US" sz="2800" dirty="0"/>
              <a:t>Had a partial response after 6 cycles </a:t>
            </a:r>
          </a:p>
          <a:p>
            <a:pPr>
              <a:spcBef>
                <a:spcPts val="3000"/>
              </a:spcBef>
            </a:pPr>
            <a:r>
              <a:rPr lang="en-US" sz="2800" dirty="0"/>
              <a:t>Developed grade 1 peripheral neuropathy </a:t>
            </a:r>
          </a:p>
          <a:p>
            <a:pPr>
              <a:spcBef>
                <a:spcPts val="3000"/>
              </a:spcBef>
            </a:pPr>
            <a:r>
              <a:rPr lang="en-US" sz="2800" dirty="0"/>
              <a:t>Received avelumab, had PD after 3 cycles, was started on </a:t>
            </a:r>
            <a:r>
              <a:rPr lang="en-US" sz="2800" dirty="0" err="1"/>
              <a:t>enfortumab</a:t>
            </a:r>
            <a:r>
              <a:rPr lang="en-US" sz="2800" dirty="0"/>
              <a:t> </a:t>
            </a:r>
            <a:r>
              <a:rPr lang="en-US" sz="2800" dirty="0" err="1"/>
              <a:t>vedotin</a:t>
            </a:r>
            <a:r>
              <a:rPr lang="en-US" sz="2800" dirty="0"/>
              <a:t> (EV) 1.25 mg/kg day 1, 8, 15 q28days</a:t>
            </a:r>
          </a:p>
          <a:p>
            <a:pPr>
              <a:spcBef>
                <a:spcPts val="3000"/>
              </a:spcBef>
            </a:pPr>
            <a:r>
              <a:rPr lang="en-US" sz="2800" dirty="0">
                <a:solidFill>
                  <a:schemeClr val="bg1">
                    <a:lumMod val="65000"/>
                  </a:schemeClr>
                </a:solidFill>
              </a:rPr>
              <a:t>Developed grade 2 peripheral neuropathy after 3 cycles </a:t>
            </a:r>
          </a:p>
          <a:p>
            <a:pPr>
              <a:spcBef>
                <a:spcPts val="3000"/>
              </a:spcBef>
            </a:pPr>
            <a:endParaRPr lang="en-US" sz="2800" dirty="0"/>
          </a:p>
        </p:txBody>
      </p:sp>
    </p:spTree>
    <p:extLst>
      <p:ext uri="{BB962C8B-B14F-4D97-AF65-F5344CB8AC3E}">
        <p14:creationId xmlns:p14="http://schemas.microsoft.com/office/powerpoint/2010/main" val="20603440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Presentation- 1  </a:t>
            </a:r>
          </a:p>
        </p:txBody>
      </p:sp>
      <p:sp>
        <p:nvSpPr>
          <p:cNvPr id="3" name="Content Placeholder 2"/>
          <p:cNvSpPr>
            <a:spLocks noGrp="1"/>
          </p:cNvSpPr>
          <p:nvPr>
            <p:ph idx="1"/>
          </p:nvPr>
        </p:nvSpPr>
        <p:spPr>
          <a:xfrm>
            <a:off x="609600" y="1477906"/>
            <a:ext cx="10744200" cy="5380094"/>
          </a:xfrm>
        </p:spPr>
        <p:txBody>
          <a:bodyPr>
            <a:normAutofit/>
          </a:bodyPr>
          <a:lstStyle/>
          <a:p>
            <a:pPr>
              <a:spcBef>
                <a:spcPts val="3000"/>
              </a:spcBef>
            </a:pPr>
            <a:r>
              <a:rPr lang="en-US" sz="2800" dirty="0"/>
              <a:t>65 </a:t>
            </a:r>
            <a:r>
              <a:rPr lang="en-US" sz="2800" dirty="0" err="1"/>
              <a:t>yo</a:t>
            </a:r>
            <a:r>
              <a:rPr lang="en-US" sz="2800" dirty="0"/>
              <a:t> woman received gemcitabine and cisplatin for</a:t>
            </a:r>
            <a:br>
              <a:rPr lang="en-US" sz="2800" dirty="0"/>
            </a:br>
            <a:r>
              <a:rPr lang="en-US" sz="2800" dirty="0"/>
              <a:t>metastatic UC</a:t>
            </a:r>
          </a:p>
          <a:p>
            <a:pPr>
              <a:spcBef>
                <a:spcPts val="3000"/>
              </a:spcBef>
            </a:pPr>
            <a:r>
              <a:rPr lang="en-US" sz="2800" dirty="0"/>
              <a:t>Had a partial response after 6 cycles </a:t>
            </a:r>
          </a:p>
          <a:p>
            <a:pPr>
              <a:spcBef>
                <a:spcPts val="3000"/>
              </a:spcBef>
            </a:pPr>
            <a:r>
              <a:rPr lang="en-US" sz="2800" dirty="0"/>
              <a:t>Developed grade 1 peripheral neuropathy </a:t>
            </a:r>
          </a:p>
          <a:p>
            <a:pPr>
              <a:spcBef>
                <a:spcPts val="3000"/>
              </a:spcBef>
            </a:pPr>
            <a:r>
              <a:rPr lang="en-US" sz="2800" dirty="0"/>
              <a:t>Received avelumab, had PD after 3 cycles, was started on </a:t>
            </a:r>
            <a:r>
              <a:rPr lang="en-US" sz="2800" dirty="0" err="1"/>
              <a:t>enfortumab</a:t>
            </a:r>
            <a:r>
              <a:rPr lang="en-US" sz="2800" dirty="0"/>
              <a:t> </a:t>
            </a:r>
            <a:r>
              <a:rPr lang="en-US" sz="2800" dirty="0" err="1"/>
              <a:t>vedotin</a:t>
            </a:r>
            <a:r>
              <a:rPr lang="en-US" sz="2800" dirty="0"/>
              <a:t> (EV) 1.25 mg/kg day 1, 8, 15 q28days</a:t>
            </a:r>
          </a:p>
          <a:p>
            <a:pPr>
              <a:spcBef>
                <a:spcPts val="3000"/>
              </a:spcBef>
            </a:pPr>
            <a:r>
              <a:rPr lang="en-US" sz="2800" dirty="0"/>
              <a:t>Developed grade 2 peripheral neuropathy after 3 cycles </a:t>
            </a:r>
          </a:p>
          <a:p>
            <a:pPr>
              <a:spcBef>
                <a:spcPts val="3000"/>
              </a:spcBef>
            </a:pPr>
            <a:endParaRPr lang="en-US" sz="2800" dirty="0"/>
          </a:p>
        </p:txBody>
      </p:sp>
    </p:spTree>
    <p:extLst>
      <p:ext uri="{BB962C8B-B14F-4D97-AF65-F5344CB8AC3E}">
        <p14:creationId xmlns:p14="http://schemas.microsoft.com/office/powerpoint/2010/main" val="3726831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Will You Do Next?</a:t>
            </a:r>
          </a:p>
        </p:txBody>
      </p:sp>
      <p:sp>
        <p:nvSpPr>
          <p:cNvPr id="3" name="Content Placeholder 2"/>
          <p:cNvSpPr>
            <a:spLocks noGrp="1"/>
          </p:cNvSpPr>
          <p:nvPr>
            <p:ph idx="1"/>
          </p:nvPr>
        </p:nvSpPr>
        <p:spPr>
          <a:xfrm>
            <a:off x="609600" y="1683646"/>
            <a:ext cx="10744200" cy="3452909"/>
          </a:xfrm>
        </p:spPr>
        <p:txBody>
          <a:bodyPr>
            <a:normAutofit/>
          </a:bodyPr>
          <a:lstStyle/>
          <a:p>
            <a:pPr marL="514350" indent="-514350">
              <a:spcBef>
                <a:spcPts val="4200"/>
              </a:spcBef>
              <a:buFont typeface="+mj-lt"/>
              <a:buAutoNum type="alphaUcPeriod"/>
            </a:pPr>
            <a:r>
              <a:rPr lang="en-US" sz="2800" dirty="0"/>
              <a:t>Continue EV at 1.25 mg/kg</a:t>
            </a:r>
          </a:p>
          <a:p>
            <a:pPr marL="514350" indent="-514350">
              <a:spcBef>
                <a:spcPts val="4200"/>
              </a:spcBef>
              <a:buFont typeface="+mj-lt"/>
              <a:buAutoNum type="alphaUcPeriod"/>
            </a:pPr>
            <a:r>
              <a:rPr lang="en-US" sz="2800" dirty="0"/>
              <a:t>Continue EV at reduced dose 1 mg/kg</a:t>
            </a:r>
          </a:p>
          <a:p>
            <a:pPr marL="514350" indent="-514350">
              <a:spcBef>
                <a:spcPts val="4200"/>
              </a:spcBef>
              <a:buFont typeface="+mj-lt"/>
              <a:buAutoNum type="alphaUcPeriod"/>
            </a:pPr>
            <a:r>
              <a:rPr lang="en-US" sz="2800" dirty="0"/>
              <a:t>WITHHOLD EV until neuropathy improves to grade 1 then resume EV at lower dose 1 mg/kg</a:t>
            </a:r>
          </a:p>
        </p:txBody>
      </p:sp>
      <p:sp>
        <p:nvSpPr>
          <p:cNvPr id="8" name="Rectangle 7">
            <a:extLst>
              <a:ext uri="{FF2B5EF4-FFF2-40B4-BE49-F238E27FC236}">
                <a16:creationId xmlns:a16="http://schemas.microsoft.com/office/drawing/2014/main" id="{23CB8EAF-0D76-3CFB-7694-70C4D6977954}"/>
              </a:ext>
            </a:extLst>
          </p:cNvPr>
          <p:cNvSpPr/>
          <p:nvPr/>
        </p:nvSpPr>
        <p:spPr>
          <a:xfrm>
            <a:off x="445770" y="2480310"/>
            <a:ext cx="10572750" cy="26940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07965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Will You Do Next?</a:t>
            </a:r>
          </a:p>
        </p:txBody>
      </p:sp>
      <p:sp>
        <p:nvSpPr>
          <p:cNvPr id="3" name="Content Placeholder 2"/>
          <p:cNvSpPr>
            <a:spLocks noGrp="1"/>
          </p:cNvSpPr>
          <p:nvPr>
            <p:ph idx="1"/>
          </p:nvPr>
        </p:nvSpPr>
        <p:spPr>
          <a:xfrm>
            <a:off x="609600" y="1683646"/>
            <a:ext cx="10744200" cy="3452909"/>
          </a:xfrm>
        </p:spPr>
        <p:txBody>
          <a:bodyPr>
            <a:normAutofit/>
          </a:bodyPr>
          <a:lstStyle/>
          <a:p>
            <a:pPr marL="514350" indent="-514350">
              <a:spcBef>
                <a:spcPts val="4200"/>
              </a:spcBef>
              <a:buFont typeface="+mj-lt"/>
              <a:buAutoNum type="alphaUcPeriod"/>
            </a:pPr>
            <a:r>
              <a:rPr lang="en-US" sz="2800" dirty="0"/>
              <a:t>Continue EV at 1.25 mg/kg</a:t>
            </a:r>
          </a:p>
          <a:p>
            <a:pPr marL="514350" indent="-514350">
              <a:spcBef>
                <a:spcPts val="4200"/>
              </a:spcBef>
              <a:buFont typeface="+mj-lt"/>
              <a:buAutoNum type="alphaUcPeriod"/>
            </a:pPr>
            <a:r>
              <a:rPr lang="en-US" sz="2800" dirty="0"/>
              <a:t>Continue EV at reduced dose 1 mg/kg</a:t>
            </a:r>
          </a:p>
          <a:p>
            <a:pPr marL="514350" indent="-514350">
              <a:spcBef>
                <a:spcPts val="4200"/>
              </a:spcBef>
              <a:buFont typeface="+mj-lt"/>
              <a:buAutoNum type="alphaUcPeriod"/>
            </a:pPr>
            <a:r>
              <a:rPr lang="en-US" sz="2800" dirty="0"/>
              <a:t>WITHHOLD EV until neuropathy improves to grade 1 then resume EV at lower dose 1 mg/kg</a:t>
            </a:r>
          </a:p>
        </p:txBody>
      </p:sp>
      <p:sp>
        <p:nvSpPr>
          <p:cNvPr id="5" name="Rectangle 4">
            <a:extLst>
              <a:ext uri="{FF2B5EF4-FFF2-40B4-BE49-F238E27FC236}">
                <a16:creationId xmlns:a16="http://schemas.microsoft.com/office/drawing/2014/main" id="{C5CD781E-1FA2-2AC2-FDBB-6071B3987FF4}"/>
              </a:ext>
            </a:extLst>
          </p:cNvPr>
          <p:cNvSpPr/>
          <p:nvPr/>
        </p:nvSpPr>
        <p:spPr>
          <a:xfrm>
            <a:off x="445770" y="3429000"/>
            <a:ext cx="10572750" cy="17453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25138474"/>
      </p:ext>
    </p:extLst>
  </p:cSld>
  <p:clrMapOvr>
    <a:masterClrMapping/>
  </p:clrMapOvr>
</p:sld>
</file>

<file path=ppt/theme/theme1.xml><?xml version="1.0" encoding="utf-8"?>
<a:theme xmlns:a="http://schemas.openxmlformats.org/drawingml/2006/main" name="HemOnc-2020">
  <a:themeElements>
    <a:clrScheme name="Custom 27">
      <a:dk1>
        <a:srgbClr val="4D4D4D"/>
      </a:dk1>
      <a:lt1>
        <a:srgbClr val="FFFFFF"/>
      </a:lt1>
      <a:dk2>
        <a:srgbClr val="4D4D4D"/>
      </a:dk2>
      <a:lt2>
        <a:srgbClr val="FFFFFF"/>
      </a:lt2>
      <a:accent1>
        <a:srgbClr val="DF504B"/>
      </a:accent1>
      <a:accent2>
        <a:srgbClr val="FF7F40"/>
      </a:accent2>
      <a:accent3>
        <a:srgbClr val="F7931E"/>
      </a:accent3>
      <a:accent4>
        <a:srgbClr val="35A696"/>
      </a:accent4>
      <a:accent5>
        <a:srgbClr val="4A86D9"/>
      </a:accent5>
      <a:accent6>
        <a:srgbClr val="AD337F"/>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020" id="{2CE21447-B752-43F5-B460-E26026CA359D}" vid="{79E992CE-B17A-4970-A16D-168D83618C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HemOnc-2020</Template>
  <TotalTime>0</TotalTime>
  <Words>2442</Words>
  <Application>Microsoft Office PowerPoint</Application>
  <PresentationFormat>Widescreen</PresentationFormat>
  <Paragraphs>283</Paragraphs>
  <Slides>38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38</vt:i4>
      </vt:variant>
    </vt:vector>
  </HeadingPairs>
  <TitlesOfParts>
    <vt:vector size="41" baseType="lpstr">
      <vt:lpstr>Arial</vt:lpstr>
      <vt:lpstr>Calibri</vt:lpstr>
      <vt:lpstr>HemOnc-2020</vt:lpstr>
      <vt:lpstr>How Do You Manage Enfortumab Vedotin (EV) Related Adverse Effects? </vt:lpstr>
      <vt:lpstr>Disclaimer</vt:lpstr>
      <vt:lpstr>Case Presentation- 1  </vt:lpstr>
      <vt:lpstr>Case Presentation- 1  </vt:lpstr>
      <vt:lpstr>Case Presentation- 1  </vt:lpstr>
      <vt:lpstr>Case Presentation- 1  </vt:lpstr>
      <vt:lpstr>Case Presentation- 1  </vt:lpstr>
      <vt:lpstr>What Will You Do Next?</vt:lpstr>
      <vt:lpstr>What Will You Do Next?</vt:lpstr>
      <vt:lpstr>What Will You Do Next?</vt:lpstr>
      <vt:lpstr>What Will You Do Next?</vt:lpstr>
      <vt:lpstr>Management of Peripheral Neuropathy</vt:lpstr>
      <vt:lpstr>Management of Peripheral Neuropathy</vt:lpstr>
      <vt:lpstr>Management of Peripheral Neuropathy</vt:lpstr>
      <vt:lpstr>Case Presentation- 2  </vt:lpstr>
      <vt:lpstr>Case Presentation- 2  </vt:lpstr>
      <vt:lpstr>Case Presentation- 2  </vt:lpstr>
      <vt:lpstr>Case Presentation- 2  </vt:lpstr>
      <vt:lpstr>Case Presentation- 2  </vt:lpstr>
      <vt:lpstr>Management of Skin Reactions </vt:lpstr>
      <vt:lpstr>Management of Skin Reactions </vt:lpstr>
      <vt:lpstr>Management of Skin Reactions </vt:lpstr>
      <vt:lpstr>Management of Skin Reactions </vt:lpstr>
      <vt:lpstr>Management of Skin Reactions </vt:lpstr>
      <vt:lpstr>Case Presentation- 3  </vt:lpstr>
      <vt:lpstr>Case Presentation- 3  </vt:lpstr>
      <vt:lpstr>Case Presentation- 3  </vt:lpstr>
      <vt:lpstr>Case Presentation- 3  </vt:lpstr>
      <vt:lpstr>Case Presentation- 3  </vt:lpstr>
      <vt:lpstr>Case Presentation- 4  </vt:lpstr>
      <vt:lpstr>Case Presentation- 4  </vt:lpstr>
      <vt:lpstr>Case Presentation- 4  </vt:lpstr>
      <vt:lpstr>Case Presentation- 4  </vt:lpstr>
      <vt:lpstr>Case Presentation- 4  </vt:lpstr>
      <vt:lpstr>Ocular Disorders Associated with EV</vt:lpstr>
      <vt:lpstr>Ocular Disorders Associated with EV</vt:lpstr>
      <vt:lpstr>Ocular Disorders Associated with EV</vt:lpstr>
      <vt:lpstr>Ocular Disorders Associated with 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2022-11-07T20:24:48Z</dcterms:modified>
</cp:coreProperties>
</file>