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0"/>
  </p:notesMasterIdLst>
  <p:sldIdLst>
    <p:sldId id="256" r:id="rId2"/>
    <p:sldId id="277" r:id="rId3"/>
    <p:sldId id="269" r:id="rId4"/>
    <p:sldId id="270" r:id="rId5"/>
    <p:sldId id="272" r:id="rId6"/>
    <p:sldId id="273" r:id="rId7"/>
    <p:sldId id="275"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3804" userDrawn="1">
          <p15:clr>
            <a:srgbClr val="A4A3A4"/>
          </p15:clr>
        </p15:guide>
        <p15:guide id="3" orient="horz" pos="2375" userDrawn="1">
          <p15:clr>
            <a:srgbClr val="A4A3A4"/>
          </p15:clr>
        </p15:guide>
        <p15:guide id="4" orient="horz" pos="1161" userDrawn="1">
          <p15:clr>
            <a:srgbClr val="A4A3A4"/>
          </p15:clr>
        </p15:guide>
        <p15:guide id="5" orient="horz" pos="4064" userDrawn="1">
          <p15:clr>
            <a:srgbClr val="A4A3A4"/>
          </p15:clr>
        </p15:guide>
        <p15:guide id="6" pos="7320" userDrawn="1">
          <p15:clr>
            <a:srgbClr val="A4A3A4"/>
          </p15:clr>
        </p15:guide>
        <p15:guide id="7" orient="horz" pos="312" userDrawn="1">
          <p15:clr>
            <a:srgbClr val="A4A3A4"/>
          </p15:clr>
        </p15:guide>
        <p15:guide id="8" pos="4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C1F"/>
    <a:srgbClr val="E7E8EC"/>
    <a:srgbClr val="CDCDD5"/>
    <a:srgbClr val="3E5F7E"/>
    <a:srgbClr val="CBE0EE"/>
    <a:srgbClr val="FFFFFF"/>
    <a:srgbClr val="FBFDFE"/>
    <a:srgbClr val="000000"/>
    <a:srgbClr val="E542DE"/>
    <a:srgbClr val="0D0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02" autoAdjust="0"/>
    <p:restoredTop sz="91077" autoAdjust="0"/>
  </p:normalViewPr>
  <p:slideViewPr>
    <p:cSldViewPr snapToGrid="0">
      <p:cViewPr varScale="1">
        <p:scale>
          <a:sx n="78" d="100"/>
          <a:sy n="78" d="100"/>
        </p:scale>
        <p:origin x="120" y="1242"/>
      </p:cViewPr>
      <p:guideLst>
        <p:guide orient="horz" pos="2832"/>
        <p:guide pos="3804"/>
        <p:guide orient="horz" pos="2375"/>
        <p:guide orient="horz" pos="1161"/>
        <p:guide orient="horz" pos="4064"/>
        <p:guide pos="7320"/>
        <p:guide orient="horz" pos="312"/>
        <p:guide pos="4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3E5B3-A490-C348-8290-42ABEB0AD7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658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6548616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848591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Only Title without Elements">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bwMode="gray">
          <a:xfrm>
            <a:off x="623893"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Click to add action title</a:t>
            </a:r>
          </a:p>
        </p:txBody>
      </p:sp>
      <p:sp>
        <p:nvSpPr>
          <p:cNvPr id="2" name="Title 1"/>
          <p:cNvSpPr>
            <a:spLocks noGrp="1"/>
          </p:cNvSpPr>
          <p:nvPr>
            <p:ph type="title" hasCustomPrompt="1"/>
          </p:nvPr>
        </p:nvSpPr>
        <p:spPr bwMode="gray">
          <a:xfrm>
            <a:off x="623893" y="700022"/>
            <a:ext cx="10944225" cy="356730"/>
          </a:xfrm>
          <a:prstGeom prst="rect">
            <a:avLst/>
          </a:prstGeom>
        </p:spPr>
        <p:txBody>
          <a:bodyPr/>
          <a:lstStyle/>
          <a:p>
            <a:r>
              <a:rPr lang="en-US"/>
              <a:t>Insert slide title here (max. 2 lines | max. 1 line with Action Title)</a:t>
            </a:r>
          </a:p>
        </p:txBody>
      </p:sp>
    </p:spTree>
    <p:extLst>
      <p:ext uri="{BB962C8B-B14F-4D97-AF65-F5344CB8AC3E}">
        <p14:creationId xmlns:p14="http://schemas.microsoft.com/office/powerpoint/2010/main" val="266690600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861542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p:txBody>
          <a:bodyPr>
            <a:noAutofit/>
          </a:bodyPr>
          <a:lstStyle/>
          <a:p>
            <a:r>
              <a:rPr lang="en-US" sz="4000" dirty="0"/>
              <a:t>What Do Patients/Caregivers Need To Know About ADCs in Advanced/Metastatic Urothelial Cancer?</a:t>
            </a:r>
            <a:br>
              <a:rPr lang="en-US" sz="4000" dirty="0"/>
            </a:br>
            <a:endParaRPr lang="en-US" sz="4000" dirty="0"/>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238369"/>
            <a:ext cx="10515600" cy="2619632"/>
          </a:xfrm>
        </p:spPr>
        <p:txBody>
          <a:bodyPr>
            <a:normAutofit/>
          </a:bodyPr>
          <a:lstStyle/>
          <a:p>
            <a:r>
              <a:rPr lang="en-US" dirty="0"/>
              <a:t>Shilpa Gupta, MD</a:t>
            </a:r>
          </a:p>
          <a:p>
            <a:r>
              <a:rPr lang="en-US" dirty="0"/>
              <a:t>Director, Genitourinary Oncology Program </a:t>
            </a:r>
          </a:p>
          <a:p>
            <a:r>
              <a:rPr lang="en-US" dirty="0"/>
              <a:t>Cleveland Clinic Taussig Cancer Institute </a:t>
            </a:r>
          </a:p>
          <a:p>
            <a:r>
              <a:rPr lang="en-US" dirty="0"/>
              <a:t>Cleveland, OH</a:t>
            </a:r>
          </a:p>
          <a:p>
            <a:endParaRPr lang="en-US" dirty="0"/>
          </a:p>
          <a:p>
            <a:endParaRPr lang="en-US" dirty="0"/>
          </a:p>
        </p:txBody>
      </p:sp>
    </p:spTree>
    <p:extLst>
      <p:ext uri="{BB962C8B-B14F-4D97-AF65-F5344CB8AC3E}">
        <p14:creationId xmlns:p14="http://schemas.microsoft.com/office/powerpoint/2010/main" val="152248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973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Adverse Events with </a:t>
            </a:r>
            <a:r>
              <a:rPr lang="en-US" dirty="0" err="1"/>
              <a:t>Enfortumab</a:t>
            </a:r>
            <a:r>
              <a:rPr lang="en-US" dirty="0"/>
              <a:t> </a:t>
            </a:r>
            <a:r>
              <a:rPr lang="en-US" dirty="0" err="1"/>
              <a:t>Vedotin</a:t>
            </a:r>
            <a:r>
              <a:rPr lang="en-US" dirty="0"/>
              <a:t> (EV)</a:t>
            </a:r>
          </a:p>
        </p:txBody>
      </p:sp>
      <p:sp>
        <p:nvSpPr>
          <p:cNvPr id="3" name="Content Placeholder 2"/>
          <p:cNvSpPr>
            <a:spLocks noGrp="1"/>
          </p:cNvSpPr>
          <p:nvPr>
            <p:ph idx="1"/>
          </p:nvPr>
        </p:nvSpPr>
        <p:spPr>
          <a:xfrm>
            <a:off x="686342" y="3323759"/>
            <a:ext cx="3328164" cy="494692"/>
          </a:xfrm>
        </p:spPr>
        <p:txBody>
          <a:bodyPr>
            <a:normAutofit/>
          </a:bodyPr>
          <a:lstStyle/>
          <a:p>
            <a:pPr marL="0" indent="0" algn="ctr">
              <a:buNone/>
            </a:pPr>
            <a:r>
              <a:rPr lang="en-US" sz="2000" dirty="0"/>
              <a:t>Skin reactions</a:t>
            </a:r>
          </a:p>
        </p:txBody>
      </p:sp>
      <p:pic>
        <p:nvPicPr>
          <p:cNvPr id="9" name="Picture 8" descr="A close-up of a person's skin&#10;&#10;Description automatically generated with medium confidence">
            <a:extLst>
              <a:ext uri="{FF2B5EF4-FFF2-40B4-BE49-F238E27FC236}">
                <a16:creationId xmlns:a16="http://schemas.microsoft.com/office/drawing/2014/main" id="{051B68E0-F6A4-D256-C353-D73F6FD5C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42" y="1244573"/>
            <a:ext cx="3220964" cy="2096585"/>
          </a:xfrm>
          <a:prstGeom prst="rect">
            <a:avLst/>
          </a:prstGeom>
        </p:spPr>
      </p:pic>
      <p:pic>
        <p:nvPicPr>
          <p:cNvPr id="11" name="Picture 10" descr="A picture containing person, indoor, toothbrush, hand&#10;&#10;Description automatically generated">
            <a:extLst>
              <a:ext uri="{FF2B5EF4-FFF2-40B4-BE49-F238E27FC236}">
                <a16:creationId xmlns:a16="http://schemas.microsoft.com/office/drawing/2014/main" id="{2260DDE4-96F9-62D8-74B9-BFE6E4568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560" y="1241586"/>
            <a:ext cx="3220964" cy="2096585"/>
          </a:xfrm>
          <a:prstGeom prst="rect">
            <a:avLst/>
          </a:prstGeom>
        </p:spPr>
      </p:pic>
      <p:pic>
        <p:nvPicPr>
          <p:cNvPr id="13" name="Picture 12" descr="A person holding his hands together&#10;&#10;Description automatically generated with medium confidence">
            <a:extLst>
              <a:ext uri="{FF2B5EF4-FFF2-40B4-BE49-F238E27FC236}">
                <a16:creationId xmlns:a16="http://schemas.microsoft.com/office/drawing/2014/main" id="{13261390-42B3-B557-323C-EADCF3653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3177" y="1235182"/>
            <a:ext cx="3220964" cy="2096585"/>
          </a:xfrm>
          <a:prstGeom prst="rect">
            <a:avLst/>
          </a:prstGeom>
        </p:spPr>
      </p:pic>
      <p:pic>
        <p:nvPicPr>
          <p:cNvPr id="15" name="Picture 14" descr="A close-up of a person's mouth&#10;&#10;Description automatically generated with low confidence">
            <a:extLst>
              <a:ext uri="{FF2B5EF4-FFF2-40B4-BE49-F238E27FC236}">
                <a16:creationId xmlns:a16="http://schemas.microsoft.com/office/drawing/2014/main" id="{5B53CFF9-8EE2-7260-9F90-6F9F90784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9652" y="3940423"/>
            <a:ext cx="3220964" cy="2096585"/>
          </a:xfrm>
          <a:prstGeom prst="rect">
            <a:avLst/>
          </a:prstGeom>
        </p:spPr>
      </p:pic>
      <p:pic>
        <p:nvPicPr>
          <p:cNvPr id="17" name="Picture 16" descr="A close up of a person's face&#10;&#10;Description automatically generated with medium confidence">
            <a:extLst>
              <a:ext uri="{FF2B5EF4-FFF2-40B4-BE49-F238E27FC236}">
                <a16:creationId xmlns:a16="http://schemas.microsoft.com/office/drawing/2014/main" id="{EF3BCBE0-6288-C495-C110-A6066D86C4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4328" y="3940423"/>
            <a:ext cx="3220964" cy="2096585"/>
          </a:xfrm>
          <a:prstGeom prst="rect">
            <a:avLst/>
          </a:prstGeom>
        </p:spPr>
      </p:pic>
      <p:sp>
        <p:nvSpPr>
          <p:cNvPr id="19" name="Content Placeholder 2">
            <a:extLst>
              <a:ext uri="{FF2B5EF4-FFF2-40B4-BE49-F238E27FC236}">
                <a16:creationId xmlns:a16="http://schemas.microsoft.com/office/drawing/2014/main" id="{BD5298C6-D196-F999-8550-FFE1545A638D}"/>
              </a:ext>
            </a:extLst>
          </p:cNvPr>
          <p:cNvSpPr txBox="1">
            <a:spLocks/>
          </p:cNvSpPr>
          <p:nvPr/>
        </p:nvSpPr>
        <p:spPr>
          <a:xfrm>
            <a:off x="8177494" y="3318379"/>
            <a:ext cx="3328164" cy="4946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Peripheral neuropathy</a:t>
            </a:r>
          </a:p>
        </p:txBody>
      </p:sp>
      <p:sp>
        <p:nvSpPr>
          <p:cNvPr id="20" name="Content Placeholder 2">
            <a:extLst>
              <a:ext uri="{FF2B5EF4-FFF2-40B4-BE49-F238E27FC236}">
                <a16:creationId xmlns:a16="http://schemas.microsoft.com/office/drawing/2014/main" id="{233154D5-A876-7A1E-E0CA-EE949578F34F}"/>
              </a:ext>
            </a:extLst>
          </p:cNvPr>
          <p:cNvSpPr txBox="1">
            <a:spLocks/>
          </p:cNvSpPr>
          <p:nvPr/>
        </p:nvSpPr>
        <p:spPr>
          <a:xfrm>
            <a:off x="4431918" y="3317327"/>
            <a:ext cx="3328164" cy="4946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Hyperglycemia</a:t>
            </a:r>
          </a:p>
        </p:txBody>
      </p:sp>
      <p:sp>
        <p:nvSpPr>
          <p:cNvPr id="21" name="Content Placeholder 2">
            <a:extLst>
              <a:ext uri="{FF2B5EF4-FFF2-40B4-BE49-F238E27FC236}">
                <a16:creationId xmlns:a16="http://schemas.microsoft.com/office/drawing/2014/main" id="{0BCA25B6-B9E4-DFE6-AFB7-982E1C2F3CBA}"/>
              </a:ext>
            </a:extLst>
          </p:cNvPr>
          <p:cNvSpPr txBox="1">
            <a:spLocks/>
          </p:cNvSpPr>
          <p:nvPr/>
        </p:nvSpPr>
        <p:spPr>
          <a:xfrm>
            <a:off x="2556052" y="6024249"/>
            <a:ext cx="3328164" cy="4421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Ocular disorders</a:t>
            </a:r>
          </a:p>
        </p:txBody>
      </p:sp>
      <p:sp>
        <p:nvSpPr>
          <p:cNvPr id="22" name="Content Placeholder 2">
            <a:extLst>
              <a:ext uri="{FF2B5EF4-FFF2-40B4-BE49-F238E27FC236}">
                <a16:creationId xmlns:a16="http://schemas.microsoft.com/office/drawing/2014/main" id="{A978AE27-A841-80A7-7915-1D74597E342B}"/>
              </a:ext>
            </a:extLst>
          </p:cNvPr>
          <p:cNvSpPr txBox="1">
            <a:spLocks/>
          </p:cNvSpPr>
          <p:nvPr/>
        </p:nvSpPr>
        <p:spPr>
          <a:xfrm>
            <a:off x="6317311" y="6021485"/>
            <a:ext cx="3328164" cy="4421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Alopecia</a:t>
            </a:r>
          </a:p>
        </p:txBody>
      </p:sp>
      <p:sp>
        <p:nvSpPr>
          <p:cNvPr id="23" name="Footer Placeholder 22">
            <a:extLst>
              <a:ext uri="{FF2B5EF4-FFF2-40B4-BE49-F238E27FC236}">
                <a16:creationId xmlns:a16="http://schemas.microsoft.com/office/drawing/2014/main" id="{F63280DB-F56F-2D2C-4902-0CDABAA968A5}"/>
              </a:ext>
            </a:extLst>
          </p:cNvPr>
          <p:cNvSpPr>
            <a:spLocks noGrp="1"/>
          </p:cNvSpPr>
          <p:nvPr>
            <p:ph type="ftr" sz="quarter" idx="3"/>
          </p:nvPr>
        </p:nvSpPr>
        <p:spPr/>
        <p:txBody>
          <a:bodyPr/>
          <a:lstStyle/>
          <a:p>
            <a:r>
              <a:rPr lang="en-US" dirty="0" err="1"/>
              <a:t>Padcev</a:t>
            </a:r>
            <a:r>
              <a:rPr lang="en-US" dirty="0"/>
              <a:t>. Package insert. </a:t>
            </a:r>
            <a:r>
              <a:rPr lang="en-US" dirty="0" err="1"/>
              <a:t>Seagen</a:t>
            </a:r>
            <a:r>
              <a:rPr lang="en-US" dirty="0"/>
              <a:t> Inc; 2021.</a:t>
            </a:r>
          </a:p>
        </p:txBody>
      </p:sp>
    </p:spTree>
    <p:extLst>
      <p:ext uri="{BB962C8B-B14F-4D97-AF65-F5344CB8AC3E}">
        <p14:creationId xmlns:p14="http://schemas.microsoft.com/office/powerpoint/2010/main" val="58822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39977E-C849-5D52-2FF5-69588E18A0A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9000"/>
                    </a14:imgEffect>
                  </a14:imgLayer>
                </a14:imgProps>
              </a:ext>
            </a:extLst>
          </a:blip>
          <a:stretch>
            <a:fillRect/>
          </a:stretch>
        </p:blipFill>
        <p:spPr>
          <a:xfrm>
            <a:off x="7507112" y="814153"/>
            <a:ext cx="3791098" cy="3218200"/>
          </a:xfrm>
          <a:prstGeom prst="rect">
            <a:avLst/>
          </a:prstGeom>
        </p:spPr>
      </p:pic>
      <p:sp>
        <p:nvSpPr>
          <p:cNvPr id="3" name="Title 2">
            <a:extLst>
              <a:ext uri="{FF2B5EF4-FFF2-40B4-BE49-F238E27FC236}">
                <a16:creationId xmlns:a16="http://schemas.microsoft.com/office/drawing/2014/main" id="{C10AE926-E357-4BD2-9D54-71630F9EABB3}"/>
              </a:ext>
            </a:extLst>
          </p:cNvPr>
          <p:cNvSpPr>
            <a:spLocks noGrp="1"/>
          </p:cNvSpPr>
          <p:nvPr>
            <p:ph type="title"/>
          </p:nvPr>
        </p:nvSpPr>
        <p:spPr/>
        <p:txBody>
          <a:bodyPr/>
          <a:lstStyle/>
          <a:p>
            <a:r>
              <a:rPr lang="en-US" dirty="0"/>
              <a:t>Skin Reactions: Rash and Severe Cutaneous Adverse Reactions (SCAR) </a:t>
            </a:r>
          </a:p>
        </p:txBody>
      </p:sp>
      <p:sp>
        <p:nvSpPr>
          <p:cNvPr id="12" name="Content Placeholder 11">
            <a:extLst>
              <a:ext uri="{FF2B5EF4-FFF2-40B4-BE49-F238E27FC236}">
                <a16:creationId xmlns:a16="http://schemas.microsoft.com/office/drawing/2014/main" id="{43CD00E5-68BA-A652-F62B-FCCDFD0DE949}"/>
              </a:ext>
            </a:extLst>
          </p:cNvPr>
          <p:cNvSpPr>
            <a:spLocks noGrp="1"/>
          </p:cNvSpPr>
          <p:nvPr>
            <p:ph idx="1"/>
          </p:nvPr>
        </p:nvSpPr>
        <p:spPr>
          <a:xfrm>
            <a:off x="609600" y="1763656"/>
            <a:ext cx="10744200" cy="4722477"/>
          </a:xfrm>
        </p:spPr>
        <p:txBody>
          <a:bodyPr>
            <a:normAutofit/>
          </a:bodyPr>
          <a:lstStyle/>
          <a:p>
            <a:r>
              <a:rPr lang="en-US" sz="2000" dirty="0"/>
              <a:t>Skin reactions very common ~ 54% </a:t>
            </a:r>
          </a:p>
          <a:p>
            <a:pPr lvl="1"/>
            <a:r>
              <a:rPr lang="en-US" sz="1800" dirty="0"/>
              <a:t>Majority- mild to moderate </a:t>
            </a:r>
          </a:p>
          <a:p>
            <a:pPr lvl="1"/>
            <a:r>
              <a:rPr lang="en-US" sz="1800" dirty="0"/>
              <a:t>Maculopapular rash is the most common</a:t>
            </a:r>
          </a:p>
          <a:p>
            <a:pPr lvl="1"/>
            <a:r>
              <a:rPr lang="en-US" sz="1800" dirty="0"/>
              <a:t>Typically early onset- first cycle of treatment</a:t>
            </a:r>
          </a:p>
          <a:p>
            <a:pPr lvl="1"/>
            <a:r>
              <a:rPr lang="en-US" sz="1800" dirty="0"/>
              <a:t>Grade 3-4 skin reactions ~13%</a:t>
            </a:r>
          </a:p>
          <a:p>
            <a:pPr lvl="1"/>
            <a:endParaRPr lang="en-US" sz="1800" dirty="0"/>
          </a:p>
          <a:p>
            <a:r>
              <a:rPr lang="en-US" sz="2000" dirty="0"/>
              <a:t>Serious events like </a:t>
            </a:r>
            <a:r>
              <a:rPr lang="en-US" sz="2000" dirty="0" err="1"/>
              <a:t>SJS</a:t>
            </a:r>
            <a:r>
              <a:rPr lang="en-US" sz="2000" dirty="0"/>
              <a:t> &amp; TEN with fatal outcome have been reported</a:t>
            </a:r>
          </a:p>
          <a:p>
            <a:r>
              <a:rPr lang="en-US" sz="2000" dirty="0"/>
              <a:t>Other serious rashes: Symmetrical drug-related intertriginous and flexural exanthema (</a:t>
            </a:r>
            <a:r>
              <a:rPr lang="en-US" sz="2000" dirty="0" err="1"/>
              <a:t>SDRIFE</a:t>
            </a:r>
            <a:r>
              <a:rPr lang="en-US" sz="2000" dirty="0"/>
              <a:t>), bullous dermatitis, exfoliative dermatitis, and palmar-plantar </a:t>
            </a:r>
            <a:r>
              <a:rPr lang="en-US" sz="2000" dirty="0" err="1"/>
              <a:t>erythrodysesthesia</a:t>
            </a:r>
            <a:r>
              <a:rPr lang="en-US" sz="2000" dirty="0"/>
              <a:t> (PPE)</a:t>
            </a:r>
          </a:p>
          <a:p>
            <a:r>
              <a:rPr lang="en-US" sz="2000" dirty="0" err="1"/>
              <a:t>SDRIFE</a:t>
            </a:r>
            <a:r>
              <a:rPr lang="en-US" sz="2000" dirty="0"/>
              <a:t> presents with pustules, papules, and blistering and does not involve the mucosa</a:t>
            </a:r>
          </a:p>
          <a:p>
            <a:endParaRPr lang="en-US" sz="2000" dirty="0"/>
          </a:p>
        </p:txBody>
      </p:sp>
      <p:sp>
        <p:nvSpPr>
          <p:cNvPr id="17" name="Footer Placeholder 16">
            <a:extLst>
              <a:ext uri="{FF2B5EF4-FFF2-40B4-BE49-F238E27FC236}">
                <a16:creationId xmlns:a16="http://schemas.microsoft.com/office/drawing/2014/main" id="{BC2E94F7-2C39-3FBA-2670-A71199D34152}"/>
              </a:ext>
            </a:extLst>
          </p:cNvPr>
          <p:cNvSpPr>
            <a:spLocks noGrp="1"/>
          </p:cNvSpPr>
          <p:nvPr>
            <p:ph type="ftr" sz="quarter" idx="3"/>
          </p:nvPr>
        </p:nvSpPr>
        <p:spPr/>
        <p:txBody>
          <a:bodyPr/>
          <a:lstStyle/>
          <a:p>
            <a:r>
              <a:rPr lang="it-IT" dirty="0"/>
              <a:t>Lacouture ME, et al. </a:t>
            </a:r>
            <a:r>
              <a:rPr lang="it-IT" i="1" dirty="0"/>
              <a:t>Oncologist. </a:t>
            </a:r>
            <a:r>
              <a:rPr lang="it-IT" dirty="0"/>
              <a:t>2022;27(3):e223-e232.</a:t>
            </a:r>
          </a:p>
        </p:txBody>
      </p:sp>
    </p:spTree>
    <p:extLst>
      <p:ext uri="{BB962C8B-B14F-4D97-AF65-F5344CB8AC3E}">
        <p14:creationId xmlns:p14="http://schemas.microsoft.com/office/powerpoint/2010/main" val="299150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541" y="199505"/>
            <a:ext cx="3238500" cy="1185577"/>
          </a:xfrm>
        </p:spPr>
        <p:txBody>
          <a:bodyPr/>
          <a:lstStyle/>
          <a:p>
            <a:r>
              <a:rPr lang="en-US" dirty="0"/>
              <a:t>Hyperglycemia</a:t>
            </a:r>
          </a:p>
        </p:txBody>
      </p:sp>
      <p:sp>
        <p:nvSpPr>
          <p:cNvPr id="10" name="Content Placeholder 9"/>
          <p:cNvSpPr>
            <a:spLocks noGrp="1"/>
          </p:cNvSpPr>
          <p:nvPr>
            <p:ph sz="half" idx="1"/>
          </p:nvPr>
        </p:nvSpPr>
        <p:spPr>
          <a:xfrm>
            <a:off x="6106493" y="1496291"/>
            <a:ext cx="5334000" cy="4680672"/>
          </a:xfrm>
        </p:spPr>
        <p:txBody>
          <a:bodyPr/>
          <a:lstStyle/>
          <a:p>
            <a:r>
              <a:rPr lang="en-US" dirty="0"/>
              <a:t>Rate: ~52%, 4% grade 3-4 </a:t>
            </a:r>
          </a:p>
          <a:p>
            <a:r>
              <a:rPr lang="en-US" dirty="0"/>
              <a:t>Sensory, motor, motor weakness</a:t>
            </a:r>
          </a:p>
          <a:p>
            <a:r>
              <a:rPr lang="en-US" dirty="0"/>
              <a:t>Median time to onset of grade ≥2 peripheral neuropathy was 4.6 months</a:t>
            </a:r>
          </a:p>
          <a:p>
            <a:r>
              <a:rPr lang="en-US" dirty="0" err="1"/>
              <a:t>Tx</a:t>
            </a:r>
            <a:r>
              <a:rPr lang="en-US" dirty="0"/>
              <a:t> discontinuation in 5% of patients</a:t>
            </a:r>
          </a:p>
        </p:txBody>
      </p:sp>
      <p:sp>
        <p:nvSpPr>
          <p:cNvPr id="9" name="Content Placeholder 8"/>
          <p:cNvSpPr>
            <a:spLocks noGrp="1"/>
          </p:cNvSpPr>
          <p:nvPr>
            <p:ph sz="half" idx="2"/>
          </p:nvPr>
        </p:nvSpPr>
        <p:spPr>
          <a:xfrm>
            <a:off x="545251" y="1496291"/>
            <a:ext cx="5181600" cy="4680672"/>
          </a:xfrm>
        </p:spPr>
        <p:txBody>
          <a:bodyPr/>
          <a:lstStyle/>
          <a:p>
            <a:r>
              <a:rPr lang="en-US" dirty="0"/>
              <a:t>Rate: ~14%, 7% grade 3-4</a:t>
            </a:r>
          </a:p>
          <a:p>
            <a:r>
              <a:rPr lang="en-US" dirty="0"/>
              <a:t>5% required insulin  </a:t>
            </a:r>
          </a:p>
          <a:p>
            <a:r>
              <a:rPr lang="en-US" dirty="0"/>
              <a:t>Risk factors: high BMI, elevated baseline HbA1c</a:t>
            </a:r>
          </a:p>
          <a:p>
            <a:r>
              <a:rPr lang="en-US" dirty="0"/>
              <a:t>Median time to onset: 0.6 months </a:t>
            </a:r>
          </a:p>
          <a:p>
            <a:endParaRPr lang="en-US" dirty="0"/>
          </a:p>
          <a:p>
            <a:endParaRPr lang="en-US" dirty="0"/>
          </a:p>
        </p:txBody>
      </p:sp>
      <p:pic>
        <p:nvPicPr>
          <p:cNvPr id="13" name="Picture 12" descr="A picture containing person, indoor, toothbrush, hand&#10;&#10;Description automatically generated">
            <a:extLst>
              <a:ext uri="{FF2B5EF4-FFF2-40B4-BE49-F238E27FC236}">
                <a16:creationId xmlns:a16="http://schemas.microsoft.com/office/drawing/2014/main" id="{16800478-A35B-2605-2CA2-311D5F3B8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571" y="4519774"/>
            <a:ext cx="2677372" cy="1742751"/>
          </a:xfrm>
          <a:prstGeom prst="rect">
            <a:avLst/>
          </a:prstGeom>
        </p:spPr>
      </p:pic>
      <p:pic>
        <p:nvPicPr>
          <p:cNvPr id="14" name="Picture 13" descr="A person holding his hands together&#10;&#10;Description automatically generated with medium confidence">
            <a:extLst>
              <a:ext uri="{FF2B5EF4-FFF2-40B4-BE49-F238E27FC236}">
                <a16:creationId xmlns:a16="http://schemas.microsoft.com/office/drawing/2014/main" id="{6AF6CBA4-962B-7070-589F-B80504E0C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907" y="4514380"/>
            <a:ext cx="2677372" cy="1742751"/>
          </a:xfrm>
          <a:prstGeom prst="rect">
            <a:avLst/>
          </a:prstGeom>
        </p:spPr>
      </p:pic>
      <p:sp>
        <p:nvSpPr>
          <p:cNvPr id="19" name="Title 2">
            <a:extLst>
              <a:ext uri="{FF2B5EF4-FFF2-40B4-BE49-F238E27FC236}">
                <a16:creationId xmlns:a16="http://schemas.microsoft.com/office/drawing/2014/main" id="{FC3E3108-E2A9-E7F3-DB02-3EF7ABD0D4B8}"/>
              </a:ext>
            </a:extLst>
          </p:cNvPr>
          <p:cNvSpPr txBox="1">
            <a:spLocks/>
          </p:cNvSpPr>
          <p:nvPr/>
        </p:nvSpPr>
        <p:spPr>
          <a:xfrm>
            <a:off x="6105200" y="199505"/>
            <a:ext cx="4838700"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dirty="0"/>
              <a:t>Peripheral Neuropathy</a:t>
            </a:r>
          </a:p>
        </p:txBody>
      </p:sp>
      <p:sp>
        <p:nvSpPr>
          <p:cNvPr id="21" name="Footer Placeholder 20">
            <a:extLst>
              <a:ext uri="{FF2B5EF4-FFF2-40B4-BE49-F238E27FC236}">
                <a16:creationId xmlns:a16="http://schemas.microsoft.com/office/drawing/2014/main" id="{F6B0DCD2-625C-5CBA-2501-2090E147A7E6}"/>
              </a:ext>
            </a:extLst>
          </p:cNvPr>
          <p:cNvSpPr>
            <a:spLocks noGrp="1"/>
          </p:cNvSpPr>
          <p:nvPr>
            <p:ph type="ftr" sz="quarter" idx="3"/>
          </p:nvPr>
        </p:nvSpPr>
        <p:spPr/>
        <p:txBody>
          <a:bodyPr/>
          <a:lstStyle/>
          <a:p>
            <a:r>
              <a:rPr lang="en-US" dirty="0" err="1"/>
              <a:t>Padcev</a:t>
            </a:r>
            <a:r>
              <a:rPr lang="en-US" dirty="0"/>
              <a:t>. Package insert. </a:t>
            </a:r>
            <a:r>
              <a:rPr lang="en-US" dirty="0" err="1"/>
              <a:t>Seagen</a:t>
            </a:r>
            <a:r>
              <a:rPr lang="en-US" dirty="0"/>
              <a:t> Inc; 2021.</a:t>
            </a:r>
          </a:p>
        </p:txBody>
      </p:sp>
    </p:spTree>
    <p:extLst>
      <p:ext uri="{BB962C8B-B14F-4D97-AF65-F5344CB8AC3E}">
        <p14:creationId xmlns:p14="http://schemas.microsoft.com/office/powerpoint/2010/main" val="192346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Ocular Disorders</a:t>
            </a:r>
          </a:p>
        </p:txBody>
      </p:sp>
      <p:sp>
        <p:nvSpPr>
          <p:cNvPr id="6" name="Content Placeholder 5"/>
          <p:cNvSpPr>
            <a:spLocks noGrp="1"/>
          </p:cNvSpPr>
          <p:nvPr>
            <p:ph idx="1"/>
          </p:nvPr>
        </p:nvSpPr>
        <p:spPr>
          <a:xfrm>
            <a:off x="609600" y="1498688"/>
            <a:ext cx="10744200" cy="4722477"/>
          </a:xfrm>
        </p:spPr>
        <p:txBody>
          <a:bodyPr/>
          <a:lstStyle/>
          <a:p>
            <a:r>
              <a:rPr lang="en-US" dirty="0"/>
              <a:t>Rate: ~40 % </a:t>
            </a:r>
          </a:p>
          <a:p>
            <a:r>
              <a:rPr lang="en-US" dirty="0"/>
              <a:t>Dry eye, blurred vision, keratitis</a:t>
            </a:r>
          </a:p>
          <a:p>
            <a:r>
              <a:rPr lang="en-US" dirty="0"/>
              <a:t>Median time to onset- 1.6 months</a:t>
            </a:r>
          </a:p>
          <a:p>
            <a:pPr marL="0" indent="0">
              <a:buNone/>
            </a:pPr>
            <a:r>
              <a:rPr lang="en-US" dirty="0"/>
              <a:t>  </a:t>
            </a:r>
          </a:p>
          <a:p>
            <a:endParaRPr lang="en-US" dirty="0"/>
          </a:p>
          <a:p>
            <a:r>
              <a:rPr lang="en-US" dirty="0"/>
              <a:t>Referral to Ophthalmologist is recommended at baseline in patients with ocular issues and when patients experience new or worsening symptoms</a:t>
            </a:r>
          </a:p>
          <a:p>
            <a:endParaRPr lang="en-US" dirty="0"/>
          </a:p>
          <a:p>
            <a:r>
              <a:rPr lang="en-US" dirty="0"/>
              <a:t>Consider artificial tears for prophylaxis of dry eyes</a:t>
            </a:r>
          </a:p>
        </p:txBody>
      </p:sp>
      <p:pic>
        <p:nvPicPr>
          <p:cNvPr id="13" name="Picture 12" descr="A person with the hands on the face&#10;&#10;Description automatically generated with low confidence">
            <a:extLst>
              <a:ext uri="{FF2B5EF4-FFF2-40B4-BE49-F238E27FC236}">
                <a16:creationId xmlns:a16="http://schemas.microsoft.com/office/drawing/2014/main" id="{C915AA8A-75B5-9F1F-2597-FCB13CE7C28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Layer>
                </a14:imgProps>
              </a:ext>
              <a:ext uri="{28A0092B-C50C-407E-A947-70E740481C1C}">
                <a14:useLocalDpi xmlns:a14="http://schemas.microsoft.com/office/drawing/2010/main" val="0"/>
              </a:ext>
            </a:extLst>
          </a:blip>
          <a:stretch>
            <a:fillRect/>
          </a:stretch>
        </p:blipFill>
        <p:spPr>
          <a:xfrm>
            <a:off x="6306848" y="960438"/>
            <a:ext cx="4067175" cy="2809875"/>
          </a:xfrm>
          <a:prstGeom prst="rect">
            <a:avLst/>
          </a:prstGeom>
        </p:spPr>
      </p:pic>
      <p:sp>
        <p:nvSpPr>
          <p:cNvPr id="14" name="Footer Placeholder 20">
            <a:extLst>
              <a:ext uri="{FF2B5EF4-FFF2-40B4-BE49-F238E27FC236}">
                <a16:creationId xmlns:a16="http://schemas.microsoft.com/office/drawing/2014/main" id="{DAD1DE1C-41EA-1FE6-F9F0-CEC76A03E39F}"/>
              </a:ext>
            </a:extLst>
          </p:cNvPr>
          <p:cNvSpPr>
            <a:spLocks noGrp="1"/>
          </p:cNvSpPr>
          <p:nvPr>
            <p:ph type="ftr" sz="quarter" idx="3"/>
          </p:nvPr>
        </p:nvSpPr>
        <p:spPr>
          <a:xfrm>
            <a:off x="609600" y="6356350"/>
            <a:ext cx="10515599" cy="442131"/>
          </a:xfrm>
        </p:spPr>
        <p:txBody>
          <a:bodyPr/>
          <a:lstStyle/>
          <a:p>
            <a:r>
              <a:rPr lang="en-US" dirty="0" err="1"/>
              <a:t>Padcev</a:t>
            </a:r>
            <a:r>
              <a:rPr lang="en-US" dirty="0"/>
              <a:t>. Package insert. </a:t>
            </a:r>
            <a:r>
              <a:rPr lang="en-US" dirty="0" err="1"/>
              <a:t>Seagen</a:t>
            </a:r>
            <a:r>
              <a:rPr lang="en-US" dirty="0"/>
              <a:t> Inc; 2021.</a:t>
            </a:r>
          </a:p>
        </p:txBody>
      </p:sp>
    </p:spTree>
    <p:extLst>
      <p:ext uri="{BB962C8B-B14F-4D97-AF65-F5344CB8AC3E}">
        <p14:creationId xmlns:p14="http://schemas.microsoft.com/office/powerpoint/2010/main" val="280844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Adverse Events with </a:t>
            </a:r>
            <a:r>
              <a:rPr lang="en-US" dirty="0" err="1"/>
              <a:t>Sacituzumab</a:t>
            </a:r>
            <a:r>
              <a:rPr lang="en-US" dirty="0"/>
              <a:t> </a:t>
            </a:r>
            <a:r>
              <a:rPr lang="en-US" dirty="0" err="1"/>
              <a:t>Govitecan</a:t>
            </a:r>
            <a:r>
              <a:rPr lang="en-US"/>
              <a:t> (SG)</a:t>
            </a:r>
            <a:endParaRPr lang="en-US" dirty="0"/>
          </a:p>
        </p:txBody>
      </p:sp>
      <p:sp>
        <p:nvSpPr>
          <p:cNvPr id="9" name="Content Placeholder 8">
            <a:extLst>
              <a:ext uri="{FF2B5EF4-FFF2-40B4-BE49-F238E27FC236}">
                <a16:creationId xmlns:a16="http://schemas.microsoft.com/office/drawing/2014/main" id="{F44D57E2-F4EF-0582-29A0-5C2F4A1FEA2C}"/>
              </a:ext>
            </a:extLst>
          </p:cNvPr>
          <p:cNvSpPr>
            <a:spLocks noGrp="1"/>
          </p:cNvSpPr>
          <p:nvPr>
            <p:ph idx="1"/>
          </p:nvPr>
        </p:nvSpPr>
        <p:spPr>
          <a:xfrm>
            <a:off x="609600" y="1854938"/>
            <a:ext cx="10744200" cy="4722477"/>
          </a:xfrm>
        </p:spPr>
        <p:txBody>
          <a:bodyPr>
            <a:normAutofit/>
          </a:bodyPr>
          <a:lstStyle/>
          <a:p>
            <a:pPr>
              <a:spcBef>
                <a:spcPts val="3600"/>
              </a:spcBef>
            </a:pPr>
            <a:r>
              <a:rPr lang="en-US" sz="3200" dirty="0"/>
              <a:t>Diarrhea (65%); </a:t>
            </a:r>
            <a:r>
              <a:rPr lang="en-US" sz="3200" dirty="0">
                <a:solidFill>
                  <a:srgbClr val="FF0000"/>
                </a:solidFill>
              </a:rPr>
              <a:t>severe diarrhea (~10%)</a:t>
            </a:r>
            <a:endParaRPr lang="en-US" sz="3200" dirty="0"/>
          </a:p>
          <a:p>
            <a:pPr>
              <a:spcBef>
                <a:spcPts val="3600"/>
              </a:spcBef>
            </a:pPr>
            <a:r>
              <a:rPr lang="en-US" sz="3200" dirty="0"/>
              <a:t>Nausea (66%)</a:t>
            </a:r>
          </a:p>
          <a:p>
            <a:pPr>
              <a:spcBef>
                <a:spcPts val="3600"/>
              </a:spcBef>
            </a:pPr>
            <a:r>
              <a:rPr lang="en-US" sz="3200" dirty="0"/>
              <a:t>Fatigue (62%)</a:t>
            </a:r>
          </a:p>
          <a:p>
            <a:pPr>
              <a:spcBef>
                <a:spcPts val="3600"/>
              </a:spcBef>
            </a:pPr>
            <a:endParaRPr lang="en-US" sz="3200" dirty="0"/>
          </a:p>
        </p:txBody>
      </p:sp>
      <p:sp>
        <p:nvSpPr>
          <p:cNvPr id="10" name="Footer Placeholder 9">
            <a:extLst>
              <a:ext uri="{FF2B5EF4-FFF2-40B4-BE49-F238E27FC236}">
                <a16:creationId xmlns:a16="http://schemas.microsoft.com/office/drawing/2014/main" id="{958F90A1-4513-2683-B886-AB174239E4E1}"/>
              </a:ext>
            </a:extLst>
          </p:cNvPr>
          <p:cNvSpPr>
            <a:spLocks noGrp="1"/>
          </p:cNvSpPr>
          <p:nvPr>
            <p:ph type="ftr" sz="quarter" idx="3"/>
          </p:nvPr>
        </p:nvSpPr>
        <p:spPr/>
        <p:txBody>
          <a:bodyPr/>
          <a:lstStyle/>
          <a:p>
            <a:r>
              <a:rPr lang="en-US" dirty="0" err="1"/>
              <a:t>Trodelvy</a:t>
            </a:r>
            <a:r>
              <a:rPr lang="en-US" dirty="0"/>
              <a:t>. Package insert. Gilead Sciences, Inc. 2022.</a:t>
            </a:r>
          </a:p>
        </p:txBody>
      </p:sp>
    </p:spTree>
    <p:extLst>
      <p:ext uri="{BB962C8B-B14F-4D97-AF65-F5344CB8AC3E}">
        <p14:creationId xmlns:p14="http://schemas.microsoft.com/office/powerpoint/2010/main" val="2936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Adverse Events with </a:t>
            </a:r>
            <a:r>
              <a:rPr lang="en-US" dirty="0" err="1"/>
              <a:t>Sacituzumab</a:t>
            </a:r>
            <a:r>
              <a:rPr lang="en-US" dirty="0"/>
              <a:t> </a:t>
            </a:r>
            <a:r>
              <a:rPr lang="en-US" dirty="0" err="1"/>
              <a:t>Govitecan</a:t>
            </a:r>
            <a:r>
              <a:rPr lang="en-US"/>
              <a:t> (SG)</a:t>
            </a:r>
            <a:endParaRPr lang="en-US" dirty="0"/>
          </a:p>
        </p:txBody>
      </p:sp>
      <p:sp>
        <p:nvSpPr>
          <p:cNvPr id="9" name="Content Placeholder 8">
            <a:extLst>
              <a:ext uri="{FF2B5EF4-FFF2-40B4-BE49-F238E27FC236}">
                <a16:creationId xmlns:a16="http://schemas.microsoft.com/office/drawing/2014/main" id="{F44D57E2-F4EF-0582-29A0-5C2F4A1FEA2C}"/>
              </a:ext>
            </a:extLst>
          </p:cNvPr>
          <p:cNvSpPr>
            <a:spLocks noGrp="1"/>
          </p:cNvSpPr>
          <p:nvPr>
            <p:ph idx="1"/>
          </p:nvPr>
        </p:nvSpPr>
        <p:spPr>
          <a:xfrm>
            <a:off x="609600" y="1854938"/>
            <a:ext cx="10744200" cy="4722477"/>
          </a:xfrm>
        </p:spPr>
        <p:txBody>
          <a:bodyPr>
            <a:normAutofit/>
          </a:bodyPr>
          <a:lstStyle/>
          <a:p>
            <a:pPr>
              <a:spcBef>
                <a:spcPts val="3600"/>
              </a:spcBef>
            </a:pPr>
            <a:r>
              <a:rPr lang="en-US" sz="3200" dirty="0"/>
              <a:t>Neutropenia (61%), </a:t>
            </a:r>
            <a:r>
              <a:rPr lang="en-US" sz="3200" dirty="0">
                <a:solidFill>
                  <a:srgbClr val="FF0000"/>
                </a:solidFill>
              </a:rPr>
              <a:t>severe or life-threatening neutropenia (47%), febrile neutropenia (7%)</a:t>
            </a:r>
          </a:p>
          <a:p>
            <a:pPr>
              <a:spcBef>
                <a:spcPts val="3600"/>
              </a:spcBef>
            </a:pPr>
            <a:r>
              <a:rPr lang="en-US" sz="3200" dirty="0"/>
              <a:t>Hypersensitivity reactions (37%), severe (2%)</a:t>
            </a:r>
          </a:p>
          <a:p>
            <a:pPr>
              <a:spcBef>
                <a:spcPts val="3600"/>
              </a:spcBef>
            </a:pPr>
            <a:r>
              <a:rPr lang="en-US" sz="3200" dirty="0">
                <a:solidFill>
                  <a:srgbClr val="FF0000"/>
                </a:solidFill>
              </a:rPr>
              <a:t>Increased risk of adverse reactions in patients with reduced UGT1A1 activity</a:t>
            </a:r>
          </a:p>
          <a:p>
            <a:pPr>
              <a:spcBef>
                <a:spcPts val="3600"/>
              </a:spcBef>
            </a:pPr>
            <a:endParaRPr lang="en-US" sz="3200" dirty="0"/>
          </a:p>
        </p:txBody>
      </p:sp>
      <p:sp>
        <p:nvSpPr>
          <p:cNvPr id="10" name="Footer Placeholder 9">
            <a:extLst>
              <a:ext uri="{FF2B5EF4-FFF2-40B4-BE49-F238E27FC236}">
                <a16:creationId xmlns:a16="http://schemas.microsoft.com/office/drawing/2014/main" id="{958F90A1-4513-2683-B886-AB174239E4E1}"/>
              </a:ext>
            </a:extLst>
          </p:cNvPr>
          <p:cNvSpPr>
            <a:spLocks noGrp="1"/>
          </p:cNvSpPr>
          <p:nvPr>
            <p:ph type="ftr" sz="quarter" idx="3"/>
          </p:nvPr>
        </p:nvSpPr>
        <p:spPr/>
        <p:txBody>
          <a:bodyPr/>
          <a:lstStyle/>
          <a:p>
            <a:r>
              <a:rPr lang="en-US" dirty="0" err="1"/>
              <a:t>Trodelvy</a:t>
            </a:r>
            <a:r>
              <a:rPr lang="en-US" dirty="0"/>
              <a:t>. Package insert. Gilead Sciences, Inc. 2022.</a:t>
            </a:r>
          </a:p>
        </p:txBody>
      </p:sp>
    </p:spTree>
    <p:extLst>
      <p:ext uri="{BB962C8B-B14F-4D97-AF65-F5344CB8AC3E}">
        <p14:creationId xmlns:p14="http://schemas.microsoft.com/office/powerpoint/2010/main" val="2418824265"/>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549</Words>
  <Application>Microsoft Office PowerPoint</Application>
  <PresentationFormat>Widescreen</PresentationFormat>
  <Paragraphs>57</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HemOnc-2020</vt:lpstr>
      <vt:lpstr>What Do Patients/Caregivers Need To Know About ADCs in Advanced/Metastatic Urothelial Cancer? </vt:lpstr>
      <vt:lpstr>Disclaimer</vt:lpstr>
      <vt:lpstr>Key Adverse Events with Enfortumab Vedotin (EV)</vt:lpstr>
      <vt:lpstr>Skin Reactions: Rash and Severe Cutaneous Adverse Reactions (SCAR) </vt:lpstr>
      <vt:lpstr>Hyperglycemia</vt:lpstr>
      <vt:lpstr>Ocular Disorders</vt:lpstr>
      <vt:lpstr>Key Adverse Events with Sacituzumab Govitecan (SG)</vt:lpstr>
      <vt:lpstr>Key Adverse Events with Sacituzumab Govitecan (SG)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2022-11-07T20:23:21Z</dcterms:modified>
</cp:coreProperties>
</file>