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1"/>
  </p:notesMasterIdLst>
  <p:sldIdLst>
    <p:sldId id="708" r:id="rId2"/>
    <p:sldId id="256" r:id="rId3"/>
    <p:sldId id="2146846574" r:id="rId4"/>
    <p:sldId id="711" r:id="rId5"/>
    <p:sldId id="2146846577" r:id="rId6"/>
    <p:sldId id="2146846576" r:id="rId7"/>
    <p:sldId id="677" r:id="rId8"/>
    <p:sldId id="2146846578" r:id="rId9"/>
    <p:sldId id="21468465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840" userDrawn="1">
          <p15:clr>
            <a:srgbClr val="A4A3A4"/>
          </p15:clr>
        </p15:guide>
        <p15:guide id="3" orient="horz" pos="1871" userDrawn="1">
          <p15:clr>
            <a:srgbClr val="A4A3A4"/>
          </p15:clr>
        </p15:guide>
        <p15:guide id="4" orient="horz" pos="49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DFE"/>
    <a:srgbClr val="000000"/>
    <a:srgbClr val="E542DE"/>
    <a:srgbClr val="0D00BC"/>
    <a:srgbClr val="00CC00"/>
    <a:srgbClr val="00D600"/>
    <a:srgbClr val="00FF00"/>
    <a:srgbClr val="EAEAE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5" autoAdjust="0"/>
    <p:restoredTop sz="91077" autoAdjust="0"/>
  </p:normalViewPr>
  <p:slideViewPr>
    <p:cSldViewPr snapToGrid="0">
      <p:cViewPr varScale="1">
        <p:scale>
          <a:sx n="84" d="100"/>
          <a:sy n="84" d="100"/>
        </p:scale>
        <p:origin x="90" y="1014"/>
      </p:cViewPr>
      <p:guideLst>
        <p:guide orient="horz" pos="3384"/>
        <p:guide pos="3840"/>
        <p:guide orient="horz" pos="1871"/>
        <p:guide orient="horz" pos="4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spTree>
    <p:extLst>
      <p:ext uri="{BB962C8B-B14F-4D97-AF65-F5344CB8AC3E}">
        <p14:creationId xmlns:p14="http://schemas.microsoft.com/office/powerpoint/2010/main" val="6548616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848591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vadim.koshkin@ucsf.edu" TargetMode="External"/><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81B65D-DB58-E82C-440F-3214C5FD59E3}"/>
              </a:ext>
            </a:extLst>
          </p:cNvPr>
          <p:cNvSpPr>
            <a:spLocks noGrp="1"/>
          </p:cNvSpPr>
          <p:nvPr>
            <p:ph type="body" idx="1"/>
          </p:nvPr>
        </p:nvSpPr>
        <p:spPr>
          <a:xfrm>
            <a:off x="609601" y="3817621"/>
            <a:ext cx="10515600" cy="2852736"/>
          </a:xfrm>
        </p:spPr>
        <p:txBody>
          <a:bodyPr>
            <a:normAutofit/>
          </a:bodyPr>
          <a:lstStyle/>
          <a:p>
            <a:r>
              <a:rPr lang="en-US" dirty="0"/>
              <a:t>Vadim S Koshkin, MD</a:t>
            </a:r>
          </a:p>
          <a:p>
            <a:r>
              <a:rPr lang="en-US" dirty="0"/>
              <a:t>Assistant Professor</a:t>
            </a:r>
          </a:p>
          <a:p>
            <a:r>
              <a:rPr lang="en-US" dirty="0"/>
              <a:t>Helen Diller Family Comprehensive Cancer Center</a:t>
            </a:r>
          </a:p>
          <a:p>
            <a:r>
              <a:rPr lang="en-US" dirty="0"/>
              <a:t>University of California, San Francisco</a:t>
            </a:r>
          </a:p>
          <a:p>
            <a:r>
              <a:rPr lang="en-US" dirty="0"/>
              <a:t>San Francisco, CA</a:t>
            </a:r>
          </a:p>
          <a:p>
            <a:endParaRPr lang="en-US" dirty="0"/>
          </a:p>
        </p:txBody>
      </p:sp>
      <p:sp>
        <p:nvSpPr>
          <p:cNvPr id="6" name="Title 5">
            <a:extLst>
              <a:ext uri="{FF2B5EF4-FFF2-40B4-BE49-F238E27FC236}">
                <a16:creationId xmlns:a16="http://schemas.microsoft.com/office/drawing/2014/main" id="{A38C4040-D99E-B523-D223-E99309481A4C}"/>
              </a:ext>
            </a:extLst>
          </p:cNvPr>
          <p:cNvSpPr>
            <a:spLocks noGrp="1"/>
          </p:cNvSpPr>
          <p:nvPr>
            <p:ph type="title"/>
          </p:nvPr>
        </p:nvSpPr>
        <p:spPr>
          <a:xfrm>
            <a:off x="609601" y="1570256"/>
            <a:ext cx="10515600" cy="2852737"/>
          </a:xfrm>
        </p:spPr>
        <p:txBody>
          <a:bodyPr>
            <a:normAutofit/>
          </a:bodyPr>
          <a:lstStyle/>
          <a:p>
            <a:r>
              <a:rPr lang="en-US" sz="3600" dirty="0"/>
              <a:t>How Do Antibody-Drug Conjugates</a:t>
            </a:r>
            <a:br>
              <a:rPr lang="en-US" sz="3600" dirty="0"/>
            </a:br>
            <a:r>
              <a:rPr lang="en-US" sz="3600" dirty="0"/>
              <a:t>Improve Patient Outcomes in Patients</a:t>
            </a:r>
            <a:br>
              <a:rPr lang="en-US" sz="3600" dirty="0"/>
            </a:br>
            <a:r>
              <a:rPr lang="en-US" sz="3600" dirty="0"/>
              <a:t>With Urothelial Cancer?</a:t>
            </a:r>
            <a:br>
              <a:rPr lang="en-US" sz="3600" dirty="0"/>
            </a:br>
            <a:endParaRPr lang="en-US" sz="3600" dirty="0"/>
          </a:p>
        </p:txBody>
      </p:sp>
      <p:sp>
        <p:nvSpPr>
          <p:cNvPr id="4" name="TextBox 3">
            <a:extLst>
              <a:ext uri="{FF2B5EF4-FFF2-40B4-BE49-F238E27FC236}">
                <a16:creationId xmlns:a16="http://schemas.microsoft.com/office/drawing/2014/main" id="{6D5D8329-41EE-D322-FD8E-1BCE8BBEB8BE}"/>
              </a:ext>
            </a:extLst>
          </p:cNvPr>
          <p:cNvSpPr txBox="1"/>
          <p:nvPr/>
        </p:nvSpPr>
        <p:spPr>
          <a:xfrm>
            <a:off x="609601" y="6113908"/>
            <a:ext cx="2331507" cy="800219"/>
          </a:xfrm>
          <a:prstGeom prst="rect">
            <a:avLst/>
          </a:prstGeom>
          <a:noFill/>
        </p:spPr>
        <p:txBody>
          <a:bodyPr wrap="square" rtlCol="0">
            <a:spAutoFit/>
          </a:bodyPr>
          <a:lstStyle/>
          <a:p>
            <a:pPr algn="ctr">
              <a:defRPr/>
            </a:pPr>
            <a:r>
              <a:rPr lang="en-US" dirty="0">
                <a:solidFill>
                  <a:schemeClr val="tx1"/>
                </a:solidFill>
              </a:rPr>
              <a:t>@koshkin85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descr="Twitter logo history | Creative Freedom">
            <a:extLst>
              <a:ext uri="{FF2B5EF4-FFF2-40B4-BE49-F238E27FC236}">
                <a16:creationId xmlns:a16="http://schemas.microsoft.com/office/drawing/2014/main" id="{28814F9E-90A6-DBE0-872F-CEF522A2E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81" y="6181105"/>
            <a:ext cx="409318" cy="33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2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5863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68A02D-DF00-C4F3-0B66-0BD8F3AD723F}"/>
              </a:ext>
            </a:extLst>
          </p:cNvPr>
          <p:cNvSpPr>
            <a:spLocks noGrp="1"/>
          </p:cNvSpPr>
          <p:nvPr>
            <p:ph type="ftr" sz="quarter" idx="3"/>
          </p:nvPr>
        </p:nvSpPr>
        <p:spPr/>
        <p:txBody>
          <a:bodyPr/>
          <a:lstStyle/>
          <a:p>
            <a:r>
              <a:rPr lang="en-US" dirty="0"/>
              <a:t>TRODELVY [package insert]. Foster City, CA: Gilead Sciences, Inc. 2021</a:t>
            </a:r>
          </a:p>
        </p:txBody>
      </p:sp>
      <p:sp>
        <p:nvSpPr>
          <p:cNvPr id="21" name="Title 3">
            <a:extLst>
              <a:ext uri="{FF2B5EF4-FFF2-40B4-BE49-F238E27FC236}">
                <a16:creationId xmlns:a16="http://schemas.microsoft.com/office/drawing/2014/main" id="{9FBED6CD-2764-E932-3137-D805516D3857}"/>
              </a:ext>
            </a:extLst>
          </p:cNvPr>
          <p:cNvSpPr>
            <a:spLocks noGrp="1"/>
          </p:cNvSpPr>
          <p:nvPr>
            <p:ph type="title"/>
          </p:nvPr>
        </p:nvSpPr>
        <p:spPr>
          <a:xfrm>
            <a:off x="609600" y="292525"/>
            <a:ext cx="10744200" cy="991763"/>
          </a:xfrm>
        </p:spPr>
        <p:txBody>
          <a:bodyPr/>
          <a:lstStyle/>
          <a:p>
            <a:r>
              <a:rPr lang="en-US" dirty="0"/>
              <a:t>Relevant Components of an Antibody-Drug Conjugate</a:t>
            </a:r>
          </a:p>
        </p:txBody>
      </p:sp>
      <p:sp>
        <p:nvSpPr>
          <p:cNvPr id="18" name="Content Placeholder 6">
            <a:extLst>
              <a:ext uri="{FF2B5EF4-FFF2-40B4-BE49-F238E27FC236}">
                <a16:creationId xmlns:a16="http://schemas.microsoft.com/office/drawing/2014/main" id="{317DE29E-FDEB-BE11-72C4-D3A38961F010}"/>
              </a:ext>
            </a:extLst>
          </p:cNvPr>
          <p:cNvSpPr>
            <a:spLocks noGrp="1"/>
          </p:cNvSpPr>
          <p:nvPr>
            <p:ph idx="1"/>
          </p:nvPr>
        </p:nvSpPr>
        <p:spPr>
          <a:xfrm>
            <a:off x="8466163" y="1867227"/>
            <a:ext cx="2853595" cy="3683204"/>
          </a:xfrm>
        </p:spPr>
        <p:txBody>
          <a:bodyPr/>
          <a:lstStyle/>
          <a:p>
            <a:pPr marL="457200" indent="-457200">
              <a:buFont typeface="+mj-lt"/>
              <a:buAutoNum type="arabicPeriod"/>
            </a:pPr>
            <a:r>
              <a:rPr lang="en-US" dirty="0"/>
              <a:t>Antibody/target interaction</a:t>
            </a:r>
          </a:p>
          <a:p>
            <a:pPr marL="457200" indent="-457200">
              <a:buFont typeface="+mj-lt"/>
              <a:buAutoNum type="arabicPeriod"/>
            </a:pPr>
            <a:endParaRPr lang="en-US" dirty="0"/>
          </a:p>
          <a:p>
            <a:pPr marL="457200" indent="-457200">
              <a:buFont typeface="+mj-lt"/>
              <a:buAutoNum type="arabicPeriod"/>
            </a:pPr>
            <a:r>
              <a:rPr lang="en-US" dirty="0"/>
              <a:t>Linker</a:t>
            </a:r>
          </a:p>
          <a:p>
            <a:pPr marL="457200" indent="-457200">
              <a:buFont typeface="+mj-lt"/>
              <a:buAutoNum type="arabicPeriod"/>
            </a:pPr>
            <a:endParaRPr lang="en-US" dirty="0"/>
          </a:p>
          <a:p>
            <a:pPr marL="457200" indent="-457200">
              <a:buFont typeface="+mj-lt"/>
              <a:buAutoNum type="arabicPeriod"/>
            </a:pPr>
            <a:r>
              <a:rPr lang="en-US" dirty="0"/>
              <a:t>Payload (cytotoxic drug)</a:t>
            </a:r>
          </a:p>
        </p:txBody>
      </p:sp>
      <p:grpSp>
        <p:nvGrpSpPr>
          <p:cNvPr id="14" name="Group 13">
            <a:extLst>
              <a:ext uri="{FF2B5EF4-FFF2-40B4-BE49-F238E27FC236}">
                <a16:creationId xmlns:a16="http://schemas.microsoft.com/office/drawing/2014/main" id="{3B23A9CF-51CD-E8E4-1C60-0859C3D5BBCA}"/>
              </a:ext>
            </a:extLst>
          </p:cNvPr>
          <p:cNvGrpSpPr/>
          <p:nvPr/>
        </p:nvGrpSpPr>
        <p:grpSpPr>
          <a:xfrm>
            <a:off x="1014473" y="1709288"/>
            <a:ext cx="6648235" cy="4774792"/>
            <a:chOff x="399679" y="1391609"/>
            <a:chExt cx="6648235" cy="4774792"/>
          </a:xfrm>
        </p:grpSpPr>
        <p:pic>
          <p:nvPicPr>
            <p:cNvPr id="1026" name="Picture 2">
              <a:extLst>
                <a:ext uri="{FF2B5EF4-FFF2-40B4-BE49-F238E27FC236}">
                  <a16:creationId xmlns:a16="http://schemas.microsoft.com/office/drawing/2014/main" id="{C00F8274-3627-7A6E-DB80-95E9BB538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79" y="1391609"/>
              <a:ext cx="6648235" cy="477479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FB8C485-69C0-DCA2-2D29-426368B13EB4}"/>
                </a:ext>
              </a:extLst>
            </p:cNvPr>
            <p:cNvGrpSpPr/>
            <p:nvPr/>
          </p:nvGrpSpPr>
          <p:grpSpPr>
            <a:xfrm>
              <a:off x="820131" y="1875934"/>
              <a:ext cx="5938887" cy="3544107"/>
              <a:chOff x="820131" y="1875934"/>
              <a:chExt cx="5938887" cy="3544107"/>
            </a:xfrm>
          </p:grpSpPr>
          <p:sp>
            <p:nvSpPr>
              <p:cNvPr id="3" name="Rectangle 2">
                <a:extLst>
                  <a:ext uri="{FF2B5EF4-FFF2-40B4-BE49-F238E27FC236}">
                    <a16:creationId xmlns:a16="http://schemas.microsoft.com/office/drawing/2014/main" id="{A4F87FEF-CD53-4C0A-67C6-566E9117FA77}"/>
                  </a:ext>
                </a:extLst>
              </p:cNvPr>
              <p:cNvSpPr/>
              <p:nvPr/>
            </p:nvSpPr>
            <p:spPr>
              <a:xfrm>
                <a:off x="4771543" y="1875934"/>
                <a:ext cx="1987475" cy="100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2881BE7-3C73-A57B-F13D-EA6497B0FF96}"/>
                  </a:ext>
                </a:extLst>
              </p:cNvPr>
              <p:cNvGrpSpPr/>
              <p:nvPr/>
            </p:nvGrpSpPr>
            <p:grpSpPr>
              <a:xfrm>
                <a:off x="3669980" y="3820999"/>
                <a:ext cx="2958634" cy="1008668"/>
                <a:chOff x="3669980" y="3820999"/>
                <a:chExt cx="2958634" cy="1008668"/>
              </a:xfrm>
            </p:grpSpPr>
            <p:sp>
              <p:nvSpPr>
                <p:cNvPr id="4" name="Rectangle 3">
                  <a:extLst>
                    <a:ext uri="{FF2B5EF4-FFF2-40B4-BE49-F238E27FC236}">
                      <a16:creationId xmlns:a16="http://schemas.microsoft.com/office/drawing/2014/main" id="{224F2CC0-B0A3-A397-CBCF-B2A7894C7DCD}"/>
                    </a:ext>
                  </a:extLst>
                </p:cNvPr>
                <p:cNvSpPr/>
                <p:nvPr/>
              </p:nvSpPr>
              <p:spPr>
                <a:xfrm>
                  <a:off x="4279769" y="3820999"/>
                  <a:ext cx="2348845" cy="100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49616D-9C95-0FD1-9F3B-D1A1A44F6516}"/>
                    </a:ext>
                  </a:extLst>
                </p:cNvPr>
                <p:cNvSpPr/>
                <p:nvPr/>
              </p:nvSpPr>
              <p:spPr>
                <a:xfrm>
                  <a:off x="3669980" y="3902697"/>
                  <a:ext cx="873542" cy="4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73D69F1B-3144-161D-AC8C-E836825CE71C}"/>
                  </a:ext>
                </a:extLst>
              </p:cNvPr>
              <p:cNvSpPr/>
              <p:nvPr/>
            </p:nvSpPr>
            <p:spPr>
              <a:xfrm>
                <a:off x="820131" y="3779004"/>
                <a:ext cx="1365724" cy="164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5924C1-D2BD-9F43-A9BA-EF7352B11A45}"/>
                  </a:ext>
                </a:extLst>
              </p:cNvPr>
              <p:cNvSpPr/>
              <p:nvPr/>
            </p:nvSpPr>
            <p:spPr>
              <a:xfrm>
                <a:off x="988099" y="3902697"/>
                <a:ext cx="136572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Oval 10">
            <a:extLst>
              <a:ext uri="{FF2B5EF4-FFF2-40B4-BE49-F238E27FC236}">
                <a16:creationId xmlns:a16="http://schemas.microsoft.com/office/drawing/2014/main" id="{643E9036-6F19-9D6D-1343-C7BF89DE3B3D}"/>
              </a:ext>
            </a:extLst>
          </p:cNvPr>
          <p:cNvSpPr/>
          <p:nvPr/>
        </p:nvSpPr>
        <p:spPr>
          <a:xfrm>
            <a:off x="5391401" y="2366445"/>
            <a:ext cx="69056" cy="69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739E0CA-C27D-956F-F7A4-B285B87946D4}"/>
              </a:ext>
            </a:extLst>
          </p:cNvPr>
          <p:cNvCxnSpPr>
            <a:cxnSpLocks/>
          </p:cNvCxnSpPr>
          <p:nvPr/>
        </p:nvCxnSpPr>
        <p:spPr>
          <a:xfrm>
            <a:off x="5445579" y="2400973"/>
            <a:ext cx="24049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1C2CC59-94A7-23B4-B763-AEEE11F2A072}"/>
              </a:ext>
            </a:extLst>
          </p:cNvPr>
          <p:cNvSpPr txBox="1"/>
          <p:nvPr/>
        </p:nvSpPr>
        <p:spPr>
          <a:xfrm>
            <a:off x="6475249" y="1853332"/>
            <a:ext cx="1297150" cy="400110"/>
          </a:xfrm>
          <a:prstGeom prst="rect">
            <a:avLst/>
          </a:prstGeom>
          <a:noFill/>
        </p:spPr>
        <p:txBody>
          <a:bodyPr wrap="none" rtlCol="0">
            <a:spAutoFit/>
          </a:bodyPr>
          <a:lstStyle/>
          <a:p>
            <a:r>
              <a:rPr lang="en-US" sz="2000" b="1" dirty="0"/>
              <a:t>Antibody</a:t>
            </a:r>
          </a:p>
        </p:txBody>
      </p:sp>
      <p:sp>
        <p:nvSpPr>
          <p:cNvPr id="23" name="TextBox 22">
            <a:extLst>
              <a:ext uri="{FF2B5EF4-FFF2-40B4-BE49-F238E27FC236}">
                <a16:creationId xmlns:a16="http://schemas.microsoft.com/office/drawing/2014/main" id="{3A696DAE-4E00-0C59-01E4-D785106835F8}"/>
              </a:ext>
            </a:extLst>
          </p:cNvPr>
          <p:cNvSpPr txBox="1"/>
          <p:nvPr/>
        </p:nvSpPr>
        <p:spPr>
          <a:xfrm>
            <a:off x="6320526" y="2129333"/>
            <a:ext cx="1541383" cy="276999"/>
          </a:xfrm>
          <a:prstGeom prst="rect">
            <a:avLst/>
          </a:prstGeom>
          <a:noFill/>
        </p:spPr>
        <p:txBody>
          <a:bodyPr wrap="none" rtlCol="0">
            <a:spAutoFit/>
          </a:bodyPr>
          <a:lstStyle/>
          <a:p>
            <a:pPr algn="ctr"/>
            <a:r>
              <a:rPr lang="en-US" sz="1200" dirty="0"/>
              <a:t>Targets cancer cells</a:t>
            </a:r>
          </a:p>
        </p:txBody>
      </p:sp>
      <p:sp>
        <p:nvSpPr>
          <p:cNvPr id="24" name="Oval 23">
            <a:extLst>
              <a:ext uri="{FF2B5EF4-FFF2-40B4-BE49-F238E27FC236}">
                <a16:creationId xmlns:a16="http://schemas.microsoft.com/office/drawing/2014/main" id="{601A0969-AC2B-F0DE-7002-EE77754D94F1}"/>
              </a:ext>
            </a:extLst>
          </p:cNvPr>
          <p:cNvSpPr/>
          <p:nvPr/>
        </p:nvSpPr>
        <p:spPr>
          <a:xfrm>
            <a:off x="4342346" y="4016173"/>
            <a:ext cx="69056" cy="69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EC6829A-AECB-664A-37AF-3C405151680E}"/>
              </a:ext>
            </a:extLst>
          </p:cNvPr>
          <p:cNvCxnSpPr>
            <a:cxnSpLocks/>
          </p:cNvCxnSpPr>
          <p:nvPr/>
        </p:nvCxnSpPr>
        <p:spPr>
          <a:xfrm>
            <a:off x="5662672" y="4230663"/>
            <a:ext cx="2152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59325B-E4F2-DA6F-ABA7-024B0C2C2069}"/>
              </a:ext>
            </a:extLst>
          </p:cNvPr>
          <p:cNvCxnSpPr>
            <a:cxnSpLocks/>
          </p:cNvCxnSpPr>
          <p:nvPr/>
        </p:nvCxnSpPr>
        <p:spPr>
          <a:xfrm>
            <a:off x="5332810" y="4008144"/>
            <a:ext cx="332243" cy="2225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8C8B6DC-93C9-765D-2AB0-24927F0F8FE9}"/>
              </a:ext>
            </a:extLst>
          </p:cNvPr>
          <p:cNvSpPr txBox="1"/>
          <p:nvPr/>
        </p:nvSpPr>
        <p:spPr>
          <a:xfrm>
            <a:off x="5870405" y="3683022"/>
            <a:ext cx="1994457" cy="400110"/>
          </a:xfrm>
          <a:prstGeom prst="rect">
            <a:avLst/>
          </a:prstGeom>
          <a:noFill/>
        </p:spPr>
        <p:txBody>
          <a:bodyPr wrap="none" rtlCol="0">
            <a:spAutoFit/>
          </a:bodyPr>
          <a:lstStyle/>
          <a:p>
            <a:r>
              <a:rPr lang="en-US" sz="2000" b="1" dirty="0"/>
              <a:t>Cytotoxic drug</a:t>
            </a:r>
          </a:p>
        </p:txBody>
      </p:sp>
      <p:sp>
        <p:nvSpPr>
          <p:cNvPr id="28" name="TextBox 27">
            <a:extLst>
              <a:ext uri="{FF2B5EF4-FFF2-40B4-BE49-F238E27FC236}">
                <a16:creationId xmlns:a16="http://schemas.microsoft.com/office/drawing/2014/main" id="{9AD08350-C162-9759-8F9F-C32D68F7406F}"/>
              </a:ext>
            </a:extLst>
          </p:cNvPr>
          <p:cNvSpPr txBox="1"/>
          <p:nvPr/>
        </p:nvSpPr>
        <p:spPr>
          <a:xfrm>
            <a:off x="6072215" y="3959023"/>
            <a:ext cx="1643400" cy="276999"/>
          </a:xfrm>
          <a:prstGeom prst="rect">
            <a:avLst/>
          </a:prstGeom>
          <a:noFill/>
        </p:spPr>
        <p:txBody>
          <a:bodyPr wrap="none" rtlCol="0">
            <a:spAutoFit/>
          </a:bodyPr>
          <a:lstStyle/>
          <a:p>
            <a:pPr algn="ctr"/>
            <a:r>
              <a:rPr lang="en-US" sz="1200" dirty="0"/>
              <a:t>Destroys cancer cells</a:t>
            </a:r>
          </a:p>
        </p:txBody>
      </p:sp>
      <p:sp>
        <p:nvSpPr>
          <p:cNvPr id="29" name="Oval 28">
            <a:extLst>
              <a:ext uri="{FF2B5EF4-FFF2-40B4-BE49-F238E27FC236}">
                <a16:creationId xmlns:a16="http://schemas.microsoft.com/office/drawing/2014/main" id="{D26D2DA8-8CC6-B270-33E8-3A0B2F73401B}"/>
              </a:ext>
            </a:extLst>
          </p:cNvPr>
          <p:cNvSpPr/>
          <p:nvPr/>
        </p:nvSpPr>
        <p:spPr>
          <a:xfrm>
            <a:off x="4149922" y="3785765"/>
            <a:ext cx="69056" cy="69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06336D8-F4E0-A9EA-04A9-3170C47B4E54}"/>
              </a:ext>
            </a:extLst>
          </p:cNvPr>
          <p:cNvSpPr/>
          <p:nvPr/>
        </p:nvSpPr>
        <p:spPr>
          <a:xfrm>
            <a:off x="5171583" y="3199486"/>
            <a:ext cx="69056" cy="69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1E5980C0-3DF3-DB64-5952-5426D182FCF0}"/>
              </a:ext>
            </a:extLst>
          </p:cNvPr>
          <p:cNvCxnSpPr>
            <a:cxnSpLocks/>
          </p:cNvCxnSpPr>
          <p:nvPr/>
        </p:nvCxnSpPr>
        <p:spPr>
          <a:xfrm flipV="1">
            <a:off x="4406527" y="4009888"/>
            <a:ext cx="923902" cy="412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46F282-F2F6-C8AC-B1A1-B11370223BBA}"/>
              </a:ext>
            </a:extLst>
          </p:cNvPr>
          <p:cNvCxnSpPr>
            <a:cxnSpLocks/>
          </p:cNvCxnSpPr>
          <p:nvPr/>
        </p:nvCxnSpPr>
        <p:spPr>
          <a:xfrm>
            <a:off x="4200248" y="3820259"/>
            <a:ext cx="1139151" cy="1939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23C1457-452B-AF90-32FA-150A99FCB78B}"/>
              </a:ext>
            </a:extLst>
          </p:cNvPr>
          <p:cNvCxnSpPr>
            <a:cxnSpLocks/>
          </p:cNvCxnSpPr>
          <p:nvPr/>
        </p:nvCxnSpPr>
        <p:spPr>
          <a:xfrm flipH="1" flipV="1">
            <a:off x="5212616" y="3256720"/>
            <a:ext cx="123704" cy="7544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8FB64410-F6EE-97A9-E8D2-B4510EF4ED75}"/>
              </a:ext>
            </a:extLst>
          </p:cNvPr>
          <p:cNvSpPr/>
          <p:nvPr/>
        </p:nvSpPr>
        <p:spPr>
          <a:xfrm>
            <a:off x="1588172" y="3326407"/>
            <a:ext cx="69056" cy="69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23A73AD-6B5A-DE87-5989-0498B0883087}"/>
              </a:ext>
            </a:extLst>
          </p:cNvPr>
          <p:cNvCxnSpPr>
            <a:cxnSpLocks/>
          </p:cNvCxnSpPr>
          <p:nvPr/>
        </p:nvCxnSpPr>
        <p:spPr>
          <a:xfrm>
            <a:off x="862073" y="4988945"/>
            <a:ext cx="17947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FD5ECFC-137E-F5C2-F319-C22DE5A3F302}"/>
              </a:ext>
            </a:extLst>
          </p:cNvPr>
          <p:cNvSpPr txBox="1"/>
          <p:nvPr/>
        </p:nvSpPr>
        <p:spPr>
          <a:xfrm>
            <a:off x="1349723" y="4440911"/>
            <a:ext cx="954107" cy="400110"/>
          </a:xfrm>
          <a:prstGeom prst="rect">
            <a:avLst/>
          </a:prstGeom>
          <a:noFill/>
        </p:spPr>
        <p:txBody>
          <a:bodyPr wrap="none" rtlCol="0">
            <a:spAutoFit/>
          </a:bodyPr>
          <a:lstStyle/>
          <a:p>
            <a:r>
              <a:rPr lang="en-US" sz="2000" b="1" dirty="0"/>
              <a:t>Linker</a:t>
            </a:r>
          </a:p>
        </p:txBody>
      </p:sp>
      <p:sp>
        <p:nvSpPr>
          <p:cNvPr id="49" name="TextBox 48">
            <a:extLst>
              <a:ext uri="{FF2B5EF4-FFF2-40B4-BE49-F238E27FC236}">
                <a16:creationId xmlns:a16="http://schemas.microsoft.com/office/drawing/2014/main" id="{7C925FA3-E820-0D59-9C61-5D45EA58F98D}"/>
              </a:ext>
            </a:extLst>
          </p:cNvPr>
          <p:cNvSpPr txBox="1"/>
          <p:nvPr/>
        </p:nvSpPr>
        <p:spPr>
          <a:xfrm>
            <a:off x="916964" y="4716912"/>
            <a:ext cx="1811714" cy="276999"/>
          </a:xfrm>
          <a:prstGeom prst="rect">
            <a:avLst/>
          </a:prstGeom>
          <a:noFill/>
        </p:spPr>
        <p:txBody>
          <a:bodyPr wrap="none" rtlCol="0">
            <a:spAutoFit/>
          </a:bodyPr>
          <a:lstStyle/>
          <a:p>
            <a:pPr algn="ctr"/>
            <a:r>
              <a:rPr lang="en-US" sz="1200" dirty="0"/>
              <a:t>Joins antibody and drug</a:t>
            </a:r>
          </a:p>
        </p:txBody>
      </p:sp>
      <p:cxnSp>
        <p:nvCxnSpPr>
          <p:cNvPr id="12" name="Straight Connector 11">
            <a:extLst>
              <a:ext uri="{FF2B5EF4-FFF2-40B4-BE49-F238E27FC236}">
                <a16:creationId xmlns:a16="http://schemas.microsoft.com/office/drawing/2014/main" id="{37E802D0-B7D6-8D41-A8BD-76BFE80AA558}"/>
              </a:ext>
            </a:extLst>
          </p:cNvPr>
          <p:cNvCxnSpPr>
            <a:cxnSpLocks/>
          </p:cNvCxnSpPr>
          <p:nvPr/>
        </p:nvCxnSpPr>
        <p:spPr>
          <a:xfrm flipV="1">
            <a:off x="865947" y="3387689"/>
            <a:ext cx="743918" cy="16040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0084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0F30-2D35-557D-FCDA-FF0C49B224B8}"/>
              </a:ext>
            </a:extLst>
          </p:cNvPr>
          <p:cNvSpPr>
            <a:spLocks noGrp="1"/>
          </p:cNvSpPr>
          <p:nvPr>
            <p:ph type="title"/>
          </p:nvPr>
        </p:nvSpPr>
        <p:spPr>
          <a:xfrm>
            <a:off x="466378" y="199505"/>
            <a:ext cx="11288617" cy="1185577"/>
          </a:xfrm>
        </p:spPr>
        <p:txBody>
          <a:bodyPr/>
          <a:lstStyle/>
          <a:p>
            <a:r>
              <a:rPr lang="en-US" dirty="0"/>
              <a:t>Nectin-4 is Highly Expressed in aUC </a:t>
            </a:r>
            <a:r>
              <a:rPr lang="en-US" dirty="0">
                <a:sym typeface="Wingdings" pitchFamily="2" charset="2"/>
              </a:rPr>
              <a:t></a:t>
            </a:r>
            <a:r>
              <a:rPr lang="en-US" dirty="0"/>
              <a:t> Good ADC Target</a:t>
            </a:r>
          </a:p>
        </p:txBody>
      </p:sp>
      <p:pic>
        <p:nvPicPr>
          <p:cNvPr id="7" name="Picture 2">
            <a:extLst>
              <a:ext uri="{FF2B5EF4-FFF2-40B4-BE49-F238E27FC236}">
                <a16:creationId xmlns:a16="http://schemas.microsoft.com/office/drawing/2014/main" id="{A926D64D-941A-9D4F-94AF-AB7530D641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4982" y="1385082"/>
            <a:ext cx="10871408" cy="484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a:extLst>
              <a:ext uri="{FF2B5EF4-FFF2-40B4-BE49-F238E27FC236}">
                <a16:creationId xmlns:a16="http://schemas.microsoft.com/office/drawing/2014/main" id="{4AEA6657-A9B5-F5D2-92C2-ECC66CC111DE}"/>
              </a:ext>
            </a:extLst>
          </p:cNvPr>
          <p:cNvSpPr>
            <a:spLocks noGrp="1"/>
          </p:cNvSpPr>
          <p:nvPr>
            <p:ph type="ftr" sz="quarter" idx="3"/>
          </p:nvPr>
        </p:nvSpPr>
        <p:spPr/>
        <p:txBody>
          <a:bodyPr/>
          <a:lstStyle/>
          <a:p>
            <a:r>
              <a:rPr lang="en-US" dirty="0"/>
              <a:t>ADC, antibody-drug conjugate; </a:t>
            </a:r>
            <a:r>
              <a:rPr lang="en-US" dirty="0" err="1"/>
              <a:t>aUC</a:t>
            </a:r>
            <a:r>
              <a:rPr lang="en-US" dirty="0"/>
              <a:t>, advanced urothelial cancer; </a:t>
            </a:r>
            <a:r>
              <a:rPr lang="en-US" dirty="0" err="1"/>
              <a:t>IHC</a:t>
            </a:r>
            <a:r>
              <a:rPr lang="en-US" dirty="0"/>
              <a:t>, immunohistochemistry. </a:t>
            </a:r>
          </a:p>
          <a:p>
            <a:r>
              <a:rPr lang="en-US" dirty="0" err="1"/>
              <a:t>Balar</a:t>
            </a:r>
            <a:r>
              <a:rPr lang="en-US" dirty="0"/>
              <a:t> AV, et al. ASCO GU 2021. Abstract 394.</a:t>
            </a:r>
          </a:p>
        </p:txBody>
      </p:sp>
    </p:spTree>
    <p:extLst>
      <p:ext uri="{BB962C8B-B14F-4D97-AF65-F5344CB8AC3E}">
        <p14:creationId xmlns:p14="http://schemas.microsoft.com/office/powerpoint/2010/main" val="61751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F604669-1134-D513-B076-2295F408E89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rcRect/>
          <a:stretch/>
        </p:blipFill>
        <p:spPr bwMode="auto">
          <a:xfrm>
            <a:off x="2365286" y="1233504"/>
            <a:ext cx="7467200" cy="456354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4E9E2F11-611C-B7B3-41E3-6FFFE3B6A92C}"/>
              </a:ext>
            </a:extLst>
          </p:cNvPr>
          <p:cNvSpPr>
            <a:spLocks noGrp="1"/>
          </p:cNvSpPr>
          <p:nvPr>
            <p:ph type="title"/>
          </p:nvPr>
        </p:nvSpPr>
        <p:spPr/>
        <p:txBody>
          <a:bodyPr>
            <a:normAutofit fontScale="90000"/>
          </a:bodyPr>
          <a:lstStyle/>
          <a:p>
            <a:r>
              <a:rPr lang="en-US" dirty="0"/>
              <a:t>Linker </a:t>
            </a:r>
            <a:r>
              <a:rPr lang="en-US" dirty="0">
                <a:sym typeface="Wingdings" pitchFamily="2" charset="2"/>
              </a:rPr>
              <a:t> Release of ADC Payload Leads to Cancer Cell Destruction and Can Also Lead to Bystander Effect</a:t>
            </a:r>
            <a:endParaRPr lang="en-US" dirty="0"/>
          </a:p>
        </p:txBody>
      </p:sp>
      <p:sp>
        <p:nvSpPr>
          <p:cNvPr id="4" name="Footer Placeholder 3">
            <a:extLst>
              <a:ext uri="{FF2B5EF4-FFF2-40B4-BE49-F238E27FC236}">
                <a16:creationId xmlns:a16="http://schemas.microsoft.com/office/drawing/2014/main" id="{99E321E1-8654-3ED8-4199-8886C14B282C}"/>
              </a:ext>
            </a:extLst>
          </p:cNvPr>
          <p:cNvSpPr>
            <a:spLocks noGrp="1"/>
          </p:cNvSpPr>
          <p:nvPr>
            <p:ph type="ftr" sz="quarter" idx="3"/>
          </p:nvPr>
        </p:nvSpPr>
        <p:spPr/>
        <p:txBody>
          <a:bodyPr/>
          <a:lstStyle/>
          <a:p>
            <a:r>
              <a:rPr lang="en-US" dirty="0" err="1"/>
              <a:t>Petrylak</a:t>
            </a:r>
            <a:r>
              <a:rPr lang="en-US" dirty="0"/>
              <a:t> DP, et al. ASCO GU 2022. Abstract 435.</a:t>
            </a:r>
          </a:p>
        </p:txBody>
      </p:sp>
      <p:sp>
        <p:nvSpPr>
          <p:cNvPr id="3" name="Content Placeholder 2">
            <a:extLst>
              <a:ext uri="{FF2B5EF4-FFF2-40B4-BE49-F238E27FC236}">
                <a16:creationId xmlns:a16="http://schemas.microsoft.com/office/drawing/2014/main" id="{FB16F9CE-AE8A-1DCF-1987-F602910C86E9}"/>
              </a:ext>
            </a:extLst>
          </p:cNvPr>
          <p:cNvSpPr>
            <a:spLocks noGrp="1"/>
          </p:cNvSpPr>
          <p:nvPr>
            <p:ph sz="quarter" idx="4294967295"/>
          </p:nvPr>
        </p:nvSpPr>
        <p:spPr>
          <a:xfrm>
            <a:off x="647700" y="5944423"/>
            <a:ext cx="10896600" cy="514350"/>
          </a:xfrm>
        </p:spPr>
        <p:txBody>
          <a:bodyPr>
            <a:normAutofit fontScale="77500" lnSpcReduction="20000"/>
          </a:bodyPr>
          <a:lstStyle/>
          <a:p>
            <a:pPr marL="0" indent="0" algn="ctr">
              <a:buNone/>
            </a:pPr>
            <a:r>
              <a:rPr lang="en-US" sz="2000" dirty="0"/>
              <a:t>Bystander effect: Payload (chemotherapy) molecule released from ADC through cleavage of the linker can diffuse across cell membranes to cause apoptosis in adjacent cells independent of their expression of the ADC target</a:t>
            </a:r>
          </a:p>
        </p:txBody>
      </p:sp>
    </p:spTree>
    <p:extLst>
      <p:ext uri="{BB962C8B-B14F-4D97-AF65-F5344CB8AC3E}">
        <p14:creationId xmlns:p14="http://schemas.microsoft.com/office/powerpoint/2010/main" val="370721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CAF4-67CF-61FC-AF12-9E5CC27746F5}"/>
              </a:ext>
            </a:extLst>
          </p:cNvPr>
          <p:cNvSpPr>
            <a:spLocks noGrp="1"/>
          </p:cNvSpPr>
          <p:nvPr>
            <p:ph type="title"/>
          </p:nvPr>
        </p:nvSpPr>
        <p:spPr/>
        <p:txBody>
          <a:bodyPr/>
          <a:lstStyle/>
          <a:p>
            <a:r>
              <a:rPr lang="en-US" dirty="0"/>
              <a:t>Payload</a:t>
            </a:r>
          </a:p>
        </p:txBody>
      </p:sp>
      <p:sp>
        <p:nvSpPr>
          <p:cNvPr id="3" name="Content Placeholder 2">
            <a:extLst>
              <a:ext uri="{FF2B5EF4-FFF2-40B4-BE49-F238E27FC236}">
                <a16:creationId xmlns:a16="http://schemas.microsoft.com/office/drawing/2014/main" id="{6F4543A4-3CD5-E592-9540-FB307B1BF886}"/>
              </a:ext>
            </a:extLst>
          </p:cNvPr>
          <p:cNvSpPr>
            <a:spLocks noGrp="1"/>
          </p:cNvSpPr>
          <p:nvPr>
            <p:ph idx="1"/>
          </p:nvPr>
        </p:nvSpPr>
        <p:spPr>
          <a:xfrm>
            <a:off x="609600" y="1477906"/>
            <a:ext cx="10744200" cy="5380094"/>
          </a:xfrm>
        </p:spPr>
        <p:txBody>
          <a:bodyPr>
            <a:normAutofit/>
          </a:bodyPr>
          <a:lstStyle/>
          <a:p>
            <a:pPr>
              <a:spcBef>
                <a:spcPts val="300"/>
              </a:spcBef>
            </a:pPr>
            <a:r>
              <a:rPr lang="en-US" sz="2800" dirty="0"/>
              <a:t>Chemotherapy drug portion of the AD</a:t>
            </a:r>
          </a:p>
          <a:p>
            <a:pPr marL="0" indent="0">
              <a:spcBef>
                <a:spcPts val="300"/>
              </a:spcBef>
              <a:buNone/>
            </a:pPr>
            <a:endParaRPr lang="en-US" sz="1600" dirty="0"/>
          </a:p>
          <a:p>
            <a:pPr>
              <a:spcBef>
                <a:spcPts val="300"/>
              </a:spcBef>
            </a:pPr>
            <a:r>
              <a:rPr lang="en-US" sz="2800" dirty="0"/>
              <a:t>Responsible for killing cancer cells after targeted delivery</a:t>
            </a:r>
          </a:p>
          <a:p>
            <a:pPr>
              <a:spcBef>
                <a:spcPts val="300"/>
              </a:spcBef>
            </a:pPr>
            <a:endParaRPr lang="en-US" sz="1800" dirty="0"/>
          </a:p>
          <a:p>
            <a:pPr>
              <a:spcBef>
                <a:spcPts val="300"/>
              </a:spcBef>
            </a:pPr>
            <a:r>
              <a:rPr lang="en-US" sz="2800" dirty="0"/>
              <a:t>Mechanisms of action can vary</a:t>
            </a:r>
          </a:p>
          <a:p>
            <a:pPr lvl="1">
              <a:spcBef>
                <a:spcPts val="300"/>
              </a:spcBef>
            </a:pPr>
            <a:r>
              <a:rPr lang="en-US" sz="2400" dirty="0"/>
              <a:t>Microtubule disrupting agents, topoisomerase inhibitors, etc.</a:t>
            </a:r>
          </a:p>
          <a:p>
            <a:pPr marL="457200" lvl="1" indent="0">
              <a:spcBef>
                <a:spcPts val="300"/>
              </a:spcBef>
              <a:buNone/>
            </a:pPr>
            <a:r>
              <a:rPr lang="en-US" sz="1800" dirty="0"/>
              <a:t>  </a:t>
            </a:r>
          </a:p>
          <a:p>
            <a:pPr>
              <a:spcBef>
                <a:spcPts val="300"/>
              </a:spcBef>
            </a:pPr>
            <a:r>
              <a:rPr lang="en-US" sz="2800" dirty="0"/>
              <a:t>Payloads are not created equal</a:t>
            </a:r>
          </a:p>
          <a:p>
            <a:pPr lvl="1">
              <a:spcBef>
                <a:spcPts val="300"/>
              </a:spcBef>
            </a:pPr>
            <a:r>
              <a:rPr lang="en-US" sz="2400" dirty="0"/>
              <a:t>Different mechanisms of resistance</a:t>
            </a:r>
          </a:p>
          <a:p>
            <a:pPr lvl="1">
              <a:spcBef>
                <a:spcPts val="300"/>
              </a:spcBef>
            </a:pPr>
            <a:r>
              <a:rPr lang="en-US" sz="2400" dirty="0"/>
              <a:t>Different toxicities</a:t>
            </a:r>
          </a:p>
          <a:p>
            <a:pPr lvl="1">
              <a:spcBef>
                <a:spcPts val="300"/>
              </a:spcBef>
            </a:pPr>
            <a:r>
              <a:rPr lang="en-US" sz="2400" dirty="0"/>
              <a:t>Are some more immunogenic?</a:t>
            </a:r>
          </a:p>
        </p:txBody>
      </p:sp>
    </p:spTree>
    <p:extLst>
      <p:ext uri="{BB962C8B-B14F-4D97-AF65-F5344CB8AC3E}">
        <p14:creationId xmlns:p14="http://schemas.microsoft.com/office/powerpoint/2010/main" val="325426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2EC2F-478A-9777-AE3C-9985B71CDE26}"/>
              </a:ext>
            </a:extLst>
          </p:cNvPr>
          <p:cNvSpPr>
            <a:spLocks noGrp="1"/>
          </p:cNvSpPr>
          <p:nvPr>
            <p:ph type="title"/>
          </p:nvPr>
        </p:nvSpPr>
        <p:spPr/>
        <p:txBody>
          <a:bodyPr/>
          <a:lstStyle/>
          <a:p>
            <a:r>
              <a:rPr lang="en-US" dirty="0"/>
              <a:t>Differences Among the ADC/IO Combinations </a:t>
            </a:r>
          </a:p>
        </p:txBody>
      </p:sp>
      <p:sp>
        <p:nvSpPr>
          <p:cNvPr id="6" name="Footer Placeholder 5">
            <a:extLst>
              <a:ext uri="{FF2B5EF4-FFF2-40B4-BE49-F238E27FC236}">
                <a16:creationId xmlns:a16="http://schemas.microsoft.com/office/drawing/2014/main" id="{0464DA29-DAB2-3481-F7CD-E51E085413BF}"/>
              </a:ext>
            </a:extLst>
          </p:cNvPr>
          <p:cNvSpPr>
            <a:spLocks noGrp="1"/>
          </p:cNvSpPr>
          <p:nvPr>
            <p:ph type="ftr" sz="quarter" idx="3"/>
          </p:nvPr>
        </p:nvSpPr>
        <p:spPr/>
        <p:txBody>
          <a:bodyPr/>
          <a:lstStyle/>
          <a:p>
            <a:r>
              <a:rPr lang="en-US" dirty="0" err="1"/>
              <a:t>Dxd</a:t>
            </a:r>
            <a:r>
              <a:rPr lang="en-US" dirty="0"/>
              <a:t>, </a:t>
            </a:r>
            <a:r>
              <a:rPr lang="en-US" dirty="0" err="1"/>
              <a:t>deruxtecan</a:t>
            </a:r>
            <a:r>
              <a:rPr lang="en-US" dirty="0"/>
              <a:t>; HER2, human epidermal growth factor receptor 2; IO, immuno-oncology, </a:t>
            </a:r>
            <a:r>
              <a:rPr lang="en-US" dirty="0" err="1"/>
              <a:t>MMAE</a:t>
            </a:r>
            <a:r>
              <a:rPr lang="en-US" dirty="0"/>
              <a:t>, monomethyl auristatin E; ORR, overall response rate; Topo I, topoisomerase I.</a:t>
            </a:r>
          </a:p>
          <a:p>
            <a:r>
              <a:rPr lang="en-US" dirty="0" err="1"/>
              <a:t>Galsky</a:t>
            </a:r>
            <a:r>
              <a:rPr lang="en-US" dirty="0"/>
              <a:t> MD. ASCO 2022.</a:t>
            </a:r>
          </a:p>
        </p:txBody>
      </p:sp>
      <p:graphicFrame>
        <p:nvGraphicFramePr>
          <p:cNvPr id="8" name="Table 8">
            <a:extLst>
              <a:ext uri="{FF2B5EF4-FFF2-40B4-BE49-F238E27FC236}">
                <a16:creationId xmlns:a16="http://schemas.microsoft.com/office/drawing/2014/main" id="{41BC2F33-E77D-D111-F41C-D52D48DCA636}"/>
              </a:ext>
            </a:extLst>
          </p:cNvPr>
          <p:cNvGraphicFramePr>
            <a:graphicFrameLocks noGrp="1"/>
          </p:cNvGraphicFramePr>
          <p:nvPr>
            <p:extLst>
              <p:ext uri="{D42A27DB-BD31-4B8C-83A1-F6EECF244321}">
                <p14:modId xmlns:p14="http://schemas.microsoft.com/office/powerpoint/2010/main" val="2587022958"/>
              </p:ext>
            </p:extLst>
          </p:nvPr>
        </p:nvGraphicFramePr>
        <p:xfrm>
          <a:off x="580224" y="1608770"/>
          <a:ext cx="11031552" cy="3831076"/>
        </p:xfrm>
        <a:graphic>
          <a:graphicData uri="http://schemas.openxmlformats.org/drawingml/2006/table">
            <a:tbl>
              <a:tblPr firstRow="1" bandRow="1">
                <a:tableStyleId>{5C22544A-7EE6-4342-B048-85BDC9FD1C3A}</a:tableStyleId>
              </a:tblPr>
              <a:tblGrid>
                <a:gridCol w="3760422">
                  <a:extLst>
                    <a:ext uri="{9D8B030D-6E8A-4147-A177-3AD203B41FA5}">
                      <a16:colId xmlns:a16="http://schemas.microsoft.com/office/drawing/2014/main" val="3536188186"/>
                    </a:ext>
                  </a:extLst>
                </a:gridCol>
                <a:gridCol w="1894901">
                  <a:extLst>
                    <a:ext uri="{9D8B030D-6E8A-4147-A177-3AD203B41FA5}">
                      <a16:colId xmlns:a16="http://schemas.microsoft.com/office/drawing/2014/main" val="2722905191"/>
                    </a:ext>
                  </a:extLst>
                </a:gridCol>
                <a:gridCol w="859316">
                  <a:extLst>
                    <a:ext uri="{9D8B030D-6E8A-4147-A177-3AD203B41FA5}">
                      <a16:colId xmlns:a16="http://schemas.microsoft.com/office/drawing/2014/main" val="4288674058"/>
                    </a:ext>
                  </a:extLst>
                </a:gridCol>
                <a:gridCol w="1872867">
                  <a:extLst>
                    <a:ext uri="{9D8B030D-6E8A-4147-A177-3AD203B41FA5}">
                      <a16:colId xmlns:a16="http://schemas.microsoft.com/office/drawing/2014/main" val="2937802519"/>
                    </a:ext>
                  </a:extLst>
                </a:gridCol>
                <a:gridCol w="1465243">
                  <a:extLst>
                    <a:ext uri="{9D8B030D-6E8A-4147-A177-3AD203B41FA5}">
                      <a16:colId xmlns:a16="http://schemas.microsoft.com/office/drawing/2014/main" val="2524738813"/>
                    </a:ext>
                  </a:extLst>
                </a:gridCol>
                <a:gridCol w="1178803">
                  <a:extLst>
                    <a:ext uri="{9D8B030D-6E8A-4147-A177-3AD203B41FA5}">
                      <a16:colId xmlns:a16="http://schemas.microsoft.com/office/drawing/2014/main" val="1771451825"/>
                    </a:ext>
                  </a:extLst>
                </a:gridCol>
              </a:tblGrid>
              <a:tr h="492190">
                <a:tc>
                  <a:txBody>
                    <a:bodyPr/>
                    <a:lstStyle/>
                    <a:p>
                      <a:pPr algn="ctr"/>
                      <a:r>
                        <a:rPr lang="en-US" dirty="0"/>
                        <a:t>Regimen</a:t>
                      </a:r>
                    </a:p>
                  </a:txBody>
                  <a:tcPr anchor="ctr"/>
                </a:tc>
                <a:tc>
                  <a:txBody>
                    <a:bodyPr/>
                    <a:lstStyle/>
                    <a:p>
                      <a:pPr algn="ctr"/>
                      <a:r>
                        <a:rPr lang="en-US" dirty="0"/>
                        <a:t>Payload</a:t>
                      </a:r>
                    </a:p>
                  </a:txBody>
                  <a:tcPr anchor="ctr"/>
                </a:tc>
                <a:tc>
                  <a:txBody>
                    <a:bodyPr/>
                    <a:lstStyle/>
                    <a:p>
                      <a:pPr algn="ctr"/>
                      <a:r>
                        <a:rPr lang="en-US" dirty="0"/>
                        <a:t>N</a:t>
                      </a:r>
                    </a:p>
                  </a:txBody>
                  <a:tcPr anchor="ctr"/>
                </a:tc>
                <a:tc>
                  <a:txBody>
                    <a:bodyPr/>
                    <a:lstStyle/>
                    <a:p>
                      <a:pPr algn="ctr"/>
                      <a:r>
                        <a:rPr lang="en-US" dirty="0"/>
                        <a:t>Population</a:t>
                      </a:r>
                    </a:p>
                  </a:txBody>
                  <a:tcPr anchor="ctr"/>
                </a:tc>
                <a:tc>
                  <a:txBody>
                    <a:bodyPr/>
                    <a:lstStyle/>
                    <a:p>
                      <a:pPr algn="ctr"/>
                      <a:r>
                        <a:rPr lang="en-US" dirty="0"/>
                        <a:t>HER2</a:t>
                      </a:r>
                    </a:p>
                  </a:txBody>
                  <a:tcPr anchor="ctr"/>
                </a:tc>
                <a:tc>
                  <a:txBody>
                    <a:bodyPr/>
                    <a:lstStyle/>
                    <a:p>
                      <a:pPr algn="ctr"/>
                      <a:r>
                        <a:rPr lang="en-US" dirty="0"/>
                        <a:t>ORR</a:t>
                      </a:r>
                    </a:p>
                  </a:txBody>
                  <a:tcPr anchor="ctr"/>
                </a:tc>
                <a:extLst>
                  <a:ext uri="{0D108BD9-81ED-4DB2-BD59-A6C34878D82A}">
                    <a16:rowId xmlns:a16="http://schemas.microsoft.com/office/drawing/2014/main" val="1757783987"/>
                  </a:ext>
                </a:extLst>
              </a:tr>
              <a:tr h="755043">
                <a:tc>
                  <a:txBody>
                    <a:bodyPr/>
                    <a:lstStyle/>
                    <a:p>
                      <a:pPr algn="ctr"/>
                      <a:r>
                        <a:rPr lang="en-US" dirty="0" err="1"/>
                        <a:t>Enfortumab</a:t>
                      </a:r>
                      <a:r>
                        <a:rPr lang="en-US" dirty="0"/>
                        <a:t> </a:t>
                      </a:r>
                      <a:r>
                        <a:rPr lang="en-US" dirty="0" err="1"/>
                        <a:t>vedotin</a:t>
                      </a:r>
                      <a:r>
                        <a:rPr lang="en-US" dirty="0"/>
                        <a:t> +</a:t>
                      </a:r>
                    </a:p>
                    <a:p>
                      <a:pPr algn="ctr"/>
                      <a:r>
                        <a:rPr lang="en-US" dirty="0"/>
                        <a:t>Pembrolizumab</a:t>
                      </a:r>
                    </a:p>
                  </a:txBody>
                  <a:tcPr anchor="ctr"/>
                </a:tc>
                <a:tc>
                  <a:txBody>
                    <a:bodyPr/>
                    <a:lstStyle/>
                    <a:p>
                      <a:pPr algn="ctr"/>
                      <a:r>
                        <a:rPr lang="en-US" dirty="0" err="1"/>
                        <a:t>MMAE</a:t>
                      </a:r>
                      <a:endParaRPr lang="en-US" dirty="0"/>
                    </a:p>
                    <a:p>
                      <a:pPr algn="ctr"/>
                      <a:r>
                        <a:rPr lang="en-US" dirty="0"/>
                        <a:t>(tubulin)</a:t>
                      </a:r>
                    </a:p>
                  </a:txBody>
                  <a:tcPr anchor="ctr"/>
                </a:tc>
                <a:tc>
                  <a:txBody>
                    <a:bodyPr/>
                    <a:lstStyle/>
                    <a:p>
                      <a:pPr algn="ctr"/>
                      <a:r>
                        <a:rPr lang="en-US" dirty="0"/>
                        <a:t>43</a:t>
                      </a:r>
                    </a:p>
                  </a:txBody>
                  <a:tcPr anchor="ctr"/>
                </a:tc>
                <a:tc>
                  <a:txBody>
                    <a:bodyPr/>
                    <a:lstStyle/>
                    <a:p>
                      <a:pPr algn="ctr"/>
                      <a:r>
                        <a:rPr lang="en-US" dirty="0"/>
                        <a:t>Cis-ineligible, </a:t>
                      </a:r>
                      <a:r>
                        <a:rPr lang="en-US" dirty="0" err="1"/>
                        <a:t>tx</a:t>
                      </a:r>
                      <a:endParaRPr lang="en-US" dirty="0"/>
                    </a:p>
                    <a:p>
                      <a:pPr algn="ctr"/>
                      <a:r>
                        <a:rPr lang="en-US" dirty="0"/>
                        <a:t>naive</a:t>
                      </a:r>
                    </a:p>
                  </a:txBody>
                  <a:tcPr anchor="ctr"/>
                </a:tc>
                <a:tc>
                  <a:txBody>
                    <a:bodyPr/>
                    <a:lstStyle/>
                    <a:p>
                      <a:pPr algn="ctr"/>
                      <a:r>
                        <a:rPr lang="en-US" dirty="0"/>
                        <a:t>All</a:t>
                      </a:r>
                    </a:p>
                  </a:txBody>
                  <a:tcPr anchor="ctr"/>
                </a:tc>
                <a:tc>
                  <a:txBody>
                    <a:bodyPr/>
                    <a:lstStyle/>
                    <a:p>
                      <a:pPr algn="ctr"/>
                      <a:r>
                        <a:rPr lang="en-US" dirty="0"/>
                        <a:t>73%</a:t>
                      </a:r>
                    </a:p>
                  </a:txBody>
                  <a:tcPr anchor="ctr"/>
                </a:tc>
                <a:extLst>
                  <a:ext uri="{0D108BD9-81ED-4DB2-BD59-A6C34878D82A}">
                    <a16:rowId xmlns:a16="http://schemas.microsoft.com/office/drawing/2014/main" val="2738526393"/>
                  </a:ext>
                </a:extLst>
              </a:tr>
              <a:tr h="755043">
                <a:tc>
                  <a:txBody>
                    <a:bodyPr/>
                    <a:lstStyle/>
                    <a:p>
                      <a:pPr algn="ctr"/>
                      <a:r>
                        <a:rPr lang="en-US" dirty="0" err="1"/>
                        <a:t>Disitimab</a:t>
                      </a:r>
                      <a:r>
                        <a:rPr lang="en-US" dirty="0"/>
                        <a:t> </a:t>
                      </a:r>
                      <a:r>
                        <a:rPr lang="en-US" dirty="0" err="1"/>
                        <a:t>vedotin</a:t>
                      </a:r>
                      <a:r>
                        <a:rPr lang="en-US" dirty="0"/>
                        <a:t> +</a:t>
                      </a:r>
                    </a:p>
                    <a:p>
                      <a:pPr algn="ctr"/>
                      <a:r>
                        <a:rPr lang="en-US" dirty="0" err="1"/>
                        <a:t>Toripalimab</a:t>
                      </a:r>
                      <a:endParaRPr lang="en-US" dirty="0"/>
                    </a:p>
                  </a:txBody>
                  <a:tcPr anchor="ctr"/>
                </a:tc>
                <a:tc>
                  <a:txBody>
                    <a:bodyPr/>
                    <a:lstStyle/>
                    <a:p>
                      <a:pPr algn="ctr"/>
                      <a:r>
                        <a:rPr lang="en-US" dirty="0" err="1"/>
                        <a:t>MMAE</a:t>
                      </a:r>
                      <a:endParaRPr lang="en-US" dirty="0"/>
                    </a:p>
                    <a:p>
                      <a:pPr algn="ctr"/>
                      <a:r>
                        <a:rPr lang="en-US" dirty="0"/>
                        <a:t>(tubulin)</a:t>
                      </a:r>
                    </a:p>
                  </a:txBody>
                  <a:tcPr anchor="ctr"/>
                </a:tc>
                <a:tc>
                  <a:txBody>
                    <a:bodyPr/>
                    <a:lstStyle/>
                    <a:p>
                      <a:pPr algn="ctr"/>
                      <a:r>
                        <a:rPr lang="en-US" dirty="0"/>
                        <a:t>39</a:t>
                      </a:r>
                    </a:p>
                  </a:txBody>
                  <a:tcPr anchor="ctr"/>
                </a:tc>
                <a:tc>
                  <a:txBody>
                    <a:bodyPr/>
                    <a:lstStyle/>
                    <a:p>
                      <a:pPr algn="ctr"/>
                      <a:r>
                        <a:rPr lang="en-US" dirty="0"/>
                        <a:t>60% </a:t>
                      </a:r>
                      <a:r>
                        <a:rPr lang="en-US" dirty="0" err="1"/>
                        <a:t>tx</a:t>
                      </a:r>
                      <a:r>
                        <a:rPr lang="en-US" dirty="0"/>
                        <a:t> naive</a:t>
                      </a:r>
                    </a:p>
                  </a:txBody>
                  <a:tcPr anchor="ctr"/>
                </a:tc>
                <a:tc>
                  <a:txBody>
                    <a:bodyPr/>
                    <a:lstStyle/>
                    <a:p>
                      <a:pPr algn="ctr"/>
                      <a:r>
                        <a:rPr lang="en-US" dirty="0"/>
                        <a:t>All</a:t>
                      </a:r>
                    </a:p>
                  </a:txBody>
                  <a:tcPr anchor="ctr"/>
                </a:tc>
                <a:tc>
                  <a:txBody>
                    <a:bodyPr/>
                    <a:lstStyle/>
                    <a:p>
                      <a:pPr algn="ctr"/>
                      <a:r>
                        <a:rPr lang="en-US" dirty="0"/>
                        <a:t>72%</a:t>
                      </a:r>
                    </a:p>
                  </a:txBody>
                  <a:tcPr anchor="ctr"/>
                </a:tc>
                <a:extLst>
                  <a:ext uri="{0D108BD9-81ED-4DB2-BD59-A6C34878D82A}">
                    <a16:rowId xmlns:a16="http://schemas.microsoft.com/office/drawing/2014/main" val="4119194062"/>
                  </a:ext>
                </a:extLst>
              </a:tr>
              <a:tr h="755043">
                <a:tc>
                  <a:txBody>
                    <a:bodyPr/>
                    <a:lstStyle/>
                    <a:p>
                      <a:pPr algn="ctr"/>
                      <a:r>
                        <a:rPr lang="en-US" dirty="0"/>
                        <a:t>Trastuzumab </a:t>
                      </a:r>
                      <a:r>
                        <a:rPr lang="en-US" dirty="0" err="1"/>
                        <a:t>deruxtecan</a:t>
                      </a:r>
                      <a:r>
                        <a:rPr lang="en-US" dirty="0"/>
                        <a:t> +</a:t>
                      </a:r>
                    </a:p>
                    <a:p>
                      <a:pPr algn="ctr"/>
                      <a:r>
                        <a:rPr lang="en-US" dirty="0"/>
                        <a:t>Nivolumab</a:t>
                      </a:r>
                    </a:p>
                  </a:txBody>
                  <a:tcPr anchor="ctr"/>
                </a:tc>
                <a:tc>
                  <a:txBody>
                    <a:bodyPr/>
                    <a:lstStyle/>
                    <a:p>
                      <a:pPr algn="ctr"/>
                      <a:r>
                        <a:rPr lang="en-US" dirty="0" err="1"/>
                        <a:t>Dxd</a:t>
                      </a:r>
                      <a:endParaRPr lang="en-US" dirty="0"/>
                    </a:p>
                    <a:p>
                      <a:pPr algn="ctr"/>
                      <a:r>
                        <a:rPr lang="en-US" dirty="0"/>
                        <a:t>(Topo I)</a:t>
                      </a:r>
                    </a:p>
                  </a:txBody>
                  <a:tcPr anchor="ctr"/>
                </a:tc>
                <a:tc>
                  <a:txBody>
                    <a:bodyPr/>
                    <a:lstStyle/>
                    <a:p>
                      <a:pPr algn="ctr"/>
                      <a:r>
                        <a:rPr lang="en-US" dirty="0"/>
                        <a:t>26</a:t>
                      </a:r>
                    </a:p>
                  </a:txBody>
                  <a:tcPr anchor="ctr"/>
                </a:tc>
                <a:tc>
                  <a:txBody>
                    <a:bodyPr/>
                    <a:lstStyle/>
                    <a:p>
                      <a:pPr algn="ctr"/>
                      <a:r>
                        <a:rPr lang="en-US" dirty="0"/>
                        <a:t>Progressed</a:t>
                      </a:r>
                    </a:p>
                    <a:p>
                      <a:pPr algn="ctr"/>
                      <a:r>
                        <a:rPr lang="en-US" dirty="0"/>
                        <a:t>despite prior</a:t>
                      </a:r>
                    </a:p>
                    <a:p>
                      <a:pPr algn="ctr"/>
                      <a:r>
                        <a:rPr lang="en-US" dirty="0"/>
                        <a:t>platinum</a:t>
                      </a:r>
                    </a:p>
                  </a:txBody>
                  <a:tcPr anchor="ctr"/>
                </a:tc>
                <a:tc>
                  <a:txBody>
                    <a:bodyPr/>
                    <a:lstStyle/>
                    <a:p>
                      <a:pPr algn="ctr"/>
                      <a:r>
                        <a:rPr lang="en-US" dirty="0"/>
                        <a:t>2+ or 3+</a:t>
                      </a:r>
                    </a:p>
                  </a:txBody>
                  <a:tcPr anchor="ctr"/>
                </a:tc>
                <a:tc>
                  <a:txBody>
                    <a:bodyPr/>
                    <a:lstStyle/>
                    <a:p>
                      <a:pPr algn="ctr"/>
                      <a:r>
                        <a:rPr lang="en-US" dirty="0"/>
                        <a:t>36+</a:t>
                      </a:r>
                    </a:p>
                  </a:txBody>
                  <a:tcPr anchor="ctr"/>
                </a:tc>
                <a:extLst>
                  <a:ext uri="{0D108BD9-81ED-4DB2-BD59-A6C34878D82A}">
                    <a16:rowId xmlns:a16="http://schemas.microsoft.com/office/drawing/2014/main" val="1830500887"/>
                  </a:ext>
                </a:extLst>
              </a:tr>
              <a:tr h="755043">
                <a:tc>
                  <a:txBody>
                    <a:bodyPr/>
                    <a:lstStyle/>
                    <a:p>
                      <a:pPr algn="ctr"/>
                      <a:r>
                        <a:rPr lang="en-US" dirty="0" err="1"/>
                        <a:t>Sacitizumab</a:t>
                      </a:r>
                      <a:r>
                        <a:rPr lang="en-US" dirty="0"/>
                        <a:t> </a:t>
                      </a:r>
                      <a:r>
                        <a:rPr lang="en-US" dirty="0" err="1"/>
                        <a:t>govitecan</a:t>
                      </a:r>
                      <a:r>
                        <a:rPr lang="en-US" dirty="0"/>
                        <a:t> +</a:t>
                      </a:r>
                    </a:p>
                    <a:p>
                      <a:pPr algn="ctr"/>
                      <a:r>
                        <a:rPr lang="en-US" dirty="0"/>
                        <a:t>Pembrolizumab</a:t>
                      </a:r>
                    </a:p>
                  </a:txBody>
                  <a:tcPr anchor="ctr"/>
                </a:tc>
                <a:tc>
                  <a:txBody>
                    <a:bodyPr/>
                    <a:lstStyle/>
                    <a:p>
                      <a:pPr algn="ctr"/>
                      <a:r>
                        <a:rPr lang="en-US" dirty="0"/>
                        <a:t>SN38</a:t>
                      </a:r>
                    </a:p>
                    <a:p>
                      <a:pPr algn="ctr"/>
                      <a:r>
                        <a:rPr lang="en-US" dirty="0"/>
                        <a:t>(Topo I)</a:t>
                      </a:r>
                    </a:p>
                  </a:txBody>
                  <a:tcPr anchor="ctr"/>
                </a:tc>
                <a:tc>
                  <a:txBody>
                    <a:bodyPr/>
                    <a:lstStyle/>
                    <a:p>
                      <a:pPr algn="ctr"/>
                      <a:r>
                        <a:rPr lang="en-US" dirty="0"/>
                        <a:t>41</a:t>
                      </a:r>
                    </a:p>
                  </a:txBody>
                  <a:tcPr anchor="ctr"/>
                </a:tc>
                <a:tc>
                  <a:txBody>
                    <a:bodyPr/>
                    <a:lstStyle/>
                    <a:p>
                      <a:pPr algn="ctr"/>
                      <a:r>
                        <a:rPr lang="en-US" dirty="0"/>
                        <a:t>Progressed</a:t>
                      </a:r>
                    </a:p>
                    <a:p>
                      <a:pPr algn="ctr"/>
                      <a:r>
                        <a:rPr lang="en-US" dirty="0"/>
                        <a:t>despite prior</a:t>
                      </a:r>
                    </a:p>
                    <a:p>
                      <a:pPr algn="ctr"/>
                      <a:r>
                        <a:rPr lang="en-US" dirty="0"/>
                        <a:t>platinum</a:t>
                      </a:r>
                    </a:p>
                  </a:txBody>
                  <a:tcPr anchor="ctr"/>
                </a:tc>
                <a:tc>
                  <a:txBody>
                    <a:bodyPr/>
                    <a:lstStyle/>
                    <a:p>
                      <a:pPr algn="ctr"/>
                      <a:r>
                        <a:rPr lang="en-US" dirty="0"/>
                        <a:t>All </a:t>
                      </a:r>
                    </a:p>
                  </a:txBody>
                  <a:tcPr anchor="ctr"/>
                </a:tc>
                <a:tc>
                  <a:txBody>
                    <a:bodyPr/>
                    <a:lstStyle/>
                    <a:p>
                      <a:pPr algn="ctr"/>
                      <a:r>
                        <a:rPr lang="en-US" dirty="0"/>
                        <a:t>34%</a:t>
                      </a:r>
                    </a:p>
                  </a:txBody>
                  <a:tcPr anchor="ctr"/>
                </a:tc>
                <a:extLst>
                  <a:ext uri="{0D108BD9-81ED-4DB2-BD59-A6C34878D82A}">
                    <a16:rowId xmlns:a16="http://schemas.microsoft.com/office/drawing/2014/main" val="4272631337"/>
                  </a:ext>
                </a:extLst>
              </a:tr>
            </a:tbl>
          </a:graphicData>
        </a:graphic>
      </p:graphicFrame>
    </p:spTree>
    <p:extLst>
      <p:ext uri="{BB962C8B-B14F-4D97-AF65-F5344CB8AC3E}">
        <p14:creationId xmlns:p14="http://schemas.microsoft.com/office/powerpoint/2010/main" val="207243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95DC-24B4-DA3C-6954-083FA1C7B11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B9781AC-67EE-FBFD-41BF-5E10B90C57E5}"/>
              </a:ext>
            </a:extLst>
          </p:cNvPr>
          <p:cNvSpPr>
            <a:spLocks noGrp="1"/>
          </p:cNvSpPr>
          <p:nvPr>
            <p:ph idx="1"/>
          </p:nvPr>
        </p:nvSpPr>
        <p:spPr>
          <a:xfrm>
            <a:off x="609600" y="1213498"/>
            <a:ext cx="10744200" cy="5380094"/>
          </a:xfrm>
        </p:spPr>
        <p:txBody>
          <a:bodyPr>
            <a:normAutofit/>
          </a:bodyPr>
          <a:lstStyle/>
          <a:p>
            <a:r>
              <a:rPr lang="en-US" dirty="0"/>
              <a:t>ADCs allow for targeted delivery of cytotoxic drugs to cancer cells</a:t>
            </a:r>
          </a:p>
          <a:p>
            <a:pPr lvl="1"/>
            <a:r>
              <a:rPr lang="en-US" dirty="0"/>
              <a:t>Mediate direct cancer cell killing</a:t>
            </a:r>
          </a:p>
          <a:p>
            <a:pPr lvl="1"/>
            <a:r>
              <a:rPr lang="en-US" dirty="0"/>
              <a:t>Potentially mitigate treatment-related toxicities by limiting off-target effects</a:t>
            </a:r>
          </a:p>
          <a:p>
            <a:endParaRPr lang="en-US" dirty="0"/>
          </a:p>
          <a:p>
            <a:r>
              <a:rPr lang="en-US" dirty="0"/>
              <a:t>Potentially better tolerated while being an effective cytotoxic option</a:t>
            </a:r>
          </a:p>
          <a:p>
            <a:endParaRPr lang="en-US" dirty="0"/>
          </a:p>
          <a:p>
            <a:r>
              <a:rPr lang="en-US" dirty="0"/>
              <a:t>Targets and payloads vary significantly among different ADCs</a:t>
            </a:r>
          </a:p>
          <a:p>
            <a:pPr lvl="1"/>
            <a:r>
              <a:rPr lang="en-US" dirty="0"/>
              <a:t>Different efficacy and toxicity profiles</a:t>
            </a:r>
          </a:p>
          <a:p>
            <a:endParaRPr lang="en-US" dirty="0"/>
          </a:p>
          <a:p>
            <a:r>
              <a:rPr lang="en-US" dirty="0"/>
              <a:t>Bystander and other off-target effects</a:t>
            </a:r>
          </a:p>
          <a:p>
            <a:pPr lvl="1"/>
            <a:r>
              <a:rPr lang="en-US" dirty="0"/>
              <a:t>Lead to differential toxicities</a:t>
            </a:r>
          </a:p>
          <a:p>
            <a:pPr lvl="1"/>
            <a:r>
              <a:rPr lang="en-US" dirty="0"/>
              <a:t>Can affect combination strategies with other drugs like IO agents</a:t>
            </a:r>
          </a:p>
        </p:txBody>
      </p:sp>
    </p:spTree>
    <p:extLst>
      <p:ext uri="{BB962C8B-B14F-4D97-AF65-F5344CB8AC3E}">
        <p14:creationId xmlns:p14="http://schemas.microsoft.com/office/powerpoint/2010/main" val="161646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eautiful Skylines - Oakland Bay Bridge, 1000pc | Adult Puzzles | Puzzles |  Products | uk | Beautiful Skylines - Oakland Bay Bridge, 1000pc">
            <a:extLst>
              <a:ext uri="{FF2B5EF4-FFF2-40B4-BE49-F238E27FC236}">
                <a16:creationId xmlns:a16="http://schemas.microsoft.com/office/drawing/2014/main" id="{D073BB59-402C-30EE-683B-2D19D434A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 y="106639"/>
            <a:ext cx="9433592" cy="67513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2D3CBB-4063-9FB6-AED7-B6B8662E65FC}"/>
              </a:ext>
            </a:extLst>
          </p:cNvPr>
          <p:cNvSpPr txBox="1"/>
          <p:nvPr/>
        </p:nvSpPr>
        <p:spPr bwMode="auto">
          <a:xfrm flipH="1">
            <a:off x="9341237" y="2340493"/>
            <a:ext cx="2936488" cy="1354217"/>
          </a:xfrm>
          <a:prstGeom prst="rect">
            <a:avLst/>
          </a:prstGeom>
          <a:noFill/>
          <a:ln w="19050" algn="ctr">
            <a:noFill/>
            <a:miter lim="800000"/>
            <a:headEnd/>
            <a:tailEnd/>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hlinkClick r:id="rId3">
                  <a:extLst>
                    <a:ext uri="{A12FA001-AC4F-418D-AE19-62706E023703}">
                      <ahyp:hlinkClr xmlns:ahyp="http://schemas.microsoft.com/office/drawing/2018/hyperlinkcolor" val="tx"/>
                    </a:ext>
                  </a:extLst>
                </a:hlinkClick>
              </a:rPr>
              <a:t>vadim.koshkin@ucsf.edu</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      @koshkin85</a:t>
            </a:r>
          </a:p>
        </p:txBody>
      </p:sp>
      <p:pic>
        <p:nvPicPr>
          <p:cNvPr id="6" name="Picture 2" descr="Twitter logo history | Creative Freedom">
            <a:extLst>
              <a:ext uri="{FF2B5EF4-FFF2-40B4-BE49-F238E27FC236}">
                <a16:creationId xmlns:a16="http://schemas.microsoft.com/office/drawing/2014/main" id="{4EAEE3BD-0512-0AE9-F79B-23CA6FCDF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0775" y="3428257"/>
            <a:ext cx="364806" cy="2967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FD047A1-183A-BDE9-3BA2-B0246147265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5889163"/>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588</Words>
  <Application>Microsoft Office PowerPoint</Application>
  <PresentationFormat>Widescreen</PresentationFormat>
  <Paragraphs>104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HemOnc-2020</vt:lpstr>
      <vt:lpstr>How Do Antibody-Drug Conjugates Improve Patient Outcomes in Patients With Urothelial Cancer? </vt:lpstr>
      <vt:lpstr>Disclaimer</vt:lpstr>
      <vt:lpstr>Relevant Components of an Antibody-Drug Conjugate</vt:lpstr>
      <vt:lpstr>Nectin-4 is Highly Expressed in aUC  Good ADC Target</vt:lpstr>
      <vt:lpstr>Linker  Release of ADC Payload Leads to Cancer Cell Destruction and Can Also Lead to Bystander Effect</vt:lpstr>
      <vt:lpstr>Payload</vt:lpstr>
      <vt:lpstr>Differences Among the ADC/IO Combinations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2022-10-25T14:11:15Z</dcterms:modified>
</cp:coreProperties>
</file>