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708" r:id="rId2"/>
    <p:sldId id="256" r:id="rId3"/>
    <p:sldId id="2146846581" r:id="rId4"/>
    <p:sldId id="665" r:id="rId5"/>
    <p:sldId id="273" r:id="rId6"/>
    <p:sldId id="2146846580" r:id="rId7"/>
    <p:sldId id="668" r:id="rId8"/>
    <p:sldId id="700" r:id="rId9"/>
    <p:sldId id="707" r:id="rId10"/>
    <p:sldId id="674" r:id="rId11"/>
    <p:sldId id="2146846572" r:id="rId12"/>
    <p:sldId id="21468465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DFE"/>
    <a:srgbClr val="000000"/>
    <a:srgbClr val="E542DE"/>
    <a:srgbClr val="0D00BC"/>
    <a:srgbClr val="00CC00"/>
    <a:srgbClr val="00D600"/>
    <a:srgbClr val="00FF00"/>
    <a:srgbClr val="EAEAE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5" autoAdjust="0"/>
    <p:restoredTop sz="91077" autoAdjust="0"/>
  </p:normalViewPr>
  <p:slideViewPr>
    <p:cSldViewPr snapToGrid="0">
      <p:cViewPr varScale="1">
        <p:scale>
          <a:sx n="88" d="100"/>
          <a:sy n="88" d="100"/>
        </p:scale>
        <p:origin x="90" y="924"/>
      </p:cViewPr>
      <p:guideLst>
        <p:guide orient="horz" pos="2160"/>
        <p:guide pos="3840"/>
        <p:guide orient="horz" pos="18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8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44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25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78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189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6548616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vadim.koshkin@ucsf.edu" TargetMode="Externa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81B65D-DB58-E82C-440F-3214C5FD59E3}"/>
              </a:ext>
            </a:extLst>
          </p:cNvPr>
          <p:cNvSpPr>
            <a:spLocks noGrp="1"/>
          </p:cNvSpPr>
          <p:nvPr>
            <p:ph type="body" idx="1"/>
          </p:nvPr>
        </p:nvSpPr>
        <p:spPr>
          <a:xfrm>
            <a:off x="609601" y="3817621"/>
            <a:ext cx="10515600" cy="2852736"/>
          </a:xfrm>
        </p:spPr>
        <p:txBody>
          <a:bodyPr>
            <a:normAutofit/>
          </a:bodyPr>
          <a:lstStyle/>
          <a:p>
            <a:r>
              <a:rPr lang="en-US" dirty="0"/>
              <a:t>Vadim S Koshkin, MD</a:t>
            </a:r>
          </a:p>
          <a:p>
            <a:r>
              <a:rPr lang="en-US" dirty="0"/>
              <a:t>Assistant Professor</a:t>
            </a:r>
          </a:p>
          <a:p>
            <a:r>
              <a:rPr lang="en-US" dirty="0"/>
              <a:t>Helen Diller Family Comprehensive Cancer Center</a:t>
            </a:r>
          </a:p>
          <a:p>
            <a:r>
              <a:rPr lang="en-US" dirty="0"/>
              <a:t>University of California, San Francisco</a:t>
            </a:r>
          </a:p>
          <a:p>
            <a:r>
              <a:rPr lang="en-US" dirty="0"/>
              <a:t>San Francisco, CA</a:t>
            </a:r>
          </a:p>
          <a:p>
            <a:endParaRPr lang="en-US" dirty="0"/>
          </a:p>
        </p:txBody>
      </p:sp>
      <p:sp>
        <p:nvSpPr>
          <p:cNvPr id="6" name="Title 5">
            <a:extLst>
              <a:ext uri="{FF2B5EF4-FFF2-40B4-BE49-F238E27FC236}">
                <a16:creationId xmlns:a16="http://schemas.microsoft.com/office/drawing/2014/main" id="{A38C4040-D99E-B523-D223-E99309481A4C}"/>
              </a:ext>
            </a:extLst>
          </p:cNvPr>
          <p:cNvSpPr>
            <a:spLocks noGrp="1"/>
          </p:cNvSpPr>
          <p:nvPr>
            <p:ph type="title"/>
          </p:nvPr>
        </p:nvSpPr>
        <p:spPr/>
        <p:txBody>
          <a:bodyPr>
            <a:normAutofit fontScale="90000"/>
          </a:bodyPr>
          <a:lstStyle/>
          <a:p>
            <a:r>
              <a:rPr lang="en-US" dirty="0"/>
              <a:t>Why Are Nectin-4 and Trop-2</a:t>
            </a:r>
            <a:br>
              <a:rPr lang="en-US" dirty="0"/>
            </a:br>
            <a:r>
              <a:rPr lang="en-US" dirty="0"/>
              <a:t>Important Targets in Urothelial Cancer?</a:t>
            </a:r>
            <a:br>
              <a:rPr lang="en-US" dirty="0"/>
            </a:br>
            <a:endParaRPr lang="en-US" dirty="0"/>
          </a:p>
        </p:txBody>
      </p:sp>
      <p:sp>
        <p:nvSpPr>
          <p:cNvPr id="4" name="TextBox 3">
            <a:extLst>
              <a:ext uri="{FF2B5EF4-FFF2-40B4-BE49-F238E27FC236}">
                <a16:creationId xmlns:a16="http://schemas.microsoft.com/office/drawing/2014/main" id="{6D5D8329-41EE-D322-FD8E-1BCE8BBEB8BE}"/>
              </a:ext>
            </a:extLst>
          </p:cNvPr>
          <p:cNvSpPr txBox="1"/>
          <p:nvPr/>
        </p:nvSpPr>
        <p:spPr>
          <a:xfrm>
            <a:off x="609601" y="6113908"/>
            <a:ext cx="2331507" cy="800219"/>
          </a:xfrm>
          <a:prstGeom prst="rect">
            <a:avLst/>
          </a:prstGeom>
          <a:noFill/>
        </p:spPr>
        <p:txBody>
          <a:bodyPr wrap="square" rtlCol="0">
            <a:spAutoFit/>
          </a:bodyPr>
          <a:lstStyle/>
          <a:p>
            <a:pPr algn="ctr">
              <a:defRPr/>
            </a:pPr>
            <a:r>
              <a:rPr lang="en-US" dirty="0">
                <a:solidFill>
                  <a:schemeClr val="tx1"/>
                </a:solidFill>
              </a:rPr>
              <a:t>@koshkin85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Twitter logo history | Creative Freedom">
            <a:extLst>
              <a:ext uri="{FF2B5EF4-FFF2-40B4-BE49-F238E27FC236}">
                <a16:creationId xmlns:a16="http://schemas.microsoft.com/office/drawing/2014/main" id="{28814F9E-90A6-DBE0-872F-CEF522A2E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1" y="6181105"/>
            <a:ext cx="409318" cy="33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2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7920-8C2E-F116-47B4-214986FE9772}"/>
              </a:ext>
            </a:extLst>
          </p:cNvPr>
          <p:cNvSpPr>
            <a:spLocks noGrp="1"/>
          </p:cNvSpPr>
          <p:nvPr>
            <p:ph type="title"/>
          </p:nvPr>
        </p:nvSpPr>
        <p:spPr/>
        <p:txBody>
          <a:bodyPr/>
          <a:lstStyle/>
          <a:p>
            <a:r>
              <a:rPr lang="en-US" dirty="0"/>
              <a:t>Future Antibody-Drug Conjugates in mUC</a:t>
            </a:r>
          </a:p>
        </p:txBody>
      </p:sp>
      <p:sp>
        <p:nvSpPr>
          <p:cNvPr id="3" name="Content Placeholder 2">
            <a:extLst>
              <a:ext uri="{FF2B5EF4-FFF2-40B4-BE49-F238E27FC236}">
                <a16:creationId xmlns:a16="http://schemas.microsoft.com/office/drawing/2014/main" id="{621AF2CA-A552-C891-E984-6D001B2E0724}"/>
              </a:ext>
            </a:extLst>
          </p:cNvPr>
          <p:cNvSpPr>
            <a:spLocks noGrp="1"/>
          </p:cNvSpPr>
          <p:nvPr>
            <p:ph idx="1"/>
          </p:nvPr>
        </p:nvSpPr>
        <p:spPr/>
        <p:txBody>
          <a:bodyPr>
            <a:normAutofit/>
          </a:bodyPr>
          <a:lstStyle/>
          <a:p>
            <a:pPr marL="0" indent="0">
              <a:buNone/>
            </a:pPr>
            <a:r>
              <a:rPr lang="en-US" sz="2000" dirty="0"/>
              <a:t>ADCs targeting HER2</a:t>
            </a:r>
          </a:p>
          <a:p>
            <a:pPr lvl="1"/>
            <a:r>
              <a:rPr lang="en-US" sz="1800" dirty="0"/>
              <a:t>Disitamab vedotin (RC48): anti-HER2 antibody with MMAE payload (similar to </a:t>
            </a:r>
            <a:r>
              <a:rPr lang="en-US" sz="1800" dirty="0" err="1"/>
              <a:t>enfortumab</a:t>
            </a:r>
            <a:r>
              <a:rPr lang="en-US" sz="1800" dirty="0"/>
              <a:t>)</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None/>
            </a:pPr>
            <a:endParaRPr lang="en-US" sz="1800" dirty="0"/>
          </a:p>
          <a:p>
            <a:pPr lvl="1"/>
            <a:r>
              <a:rPr lang="en-US" sz="1800" dirty="0"/>
              <a:t>Trastuzumab </a:t>
            </a:r>
            <a:r>
              <a:rPr lang="en-US" sz="1800" dirty="0" err="1"/>
              <a:t>deruxtecan</a:t>
            </a:r>
            <a:r>
              <a:rPr lang="en-US" sz="1800" dirty="0"/>
              <a:t> (T-DXd): anti-HER2 antibody with topoisomerase I payload</a:t>
            </a:r>
          </a:p>
          <a:p>
            <a:pPr lvl="1"/>
            <a:r>
              <a:rPr lang="en-US" sz="1800" dirty="0"/>
              <a:t>HER2 expression in </a:t>
            </a:r>
            <a:r>
              <a:rPr lang="en-US" sz="1800" dirty="0" err="1"/>
              <a:t>mUC</a:t>
            </a:r>
            <a:r>
              <a:rPr lang="en-US" sz="1800" dirty="0"/>
              <a:t>: ~35-40% overall including 15% high expressors (3+ or 2+/FISH+)</a:t>
            </a:r>
          </a:p>
          <a:p>
            <a:pPr lvl="2"/>
            <a:r>
              <a:rPr lang="en-US" sz="1600" dirty="0"/>
              <a:t>Ongoing studies to define true prevalence</a:t>
            </a:r>
          </a:p>
          <a:p>
            <a:pPr lvl="1"/>
            <a:endParaRPr lang="en-US" sz="1800" dirty="0"/>
          </a:p>
        </p:txBody>
      </p:sp>
      <p:sp>
        <p:nvSpPr>
          <p:cNvPr id="9" name="Footer Placeholder 8">
            <a:extLst>
              <a:ext uri="{FF2B5EF4-FFF2-40B4-BE49-F238E27FC236}">
                <a16:creationId xmlns:a16="http://schemas.microsoft.com/office/drawing/2014/main" id="{622EDB77-B4E4-B25A-DDBB-5FF2F816C86C}"/>
              </a:ext>
            </a:extLst>
          </p:cNvPr>
          <p:cNvSpPr>
            <a:spLocks noGrp="1"/>
          </p:cNvSpPr>
          <p:nvPr>
            <p:ph type="ftr" sz="quarter" idx="3"/>
          </p:nvPr>
        </p:nvSpPr>
        <p:spPr/>
        <p:txBody>
          <a:bodyPr/>
          <a:lstStyle/>
          <a:p>
            <a:r>
              <a:rPr lang="en-US" dirty="0"/>
              <a:t>ADC, antibody drug conjugates; HER2, human epidermal growth factor receptor 2; </a:t>
            </a:r>
            <a:r>
              <a:rPr lang="en-US" dirty="0" err="1"/>
              <a:t>mUC</a:t>
            </a:r>
            <a:r>
              <a:rPr lang="en-US" dirty="0"/>
              <a:t>, metastatic urothelial carcinoma; T-</a:t>
            </a:r>
            <a:r>
              <a:rPr lang="en-US" dirty="0" err="1"/>
              <a:t>DXd</a:t>
            </a:r>
            <a:r>
              <a:rPr lang="en-US" dirty="0"/>
              <a:t>, trastuzumab </a:t>
            </a:r>
            <a:r>
              <a:rPr lang="en-US" dirty="0" err="1"/>
              <a:t>deruxtecan</a:t>
            </a:r>
            <a:r>
              <a:rPr lang="en-US" dirty="0"/>
              <a:t>.</a:t>
            </a:r>
          </a:p>
          <a:p>
            <a:r>
              <a:rPr lang="en-US" dirty="0"/>
              <a:t>Koshkin VS, et al. In press. </a:t>
            </a:r>
          </a:p>
        </p:txBody>
      </p:sp>
      <p:grpSp>
        <p:nvGrpSpPr>
          <p:cNvPr id="18" name="Group 17">
            <a:extLst>
              <a:ext uri="{FF2B5EF4-FFF2-40B4-BE49-F238E27FC236}">
                <a16:creationId xmlns:a16="http://schemas.microsoft.com/office/drawing/2014/main" id="{A466A407-C723-72E2-2BA0-CFB755596DBF}"/>
              </a:ext>
            </a:extLst>
          </p:cNvPr>
          <p:cNvGrpSpPr/>
          <p:nvPr/>
        </p:nvGrpSpPr>
        <p:grpSpPr>
          <a:xfrm>
            <a:off x="1117707" y="2402090"/>
            <a:ext cx="6554332" cy="2343752"/>
            <a:chOff x="1117707" y="2402090"/>
            <a:chExt cx="6554332" cy="2343752"/>
          </a:xfrm>
        </p:grpSpPr>
        <p:pic>
          <p:nvPicPr>
            <p:cNvPr id="7" name="Picture 6">
              <a:extLst>
                <a:ext uri="{FF2B5EF4-FFF2-40B4-BE49-F238E27FC236}">
                  <a16:creationId xmlns:a16="http://schemas.microsoft.com/office/drawing/2014/main" id="{D9276201-1E51-3905-4D1B-887538FCD7C9}"/>
                </a:ext>
              </a:extLst>
            </p:cNvPr>
            <p:cNvPicPr>
              <a:picLocks noChangeAspect="1"/>
            </p:cNvPicPr>
            <p:nvPr/>
          </p:nvPicPr>
          <p:blipFill>
            <a:blip r:embed="rId3"/>
            <a:stretch>
              <a:fillRect/>
            </a:stretch>
          </p:blipFill>
          <p:spPr>
            <a:xfrm>
              <a:off x="1117707" y="2402090"/>
              <a:ext cx="6554332" cy="2343752"/>
            </a:xfrm>
            <a:prstGeom prst="rect">
              <a:avLst/>
            </a:prstGeom>
          </p:spPr>
        </p:pic>
        <p:sp>
          <p:nvSpPr>
            <p:cNvPr id="17" name="Rectangle 16">
              <a:extLst>
                <a:ext uri="{FF2B5EF4-FFF2-40B4-BE49-F238E27FC236}">
                  <a16:creationId xmlns:a16="http://schemas.microsoft.com/office/drawing/2014/main" id="{8C8A8BF3-7D3E-AD88-D168-8D76BB4DE96D}"/>
                </a:ext>
              </a:extLst>
            </p:cNvPr>
            <p:cNvSpPr/>
            <p:nvPr/>
          </p:nvSpPr>
          <p:spPr>
            <a:xfrm>
              <a:off x="2372965" y="2493818"/>
              <a:ext cx="5097406" cy="57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FD6C62-A30D-BB02-C242-0ABD642278C6}"/>
                </a:ext>
              </a:extLst>
            </p:cNvPr>
            <p:cNvSpPr txBox="1"/>
            <p:nvPr/>
          </p:nvSpPr>
          <p:spPr>
            <a:xfrm>
              <a:off x="2389591" y="2871289"/>
              <a:ext cx="942887" cy="200055"/>
            </a:xfrm>
            <a:prstGeom prst="rect">
              <a:avLst/>
            </a:prstGeom>
            <a:noFill/>
          </p:spPr>
          <p:txBody>
            <a:bodyPr wrap="none" rtlCol="0">
              <a:spAutoFit/>
            </a:bodyPr>
            <a:lstStyle/>
            <a:p>
              <a:r>
                <a:rPr lang="en-US" sz="700" b="1" dirty="0">
                  <a:solidFill>
                    <a:srgbClr val="C00000"/>
                  </a:solidFill>
                </a:rPr>
                <a:t>attachment group</a:t>
              </a:r>
            </a:p>
          </p:txBody>
        </p:sp>
        <p:sp>
          <p:nvSpPr>
            <p:cNvPr id="11" name="TextBox 10">
              <a:extLst>
                <a:ext uri="{FF2B5EF4-FFF2-40B4-BE49-F238E27FC236}">
                  <a16:creationId xmlns:a16="http://schemas.microsoft.com/office/drawing/2014/main" id="{F2C469C4-C129-B36B-E438-A8CA8C371AB2}"/>
                </a:ext>
              </a:extLst>
            </p:cNvPr>
            <p:cNvSpPr txBox="1"/>
            <p:nvPr/>
          </p:nvSpPr>
          <p:spPr>
            <a:xfrm>
              <a:off x="3223673" y="2871119"/>
              <a:ext cx="1037463" cy="200055"/>
            </a:xfrm>
            <a:prstGeom prst="rect">
              <a:avLst/>
            </a:prstGeom>
            <a:noFill/>
          </p:spPr>
          <p:txBody>
            <a:bodyPr wrap="none" rtlCol="0">
              <a:spAutoFit/>
            </a:bodyPr>
            <a:lstStyle/>
            <a:p>
              <a:r>
                <a:rPr lang="en-US" sz="700" b="1" dirty="0">
                  <a:solidFill>
                    <a:srgbClr val="00CC00"/>
                  </a:solidFill>
                </a:rPr>
                <a:t>cathepsin-cleavable</a:t>
              </a:r>
            </a:p>
          </p:txBody>
        </p:sp>
        <p:sp>
          <p:nvSpPr>
            <p:cNvPr id="12" name="TextBox 11">
              <a:extLst>
                <a:ext uri="{FF2B5EF4-FFF2-40B4-BE49-F238E27FC236}">
                  <a16:creationId xmlns:a16="http://schemas.microsoft.com/office/drawing/2014/main" id="{F4F5A28E-B746-0CBC-E553-5AEFA5863A50}"/>
                </a:ext>
              </a:extLst>
            </p:cNvPr>
            <p:cNvSpPr txBox="1"/>
            <p:nvPr/>
          </p:nvSpPr>
          <p:spPr>
            <a:xfrm>
              <a:off x="4246435" y="2871119"/>
              <a:ext cx="473206" cy="200055"/>
            </a:xfrm>
            <a:prstGeom prst="rect">
              <a:avLst/>
            </a:prstGeom>
            <a:noFill/>
          </p:spPr>
          <p:txBody>
            <a:bodyPr wrap="none" rtlCol="0">
              <a:spAutoFit/>
            </a:bodyPr>
            <a:lstStyle/>
            <a:p>
              <a:r>
                <a:rPr lang="en-US" sz="700" b="1" dirty="0">
                  <a:solidFill>
                    <a:srgbClr val="0D00BC"/>
                  </a:solidFill>
                </a:rPr>
                <a:t>spacer</a:t>
              </a:r>
            </a:p>
          </p:txBody>
        </p:sp>
        <p:sp>
          <p:nvSpPr>
            <p:cNvPr id="13" name="TextBox 12">
              <a:extLst>
                <a:ext uri="{FF2B5EF4-FFF2-40B4-BE49-F238E27FC236}">
                  <a16:creationId xmlns:a16="http://schemas.microsoft.com/office/drawing/2014/main" id="{EFC1D98D-4F51-696B-3135-054730FAC14D}"/>
                </a:ext>
              </a:extLst>
            </p:cNvPr>
            <p:cNvSpPr txBox="1"/>
            <p:nvPr/>
          </p:nvSpPr>
          <p:spPr>
            <a:xfrm>
              <a:off x="5991937" y="2544075"/>
              <a:ext cx="458780" cy="200055"/>
            </a:xfrm>
            <a:prstGeom prst="rect">
              <a:avLst/>
            </a:prstGeom>
            <a:noFill/>
          </p:spPr>
          <p:txBody>
            <a:bodyPr wrap="none" rtlCol="0">
              <a:spAutoFit/>
            </a:bodyPr>
            <a:lstStyle/>
            <a:p>
              <a:pPr algn="ctr"/>
              <a:r>
                <a:rPr lang="en-US" sz="700" b="1" dirty="0" err="1">
                  <a:solidFill>
                    <a:srgbClr val="E542DE"/>
                  </a:solidFill>
                </a:rPr>
                <a:t>MMAE</a:t>
              </a:r>
              <a:endParaRPr lang="en-US" sz="700" b="1" dirty="0">
                <a:solidFill>
                  <a:srgbClr val="E542DE"/>
                </a:solidFill>
              </a:endParaRPr>
            </a:p>
          </p:txBody>
        </p:sp>
        <p:sp>
          <p:nvSpPr>
            <p:cNvPr id="14" name="TextBox 13">
              <a:extLst>
                <a:ext uri="{FF2B5EF4-FFF2-40B4-BE49-F238E27FC236}">
                  <a16:creationId xmlns:a16="http://schemas.microsoft.com/office/drawing/2014/main" id="{A68BA880-0F35-BAFF-DF1A-5EF1EFDF8EB1}"/>
                </a:ext>
              </a:extLst>
            </p:cNvPr>
            <p:cNvSpPr txBox="1"/>
            <p:nvPr/>
          </p:nvSpPr>
          <p:spPr>
            <a:xfrm>
              <a:off x="3391796" y="2544075"/>
              <a:ext cx="453970" cy="200055"/>
            </a:xfrm>
            <a:prstGeom prst="rect">
              <a:avLst/>
            </a:prstGeom>
            <a:noFill/>
          </p:spPr>
          <p:txBody>
            <a:bodyPr wrap="none" rtlCol="0">
              <a:spAutoFit/>
            </a:bodyPr>
            <a:lstStyle/>
            <a:p>
              <a:r>
                <a:rPr lang="en-US" sz="700" b="1" dirty="0">
                  <a:solidFill>
                    <a:srgbClr val="000000"/>
                  </a:solidFill>
                </a:rPr>
                <a:t>Linker</a:t>
              </a:r>
            </a:p>
          </p:txBody>
        </p:sp>
        <p:sp>
          <p:nvSpPr>
            <p:cNvPr id="15" name="Left Brace 14">
              <a:extLst>
                <a:ext uri="{FF2B5EF4-FFF2-40B4-BE49-F238E27FC236}">
                  <a16:creationId xmlns:a16="http://schemas.microsoft.com/office/drawing/2014/main" id="{BB102DB5-0EBC-216C-5B74-AD3171BAC28F}"/>
                </a:ext>
              </a:extLst>
            </p:cNvPr>
            <p:cNvSpPr/>
            <p:nvPr/>
          </p:nvSpPr>
          <p:spPr>
            <a:xfrm rot="5400000">
              <a:off x="3470690" y="1674770"/>
              <a:ext cx="255528" cy="2433990"/>
            </a:xfrm>
            <a:prstGeom prst="leftBrace">
              <a:avLst>
                <a:gd name="adj1" fmla="val 51620"/>
                <a:gd name="adj2" fmla="val 49587"/>
              </a:avLst>
            </a:prstGeom>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283E2470-11CD-FDBF-4307-066871ECDB10}"/>
                </a:ext>
              </a:extLst>
            </p:cNvPr>
            <p:cNvSpPr/>
            <p:nvPr/>
          </p:nvSpPr>
          <p:spPr>
            <a:xfrm rot="5400000">
              <a:off x="6082052" y="1725027"/>
              <a:ext cx="255528" cy="2333475"/>
            </a:xfrm>
            <a:prstGeom prst="leftBrace">
              <a:avLst>
                <a:gd name="adj1" fmla="val 51620"/>
                <a:gd name="adj2" fmla="val 49587"/>
              </a:avLst>
            </a:prstGeom>
            <a:ln w="95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7324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17E43188-7DA8-BA3D-194B-74FA730936E4}"/>
              </a:ext>
            </a:extLst>
          </p:cNvPr>
          <p:cNvPicPr>
            <a:picLocks noChangeAspect="1"/>
          </p:cNvPicPr>
          <p:nvPr/>
        </p:nvPicPr>
        <p:blipFill rotWithShape="1">
          <a:blip r:embed="rId2"/>
          <a:srcRect t="7404"/>
          <a:stretch/>
        </p:blipFill>
        <p:spPr>
          <a:xfrm>
            <a:off x="1706795" y="312057"/>
            <a:ext cx="8791400" cy="5195379"/>
          </a:xfrm>
          <a:prstGeom prst="rect">
            <a:avLst/>
          </a:prstGeom>
        </p:spPr>
      </p:pic>
      <p:sp>
        <p:nvSpPr>
          <p:cNvPr id="4" name="Content Placeholder 3">
            <a:extLst>
              <a:ext uri="{FF2B5EF4-FFF2-40B4-BE49-F238E27FC236}">
                <a16:creationId xmlns:a16="http://schemas.microsoft.com/office/drawing/2014/main" id="{BA0CBD40-2882-B3CE-2582-90BD15DB1376}"/>
              </a:ext>
            </a:extLst>
          </p:cNvPr>
          <p:cNvSpPr>
            <a:spLocks noGrp="1"/>
          </p:cNvSpPr>
          <p:nvPr>
            <p:ph idx="1"/>
          </p:nvPr>
        </p:nvSpPr>
        <p:spPr>
          <a:xfrm>
            <a:off x="962025" y="5674804"/>
            <a:ext cx="10744200" cy="732795"/>
          </a:xfrm>
        </p:spPr>
        <p:txBody>
          <a:bodyPr>
            <a:normAutofit fontScale="85000" lnSpcReduction="10000"/>
          </a:bodyPr>
          <a:lstStyle/>
          <a:p>
            <a:pPr>
              <a:spcBef>
                <a:spcPts val="600"/>
              </a:spcBef>
            </a:pPr>
            <a:r>
              <a:rPr lang="en-US" sz="1800" dirty="0"/>
              <a:t>Promising data from clinical trials in China as monotherapy and in combination with immune checkpoint inhibitors</a:t>
            </a:r>
            <a:r>
              <a:rPr lang="en-US" sz="1800" baseline="30000" dirty="0"/>
              <a:t>1</a:t>
            </a:r>
          </a:p>
          <a:p>
            <a:pPr>
              <a:spcBef>
                <a:spcPts val="600"/>
              </a:spcBef>
            </a:pPr>
            <a:r>
              <a:rPr lang="en-US" sz="1800" dirty="0"/>
              <a:t>Global phase II and phase III studies are accruing data (both monotherapy and combo)</a:t>
            </a:r>
            <a:r>
              <a:rPr lang="en-US" sz="1800" baseline="30000" dirty="0"/>
              <a:t>2</a:t>
            </a:r>
          </a:p>
          <a:p>
            <a:pPr>
              <a:spcBef>
                <a:spcPts val="600"/>
              </a:spcBef>
            </a:pPr>
            <a:endParaRPr lang="en-US" sz="1800" dirty="0"/>
          </a:p>
        </p:txBody>
      </p:sp>
      <p:sp>
        <p:nvSpPr>
          <p:cNvPr id="5" name="Rectangle 4">
            <a:extLst>
              <a:ext uri="{FF2B5EF4-FFF2-40B4-BE49-F238E27FC236}">
                <a16:creationId xmlns:a16="http://schemas.microsoft.com/office/drawing/2014/main" id="{9E72893C-78EB-8490-A13B-6878C6F7E19F}"/>
              </a:ext>
            </a:extLst>
          </p:cNvPr>
          <p:cNvSpPr/>
          <p:nvPr/>
        </p:nvSpPr>
        <p:spPr>
          <a:xfrm>
            <a:off x="2133600" y="447675"/>
            <a:ext cx="3968895" cy="314325"/>
          </a:xfrm>
          <a:prstGeom prst="rect">
            <a:avLst/>
          </a:prstGeom>
          <a:gradFill>
            <a:gsLst>
              <a:gs pos="0">
                <a:srgbClr val="FBFDFE"/>
              </a:gs>
              <a:gs pos="100000">
                <a:srgbClr val="FF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0B40B-EE3D-6BFE-E3DF-659497D5FB22}"/>
              </a:ext>
            </a:extLst>
          </p:cNvPr>
          <p:cNvSpPr>
            <a:spLocks noGrp="1"/>
          </p:cNvSpPr>
          <p:nvPr>
            <p:ph type="title"/>
          </p:nvPr>
        </p:nvSpPr>
        <p:spPr>
          <a:xfrm>
            <a:off x="2800350" y="161925"/>
            <a:ext cx="3848100" cy="819670"/>
          </a:xfrm>
        </p:spPr>
        <p:txBody>
          <a:bodyPr>
            <a:normAutofit/>
          </a:bodyPr>
          <a:lstStyle/>
          <a:p>
            <a:r>
              <a:rPr lang="en-US" sz="2800" dirty="0" err="1"/>
              <a:t>Disitamab</a:t>
            </a:r>
            <a:r>
              <a:rPr lang="en-US" sz="2800" dirty="0"/>
              <a:t> </a:t>
            </a:r>
            <a:r>
              <a:rPr lang="en-US" sz="2800" dirty="0" err="1"/>
              <a:t>Vedotin</a:t>
            </a:r>
            <a:endParaRPr lang="en-US" sz="2800" dirty="0"/>
          </a:p>
        </p:txBody>
      </p:sp>
      <p:sp>
        <p:nvSpPr>
          <p:cNvPr id="6" name="Footer Placeholder 5">
            <a:extLst>
              <a:ext uri="{FF2B5EF4-FFF2-40B4-BE49-F238E27FC236}">
                <a16:creationId xmlns:a16="http://schemas.microsoft.com/office/drawing/2014/main" id="{E892FBFC-0B0D-1290-2C2F-6FA9CF9FA9FD}"/>
              </a:ext>
            </a:extLst>
          </p:cNvPr>
          <p:cNvSpPr>
            <a:spLocks noGrp="1"/>
          </p:cNvSpPr>
          <p:nvPr>
            <p:ph type="ftr" sz="quarter" idx="3"/>
          </p:nvPr>
        </p:nvSpPr>
        <p:spPr/>
        <p:txBody>
          <a:bodyPr/>
          <a:lstStyle/>
          <a:p>
            <a:pPr marL="228600" indent="-228600">
              <a:buFont typeface="+mj-lt"/>
              <a:buAutoNum type="arabicPeriod"/>
            </a:pPr>
            <a:r>
              <a:rPr lang="es-ES" dirty="0" err="1"/>
              <a:t>Sheng</a:t>
            </a:r>
            <a:r>
              <a:rPr lang="es-ES" dirty="0"/>
              <a:t>, et al. ASCO 2022. </a:t>
            </a:r>
            <a:r>
              <a:rPr lang="es-ES" dirty="0" err="1"/>
              <a:t>Abstract</a:t>
            </a:r>
            <a:r>
              <a:rPr lang="es-ES" dirty="0"/>
              <a:t> 4520. </a:t>
            </a:r>
          </a:p>
          <a:p>
            <a:pPr marL="228600" indent="-228600">
              <a:buFont typeface="+mj-lt"/>
              <a:buAutoNum type="arabicPeriod"/>
            </a:pPr>
            <a:r>
              <a:rPr lang="es-ES" dirty="0" err="1"/>
              <a:t>Koshkin</a:t>
            </a:r>
            <a:r>
              <a:rPr lang="es-ES" dirty="0"/>
              <a:t> V, et al. </a:t>
            </a:r>
            <a:r>
              <a:rPr lang="es-ES" dirty="0" err="1"/>
              <a:t>ESMO</a:t>
            </a:r>
            <a:r>
              <a:rPr lang="es-ES" dirty="0"/>
              <a:t> 2022. </a:t>
            </a:r>
            <a:r>
              <a:rPr lang="es-ES" dirty="0" err="1"/>
              <a:t>Abstract</a:t>
            </a:r>
            <a:r>
              <a:rPr lang="es-ES" dirty="0"/>
              <a:t> 1779TiP.</a:t>
            </a:r>
          </a:p>
        </p:txBody>
      </p:sp>
    </p:spTree>
    <p:extLst>
      <p:ext uri="{BB962C8B-B14F-4D97-AF65-F5344CB8AC3E}">
        <p14:creationId xmlns:p14="http://schemas.microsoft.com/office/powerpoint/2010/main" val="159674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autiful Skylines - Oakland Bay Bridge, 1000pc | Adult Puzzles | Puzzles |  Products | uk | Beautiful Skylines - Oakland Bay Bridge, 1000pc">
            <a:extLst>
              <a:ext uri="{FF2B5EF4-FFF2-40B4-BE49-F238E27FC236}">
                <a16:creationId xmlns:a16="http://schemas.microsoft.com/office/drawing/2014/main" id="{D073BB59-402C-30EE-683B-2D19D434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 y="106639"/>
            <a:ext cx="9433592" cy="6751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2D3CBB-4063-9FB6-AED7-B6B8662E65FC}"/>
              </a:ext>
            </a:extLst>
          </p:cNvPr>
          <p:cNvSpPr txBox="1"/>
          <p:nvPr/>
        </p:nvSpPr>
        <p:spPr bwMode="auto">
          <a:xfrm flipH="1">
            <a:off x="9341237" y="2340493"/>
            <a:ext cx="2936488" cy="1354217"/>
          </a:xfrm>
          <a:prstGeom prst="rect">
            <a:avLst/>
          </a:prstGeom>
          <a:noFill/>
          <a:ln w="19050" algn="ctr">
            <a:noFill/>
            <a:miter lim="800000"/>
            <a:headEnd/>
            <a:tailEnd/>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hlinkClick r:id="rId3">
                  <a:extLst>
                    <a:ext uri="{A12FA001-AC4F-418D-AE19-62706E023703}">
                      <ahyp:hlinkClr xmlns:ahyp="http://schemas.microsoft.com/office/drawing/2018/hyperlinkcolor" val="tx"/>
                    </a:ext>
                  </a:extLst>
                </a:hlinkClick>
              </a:rPr>
              <a:t>vadim.koshkin@ucsf.edu</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      @koshkin85</a:t>
            </a:r>
          </a:p>
        </p:txBody>
      </p:sp>
      <p:pic>
        <p:nvPicPr>
          <p:cNvPr id="6" name="Picture 2" descr="Twitter logo history | Creative Freedom">
            <a:extLst>
              <a:ext uri="{FF2B5EF4-FFF2-40B4-BE49-F238E27FC236}">
                <a16:creationId xmlns:a16="http://schemas.microsoft.com/office/drawing/2014/main" id="{4EAEE3BD-0512-0AE9-F79B-23CA6FC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0775" y="3428257"/>
            <a:ext cx="364806" cy="2967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FD047A1-183A-BDE9-3BA2-B0246147265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588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530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384-31E4-5542-9334-2628B1DA807F}"/>
              </a:ext>
            </a:extLst>
          </p:cNvPr>
          <p:cNvSpPr>
            <a:spLocks noGrp="1"/>
          </p:cNvSpPr>
          <p:nvPr>
            <p:ph type="title"/>
          </p:nvPr>
        </p:nvSpPr>
        <p:spPr/>
        <p:txBody>
          <a:bodyPr/>
          <a:lstStyle/>
          <a:p>
            <a:r>
              <a:rPr lang="en-US" dirty="0"/>
              <a:t>Disclosures</a:t>
            </a:r>
          </a:p>
        </p:txBody>
      </p:sp>
      <p:sp>
        <p:nvSpPr>
          <p:cNvPr id="7" name="Content Placeholder 6">
            <a:extLst>
              <a:ext uri="{FF2B5EF4-FFF2-40B4-BE49-F238E27FC236}">
                <a16:creationId xmlns:a16="http://schemas.microsoft.com/office/drawing/2014/main" id="{3B4EF8CE-BE19-2D4B-863F-0C49F2E4712B}"/>
              </a:ext>
            </a:extLst>
          </p:cNvPr>
          <p:cNvSpPr>
            <a:spLocks noGrp="1"/>
          </p:cNvSpPr>
          <p:nvPr>
            <p:ph idx="1"/>
          </p:nvPr>
        </p:nvSpPr>
        <p:spPr/>
        <p:txBody>
          <a:bodyPr/>
          <a:lstStyle/>
          <a:p>
            <a:endParaRPr lang="en-US" dirty="0"/>
          </a:p>
          <a:p>
            <a:r>
              <a:rPr lang="en-US" b="1" dirty="0"/>
              <a:t>Research Support (Institutions): </a:t>
            </a:r>
            <a:r>
              <a:rPr lang="en-US" dirty="0"/>
              <a:t>Taiho, Clovis, Nektar, Endocyte/Novartis, Merck </a:t>
            </a:r>
          </a:p>
          <a:p>
            <a:endParaRPr lang="en-US" dirty="0"/>
          </a:p>
          <a:p>
            <a:r>
              <a:rPr lang="en-US" b="1" dirty="0"/>
              <a:t>Research Funding: </a:t>
            </a:r>
            <a:r>
              <a:rPr lang="en-US" dirty="0"/>
              <a:t>Prostate Cancer Foundation Young Investigator Award</a:t>
            </a:r>
          </a:p>
          <a:p>
            <a:endParaRPr lang="en-US" dirty="0"/>
          </a:p>
          <a:p>
            <a:r>
              <a:rPr lang="en-US" b="1" dirty="0"/>
              <a:t>Consulting or Advisory Role: </a:t>
            </a:r>
            <a:r>
              <a:rPr lang="en-US" dirty="0"/>
              <a:t>AstraZeneca, Astellas, Seattle Genetics, Pfizer, Clovis, EMD Serono, Dendreon, Gerson Lehrman Group, Guidepoint</a:t>
            </a:r>
          </a:p>
        </p:txBody>
      </p:sp>
    </p:spTree>
    <p:extLst>
      <p:ext uri="{BB962C8B-B14F-4D97-AF65-F5344CB8AC3E}">
        <p14:creationId xmlns:p14="http://schemas.microsoft.com/office/powerpoint/2010/main" val="4464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564B5F-39E7-16F4-E483-FC409ACA2A1E}"/>
              </a:ext>
            </a:extLst>
          </p:cNvPr>
          <p:cNvSpPr>
            <a:spLocks noGrp="1"/>
          </p:cNvSpPr>
          <p:nvPr>
            <p:ph type="title"/>
          </p:nvPr>
        </p:nvSpPr>
        <p:spPr/>
        <p:txBody>
          <a:bodyPr/>
          <a:lstStyle/>
          <a:p>
            <a:r>
              <a:rPr lang="en-US" dirty="0"/>
              <a:t>Drugs Approved for Metastatic UC</a:t>
            </a:r>
          </a:p>
        </p:txBody>
      </p:sp>
      <p:sp>
        <p:nvSpPr>
          <p:cNvPr id="2" name="Footer Placeholder 1">
            <a:extLst>
              <a:ext uri="{FF2B5EF4-FFF2-40B4-BE49-F238E27FC236}">
                <a16:creationId xmlns:a16="http://schemas.microsoft.com/office/drawing/2014/main" id="{AF23FA12-17A5-3E9F-B205-717E3B879F3F}"/>
              </a:ext>
            </a:extLst>
          </p:cNvPr>
          <p:cNvSpPr>
            <a:spLocks noGrp="1"/>
          </p:cNvSpPr>
          <p:nvPr>
            <p:ph type="ftr" sz="quarter" idx="3"/>
          </p:nvPr>
        </p:nvSpPr>
        <p:spPr/>
        <p:txBody>
          <a:bodyPr/>
          <a:lstStyle/>
          <a:p>
            <a:pPr lvl="0"/>
            <a:r>
              <a:rPr lang="en-US" noProof="0" dirty="0"/>
              <a:t>EMA; European Medicines Agency; UC, urothelial cancer.</a:t>
            </a:r>
          </a:p>
          <a:p>
            <a:pPr lvl="0"/>
            <a:r>
              <a:rPr lang="en-US" baseline="30000" noProof="0" dirty="0" err="1"/>
              <a:t>a</a:t>
            </a:r>
            <a:r>
              <a:rPr lang="en-US" noProof="0" dirty="0" err="1"/>
              <a:t>Indication</a:t>
            </a:r>
            <a:r>
              <a:rPr lang="en-US" noProof="0" dirty="0"/>
              <a:t> withdrawn Feb, 2021</a:t>
            </a:r>
          </a:p>
        </p:txBody>
      </p:sp>
      <p:grpSp>
        <p:nvGrpSpPr>
          <p:cNvPr id="13" name="Group 12">
            <a:extLst>
              <a:ext uri="{FF2B5EF4-FFF2-40B4-BE49-F238E27FC236}">
                <a16:creationId xmlns:a16="http://schemas.microsoft.com/office/drawing/2014/main" id="{BD08A8AA-1ED2-0347-607D-3CF42A6CEB48}"/>
              </a:ext>
            </a:extLst>
          </p:cNvPr>
          <p:cNvGrpSpPr/>
          <p:nvPr/>
        </p:nvGrpSpPr>
        <p:grpSpPr>
          <a:xfrm>
            <a:off x="1241108" y="1062990"/>
            <a:ext cx="10343908" cy="5150040"/>
            <a:chOff x="1241108" y="1062990"/>
            <a:chExt cx="10343908" cy="5150040"/>
          </a:xfrm>
        </p:grpSpPr>
        <p:pic>
          <p:nvPicPr>
            <p:cNvPr id="7" name="Picture 6">
              <a:extLst>
                <a:ext uri="{FF2B5EF4-FFF2-40B4-BE49-F238E27FC236}">
                  <a16:creationId xmlns:a16="http://schemas.microsoft.com/office/drawing/2014/main" id="{C3B2009E-4B2A-93B0-1011-56C642754E7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59070" t="18975" r="2150" b="13908"/>
            <a:stretch/>
          </p:blipFill>
          <p:spPr>
            <a:xfrm>
              <a:off x="6096000" y="1062990"/>
              <a:ext cx="5489016" cy="5150040"/>
            </a:xfrm>
            <a:prstGeom prst="rect">
              <a:avLst/>
            </a:prstGeom>
          </p:spPr>
        </p:pic>
        <p:grpSp>
          <p:nvGrpSpPr>
            <p:cNvPr id="6" name="Group 5">
              <a:extLst>
                <a:ext uri="{FF2B5EF4-FFF2-40B4-BE49-F238E27FC236}">
                  <a16:creationId xmlns:a16="http://schemas.microsoft.com/office/drawing/2014/main" id="{24C40DAE-30FC-434C-4EDA-A4E74802D407}"/>
                </a:ext>
              </a:extLst>
            </p:cNvPr>
            <p:cNvGrpSpPr/>
            <p:nvPr/>
          </p:nvGrpSpPr>
          <p:grpSpPr>
            <a:xfrm>
              <a:off x="1241108" y="4656931"/>
              <a:ext cx="4866321" cy="1556099"/>
              <a:chOff x="1691671" y="4656931"/>
              <a:chExt cx="4404328" cy="1556099"/>
            </a:xfrm>
          </p:grpSpPr>
          <p:pic>
            <p:nvPicPr>
              <p:cNvPr id="11" name="Picture 10">
                <a:extLst>
                  <a:ext uri="{FF2B5EF4-FFF2-40B4-BE49-F238E27FC236}">
                    <a16:creationId xmlns:a16="http://schemas.microsoft.com/office/drawing/2014/main" id="{BCCAC7A3-563E-FDAA-E8CB-6C376969FF13}"/>
                  </a:ext>
                </a:extLst>
              </p:cNvPr>
              <p:cNvPicPr>
                <a:picLocks noChangeAspect="1"/>
              </p:cNvPicPr>
              <p:nvPr/>
            </p:nvPicPr>
            <p:blipFill rotWithShape="1">
              <a:blip r:embed="rId4"/>
              <a:srcRect l="1724" t="70322" r="89542" b="13908"/>
              <a:stretch/>
            </p:blipFill>
            <p:spPr>
              <a:xfrm>
                <a:off x="1737360" y="4992894"/>
                <a:ext cx="1025563" cy="1220136"/>
              </a:xfrm>
              <a:prstGeom prst="rect">
                <a:avLst/>
              </a:prstGeom>
            </p:spPr>
          </p:pic>
          <p:pic>
            <p:nvPicPr>
              <p:cNvPr id="12" name="Picture 11">
                <a:extLst>
                  <a:ext uri="{FF2B5EF4-FFF2-40B4-BE49-F238E27FC236}">
                    <a16:creationId xmlns:a16="http://schemas.microsoft.com/office/drawing/2014/main" id="{7CFACF9F-B0B3-926C-CEB0-BFE4F7DF933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1723" t="62409" r="88087" b="24688"/>
              <a:stretch/>
            </p:blipFill>
            <p:spPr>
              <a:xfrm>
                <a:off x="1691671" y="4656931"/>
                <a:ext cx="1299939" cy="1005587"/>
              </a:xfrm>
              <a:prstGeom prst="rect">
                <a:avLst/>
              </a:prstGeom>
            </p:spPr>
          </p:pic>
          <p:pic>
            <p:nvPicPr>
              <p:cNvPr id="10" name="Picture 9">
                <a:extLst>
                  <a:ext uri="{FF2B5EF4-FFF2-40B4-BE49-F238E27FC236}">
                    <a16:creationId xmlns:a16="http://schemas.microsoft.com/office/drawing/2014/main" id="{CF21E003-F739-093E-3432-8EF95D906E58}"/>
                  </a:ext>
                </a:extLst>
              </p:cNvPr>
              <p:cNvPicPr>
                <a:picLocks noChangeAspect="1"/>
              </p:cNvPicPr>
              <p:nvPr/>
            </p:nvPicPr>
            <p:blipFill rotWithShape="1">
              <a:blip r:embed="rId4"/>
              <a:srcRect l="8590" t="75311" r="61157" b="13908"/>
              <a:stretch/>
            </p:blipFill>
            <p:spPr>
              <a:xfrm>
                <a:off x="2543568" y="5381768"/>
                <a:ext cx="3552431" cy="831262"/>
              </a:xfrm>
              <a:prstGeom prst="rect">
                <a:avLst/>
              </a:prstGeom>
            </p:spPr>
          </p:pic>
        </p:grpSp>
      </p:grpSp>
    </p:spTree>
    <p:extLst>
      <p:ext uri="{BB962C8B-B14F-4D97-AF65-F5344CB8AC3E}">
        <p14:creationId xmlns:p14="http://schemas.microsoft.com/office/powerpoint/2010/main" val="106731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A0DD7A8-46DE-7E4C-A4FC-DD73BE8CF60B}"/>
              </a:ext>
            </a:extLst>
          </p:cNvPr>
          <p:cNvSpPr/>
          <p:nvPr/>
        </p:nvSpPr>
        <p:spPr>
          <a:xfrm>
            <a:off x="3664796" y="977686"/>
            <a:ext cx="2591236" cy="2420761"/>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Platinum-based Chemotherapy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ea typeface="+mn-ea"/>
                <a:cs typeface="+mn-cs"/>
              </a:rPr>
              <a:t>4-6 cycles</a:t>
            </a:r>
          </a:p>
        </p:txBody>
      </p:sp>
      <p:sp>
        <p:nvSpPr>
          <p:cNvPr id="12" name="Rectangle: Rounded Corners 11">
            <a:extLst>
              <a:ext uri="{FF2B5EF4-FFF2-40B4-BE49-F238E27FC236}">
                <a16:creationId xmlns:a16="http://schemas.microsoft.com/office/drawing/2014/main" id="{21B3B43B-AACB-1546-923A-AB32F841EC3A}"/>
              </a:ext>
            </a:extLst>
          </p:cNvPr>
          <p:cNvSpPr/>
          <p:nvPr/>
        </p:nvSpPr>
        <p:spPr>
          <a:xfrm>
            <a:off x="7066901" y="977686"/>
            <a:ext cx="2277036" cy="4034363"/>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Immune Checkpoint Inhibitors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If CR/PR/SD: Avelumab switch maintenance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If PD: Multiple ICIs approved for platinum-refractory disease: Pembrolizumab (level I evidence), Nivolumab, Avelumab</a:t>
            </a:r>
            <a:endParaRPr kumimoji="0" lang="en-US" sz="1600" b="0" i="0" u="none" strike="noStrike" kern="1200" cap="none" spc="0" normalizeH="0" baseline="0" noProof="0" dirty="0">
              <a:ln>
                <a:noFill/>
              </a:ln>
              <a:solidFill>
                <a:prstClr val="white"/>
              </a:solidFill>
              <a:effectLst/>
              <a:uLnTx/>
              <a:uFillTx/>
              <a:ea typeface="+mn-ea"/>
              <a:cs typeface="+mn-cs"/>
            </a:endParaRPr>
          </a:p>
        </p:txBody>
      </p:sp>
      <p:cxnSp>
        <p:nvCxnSpPr>
          <p:cNvPr id="14" name="Straight Arrow Connector 13">
            <a:extLst>
              <a:ext uri="{FF2B5EF4-FFF2-40B4-BE49-F238E27FC236}">
                <a16:creationId xmlns:a16="http://schemas.microsoft.com/office/drawing/2014/main" id="{F1F20643-907A-5145-BF91-10257E8B7605}"/>
              </a:ext>
            </a:extLst>
          </p:cNvPr>
          <p:cNvCxnSpPr>
            <a:cxnSpLocks/>
          </p:cNvCxnSpPr>
          <p:nvPr/>
        </p:nvCxnSpPr>
        <p:spPr>
          <a:xfrm>
            <a:off x="3005890" y="1781258"/>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D1BD9B-5E12-EF45-A6F6-7119F62087AD}"/>
              </a:ext>
            </a:extLst>
          </p:cNvPr>
          <p:cNvCxnSpPr>
            <a:cxnSpLocks/>
          </p:cNvCxnSpPr>
          <p:nvPr/>
        </p:nvCxnSpPr>
        <p:spPr>
          <a:xfrm>
            <a:off x="3005890" y="3085801"/>
            <a:ext cx="6589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224758-CAEB-5345-91EB-4915D439BC6A}"/>
              </a:ext>
            </a:extLst>
          </p:cNvPr>
          <p:cNvCxnSpPr>
            <a:cxnSpLocks/>
          </p:cNvCxnSpPr>
          <p:nvPr/>
        </p:nvCxnSpPr>
        <p:spPr>
          <a:xfrm>
            <a:off x="3005892" y="3770431"/>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A9F4E1-E507-5943-AF4F-EB903A6CB0CC}"/>
              </a:ext>
            </a:extLst>
          </p:cNvPr>
          <p:cNvCxnSpPr>
            <a:cxnSpLocks/>
          </p:cNvCxnSpPr>
          <p:nvPr/>
        </p:nvCxnSpPr>
        <p:spPr>
          <a:xfrm>
            <a:off x="3005890" y="4652938"/>
            <a:ext cx="40610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D6ECE06-CAE5-0F42-A7F8-E54ABBAD5CF1}"/>
              </a:ext>
            </a:extLst>
          </p:cNvPr>
          <p:cNvCxnSpPr>
            <a:cxnSpLocks/>
          </p:cNvCxnSpPr>
          <p:nvPr/>
        </p:nvCxnSpPr>
        <p:spPr>
          <a:xfrm>
            <a:off x="6216843" y="2125612"/>
            <a:ext cx="8419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43ED276-9F47-534F-A9F8-0B85C5081D9E}"/>
              </a:ext>
            </a:extLst>
          </p:cNvPr>
          <p:cNvSpPr txBox="1"/>
          <p:nvPr/>
        </p:nvSpPr>
        <p:spPr>
          <a:xfrm>
            <a:off x="3171941" y="3753251"/>
            <a:ext cx="3728905"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ea typeface="+mn-ea"/>
                <a:cs typeface="+mn-cs"/>
              </a:rPr>
              <a:t>Cisplatin-ineligible patients with high PD-L1 expression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000000"/>
                </a:solidFill>
                <a:effectLst/>
                <a:uLnTx/>
                <a:uFillTx/>
                <a:ea typeface="+mn-ea"/>
                <a:cs typeface="+mn-cs"/>
              </a:rPr>
              <a:t>(Atezolizumab only)</a:t>
            </a:r>
          </a:p>
        </p:txBody>
      </p:sp>
      <p:sp>
        <p:nvSpPr>
          <p:cNvPr id="15" name="Rectangle: Rounded Corners 14">
            <a:extLst>
              <a:ext uri="{FF2B5EF4-FFF2-40B4-BE49-F238E27FC236}">
                <a16:creationId xmlns:a16="http://schemas.microsoft.com/office/drawing/2014/main" id="{B86684C6-CD1B-F34B-B12B-30E0C9EEA129}"/>
              </a:ext>
            </a:extLst>
          </p:cNvPr>
          <p:cNvSpPr/>
          <p:nvPr/>
        </p:nvSpPr>
        <p:spPr>
          <a:xfrm>
            <a:off x="9818267" y="977686"/>
            <a:ext cx="1854999" cy="1263914"/>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ea typeface="+mn-ea"/>
                <a:cs typeface="+mn-cs"/>
              </a:rPr>
              <a:t>Enfortumab Vedotin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ea typeface="+mn-ea"/>
                <a:cs typeface="+mn-cs"/>
              </a:rPr>
              <a:t>Unselected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00"/>
                </a:solidFill>
                <a:effectLst/>
                <a:uLnTx/>
                <a:uFillTx/>
                <a:ea typeface="+mn-ea"/>
                <a:cs typeface="+mn-cs"/>
              </a:rPr>
              <a:t>Can be used as 2</a:t>
            </a:r>
            <a:r>
              <a:rPr kumimoji="0" lang="en-US" sz="1050" b="1" i="0" u="none" strike="noStrike" kern="1200" cap="none" spc="0" normalizeH="0" baseline="30000" noProof="0" dirty="0">
                <a:ln>
                  <a:noFill/>
                </a:ln>
                <a:solidFill>
                  <a:srgbClr val="FFFF00"/>
                </a:solidFill>
                <a:effectLst/>
                <a:uLnTx/>
                <a:uFillTx/>
                <a:ea typeface="+mn-ea"/>
                <a:cs typeface="+mn-cs"/>
              </a:rPr>
              <a:t>nd </a:t>
            </a:r>
            <a:r>
              <a:rPr kumimoji="0" lang="en-US" sz="1050" b="1" i="0" u="none" strike="noStrike" kern="1200" cap="none" spc="0" normalizeH="0" baseline="0" noProof="0" dirty="0">
                <a:ln>
                  <a:noFill/>
                </a:ln>
                <a:solidFill>
                  <a:srgbClr val="FFFF00"/>
                </a:solidFill>
                <a:effectLst/>
                <a:uLnTx/>
                <a:uFillTx/>
                <a:ea typeface="+mn-ea"/>
                <a:cs typeface="+mn-cs"/>
              </a:rPr>
              <a:t>line</a:t>
            </a:r>
            <a:endParaRPr kumimoji="0" lang="en-US" sz="900" b="1" i="0" u="none" strike="noStrike" kern="1200" cap="none" spc="0" normalizeH="0" baseline="0" noProof="0" dirty="0">
              <a:ln>
                <a:noFill/>
              </a:ln>
              <a:solidFill>
                <a:srgbClr val="FFFF00"/>
              </a:solidFill>
              <a:effectLst/>
              <a:uLnTx/>
              <a:uFillTx/>
              <a:ea typeface="+mn-ea"/>
              <a:cs typeface="+mn-cs"/>
            </a:endParaRPr>
          </a:p>
        </p:txBody>
      </p:sp>
      <p:sp>
        <p:nvSpPr>
          <p:cNvPr id="16" name="Rectangle: Rounded Corners 15">
            <a:extLst>
              <a:ext uri="{FF2B5EF4-FFF2-40B4-BE49-F238E27FC236}">
                <a16:creationId xmlns:a16="http://schemas.microsoft.com/office/drawing/2014/main" id="{1AD73D52-2DD9-5A41-B43D-1D09827961B5}"/>
              </a:ext>
            </a:extLst>
          </p:cNvPr>
          <p:cNvSpPr/>
          <p:nvPr/>
        </p:nvSpPr>
        <p:spPr>
          <a:xfrm>
            <a:off x="9818267" y="3866797"/>
            <a:ext cx="1854999" cy="1145252"/>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mn-ea"/>
                <a:cs typeface="+mn-cs"/>
              </a:rPr>
              <a:t>Erdafitinib</a:t>
            </a:r>
            <a:endParaRPr kumimoji="0" lang="en-US" sz="1050" b="1"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ea typeface="+mn-ea"/>
                <a:cs typeface="+mn-cs"/>
              </a:rPr>
              <a:t>Patients with FGFR2/3 alterations who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ea typeface="+mn-ea"/>
                <a:cs typeface="+mn-cs"/>
              </a:rPr>
              <a:t>post-platinum;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00"/>
                </a:solidFill>
                <a:effectLst/>
                <a:uLnTx/>
                <a:uFillTx/>
                <a:ea typeface="+mn-ea"/>
                <a:cs typeface="+mn-cs"/>
              </a:rPr>
              <a:t>Can be used as 2</a:t>
            </a:r>
            <a:r>
              <a:rPr kumimoji="0" lang="en-US" sz="800" b="1" i="0" u="none" strike="noStrike" kern="1200" cap="none" spc="0" normalizeH="0" baseline="30000" noProof="0" dirty="0">
                <a:ln>
                  <a:noFill/>
                </a:ln>
                <a:solidFill>
                  <a:srgbClr val="FFFF00"/>
                </a:solidFill>
                <a:effectLst/>
                <a:uLnTx/>
                <a:uFillTx/>
                <a:ea typeface="+mn-ea"/>
                <a:cs typeface="+mn-cs"/>
              </a:rPr>
              <a:t>nd</a:t>
            </a:r>
            <a:r>
              <a:rPr kumimoji="0" lang="en-US" sz="800" b="1" i="0" u="none" strike="noStrike" kern="1200" cap="none" spc="0" normalizeH="0" baseline="0" noProof="0" dirty="0">
                <a:ln>
                  <a:noFill/>
                </a:ln>
                <a:solidFill>
                  <a:srgbClr val="FFFF00"/>
                </a:solidFill>
                <a:effectLst/>
                <a:uLnTx/>
                <a:uFillTx/>
                <a:ea typeface="+mn-ea"/>
                <a:cs typeface="+mn-cs"/>
              </a:rPr>
              <a:t> line after platinum-based chemotherapy</a:t>
            </a:r>
            <a:endParaRPr kumimoji="0" lang="en-US" sz="700" b="1" i="0" u="none" strike="noStrike" kern="1200" cap="none" spc="0" normalizeH="0" baseline="0" noProof="0" dirty="0">
              <a:ln>
                <a:noFill/>
              </a:ln>
              <a:solidFill>
                <a:srgbClr val="FFFF00"/>
              </a:solidFill>
              <a:effectLst/>
              <a:uLnTx/>
              <a:uFillTx/>
              <a:ea typeface="+mn-ea"/>
              <a:cs typeface="+mn-cs"/>
            </a:endParaRPr>
          </a:p>
        </p:txBody>
      </p:sp>
      <p:cxnSp>
        <p:nvCxnSpPr>
          <p:cNvPr id="19" name="Straight Arrow Connector 18">
            <a:extLst>
              <a:ext uri="{FF2B5EF4-FFF2-40B4-BE49-F238E27FC236}">
                <a16:creationId xmlns:a16="http://schemas.microsoft.com/office/drawing/2014/main" id="{710C7870-2BB9-4944-8985-1987A343A22B}"/>
              </a:ext>
            </a:extLst>
          </p:cNvPr>
          <p:cNvCxnSpPr>
            <a:cxnSpLocks/>
          </p:cNvCxnSpPr>
          <p:nvPr/>
        </p:nvCxnSpPr>
        <p:spPr>
          <a:xfrm>
            <a:off x="9343936" y="1595825"/>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FF7DB10-645F-6242-94FC-88E11B2691E4}"/>
              </a:ext>
            </a:extLst>
          </p:cNvPr>
          <p:cNvCxnSpPr>
            <a:cxnSpLocks/>
          </p:cNvCxnSpPr>
          <p:nvPr/>
        </p:nvCxnSpPr>
        <p:spPr>
          <a:xfrm>
            <a:off x="9343936" y="4483402"/>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Left Brace 3">
            <a:extLst>
              <a:ext uri="{FF2B5EF4-FFF2-40B4-BE49-F238E27FC236}">
                <a16:creationId xmlns:a16="http://schemas.microsoft.com/office/drawing/2014/main" id="{0D612F22-7923-7641-9B02-05424F7BAF90}"/>
              </a:ext>
            </a:extLst>
          </p:cNvPr>
          <p:cNvSpPr/>
          <p:nvPr/>
        </p:nvSpPr>
        <p:spPr>
          <a:xfrm rot="16200000">
            <a:off x="4819038" y="4054057"/>
            <a:ext cx="247889" cy="25563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22" name="Left Brace 21">
            <a:extLst>
              <a:ext uri="{FF2B5EF4-FFF2-40B4-BE49-F238E27FC236}">
                <a16:creationId xmlns:a16="http://schemas.microsoft.com/office/drawing/2014/main" id="{05FFE2B4-5415-EC41-AE67-55EBE20FD7DC}"/>
              </a:ext>
            </a:extLst>
          </p:cNvPr>
          <p:cNvSpPr/>
          <p:nvPr/>
        </p:nvSpPr>
        <p:spPr>
          <a:xfrm rot="16200000">
            <a:off x="8087168" y="4178726"/>
            <a:ext cx="236504" cy="227703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24" name="Left Brace 23">
            <a:extLst>
              <a:ext uri="{FF2B5EF4-FFF2-40B4-BE49-F238E27FC236}">
                <a16:creationId xmlns:a16="http://schemas.microsoft.com/office/drawing/2014/main" id="{AD6FA207-B549-8444-8ACB-94AB66DFA860}"/>
              </a:ext>
            </a:extLst>
          </p:cNvPr>
          <p:cNvSpPr/>
          <p:nvPr/>
        </p:nvSpPr>
        <p:spPr>
          <a:xfrm rot="16200000">
            <a:off x="10606818" y="4389741"/>
            <a:ext cx="277895" cy="185500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10" name="TextBox 9">
            <a:extLst>
              <a:ext uri="{FF2B5EF4-FFF2-40B4-BE49-F238E27FC236}">
                <a16:creationId xmlns:a16="http://schemas.microsoft.com/office/drawing/2014/main" id="{DA372C6E-D59A-0B4C-A562-8F45A7B1EAAD}"/>
              </a:ext>
            </a:extLst>
          </p:cNvPr>
          <p:cNvSpPr txBox="1"/>
          <p:nvPr/>
        </p:nvSpPr>
        <p:spPr>
          <a:xfrm>
            <a:off x="4123110" y="5490402"/>
            <a:ext cx="15231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1</a:t>
            </a:r>
            <a:r>
              <a:rPr kumimoji="0" lang="en-US" sz="1600" b="0" i="0" u="none" strike="noStrike" kern="1200" cap="none" spc="0" normalizeH="0" baseline="30000" noProof="0" dirty="0">
                <a:ln>
                  <a:noFill/>
                </a:ln>
                <a:solidFill>
                  <a:prstClr val="black"/>
                </a:solidFill>
                <a:effectLst/>
                <a:uLnTx/>
                <a:uFillTx/>
                <a:ea typeface="+mn-ea"/>
                <a:cs typeface="+mn-cs"/>
              </a:rPr>
              <a:t>st</a:t>
            </a:r>
            <a:r>
              <a:rPr kumimoji="0" lang="en-US" sz="1600" b="0" i="0" u="none" strike="noStrike" kern="1200" cap="none" spc="0" normalizeH="0" baseline="0" noProof="0" dirty="0">
                <a:ln>
                  <a:noFill/>
                </a:ln>
                <a:solidFill>
                  <a:prstClr val="black"/>
                </a:solidFill>
                <a:effectLst/>
                <a:uLnTx/>
                <a:uFillTx/>
                <a:ea typeface="+mn-ea"/>
                <a:cs typeface="+mn-cs"/>
              </a:rPr>
              <a:t> line therapy</a:t>
            </a:r>
          </a:p>
        </p:txBody>
      </p:sp>
      <p:sp>
        <p:nvSpPr>
          <p:cNvPr id="28" name="TextBox 27">
            <a:extLst>
              <a:ext uri="{FF2B5EF4-FFF2-40B4-BE49-F238E27FC236}">
                <a16:creationId xmlns:a16="http://schemas.microsoft.com/office/drawing/2014/main" id="{8702CEF2-AC07-8A42-B45F-32523CB2DA6C}"/>
              </a:ext>
            </a:extLst>
          </p:cNvPr>
          <p:cNvSpPr txBox="1"/>
          <p:nvPr/>
        </p:nvSpPr>
        <p:spPr>
          <a:xfrm>
            <a:off x="7387470" y="5490402"/>
            <a:ext cx="156645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2</a:t>
            </a:r>
            <a:r>
              <a:rPr kumimoji="0" lang="en-US" sz="1600" b="0" i="0" u="none" strike="noStrike" kern="1200" cap="none" spc="0" normalizeH="0" baseline="30000" noProof="0" dirty="0">
                <a:ln>
                  <a:noFill/>
                </a:ln>
                <a:solidFill>
                  <a:prstClr val="black"/>
                </a:solidFill>
                <a:effectLst/>
                <a:uLnTx/>
                <a:uFillTx/>
                <a:ea typeface="+mn-ea"/>
                <a:cs typeface="+mn-cs"/>
              </a:rPr>
              <a:t>nd</a:t>
            </a:r>
            <a:r>
              <a:rPr kumimoji="0" lang="en-US" sz="1600" b="0" i="0" u="none" strike="noStrike" kern="1200" cap="none" spc="0" normalizeH="0" baseline="0" noProof="0" dirty="0">
                <a:ln>
                  <a:noFill/>
                </a:ln>
                <a:solidFill>
                  <a:prstClr val="black"/>
                </a:solidFill>
                <a:effectLst/>
                <a:uLnTx/>
                <a:uFillTx/>
                <a:ea typeface="+mn-ea"/>
                <a:cs typeface="+mn-cs"/>
              </a:rPr>
              <a:t> line therapy</a:t>
            </a:r>
          </a:p>
        </p:txBody>
      </p:sp>
      <p:sp>
        <p:nvSpPr>
          <p:cNvPr id="29" name="TextBox 28">
            <a:extLst>
              <a:ext uri="{FF2B5EF4-FFF2-40B4-BE49-F238E27FC236}">
                <a16:creationId xmlns:a16="http://schemas.microsoft.com/office/drawing/2014/main" id="{8AAC2D16-B63D-6848-A796-4EAF97B43EA4}"/>
              </a:ext>
            </a:extLst>
          </p:cNvPr>
          <p:cNvSpPr txBox="1"/>
          <p:nvPr/>
        </p:nvSpPr>
        <p:spPr>
          <a:xfrm>
            <a:off x="9942500" y="5490402"/>
            <a:ext cx="15359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3</a:t>
            </a:r>
            <a:r>
              <a:rPr kumimoji="0" lang="en-US" sz="1600" b="0" i="0" u="none" strike="noStrike" kern="1200" cap="none" spc="0" normalizeH="0" baseline="30000" noProof="0" dirty="0">
                <a:ln>
                  <a:noFill/>
                </a:ln>
                <a:solidFill>
                  <a:prstClr val="black"/>
                </a:solidFill>
                <a:effectLst/>
                <a:uLnTx/>
                <a:uFillTx/>
                <a:ea typeface="+mn-ea"/>
                <a:cs typeface="+mn-cs"/>
              </a:rPr>
              <a:t>rd</a:t>
            </a:r>
            <a:r>
              <a:rPr kumimoji="0" lang="en-US" sz="1600" b="0" i="0" u="none" strike="noStrike" kern="1200" cap="none" spc="0" normalizeH="0" baseline="0" noProof="0" dirty="0">
                <a:ln>
                  <a:noFill/>
                </a:ln>
                <a:solidFill>
                  <a:prstClr val="black"/>
                </a:solidFill>
                <a:effectLst/>
                <a:uLnTx/>
                <a:uFillTx/>
                <a:ea typeface="+mn-ea"/>
                <a:cs typeface="+mn-cs"/>
              </a:rPr>
              <a:t> line therapy</a:t>
            </a:r>
          </a:p>
        </p:txBody>
      </p:sp>
      <p:sp>
        <p:nvSpPr>
          <p:cNvPr id="26" name="Rounded Rectangle 25">
            <a:extLst>
              <a:ext uri="{FF2B5EF4-FFF2-40B4-BE49-F238E27FC236}">
                <a16:creationId xmlns:a16="http://schemas.microsoft.com/office/drawing/2014/main" id="{617F76C9-D1BF-A745-AFB1-B8CD5C2E9802}"/>
              </a:ext>
            </a:extLst>
          </p:cNvPr>
          <p:cNvSpPr/>
          <p:nvPr/>
        </p:nvSpPr>
        <p:spPr>
          <a:xfrm>
            <a:off x="604781" y="977686"/>
            <a:ext cx="2388348" cy="156665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Cisplatin-eligible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patients</a:t>
            </a:r>
          </a:p>
        </p:txBody>
      </p:sp>
      <p:sp>
        <p:nvSpPr>
          <p:cNvPr id="30" name="Rounded Rectangle 29">
            <a:extLst>
              <a:ext uri="{FF2B5EF4-FFF2-40B4-BE49-F238E27FC236}">
                <a16:creationId xmlns:a16="http://schemas.microsoft.com/office/drawing/2014/main" id="{4AF91F36-E703-4442-9646-44C27CB035D5}"/>
              </a:ext>
            </a:extLst>
          </p:cNvPr>
          <p:cNvSpPr/>
          <p:nvPr/>
        </p:nvSpPr>
        <p:spPr>
          <a:xfrm>
            <a:off x="604729" y="2741702"/>
            <a:ext cx="2388348" cy="136174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Carboplatin-eligible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patients</a:t>
            </a:r>
          </a:p>
        </p:txBody>
      </p:sp>
      <p:sp>
        <p:nvSpPr>
          <p:cNvPr id="31" name="Rounded Rectangle 30">
            <a:extLst>
              <a:ext uri="{FF2B5EF4-FFF2-40B4-BE49-F238E27FC236}">
                <a16:creationId xmlns:a16="http://schemas.microsoft.com/office/drawing/2014/main" id="{9114A59E-3B44-6C41-B475-23445EBBB56C}"/>
              </a:ext>
            </a:extLst>
          </p:cNvPr>
          <p:cNvSpPr/>
          <p:nvPr/>
        </p:nvSpPr>
        <p:spPr>
          <a:xfrm>
            <a:off x="604751" y="4321659"/>
            <a:ext cx="2401139" cy="75124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Platinum-ineligible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mn-cs"/>
              </a:rPr>
              <a:t>patients</a:t>
            </a:r>
            <a:endParaRPr kumimoji="0" lang="en-US" sz="1400" b="1" i="0" u="none" strike="noStrike" kern="1200" cap="none" spc="0" normalizeH="0" baseline="0" noProof="0" dirty="0">
              <a:ln>
                <a:noFill/>
              </a:ln>
              <a:solidFill>
                <a:prstClr val="white"/>
              </a:solidFill>
              <a:effectLst/>
              <a:uLnTx/>
              <a:uFillTx/>
              <a:ea typeface="+mn-ea"/>
              <a:cs typeface="+mn-cs"/>
            </a:endParaRPr>
          </a:p>
        </p:txBody>
      </p:sp>
      <p:sp>
        <p:nvSpPr>
          <p:cNvPr id="3" name="Arrow: Right 2">
            <a:extLst>
              <a:ext uri="{FF2B5EF4-FFF2-40B4-BE49-F238E27FC236}">
                <a16:creationId xmlns:a16="http://schemas.microsoft.com/office/drawing/2014/main" id="{D2D8305C-D337-44E4-B831-830063DF0D3F}"/>
              </a:ext>
            </a:extLst>
          </p:cNvPr>
          <p:cNvSpPr/>
          <p:nvPr/>
        </p:nvSpPr>
        <p:spPr>
          <a:xfrm>
            <a:off x="3005892" y="5765112"/>
            <a:ext cx="8667373" cy="58538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A64A47C-5F0F-7D4A-9CC2-B473F2A28967}"/>
              </a:ext>
            </a:extLst>
          </p:cNvPr>
          <p:cNvSpPr txBox="1"/>
          <p:nvPr/>
        </p:nvSpPr>
        <p:spPr>
          <a:xfrm>
            <a:off x="3114920" y="5886199"/>
            <a:ext cx="80084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alibri" panose="020F0502020204030204"/>
                <a:ea typeface="+mn-ea"/>
                <a:cs typeface="+mn-cs"/>
              </a:rPr>
              <a:t>Consideration of clinical trials across the spectrum of metastatic UC treatment </a:t>
            </a:r>
          </a:p>
        </p:txBody>
      </p:sp>
      <p:sp>
        <p:nvSpPr>
          <p:cNvPr id="33" name="TextBox 32">
            <a:extLst>
              <a:ext uri="{FF2B5EF4-FFF2-40B4-BE49-F238E27FC236}">
                <a16:creationId xmlns:a16="http://schemas.microsoft.com/office/drawing/2014/main" id="{9C9705CD-0C1F-1C40-8294-9BC3083A4EEC}"/>
              </a:ext>
            </a:extLst>
          </p:cNvPr>
          <p:cNvSpPr txBox="1"/>
          <p:nvPr/>
        </p:nvSpPr>
        <p:spPr>
          <a:xfrm>
            <a:off x="3789896" y="4651532"/>
            <a:ext cx="2492990"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ea typeface="+mn-ea"/>
                <a:cs typeface="+mn-cs"/>
              </a:rPr>
              <a:t>(Pembrolizumab/Atezolizumab only)</a:t>
            </a:r>
          </a:p>
        </p:txBody>
      </p:sp>
      <p:sp>
        <p:nvSpPr>
          <p:cNvPr id="35" name="Rectangle: Rounded Corners 14">
            <a:extLst>
              <a:ext uri="{FF2B5EF4-FFF2-40B4-BE49-F238E27FC236}">
                <a16:creationId xmlns:a16="http://schemas.microsoft.com/office/drawing/2014/main" id="{3E232BDD-D1FA-A949-9049-DC1A42C2779B}"/>
              </a:ext>
            </a:extLst>
          </p:cNvPr>
          <p:cNvSpPr/>
          <p:nvPr/>
        </p:nvSpPr>
        <p:spPr>
          <a:xfrm>
            <a:off x="9818266" y="2470531"/>
            <a:ext cx="1854999" cy="1145249"/>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B050"/>
                </a:solidFill>
                <a:effectLst/>
                <a:uLnTx/>
                <a:uFillTx/>
                <a:ea typeface="+mn-ea"/>
                <a:cs typeface="+mn-cs"/>
              </a:rPr>
              <a:t>Sacituzumab</a:t>
            </a:r>
            <a:r>
              <a:rPr kumimoji="0" lang="en-US" sz="1200" b="1" i="0" u="none" strike="noStrike" kern="1200" cap="none" spc="0" normalizeH="0" baseline="0" noProof="0" dirty="0">
                <a:ln>
                  <a:noFill/>
                </a:ln>
                <a:solidFill>
                  <a:srgbClr val="00B050"/>
                </a:solidFill>
                <a:effectLst/>
                <a:uLnTx/>
                <a:uFillTx/>
                <a:ea typeface="+mn-ea"/>
                <a:cs typeface="+mn-cs"/>
              </a:rPr>
              <a:t> </a:t>
            </a:r>
            <a:r>
              <a:rPr kumimoji="0" lang="en-US" sz="1200" b="1" i="0" u="none" strike="noStrike" kern="1200" cap="none" spc="0" normalizeH="0" baseline="0" noProof="0">
                <a:ln>
                  <a:noFill/>
                </a:ln>
                <a:solidFill>
                  <a:srgbClr val="00B050"/>
                </a:solidFill>
                <a:effectLst/>
                <a:uLnTx/>
                <a:uFillTx/>
                <a:ea typeface="+mn-ea"/>
                <a:cs typeface="+mn-cs"/>
              </a:rPr>
              <a:t>Govitecan</a:t>
            </a:r>
            <a:endParaRPr kumimoji="0" lang="en-US" sz="1200" b="1" i="0" u="none" strike="noStrike" kern="1200" cap="none" spc="0" normalizeH="0" baseline="0" noProof="0" dirty="0">
              <a:ln>
                <a:noFill/>
              </a:ln>
              <a:solidFill>
                <a:srgbClr val="00B05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ea typeface="+mn-ea"/>
                <a:cs typeface="+mn-cs"/>
              </a:rPr>
              <a:t>Unselected Population</a:t>
            </a:r>
          </a:p>
        </p:txBody>
      </p:sp>
      <p:cxnSp>
        <p:nvCxnSpPr>
          <p:cNvPr id="36" name="Straight Arrow Connector 35">
            <a:extLst>
              <a:ext uri="{FF2B5EF4-FFF2-40B4-BE49-F238E27FC236}">
                <a16:creationId xmlns:a16="http://schemas.microsoft.com/office/drawing/2014/main" id="{9A737CC3-A59D-9C47-A510-2022A11A0F3D}"/>
              </a:ext>
            </a:extLst>
          </p:cNvPr>
          <p:cNvCxnSpPr>
            <a:cxnSpLocks/>
          </p:cNvCxnSpPr>
          <p:nvPr/>
        </p:nvCxnSpPr>
        <p:spPr>
          <a:xfrm>
            <a:off x="9343936" y="3085801"/>
            <a:ext cx="4743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itle 3">
            <a:extLst>
              <a:ext uri="{FF2B5EF4-FFF2-40B4-BE49-F238E27FC236}">
                <a16:creationId xmlns:a16="http://schemas.microsoft.com/office/drawing/2014/main" id="{13E525F6-8D30-ED40-AA46-E220469276ED}"/>
              </a:ext>
            </a:extLst>
          </p:cNvPr>
          <p:cNvSpPr>
            <a:spLocks noGrp="1"/>
          </p:cNvSpPr>
          <p:nvPr>
            <p:ph type="title"/>
          </p:nvPr>
        </p:nvSpPr>
        <p:spPr>
          <a:xfrm>
            <a:off x="116585" y="-29095"/>
            <a:ext cx="12026833" cy="1185577"/>
          </a:xfrm>
        </p:spPr>
        <p:txBody>
          <a:bodyPr>
            <a:normAutofit/>
          </a:bodyPr>
          <a:lstStyle/>
          <a:p>
            <a:r>
              <a:rPr lang="en-US" sz="3000" dirty="0"/>
              <a:t>Current Treatment Landscape in Metastatic Urothelial Carcinoma</a:t>
            </a:r>
          </a:p>
        </p:txBody>
      </p:sp>
      <p:sp>
        <p:nvSpPr>
          <p:cNvPr id="7" name="Footer Placeholder 6">
            <a:extLst>
              <a:ext uri="{FF2B5EF4-FFF2-40B4-BE49-F238E27FC236}">
                <a16:creationId xmlns:a16="http://schemas.microsoft.com/office/drawing/2014/main" id="{02A082BF-1D13-EC16-8D18-28D75E9E3DEA}"/>
              </a:ext>
            </a:extLst>
          </p:cNvPr>
          <p:cNvSpPr>
            <a:spLocks noGrp="1"/>
          </p:cNvSpPr>
          <p:nvPr>
            <p:ph type="ftr" sz="quarter" idx="3"/>
          </p:nvPr>
        </p:nvSpPr>
        <p:spPr/>
        <p:txBody>
          <a:bodyPr/>
          <a:lstStyle/>
          <a:p>
            <a:r>
              <a:rPr lang="en-US" dirty="0"/>
              <a:t>CR, complete response; </a:t>
            </a:r>
            <a:r>
              <a:rPr lang="en-US" dirty="0" err="1"/>
              <a:t>FGFR</a:t>
            </a:r>
            <a:r>
              <a:rPr lang="en-US" dirty="0"/>
              <a:t>, fibroblast growth factor receptor; ICI, immune checkpoint inhibitor; PD, progressive disease; PD-L1, programmed cell death ligand 1; PR, partial response; SD, stable disease.</a:t>
            </a:r>
          </a:p>
        </p:txBody>
      </p:sp>
    </p:spTree>
    <p:extLst>
      <p:ext uri="{BB962C8B-B14F-4D97-AF65-F5344CB8AC3E}">
        <p14:creationId xmlns:p14="http://schemas.microsoft.com/office/powerpoint/2010/main" val="6553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207770" y="1497330"/>
            <a:ext cx="9776460" cy="427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3FC9B765-0126-5EBF-7670-FF3A497D1026}"/>
              </a:ext>
            </a:extLst>
          </p:cNvPr>
          <p:cNvSpPr>
            <a:spLocks noGrp="1"/>
          </p:cNvSpPr>
          <p:nvPr>
            <p:ph type="title"/>
          </p:nvPr>
        </p:nvSpPr>
        <p:spPr/>
        <p:txBody>
          <a:bodyPr/>
          <a:lstStyle/>
          <a:p>
            <a:r>
              <a:rPr lang="en-US" dirty="0"/>
              <a:t>The Anatomy of an Antibody-Drug Conjugate</a:t>
            </a:r>
          </a:p>
        </p:txBody>
      </p:sp>
      <p:sp>
        <p:nvSpPr>
          <p:cNvPr id="6" name="Footer Placeholder 5">
            <a:extLst>
              <a:ext uri="{FF2B5EF4-FFF2-40B4-BE49-F238E27FC236}">
                <a16:creationId xmlns:a16="http://schemas.microsoft.com/office/drawing/2014/main" id="{25F0AF6B-1468-F1C5-695E-A7847FC9B37D}"/>
              </a:ext>
            </a:extLst>
          </p:cNvPr>
          <p:cNvSpPr>
            <a:spLocks noGrp="1"/>
          </p:cNvSpPr>
          <p:nvPr>
            <p:ph type="ftr" sz="quarter" idx="3"/>
          </p:nvPr>
        </p:nvSpPr>
        <p:spPr/>
        <p:txBody>
          <a:bodyPr/>
          <a:lstStyle/>
          <a:p>
            <a:r>
              <a:rPr lang="en-US" dirty="0" err="1"/>
              <a:t>Galsky</a:t>
            </a:r>
            <a:r>
              <a:rPr lang="en-US" dirty="0"/>
              <a:t> MD. ASCO 2022.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9CEE-BBBC-565F-96B7-B508AF026FA7}"/>
              </a:ext>
            </a:extLst>
          </p:cNvPr>
          <p:cNvSpPr>
            <a:spLocks noGrp="1"/>
          </p:cNvSpPr>
          <p:nvPr>
            <p:ph type="title"/>
          </p:nvPr>
        </p:nvSpPr>
        <p:spPr/>
        <p:txBody>
          <a:bodyPr/>
          <a:lstStyle/>
          <a:p>
            <a:r>
              <a:rPr lang="en-US" dirty="0"/>
              <a:t>Enfortumab Vedotin</a:t>
            </a:r>
          </a:p>
        </p:txBody>
      </p:sp>
      <p:sp>
        <p:nvSpPr>
          <p:cNvPr id="3" name="Content Placeholder 2">
            <a:extLst>
              <a:ext uri="{FF2B5EF4-FFF2-40B4-BE49-F238E27FC236}">
                <a16:creationId xmlns:a16="http://schemas.microsoft.com/office/drawing/2014/main" id="{196AC427-7B66-A007-87D6-FFF71025EC8E}"/>
              </a:ext>
            </a:extLst>
          </p:cNvPr>
          <p:cNvSpPr>
            <a:spLocks noGrp="1"/>
          </p:cNvSpPr>
          <p:nvPr>
            <p:ph idx="1"/>
          </p:nvPr>
        </p:nvSpPr>
        <p:spPr>
          <a:xfrm>
            <a:off x="609600" y="1477906"/>
            <a:ext cx="4065270" cy="4722477"/>
          </a:xfrm>
        </p:spPr>
        <p:txBody>
          <a:bodyPr>
            <a:normAutofit/>
          </a:bodyPr>
          <a:lstStyle/>
          <a:p>
            <a:r>
              <a:rPr lang="en-US" sz="2000" dirty="0"/>
              <a:t>Antibody-drug conjugate targeting Nectin-4, an overexpressed protein on urothelial cancer cells</a:t>
            </a:r>
          </a:p>
          <a:p>
            <a:endParaRPr lang="en-US" sz="2000" dirty="0"/>
          </a:p>
          <a:p>
            <a:r>
              <a:rPr lang="en-US" sz="2000" dirty="0"/>
              <a:t>Combines anti-Nectin-4 antibody with MMAE (a microtubule-disrupting agent) via a protease-cleavable linker</a:t>
            </a:r>
          </a:p>
          <a:p>
            <a:endParaRPr lang="en-US" sz="2000" dirty="0"/>
          </a:p>
          <a:p>
            <a:r>
              <a:rPr lang="en-US" sz="2000" dirty="0"/>
              <a:t>Approved for treatment of refractory urothelial cancer in late 2019</a:t>
            </a:r>
          </a:p>
        </p:txBody>
      </p:sp>
      <p:sp>
        <p:nvSpPr>
          <p:cNvPr id="8" name="Footer Placeholder 7">
            <a:extLst>
              <a:ext uri="{FF2B5EF4-FFF2-40B4-BE49-F238E27FC236}">
                <a16:creationId xmlns:a16="http://schemas.microsoft.com/office/drawing/2014/main" id="{6D550B94-C8AA-169A-28EA-7A86B71C70BF}"/>
              </a:ext>
            </a:extLst>
          </p:cNvPr>
          <p:cNvSpPr>
            <a:spLocks noGrp="1"/>
          </p:cNvSpPr>
          <p:nvPr>
            <p:ph type="ftr" sz="quarter" idx="3"/>
          </p:nvPr>
        </p:nvSpPr>
        <p:spPr/>
        <p:txBody>
          <a:bodyPr/>
          <a:lstStyle/>
          <a:p>
            <a:r>
              <a:rPr lang="fr-FR" dirty="0" err="1"/>
              <a:t>MMAE</a:t>
            </a:r>
            <a:r>
              <a:rPr lang="fr-FR" dirty="0"/>
              <a:t>, </a:t>
            </a:r>
            <a:r>
              <a:rPr lang="fr-FR" dirty="0" err="1"/>
              <a:t>monomethyl</a:t>
            </a:r>
            <a:r>
              <a:rPr lang="fr-FR" dirty="0"/>
              <a:t> </a:t>
            </a:r>
            <a:r>
              <a:rPr lang="fr-FR" dirty="0" err="1"/>
              <a:t>auristatin</a:t>
            </a:r>
            <a:r>
              <a:rPr lang="fr-FR" dirty="0"/>
              <a:t> E.</a:t>
            </a:r>
          </a:p>
          <a:p>
            <a:r>
              <a:rPr lang="fr-FR" dirty="0" err="1"/>
              <a:t>Petrylak</a:t>
            </a:r>
            <a:r>
              <a:rPr lang="fr-FR" dirty="0"/>
              <a:t> DP, et al. ASCO 2019. Abstract 4505.</a:t>
            </a:r>
          </a:p>
        </p:txBody>
      </p:sp>
      <p:grpSp>
        <p:nvGrpSpPr>
          <p:cNvPr id="5" name="Group 4">
            <a:extLst>
              <a:ext uri="{FF2B5EF4-FFF2-40B4-BE49-F238E27FC236}">
                <a16:creationId xmlns:a16="http://schemas.microsoft.com/office/drawing/2014/main" id="{5894C903-0AC3-3943-5D14-385E6A496EA5}"/>
              </a:ext>
            </a:extLst>
          </p:cNvPr>
          <p:cNvGrpSpPr/>
          <p:nvPr/>
        </p:nvGrpSpPr>
        <p:grpSpPr>
          <a:xfrm>
            <a:off x="4674870" y="1008833"/>
            <a:ext cx="7233260" cy="5060909"/>
            <a:chOff x="4674870" y="1008833"/>
            <a:chExt cx="7233260" cy="5060909"/>
          </a:xfrm>
        </p:grpSpPr>
        <p:pic>
          <p:nvPicPr>
            <p:cNvPr id="7" name="Picture 6">
              <a:extLst>
                <a:ext uri="{FF2B5EF4-FFF2-40B4-BE49-F238E27FC236}">
                  <a16:creationId xmlns:a16="http://schemas.microsoft.com/office/drawing/2014/main" id="{E833D04F-8A67-55A6-7811-00B123EE4BAD}"/>
                </a:ext>
              </a:extLst>
            </p:cNvPr>
            <p:cNvPicPr>
              <a:picLocks noChangeAspect="1"/>
            </p:cNvPicPr>
            <p:nvPr/>
          </p:nvPicPr>
          <p:blipFill>
            <a:blip r:embed="rId2"/>
            <a:stretch>
              <a:fillRect/>
            </a:stretch>
          </p:blipFill>
          <p:spPr>
            <a:xfrm>
              <a:off x="4674870" y="1008833"/>
              <a:ext cx="7233260" cy="5060909"/>
            </a:xfrm>
            <a:prstGeom prst="rect">
              <a:avLst/>
            </a:prstGeom>
          </p:spPr>
        </p:pic>
        <p:sp>
          <p:nvSpPr>
            <p:cNvPr id="4" name="Rectangle 3">
              <a:extLst>
                <a:ext uri="{FF2B5EF4-FFF2-40B4-BE49-F238E27FC236}">
                  <a16:creationId xmlns:a16="http://schemas.microsoft.com/office/drawing/2014/main" id="{68565E59-DAF8-5D01-ACAE-1CDACE418D89}"/>
                </a:ext>
              </a:extLst>
            </p:cNvPr>
            <p:cNvSpPr/>
            <p:nvPr/>
          </p:nvSpPr>
          <p:spPr>
            <a:xfrm>
              <a:off x="10593659" y="5731727"/>
              <a:ext cx="1226634" cy="33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155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DF5256E-F8DF-1971-8C93-76DB1D313670}"/>
              </a:ext>
            </a:extLst>
          </p:cNvPr>
          <p:cNvSpPr>
            <a:spLocks noGrp="1"/>
          </p:cNvSpPr>
          <p:nvPr>
            <p:ph type="ftr" sz="quarter" idx="3"/>
          </p:nvPr>
        </p:nvSpPr>
        <p:spPr/>
        <p:txBody>
          <a:bodyPr/>
          <a:lstStyle/>
          <a:p>
            <a:r>
              <a:rPr lang="it-IT" dirty="0"/>
              <a:t>IO, immuno-oncology.</a:t>
            </a:r>
          </a:p>
          <a:p>
            <a:r>
              <a:rPr lang="it-IT" dirty="0"/>
              <a:t>Spring LM, et al. </a:t>
            </a:r>
            <a:r>
              <a:rPr lang="it-IT" i="1" dirty="0"/>
              <a:t>Oncologist. </a:t>
            </a:r>
            <a:r>
              <a:rPr lang="it-IT" dirty="0"/>
              <a:t>2021;26(10):827-834.</a:t>
            </a:r>
          </a:p>
        </p:txBody>
      </p:sp>
      <p:sp>
        <p:nvSpPr>
          <p:cNvPr id="4" name="Title 3">
            <a:extLst>
              <a:ext uri="{FF2B5EF4-FFF2-40B4-BE49-F238E27FC236}">
                <a16:creationId xmlns:a16="http://schemas.microsoft.com/office/drawing/2014/main" id="{12C1A81C-00C9-952E-6902-AE7388099CF1}"/>
              </a:ext>
            </a:extLst>
          </p:cNvPr>
          <p:cNvSpPr>
            <a:spLocks noGrp="1"/>
          </p:cNvSpPr>
          <p:nvPr>
            <p:ph type="title"/>
          </p:nvPr>
        </p:nvSpPr>
        <p:spPr/>
        <p:txBody>
          <a:bodyPr/>
          <a:lstStyle/>
          <a:p>
            <a:r>
              <a:rPr lang="en-US" dirty="0"/>
              <a:t>Sacituzumab </a:t>
            </a:r>
            <a:r>
              <a:rPr lang="en-US" dirty="0" err="1"/>
              <a:t>Govitecan</a:t>
            </a:r>
            <a:endParaRPr lang="en-US" dirty="0"/>
          </a:p>
        </p:txBody>
      </p:sp>
      <p:sp>
        <p:nvSpPr>
          <p:cNvPr id="5" name="Content Placeholder 4">
            <a:extLst>
              <a:ext uri="{FF2B5EF4-FFF2-40B4-BE49-F238E27FC236}">
                <a16:creationId xmlns:a16="http://schemas.microsoft.com/office/drawing/2014/main" id="{CACA59AB-4482-267E-DAF6-8F0DDFC26EA9}"/>
              </a:ext>
            </a:extLst>
          </p:cNvPr>
          <p:cNvSpPr>
            <a:spLocks noGrp="1"/>
          </p:cNvSpPr>
          <p:nvPr>
            <p:ph idx="1"/>
          </p:nvPr>
        </p:nvSpPr>
        <p:spPr>
          <a:xfrm>
            <a:off x="7315200" y="1477906"/>
            <a:ext cx="4038600" cy="4722477"/>
          </a:xfrm>
        </p:spPr>
        <p:txBody>
          <a:bodyPr>
            <a:normAutofit/>
          </a:bodyPr>
          <a:lstStyle/>
          <a:p>
            <a:r>
              <a:rPr lang="en-US" sz="2000" dirty="0"/>
              <a:t>Received accelerated approval from the FDA for the treatment of platinum and IO-refractory metastatic urothelial cancer in April 2021</a:t>
            </a:r>
          </a:p>
          <a:p>
            <a:endParaRPr lang="en-US" sz="2000" dirty="0"/>
          </a:p>
          <a:p>
            <a:r>
              <a:rPr lang="en-US" sz="2000" dirty="0"/>
              <a:t>Payload is SN-38, a topoisomerase inhibitor with a different side effect profile than that of </a:t>
            </a:r>
            <a:r>
              <a:rPr lang="en-US" sz="2000" dirty="0" err="1"/>
              <a:t>enfortumab</a:t>
            </a:r>
            <a:r>
              <a:rPr lang="en-US" sz="2000" dirty="0"/>
              <a:t> </a:t>
            </a:r>
            <a:r>
              <a:rPr lang="en-US" sz="2000" dirty="0" err="1"/>
              <a:t>vedotin</a:t>
            </a:r>
            <a:endParaRPr lang="en-US" sz="2000" dirty="0"/>
          </a:p>
          <a:p>
            <a:endParaRPr lang="en-US" sz="2000" dirty="0"/>
          </a:p>
        </p:txBody>
      </p:sp>
      <p:grpSp>
        <p:nvGrpSpPr>
          <p:cNvPr id="15" name="Group 14">
            <a:extLst>
              <a:ext uri="{FF2B5EF4-FFF2-40B4-BE49-F238E27FC236}">
                <a16:creationId xmlns:a16="http://schemas.microsoft.com/office/drawing/2014/main" id="{82B8B15D-33E0-E368-462D-B6B4228A02DD}"/>
              </a:ext>
            </a:extLst>
          </p:cNvPr>
          <p:cNvGrpSpPr/>
          <p:nvPr/>
        </p:nvGrpSpPr>
        <p:grpSpPr>
          <a:xfrm>
            <a:off x="609600" y="1169479"/>
            <a:ext cx="6143075" cy="5108887"/>
            <a:chOff x="609600" y="1169479"/>
            <a:chExt cx="6143075" cy="5108887"/>
          </a:xfrm>
        </p:grpSpPr>
        <p:pic>
          <p:nvPicPr>
            <p:cNvPr id="2" name="Picture 1">
              <a:extLst>
                <a:ext uri="{FF2B5EF4-FFF2-40B4-BE49-F238E27FC236}">
                  <a16:creationId xmlns:a16="http://schemas.microsoft.com/office/drawing/2014/main" id="{C93C77D7-3EDA-D0B6-0E4C-8B86065BBB1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7000"/>
                      </a14:imgEffect>
                    </a14:imgLayer>
                  </a14:imgProps>
                </a:ext>
              </a:extLst>
            </a:blip>
            <a:stretch>
              <a:fillRect/>
            </a:stretch>
          </p:blipFill>
          <p:spPr>
            <a:xfrm>
              <a:off x="609600" y="1169479"/>
              <a:ext cx="6143075" cy="5108887"/>
            </a:xfrm>
            <a:prstGeom prst="rect">
              <a:avLst/>
            </a:prstGeom>
          </p:spPr>
        </p:pic>
        <p:sp>
          <p:nvSpPr>
            <p:cNvPr id="12" name="Rectangle 11">
              <a:extLst>
                <a:ext uri="{FF2B5EF4-FFF2-40B4-BE49-F238E27FC236}">
                  <a16:creationId xmlns:a16="http://schemas.microsoft.com/office/drawing/2014/main" id="{5F033585-95F0-4FB5-D9DC-18DCE67F0055}"/>
                </a:ext>
              </a:extLst>
            </p:cNvPr>
            <p:cNvSpPr/>
            <p:nvPr/>
          </p:nvSpPr>
          <p:spPr>
            <a:xfrm>
              <a:off x="3958116" y="1940717"/>
              <a:ext cx="132872" cy="12207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087203-4898-6100-F0C8-E2BCE472EFBB}"/>
                </a:ext>
              </a:extLst>
            </p:cNvPr>
            <p:cNvSpPr/>
            <p:nvPr/>
          </p:nvSpPr>
          <p:spPr>
            <a:xfrm rot="20670065">
              <a:off x="2619853" y="3681934"/>
              <a:ext cx="132872" cy="12207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7F161F-6BBD-6450-638B-2010C0AEE31F}"/>
                </a:ext>
              </a:extLst>
            </p:cNvPr>
            <p:cNvSpPr/>
            <p:nvPr/>
          </p:nvSpPr>
          <p:spPr>
            <a:xfrm>
              <a:off x="3474723" y="5500685"/>
              <a:ext cx="132872" cy="12207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510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62F3-0065-C441-5AE0-D7E6A07706A7}"/>
              </a:ext>
            </a:extLst>
          </p:cNvPr>
          <p:cNvSpPr>
            <a:spLocks noGrp="1"/>
          </p:cNvSpPr>
          <p:nvPr>
            <p:ph type="title"/>
          </p:nvPr>
        </p:nvSpPr>
        <p:spPr/>
        <p:txBody>
          <a:bodyPr/>
          <a:lstStyle/>
          <a:p>
            <a:r>
              <a:rPr lang="en-US" dirty="0" err="1"/>
              <a:t>Enfortumab</a:t>
            </a:r>
            <a:r>
              <a:rPr lang="en-US" dirty="0"/>
              <a:t> </a:t>
            </a:r>
            <a:r>
              <a:rPr lang="en-US" dirty="0" err="1"/>
              <a:t>Vedotin</a:t>
            </a:r>
            <a:r>
              <a:rPr lang="en-US" dirty="0"/>
              <a:t> and Sacituzumab </a:t>
            </a:r>
            <a:r>
              <a:rPr lang="en-US" dirty="0" err="1"/>
              <a:t>Govitecan</a:t>
            </a:r>
            <a:endParaRPr lang="en-US" dirty="0"/>
          </a:p>
        </p:txBody>
      </p:sp>
      <p:graphicFrame>
        <p:nvGraphicFramePr>
          <p:cNvPr id="7" name="Table 7">
            <a:extLst>
              <a:ext uri="{FF2B5EF4-FFF2-40B4-BE49-F238E27FC236}">
                <a16:creationId xmlns:a16="http://schemas.microsoft.com/office/drawing/2014/main" id="{1B200845-EEFC-1B7D-BDF5-8CF5486FC225}"/>
              </a:ext>
            </a:extLst>
          </p:cNvPr>
          <p:cNvGraphicFramePr>
            <a:graphicFrameLocks noGrp="1"/>
          </p:cNvGraphicFramePr>
          <p:nvPr>
            <p:ph idx="4294967295"/>
            <p:extLst>
              <p:ext uri="{D42A27DB-BD31-4B8C-83A1-F6EECF244321}">
                <p14:modId xmlns:p14="http://schemas.microsoft.com/office/powerpoint/2010/main" val="1533709536"/>
              </p:ext>
            </p:extLst>
          </p:nvPr>
        </p:nvGraphicFramePr>
        <p:xfrm>
          <a:off x="721143" y="1385082"/>
          <a:ext cx="10772016" cy="4280635"/>
        </p:xfrm>
        <a:graphic>
          <a:graphicData uri="http://schemas.openxmlformats.org/drawingml/2006/table">
            <a:tbl>
              <a:tblPr firstRow="1" bandRow="1">
                <a:tableStyleId>{5C22544A-7EE6-4342-B048-85BDC9FD1C3A}</a:tableStyleId>
              </a:tblPr>
              <a:tblGrid>
                <a:gridCol w="3460129">
                  <a:extLst>
                    <a:ext uri="{9D8B030D-6E8A-4147-A177-3AD203B41FA5}">
                      <a16:colId xmlns:a16="http://schemas.microsoft.com/office/drawing/2014/main" val="1756656639"/>
                    </a:ext>
                  </a:extLst>
                </a:gridCol>
                <a:gridCol w="3568700">
                  <a:extLst>
                    <a:ext uri="{9D8B030D-6E8A-4147-A177-3AD203B41FA5}">
                      <a16:colId xmlns:a16="http://schemas.microsoft.com/office/drawing/2014/main" val="1148634264"/>
                    </a:ext>
                  </a:extLst>
                </a:gridCol>
                <a:gridCol w="3743187">
                  <a:extLst>
                    <a:ext uri="{9D8B030D-6E8A-4147-A177-3AD203B41FA5}">
                      <a16:colId xmlns:a16="http://schemas.microsoft.com/office/drawing/2014/main" val="901677092"/>
                    </a:ext>
                  </a:extLst>
                </a:gridCol>
              </a:tblGrid>
              <a:tr h="758685">
                <a:tc>
                  <a:txBody>
                    <a:bodyPr/>
                    <a:lstStyle/>
                    <a:p>
                      <a:pPr algn="ctr"/>
                      <a:endParaRPr lang="en-US" sz="2400" dirty="0"/>
                    </a:p>
                  </a:txBody>
                  <a:tcPr anchor="ctr"/>
                </a:tc>
                <a:tc>
                  <a:txBody>
                    <a:bodyPr/>
                    <a:lstStyle/>
                    <a:p>
                      <a:pPr algn="ctr"/>
                      <a:r>
                        <a:rPr lang="en-US" sz="2400" dirty="0" err="1">
                          <a:solidFill>
                            <a:schemeClr val="bg1"/>
                          </a:solidFill>
                        </a:rPr>
                        <a:t>Enfortumab</a:t>
                      </a:r>
                      <a:r>
                        <a:rPr lang="en-US" sz="2400" dirty="0">
                          <a:solidFill>
                            <a:schemeClr val="bg1"/>
                          </a:solidFill>
                        </a:rPr>
                        <a:t> </a:t>
                      </a:r>
                      <a:r>
                        <a:rPr lang="en-US" sz="2400" dirty="0" err="1">
                          <a:solidFill>
                            <a:schemeClr val="bg1"/>
                          </a:solidFill>
                        </a:rPr>
                        <a:t>Vedotin</a:t>
                      </a:r>
                      <a:endParaRPr lang="en-US" sz="2400" dirty="0">
                        <a:solidFill>
                          <a:schemeClr val="bg1"/>
                        </a:solidFill>
                      </a:endParaRPr>
                    </a:p>
                  </a:txBody>
                  <a:tcPr anchor="ctr"/>
                </a:tc>
                <a:tc>
                  <a:txBody>
                    <a:bodyPr/>
                    <a:lstStyle/>
                    <a:p>
                      <a:pPr algn="ctr"/>
                      <a:r>
                        <a:rPr lang="en-US" sz="2400" dirty="0">
                          <a:solidFill>
                            <a:schemeClr val="bg1"/>
                          </a:solidFill>
                        </a:rPr>
                        <a:t>Sacituzumab </a:t>
                      </a:r>
                      <a:r>
                        <a:rPr lang="en-US" sz="2400" dirty="0" err="1">
                          <a:solidFill>
                            <a:schemeClr val="bg1"/>
                          </a:solidFill>
                        </a:rPr>
                        <a:t>Govitecan</a:t>
                      </a:r>
                      <a:endParaRPr lang="en-US" sz="2400" dirty="0">
                        <a:solidFill>
                          <a:schemeClr val="bg1"/>
                        </a:solidFill>
                      </a:endParaRPr>
                    </a:p>
                  </a:txBody>
                  <a:tcPr anchor="ctr"/>
                </a:tc>
                <a:extLst>
                  <a:ext uri="{0D108BD9-81ED-4DB2-BD59-A6C34878D82A}">
                    <a16:rowId xmlns:a16="http://schemas.microsoft.com/office/drawing/2014/main" val="2062692819"/>
                  </a:ext>
                </a:extLst>
              </a:tr>
              <a:tr h="618936">
                <a:tc>
                  <a:txBody>
                    <a:bodyPr/>
                    <a:lstStyle/>
                    <a:p>
                      <a:pPr algn="ctr"/>
                      <a:r>
                        <a:rPr lang="en-US" sz="2200" dirty="0"/>
                        <a:t>Target</a:t>
                      </a:r>
                    </a:p>
                  </a:txBody>
                  <a:tcPr anchor="ctr"/>
                </a:tc>
                <a:tc>
                  <a:txBody>
                    <a:bodyPr/>
                    <a:lstStyle/>
                    <a:p>
                      <a:pPr algn="ctr"/>
                      <a:r>
                        <a:rPr lang="en-US" sz="2200" dirty="0"/>
                        <a:t>Nectin-4</a:t>
                      </a:r>
                    </a:p>
                  </a:txBody>
                  <a:tcPr anchor="ctr"/>
                </a:tc>
                <a:tc>
                  <a:txBody>
                    <a:bodyPr/>
                    <a:lstStyle/>
                    <a:p>
                      <a:pPr algn="ctr"/>
                      <a:r>
                        <a:rPr lang="en-US" sz="2200" dirty="0"/>
                        <a:t>Trop-2</a:t>
                      </a:r>
                    </a:p>
                  </a:txBody>
                  <a:tcPr anchor="ctr"/>
                </a:tc>
                <a:extLst>
                  <a:ext uri="{0D108BD9-81ED-4DB2-BD59-A6C34878D82A}">
                    <a16:rowId xmlns:a16="http://schemas.microsoft.com/office/drawing/2014/main" val="467626005"/>
                  </a:ext>
                </a:extLst>
              </a:tr>
              <a:tr h="618936">
                <a:tc>
                  <a:txBody>
                    <a:bodyPr/>
                    <a:lstStyle/>
                    <a:p>
                      <a:pPr algn="ctr"/>
                      <a:r>
                        <a:rPr lang="en-US" sz="2200" dirty="0"/>
                        <a:t>Linker</a:t>
                      </a:r>
                    </a:p>
                  </a:txBody>
                  <a:tcPr anchor="ctr"/>
                </a:tc>
                <a:tc>
                  <a:txBody>
                    <a:bodyPr/>
                    <a:lstStyle/>
                    <a:p>
                      <a:pPr algn="ctr"/>
                      <a:r>
                        <a:rPr lang="en-US" sz="2200" dirty="0"/>
                        <a:t>Protease</a:t>
                      </a:r>
                      <a:r>
                        <a:rPr lang="en-US" sz="2200" dirty="0">
                          <a:solidFill>
                            <a:schemeClr val="tx1"/>
                          </a:solidFill>
                        </a:rPr>
                        <a:t>-</a:t>
                      </a:r>
                      <a:r>
                        <a:rPr lang="en-US" sz="2200" dirty="0"/>
                        <a:t>cleavable</a:t>
                      </a:r>
                    </a:p>
                  </a:txBody>
                  <a:tcPr anchor="ctr"/>
                </a:tc>
                <a:tc>
                  <a:txBody>
                    <a:bodyPr/>
                    <a:lstStyle/>
                    <a:p>
                      <a:pPr algn="ctr"/>
                      <a:r>
                        <a:rPr lang="en-US" sz="2200" dirty="0"/>
                        <a:t>Hydrolysable</a:t>
                      </a:r>
                    </a:p>
                  </a:txBody>
                  <a:tcPr anchor="ctr"/>
                </a:tc>
                <a:extLst>
                  <a:ext uri="{0D108BD9-81ED-4DB2-BD59-A6C34878D82A}">
                    <a16:rowId xmlns:a16="http://schemas.microsoft.com/office/drawing/2014/main" val="2095987885"/>
                  </a:ext>
                </a:extLst>
              </a:tr>
              <a:tr h="719502">
                <a:tc>
                  <a:txBody>
                    <a:bodyPr/>
                    <a:lstStyle/>
                    <a:p>
                      <a:pPr algn="ctr"/>
                      <a:r>
                        <a:rPr lang="en-US" sz="2200" dirty="0"/>
                        <a:t>Payload</a:t>
                      </a:r>
                    </a:p>
                  </a:txBody>
                  <a:tcPr anchor="ctr"/>
                </a:tc>
                <a:tc>
                  <a:txBody>
                    <a:bodyPr/>
                    <a:lstStyle/>
                    <a:p>
                      <a:pPr algn="ctr"/>
                      <a:r>
                        <a:rPr lang="en-US" sz="2200" dirty="0"/>
                        <a:t>MMAE </a:t>
                      </a:r>
                    </a:p>
                    <a:p>
                      <a:pPr algn="ctr"/>
                      <a:r>
                        <a:rPr lang="en-US" sz="2200" dirty="0"/>
                        <a:t>(taxane)</a:t>
                      </a:r>
                    </a:p>
                  </a:txBody>
                  <a:tcPr anchor="ctr"/>
                </a:tc>
                <a:tc>
                  <a:txBody>
                    <a:bodyPr/>
                    <a:lstStyle/>
                    <a:p>
                      <a:pPr algn="ctr"/>
                      <a:r>
                        <a:rPr lang="en-US" sz="2200" dirty="0"/>
                        <a:t>SN-38 </a:t>
                      </a:r>
                    </a:p>
                    <a:p>
                      <a:pPr algn="ctr"/>
                      <a:r>
                        <a:rPr lang="en-US" sz="2200" dirty="0"/>
                        <a:t>(topoisomerase inhibitor)</a:t>
                      </a:r>
                    </a:p>
                  </a:txBody>
                  <a:tcPr anchor="ctr"/>
                </a:tc>
                <a:extLst>
                  <a:ext uri="{0D108BD9-81ED-4DB2-BD59-A6C34878D82A}">
                    <a16:rowId xmlns:a16="http://schemas.microsoft.com/office/drawing/2014/main" val="4046672547"/>
                  </a:ext>
                </a:extLst>
              </a:tr>
              <a:tr h="618936">
                <a:tc>
                  <a:txBody>
                    <a:bodyPr/>
                    <a:lstStyle/>
                    <a:p>
                      <a:pPr algn="ctr"/>
                      <a:r>
                        <a:rPr lang="en-US" sz="2200" dirty="0"/>
                        <a:t>Treatment Population</a:t>
                      </a:r>
                    </a:p>
                  </a:txBody>
                  <a:tcPr anchor="ctr"/>
                </a:tc>
                <a:tc>
                  <a:txBody>
                    <a:bodyPr/>
                    <a:lstStyle/>
                    <a:p>
                      <a:pPr algn="ctr"/>
                      <a:r>
                        <a:rPr lang="en-US" sz="2200" dirty="0"/>
                        <a:t>Post 1</a:t>
                      </a:r>
                      <a:r>
                        <a:rPr lang="en-US" sz="2200" baseline="30000" dirty="0">
                          <a:solidFill>
                            <a:schemeClr val="tx1"/>
                          </a:solidFill>
                        </a:rPr>
                        <a:t>st</a:t>
                      </a:r>
                      <a:r>
                        <a:rPr lang="en-US" sz="2200" dirty="0"/>
                        <a:t> line of therapy</a:t>
                      </a:r>
                    </a:p>
                  </a:txBody>
                  <a:tcPr anchor="ctr"/>
                </a:tc>
                <a:tc>
                  <a:txBody>
                    <a:bodyPr/>
                    <a:lstStyle/>
                    <a:p>
                      <a:pPr algn="ctr"/>
                      <a:r>
                        <a:rPr lang="en-US" sz="2200" dirty="0"/>
                        <a:t>Post</a:t>
                      </a:r>
                      <a:r>
                        <a:rPr lang="en-US" sz="2200" dirty="0">
                          <a:solidFill>
                            <a:schemeClr val="tx1"/>
                          </a:solidFill>
                        </a:rPr>
                        <a:t>-</a:t>
                      </a:r>
                      <a:r>
                        <a:rPr lang="en-US" sz="2200" dirty="0"/>
                        <a:t>platinum and IO</a:t>
                      </a:r>
                    </a:p>
                  </a:txBody>
                  <a:tcPr anchor="ctr"/>
                </a:tc>
                <a:extLst>
                  <a:ext uri="{0D108BD9-81ED-4DB2-BD59-A6C34878D82A}">
                    <a16:rowId xmlns:a16="http://schemas.microsoft.com/office/drawing/2014/main" val="221252484"/>
                  </a:ext>
                </a:extLst>
              </a:tr>
              <a:tr h="903142">
                <a:tc>
                  <a:txBody>
                    <a:bodyPr/>
                    <a:lstStyle/>
                    <a:p>
                      <a:pPr algn="ctr"/>
                      <a:r>
                        <a:rPr lang="en-US" sz="2200" dirty="0"/>
                        <a:t>Response Rate</a:t>
                      </a:r>
                    </a:p>
                    <a:p>
                      <a:pPr algn="ctr"/>
                      <a:r>
                        <a:rPr lang="en-US" sz="2200" dirty="0"/>
                        <a:t>(post-platinum and IO)</a:t>
                      </a:r>
                    </a:p>
                  </a:txBody>
                  <a:tcPr anchor="ctr"/>
                </a:tc>
                <a:tc>
                  <a:txBody>
                    <a:bodyPr/>
                    <a:lstStyle/>
                    <a:p>
                      <a:pPr algn="ctr"/>
                      <a:r>
                        <a:rPr lang="en-US" sz="2200" dirty="0"/>
                        <a:t>41%</a:t>
                      </a:r>
                      <a:r>
                        <a:rPr lang="en-US" sz="2200" baseline="30000" dirty="0"/>
                        <a:t>1</a:t>
                      </a:r>
                      <a:endParaRPr lang="en-US" sz="2200" dirty="0"/>
                    </a:p>
                  </a:txBody>
                  <a:tcPr anchor="ctr"/>
                </a:tc>
                <a:tc>
                  <a:txBody>
                    <a:bodyPr/>
                    <a:lstStyle/>
                    <a:p>
                      <a:pPr algn="ctr"/>
                      <a:r>
                        <a:rPr lang="en-US" sz="2200" dirty="0"/>
                        <a:t>27%</a:t>
                      </a:r>
                      <a:r>
                        <a:rPr lang="en-US" sz="2200" baseline="30000" dirty="0"/>
                        <a:t>2</a:t>
                      </a:r>
                      <a:endParaRPr lang="en-US" sz="2200" dirty="0"/>
                    </a:p>
                  </a:txBody>
                  <a:tcPr anchor="ctr"/>
                </a:tc>
                <a:extLst>
                  <a:ext uri="{0D108BD9-81ED-4DB2-BD59-A6C34878D82A}">
                    <a16:rowId xmlns:a16="http://schemas.microsoft.com/office/drawing/2014/main" val="25780066"/>
                  </a:ext>
                </a:extLst>
              </a:tr>
            </a:tbl>
          </a:graphicData>
        </a:graphic>
      </p:graphicFrame>
      <p:sp>
        <p:nvSpPr>
          <p:cNvPr id="5" name="Footer Placeholder 4">
            <a:extLst>
              <a:ext uri="{FF2B5EF4-FFF2-40B4-BE49-F238E27FC236}">
                <a16:creationId xmlns:a16="http://schemas.microsoft.com/office/drawing/2014/main" id="{0039F2F7-F6BD-6C33-D34C-7BEBDD993ADD}"/>
              </a:ext>
            </a:extLst>
          </p:cNvPr>
          <p:cNvSpPr>
            <a:spLocks noGrp="1"/>
          </p:cNvSpPr>
          <p:nvPr>
            <p:ph type="ftr" sz="quarter" idx="3"/>
          </p:nvPr>
        </p:nvSpPr>
        <p:spPr/>
        <p:txBody>
          <a:bodyPr/>
          <a:lstStyle/>
          <a:p>
            <a:r>
              <a:rPr lang="en-US" dirty="0"/>
              <a:t>1. Powles T, et al. </a:t>
            </a:r>
            <a:r>
              <a:rPr lang="en-US" i="1" dirty="0"/>
              <a:t>N </a:t>
            </a:r>
            <a:r>
              <a:rPr lang="en-US" i="1" dirty="0" err="1"/>
              <a:t>Engl</a:t>
            </a:r>
            <a:r>
              <a:rPr lang="en-US" i="1" dirty="0"/>
              <a:t> J Med. </a:t>
            </a:r>
            <a:r>
              <a:rPr lang="en-US" dirty="0"/>
              <a:t>2021;384(12):1125-1135.</a:t>
            </a:r>
          </a:p>
          <a:p>
            <a:r>
              <a:rPr lang="en-US" dirty="0"/>
              <a:t>2. Tagawa ST, et al. </a:t>
            </a:r>
            <a:r>
              <a:rPr lang="en-US" i="1" dirty="0"/>
              <a:t>J Clin Oncol. </a:t>
            </a:r>
            <a:r>
              <a:rPr lang="en-US" dirty="0"/>
              <a:t>2021;39(22):2474-2485.</a:t>
            </a:r>
          </a:p>
        </p:txBody>
      </p:sp>
    </p:spTree>
    <p:extLst>
      <p:ext uri="{BB962C8B-B14F-4D97-AF65-F5344CB8AC3E}">
        <p14:creationId xmlns:p14="http://schemas.microsoft.com/office/powerpoint/2010/main" val="1043745515"/>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798</Words>
  <Application>Microsoft Office PowerPoint</Application>
  <PresentationFormat>Widescreen</PresentationFormat>
  <Paragraphs>130</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HemOnc-2020</vt:lpstr>
      <vt:lpstr>Why Are Nectin-4 and Trop-2 Important Targets in Urothelial Cancer? </vt:lpstr>
      <vt:lpstr>Disclaimer</vt:lpstr>
      <vt:lpstr>Disclosures</vt:lpstr>
      <vt:lpstr>Drugs Approved for Metastatic UC</vt:lpstr>
      <vt:lpstr>Current Treatment Landscape in Metastatic Urothelial Carcinoma</vt:lpstr>
      <vt:lpstr>The Anatomy of an Antibody-Drug Conjugate</vt:lpstr>
      <vt:lpstr>Enfortumab Vedotin</vt:lpstr>
      <vt:lpstr>Sacituzumab Govitecan</vt:lpstr>
      <vt:lpstr>Enfortumab Vedotin and Sacituzumab Govitecan</vt:lpstr>
      <vt:lpstr>Future Antibody-Drug Conjugates in mUC</vt:lpstr>
      <vt:lpstr>Disitamab Vedotin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2022-10-25T14:12:46Z</dcterms:modified>
</cp:coreProperties>
</file>