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3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5"/>
  </p:notesMasterIdLst>
  <p:sldIdLst>
    <p:sldId id="2147471666" r:id="rId2"/>
    <p:sldId id="2147375314" r:id="rId3"/>
    <p:sldId id="2147471647" r:id="rId4"/>
    <p:sldId id="2147471649" r:id="rId5"/>
    <p:sldId id="2147471650" r:id="rId6"/>
    <p:sldId id="2147471652" r:id="rId7"/>
    <p:sldId id="2147471664" r:id="rId8"/>
    <p:sldId id="2147471654" r:id="rId9"/>
    <p:sldId id="2147471655" r:id="rId10"/>
    <p:sldId id="2147471657" r:id="rId11"/>
    <p:sldId id="2147471658" r:id="rId12"/>
    <p:sldId id="2147471660" r:id="rId13"/>
    <p:sldId id="2147471661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1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orient="horz" pos="1800" userDrawn="1">
          <p15:clr>
            <a:srgbClr val="A4A3A4"/>
          </p15:clr>
        </p15:guide>
        <p15:guide id="4" pos="528" userDrawn="1">
          <p15:clr>
            <a:srgbClr val="A4A3A4"/>
          </p15:clr>
        </p15:guide>
        <p15:guide id="5" orient="horz" pos="3840" userDrawn="1">
          <p15:clr>
            <a:srgbClr val="A4A3A4"/>
          </p15:clr>
        </p15:guide>
        <p15:guide id="6" pos="2228" userDrawn="1">
          <p15:clr>
            <a:srgbClr val="A4A3A4"/>
          </p15:clr>
        </p15:guide>
        <p15:guide id="7" pos="5898" userDrawn="1">
          <p15:clr>
            <a:srgbClr val="A4A3A4"/>
          </p15:clr>
        </p15:guide>
        <p15:guide id="9" orient="horz" pos="3850" userDrawn="1">
          <p15:clr>
            <a:srgbClr val="A4A3A4"/>
          </p15:clr>
        </p15:guide>
        <p15:guide id="15" orient="horz" pos="3998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2B1B"/>
    <a:srgbClr val="DF1918"/>
    <a:srgbClr val="7A7A7A"/>
    <a:srgbClr val="981A31"/>
    <a:srgbClr val="294C75"/>
    <a:srgbClr val="E68229"/>
    <a:srgbClr val="4D4E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5" autoAdjust="0"/>
    <p:restoredTop sz="96801" autoAdjust="0"/>
  </p:normalViewPr>
  <p:slideViewPr>
    <p:cSldViewPr snapToGrid="0">
      <p:cViewPr varScale="1">
        <p:scale>
          <a:sx n="127" d="100"/>
          <a:sy n="127" d="100"/>
        </p:scale>
        <p:origin x="156" y="192"/>
      </p:cViewPr>
      <p:guideLst>
        <p:guide orient="horz" pos="2310"/>
        <p:guide pos="3840"/>
        <p:guide orient="horz" pos="1800"/>
        <p:guide pos="528"/>
        <p:guide orient="horz" pos="3840"/>
        <p:guide pos="2228"/>
        <p:guide pos="5898"/>
        <p:guide orient="horz" pos="3850"/>
        <p:guide orient="horz" pos="399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8/10/relationships/authors" Target="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Lorenz%20Muller\Desktop\NODE301%20Data%20Communication%20Plan\Firmex%2020-03-12%20162935\KM%20Curves%20v2lm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https://milestonepharma-my.sharepoint.com/personal/lmuller_milestonepharma_com/Documents/Desktop/RAPID%20Communications/k-m-curve%20Corrected%20w%20graphs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98950182840486"/>
          <c:y val="0.16162889295254551"/>
          <c:w val="0.88367912754096323"/>
          <c:h val="0.67850637269418324"/>
        </c:manualLayout>
      </c:layout>
      <c:lineChart>
        <c:grouping val="standard"/>
        <c:varyColors val="0"/>
        <c:ser>
          <c:idx val="0"/>
          <c:order val="0"/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none"/>
          </c:marker>
          <c:val>
            <c:numRef>
              <c:f>'Primary Analysis'!$V$2:$V$47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Analysis'!$V$1</c15:sqref>
                        </c15:formulaRef>
                      </c:ext>
                    </c:extLst>
                    <c:strCache>
                      <c:ptCount val="1"/>
                      <c:pt idx="0">
                        <c:v>Convert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E236-4B00-8E91-FF4301F84CB1}"/>
            </c:ext>
          </c:extLst>
        </c:ser>
        <c:ser>
          <c:idx val="1"/>
          <c:order val="1"/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'Primary Analysis'!$W$2:$W$47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Analysis'!$W$1</c15:sqref>
                        </c15:formulaRef>
                      </c:ext>
                    </c:extLst>
                    <c:strCache>
                      <c:ptCount val="1"/>
                      <c:pt idx="0">
                        <c:v>Censor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E236-4B00-8E91-FF4301F84CB1}"/>
            </c:ext>
          </c:extLst>
        </c:ser>
        <c:ser>
          <c:idx val="2"/>
          <c:order val="2"/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val>
            <c:numRef>
              <c:f>'Primary Analysis'!$X$2:$X$47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Analysis'!$X$1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2-E236-4B00-8E91-FF4301F84CB1}"/>
            </c:ext>
          </c:extLst>
        </c:ser>
        <c:ser>
          <c:idx val="3"/>
          <c:order val="3"/>
          <c:spPr>
            <a:ln w="28575" cap="rnd">
              <a:solidFill>
                <a:schemeClr val="accent4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/>
              </a:solidFill>
              <a:ln w="9525">
                <a:solidFill>
                  <a:schemeClr val="accent4"/>
                </a:solidFill>
              </a:ln>
              <a:effectLst/>
            </c:spPr>
          </c:marker>
          <c:val>
            <c:numRef>
              <c:f>'Primary Analysis'!$Y$2:$Y$47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Analysis'!$Y$1</c15:sqref>
                        </c15:formulaRef>
                      </c:ext>
                    </c:extLst>
                    <c:strCache>
                      <c:ptCount val="1"/>
                      <c:pt idx="0">
                        <c:v>Interval Convert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3-E236-4B00-8E91-FF4301F84CB1}"/>
            </c:ext>
          </c:extLst>
        </c:ser>
        <c:ser>
          <c:idx val="4"/>
          <c:order val="4"/>
          <c:spPr>
            <a:ln w="28575" cap="rnd">
              <a:solidFill>
                <a:schemeClr val="accent5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/>
              </a:solidFill>
              <a:ln w="9525">
                <a:solidFill>
                  <a:schemeClr val="accent5"/>
                </a:solidFill>
              </a:ln>
              <a:effectLst/>
            </c:spPr>
          </c:marker>
          <c:val>
            <c:numRef>
              <c:f>'Primary Analysis'!$Z$2:$Z$47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Analysis'!$Z$1</c15:sqref>
                        </c15:formulaRef>
                      </c:ext>
                    </c:extLst>
                    <c:strCache>
                      <c:ptCount val="1"/>
                      <c:pt idx="0">
                        <c:v>Interval Censor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4-E236-4B00-8E91-FF4301F84CB1}"/>
            </c:ext>
          </c:extLst>
        </c:ser>
        <c:ser>
          <c:idx val="5"/>
          <c:order val="5"/>
          <c:spPr>
            <a:ln w="28575" cap="rnd">
              <a:solidFill>
                <a:schemeClr val="accent6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/>
              </a:solidFill>
              <a:ln w="9525">
                <a:solidFill>
                  <a:schemeClr val="accent6"/>
                </a:solidFill>
              </a:ln>
              <a:effectLst/>
            </c:spPr>
          </c:marker>
          <c:val>
            <c:numRef>
              <c:f>'Primary Analysis'!$AA$2:$AA$47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Analysis'!$AA$1</c15:sqref>
                        </c15:formulaRef>
                      </c:ext>
                    </c:extLst>
                    <c:strCache>
                      <c:ptCount val="1"/>
                      <c:pt idx="0">
                        <c:v>At Risk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5-E236-4B00-8E91-FF4301F84CB1}"/>
            </c:ext>
          </c:extLst>
        </c:ser>
        <c:ser>
          <c:idx val="6"/>
          <c:order val="6"/>
          <c:spPr>
            <a:ln w="28575" cap="rnd">
              <a:solidFill>
                <a:schemeClr val="accent1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60000"/>
                </a:schemeClr>
              </a:solidFill>
              <a:ln w="9525">
                <a:solidFill>
                  <a:schemeClr val="accent1">
                    <a:lumMod val="60000"/>
                  </a:schemeClr>
                </a:solidFill>
              </a:ln>
              <a:effectLst/>
            </c:spPr>
          </c:marker>
          <c:val>
            <c:numRef>
              <c:f>'Primary Analysis'!$AB$2:$AB$47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Analysis'!$AB$1</c15:sqref>
                        </c15:formulaRef>
                      </c:ext>
                    </c:extLst>
                    <c:strCache>
                      <c:ptCount val="1"/>
                      <c:pt idx="0">
                        <c:v>Survive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6-E236-4B00-8E91-FF4301F84CB1}"/>
            </c:ext>
          </c:extLst>
        </c:ser>
        <c:ser>
          <c:idx val="7"/>
          <c:order val="7"/>
          <c:spPr>
            <a:ln w="28575" cap="rnd">
              <a:solidFill>
                <a:schemeClr val="accent2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60000"/>
                </a:schemeClr>
              </a:solidFill>
              <a:ln w="9525">
                <a:solidFill>
                  <a:schemeClr val="accent2">
                    <a:lumMod val="60000"/>
                  </a:schemeClr>
                </a:solidFill>
              </a:ln>
              <a:effectLst/>
            </c:spPr>
          </c:marker>
          <c:val>
            <c:numRef>
              <c:f>'Primary Analysis'!$AC$2:$AC$47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Analysis'!$AC$1</c15:sqref>
                        </c15:formulaRef>
                      </c:ext>
                    </c:extLst>
                    <c:strCache>
                      <c:ptCount val="1"/>
                      <c:pt idx="0">
                        <c:v>Interval Suvive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7-E236-4B00-8E91-FF4301F84CB1}"/>
            </c:ext>
          </c:extLst>
        </c:ser>
        <c:ser>
          <c:idx val="8"/>
          <c:order val="8"/>
          <c:spPr>
            <a:ln w="28575" cap="rnd">
              <a:solidFill>
                <a:schemeClr val="accent3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60000"/>
                </a:schemeClr>
              </a:solidFill>
              <a:ln w="9525">
                <a:solidFill>
                  <a:schemeClr val="accent3">
                    <a:lumMod val="60000"/>
                  </a:schemeClr>
                </a:solidFill>
              </a:ln>
              <a:effectLst/>
            </c:spPr>
          </c:marker>
          <c:val>
            <c:numRef>
              <c:f>'Primary Analysis'!$AD$2:$AD$47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Analysis'!$AD$1</c15:sqref>
                        </c15:formulaRef>
                      </c:ext>
                    </c:extLst>
                    <c:strCache>
                      <c:ptCount val="1"/>
                      <c:pt idx="0">
                        <c:v>Survive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8-E236-4B00-8E91-FF4301F84CB1}"/>
            </c:ext>
          </c:extLst>
        </c:ser>
        <c:ser>
          <c:idx val="9"/>
          <c:order val="9"/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'Primary Analysis'!$AE$2:$AE$47</c:f>
              <c:numCache>
                <c:formatCode>0%</c:formatCode>
                <c:ptCount val="46"/>
                <c:pt idx="0">
                  <c:v>0</c:v>
                </c:pt>
                <c:pt idx="1">
                  <c:v>2.0408163265306145E-2</c:v>
                </c:pt>
                <c:pt idx="2">
                  <c:v>2.0408163265306145E-2</c:v>
                </c:pt>
                <c:pt idx="3">
                  <c:v>4.081632653061229E-2</c:v>
                </c:pt>
                <c:pt idx="4">
                  <c:v>6.1224489795918435E-2</c:v>
                </c:pt>
                <c:pt idx="5">
                  <c:v>6.1224489795918435E-2</c:v>
                </c:pt>
                <c:pt idx="6">
                  <c:v>8.163265306122458E-2</c:v>
                </c:pt>
                <c:pt idx="7">
                  <c:v>0.10204081632653073</c:v>
                </c:pt>
                <c:pt idx="8">
                  <c:v>0.12244897959183687</c:v>
                </c:pt>
                <c:pt idx="9">
                  <c:v>0.12244897959183687</c:v>
                </c:pt>
                <c:pt idx="10">
                  <c:v>0.14285714285714302</c:v>
                </c:pt>
                <c:pt idx="11">
                  <c:v>0.14285714285714302</c:v>
                </c:pt>
                <c:pt idx="12">
                  <c:v>0.16326530612244916</c:v>
                </c:pt>
                <c:pt idx="13">
                  <c:v>0.16326530612244916</c:v>
                </c:pt>
                <c:pt idx="14">
                  <c:v>0.18367346938775531</c:v>
                </c:pt>
                <c:pt idx="15">
                  <c:v>0.2244897959183676</c:v>
                </c:pt>
                <c:pt idx="16">
                  <c:v>0.2244897959183676</c:v>
                </c:pt>
                <c:pt idx="17">
                  <c:v>0.2244897959183676</c:v>
                </c:pt>
                <c:pt idx="18">
                  <c:v>0.2244897959183676</c:v>
                </c:pt>
                <c:pt idx="19">
                  <c:v>0.2244897959183676</c:v>
                </c:pt>
                <c:pt idx="20">
                  <c:v>0.24489795918367374</c:v>
                </c:pt>
                <c:pt idx="21">
                  <c:v>0.28571428571428592</c:v>
                </c:pt>
                <c:pt idx="22">
                  <c:v>0.28571428571428592</c:v>
                </c:pt>
                <c:pt idx="23">
                  <c:v>0.30612244897959207</c:v>
                </c:pt>
                <c:pt idx="24">
                  <c:v>0.32653061224489821</c:v>
                </c:pt>
                <c:pt idx="25">
                  <c:v>0.32653061224489821</c:v>
                </c:pt>
                <c:pt idx="26">
                  <c:v>0.32653061224489821</c:v>
                </c:pt>
                <c:pt idx="27">
                  <c:v>0.32653061224489821</c:v>
                </c:pt>
                <c:pt idx="28">
                  <c:v>0.32653061224489821</c:v>
                </c:pt>
                <c:pt idx="29">
                  <c:v>0.34693877551020436</c:v>
                </c:pt>
                <c:pt idx="30">
                  <c:v>0.34693877551020436</c:v>
                </c:pt>
                <c:pt idx="31">
                  <c:v>0.3673469387755105</c:v>
                </c:pt>
                <c:pt idx="32">
                  <c:v>0.3673469387755105</c:v>
                </c:pt>
                <c:pt idx="33">
                  <c:v>0.3673469387755105</c:v>
                </c:pt>
                <c:pt idx="34">
                  <c:v>0.3673469387755105</c:v>
                </c:pt>
                <c:pt idx="35">
                  <c:v>0.3673469387755105</c:v>
                </c:pt>
                <c:pt idx="36">
                  <c:v>0.3673469387755105</c:v>
                </c:pt>
                <c:pt idx="37">
                  <c:v>0.3673469387755105</c:v>
                </c:pt>
                <c:pt idx="38">
                  <c:v>0.3673469387755105</c:v>
                </c:pt>
                <c:pt idx="39">
                  <c:v>0.38843537414966012</c:v>
                </c:pt>
                <c:pt idx="40">
                  <c:v>0.38843537414966012</c:v>
                </c:pt>
                <c:pt idx="41">
                  <c:v>0.38843537414966012</c:v>
                </c:pt>
                <c:pt idx="42">
                  <c:v>0.38843537414966012</c:v>
                </c:pt>
                <c:pt idx="43">
                  <c:v>0.38843537414966012</c:v>
                </c:pt>
                <c:pt idx="44">
                  <c:v>0.40952380952380973</c:v>
                </c:pt>
                <c:pt idx="45">
                  <c:v>0.45170068027210897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Analysis'!$AE$1</c15:sqref>
                        </c15:formulaRef>
                      </c:ext>
                    </c:extLst>
                    <c:strCache>
                      <c:ptCount val="1"/>
                      <c:pt idx="0">
                        <c:v>Placebo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9-E236-4B00-8E91-FF4301F84CB1}"/>
            </c:ext>
          </c:extLst>
        </c:ser>
        <c:ser>
          <c:idx val="10"/>
          <c:order val="10"/>
          <c:spPr>
            <a:ln w="28575" cap="rnd">
              <a:solidFill>
                <a:schemeClr val="accent5">
                  <a:lumMod val="60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'Primary Analysis'!$AF$2:$AF$47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Analysis'!$AF$1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A-E236-4B00-8E91-FF4301F84CB1}"/>
            </c:ext>
          </c:extLst>
        </c:ser>
        <c:ser>
          <c:idx val="11"/>
          <c:order val="11"/>
          <c:spPr>
            <a:ln w="28575" cap="rnd">
              <a:solidFill>
                <a:schemeClr val="accent6">
                  <a:lumMod val="6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60000"/>
                </a:schemeClr>
              </a:solidFill>
              <a:ln w="9525">
                <a:solidFill>
                  <a:schemeClr val="accent6">
                    <a:lumMod val="60000"/>
                  </a:schemeClr>
                </a:solidFill>
              </a:ln>
              <a:effectLst/>
            </c:spPr>
          </c:marker>
          <c:val>
            <c:numRef>
              <c:f>'Primary Analysis'!$AG$2:$AG$47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Analysis'!$AG$1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B-E236-4B00-8E91-FF4301F84CB1}"/>
            </c:ext>
          </c:extLst>
        </c:ser>
        <c:ser>
          <c:idx val="12"/>
          <c:order val="12"/>
          <c:spPr>
            <a:ln w="28575" cap="rnd">
              <a:solidFill>
                <a:schemeClr val="accent1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  <a:lumOff val="20000"/>
                </a:schemeClr>
              </a:solidFill>
              <a:ln w="9525">
                <a:solidFill>
                  <a:schemeClr val="accent1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'Primary Analysis'!$AH$2:$AH$47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Analysis'!$AH$1</c15:sqref>
                        </c15:formulaRef>
                      </c:ext>
                    </c:extLst>
                    <c:strCache>
                      <c:ptCount val="1"/>
                      <c:pt idx="0">
                        <c:v>Convert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C-E236-4B00-8E91-FF4301F84CB1}"/>
            </c:ext>
          </c:extLst>
        </c:ser>
        <c:ser>
          <c:idx val="13"/>
          <c:order val="13"/>
          <c:spPr>
            <a:ln w="28575" cap="rnd">
              <a:solidFill>
                <a:schemeClr val="accent2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  <a:lumOff val="20000"/>
                </a:schemeClr>
              </a:solidFill>
              <a:ln w="9525">
                <a:solidFill>
                  <a:schemeClr val="accent2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'Primary Analysis'!$AI$2:$AI$47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Analysis'!$AI$1</c15:sqref>
                        </c15:formulaRef>
                      </c:ext>
                    </c:extLst>
                    <c:strCache>
                      <c:ptCount val="1"/>
                      <c:pt idx="0">
                        <c:v>Censor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D-E236-4B00-8E91-FF4301F84CB1}"/>
            </c:ext>
          </c:extLst>
        </c:ser>
        <c:ser>
          <c:idx val="14"/>
          <c:order val="14"/>
          <c:spPr>
            <a:ln w="28575" cap="rnd">
              <a:solidFill>
                <a:schemeClr val="accent3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  <a:lumOff val="20000"/>
                </a:schemeClr>
              </a:solidFill>
              <a:ln w="9525">
                <a:solidFill>
                  <a:schemeClr val="accent3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'Primary Analysis'!$AJ$2:$AJ$47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Analysis'!$AJ$1</c15:sqref>
                        </c15:formulaRef>
                      </c:ext>
                    </c:extLst>
                    <c:strCache>
                      <c:ptCount val="1"/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E-E236-4B00-8E91-FF4301F84CB1}"/>
            </c:ext>
          </c:extLst>
        </c:ser>
        <c:ser>
          <c:idx val="15"/>
          <c:order val="15"/>
          <c:spPr>
            <a:ln w="28575" cap="rnd">
              <a:solidFill>
                <a:schemeClr val="accent4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4">
                  <a:lumMod val="80000"/>
                  <a:lumOff val="20000"/>
                </a:schemeClr>
              </a:solidFill>
              <a:ln w="9525">
                <a:solidFill>
                  <a:schemeClr val="accent4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'Primary Analysis'!$AK$2:$AK$47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Analysis'!$AK$1</c15:sqref>
                        </c15:formulaRef>
                      </c:ext>
                    </c:extLst>
                    <c:strCache>
                      <c:ptCount val="1"/>
                      <c:pt idx="0">
                        <c:v>Interval Convert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F-E236-4B00-8E91-FF4301F84CB1}"/>
            </c:ext>
          </c:extLst>
        </c:ser>
        <c:ser>
          <c:idx val="16"/>
          <c:order val="16"/>
          <c:spPr>
            <a:ln w="28575" cap="rnd">
              <a:solidFill>
                <a:schemeClr val="accent5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5">
                  <a:lumMod val="80000"/>
                  <a:lumOff val="20000"/>
                </a:schemeClr>
              </a:solidFill>
              <a:ln w="9525">
                <a:solidFill>
                  <a:schemeClr val="accent5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'Primary Analysis'!$AL$2:$AL$47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Analysis'!$AL$1</c15:sqref>
                        </c15:formulaRef>
                      </c:ext>
                    </c:extLst>
                    <c:strCache>
                      <c:ptCount val="1"/>
                      <c:pt idx="0">
                        <c:v>Interval Censor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10-E236-4B00-8E91-FF4301F84CB1}"/>
            </c:ext>
          </c:extLst>
        </c:ser>
        <c:ser>
          <c:idx val="17"/>
          <c:order val="17"/>
          <c:spPr>
            <a:ln w="28575" cap="rnd">
              <a:solidFill>
                <a:schemeClr val="accent6">
                  <a:lumMod val="80000"/>
                  <a:lumOff val="2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6">
                  <a:lumMod val="80000"/>
                  <a:lumOff val="20000"/>
                </a:schemeClr>
              </a:solidFill>
              <a:ln w="9525">
                <a:solidFill>
                  <a:schemeClr val="accent6">
                    <a:lumMod val="80000"/>
                    <a:lumOff val="20000"/>
                  </a:schemeClr>
                </a:solidFill>
              </a:ln>
              <a:effectLst/>
            </c:spPr>
          </c:marker>
          <c:val>
            <c:numRef>
              <c:f>'Primary Analysis'!$AM$2:$AM$47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Analysis'!$AM$1</c15:sqref>
                        </c15:formulaRef>
                      </c:ext>
                    </c:extLst>
                    <c:strCache>
                      <c:ptCount val="1"/>
                      <c:pt idx="0">
                        <c:v>At Risk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11-E236-4B00-8E91-FF4301F84CB1}"/>
            </c:ext>
          </c:extLst>
        </c:ser>
        <c:ser>
          <c:idx val="18"/>
          <c:order val="18"/>
          <c:spPr>
            <a:ln w="28575" cap="rnd">
              <a:solidFill>
                <a:schemeClr val="accent1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>
                  <a:lumMod val="80000"/>
                </a:schemeClr>
              </a:solidFill>
              <a:ln w="9525">
                <a:solidFill>
                  <a:schemeClr val="accent1">
                    <a:lumMod val="80000"/>
                  </a:schemeClr>
                </a:solidFill>
              </a:ln>
              <a:effectLst/>
            </c:spPr>
          </c:marker>
          <c:val>
            <c:numRef>
              <c:f>'Primary Analysis'!$AN$2:$AN$47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Analysis'!$AN$1</c15:sqref>
                        </c15:formulaRef>
                      </c:ext>
                    </c:extLst>
                    <c:strCache>
                      <c:ptCount val="1"/>
                      <c:pt idx="0">
                        <c:v>Survive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12-E236-4B00-8E91-FF4301F84CB1}"/>
            </c:ext>
          </c:extLst>
        </c:ser>
        <c:ser>
          <c:idx val="19"/>
          <c:order val="19"/>
          <c:spPr>
            <a:ln w="28575" cap="rnd">
              <a:solidFill>
                <a:schemeClr val="accent2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>
                  <a:lumMod val="80000"/>
                </a:schemeClr>
              </a:solidFill>
              <a:ln w="9525">
                <a:solidFill>
                  <a:schemeClr val="accent2">
                    <a:lumMod val="80000"/>
                  </a:schemeClr>
                </a:solidFill>
              </a:ln>
              <a:effectLst/>
            </c:spPr>
          </c:marker>
          <c:val>
            <c:numRef>
              <c:f>'Primary Analysis'!$AO$2:$AO$47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Analysis'!$AO$1</c15:sqref>
                        </c15:formulaRef>
                      </c:ext>
                    </c:extLst>
                    <c:strCache>
                      <c:ptCount val="1"/>
                      <c:pt idx="0">
                        <c:v>Interval Suvive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13-E236-4B00-8E91-FF4301F84CB1}"/>
            </c:ext>
          </c:extLst>
        </c:ser>
        <c:ser>
          <c:idx val="20"/>
          <c:order val="20"/>
          <c:spPr>
            <a:ln w="28575" cap="rnd">
              <a:solidFill>
                <a:schemeClr val="accent3">
                  <a:lumMod val="8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>
                  <a:lumMod val="80000"/>
                </a:schemeClr>
              </a:solidFill>
              <a:ln w="9525">
                <a:solidFill>
                  <a:schemeClr val="accent3">
                    <a:lumMod val="80000"/>
                  </a:schemeClr>
                </a:solidFill>
              </a:ln>
              <a:effectLst/>
            </c:spPr>
          </c:marker>
          <c:val>
            <c:numRef>
              <c:f>'Primary Analysis'!$AP$2:$AP$47</c:f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Analysis'!$AP$1</c15:sqref>
                        </c15:formulaRef>
                      </c:ext>
                    </c:extLst>
                    <c:strCache>
                      <c:ptCount val="1"/>
                      <c:pt idx="0">
                        <c:v>Survive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14-E236-4B00-8E91-FF4301F84CB1}"/>
            </c:ext>
          </c:extLst>
        </c:ser>
        <c:ser>
          <c:idx val="21"/>
          <c:order val="21"/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'Primary Analysis'!$AQ$2:$AQ$47</c:f>
              <c:numCache>
                <c:formatCode>0%</c:formatCode>
                <c:ptCount val="46"/>
                <c:pt idx="0">
                  <c:v>0</c:v>
                </c:pt>
                <c:pt idx="1">
                  <c:v>1.8691588785046731E-2</c:v>
                </c:pt>
                <c:pt idx="2">
                  <c:v>8.4741193386053237E-2</c:v>
                </c:pt>
                <c:pt idx="3">
                  <c:v>0.15147881470165347</c:v>
                </c:pt>
                <c:pt idx="4">
                  <c:v>0.18008065240833926</c:v>
                </c:pt>
                <c:pt idx="5">
                  <c:v>0.21821643601725371</c:v>
                </c:pt>
                <c:pt idx="6">
                  <c:v>0.23728432782171094</c:v>
                </c:pt>
                <c:pt idx="7">
                  <c:v>0.25635221962616817</c:v>
                </c:pt>
                <c:pt idx="8">
                  <c:v>0.27542011143062539</c:v>
                </c:pt>
                <c:pt idx="9">
                  <c:v>0.31355589503953984</c:v>
                </c:pt>
                <c:pt idx="10">
                  <c:v>0.3230898409417684</c:v>
                </c:pt>
                <c:pt idx="11">
                  <c:v>0.33262378684399696</c:v>
                </c:pt>
                <c:pt idx="12">
                  <c:v>0.35169167864845419</c:v>
                </c:pt>
                <c:pt idx="13">
                  <c:v>0.35169167864845419</c:v>
                </c:pt>
                <c:pt idx="14">
                  <c:v>0.37075957045291141</c:v>
                </c:pt>
                <c:pt idx="15">
                  <c:v>0.37075957045291141</c:v>
                </c:pt>
                <c:pt idx="16">
                  <c:v>0.39012081443897573</c:v>
                </c:pt>
                <c:pt idx="17">
                  <c:v>0.39980143643200794</c:v>
                </c:pt>
                <c:pt idx="18">
                  <c:v>0.40948205842504004</c:v>
                </c:pt>
                <c:pt idx="19">
                  <c:v>0.42884330241110435</c:v>
                </c:pt>
                <c:pt idx="20">
                  <c:v>0.42884330241110435</c:v>
                </c:pt>
                <c:pt idx="21">
                  <c:v>0.42884330241110435</c:v>
                </c:pt>
                <c:pt idx="22">
                  <c:v>0.43852392440413646</c:v>
                </c:pt>
                <c:pt idx="23">
                  <c:v>0.45822483933732461</c:v>
                </c:pt>
                <c:pt idx="24">
                  <c:v>0.46807529680391868</c:v>
                </c:pt>
                <c:pt idx="25">
                  <c:v>0.5074771266702951</c:v>
                </c:pt>
                <c:pt idx="26">
                  <c:v>0.51732758413688917</c:v>
                </c:pt>
                <c:pt idx="27">
                  <c:v>0.52717804160348336</c:v>
                </c:pt>
                <c:pt idx="28">
                  <c:v>0.53702849907007755</c:v>
                </c:pt>
                <c:pt idx="29">
                  <c:v>0.53702849907007755</c:v>
                </c:pt>
                <c:pt idx="30">
                  <c:v>0.53702849907007755</c:v>
                </c:pt>
                <c:pt idx="31">
                  <c:v>0.5567294140032657</c:v>
                </c:pt>
                <c:pt idx="32">
                  <c:v>0.5567294140032657</c:v>
                </c:pt>
                <c:pt idx="33">
                  <c:v>0.5567294140032657</c:v>
                </c:pt>
                <c:pt idx="34">
                  <c:v>0.56657987146985977</c:v>
                </c:pt>
                <c:pt idx="35">
                  <c:v>0.56657987146985977</c:v>
                </c:pt>
                <c:pt idx="36">
                  <c:v>0.56657987146985977</c:v>
                </c:pt>
                <c:pt idx="37">
                  <c:v>0.56657987146985977</c:v>
                </c:pt>
                <c:pt idx="38">
                  <c:v>0.56657987146985977</c:v>
                </c:pt>
                <c:pt idx="39">
                  <c:v>0.56657987146985977</c:v>
                </c:pt>
                <c:pt idx="40">
                  <c:v>0.57643032893645385</c:v>
                </c:pt>
                <c:pt idx="41">
                  <c:v>0.57643032893645385</c:v>
                </c:pt>
                <c:pt idx="42">
                  <c:v>0.57643032893645385</c:v>
                </c:pt>
                <c:pt idx="43">
                  <c:v>0.58628078640304793</c:v>
                </c:pt>
                <c:pt idx="44">
                  <c:v>0.60598170133623619</c:v>
                </c:pt>
                <c:pt idx="45">
                  <c:v>0.60598170133623619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'Primary Analysis'!$AQ$1</c15:sqref>
                        </c15:formulaRef>
                      </c:ext>
                    </c:extLst>
                    <c:strCache>
                      <c:ptCount val="1"/>
                      <c:pt idx="0">
                        <c:v>Etripamil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'Primary Analysis'!$U$2:$U$47</c15:sqref>
                        </c15:formulaRef>
                      </c:ext>
                    </c:extLst>
                    <c:numCache>
                      <c:formatCode>General</c:formatCode>
                      <c:ptCount val="46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15-E236-4B00-8E91-FF4301F84C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35254400"/>
        <c:axId val="135256320"/>
      </c:lineChart>
      <c:catAx>
        <c:axId val="135254400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CA" sz="1400" b="1">
                    <a:solidFill>
                      <a:schemeClr val="accent4"/>
                    </a:solidFill>
                  </a:rPr>
                  <a:t>Time to Conversion (minutes)</a:t>
                </a:r>
              </a:p>
            </c:rich>
          </c:tx>
          <c:layout>
            <c:manualLayout>
              <c:xMode val="edge"/>
              <c:yMode val="edge"/>
              <c:x val="0.36369602445306337"/>
              <c:y val="0.91430715507464977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65000"/>
                <a:lumOff val="3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5256320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35256320"/>
        <c:scaling>
          <c:orientation val="minMax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accent4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r>
                  <a:rPr lang="en-US" sz="1400" b="1">
                    <a:solidFill>
                      <a:schemeClr val="accent4"/>
                    </a:solidFill>
                  </a:rPr>
                  <a:t>% Converted to SR</a:t>
                </a:r>
              </a:p>
            </c:rich>
          </c:tx>
          <c:layout>
            <c:manualLayout>
              <c:xMode val="edge"/>
              <c:yMode val="edge"/>
              <c:x val="2.9847517043502113E-3"/>
              <c:y val="0.32656107972947779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accent4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pPr>
              <a:endParaRPr lang="en-US"/>
            </a:p>
          </c:txPr>
        </c:title>
        <c:numFmt formatCode="0%" sourceLinked="1"/>
        <c:majorTickMark val="out"/>
        <c:minorTickMark val="none"/>
        <c:tickLblPos val="nextTo"/>
        <c:spPr>
          <a:noFill/>
          <a:ln>
            <a:solidFill>
              <a:schemeClr val="tx1">
                <a:lumMod val="50000"/>
                <a:lumOff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35254400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100">
          <a:latin typeface="Arial" panose="020B0604020202020204" pitchFamily="34" charset="0"/>
          <a:cs typeface="Arial" panose="020B0604020202020204" pitchFamily="34" charset="0"/>
        </a:defRPr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1"/>
    <c:plotArea>
      <c:layout/>
      <c:pieChart>
        <c:varyColors val="1"/>
        <c:ser>
          <c:idx val="0"/>
          <c:order val="0"/>
          <c:spPr>
            <a:effectLst/>
          </c:spPr>
          <c:dPt>
            <c:idx val="0"/>
            <c:bubble3D val="0"/>
            <c:spPr>
              <a:solidFill>
                <a:srgbClr val="FDD9DC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D8B-4925-BB89-CE971EE645E7}"/>
              </c:ext>
            </c:extLst>
          </c:dPt>
          <c:dPt>
            <c:idx val="1"/>
            <c:bubble3D val="0"/>
            <c:spPr>
              <a:solidFill>
                <a:schemeClr val="accent6">
                  <a:tint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AD8B-4925-BB89-CE971EE645E7}"/>
              </c:ext>
            </c:extLst>
          </c:dPt>
          <c:dPt>
            <c:idx val="2"/>
            <c:bubble3D val="0"/>
            <c:spPr>
              <a:solidFill>
                <a:schemeClr val="accent6">
                  <a:shade val="86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AD8B-4925-BB89-CE971EE645E7}"/>
              </c:ext>
            </c:extLst>
          </c:dPt>
          <c:dPt>
            <c:idx val="3"/>
            <c:bubble3D val="0"/>
            <c:spPr>
              <a:solidFill>
                <a:schemeClr val="accent6">
                  <a:shade val="58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AD8B-4925-BB89-CE971EE645E7}"/>
              </c:ext>
            </c:extLst>
          </c:dPt>
          <c:val>
            <c:numRef>
              <c:f>Sheet1!$B$2:$B$5</c:f>
              <c:numCache>
                <c:formatCode>General</c:formatCode>
                <c:ptCount val="4"/>
                <c:pt idx="0">
                  <c:v>184</c:v>
                </c:pt>
                <c:pt idx="1">
                  <c:v>48</c:v>
                </c:pt>
                <c:pt idx="2">
                  <c:v>23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Subjects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3"/>
                      <c:pt idx="0">
                        <c:v>Verified PSVT</c:v>
                      </c:pt>
                      <c:pt idx="1">
                        <c:v>Non-PSVT</c:v>
                      </c:pt>
                      <c:pt idx="2">
                        <c:v>Technically Limited Recordings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8-AD8B-4925-BB89-CE971EE645E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>
      <a:glow rad="63500">
        <a:schemeClr val="accent4">
          <a:alpha val="40000"/>
        </a:schemeClr>
      </a:glow>
    </a:effectLst>
  </c:spPr>
  <c:txPr>
    <a:bodyPr/>
    <a:lstStyle/>
    <a:p>
      <a:pPr algn="r">
        <a:defRPr sz="1000"/>
      </a:pPr>
      <a:endParaRPr lang="en-US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1"/>
          <c:order val="0"/>
          <c:tx>
            <c:strRef>
              <c:f>'KM corrected X-axis'!$B$1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none"/>
          </c:marker>
          <c:val>
            <c:numRef>
              <c:f>'KM corrected X-axis'!$B$2:$B$32</c:f>
              <c:numCache>
                <c:formatCode>General</c:formatCode>
                <c:ptCount val="31"/>
                <c:pt idx="0">
                  <c:v>0</c:v>
                </c:pt>
                <c:pt idx="1">
                  <c:v>3.5294117647058802E-2</c:v>
                </c:pt>
                <c:pt idx="2">
                  <c:v>3.5294117647058802E-2</c:v>
                </c:pt>
                <c:pt idx="3">
                  <c:v>5.9114015976761101E-2</c:v>
                </c:pt>
                <c:pt idx="4">
                  <c:v>5.9114015976761101E-2</c:v>
                </c:pt>
                <c:pt idx="5">
                  <c:v>7.1023965141612203E-2</c:v>
                </c:pt>
                <c:pt idx="6">
                  <c:v>7.1023965141612203E-2</c:v>
                </c:pt>
                <c:pt idx="7">
                  <c:v>9.4843863471314502E-2</c:v>
                </c:pt>
                <c:pt idx="8">
                  <c:v>0.13057371096586801</c:v>
                </c:pt>
                <c:pt idx="9">
                  <c:v>0.166303558460421</c:v>
                </c:pt>
                <c:pt idx="10">
                  <c:v>0.20203340595497499</c:v>
                </c:pt>
                <c:pt idx="11">
                  <c:v>0.20203340595497499</c:v>
                </c:pt>
                <c:pt idx="12">
                  <c:v>0.20203340595497499</c:v>
                </c:pt>
                <c:pt idx="13">
                  <c:v>0.214123808895051</c:v>
                </c:pt>
                <c:pt idx="14">
                  <c:v>0.214123808895051</c:v>
                </c:pt>
                <c:pt idx="15">
                  <c:v>0.22621421183512699</c:v>
                </c:pt>
                <c:pt idx="16">
                  <c:v>0.23830461477520301</c:v>
                </c:pt>
                <c:pt idx="17">
                  <c:v>0.23830461477520301</c:v>
                </c:pt>
                <c:pt idx="18">
                  <c:v>0.250395017715279</c:v>
                </c:pt>
                <c:pt idx="19">
                  <c:v>0.26248542065535502</c:v>
                </c:pt>
                <c:pt idx="20">
                  <c:v>0.27457582359543098</c:v>
                </c:pt>
                <c:pt idx="21">
                  <c:v>0.27457582359543098</c:v>
                </c:pt>
                <c:pt idx="22">
                  <c:v>0.27457582359543098</c:v>
                </c:pt>
                <c:pt idx="23">
                  <c:v>0.27457582359543098</c:v>
                </c:pt>
                <c:pt idx="24">
                  <c:v>0.28687114861923801</c:v>
                </c:pt>
                <c:pt idx="25">
                  <c:v>0.28687114861923801</c:v>
                </c:pt>
                <c:pt idx="26">
                  <c:v>0.28687114861923801</c:v>
                </c:pt>
                <c:pt idx="27">
                  <c:v>0.28687114861923801</c:v>
                </c:pt>
                <c:pt idx="28">
                  <c:v>0.299166473643044</c:v>
                </c:pt>
                <c:pt idx="29">
                  <c:v>0.299166473643044</c:v>
                </c:pt>
                <c:pt idx="30">
                  <c:v>0.31146179866684998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'KM corrected X-axis'!$A$2:$A$302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  <c:pt idx="128">
                        <c:v>128</c:v>
                      </c:pt>
                      <c:pt idx="129">
                        <c:v>129</c:v>
                      </c:pt>
                      <c:pt idx="130">
                        <c:v>130</c:v>
                      </c:pt>
                      <c:pt idx="131">
                        <c:v>131</c:v>
                      </c:pt>
                      <c:pt idx="132">
                        <c:v>132</c:v>
                      </c:pt>
                      <c:pt idx="133">
                        <c:v>133</c:v>
                      </c:pt>
                      <c:pt idx="134">
                        <c:v>134</c:v>
                      </c:pt>
                      <c:pt idx="135">
                        <c:v>135</c:v>
                      </c:pt>
                      <c:pt idx="136">
                        <c:v>136</c:v>
                      </c:pt>
                      <c:pt idx="137">
                        <c:v>137</c:v>
                      </c:pt>
                      <c:pt idx="138">
                        <c:v>138</c:v>
                      </c:pt>
                      <c:pt idx="139">
                        <c:v>139</c:v>
                      </c:pt>
                      <c:pt idx="140">
                        <c:v>140</c:v>
                      </c:pt>
                      <c:pt idx="141">
                        <c:v>141</c:v>
                      </c:pt>
                      <c:pt idx="142">
                        <c:v>142</c:v>
                      </c:pt>
                      <c:pt idx="143">
                        <c:v>143</c:v>
                      </c:pt>
                      <c:pt idx="144">
                        <c:v>144</c:v>
                      </c:pt>
                      <c:pt idx="145">
                        <c:v>145</c:v>
                      </c:pt>
                      <c:pt idx="146">
                        <c:v>146</c:v>
                      </c:pt>
                      <c:pt idx="147">
                        <c:v>147</c:v>
                      </c:pt>
                      <c:pt idx="148">
                        <c:v>148</c:v>
                      </c:pt>
                      <c:pt idx="149">
                        <c:v>149</c:v>
                      </c:pt>
                      <c:pt idx="150">
                        <c:v>150</c:v>
                      </c:pt>
                      <c:pt idx="151">
                        <c:v>151</c:v>
                      </c:pt>
                      <c:pt idx="152">
                        <c:v>152</c:v>
                      </c:pt>
                      <c:pt idx="153">
                        <c:v>153</c:v>
                      </c:pt>
                      <c:pt idx="154">
                        <c:v>154</c:v>
                      </c:pt>
                      <c:pt idx="155">
                        <c:v>155</c:v>
                      </c:pt>
                      <c:pt idx="156">
                        <c:v>156</c:v>
                      </c:pt>
                      <c:pt idx="157">
                        <c:v>157</c:v>
                      </c:pt>
                      <c:pt idx="158">
                        <c:v>158</c:v>
                      </c:pt>
                      <c:pt idx="159">
                        <c:v>159</c:v>
                      </c:pt>
                      <c:pt idx="160">
                        <c:v>160</c:v>
                      </c:pt>
                      <c:pt idx="161">
                        <c:v>161</c:v>
                      </c:pt>
                      <c:pt idx="162">
                        <c:v>162</c:v>
                      </c:pt>
                      <c:pt idx="163">
                        <c:v>163</c:v>
                      </c:pt>
                      <c:pt idx="164">
                        <c:v>164</c:v>
                      </c:pt>
                      <c:pt idx="165">
                        <c:v>165</c:v>
                      </c:pt>
                      <c:pt idx="166">
                        <c:v>166</c:v>
                      </c:pt>
                      <c:pt idx="167">
                        <c:v>167</c:v>
                      </c:pt>
                      <c:pt idx="168">
                        <c:v>168</c:v>
                      </c:pt>
                      <c:pt idx="169">
                        <c:v>169</c:v>
                      </c:pt>
                      <c:pt idx="170">
                        <c:v>170</c:v>
                      </c:pt>
                      <c:pt idx="171">
                        <c:v>171</c:v>
                      </c:pt>
                      <c:pt idx="172">
                        <c:v>172</c:v>
                      </c:pt>
                      <c:pt idx="173">
                        <c:v>173</c:v>
                      </c:pt>
                      <c:pt idx="174">
                        <c:v>174</c:v>
                      </c:pt>
                      <c:pt idx="175">
                        <c:v>175</c:v>
                      </c:pt>
                      <c:pt idx="176">
                        <c:v>176</c:v>
                      </c:pt>
                      <c:pt idx="177">
                        <c:v>177</c:v>
                      </c:pt>
                      <c:pt idx="178">
                        <c:v>178</c:v>
                      </c:pt>
                      <c:pt idx="179">
                        <c:v>179</c:v>
                      </c:pt>
                      <c:pt idx="180">
                        <c:v>180</c:v>
                      </c:pt>
                      <c:pt idx="181">
                        <c:v>181</c:v>
                      </c:pt>
                      <c:pt idx="182">
                        <c:v>182</c:v>
                      </c:pt>
                      <c:pt idx="183">
                        <c:v>183</c:v>
                      </c:pt>
                      <c:pt idx="184">
                        <c:v>184</c:v>
                      </c:pt>
                      <c:pt idx="185">
                        <c:v>185</c:v>
                      </c:pt>
                      <c:pt idx="186">
                        <c:v>186</c:v>
                      </c:pt>
                      <c:pt idx="187">
                        <c:v>187</c:v>
                      </c:pt>
                      <c:pt idx="188">
                        <c:v>188</c:v>
                      </c:pt>
                      <c:pt idx="189">
                        <c:v>189</c:v>
                      </c:pt>
                      <c:pt idx="190">
                        <c:v>190</c:v>
                      </c:pt>
                      <c:pt idx="191">
                        <c:v>191</c:v>
                      </c:pt>
                      <c:pt idx="192">
                        <c:v>192</c:v>
                      </c:pt>
                      <c:pt idx="193">
                        <c:v>193</c:v>
                      </c:pt>
                      <c:pt idx="194">
                        <c:v>194</c:v>
                      </c:pt>
                      <c:pt idx="195">
                        <c:v>195</c:v>
                      </c:pt>
                      <c:pt idx="196">
                        <c:v>196</c:v>
                      </c:pt>
                      <c:pt idx="197">
                        <c:v>197</c:v>
                      </c:pt>
                      <c:pt idx="198">
                        <c:v>198</c:v>
                      </c:pt>
                      <c:pt idx="199">
                        <c:v>199</c:v>
                      </c:pt>
                      <c:pt idx="200">
                        <c:v>200</c:v>
                      </c:pt>
                      <c:pt idx="201">
                        <c:v>201</c:v>
                      </c:pt>
                      <c:pt idx="202">
                        <c:v>202</c:v>
                      </c:pt>
                      <c:pt idx="203">
                        <c:v>203</c:v>
                      </c:pt>
                      <c:pt idx="204">
                        <c:v>204</c:v>
                      </c:pt>
                      <c:pt idx="205">
                        <c:v>205</c:v>
                      </c:pt>
                      <c:pt idx="206">
                        <c:v>206</c:v>
                      </c:pt>
                      <c:pt idx="207">
                        <c:v>207</c:v>
                      </c:pt>
                      <c:pt idx="208">
                        <c:v>208</c:v>
                      </c:pt>
                      <c:pt idx="209">
                        <c:v>209</c:v>
                      </c:pt>
                      <c:pt idx="210">
                        <c:v>210</c:v>
                      </c:pt>
                      <c:pt idx="211">
                        <c:v>211</c:v>
                      </c:pt>
                      <c:pt idx="212">
                        <c:v>212</c:v>
                      </c:pt>
                      <c:pt idx="213">
                        <c:v>213</c:v>
                      </c:pt>
                      <c:pt idx="214">
                        <c:v>214</c:v>
                      </c:pt>
                      <c:pt idx="215">
                        <c:v>215</c:v>
                      </c:pt>
                      <c:pt idx="216">
                        <c:v>216</c:v>
                      </c:pt>
                      <c:pt idx="217">
                        <c:v>217</c:v>
                      </c:pt>
                      <c:pt idx="218">
                        <c:v>218</c:v>
                      </c:pt>
                      <c:pt idx="219">
                        <c:v>219</c:v>
                      </c:pt>
                      <c:pt idx="220">
                        <c:v>220</c:v>
                      </c:pt>
                      <c:pt idx="221">
                        <c:v>221</c:v>
                      </c:pt>
                      <c:pt idx="222">
                        <c:v>222</c:v>
                      </c:pt>
                      <c:pt idx="223">
                        <c:v>223</c:v>
                      </c:pt>
                      <c:pt idx="224">
                        <c:v>224</c:v>
                      </c:pt>
                      <c:pt idx="225">
                        <c:v>225</c:v>
                      </c:pt>
                      <c:pt idx="226">
                        <c:v>226</c:v>
                      </c:pt>
                      <c:pt idx="227">
                        <c:v>227</c:v>
                      </c:pt>
                      <c:pt idx="228">
                        <c:v>228</c:v>
                      </c:pt>
                      <c:pt idx="229">
                        <c:v>229</c:v>
                      </c:pt>
                      <c:pt idx="230">
                        <c:v>230</c:v>
                      </c:pt>
                      <c:pt idx="231">
                        <c:v>231</c:v>
                      </c:pt>
                      <c:pt idx="232">
                        <c:v>232</c:v>
                      </c:pt>
                      <c:pt idx="233">
                        <c:v>233</c:v>
                      </c:pt>
                      <c:pt idx="234">
                        <c:v>234</c:v>
                      </c:pt>
                      <c:pt idx="235">
                        <c:v>235</c:v>
                      </c:pt>
                      <c:pt idx="236">
                        <c:v>236</c:v>
                      </c:pt>
                      <c:pt idx="237">
                        <c:v>237</c:v>
                      </c:pt>
                      <c:pt idx="238">
                        <c:v>238</c:v>
                      </c:pt>
                      <c:pt idx="239">
                        <c:v>239</c:v>
                      </c:pt>
                      <c:pt idx="240">
                        <c:v>240</c:v>
                      </c:pt>
                      <c:pt idx="241">
                        <c:v>241</c:v>
                      </c:pt>
                      <c:pt idx="242">
                        <c:v>242</c:v>
                      </c:pt>
                      <c:pt idx="243">
                        <c:v>243</c:v>
                      </c:pt>
                      <c:pt idx="244">
                        <c:v>244</c:v>
                      </c:pt>
                      <c:pt idx="245">
                        <c:v>245</c:v>
                      </c:pt>
                      <c:pt idx="246">
                        <c:v>246</c:v>
                      </c:pt>
                      <c:pt idx="247">
                        <c:v>247</c:v>
                      </c:pt>
                      <c:pt idx="248">
                        <c:v>248</c:v>
                      </c:pt>
                      <c:pt idx="249">
                        <c:v>249</c:v>
                      </c:pt>
                      <c:pt idx="250">
                        <c:v>250</c:v>
                      </c:pt>
                      <c:pt idx="251">
                        <c:v>251</c:v>
                      </c:pt>
                      <c:pt idx="252">
                        <c:v>252</c:v>
                      </c:pt>
                      <c:pt idx="253">
                        <c:v>253</c:v>
                      </c:pt>
                      <c:pt idx="254">
                        <c:v>254</c:v>
                      </c:pt>
                      <c:pt idx="255">
                        <c:v>255</c:v>
                      </c:pt>
                      <c:pt idx="256">
                        <c:v>256</c:v>
                      </c:pt>
                      <c:pt idx="257">
                        <c:v>257</c:v>
                      </c:pt>
                      <c:pt idx="258">
                        <c:v>258</c:v>
                      </c:pt>
                      <c:pt idx="259">
                        <c:v>259</c:v>
                      </c:pt>
                      <c:pt idx="260">
                        <c:v>260</c:v>
                      </c:pt>
                      <c:pt idx="261">
                        <c:v>261</c:v>
                      </c:pt>
                      <c:pt idx="262">
                        <c:v>262</c:v>
                      </c:pt>
                      <c:pt idx="263">
                        <c:v>263</c:v>
                      </c:pt>
                      <c:pt idx="264">
                        <c:v>264</c:v>
                      </c:pt>
                      <c:pt idx="265">
                        <c:v>265</c:v>
                      </c:pt>
                      <c:pt idx="266">
                        <c:v>266</c:v>
                      </c:pt>
                      <c:pt idx="267">
                        <c:v>267</c:v>
                      </c:pt>
                      <c:pt idx="268">
                        <c:v>268</c:v>
                      </c:pt>
                      <c:pt idx="269">
                        <c:v>269</c:v>
                      </c:pt>
                      <c:pt idx="270">
                        <c:v>270</c:v>
                      </c:pt>
                      <c:pt idx="271">
                        <c:v>271</c:v>
                      </c:pt>
                      <c:pt idx="272">
                        <c:v>272</c:v>
                      </c:pt>
                      <c:pt idx="273">
                        <c:v>273</c:v>
                      </c:pt>
                      <c:pt idx="274">
                        <c:v>274</c:v>
                      </c:pt>
                      <c:pt idx="275">
                        <c:v>275</c:v>
                      </c:pt>
                      <c:pt idx="276">
                        <c:v>276</c:v>
                      </c:pt>
                      <c:pt idx="277">
                        <c:v>277</c:v>
                      </c:pt>
                      <c:pt idx="278">
                        <c:v>278</c:v>
                      </c:pt>
                      <c:pt idx="279">
                        <c:v>279</c:v>
                      </c:pt>
                      <c:pt idx="280">
                        <c:v>280</c:v>
                      </c:pt>
                      <c:pt idx="281">
                        <c:v>281</c:v>
                      </c:pt>
                      <c:pt idx="282">
                        <c:v>282</c:v>
                      </c:pt>
                      <c:pt idx="283">
                        <c:v>283</c:v>
                      </c:pt>
                      <c:pt idx="284">
                        <c:v>284</c:v>
                      </c:pt>
                      <c:pt idx="285">
                        <c:v>285</c:v>
                      </c:pt>
                      <c:pt idx="286">
                        <c:v>286</c:v>
                      </c:pt>
                      <c:pt idx="287">
                        <c:v>287</c:v>
                      </c:pt>
                      <c:pt idx="288">
                        <c:v>288</c:v>
                      </c:pt>
                      <c:pt idx="289">
                        <c:v>289</c:v>
                      </c:pt>
                      <c:pt idx="290">
                        <c:v>290</c:v>
                      </c:pt>
                      <c:pt idx="291">
                        <c:v>291</c:v>
                      </c:pt>
                      <c:pt idx="292">
                        <c:v>292</c:v>
                      </c:pt>
                      <c:pt idx="293">
                        <c:v>293</c:v>
                      </c:pt>
                      <c:pt idx="294">
                        <c:v>294</c:v>
                      </c:pt>
                      <c:pt idx="295">
                        <c:v>295</c:v>
                      </c:pt>
                      <c:pt idx="296">
                        <c:v>296</c:v>
                      </c:pt>
                      <c:pt idx="297">
                        <c:v>297</c:v>
                      </c:pt>
                      <c:pt idx="298">
                        <c:v>298</c:v>
                      </c:pt>
                      <c:pt idx="299">
                        <c:v>299</c:v>
                      </c:pt>
                      <c:pt idx="300">
                        <c:v>300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4E92-40BE-804B-CDEA1EB8CB28}"/>
            </c:ext>
          </c:extLst>
        </c:ser>
        <c:ser>
          <c:idx val="2"/>
          <c:order val="1"/>
          <c:tx>
            <c:strRef>
              <c:f>'KM corrected X-axis'!$D$1</c:f>
              <c:strCache>
                <c:ptCount val="1"/>
                <c:pt idx="0">
                  <c:v>Etripamil</c:v>
                </c:pt>
              </c:strCache>
            </c:strRef>
          </c:tx>
          <c:spPr>
            <a:ln w="28575" cap="rnd">
              <a:solidFill>
                <a:srgbClr val="CC2B1B"/>
              </a:solidFill>
              <a:round/>
            </a:ln>
            <a:effectLst/>
          </c:spPr>
          <c:marker>
            <c:symbol val="none"/>
          </c:marker>
          <c:val>
            <c:numRef>
              <c:f>'KM corrected X-axis'!$D$2:$D$32</c:f>
              <c:numCache>
                <c:formatCode>General</c:formatCode>
                <c:ptCount val="31"/>
                <c:pt idx="0">
                  <c:v>0</c:v>
                </c:pt>
                <c:pt idx="1">
                  <c:v>3.06122448979592E-2</c:v>
                </c:pt>
                <c:pt idx="2">
                  <c:v>7.1428571428571494E-2</c:v>
                </c:pt>
                <c:pt idx="3">
                  <c:v>0.13265306122449</c:v>
                </c:pt>
                <c:pt idx="4">
                  <c:v>0.16326530612244899</c:v>
                </c:pt>
                <c:pt idx="5">
                  <c:v>0.19387755102040799</c:v>
                </c:pt>
                <c:pt idx="6">
                  <c:v>0.234693877551021</c:v>
                </c:pt>
                <c:pt idx="7">
                  <c:v>0.25510204081632698</c:v>
                </c:pt>
                <c:pt idx="8">
                  <c:v>0.26530612244898</c:v>
                </c:pt>
                <c:pt idx="9">
                  <c:v>0.29591836734693899</c:v>
                </c:pt>
                <c:pt idx="10">
                  <c:v>0.31632653061224503</c:v>
                </c:pt>
                <c:pt idx="11">
                  <c:v>0.32653061224489799</c:v>
                </c:pt>
                <c:pt idx="12">
                  <c:v>0.34693877551020402</c:v>
                </c:pt>
                <c:pt idx="13">
                  <c:v>0.38775510204081698</c:v>
                </c:pt>
                <c:pt idx="14">
                  <c:v>0.41836734693877597</c:v>
                </c:pt>
                <c:pt idx="15">
                  <c:v>0.43877551020408201</c:v>
                </c:pt>
                <c:pt idx="16">
                  <c:v>0.469387755102041</c:v>
                </c:pt>
                <c:pt idx="17">
                  <c:v>0.48979591836734698</c:v>
                </c:pt>
                <c:pt idx="18">
                  <c:v>0.51020408163265396</c:v>
                </c:pt>
                <c:pt idx="19">
                  <c:v>0.54081632653061296</c:v>
                </c:pt>
                <c:pt idx="20">
                  <c:v>0.54081632653061296</c:v>
                </c:pt>
                <c:pt idx="21">
                  <c:v>0.56122448979591899</c:v>
                </c:pt>
                <c:pt idx="22">
                  <c:v>0.57142857142857195</c:v>
                </c:pt>
                <c:pt idx="23">
                  <c:v>0.58163265306122502</c:v>
                </c:pt>
                <c:pt idx="24">
                  <c:v>0.58163265306122502</c:v>
                </c:pt>
                <c:pt idx="25">
                  <c:v>0.59183673469387799</c:v>
                </c:pt>
                <c:pt idx="26">
                  <c:v>0.59183673469387799</c:v>
                </c:pt>
                <c:pt idx="27">
                  <c:v>0.61224489795918402</c:v>
                </c:pt>
                <c:pt idx="28">
                  <c:v>0.61224489795918402</c:v>
                </c:pt>
                <c:pt idx="29">
                  <c:v>0.62244897959183698</c:v>
                </c:pt>
                <c:pt idx="30">
                  <c:v>0.64285714285714302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'KM corrected X-axis'!$A$2:$A$302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  <c:pt idx="128">
                        <c:v>128</c:v>
                      </c:pt>
                      <c:pt idx="129">
                        <c:v>129</c:v>
                      </c:pt>
                      <c:pt idx="130">
                        <c:v>130</c:v>
                      </c:pt>
                      <c:pt idx="131">
                        <c:v>131</c:v>
                      </c:pt>
                      <c:pt idx="132">
                        <c:v>132</c:v>
                      </c:pt>
                      <c:pt idx="133">
                        <c:v>133</c:v>
                      </c:pt>
                      <c:pt idx="134">
                        <c:v>134</c:v>
                      </c:pt>
                      <c:pt idx="135">
                        <c:v>135</c:v>
                      </c:pt>
                      <c:pt idx="136">
                        <c:v>136</c:v>
                      </c:pt>
                      <c:pt idx="137">
                        <c:v>137</c:v>
                      </c:pt>
                      <c:pt idx="138">
                        <c:v>138</c:v>
                      </c:pt>
                      <c:pt idx="139">
                        <c:v>139</c:v>
                      </c:pt>
                      <c:pt idx="140">
                        <c:v>140</c:v>
                      </c:pt>
                      <c:pt idx="141">
                        <c:v>141</c:v>
                      </c:pt>
                      <c:pt idx="142">
                        <c:v>142</c:v>
                      </c:pt>
                      <c:pt idx="143">
                        <c:v>143</c:v>
                      </c:pt>
                      <c:pt idx="144">
                        <c:v>144</c:v>
                      </c:pt>
                      <c:pt idx="145">
                        <c:v>145</c:v>
                      </c:pt>
                      <c:pt idx="146">
                        <c:v>146</c:v>
                      </c:pt>
                      <c:pt idx="147">
                        <c:v>147</c:v>
                      </c:pt>
                      <c:pt idx="148">
                        <c:v>148</c:v>
                      </c:pt>
                      <c:pt idx="149">
                        <c:v>149</c:v>
                      </c:pt>
                      <c:pt idx="150">
                        <c:v>150</c:v>
                      </c:pt>
                      <c:pt idx="151">
                        <c:v>151</c:v>
                      </c:pt>
                      <c:pt idx="152">
                        <c:v>152</c:v>
                      </c:pt>
                      <c:pt idx="153">
                        <c:v>153</c:v>
                      </c:pt>
                      <c:pt idx="154">
                        <c:v>154</c:v>
                      </c:pt>
                      <c:pt idx="155">
                        <c:v>155</c:v>
                      </c:pt>
                      <c:pt idx="156">
                        <c:v>156</c:v>
                      </c:pt>
                      <c:pt idx="157">
                        <c:v>157</c:v>
                      </c:pt>
                      <c:pt idx="158">
                        <c:v>158</c:v>
                      </c:pt>
                      <c:pt idx="159">
                        <c:v>159</c:v>
                      </c:pt>
                      <c:pt idx="160">
                        <c:v>160</c:v>
                      </c:pt>
                      <c:pt idx="161">
                        <c:v>161</c:v>
                      </c:pt>
                      <c:pt idx="162">
                        <c:v>162</c:v>
                      </c:pt>
                      <c:pt idx="163">
                        <c:v>163</c:v>
                      </c:pt>
                      <c:pt idx="164">
                        <c:v>164</c:v>
                      </c:pt>
                      <c:pt idx="165">
                        <c:v>165</c:v>
                      </c:pt>
                      <c:pt idx="166">
                        <c:v>166</c:v>
                      </c:pt>
                      <c:pt idx="167">
                        <c:v>167</c:v>
                      </c:pt>
                      <c:pt idx="168">
                        <c:v>168</c:v>
                      </c:pt>
                      <c:pt idx="169">
                        <c:v>169</c:v>
                      </c:pt>
                      <c:pt idx="170">
                        <c:v>170</c:v>
                      </c:pt>
                      <c:pt idx="171">
                        <c:v>171</c:v>
                      </c:pt>
                      <c:pt idx="172">
                        <c:v>172</c:v>
                      </c:pt>
                      <c:pt idx="173">
                        <c:v>173</c:v>
                      </c:pt>
                      <c:pt idx="174">
                        <c:v>174</c:v>
                      </c:pt>
                      <c:pt idx="175">
                        <c:v>175</c:v>
                      </c:pt>
                      <c:pt idx="176">
                        <c:v>176</c:v>
                      </c:pt>
                      <c:pt idx="177">
                        <c:v>177</c:v>
                      </c:pt>
                      <c:pt idx="178">
                        <c:v>178</c:v>
                      </c:pt>
                      <c:pt idx="179">
                        <c:v>179</c:v>
                      </c:pt>
                      <c:pt idx="180">
                        <c:v>180</c:v>
                      </c:pt>
                      <c:pt idx="181">
                        <c:v>181</c:v>
                      </c:pt>
                      <c:pt idx="182">
                        <c:v>182</c:v>
                      </c:pt>
                      <c:pt idx="183">
                        <c:v>183</c:v>
                      </c:pt>
                      <c:pt idx="184">
                        <c:v>184</c:v>
                      </c:pt>
                      <c:pt idx="185">
                        <c:v>185</c:v>
                      </c:pt>
                      <c:pt idx="186">
                        <c:v>186</c:v>
                      </c:pt>
                      <c:pt idx="187">
                        <c:v>187</c:v>
                      </c:pt>
                      <c:pt idx="188">
                        <c:v>188</c:v>
                      </c:pt>
                      <c:pt idx="189">
                        <c:v>189</c:v>
                      </c:pt>
                      <c:pt idx="190">
                        <c:v>190</c:v>
                      </c:pt>
                      <c:pt idx="191">
                        <c:v>191</c:v>
                      </c:pt>
                      <c:pt idx="192">
                        <c:v>192</c:v>
                      </c:pt>
                      <c:pt idx="193">
                        <c:v>193</c:v>
                      </c:pt>
                      <c:pt idx="194">
                        <c:v>194</c:v>
                      </c:pt>
                      <c:pt idx="195">
                        <c:v>195</c:v>
                      </c:pt>
                      <c:pt idx="196">
                        <c:v>196</c:v>
                      </c:pt>
                      <c:pt idx="197">
                        <c:v>197</c:v>
                      </c:pt>
                      <c:pt idx="198">
                        <c:v>198</c:v>
                      </c:pt>
                      <c:pt idx="199">
                        <c:v>199</c:v>
                      </c:pt>
                      <c:pt idx="200">
                        <c:v>200</c:v>
                      </c:pt>
                      <c:pt idx="201">
                        <c:v>201</c:v>
                      </c:pt>
                      <c:pt idx="202">
                        <c:v>202</c:v>
                      </c:pt>
                      <c:pt idx="203">
                        <c:v>203</c:v>
                      </c:pt>
                      <c:pt idx="204">
                        <c:v>204</c:v>
                      </c:pt>
                      <c:pt idx="205">
                        <c:v>205</c:v>
                      </c:pt>
                      <c:pt idx="206">
                        <c:v>206</c:v>
                      </c:pt>
                      <c:pt idx="207">
                        <c:v>207</c:v>
                      </c:pt>
                      <c:pt idx="208">
                        <c:v>208</c:v>
                      </c:pt>
                      <c:pt idx="209">
                        <c:v>209</c:v>
                      </c:pt>
                      <c:pt idx="210">
                        <c:v>210</c:v>
                      </c:pt>
                      <c:pt idx="211">
                        <c:v>211</c:v>
                      </c:pt>
                      <c:pt idx="212">
                        <c:v>212</c:v>
                      </c:pt>
                      <c:pt idx="213">
                        <c:v>213</c:v>
                      </c:pt>
                      <c:pt idx="214">
                        <c:v>214</c:v>
                      </c:pt>
                      <c:pt idx="215">
                        <c:v>215</c:v>
                      </c:pt>
                      <c:pt idx="216">
                        <c:v>216</c:v>
                      </c:pt>
                      <c:pt idx="217">
                        <c:v>217</c:v>
                      </c:pt>
                      <c:pt idx="218">
                        <c:v>218</c:v>
                      </c:pt>
                      <c:pt idx="219">
                        <c:v>219</c:v>
                      </c:pt>
                      <c:pt idx="220">
                        <c:v>220</c:v>
                      </c:pt>
                      <c:pt idx="221">
                        <c:v>221</c:v>
                      </c:pt>
                      <c:pt idx="222">
                        <c:v>222</c:v>
                      </c:pt>
                      <c:pt idx="223">
                        <c:v>223</c:v>
                      </c:pt>
                      <c:pt idx="224">
                        <c:v>224</c:v>
                      </c:pt>
                      <c:pt idx="225">
                        <c:v>225</c:v>
                      </c:pt>
                      <c:pt idx="226">
                        <c:v>226</c:v>
                      </c:pt>
                      <c:pt idx="227">
                        <c:v>227</c:v>
                      </c:pt>
                      <c:pt idx="228">
                        <c:v>228</c:v>
                      </c:pt>
                      <c:pt idx="229">
                        <c:v>229</c:v>
                      </c:pt>
                      <c:pt idx="230">
                        <c:v>230</c:v>
                      </c:pt>
                      <c:pt idx="231">
                        <c:v>231</c:v>
                      </c:pt>
                      <c:pt idx="232">
                        <c:v>232</c:v>
                      </c:pt>
                      <c:pt idx="233">
                        <c:v>233</c:v>
                      </c:pt>
                      <c:pt idx="234">
                        <c:v>234</c:v>
                      </c:pt>
                      <c:pt idx="235">
                        <c:v>235</c:v>
                      </c:pt>
                      <c:pt idx="236">
                        <c:v>236</c:v>
                      </c:pt>
                      <c:pt idx="237">
                        <c:v>237</c:v>
                      </c:pt>
                      <c:pt idx="238">
                        <c:v>238</c:v>
                      </c:pt>
                      <c:pt idx="239">
                        <c:v>239</c:v>
                      </c:pt>
                      <c:pt idx="240">
                        <c:v>240</c:v>
                      </c:pt>
                      <c:pt idx="241">
                        <c:v>241</c:v>
                      </c:pt>
                      <c:pt idx="242">
                        <c:v>242</c:v>
                      </c:pt>
                      <c:pt idx="243">
                        <c:v>243</c:v>
                      </c:pt>
                      <c:pt idx="244">
                        <c:v>244</c:v>
                      </c:pt>
                      <c:pt idx="245">
                        <c:v>245</c:v>
                      </c:pt>
                      <c:pt idx="246">
                        <c:v>246</c:v>
                      </c:pt>
                      <c:pt idx="247">
                        <c:v>247</c:v>
                      </c:pt>
                      <c:pt idx="248">
                        <c:v>248</c:v>
                      </c:pt>
                      <c:pt idx="249">
                        <c:v>249</c:v>
                      </c:pt>
                      <c:pt idx="250">
                        <c:v>250</c:v>
                      </c:pt>
                      <c:pt idx="251">
                        <c:v>251</c:v>
                      </c:pt>
                      <c:pt idx="252">
                        <c:v>252</c:v>
                      </c:pt>
                      <c:pt idx="253">
                        <c:v>253</c:v>
                      </c:pt>
                      <c:pt idx="254">
                        <c:v>254</c:v>
                      </c:pt>
                      <c:pt idx="255">
                        <c:v>255</c:v>
                      </c:pt>
                      <c:pt idx="256">
                        <c:v>256</c:v>
                      </c:pt>
                      <c:pt idx="257">
                        <c:v>257</c:v>
                      </c:pt>
                      <c:pt idx="258">
                        <c:v>258</c:v>
                      </c:pt>
                      <c:pt idx="259">
                        <c:v>259</c:v>
                      </c:pt>
                      <c:pt idx="260">
                        <c:v>260</c:v>
                      </c:pt>
                      <c:pt idx="261">
                        <c:v>261</c:v>
                      </c:pt>
                      <c:pt idx="262">
                        <c:v>262</c:v>
                      </c:pt>
                      <c:pt idx="263">
                        <c:v>263</c:v>
                      </c:pt>
                      <c:pt idx="264">
                        <c:v>264</c:v>
                      </c:pt>
                      <c:pt idx="265">
                        <c:v>265</c:v>
                      </c:pt>
                      <c:pt idx="266">
                        <c:v>266</c:v>
                      </c:pt>
                      <c:pt idx="267">
                        <c:v>267</c:v>
                      </c:pt>
                      <c:pt idx="268">
                        <c:v>268</c:v>
                      </c:pt>
                      <c:pt idx="269">
                        <c:v>269</c:v>
                      </c:pt>
                      <c:pt idx="270">
                        <c:v>270</c:v>
                      </c:pt>
                      <c:pt idx="271">
                        <c:v>271</c:v>
                      </c:pt>
                      <c:pt idx="272">
                        <c:v>272</c:v>
                      </c:pt>
                      <c:pt idx="273">
                        <c:v>273</c:v>
                      </c:pt>
                      <c:pt idx="274">
                        <c:v>274</c:v>
                      </c:pt>
                      <c:pt idx="275">
                        <c:v>275</c:v>
                      </c:pt>
                      <c:pt idx="276">
                        <c:v>276</c:v>
                      </c:pt>
                      <c:pt idx="277">
                        <c:v>277</c:v>
                      </c:pt>
                      <c:pt idx="278">
                        <c:v>278</c:v>
                      </c:pt>
                      <c:pt idx="279">
                        <c:v>279</c:v>
                      </c:pt>
                      <c:pt idx="280">
                        <c:v>280</c:v>
                      </c:pt>
                      <c:pt idx="281">
                        <c:v>281</c:v>
                      </c:pt>
                      <c:pt idx="282">
                        <c:v>282</c:v>
                      </c:pt>
                      <c:pt idx="283">
                        <c:v>283</c:v>
                      </c:pt>
                      <c:pt idx="284">
                        <c:v>284</c:v>
                      </c:pt>
                      <c:pt idx="285">
                        <c:v>285</c:v>
                      </c:pt>
                      <c:pt idx="286">
                        <c:v>286</c:v>
                      </c:pt>
                      <c:pt idx="287">
                        <c:v>287</c:v>
                      </c:pt>
                      <c:pt idx="288">
                        <c:v>288</c:v>
                      </c:pt>
                      <c:pt idx="289">
                        <c:v>289</c:v>
                      </c:pt>
                      <c:pt idx="290">
                        <c:v>290</c:v>
                      </c:pt>
                      <c:pt idx="291">
                        <c:v>291</c:v>
                      </c:pt>
                      <c:pt idx="292">
                        <c:v>292</c:v>
                      </c:pt>
                      <c:pt idx="293">
                        <c:v>293</c:v>
                      </c:pt>
                      <c:pt idx="294">
                        <c:v>294</c:v>
                      </c:pt>
                      <c:pt idx="295">
                        <c:v>295</c:v>
                      </c:pt>
                      <c:pt idx="296">
                        <c:v>296</c:v>
                      </c:pt>
                      <c:pt idx="297">
                        <c:v>297</c:v>
                      </c:pt>
                      <c:pt idx="298">
                        <c:v>298</c:v>
                      </c:pt>
                      <c:pt idx="299">
                        <c:v>299</c:v>
                      </c:pt>
                      <c:pt idx="300">
                        <c:v>300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4E92-40BE-804B-CDEA1EB8CB28}"/>
            </c:ext>
          </c:extLst>
        </c:ser>
        <c:ser>
          <c:idx val="3"/>
          <c:order val="2"/>
          <c:tx>
            <c:v>PBO-censoring</c:v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12700" cap="sq">
                <a:solidFill>
                  <a:srgbClr val="A6A6A6"/>
                </a:solidFill>
              </a:ln>
              <a:effectLst/>
            </c:spPr>
          </c:marker>
          <c:val>
            <c:numRef>
              <c:f>'KM corrected X-axis'!$C$2:$C$32</c:f>
              <c:numCache>
                <c:formatCode>General</c:formatCode>
                <c:ptCount val="31"/>
                <c:pt idx="0">
                  <c:v>0</c:v>
                </c:pt>
                <c:pt idx="10">
                  <c:v>0.20203340595497499</c:v>
                </c:pt>
                <c:pt idx="23">
                  <c:v>0.27457582359543098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4E92-40BE-804B-CDEA1EB8CB28}"/>
            </c:ext>
          </c:extLst>
        </c:ser>
        <c:ser>
          <c:idx val="4"/>
          <c:order val="3"/>
          <c:tx>
            <c:v>Etripamil Censoring</c:v>
          </c:tx>
          <c:spPr>
            <a:ln w="28575" cap="rnd">
              <a:solidFill>
                <a:srgbClr val="C10E20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12700" cap="sq">
                <a:solidFill>
                  <a:srgbClr val="C10E20"/>
                </a:solidFill>
              </a:ln>
              <a:effectLst/>
            </c:spPr>
          </c:marker>
          <c:val>
            <c:numRef>
              <c:f>'KM corrected X-axis'!$E$2:$E$32</c:f>
              <c:numCache>
                <c:formatCode>General</c:formatCode>
                <c:ptCount val="31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4E92-40BE-804B-CDEA1EB8CB2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7988928"/>
        <c:axId val="1827989344"/>
        <c:extLst/>
      </c:lineChart>
      <c:catAx>
        <c:axId val="1827988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Time Since</a:t>
                </a:r>
                <a:r>
                  <a:rPr lang="en-US" b="1" baseline="0"/>
                  <a:t> Study Drug Administration</a:t>
                </a:r>
                <a:r>
                  <a:rPr lang="en-US" b="1"/>
                  <a:t>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bg1">
                <a:lumMod val="50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893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827989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Kaplan Meier Probability</a:t>
                </a:r>
                <a:r>
                  <a:rPr lang="en-US" b="1" baseline="0"/>
                  <a:t> of Conversion, %)</a:t>
                </a:r>
                <a:endParaRPr lang="en-US" b="1"/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chemeClr val="bg1">
                <a:lumMod val="50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88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43813734875391197"/>
          <c:y val="0.68315756319933696"/>
          <c:w val="0.54476863415207089"/>
          <c:h val="4.7368752590136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649296010977782"/>
          <c:y val="0.17010589078394564"/>
          <c:w val="0.83485586827362579"/>
          <c:h val="0.65917289426323999"/>
        </c:manualLayout>
      </c:layout>
      <c:lineChart>
        <c:grouping val="standard"/>
        <c:varyColors val="0"/>
        <c:ser>
          <c:idx val="1"/>
          <c:order val="0"/>
          <c:tx>
            <c:strRef>
              <c:f>'KM corrected X-axis'!$B$1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none"/>
          </c:marker>
          <c:val>
            <c:numRef>
              <c:f>'KM corrected X-axis'!$B$2:$B$302</c:f>
              <c:numCache>
                <c:formatCode>General</c:formatCode>
                <c:ptCount val="301"/>
                <c:pt idx="0">
                  <c:v>0</c:v>
                </c:pt>
                <c:pt idx="1">
                  <c:v>3.5294117647058802E-2</c:v>
                </c:pt>
                <c:pt idx="2">
                  <c:v>3.5294117647058802E-2</c:v>
                </c:pt>
                <c:pt idx="3">
                  <c:v>5.9114015976761101E-2</c:v>
                </c:pt>
                <c:pt idx="4">
                  <c:v>5.9114015976761101E-2</c:v>
                </c:pt>
                <c:pt idx="5">
                  <c:v>7.1023965141612203E-2</c:v>
                </c:pt>
                <c:pt idx="6">
                  <c:v>7.1023965141612203E-2</c:v>
                </c:pt>
                <c:pt idx="7">
                  <c:v>9.4843863471314502E-2</c:v>
                </c:pt>
                <c:pt idx="8">
                  <c:v>0.13057371096586801</c:v>
                </c:pt>
                <c:pt idx="9">
                  <c:v>0.166303558460421</c:v>
                </c:pt>
                <c:pt idx="10">
                  <c:v>0.20203340595497499</c:v>
                </c:pt>
                <c:pt idx="11">
                  <c:v>0.20203340595497499</c:v>
                </c:pt>
                <c:pt idx="12">
                  <c:v>0.20203340595497499</c:v>
                </c:pt>
                <c:pt idx="13">
                  <c:v>0.214123808895051</c:v>
                </c:pt>
                <c:pt idx="14">
                  <c:v>0.214123808895051</c:v>
                </c:pt>
                <c:pt idx="15">
                  <c:v>0.22621421183512699</c:v>
                </c:pt>
                <c:pt idx="16">
                  <c:v>0.23830461477520301</c:v>
                </c:pt>
                <c:pt idx="17">
                  <c:v>0.23830461477520301</c:v>
                </c:pt>
                <c:pt idx="18">
                  <c:v>0.250395017715279</c:v>
                </c:pt>
                <c:pt idx="19">
                  <c:v>0.26248542065535502</c:v>
                </c:pt>
                <c:pt idx="20">
                  <c:v>0.27457582359543098</c:v>
                </c:pt>
                <c:pt idx="21">
                  <c:v>0.27457582359543098</c:v>
                </c:pt>
                <c:pt idx="22">
                  <c:v>0.27457582359543098</c:v>
                </c:pt>
                <c:pt idx="23">
                  <c:v>0.27457582359543098</c:v>
                </c:pt>
                <c:pt idx="24">
                  <c:v>0.28687114861923801</c:v>
                </c:pt>
                <c:pt idx="25">
                  <c:v>0.28687114861923801</c:v>
                </c:pt>
                <c:pt idx="26">
                  <c:v>0.28687114861923801</c:v>
                </c:pt>
                <c:pt idx="27">
                  <c:v>0.28687114861923801</c:v>
                </c:pt>
                <c:pt idx="28">
                  <c:v>0.299166473643044</c:v>
                </c:pt>
                <c:pt idx="29">
                  <c:v>0.299166473643044</c:v>
                </c:pt>
                <c:pt idx="30">
                  <c:v>0.31146179866684998</c:v>
                </c:pt>
                <c:pt idx="31">
                  <c:v>0.31146179866684998</c:v>
                </c:pt>
                <c:pt idx="32">
                  <c:v>0.32375712369065601</c:v>
                </c:pt>
                <c:pt idx="33">
                  <c:v>0.32375712369065601</c:v>
                </c:pt>
                <c:pt idx="34">
                  <c:v>0.33605244871446299</c:v>
                </c:pt>
                <c:pt idx="35">
                  <c:v>0.34834777373826897</c:v>
                </c:pt>
                <c:pt idx="36">
                  <c:v>0.34834777373826897</c:v>
                </c:pt>
                <c:pt idx="37">
                  <c:v>0.37293842378588099</c:v>
                </c:pt>
                <c:pt idx="38">
                  <c:v>0.37293842378588099</c:v>
                </c:pt>
                <c:pt idx="39">
                  <c:v>0.39752907383349401</c:v>
                </c:pt>
                <c:pt idx="40">
                  <c:v>0.39752907383349401</c:v>
                </c:pt>
                <c:pt idx="41">
                  <c:v>0.39752907383349401</c:v>
                </c:pt>
                <c:pt idx="42">
                  <c:v>0.39752907383349401</c:v>
                </c:pt>
                <c:pt idx="43">
                  <c:v>0.42211972388110702</c:v>
                </c:pt>
                <c:pt idx="44">
                  <c:v>0.434415048904913</c:v>
                </c:pt>
                <c:pt idx="45">
                  <c:v>0.44671037392871898</c:v>
                </c:pt>
                <c:pt idx="46">
                  <c:v>0.44671037392871898</c:v>
                </c:pt>
                <c:pt idx="47">
                  <c:v>0.44671037392871898</c:v>
                </c:pt>
                <c:pt idx="48">
                  <c:v>0.45900569895252502</c:v>
                </c:pt>
                <c:pt idx="49">
                  <c:v>0.45900569895252502</c:v>
                </c:pt>
                <c:pt idx="50">
                  <c:v>0.45900569895252502</c:v>
                </c:pt>
                <c:pt idx="51">
                  <c:v>0.45900569895252502</c:v>
                </c:pt>
                <c:pt idx="52">
                  <c:v>0.471301023976332</c:v>
                </c:pt>
                <c:pt idx="53">
                  <c:v>0.49589167402394402</c:v>
                </c:pt>
                <c:pt idx="54">
                  <c:v>0.50818699904775</c:v>
                </c:pt>
                <c:pt idx="55">
                  <c:v>0.50818699904775</c:v>
                </c:pt>
                <c:pt idx="56">
                  <c:v>0.50818699904775</c:v>
                </c:pt>
                <c:pt idx="57">
                  <c:v>0.52048232407155703</c:v>
                </c:pt>
                <c:pt idx="58">
                  <c:v>0.53277764909536296</c:v>
                </c:pt>
                <c:pt idx="59">
                  <c:v>0.53277764909536296</c:v>
                </c:pt>
                <c:pt idx="60">
                  <c:v>0.545072974119169</c:v>
                </c:pt>
                <c:pt idx="61">
                  <c:v>0.545072974119169</c:v>
                </c:pt>
                <c:pt idx="62">
                  <c:v>0.545072974119169</c:v>
                </c:pt>
                <c:pt idx="63">
                  <c:v>0.545072974119169</c:v>
                </c:pt>
                <c:pt idx="64">
                  <c:v>0.545072974119169</c:v>
                </c:pt>
                <c:pt idx="65">
                  <c:v>0.545072974119169</c:v>
                </c:pt>
                <c:pt idx="66">
                  <c:v>0.545072974119169</c:v>
                </c:pt>
                <c:pt idx="67">
                  <c:v>0.545072974119169</c:v>
                </c:pt>
                <c:pt idx="68">
                  <c:v>0.545072974119169</c:v>
                </c:pt>
                <c:pt idx="69">
                  <c:v>0.545072974119169</c:v>
                </c:pt>
                <c:pt idx="70">
                  <c:v>0.55736829914297503</c:v>
                </c:pt>
                <c:pt idx="71">
                  <c:v>0.55736829914297503</c:v>
                </c:pt>
                <c:pt idx="72">
                  <c:v>0.55736829914297503</c:v>
                </c:pt>
                <c:pt idx="73">
                  <c:v>0.55736829914297503</c:v>
                </c:pt>
                <c:pt idx="74">
                  <c:v>0.55736829914297503</c:v>
                </c:pt>
                <c:pt idx="75">
                  <c:v>0.55736829914297503</c:v>
                </c:pt>
                <c:pt idx="76">
                  <c:v>0.55736829914297503</c:v>
                </c:pt>
                <c:pt idx="77">
                  <c:v>0.56966362416678196</c:v>
                </c:pt>
                <c:pt idx="78">
                  <c:v>0.56966362416678196</c:v>
                </c:pt>
                <c:pt idx="79">
                  <c:v>0.56966362416678196</c:v>
                </c:pt>
                <c:pt idx="80">
                  <c:v>0.56966362416678196</c:v>
                </c:pt>
                <c:pt idx="81">
                  <c:v>0.56966362416678196</c:v>
                </c:pt>
                <c:pt idx="82">
                  <c:v>0.56966362416678196</c:v>
                </c:pt>
                <c:pt idx="83">
                  <c:v>0.56966362416678196</c:v>
                </c:pt>
                <c:pt idx="84">
                  <c:v>0.56966362416678196</c:v>
                </c:pt>
                <c:pt idx="85">
                  <c:v>0.56966362416678196</c:v>
                </c:pt>
                <c:pt idx="86">
                  <c:v>0.58195894919058799</c:v>
                </c:pt>
                <c:pt idx="87">
                  <c:v>0.59425427421439403</c:v>
                </c:pt>
                <c:pt idx="88">
                  <c:v>0.60654959923819995</c:v>
                </c:pt>
                <c:pt idx="89">
                  <c:v>0.60654959923819995</c:v>
                </c:pt>
                <c:pt idx="90">
                  <c:v>0.60654959923819995</c:v>
                </c:pt>
                <c:pt idx="91">
                  <c:v>0.60654959923819995</c:v>
                </c:pt>
                <c:pt idx="92">
                  <c:v>0.60654959923819995</c:v>
                </c:pt>
                <c:pt idx="93">
                  <c:v>0.61884492426200699</c:v>
                </c:pt>
                <c:pt idx="94">
                  <c:v>0.61884492426200699</c:v>
                </c:pt>
                <c:pt idx="95">
                  <c:v>0.61884492426200699</c:v>
                </c:pt>
                <c:pt idx="96">
                  <c:v>0.61884492426200699</c:v>
                </c:pt>
                <c:pt idx="97">
                  <c:v>0.63114024928581303</c:v>
                </c:pt>
                <c:pt idx="98">
                  <c:v>0.63114024928581303</c:v>
                </c:pt>
                <c:pt idx="99">
                  <c:v>0.63114024928581303</c:v>
                </c:pt>
                <c:pt idx="100">
                  <c:v>0.63114024928581303</c:v>
                </c:pt>
                <c:pt idx="101">
                  <c:v>0.65573089933342499</c:v>
                </c:pt>
                <c:pt idx="102">
                  <c:v>0.65573089933342499</c:v>
                </c:pt>
                <c:pt idx="103">
                  <c:v>0.65573089933342499</c:v>
                </c:pt>
                <c:pt idx="104">
                  <c:v>0.65573089933342499</c:v>
                </c:pt>
                <c:pt idx="105">
                  <c:v>0.65573089933342499</c:v>
                </c:pt>
                <c:pt idx="106">
                  <c:v>0.65573089933342499</c:v>
                </c:pt>
                <c:pt idx="107">
                  <c:v>0.65573089933342499</c:v>
                </c:pt>
                <c:pt idx="108">
                  <c:v>0.65573089933342499</c:v>
                </c:pt>
                <c:pt idx="109">
                  <c:v>0.65573089933342499</c:v>
                </c:pt>
                <c:pt idx="110">
                  <c:v>0.65573089933342499</c:v>
                </c:pt>
                <c:pt idx="111">
                  <c:v>0.65573089933342499</c:v>
                </c:pt>
                <c:pt idx="112">
                  <c:v>0.65573089933342499</c:v>
                </c:pt>
                <c:pt idx="113">
                  <c:v>0.65573089933342499</c:v>
                </c:pt>
                <c:pt idx="114">
                  <c:v>0.66802622435723102</c:v>
                </c:pt>
                <c:pt idx="115">
                  <c:v>0.66802622435723102</c:v>
                </c:pt>
                <c:pt idx="116">
                  <c:v>0.66802622435723102</c:v>
                </c:pt>
                <c:pt idx="117">
                  <c:v>0.66802622435723102</c:v>
                </c:pt>
                <c:pt idx="118">
                  <c:v>0.66802622435723102</c:v>
                </c:pt>
                <c:pt idx="119">
                  <c:v>0.66802622435723102</c:v>
                </c:pt>
                <c:pt idx="120">
                  <c:v>0.66802622435723102</c:v>
                </c:pt>
                <c:pt idx="121">
                  <c:v>0.66802622435723102</c:v>
                </c:pt>
                <c:pt idx="122">
                  <c:v>0.66802622435723102</c:v>
                </c:pt>
                <c:pt idx="123">
                  <c:v>0.66802622435723102</c:v>
                </c:pt>
                <c:pt idx="124">
                  <c:v>0.66802622435723102</c:v>
                </c:pt>
                <c:pt idx="125">
                  <c:v>0.66802622435723102</c:v>
                </c:pt>
                <c:pt idx="126">
                  <c:v>0.66802622435723102</c:v>
                </c:pt>
                <c:pt idx="127">
                  <c:v>0.66802622435723102</c:v>
                </c:pt>
                <c:pt idx="128">
                  <c:v>0.66802622435723102</c:v>
                </c:pt>
                <c:pt idx="129">
                  <c:v>0.66802622435723102</c:v>
                </c:pt>
                <c:pt idx="130">
                  <c:v>0.66802622435723102</c:v>
                </c:pt>
                <c:pt idx="131">
                  <c:v>0.66802622435723102</c:v>
                </c:pt>
                <c:pt idx="132">
                  <c:v>0.66802622435723102</c:v>
                </c:pt>
                <c:pt idx="133">
                  <c:v>0.66802622435723102</c:v>
                </c:pt>
                <c:pt idx="134">
                  <c:v>0.66802622435723102</c:v>
                </c:pt>
                <c:pt idx="135">
                  <c:v>0.66802622435723102</c:v>
                </c:pt>
                <c:pt idx="136">
                  <c:v>0.66802622435723102</c:v>
                </c:pt>
                <c:pt idx="137">
                  <c:v>0.66802622435723102</c:v>
                </c:pt>
                <c:pt idx="138">
                  <c:v>0.68032154938103795</c:v>
                </c:pt>
                <c:pt idx="139">
                  <c:v>0.68032154938103795</c:v>
                </c:pt>
                <c:pt idx="140">
                  <c:v>0.68032154938103795</c:v>
                </c:pt>
                <c:pt idx="141">
                  <c:v>0.68032154938103795</c:v>
                </c:pt>
                <c:pt idx="142">
                  <c:v>0.68032154938103795</c:v>
                </c:pt>
                <c:pt idx="143">
                  <c:v>0.68032154938103795</c:v>
                </c:pt>
                <c:pt idx="144">
                  <c:v>0.68032154938103795</c:v>
                </c:pt>
                <c:pt idx="145">
                  <c:v>0.68032154938103795</c:v>
                </c:pt>
                <c:pt idx="146">
                  <c:v>0.68032154938103795</c:v>
                </c:pt>
                <c:pt idx="147">
                  <c:v>0.68032154938103795</c:v>
                </c:pt>
                <c:pt idx="148">
                  <c:v>0.68032154938103795</c:v>
                </c:pt>
                <c:pt idx="149">
                  <c:v>0.68032154938103795</c:v>
                </c:pt>
                <c:pt idx="150">
                  <c:v>0.68032154938103795</c:v>
                </c:pt>
                <c:pt idx="151">
                  <c:v>0.68032154938103795</c:v>
                </c:pt>
                <c:pt idx="152">
                  <c:v>0.68032154938103795</c:v>
                </c:pt>
                <c:pt idx="153">
                  <c:v>0.68032154938103795</c:v>
                </c:pt>
                <c:pt idx="154">
                  <c:v>0.68032154938103795</c:v>
                </c:pt>
                <c:pt idx="155">
                  <c:v>0.68032154938103795</c:v>
                </c:pt>
                <c:pt idx="156">
                  <c:v>0.68032154938103795</c:v>
                </c:pt>
                <c:pt idx="157">
                  <c:v>0.68032154938103795</c:v>
                </c:pt>
                <c:pt idx="158">
                  <c:v>0.68032154938103795</c:v>
                </c:pt>
                <c:pt idx="159">
                  <c:v>0.68032154938103795</c:v>
                </c:pt>
                <c:pt idx="160">
                  <c:v>0.68032154938103795</c:v>
                </c:pt>
                <c:pt idx="161">
                  <c:v>0.68032154938103795</c:v>
                </c:pt>
                <c:pt idx="162">
                  <c:v>0.68032154938103795</c:v>
                </c:pt>
                <c:pt idx="163">
                  <c:v>0.68032154938103795</c:v>
                </c:pt>
                <c:pt idx="164">
                  <c:v>0.68032154938103795</c:v>
                </c:pt>
                <c:pt idx="165">
                  <c:v>0.69310868740579601</c:v>
                </c:pt>
                <c:pt idx="166">
                  <c:v>0.69310868740579601</c:v>
                </c:pt>
                <c:pt idx="167">
                  <c:v>0.69310868740579601</c:v>
                </c:pt>
                <c:pt idx="168">
                  <c:v>0.69310868740579601</c:v>
                </c:pt>
                <c:pt idx="169">
                  <c:v>0.69310868740579601</c:v>
                </c:pt>
                <c:pt idx="170">
                  <c:v>0.69310868740579601</c:v>
                </c:pt>
                <c:pt idx="171">
                  <c:v>0.69310868740579601</c:v>
                </c:pt>
                <c:pt idx="172">
                  <c:v>0.69310868740579601</c:v>
                </c:pt>
                <c:pt idx="173">
                  <c:v>0.69310868740579601</c:v>
                </c:pt>
                <c:pt idx="174">
                  <c:v>0.69310868740579601</c:v>
                </c:pt>
                <c:pt idx="175">
                  <c:v>0.69310868740579601</c:v>
                </c:pt>
                <c:pt idx="176">
                  <c:v>0.69310868740579601</c:v>
                </c:pt>
                <c:pt idx="177">
                  <c:v>0.69310868740579601</c:v>
                </c:pt>
                <c:pt idx="178">
                  <c:v>0.69310868740579601</c:v>
                </c:pt>
                <c:pt idx="179">
                  <c:v>0.69310868740579601</c:v>
                </c:pt>
                <c:pt idx="180">
                  <c:v>0.70645178795337005</c:v>
                </c:pt>
                <c:pt idx="181">
                  <c:v>0.70645178795337005</c:v>
                </c:pt>
                <c:pt idx="182">
                  <c:v>0.70645178795337005</c:v>
                </c:pt>
                <c:pt idx="183">
                  <c:v>0.70645178795337005</c:v>
                </c:pt>
                <c:pt idx="184">
                  <c:v>0.70645178795337005</c:v>
                </c:pt>
                <c:pt idx="185">
                  <c:v>0.70645178795337005</c:v>
                </c:pt>
                <c:pt idx="186">
                  <c:v>0.70645178795337005</c:v>
                </c:pt>
                <c:pt idx="187">
                  <c:v>0.70645178795337005</c:v>
                </c:pt>
                <c:pt idx="188">
                  <c:v>0.70645178795337005</c:v>
                </c:pt>
                <c:pt idx="189">
                  <c:v>0.70645178795337005</c:v>
                </c:pt>
                <c:pt idx="190">
                  <c:v>0.70645178795337005</c:v>
                </c:pt>
                <c:pt idx="191">
                  <c:v>0.70645178795337005</c:v>
                </c:pt>
                <c:pt idx="192">
                  <c:v>0.70645178795337005</c:v>
                </c:pt>
                <c:pt idx="193">
                  <c:v>0.70645178795337005</c:v>
                </c:pt>
                <c:pt idx="194">
                  <c:v>0.70645178795337005</c:v>
                </c:pt>
                <c:pt idx="195">
                  <c:v>0.70645178795337005</c:v>
                </c:pt>
                <c:pt idx="196">
                  <c:v>0.70645178795337005</c:v>
                </c:pt>
                <c:pt idx="197">
                  <c:v>0.70645178795337005</c:v>
                </c:pt>
                <c:pt idx="198">
                  <c:v>0.70645178795337005</c:v>
                </c:pt>
                <c:pt idx="199">
                  <c:v>0.70645178795337005</c:v>
                </c:pt>
                <c:pt idx="200">
                  <c:v>0.70645178795337005</c:v>
                </c:pt>
                <c:pt idx="201">
                  <c:v>0.70645178795337005</c:v>
                </c:pt>
                <c:pt idx="202">
                  <c:v>0.70645178795337005</c:v>
                </c:pt>
                <c:pt idx="203">
                  <c:v>0.70645178795337005</c:v>
                </c:pt>
                <c:pt idx="204">
                  <c:v>0.70645178795337005</c:v>
                </c:pt>
                <c:pt idx="205">
                  <c:v>0.70645178795337005</c:v>
                </c:pt>
                <c:pt idx="206">
                  <c:v>0.70645178795337005</c:v>
                </c:pt>
                <c:pt idx="207">
                  <c:v>0.70645178795337005</c:v>
                </c:pt>
                <c:pt idx="208">
                  <c:v>0.70645178795337005</c:v>
                </c:pt>
                <c:pt idx="209">
                  <c:v>0.70645178795337005</c:v>
                </c:pt>
                <c:pt idx="210">
                  <c:v>0.70645178795337005</c:v>
                </c:pt>
                <c:pt idx="211">
                  <c:v>0.70645178795337005</c:v>
                </c:pt>
                <c:pt idx="212">
                  <c:v>0.70645178795337005</c:v>
                </c:pt>
                <c:pt idx="213">
                  <c:v>0.70645178795337005</c:v>
                </c:pt>
                <c:pt idx="214">
                  <c:v>0.70645178795337005</c:v>
                </c:pt>
                <c:pt idx="215">
                  <c:v>0.70645178795337005</c:v>
                </c:pt>
                <c:pt idx="216">
                  <c:v>0.70645178795337005</c:v>
                </c:pt>
                <c:pt idx="217">
                  <c:v>0.70645178795337005</c:v>
                </c:pt>
                <c:pt idx="218">
                  <c:v>0.70645178795337005</c:v>
                </c:pt>
                <c:pt idx="219">
                  <c:v>0.70645178795337005</c:v>
                </c:pt>
                <c:pt idx="220">
                  <c:v>0.70645178795337005</c:v>
                </c:pt>
                <c:pt idx="221">
                  <c:v>0.70645178795337005</c:v>
                </c:pt>
                <c:pt idx="222">
                  <c:v>0.70645178795337005</c:v>
                </c:pt>
                <c:pt idx="223">
                  <c:v>0.70645178795337005</c:v>
                </c:pt>
                <c:pt idx="224">
                  <c:v>0.70645178795337005</c:v>
                </c:pt>
                <c:pt idx="225">
                  <c:v>0.70645178795337005</c:v>
                </c:pt>
                <c:pt idx="226">
                  <c:v>0.70645178795337005</c:v>
                </c:pt>
                <c:pt idx="227">
                  <c:v>0.70645178795337005</c:v>
                </c:pt>
                <c:pt idx="228">
                  <c:v>0.70645178795337005</c:v>
                </c:pt>
                <c:pt idx="229">
                  <c:v>0.70645178795337005</c:v>
                </c:pt>
                <c:pt idx="230">
                  <c:v>0.70645178795337005</c:v>
                </c:pt>
                <c:pt idx="231">
                  <c:v>0.70645178795337005</c:v>
                </c:pt>
                <c:pt idx="232">
                  <c:v>0.70645178795337005</c:v>
                </c:pt>
                <c:pt idx="233">
                  <c:v>0.70645178795337005</c:v>
                </c:pt>
                <c:pt idx="234">
                  <c:v>0.70645178795337005</c:v>
                </c:pt>
                <c:pt idx="235">
                  <c:v>0.70645178795337005</c:v>
                </c:pt>
                <c:pt idx="236">
                  <c:v>0.70645178795337005</c:v>
                </c:pt>
                <c:pt idx="237">
                  <c:v>0.70645178795337005</c:v>
                </c:pt>
                <c:pt idx="238">
                  <c:v>0.70645178795337005</c:v>
                </c:pt>
                <c:pt idx="239">
                  <c:v>0.70645178795337005</c:v>
                </c:pt>
                <c:pt idx="240">
                  <c:v>0.70645178795337005</c:v>
                </c:pt>
                <c:pt idx="241">
                  <c:v>0.70645178795337005</c:v>
                </c:pt>
                <c:pt idx="242">
                  <c:v>0.70645178795337005</c:v>
                </c:pt>
                <c:pt idx="243">
                  <c:v>0.70645178795337005</c:v>
                </c:pt>
                <c:pt idx="244">
                  <c:v>0.70645178795337005</c:v>
                </c:pt>
                <c:pt idx="245">
                  <c:v>0.70645178795337005</c:v>
                </c:pt>
                <c:pt idx="246">
                  <c:v>0.70645178795337005</c:v>
                </c:pt>
                <c:pt idx="247">
                  <c:v>0.70645178795337005</c:v>
                </c:pt>
                <c:pt idx="248">
                  <c:v>0.70645178795337005</c:v>
                </c:pt>
                <c:pt idx="249">
                  <c:v>0.70645178795337005</c:v>
                </c:pt>
                <c:pt idx="250">
                  <c:v>0.70645178795337005</c:v>
                </c:pt>
                <c:pt idx="251">
                  <c:v>0.71979488850094397</c:v>
                </c:pt>
                <c:pt idx="252">
                  <c:v>0.71979488850094397</c:v>
                </c:pt>
                <c:pt idx="253">
                  <c:v>0.71979488850094397</c:v>
                </c:pt>
                <c:pt idx="254">
                  <c:v>0.71979488850094397</c:v>
                </c:pt>
                <c:pt idx="255">
                  <c:v>0.71979488850094397</c:v>
                </c:pt>
                <c:pt idx="256">
                  <c:v>0.71979488850094397</c:v>
                </c:pt>
                <c:pt idx="257">
                  <c:v>0.71979488850094397</c:v>
                </c:pt>
                <c:pt idx="258">
                  <c:v>0.71979488850094397</c:v>
                </c:pt>
                <c:pt idx="259">
                  <c:v>0.71979488850094397</c:v>
                </c:pt>
                <c:pt idx="260">
                  <c:v>0.71979488850094397</c:v>
                </c:pt>
                <c:pt idx="261">
                  <c:v>0.71979488850094397</c:v>
                </c:pt>
                <c:pt idx="262">
                  <c:v>0.71979488850094397</c:v>
                </c:pt>
                <c:pt idx="263">
                  <c:v>0.71979488850094397</c:v>
                </c:pt>
                <c:pt idx="264">
                  <c:v>0.71979488850094397</c:v>
                </c:pt>
                <c:pt idx="265">
                  <c:v>0.71979488850094397</c:v>
                </c:pt>
                <c:pt idx="266">
                  <c:v>0.71979488850094397</c:v>
                </c:pt>
                <c:pt idx="267">
                  <c:v>0.71979488850094397</c:v>
                </c:pt>
                <c:pt idx="268">
                  <c:v>0.71979488850094397</c:v>
                </c:pt>
                <c:pt idx="269">
                  <c:v>0.71979488850094397</c:v>
                </c:pt>
                <c:pt idx="270">
                  <c:v>0.71979488850094397</c:v>
                </c:pt>
                <c:pt idx="271">
                  <c:v>0.71979488850094397</c:v>
                </c:pt>
                <c:pt idx="272">
                  <c:v>0.71979488850094397</c:v>
                </c:pt>
                <c:pt idx="273">
                  <c:v>0.71979488850094397</c:v>
                </c:pt>
                <c:pt idx="274">
                  <c:v>0.71979488850094397</c:v>
                </c:pt>
                <c:pt idx="275">
                  <c:v>0.71979488850094397</c:v>
                </c:pt>
                <c:pt idx="276">
                  <c:v>0.71979488850094397</c:v>
                </c:pt>
                <c:pt idx="277">
                  <c:v>0.71979488850094397</c:v>
                </c:pt>
                <c:pt idx="278">
                  <c:v>0.71979488850094397</c:v>
                </c:pt>
                <c:pt idx="279">
                  <c:v>0.71979488850094397</c:v>
                </c:pt>
                <c:pt idx="280">
                  <c:v>0.71979488850094397</c:v>
                </c:pt>
                <c:pt idx="281">
                  <c:v>0.71979488850094397</c:v>
                </c:pt>
                <c:pt idx="282">
                  <c:v>0.71979488850094397</c:v>
                </c:pt>
                <c:pt idx="283">
                  <c:v>0.71979488850094397</c:v>
                </c:pt>
                <c:pt idx="284">
                  <c:v>0.71979488850094397</c:v>
                </c:pt>
                <c:pt idx="285">
                  <c:v>0.71979488850094397</c:v>
                </c:pt>
                <c:pt idx="286">
                  <c:v>0.71979488850094397</c:v>
                </c:pt>
                <c:pt idx="287">
                  <c:v>0.71979488850094397</c:v>
                </c:pt>
                <c:pt idx="288">
                  <c:v>0.71979488850094397</c:v>
                </c:pt>
                <c:pt idx="289">
                  <c:v>0.71979488850094397</c:v>
                </c:pt>
                <c:pt idx="290">
                  <c:v>0.71979488850094397</c:v>
                </c:pt>
                <c:pt idx="291">
                  <c:v>0.71979488850094397</c:v>
                </c:pt>
                <c:pt idx="292">
                  <c:v>0.71979488850094397</c:v>
                </c:pt>
                <c:pt idx="293">
                  <c:v>0.71979488850094397</c:v>
                </c:pt>
                <c:pt idx="294">
                  <c:v>0.71979488850094397</c:v>
                </c:pt>
                <c:pt idx="295">
                  <c:v>0.71979488850094397</c:v>
                </c:pt>
                <c:pt idx="296">
                  <c:v>0.71979488850094397</c:v>
                </c:pt>
                <c:pt idx="297">
                  <c:v>0.71979488850094397</c:v>
                </c:pt>
                <c:pt idx="298">
                  <c:v>0.71979488850094397</c:v>
                </c:pt>
                <c:pt idx="299">
                  <c:v>0.71979488850094397</c:v>
                </c:pt>
                <c:pt idx="300">
                  <c:v>0.71979488850094397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'KM corrected X-axis'!$A$2:$A$302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  <c:pt idx="128">
                        <c:v>128</c:v>
                      </c:pt>
                      <c:pt idx="129">
                        <c:v>129</c:v>
                      </c:pt>
                      <c:pt idx="130">
                        <c:v>130</c:v>
                      </c:pt>
                      <c:pt idx="131">
                        <c:v>131</c:v>
                      </c:pt>
                      <c:pt idx="132">
                        <c:v>132</c:v>
                      </c:pt>
                      <c:pt idx="133">
                        <c:v>133</c:v>
                      </c:pt>
                      <c:pt idx="134">
                        <c:v>134</c:v>
                      </c:pt>
                      <c:pt idx="135">
                        <c:v>135</c:v>
                      </c:pt>
                      <c:pt idx="136">
                        <c:v>136</c:v>
                      </c:pt>
                      <c:pt idx="137">
                        <c:v>137</c:v>
                      </c:pt>
                      <c:pt idx="138">
                        <c:v>138</c:v>
                      </c:pt>
                      <c:pt idx="139">
                        <c:v>139</c:v>
                      </c:pt>
                      <c:pt idx="140">
                        <c:v>140</c:v>
                      </c:pt>
                      <c:pt idx="141">
                        <c:v>141</c:v>
                      </c:pt>
                      <c:pt idx="142">
                        <c:v>142</c:v>
                      </c:pt>
                      <c:pt idx="143">
                        <c:v>143</c:v>
                      </c:pt>
                      <c:pt idx="144">
                        <c:v>144</c:v>
                      </c:pt>
                      <c:pt idx="145">
                        <c:v>145</c:v>
                      </c:pt>
                      <c:pt idx="146">
                        <c:v>146</c:v>
                      </c:pt>
                      <c:pt idx="147">
                        <c:v>147</c:v>
                      </c:pt>
                      <c:pt idx="148">
                        <c:v>148</c:v>
                      </c:pt>
                      <c:pt idx="149">
                        <c:v>149</c:v>
                      </c:pt>
                      <c:pt idx="150">
                        <c:v>150</c:v>
                      </c:pt>
                      <c:pt idx="151">
                        <c:v>151</c:v>
                      </c:pt>
                      <c:pt idx="152">
                        <c:v>152</c:v>
                      </c:pt>
                      <c:pt idx="153">
                        <c:v>153</c:v>
                      </c:pt>
                      <c:pt idx="154">
                        <c:v>154</c:v>
                      </c:pt>
                      <c:pt idx="155">
                        <c:v>155</c:v>
                      </c:pt>
                      <c:pt idx="156">
                        <c:v>156</c:v>
                      </c:pt>
                      <c:pt idx="157">
                        <c:v>157</c:v>
                      </c:pt>
                      <c:pt idx="158">
                        <c:v>158</c:v>
                      </c:pt>
                      <c:pt idx="159">
                        <c:v>159</c:v>
                      </c:pt>
                      <c:pt idx="160">
                        <c:v>160</c:v>
                      </c:pt>
                      <c:pt idx="161">
                        <c:v>161</c:v>
                      </c:pt>
                      <c:pt idx="162">
                        <c:v>162</c:v>
                      </c:pt>
                      <c:pt idx="163">
                        <c:v>163</c:v>
                      </c:pt>
                      <c:pt idx="164">
                        <c:v>164</c:v>
                      </c:pt>
                      <c:pt idx="165">
                        <c:v>165</c:v>
                      </c:pt>
                      <c:pt idx="166">
                        <c:v>166</c:v>
                      </c:pt>
                      <c:pt idx="167">
                        <c:v>167</c:v>
                      </c:pt>
                      <c:pt idx="168">
                        <c:v>168</c:v>
                      </c:pt>
                      <c:pt idx="169">
                        <c:v>169</c:v>
                      </c:pt>
                      <c:pt idx="170">
                        <c:v>170</c:v>
                      </c:pt>
                      <c:pt idx="171">
                        <c:v>171</c:v>
                      </c:pt>
                      <c:pt idx="172">
                        <c:v>172</c:v>
                      </c:pt>
                      <c:pt idx="173">
                        <c:v>173</c:v>
                      </c:pt>
                      <c:pt idx="174">
                        <c:v>174</c:v>
                      </c:pt>
                      <c:pt idx="175">
                        <c:v>175</c:v>
                      </c:pt>
                      <c:pt idx="176">
                        <c:v>176</c:v>
                      </c:pt>
                      <c:pt idx="177">
                        <c:v>177</c:v>
                      </c:pt>
                      <c:pt idx="178">
                        <c:v>178</c:v>
                      </c:pt>
                      <c:pt idx="179">
                        <c:v>179</c:v>
                      </c:pt>
                      <c:pt idx="180">
                        <c:v>180</c:v>
                      </c:pt>
                      <c:pt idx="181">
                        <c:v>181</c:v>
                      </c:pt>
                      <c:pt idx="182">
                        <c:v>182</c:v>
                      </c:pt>
                      <c:pt idx="183">
                        <c:v>183</c:v>
                      </c:pt>
                      <c:pt idx="184">
                        <c:v>184</c:v>
                      </c:pt>
                      <c:pt idx="185">
                        <c:v>185</c:v>
                      </c:pt>
                      <c:pt idx="186">
                        <c:v>186</c:v>
                      </c:pt>
                      <c:pt idx="187">
                        <c:v>187</c:v>
                      </c:pt>
                      <c:pt idx="188">
                        <c:v>188</c:v>
                      </c:pt>
                      <c:pt idx="189">
                        <c:v>189</c:v>
                      </c:pt>
                      <c:pt idx="190">
                        <c:v>190</c:v>
                      </c:pt>
                      <c:pt idx="191">
                        <c:v>191</c:v>
                      </c:pt>
                      <c:pt idx="192">
                        <c:v>192</c:v>
                      </c:pt>
                      <c:pt idx="193">
                        <c:v>193</c:v>
                      </c:pt>
                      <c:pt idx="194">
                        <c:v>194</c:v>
                      </c:pt>
                      <c:pt idx="195">
                        <c:v>195</c:v>
                      </c:pt>
                      <c:pt idx="196">
                        <c:v>196</c:v>
                      </c:pt>
                      <c:pt idx="197">
                        <c:v>197</c:v>
                      </c:pt>
                      <c:pt idx="198">
                        <c:v>198</c:v>
                      </c:pt>
                      <c:pt idx="199">
                        <c:v>199</c:v>
                      </c:pt>
                      <c:pt idx="200">
                        <c:v>200</c:v>
                      </c:pt>
                      <c:pt idx="201">
                        <c:v>201</c:v>
                      </c:pt>
                      <c:pt idx="202">
                        <c:v>202</c:v>
                      </c:pt>
                      <c:pt idx="203">
                        <c:v>203</c:v>
                      </c:pt>
                      <c:pt idx="204">
                        <c:v>204</c:v>
                      </c:pt>
                      <c:pt idx="205">
                        <c:v>205</c:v>
                      </c:pt>
                      <c:pt idx="206">
                        <c:v>206</c:v>
                      </c:pt>
                      <c:pt idx="207">
                        <c:v>207</c:v>
                      </c:pt>
                      <c:pt idx="208">
                        <c:v>208</c:v>
                      </c:pt>
                      <c:pt idx="209">
                        <c:v>209</c:v>
                      </c:pt>
                      <c:pt idx="210">
                        <c:v>210</c:v>
                      </c:pt>
                      <c:pt idx="211">
                        <c:v>211</c:v>
                      </c:pt>
                      <c:pt idx="212">
                        <c:v>212</c:v>
                      </c:pt>
                      <c:pt idx="213">
                        <c:v>213</c:v>
                      </c:pt>
                      <c:pt idx="214">
                        <c:v>214</c:v>
                      </c:pt>
                      <c:pt idx="215">
                        <c:v>215</c:v>
                      </c:pt>
                      <c:pt idx="216">
                        <c:v>216</c:v>
                      </c:pt>
                      <c:pt idx="217">
                        <c:v>217</c:v>
                      </c:pt>
                      <c:pt idx="218">
                        <c:v>218</c:v>
                      </c:pt>
                      <c:pt idx="219">
                        <c:v>219</c:v>
                      </c:pt>
                      <c:pt idx="220">
                        <c:v>220</c:v>
                      </c:pt>
                      <c:pt idx="221">
                        <c:v>221</c:v>
                      </c:pt>
                      <c:pt idx="222">
                        <c:v>222</c:v>
                      </c:pt>
                      <c:pt idx="223">
                        <c:v>223</c:v>
                      </c:pt>
                      <c:pt idx="224">
                        <c:v>224</c:v>
                      </c:pt>
                      <c:pt idx="225">
                        <c:v>225</c:v>
                      </c:pt>
                      <c:pt idx="226">
                        <c:v>226</c:v>
                      </c:pt>
                      <c:pt idx="227">
                        <c:v>227</c:v>
                      </c:pt>
                      <c:pt idx="228">
                        <c:v>228</c:v>
                      </c:pt>
                      <c:pt idx="229">
                        <c:v>229</c:v>
                      </c:pt>
                      <c:pt idx="230">
                        <c:v>230</c:v>
                      </c:pt>
                      <c:pt idx="231">
                        <c:v>231</c:v>
                      </c:pt>
                      <c:pt idx="232">
                        <c:v>232</c:v>
                      </c:pt>
                      <c:pt idx="233">
                        <c:v>233</c:v>
                      </c:pt>
                      <c:pt idx="234">
                        <c:v>234</c:v>
                      </c:pt>
                      <c:pt idx="235">
                        <c:v>235</c:v>
                      </c:pt>
                      <c:pt idx="236">
                        <c:v>236</c:v>
                      </c:pt>
                      <c:pt idx="237">
                        <c:v>237</c:v>
                      </c:pt>
                      <c:pt idx="238">
                        <c:v>238</c:v>
                      </c:pt>
                      <c:pt idx="239">
                        <c:v>239</c:v>
                      </c:pt>
                      <c:pt idx="240">
                        <c:v>240</c:v>
                      </c:pt>
                      <c:pt idx="241">
                        <c:v>241</c:v>
                      </c:pt>
                      <c:pt idx="242">
                        <c:v>242</c:v>
                      </c:pt>
                      <c:pt idx="243">
                        <c:v>243</c:v>
                      </c:pt>
                      <c:pt idx="244">
                        <c:v>244</c:v>
                      </c:pt>
                      <c:pt idx="245">
                        <c:v>245</c:v>
                      </c:pt>
                      <c:pt idx="246">
                        <c:v>246</c:v>
                      </c:pt>
                      <c:pt idx="247">
                        <c:v>247</c:v>
                      </c:pt>
                      <c:pt idx="248">
                        <c:v>248</c:v>
                      </c:pt>
                      <c:pt idx="249">
                        <c:v>249</c:v>
                      </c:pt>
                      <c:pt idx="250">
                        <c:v>250</c:v>
                      </c:pt>
                      <c:pt idx="251">
                        <c:v>251</c:v>
                      </c:pt>
                      <c:pt idx="252">
                        <c:v>252</c:v>
                      </c:pt>
                      <c:pt idx="253">
                        <c:v>253</c:v>
                      </c:pt>
                      <c:pt idx="254">
                        <c:v>254</c:v>
                      </c:pt>
                      <c:pt idx="255">
                        <c:v>255</c:v>
                      </c:pt>
                      <c:pt idx="256">
                        <c:v>256</c:v>
                      </c:pt>
                      <c:pt idx="257">
                        <c:v>257</c:v>
                      </c:pt>
                      <c:pt idx="258">
                        <c:v>258</c:v>
                      </c:pt>
                      <c:pt idx="259">
                        <c:v>259</c:v>
                      </c:pt>
                      <c:pt idx="260">
                        <c:v>260</c:v>
                      </c:pt>
                      <c:pt idx="261">
                        <c:v>261</c:v>
                      </c:pt>
                      <c:pt idx="262">
                        <c:v>262</c:v>
                      </c:pt>
                      <c:pt idx="263">
                        <c:v>263</c:v>
                      </c:pt>
                      <c:pt idx="264">
                        <c:v>264</c:v>
                      </c:pt>
                      <c:pt idx="265">
                        <c:v>265</c:v>
                      </c:pt>
                      <c:pt idx="266">
                        <c:v>266</c:v>
                      </c:pt>
                      <c:pt idx="267">
                        <c:v>267</c:v>
                      </c:pt>
                      <c:pt idx="268">
                        <c:v>268</c:v>
                      </c:pt>
                      <c:pt idx="269">
                        <c:v>269</c:v>
                      </c:pt>
                      <c:pt idx="270">
                        <c:v>270</c:v>
                      </c:pt>
                      <c:pt idx="271">
                        <c:v>271</c:v>
                      </c:pt>
                      <c:pt idx="272">
                        <c:v>272</c:v>
                      </c:pt>
                      <c:pt idx="273">
                        <c:v>273</c:v>
                      </c:pt>
                      <c:pt idx="274">
                        <c:v>274</c:v>
                      </c:pt>
                      <c:pt idx="275">
                        <c:v>275</c:v>
                      </c:pt>
                      <c:pt idx="276">
                        <c:v>276</c:v>
                      </c:pt>
                      <c:pt idx="277">
                        <c:v>277</c:v>
                      </c:pt>
                      <c:pt idx="278">
                        <c:v>278</c:v>
                      </c:pt>
                      <c:pt idx="279">
                        <c:v>279</c:v>
                      </c:pt>
                      <c:pt idx="280">
                        <c:v>280</c:v>
                      </c:pt>
                      <c:pt idx="281">
                        <c:v>281</c:v>
                      </c:pt>
                      <c:pt idx="282">
                        <c:v>282</c:v>
                      </c:pt>
                      <c:pt idx="283">
                        <c:v>283</c:v>
                      </c:pt>
                      <c:pt idx="284">
                        <c:v>284</c:v>
                      </c:pt>
                      <c:pt idx="285">
                        <c:v>285</c:v>
                      </c:pt>
                      <c:pt idx="286">
                        <c:v>286</c:v>
                      </c:pt>
                      <c:pt idx="287">
                        <c:v>287</c:v>
                      </c:pt>
                      <c:pt idx="288">
                        <c:v>288</c:v>
                      </c:pt>
                      <c:pt idx="289">
                        <c:v>289</c:v>
                      </c:pt>
                      <c:pt idx="290">
                        <c:v>290</c:v>
                      </c:pt>
                      <c:pt idx="291">
                        <c:v>291</c:v>
                      </c:pt>
                      <c:pt idx="292">
                        <c:v>292</c:v>
                      </c:pt>
                      <c:pt idx="293">
                        <c:v>293</c:v>
                      </c:pt>
                      <c:pt idx="294">
                        <c:v>294</c:v>
                      </c:pt>
                      <c:pt idx="295">
                        <c:v>295</c:v>
                      </c:pt>
                      <c:pt idx="296">
                        <c:v>296</c:v>
                      </c:pt>
                      <c:pt idx="297">
                        <c:v>297</c:v>
                      </c:pt>
                      <c:pt idx="298">
                        <c:v>298</c:v>
                      </c:pt>
                      <c:pt idx="299">
                        <c:v>299</c:v>
                      </c:pt>
                      <c:pt idx="300">
                        <c:v>300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C92C-45C0-905B-535173DC5778}"/>
            </c:ext>
          </c:extLst>
        </c:ser>
        <c:ser>
          <c:idx val="2"/>
          <c:order val="1"/>
          <c:tx>
            <c:strRef>
              <c:f>'KM corrected X-axis'!$D$1</c:f>
              <c:strCache>
                <c:ptCount val="1"/>
                <c:pt idx="0">
                  <c:v>Etripamil</c:v>
                </c:pt>
              </c:strCache>
            </c:strRef>
          </c:tx>
          <c:spPr>
            <a:ln w="28575" cap="rnd">
              <a:solidFill>
                <a:srgbClr val="CC2B1B"/>
              </a:solidFill>
              <a:round/>
            </a:ln>
            <a:effectLst/>
          </c:spPr>
          <c:marker>
            <c:symbol val="none"/>
          </c:marker>
          <c:val>
            <c:numRef>
              <c:f>'KM corrected X-axis'!$D$2:$D$302</c:f>
              <c:numCache>
                <c:formatCode>General</c:formatCode>
                <c:ptCount val="301"/>
                <c:pt idx="0">
                  <c:v>0</c:v>
                </c:pt>
                <c:pt idx="1">
                  <c:v>3.06122448979592E-2</c:v>
                </c:pt>
                <c:pt idx="2">
                  <c:v>7.1428571428571494E-2</c:v>
                </c:pt>
                <c:pt idx="3">
                  <c:v>0.13265306122449</c:v>
                </c:pt>
                <c:pt idx="4">
                  <c:v>0.16326530612244899</c:v>
                </c:pt>
                <c:pt idx="5">
                  <c:v>0.19387755102040799</c:v>
                </c:pt>
                <c:pt idx="6">
                  <c:v>0.234693877551021</c:v>
                </c:pt>
                <c:pt idx="7">
                  <c:v>0.25510204081632698</c:v>
                </c:pt>
                <c:pt idx="8">
                  <c:v>0.26530612244898</c:v>
                </c:pt>
                <c:pt idx="9">
                  <c:v>0.29591836734693899</c:v>
                </c:pt>
                <c:pt idx="10">
                  <c:v>0.31632653061224503</c:v>
                </c:pt>
                <c:pt idx="11">
                  <c:v>0.32653061224489799</c:v>
                </c:pt>
                <c:pt idx="12">
                  <c:v>0.34693877551020402</c:v>
                </c:pt>
                <c:pt idx="13">
                  <c:v>0.38775510204081698</c:v>
                </c:pt>
                <c:pt idx="14">
                  <c:v>0.41836734693877597</c:v>
                </c:pt>
                <c:pt idx="15">
                  <c:v>0.43877551020408201</c:v>
                </c:pt>
                <c:pt idx="16">
                  <c:v>0.469387755102041</c:v>
                </c:pt>
                <c:pt idx="17">
                  <c:v>0.48979591836734698</c:v>
                </c:pt>
                <c:pt idx="18">
                  <c:v>0.51020408163265396</c:v>
                </c:pt>
                <c:pt idx="19">
                  <c:v>0.54081632653061296</c:v>
                </c:pt>
                <c:pt idx="20">
                  <c:v>0.54081632653061296</c:v>
                </c:pt>
                <c:pt idx="21">
                  <c:v>0.56122448979591899</c:v>
                </c:pt>
                <c:pt idx="22">
                  <c:v>0.57142857142857195</c:v>
                </c:pt>
                <c:pt idx="23">
                  <c:v>0.58163265306122502</c:v>
                </c:pt>
                <c:pt idx="24">
                  <c:v>0.58163265306122502</c:v>
                </c:pt>
                <c:pt idx="25">
                  <c:v>0.59183673469387799</c:v>
                </c:pt>
                <c:pt idx="26">
                  <c:v>0.59183673469387799</c:v>
                </c:pt>
                <c:pt idx="27">
                  <c:v>0.61224489795918402</c:v>
                </c:pt>
                <c:pt idx="28">
                  <c:v>0.61224489795918402</c:v>
                </c:pt>
                <c:pt idx="29">
                  <c:v>0.62244897959183698</c:v>
                </c:pt>
                <c:pt idx="30">
                  <c:v>0.64285714285714302</c:v>
                </c:pt>
                <c:pt idx="31">
                  <c:v>0.65306122448979598</c:v>
                </c:pt>
                <c:pt idx="32">
                  <c:v>0.65306122448979598</c:v>
                </c:pt>
                <c:pt idx="33">
                  <c:v>0.66326530612244905</c:v>
                </c:pt>
                <c:pt idx="34">
                  <c:v>0.66326530612244905</c:v>
                </c:pt>
                <c:pt idx="35">
                  <c:v>0.66326530612244905</c:v>
                </c:pt>
                <c:pt idx="36">
                  <c:v>0.66326530612244905</c:v>
                </c:pt>
                <c:pt idx="37">
                  <c:v>0.66326530612244905</c:v>
                </c:pt>
                <c:pt idx="38">
                  <c:v>0.67346938775510301</c:v>
                </c:pt>
                <c:pt idx="39">
                  <c:v>0.67346938775510301</c:v>
                </c:pt>
                <c:pt idx="40">
                  <c:v>0.68367346938775597</c:v>
                </c:pt>
                <c:pt idx="41">
                  <c:v>0.68367346938775597</c:v>
                </c:pt>
                <c:pt idx="42">
                  <c:v>0.68367346938775597</c:v>
                </c:pt>
                <c:pt idx="43">
                  <c:v>0.69387755102040904</c:v>
                </c:pt>
                <c:pt idx="44">
                  <c:v>0.69387755102040904</c:v>
                </c:pt>
                <c:pt idx="45">
                  <c:v>0.70408163265306201</c:v>
                </c:pt>
                <c:pt idx="46">
                  <c:v>0.70408163265306201</c:v>
                </c:pt>
                <c:pt idx="47">
                  <c:v>0.71428571428571497</c:v>
                </c:pt>
                <c:pt idx="48">
                  <c:v>0.71428571428571497</c:v>
                </c:pt>
                <c:pt idx="49">
                  <c:v>0.71428571428571497</c:v>
                </c:pt>
                <c:pt idx="50">
                  <c:v>0.71428571428571497</c:v>
                </c:pt>
                <c:pt idx="51">
                  <c:v>0.71428571428571497</c:v>
                </c:pt>
                <c:pt idx="52">
                  <c:v>0.71428571428571497</c:v>
                </c:pt>
                <c:pt idx="53">
                  <c:v>0.71428571428571497</c:v>
                </c:pt>
                <c:pt idx="54">
                  <c:v>0.71428571428571497</c:v>
                </c:pt>
                <c:pt idx="55">
                  <c:v>0.72448979591836804</c:v>
                </c:pt>
                <c:pt idx="56">
                  <c:v>0.72448979591836804</c:v>
                </c:pt>
                <c:pt idx="57">
                  <c:v>0.72448979591836804</c:v>
                </c:pt>
                <c:pt idx="58">
                  <c:v>0.72448979591836804</c:v>
                </c:pt>
                <c:pt idx="59">
                  <c:v>0.734693877551021</c:v>
                </c:pt>
                <c:pt idx="60">
                  <c:v>0.734693877551021</c:v>
                </c:pt>
                <c:pt idx="61">
                  <c:v>0.734693877551021</c:v>
                </c:pt>
                <c:pt idx="62">
                  <c:v>0.74489795918367396</c:v>
                </c:pt>
                <c:pt idx="63">
                  <c:v>0.74489795918367396</c:v>
                </c:pt>
                <c:pt idx="64">
                  <c:v>0.74489795918367396</c:v>
                </c:pt>
                <c:pt idx="65">
                  <c:v>0.74489795918367396</c:v>
                </c:pt>
                <c:pt idx="66">
                  <c:v>0.74489795918367396</c:v>
                </c:pt>
                <c:pt idx="67">
                  <c:v>0.76530612244898</c:v>
                </c:pt>
                <c:pt idx="68">
                  <c:v>0.76530612244898</c:v>
                </c:pt>
                <c:pt idx="69">
                  <c:v>0.76530612244898</c:v>
                </c:pt>
                <c:pt idx="70">
                  <c:v>0.76530612244898</c:v>
                </c:pt>
                <c:pt idx="71">
                  <c:v>0.77551020408163296</c:v>
                </c:pt>
                <c:pt idx="72">
                  <c:v>0.77551020408163296</c:v>
                </c:pt>
                <c:pt idx="73">
                  <c:v>0.77551020408163296</c:v>
                </c:pt>
                <c:pt idx="74">
                  <c:v>0.77551020408163296</c:v>
                </c:pt>
                <c:pt idx="75">
                  <c:v>0.77551020408163296</c:v>
                </c:pt>
                <c:pt idx="76">
                  <c:v>0.79591836734693899</c:v>
                </c:pt>
                <c:pt idx="77">
                  <c:v>0.79591836734693899</c:v>
                </c:pt>
                <c:pt idx="78">
                  <c:v>0.79591836734693899</c:v>
                </c:pt>
                <c:pt idx="79">
                  <c:v>0.79591836734693899</c:v>
                </c:pt>
                <c:pt idx="80">
                  <c:v>0.79591836734693899</c:v>
                </c:pt>
                <c:pt idx="81">
                  <c:v>0.79591836734693899</c:v>
                </c:pt>
                <c:pt idx="82">
                  <c:v>0.79591836734693899</c:v>
                </c:pt>
                <c:pt idx="83">
                  <c:v>0.80612244897959195</c:v>
                </c:pt>
                <c:pt idx="84">
                  <c:v>0.80612244897959195</c:v>
                </c:pt>
                <c:pt idx="85">
                  <c:v>0.80612244897959195</c:v>
                </c:pt>
                <c:pt idx="86">
                  <c:v>0.80612244897959195</c:v>
                </c:pt>
                <c:pt idx="87">
                  <c:v>0.80612244897959195</c:v>
                </c:pt>
                <c:pt idx="88">
                  <c:v>0.80612244897959195</c:v>
                </c:pt>
                <c:pt idx="89">
                  <c:v>0.80612244897959195</c:v>
                </c:pt>
                <c:pt idx="90">
                  <c:v>0.80612244897959195</c:v>
                </c:pt>
                <c:pt idx="91">
                  <c:v>0.81632653061224503</c:v>
                </c:pt>
                <c:pt idx="92">
                  <c:v>0.81632653061224503</c:v>
                </c:pt>
                <c:pt idx="93">
                  <c:v>0.81632653061224503</c:v>
                </c:pt>
                <c:pt idx="94">
                  <c:v>0.81632653061224503</c:v>
                </c:pt>
                <c:pt idx="95">
                  <c:v>0.81632653061224503</c:v>
                </c:pt>
                <c:pt idx="96">
                  <c:v>0.81632653061224503</c:v>
                </c:pt>
                <c:pt idx="97">
                  <c:v>0.81632653061224503</c:v>
                </c:pt>
                <c:pt idx="98">
                  <c:v>0.81632653061224503</c:v>
                </c:pt>
                <c:pt idx="99">
                  <c:v>0.81632653061224503</c:v>
                </c:pt>
                <c:pt idx="100">
                  <c:v>0.81632653061224503</c:v>
                </c:pt>
                <c:pt idx="101">
                  <c:v>0.81632653061224503</c:v>
                </c:pt>
                <c:pt idx="102">
                  <c:v>0.81632653061224503</c:v>
                </c:pt>
                <c:pt idx="103">
                  <c:v>0.81632653061224503</c:v>
                </c:pt>
                <c:pt idx="104">
                  <c:v>0.81632653061224503</c:v>
                </c:pt>
                <c:pt idx="105">
                  <c:v>0.81632653061224503</c:v>
                </c:pt>
                <c:pt idx="106">
                  <c:v>0.81632653061224503</c:v>
                </c:pt>
                <c:pt idx="107">
                  <c:v>0.81632653061224503</c:v>
                </c:pt>
                <c:pt idx="108">
                  <c:v>0.81632653061224503</c:v>
                </c:pt>
                <c:pt idx="109">
                  <c:v>0.81632653061224503</c:v>
                </c:pt>
                <c:pt idx="110">
                  <c:v>0.81632653061224503</c:v>
                </c:pt>
                <c:pt idx="111">
                  <c:v>0.81632653061224503</c:v>
                </c:pt>
                <c:pt idx="112">
                  <c:v>0.81632653061224503</c:v>
                </c:pt>
                <c:pt idx="113">
                  <c:v>0.81632653061224503</c:v>
                </c:pt>
                <c:pt idx="114">
                  <c:v>0.81632653061224503</c:v>
                </c:pt>
                <c:pt idx="115">
                  <c:v>0.81632653061224503</c:v>
                </c:pt>
                <c:pt idx="116">
                  <c:v>0.81632653061224503</c:v>
                </c:pt>
                <c:pt idx="117">
                  <c:v>0.81632653061224503</c:v>
                </c:pt>
                <c:pt idx="118">
                  <c:v>0.81632653061224503</c:v>
                </c:pt>
                <c:pt idx="119">
                  <c:v>0.81632653061224503</c:v>
                </c:pt>
                <c:pt idx="120">
                  <c:v>0.81632653061224503</c:v>
                </c:pt>
                <c:pt idx="121">
                  <c:v>0.81632653061224503</c:v>
                </c:pt>
                <c:pt idx="122">
                  <c:v>0.81632653061224503</c:v>
                </c:pt>
                <c:pt idx="123">
                  <c:v>0.81632653061224503</c:v>
                </c:pt>
                <c:pt idx="124">
                  <c:v>0.81632653061224503</c:v>
                </c:pt>
                <c:pt idx="125">
                  <c:v>0.81632653061224503</c:v>
                </c:pt>
                <c:pt idx="126">
                  <c:v>0.81632653061224503</c:v>
                </c:pt>
                <c:pt idx="127">
                  <c:v>0.81632653061224503</c:v>
                </c:pt>
                <c:pt idx="128">
                  <c:v>0.81632653061224503</c:v>
                </c:pt>
                <c:pt idx="129">
                  <c:v>0.81632653061224503</c:v>
                </c:pt>
                <c:pt idx="130">
                  <c:v>0.81632653061224503</c:v>
                </c:pt>
                <c:pt idx="131">
                  <c:v>0.81632653061224503</c:v>
                </c:pt>
                <c:pt idx="132">
                  <c:v>0.81632653061224503</c:v>
                </c:pt>
                <c:pt idx="133">
                  <c:v>0.81632653061224503</c:v>
                </c:pt>
                <c:pt idx="134">
                  <c:v>0.81632653061224503</c:v>
                </c:pt>
                <c:pt idx="135">
                  <c:v>0.81632653061224503</c:v>
                </c:pt>
                <c:pt idx="136">
                  <c:v>0.81632653061224503</c:v>
                </c:pt>
                <c:pt idx="137">
                  <c:v>0.81632653061224503</c:v>
                </c:pt>
                <c:pt idx="138">
                  <c:v>0.81632653061224503</c:v>
                </c:pt>
                <c:pt idx="139">
                  <c:v>0.81632653061224503</c:v>
                </c:pt>
                <c:pt idx="140">
                  <c:v>0.81632653061224503</c:v>
                </c:pt>
                <c:pt idx="141">
                  <c:v>0.81632653061224503</c:v>
                </c:pt>
                <c:pt idx="142">
                  <c:v>0.81632653061224503</c:v>
                </c:pt>
                <c:pt idx="143">
                  <c:v>0.81632653061224503</c:v>
                </c:pt>
                <c:pt idx="144">
                  <c:v>0.81632653061224503</c:v>
                </c:pt>
                <c:pt idx="145">
                  <c:v>0.81632653061224503</c:v>
                </c:pt>
                <c:pt idx="146">
                  <c:v>0.81632653061224503</c:v>
                </c:pt>
                <c:pt idx="147">
                  <c:v>0.81632653061224503</c:v>
                </c:pt>
                <c:pt idx="148">
                  <c:v>0.81632653061224503</c:v>
                </c:pt>
                <c:pt idx="149">
                  <c:v>0.81632653061224503</c:v>
                </c:pt>
                <c:pt idx="150">
                  <c:v>0.81632653061224503</c:v>
                </c:pt>
                <c:pt idx="151">
                  <c:v>0.81632653061224503</c:v>
                </c:pt>
                <c:pt idx="152">
                  <c:v>0.81632653061224503</c:v>
                </c:pt>
                <c:pt idx="153">
                  <c:v>0.81632653061224503</c:v>
                </c:pt>
                <c:pt idx="154">
                  <c:v>0.81632653061224503</c:v>
                </c:pt>
                <c:pt idx="155">
                  <c:v>0.81632653061224503</c:v>
                </c:pt>
                <c:pt idx="156">
                  <c:v>0.81632653061224503</c:v>
                </c:pt>
                <c:pt idx="157">
                  <c:v>0.81632653061224503</c:v>
                </c:pt>
                <c:pt idx="158">
                  <c:v>0.81632653061224503</c:v>
                </c:pt>
                <c:pt idx="159">
                  <c:v>0.81632653061224503</c:v>
                </c:pt>
                <c:pt idx="160">
                  <c:v>0.81632653061224503</c:v>
                </c:pt>
                <c:pt idx="161">
                  <c:v>0.81632653061224503</c:v>
                </c:pt>
                <c:pt idx="162">
                  <c:v>0.81632653061224503</c:v>
                </c:pt>
                <c:pt idx="163">
                  <c:v>0.81632653061224503</c:v>
                </c:pt>
                <c:pt idx="164">
                  <c:v>0.81632653061224503</c:v>
                </c:pt>
                <c:pt idx="165">
                  <c:v>0.81632653061224503</c:v>
                </c:pt>
                <c:pt idx="166">
                  <c:v>0.81632653061224503</c:v>
                </c:pt>
                <c:pt idx="167">
                  <c:v>0.81632653061224503</c:v>
                </c:pt>
                <c:pt idx="168">
                  <c:v>0.81632653061224503</c:v>
                </c:pt>
                <c:pt idx="169">
                  <c:v>0.81632653061224503</c:v>
                </c:pt>
                <c:pt idx="170">
                  <c:v>0.81632653061224503</c:v>
                </c:pt>
                <c:pt idx="171">
                  <c:v>0.81632653061224503</c:v>
                </c:pt>
                <c:pt idx="172">
                  <c:v>0.81632653061224503</c:v>
                </c:pt>
                <c:pt idx="173">
                  <c:v>0.81632653061224503</c:v>
                </c:pt>
                <c:pt idx="174">
                  <c:v>0.81632653061224503</c:v>
                </c:pt>
                <c:pt idx="175">
                  <c:v>0.81632653061224503</c:v>
                </c:pt>
                <c:pt idx="176">
                  <c:v>0.81632653061224503</c:v>
                </c:pt>
                <c:pt idx="177">
                  <c:v>0.81632653061224503</c:v>
                </c:pt>
                <c:pt idx="178">
                  <c:v>0.81632653061224503</c:v>
                </c:pt>
                <c:pt idx="179">
                  <c:v>0.81632653061224503</c:v>
                </c:pt>
                <c:pt idx="180">
                  <c:v>0.81632653061224503</c:v>
                </c:pt>
                <c:pt idx="181">
                  <c:v>0.81632653061224503</c:v>
                </c:pt>
                <c:pt idx="182">
                  <c:v>0.81632653061224503</c:v>
                </c:pt>
                <c:pt idx="183">
                  <c:v>0.81632653061224503</c:v>
                </c:pt>
                <c:pt idx="184">
                  <c:v>0.81632653061224503</c:v>
                </c:pt>
                <c:pt idx="185">
                  <c:v>0.81632653061224503</c:v>
                </c:pt>
                <c:pt idx="186">
                  <c:v>0.81632653061224503</c:v>
                </c:pt>
                <c:pt idx="187">
                  <c:v>0.81632653061224503</c:v>
                </c:pt>
                <c:pt idx="188">
                  <c:v>0.81632653061224503</c:v>
                </c:pt>
                <c:pt idx="189">
                  <c:v>0.81632653061224503</c:v>
                </c:pt>
                <c:pt idx="190">
                  <c:v>0.81632653061224503</c:v>
                </c:pt>
                <c:pt idx="191">
                  <c:v>0.81632653061224503</c:v>
                </c:pt>
                <c:pt idx="192">
                  <c:v>0.81632653061224503</c:v>
                </c:pt>
                <c:pt idx="193">
                  <c:v>0.81632653061224503</c:v>
                </c:pt>
                <c:pt idx="194">
                  <c:v>0.81632653061224503</c:v>
                </c:pt>
                <c:pt idx="195">
                  <c:v>0.81632653061224503</c:v>
                </c:pt>
                <c:pt idx="196">
                  <c:v>0.81632653061224503</c:v>
                </c:pt>
                <c:pt idx="197">
                  <c:v>0.81632653061224503</c:v>
                </c:pt>
                <c:pt idx="198">
                  <c:v>0.81632653061224503</c:v>
                </c:pt>
                <c:pt idx="199">
                  <c:v>0.81632653061224503</c:v>
                </c:pt>
                <c:pt idx="200">
                  <c:v>0.81632653061224503</c:v>
                </c:pt>
                <c:pt idx="201">
                  <c:v>0.81632653061224503</c:v>
                </c:pt>
                <c:pt idx="202">
                  <c:v>0.81632653061224503</c:v>
                </c:pt>
                <c:pt idx="203">
                  <c:v>0.81632653061224503</c:v>
                </c:pt>
                <c:pt idx="204">
                  <c:v>0.81632653061224503</c:v>
                </c:pt>
                <c:pt idx="205">
                  <c:v>0.81632653061224503</c:v>
                </c:pt>
                <c:pt idx="206">
                  <c:v>0.81632653061224503</c:v>
                </c:pt>
                <c:pt idx="207">
                  <c:v>0.81632653061224503</c:v>
                </c:pt>
                <c:pt idx="208">
                  <c:v>0.81632653061224503</c:v>
                </c:pt>
                <c:pt idx="209">
                  <c:v>0.81632653061224503</c:v>
                </c:pt>
                <c:pt idx="210">
                  <c:v>0.81632653061224503</c:v>
                </c:pt>
                <c:pt idx="211">
                  <c:v>0.81632653061224503</c:v>
                </c:pt>
                <c:pt idx="212">
                  <c:v>0.81632653061224503</c:v>
                </c:pt>
                <c:pt idx="213">
                  <c:v>0.81632653061224503</c:v>
                </c:pt>
                <c:pt idx="214">
                  <c:v>0.82653061224489799</c:v>
                </c:pt>
                <c:pt idx="215">
                  <c:v>0.82653061224489799</c:v>
                </c:pt>
                <c:pt idx="216">
                  <c:v>0.82653061224489799</c:v>
                </c:pt>
                <c:pt idx="217">
                  <c:v>0.82653061224489799</c:v>
                </c:pt>
                <c:pt idx="218">
                  <c:v>0.82653061224489799</c:v>
                </c:pt>
                <c:pt idx="219">
                  <c:v>0.82653061224489799</c:v>
                </c:pt>
                <c:pt idx="220">
                  <c:v>0.82653061224489799</c:v>
                </c:pt>
                <c:pt idx="221">
                  <c:v>0.82653061224489799</c:v>
                </c:pt>
                <c:pt idx="222">
                  <c:v>0.82653061224489799</c:v>
                </c:pt>
                <c:pt idx="223">
                  <c:v>0.82653061224489799</c:v>
                </c:pt>
                <c:pt idx="224">
                  <c:v>0.82653061224489799</c:v>
                </c:pt>
                <c:pt idx="225">
                  <c:v>0.82653061224489799</c:v>
                </c:pt>
                <c:pt idx="226">
                  <c:v>0.82653061224489799</c:v>
                </c:pt>
                <c:pt idx="227">
                  <c:v>0.82653061224489799</c:v>
                </c:pt>
                <c:pt idx="228">
                  <c:v>0.82653061224489799</c:v>
                </c:pt>
                <c:pt idx="229">
                  <c:v>0.82653061224489799</c:v>
                </c:pt>
                <c:pt idx="230">
                  <c:v>0.82653061224489799</c:v>
                </c:pt>
                <c:pt idx="231">
                  <c:v>0.82653061224489799</c:v>
                </c:pt>
                <c:pt idx="232">
                  <c:v>0.82653061224489799</c:v>
                </c:pt>
                <c:pt idx="233">
                  <c:v>0.82653061224489799</c:v>
                </c:pt>
                <c:pt idx="234">
                  <c:v>0.82653061224489799</c:v>
                </c:pt>
                <c:pt idx="235">
                  <c:v>0.82653061224489799</c:v>
                </c:pt>
                <c:pt idx="236">
                  <c:v>0.82653061224489799</c:v>
                </c:pt>
                <c:pt idx="237">
                  <c:v>0.82653061224489799</c:v>
                </c:pt>
                <c:pt idx="238">
                  <c:v>0.82653061224489799</c:v>
                </c:pt>
                <c:pt idx="239">
                  <c:v>0.82653061224489799</c:v>
                </c:pt>
                <c:pt idx="240">
                  <c:v>0.82653061224489799</c:v>
                </c:pt>
                <c:pt idx="241">
                  <c:v>0.82653061224489799</c:v>
                </c:pt>
                <c:pt idx="242">
                  <c:v>0.82653061224489799</c:v>
                </c:pt>
                <c:pt idx="243">
                  <c:v>0.82653061224489799</c:v>
                </c:pt>
                <c:pt idx="244">
                  <c:v>0.82653061224489799</c:v>
                </c:pt>
                <c:pt idx="245">
                  <c:v>0.82653061224489799</c:v>
                </c:pt>
                <c:pt idx="246">
                  <c:v>0.82653061224489799</c:v>
                </c:pt>
                <c:pt idx="247">
                  <c:v>0.82653061224489799</c:v>
                </c:pt>
                <c:pt idx="248">
                  <c:v>0.82653061224489799</c:v>
                </c:pt>
                <c:pt idx="249">
                  <c:v>0.82653061224489799</c:v>
                </c:pt>
                <c:pt idx="250">
                  <c:v>0.82653061224489799</c:v>
                </c:pt>
                <c:pt idx="251">
                  <c:v>0.82653061224489799</c:v>
                </c:pt>
                <c:pt idx="252">
                  <c:v>0.82653061224489799</c:v>
                </c:pt>
                <c:pt idx="253">
                  <c:v>0.82653061224489799</c:v>
                </c:pt>
                <c:pt idx="254">
                  <c:v>0.82653061224489799</c:v>
                </c:pt>
                <c:pt idx="255">
                  <c:v>0.82653061224489799</c:v>
                </c:pt>
                <c:pt idx="256">
                  <c:v>0.82653061224489799</c:v>
                </c:pt>
                <c:pt idx="257">
                  <c:v>0.82653061224489799</c:v>
                </c:pt>
                <c:pt idx="258">
                  <c:v>0.82653061224489799</c:v>
                </c:pt>
                <c:pt idx="259">
                  <c:v>0.82653061224489799</c:v>
                </c:pt>
                <c:pt idx="260">
                  <c:v>0.82653061224489799</c:v>
                </c:pt>
                <c:pt idx="261">
                  <c:v>0.82653061224489799</c:v>
                </c:pt>
                <c:pt idx="262">
                  <c:v>0.82653061224489799</c:v>
                </c:pt>
                <c:pt idx="263">
                  <c:v>0.82653061224489799</c:v>
                </c:pt>
                <c:pt idx="264">
                  <c:v>0.82653061224489799</c:v>
                </c:pt>
                <c:pt idx="265">
                  <c:v>0.82653061224489799</c:v>
                </c:pt>
                <c:pt idx="266">
                  <c:v>0.82653061224489799</c:v>
                </c:pt>
                <c:pt idx="267">
                  <c:v>0.82653061224489799</c:v>
                </c:pt>
                <c:pt idx="268">
                  <c:v>0.82653061224489799</c:v>
                </c:pt>
                <c:pt idx="269">
                  <c:v>0.82653061224489799</c:v>
                </c:pt>
                <c:pt idx="270">
                  <c:v>0.82653061224489799</c:v>
                </c:pt>
                <c:pt idx="271">
                  <c:v>0.82653061224489799</c:v>
                </c:pt>
                <c:pt idx="272">
                  <c:v>0.82653061224489799</c:v>
                </c:pt>
                <c:pt idx="273">
                  <c:v>0.82653061224489799</c:v>
                </c:pt>
                <c:pt idx="274">
                  <c:v>0.82653061224489799</c:v>
                </c:pt>
                <c:pt idx="275">
                  <c:v>0.82653061224489799</c:v>
                </c:pt>
                <c:pt idx="276">
                  <c:v>0.82653061224489799</c:v>
                </c:pt>
                <c:pt idx="277">
                  <c:v>0.82653061224489799</c:v>
                </c:pt>
                <c:pt idx="278">
                  <c:v>0.82653061224489799</c:v>
                </c:pt>
                <c:pt idx="279">
                  <c:v>0.82653061224489799</c:v>
                </c:pt>
                <c:pt idx="280">
                  <c:v>0.82653061224489799</c:v>
                </c:pt>
                <c:pt idx="281">
                  <c:v>0.82653061224489799</c:v>
                </c:pt>
                <c:pt idx="282">
                  <c:v>0.82653061224489799</c:v>
                </c:pt>
                <c:pt idx="283">
                  <c:v>0.82653061224489799</c:v>
                </c:pt>
                <c:pt idx="284">
                  <c:v>0.82653061224489799</c:v>
                </c:pt>
                <c:pt idx="285">
                  <c:v>0.82653061224489799</c:v>
                </c:pt>
                <c:pt idx="286">
                  <c:v>0.82653061224489799</c:v>
                </c:pt>
                <c:pt idx="287">
                  <c:v>0.82653061224489799</c:v>
                </c:pt>
                <c:pt idx="288">
                  <c:v>0.82653061224489799</c:v>
                </c:pt>
                <c:pt idx="289">
                  <c:v>0.82653061224489799</c:v>
                </c:pt>
                <c:pt idx="290">
                  <c:v>0.82653061224489799</c:v>
                </c:pt>
                <c:pt idx="291">
                  <c:v>0.82653061224489799</c:v>
                </c:pt>
                <c:pt idx="292">
                  <c:v>0.82653061224489799</c:v>
                </c:pt>
                <c:pt idx="293">
                  <c:v>0.82653061224489799</c:v>
                </c:pt>
                <c:pt idx="294">
                  <c:v>0.82653061224489799</c:v>
                </c:pt>
                <c:pt idx="295">
                  <c:v>0.82653061224489799</c:v>
                </c:pt>
                <c:pt idx="296">
                  <c:v>0.82653061224489799</c:v>
                </c:pt>
                <c:pt idx="297">
                  <c:v>0.82653061224489799</c:v>
                </c:pt>
                <c:pt idx="298">
                  <c:v>0.82653061224489799</c:v>
                </c:pt>
                <c:pt idx="299">
                  <c:v>0.82653061224489799</c:v>
                </c:pt>
                <c:pt idx="300">
                  <c:v>0.82653061224489799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'KM corrected X-axis'!$A$2:$A$302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  <c:pt idx="128">
                        <c:v>128</c:v>
                      </c:pt>
                      <c:pt idx="129">
                        <c:v>129</c:v>
                      </c:pt>
                      <c:pt idx="130">
                        <c:v>130</c:v>
                      </c:pt>
                      <c:pt idx="131">
                        <c:v>131</c:v>
                      </c:pt>
                      <c:pt idx="132">
                        <c:v>132</c:v>
                      </c:pt>
                      <c:pt idx="133">
                        <c:v>133</c:v>
                      </c:pt>
                      <c:pt idx="134">
                        <c:v>134</c:v>
                      </c:pt>
                      <c:pt idx="135">
                        <c:v>135</c:v>
                      </c:pt>
                      <c:pt idx="136">
                        <c:v>136</c:v>
                      </c:pt>
                      <c:pt idx="137">
                        <c:v>137</c:v>
                      </c:pt>
                      <c:pt idx="138">
                        <c:v>138</c:v>
                      </c:pt>
                      <c:pt idx="139">
                        <c:v>139</c:v>
                      </c:pt>
                      <c:pt idx="140">
                        <c:v>140</c:v>
                      </c:pt>
                      <c:pt idx="141">
                        <c:v>141</c:v>
                      </c:pt>
                      <c:pt idx="142">
                        <c:v>142</c:v>
                      </c:pt>
                      <c:pt idx="143">
                        <c:v>143</c:v>
                      </c:pt>
                      <c:pt idx="144">
                        <c:v>144</c:v>
                      </c:pt>
                      <c:pt idx="145">
                        <c:v>145</c:v>
                      </c:pt>
                      <c:pt idx="146">
                        <c:v>146</c:v>
                      </c:pt>
                      <c:pt idx="147">
                        <c:v>147</c:v>
                      </c:pt>
                      <c:pt idx="148">
                        <c:v>148</c:v>
                      </c:pt>
                      <c:pt idx="149">
                        <c:v>149</c:v>
                      </c:pt>
                      <c:pt idx="150">
                        <c:v>150</c:v>
                      </c:pt>
                      <c:pt idx="151">
                        <c:v>151</c:v>
                      </c:pt>
                      <c:pt idx="152">
                        <c:v>152</c:v>
                      </c:pt>
                      <c:pt idx="153">
                        <c:v>153</c:v>
                      </c:pt>
                      <c:pt idx="154">
                        <c:v>154</c:v>
                      </c:pt>
                      <c:pt idx="155">
                        <c:v>155</c:v>
                      </c:pt>
                      <c:pt idx="156">
                        <c:v>156</c:v>
                      </c:pt>
                      <c:pt idx="157">
                        <c:v>157</c:v>
                      </c:pt>
                      <c:pt idx="158">
                        <c:v>158</c:v>
                      </c:pt>
                      <c:pt idx="159">
                        <c:v>159</c:v>
                      </c:pt>
                      <c:pt idx="160">
                        <c:v>160</c:v>
                      </c:pt>
                      <c:pt idx="161">
                        <c:v>161</c:v>
                      </c:pt>
                      <c:pt idx="162">
                        <c:v>162</c:v>
                      </c:pt>
                      <c:pt idx="163">
                        <c:v>163</c:v>
                      </c:pt>
                      <c:pt idx="164">
                        <c:v>164</c:v>
                      </c:pt>
                      <c:pt idx="165">
                        <c:v>165</c:v>
                      </c:pt>
                      <c:pt idx="166">
                        <c:v>166</c:v>
                      </c:pt>
                      <c:pt idx="167">
                        <c:v>167</c:v>
                      </c:pt>
                      <c:pt idx="168">
                        <c:v>168</c:v>
                      </c:pt>
                      <c:pt idx="169">
                        <c:v>169</c:v>
                      </c:pt>
                      <c:pt idx="170">
                        <c:v>170</c:v>
                      </c:pt>
                      <c:pt idx="171">
                        <c:v>171</c:v>
                      </c:pt>
                      <c:pt idx="172">
                        <c:v>172</c:v>
                      </c:pt>
                      <c:pt idx="173">
                        <c:v>173</c:v>
                      </c:pt>
                      <c:pt idx="174">
                        <c:v>174</c:v>
                      </c:pt>
                      <c:pt idx="175">
                        <c:v>175</c:v>
                      </c:pt>
                      <c:pt idx="176">
                        <c:v>176</c:v>
                      </c:pt>
                      <c:pt idx="177">
                        <c:v>177</c:v>
                      </c:pt>
                      <c:pt idx="178">
                        <c:v>178</c:v>
                      </c:pt>
                      <c:pt idx="179">
                        <c:v>179</c:v>
                      </c:pt>
                      <c:pt idx="180">
                        <c:v>180</c:v>
                      </c:pt>
                      <c:pt idx="181">
                        <c:v>181</c:v>
                      </c:pt>
                      <c:pt idx="182">
                        <c:v>182</c:v>
                      </c:pt>
                      <c:pt idx="183">
                        <c:v>183</c:v>
                      </c:pt>
                      <c:pt idx="184">
                        <c:v>184</c:v>
                      </c:pt>
                      <c:pt idx="185">
                        <c:v>185</c:v>
                      </c:pt>
                      <c:pt idx="186">
                        <c:v>186</c:v>
                      </c:pt>
                      <c:pt idx="187">
                        <c:v>187</c:v>
                      </c:pt>
                      <c:pt idx="188">
                        <c:v>188</c:v>
                      </c:pt>
                      <c:pt idx="189">
                        <c:v>189</c:v>
                      </c:pt>
                      <c:pt idx="190">
                        <c:v>190</c:v>
                      </c:pt>
                      <c:pt idx="191">
                        <c:v>191</c:v>
                      </c:pt>
                      <c:pt idx="192">
                        <c:v>192</c:v>
                      </c:pt>
                      <c:pt idx="193">
                        <c:v>193</c:v>
                      </c:pt>
                      <c:pt idx="194">
                        <c:v>194</c:v>
                      </c:pt>
                      <c:pt idx="195">
                        <c:v>195</c:v>
                      </c:pt>
                      <c:pt idx="196">
                        <c:v>196</c:v>
                      </c:pt>
                      <c:pt idx="197">
                        <c:v>197</c:v>
                      </c:pt>
                      <c:pt idx="198">
                        <c:v>198</c:v>
                      </c:pt>
                      <c:pt idx="199">
                        <c:v>199</c:v>
                      </c:pt>
                      <c:pt idx="200">
                        <c:v>200</c:v>
                      </c:pt>
                      <c:pt idx="201">
                        <c:v>201</c:v>
                      </c:pt>
                      <c:pt idx="202">
                        <c:v>202</c:v>
                      </c:pt>
                      <c:pt idx="203">
                        <c:v>203</c:v>
                      </c:pt>
                      <c:pt idx="204">
                        <c:v>204</c:v>
                      </c:pt>
                      <c:pt idx="205">
                        <c:v>205</c:v>
                      </c:pt>
                      <c:pt idx="206">
                        <c:v>206</c:v>
                      </c:pt>
                      <c:pt idx="207">
                        <c:v>207</c:v>
                      </c:pt>
                      <c:pt idx="208">
                        <c:v>208</c:v>
                      </c:pt>
                      <c:pt idx="209">
                        <c:v>209</c:v>
                      </c:pt>
                      <c:pt idx="210">
                        <c:v>210</c:v>
                      </c:pt>
                      <c:pt idx="211">
                        <c:v>211</c:v>
                      </c:pt>
                      <c:pt idx="212">
                        <c:v>212</c:v>
                      </c:pt>
                      <c:pt idx="213">
                        <c:v>213</c:v>
                      </c:pt>
                      <c:pt idx="214">
                        <c:v>214</c:v>
                      </c:pt>
                      <c:pt idx="215">
                        <c:v>215</c:v>
                      </c:pt>
                      <c:pt idx="216">
                        <c:v>216</c:v>
                      </c:pt>
                      <c:pt idx="217">
                        <c:v>217</c:v>
                      </c:pt>
                      <c:pt idx="218">
                        <c:v>218</c:v>
                      </c:pt>
                      <c:pt idx="219">
                        <c:v>219</c:v>
                      </c:pt>
                      <c:pt idx="220">
                        <c:v>220</c:v>
                      </c:pt>
                      <c:pt idx="221">
                        <c:v>221</c:v>
                      </c:pt>
                      <c:pt idx="222">
                        <c:v>222</c:v>
                      </c:pt>
                      <c:pt idx="223">
                        <c:v>223</c:v>
                      </c:pt>
                      <c:pt idx="224">
                        <c:v>224</c:v>
                      </c:pt>
                      <c:pt idx="225">
                        <c:v>225</c:v>
                      </c:pt>
                      <c:pt idx="226">
                        <c:v>226</c:v>
                      </c:pt>
                      <c:pt idx="227">
                        <c:v>227</c:v>
                      </c:pt>
                      <c:pt idx="228">
                        <c:v>228</c:v>
                      </c:pt>
                      <c:pt idx="229">
                        <c:v>229</c:v>
                      </c:pt>
                      <c:pt idx="230">
                        <c:v>230</c:v>
                      </c:pt>
                      <c:pt idx="231">
                        <c:v>231</c:v>
                      </c:pt>
                      <c:pt idx="232">
                        <c:v>232</c:v>
                      </c:pt>
                      <c:pt idx="233">
                        <c:v>233</c:v>
                      </c:pt>
                      <c:pt idx="234">
                        <c:v>234</c:v>
                      </c:pt>
                      <c:pt idx="235">
                        <c:v>235</c:v>
                      </c:pt>
                      <c:pt idx="236">
                        <c:v>236</c:v>
                      </c:pt>
                      <c:pt idx="237">
                        <c:v>237</c:v>
                      </c:pt>
                      <c:pt idx="238">
                        <c:v>238</c:v>
                      </c:pt>
                      <c:pt idx="239">
                        <c:v>239</c:v>
                      </c:pt>
                      <c:pt idx="240">
                        <c:v>240</c:v>
                      </c:pt>
                      <c:pt idx="241">
                        <c:v>241</c:v>
                      </c:pt>
                      <c:pt idx="242">
                        <c:v>242</c:v>
                      </c:pt>
                      <c:pt idx="243">
                        <c:v>243</c:v>
                      </c:pt>
                      <c:pt idx="244">
                        <c:v>244</c:v>
                      </c:pt>
                      <c:pt idx="245">
                        <c:v>245</c:v>
                      </c:pt>
                      <c:pt idx="246">
                        <c:v>246</c:v>
                      </c:pt>
                      <c:pt idx="247">
                        <c:v>247</c:v>
                      </c:pt>
                      <c:pt idx="248">
                        <c:v>248</c:v>
                      </c:pt>
                      <c:pt idx="249">
                        <c:v>249</c:v>
                      </c:pt>
                      <c:pt idx="250">
                        <c:v>250</c:v>
                      </c:pt>
                      <c:pt idx="251">
                        <c:v>251</c:v>
                      </c:pt>
                      <c:pt idx="252">
                        <c:v>252</c:v>
                      </c:pt>
                      <c:pt idx="253">
                        <c:v>253</c:v>
                      </c:pt>
                      <c:pt idx="254">
                        <c:v>254</c:v>
                      </c:pt>
                      <c:pt idx="255">
                        <c:v>255</c:v>
                      </c:pt>
                      <c:pt idx="256">
                        <c:v>256</c:v>
                      </c:pt>
                      <c:pt idx="257">
                        <c:v>257</c:v>
                      </c:pt>
                      <c:pt idx="258">
                        <c:v>258</c:v>
                      </c:pt>
                      <c:pt idx="259">
                        <c:v>259</c:v>
                      </c:pt>
                      <c:pt idx="260">
                        <c:v>260</c:v>
                      </c:pt>
                      <c:pt idx="261">
                        <c:v>261</c:v>
                      </c:pt>
                      <c:pt idx="262">
                        <c:v>262</c:v>
                      </c:pt>
                      <c:pt idx="263">
                        <c:v>263</c:v>
                      </c:pt>
                      <c:pt idx="264">
                        <c:v>264</c:v>
                      </c:pt>
                      <c:pt idx="265">
                        <c:v>265</c:v>
                      </c:pt>
                      <c:pt idx="266">
                        <c:v>266</c:v>
                      </c:pt>
                      <c:pt idx="267">
                        <c:v>267</c:v>
                      </c:pt>
                      <c:pt idx="268">
                        <c:v>268</c:v>
                      </c:pt>
                      <c:pt idx="269">
                        <c:v>269</c:v>
                      </c:pt>
                      <c:pt idx="270">
                        <c:v>270</c:v>
                      </c:pt>
                      <c:pt idx="271">
                        <c:v>271</c:v>
                      </c:pt>
                      <c:pt idx="272">
                        <c:v>272</c:v>
                      </c:pt>
                      <c:pt idx="273">
                        <c:v>273</c:v>
                      </c:pt>
                      <c:pt idx="274">
                        <c:v>274</c:v>
                      </c:pt>
                      <c:pt idx="275">
                        <c:v>275</c:v>
                      </c:pt>
                      <c:pt idx="276">
                        <c:v>276</c:v>
                      </c:pt>
                      <c:pt idx="277">
                        <c:v>277</c:v>
                      </c:pt>
                      <c:pt idx="278">
                        <c:v>278</c:v>
                      </c:pt>
                      <c:pt idx="279">
                        <c:v>279</c:v>
                      </c:pt>
                      <c:pt idx="280">
                        <c:v>280</c:v>
                      </c:pt>
                      <c:pt idx="281">
                        <c:v>281</c:v>
                      </c:pt>
                      <c:pt idx="282">
                        <c:v>282</c:v>
                      </c:pt>
                      <c:pt idx="283">
                        <c:v>283</c:v>
                      </c:pt>
                      <c:pt idx="284">
                        <c:v>284</c:v>
                      </c:pt>
                      <c:pt idx="285">
                        <c:v>285</c:v>
                      </c:pt>
                      <c:pt idx="286">
                        <c:v>286</c:v>
                      </c:pt>
                      <c:pt idx="287">
                        <c:v>287</c:v>
                      </c:pt>
                      <c:pt idx="288">
                        <c:v>288</c:v>
                      </c:pt>
                      <c:pt idx="289">
                        <c:v>289</c:v>
                      </c:pt>
                      <c:pt idx="290">
                        <c:v>290</c:v>
                      </c:pt>
                      <c:pt idx="291">
                        <c:v>291</c:v>
                      </c:pt>
                      <c:pt idx="292">
                        <c:v>292</c:v>
                      </c:pt>
                      <c:pt idx="293">
                        <c:v>293</c:v>
                      </c:pt>
                      <c:pt idx="294">
                        <c:v>294</c:v>
                      </c:pt>
                      <c:pt idx="295">
                        <c:v>295</c:v>
                      </c:pt>
                      <c:pt idx="296">
                        <c:v>296</c:v>
                      </c:pt>
                      <c:pt idx="297">
                        <c:v>297</c:v>
                      </c:pt>
                      <c:pt idx="298">
                        <c:v>298</c:v>
                      </c:pt>
                      <c:pt idx="299">
                        <c:v>299</c:v>
                      </c:pt>
                      <c:pt idx="300">
                        <c:v>300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C92C-45C0-905B-535173DC5778}"/>
            </c:ext>
          </c:extLst>
        </c:ser>
        <c:ser>
          <c:idx val="3"/>
          <c:order val="2"/>
          <c:tx>
            <c:v>PBO-censoring</c:v>
          </c:tx>
          <c:spPr>
            <a:ln w="28575" cap="rnd">
              <a:solidFill>
                <a:srgbClr val="A6A6A6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12700" cap="sq">
                <a:solidFill>
                  <a:srgbClr val="A6A6A6"/>
                </a:solidFill>
              </a:ln>
              <a:effectLst/>
            </c:spPr>
          </c:marker>
          <c:val>
            <c:numRef>
              <c:f>'KM corrected X-axis'!$C$2:$C$302</c:f>
              <c:numCache>
                <c:formatCode>General</c:formatCode>
                <c:ptCount val="301"/>
                <c:pt idx="0">
                  <c:v>0</c:v>
                </c:pt>
                <c:pt idx="10">
                  <c:v>0.20203340595497499</c:v>
                </c:pt>
                <c:pt idx="23">
                  <c:v>0.27457582359543098</c:v>
                </c:pt>
                <c:pt idx="149">
                  <c:v>0.68032154938103795</c:v>
                </c:pt>
                <c:pt idx="170">
                  <c:v>0.69310868740579601</c:v>
                </c:pt>
                <c:pt idx="282">
                  <c:v>0.71979488850094397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C92C-45C0-905B-535173DC5778}"/>
            </c:ext>
          </c:extLst>
        </c:ser>
        <c:ser>
          <c:idx val="4"/>
          <c:order val="3"/>
          <c:tx>
            <c:v>Etripamil Censoring</c:v>
          </c:tx>
          <c:spPr>
            <a:ln w="28575" cap="rnd">
              <a:solidFill>
                <a:srgbClr val="C10E20"/>
              </a:solidFill>
              <a:round/>
            </a:ln>
            <a:effectLst/>
          </c:spPr>
          <c:marker>
            <c:symbol val="plus"/>
            <c:size val="5"/>
            <c:spPr>
              <a:noFill/>
              <a:ln w="12700" cap="sq">
                <a:solidFill>
                  <a:srgbClr val="C10E20"/>
                </a:solidFill>
              </a:ln>
              <a:effectLst/>
            </c:spPr>
          </c:marker>
          <c:val>
            <c:numRef>
              <c:f>'KM corrected X-axis'!$E$2:$E$302</c:f>
              <c:numCache>
                <c:formatCode>General</c:formatCode>
                <c:ptCount val="301"/>
                <c:pt idx="0">
                  <c:v>0</c:v>
                </c:pt>
                <c:pt idx="290">
                  <c:v>0.82653061224489799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C92C-45C0-905B-535173DC57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7988928"/>
        <c:axId val="1827989344"/>
        <c:extLst/>
      </c:lineChart>
      <c:catAx>
        <c:axId val="1827988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Time Since</a:t>
                </a:r>
                <a:r>
                  <a:rPr lang="en-US" b="1" baseline="0"/>
                  <a:t> Study Drug Administration</a:t>
                </a:r>
                <a:r>
                  <a:rPr lang="en-US" b="1"/>
                  <a:t> (minutes)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rgbClr val="A6A6A6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89344"/>
        <c:crosses val="autoZero"/>
        <c:auto val="1"/>
        <c:lblAlgn val="ctr"/>
        <c:lblOffset val="100"/>
        <c:tickLblSkip val="30"/>
        <c:tickMarkSkip val="30"/>
        <c:noMultiLvlLbl val="0"/>
      </c:catAx>
      <c:valAx>
        <c:axId val="1827989344"/>
        <c:scaling>
          <c:orientation val="minMax"/>
          <c:max val="1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b="1"/>
                  <a:t>Cumulative Conversion Rate (%)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out"/>
        <c:minorTickMark val="none"/>
        <c:tickLblPos val="nextTo"/>
        <c:spPr>
          <a:noFill/>
          <a:ln>
            <a:solidFill>
              <a:srgbClr val="A6A6A6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82798892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52759628448713281"/>
          <c:y val="0.75820491668519552"/>
          <c:w val="0.47240373209452424"/>
          <c:h val="4.736875259013676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rich>
      </c:tx>
      <c:layout>
        <c:manualLayout>
          <c:xMode val="edge"/>
          <c:yMode val="edge"/>
          <c:x val="0.31151524968222699"/>
          <c:y val="4.5895549164251856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9.1425050830693022E-2"/>
          <c:y val="3.4139071248786242E-2"/>
          <c:w val="0.88743866315575448"/>
          <c:h val="0.7440027586894562"/>
        </c:manualLayout>
      </c:layout>
      <c:lineChart>
        <c:grouping val="standard"/>
        <c:varyColors val="0"/>
        <c:ser>
          <c:idx val="1"/>
          <c:order val="0"/>
          <c:tx>
            <c:strRef>
              <c:f>'KM corrected X-axis'!$B$1</c:f>
              <c:strCache>
                <c:ptCount val="1"/>
                <c:pt idx="0">
                  <c:v>Placebo</c:v>
                </c:pt>
              </c:strCache>
            </c:strRef>
          </c:tx>
          <c:spPr>
            <a:ln w="28575" cap="rnd">
              <a:solidFill>
                <a:schemeClr val="bg1">
                  <a:lumMod val="65000"/>
                </a:schemeClr>
              </a:solidFill>
              <a:round/>
            </a:ln>
            <a:effectLst/>
          </c:spPr>
          <c:marker>
            <c:symbol val="none"/>
          </c:marker>
          <c:val>
            <c:numRef>
              <c:f>'KM corrected X-axis'!$B$2:$B$92</c:f>
              <c:numCache>
                <c:formatCode>General</c:formatCode>
                <c:ptCount val="91"/>
                <c:pt idx="0">
                  <c:v>0</c:v>
                </c:pt>
                <c:pt idx="1">
                  <c:v>3.5294117647058802E-2</c:v>
                </c:pt>
                <c:pt idx="2">
                  <c:v>3.5294117647058802E-2</c:v>
                </c:pt>
                <c:pt idx="3">
                  <c:v>5.9114015976761101E-2</c:v>
                </c:pt>
                <c:pt idx="4">
                  <c:v>5.9114015976761101E-2</c:v>
                </c:pt>
                <c:pt idx="5">
                  <c:v>7.1023965141612203E-2</c:v>
                </c:pt>
                <c:pt idx="6">
                  <c:v>7.1023965141612203E-2</c:v>
                </c:pt>
                <c:pt idx="7">
                  <c:v>9.4843863471314502E-2</c:v>
                </c:pt>
                <c:pt idx="8">
                  <c:v>0.13057371096586801</c:v>
                </c:pt>
                <c:pt idx="9">
                  <c:v>0.166303558460421</c:v>
                </c:pt>
                <c:pt idx="10">
                  <c:v>0.20203340595497499</c:v>
                </c:pt>
                <c:pt idx="11">
                  <c:v>0.20203340595497499</c:v>
                </c:pt>
                <c:pt idx="12">
                  <c:v>0.20203340595497499</c:v>
                </c:pt>
                <c:pt idx="13">
                  <c:v>0.214123808895051</c:v>
                </c:pt>
                <c:pt idx="14">
                  <c:v>0.214123808895051</c:v>
                </c:pt>
                <c:pt idx="15">
                  <c:v>0.22621421183512699</c:v>
                </c:pt>
                <c:pt idx="16">
                  <c:v>0.23830461477520301</c:v>
                </c:pt>
                <c:pt idx="17">
                  <c:v>0.23830461477520301</c:v>
                </c:pt>
                <c:pt idx="18">
                  <c:v>0.250395017715279</c:v>
                </c:pt>
                <c:pt idx="19">
                  <c:v>0.26248542065535502</c:v>
                </c:pt>
                <c:pt idx="20">
                  <c:v>0.27457582359543098</c:v>
                </c:pt>
                <c:pt idx="21">
                  <c:v>0.27457582359543098</c:v>
                </c:pt>
                <c:pt idx="22">
                  <c:v>0.27457582359543098</c:v>
                </c:pt>
                <c:pt idx="23">
                  <c:v>0.27457582359543098</c:v>
                </c:pt>
                <c:pt idx="24">
                  <c:v>0.28687114861923801</c:v>
                </c:pt>
                <c:pt idx="25">
                  <c:v>0.28687114861923801</c:v>
                </c:pt>
                <c:pt idx="26">
                  <c:v>0.28687114861923801</c:v>
                </c:pt>
                <c:pt idx="27">
                  <c:v>0.28687114861923801</c:v>
                </c:pt>
                <c:pt idx="28">
                  <c:v>0.299166473643044</c:v>
                </c:pt>
                <c:pt idx="29">
                  <c:v>0.299166473643044</c:v>
                </c:pt>
                <c:pt idx="30">
                  <c:v>0.31146179866684998</c:v>
                </c:pt>
                <c:pt idx="31">
                  <c:v>0.31146179866684998</c:v>
                </c:pt>
                <c:pt idx="32">
                  <c:v>0.32375712369065601</c:v>
                </c:pt>
                <c:pt idx="33">
                  <c:v>0.32375712369065601</c:v>
                </c:pt>
                <c:pt idx="34">
                  <c:v>0.33605244871446299</c:v>
                </c:pt>
                <c:pt idx="35">
                  <c:v>0.34834777373826897</c:v>
                </c:pt>
                <c:pt idx="36">
                  <c:v>0.34834777373826897</c:v>
                </c:pt>
                <c:pt idx="37">
                  <c:v>0.37293842378588099</c:v>
                </c:pt>
                <c:pt idx="38">
                  <c:v>0.37293842378588099</c:v>
                </c:pt>
                <c:pt idx="39">
                  <c:v>0.39752907383349401</c:v>
                </c:pt>
                <c:pt idx="40">
                  <c:v>0.39752907383349401</c:v>
                </c:pt>
                <c:pt idx="41">
                  <c:v>0.39752907383349401</c:v>
                </c:pt>
                <c:pt idx="42">
                  <c:v>0.39752907383349401</c:v>
                </c:pt>
                <c:pt idx="43">
                  <c:v>0.42211972388110702</c:v>
                </c:pt>
                <c:pt idx="44">
                  <c:v>0.434415048904913</c:v>
                </c:pt>
                <c:pt idx="45">
                  <c:v>0.44671037392871898</c:v>
                </c:pt>
                <c:pt idx="46">
                  <c:v>0.44671037392871898</c:v>
                </c:pt>
                <c:pt idx="47">
                  <c:v>0.44671037392871898</c:v>
                </c:pt>
                <c:pt idx="48">
                  <c:v>0.45900569895252502</c:v>
                </c:pt>
                <c:pt idx="49">
                  <c:v>0.45900569895252502</c:v>
                </c:pt>
                <c:pt idx="50">
                  <c:v>0.45900569895252502</c:v>
                </c:pt>
                <c:pt idx="51">
                  <c:v>0.45900569895252502</c:v>
                </c:pt>
                <c:pt idx="52">
                  <c:v>0.471301023976332</c:v>
                </c:pt>
                <c:pt idx="53">
                  <c:v>0.49589167402394402</c:v>
                </c:pt>
                <c:pt idx="54">
                  <c:v>0.50818699904775</c:v>
                </c:pt>
                <c:pt idx="55">
                  <c:v>0.50818699904775</c:v>
                </c:pt>
                <c:pt idx="56">
                  <c:v>0.50818699904775</c:v>
                </c:pt>
                <c:pt idx="57">
                  <c:v>0.52048232407155703</c:v>
                </c:pt>
                <c:pt idx="58">
                  <c:v>0.53277764909536296</c:v>
                </c:pt>
                <c:pt idx="59">
                  <c:v>0.53277764909536296</c:v>
                </c:pt>
                <c:pt idx="60">
                  <c:v>0.545072974119169</c:v>
                </c:pt>
                <c:pt idx="61">
                  <c:v>0.545072974119169</c:v>
                </c:pt>
                <c:pt idx="62">
                  <c:v>0.545072974119169</c:v>
                </c:pt>
                <c:pt idx="63">
                  <c:v>0.545072974119169</c:v>
                </c:pt>
                <c:pt idx="64">
                  <c:v>0.545072974119169</c:v>
                </c:pt>
                <c:pt idx="65">
                  <c:v>0.545072974119169</c:v>
                </c:pt>
                <c:pt idx="66">
                  <c:v>0.545072974119169</c:v>
                </c:pt>
                <c:pt idx="67">
                  <c:v>0.545072974119169</c:v>
                </c:pt>
                <c:pt idx="68">
                  <c:v>0.545072974119169</c:v>
                </c:pt>
                <c:pt idx="69">
                  <c:v>0.545072974119169</c:v>
                </c:pt>
                <c:pt idx="70">
                  <c:v>0.55736829914297503</c:v>
                </c:pt>
                <c:pt idx="71">
                  <c:v>0.55736829914297503</c:v>
                </c:pt>
                <c:pt idx="72">
                  <c:v>0.55736829914297503</c:v>
                </c:pt>
                <c:pt idx="73">
                  <c:v>0.55736829914297503</c:v>
                </c:pt>
                <c:pt idx="74">
                  <c:v>0.55736829914297503</c:v>
                </c:pt>
                <c:pt idx="75">
                  <c:v>0.55736829914297503</c:v>
                </c:pt>
                <c:pt idx="76">
                  <c:v>0.55736829914297503</c:v>
                </c:pt>
                <c:pt idx="77">
                  <c:v>0.56966362416678196</c:v>
                </c:pt>
                <c:pt idx="78">
                  <c:v>0.56966362416678196</c:v>
                </c:pt>
                <c:pt idx="79">
                  <c:v>0.56966362416678196</c:v>
                </c:pt>
                <c:pt idx="80">
                  <c:v>0.56966362416678196</c:v>
                </c:pt>
                <c:pt idx="81">
                  <c:v>0.56966362416678196</c:v>
                </c:pt>
                <c:pt idx="82">
                  <c:v>0.56966362416678196</c:v>
                </c:pt>
                <c:pt idx="83">
                  <c:v>0.56966362416678196</c:v>
                </c:pt>
                <c:pt idx="84">
                  <c:v>0.56966362416678196</c:v>
                </c:pt>
                <c:pt idx="85">
                  <c:v>0.56966362416678196</c:v>
                </c:pt>
                <c:pt idx="86">
                  <c:v>0.58195894919058799</c:v>
                </c:pt>
                <c:pt idx="87">
                  <c:v>0.59425427421439403</c:v>
                </c:pt>
                <c:pt idx="88">
                  <c:v>0.60654959923819995</c:v>
                </c:pt>
                <c:pt idx="89">
                  <c:v>0.60654959923819995</c:v>
                </c:pt>
                <c:pt idx="90">
                  <c:v>0.60654959923819995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'KM corrected X-axis'!$A$2:$A$302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  <c:pt idx="128">
                        <c:v>128</c:v>
                      </c:pt>
                      <c:pt idx="129">
                        <c:v>129</c:v>
                      </c:pt>
                      <c:pt idx="130">
                        <c:v>130</c:v>
                      </c:pt>
                      <c:pt idx="131">
                        <c:v>131</c:v>
                      </c:pt>
                      <c:pt idx="132">
                        <c:v>132</c:v>
                      </c:pt>
                      <c:pt idx="133">
                        <c:v>133</c:v>
                      </c:pt>
                      <c:pt idx="134">
                        <c:v>134</c:v>
                      </c:pt>
                      <c:pt idx="135">
                        <c:v>135</c:v>
                      </c:pt>
                      <c:pt idx="136">
                        <c:v>136</c:v>
                      </c:pt>
                      <c:pt idx="137">
                        <c:v>137</c:v>
                      </c:pt>
                      <c:pt idx="138">
                        <c:v>138</c:v>
                      </c:pt>
                      <c:pt idx="139">
                        <c:v>139</c:v>
                      </c:pt>
                      <c:pt idx="140">
                        <c:v>140</c:v>
                      </c:pt>
                      <c:pt idx="141">
                        <c:v>141</c:v>
                      </c:pt>
                      <c:pt idx="142">
                        <c:v>142</c:v>
                      </c:pt>
                      <c:pt idx="143">
                        <c:v>143</c:v>
                      </c:pt>
                      <c:pt idx="144">
                        <c:v>144</c:v>
                      </c:pt>
                      <c:pt idx="145">
                        <c:v>145</c:v>
                      </c:pt>
                      <c:pt idx="146">
                        <c:v>146</c:v>
                      </c:pt>
                      <c:pt idx="147">
                        <c:v>147</c:v>
                      </c:pt>
                      <c:pt idx="148">
                        <c:v>148</c:v>
                      </c:pt>
                      <c:pt idx="149">
                        <c:v>149</c:v>
                      </c:pt>
                      <c:pt idx="150">
                        <c:v>150</c:v>
                      </c:pt>
                      <c:pt idx="151">
                        <c:v>151</c:v>
                      </c:pt>
                      <c:pt idx="152">
                        <c:v>152</c:v>
                      </c:pt>
                      <c:pt idx="153">
                        <c:v>153</c:v>
                      </c:pt>
                      <c:pt idx="154">
                        <c:v>154</c:v>
                      </c:pt>
                      <c:pt idx="155">
                        <c:v>155</c:v>
                      </c:pt>
                      <c:pt idx="156">
                        <c:v>156</c:v>
                      </c:pt>
                      <c:pt idx="157">
                        <c:v>157</c:v>
                      </c:pt>
                      <c:pt idx="158">
                        <c:v>158</c:v>
                      </c:pt>
                      <c:pt idx="159">
                        <c:v>159</c:v>
                      </c:pt>
                      <c:pt idx="160">
                        <c:v>160</c:v>
                      </c:pt>
                      <c:pt idx="161">
                        <c:v>161</c:v>
                      </c:pt>
                      <c:pt idx="162">
                        <c:v>162</c:v>
                      </c:pt>
                      <c:pt idx="163">
                        <c:v>163</c:v>
                      </c:pt>
                      <c:pt idx="164">
                        <c:v>164</c:v>
                      </c:pt>
                      <c:pt idx="165">
                        <c:v>165</c:v>
                      </c:pt>
                      <c:pt idx="166">
                        <c:v>166</c:v>
                      </c:pt>
                      <c:pt idx="167">
                        <c:v>167</c:v>
                      </c:pt>
                      <c:pt idx="168">
                        <c:v>168</c:v>
                      </c:pt>
                      <c:pt idx="169">
                        <c:v>169</c:v>
                      </c:pt>
                      <c:pt idx="170">
                        <c:v>170</c:v>
                      </c:pt>
                      <c:pt idx="171">
                        <c:v>171</c:v>
                      </c:pt>
                      <c:pt idx="172">
                        <c:v>172</c:v>
                      </c:pt>
                      <c:pt idx="173">
                        <c:v>173</c:v>
                      </c:pt>
                      <c:pt idx="174">
                        <c:v>174</c:v>
                      </c:pt>
                      <c:pt idx="175">
                        <c:v>175</c:v>
                      </c:pt>
                      <c:pt idx="176">
                        <c:v>176</c:v>
                      </c:pt>
                      <c:pt idx="177">
                        <c:v>177</c:v>
                      </c:pt>
                      <c:pt idx="178">
                        <c:v>178</c:v>
                      </c:pt>
                      <c:pt idx="179">
                        <c:v>179</c:v>
                      </c:pt>
                      <c:pt idx="180">
                        <c:v>180</c:v>
                      </c:pt>
                      <c:pt idx="181">
                        <c:v>181</c:v>
                      </c:pt>
                      <c:pt idx="182">
                        <c:v>182</c:v>
                      </c:pt>
                      <c:pt idx="183">
                        <c:v>183</c:v>
                      </c:pt>
                      <c:pt idx="184">
                        <c:v>184</c:v>
                      </c:pt>
                      <c:pt idx="185">
                        <c:v>185</c:v>
                      </c:pt>
                      <c:pt idx="186">
                        <c:v>186</c:v>
                      </c:pt>
                      <c:pt idx="187">
                        <c:v>187</c:v>
                      </c:pt>
                      <c:pt idx="188">
                        <c:v>188</c:v>
                      </c:pt>
                      <c:pt idx="189">
                        <c:v>189</c:v>
                      </c:pt>
                      <c:pt idx="190">
                        <c:v>190</c:v>
                      </c:pt>
                      <c:pt idx="191">
                        <c:v>191</c:v>
                      </c:pt>
                      <c:pt idx="192">
                        <c:v>192</c:v>
                      </c:pt>
                      <c:pt idx="193">
                        <c:v>193</c:v>
                      </c:pt>
                      <c:pt idx="194">
                        <c:v>194</c:v>
                      </c:pt>
                      <c:pt idx="195">
                        <c:v>195</c:v>
                      </c:pt>
                      <c:pt idx="196">
                        <c:v>196</c:v>
                      </c:pt>
                      <c:pt idx="197">
                        <c:v>197</c:v>
                      </c:pt>
                      <c:pt idx="198">
                        <c:v>198</c:v>
                      </c:pt>
                      <c:pt idx="199">
                        <c:v>199</c:v>
                      </c:pt>
                      <c:pt idx="200">
                        <c:v>200</c:v>
                      </c:pt>
                      <c:pt idx="201">
                        <c:v>201</c:v>
                      </c:pt>
                      <c:pt idx="202">
                        <c:v>202</c:v>
                      </c:pt>
                      <c:pt idx="203">
                        <c:v>203</c:v>
                      </c:pt>
                      <c:pt idx="204">
                        <c:v>204</c:v>
                      </c:pt>
                      <c:pt idx="205">
                        <c:v>205</c:v>
                      </c:pt>
                      <c:pt idx="206">
                        <c:v>206</c:v>
                      </c:pt>
                      <c:pt idx="207">
                        <c:v>207</c:v>
                      </c:pt>
                      <c:pt idx="208">
                        <c:v>208</c:v>
                      </c:pt>
                      <c:pt idx="209">
                        <c:v>209</c:v>
                      </c:pt>
                      <c:pt idx="210">
                        <c:v>210</c:v>
                      </c:pt>
                      <c:pt idx="211">
                        <c:v>211</c:v>
                      </c:pt>
                      <c:pt idx="212">
                        <c:v>212</c:v>
                      </c:pt>
                      <c:pt idx="213">
                        <c:v>213</c:v>
                      </c:pt>
                      <c:pt idx="214">
                        <c:v>214</c:v>
                      </c:pt>
                      <c:pt idx="215">
                        <c:v>215</c:v>
                      </c:pt>
                      <c:pt idx="216">
                        <c:v>216</c:v>
                      </c:pt>
                      <c:pt idx="217">
                        <c:v>217</c:v>
                      </c:pt>
                      <c:pt idx="218">
                        <c:v>218</c:v>
                      </c:pt>
                      <c:pt idx="219">
                        <c:v>219</c:v>
                      </c:pt>
                      <c:pt idx="220">
                        <c:v>220</c:v>
                      </c:pt>
                      <c:pt idx="221">
                        <c:v>221</c:v>
                      </c:pt>
                      <c:pt idx="222">
                        <c:v>222</c:v>
                      </c:pt>
                      <c:pt idx="223">
                        <c:v>223</c:v>
                      </c:pt>
                      <c:pt idx="224">
                        <c:v>224</c:v>
                      </c:pt>
                      <c:pt idx="225">
                        <c:v>225</c:v>
                      </c:pt>
                      <c:pt idx="226">
                        <c:v>226</c:v>
                      </c:pt>
                      <c:pt idx="227">
                        <c:v>227</c:v>
                      </c:pt>
                      <c:pt idx="228">
                        <c:v>228</c:v>
                      </c:pt>
                      <c:pt idx="229">
                        <c:v>229</c:v>
                      </c:pt>
                      <c:pt idx="230">
                        <c:v>230</c:v>
                      </c:pt>
                      <c:pt idx="231">
                        <c:v>231</c:v>
                      </c:pt>
                      <c:pt idx="232">
                        <c:v>232</c:v>
                      </c:pt>
                      <c:pt idx="233">
                        <c:v>233</c:v>
                      </c:pt>
                      <c:pt idx="234">
                        <c:v>234</c:v>
                      </c:pt>
                      <c:pt idx="235">
                        <c:v>235</c:v>
                      </c:pt>
                      <c:pt idx="236">
                        <c:v>236</c:v>
                      </c:pt>
                      <c:pt idx="237">
                        <c:v>237</c:v>
                      </c:pt>
                      <c:pt idx="238">
                        <c:v>238</c:v>
                      </c:pt>
                      <c:pt idx="239">
                        <c:v>239</c:v>
                      </c:pt>
                      <c:pt idx="240">
                        <c:v>240</c:v>
                      </c:pt>
                      <c:pt idx="241">
                        <c:v>241</c:v>
                      </c:pt>
                      <c:pt idx="242">
                        <c:v>242</c:v>
                      </c:pt>
                      <c:pt idx="243">
                        <c:v>243</c:v>
                      </c:pt>
                      <c:pt idx="244">
                        <c:v>244</c:v>
                      </c:pt>
                      <c:pt idx="245">
                        <c:v>245</c:v>
                      </c:pt>
                      <c:pt idx="246">
                        <c:v>246</c:v>
                      </c:pt>
                      <c:pt idx="247">
                        <c:v>247</c:v>
                      </c:pt>
                      <c:pt idx="248">
                        <c:v>248</c:v>
                      </c:pt>
                      <c:pt idx="249">
                        <c:v>249</c:v>
                      </c:pt>
                      <c:pt idx="250">
                        <c:v>250</c:v>
                      </c:pt>
                      <c:pt idx="251">
                        <c:v>251</c:v>
                      </c:pt>
                      <c:pt idx="252">
                        <c:v>252</c:v>
                      </c:pt>
                      <c:pt idx="253">
                        <c:v>253</c:v>
                      </c:pt>
                      <c:pt idx="254">
                        <c:v>254</c:v>
                      </c:pt>
                      <c:pt idx="255">
                        <c:v>255</c:v>
                      </c:pt>
                      <c:pt idx="256">
                        <c:v>256</c:v>
                      </c:pt>
                      <c:pt idx="257">
                        <c:v>257</c:v>
                      </c:pt>
                      <c:pt idx="258">
                        <c:v>258</c:v>
                      </c:pt>
                      <c:pt idx="259">
                        <c:v>259</c:v>
                      </c:pt>
                      <c:pt idx="260">
                        <c:v>260</c:v>
                      </c:pt>
                      <c:pt idx="261">
                        <c:v>261</c:v>
                      </c:pt>
                      <c:pt idx="262">
                        <c:v>262</c:v>
                      </c:pt>
                      <c:pt idx="263">
                        <c:v>263</c:v>
                      </c:pt>
                      <c:pt idx="264">
                        <c:v>264</c:v>
                      </c:pt>
                      <c:pt idx="265">
                        <c:v>265</c:v>
                      </c:pt>
                      <c:pt idx="266">
                        <c:v>266</c:v>
                      </c:pt>
                      <c:pt idx="267">
                        <c:v>267</c:v>
                      </c:pt>
                      <c:pt idx="268">
                        <c:v>268</c:v>
                      </c:pt>
                      <c:pt idx="269">
                        <c:v>269</c:v>
                      </c:pt>
                      <c:pt idx="270">
                        <c:v>270</c:v>
                      </c:pt>
                      <c:pt idx="271">
                        <c:v>271</c:v>
                      </c:pt>
                      <c:pt idx="272">
                        <c:v>272</c:v>
                      </c:pt>
                      <c:pt idx="273">
                        <c:v>273</c:v>
                      </c:pt>
                      <c:pt idx="274">
                        <c:v>274</c:v>
                      </c:pt>
                      <c:pt idx="275">
                        <c:v>275</c:v>
                      </c:pt>
                      <c:pt idx="276">
                        <c:v>276</c:v>
                      </c:pt>
                      <c:pt idx="277">
                        <c:v>277</c:v>
                      </c:pt>
                      <c:pt idx="278">
                        <c:v>278</c:v>
                      </c:pt>
                      <c:pt idx="279">
                        <c:v>279</c:v>
                      </c:pt>
                      <c:pt idx="280">
                        <c:v>280</c:v>
                      </c:pt>
                      <c:pt idx="281">
                        <c:v>281</c:v>
                      </c:pt>
                      <c:pt idx="282">
                        <c:v>282</c:v>
                      </c:pt>
                      <c:pt idx="283">
                        <c:v>283</c:v>
                      </c:pt>
                      <c:pt idx="284">
                        <c:v>284</c:v>
                      </c:pt>
                      <c:pt idx="285">
                        <c:v>285</c:v>
                      </c:pt>
                      <c:pt idx="286">
                        <c:v>286</c:v>
                      </c:pt>
                      <c:pt idx="287">
                        <c:v>287</c:v>
                      </c:pt>
                      <c:pt idx="288">
                        <c:v>288</c:v>
                      </c:pt>
                      <c:pt idx="289">
                        <c:v>289</c:v>
                      </c:pt>
                      <c:pt idx="290">
                        <c:v>290</c:v>
                      </c:pt>
                      <c:pt idx="291">
                        <c:v>291</c:v>
                      </c:pt>
                      <c:pt idx="292">
                        <c:v>292</c:v>
                      </c:pt>
                      <c:pt idx="293">
                        <c:v>293</c:v>
                      </c:pt>
                      <c:pt idx="294">
                        <c:v>294</c:v>
                      </c:pt>
                      <c:pt idx="295">
                        <c:v>295</c:v>
                      </c:pt>
                      <c:pt idx="296">
                        <c:v>296</c:v>
                      </c:pt>
                      <c:pt idx="297">
                        <c:v>297</c:v>
                      </c:pt>
                      <c:pt idx="298">
                        <c:v>298</c:v>
                      </c:pt>
                      <c:pt idx="299">
                        <c:v>299</c:v>
                      </c:pt>
                      <c:pt idx="300">
                        <c:v>300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0-A283-4237-80DA-815D52AC1888}"/>
            </c:ext>
          </c:extLst>
        </c:ser>
        <c:ser>
          <c:idx val="2"/>
          <c:order val="1"/>
          <c:tx>
            <c:strRef>
              <c:f>'KM corrected X-axis'!$D$1</c:f>
              <c:strCache>
                <c:ptCount val="1"/>
                <c:pt idx="0">
                  <c:v>Etripamil</c:v>
                </c:pt>
              </c:strCache>
            </c:strRef>
          </c:tx>
          <c:spPr>
            <a:ln w="28575" cap="rnd">
              <a:solidFill>
                <a:srgbClr val="C00000"/>
              </a:solidFill>
              <a:round/>
            </a:ln>
            <a:effectLst/>
          </c:spPr>
          <c:marker>
            <c:symbol val="none"/>
          </c:marker>
          <c:val>
            <c:numRef>
              <c:f>'KM corrected X-axis'!$D$2:$D$92</c:f>
              <c:numCache>
                <c:formatCode>General</c:formatCode>
                <c:ptCount val="91"/>
                <c:pt idx="0">
                  <c:v>0</c:v>
                </c:pt>
                <c:pt idx="1">
                  <c:v>3.06122448979592E-2</c:v>
                </c:pt>
                <c:pt idx="2">
                  <c:v>7.1428571428571494E-2</c:v>
                </c:pt>
                <c:pt idx="3">
                  <c:v>0.13265306122449</c:v>
                </c:pt>
                <c:pt idx="4">
                  <c:v>0.16326530612244899</c:v>
                </c:pt>
                <c:pt idx="5">
                  <c:v>0.19387755102040799</c:v>
                </c:pt>
                <c:pt idx="6">
                  <c:v>0.234693877551021</c:v>
                </c:pt>
                <c:pt idx="7">
                  <c:v>0.25510204081632698</c:v>
                </c:pt>
                <c:pt idx="8">
                  <c:v>0.26530612244898</c:v>
                </c:pt>
                <c:pt idx="9">
                  <c:v>0.29591836734693899</c:v>
                </c:pt>
                <c:pt idx="10">
                  <c:v>0.31632653061224503</c:v>
                </c:pt>
                <c:pt idx="11">
                  <c:v>0.32653061224489799</c:v>
                </c:pt>
                <c:pt idx="12">
                  <c:v>0.34693877551020402</c:v>
                </c:pt>
                <c:pt idx="13">
                  <c:v>0.38775510204081698</c:v>
                </c:pt>
                <c:pt idx="14">
                  <c:v>0.41836734693877597</c:v>
                </c:pt>
                <c:pt idx="15">
                  <c:v>0.43877551020408201</c:v>
                </c:pt>
                <c:pt idx="16">
                  <c:v>0.469387755102041</c:v>
                </c:pt>
                <c:pt idx="17">
                  <c:v>0.48979591836734698</c:v>
                </c:pt>
                <c:pt idx="18">
                  <c:v>0.51020408163265396</c:v>
                </c:pt>
                <c:pt idx="19">
                  <c:v>0.54081632653061296</c:v>
                </c:pt>
                <c:pt idx="20">
                  <c:v>0.54081632653061296</c:v>
                </c:pt>
                <c:pt idx="21">
                  <c:v>0.56122448979591899</c:v>
                </c:pt>
                <c:pt idx="22">
                  <c:v>0.57142857142857195</c:v>
                </c:pt>
                <c:pt idx="23">
                  <c:v>0.58163265306122502</c:v>
                </c:pt>
                <c:pt idx="24">
                  <c:v>0.58163265306122502</c:v>
                </c:pt>
                <c:pt idx="25">
                  <c:v>0.59183673469387799</c:v>
                </c:pt>
                <c:pt idx="26">
                  <c:v>0.59183673469387799</c:v>
                </c:pt>
                <c:pt idx="27">
                  <c:v>0.61224489795918402</c:v>
                </c:pt>
                <c:pt idx="28">
                  <c:v>0.61224489795918402</c:v>
                </c:pt>
                <c:pt idx="29">
                  <c:v>0.62244897959183698</c:v>
                </c:pt>
                <c:pt idx="30">
                  <c:v>0.64285714285714302</c:v>
                </c:pt>
                <c:pt idx="31">
                  <c:v>0.65306122448979598</c:v>
                </c:pt>
                <c:pt idx="32">
                  <c:v>0.65306122448979598</c:v>
                </c:pt>
                <c:pt idx="33">
                  <c:v>0.66326530612244905</c:v>
                </c:pt>
                <c:pt idx="34">
                  <c:v>0.66326530612244905</c:v>
                </c:pt>
                <c:pt idx="35">
                  <c:v>0.66326530612244905</c:v>
                </c:pt>
                <c:pt idx="36">
                  <c:v>0.66326530612244905</c:v>
                </c:pt>
                <c:pt idx="37">
                  <c:v>0.66326530612244905</c:v>
                </c:pt>
                <c:pt idx="38">
                  <c:v>0.67346938775510301</c:v>
                </c:pt>
                <c:pt idx="39">
                  <c:v>0.67346938775510301</c:v>
                </c:pt>
                <c:pt idx="40">
                  <c:v>0.68367346938775597</c:v>
                </c:pt>
                <c:pt idx="41">
                  <c:v>0.68367346938775597</c:v>
                </c:pt>
                <c:pt idx="42">
                  <c:v>0.68367346938775597</c:v>
                </c:pt>
                <c:pt idx="43">
                  <c:v>0.69387755102040904</c:v>
                </c:pt>
                <c:pt idx="44">
                  <c:v>0.69387755102040904</c:v>
                </c:pt>
                <c:pt idx="45">
                  <c:v>0.70408163265306201</c:v>
                </c:pt>
                <c:pt idx="46">
                  <c:v>0.70408163265306201</c:v>
                </c:pt>
                <c:pt idx="47">
                  <c:v>0.71428571428571497</c:v>
                </c:pt>
                <c:pt idx="48">
                  <c:v>0.71428571428571497</c:v>
                </c:pt>
                <c:pt idx="49">
                  <c:v>0.71428571428571497</c:v>
                </c:pt>
                <c:pt idx="50">
                  <c:v>0.71428571428571497</c:v>
                </c:pt>
                <c:pt idx="51">
                  <c:v>0.71428571428571497</c:v>
                </c:pt>
                <c:pt idx="52">
                  <c:v>0.71428571428571497</c:v>
                </c:pt>
                <c:pt idx="53">
                  <c:v>0.71428571428571497</c:v>
                </c:pt>
                <c:pt idx="54">
                  <c:v>0.71428571428571497</c:v>
                </c:pt>
                <c:pt idx="55">
                  <c:v>0.72448979591836804</c:v>
                </c:pt>
                <c:pt idx="56">
                  <c:v>0.72448979591836804</c:v>
                </c:pt>
                <c:pt idx="57">
                  <c:v>0.72448979591836804</c:v>
                </c:pt>
                <c:pt idx="58">
                  <c:v>0.72448979591836804</c:v>
                </c:pt>
                <c:pt idx="59">
                  <c:v>0.734693877551021</c:v>
                </c:pt>
                <c:pt idx="60">
                  <c:v>0.734693877551021</c:v>
                </c:pt>
                <c:pt idx="61">
                  <c:v>0.734693877551021</c:v>
                </c:pt>
                <c:pt idx="62">
                  <c:v>0.74489795918367396</c:v>
                </c:pt>
                <c:pt idx="63">
                  <c:v>0.74489795918367396</c:v>
                </c:pt>
                <c:pt idx="64">
                  <c:v>0.74489795918367396</c:v>
                </c:pt>
                <c:pt idx="65">
                  <c:v>0.74489795918367396</c:v>
                </c:pt>
                <c:pt idx="66">
                  <c:v>0.74489795918367396</c:v>
                </c:pt>
                <c:pt idx="67">
                  <c:v>0.76530612244898</c:v>
                </c:pt>
                <c:pt idx="68">
                  <c:v>0.76530612244898</c:v>
                </c:pt>
                <c:pt idx="69">
                  <c:v>0.76530612244898</c:v>
                </c:pt>
                <c:pt idx="70">
                  <c:v>0.76530612244898</c:v>
                </c:pt>
                <c:pt idx="71">
                  <c:v>0.77551020408163296</c:v>
                </c:pt>
                <c:pt idx="72">
                  <c:v>0.77551020408163296</c:v>
                </c:pt>
                <c:pt idx="73">
                  <c:v>0.77551020408163296</c:v>
                </c:pt>
                <c:pt idx="74">
                  <c:v>0.77551020408163296</c:v>
                </c:pt>
                <c:pt idx="75">
                  <c:v>0.77551020408163296</c:v>
                </c:pt>
                <c:pt idx="76">
                  <c:v>0.79591836734693899</c:v>
                </c:pt>
                <c:pt idx="77">
                  <c:v>0.79591836734693899</c:v>
                </c:pt>
                <c:pt idx="78">
                  <c:v>0.79591836734693899</c:v>
                </c:pt>
                <c:pt idx="79">
                  <c:v>0.79591836734693899</c:v>
                </c:pt>
                <c:pt idx="80">
                  <c:v>0.79591836734693899</c:v>
                </c:pt>
                <c:pt idx="81">
                  <c:v>0.79591836734693899</c:v>
                </c:pt>
                <c:pt idx="82">
                  <c:v>0.79591836734693899</c:v>
                </c:pt>
                <c:pt idx="83">
                  <c:v>0.80612244897959195</c:v>
                </c:pt>
                <c:pt idx="84">
                  <c:v>0.80612244897959195</c:v>
                </c:pt>
                <c:pt idx="85">
                  <c:v>0.80612244897959195</c:v>
                </c:pt>
                <c:pt idx="86">
                  <c:v>0.80612244897959195</c:v>
                </c:pt>
                <c:pt idx="87">
                  <c:v>0.80612244897959195</c:v>
                </c:pt>
                <c:pt idx="88">
                  <c:v>0.80612244897959195</c:v>
                </c:pt>
                <c:pt idx="89">
                  <c:v>0.80612244897959195</c:v>
                </c:pt>
                <c:pt idx="90">
                  <c:v>0.80612244897959195</c:v>
                </c:pt>
              </c:numCache>
            </c:numRef>
          </c:val>
          <c:smooth val="0"/>
          <c:extLst>
            <c:ext xmlns:c15="http://schemas.microsoft.com/office/drawing/2012/chart" uri="{02D57815-91ED-43cb-92C2-25804820EDAC}">
              <c15:filteredCategoryTitle>
                <c15:cat>
                  <c:numRef>
                    <c:extLst>
                      <c:ext uri="{02D57815-91ED-43cb-92C2-25804820EDAC}">
                        <c15:formulaRef>
                          <c15:sqref>'KM corrected X-axis'!$A$2:$A$302</c15:sqref>
                        </c15:formulaRef>
                      </c:ext>
                    </c:extLst>
                    <c:numCache>
                      <c:formatCode>General</c:formatCode>
                      <c:ptCount val="301"/>
                      <c:pt idx="0">
                        <c:v>0</c:v>
                      </c:pt>
                      <c:pt idx="1">
                        <c:v>1</c:v>
                      </c:pt>
                      <c:pt idx="2">
                        <c:v>2</c:v>
                      </c:pt>
                      <c:pt idx="3">
                        <c:v>3</c:v>
                      </c:pt>
                      <c:pt idx="4">
                        <c:v>4</c:v>
                      </c:pt>
                      <c:pt idx="5">
                        <c:v>5</c:v>
                      </c:pt>
                      <c:pt idx="6">
                        <c:v>6</c:v>
                      </c:pt>
                      <c:pt idx="7">
                        <c:v>7</c:v>
                      </c:pt>
                      <c:pt idx="8">
                        <c:v>8</c:v>
                      </c:pt>
                      <c:pt idx="9">
                        <c:v>9</c:v>
                      </c:pt>
                      <c:pt idx="10">
                        <c:v>10</c:v>
                      </c:pt>
                      <c:pt idx="11">
                        <c:v>11</c:v>
                      </c:pt>
                      <c:pt idx="12">
                        <c:v>12</c:v>
                      </c:pt>
                      <c:pt idx="13">
                        <c:v>13</c:v>
                      </c:pt>
                      <c:pt idx="14">
                        <c:v>14</c:v>
                      </c:pt>
                      <c:pt idx="15">
                        <c:v>15</c:v>
                      </c:pt>
                      <c:pt idx="16">
                        <c:v>16</c:v>
                      </c:pt>
                      <c:pt idx="17">
                        <c:v>17</c:v>
                      </c:pt>
                      <c:pt idx="18">
                        <c:v>18</c:v>
                      </c:pt>
                      <c:pt idx="19">
                        <c:v>19</c:v>
                      </c:pt>
                      <c:pt idx="20">
                        <c:v>20</c:v>
                      </c:pt>
                      <c:pt idx="21">
                        <c:v>21</c:v>
                      </c:pt>
                      <c:pt idx="22">
                        <c:v>22</c:v>
                      </c:pt>
                      <c:pt idx="23">
                        <c:v>23</c:v>
                      </c:pt>
                      <c:pt idx="24">
                        <c:v>24</c:v>
                      </c:pt>
                      <c:pt idx="25">
                        <c:v>25</c:v>
                      </c:pt>
                      <c:pt idx="26">
                        <c:v>26</c:v>
                      </c:pt>
                      <c:pt idx="27">
                        <c:v>27</c:v>
                      </c:pt>
                      <c:pt idx="28">
                        <c:v>28</c:v>
                      </c:pt>
                      <c:pt idx="29">
                        <c:v>29</c:v>
                      </c:pt>
                      <c:pt idx="30">
                        <c:v>30</c:v>
                      </c:pt>
                      <c:pt idx="31">
                        <c:v>31</c:v>
                      </c:pt>
                      <c:pt idx="32">
                        <c:v>32</c:v>
                      </c:pt>
                      <c:pt idx="33">
                        <c:v>33</c:v>
                      </c:pt>
                      <c:pt idx="34">
                        <c:v>34</c:v>
                      </c:pt>
                      <c:pt idx="35">
                        <c:v>35</c:v>
                      </c:pt>
                      <c:pt idx="36">
                        <c:v>36</c:v>
                      </c:pt>
                      <c:pt idx="37">
                        <c:v>37</c:v>
                      </c:pt>
                      <c:pt idx="38">
                        <c:v>38</c:v>
                      </c:pt>
                      <c:pt idx="39">
                        <c:v>39</c:v>
                      </c:pt>
                      <c:pt idx="40">
                        <c:v>40</c:v>
                      </c:pt>
                      <c:pt idx="41">
                        <c:v>41</c:v>
                      </c:pt>
                      <c:pt idx="42">
                        <c:v>42</c:v>
                      </c:pt>
                      <c:pt idx="43">
                        <c:v>43</c:v>
                      </c:pt>
                      <c:pt idx="44">
                        <c:v>44</c:v>
                      </c:pt>
                      <c:pt idx="45">
                        <c:v>45</c:v>
                      </c:pt>
                      <c:pt idx="46">
                        <c:v>46</c:v>
                      </c:pt>
                      <c:pt idx="47">
                        <c:v>47</c:v>
                      </c:pt>
                      <c:pt idx="48">
                        <c:v>48</c:v>
                      </c:pt>
                      <c:pt idx="49">
                        <c:v>49</c:v>
                      </c:pt>
                      <c:pt idx="50">
                        <c:v>50</c:v>
                      </c:pt>
                      <c:pt idx="51">
                        <c:v>51</c:v>
                      </c:pt>
                      <c:pt idx="52">
                        <c:v>52</c:v>
                      </c:pt>
                      <c:pt idx="53">
                        <c:v>53</c:v>
                      </c:pt>
                      <c:pt idx="54">
                        <c:v>54</c:v>
                      </c:pt>
                      <c:pt idx="55">
                        <c:v>55</c:v>
                      </c:pt>
                      <c:pt idx="56">
                        <c:v>56</c:v>
                      </c:pt>
                      <c:pt idx="57">
                        <c:v>57</c:v>
                      </c:pt>
                      <c:pt idx="58">
                        <c:v>58</c:v>
                      </c:pt>
                      <c:pt idx="59">
                        <c:v>59</c:v>
                      </c:pt>
                      <c:pt idx="60">
                        <c:v>60</c:v>
                      </c:pt>
                      <c:pt idx="61">
                        <c:v>61</c:v>
                      </c:pt>
                      <c:pt idx="62">
                        <c:v>62</c:v>
                      </c:pt>
                      <c:pt idx="63">
                        <c:v>63</c:v>
                      </c:pt>
                      <c:pt idx="64">
                        <c:v>64</c:v>
                      </c:pt>
                      <c:pt idx="65">
                        <c:v>65</c:v>
                      </c:pt>
                      <c:pt idx="66">
                        <c:v>66</c:v>
                      </c:pt>
                      <c:pt idx="67">
                        <c:v>67</c:v>
                      </c:pt>
                      <c:pt idx="68">
                        <c:v>68</c:v>
                      </c:pt>
                      <c:pt idx="69">
                        <c:v>69</c:v>
                      </c:pt>
                      <c:pt idx="70">
                        <c:v>70</c:v>
                      </c:pt>
                      <c:pt idx="71">
                        <c:v>71</c:v>
                      </c:pt>
                      <c:pt idx="72">
                        <c:v>72</c:v>
                      </c:pt>
                      <c:pt idx="73">
                        <c:v>73</c:v>
                      </c:pt>
                      <c:pt idx="74">
                        <c:v>74</c:v>
                      </c:pt>
                      <c:pt idx="75">
                        <c:v>75</c:v>
                      </c:pt>
                      <c:pt idx="76">
                        <c:v>76</c:v>
                      </c:pt>
                      <c:pt idx="77">
                        <c:v>77</c:v>
                      </c:pt>
                      <c:pt idx="78">
                        <c:v>78</c:v>
                      </c:pt>
                      <c:pt idx="79">
                        <c:v>79</c:v>
                      </c:pt>
                      <c:pt idx="80">
                        <c:v>80</c:v>
                      </c:pt>
                      <c:pt idx="81">
                        <c:v>81</c:v>
                      </c:pt>
                      <c:pt idx="82">
                        <c:v>82</c:v>
                      </c:pt>
                      <c:pt idx="83">
                        <c:v>83</c:v>
                      </c:pt>
                      <c:pt idx="84">
                        <c:v>84</c:v>
                      </c:pt>
                      <c:pt idx="85">
                        <c:v>85</c:v>
                      </c:pt>
                      <c:pt idx="86">
                        <c:v>86</c:v>
                      </c:pt>
                      <c:pt idx="87">
                        <c:v>87</c:v>
                      </c:pt>
                      <c:pt idx="88">
                        <c:v>88</c:v>
                      </c:pt>
                      <c:pt idx="89">
                        <c:v>89</c:v>
                      </c:pt>
                      <c:pt idx="90">
                        <c:v>90</c:v>
                      </c:pt>
                      <c:pt idx="91">
                        <c:v>91</c:v>
                      </c:pt>
                      <c:pt idx="92">
                        <c:v>92</c:v>
                      </c:pt>
                      <c:pt idx="93">
                        <c:v>93</c:v>
                      </c:pt>
                      <c:pt idx="94">
                        <c:v>94</c:v>
                      </c:pt>
                      <c:pt idx="95">
                        <c:v>95</c:v>
                      </c:pt>
                      <c:pt idx="96">
                        <c:v>96</c:v>
                      </c:pt>
                      <c:pt idx="97">
                        <c:v>97</c:v>
                      </c:pt>
                      <c:pt idx="98">
                        <c:v>98</c:v>
                      </c:pt>
                      <c:pt idx="99">
                        <c:v>99</c:v>
                      </c:pt>
                      <c:pt idx="100">
                        <c:v>100</c:v>
                      </c:pt>
                      <c:pt idx="101">
                        <c:v>101</c:v>
                      </c:pt>
                      <c:pt idx="102">
                        <c:v>102</c:v>
                      </c:pt>
                      <c:pt idx="103">
                        <c:v>103</c:v>
                      </c:pt>
                      <c:pt idx="104">
                        <c:v>104</c:v>
                      </c:pt>
                      <c:pt idx="105">
                        <c:v>105</c:v>
                      </c:pt>
                      <c:pt idx="106">
                        <c:v>106</c:v>
                      </c:pt>
                      <c:pt idx="107">
                        <c:v>107</c:v>
                      </c:pt>
                      <c:pt idx="108">
                        <c:v>108</c:v>
                      </c:pt>
                      <c:pt idx="109">
                        <c:v>109</c:v>
                      </c:pt>
                      <c:pt idx="110">
                        <c:v>110</c:v>
                      </c:pt>
                      <c:pt idx="111">
                        <c:v>111</c:v>
                      </c:pt>
                      <c:pt idx="112">
                        <c:v>112</c:v>
                      </c:pt>
                      <c:pt idx="113">
                        <c:v>113</c:v>
                      </c:pt>
                      <c:pt idx="114">
                        <c:v>114</c:v>
                      </c:pt>
                      <c:pt idx="115">
                        <c:v>115</c:v>
                      </c:pt>
                      <c:pt idx="116">
                        <c:v>116</c:v>
                      </c:pt>
                      <c:pt idx="117">
                        <c:v>117</c:v>
                      </c:pt>
                      <c:pt idx="118">
                        <c:v>118</c:v>
                      </c:pt>
                      <c:pt idx="119">
                        <c:v>119</c:v>
                      </c:pt>
                      <c:pt idx="120">
                        <c:v>120</c:v>
                      </c:pt>
                      <c:pt idx="121">
                        <c:v>121</c:v>
                      </c:pt>
                      <c:pt idx="122">
                        <c:v>122</c:v>
                      </c:pt>
                      <c:pt idx="123">
                        <c:v>123</c:v>
                      </c:pt>
                      <c:pt idx="124">
                        <c:v>124</c:v>
                      </c:pt>
                      <c:pt idx="125">
                        <c:v>125</c:v>
                      </c:pt>
                      <c:pt idx="126">
                        <c:v>126</c:v>
                      </c:pt>
                      <c:pt idx="127">
                        <c:v>127</c:v>
                      </c:pt>
                      <c:pt idx="128">
                        <c:v>128</c:v>
                      </c:pt>
                      <c:pt idx="129">
                        <c:v>129</c:v>
                      </c:pt>
                      <c:pt idx="130">
                        <c:v>130</c:v>
                      </c:pt>
                      <c:pt idx="131">
                        <c:v>131</c:v>
                      </c:pt>
                      <c:pt idx="132">
                        <c:v>132</c:v>
                      </c:pt>
                      <c:pt idx="133">
                        <c:v>133</c:v>
                      </c:pt>
                      <c:pt idx="134">
                        <c:v>134</c:v>
                      </c:pt>
                      <c:pt idx="135">
                        <c:v>135</c:v>
                      </c:pt>
                      <c:pt idx="136">
                        <c:v>136</c:v>
                      </c:pt>
                      <c:pt idx="137">
                        <c:v>137</c:v>
                      </c:pt>
                      <c:pt idx="138">
                        <c:v>138</c:v>
                      </c:pt>
                      <c:pt idx="139">
                        <c:v>139</c:v>
                      </c:pt>
                      <c:pt idx="140">
                        <c:v>140</c:v>
                      </c:pt>
                      <c:pt idx="141">
                        <c:v>141</c:v>
                      </c:pt>
                      <c:pt idx="142">
                        <c:v>142</c:v>
                      </c:pt>
                      <c:pt idx="143">
                        <c:v>143</c:v>
                      </c:pt>
                      <c:pt idx="144">
                        <c:v>144</c:v>
                      </c:pt>
                      <c:pt idx="145">
                        <c:v>145</c:v>
                      </c:pt>
                      <c:pt idx="146">
                        <c:v>146</c:v>
                      </c:pt>
                      <c:pt idx="147">
                        <c:v>147</c:v>
                      </c:pt>
                      <c:pt idx="148">
                        <c:v>148</c:v>
                      </c:pt>
                      <c:pt idx="149">
                        <c:v>149</c:v>
                      </c:pt>
                      <c:pt idx="150">
                        <c:v>150</c:v>
                      </c:pt>
                      <c:pt idx="151">
                        <c:v>151</c:v>
                      </c:pt>
                      <c:pt idx="152">
                        <c:v>152</c:v>
                      </c:pt>
                      <c:pt idx="153">
                        <c:v>153</c:v>
                      </c:pt>
                      <c:pt idx="154">
                        <c:v>154</c:v>
                      </c:pt>
                      <c:pt idx="155">
                        <c:v>155</c:v>
                      </c:pt>
                      <c:pt idx="156">
                        <c:v>156</c:v>
                      </c:pt>
                      <c:pt idx="157">
                        <c:v>157</c:v>
                      </c:pt>
                      <c:pt idx="158">
                        <c:v>158</c:v>
                      </c:pt>
                      <c:pt idx="159">
                        <c:v>159</c:v>
                      </c:pt>
                      <c:pt idx="160">
                        <c:v>160</c:v>
                      </c:pt>
                      <c:pt idx="161">
                        <c:v>161</c:v>
                      </c:pt>
                      <c:pt idx="162">
                        <c:v>162</c:v>
                      </c:pt>
                      <c:pt idx="163">
                        <c:v>163</c:v>
                      </c:pt>
                      <c:pt idx="164">
                        <c:v>164</c:v>
                      </c:pt>
                      <c:pt idx="165">
                        <c:v>165</c:v>
                      </c:pt>
                      <c:pt idx="166">
                        <c:v>166</c:v>
                      </c:pt>
                      <c:pt idx="167">
                        <c:v>167</c:v>
                      </c:pt>
                      <c:pt idx="168">
                        <c:v>168</c:v>
                      </c:pt>
                      <c:pt idx="169">
                        <c:v>169</c:v>
                      </c:pt>
                      <c:pt idx="170">
                        <c:v>170</c:v>
                      </c:pt>
                      <c:pt idx="171">
                        <c:v>171</c:v>
                      </c:pt>
                      <c:pt idx="172">
                        <c:v>172</c:v>
                      </c:pt>
                      <c:pt idx="173">
                        <c:v>173</c:v>
                      </c:pt>
                      <c:pt idx="174">
                        <c:v>174</c:v>
                      </c:pt>
                      <c:pt idx="175">
                        <c:v>175</c:v>
                      </c:pt>
                      <c:pt idx="176">
                        <c:v>176</c:v>
                      </c:pt>
                      <c:pt idx="177">
                        <c:v>177</c:v>
                      </c:pt>
                      <c:pt idx="178">
                        <c:v>178</c:v>
                      </c:pt>
                      <c:pt idx="179">
                        <c:v>179</c:v>
                      </c:pt>
                      <c:pt idx="180">
                        <c:v>180</c:v>
                      </c:pt>
                      <c:pt idx="181">
                        <c:v>181</c:v>
                      </c:pt>
                      <c:pt idx="182">
                        <c:v>182</c:v>
                      </c:pt>
                      <c:pt idx="183">
                        <c:v>183</c:v>
                      </c:pt>
                      <c:pt idx="184">
                        <c:v>184</c:v>
                      </c:pt>
                      <c:pt idx="185">
                        <c:v>185</c:v>
                      </c:pt>
                      <c:pt idx="186">
                        <c:v>186</c:v>
                      </c:pt>
                      <c:pt idx="187">
                        <c:v>187</c:v>
                      </c:pt>
                      <c:pt idx="188">
                        <c:v>188</c:v>
                      </c:pt>
                      <c:pt idx="189">
                        <c:v>189</c:v>
                      </c:pt>
                      <c:pt idx="190">
                        <c:v>190</c:v>
                      </c:pt>
                      <c:pt idx="191">
                        <c:v>191</c:v>
                      </c:pt>
                      <c:pt idx="192">
                        <c:v>192</c:v>
                      </c:pt>
                      <c:pt idx="193">
                        <c:v>193</c:v>
                      </c:pt>
                      <c:pt idx="194">
                        <c:v>194</c:v>
                      </c:pt>
                      <c:pt idx="195">
                        <c:v>195</c:v>
                      </c:pt>
                      <c:pt idx="196">
                        <c:v>196</c:v>
                      </c:pt>
                      <c:pt idx="197">
                        <c:v>197</c:v>
                      </c:pt>
                      <c:pt idx="198">
                        <c:v>198</c:v>
                      </c:pt>
                      <c:pt idx="199">
                        <c:v>199</c:v>
                      </c:pt>
                      <c:pt idx="200">
                        <c:v>200</c:v>
                      </c:pt>
                      <c:pt idx="201">
                        <c:v>201</c:v>
                      </c:pt>
                      <c:pt idx="202">
                        <c:v>202</c:v>
                      </c:pt>
                      <c:pt idx="203">
                        <c:v>203</c:v>
                      </c:pt>
                      <c:pt idx="204">
                        <c:v>204</c:v>
                      </c:pt>
                      <c:pt idx="205">
                        <c:v>205</c:v>
                      </c:pt>
                      <c:pt idx="206">
                        <c:v>206</c:v>
                      </c:pt>
                      <c:pt idx="207">
                        <c:v>207</c:v>
                      </c:pt>
                      <c:pt idx="208">
                        <c:v>208</c:v>
                      </c:pt>
                      <c:pt idx="209">
                        <c:v>209</c:v>
                      </c:pt>
                      <c:pt idx="210">
                        <c:v>210</c:v>
                      </c:pt>
                      <c:pt idx="211">
                        <c:v>211</c:v>
                      </c:pt>
                      <c:pt idx="212">
                        <c:v>212</c:v>
                      </c:pt>
                      <c:pt idx="213">
                        <c:v>213</c:v>
                      </c:pt>
                      <c:pt idx="214">
                        <c:v>214</c:v>
                      </c:pt>
                      <c:pt idx="215">
                        <c:v>215</c:v>
                      </c:pt>
                      <c:pt idx="216">
                        <c:v>216</c:v>
                      </c:pt>
                      <c:pt idx="217">
                        <c:v>217</c:v>
                      </c:pt>
                      <c:pt idx="218">
                        <c:v>218</c:v>
                      </c:pt>
                      <c:pt idx="219">
                        <c:v>219</c:v>
                      </c:pt>
                      <c:pt idx="220">
                        <c:v>220</c:v>
                      </c:pt>
                      <c:pt idx="221">
                        <c:v>221</c:v>
                      </c:pt>
                      <c:pt idx="222">
                        <c:v>222</c:v>
                      </c:pt>
                      <c:pt idx="223">
                        <c:v>223</c:v>
                      </c:pt>
                      <c:pt idx="224">
                        <c:v>224</c:v>
                      </c:pt>
                      <c:pt idx="225">
                        <c:v>225</c:v>
                      </c:pt>
                      <c:pt idx="226">
                        <c:v>226</c:v>
                      </c:pt>
                      <c:pt idx="227">
                        <c:v>227</c:v>
                      </c:pt>
                      <c:pt idx="228">
                        <c:v>228</c:v>
                      </c:pt>
                      <c:pt idx="229">
                        <c:v>229</c:v>
                      </c:pt>
                      <c:pt idx="230">
                        <c:v>230</c:v>
                      </c:pt>
                      <c:pt idx="231">
                        <c:v>231</c:v>
                      </c:pt>
                      <c:pt idx="232">
                        <c:v>232</c:v>
                      </c:pt>
                      <c:pt idx="233">
                        <c:v>233</c:v>
                      </c:pt>
                      <c:pt idx="234">
                        <c:v>234</c:v>
                      </c:pt>
                      <c:pt idx="235">
                        <c:v>235</c:v>
                      </c:pt>
                      <c:pt idx="236">
                        <c:v>236</c:v>
                      </c:pt>
                      <c:pt idx="237">
                        <c:v>237</c:v>
                      </c:pt>
                      <c:pt idx="238">
                        <c:v>238</c:v>
                      </c:pt>
                      <c:pt idx="239">
                        <c:v>239</c:v>
                      </c:pt>
                      <c:pt idx="240">
                        <c:v>240</c:v>
                      </c:pt>
                      <c:pt idx="241">
                        <c:v>241</c:v>
                      </c:pt>
                      <c:pt idx="242">
                        <c:v>242</c:v>
                      </c:pt>
                      <c:pt idx="243">
                        <c:v>243</c:v>
                      </c:pt>
                      <c:pt idx="244">
                        <c:v>244</c:v>
                      </c:pt>
                      <c:pt idx="245">
                        <c:v>245</c:v>
                      </c:pt>
                      <c:pt idx="246">
                        <c:v>246</c:v>
                      </c:pt>
                      <c:pt idx="247">
                        <c:v>247</c:v>
                      </c:pt>
                      <c:pt idx="248">
                        <c:v>248</c:v>
                      </c:pt>
                      <c:pt idx="249">
                        <c:v>249</c:v>
                      </c:pt>
                      <c:pt idx="250">
                        <c:v>250</c:v>
                      </c:pt>
                      <c:pt idx="251">
                        <c:v>251</c:v>
                      </c:pt>
                      <c:pt idx="252">
                        <c:v>252</c:v>
                      </c:pt>
                      <c:pt idx="253">
                        <c:v>253</c:v>
                      </c:pt>
                      <c:pt idx="254">
                        <c:v>254</c:v>
                      </c:pt>
                      <c:pt idx="255">
                        <c:v>255</c:v>
                      </c:pt>
                      <c:pt idx="256">
                        <c:v>256</c:v>
                      </c:pt>
                      <c:pt idx="257">
                        <c:v>257</c:v>
                      </c:pt>
                      <c:pt idx="258">
                        <c:v>258</c:v>
                      </c:pt>
                      <c:pt idx="259">
                        <c:v>259</c:v>
                      </c:pt>
                      <c:pt idx="260">
                        <c:v>260</c:v>
                      </c:pt>
                      <c:pt idx="261">
                        <c:v>261</c:v>
                      </c:pt>
                      <c:pt idx="262">
                        <c:v>262</c:v>
                      </c:pt>
                      <c:pt idx="263">
                        <c:v>263</c:v>
                      </c:pt>
                      <c:pt idx="264">
                        <c:v>264</c:v>
                      </c:pt>
                      <c:pt idx="265">
                        <c:v>265</c:v>
                      </c:pt>
                      <c:pt idx="266">
                        <c:v>266</c:v>
                      </c:pt>
                      <c:pt idx="267">
                        <c:v>267</c:v>
                      </c:pt>
                      <c:pt idx="268">
                        <c:v>268</c:v>
                      </c:pt>
                      <c:pt idx="269">
                        <c:v>269</c:v>
                      </c:pt>
                      <c:pt idx="270">
                        <c:v>270</c:v>
                      </c:pt>
                      <c:pt idx="271">
                        <c:v>271</c:v>
                      </c:pt>
                      <c:pt idx="272">
                        <c:v>272</c:v>
                      </c:pt>
                      <c:pt idx="273">
                        <c:v>273</c:v>
                      </c:pt>
                      <c:pt idx="274">
                        <c:v>274</c:v>
                      </c:pt>
                      <c:pt idx="275">
                        <c:v>275</c:v>
                      </c:pt>
                      <c:pt idx="276">
                        <c:v>276</c:v>
                      </c:pt>
                      <c:pt idx="277">
                        <c:v>277</c:v>
                      </c:pt>
                      <c:pt idx="278">
                        <c:v>278</c:v>
                      </c:pt>
                      <c:pt idx="279">
                        <c:v>279</c:v>
                      </c:pt>
                      <c:pt idx="280">
                        <c:v>280</c:v>
                      </c:pt>
                      <c:pt idx="281">
                        <c:v>281</c:v>
                      </c:pt>
                      <c:pt idx="282">
                        <c:v>282</c:v>
                      </c:pt>
                      <c:pt idx="283">
                        <c:v>283</c:v>
                      </c:pt>
                      <c:pt idx="284">
                        <c:v>284</c:v>
                      </c:pt>
                      <c:pt idx="285">
                        <c:v>285</c:v>
                      </c:pt>
                      <c:pt idx="286">
                        <c:v>286</c:v>
                      </c:pt>
                      <c:pt idx="287">
                        <c:v>287</c:v>
                      </c:pt>
                      <c:pt idx="288">
                        <c:v>288</c:v>
                      </c:pt>
                      <c:pt idx="289">
                        <c:v>289</c:v>
                      </c:pt>
                      <c:pt idx="290">
                        <c:v>290</c:v>
                      </c:pt>
                      <c:pt idx="291">
                        <c:v>291</c:v>
                      </c:pt>
                      <c:pt idx="292">
                        <c:v>292</c:v>
                      </c:pt>
                      <c:pt idx="293">
                        <c:v>293</c:v>
                      </c:pt>
                      <c:pt idx="294">
                        <c:v>294</c:v>
                      </c:pt>
                      <c:pt idx="295">
                        <c:v>295</c:v>
                      </c:pt>
                      <c:pt idx="296">
                        <c:v>296</c:v>
                      </c:pt>
                      <c:pt idx="297">
                        <c:v>297</c:v>
                      </c:pt>
                      <c:pt idx="298">
                        <c:v>298</c:v>
                      </c:pt>
                      <c:pt idx="299">
                        <c:v>299</c:v>
                      </c:pt>
                      <c:pt idx="300">
                        <c:v>300</c:v>
                      </c:pt>
                    </c:numCache>
                  </c:numRef>
                </c15:cat>
              </c15:filteredCategoryTitle>
            </c:ext>
            <c:ext xmlns:c16="http://schemas.microsoft.com/office/drawing/2014/chart" uri="{C3380CC4-5D6E-409C-BE32-E72D297353CC}">
              <c16:uniqueId val="{00000001-A283-4237-80DA-815D52AC1888}"/>
            </c:ext>
          </c:extLst>
        </c:ser>
        <c:ser>
          <c:idx val="3"/>
          <c:order val="2"/>
          <c:tx>
            <c:v>PBO-censoring</c:v>
          </c:tx>
          <c:spPr>
            <a:ln w="28575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12700" cap="sq">
                <a:solidFill>
                  <a:srgbClr val="FF0000"/>
                </a:solidFill>
              </a:ln>
              <a:effectLst/>
            </c:spPr>
          </c:marker>
          <c:dPt>
            <c:idx val="10"/>
            <c:marker>
              <c:symbol val="plus"/>
              <c:size val="5"/>
              <c:spPr>
                <a:noFill/>
                <a:ln w="12700" cap="sq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2-A283-4237-80DA-815D52AC1888}"/>
              </c:ext>
            </c:extLst>
          </c:dPt>
          <c:dPt>
            <c:idx val="23"/>
            <c:marker>
              <c:symbol val="plus"/>
              <c:size val="5"/>
              <c:spPr>
                <a:noFill/>
                <a:ln w="12700" cap="sq">
                  <a:solidFill>
                    <a:schemeClr val="bg1">
                      <a:lumMod val="50000"/>
                    </a:schemeClr>
                  </a:solidFill>
                </a:ln>
                <a:effectLst/>
              </c:spPr>
            </c:marker>
            <c:bubble3D val="0"/>
            <c:extLst>
              <c:ext xmlns:c16="http://schemas.microsoft.com/office/drawing/2014/chart" uri="{C3380CC4-5D6E-409C-BE32-E72D297353CC}">
                <c16:uniqueId val="{00000003-A283-4237-80DA-815D52AC1888}"/>
              </c:ext>
            </c:extLst>
          </c:dPt>
          <c:val>
            <c:numRef>
              <c:f>'KM corrected X-axis'!$C$2:$C$92</c:f>
              <c:numCache>
                <c:formatCode>General</c:formatCode>
                <c:ptCount val="91"/>
                <c:pt idx="0">
                  <c:v>0</c:v>
                </c:pt>
                <c:pt idx="10">
                  <c:v>0.20203340595497499</c:v>
                </c:pt>
                <c:pt idx="23">
                  <c:v>0.27457582359543098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4-A283-4237-80DA-815D52AC1888}"/>
            </c:ext>
          </c:extLst>
        </c:ser>
        <c:ser>
          <c:idx val="4"/>
          <c:order val="3"/>
          <c:tx>
            <c:v>Etripamil Censoring</c:v>
          </c:tx>
          <c:spPr>
            <a:ln w="28575" cap="rnd">
              <a:noFill/>
              <a:round/>
            </a:ln>
            <a:effectLst/>
          </c:spPr>
          <c:marker>
            <c:symbol val="plus"/>
            <c:size val="5"/>
            <c:spPr>
              <a:noFill/>
              <a:ln w="12700" cap="sq">
                <a:solidFill>
                  <a:srgbClr val="7030A0"/>
                </a:solidFill>
              </a:ln>
              <a:effectLst/>
            </c:spPr>
          </c:marker>
          <c:val>
            <c:numRef>
              <c:f>'KM corrected X-axis'!$E$2:$E$92</c:f>
              <c:numCache>
                <c:formatCode>General</c:formatCode>
                <c:ptCount val="91"/>
                <c:pt idx="0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5-A283-4237-80DA-815D52AC188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827988928"/>
        <c:axId val="1827989344"/>
        <c:extLst/>
      </c:lineChart>
      <c:catAx>
        <c:axId val="1827988928"/>
        <c:scaling>
          <c:orientation val="minMax"/>
        </c:scaling>
        <c:delete val="0"/>
        <c:axPos val="b"/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Time Since</a:t>
                </a:r>
                <a:r>
                  <a:rPr lang="en-US" baseline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Study Drug Administration</a:t>
                </a:r>
                <a:r>
                  <a:rPr lang="en-US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(minutes)</a:t>
                </a:r>
              </a:p>
            </c:rich>
          </c:tx>
          <c:layout>
            <c:manualLayout>
              <c:xMode val="edge"/>
              <c:yMode val="edge"/>
              <c:x val="0.37712318256818173"/>
              <c:y val="0.83734742037607912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cross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27989344"/>
        <c:crosses val="autoZero"/>
        <c:auto val="1"/>
        <c:lblAlgn val="ctr"/>
        <c:lblOffset val="100"/>
        <c:tickLblSkip val="5"/>
        <c:tickMarkSkip val="5"/>
        <c:noMultiLvlLbl val="0"/>
      </c:catAx>
      <c:valAx>
        <c:axId val="1827989344"/>
        <c:scaling>
          <c:orientation val="minMax"/>
          <c:max val="1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/>
                    </a:solidFill>
                    <a:latin typeface="Arial Narrow" panose="020B0606020202030204" pitchFamily="34" charset="0"/>
                    <a:ea typeface="+mn-ea"/>
                    <a:cs typeface="+mn-cs"/>
                  </a:defRPr>
                </a:pPr>
                <a:r>
                  <a:rPr lang="en-US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Kaplan Meier Probability</a:t>
                </a:r>
                <a:r>
                  <a:rPr lang="en-US" baseline="0">
                    <a:solidFill>
                      <a:schemeClr val="tx1"/>
                    </a:solidFill>
                    <a:latin typeface="Arial Narrow" panose="020B0606020202030204" pitchFamily="34" charset="0"/>
                  </a:rPr>
                  <a:t> of Conversion, (%)</a:t>
                </a:r>
                <a:endParaRPr lang="en-US">
                  <a:solidFill>
                    <a:schemeClr val="tx1"/>
                  </a:solidFill>
                  <a:latin typeface="Arial Narrow" panose="020B0606020202030204" pitchFamily="34" charset="0"/>
                </a:endParaRP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/>
                  </a:solidFill>
                  <a:latin typeface="Arial Narrow" panose="020B0606020202030204" pitchFamily="34" charset="0"/>
                  <a:ea typeface="+mn-ea"/>
                  <a:cs typeface="+mn-cs"/>
                </a:defRPr>
              </a:pPr>
              <a:endParaRPr lang="en-US"/>
            </a:p>
          </c:txPr>
        </c:title>
        <c:numFmt formatCode="0%" sourceLinked="0"/>
        <c:majorTickMark val="cross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/>
                </a:solidFill>
                <a:latin typeface="Arial Narrow" panose="020B0606020202030204" pitchFamily="34" charset="0"/>
                <a:ea typeface="+mn-ea"/>
                <a:cs typeface="+mn-cs"/>
              </a:defRPr>
            </a:pPr>
            <a:endParaRPr lang="en-US"/>
          </a:p>
        </c:txPr>
        <c:crossAx val="1827988928"/>
        <c:crosses val="autoZero"/>
        <c:crossBetween val="midCat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38100" cmpd="dbl">
              <a:solidFill>
                <a:schemeClr val="bg1">
                  <a:lumMod val="65000"/>
                </a:schemeClr>
              </a:solidFill>
              <a:miter lim="8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0.27</c:v>
                </c:pt>
                <c:pt idx="1">
                  <c:v>0.25</c:v>
                </c:pt>
                <c:pt idx="2">
                  <c:v>0.25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Placebo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NODE-301 Study</c:v>
                      </c:pt>
                      <c:pt idx="1">
                        <c:v>RAPID Study</c:v>
                      </c:pt>
                      <c:pt idx="2">
                        <c:v>Pooled Analysis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68E2-449E-A8A7-FF9E7DEEC6E2}"/>
            </c:ext>
          </c:extLst>
        </c:ser>
        <c:ser>
          <c:idx val="1"/>
          <c:order val="1"/>
          <c:spPr>
            <a:solidFill>
              <a:srgbClr val="C00000"/>
            </a:solidFill>
            <a:ln w="38100" cmpd="dbl">
              <a:solidFill>
                <a:srgbClr val="C00000"/>
              </a:solidFill>
              <a:miter lim="8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00000"/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Sheet1!$C$2:$C$4</c:f>
              <c:numCache>
                <c:formatCode>General</c:formatCode>
                <c:ptCount val="3"/>
                <c:pt idx="0">
                  <c:v>0.14000000000000001</c:v>
                </c:pt>
                <c:pt idx="1">
                  <c:v>0.15</c:v>
                </c:pt>
                <c:pt idx="2">
                  <c:v>0.14000000000000001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Etripamil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NODE-301 Study</c:v>
                      </c:pt>
                      <c:pt idx="1">
                        <c:v>RAPID Study</c:v>
                      </c:pt>
                      <c:pt idx="2">
                        <c:v>Pooled Analysis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68E2-449E-A8A7-FF9E7DEEC6E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-27"/>
        <c:axId val="239847200"/>
        <c:axId val="239841376"/>
      </c:barChart>
      <c:catAx>
        <c:axId val="23984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 "/>
                <a:ea typeface="+mn-ea"/>
                <a:cs typeface="+mn-cs"/>
              </a:defRPr>
            </a:pPr>
            <a:endParaRPr lang="en-US"/>
          </a:p>
        </c:txPr>
        <c:crossAx val="239841376"/>
        <c:crosses val="autoZero"/>
        <c:auto val="1"/>
        <c:lblAlgn val="ctr"/>
        <c:lblOffset val="100"/>
        <c:noMultiLvlLbl val="0"/>
      </c:catAx>
      <c:valAx>
        <c:axId val="239841376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"/>
                <a:ea typeface="+mn-ea"/>
                <a:cs typeface="+mn-cs"/>
              </a:defRPr>
            </a:pPr>
            <a:endParaRPr lang="en-US"/>
          </a:p>
        </c:txPr>
        <c:crossAx val="23984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6418167134702566"/>
          <c:y val="0"/>
          <c:w val="0.32265624139639881"/>
          <c:h val="6.696183517632035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"/>
        </a:defRPr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bg1">
                <a:lumMod val="65000"/>
              </a:schemeClr>
            </a:solidFill>
            <a:ln w="38100" cmpd="dbl">
              <a:solidFill>
                <a:schemeClr val="bg1">
                  <a:lumMod val="65000"/>
                </a:schemeClr>
              </a:solidFill>
              <a:miter lim="8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>
                        <a:lumMod val="50000"/>
                      </a:schemeClr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Sheet1!$B$2:$B$4</c:f>
              <c:numCache>
                <c:formatCode>General</c:formatCode>
                <c:ptCount val="3"/>
                <c:pt idx="0">
                  <c:v>0.25</c:v>
                </c:pt>
                <c:pt idx="1">
                  <c:v>0.21</c:v>
                </c:pt>
                <c:pt idx="2">
                  <c:v>0.22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Placebo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NODE-301 Study</c:v>
                      </c:pt>
                      <c:pt idx="1">
                        <c:v>RAPID Study</c:v>
                      </c:pt>
                      <c:pt idx="2">
                        <c:v>Pooled Analysis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0-59AB-4F3E-B4B5-EBACA6624426}"/>
            </c:ext>
          </c:extLst>
        </c:ser>
        <c:ser>
          <c:idx val="1"/>
          <c:order val="1"/>
          <c:spPr>
            <a:solidFill>
              <a:srgbClr val="C00000"/>
            </a:solidFill>
            <a:ln w="38100" cmpd="dbl">
              <a:solidFill>
                <a:srgbClr val="C00000"/>
              </a:solidFill>
              <a:miter lim="800000"/>
            </a:ln>
            <a:effectLst/>
          </c:spPr>
          <c:invertIfNegative val="0"/>
          <c:dLbls>
            <c:numFmt formatCode="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rgbClr val="C00000"/>
                    </a:solidFill>
                    <a:latin typeface="Arial 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Sheet1!$C$2:$C$4</c:f>
              <c:numCache>
                <c:formatCode>General</c:formatCode>
                <c:ptCount val="3"/>
                <c:pt idx="0">
                  <c:v>0.13</c:v>
                </c:pt>
                <c:pt idx="1">
                  <c:v>0.14000000000000001</c:v>
                </c:pt>
                <c:pt idx="2">
                  <c:v>0.14000000000000001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Sheet1!$C$1</c15:sqref>
                        </c15:formulaRef>
                      </c:ext>
                    </c:extLst>
                    <c:strCache>
                      <c:ptCount val="1"/>
                      <c:pt idx="0">
                        <c:v>Etripamil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Sheet1!$A$2:$A$4</c15:sqref>
                        </c15:formulaRef>
                      </c:ext>
                    </c:extLst>
                    <c:strCache>
                      <c:ptCount val="3"/>
                      <c:pt idx="0">
                        <c:v>NODE-301 Study</c:v>
                      </c:pt>
                      <c:pt idx="1">
                        <c:v>RAPID Study</c:v>
                      </c:pt>
                      <c:pt idx="2">
                        <c:v>Pooled Analysis</c:v>
                      </c:pt>
                    </c:strCache>
                  </c:strRef>
                </c15:cat>
              </c15:filteredCategoryTitle>
            </c:ext>
            <c:ext xmlns:c16="http://schemas.microsoft.com/office/drawing/2014/chart" uri="{C3380CC4-5D6E-409C-BE32-E72D297353CC}">
              <c16:uniqueId val="{00000001-59AB-4F3E-B4B5-EBACA6624426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25"/>
        <c:overlap val="-27"/>
        <c:axId val="239847200"/>
        <c:axId val="239841376"/>
      </c:barChart>
      <c:catAx>
        <c:axId val="239847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 "/>
                <a:ea typeface="+mn-ea"/>
                <a:cs typeface="+mn-cs"/>
              </a:defRPr>
            </a:pPr>
            <a:endParaRPr lang="en-US"/>
          </a:p>
        </c:txPr>
        <c:crossAx val="239841376"/>
        <c:crosses val="autoZero"/>
        <c:auto val="1"/>
        <c:lblAlgn val="ctr"/>
        <c:lblOffset val="100"/>
        <c:noMultiLvlLbl val="0"/>
      </c:catAx>
      <c:valAx>
        <c:axId val="239841376"/>
        <c:scaling>
          <c:orientation val="minMax"/>
          <c:max val="0.4"/>
        </c:scaling>
        <c:delete val="0"/>
        <c:axPos val="l"/>
        <c:majorGridlines>
          <c:spPr>
            <a:ln w="9525" cap="flat" cmpd="sng" algn="ctr">
              <a:noFill/>
              <a:round/>
            </a:ln>
            <a:effectLst/>
          </c:spPr>
        </c:majorGridlines>
        <c:numFmt formatCode="0%" sourceLinked="0"/>
        <c:majorTickMark val="out"/>
        <c:minorTickMark val="none"/>
        <c:tickLblPos val="nextTo"/>
        <c:spPr>
          <a:noFill/>
          <a:ln>
            <a:solidFill>
              <a:srgbClr val="000000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Arial "/>
                <a:ea typeface="+mn-ea"/>
                <a:cs typeface="+mn-cs"/>
              </a:defRPr>
            </a:pPr>
            <a:endParaRPr lang="en-US"/>
          </a:p>
        </c:txPr>
        <c:crossAx val="23984720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68282968999504445"/>
          <c:y val="1.4738467640034619E-3"/>
          <c:w val="0.30633922507938249"/>
          <c:h val="6.392025995648871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Arial 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Arial 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Reversed" id="26">
  <a:schemeClr val="accent6"/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solidFill>
        <a:schemeClr val="phClr"/>
      </a:solidFill>
    </cs:spPr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1A463A-09CC-43CF-A018-6FF5DE8B189F}" type="datetimeFigureOut">
              <a:rPr lang="en-US" smtClean="0"/>
              <a:t>12/14/2022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F9E5F7-0786-4CD1-8C66-FA90B52901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5944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A3530-617B-40D4-8636-76BD2C47409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6604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A3530-617B-40D4-8636-76BD2C47409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015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4EA3530-617B-40D4-8636-76BD2C47409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8442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b">
            <a:normAutofit/>
          </a:bodyPr>
          <a:lstStyle>
            <a:lvl1pPr>
              <a:defRPr sz="48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390C64D-9995-4CD5-AD94-B104F638C54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D547F72E-5064-4C5E-AB7F-BE55D321DEE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0134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900E2D-A488-4CA5-B001-14767B8D02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4DFDA90-9E3C-451C-9A65-E0C0C3E6FB0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E26C3D8-9015-40F4-B59B-697F12609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53A0B1A1-466A-4562-8ACB-1D04390A032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06780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E4D5BA8-F570-4D81-8773-A8C86E51C64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51" y="6384248"/>
            <a:ext cx="1971198" cy="3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4097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3987" y="819631"/>
            <a:ext cx="11024027" cy="1234944"/>
          </a:xfrm>
        </p:spPr>
        <p:txBody>
          <a:bodyPr/>
          <a:lstStyle/>
          <a:p>
            <a:r>
              <a:rPr lang="en-US"/>
              <a:t>TITLE IS ALL CAPS AT 25-30PTS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583987" y="2054577"/>
            <a:ext cx="5346807" cy="4122387"/>
          </a:xfrm>
        </p:spPr>
        <p:txBody>
          <a:bodyPr/>
          <a:lstStyle/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280963" y="2054575"/>
            <a:ext cx="5346807" cy="4122388"/>
          </a:xfrm>
        </p:spPr>
        <p:txBody>
          <a:bodyPr/>
          <a:lstStyle/>
          <a:p>
            <a:pPr lvl="0"/>
            <a:r>
              <a:rPr lang="en-US"/>
              <a:t>Body copy is </a:t>
            </a:r>
            <a:r>
              <a:rPr lang="en-US" err="1"/>
              <a:t>Lub</a:t>
            </a:r>
            <a:r>
              <a:rPr lang="en-US"/>
              <a:t> Dub medium at 12pts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748CEBA3-75F4-C44D-B73D-0B70231867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6" y="6356351"/>
            <a:ext cx="7340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D30CDFCE-7C23-674A-B775-292BE8CCF3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0922" y="6356351"/>
            <a:ext cx="770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Picture Placeholder 10">
            <a:extLst>
              <a:ext uri="{FF2B5EF4-FFF2-40B4-BE49-F238E27FC236}">
                <a16:creationId xmlns:a16="http://schemas.microsoft.com/office/drawing/2014/main" id="{6AB790E6-53F5-E64B-BCDD-9FFA227D63B3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902026" y="6356351"/>
            <a:ext cx="132698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17" name="Text Placeholder 5">
            <a:extLst>
              <a:ext uri="{FF2B5EF4-FFF2-40B4-BE49-F238E27FC236}">
                <a16:creationId xmlns:a16="http://schemas.microsoft.com/office/drawing/2014/main" id="{B4FB5A2F-7334-4843-A818-7D4A8529D30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155" y="6356352"/>
            <a:ext cx="1600861" cy="365125"/>
          </a:xfrm>
        </p:spPr>
        <p:txBody>
          <a:bodyPr anchor="ctr">
            <a:normAutofit/>
          </a:bodyPr>
          <a:lstStyle>
            <a:lvl1pPr algn="r">
              <a:defRPr sz="10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07B8CBA4-47BB-754D-9401-004AE1AF2920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592836" y="1440874"/>
            <a:ext cx="9096109" cy="428813"/>
          </a:xfrm>
        </p:spPr>
        <p:txBody>
          <a:bodyPr>
            <a:normAutofit/>
          </a:bodyPr>
          <a:lstStyle>
            <a:lvl1pPr>
              <a:defRPr sz="2133" b="1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Subtitle is </a:t>
            </a:r>
            <a:r>
              <a:rPr lang="en-US" err="1"/>
              <a:t>Lub</a:t>
            </a:r>
            <a:r>
              <a:rPr lang="en-US"/>
              <a:t> Dub Bold at 16pt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6DADFA7-6C6F-C64F-9925-C27F58B83D5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3528" y="123552"/>
            <a:ext cx="715037" cy="3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9303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lan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DD3B4F64-CD41-0643-BB0C-5B43739463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83986" y="6356351"/>
            <a:ext cx="73408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endParaRPr lang="en-US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AC466D7F-068F-ED47-9AD2-C0C743931A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420922" y="6356351"/>
            <a:ext cx="7701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67">
                <a:solidFill>
                  <a:schemeClr val="tx1">
                    <a:tint val="75000"/>
                  </a:schemeClr>
                </a:solidFill>
                <a:latin typeface="Lub Dub Medium" panose="020B0603030403020204" pitchFamily="34" charset="77"/>
              </a:defRPr>
            </a:lvl1pPr>
          </a:lstStyle>
          <a:p>
            <a:fld id="{0E35BBB0-73A1-954D-9854-C6F827AED934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175C9A7-D338-384F-B0FF-23DB68C57AF4}"/>
              </a:ext>
            </a:extLst>
          </p:cNvPr>
          <p:cNvCxnSpPr>
            <a:cxnSpLocks/>
          </p:cNvCxnSpPr>
          <p:nvPr userDrawn="1"/>
        </p:nvCxnSpPr>
        <p:spPr>
          <a:xfrm>
            <a:off x="11367911" y="6356351"/>
            <a:ext cx="0" cy="3651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6FBB1B25-DCFA-AA41-B31B-1385B4F068A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9902026" y="6356351"/>
            <a:ext cx="1326980" cy="365125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en-US"/>
              <a:t>Logo</a:t>
            </a:r>
          </a:p>
        </p:txBody>
      </p:sp>
      <p:sp>
        <p:nvSpPr>
          <p:cNvPr id="20" name="Text Placeholder 5">
            <a:extLst>
              <a:ext uri="{FF2B5EF4-FFF2-40B4-BE49-F238E27FC236}">
                <a16:creationId xmlns:a16="http://schemas.microsoft.com/office/drawing/2014/main" id="{1440E69F-038A-9F48-A685-1958D898F8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248155" y="6356352"/>
            <a:ext cx="1600861" cy="365125"/>
          </a:xfrm>
        </p:spPr>
        <p:txBody>
          <a:bodyPr anchor="ctr">
            <a:normAutofit/>
          </a:bodyPr>
          <a:lstStyle>
            <a:lvl1pPr algn="r">
              <a:defRPr sz="1067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/>
              <a:t>Sponsored by: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E8EC32-7002-774F-B7AC-A0277775B57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33528" y="123552"/>
            <a:ext cx="715037" cy="385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2883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gradFill>
          <a:gsLst>
            <a:gs pos="84000">
              <a:srgbClr val="EDEDED"/>
            </a:gs>
            <a:gs pos="57000">
              <a:schemeClr val="bg1"/>
            </a:gs>
            <a:gs pos="100000">
              <a:schemeClr val="bg2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>
            <a:extLst>
              <a:ext uri="{FF2B5EF4-FFF2-40B4-BE49-F238E27FC236}">
                <a16:creationId xmlns:a16="http://schemas.microsoft.com/office/drawing/2014/main" id="{E5AE574C-C01D-4451-B818-78560B118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101482"/>
            <a:ext cx="10515600" cy="2825748"/>
          </a:xfrm>
        </p:spPr>
        <p:txBody>
          <a:bodyPr anchor="ctr">
            <a:normAutofit/>
          </a:bodyPr>
          <a:lstStyle>
            <a:lvl1pPr algn="ctr">
              <a:defRPr sz="40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1ECCB66C-05CB-49D9-B7E7-0C427D6D7F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208338"/>
            <a:ext cx="10515600" cy="1766887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0CC67B0-1237-46F2-B879-34B77487522D}"/>
              </a:ext>
            </a:extLst>
          </p:cNvPr>
          <p:cNvCxnSpPr/>
          <p:nvPr userDrawn="1"/>
        </p:nvCxnSpPr>
        <p:spPr>
          <a:xfrm>
            <a:off x="831850" y="1101482"/>
            <a:ext cx="10515600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97C5F604-5875-43F7-B477-70FB1C86679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50925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FF9F2CB-EA79-4C5E-9229-EA26FA6FBE2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849" y="184778"/>
            <a:ext cx="4343365" cy="67535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35EC796F-F356-478A-891A-18D91809F85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0" y="6093534"/>
            <a:ext cx="1267742" cy="649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02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ABB2845A-FE0D-4248-9631-7DC48D0A291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Title Placeholder 1">
            <a:extLst>
              <a:ext uri="{FF2B5EF4-FFF2-40B4-BE49-F238E27FC236}">
                <a16:creationId xmlns:a16="http://schemas.microsoft.com/office/drawing/2014/main" id="{78B0C919-FF28-42EE-A4DF-11CA0D523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AFDC72-9DA5-4DD9-88B4-F37DFF4DB49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52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98E0E9-1525-4AB4-A8AF-8BF10D89D4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A8448F-6F16-4184-A898-7F06CF6766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285335"/>
            <a:ext cx="5181600" cy="48916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A0B7BC85-F755-4A96-AA38-4AA14AE96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C0F7D2-D936-4BA8-B82F-8A02FEEA93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03485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322D2BB-B893-45AC-B4B9-21CF5F89EA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285337"/>
            <a:ext cx="5157787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27EFEE-C04A-49BE-8AC8-1C93672FA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1871932"/>
            <a:ext cx="5157787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3B977BB-61BD-47AD-991E-2E6E5CEC064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285336"/>
            <a:ext cx="5183188" cy="586596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28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B34560-D90F-4AA9-86F0-EA373D1678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871932"/>
            <a:ext cx="5183188" cy="4317731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751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Placeholder 1">
            <a:extLst>
              <a:ext uri="{FF2B5EF4-FFF2-40B4-BE49-F238E27FC236}">
                <a16:creationId xmlns:a16="http://schemas.microsoft.com/office/drawing/2014/main" id="{B693E223-7941-4E76-B7D4-7976938F53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809C0C9-BF07-4FA6-AAC5-71F3DAE61F9D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692CD1B3-C283-4C18-A693-4DACAD9CCF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52578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2D4DDA58-530A-42D0-A3D9-A3B40B587272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273434" y="1279682"/>
            <a:ext cx="5080366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8673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E72062-0692-44AF-80AA-510E920DC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31146AF-8FF0-4747-B739-33F15879AD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54955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79F3AEDD-038B-47AD-8D4C-6656F698AC5C}"/>
              </a:ext>
            </a:extLst>
          </p:cNvPr>
          <p:cNvSpPr/>
          <p:nvPr userDrawn="1"/>
        </p:nvSpPr>
        <p:spPr>
          <a:xfrm>
            <a:off x="9941169" y="6116638"/>
            <a:ext cx="2250832" cy="74136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EEDB8C5-C704-4A0E-BB80-8B93D9EC2F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81009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426E8-50A6-47D6-B45F-134145E07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5C1316-9B30-4E35-91A7-4F8799CAE8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B594DE-1DED-4824-B3AF-6D8B99419F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B18091B2-691E-4F50-A189-2D612314C1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9037321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864F349-FE8C-424C-9B4F-DBAFB3AE66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6251" y="6384248"/>
            <a:ext cx="1971198" cy="306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3588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1BE5A1C-F765-4923-B698-01CBA00523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110594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E3F89C-32B6-4955-824F-31AA774240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285336"/>
            <a:ext cx="10515600" cy="48916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0410A-8F64-41F0-A611-DD8C96B97C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8895348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0" name="Left Border">
            <a:extLst>
              <a:ext uri="{FF2B5EF4-FFF2-40B4-BE49-F238E27FC236}">
                <a16:creationId xmlns:a16="http://schemas.microsoft.com/office/drawing/2014/main" id="{77253CFD-18C2-49F0-A0AE-99A68668CF03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114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9105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0" r:id="rId3"/>
    <p:sldLayoutId id="2147483652" r:id="rId4"/>
    <p:sldLayoutId id="2147483653" r:id="rId5"/>
    <p:sldLayoutId id="2147483663" r:id="rId6"/>
    <p:sldLayoutId id="2147483654" r:id="rId7"/>
    <p:sldLayoutId id="2147483660" r:id="rId8"/>
    <p:sldLayoutId id="2147483656" r:id="rId9"/>
    <p:sldLayoutId id="2147483657" r:id="rId10"/>
    <p:sldLayoutId id="2147483667" r:id="rId11"/>
    <p:sldLayoutId id="2147483668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accent1"/>
          </a:solidFill>
          <a:latin typeface="+mj-lt"/>
          <a:ea typeface="+mj-ea"/>
          <a:cs typeface="Calibri" panose="020F050202020403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1"/>
        </a:buClr>
        <a:buFont typeface="Arial" panose="020B0604020202020204" pitchFamily="34" charset="0"/>
        <a:buChar char="•"/>
        <a:defRPr sz="24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bg2">
              <a:lumMod val="25000"/>
            </a:schemeClr>
          </a:solidFill>
          <a:latin typeface="Calibri" panose="020F0502020204030204" pitchFamily="34" charset="0"/>
          <a:ea typeface="+mn-ea"/>
          <a:cs typeface="Calibri" panose="020F050202020403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A07A23-787D-9D8E-9068-CC472C8EFA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040522"/>
            <a:ext cx="10515600" cy="2133037"/>
          </a:xfrm>
        </p:spPr>
        <p:txBody>
          <a:bodyPr>
            <a:noAutofit/>
          </a:bodyPr>
          <a:lstStyle/>
          <a:p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Self-Administered </a:t>
            </a:r>
            <a:r>
              <a:rPr lang="en-US" sz="3200" dirty="0" err="1">
                <a:latin typeface="Arial" panose="020B0604020202020204" pitchFamily="34" charset="0"/>
                <a:cs typeface="Arial" panose="020B0604020202020204" pitchFamily="34" charset="0"/>
              </a:rPr>
              <a:t>Etripamil</a:t>
            </a: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  <a:t>Termination of Spontaneous Paroxysmal Supraventricular Tachycardia:</a:t>
            </a:r>
            <a:br>
              <a:rPr lang="en-US" sz="3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200" b="0" dirty="0">
                <a:latin typeface="Arial" panose="020B0604020202020204" pitchFamily="34" charset="0"/>
                <a:cs typeface="Arial" panose="020B0604020202020204" pitchFamily="34" charset="0"/>
              </a:rPr>
              <a:t>Primary Analysis from the RAPID Study</a:t>
            </a:r>
            <a:endParaRPr lang="en-US" sz="32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E9028-B80F-44A0-FD08-5BB71A201E5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234519"/>
            <a:ext cx="10515600" cy="1766887"/>
          </a:xfrm>
        </p:spPr>
        <p:txBody>
          <a:bodyPr>
            <a:normAutofit fontScale="92500" lnSpcReduction="10000"/>
          </a:bodyPr>
          <a:lstStyle/>
          <a:p>
            <a:r>
              <a:rPr lang="en-US" dirty="0" err="1"/>
              <a:t>Manesh</a:t>
            </a:r>
            <a:r>
              <a:rPr lang="en-US" dirty="0"/>
              <a:t> R. Patel, MD</a:t>
            </a:r>
            <a:br>
              <a:rPr lang="en-US" dirty="0"/>
            </a:br>
            <a:r>
              <a:rPr lang="en-US" dirty="0"/>
              <a:t>Richard S. Stack Distinguished Professor</a:t>
            </a:r>
            <a:br>
              <a:rPr lang="en-US" dirty="0"/>
            </a:br>
            <a:r>
              <a:rPr lang="en-US" dirty="0"/>
              <a:t>Chief, Division of Cardiology</a:t>
            </a:r>
            <a:br>
              <a:rPr lang="en-US" dirty="0"/>
            </a:br>
            <a:r>
              <a:rPr lang="en-US" dirty="0"/>
              <a:t>Co-Director, Duke Heart Center</a:t>
            </a:r>
            <a:br>
              <a:rPr lang="en-US" dirty="0"/>
            </a:br>
            <a:r>
              <a:rPr lang="en-US" dirty="0"/>
              <a:t>Duke University School of Medicine</a:t>
            </a:r>
            <a:br>
              <a:rPr lang="en-US" dirty="0"/>
            </a:br>
            <a:r>
              <a:rPr lang="en-US" dirty="0"/>
              <a:t>Durham, NC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0B2D0F3B-779A-D20C-0DAD-3BF9B513FD44}"/>
              </a:ext>
            </a:extLst>
          </p:cNvPr>
          <p:cNvSpPr txBox="1">
            <a:spLocks/>
          </p:cNvSpPr>
          <p:nvPr/>
        </p:nvSpPr>
        <p:spPr>
          <a:xfrm>
            <a:off x="844550" y="4927837"/>
            <a:ext cx="10515600" cy="1766887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None/>
              <a:defRPr sz="2000" kern="1200">
                <a:solidFill>
                  <a:schemeClr val="bg2">
                    <a:lumMod val="50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1"/>
              </a:buClr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Calibri" panose="020F0502020204030204" pitchFamily="34" charset="0"/>
                <a:ea typeface="+mn-ea"/>
                <a:cs typeface="Calibri" panose="020F0502020204030204" pitchFamily="34" charset="0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US" sz="1600" spc="-80" dirty="0">
                <a:ea typeface="Lucida Sans Unicode" panose="020B0602030504020204" pitchFamily="34" charset="0"/>
              </a:rPr>
              <a:t>Bruce S Stambler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1</a:t>
            </a:r>
            <a:r>
              <a:rPr lang="en-US" sz="1600" spc="-80" dirty="0">
                <a:ea typeface="Lucida Sans Unicode" panose="020B0602030504020204" pitchFamily="34" charset="0"/>
              </a:rPr>
              <a:t>, A John Camm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2</a:t>
            </a:r>
            <a:r>
              <a:rPr lang="en-US" sz="1600" spc="-80" dirty="0">
                <a:ea typeface="Lucida Sans Unicode" panose="020B0602030504020204" pitchFamily="34" charset="0"/>
              </a:rPr>
              <a:t>, Marco Alings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3</a:t>
            </a:r>
            <a:r>
              <a:rPr lang="en-US" sz="1600" spc="-80" dirty="0">
                <a:ea typeface="Lucida Sans Unicode" panose="020B0602030504020204" pitchFamily="34" charset="0"/>
              </a:rPr>
              <a:t>, Paul Dorian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4</a:t>
            </a:r>
            <a:r>
              <a:rPr lang="en-US" sz="1600" spc="-80" dirty="0">
                <a:ea typeface="Lucida Sans Unicode" panose="020B0602030504020204" pitchFamily="34" charset="0"/>
              </a:rPr>
              <a:t>, Hein Heidbuchel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5</a:t>
            </a:r>
            <a:r>
              <a:rPr lang="en-US" sz="1600" spc="-80" dirty="0">
                <a:ea typeface="Lucida Sans Unicode" panose="020B0602030504020204" pitchFamily="34" charset="0"/>
              </a:rPr>
              <a:t>, Jaco </a:t>
            </a:r>
            <a:r>
              <a:rPr lang="en-US" sz="1600" spc="-80" dirty="0" err="1">
                <a:ea typeface="Lucida Sans Unicode" panose="020B0602030504020204" pitchFamily="34" charset="0"/>
              </a:rPr>
              <a:t>Houtgraaf</a:t>
            </a:r>
            <a:r>
              <a:rPr lang="en-US" sz="1600" spc="-80" dirty="0">
                <a:ea typeface="Lucida Sans Unicode" panose="020B0602030504020204" pitchFamily="34" charset="0"/>
              </a:rPr>
              <a:t> 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6</a:t>
            </a:r>
            <a:r>
              <a:rPr lang="en-US" sz="1600" spc="-80" dirty="0">
                <a:ea typeface="Lucida Sans Unicode" panose="020B0602030504020204" pitchFamily="34" charset="0"/>
              </a:rPr>
              <a:t>, Jose L. Merino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7</a:t>
            </a:r>
            <a:r>
              <a:rPr lang="en-US" sz="1600" spc="-80" dirty="0">
                <a:ea typeface="Lucida Sans Unicode" panose="020B0602030504020204" pitchFamily="34" charset="0"/>
              </a:rPr>
              <a:t>, Blandine Mondésert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8</a:t>
            </a:r>
            <a:r>
              <a:rPr lang="en-US" sz="1600" spc="-80" dirty="0">
                <a:ea typeface="Lucida Sans Unicode" panose="020B0602030504020204" pitchFamily="34" charset="0"/>
              </a:rPr>
              <a:t>, Philip Sager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9</a:t>
            </a:r>
            <a:r>
              <a:rPr lang="en-US" sz="1600" spc="-80" dirty="0">
                <a:ea typeface="Lucida Sans Unicode" panose="020B0602030504020204" pitchFamily="34" charset="0"/>
              </a:rPr>
              <a:t>, Atul Verma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10</a:t>
            </a:r>
            <a:r>
              <a:rPr lang="en-US" sz="1600" spc="-80" dirty="0">
                <a:ea typeface="Lucida Sans Unicode" panose="020B0602030504020204" pitchFamily="34" charset="0"/>
              </a:rPr>
              <a:t>, J Marcus Wharton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11</a:t>
            </a:r>
            <a:r>
              <a:rPr lang="en-US" sz="1600" spc="-80" dirty="0">
                <a:ea typeface="Lucida Sans Unicode" panose="020B0602030504020204" pitchFamily="34" charset="0"/>
              </a:rPr>
              <a:t>, David B. Bharucha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12</a:t>
            </a:r>
            <a:r>
              <a:rPr lang="en-US" sz="1600" spc="-80" dirty="0">
                <a:ea typeface="Lucida Sans Unicode" panose="020B0602030504020204" pitchFamily="34" charset="0"/>
              </a:rPr>
              <a:t>, Francis Plat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12</a:t>
            </a:r>
            <a:r>
              <a:rPr lang="en-US" sz="1600" spc="-80" dirty="0">
                <a:ea typeface="Lucida Sans Unicode" panose="020B0602030504020204" pitchFamily="34" charset="0"/>
              </a:rPr>
              <a:t>, Silvia Shardonofsky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12</a:t>
            </a:r>
            <a:r>
              <a:rPr lang="en-US" sz="1600" spc="-80" dirty="0">
                <a:ea typeface="Lucida Sans Unicode" panose="020B0602030504020204" pitchFamily="34" charset="0"/>
              </a:rPr>
              <a:t>, Michael Chen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13</a:t>
            </a:r>
            <a:r>
              <a:rPr lang="en-US" sz="1600" spc="-80" dirty="0">
                <a:ea typeface="Lucida Sans Unicode" panose="020B0602030504020204" pitchFamily="34" charset="0"/>
              </a:rPr>
              <a:t>,</a:t>
            </a:r>
            <a:br>
              <a:rPr lang="en-US" sz="1600" spc="-80" dirty="0">
                <a:ea typeface="Lucida Sans Unicode" panose="020B0602030504020204" pitchFamily="34" charset="0"/>
              </a:rPr>
            </a:br>
            <a:r>
              <a:rPr lang="en-US" sz="1600" b="1" spc="-80" dirty="0">
                <a:ea typeface="Lucida Sans Unicode" panose="020B0602030504020204" pitchFamily="34" charset="0"/>
              </a:rPr>
              <a:t>James E Ip</a:t>
            </a:r>
            <a:r>
              <a:rPr lang="en-US" sz="1600" spc="-80" baseline="30000" dirty="0">
                <a:ea typeface="Lucida Sans Unicode" panose="020B0602030504020204" pitchFamily="34" charset="0"/>
              </a:rPr>
              <a:t>14</a:t>
            </a:r>
            <a:r>
              <a:rPr lang="en-US" sz="1600" spc="-80" dirty="0">
                <a:ea typeface="Lucida Sans Unicode" panose="020B0602030504020204" pitchFamily="34" charset="0"/>
              </a:rPr>
              <a:t> </a:t>
            </a:r>
            <a:r>
              <a:rPr lang="en-US" sz="1600" i="1" spc="-80" dirty="0">
                <a:ea typeface="Lucida Sans Unicode" panose="020B0602030504020204" pitchFamily="34" charset="0"/>
              </a:rPr>
              <a:t>on behalf of the RAPID investigators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926414D-B076-25FE-588D-935F522F1D5E}"/>
              </a:ext>
            </a:extLst>
          </p:cNvPr>
          <p:cNvSpPr txBox="1"/>
          <p:nvPr/>
        </p:nvSpPr>
        <p:spPr>
          <a:xfrm>
            <a:off x="844550" y="5811281"/>
            <a:ext cx="8386088" cy="1107996"/>
          </a:xfrm>
          <a:prstGeom prst="rect">
            <a:avLst/>
          </a:prstGeom>
          <a:noFill/>
        </p:spPr>
        <p:txBody>
          <a:bodyPr wrap="square">
            <a:noAutofit/>
          </a:bodyPr>
          <a:lstStyle/>
          <a:p>
            <a:pPr algn="just" defTabSz="609585"/>
            <a:r>
              <a:rPr lang="en-US" sz="1067" i="1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1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Piedmont</a:t>
            </a:r>
            <a:r>
              <a:rPr lang="en-US" sz="1067" i="1" spc="18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Heart</a:t>
            </a:r>
            <a:r>
              <a:rPr lang="en-US" sz="1067" i="1" spc="18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Inst,</a:t>
            </a:r>
            <a:r>
              <a:rPr lang="en-US" sz="1067" i="1" spc="18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Atlanta,</a:t>
            </a:r>
            <a:r>
              <a:rPr lang="en-US" sz="1067" i="1" spc="18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GA; </a:t>
            </a:r>
            <a:r>
              <a:rPr lang="en-US" sz="1067" i="1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2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St.</a:t>
            </a:r>
            <a:r>
              <a:rPr lang="en-US" sz="1067" i="1" spc="18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George's</a:t>
            </a:r>
            <a:r>
              <a:rPr lang="en-US" sz="1067" i="1" spc="18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Univ</a:t>
            </a:r>
            <a:r>
              <a:rPr lang="en-US" sz="1067" i="1" spc="18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of</a:t>
            </a:r>
            <a:r>
              <a:rPr lang="en-US" sz="1067" i="1" spc="18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London,</a:t>
            </a:r>
            <a:r>
              <a:rPr lang="en-US" sz="1067" i="1" spc="18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London,</a:t>
            </a:r>
            <a:r>
              <a:rPr lang="en-US" sz="1067" i="1" spc="18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United</a:t>
            </a:r>
            <a:r>
              <a:rPr lang="en-US" sz="1067" i="1" spc="18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Kingdom; </a:t>
            </a:r>
            <a:r>
              <a:rPr lang="en-US" sz="1067" i="1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3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Amphia </a:t>
            </a:r>
            <a:r>
              <a:rPr lang="en-US" sz="1067" i="1" dirty="0" err="1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Ziekenhuis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, Breda, Netherlands; </a:t>
            </a:r>
            <a:r>
              <a:rPr lang="en-US" sz="1067" i="1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4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Univ of Toronto, Toronto, ON, Canada; </a:t>
            </a:r>
            <a:r>
              <a:rPr lang="en-US" sz="1067" i="1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5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Univ of Antwerp,</a:t>
            </a:r>
            <a:r>
              <a:rPr lang="en-US" sz="1067" i="1" spc="267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 err="1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Edegem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, Belgium; </a:t>
            </a:r>
            <a:r>
              <a:rPr lang="en-US" sz="1067" i="1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6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Diakonessenhuis - </a:t>
            </a:r>
            <a:r>
              <a:rPr lang="en-US" sz="1067" i="1" dirty="0" err="1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Locatie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Utrecht, Breda, Netherlands; </a:t>
            </a:r>
            <a:r>
              <a:rPr lang="en-US" sz="1067" i="1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7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La Paz Univ Hosp, Madrid, Spain;</a:t>
            </a:r>
            <a:r>
              <a:rPr lang="en-US" sz="1067" i="1" spc="267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spc="267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8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Montreal Heart Inst, Univ de Montréal, Montréal, QC, Canada; </a:t>
            </a:r>
            <a:r>
              <a:rPr lang="en-US" sz="1067" i="1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9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Stanford Univ, Palo Alto, CA; </a:t>
            </a:r>
            <a:r>
              <a:rPr lang="en-US" sz="1067" i="1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10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Southlake Regional Health Ctr, Univ of Toronto, Newmarket, ON, Canada; </a:t>
            </a:r>
            <a:r>
              <a:rPr lang="en-US" sz="1067" i="1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11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Medical Univ of South Carolina, Charleston, SC;</a:t>
            </a:r>
            <a:r>
              <a:rPr lang="en-US" sz="1067" i="1" spc="193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spc="193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12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Milestone</a:t>
            </a:r>
            <a:r>
              <a:rPr lang="en-US" sz="1067" i="1" spc="193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Pharmaceuticals,</a:t>
            </a:r>
            <a:r>
              <a:rPr lang="en-US" sz="1067" i="1" spc="193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Charlotte,</a:t>
            </a:r>
            <a:r>
              <a:rPr lang="en-US" sz="1067" i="1" spc="193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NC and</a:t>
            </a:r>
            <a:r>
              <a:rPr lang="en-US" sz="1067" i="1" spc="193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Montreal,</a:t>
            </a:r>
            <a:r>
              <a:rPr lang="en-US" sz="1067" i="1" spc="193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 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QC, Canada; </a:t>
            </a:r>
            <a:r>
              <a:rPr lang="en-US" sz="1067" i="1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13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TCM Groups, Berkeley Heights, NJ; </a:t>
            </a:r>
            <a:r>
              <a:rPr lang="en-US" sz="1067" i="1" baseline="30000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14</a:t>
            </a:r>
            <a:r>
              <a:rPr lang="en-US" sz="1067" i="1" dirty="0">
                <a:solidFill>
                  <a:srgbClr val="7A7A7A"/>
                </a:solidFill>
                <a:latin typeface="Calibri" panose="020F0502020204030204" pitchFamily="34" charset="0"/>
                <a:ea typeface="Lucida Sans Unicode" panose="020B0602030504020204" pitchFamily="34" charset="0"/>
                <a:cs typeface="Calibri" panose="020F0502020204030204" pitchFamily="34" charset="0"/>
              </a:rPr>
              <a:t>Cornell Med, New York, NY</a:t>
            </a:r>
            <a:endParaRPr lang="en-US" sz="1067" i="1" dirty="0">
              <a:solidFill>
                <a:srgbClr val="7A7A7A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94903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>
            <a:extLst>
              <a:ext uri="{FF2B5EF4-FFF2-40B4-BE49-F238E27FC236}">
                <a16:creationId xmlns:a16="http://schemas.microsoft.com/office/drawing/2014/main" id="{FD3AFE9D-D4C9-49BE-8657-F49E5FFF9705}"/>
              </a:ext>
            </a:extLst>
          </p:cNvPr>
          <p:cNvGrpSpPr/>
          <p:nvPr/>
        </p:nvGrpSpPr>
        <p:grpSpPr>
          <a:xfrm>
            <a:off x="500910" y="2129190"/>
            <a:ext cx="5661171" cy="4088509"/>
            <a:chOff x="403226" y="1731927"/>
            <a:chExt cx="5759449" cy="4253291"/>
          </a:xfrm>
        </p:grpSpPr>
        <p:graphicFrame>
          <p:nvGraphicFramePr>
            <p:cNvPr id="15" name="Chart 14">
              <a:extLst>
                <a:ext uri="{FF2B5EF4-FFF2-40B4-BE49-F238E27FC236}">
                  <a16:creationId xmlns:a16="http://schemas.microsoft.com/office/drawing/2014/main" id="{AB39A768-2809-493B-9567-8001F1B5A78E}"/>
                </a:ext>
              </a:extLst>
            </p:cNvPr>
            <p:cNvGraphicFramePr/>
            <p:nvPr/>
          </p:nvGraphicFramePr>
          <p:xfrm>
            <a:off x="403226" y="1731927"/>
            <a:ext cx="5759449" cy="42532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9FDA633-595F-4EA4-87F6-17E5B27C2B9E}"/>
                </a:ext>
              </a:extLst>
            </p:cNvPr>
            <p:cNvSpPr txBox="1"/>
            <p:nvPr/>
          </p:nvSpPr>
          <p:spPr>
            <a:xfrm>
              <a:off x="1234931" y="5508991"/>
              <a:ext cx="520700" cy="308938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200">
                  <a:latin typeface="Arial Narrow" panose="020B0606020202030204" pitchFamily="34" charset="0"/>
                </a:rPr>
                <a:t>n=49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6E95EA5-E03A-4066-9ADE-9DDD595F887E}"/>
                </a:ext>
              </a:extLst>
            </p:cNvPr>
            <p:cNvSpPr txBox="1"/>
            <p:nvPr/>
          </p:nvSpPr>
          <p:spPr>
            <a:xfrm>
              <a:off x="1827696" y="5508991"/>
              <a:ext cx="520700" cy="308938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200">
                  <a:latin typeface="Arial Narrow" panose="020B0606020202030204" pitchFamily="34" charset="0"/>
                </a:rPr>
                <a:t>n=107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446C2F7F-203E-41C9-AA0D-545C52C841E1}"/>
                </a:ext>
              </a:extLst>
            </p:cNvPr>
            <p:cNvSpPr txBox="1"/>
            <p:nvPr/>
          </p:nvSpPr>
          <p:spPr>
            <a:xfrm>
              <a:off x="2885046" y="5509422"/>
              <a:ext cx="520700" cy="308938"/>
            </a:xfrm>
            <a:prstGeom prst="rect">
              <a:avLst/>
            </a:prstGeom>
            <a:noFill/>
          </p:spPr>
          <p:txBody>
            <a:bodyPr wrap="square" lIns="0" tIns="45720" rIns="0" bIns="45720" anchor="t">
              <a:spAutoFit/>
            </a:bodyPr>
            <a:lstStyle/>
            <a:p>
              <a:pPr algn="ctr"/>
              <a:r>
                <a:rPr lang="en-US" sz="1200">
                  <a:latin typeface="Arial Narrow"/>
                </a:rPr>
                <a:t>n=85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E3A3036E-1A17-4BF2-8A96-3F4EF6D4EA1E}"/>
                </a:ext>
              </a:extLst>
            </p:cNvPr>
            <p:cNvSpPr txBox="1"/>
            <p:nvPr/>
          </p:nvSpPr>
          <p:spPr>
            <a:xfrm>
              <a:off x="3533164" y="5509424"/>
              <a:ext cx="520700" cy="308938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200">
                  <a:latin typeface="Arial Narrow" panose="020B0606020202030204" pitchFamily="34" charset="0"/>
                </a:rPr>
                <a:t>n=99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E9EEF16-F213-4241-BB84-28EF21FFF08F}"/>
                </a:ext>
              </a:extLst>
            </p:cNvPr>
            <p:cNvSpPr txBox="1"/>
            <p:nvPr/>
          </p:nvSpPr>
          <p:spPr>
            <a:xfrm>
              <a:off x="4614376" y="5509424"/>
              <a:ext cx="520700" cy="308938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200">
                  <a:latin typeface="Arial Narrow" panose="020B0606020202030204" pitchFamily="34" charset="0"/>
                </a:rPr>
                <a:t>n=134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613A727B-AB1E-4014-AA68-FE0D6B11D997}"/>
                </a:ext>
              </a:extLst>
            </p:cNvPr>
            <p:cNvSpPr txBox="1"/>
            <p:nvPr/>
          </p:nvSpPr>
          <p:spPr>
            <a:xfrm>
              <a:off x="5207140" y="5509425"/>
              <a:ext cx="520700" cy="308938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200">
                  <a:latin typeface="Arial Narrow" panose="020B0606020202030204" pitchFamily="34" charset="0"/>
                </a:rPr>
                <a:t>n=206</a:t>
              </a:r>
            </a:p>
          </p:txBody>
        </p:sp>
      </p:grpSp>
      <p:sp>
        <p:nvSpPr>
          <p:cNvPr id="30" name="Title 1">
            <a:extLst>
              <a:ext uri="{FF2B5EF4-FFF2-40B4-BE49-F238E27FC236}">
                <a16:creationId xmlns:a16="http://schemas.microsoft.com/office/drawing/2014/main" id="{074E3677-1232-42E2-8E82-1568111B78F9}"/>
              </a:ext>
            </a:extLst>
          </p:cNvPr>
          <p:cNvSpPr txBox="1">
            <a:spLocks/>
          </p:cNvSpPr>
          <p:nvPr/>
        </p:nvSpPr>
        <p:spPr bwMode="auto">
          <a:xfrm>
            <a:off x="652223" y="1298895"/>
            <a:ext cx="5499345" cy="482102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4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933" b="1" i="0">
                <a:solidFill>
                  <a:srgbClr val="5032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6095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121917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24383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algn="ctr"/>
            <a:r>
              <a:rPr lang="en-US" sz="2000" kern="0" spc="-40">
                <a:solidFill>
                  <a:schemeClr val="tx1"/>
                </a:solidFill>
                <a:latin typeface="Arial"/>
                <a:ea typeface="Segoe UI Black"/>
                <a:cs typeface="Calibri"/>
              </a:rPr>
              <a:t>Patients Seeking Medical Intervention</a:t>
            </a:r>
          </a:p>
        </p:txBody>
      </p:sp>
      <p:sp>
        <p:nvSpPr>
          <p:cNvPr id="31" name="TextBox 1">
            <a:extLst>
              <a:ext uri="{FF2B5EF4-FFF2-40B4-BE49-F238E27FC236}">
                <a16:creationId xmlns:a16="http://schemas.microsoft.com/office/drawing/2014/main" id="{F12BDD77-D160-442E-92DA-1057A933B299}"/>
              </a:ext>
            </a:extLst>
          </p:cNvPr>
          <p:cNvSpPr txBox="1"/>
          <p:nvPr/>
        </p:nvSpPr>
        <p:spPr>
          <a:xfrm>
            <a:off x="1481451" y="2347396"/>
            <a:ext cx="791943" cy="273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>
                <a:latin typeface="Arial Narrow" panose="020B0606020202030204" pitchFamily="34" charset="0"/>
              </a:rPr>
              <a:t>P=0.1193</a:t>
            </a:r>
            <a:endParaRPr lang="en-CA" sz="1200" b="0">
              <a:latin typeface="Arial Narrow" panose="020B0606020202030204" pitchFamily="34" charset="0"/>
            </a:endParaRPr>
          </a:p>
        </p:txBody>
      </p:sp>
      <p:sp>
        <p:nvSpPr>
          <p:cNvPr id="32" name="TextBox 1">
            <a:extLst>
              <a:ext uri="{FF2B5EF4-FFF2-40B4-BE49-F238E27FC236}">
                <a16:creationId xmlns:a16="http://schemas.microsoft.com/office/drawing/2014/main" id="{CA5A1C6D-B730-42FE-BEE3-6FC4FDE137F2}"/>
              </a:ext>
            </a:extLst>
          </p:cNvPr>
          <p:cNvSpPr txBox="1"/>
          <p:nvPr/>
        </p:nvSpPr>
        <p:spPr>
          <a:xfrm>
            <a:off x="3135996" y="2347396"/>
            <a:ext cx="791943" cy="273846"/>
          </a:xfrm>
          <a:prstGeom prst="rect">
            <a:avLst/>
          </a:prstGeom>
        </p:spPr>
        <p:txBody>
          <a:bodyPr wrap="none" lIns="91440" tIns="45720" rIns="91440" bIns="45720" rtlCol="0" anchor="t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>
                <a:latin typeface="Arial Narrow" panose="020B0606020202030204" pitchFamily="34" charset="0"/>
              </a:rPr>
              <a:t>P=</a:t>
            </a:r>
            <a:r>
              <a:rPr lang="en-US" sz="1200">
                <a:latin typeface="Arial Narrow" panose="020B0606020202030204" pitchFamily="34" charset="0"/>
              </a:rPr>
              <a:t>0.103</a:t>
            </a:r>
            <a:endParaRPr lang="en-CA" sz="1200" b="0">
              <a:latin typeface="Arial Narrow" panose="020B0606020202030204" pitchFamily="34" charset="0"/>
            </a:endParaRP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A30CF87B-2273-40F5-99CE-7C43F6268376}"/>
              </a:ext>
            </a:extLst>
          </p:cNvPr>
          <p:cNvSpPr txBox="1"/>
          <p:nvPr/>
        </p:nvSpPr>
        <p:spPr>
          <a:xfrm>
            <a:off x="4790915" y="2347396"/>
            <a:ext cx="791943" cy="273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>
                <a:latin typeface="Arial Narrow" panose="020B0606020202030204" pitchFamily="34" charset="0"/>
              </a:rPr>
              <a:t>P=0.009</a:t>
            </a:r>
            <a:endParaRPr lang="en-CA" sz="1200" b="0">
              <a:latin typeface="Arial Narrow" panose="020B0606020202030204" pitchFamily="34" charset="0"/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1B336CEE-5F78-4BF0-812F-DB04BB93C715}"/>
              </a:ext>
            </a:extLst>
          </p:cNvPr>
          <p:cNvSpPr/>
          <p:nvPr/>
        </p:nvSpPr>
        <p:spPr>
          <a:xfrm>
            <a:off x="1544218" y="2589569"/>
            <a:ext cx="666408" cy="1429639"/>
          </a:xfrm>
          <a:custGeom>
            <a:avLst/>
            <a:gdLst>
              <a:gd name="connsiteX0" fmla="*/ 0 w 641350"/>
              <a:gd name="connsiteY0" fmla="*/ 241300 h 1333500"/>
              <a:gd name="connsiteX1" fmla="*/ 0 w 641350"/>
              <a:gd name="connsiteY1" fmla="*/ 0 h 1333500"/>
              <a:gd name="connsiteX2" fmla="*/ 641350 w 641350"/>
              <a:gd name="connsiteY2" fmla="*/ 0 h 1333500"/>
              <a:gd name="connsiteX3" fmla="*/ 641350 w 641350"/>
              <a:gd name="connsiteY3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1350" h="1333500">
                <a:moveTo>
                  <a:pt x="0" y="241300"/>
                </a:moveTo>
                <a:lnTo>
                  <a:pt x="0" y="0"/>
                </a:lnTo>
                <a:lnTo>
                  <a:pt x="641350" y="0"/>
                </a:lnTo>
                <a:lnTo>
                  <a:pt x="641350" y="133350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0137BBB1-8208-408B-A31B-6568B3057A37}"/>
              </a:ext>
            </a:extLst>
          </p:cNvPr>
          <p:cNvSpPr/>
          <p:nvPr/>
        </p:nvSpPr>
        <p:spPr>
          <a:xfrm>
            <a:off x="3196289" y="2589569"/>
            <a:ext cx="668882" cy="1354753"/>
          </a:xfrm>
          <a:custGeom>
            <a:avLst/>
            <a:gdLst>
              <a:gd name="connsiteX0" fmla="*/ 0 w 641350"/>
              <a:gd name="connsiteY0" fmla="*/ 241300 h 1333500"/>
              <a:gd name="connsiteX1" fmla="*/ 0 w 641350"/>
              <a:gd name="connsiteY1" fmla="*/ 0 h 1333500"/>
              <a:gd name="connsiteX2" fmla="*/ 641350 w 641350"/>
              <a:gd name="connsiteY2" fmla="*/ 0 h 1333500"/>
              <a:gd name="connsiteX3" fmla="*/ 641350 w 641350"/>
              <a:gd name="connsiteY3" fmla="*/ 1333500 h 1333500"/>
              <a:gd name="connsiteX0" fmla="*/ 0 w 643731"/>
              <a:gd name="connsiteY0" fmla="*/ 407149 h 1333500"/>
              <a:gd name="connsiteX1" fmla="*/ 2381 w 643731"/>
              <a:gd name="connsiteY1" fmla="*/ 0 h 1333500"/>
              <a:gd name="connsiteX2" fmla="*/ 643731 w 643731"/>
              <a:gd name="connsiteY2" fmla="*/ 0 h 1333500"/>
              <a:gd name="connsiteX3" fmla="*/ 643731 w 643731"/>
              <a:gd name="connsiteY3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731" h="1333500">
                <a:moveTo>
                  <a:pt x="0" y="407149"/>
                </a:moveTo>
                <a:cubicBezTo>
                  <a:pt x="794" y="271433"/>
                  <a:pt x="1587" y="135716"/>
                  <a:pt x="2381" y="0"/>
                </a:cubicBezTo>
                <a:lnTo>
                  <a:pt x="643731" y="0"/>
                </a:lnTo>
                <a:lnTo>
                  <a:pt x="643731" y="133350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60B34673-44CE-4474-A5FA-C4F5EE589FA8}"/>
              </a:ext>
            </a:extLst>
          </p:cNvPr>
          <p:cNvSpPr/>
          <p:nvPr/>
        </p:nvSpPr>
        <p:spPr>
          <a:xfrm>
            <a:off x="4851208" y="2589569"/>
            <a:ext cx="668883" cy="1429639"/>
          </a:xfrm>
          <a:custGeom>
            <a:avLst/>
            <a:gdLst>
              <a:gd name="connsiteX0" fmla="*/ 0 w 641350"/>
              <a:gd name="connsiteY0" fmla="*/ 241300 h 1333500"/>
              <a:gd name="connsiteX1" fmla="*/ 0 w 641350"/>
              <a:gd name="connsiteY1" fmla="*/ 0 h 1333500"/>
              <a:gd name="connsiteX2" fmla="*/ 641350 w 641350"/>
              <a:gd name="connsiteY2" fmla="*/ 0 h 1333500"/>
              <a:gd name="connsiteX3" fmla="*/ 641350 w 641350"/>
              <a:gd name="connsiteY3" fmla="*/ 1333500 h 1333500"/>
              <a:gd name="connsiteX0" fmla="*/ 0 w 643732"/>
              <a:gd name="connsiteY0" fmla="*/ 372269 h 1333500"/>
              <a:gd name="connsiteX1" fmla="*/ 2382 w 643732"/>
              <a:gd name="connsiteY1" fmla="*/ 0 h 1333500"/>
              <a:gd name="connsiteX2" fmla="*/ 643732 w 643732"/>
              <a:gd name="connsiteY2" fmla="*/ 0 h 1333500"/>
              <a:gd name="connsiteX3" fmla="*/ 643732 w 643732"/>
              <a:gd name="connsiteY3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732" h="1333500">
                <a:moveTo>
                  <a:pt x="0" y="372269"/>
                </a:moveTo>
                <a:lnTo>
                  <a:pt x="2382" y="0"/>
                </a:lnTo>
                <a:lnTo>
                  <a:pt x="643732" y="0"/>
                </a:lnTo>
                <a:lnTo>
                  <a:pt x="643732" y="133350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C346CA3E-14C2-4404-96F9-3E9D006B62D8}"/>
              </a:ext>
            </a:extLst>
          </p:cNvPr>
          <p:cNvSpPr txBox="1"/>
          <p:nvPr/>
        </p:nvSpPr>
        <p:spPr>
          <a:xfrm>
            <a:off x="1318423" y="5191582"/>
            <a:ext cx="511815" cy="29696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</a:rPr>
              <a:t>n=13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AD5AF884-21AF-4C23-A4D8-B9300E962DE7}"/>
              </a:ext>
            </a:extLst>
          </p:cNvPr>
          <p:cNvSpPr txBox="1"/>
          <p:nvPr/>
        </p:nvSpPr>
        <p:spPr>
          <a:xfrm>
            <a:off x="1903551" y="5191582"/>
            <a:ext cx="511815" cy="296969"/>
          </a:xfrm>
          <a:prstGeom prst="rect">
            <a:avLst/>
          </a:prstGeom>
          <a:noFill/>
        </p:spPr>
        <p:txBody>
          <a:bodyPr wrap="square" lIns="0" tIns="45720" rIns="0" bIns="45720" anchor="t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Narrow"/>
              </a:rPr>
              <a:t>n=16</a:t>
            </a:r>
            <a:endParaRPr lang="en-US" sz="1200">
              <a:solidFill>
                <a:schemeClr val="bg1"/>
              </a:solidFill>
              <a:latin typeface="Arial Narrow" panose="020B0606020202030204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52EB7F1-E23E-41CC-8EB9-7F15D358CBF7}"/>
              </a:ext>
            </a:extLst>
          </p:cNvPr>
          <p:cNvSpPr txBox="1"/>
          <p:nvPr/>
        </p:nvSpPr>
        <p:spPr>
          <a:xfrm>
            <a:off x="2969338" y="5191582"/>
            <a:ext cx="511815" cy="296969"/>
          </a:xfrm>
          <a:prstGeom prst="rect">
            <a:avLst/>
          </a:prstGeom>
          <a:noFill/>
        </p:spPr>
        <p:txBody>
          <a:bodyPr wrap="square" lIns="0" tIns="45720" rIns="0" bIns="45720" anchor="t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Narrow"/>
              </a:rPr>
              <a:t>n=21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1BB6B28-5A2E-44A7-B076-1C6F73A26C8D}"/>
              </a:ext>
            </a:extLst>
          </p:cNvPr>
          <p:cNvSpPr txBox="1"/>
          <p:nvPr/>
        </p:nvSpPr>
        <p:spPr>
          <a:xfrm>
            <a:off x="3567275" y="5183975"/>
            <a:ext cx="511815" cy="29696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</a:rPr>
              <a:t>n=15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E441B156-A3C1-4F64-BF53-60AE2425A2EF}"/>
              </a:ext>
            </a:extLst>
          </p:cNvPr>
          <p:cNvSpPr txBox="1"/>
          <p:nvPr/>
        </p:nvSpPr>
        <p:spPr>
          <a:xfrm>
            <a:off x="4631474" y="5191582"/>
            <a:ext cx="511815" cy="29696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</a:rPr>
              <a:t>n=34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456FE6E-BB00-4A58-A790-54BED40110EB}"/>
              </a:ext>
            </a:extLst>
          </p:cNvPr>
          <p:cNvSpPr txBox="1"/>
          <p:nvPr/>
        </p:nvSpPr>
        <p:spPr>
          <a:xfrm>
            <a:off x="5246079" y="5191582"/>
            <a:ext cx="511815" cy="29696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1200">
                <a:solidFill>
                  <a:schemeClr val="bg1"/>
                </a:solidFill>
                <a:latin typeface="Arial Narrow" panose="020B0606020202030204" pitchFamily="34" charset="0"/>
              </a:rPr>
              <a:t>n=30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011B9977-0CE2-4AF9-A04F-BB9861AEFB07}"/>
              </a:ext>
            </a:extLst>
          </p:cNvPr>
          <p:cNvSpPr txBox="1">
            <a:spLocks/>
          </p:cNvSpPr>
          <p:nvPr/>
        </p:nvSpPr>
        <p:spPr bwMode="auto">
          <a:xfrm>
            <a:off x="6483558" y="1296117"/>
            <a:ext cx="5499345" cy="482102"/>
          </a:xfrm>
          <a:prstGeom prst="rect">
            <a:avLst/>
          </a:prstGeom>
          <a:solidFill>
            <a:srgbClr val="C00000">
              <a:alpha val="1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91440" rIns="0" bIns="4572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933" b="1" i="0">
                <a:solidFill>
                  <a:srgbClr val="5032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6095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121917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24383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algn="ctr"/>
            <a:r>
              <a:rPr lang="en-US" sz="2000" kern="0" spc="-40">
                <a:solidFill>
                  <a:schemeClr val="tx1"/>
                </a:solidFill>
                <a:latin typeface="Arial"/>
                <a:ea typeface="Segoe UI Black"/>
                <a:cs typeface="Calibri"/>
              </a:rPr>
              <a:t>Patients Seeking Emergency Department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028CE9B-2953-493E-8A9C-01C804D7944A}"/>
              </a:ext>
            </a:extLst>
          </p:cNvPr>
          <p:cNvGrpSpPr/>
          <p:nvPr/>
        </p:nvGrpSpPr>
        <p:grpSpPr>
          <a:xfrm>
            <a:off x="6340586" y="2129059"/>
            <a:ext cx="5661171" cy="4078629"/>
            <a:chOff x="403226" y="1731927"/>
            <a:chExt cx="5759449" cy="4253291"/>
          </a:xfrm>
        </p:grpSpPr>
        <p:graphicFrame>
          <p:nvGraphicFramePr>
            <p:cNvPr id="23" name="Chart 22">
              <a:extLst>
                <a:ext uri="{FF2B5EF4-FFF2-40B4-BE49-F238E27FC236}">
                  <a16:creationId xmlns:a16="http://schemas.microsoft.com/office/drawing/2014/main" id="{D7FAF1FB-23F0-4759-B044-FB7547687203}"/>
                </a:ext>
              </a:extLst>
            </p:cNvPr>
            <p:cNvGraphicFramePr/>
            <p:nvPr/>
          </p:nvGraphicFramePr>
          <p:xfrm>
            <a:off x="403226" y="1731927"/>
            <a:ext cx="5759449" cy="425329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6065E707-9804-4319-8319-3D279BB8C0EE}"/>
                </a:ext>
              </a:extLst>
            </p:cNvPr>
            <p:cNvSpPr txBox="1"/>
            <p:nvPr/>
          </p:nvSpPr>
          <p:spPr>
            <a:xfrm>
              <a:off x="1206500" y="4899243"/>
              <a:ext cx="520700" cy="30968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n=12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3460950-A0B8-4566-9496-3EC65AB7D81F}"/>
                </a:ext>
              </a:extLst>
            </p:cNvPr>
            <p:cNvSpPr txBox="1"/>
            <p:nvPr/>
          </p:nvSpPr>
          <p:spPr>
            <a:xfrm>
              <a:off x="1822450" y="4901371"/>
              <a:ext cx="520700" cy="30968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n=14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EC10AE6-596E-425A-9CC0-9DB034D7B506}"/>
                </a:ext>
              </a:extLst>
            </p:cNvPr>
            <p:cNvSpPr txBox="1"/>
            <p:nvPr/>
          </p:nvSpPr>
          <p:spPr>
            <a:xfrm>
              <a:off x="2905124" y="4899243"/>
              <a:ext cx="520700" cy="30968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n=18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B7356A-846D-42E2-8251-1B1D34FCA8E0}"/>
                </a:ext>
              </a:extLst>
            </p:cNvPr>
            <p:cNvSpPr txBox="1"/>
            <p:nvPr/>
          </p:nvSpPr>
          <p:spPr>
            <a:xfrm>
              <a:off x="3521074" y="4899243"/>
              <a:ext cx="520700" cy="30968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n=14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E7396A4-ADB8-4D68-84A5-2F970EA83760}"/>
                </a:ext>
              </a:extLst>
            </p:cNvPr>
            <p:cNvSpPr txBox="1"/>
            <p:nvPr/>
          </p:nvSpPr>
          <p:spPr>
            <a:xfrm>
              <a:off x="4603748" y="4899243"/>
              <a:ext cx="520700" cy="30968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n=30</a:t>
              </a: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1103EBFC-2B57-4123-9334-1184A56B8C98}"/>
                </a:ext>
              </a:extLst>
            </p:cNvPr>
            <p:cNvSpPr txBox="1"/>
            <p:nvPr/>
          </p:nvSpPr>
          <p:spPr>
            <a:xfrm>
              <a:off x="5219697" y="4899243"/>
              <a:ext cx="520700" cy="309687"/>
            </a:xfrm>
            <a:prstGeom prst="rect">
              <a:avLst/>
            </a:prstGeom>
            <a:noFill/>
          </p:spPr>
          <p:txBody>
            <a:bodyPr wrap="square" lIns="0" rIns="0">
              <a:spAutoFit/>
            </a:bodyPr>
            <a:lstStyle/>
            <a:p>
              <a:pPr algn="ctr"/>
              <a:r>
                <a:rPr lang="en-US" sz="1200">
                  <a:solidFill>
                    <a:schemeClr val="bg1"/>
                  </a:solidFill>
                  <a:latin typeface="Arial Narrow" panose="020B0606020202030204" pitchFamily="34" charset="0"/>
                </a:rPr>
                <a:t>n=28</a:t>
              </a:r>
            </a:p>
          </p:txBody>
        </p:sp>
      </p:grpSp>
      <p:sp>
        <p:nvSpPr>
          <p:cNvPr id="34" name="TextBox 1">
            <a:extLst>
              <a:ext uri="{FF2B5EF4-FFF2-40B4-BE49-F238E27FC236}">
                <a16:creationId xmlns:a16="http://schemas.microsoft.com/office/drawing/2014/main" id="{18092539-1E1D-45D4-ABEE-34E44D4D7306}"/>
              </a:ext>
            </a:extLst>
          </p:cNvPr>
          <p:cNvSpPr txBox="1"/>
          <p:nvPr/>
        </p:nvSpPr>
        <p:spPr>
          <a:xfrm>
            <a:off x="7307293" y="2347487"/>
            <a:ext cx="791944" cy="273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>
                <a:latin typeface="Arial Narrow" panose="020B0606020202030204" pitchFamily="34" charset="0"/>
              </a:rPr>
              <a:t>P=0.076</a:t>
            </a:r>
            <a:endParaRPr lang="en-CA" sz="1200" b="0">
              <a:latin typeface="Arial Narrow" panose="020B0606020202030204" pitchFamily="34" charset="0"/>
            </a:endParaRPr>
          </a:p>
        </p:txBody>
      </p:sp>
      <p:sp>
        <p:nvSpPr>
          <p:cNvPr id="35" name="TextBox 1">
            <a:extLst>
              <a:ext uri="{FF2B5EF4-FFF2-40B4-BE49-F238E27FC236}">
                <a16:creationId xmlns:a16="http://schemas.microsoft.com/office/drawing/2014/main" id="{0A04D374-FFC1-40B4-8D65-D112679A2F00}"/>
              </a:ext>
            </a:extLst>
          </p:cNvPr>
          <p:cNvSpPr txBox="1"/>
          <p:nvPr/>
        </p:nvSpPr>
        <p:spPr>
          <a:xfrm>
            <a:off x="9009259" y="2347487"/>
            <a:ext cx="791944" cy="273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>
                <a:latin typeface="Arial Narrow" panose="020B0606020202030204" pitchFamily="34" charset="0"/>
              </a:rPr>
              <a:t>P=0.209</a:t>
            </a:r>
            <a:endParaRPr lang="en-CA" sz="1200" b="0">
              <a:latin typeface="Arial Narrow" panose="020B0606020202030204" pitchFamily="34" charset="0"/>
            </a:endParaRPr>
          </a:p>
        </p:txBody>
      </p:sp>
      <p:sp>
        <p:nvSpPr>
          <p:cNvPr id="36" name="TextBox 1">
            <a:extLst>
              <a:ext uri="{FF2B5EF4-FFF2-40B4-BE49-F238E27FC236}">
                <a16:creationId xmlns:a16="http://schemas.microsoft.com/office/drawing/2014/main" id="{CB15674B-FB18-4E70-8C49-E085C7E65BE4}"/>
              </a:ext>
            </a:extLst>
          </p:cNvPr>
          <p:cNvSpPr txBox="1"/>
          <p:nvPr/>
        </p:nvSpPr>
        <p:spPr>
          <a:xfrm>
            <a:off x="10638034" y="2347487"/>
            <a:ext cx="791944" cy="27384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b="0">
                <a:latin typeface="Arial Narrow" panose="020B0606020202030204" pitchFamily="34" charset="0"/>
              </a:rPr>
              <a:t>P=0.035</a:t>
            </a:r>
            <a:endParaRPr lang="en-CA" sz="1200" b="0">
              <a:latin typeface="Arial Narrow" panose="020B0606020202030204" pitchFamily="34" charset="0"/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E8001AF0-CC57-44DF-A93C-24E44D8C0A9C}"/>
              </a:ext>
            </a:extLst>
          </p:cNvPr>
          <p:cNvSpPr/>
          <p:nvPr/>
        </p:nvSpPr>
        <p:spPr>
          <a:xfrm>
            <a:off x="7367585" y="2596825"/>
            <a:ext cx="668882" cy="1508780"/>
          </a:xfrm>
          <a:custGeom>
            <a:avLst/>
            <a:gdLst>
              <a:gd name="connsiteX0" fmla="*/ 0 w 641350"/>
              <a:gd name="connsiteY0" fmla="*/ 241300 h 1333500"/>
              <a:gd name="connsiteX1" fmla="*/ 0 w 641350"/>
              <a:gd name="connsiteY1" fmla="*/ 0 h 1333500"/>
              <a:gd name="connsiteX2" fmla="*/ 641350 w 641350"/>
              <a:gd name="connsiteY2" fmla="*/ 0 h 1333500"/>
              <a:gd name="connsiteX3" fmla="*/ 641350 w 641350"/>
              <a:gd name="connsiteY3" fmla="*/ 1333500 h 1333500"/>
              <a:gd name="connsiteX0" fmla="*/ 0 w 643731"/>
              <a:gd name="connsiteY0" fmla="*/ 369888 h 1333500"/>
              <a:gd name="connsiteX1" fmla="*/ 2381 w 643731"/>
              <a:gd name="connsiteY1" fmla="*/ 0 h 1333500"/>
              <a:gd name="connsiteX2" fmla="*/ 643731 w 643731"/>
              <a:gd name="connsiteY2" fmla="*/ 0 h 1333500"/>
              <a:gd name="connsiteX3" fmla="*/ 643731 w 643731"/>
              <a:gd name="connsiteY3" fmla="*/ 1333500 h 1333500"/>
              <a:gd name="connsiteX0" fmla="*/ 0 w 643731"/>
              <a:gd name="connsiteY0" fmla="*/ 369888 h 1407319"/>
              <a:gd name="connsiteX1" fmla="*/ 2381 w 643731"/>
              <a:gd name="connsiteY1" fmla="*/ 0 h 1407319"/>
              <a:gd name="connsiteX2" fmla="*/ 643731 w 643731"/>
              <a:gd name="connsiteY2" fmla="*/ 0 h 1407319"/>
              <a:gd name="connsiteX3" fmla="*/ 643731 w 643731"/>
              <a:gd name="connsiteY3" fmla="*/ 1407319 h 1407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3731" h="1407319">
                <a:moveTo>
                  <a:pt x="0" y="369888"/>
                </a:moveTo>
                <a:cubicBezTo>
                  <a:pt x="794" y="246592"/>
                  <a:pt x="1587" y="123296"/>
                  <a:pt x="2381" y="0"/>
                </a:cubicBezTo>
                <a:lnTo>
                  <a:pt x="643731" y="0"/>
                </a:lnTo>
                <a:lnTo>
                  <a:pt x="643731" y="1407319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CB309643-F275-41A5-9D83-9D6EAB325BC6}"/>
              </a:ext>
            </a:extLst>
          </p:cNvPr>
          <p:cNvSpPr/>
          <p:nvPr/>
        </p:nvSpPr>
        <p:spPr>
          <a:xfrm>
            <a:off x="9067491" y="2596825"/>
            <a:ext cx="672182" cy="1395600"/>
          </a:xfrm>
          <a:custGeom>
            <a:avLst/>
            <a:gdLst>
              <a:gd name="connsiteX0" fmla="*/ 0 w 641350"/>
              <a:gd name="connsiteY0" fmla="*/ 241300 h 1333500"/>
              <a:gd name="connsiteX1" fmla="*/ 0 w 641350"/>
              <a:gd name="connsiteY1" fmla="*/ 0 h 1333500"/>
              <a:gd name="connsiteX2" fmla="*/ 641350 w 641350"/>
              <a:gd name="connsiteY2" fmla="*/ 0 h 1333500"/>
              <a:gd name="connsiteX3" fmla="*/ 641350 w 641350"/>
              <a:gd name="connsiteY3" fmla="*/ 1333500 h 1333500"/>
              <a:gd name="connsiteX0" fmla="*/ 0 w 643731"/>
              <a:gd name="connsiteY0" fmla="*/ 407149 h 1333500"/>
              <a:gd name="connsiteX1" fmla="*/ 2381 w 643731"/>
              <a:gd name="connsiteY1" fmla="*/ 0 h 1333500"/>
              <a:gd name="connsiteX2" fmla="*/ 643731 w 643731"/>
              <a:gd name="connsiteY2" fmla="*/ 0 h 1333500"/>
              <a:gd name="connsiteX3" fmla="*/ 643731 w 643731"/>
              <a:gd name="connsiteY3" fmla="*/ 1333500 h 1333500"/>
              <a:gd name="connsiteX0" fmla="*/ 0 w 646906"/>
              <a:gd name="connsiteY0" fmla="*/ 698643 h 1333500"/>
              <a:gd name="connsiteX1" fmla="*/ 5556 w 646906"/>
              <a:gd name="connsiteY1" fmla="*/ 0 h 1333500"/>
              <a:gd name="connsiteX2" fmla="*/ 646906 w 646906"/>
              <a:gd name="connsiteY2" fmla="*/ 0 h 1333500"/>
              <a:gd name="connsiteX3" fmla="*/ 646906 w 646906"/>
              <a:gd name="connsiteY3" fmla="*/ 1333500 h 1333500"/>
              <a:gd name="connsiteX0" fmla="*/ 0 w 646906"/>
              <a:gd name="connsiteY0" fmla="*/ 698643 h 1373706"/>
              <a:gd name="connsiteX1" fmla="*/ 5556 w 646906"/>
              <a:gd name="connsiteY1" fmla="*/ 0 h 1373706"/>
              <a:gd name="connsiteX2" fmla="*/ 646906 w 646906"/>
              <a:gd name="connsiteY2" fmla="*/ 0 h 1373706"/>
              <a:gd name="connsiteX3" fmla="*/ 646906 w 646906"/>
              <a:gd name="connsiteY3" fmla="*/ 1373706 h 1373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906" h="1373706">
                <a:moveTo>
                  <a:pt x="0" y="698643"/>
                </a:moveTo>
                <a:cubicBezTo>
                  <a:pt x="794" y="562927"/>
                  <a:pt x="4762" y="135716"/>
                  <a:pt x="5556" y="0"/>
                </a:cubicBezTo>
                <a:lnTo>
                  <a:pt x="646906" y="0"/>
                </a:lnTo>
                <a:lnTo>
                  <a:pt x="646906" y="1373706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60235367-D12F-4D54-91DF-C535CC6F3BB8}"/>
              </a:ext>
            </a:extLst>
          </p:cNvPr>
          <p:cNvSpPr/>
          <p:nvPr/>
        </p:nvSpPr>
        <p:spPr>
          <a:xfrm>
            <a:off x="10696263" y="2596825"/>
            <a:ext cx="672183" cy="1429639"/>
          </a:xfrm>
          <a:custGeom>
            <a:avLst/>
            <a:gdLst>
              <a:gd name="connsiteX0" fmla="*/ 0 w 641350"/>
              <a:gd name="connsiteY0" fmla="*/ 241300 h 1333500"/>
              <a:gd name="connsiteX1" fmla="*/ 0 w 641350"/>
              <a:gd name="connsiteY1" fmla="*/ 0 h 1333500"/>
              <a:gd name="connsiteX2" fmla="*/ 641350 w 641350"/>
              <a:gd name="connsiteY2" fmla="*/ 0 h 1333500"/>
              <a:gd name="connsiteX3" fmla="*/ 641350 w 641350"/>
              <a:gd name="connsiteY3" fmla="*/ 1333500 h 1333500"/>
              <a:gd name="connsiteX0" fmla="*/ 0 w 643732"/>
              <a:gd name="connsiteY0" fmla="*/ 372269 h 1333500"/>
              <a:gd name="connsiteX1" fmla="*/ 2382 w 643732"/>
              <a:gd name="connsiteY1" fmla="*/ 0 h 1333500"/>
              <a:gd name="connsiteX2" fmla="*/ 643732 w 643732"/>
              <a:gd name="connsiteY2" fmla="*/ 0 h 1333500"/>
              <a:gd name="connsiteX3" fmla="*/ 643732 w 643732"/>
              <a:gd name="connsiteY3" fmla="*/ 1333500 h 1333500"/>
              <a:gd name="connsiteX0" fmla="*/ 0 w 646907"/>
              <a:gd name="connsiteY0" fmla="*/ 619919 h 1333500"/>
              <a:gd name="connsiteX1" fmla="*/ 5557 w 646907"/>
              <a:gd name="connsiteY1" fmla="*/ 0 h 1333500"/>
              <a:gd name="connsiteX2" fmla="*/ 646907 w 646907"/>
              <a:gd name="connsiteY2" fmla="*/ 0 h 1333500"/>
              <a:gd name="connsiteX3" fmla="*/ 646907 w 646907"/>
              <a:gd name="connsiteY3" fmla="*/ 1333500 h 133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46907" h="1333500">
                <a:moveTo>
                  <a:pt x="0" y="619919"/>
                </a:moveTo>
                <a:cubicBezTo>
                  <a:pt x="1852" y="413279"/>
                  <a:pt x="3705" y="206640"/>
                  <a:pt x="5557" y="0"/>
                </a:cubicBezTo>
                <a:lnTo>
                  <a:pt x="646907" y="0"/>
                </a:lnTo>
                <a:lnTo>
                  <a:pt x="646907" y="1333500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4566F34-B5D8-474C-9046-BA485A27ECD4}"/>
              </a:ext>
            </a:extLst>
          </p:cNvPr>
          <p:cNvSpPr txBox="1"/>
          <p:nvPr/>
        </p:nvSpPr>
        <p:spPr>
          <a:xfrm>
            <a:off x="7135939" y="5771149"/>
            <a:ext cx="511816" cy="29696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1200">
                <a:latin typeface="Arial Narrow" panose="020B0606020202030204" pitchFamily="34" charset="0"/>
              </a:rPr>
              <a:t>n=49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7EB19F51-CCF5-4D4A-A726-481399D08030}"/>
              </a:ext>
            </a:extLst>
          </p:cNvPr>
          <p:cNvSpPr txBox="1"/>
          <p:nvPr/>
        </p:nvSpPr>
        <p:spPr>
          <a:xfrm>
            <a:off x="7741379" y="5771149"/>
            <a:ext cx="511816" cy="29696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1200">
                <a:latin typeface="Arial Narrow" panose="020B0606020202030204" pitchFamily="34" charset="0"/>
              </a:rPr>
              <a:t>n=107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D0B7AB99-BFB9-4AA3-A533-C5F209D0CB7C}"/>
              </a:ext>
            </a:extLst>
          </p:cNvPr>
          <p:cNvSpPr txBox="1"/>
          <p:nvPr/>
        </p:nvSpPr>
        <p:spPr>
          <a:xfrm>
            <a:off x="8805578" y="5771149"/>
            <a:ext cx="511816" cy="29696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1200">
                <a:latin typeface="Arial Narrow" panose="020B0606020202030204" pitchFamily="34" charset="0"/>
              </a:rPr>
              <a:t>n=85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3E15BC69-C5D5-48D2-936F-4CFC52D945B8}"/>
              </a:ext>
            </a:extLst>
          </p:cNvPr>
          <p:cNvSpPr txBox="1"/>
          <p:nvPr/>
        </p:nvSpPr>
        <p:spPr>
          <a:xfrm>
            <a:off x="9411017" y="5771149"/>
            <a:ext cx="511816" cy="29696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1200">
                <a:latin typeface="Arial Narrow" panose="020B0606020202030204" pitchFamily="34" charset="0"/>
              </a:rPr>
              <a:t>n=99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7E199552-B232-4907-AAA0-7FF351C11B82}"/>
              </a:ext>
            </a:extLst>
          </p:cNvPr>
          <p:cNvSpPr txBox="1"/>
          <p:nvPr/>
        </p:nvSpPr>
        <p:spPr>
          <a:xfrm>
            <a:off x="10475217" y="5771149"/>
            <a:ext cx="511816" cy="29696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1200">
                <a:latin typeface="Arial Narrow" panose="020B0606020202030204" pitchFamily="34" charset="0"/>
              </a:rPr>
              <a:t>n=134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7F5F7C04-8C4C-498F-825B-1580CFB67022}"/>
              </a:ext>
            </a:extLst>
          </p:cNvPr>
          <p:cNvSpPr txBox="1"/>
          <p:nvPr/>
        </p:nvSpPr>
        <p:spPr>
          <a:xfrm>
            <a:off x="11080656" y="5771149"/>
            <a:ext cx="511816" cy="296969"/>
          </a:xfrm>
          <a:prstGeom prst="rect">
            <a:avLst/>
          </a:prstGeom>
          <a:noFill/>
        </p:spPr>
        <p:txBody>
          <a:bodyPr wrap="square" lIns="0" rIns="0">
            <a:spAutoFit/>
          </a:bodyPr>
          <a:lstStyle/>
          <a:p>
            <a:pPr algn="ctr"/>
            <a:r>
              <a:rPr lang="en-US" sz="1200">
                <a:latin typeface="Arial Narrow" panose="020B0606020202030204" pitchFamily="34" charset="0"/>
              </a:rPr>
              <a:t>n=206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F5E93F-EF48-343F-33AE-660B17A726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Secondary Endpoints: Rescue Medical Interventions, Emergency Department Utilization</a:t>
            </a:r>
          </a:p>
        </p:txBody>
      </p:sp>
    </p:spTree>
    <p:extLst>
      <p:ext uri="{BB962C8B-B14F-4D97-AF65-F5344CB8AC3E}">
        <p14:creationId xmlns:p14="http://schemas.microsoft.com/office/powerpoint/2010/main" val="29473774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A22DCE-652C-B8E5-39D8-CC146D01F7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RAPID Safety – Direct ECG Reading</a:t>
            </a:r>
            <a:r>
              <a:rPr lang="en-US" sz="3200" baseline="30000" dirty="0"/>
              <a:t>1</a:t>
            </a:r>
          </a:p>
        </p:txBody>
      </p:sp>
      <p:graphicFrame>
        <p:nvGraphicFramePr>
          <p:cNvPr id="13" name="Table 15">
            <a:extLst>
              <a:ext uri="{FF2B5EF4-FFF2-40B4-BE49-F238E27FC236}">
                <a16:creationId xmlns:a16="http://schemas.microsoft.com/office/drawing/2014/main" id="{792F64AE-A563-46D3-8425-E2FF2947F54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21518238"/>
              </p:ext>
            </p:extLst>
          </p:nvPr>
        </p:nvGraphicFramePr>
        <p:xfrm>
          <a:off x="685733" y="1368174"/>
          <a:ext cx="11196589" cy="412165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466679">
                  <a:extLst>
                    <a:ext uri="{9D8B030D-6E8A-4147-A177-3AD203B41FA5}">
                      <a16:colId xmlns:a16="http://schemas.microsoft.com/office/drawing/2014/main" val="1223746715"/>
                    </a:ext>
                  </a:extLst>
                </a:gridCol>
                <a:gridCol w="2864955">
                  <a:extLst>
                    <a:ext uri="{9D8B030D-6E8A-4147-A177-3AD203B41FA5}">
                      <a16:colId xmlns:a16="http://schemas.microsoft.com/office/drawing/2014/main" val="2309513072"/>
                    </a:ext>
                  </a:extLst>
                </a:gridCol>
                <a:gridCol w="2864955">
                  <a:extLst>
                    <a:ext uri="{9D8B030D-6E8A-4147-A177-3AD203B41FA5}">
                      <a16:colId xmlns:a16="http://schemas.microsoft.com/office/drawing/2014/main" val="1769970570"/>
                    </a:ext>
                  </a:extLst>
                </a:gridCol>
              </a:tblGrid>
              <a:tr h="719572">
                <a:tc>
                  <a:txBody>
                    <a:bodyPr/>
                    <a:lstStyle/>
                    <a:p>
                      <a:pPr marL="0" marR="0" lvl="0" indent="-34417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1" strike="sngStrike" kern="12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20" marR="121920" marT="24384" marB="24384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Placebo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Randomized Dose</a:t>
                      </a:r>
                      <a:r>
                        <a:rPr lang="en-US" sz="1400" b="1" baseline="3000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N=120</a:t>
                      </a:r>
                    </a:p>
                  </a:txBody>
                  <a:tcPr marL="121920" marR="121920" marT="24384" marB="24384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Etripamil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 </a:t>
                      </a:r>
                      <a:br>
                        <a:rPr lang="en-US" sz="14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Randomized Dose</a:t>
                      </a:r>
                      <a:r>
                        <a:rPr lang="en-US" sz="1400" b="1" baseline="300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2</a:t>
                      </a:r>
                      <a:br>
                        <a:rPr lang="en-US" sz="1400" b="1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</a:br>
                      <a:r>
                        <a:rPr lang="en-US" sz="1400" dirty="0">
                          <a:solidFill>
                            <a:srgbClr val="C00000"/>
                          </a:solidFill>
                          <a:latin typeface="Arial"/>
                          <a:cs typeface="Arial"/>
                        </a:rPr>
                        <a:t>N=135</a:t>
                      </a:r>
                    </a:p>
                  </a:txBody>
                  <a:tcPr marL="121920" marR="121920" marT="24384" marB="24384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48062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 marL="457200" marR="0" lvl="1" indent="-34417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1400" b="0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Non-sustained ventricular tachycardia</a:t>
                      </a:r>
                      <a:endParaRPr lang="en-US" sz="1400" baseline="30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19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(16.4)</a:t>
                      </a:r>
                      <a:endParaRPr lang="en-US" sz="2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18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(14.1)</a:t>
                      </a:r>
                      <a:endParaRPr lang="en-US" sz="28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584411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 marL="457200" marR="0" lvl="1" indent="-34417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1400" b="0" kern="120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Sustained ventricular tachycardia (≥ 30 seconds)</a:t>
                      </a:r>
                      <a:endParaRPr lang="en-US" sz="14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(0.9)</a:t>
                      </a:r>
                      <a:r>
                        <a:rPr lang="en-US" sz="1400" baseline="30000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</a:t>
                      </a:r>
                      <a:endParaRPr lang="en-US" sz="2800" baseline="3000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  <a:endParaRPr lang="en-US" sz="2800" b="1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58165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 marL="457200" marR="0" lvl="1" indent="-34417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PSVT Recurrence</a:t>
                      </a: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5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(4.3)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(3.1)</a:t>
                      </a:r>
                    </a:p>
                  </a:txBody>
                  <a:tcPr marL="5515" marR="5515" marT="551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3897295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 marL="457200" marR="0" lvl="1" indent="-34417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CA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Atrial Fibrillation ≥ 30 seconds</a:t>
                      </a: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4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(3.5)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b="0" i="0" u="none" strike="noStrike"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(0.8)</a:t>
                      </a:r>
                    </a:p>
                  </a:txBody>
                  <a:tcPr marL="5515" marR="5515" marT="551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120559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 marL="9525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CA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Atrial Tachycardia ≥ 30 seconds</a:t>
                      </a: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(0.9)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(1.6)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97011726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 marL="9525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Prolonged PR, for duration of ≥ 30 seconds</a:t>
                      </a: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(0.9)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(1.6)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1480924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 marL="95250" lvl="0" algn="l" defTabSz="609585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Pause ≥ 3 seconds</a:t>
                      </a:r>
                    </a:p>
                  </a:txBody>
                  <a:tcPr marL="20270" marR="20270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(0.9)</a:t>
                      </a:r>
                      <a:r>
                        <a:rPr lang="en-US" sz="1400" kern="1200" baseline="300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609585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</a:t>
                      </a:r>
                      <a:r>
                        <a:rPr lang="en-US" sz="1400" kern="12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(0.8)</a:t>
                      </a:r>
                      <a:r>
                        <a:rPr lang="en-US" sz="1400" kern="1200" baseline="30000" noProof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4</a:t>
                      </a:r>
                      <a:endParaRPr lang="en-US" sz="1400" kern="1200" noProof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4080364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 marL="9525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Atrial Flutter ≥ 30 seconds</a:t>
                      </a: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(0.9)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2750978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 marL="9525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Sinus Bradycardia ≤ 40 bpm</a:t>
                      </a: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(0.9)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0547783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 marL="9525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kern="1200" dirty="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PVC greater than 6 PVCs within 45 seconds</a:t>
                      </a: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10504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 marL="9525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CA" sz="1400" kern="1200" baseline="300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nd</a:t>
                      </a:r>
                      <a:r>
                        <a:rPr lang="en-CA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Degree AV Block - Mobitz I AV Block</a:t>
                      </a: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001936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 marL="9525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2</a:t>
                      </a:r>
                      <a:r>
                        <a:rPr lang="en-CA" sz="1400" kern="1200" baseline="300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nd</a:t>
                      </a:r>
                      <a:r>
                        <a:rPr lang="en-CA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Degree AV Block - Mobitz II AV Block</a:t>
                      </a: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243846"/>
                  </a:ext>
                </a:extLst>
              </a:tr>
              <a:tr h="256544">
                <a:tc>
                  <a:txBody>
                    <a:bodyPr/>
                    <a:lstStyle/>
                    <a:p>
                      <a:pPr marL="95250" lv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CA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3</a:t>
                      </a:r>
                      <a:r>
                        <a:rPr lang="en-CA" sz="1400" kern="1200" baseline="300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rd</a:t>
                      </a:r>
                      <a:r>
                        <a:rPr lang="en-CA" sz="1400" kern="1200">
                          <a:solidFill>
                            <a:schemeClr val="tx1"/>
                          </a:solidFill>
                          <a:effectLst/>
                          <a:latin typeface="Arial"/>
                          <a:ea typeface="+mn-ea"/>
                          <a:cs typeface="Arial"/>
                        </a:rPr>
                        <a:t> Degree AV Block</a:t>
                      </a: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400" b="1" noProof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9743731"/>
                  </a:ext>
                </a:extLst>
              </a:tr>
            </a:tbl>
          </a:graphicData>
        </a:graphic>
      </p:graphicFrame>
      <p:sp>
        <p:nvSpPr>
          <p:cNvPr id="14" name="Rectangle 13">
            <a:extLst>
              <a:ext uri="{FF2B5EF4-FFF2-40B4-BE49-F238E27FC236}">
                <a16:creationId xmlns:a16="http://schemas.microsoft.com/office/drawing/2014/main" id="{65585F64-8AA7-42EF-A924-0A32E048A851}"/>
              </a:ext>
            </a:extLst>
          </p:cNvPr>
          <p:cNvSpPr/>
          <p:nvPr/>
        </p:nvSpPr>
        <p:spPr>
          <a:xfrm>
            <a:off x="685800" y="4705351"/>
            <a:ext cx="11175800" cy="781049"/>
          </a:xfrm>
          <a:prstGeom prst="rect">
            <a:avLst/>
          </a:prstGeom>
          <a:noFill/>
          <a:ln w="28575">
            <a:solidFill>
              <a:srgbClr val="CC2B1B"/>
            </a:solidFill>
            <a:prstDash val="solid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lIns="91440" tIns="91440" bIns="91440" rtlCol="0" anchor="t"/>
          <a:lstStyle/>
          <a:p>
            <a:pPr algn="ctr"/>
            <a:endParaRPr lang="en-US" sz="1200" err="1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55C17E5-2DA3-B6C2-EE8B-63BCC965EB9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5752052"/>
            <a:ext cx="11353800" cy="969423"/>
          </a:xfrm>
        </p:spPr>
        <p:txBody>
          <a:bodyPr/>
          <a:lstStyle/>
          <a:p>
            <a:r>
              <a:rPr lang="en-US" sz="800" baseline="30000" dirty="0"/>
              <a:t>1</a:t>
            </a:r>
            <a:r>
              <a:rPr lang="en-US" sz="800" dirty="0"/>
              <a:t>Expert cardiac electrophysiologist adjudication committee evaluated all ECG recordings for each patient in the Safety Population. All adjudications performed blinded to treatment assignment.  </a:t>
            </a:r>
          </a:p>
          <a:p>
            <a:r>
              <a:rPr lang="en-US" sz="800" baseline="30000" dirty="0"/>
              <a:t>2</a:t>
            </a:r>
            <a:r>
              <a:rPr lang="en-US" sz="800" dirty="0"/>
              <a:t>Safety Population, based on 5-hour ECG recordings beginning prior to double-blind drug dosing.</a:t>
            </a:r>
          </a:p>
          <a:p>
            <a:r>
              <a:rPr lang="en-US" sz="800" baseline="30000" dirty="0"/>
              <a:t>3</a:t>
            </a:r>
            <a:r>
              <a:rPr lang="en-US" sz="800" dirty="0"/>
              <a:t>Blinded-expert ECG readings were indeterminate between supraventricular tachycardia with a wide-QRS vs. ventricular tachycardia; for conservatism, rated as the latter.  Of note, this tachycardia was present prior to administration of placebo.</a:t>
            </a:r>
          </a:p>
          <a:p>
            <a:r>
              <a:rPr lang="en-US" sz="800" baseline="30000" dirty="0"/>
              <a:t>4</a:t>
            </a:r>
            <a:r>
              <a:rPr lang="en-US" sz="800" dirty="0"/>
              <a:t>Cases of pauses observed only after rescue treatment with IV adenosine.</a:t>
            </a:r>
          </a:p>
          <a:p>
            <a:r>
              <a:rPr lang="en-US" sz="800" dirty="0"/>
              <a:t> PVC, premature ventricular contraction.</a:t>
            </a:r>
          </a:p>
        </p:txBody>
      </p:sp>
    </p:spTree>
    <p:extLst>
      <p:ext uri="{BB962C8B-B14F-4D97-AF65-F5344CB8AC3E}">
        <p14:creationId xmlns:p14="http://schemas.microsoft.com/office/powerpoint/2010/main" val="36103347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e 15">
            <a:extLst>
              <a:ext uri="{FF2B5EF4-FFF2-40B4-BE49-F238E27FC236}">
                <a16:creationId xmlns:a16="http://schemas.microsoft.com/office/drawing/2014/main" id="{E7FCB3CE-8911-4DCA-8213-5457010CD92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72750839"/>
              </p:ext>
            </p:extLst>
          </p:nvPr>
        </p:nvGraphicFramePr>
        <p:xfrm>
          <a:off x="764676" y="1280259"/>
          <a:ext cx="11051085" cy="380100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866989">
                  <a:extLst>
                    <a:ext uri="{9D8B030D-6E8A-4147-A177-3AD203B41FA5}">
                      <a16:colId xmlns:a16="http://schemas.microsoft.com/office/drawing/2014/main" val="1223746715"/>
                    </a:ext>
                  </a:extLst>
                </a:gridCol>
                <a:gridCol w="2592048">
                  <a:extLst>
                    <a:ext uri="{9D8B030D-6E8A-4147-A177-3AD203B41FA5}">
                      <a16:colId xmlns:a16="http://schemas.microsoft.com/office/drawing/2014/main" val="2309513072"/>
                    </a:ext>
                  </a:extLst>
                </a:gridCol>
                <a:gridCol w="2592048">
                  <a:extLst>
                    <a:ext uri="{9D8B030D-6E8A-4147-A177-3AD203B41FA5}">
                      <a16:colId xmlns:a16="http://schemas.microsoft.com/office/drawing/2014/main" val="1769970570"/>
                    </a:ext>
                  </a:extLst>
                </a:gridCol>
              </a:tblGrid>
              <a:tr h="734717">
                <a:tc>
                  <a:txBody>
                    <a:bodyPr/>
                    <a:lstStyle/>
                    <a:p>
                      <a:pPr marL="0" marR="0" lvl="0" indent="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Subjects with Randomized-Period TEAE, </a:t>
                      </a:r>
                      <a:r>
                        <a:rPr lang="en-US" sz="1400" b="1" i="0" u="none" strike="noStrike" kern="1200" noProof="0" dirty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Incidence &gt;5%, n (%)</a:t>
                      </a:r>
                      <a:endParaRPr lang="en-CA" sz="1400" b="1" i="0" u="none" strike="noStrike" kern="1200" dirty="0">
                        <a:solidFill>
                          <a:schemeClr val="tx1"/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121920" marR="121920" marT="24384" marB="24384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457200" rtl="0" eaLnBrk="1" latinLnBrk="0" hangingPunct="1"/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Placebo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 "/>
                        </a:rPr>
                        <a:t>Randomized Dose</a:t>
                      </a:r>
                      <a:r>
                        <a:rPr lang="en-US" sz="1400" b="0" i="0" u="none" strike="noStrike" kern="1200" baseline="3000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2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latin typeface="Arial "/>
                        </a:rPr>
                      </a:br>
                      <a:r>
                        <a:rPr lang="en-US" sz="1400" b="0">
                          <a:solidFill>
                            <a:schemeClr val="tx1"/>
                          </a:solidFill>
                          <a:latin typeface="Arial "/>
                        </a:rPr>
                        <a:t>(n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=120)</a:t>
                      </a:r>
                    </a:p>
                  </a:txBody>
                  <a:tcPr marL="121920" marR="121920" marT="24384" marB="24384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Arial "/>
                        </a:rPr>
                        <a:t>Etripamil</a:t>
                      </a: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 "/>
                        </a:rPr>
                        <a:t> </a:t>
                      </a:r>
                      <a:br>
                        <a:rPr lang="en-US" sz="1400" b="1" dirty="0">
                          <a:solidFill>
                            <a:srgbClr val="C00000"/>
                          </a:solidFill>
                          <a:latin typeface="Arial "/>
                        </a:rPr>
                      </a:b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 "/>
                        </a:rPr>
                        <a:t>Randomized Dose</a:t>
                      </a:r>
                      <a:r>
                        <a:rPr lang="en-US" sz="1400" b="0" i="0" u="none" strike="noStrike" kern="1200" baseline="30000" dirty="0">
                          <a:solidFill>
                            <a:srgbClr val="C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2</a:t>
                      </a:r>
                      <a:br>
                        <a:rPr lang="en-US" sz="1400" b="1" dirty="0">
                          <a:solidFill>
                            <a:srgbClr val="C00000"/>
                          </a:solidFill>
                          <a:latin typeface="Arial "/>
                        </a:rPr>
                      </a:br>
                      <a:r>
                        <a:rPr lang="en-US" sz="1400" b="0" dirty="0">
                          <a:solidFill>
                            <a:srgbClr val="C00000"/>
                          </a:solidFill>
                          <a:latin typeface="Arial "/>
                        </a:rPr>
                        <a:t>(n=135)</a:t>
                      </a:r>
                    </a:p>
                  </a:txBody>
                  <a:tcPr marL="121920" marR="121920" marT="24384" marB="24384" anchor="b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48062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pPr marL="0" marR="0" lvl="0" indent="5524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Nasal discomfort</a:t>
                      </a:r>
                      <a:endParaRPr lang="en-CA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 "/>
                          <a:cs typeface="Helvetica"/>
                        </a:rPr>
                        <a:t>6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Arial "/>
                          <a:cs typeface="Helvetica"/>
                        </a:rPr>
                        <a:t> (5.0)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>
                          <a:latin typeface="Arial "/>
                          <a:cs typeface="Helvetica"/>
                        </a:rPr>
                        <a:t>31</a:t>
                      </a:r>
                      <a:r>
                        <a:rPr lang="en-US" sz="1400" noProof="0">
                          <a:latin typeface="Arial "/>
                          <a:cs typeface="Helvetica"/>
                        </a:rPr>
                        <a:t> (23.0)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584411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pPr marL="0" marR="0" lvl="0" indent="5524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Nasal congestion</a:t>
                      </a:r>
                      <a:endParaRPr lang="en-CA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 "/>
                          <a:cs typeface="Helvetica"/>
                        </a:rPr>
                        <a:t>1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Arial "/>
                          <a:cs typeface="Helvetica"/>
                        </a:rPr>
                        <a:t> (0.8)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>
                          <a:latin typeface="Arial "/>
                          <a:cs typeface="Helvetica"/>
                        </a:rPr>
                        <a:t>17</a:t>
                      </a:r>
                      <a:r>
                        <a:rPr lang="en-US" sz="1400" noProof="0">
                          <a:latin typeface="Arial "/>
                          <a:cs typeface="Helvetica"/>
                        </a:rPr>
                        <a:t> (12.6)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2537337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pPr marL="0" marR="0" lvl="0" indent="5524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Rhinorrhea</a:t>
                      </a:r>
                      <a:endParaRPr lang="en-CA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 "/>
                          <a:cs typeface="Helvetica"/>
                        </a:rPr>
                        <a:t>3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Arial "/>
                          <a:cs typeface="Helvetica"/>
                        </a:rPr>
                        <a:t> (2.5)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>
                          <a:latin typeface="Arial "/>
                          <a:cs typeface="Helvetica"/>
                        </a:rPr>
                        <a:t>12</a:t>
                      </a:r>
                      <a:r>
                        <a:rPr lang="en-US" sz="1400" noProof="0">
                          <a:latin typeface="Arial "/>
                          <a:cs typeface="Helvetica"/>
                        </a:rPr>
                        <a:t> (8.9)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994103"/>
                  </a:ext>
                </a:extLst>
              </a:tr>
              <a:tr h="251968">
                <a:tc>
                  <a:txBody>
                    <a:bodyPr/>
                    <a:lstStyle/>
                    <a:p>
                      <a:pPr marL="0" marR="0" lvl="0" indent="5524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Epistaxis                  </a:t>
                      </a:r>
                      <a:endParaRPr lang="en-CA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27027" marR="27027"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>
                          <a:solidFill>
                            <a:schemeClr val="tx1"/>
                          </a:solidFill>
                          <a:latin typeface="Arial "/>
                          <a:cs typeface="Helvetica"/>
                        </a:rPr>
                        <a:t>2</a:t>
                      </a:r>
                      <a:r>
                        <a:rPr lang="en-US" sz="1400" noProof="0">
                          <a:solidFill>
                            <a:schemeClr val="tx1"/>
                          </a:solidFill>
                          <a:latin typeface="Arial "/>
                          <a:cs typeface="Helvetica"/>
                        </a:rPr>
                        <a:t> (1.7)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noProof="0">
                          <a:latin typeface="Arial "/>
                          <a:cs typeface="Helvetica"/>
                        </a:rPr>
                        <a:t>8</a:t>
                      </a:r>
                      <a:r>
                        <a:rPr lang="en-US" sz="1400" noProof="0">
                          <a:latin typeface="Arial "/>
                          <a:cs typeface="Helvetica"/>
                        </a:rPr>
                        <a:t> (5.9)</a:t>
                      </a:r>
                      <a:r>
                        <a:rPr lang="en-US" sz="1400" b="0" i="0" u="none" strike="noStrike" baseline="30000" noProof="0">
                          <a:effectLst/>
                          <a:latin typeface="Arial "/>
                          <a:cs typeface="Helvetica"/>
                        </a:rPr>
                        <a:t>3</a:t>
                      </a:r>
                      <a:endParaRPr lang="en-US" sz="1400" noProof="0">
                        <a:latin typeface="Arial "/>
                        <a:cs typeface="Helvetica"/>
                      </a:endParaRP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3940531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-34417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kern="1200">
                        <a:solidFill>
                          <a:schemeClr val="tx1"/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27027" marR="27027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>
                        <a:solidFill>
                          <a:schemeClr val="bg1">
                            <a:lumMod val="50000"/>
                          </a:schemeClr>
                        </a:solidFill>
                        <a:latin typeface="Arial "/>
                      </a:endParaRPr>
                    </a:p>
                  </a:txBody>
                  <a:tcPr marL="121920" marR="121920" marT="24384" marB="24384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endParaRPr lang="en-US" sz="1400">
                        <a:latin typeface="Arial "/>
                      </a:endParaRPr>
                    </a:p>
                  </a:txBody>
                  <a:tcPr marL="121920" marR="121920" marT="24384" marB="24384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7836348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pPr marL="0" marR="0" lvl="0" indent="-344170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i="0" u="none" strike="noStrike" kern="1200" dirty="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Subjects with Randomized-Period TEAE</a:t>
                      </a:r>
                      <a:r>
                        <a:rPr lang="en-US" sz="1400" b="1" i="0" u="none" strike="noStrike" kern="1200" noProof="0" dirty="0">
                          <a:solidFill>
                            <a:schemeClr val="tx1"/>
                          </a:solidFill>
                          <a:latin typeface="Arial "/>
                        </a:rPr>
                        <a:t>,</a:t>
                      </a:r>
                      <a:r>
                        <a:rPr lang="en-US" sz="1400" b="1" i="0" u="none" strike="noStrike" kern="1200" baseline="30000" noProof="0" dirty="0">
                          <a:solidFill>
                            <a:schemeClr val="tx1"/>
                          </a:solidFill>
                          <a:latin typeface="Arial "/>
                        </a:rPr>
                        <a:t>1</a:t>
                      </a:r>
                      <a:r>
                        <a:rPr lang="en-US" sz="1400" b="1" i="0" u="none" strike="noStrike" kern="1200" noProof="0" dirty="0">
                          <a:solidFill>
                            <a:schemeClr val="tx1"/>
                          </a:solidFill>
                          <a:latin typeface="Arial "/>
                        </a:rPr>
                        <a:t>  n (%)</a:t>
                      </a:r>
                      <a:endParaRPr lang="en-US" sz="1400" b="0" kern="1200" dirty="0">
                        <a:solidFill>
                          <a:schemeClr val="tx1"/>
                        </a:solidFill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27027" marR="27027" marT="0" marB="0" anchor="b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lvl="0" algn="ctr" rtl="0">
                        <a:buNone/>
                      </a:pPr>
                      <a:r>
                        <a:rPr lang="en-US" sz="1400" b="1" kern="120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Placebo</a:t>
                      </a:r>
                      <a:endParaRPr lang="en-US" sz="1400">
                        <a:solidFill>
                          <a:schemeClr val="tx1"/>
                        </a:solidFill>
                        <a:latin typeface="Arial "/>
                      </a:endParaRPr>
                    </a:p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>
                          <a:solidFill>
                            <a:schemeClr val="tx1"/>
                          </a:solidFill>
                          <a:latin typeface="Arial "/>
                        </a:rPr>
                        <a:t>Randomized Dose</a:t>
                      </a:r>
                      <a:r>
                        <a:rPr lang="en-US" sz="1400" b="0" i="0" u="none" strike="noStrike" kern="1200" baseline="30000">
                          <a:solidFill>
                            <a:schemeClr val="tx1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2</a:t>
                      </a:r>
                      <a:r>
                        <a:rPr lang="en-US" sz="1400" b="1">
                          <a:solidFill>
                            <a:schemeClr val="tx1"/>
                          </a:solidFill>
                          <a:latin typeface="Arial "/>
                        </a:rPr>
                        <a:t> </a:t>
                      </a:r>
                      <a:br>
                        <a:rPr lang="en-US" sz="1400" b="1">
                          <a:solidFill>
                            <a:srgbClr val="000000"/>
                          </a:solidFill>
                          <a:latin typeface="Arial "/>
                        </a:rPr>
                      </a:br>
                      <a:r>
                        <a:rPr lang="en-US" sz="1400" b="0">
                          <a:solidFill>
                            <a:schemeClr val="tx1"/>
                          </a:solidFill>
                          <a:latin typeface="Arial "/>
                        </a:rPr>
                        <a:t>(</a:t>
                      </a:r>
                      <a:r>
                        <a:rPr lang="en-US" sz="1400" b="0" kern="1200">
                          <a:solidFill>
                            <a:schemeClr val="tx1"/>
                          </a:solidFill>
                          <a:latin typeface="Arial "/>
                          <a:ea typeface="+mn-ea"/>
                          <a:cs typeface="+mn-cs"/>
                        </a:rPr>
                        <a:t>n=120)</a:t>
                      </a:r>
                      <a:endParaRPr lang="en-US" sz="1400" b="0">
                        <a:solidFill>
                          <a:schemeClr val="tx1"/>
                        </a:solidFill>
                        <a:latin typeface="Arial "/>
                      </a:endParaRP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1" dirty="0" err="1">
                          <a:solidFill>
                            <a:srgbClr val="C00000"/>
                          </a:solidFill>
                          <a:latin typeface="Arial "/>
                        </a:rPr>
                        <a:t>Etripamil</a:t>
                      </a:r>
                      <a:br>
                        <a:rPr lang="en-US" sz="1400" b="1" dirty="0">
                          <a:solidFill>
                            <a:srgbClr val="C00000"/>
                          </a:solidFill>
                          <a:latin typeface="Arial "/>
                        </a:rPr>
                      </a:br>
                      <a:r>
                        <a:rPr lang="en-US" sz="1400" b="1" dirty="0">
                          <a:solidFill>
                            <a:srgbClr val="C00000"/>
                          </a:solidFill>
                          <a:latin typeface="Arial "/>
                        </a:rPr>
                        <a:t> Randomized Dose</a:t>
                      </a:r>
                      <a:r>
                        <a:rPr lang="en-US" sz="1400" b="0" i="0" u="none" strike="noStrike" kern="1200" baseline="30000" dirty="0">
                          <a:solidFill>
                            <a:srgbClr val="C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2</a:t>
                      </a:r>
                      <a:br>
                        <a:rPr lang="en-US" sz="1400" b="1" dirty="0">
                          <a:solidFill>
                            <a:srgbClr val="C00000"/>
                          </a:solidFill>
                          <a:latin typeface="Arial "/>
                        </a:rPr>
                      </a:br>
                      <a:r>
                        <a:rPr lang="en-US" sz="1400" b="0" dirty="0">
                          <a:solidFill>
                            <a:srgbClr val="C00000"/>
                          </a:solidFill>
                          <a:latin typeface="Arial "/>
                        </a:rPr>
                        <a:t>(n=135)</a:t>
                      </a:r>
                    </a:p>
                  </a:txBody>
                  <a:tcPr marL="121920" marR="121920" marT="24384" marB="24384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193496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 lvl="0" indent="5524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Syncope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5515" marR="5515" marT="551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 "/>
                        </a:rPr>
                        <a:t>0.0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0.0</a:t>
                      </a:r>
                      <a:endParaRPr lang="en-US" sz="1400" b="1" i="0" u="none" strike="noStrike">
                        <a:effectLst/>
                        <a:latin typeface="Arial "/>
                      </a:endParaRPr>
                    </a:p>
                  </a:txBody>
                  <a:tcPr marL="5515" marR="5515" marT="5515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955800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 lvl="0" indent="55245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Loss of Consciousness</a:t>
                      </a:r>
                    </a:p>
                  </a:txBody>
                  <a:tcPr marL="5515" marR="5515" marT="551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 "/>
                        </a:rPr>
                        <a:t>0.0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0.0</a:t>
                      </a:r>
                      <a:endParaRPr lang="en-US" sz="1400" b="1" i="0" u="none" strike="noStrike">
                        <a:effectLst/>
                        <a:latin typeface="Arial "/>
                      </a:endParaRPr>
                    </a:p>
                  </a:txBody>
                  <a:tcPr marL="5515" marR="5515" marT="5515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661925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 lvl="0" indent="55245" algn="l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Pre-Syncope </a:t>
                      </a:r>
                      <a:endParaRPr lang="en-US" sz="1400" b="0" i="0" u="none" strike="noStrike" kern="1200">
                        <a:solidFill>
                          <a:srgbClr val="000000"/>
                        </a:solidFill>
                        <a:effectLst/>
                        <a:latin typeface="Arial "/>
                        <a:ea typeface="+mn-ea"/>
                        <a:cs typeface="+mn-cs"/>
                      </a:endParaRPr>
                    </a:p>
                  </a:txBody>
                  <a:tcPr marL="5515" marR="5515" marT="551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 "/>
                        </a:rPr>
                        <a:t>0.0</a:t>
                      </a:r>
                    </a:p>
                  </a:txBody>
                  <a:tcPr marL="5515" marR="5515" marT="5515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rgbClr val="000000"/>
                          </a:solidFill>
                          <a:effectLst/>
                          <a:latin typeface="Arial "/>
                        </a:rPr>
                        <a:t>0.0</a:t>
                      </a:r>
                      <a:endParaRPr lang="en-US" sz="1400" b="1" i="0" u="none" strike="noStrike">
                        <a:effectLst/>
                        <a:latin typeface="Arial "/>
                      </a:endParaRPr>
                    </a:p>
                  </a:txBody>
                  <a:tcPr marL="5515" marR="5515" marT="5515" marB="0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25554"/>
                  </a:ext>
                </a:extLst>
              </a:tr>
              <a:tr h="256032">
                <a:tc>
                  <a:txBody>
                    <a:bodyPr/>
                    <a:lstStyle/>
                    <a:p>
                      <a:pPr marL="0" marR="0" lvl="0" indent="55245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kern="1200">
                          <a:solidFill>
                            <a:srgbClr val="000000"/>
                          </a:solidFill>
                          <a:effectLst/>
                          <a:latin typeface="Arial "/>
                          <a:ea typeface="+mn-ea"/>
                          <a:cs typeface="+mn-cs"/>
                        </a:rPr>
                        <a:t>Dizziness</a:t>
                      </a:r>
                    </a:p>
                  </a:txBody>
                  <a:tcPr marL="5515" marR="5515" marT="551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>
                          <a:solidFill>
                            <a:schemeClr val="tx1"/>
                          </a:solidFill>
                          <a:effectLst/>
                          <a:latin typeface="Arial "/>
                        </a:rPr>
                        <a:t>0.0</a:t>
                      </a:r>
                    </a:p>
                  </a:txBody>
                  <a:tcPr marL="5515" marR="5515" marT="551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i="0" u="none" strike="noStrike" dirty="0">
                          <a:effectLst/>
                          <a:latin typeface="Arial "/>
                        </a:rPr>
                        <a:t>1</a:t>
                      </a:r>
                      <a:r>
                        <a:rPr lang="en-US" sz="1400" b="0" i="0" u="none" strike="noStrike" dirty="0">
                          <a:effectLst/>
                          <a:latin typeface="Arial "/>
                        </a:rPr>
                        <a:t> (0.7)</a:t>
                      </a:r>
                      <a:r>
                        <a:rPr lang="en-US" sz="1400" b="0" i="0" u="none" strike="noStrike" baseline="30000" noProof="0" dirty="0">
                          <a:effectLst/>
                        </a:rPr>
                        <a:t>4</a:t>
                      </a:r>
                      <a:endParaRPr lang="en-US" sz="900" b="0" i="0" u="none" strike="noStrike" baseline="30000" dirty="0">
                        <a:effectLst/>
                        <a:latin typeface="Arial "/>
                      </a:endParaRPr>
                    </a:p>
                  </a:txBody>
                  <a:tcPr marL="5515" marR="5515" marT="5515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0465677"/>
                  </a:ext>
                </a:extLst>
              </a:tr>
            </a:tbl>
          </a:graphicData>
        </a:graphic>
      </p:graphicFrame>
      <p:sp>
        <p:nvSpPr>
          <p:cNvPr id="2" name="Title 1">
            <a:extLst>
              <a:ext uri="{FF2B5EF4-FFF2-40B4-BE49-F238E27FC236}">
                <a16:creationId xmlns:a16="http://schemas.microsoft.com/office/drawing/2014/main" id="{DCDC0A58-F854-0D77-3319-720AFDDA3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RAPID Safety – Adverse Events 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134CA2-0B0A-2FF4-BEB7-F3E1FC7DEF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Adverse events specifically acquired as adverse events of interest, as potentially representing lowered blood pressure.</a:t>
            </a:r>
            <a:br>
              <a:rPr lang="en-US" dirty="0"/>
            </a:br>
            <a:r>
              <a:rPr lang="en-US" baseline="30000" dirty="0"/>
              <a:t>2 </a:t>
            </a:r>
            <a:r>
              <a:rPr lang="en-US" dirty="0"/>
              <a:t>Safety population.  </a:t>
            </a:r>
            <a:br>
              <a:rPr lang="en-US" dirty="0"/>
            </a:br>
            <a:r>
              <a:rPr lang="en-US" baseline="30000" dirty="0"/>
              <a:t>3 </a:t>
            </a:r>
            <a:r>
              <a:rPr lang="en-US" dirty="0"/>
              <a:t>Six of 8 rated as mild, 2 of 8 rated as moderate.</a:t>
            </a:r>
            <a:br>
              <a:rPr lang="en-US" dirty="0"/>
            </a:br>
            <a:r>
              <a:rPr lang="en-US" baseline="30000" dirty="0"/>
              <a:t>4 </a:t>
            </a:r>
            <a:r>
              <a:rPr lang="en-US" dirty="0"/>
              <a:t>Rated as mild. </a:t>
            </a:r>
            <a:br>
              <a:rPr lang="en-US" dirty="0"/>
            </a:br>
            <a:r>
              <a:rPr lang="en-US" dirty="0" err="1"/>
              <a:t>TEAE</a:t>
            </a:r>
            <a:r>
              <a:rPr lang="en-US" dirty="0"/>
              <a:t> timing – up to 24 hours following drug administration. </a:t>
            </a:r>
            <a:br>
              <a:rPr lang="en-US" dirty="0"/>
            </a:br>
            <a:r>
              <a:rPr lang="en-US" dirty="0" err="1"/>
              <a:t>TEAE</a:t>
            </a:r>
            <a:r>
              <a:rPr lang="en-US" dirty="0"/>
              <a:t>, treatment-emergent adverse event. </a:t>
            </a:r>
          </a:p>
        </p:txBody>
      </p:sp>
    </p:spTree>
    <p:extLst>
      <p:ext uri="{BB962C8B-B14F-4D97-AF65-F5344CB8AC3E}">
        <p14:creationId xmlns:p14="http://schemas.microsoft.com/office/powerpoint/2010/main" val="3101608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F400074D-D777-4C13-950B-5128C7BA2C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RAPID study achieved primary efficacy endpoint of terminating PSVT with </a:t>
            </a:r>
            <a:r>
              <a:rPr lang="en-US" b="1" dirty="0">
                <a:solidFill>
                  <a:srgbClr val="C00000"/>
                </a:solidFill>
              </a:rPr>
              <a:t>self-administered </a:t>
            </a:r>
            <a:r>
              <a:rPr lang="en-US" b="1" dirty="0" err="1">
                <a:solidFill>
                  <a:srgbClr val="C00000"/>
                </a:solidFill>
              </a:rPr>
              <a:t>etripamil</a:t>
            </a:r>
            <a:r>
              <a:rPr lang="en-US" dirty="0"/>
              <a:t>, using symptom-based optional repeat dosing (HR 2.62, p &lt; 0.001)</a:t>
            </a:r>
          </a:p>
          <a:p>
            <a:r>
              <a:rPr lang="en-US" dirty="0"/>
              <a:t>Conversion of PSVT to sinus rhythm: </a:t>
            </a:r>
            <a:r>
              <a:rPr lang="en-US" b="1" dirty="0">
                <a:solidFill>
                  <a:srgbClr val="C00000"/>
                </a:solidFill>
              </a:rPr>
              <a:t>64.3% at 30 minutes, 73.5% at 60 minutes</a:t>
            </a:r>
          </a:p>
          <a:p>
            <a:r>
              <a:rPr lang="en-US" dirty="0"/>
              <a:t>Favorable safety and tolerability data were consistent with those observed in prior </a:t>
            </a:r>
            <a:r>
              <a:rPr lang="en-US" dirty="0" err="1"/>
              <a:t>etripamil</a:t>
            </a:r>
            <a:r>
              <a:rPr lang="en-US" dirty="0"/>
              <a:t> trials</a:t>
            </a:r>
          </a:p>
          <a:p>
            <a:pPr lvl="1"/>
            <a:r>
              <a:rPr lang="en-US" dirty="0"/>
              <a:t>No new safety signals or AEs with a 2nd dose of </a:t>
            </a:r>
            <a:r>
              <a:rPr lang="en-US" dirty="0" err="1"/>
              <a:t>etripamil</a:t>
            </a:r>
            <a:endParaRPr lang="en-US" dirty="0"/>
          </a:p>
          <a:p>
            <a:pPr lvl="1"/>
            <a:r>
              <a:rPr lang="en-US" dirty="0"/>
              <a:t>Majority of AEs are mild, local, and transient</a:t>
            </a:r>
          </a:p>
          <a:p>
            <a:r>
              <a:rPr lang="en-US" dirty="0"/>
              <a:t>Pooled analysis with NODE-301 showed a significant </a:t>
            </a:r>
            <a:r>
              <a:rPr lang="en-US" b="1" dirty="0">
                <a:solidFill>
                  <a:srgbClr val="C00000"/>
                </a:solidFill>
              </a:rPr>
              <a:t>reduction in ED utilization and rescue / medical intervention </a:t>
            </a:r>
          </a:p>
          <a:p>
            <a:r>
              <a:rPr lang="en-US" dirty="0"/>
              <a:t>Results demonstrated a potential management strategy for patients to </a:t>
            </a:r>
            <a:r>
              <a:rPr lang="en-US" b="1" dirty="0">
                <a:solidFill>
                  <a:srgbClr val="C00000"/>
                </a:solidFill>
              </a:rPr>
              <a:t>self-treat</a:t>
            </a:r>
            <a:r>
              <a:rPr lang="en-US" dirty="0"/>
              <a:t> episodes with </a:t>
            </a:r>
            <a:r>
              <a:rPr lang="en-US" dirty="0" err="1"/>
              <a:t>etripamil</a:t>
            </a:r>
            <a:r>
              <a:rPr lang="en-US" dirty="0"/>
              <a:t> in a </a:t>
            </a:r>
            <a:r>
              <a:rPr lang="en-US" b="1" dirty="0">
                <a:solidFill>
                  <a:srgbClr val="C00000"/>
                </a:solidFill>
              </a:rPr>
              <a:t>medically unsupervised setting</a:t>
            </a:r>
          </a:p>
          <a:p>
            <a:r>
              <a:rPr lang="en-US" dirty="0"/>
              <a:t>Ongoing analysis of RAPID open-label period and NODE-303 trial will provide more insights into the safety and efficacy of </a:t>
            </a:r>
            <a:r>
              <a:rPr lang="en-US" dirty="0" err="1"/>
              <a:t>etripamil</a:t>
            </a:r>
            <a:r>
              <a:rPr lang="en-US" dirty="0"/>
              <a:t> for recurrent episodes of PSVT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40CAA47-0DA2-6A24-87D9-DEFB875E3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 Study: Summary and Conclusions</a:t>
            </a:r>
          </a:p>
        </p:txBody>
      </p:sp>
    </p:spTree>
    <p:extLst>
      <p:ext uri="{BB962C8B-B14F-4D97-AF65-F5344CB8AC3E}">
        <p14:creationId xmlns:p14="http://schemas.microsoft.com/office/powerpoint/2010/main" val="780738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0E2A9A4-0966-9BC0-2B64-EC2599913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85336"/>
            <a:ext cx="4689143" cy="4891627"/>
          </a:xfrm>
        </p:spPr>
        <p:txBody>
          <a:bodyPr>
            <a:normAutofit lnSpcReduction="10000"/>
          </a:bodyPr>
          <a:lstStyle/>
          <a:p>
            <a:pPr>
              <a:spcBef>
                <a:spcPts val="600"/>
              </a:spcBef>
            </a:pPr>
            <a:r>
              <a:rPr lang="en-US" sz="2400" dirty="0"/>
              <a:t>Novel, investigational, L-type channel calcium channel blocker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Formulated for intranasal spray with: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</a:rPr>
              <a:t>Rapid onset </a:t>
            </a:r>
            <a:r>
              <a:rPr lang="en-US" sz="2000" dirty="0"/>
              <a:t>of action (</a:t>
            </a:r>
            <a:r>
              <a:rPr lang="en-US" sz="2000" dirty="0" err="1"/>
              <a:t>T</a:t>
            </a:r>
            <a:r>
              <a:rPr lang="en-US" sz="2000" baseline="-25000" dirty="0" err="1"/>
              <a:t>max</a:t>
            </a:r>
            <a:r>
              <a:rPr lang="en-US" sz="2000" dirty="0"/>
              <a:t> ≤ 7 min)</a:t>
            </a:r>
          </a:p>
          <a:p>
            <a:pPr lvl="1">
              <a:spcBef>
                <a:spcPts val="600"/>
              </a:spcBef>
            </a:pPr>
            <a:r>
              <a:rPr lang="en-US" sz="2000" b="1" dirty="0">
                <a:solidFill>
                  <a:srgbClr val="C00000"/>
                </a:solidFill>
              </a:rPr>
              <a:t>Short-lasting: </a:t>
            </a:r>
            <a:r>
              <a:rPr lang="en-US" sz="2000" dirty="0"/>
              <a:t>inactivated by blood </a:t>
            </a:r>
            <a:r>
              <a:rPr lang="en-US" sz="2000" dirty="0" err="1"/>
              <a:t>esterases</a:t>
            </a:r>
            <a:endParaRPr lang="en-US" sz="2000" dirty="0"/>
          </a:p>
          <a:p>
            <a:pPr>
              <a:spcBef>
                <a:spcPts val="600"/>
              </a:spcBef>
            </a:pPr>
            <a:r>
              <a:rPr lang="en-US" sz="2400" dirty="0"/>
              <a:t>Developed to satisfy unmet need for </a:t>
            </a:r>
            <a:r>
              <a:rPr lang="en-US" sz="2400" b="1" dirty="0">
                <a:solidFill>
                  <a:srgbClr val="C00000"/>
                </a:solidFill>
              </a:rPr>
              <a:t>self-administered</a:t>
            </a:r>
            <a:r>
              <a:rPr lang="en-US" sz="2400" dirty="0"/>
              <a:t> therapy that is convenient &amp; safe outside healthcare settings</a:t>
            </a:r>
          </a:p>
          <a:p>
            <a:pPr>
              <a:spcBef>
                <a:spcPts val="600"/>
              </a:spcBef>
            </a:pPr>
            <a:r>
              <a:rPr lang="en-US" sz="2400" dirty="0"/>
              <a:t>Effective at rapidly terminating AV nodal-dependent </a:t>
            </a:r>
            <a:r>
              <a:rPr lang="en-US" sz="2400" dirty="0" err="1"/>
              <a:t>PSVT</a:t>
            </a:r>
            <a:endParaRPr lang="en-US" sz="2400" dirty="0"/>
          </a:p>
          <a:p>
            <a:pPr>
              <a:spcBef>
                <a:spcPts val="600"/>
              </a:spcBef>
            </a:pPr>
            <a:endParaRPr lang="en-US" sz="24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D9B4F8-400C-99FF-AA00-FB615CC938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09745"/>
          </a:xfrm>
        </p:spPr>
        <p:txBody>
          <a:bodyPr>
            <a:normAutofit/>
          </a:bodyPr>
          <a:lstStyle/>
          <a:p>
            <a:r>
              <a:rPr lang="en-US" sz="3200" dirty="0" err="1"/>
              <a:t>Etripamil</a:t>
            </a:r>
            <a:r>
              <a:rPr lang="en-US" sz="3200" dirty="0"/>
              <a:t>: A New Treatment for PSVT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32DCC7F-74FD-4AD1-48E0-C1CDC653B7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199" y="6356350"/>
            <a:ext cx="11212773" cy="365125"/>
          </a:xfrm>
        </p:spPr>
        <p:txBody>
          <a:bodyPr/>
          <a:lstStyle/>
          <a:p>
            <a:r>
              <a:rPr lang="en-US" dirty="0"/>
              <a:t>AV, atrioventricular; PD, pharmacodynamics; PK, pharmacokinetics; </a:t>
            </a:r>
            <a:r>
              <a:rPr lang="en-US" dirty="0" err="1"/>
              <a:t>PVST</a:t>
            </a:r>
            <a:r>
              <a:rPr lang="en-US" dirty="0"/>
              <a:t>, paroxysmal supraventricular tachycardia; SEM, standard error of mean.</a:t>
            </a:r>
          </a:p>
          <a:p>
            <a:r>
              <a:rPr lang="en-US" dirty="0"/>
              <a:t>Ip JE, et al. manuscript in preparation; </a:t>
            </a:r>
            <a:r>
              <a:rPr lang="en-US" dirty="0" err="1"/>
              <a:t>Stambler</a:t>
            </a:r>
            <a:r>
              <a:rPr lang="en-US" dirty="0"/>
              <a:t> BS, et al. </a:t>
            </a:r>
            <a:r>
              <a:rPr lang="en-US" i="1" dirty="0"/>
              <a:t>J Am Coll </a:t>
            </a:r>
            <a:r>
              <a:rPr lang="en-US" i="1" dirty="0" err="1"/>
              <a:t>Cardiol</a:t>
            </a:r>
            <a:r>
              <a:rPr lang="en-US" i="1" dirty="0"/>
              <a:t>. </a:t>
            </a:r>
            <a:r>
              <a:rPr lang="en-US" dirty="0"/>
              <a:t>2018;72(5):489-497.; Wight D, et al. </a:t>
            </a:r>
            <a:r>
              <a:rPr lang="en-US" i="1" dirty="0"/>
              <a:t>J Am Coll </a:t>
            </a:r>
            <a:r>
              <a:rPr lang="en-US" i="1" dirty="0" err="1"/>
              <a:t>Cardiol</a:t>
            </a:r>
            <a:r>
              <a:rPr lang="en-US" i="1" dirty="0"/>
              <a:t>. </a:t>
            </a:r>
            <a:r>
              <a:rPr lang="en-US" dirty="0"/>
              <a:t>2022;79(9_Supplement):43.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480F3C3E-3322-E8FE-D193-8C6E8C0BD47A}"/>
              </a:ext>
            </a:extLst>
          </p:cNvPr>
          <p:cNvGrpSpPr/>
          <p:nvPr/>
        </p:nvGrpSpPr>
        <p:grpSpPr>
          <a:xfrm>
            <a:off x="6698160" y="809744"/>
            <a:ext cx="2874538" cy="2230915"/>
            <a:chOff x="6193095" y="1182518"/>
            <a:chExt cx="2995816" cy="2451801"/>
          </a:xfrm>
          <a:effectLst/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0C08013-604E-40FF-B867-5AB86899368A}"/>
                </a:ext>
              </a:extLst>
            </p:cNvPr>
            <p:cNvSpPr/>
            <p:nvPr/>
          </p:nvSpPr>
          <p:spPr>
            <a:xfrm>
              <a:off x="7176812" y="1215912"/>
              <a:ext cx="1888051" cy="40049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/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3">
              <a:scrgbClr r="0" g="0" b="0"/>
            </a:effectRef>
            <a:fontRef idx="minor">
              <a:schemeClr val="lt1"/>
            </a:fontRef>
          </p:style>
          <p:txBody>
            <a:bodyPr lIns="121920" tIns="121920" bIns="121920" rtlCol="0" anchor="t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0" i="0" u="none" strike="noStrike" kern="1200" cap="none" spc="0" normalizeH="0" baseline="0" noProof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  <p:pic>
          <p:nvPicPr>
            <p:cNvPr id="17" name="Picture 16" descr="Chart, line chart&#10;&#10;Description automatically generated">
              <a:extLst>
                <a:ext uri="{FF2B5EF4-FFF2-40B4-BE49-F238E27FC236}">
                  <a16:creationId xmlns:a16="http://schemas.microsoft.com/office/drawing/2014/main" id="{C612FC3F-E83E-4E47-C456-0DA78C9BC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93095" y="1182518"/>
              <a:ext cx="2995816" cy="2451801"/>
            </a:xfrm>
            <a:prstGeom prst="rect">
              <a:avLst/>
            </a:prstGeom>
            <a:solidFill>
              <a:schemeClr val="bg1"/>
            </a:solidFill>
          </p:spPr>
        </p:pic>
      </p:grpSp>
      <p:pic>
        <p:nvPicPr>
          <p:cNvPr id="15" name="Picture 14">
            <a:extLst>
              <a:ext uri="{FF2B5EF4-FFF2-40B4-BE49-F238E27FC236}">
                <a16:creationId xmlns:a16="http://schemas.microsoft.com/office/drawing/2014/main" id="{0998AD24-696E-5E47-934D-EC3214A0E4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15" r="1815"/>
          <a:stretch/>
        </p:blipFill>
        <p:spPr bwMode="auto">
          <a:xfrm>
            <a:off x="6743709" y="3122547"/>
            <a:ext cx="4784513" cy="3136304"/>
          </a:xfrm>
          <a:prstGeom prst="rect">
            <a:avLst/>
          </a:prstGeom>
          <a:ln w="28575"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A picture containing indoor, person, hand, beverage&#10;&#10;Description automatically generated">
            <a:extLst>
              <a:ext uri="{FF2B5EF4-FFF2-40B4-BE49-F238E27FC236}">
                <a16:creationId xmlns:a16="http://schemas.microsoft.com/office/drawing/2014/main" id="{A20BAAC6-2DF4-8793-F759-2E36A07830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786" y="745391"/>
            <a:ext cx="1858436" cy="1557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515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A55D3ED3-04D0-4928-A8DB-66015525790A}"/>
              </a:ext>
            </a:extLst>
          </p:cNvPr>
          <p:cNvGrpSpPr/>
          <p:nvPr/>
        </p:nvGrpSpPr>
        <p:grpSpPr>
          <a:xfrm>
            <a:off x="742664" y="1545068"/>
            <a:ext cx="7061534" cy="4027596"/>
            <a:chOff x="481686" y="1557495"/>
            <a:chExt cx="6948837" cy="3954025"/>
          </a:xfrm>
        </p:grpSpPr>
        <p:pic>
          <p:nvPicPr>
            <p:cNvPr id="14" name="Picture 13" descr="Chart, line chart&#10;&#10;Description automatically generated">
              <a:extLst>
                <a:ext uri="{FF2B5EF4-FFF2-40B4-BE49-F238E27FC236}">
                  <a16:creationId xmlns:a16="http://schemas.microsoft.com/office/drawing/2014/main" id="{35888CA4-45F6-4E1E-940A-C22225D5DC2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1686" y="1557495"/>
              <a:ext cx="6948837" cy="3954025"/>
            </a:xfrm>
            <a:prstGeom prst="rect">
              <a:avLst/>
            </a:prstGeom>
          </p:spPr>
        </p:pic>
        <p:pic>
          <p:nvPicPr>
            <p:cNvPr id="15" name="Content Placeholder 4">
              <a:extLst>
                <a:ext uri="{FF2B5EF4-FFF2-40B4-BE49-F238E27FC236}">
                  <a16:creationId xmlns:a16="http://schemas.microsoft.com/office/drawing/2014/main" id="{F6C7D555-73C9-4C69-BEE1-19E142A25DD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22002" t="51283" r="46099" b="31034"/>
            <a:stretch/>
          </p:blipFill>
          <p:spPr>
            <a:xfrm>
              <a:off x="1848897" y="3534507"/>
              <a:ext cx="2371411" cy="713434"/>
            </a:xfrm>
            <a:prstGeom prst="rect">
              <a:avLst/>
            </a:prstGeom>
          </p:spPr>
        </p:pic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C1D0FEE-C133-4250-AD08-A012394BDAC6}"/>
                </a:ext>
              </a:extLst>
            </p:cNvPr>
            <p:cNvSpPr/>
            <p:nvPr/>
          </p:nvSpPr>
          <p:spPr>
            <a:xfrm>
              <a:off x="1848897" y="2140299"/>
              <a:ext cx="0" cy="2240782"/>
            </a:xfrm>
            <a:custGeom>
              <a:avLst/>
              <a:gdLst>
                <a:gd name="connsiteX0" fmla="*/ 0 w 0"/>
                <a:gd name="connsiteY0" fmla="*/ 2240782 h 2240782"/>
                <a:gd name="connsiteX1" fmla="*/ 0 w 0"/>
                <a:gd name="connsiteY1" fmla="*/ 0 h 22407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240782">
                  <a:moveTo>
                    <a:pt x="0" y="2240782"/>
                  </a:moveTo>
                  <a:lnTo>
                    <a:pt x="0" y="0"/>
                  </a:lnTo>
                </a:path>
              </a:pathLst>
            </a:custGeom>
            <a:noFill/>
            <a:ln w="9525" cap="rnd">
              <a:solidFill>
                <a:schemeClr val="bg1">
                  <a:lumMod val="50000"/>
                </a:schemeClr>
              </a:solidFill>
              <a:prstDash val="dash"/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00AD54-8C8A-8E04-C278-17AC1307B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81841" y="1317122"/>
            <a:ext cx="4182527" cy="5540878"/>
          </a:xfrm>
        </p:spPr>
        <p:txBody>
          <a:bodyPr>
            <a:normAutofit/>
          </a:bodyPr>
          <a:lstStyle/>
          <a:p>
            <a:pPr lvl="1">
              <a:spcBef>
                <a:spcPts val="0"/>
              </a:spcBef>
            </a:pPr>
            <a:r>
              <a:rPr lang="en-US" sz="1800" dirty="0"/>
              <a:t>Randomized, double-blind, placebo-controlled, phase 3 study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Primary endpoint: Time for </a:t>
            </a:r>
            <a:r>
              <a:rPr lang="en-US" sz="1800" dirty="0" err="1"/>
              <a:t>PSVT</a:t>
            </a:r>
            <a:r>
              <a:rPr lang="en-US" sz="1800" dirty="0"/>
              <a:t> conversion to sinus rhythm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/>
              <a:t> ​</a:t>
            </a:r>
          </a:p>
          <a:p>
            <a:pPr lvl="1">
              <a:spcBef>
                <a:spcPts val="0"/>
              </a:spcBef>
            </a:pPr>
            <a:r>
              <a:rPr lang="en-US" sz="1800" dirty="0"/>
              <a:t>Did not meet primary endpoint of conversion of </a:t>
            </a:r>
            <a:r>
              <a:rPr lang="en-US" sz="1800" dirty="0" err="1"/>
              <a:t>PSVT</a:t>
            </a:r>
            <a:r>
              <a:rPr lang="en-US" sz="1800" dirty="0"/>
              <a:t> over </a:t>
            </a:r>
            <a:r>
              <a:rPr lang="en-US" sz="1800" u="sng" dirty="0"/>
              <a:t>5 hours</a:t>
            </a:r>
          </a:p>
          <a:p>
            <a:pPr lvl="1">
              <a:spcBef>
                <a:spcPts val="0"/>
              </a:spcBef>
            </a:pPr>
            <a:endParaRPr lang="en-US" sz="1800" dirty="0"/>
          </a:p>
          <a:p>
            <a:pPr lvl="1">
              <a:spcBef>
                <a:spcPts val="0"/>
              </a:spcBef>
            </a:pPr>
            <a:r>
              <a:rPr lang="en-US" sz="1800" dirty="0"/>
              <a:t>Post-hoc efficacy analysis demonstrated a clinically meaningful treatment effect, consistent with the drug’s pharmacology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en-US" sz="1800" dirty="0"/>
              <a:t> </a:t>
            </a:r>
          </a:p>
          <a:p>
            <a:pPr lvl="1">
              <a:spcBef>
                <a:spcPts val="0"/>
              </a:spcBef>
            </a:pPr>
            <a:r>
              <a:rPr lang="en-US" sz="1800" dirty="0" err="1"/>
              <a:t>Etripamil</a:t>
            </a:r>
            <a:r>
              <a:rPr lang="en-US" sz="1800" dirty="0"/>
              <a:t> was safe and well-tolerated when self-administered in a medically unsupervised setting</a:t>
            </a:r>
          </a:p>
          <a:p>
            <a:pPr>
              <a:spcBef>
                <a:spcPts val="0"/>
              </a:spcBef>
            </a:pPr>
            <a:endParaRPr lang="en-US" sz="20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31C04F8-7822-1CF9-B64A-AE6765FFBC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Phase 3, NODE-301 (Part 1) Study Results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691A82-2159-4620-D3BA-B225FE2B66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CI, confidence interval; HR, hazard ratio.</a:t>
            </a:r>
          </a:p>
          <a:p>
            <a:r>
              <a:rPr lang="en-US" dirty="0" err="1"/>
              <a:t>Stambler</a:t>
            </a:r>
            <a:r>
              <a:rPr lang="en-US" dirty="0"/>
              <a:t> BS, et al. </a:t>
            </a:r>
            <a:r>
              <a:rPr lang="en-US" i="1" dirty="0"/>
              <a:t>Circ AE. </a:t>
            </a:r>
            <a:r>
              <a:rPr lang="en-US" dirty="0"/>
              <a:t>In press.</a:t>
            </a:r>
          </a:p>
        </p:txBody>
      </p:sp>
    </p:spTree>
    <p:extLst>
      <p:ext uri="{BB962C8B-B14F-4D97-AF65-F5344CB8AC3E}">
        <p14:creationId xmlns:p14="http://schemas.microsoft.com/office/powerpoint/2010/main" val="9796208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9272944D-53BE-42B1-FE56-623D92D437A3}"/>
              </a:ext>
            </a:extLst>
          </p:cNvPr>
          <p:cNvGrpSpPr/>
          <p:nvPr/>
        </p:nvGrpSpPr>
        <p:grpSpPr>
          <a:xfrm>
            <a:off x="569409" y="1162975"/>
            <a:ext cx="7297361" cy="4809258"/>
            <a:chOff x="173621" y="1162975"/>
            <a:chExt cx="7297361" cy="4809258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522AFC4F-A31B-4D31-8F03-314EF2316066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23675704"/>
                </p:ext>
              </p:extLst>
            </p:nvPr>
          </p:nvGraphicFramePr>
          <p:xfrm>
            <a:off x="173621" y="1162975"/>
            <a:ext cx="7275980" cy="4809258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C2FA9A6-83A5-41C3-AC51-03361E77C88F}"/>
                </a:ext>
              </a:extLst>
            </p:cNvPr>
            <p:cNvSpPr txBox="1"/>
            <p:nvPr/>
          </p:nvSpPr>
          <p:spPr>
            <a:xfrm>
              <a:off x="3220877" y="4195586"/>
              <a:ext cx="10182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chemeClr val="tx1">
                      <a:lumMod val="50000"/>
                      <a:lumOff val="50000"/>
                    </a:schemeClr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Placebo</a:t>
              </a:r>
              <a:endParaRPr kumimoji="0" lang="en-CA" b="0" i="0" u="none" strike="noStrike" kern="1200" cap="none" spc="0" normalizeH="0" baseline="0" noProof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BC4341A-200E-4A97-AA00-DBC9D33DF0C9}"/>
                </a:ext>
              </a:extLst>
            </p:cNvPr>
            <p:cNvSpPr txBox="1"/>
            <p:nvPr/>
          </p:nvSpPr>
          <p:spPr>
            <a:xfrm>
              <a:off x="2813397" y="2584848"/>
              <a:ext cx="1723549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pPr marL="0" marR="0" lvl="0" indent="0" algn="l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b="0" i="0" u="none" strike="noStrike" kern="1200" cap="none" spc="0" normalizeH="0" baseline="0" noProof="0" err="1">
                  <a:ln>
                    <a:noFill/>
                  </a:ln>
                  <a:solidFill>
                    <a:srgbClr val="C10E2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Etripamil</a:t>
              </a:r>
              <a:r>
                <a:rPr kumimoji="0" lang="en-US" b="0" i="0" u="none" strike="noStrike" kern="1200" cap="none" spc="0" normalizeH="0" baseline="0" noProof="0">
                  <a:ln>
                    <a:noFill/>
                  </a:ln>
                  <a:solidFill>
                    <a:srgbClr val="C10E2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 70mg</a:t>
              </a:r>
              <a:endParaRPr kumimoji="0" lang="en-CA" b="0" i="0" u="none" strike="noStrike" kern="1200" cap="none" spc="0" normalizeH="0" baseline="0" noProof="0">
                <a:ln>
                  <a:noFill/>
                </a:ln>
                <a:solidFill>
                  <a:srgbClr val="C10E20"/>
                </a:solidFill>
                <a:effectLst/>
                <a:uLnTx/>
                <a:uFillTx/>
                <a:latin typeface="Arial" panose="020B0604020202020204" pitchFamily="34" charset="0"/>
                <a:ea typeface="MS PGothic" pitchFamily="34" charset="-128"/>
                <a:cs typeface="Arial" panose="020B0604020202020204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4D1A5FAA-6173-4069-9B8C-086432820C7D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2342237" y="1949099"/>
              <a:ext cx="0" cy="3282319"/>
            </a:xfrm>
            <a:prstGeom prst="line">
              <a:avLst/>
            </a:prstGeom>
            <a:solidFill>
              <a:schemeClr val="accent1"/>
            </a:solidFill>
            <a:ln w="9525" cap="rnd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745999E-FEE6-4C21-B90C-4D523E1E173E}"/>
                </a:ext>
              </a:extLst>
            </p:cNvPr>
            <p:cNvSpPr txBox="1"/>
            <p:nvPr/>
          </p:nvSpPr>
          <p:spPr>
            <a:xfrm>
              <a:off x="5124900" y="1436464"/>
              <a:ext cx="234608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Primary Endpoint </a:t>
              </a:r>
              <a:br>
                <a:rPr kumimoji="0" lang="en-US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</a:b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for RAPID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227212C-90C8-4B9D-B645-704430BD5A18}"/>
                </a:ext>
              </a:extLst>
            </p:cNvPr>
            <p:cNvSpPr txBox="1"/>
            <p:nvPr/>
          </p:nvSpPr>
          <p:spPr>
            <a:xfrm>
              <a:off x="2263761" y="1436464"/>
              <a:ext cx="25016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Repeat Dose Option </a:t>
              </a:r>
              <a:br>
                <a:rPr kumimoji="0" lang="en-US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</a:br>
              <a:r>
                <a:rPr kumimoji="0" lang="en-US" sz="16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for RAPID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45CB580B-E7A3-408C-BA11-DF86DBA2F7C9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5196963" y="1949099"/>
              <a:ext cx="0" cy="3282319"/>
            </a:xfrm>
            <a:prstGeom prst="line">
              <a:avLst/>
            </a:prstGeom>
            <a:solidFill>
              <a:schemeClr val="accent1"/>
            </a:solidFill>
            <a:ln w="9525" cap="rnd" cmpd="sng" algn="ctr">
              <a:solidFill>
                <a:schemeClr val="bg1">
                  <a:lumMod val="50000"/>
                </a:schemeClr>
              </a:solidFill>
              <a:prstDash val="sysDash"/>
              <a:round/>
              <a:headEnd type="none" w="med" len="med"/>
              <a:tailEnd type="none" w="med" len="med"/>
            </a:ln>
            <a:effectLst/>
          </p:spPr>
        </p:cxnSp>
        <p:sp>
          <p:nvSpPr>
            <p:cNvPr id="19" name="Title 1">
              <a:extLst>
                <a:ext uri="{FF2B5EF4-FFF2-40B4-BE49-F238E27FC236}">
                  <a16:creationId xmlns:a16="http://schemas.microsoft.com/office/drawing/2014/main" id="{68984C88-69DC-4B7A-A67E-EF044CC4B382}"/>
                </a:ext>
              </a:extLst>
            </p:cNvPr>
            <p:cNvSpPr txBox="1">
              <a:spLocks/>
            </p:cNvSpPr>
            <p:nvPr/>
          </p:nvSpPr>
          <p:spPr>
            <a:xfrm>
              <a:off x="2217533" y="3258078"/>
              <a:ext cx="726793" cy="3321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rgbClr val="030635"/>
                  </a:solidFill>
                  <a:latin typeface="Arial 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>
                  <a:solidFill>
                    <a:srgbClr val="C00000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32%</a:t>
              </a:r>
              <a:endParaRPr lang="en-US" sz="1400">
                <a:solidFill>
                  <a:srgbClr val="C0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473DD01-207E-44F6-A65E-5BDFC2ECC1E3}"/>
                </a:ext>
              </a:extLst>
            </p:cNvPr>
            <p:cNvSpPr txBox="1"/>
            <p:nvPr/>
          </p:nvSpPr>
          <p:spPr>
            <a:xfrm>
              <a:off x="5191626" y="4203109"/>
              <a:ext cx="2176652" cy="584775"/>
            </a:xfrm>
            <a:prstGeom prst="rect">
              <a:avLst/>
            </a:prstGeom>
            <a:solidFill>
              <a:srgbClr val="FCD8DB"/>
            </a:solidFill>
          </p:spPr>
          <p:txBody>
            <a:bodyPr wrap="square" rtlCol="0">
              <a:spAutoFit/>
            </a:bodyPr>
            <a:lstStyle/>
            <a:p>
              <a:pPr marL="0" marR="0" lvl="0" indent="0" algn="ctr" defTabSz="121917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10E2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HR 1.87, </a:t>
              </a:r>
              <a:r>
                <a:rPr kumimoji="0" lang="en-US" sz="1600" b="0" i="1" u="none" strike="noStrike" kern="1200" cap="none" spc="0" normalizeH="0" baseline="0" noProof="0">
                  <a:ln>
                    <a:noFill/>
                  </a:ln>
                  <a:solidFill>
                    <a:srgbClr val="C10E2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p</a:t>
              </a:r>
              <a:r>
                <a:rPr kumimoji="0" lang="en-US" sz="1600" b="0" i="0" u="none" strike="noStrike" kern="1200" cap="none" spc="0" normalizeH="0" baseline="0" noProof="0">
                  <a:ln>
                    <a:noFill/>
                  </a:ln>
                  <a:solidFill>
                    <a:srgbClr val="C10E20"/>
                  </a:solidFill>
                  <a:effectLst/>
                  <a:uLnTx/>
                  <a:uFillTx/>
                  <a:latin typeface="Arial" panose="020B0604020202020204" pitchFamily="34" charset="0"/>
                  <a:ea typeface="MS PGothic" pitchFamily="34" charset="-128"/>
                  <a:cs typeface="Arial" panose="020B0604020202020204" pitchFamily="34" charset="0"/>
                </a:rPr>
                <a:t>=0.02 (post-hoc)</a:t>
              </a:r>
            </a:p>
          </p:txBody>
        </p:sp>
        <p:sp>
          <p:nvSpPr>
            <p:cNvPr id="21" name="Title 1">
              <a:extLst>
                <a:ext uri="{FF2B5EF4-FFF2-40B4-BE49-F238E27FC236}">
                  <a16:creationId xmlns:a16="http://schemas.microsoft.com/office/drawing/2014/main" id="{EFB2284D-BF1D-4340-BAD2-495FC23EF717}"/>
                </a:ext>
              </a:extLst>
            </p:cNvPr>
            <p:cNvSpPr txBox="1">
              <a:spLocks/>
            </p:cNvSpPr>
            <p:nvPr/>
          </p:nvSpPr>
          <p:spPr>
            <a:xfrm>
              <a:off x="2175279" y="4163317"/>
              <a:ext cx="781357" cy="3321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rgbClr val="030635"/>
                  </a:solidFill>
                  <a:latin typeface="Arial 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>
                  <a:solidFill>
                    <a:srgbClr val="A6A6A6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14%</a:t>
              </a:r>
              <a:endParaRPr lang="en-US" sz="1400">
                <a:solidFill>
                  <a:srgbClr val="A6A6A6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Title 1">
              <a:extLst>
                <a:ext uri="{FF2B5EF4-FFF2-40B4-BE49-F238E27FC236}">
                  <a16:creationId xmlns:a16="http://schemas.microsoft.com/office/drawing/2014/main" id="{47BC70F9-724B-4A31-B5C1-5ABB0B903193}"/>
                </a:ext>
              </a:extLst>
            </p:cNvPr>
            <p:cNvSpPr txBox="1">
              <a:spLocks/>
            </p:cNvSpPr>
            <p:nvPr/>
          </p:nvSpPr>
          <p:spPr>
            <a:xfrm>
              <a:off x="5112942" y="3187621"/>
              <a:ext cx="726797" cy="3321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rgbClr val="030635"/>
                  </a:solidFill>
                  <a:latin typeface="Arial 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>
                  <a:solidFill>
                    <a:srgbClr val="A6A6A6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35%</a:t>
              </a:r>
              <a:endParaRPr lang="en-US" sz="1400">
                <a:solidFill>
                  <a:srgbClr val="A6A6A6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Title 1">
              <a:extLst>
                <a:ext uri="{FF2B5EF4-FFF2-40B4-BE49-F238E27FC236}">
                  <a16:creationId xmlns:a16="http://schemas.microsoft.com/office/drawing/2014/main" id="{D9AC9DCF-93F3-4E1C-B330-54F20B5B851C}"/>
                </a:ext>
              </a:extLst>
            </p:cNvPr>
            <p:cNvSpPr txBox="1">
              <a:spLocks/>
            </p:cNvSpPr>
            <p:nvPr/>
          </p:nvSpPr>
          <p:spPr>
            <a:xfrm>
              <a:off x="5105241" y="2297680"/>
              <a:ext cx="655775" cy="332180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2800" b="1" kern="1200">
                  <a:solidFill>
                    <a:srgbClr val="030635"/>
                  </a:solidFill>
                  <a:latin typeface="Arial "/>
                  <a:ea typeface="+mj-ea"/>
                  <a:cs typeface="+mj-cs"/>
                </a:defRPr>
              </a:lvl1pPr>
            </a:lstStyle>
            <a:p>
              <a:pPr algn="ctr"/>
              <a:r>
                <a:rPr lang="en-US" sz="1600">
                  <a:solidFill>
                    <a:srgbClr val="C00000"/>
                  </a:solidFill>
                  <a:latin typeface="Arial" panose="020B0604020202020204" pitchFamily="34" charset="0"/>
                  <a:ea typeface="Segoe UI Black" panose="020B0A02040204020203" pitchFamily="34" charset="0"/>
                  <a:cs typeface="Arial" panose="020B0604020202020204" pitchFamily="34" charset="0"/>
                </a:rPr>
                <a:t>54%</a:t>
              </a:r>
              <a:endParaRPr lang="en-US" sz="1400">
                <a:solidFill>
                  <a:srgbClr val="C00000"/>
                </a:solidFill>
                <a:latin typeface="Arial" panose="020B0604020202020204" pitchFamily="34" charset="0"/>
                <a:ea typeface="Segoe UI Black" panose="020B0A02040204020203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73C8A005-E8A8-4F79-953A-4E220DEFC92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8410" t="32145" r="74456" b="26296"/>
          <a:stretch/>
        </p:blipFill>
        <p:spPr>
          <a:xfrm>
            <a:off x="7920760" y="2092896"/>
            <a:ext cx="4183645" cy="2853810"/>
          </a:xfrm>
          <a:prstGeom prst="rect">
            <a:avLst/>
          </a:prstGeom>
          <a:effectLst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563734D-63A9-3F29-AFF2-7490F9447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128" y="-1"/>
            <a:ext cx="11353800" cy="1105949"/>
          </a:xfrm>
        </p:spPr>
        <p:txBody>
          <a:bodyPr>
            <a:normAutofit/>
          </a:bodyPr>
          <a:lstStyle/>
          <a:p>
            <a:r>
              <a:rPr lang="en-US" sz="3200" dirty="0"/>
              <a:t>NODE-301 Efficacy – Time to Conversion Over 45 Minutes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4FB556-3BE4-7079-92B7-992DBF77B1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029260"/>
            <a:ext cx="8895348" cy="692215"/>
          </a:xfrm>
        </p:spPr>
        <p:txBody>
          <a:bodyPr/>
          <a:lstStyle/>
          <a:p>
            <a:r>
              <a:rPr lang="en-US" dirty="0"/>
              <a:t>SE, estimated values; SR, sinus rhythm.</a:t>
            </a:r>
          </a:p>
          <a:p>
            <a:r>
              <a:rPr lang="en-US" dirty="0" err="1"/>
              <a:t>Stambler</a:t>
            </a:r>
            <a:r>
              <a:rPr lang="en-US" dirty="0"/>
              <a:t> BS, et al. </a:t>
            </a:r>
            <a:r>
              <a:rPr lang="en-US" i="1" dirty="0"/>
              <a:t>Circ AE </a:t>
            </a:r>
            <a:r>
              <a:rPr lang="en-US" dirty="0"/>
              <a:t>(in press)</a:t>
            </a:r>
          </a:p>
          <a:p>
            <a:r>
              <a:rPr lang="en-US" dirty="0"/>
              <a:t>Source: Milestone Pharmaceuticals Data on File</a:t>
            </a:r>
          </a:p>
        </p:txBody>
      </p:sp>
    </p:spTree>
    <p:extLst>
      <p:ext uri="{BB962C8B-B14F-4D97-AF65-F5344CB8AC3E}">
        <p14:creationId xmlns:p14="http://schemas.microsoft.com/office/powerpoint/2010/main" val="40557030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C4C55088-3A56-4CBF-B797-818042B507D6}"/>
              </a:ext>
            </a:extLst>
          </p:cNvPr>
          <p:cNvCxnSpPr>
            <a:cxnSpLocks/>
          </p:cNvCxnSpPr>
          <p:nvPr/>
        </p:nvCxnSpPr>
        <p:spPr bwMode="auto">
          <a:xfrm>
            <a:off x="9239702" y="3145072"/>
            <a:ext cx="2848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3839B8B-9ED7-4DDA-88D1-1D82D80BA7A5}"/>
              </a:ext>
            </a:extLst>
          </p:cNvPr>
          <p:cNvCxnSpPr>
            <a:cxnSpLocks/>
          </p:cNvCxnSpPr>
          <p:nvPr/>
        </p:nvCxnSpPr>
        <p:spPr bwMode="auto">
          <a:xfrm>
            <a:off x="6705712" y="4361037"/>
            <a:ext cx="5486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07A7C0E-4617-49BB-B1E2-EBF97EA6A822}"/>
              </a:ext>
            </a:extLst>
          </p:cNvPr>
          <p:cNvCxnSpPr>
            <a:cxnSpLocks/>
          </p:cNvCxnSpPr>
          <p:nvPr/>
        </p:nvCxnSpPr>
        <p:spPr bwMode="auto">
          <a:xfrm>
            <a:off x="6707751" y="3145398"/>
            <a:ext cx="548640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46FD4444-0EF6-4C4C-B37E-9F4E64B26621}"/>
              </a:ext>
            </a:extLst>
          </p:cNvPr>
          <p:cNvCxnSpPr>
            <a:cxnSpLocks/>
          </p:cNvCxnSpPr>
          <p:nvPr/>
        </p:nvCxnSpPr>
        <p:spPr bwMode="auto">
          <a:xfrm>
            <a:off x="4134682" y="3745474"/>
            <a:ext cx="2848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35586057-EBF5-4C6C-AB1A-82BA04D7B0F6}"/>
              </a:ext>
            </a:extLst>
          </p:cNvPr>
          <p:cNvSpPr/>
          <p:nvPr/>
        </p:nvSpPr>
        <p:spPr>
          <a:xfrm>
            <a:off x="9534276" y="2132323"/>
            <a:ext cx="2409260" cy="3134862"/>
          </a:xfrm>
          <a:prstGeom prst="rect">
            <a:avLst/>
          </a:prstGeom>
          <a:solidFill>
            <a:sysClr val="window" lastClr="FFFFFF"/>
          </a:solidFill>
          <a:ln w="635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4254200-D99F-49E6-8288-370063B69927}"/>
              </a:ext>
            </a:extLst>
          </p:cNvPr>
          <p:cNvSpPr/>
          <p:nvPr/>
        </p:nvSpPr>
        <p:spPr>
          <a:xfrm>
            <a:off x="9534276" y="2718573"/>
            <a:ext cx="2409260" cy="24699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914377"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 "/>
                <a:ea typeface="MS PGothic" pitchFamily="34" charset="-128"/>
              </a:rPr>
              <a:t>ECG of event is adjudicated for PSVT; only PSVT events </a:t>
            </a:r>
            <a:r>
              <a:rPr lang="en-US" sz="1200" dirty="0">
                <a:latin typeface="Arial "/>
                <a:ea typeface="MS PGothic" pitchFamily="34" charset="-128"/>
              </a:rPr>
              <a:t>count toward </a:t>
            </a:r>
            <a:r>
              <a:rPr lang="en-US" sz="1200" dirty="0">
                <a:solidFill>
                  <a:srgbClr val="000000"/>
                </a:solidFill>
                <a:latin typeface="Arial "/>
                <a:ea typeface="MS PGothic" pitchFamily="34" charset="-128"/>
              </a:rPr>
              <a:t>primary efficacy </a:t>
            </a:r>
          </a:p>
          <a:p>
            <a:pPr marL="171450" indent="-171450" defTabSz="914377"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0000"/>
                </a:solidFill>
                <a:latin typeface="Arial "/>
                <a:ea typeface="MS PGothic" pitchFamily="34" charset="-128"/>
              </a:rPr>
              <a:t>Primary Endpoint </a:t>
            </a:r>
            <a:r>
              <a:rPr lang="en-US" sz="1200" dirty="0">
                <a:solidFill>
                  <a:srgbClr val="000000"/>
                </a:solidFill>
                <a:latin typeface="Arial "/>
                <a:ea typeface="MS PGothic" pitchFamily="34" charset="-128"/>
              </a:rPr>
              <a:t>= PSVT conversion to SR Kaplan Meier analysis over 30 min </a:t>
            </a:r>
          </a:p>
          <a:p>
            <a:pPr marL="171450" indent="-171450" defTabSz="914377"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0000"/>
                </a:solidFill>
                <a:latin typeface="Arial "/>
                <a:ea typeface="MS PGothic" pitchFamily="34" charset="-128"/>
              </a:rPr>
              <a:t>Power:</a:t>
            </a:r>
            <a:r>
              <a:rPr lang="en-US" sz="1200" dirty="0">
                <a:solidFill>
                  <a:srgbClr val="000000"/>
                </a:solidFill>
                <a:latin typeface="Arial "/>
                <a:ea typeface="MS PGothic" pitchFamily="34" charset="-128"/>
              </a:rPr>
              <a:t> 90%, alpha &lt; 0.05; delta = 19% in conversion rates between arms</a:t>
            </a:r>
          </a:p>
          <a:p>
            <a:pPr marL="171450" indent="-171450" defTabSz="914377">
              <a:spcAft>
                <a:spcPts val="9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0000"/>
                </a:solidFill>
                <a:latin typeface="Arial "/>
                <a:ea typeface="MS PGothic" pitchFamily="34" charset="-128"/>
              </a:rPr>
              <a:t>Study </a:t>
            </a:r>
            <a:r>
              <a:rPr lang="en-US" sz="1200" b="1" dirty="0">
                <a:latin typeface="Arial "/>
                <a:ea typeface="MS PGothic" pitchFamily="34" charset="-128"/>
              </a:rPr>
              <a:t>concluded after </a:t>
            </a:r>
            <a:r>
              <a:rPr lang="en-US" sz="1200" b="1" dirty="0">
                <a:solidFill>
                  <a:srgbClr val="000000"/>
                </a:solidFill>
                <a:latin typeface="Arial "/>
                <a:ea typeface="MS PGothic" pitchFamily="34" charset="-128"/>
              </a:rPr>
              <a:t>180 confirmed PSVT events</a:t>
            </a:r>
            <a:r>
              <a:rPr lang="en-GB" sz="1200" b="1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"/>
                <a:ea typeface="Segoe UI Black" panose="020B0A02040204020203" pitchFamily="34" charset="0"/>
              </a:rPr>
              <a:t>2</a:t>
            </a:r>
            <a:endParaRPr lang="en-US" sz="1200" b="1" baseline="30000" dirty="0">
              <a:solidFill>
                <a:schemeClr val="tx1">
                  <a:lumMod val="65000"/>
                  <a:lumOff val="35000"/>
                </a:schemeClr>
              </a:solidFill>
              <a:latin typeface="Arial "/>
              <a:ea typeface="MS PGothic" pitchFamily="34" charset="-128"/>
            </a:endParaRPr>
          </a:p>
        </p:txBody>
      </p:sp>
      <p:sp>
        <p:nvSpPr>
          <p:cNvPr id="16" name="Left Bracket 10">
            <a:extLst>
              <a:ext uri="{FF2B5EF4-FFF2-40B4-BE49-F238E27FC236}">
                <a16:creationId xmlns:a16="http://schemas.microsoft.com/office/drawing/2014/main" id="{F91CCCA0-14B3-4DD1-830A-9100890919B6}"/>
              </a:ext>
            </a:extLst>
          </p:cNvPr>
          <p:cNvSpPr/>
          <p:nvPr/>
        </p:nvSpPr>
        <p:spPr>
          <a:xfrm rot="16200000" flipH="1">
            <a:off x="1577335" y="899956"/>
            <a:ext cx="112403" cy="2217853"/>
          </a:xfrm>
          <a:custGeom>
            <a:avLst/>
            <a:gdLst>
              <a:gd name="connsiteX0" fmla="*/ 152798 w 152798"/>
              <a:gd name="connsiteY0" fmla="*/ 2372098 h 2372098"/>
              <a:gd name="connsiteX1" fmla="*/ 0 w 152798"/>
              <a:gd name="connsiteY1" fmla="*/ 2359365 h 2372098"/>
              <a:gd name="connsiteX2" fmla="*/ 0 w 152798"/>
              <a:gd name="connsiteY2" fmla="*/ 12733 h 2372098"/>
              <a:gd name="connsiteX3" fmla="*/ 152798 w 152798"/>
              <a:gd name="connsiteY3" fmla="*/ 0 h 2372098"/>
              <a:gd name="connsiteX4" fmla="*/ 152798 w 152798"/>
              <a:gd name="connsiteY4" fmla="*/ 2372098 h 2372098"/>
              <a:gd name="connsiteX0" fmla="*/ 152798 w 152798"/>
              <a:gd name="connsiteY0" fmla="*/ 2372098 h 2372098"/>
              <a:gd name="connsiteX1" fmla="*/ 0 w 152798"/>
              <a:gd name="connsiteY1" fmla="*/ 2359365 h 2372098"/>
              <a:gd name="connsiteX2" fmla="*/ 0 w 152798"/>
              <a:gd name="connsiteY2" fmla="*/ 12733 h 2372098"/>
              <a:gd name="connsiteX3" fmla="*/ 152798 w 152798"/>
              <a:gd name="connsiteY3" fmla="*/ 0 h 2372098"/>
              <a:gd name="connsiteX0" fmla="*/ 167263 w 167263"/>
              <a:gd name="connsiteY0" fmla="*/ 2372098 h 2372098"/>
              <a:gd name="connsiteX1" fmla="*/ 14465 w 167263"/>
              <a:gd name="connsiteY1" fmla="*/ 2359365 h 2372098"/>
              <a:gd name="connsiteX2" fmla="*/ 14465 w 167263"/>
              <a:gd name="connsiteY2" fmla="*/ 12733 h 2372098"/>
              <a:gd name="connsiteX3" fmla="*/ 167263 w 167263"/>
              <a:gd name="connsiteY3" fmla="*/ 0 h 2372098"/>
              <a:gd name="connsiteX4" fmla="*/ 167263 w 167263"/>
              <a:gd name="connsiteY4" fmla="*/ 2372098 h 2372098"/>
              <a:gd name="connsiteX0" fmla="*/ 167263 w 167263"/>
              <a:gd name="connsiteY0" fmla="*/ 2372098 h 2372098"/>
              <a:gd name="connsiteX1" fmla="*/ 14465 w 167263"/>
              <a:gd name="connsiteY1" fmla="*/ 2359365 h 2372098"/>
              <a:gd name="connsiteX2" fmla="*/ 14465 w 167263"/>
              <a:gd name="connsiteY2" fmla="*/ 12733 h 2372098"/>
              <a:gd name="connsiteX3" fmla="*/ 167263 w 167263"/>
              <a:gd name="connsiteY3" fmla="*/ 0 h 2372098"/>
              <a:gd name="connsiteX0" fmla="*/ 167263 w 167263"/>
              <a:gd name="connsiteY0" fmla="*/ 2372098 h 2372098"/>
              <a:gd name="connsiteX1" fmla="*/ 14465 w 167263"/>
              <a:gd name="connsiteY1" fmla="*/ 2359365 h 2372098"/>
              <a:gd name="connsiteX2" fmla="*/ 14465 w 167263"/>
              <a:gd name="connsiteY2" fmla="*/ 12733 h 2372098"/>
              <a:gd name="connsiteX3" fmla="*/ 167263 w 167263"/>
              <a:gd name="connsiteY3" fmla="*/ 0 h 2372098"/>
              <a:gd name="connsiteX4" fmla="*/ 167263 w 167263"/>
              <a:gd name="connsiteY4" fmla="*/ 2372098 h 2372098"/>
              <a:gd name="connsiteX0" fmla="*/ 167263 w 167263"/>
              <a:gd name="connsiteY0" fmla="*/ 2372098 h 2372098"/>
              <a:gd name="connsiteX1" fmla="*/ 14465 w 167263"/>
              <a:gd name="connsiteY1" fmla="*/ 2359365 h 2372098"/>
              <a:gd name="connsiteX2" fmla="*/ 14465 w 167263"/>
              <a:gd name="connsiteY2" fmla="*/ 12733 h 2372098"/>
              <a:gd name="connsiteX3" fmla="*/ 167263 w 167263"/>
              <a:gd name="connsiteY3" fmla="*/ 0 h 2372098"/>
              <a:gd name="connsiteX0" fmla="*/ 167263 w 167263"/>
              <a:gd name="connsiteY0" fmla="*/ 2372098 h 2372098"/>
              <a:gd name="connsiteX1" fmla="*/ 14465 w 167263"/>
              <a:gd name="connsiteY1" fmla="*/ 2359365 h 2372098"/>
              <a:gd name="connsiteX2" fmla="*/ 14465 w 167263"/>
              <a:gd name="connsiteY2" fmla="*/ 12733 h 2372098"/>
              <a:gd name="connsiteX3" fmla="*/ 167263 w 167263"/>
              <a:gd name="connsiteY3" fmla="*/ 0 h 2372098"/>
              <a:gd name="connsiteX4" fmla="*/ 167263 w 167263"/>
              <a:gd name="connsiteY4" fmla="*/ 2372098 h 2372098"/>
              <a:gd name="connsiteX0" fmla="*/ 167263 w 167263"/>
              <a:gd name="connsiteY0" fmla="*/ 2372098 h 2372098"/>
              <a:gd name="connsiteX1" fmla="*/ 14465 w 167263"/>
              <a:gd name="connsiteY1" fmla="*/ 2359365 h 2372098"/>
              <a:gd name="connsiteX2" fmla="*/ 14465 w 167263"/>
              <a:gd name="connsiteY2" fmla="*/ 12733 h 2372098"/>
              <a:gd name="connsiteX3" fmla="*/ 167263 w 167263"/>
              <a:gd name="connsiteY3" fmla="*/ 0 h 2372098"/>
              <a:gd name="connsiteX0" fmla="*/ 167263 w 167263"/>
              <a:gd name="connsiteY0" fmla="*/ 2372098 h 2372098"/>
              <a:gd name="connsiteX1" fmla="*/ 14465 w 167263"/>
              <a:gd name="connsiteY1" fmla="*/ 2359365 h 2372098"/>
              <a:gd name="connsiteX2" fmla="*/ 14465 w 167263"/>
              <a:gd name="connsiteY2" fmla="*/ 12733 h 2372098"/>
              <a:gd name="connsiteX3" fmla="*/ 167263 w 167263"/>
              <a:gd name="connsiteY3" fmla="*/ 0 h 2372098"/>
              <a:gd name="connsiteX4" fmla="*/ 167263 w 167263"/>
              <a:gd name="connsiteY4" fmla="*/ 2372098 h 2372098"/>
              <a:gd name="connsiteX0" fmla="*/ 167263 w 167263"/>
              <a:gd name="connsiteY0" fmla="*/ 2372098 h 2372098"/>
              <a:gd name="connsiteX1" fmla="*/ 14465 w 167263"/>
              <a:gd name="connsiteY1" fmla="*/ 2359365 h 2372098"/>
              <a:gd name="connsiteX2" fmla="*/ 14465 w 167263"/>
              <a:gd name="connsiteY2" fmla="*/ 12733 h 2372098"/>
              <a:gd name="connsiteX3" fmla="*/ 167263 w 167263"/>
              <a:gd name="connsiteY3" fmla="*/ 0 h 2372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7263" h="2372098" stroke="0" extrusionOk="0">
                <a:moveTo>
                  <a:pt x="167263" y="2372098"/>
                </a:moveTo>
                <a:cubicBezTo>
                  <a:pt x="-69525" y="2362573"/>
                  <a:pt x="14465" y="2366397"/>
                  <a:pt x="14465" y="2359365"/>
                </a:cubicBezTo>
                <a:lnTo>
                  <a:pt x="14465" y="12733"/>
                </a:lnTo>
                <a:cubicBezTo>
                  <a:pt x="14465" y="5701"/>
                  <a:pt x="82875" y="0"/>
                  <a:pt x="167263" y="0"/>
                </a:cubicBezTo>
                <a:lnTo>
                  <a:pt x="167263" y="2372098"/>
                </a:lnTo>
                <a:close/>
              </a:path>
              <a:path w="167263" h="2372098" fill="none">
                <a:moveTo>
                  <a:pt x="167263" y="2372098"/>
                </a:moveTo>
                <a:cubicBezTo>
                  <a:pt x="82875" y="2372098"/>
                  <a:pt x="14465" y="2366397"/>
                  <a:pt x="14465" y="2359365"/>
                </a:cubicBezTo>
                <a:lnTo>
                  <a:pt x="14465" y="12733"/>
                </a:lnTo>
                <a:cubicBezTo>
                  <a:pt x="14465" y="5701"/>
                  <a:pt x="82875" y="0"/>
                  <a:pt x="167263" y="0"/>
                </a:cubicBezTo>
              </a:path>
            </a:pathLst>
          </a:custGeom>
          <a:ln w="6350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defTabSz="1219170" fontAlgn="base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17" name="Rounded Rectangle 25">
            <a:extLst>
              <a:ext uri="{FF2B5EF4-FFF2-40B4-BE49-F238E27FC236}">
                <a16:creationId xmlns:a16="http://schemas.microsoft.com/office/drawing/2014/main" id="{F7D92A13-DD1F-4B4A-BC1F-EFA4336EEF86}"/>
              </a:ext>
            </a:extLst>
          </p:cNvPr>
          <p:cNvSpPr/>
          <p:nvPr/>
        </p:nvSpPr>
        <p:spPr>
          <a:xfrm>
            <a:off x="4749134" y="3787155"/>
            <a:ext cx="2121669" cy="1143000"/>
          </a:xfrm>
          <a:prstGeom prst="rightArrow">
            <a:avLst>
              <a:gd name="adj1" fmla="val 100000"/>
              <a:gd name="adj2" fmla="val 25332"/>
            </a:avLst>
          </a:prstGeom>
          <a:solidFill>
            <a:srgbClr val="981A31"/>
          </a:solidFill>
          <a:ln w="38100" cmpd="dbl">
            <a:solidFill>
              <a:srgbClr val="C00000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defTabSz="914377">
              <a:defRPr/>
            </a:pPr>
            <a:r>
              <a:rPr lang="en-GB" sz="1400" b="1">
                <a:solidFill>
                  <a:prstClr val="white"/>
                </a:solidFill>
                <a:latin typeface="Arial "/>
                <a:ea typeface="Segoe UI Black" panose="020B0A02040204020203" pitchFamily="34" charset="0"/>
              </a:rPr>
              <a:t>ETRIPAMIL NS</a:t>
            </a:r>
          </a:p>
          <a:p>
            <a:pPr defTabSz="914377">
              <a:defRPr/>
            </a:pPr>
            <a:r>
              <a:rPr lang="en-GB" sz="1200">
                <a:solidFill>
                  <a:prstClr val="white"/>
                </a:solidFill>
                <a:latin typeface="Arial "/>
                <a:ea typeface="Segoe UI Black" panose="020B0A02040204020203" pitchFamily="34" charset="0"/>
              </a:rPr>
              <a:t>70 mg / 70 mg</a:t>
            </a:r>
            <a:r>
              <a:rPr lang="en-GB" sz="1200" b="1" baseline="30000">
                <a:solidFill>
                  <a:prstClr val="white"/>
                </a:solidFill>
                <a:latin typeface="Arial "/>
                <a:ea typeface="Segoe UI Black" panose="020B0A02040204020203" pitchFamily="34" charset="0"/>
              </a:rPr>
              <a:t>1</a:t>
            </a:r>
            <a:endParaRPr lang="en-GB" sz="1200">
              <a:solidFill>
                <a:prstClr val="white"/>
              </a:solidFill>
              <a:latin typeface="Arial "/>
              <a:ea typeface="Segoe UI Black" panose="020B0A02040204020203" pitchFamily="34" charset="0"/>
            </a:endParaRPr>
          </a:p>
        </p:txBody>
      </p:sp>
      <p:sp>
        <p:nvSpPr>
          <p:cNvPr id="18" name="Rounded Rectangle 25">
            <a:extLst>
              <a:ext uri="{FF2B5EF4-FFF2-40B4-BE49-F238E27FC236}">
                <a16:creationId xmlns:a16="http://schemas.microsoft.com/office/drawing/2014/main" id="{82F12AA3-F703-45C7-BE1A-F2429F706540}"/>
              </a:ext>
            </a:extLst>
          </p:cNvPr>
          <p:cNvSpPr/>
          <p:nvPr/>
        </p:nvSpPr>
        <p:spPr>
          <a:xfrm>
            <a:off x="4746981" y="2573572"/>
            <a:ext cx="2105031" cy="1143000"/>
          </a:xfrm>
          <a:prstGeom prst="rightArrow">
            <a:avLst>
              <a:gd name="adj1" fmla="val 100000"/>
              <a:gd name="adj2" fmla="val 25038"/>
            </a:avLst>
          </a:prstGeom>
          <a:solidFill>
            <a:schemeClr val="bg1">
              <a:lumMod val="65000"/>
            </a:schemeClr>
          </a:solidFill>
          <a:ln w="38100" cmpd="dbl">
            <a:solidFill>
              <a:schemeClr val="bg1">
                <a:lumMod val="50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2880" rtlCol="0" anchor="ctr"/>
          <a:lstStyle/>
          <a:p>
            <a:pPr defTabSz="914377">
              <a:defRPr/>
            </a:pPr>
            <a:r>
              <a:rPr lang="en-GB" sz="1400" b="1">
                <a:solidFill>
                  <a:prstClr val="white"/>
                </a:solidFill>
                <a:latin typeface="Arial "/>
                <a:ea typeface="Segoe UI Black" panose="020B0A02040204020203" pitchFamily="34" charset="0"/>
              </a:rPr>
              <a:t>PLACEBO NS</a:t>
            </a:r>
            <a:r>
              <a:rPr lang="en-GB" sz="1400" b="1" baseline="30000">
                <a:solidFill>
                  <a:prstClr val="white"/>
                </a:solidFill>
                <a:latin typeface="Arial "/>
                <a:ea typeface="Segoe UI Black" panose="020B0A02040204020203" pitchFamily="34" charset="0"/>
              </a:rPr>
              <a:t>1</a:t>
            </a:r>
            <a:endParaRPr lang="en-GB" sz="1200" baseline="30000">
              <a:solidFill>
                <a:prstClr val="white"/>
              </a:solidFill>
              <a:latin typeface="Arial "/>
              <a:ea typeface="Segoe UI Black" panose="020B0A02040204020203" pitchFamily="34" charset="0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1B03CE5F-36E2-4820-BE15-F50A8852DEA5}"/>
              </a:ext>
            </a:extLst>
          </p:cNvPr>
          <p:cNvGrpSpPr/>
          <p:nvPr/>
        </p:nvGrpSpPr>
        <p:grpSpPr>
          <a:xfrm>
            <a:off x="2997596" y="2554364"/>
            <a:ext cx="1281312" cy="2389733"/>
            <a:chOff x="2997596" y="2253310"/>
            <a:chExt cx="1281312" cy="2389733"/>
          </a:xfrm>
        </p:grpSpPr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BC6B98B5-73F9-4C2D-93B2-6A225EFB59E3}"/>
                </a:ext>
              </a:extLst>
            </p:cNvPr>
            <p:cNvSpPr/>
            <p:nvPr/>
          </p:nvSpPr>
          <p:spPr>
            <a:xfrm rot="5400000">
              <a:off x="2437970" y="2853439"/>
              <a:ext cx="2389733" cy="1189476"/>
            </a:xfrm>
            <a:prstGeom prst="rect">
              <a:avLst/>
            </a:prstGeom>
            <a:solidFill>
              <a:schemeClr val="bg1"/>
            </a:solidFill>
            <a:ln w="6350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FFFFFF"/>
                </a:solidFill>
                <a:latin typeface="Calibri"/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3C0D959D-2C90-40FB-9002-11EA2F2CA3DB}"/>
                </a:ext>
              </a:extLst>
            </p:cNvPr>
            <p:cNvSpPr/>
            <p:nvPr/>
          </p:nvSpPr>
          <p:spPr>
            <a:xfrm>
              <a:off x="2997596" y="2363128"/>
              <a:ext cx="1281312" cy="2262158"/>
            </a:xfrm>
            <a:prstGeom prst="rect">
              <a:avLst/>
            </a:prstGeom>
          </p:spPr>
          <p:txBody>
            <a:bodyPr wrap="square" lIns="91440" tIns="0" rIns="91440" bIns="0" anchor="t">
              <a:spAutoFit/>
            </a:bodyPr>
            <a:lstStyle/>
            <a:p>
              <a:pPr algn="ctr" defTabSz="914377">
                <a:defRPr/>
              </a:pPr>
              <a:r>
                <a:rPr lang="en-GB" sz="1400" b="1" dirty="0">
                  <a:latin typeface="Arial "/>
                  <a:ea typeface="MS PGothic"/>
                </a:rPr>
                <a:t>Test dose given</a:t>
              </a:r>
              <a:endParaRPr lang="en-US" sz="1100" dirty="0">
                <a:latin typeface="Arial "/>
                <a:ea typeface="MS PGothic"/>
              </a:endParaRPr>
            </a:p>
            <a:p>
              <a:pPr algn="ctr" defTabSz="914377">
                <a:defRPr/>
              </a:pPr>
              <a:endParaRPr lang="en-US" sz="1100" dirty="0">
                <a:solidFill>
                  <a:srgbClr val="000000"/>
                </a:solidFill>
                <a:latin typeface="Arial "/>
                <a:ea typeface="MS PGothic" pitchFamily="34" charset="-128"/>
              </a:endParaRPr>
            </a:p>
            <a:p>
              <a:pPr algn="ctr" defTabSz="914377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 "/>
                  <a:ea typeface="MS PGothic"/>
                </a:rPr>
                <a:t>70 mg </a:t>
              </a:r>
              <a:r>
                <a:rPr lang="en-US" sz="1100" dirty="0" err="1">
                  <a:solidFill>
                    <a:srgbClr val="000000"/>
                  </a:solidFill>
                  <a:latin typeface="Arial "/>
                  <a:ea typeface="MS PGothic"/>
                </a:rPr>
                <a:t>etripamil</a:t>
              </a:r>
              <a:r>
                <a:rPr lang="en-US" sz="1100" dirty="0">
                  <a:solidFill>
                    <a:srgbClr val="000000"/>
                  </a:solidFill>
                  <a:latin typeface="Arial "/>
                  <a:ea typeface="MS PGothic"/>
                </a:rPr>
                <a:t> repeat dose regimen</a:t>
              </a:r>
              <a:endParaRPr lang="en-US" sz="1100" strike="sngStrike" dirty="0">
                <a:solidFill>
                  <a:srgbClr val="FF0000"/>
                </a:solidFill>
                <a:latin typeface="Arial "/>
                <a:ea typeface="MS PGothic"/>
              </a:endParaRPr>
            </a:p>
            <a:p>
              <a:pPr algn="ctr" defTabSz="914377">
                <a:defRPr/>
              </a:pPr>
              <a:endParaRPr lang="en-US" sz="1100" dirty="0">
                <a:solidFill>
                  <a:srgbClr val="000000"/>
                </a:solidFill>
                <a:latin typeface="Arial "/>
                <a:ea typeface="MS PGothic" pitchFamily="34" charset="-128"/>
              </a:endParaRPr>
            </a:p>
            <a:p>
              <a:pPr algn="ctr" defTabSz="914377">
                <a:defRPr/>
              </a:pPr>
              <a:r>
                <a:rPr lang="en-US" sz="1100" dirty="0">
                  <a:solidFill>
                    <a:srgbClr val="000000"/>
                  </a:solidFill>
                  <a:latin typeface="Arial "/>
                  <a:ea typeface="MS PGothic"/>
                </a:rPr>
                <a:t>Administer in office while in sinus rhythm </a:t>
              </a:r>
              <a:br>
                <a:rPr lang="en-US" sz="1100" dirty="0">
                  <a:latin typeface="Arial "/>
                  <a:ea typeface="MS PGothic" pitchFamily="34" charset="-128"/>
                </a:rPr>
              </a:br>
              <a:r>
                <a:rPr lang="en-US" sz="1100" dirty="0">
                  <a:solidFill>
                    <a:srgbClr val="000000"/>
                  </a:solidFill>
                  <a:latin typeface="Arial "/>
                  <a:ea typeface="MS PGothic"/>
                </a:rPr>
                <a:t>for safety evaluation </a:t>
              </a:r>
              <a:endParaRPr lang="en-US" sz="1100" dirty="0">
                <a:solidFill>
                  <a:srgbClr val="000000"/>
                </a:solidFill>
                <a:latin typeface="Arial "/>
                <a:ea typeface="MS PGothic" pitchFamily="34" charset="-128"/>
              </a:endParaRPr>
            </a:p>
            <a:p>
              <a:pPr algn="ctr" defTabSz="914377">
                <a:defRPr/>
              </a:pPr>
              <a:endParaRPr lang="en-GB" sz="900" dirty="0">
                <a:solidFill>
                  <a:srgbClr val="212721"/>
                </a:solidFill>
                <a:latin typeface="Arial "/>
                <a:ea typeface="MS PGothic" pitchFamily="34" charset="-128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id="{B58E5A55-C311-4AB9-92F8-83ADCF4822C0}"/>
              </a:ext>
            </a:extLst>
          </p:cNvPr>
          <p:cNvSpPr/>
          <p:nvPr/>
        </p:nvSpPr>
        <p:spPr>
          <a:xfrm>
            <a:off x="894815" y="900345"/>
            <a:ext cx="7184659" cy="58477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b="1">
                <a:latin typeface="Arial "/>
                <a:ea typeface="MS PGothic"/>
                <a:cs typeface="Calibri"/>
              </a:rPr>
              <a:t>Objective</a:t>
            </a:r>
            <a:r>
              <a:rPr lang="en-US" sz="1600">
                <a:latin typeface="Arial "/>
                <a:ea typeface="MS PGothic"/>
                <a:cs typeface="Calibri"/>
              </a:rPr>
              <a:t>: </a:t>
            </a:r>
            <a:r>
              <a:rPr lang="en-US" sz="1600">
                <a:solidFill>
                  <a:srgbClr val="000000"/>
                </a:solidFill>
                <a:latin typeface="Arial "/>
                <a:ea typeface="MS PGothic"/>
                <a:cs typeface="Calibri"/>
              </a:rPr>
              <a:t>Evaluate the efficacy and safety of </a:t>
            </a:r>
            <a:r>
              <a:rPr lang="en-US" sz="1600" err="1">
                <a:solidFill>
                  <a:srgbClr val="000000"/>
                </a:solidFill>
                <a:latin typeface="Arial "/>
                <a:ea typeface="MS PGothic"/>
                <a:cs typeface="Calibri"/>
              </a:rPr>
              <a:t>etripamil</a:t>
            </a:r>
            <a:r>
              <a:rPr lang="en-US" sz="1600">
                <a:solidFill>
                  <a:srgbClr val="000000"/>
                </a:solidFill>
                <a:latin typeface="Arial "/>
                <a:ea typeface="MS PGothic"/>
                <a:cs typeface="Calibri"/>
              </a:rPr>
              <a:t> nasal spray in patients experiencing a PSVT episode in an at-home setting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9F2D128-7041-403A-90D4-DE835FACA07B}"/>
              </a:ext>
            </a:extLst>
          </p:cNvPr>
          <p:cNvSpPr txBox="1"/>
          <p:nvPr/>
        </p:nvSpPr>
        <p:spPr>
          <a:xfrm>
            <a:off x="524608" y="2134760"/>
            <a:ext cx="2371655" cy="139268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400" b="1">
                <a:solidFill>
                  <a:schemeClr val="accent2"/>
                </a:solidFill>
                <a:latin typeface="Arial" panose="020B0604020202020204"/>
              </a:rPr>
              <a:t>Key inclusion criteria</a:t>
            </a:r>
            <a:endParaRPr lang="en-GB" sz="1400" b="1">
              <a:solidFill>
                <a:schemeClr val="accent2"/>
              </a:solidFill>
              <a:latin typeface="Arial" panose="020B0604020202020204"/>
              <a:cs typeface="Arial"/>
            </a:endParaRPr>
          </a:p>
          <a:p>
            <a:pPr marL="173038" indent="-173038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1200">
                <a:solidFill>
                  <a:srgbClr val="212721"/>
                </a:solidFill>
                <a:latin typeface="Arial" panose="020B0604020202020204"/>
              </a:rPr>
              <a:t>Patients ≥18 years</a:t>
            </a:r>
            <a:endParaRPr lang="en-US" sz="1200">
              <a:solidFill>
                <a:srgbClr val="212721"/>
              </a:solidFill>
              <a:latin typeface="Arial" panose="020B0604020202020204"/>
              <a:cs typeface="Arial"/>
            </a:endParaRPr>
          </a:p>
          <a:p>
            <a:pPr marL="173038" indent="-173038">
              <a:spcBef>
                <a:spcPts val="9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1200">
                <a:solidFill>
                  <a:srgbClr val="212721"/>
                </a:solidFill>
                <a:latin typeface="Arial" panose="020B0604020202020204"/>
              </a:rPr>
              <a:t>ECG-documented diagnosis of PSVT</a:t>
            </a:r>
            <a:endParaRPr lang="en-US" sz="1200">
              <a:solidFill>
                <a:srgbClr val="212721"/>
              </a:solidFill>
              <a:latin typeface="Arial" panose="020B0604020202020204"/>
              <a:cs typeface="Arial"/>
            </a:endParaRPr>
          </a:p>
          <a:p>
            <a:pPr marL="173038" indent="-173038">
              <a:spcBef>
                <a:spcPts val="9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1200" err="1">
                <a:solidFill>
                  <a:srgbClr val="212721"/>
                </a:solidFill>
                <a:latin typeface="Arial" panose="020B0604020202020204"/>
              </a:rPr>
              <a:t>Hx</a:t>
            </a:r>
            <a:r>
              <a:rPr lang="en-US" sz="1200">
                <a:solidFill>
                  <a:srgbClr val="212721"/>
                </a:solidFill>
                <a:latin typeface="Arial" panose="020B0604020202020204"/>
              </a:rPr>
              <a:t> of PSVT lasting ≥20 min</a:t>
            </a:r>
            <a:endParaRPr lang="en-US" sz="1200">
              <a:solidFill>
                <a:srgbClr val="212721"/>
              </a:solidFill>
              <a:latin typeface="Arial" panose="020B0604020202020204"/>
              <a:cs typeface="Arial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19C1DF5-8CAB-48C8-A9ED-B0787D0A1952}"/>
              </a:ext>
            </a:extLst>
          </p:cNvPr>
          <p:cNvSpPr txBox="1"/>
          <p:nvPr/>
        </p:nvSpPr>
        <p:spPr>
          <a:xfrm>
            <a:off x="524608" y="3554531"/>
            <a:ext cx="2304883" cy="1762021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>
              <a:spcBef>
                <a:spcPts val="600"/>
              </a:spcBef>
              <a:defRPr/>
            </a:pPr>
            <a:r>
              <a:rPr lang="en-GB" sz="1400" b="1">
                <a:solidFill>
                  <a:schemeClr val="accent2"/>
                </a:solidFill>
                <a:latin typeface="Arial" panose="020B0604020202020204"/>
              </a:rPr>
              <a:t>Key exclusion criteria</a:t>
            </a:r>
            <a:endParaRPr lang="en-GB" sz="1400" b="1">
              <a:solidFill>
                <a:schemeClr val="accent2"/>
              </a:solidFill>
              <a:latin typeface="Arial" panose="020B0604020202020204"/>
              <a:cs typeface="Arial"/>
            </a:endParaRPr>
          </a:p>
          <a:p>
            <a:pPr marL="173038" indent="-173038">
              <a:spcBef>
                <a:spcPts val="6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1200">
                <a:solidFill>
                  <a:srgbClr val="212721"/>
                </a:solidFill>
                <a:latin typeface="Arial" panose="020B0604020202020204"/>
              </a:rPr>
              <a:t>Evidence of ventricular pre-excitation</a:t>
            </a:r>
            <a:endParaRPr lang="en-US" sz="1200">
              <a:solidFill>
                <a:srgbClr val="212721"/>
              </a:solidFill>
              <a:latin typeface="Arial" panose="020B0604020202020204"/>
              <a:cs typeface="Arial"/>
            </a:endParaRPr>
          </a:p>
          <a:p>
            <a:pPr marL="173038" indent="-173038">
              <a:spcBef>
                <a:spcPts val="9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1200">
                <a:solidFill>
                  <a:srgbClr val="212721"/>
                </a:solidFill>
                <a:latin typeface="Arial" panose="020B0604020202020204"/>
              </a:rPr>
              <a:t>2</a:t>
            </a:r>
            <a:r>
              <a:rPr lang="en-US" sz="1200" baseline="30000">
                <a:solidFill>
                  <a:srgbClr val="212721"/>
                </a:solidFill>
                <a:latin typeface="Arial" panose="020B0604020202020204"/>
              </a:rPr>
              <a:t>nd</a:t>
            </a:r>
            <a:r>
              <a:rPr lang="en-US" sz="1200">
                <a:solidFill>
                  <a:srgbClr val="212721"/>
                </a:solidFill>
                <a:latin typeface="Arial" panose="020B0604020202020204"/>
              </a:rPr>
              <a:t> or 3</a:t>
            </a:r>
            <a:r>
              <a:rPr lang="en-US" sz="1200" baseline="30000">
                <a:solidFill>
                  <a:srgbClr val="212721"/>
                </a:solidFill>
                <a:latin typeface="Arial" panose="020B0604020202020204"/>
              </a:rPr>
              <a:t>rd</a:t>
            </a:r>
            <a:r>
              <a:rPr lang="en-US" sz="1200">
                <a:solidFill>
                  <a:srgbClr val="212721"/>
                </a:solidFill>
                <a:latin typeface="Arial" panose="020B0604020202020204"/>
              </a:rPr>
              <a:t> degree AV block</a:t>
            </a:r>
            <a:endParaRPr lang="en-US" sz="1200">
              <a:solidFill>
                <a:srgbClr val="212721"/>
              </a:solidFill>
              <a:latin typeface="Arial" panose="020B0604020202020204"/>
              <a:cs typeface="Arial"/>
            </a:endParaRPr>
          </a:p>
          <a:p>
            <a:pPr marL="173038" indent="-173038">
              <a:spcBef>
                <a:spcPts val="900"/>
              </a:spcBef>
              <a:buClr>
                <a:schemeClr val="accent2"/>
              </a:buClr>
              <a:buFont typeface="Wingdings" panose="05000000000000000000" pitchFamily="2" charset="2"/>
              <a:buChar char="§"/>
              <a:defRPr/>
            </a:pPr>
            <a:r>
              <a:rPr lang="en-US" sz="1200">
                <a:solidFill>
                  <a:srgbClr val="212721"/>
                </a:solidFill>
                <a:latin typeface="Arial" panose="020B0604020202020204"/>
              </a:rPr>
              <a:t>History of severe symptoms of hypotension or syncope during PSVT</a:t>
            </a:r>
            <a:endParaRPr lang="en-US" sz="1200">
              <a:solidFill>
                <a:srgbClr val="212721"/>
              </a:solidFill>
              <a:latin typeface="Arial" panose="020B0604020202020204"/>
              <a:cs typeface="Arial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D059D217-66D8-4554-B10C-D06FD82E0917}"/>
              </a:ext>
            </a:extLst>
          </p:cNvPr>
          <p:cNvSpPr txBox="1"/>
          <p:nvPr/>
        </p:nvSpPr>
        <p:spPr>
          <a:xfrm>
            <a:off x="457939" y="1721523"/>
            <a:ext cx="2407049" cy="276999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en-US" sz="1200">
                <a:latin typeface="Arial Narrow"/>
              </a:rPr>
              <a:t>Screening visit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C335A0F-9E68-470C-89D9-06D0DF61A5F0}"/>
              </a:ext>
            </a:extLst>
          </p:cNvPr>
          <p:cNvSpPr/>
          <p:nvPr/>
        </p:nvSpPr>
        <p:spPr>
          <a:xfrm>
            <a:off x="4434526" y="2554364"/>
            <a:ext cx="293174" cy="2389731"/>
          </a:xfrm>
          <a:prstGeom prst="rect">
            <a:avLst/>
          </a:prstGeom>
          <a:solidFill>
            <a:schemeClr val="bg1"/>
          </a:solidFill>
          <a:ln w="6350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vert270" lIns="91440" tIns="45720" rIns="91440" bIns="45720" rtlCol="0" anchor="ctr"/>
          <a:lstStyle/>
          <a:p>
            <a:pPr algn="ctr"/>
            <a:r>
              <a:rPr lang="en-US" sz="1400" b="1">
                <a:solidFill>
                  <a:schemeClr val="accent2"/>
                </a:solidFill>
                <a:latin typeface="Arial "/>
              </a:rPr>
              <a:t>RANDOMIZATION (1:1)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EF77A52-5794-D5E2-10A0-D3B8D1F0C6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1"/>
            <a:ext cx="10515600" cy="845135"/>
          </a:xfrm>
        </p:spPr>
        <p:txBody>
          <a:bodyPr/>
          <a:lstStyle/>
          <a:p>
            <a:r>
              <a:rPr lang="en-US" dirty="0"/>
              <a:t>RAPID Phase III Clinical Study Design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DEAC64B-1C58-4648-A793-9E392AA3B1CD}"/>
              </a:ext>
            </a:extLst>
          </p:cNvPr>
          <p:cNvSpPr txBox="1"/>
          <p:nvPr/>
        </p:nvSpPr>
        <p:spPr>
          <a:xfrm>
            <a:off x="7307916" y="2142525"/>
            <a:ext cx="1979664" cy="461665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 defTabSz="685800">
              <a:spcBef>
                <a:spcPct val="80000"/>
              </a:spcBef>
              <a:buClr>
                <a:schemeClr val="folHlink"/>
              </a:buClr>
              <a:defRPr sz="750" b="1" kern="0">
                <a:solidFill>
                  <a:srgbClr val="212721"/>
                </a:solidFill>
                <a:latin typeface="+mn-lt"/>
                <a:ea typeface="+mn-ea"/>
              </a:defRPr>
            </a:lvl1pPr>
          </a:lstStyle>
          <a:p>
            <a:pPr defTabSz="914377" fontAlgn="base">
              <a:spcAft>
                <a:spcPct val="0"/>
              </a:spcAft>
              <a:buClr>
                <a:srgbClr val="503291"/>
              </a:buClr>
            </a:pPr>
            <a:r>
              <a:rPr lang="en-US" sz="1200" b="0" i="1">
                <a:solidFill>
                  <a:schemeClr val="accent2"/>
                </a:solidFill>
                <a:latin typeface="Arial "/>
              </a:rPr>
              <a:t>At-Home Treated </a:t>
            </a:r>
            <a:br>
              <a:rPr lang="en-US" sz="1200" b="0" i="1">
                <a:solidFill>
                  <a:schemeClr val="accent2"/>
                </a:solidFill>
                <a:latin typeface="Arial "/>
              </a:rPr>
            </a:br>
            <a:r>
              <a:rPr lang="en-US" sz="1200" b="0" i="1">
                <a:solidFill>
                  <a:schemeClr val="accent2"/>
                </a:solidFill>
                <a:latin typeface="Arial "/>
              </a:rPr>
              <a:t>PSVT Event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D2EC0D9D-76AC-4638-A284-793EC88B5EAF}"/>
              </a:ext>
            </a:extLst>
          </p:cNvPr>
          <p:cNvSpPr/>
          <p:nvPr/>
        </p:nvSpPr>
        <p:spPr>
          <a:xfrm>
            <a:off x="7257295" y="2587111"/>
            <a:ext cx="1979664" cy="2389731"/>
          </a:xfrm>
          <a:prstGeom prst="rect">
            <a:avLst/>
          </a:prstGeom>
          <a:solidFill>
            <a:srgbClr val="FDE7E9"/>
          </a:solidFill>
          <a:ln w="12700">
            <a:solidFill>
              <a:schemeClr val="accent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txBody>
          <a:bodyPr lIns="91440" tIns="91440" bIns="91440" rtlCol="0" anchor="t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44750F4F-683D-47EE-990E-929751B7E7AF}"/>
              </a:ext>
            </a:extLst>
          </p:cNvPr>
          <p:cNvSpPr/>
          <p:nvPr/>
        </p:nvSpPr>
        <p:spPr>
          <a:xfrm>
            <a:off x="7254352" y="2664987"/>
            <a:ext cx="200822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 defTabSz="6858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 "/>
                <a:ea typeface="MS PGothic" pitchFamily="34" charset="-128"/>
              </a:rPr>
              <a:t>Patient recognizes symptoms</a:t>
            </a:r>
          </a:p>
          <a:p>
            <a:pPr marL="171450" indent="-171450" defTabSz="6858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 "/>
                <a:ea typeface="MS PGothic" pitchFamily="34" charset="-128"/>
              </a:rPr>
              <a:t>Applies cardiac monitor (ECG)</a:t>
            </a:r>
          </a:p>
          <a:p>
            <a:pPr marL="171450" indent="-171450" defTabSz="6858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 "/>
                <a:ea typeface="MS PGothic" pitchFamily="34" charset="-128"/>
              </a:rPr>
              <a:t>Attempts </a:t>
            </a:r>
            <a:r>
              <a:rPr lang="en-US" sz="1200" dirty="0" err="1">
                <a:solidFill>
                  <a:srgbClr val="000000"/>
                </a:solidFill>
                <a:latin typeface="Arial "/>
                <a:ea typeface="MS PGothic" pitchFamily="34" charset="-128"/>
              </a:rPr>
              <a:t>VM</a:t>
            </a:r>
            <a:endParaRPr lang="en-US" sz="1200" dirty="0">
              <a:solidFill>
                <a:srgbClr val="000000"/>
              </a:solidFill>
              <a:latin typeface="Arial "/>
              <a:ea typeface="MS PGothic" pitchFamily="34" charset="-128"/>
            </a:endParaRPr>
          </a:p>
          <a:p>
            <a:pPr marL="171450" indent="-171450" defTabSz="6858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 "/>
                <a:ea typeface="MS PGothic" pitchFamily="34" charset="-128"/>
              </a:rPr>
              <a:t>Administers double-blind study drug</a:t>
            </a:r>
          </a:p>
          <a:p>
            <a:pPr marL="171450" indent="-171450" defTabSz="68580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sz="1200" dirty="0">
                <a:solidFill>
                  <a:srgbClr val="000000"/>
                </a:solidFill>
                <a:latin typeface="Arial "/>
                <a:ea typeface="MS PGothic" pitchFamily="34" charset="-128"/>
              </a:rPr>
              <a:t>If symptoms persist for 10 minutes, dose study drug again</a:t>
            </a: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562A93B2-9C97-4F47-B84B-A933552D1430}"/>
              </a:ext>
            </a:extLst>
          </p:cNvPr>
          <p:cNvGrpSpPr/>
          <p:nvPr/>
        </p:nvGrpSpPr>
        <p:grpSpPr>
          <a:xfrm>
            <a:off x="2930525" y="2097508"/>
            <a:ext cx="4013199" cy="343559"/>
            <a:chOff x="3005545" y="1623744"/>
            <a:chExt cx="2519548" cy="343559"/>
          </a:xfrm>
        </p:grpSpPr>
        <p:sp>
          <p:nvSpPr>
            <p:cNvPr id="33" name="Left Bracket 10">
              <a:extLst>
                <a:ext uri="{FF2B5EF4-FFF2-40B4-BE49-F238E27FC236}">
                  <a16:creationId xmlns:a16="http://schemas.microsoft.com/office/drawing/2014/main" id="{338D825F-C510-4DD4-B746-31A65AC4C61D}"/>
                </a:ext>
              </a:extLst>
            </p:cNvPr>
            <p:cNvSpPr/>
            <p:nvPr/>
          </p:nvSpPr>
          <p:spPr>
            <a:xfrm rot="16200000" flipH="1">
              <a:off x="4209118" y="722382"/>
              <a:ext cx="112403" cy="2377440"/>
            </a:xfrm>
            <a:custGeom>
              <a:avLst/>
              <a:gdLst>
                <a:gd name="connsiteX0" fmla="*/ 152798 w 152798"/>
                <a:gd name="connsiteY0" fmla="*/ 2372098 h 2372098"/>
                <a:gd name="connsiteX1" fmla="*/ 0 w 152798"/>
                <a:gd name="connsiteY1" fmla="*/ 2359365 h 2372098"/>
                <a:gd name="connsiteX2" fmla="*/ 0 w 152798"/>
                <a:gd name="connsiteY2" fmla="*/ 12733 h 2372098"/>
                <a:gd name="connsiteX3" fmla="*/ 152798 w 152798"/>
                <a:gd name="connsiteY3" fmla="*/ 0 h 2372098"/>
                <a:gd name="connsiteX4" fmla="*/ 152798 w 152798"/>
                <a:gd name="connsiteY4" fmla="*/ 2372098 h 2372098"/>
                <a:gd name="connsiteX0" fmla="*/ 152798 w 152798"/>
                <a:gd name="connsiteY0" fmla="*/ 2372098 h 2372098"/>
                <a:gd name="connsiteX1" fmla="*/ 0 w 152798"/>
                <a:gd name="connsiteY1" fmla="*/ 2359365 h 2372098"/>
                <a:gd name="connsiteX2" fmla="*/ 0 w 152798"/>
                <a:gd name="connsiteY2" fmla="*/ 12733 h 2372098"/>
                <a:gd name="connsiteX3" fmla="*/ 152798 w 152798"/>
                <a:gd name="connsiteY3" fmla="*/ 0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4" fmla="*/ 167263 w 167263"/>
                <a:gd name="connsiteY4" fmla="*/ 2372098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4" fmla="*/ 167263 w 167263"/>
                <a:gd name="connsiteY4" fmla="*/ 2372098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4" fmla="*/ 167263 w 167263"/>
                <a:gd name="connsiteY4" fmla="*/ 2372098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4" fmla="*/ 167263 w 167263"/>
                <a:gd name="connsiteY4" fmla="*/ 2372098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63" h="2372098" stroke="0" extrusionOk="0">
                  <a:moveTo>
                    <a:pt x="167263" y="2372098"/>
                  </a:moveTo>
                  <a:cubicBezTo>
                    <a:pt x="-69525" y="2362573"/>
                    <a:pt x="14465" y="2366397"/>
                    <a:pt x="14465" y="2359365"/>
                  </a:cubicBezTo>
                  <a:lnTo>
                    <a:pt x="14465" y="12733"/>
                  </a:lnTo>
                  <a:cubicBezTo>
                    <a:pt x="14465" y="5701"/>
                    <a:pt x="82875" y="0"/>
                    <a:pt x="167263" y="0"/>
                  </a:cubicBezTo>
                  <a:lnTo>
                    <a:pt x="167263" y="2372098"/>
                  </a:lnTo>
                  <a:close/>
                </a:path>
                <a:path w="167263" h="2372098" fill="none">
                  <a:moveTo>
                    <a:pt x="167263" y="2372098"/>
                  </a:moveTo>
                  <a:cubicBezTo>
                    <a:pt x="82875" y="2372098"/>
                    <a:pt x="14465" y="2366397"/>
                    <a:pt x="14465" y="2359365"/>
                  </a:cubicBezTo>
                  <a:lnTo>
                    <a:pt x="14465" y="12733"/>
                  </a:lnTo>
                  <a:cubicBezTo>
                    <a:pt x="14465" y="5701"/>
                    <a:pt x="82875" y="0"/>
                    <a:pt x="167263" y="0"/>
                  </a:cubicBezTo>
                </a:path>
              </a:pathLst>
            </a:cu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82C74E7E-54C7-4223-9A90-E11CE8387FEB}"/>
                </a:ext>
              </a:extLst>
            </p:cNvPr>
            <p:cNvSpPr txBox="1"/>
            <p:nvPr/>
          </p:nvSpPr>
          <p:spPr>
            <a:xfrm>
              <a:off x="3005545" y="1623744"/>
              <a:ext cx="2519548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200">
                  <a:latin typeface="Arial Narrow"/>
                </a:rPr>
                <a:t>Test dose visit</a:t>
              </a: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614B8F14-C0E5-463F-A979-E98168233B2E}"/>
              </a:ext>
            </a:extLst>
          </p:cNvPr>
          <p:cNvGrpSpPr/>
          <p:nvPr/>
        </p:nvGrpSpPr>
        <p:grpSpPr>
          <a:xfrm>
            <a:off x="9458325" y="1734279"/>
            <a:ext cx="2561301" cy="343559"/>
            <a:chOff x="3005545" y="1623744"/>
            <a:chExt cx="2519548" cy="343559"/>
          </a:xfrm>
        </p:grpSpPr>
        <p:sp>
          <p:nvSpPr>
            <p:cNvPr id="36" name="Left Bracket 10">
              <a:extLst>
                <a:ext uri="{FF2B5EF4-FFF2-40B4-BE49-F238E27FC236}">
                  <a16:creationId xmlns:a16="http://schemas.microsoft.com/office/drawing/2014/main" id="{2473E12D-B186-41C1-B907-044F67C5917C}"/>
                </a:ext>
              </a:extLst>
            </p:cNvPr>
            <p:cNvSpPr/>
            <p:nvPr/>
          </p:nvSpPr>
          <p:spPr>
            <a:xfrm rot="16200000" flipH="1">
              <a:off x="4209118" y="722382"/>
              <a:ext cx="112403" cy="2377440"/>
            </a:xfrm>
            <a:custGeom>
              <a:avLst/>
              <a:gdLst>
                <a:gd name="connsiteX0" fmla="*/ 152798 w 152798"/>
                <a:gd name="connsiteY0" fmla="*/ 2372098 h 2372098"/>
                <a:gd name="connsiteX1" fmla="*/ 0 w 152798"/>
                <a:gd name="connsiteY1" fmla="*/ 2359365 h 2372098"/>
                <a:gd name="connsiteX2" fmla="*/ 0 w 152798"/>
                <a:gd name="connsiteY2" fmla="*/ 12733 h 2372098"/>
                <a:gd name="connsiteX3" fmla="*/ 152798 w 152798"/>
                <a:gd name="connsiteY3" fmla="*/ 0 h 2372098"/>
                <a:gd name="connsiteX4" fmla="*/ 152798 w 152798"/>
                <a:gd name="connsiteY4" fmla="*/ 2372098 h 2372098"/>
                <a:gd name="connsiteX0" fmla="*/ 152798 w 152798"/>
                <a:gd name="connsiteY0" fmla="*/ 2372098 h 2372098"/>
                <a:gd name="connsiteX1" fmla="*/ 0 w 152798"/>
                <a:gd name="connsiteY1" fmla="*/ 2359365 h 2372098"/>
                <a:gd name="connsiteX2" fmla="*/ 0 w 152798"/>
                <a:gd name="connsiteY2" fmla="*/ 12733 h 2372098"/>
                <a:gd name="connsiteX3" fmla="*/ 152798 w 152798"/>
                <a:gd name="connsiteY3" fmla="*/ 0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4" fmla="*/ 167263 w 167263"/>
                <a:gd name="connsiteY4" fmla="*/ 2372098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4" fmla="*/ 167263 w 167263"/>
                <a:gd name="connsiteY4" fmla="*/ 2372098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4" fmla="*/ 167263 w 167263"/>
                <a:gd name="connsiteY4" fmla="*/ 2372098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  <a:gd name="connsiteX4" fmla="*/ 167263 w 167263"/>
                <a:gd name="connsiteY4" fmla="*/ 2372098 h 2372098"/>
                <a:gd name="connsiteX0" fmla="*/ 167263 w 167263"/>
                <a:gd name="connsiteY0" fmla="*/ 2372098 h 2372098"/>
                <a:gd name="connsiteX1" fmla="*/ 14465 w 167263"/>
                <a:gd name="connsiteY1" fmla="*/ 2359365 h 2372098"/>
                <a:gd name="connsiteX2" fmla="*/ 14465 w 167263"/>
                <a:gd name="connsiteY2" fmla="*/ 12733 h 2372098"/>
                <a:gd name="connsiteX3" fmla="*/ 167263 w 167263"/>
                <a:gd name="connsiteY3" fmla="*/ 0 h 2372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263" h="2372098" stroke="0" extrusionOk="0">
                  <a:moveTo>
                    <a:pt x="167263" y="2372098"/>
                  </a:moveTo>
                  <a:cubicBezTo>
                    <a:pt x="-69525" y="2362573"/>
                    <a:pt x="14465" y="2366397"/>
                    <a:pt x="14465" y="2359365"/>
                  </a:cubicBezTo>
                  <a:lnTo>
                    <a:pt x="14465" y="12733"/>
                  </a:lnTo>
                  <a:cubicBezTo>
                    <a:pt x="14465" y="5701"/>
                    <a:pt x="82875" y="0"/>
                    <a:pt x="167263" y="0"/>
                  </a:cubicBezTo>
                  <a:lnTo>
                    <a:pt x="167263" y="2372098"/>
                  </a:lnTo>
                  <a:close/>
                </a:path>
                <a:path w="167263" h="2372098" fill="none">
                  <a:moveTo>
                    <a:pt x="167263" y="2372098"/>
                  </a:moveTo>
                  <a:cubicBezTo>
                    <a:pt x="82875" y="2372098"/>
                    <a:pt x="14465" y="2366397"/>
                    <a:pt x="14465" y="2359365"/>
                  </a:cubicBezTo>
                  <a:lnTo>
                    <a:pt x="14465" y="12733"/>
                  </a:lnTo>
                  <a:cubicBezTo>
                    <a:pt x="14465" y="5701"/>
                    <a:pt x="82875" y="0"/>
                    <a:pt x="167263" y="0"/>
                  </a:cubicBezTo>
                </a:path>
              </a:pathLst>
            </a:custGeom>
            <a:ln w="6350"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 defTabSz="1219170" fontAlgn="base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  <a:latin typeface="Calibri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1A31A3A-09C0-4E56-B57D-7D8DB4CF8E42}"/>
                </a:ext>
              </a:extLst>
            </p:cNvPr>
            <p:cNvSpPr txBox="1"/>
            <p:nvPr/>
          </p:nvSpPr>
          <p:spPr>
            <a:xfrm>
              <a:off x="3005545" y="1623744"/>
              <a:ext cx="2519548" cy="276999"/>
            </a:xfrm>
            <a:prstGeom prst="rect">
              <a:avLst/>
            </a:prstGeom>
            <a:noFill/>
          </p:spPr>
          <p:txBody>
            <a:bodyPr wrap="square" lIns="91440" tIns="45720" rIns="91440" bIns="45720" anchor="t">
              <a:spAutoFit/>
            </a:bodyPr>
            <a:lstStyle/>
            <a:p>
              <a:pPr algn="ctr"/>
              <a:r>
                <a:rPr lang="en-US" sz="1200">
                  <a:latin typeface="Arial Narrow"/>
                </a:rPr>
                <a:t>Outcome measures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F85401EC-2CDD-4FB1-A83B-D7912D2C8D22}"/>
              </a:ext>
            </a:extLst>
          </p:cNvPr>
          <p:cNvSpPr txBox="1"/>
          <p:nvPr/>
        </p:nvSpPr>
        <p:spPr>
          <a:xfrm>
            <a:off x="9538343" y="2199758"/>
            <a:ext cx="2465408" cy="523220"/>
          </a:xfrm>
          <a:prstGeom prst="rect">
            <a:avLst/>
          </a:prstGeom>
          <a:noFill/>
        </p:spPr>
        <p:txBody>
          <a:bodyPr wrap="square" lIns="91440" tIns="45720" rIns="91440" bIns="45720" anchor="t">
            <a:spAutoFit/>
          </a:bodyPr>
          <a:lstStyle/>
          <a:p>
            <a:pPr algn="ctr" defTabSz="914377">
              <a:spcAft>
                <a:spcPts val="900"/>
              </a:spcAft>
              <a:buClr>
                <a:srgbClr val="503291"/>
              </a:buClr>
            </a:pPr>
            <a:r>
              <a:rPr lang="en-US" sz="1400" b="1">
                <a:solidFill>
                  <a:schemeClr val="accent2"/>
                </a:solidFill>
                <a:latin typeface="Arial" panose="020B0604020202020204"/>
              </a:rPr>
              <a:t>Independent Adjudication,</a:t>
            </a:r>
            <a:br>
              <a:rPr lang="en-US" sz="1400" b="1">
                <a:solidFill>
                  <a:schemeClr val="accent2"/>
                </a:solidFill>
                <a:latin typeface="Arial" panose="020B0604020202020204"/>
              </a:rPr>
            </a:br>
            <a:r>
              <a:rPr lang="en-US" sz="1400" b="1">
                <a:solidFill>
                  <a:schemeClr val="accent2"/>
                </a:solidFill>
                <a:latin typeface="Arial" panose="020B0604020202020204"/>
              </a:rPr>
              <a:t>Primary Efficacy Analysis </a:t>
            </a:r>
            <a:endParaRPr lang="en-US" sz="1400" b="1">
              <a:solidFill>
                <a:schemeClr val="accent2"/>
              </a:solidFill>
              <a:latin typeface="Arial" panose="020B0604020202020204"/>
              <a:cs typeface="Arial"/>
            </a:endParaRP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8B460601-2EBA-4C67-8939-2885B17CE98A}"/>
              </a:ext>
            </a:extLst>
          </p:cNvPr>
          <p:cNvCxnSpPr>
            <a:cxnSpLocks/>
          </p:cNvCxnSpPr>
          <p:nvPr/>
        </p:nvCxnSpPr>
        <p:spPr bwMode="auto">
          <a:xfrm>
            <a:off x="2712792" y="3745474"/>
            <a:ext cx="2848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69EDC76A-4A66-4154-91C7-FD51448E0E7A}"/>
              </a:ext>
            </a:extLst>
          </p:cNvPr>
          <p:cNvSpPr/>
          <p:nvPr/>
        </p:nvSpPr>
        <p:spPr>
          <a:xfrm>
            <a:off x="6950396" y="3077532"/>
            <a:ext cx="54768" cy="135731"/>
          </a:xfrm>
          <a:custGeom>
            <a:avLst/>
            <a:gdLst>
              <a:gd name="connsiteX0" fmla="*/ 54768 w 54768"/>
              <a:gd name="connsiteY0" fmla="*/ 0 h 135731"/>
              <a:gd name="connsiteX1" fmla="*/ 0 w 54768"/>
              <a:gd name="connsiteY1" fmla="*/ 135731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68" h="135731">
                <a:moveTo>
                  <a:pt x="54768" y="0"/>
                </a:moveTo>
                <a:lnTo>
                  <a:pt x="0" y="135731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1" name="Freeform: Shape 40">
            <a:extLst>
              <a:ext uri="{FF2B5EF4-FFF2-40B4-BE49-F238E27FC236}">
                <a16:creationId xmlns:a16="http://schemas.microsoft.com/office/drawing/2014/main" id="{A5C771F9-31DF-4284-A011-D1206344E28A}"/>
              </a:ext>
            </a:extLst>
          </p:cNvPr>
          <p:cNvSpPr/>
          <p:nvPr/>
        </p:nvSpPr>
        <p:spPr>
          <a:xfrm>
            <a:off x="6992408" y="3077532"/>
            <a:ext cx="54768" cy="135731"/>
          </a:xfrm>
          <a:custGeom>
            <a:avLst/>
            <a:gdLst>
              <a:gd name="connsiteX0" fmla="*/ 54768 w 54768"/>
              <a:gd name="connsiteY0" fmla="*/ 0 h 135731"/>
              <a:gd name="connsiteX1" fmla="*/ 0 w 54768"/>
              <a:gd name="connsiteY1" fmla="*/ 135731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68" h="135731">
                <a:moveTo>
                  <a:pt x="54768" y="0"/>
                </a:moveTo>
                <a:lnTo>
                  <a:pt x="0" y="135731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2" name="Freeform: Shape 41">
            <a:extLst>
              <a:ext uri="{FF2B5EF4-FFF2-40B4-BE49-F238E27FC236}">
                <a16:creationId xmlns:a16="http://schemas.microsoft.com/office/drawing/2014/main" id="{363367BE-EA10-45E9-9F68-3618B0BC3967}"/>
              </a:ext>
            </a:extLst>
          </p:cNvPr>
          <p:cNvSpPr/>
          <p:nvPr/>
        </p:nvSpPr>
        <p:spPr>
          <a:xfrm>
            <a:off x="6947852" y="3022322"/>
            <a:ext cx="99324" cy="246152"/>
          </a:xfrm>
          <a:custGeom>
            <a:avLst/>
            <a:gdLst>
              <a:gd name="connsiteX0" fmla="*/ 54768 w 54768"/>
              <a:gd name="connsiteY0" fmla="*/ 0 h 135731"/>
              <a:gd name="connsiteX1" fmla="*/ 0 w 54768"/>
              <a:gd name="connsiteY1" fmla="*/ 135731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68" h="135731">
                <a:moveTo>
                  <a:pt x="54768" y="0"/>
                </a:moveTo>
                <a:lnTo>
                  <a:pt x="0" y="135731"/>
                </a:lnTo>
              </a:path>
            </a:pathLst>
          </a:custGeom>
          <a:noFill/>
          <a:ln w="31750">
            <a:solidFill>
              <a:srgbClr val="DBDBDB"/>
            </a:solidFill>
            <a:beve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ECE8C485-0512-44FD-BBC0-91E6C4D4DC1C}"/>
              </a:ext>
            </a:extLst>
          </p:cNvPr>
          <p:cNvSpPr/>
          <p:nvPr/>
        </p:nvSpPr>
        <p:spPr>
          <a:xfrm>
            <a:off x="6950396" y="4300315"/>
            <a:ext cx="54768" cy="135731"/>
          </a:xfrm>
          <a:custGeom>
            <a:avLst/>
            <a:gdLst>
              <a:gd name="connsiteX0" fmla="*/ 54768 w 54768"/>
              <a:gd name="connsiteY0" fmla="*/ 0 h 135731"/>
              <a:gd name="connsiteX1" fmla="*/ 0 w 54768"/>
              <a:gd name="connsiteY1" fmla="*/ 135731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68" h="135731">
                <a:moveTo>
                  <a:pt x="54768" y="0"/>
                </a:moveTo>
                <a:lnTo>
                  <a:pt x="0" y="135731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CFA2BA7E-37C2-4AE3-B077-CA77E21507B4}"/>
              </a:ext>
            </a:extLst>
          </p:cNvPr>
          <p:cNvSpPr/>
          <p:nvPr/>
        </p:nvSpPr>
        <p:spPr>
          <a:xfrm>
            <a:off x="6992408" y="4300315"/>
            <a:ext cx="54768" cy="135731"/>
          </a:xfrm>
          <a:custGeom>
            <a:avLst/>
            <a:gdLst>
              <a:gd name="connsiteX0" fmla="*/ 54768 w 54768"/>
              <a:gd name="connsiteY0" fmla="*/ 0 h 135731"/>
              <a:gd name="connsiteX1" fmla="*/ 0 w 54768"/>
              <a:gd name="connsiteY1" fmla="*/ 135731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68" h="135731">
                <a:moveTo>
                  <a:pt x="54768" y="0"/>
                </a:moveTo>
                <a:lnTo>
                  <a:pt x="0" y="135731"/>
                </a:lnTo>
              </a:path>
            </a:pathLst>
          </a:custGeom>
          <a:noFill/>
          <a:ln>
            <a:solidFill>
              <a:schemeClr val="tx1"/>
            </a:solidFill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sp>
        <p:nvSpPr>
          <p:cNvPr id="45" name="Freeform: Shape 44">
            <a:extLst>
              <a:ext uri="{FF2B5EF4-FFF2-40B4-BE49-F238E27FC236}">
                <a16:creationId xmlns:a16="http://schemas.microsoft.com/office/drawing/2014/main" id="{63C071F2-36E4-4611-9BDA-E3121A41E475}"/>
              </a:ext>
            </a:extLst>
          </p:cNvPr>
          <p:cNvSpPr/>
          <p:nvPr/>
        </p:nvSpPr>
        <p:spPr>
          <a:xfrm>
            <a:off x="6947852" y="4245105"/>
            <a:ext cx="99324" cy="246152"/>
          </a:xfrm>
          <a:custGeom>
            <a:avLst/>
            <a:gdLst>
              <a:gd name="connsiteX0" fmla="*/ 54768 w 54768"/>
              <a:gd name="connsiteY0" fmla="*/ 0 h 135731"/>
              <a:gd name="connsiteX1" fmla="*/ 0 w 54768"/>
              <a:gd name="connsiteY1" fmla="*/ 135731 h 135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4768" h="135731">
                <a:moveTo>
                  <a:pt x="54768" y="0"/>
                </a:moveTo>
                <a:lnTo>
                  <a:pt x="0" y="135731"/>
                </a:lnTo>
              </a:path>
            </a:pathLst>
          </a:custGeom>
          <a:noFill/>
          <a:ln w="31750">
            <a:solidFill>
              <a:srgbClr val="DBDBDB"/>
            </a:solidFill>
            <a:beve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3">
            <a:scrgbClr r="0" g="0" b="0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09" charset="0"/>
              <a:ea typeface="ＭＳ Ｐゴシック" pitchFamily="-109" charset="-128"/>
              <a:cs typeface="ＭＳ Ｐゴシック" pitchFamily="-109" charset="-128"/>
            </a:endParaRPr>
          </a:p>
        </p:txBody>
      </p: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4C78185-CF0F-44CB-BD4E-E721F18B3DAB}"/>
              </a:ext>
            </a:extLst>
          </p:cNvPr>
          <p:cNvCxnSpPr>
            <a:cxnSpLocks/>
          </p:cNvCxnSpPr>
          <p:nvPr/>
        </p:nvCxnSpPr>
        <p:spPr bwMode="auto">
          <a:xfrm>
            <a:off x="9241902" y="4364478"/>
            <a:ext cx="284804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22D652-0860-11CE-E5CF-EAA93526F3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10860882" cy="365125"/>
          </a:xfrm>
        </p:spPr>
        <p:txBody>
          <a:bodyPr/>
          <a:lstStyle/>
          <a:p>
            <a:r>
              <a:rPr lang="en-US" dirty="0"/>
              <a:t>1. Second dose of study drug self-administered if SVT episode does not resolve within 10 minutes after first dose; 2. Includes 29 events the single-dose double-blind study drug administration from NODE-301 Part 1 patients who experienced an event after event lock in that study; all blinds maintained.</a:t>
            </a:r>
          </a:p>
          <a:p>
            <a:r>
              <a:rPr lang="en-US" dirty="0"/>
              <a:t>ECG, electrocardiogram; </a:t>
            </a:r>
            <a:r>
              <a:rPr lang="en-US" dirty="0" err="1"/>
              <a:t>Hx</a:t>
            </a:r>
            <a:r>
              <a:rPr lang="en-US" dirty="0"/>
              <a:t>, history; NS, nasal spray; </a:t>
            </a:r>
            <a:r>
              <a:rPr lang="en-US" dirty="0" err="1"/>
              <a:t>VM</a:t>
            </a:r>
            <a:r>
              <a:rPr lang="en-US" dirty="0"/>
              <a:t>, vagal maneuver.</a:t>
            </a:r>
          </a:p>
          <a:p>
            <a:r>
              <a:rPr lang="en-US" dirty="0" err="1"/>
              <a:t>Stambler</a:t>
            </a:r>
            <a:r>
              <a:rPr lang="en-US" dirty="0"/>
              <a:t> BS, et al. </a:t>
            </a:r>
            <a:r>
              <a:rPr lang="en-US" i="1" dirty="0"/>
              <a:t>Am </a:t>
            </a:r>
            <a:r>
              <a:rPr lang="en-US" i="1" dirty="0" err="1"/>
              <a:t>Ht</a:t>
            </a:r>
            <a:r>
              <a:rPr lang="en-US" i="1" dirty="0"/>
              <a:t> J. </a:t>
            </a:r>
            <a:r>
              <a:rPr lang="en-US" dirty="0"/>
              <a:t>(2022.)</a:t>
            </a:r>
          </a:p>
        </p:txBody>
      </p:sp>
    </p:spTree>
    <p:extLst>
      <p:ext uri="{BB962C8B-B14F-4D97-AF65-F5344CB8AC3E}">
        <p14:creationId xmlns:p14="http://schemas.microsoft.com/office/powerpoint/2010/main" val="20259015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09A52E8-4FDF-1A10-ADE1-0CF9F9DE66F8}"/>
              </a:ext>
            </a:extLst>
          </p:cNvPr>
          <p:cNvGrpSpPr/>
          <p:nvPr/>
        </p:nvGrpSpPr>
        <p:grpSpPr>
          <a:xfrm>
            <a:off x="565119" y="1053639"/>
            <a:ext cx="8732820" cy="4750721"/>
            <a:chOff x="324203" y="1053639"/>
            <a:chExt cx="8868961" cy="4750721"/>
          </a:xfrm>
        </p:grpSpPr>
        <p:sp>
          <p:nvSpPr>
            <p:cNvPr id="11" name="Rounded Rectangle 8">
              <a:extLst>
                <a:ext uri="{FF2B5EF4-FFF2-40B4-BE49-F238E27FC236}">
                  <a16:creationId xmlns:a16="http://schemas.microsoft.com/office/drawing/2014/main" id="{9DA0E361-25C5-49B8-A96B-A09037A37F5E}"/>
                </a:ext>
              </a:extLst>
            </p:cNvPr>
            <p:cNvSpPr/>
            <p:nvPr/>
          </p:nvSpPr>
          <p:spPr bwMode="auto">
            <a:xfrm>
              <a:off x="324203" y="1053639"/>
              <a:ext cx="8868961" cy="4750720"/>
            </a:xfrm>
            <a:prstGeom prst="roundRect">
              <a:avLst>
                <a:gd name="adj" fmla="val 2325"/>
              </a:avLst>
            </a:prstGeom>
            <a:solidFill>
              <a:schemeClr val="bg1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Overall safety </a:t>
              </a:r>
              <a:r>
                <a:rPr lang="en-US" sz="1050" b="1">
                  <a:latin typeface="Arial"/>
                  <a:ea typeface="MS Mincho"/>
                  <a:cs typeface="Arial"/>
                </a:rPr>
                <a:t>population</a:t>
              </a:r>
              <a:r>
                <a:rPr lang="en-US" sz="1050" b="1" baseline="30000">
                  <a:latin typeface="Arial "/>
                  <a:ea typeface="MS Mincho"/>
                  <a:cs typeface="Arial"/>
                </a:rPr>
                <a:t>1</a:t>
              </a:r>
              <a:endParaRPr lang="en-US" sz="105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 "/>
                <a:ea typeface="MS Mincho"/>
                <a:cs typeface="Arial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1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N = 706</a:t>
              </a:r>
              <a:endParaRPr lang="pt-BR" sz="105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MS Mincho"/>
                <a:cs typeface="Arial"/>
              </a:endParaRPr>
            </a:p>
          </p:txBody>
        </p:sp>
        <p:sp>
          <p:nvSpPr>
            <p:cNvPr id="12" name="Rounded Rectangle 8">
              <a:extLst>
                <a:ext uri="{FF2B5EF4-FFF2-40B4-BE49-F238E27FC236}">
                  <a16:creationId xmlns:a16="http://schemas.microsoft.com/office/drawing/2014/main" id="{BE389E56-0274-46D8-B1EE-A036811E707C}"/>
                </a:ext>
              </a:extLst>
            </p:cNvPr>
            <p:cNvSpPr/>
            <p:nvPr/>
          </p:nvSpPr>
          <p:spPr bwMode="auto">
            <a:xfrm>
              <a:off x="490449" y="4077148"/>
              <a:ext cx="8702715" cy="1727212"/>
            </a:xfrm>
            <a:prstGeom prst="roundRect">
              <a:avLst>
                <a:gd name="adj" fmla="val 4156"/>
              </a:avLst>
            </a:prstGeom>
            <a:solidFill>
              <a:schemeClr val="bg1">
                <a:lumMod val="95000"/>
                <a:alpha val="82000"/>
              </a:schemeClr>
            </a:solidFill>
            <a:ln>
              <a:solidFill>
                <a:schemeClr val="bg1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vert="horz" wrap="non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Safety </a:t>
              </a:r>
              <a:r>
                <a:rPr lang="en-US" sz="1050" b="1">
                  <a:latin typeface="Arial"/>
                  <a:ea typeface="MS Mincho"/>
                  <a:cs typeface="Arial"/>
                </a:rPr>
                <a:t>population</a:t>
              </a:r>
              <a:r>
                <a:rPr lang="en-US" sz="1050" b="1" baseline="30000">
                  <a:latin typeface="Arial"/>
                  <a:ea typeface="MS Mincho"/>
                  <a:cs typeface="Arial"/>
                </a:rPr>
                <a:t>4</a:t>
              </a:r>
              <a:endParaRPr kumimoji="0" lang="en-US" sz="105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1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N = 255</a:t>
              </a:r>
              <a:endParaRPr lang="pt-BR" sz="105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MS Mincho"/>
                <a:cs typeface="Arial"/>
              </a:endParaRPr>
            </a:p>
          </p:txBody>
        </p:sp>
        <p:sp>
          <p:nvSpPr>
            <p:cNvPr id="13" name="Rounded Rectangle 8">
              <a:extLst>
                <a:ext uri="{FF2B5EF4-FFF2-40B4-BE49-F238E27FC236}">
                  <a16:creationId xmlns:a16="http://schemas.microsoft.com/office/drawing/2014/main" id="{48406D03-796D-4A74-A4C1-51A12803BE85}"/>
                </a:ext>
              </a:extLst>
            </p:cNvPr>
            <p:cNvSpPr/>
            <p:nvPr/>
          </p:nvSpPr>
          <p:spPr bwMode="auto">
            <a:xfrm>
              <a:off x="659338" y="5088221"/>
              <a:ext cx="8533826" cy="716138"/>
            </a:xfrm>
            <a:prstGeom prst="roundRect">
              <a:avLst>
                <a:gd name="adj" fmla="val 12622"/>
              </a:avLst>
            </a:prstGeom>
            <a:solidFill>
              <a:srgbClr val="FDD9DC"/>
            </a:solidFill>
            <a:ln w="9525" cap="flat" cmpd="sng" algn="ctr">
              <a:solidFill>
                <a:schemeClr val="bg1">
                  <a:lumMod val="50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vert="horz" wrap="none" lIns="91440" tIns="0" rIns="91440" bIns="0" numCol="1" rtlCol="0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Efficacy </a:t>
              </a:r>
              <a:r>
                <a:rPr lang="en-US" sz="1050" b="1">
                  <a:latin typeface="Arial"/>
                  <a:ea typeface="MS Mincho"/>
                  <a:cs typeface="Arial"/>
                </a:rPr>
                <a:t>population</a:t>
              </a:r>
              <a:r>
                <a:rPr lang="en-US" sz="1050" b="1" baseline="30000">
                  <a:latin typeface="Arial"/>
                  <a:ea typeface="MS Mincho"/>
                  <a:cs typeface="Arial"/>
                </a:rPr>
                <a:t>5</a:t>
              </a:r>
              <a:endParaRPr kumimoji="0" lang="en-US" sz="105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50" b="1" i="1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N = 184</a:t>
              </a:r>
              <a:endParaRPr lang="pt-BR" sz="105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MS Mincho"/>
                <a:cs typeface="Arial"/>
              </a:endParaRPr>
            </a:p>
          </p:txBody>
        </p:sp>
        <p:sp>
          <p:nvSpPr>
            <p:cNvPr id="14" name="Rounded Rectangle 8">
              <a:extLst>
                <a:ext uri="{FF2B5EF4-FFF2-40B4-BE49-F238E27FC236}">
                  <a16:creationId xmlns:a16="http://schemas.microsoft.com/office/drawing/2014/main" id="{B34F73FE-7299-4B38-A9B4-CCF97A166594}"/>
                </a:ext>
              </a:extLst>
            </p:cNvPr>
            <p:cNvSpPr/>
            <p:nvPr/>
          </p:nvSpPr>
          <p:spPr bwMode="auto">
            <a:xfrm>
              <a:off x="6948260" y="1676892"/>
              <a:ext cx="2020462" cy="831762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sx="101000" sy="101000" algn="ct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17475" indent="-117475" eaLnBrk="0" fontAlgn="base" hangingPunct="0">
                <a:defRPr/>
              </a:pPr>
              <a:r>
                <a:rPr lang="pt-BR" sz="1000" b="1" dirty="0">
                  <a:solidFill>
                    <a:prstClr val="black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14 not randomized, </a:t>
              </a:r>
              <a:br>
                <a:rPr lang="pt-BR" sz="1000" b="1" dirty="0">
                  <a:solidFill>
                    <a:prstClr val="black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</a:br>
              <a:r>
                <a:rPr lang="pt-BR" sz="1000" b="1" dirty="0">
                  <a:solidFill>
                    <a:prstClr val="black"/>
                  </a:solidFill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(9 test dose failures, 5 Other)</a:t>
              </a:r>
            </a:p>
          </p:txBody>
        </p:sp>
        <p:sp>
          <p:nvSpPr>
            <p:cNvPr id="15" name="Rounded Rectangle 8">
              <a:extLst>
                <a:ext uri="{FF2B5EF4-FFF2-40B4-BE49-F238E27FC236}">
                  <a16:creationId xmlns:a16="http://schemas.microsoft.com/office/drawing/2014/main" id="{4F2FE561-5176-4028-A768-5718DCF8908F}"/>
                </a:ext>
              </a:extLst>
            </p:cNvPr>
            <p:cNvSpPr/>
            <p:nvPr/>
          </p:nvSpPr>
          <p:spPr bwMode="auto">
            <a:xfrm>
              <a:off x="3850735" y="1350785"/>
              <a:ext cx="1768892" cy="420963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sx="101000" sy="101000" algn="ctr" rotWithShape="0">
                <a:prstClr val="black">
                  <a:alpha val="14000"/>
                </a:prstClr>
              </a:outerShdw>
            </a:effectLst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Test </a:t>
              </a:r>
              <a:r>
                <a:rPr lang="en-US" sz="1000" b="1">
                  <a:latin typeface="Arial"/>
                  <a:ea typeface="MS Mincho"/>
                  <a:cs typeface="Arial"/>
                </a:rPr>
                <a:t>dose</a:t>
              </a:r>
              <a:r>
                <a:rPr lang="en-US" sz="1000" b="1" baseline="30000">
                  <a:latin typeface="Arial "/>
                  <a:ea typeface="MS Mincho"/>
                  <a:cs typeface="Arial"/>
                </a:rPr>
                <a:t>1</a:t>
              </a:r>
              <a:endParaRPr lang="en-US" sz="1000" b="1" i="0" u="none" strike="noStrike" kern="1200" cap="none" spc="0" normalizeH="0" noProof="0">
                <a:ln>
                  <a:noFill/>
                </a:ln>
                <a:effectLst/>
                <a:uLnTx/>
                <a:uFillTx/>
                <a:latin typeface="Arial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1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N = 706</a:t>
              </a:r>
              <a:endParaRPr lang="pt-BR" sz="10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MS Mincho"/>
                <a:cs typeface="Arial"/>
              </a:endParaRPr>
            </a:p>
          </p:txBody>
        </p:sp>
        <p:cxnSp>
          <p:nvCxnSpPr>
            <p:cNvPr id="16" name="Connector: Elbow 15">
              <a:extLst>
                <a:ext uri="{FF2B5EF4-FFF2-40B4-BE49-F238E27FC236}">
                  <a16:creationId xmlns:a16="http://schemas.microsoft.com/office/drawing/2014/main" id="{8CFA1DE6-DFC1-4143-BDF5-3A9BED8C11F9}"/>
                </a:ext>
              </a:extLst>
            </p:cNvPr>
            <p:cNvCxnSpPr>
              <a:cxnSpLocks/>
              <a:stCxn id="23" idx="2"/>
              <a:endCxn id="24" idx="0"/>
            </p:cNvCxnSpPr>
            <p:nvPr/>
          </p:nvCxnSpPr>
          <p:spPr>
            <a:xfrm rot="5400000">
              <a:off x="3345982" y="3101560"/>
              <a:ext cx="1407141" cy="1371259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A309C7BD-9362-4C6E-A320-D09B18218C46}"/>
                </a:ext>
              </a:extLst>
            </p:cNvPr>
            <p:cNvSpPr/>
            <p:nvPr/>
          </p:nvSpPr>
          <p:spPr bwMode="auto">
            <a:xfrm>
              <a:off x="5308878" y="4490760"/>
              <a:ext cx="1409710" cy="423224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sx="101000" sy="101000" algn="ct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Etripamil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 = 135</a:t>
              </a:r>
            </a:p>
          </p:txBody>
        </p:sp>
        <p:cxnSp>
          <p:nvCxnSpPr>
            <p:cNvPr id="18" name="Connector: Elbow 17">
              <a:extLst>
                <a:ext uri="{FF2B5EF4-FFF2-40B4-BE49-F238E27FC236}">
                  <a16:creationId xmlns:a16="http://schemas.microsoft.com/office/drawing/2014/main" id="{76CEA781-8907-408B-B0B4-F61799F38942}"/>
                </a:ext>
              </a:extLst>
            </p:cNvPr>
            <p:cNvCxnSpPr>
              <a:cxnSpLocks/>
              <a:stCxn id="23" idx="2"/>
              <a:endCxn id="17" idx="0"/>
            </p:cNvCxnSpPr>
            <p:nvPr/>
          </p:nvCxnSpPr>
          <p:spPr>
            <a:xfrm rot="16200000" flipH="1">
              <a:off x="4670887" y="3147913"/>
              <a:ext cx="1407141" cy="1278551"/>
            </a:xfrm>
            <a:prstGeom prst="bentConnector3">
              <a:avLst>
                <a:gd name="adj1" fmla="val 50000"/>
              </a:avLst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ounded Rectangle 8">
              <a:extLst>
                <a:ext uri="{FF2B5EF4-FFF2-40B4-BE49-F238E27FC236}">
                  <a16:creationId xmlns:a16="http://schemas.microsoft.com/office/drawing/2014/main" id="{F6A47265-FC38-4701-B546-8A2AB7A744C2}"/>
                </a:ext>
              </a:extLst>
            </p:cNvPr>
            <p:cNvSpPr/>
            <p:nvPr/>
          </p:nvSpPr>
          <p:spPr bwMode="auto">
            <a:xfrm>
              <a:off x="5065641" y="5284892"/>
              <a:ext cx="1882619" cy="420963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sx="101000" sy="101000" algn="ctr" rotWithShape="0">
                <a:prstClr val="black">
                  <a:alpha val="14000"/>
                </a:prstClr>
              </a:outerShdw>
            </a:effectLst>
          </p:spPr>
          <p:txBody>
            <a:bodyPr vert="horz" wrap="none" lIns="91440" tIns="0" rIns="91440" bIns="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PSVT treated with etripamil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 = 99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DA8AC295-D575-4E19-BAAF-CBE48F8D91A9}"/>
                </a:ext>
              </a:extLst>
            </p:cNvPr>
            <p:cNvCxnSpPr>
              <a:cxnSpLocks/>
            </p:cNvCxnSpPr>
            <p:nvPr/>
          </p:nvCxnSpPr>
          <p:spPr>
            <a:xfrm>
              <a:off x="4735589" y="1771748"/>
              <a:ext cx="0" cy="881772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1537C64-0455-4683-ABC7-C84FD002E13A}"/>
                </a:ext>
              </a:extLst>
            </p:cNvPr>
            <p:cNvCxnSpPr>
              <a:cxnSpLocks/>
              <a:stCxn id="17" idx="2"/>
              <a:endCxn id="19" idx="0"/>
            </p:cNvCxnSpPr>
            <p:nvPr/>
          </p:nvCxnSpPr>
          <p:spPr>
            <a:xfrm flipH="1">
              <a:off x="6006951" y="4913984"/>
              <a:ext cx="0" cy="370907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12B8CB4A-CE8C-4AD4-AB5C-C76EB0FCB6EF}"/>
                </a:ext>
              </a:extLst>
            </p:cNvPr>
            <p:cNvCxnSpPr>
              <a:cxnSpLocks/>
              <a:stCxn id="24" idx="2"/>
              <a:endCxn id="25" idx="0"/>
            </p:cNvCxnSpPr>
            <p:nvPr/>
          </p:nvCxnSpPr>
          <p:spPr>
            <a:xfrm>
              <a:off x="3363923" y="4913984"/>
              <a:ext cx="0" cy="368646"/>
            </a:xfrm>
            <a:prstGeom prst="straightConnector1">
              <a:avLst/>
            </a:pr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EB0B8C97-7E89-46CA-9C17-41CE75D1A0B1}"/>
                </a:ext>
              </a:extLst>
            </p:cNvPr>
            <p:cNvSpPr/>
            <p:nvPr/>
          </p:nvSpPr>
          <p:spPr bwMode="auto">
            <a:xfrm>
              <a:off x="3948836" y="2660394"/>
              <a:ext cx="1572690" cy="423224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sx="101000" sy="101000" algn="ct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1">
                  <a:latin typeface="Arial"/>
                  <a:cs typeface="Arial"/>
                </a:rPr>
                <a:t>Randomized</a:t>
              </a:r>
              <a:r>
                <a:rPr lang="en-US" sz="1000" b="1" baseline="30000">
                  <a:solidFill>
                    <a:srgbClr val="000000"/>
                  </a:solidFill>
                  <a:latin typeface="Arial "/>
                </a:rPr>
                <a:t>2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N = 692</a:t>
              </a:r>
              <a:endParaRPr lang="en-US" sz="1000" b="1" i="1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/>
                <a:ea typeface="MS Mincho"/>
                <a:cs typeface="Arial"/>
              </a:endParaRPr>
            </a:p>
          </p:txBody>
        </p:sp>
        <p:sp>
          <p:nvSpPr>
            <p:cNvPr id="24" name="Rounded Rectangle 8">
              <a:extLst>
                <a:ext uri="{FF2B5EF4-FFF2-40B4-BE49-F238E27FC236}">
                  <a16:creationId xmlns:a16="http://schemas.microsoft.com/office/drawing/2014/main" id="{DBA874DD-FC44-4219-96B6-8C9CC607CFFF}"/>
                </a:ext>
              </a:extLst>
            </p:cNvPr>
            <p:cNvSpPr/>
            <p:nvPr/>
          </p:nvSpPr>
          <p:spPr bwMode="auto">
            <a:xfrm>
              <a:off x="2659067" y="4490760"/>
              <a:ext cx="1409710" cy="423224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sx="101000" sy="101000" algn="ct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Placebo</a:t>
              </a:r>
              <a:endParaRPr kumimoji="0" lang="en-US" sz="1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 = 120</a:t>
              </a:r>
            </a:p>
          </p:txBody>
        </p:sp>
        <p:sp>
          <p:nvSpPr>
            <p:cNvPr id="25" name="Rounded Rectangle 8">
              <a:extLst>
                <a:ext uri="{FF2B5EF4-FFF2-40B4-BE49-F238E27FC236}">
                  <a16:creationId xmlns:a16="http://schemas.microsoft.com/office/drawing/2014/main" id="{CF91899C-7CB7-495F-B8DB-82BD8710F986}"/>
                </a:ext>
              </a:extLst>
            </p:cNvPr>
            <p:cNvSpPr/>
            <p:nvPr/>
          </p:nvSpPr>
          <p:spPr bwMode="auto">
            <a:xfrm>
              <a:off x="2373839" y="5282630"/>
              <a:ext cx="1980166" cy="423224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sx="101000" sy="101000" algn="ct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PSVT</a:t>
              </a:r>
              <a:r>
                <a:rPr kumimoji="0" lang="en-US" sz="1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Arial" panose="020B0604020202020204" pitchFamily="34" charset="0"/>
                </a:rPr>
                <a:t> treated with placebo</a:t>
              </a:r>
              <a:endPara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1" i="1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MS Mincho" panose="02020609040205080304" pitchFamily="49" charset="-128"/>
                  <a:cs typeface="Arial" panose="020B0604020202020204" pitchFamily="34" charset="0"/>
                </a:rPr>
                <a:t>n = 85</a:t>
              </a:r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A6CE3AF1-45B8-4A55-8481-0F4CB4CBD538}"/>
                </a:ext>
              </a:extLst>
            </p:cNvPr>
            <p:cNvSpPr/>
            <p:nvPr/>
          </p:nvSpPr>
          <p:spPr bwMode="auto">
            <a:xfrm>
              <a:off x="6948260" y="2787667"/>
              <a:ext cx="2020462" cy="1279365"/>
            </a:xfrm>
            <a:prstGeom prst="roundRect">
              <a:avLst/>
            </a:prstGeom>
            <a:solidFill>
              <a:schemeClr val="bg1"/>
            </a:solidFill>
            <a:ln w="12700" cap="flat" cmpd="sng" algn="ctr">
              <a:solidFill>
                <a:schemeClr val="bg1">
                  <a:lumMod val="75000"/>
                </a:schemeClr>
              </a:solidFill>
              <a:prstDash val="solid"/>
              <a:miter lim="800000"/>
              <a:headEnd type="none" w="med" len="med"/>
              <a:tailEnd type="none" w="med" len="med"/>
            </a:ln>
            <a:effectLst>
              <a:outerShdw blurRad="88900" sx="101000" sy="101000" algn="ctr" rotWithShape="0">
                <a:prstClr val="black">
                  <a:alpha val="14000"/>
                </a:prstClr>
              </a:outerShdw>
            </a:effectLst>
          </p:spPr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117475" marR="0" lvl="0" indent="-117475" algn="l" defTabSz="914400" rtl="0" eaLnBrk="0" fontAlgn="base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102: </a:t>
              </a:r>
              <a:r>
                <a:rPr kumimoji="0" lang="pt-BR" sz="10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discontinued</a:t>
              </a:r>
              <a:r>
                <a:rPr kumimoji="0" lang="pt-BR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 </a:t>
              </a:r>
              <a:r>
                <a:rPr kumimoji="0" lang="pt-BR" sz="10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by</a:t>
              </a:r>
              <a:r>
                <a:rPr kumimoji="0" lang="pt-BR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 time </a:t>
              </a:r>
              <a:r>
                <a:rPr kumimoji="0" lang="pt-BR" sz="10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of</a:t>
              </a:r>
              <a:r>
                <a:rPr kumimoji="0" lang="pt-BR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 RAPID data cut.</a:t>
              </a:r>
              <a:r>
                <a:rPr lang="pt-BR" sz="1000" b="1" baseline="30000">
                  <a:latin typeface="Arial"/>
                  <a:ea typeface="MS Mincho"/>
                  <a:cs typeface="Arial"/>
                </a:rPr>
                <a:t>3</a:t>
              </a:r>
              <a:endParaRPr lang="pt-BR" sz="10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MS Mincho" panose="02020609040205080304" pitchFamily="49" charset="-128"/>
                <a:cs typeface="Arial" panose="020B0604020202020204" pitchFamily="34" charset="0"/>
              </a:endParaRPr>
            </a:p>
            <a:p>
              <a:pPr marL="117475" indent="-117475" eaLnBrk="0" fontAlgn="base" hangingPunct="0">
                <a:defRPr/>
              </a:pPr>
              <a:r>
                <a:rPr kumimoji="0" lang="pt-BR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335: no PSVT </a:t>
              </a:r>
              <a:r>
                <a:rPr kumimoji="0" lang="pt-BR" sz="10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episode</a:t>
              </a:r>
              <a:r>
                <a:rPr kumimoji="0" lang="pt-BR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 </a:t>
              </a:r>
              <a:r>
                <a:rPr kumimoji="0" lang="pt-BR" sz="10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at</a:t>
              </a:r>
              <a:r>
                <a:rPr kumimoji="0" lang="pt-BR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 time </a:t>
              </a:r>
              <a:r>
                <a:rPr kumimoji="0" lang="pt-BR" sz="10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of</a:t>
              </a:r>
              <a:r>
                <a:rPr kumimoji="0" lang="pt-BR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 RAPID data </a:t>
              </a:r>
              <a:r>
                <a:rPr kumimoji="0" lang="pt-BR" sz="10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cut</a:t>
              </a:r>
              <a:r>
                <a:rPr lang="pt-BR" sz="1000" b="1">
                  <a:latin typeface="Arial"/>
                  <a:ea typeface="MS Mincho"/>
                  <a:cs typeface="Arial"/>
                </a:rPr>
                <a:t>;</a:t>
              </a:r>
              <a:r>
                <a:rPr lang="pt-BR" sz="1000" b="1" baseline="30000">
                  <a:latin typeface="Arial"/>
                  <a:ea typeface="MS Mincho"/>
                  <a:cs typeface="Arial"/>
                </a:rPr>
                <a:t>3</a:t>
              </a:r>
              <a:r>
                <a:rPr lang="pt-BR" sz="1000" b="1">
                  <a:latin typeface="Arial"/>
                  <a:ea typeface="MS Mincho"/>
                  <a:cs typeface="Arial"/>
                </a:rPr>
                <a:t>  </a:t>
              </a:r>
              <a:r>
                <a:rPr lang="pt-BR" sz="1000" b="1" err="1">
                  <a:latin typeface="Arial"/>
                  <a:ea typeface="MS Mincho"/>
                  <a:cs typeface="Arial"/>
                </a:rPr>
                <a:t>patients</a:t>
              </a:r>
              <a:r>
                <a:rPr lang="pt-BR" sz="1000" b="1">
                  <a:latin typeface="Arial"/>
                  <a:ea typeface="MS Mincho"/>
                  <a:cs typeface="Arial"/>
                </a:rPr>
                <a:t> c</a:t>
              </a:r>
              <a:r>
                <a:rPr kumimoji="0" lang="pt-BR" sz="10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ontinuing</a:t>
              </a:r>
              <a:r>
                <a:rPr kumimoji="0" lang="pt-BR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 in RAPID </a:t>
              </a:r>
              <a:r>
                <a:rPr kumimoji="0" lang="pt-BR" sz="10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Extension</a:t>
              </a:r>
              <a:r>
                <a:rPr kumimoji="0" lang="pt-BR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 </a:t>
              </a:r>
              <a:r>
                <a:rPr kumimoji="0" lang="pt-BR" sz="10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study</a:t>
              </a:r>
              <a:r>
                <a:rPr kumimoji="0" lang="pt-BR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, </a:t>
              </a:r>
              <a:r>
                <a:rPr kumimoji="0" lang="pt-BR" sz="10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blind</a:t>
              </a:r>
              <a:r>
                <a:rPr kumimoji="0" lang="pt-BR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 </a:t>
              </a:r>
              <a:r>
                <a:rPr kumimoji="0" lang="pt-BR" sz="1000" b="1" i="0" u="none" strike="noStrike" kern="1200" cap="none" spc="0" normalizeH="0" baseline="0" noProof="0" err="1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maintained</a:t>
              </a:r>
              <a:r>
                <a:rPr kumimoji="0" lang="pt-BR" sz="1000" b="1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/>
                  <a:ea typeface="MS Mincho"/>
                  <a:cs typeface="Arial"/>
                </a:rPr>
                <a:t>.</a:t>
              </a:r>
              <a:endParaRPr kumimoji="0" lang="pt-BR" sz="1000" b="1" i="0" u="none" strike="noStrike" kern="1200" cap="none" spc="0" normalizeH="0" baseline="30000" noProof="0">
                <a:ln>
                  <a:noFill/>
                </a:ln>
                <a:effectLst/>
                <a:uLnTx/>
                <a:uFillTx/>
                <a:latin typeface="Arial"/>
                <a:ea typeface="MS Mincho"/>
                <a:cs typeface="Arial"/>
              </a:endParaRPr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ABA1A711-7DC1-4FF1-9B1E-9A2C95B6581F}"/>
                </a:ext>
              </a:extLst>
            </p:cNvPr>
            <p:cNvSpPr/>
            <p:nvPr/>
          </p:nvSpPr>
          <p:spPr>
            <a:xfrm>
              <a:off x="4736331" y="3432245"/>
              <a:ext cx="2217336" cy="0"/>
            </a:xfrm>
            <a:custGeom>
              <a:avLst/>
              <a:gdLst>
                <a:gd name="connsiteX0" fmla="*/ 0 w 2362200"/>
                <a:gd name="connsiteY0" fmla="*/ 0 h 0"/>
                <a:gd name="connsiteX1" fmla="*/ 2362200 w 23622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0">
                  <a:moveTo>
                    <a:pt x="0" y="0"/>
                  </a:moveTo>
                  <a:lnTo>
                    <a:pt x="2362200" y="0"/>
                  </a:ln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E5D95F3D-FBF3-48D8-A91F-1469E72E7D49}"/>
                </a:ext>
              </a:extLst>
            </p:cNvPr>
            <p:cNvSpPr/>
            <p:nvPr/>
          </p:nvSpPr>
          <p:spPr>
            <a:xfrm>
              <a:off x="4736331" y="2088625"/>
              <a:ext cx="2217336" cy="0"/>
            </a:xfrm>
            <a:custGeom>
              <a:avLst/>
              <a:gdLst>
                <a:gd name="connsiteX0" fmla="*/ 0 w 2362200"/>
                <a:gd name="connsiteY0" fmla="*/ 0 h 0"/>
                <a:gd name="connsiteX1" fmla="*/ 2362200 w 23622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2362200">
                  <a:moveTo>
                    <a:pt x="0" y="0"/>
                  </a:moveTo>
                  <a:lnTo>
                    <a:pt x="2362200" y="0"/>
                  </a:lnTo>
                </a:path>
              </a:pathLst>
            </a:custGeom>
            <a:ln>
              <a:solidFill>
                <a:schemeClr val="tx1">
                  <a:lumMod val="75000"/>
                  <a:lumOff val="2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aphicFrame>
        <p:nvGraphicFramePr>
          <p:cNvPr id="35" name="Content Placeholder 8">
            <a:extLst>
              <a:ext uri="{FF2B5EF4-FFF2-40B4-BE49-F238E27FC236}">
                <a16:creationId xmlns:a16="http://schemas.microsoft.com/office/drawing/2014/main" id="{2C35C6C4-F551-4806-86E7-19536D697E2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97178255"/>
              </p:ext>
            </p:extLst>
          </p:nvPr>
        </p:nvGraphicFramePr>
        <p:xfrm>
          <a:off x="9153934" y="1850054"/>
          <a:ext cx="3180761" cy="28339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6" name="TextBox 35">
            <a:extLst>
              <a:ext uri="{FF2B5EF4-FFF2-40B4-BE49-F238E27FC236}">
                <a16:creationId xmlns:a16="http://schemas.microsoft.com/office/drawing/2014/main" id="{3F9BFDFD-0D10-4E42-A9C3-ED5B6175963B}"/>
              </a:ext>
            </a:extLst>
          </p:cNvPr>
          <p:cNvSpPr txBox="1"/>
          <p:nvPr/>
        </p:nvSpPr>
        <p:spPr>
          <a:xfrm>
            <a:off x="10483652" y="3345839"/>
            <a:ext cx="12480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>
                <a:latin typeface="Arial" panose="020B0604020202020204" pitchFamily="34" charset="0"/>
                <a:cs typeface="Arial" panose="020B0604020202020204" pitchFamily="34" charset="0"/>
              </a:rPr>
              <a:t>Verified PSVT (72%)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289BDC-5BA3-467C-946C-5D0983E2DAA8}"/>
              </a:ext>
            </a:extLst>
          </p:cNvPr>
          <p:cNvSpPr txBox="1"/>
          <p:nvPr/>
        </p:nvSpPr>
        <p:spPr>
          <a:xfrm>
            <a:off x="9421412" y="2748755"/>
            <a:ext cx="110869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Non-PSVT (19%)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F669DB5-9474-C4CD-8EE5-73D072DC3A62}"/>
              </a:ext>
            </a:extLst>
          </p:cNvPr>
          <p:cNvSpPr txBox="1"/>
          <p:nvPr/>
        </p:nvSpPr>
        <p:spPr>
          <a:xfrm>
            <a:off x="9556687" y="1142189"/>
            <a:ext cx="231111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lumMod val="65000"/>
                <a:lumOff val="35000"/>
              </a:schemeClr>
            </a:solidFill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600" b="1" dirty="0">
                <a:cs typeface="Calibri"/>
              </a:rPr>
              <a:t>Blinded Adjudication of Safety Population</a:t>
            </a:r>
            <a:endParaRPr lang="en-US" sz="16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A81268-722F-49D3-A4A3-5961A96139B3}"/>
              </a:ext>
            </a:extLst>
          </p:cNvPr>
          <p:cNvSpPr txBox="1"/>
          <p:nvPr/>
        </p:nvSpPr>
        <p:spPr>
          <a:xfrm>
            <a:off x="10263098" y="2032402"/>
            <a:ext cx="8411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chemeClr val="bg1"/>
                </a:solidFill>
              </a:rPr>
              <a:t> No 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ECG</a:t>
            </a:r>
          </a:p>
          <a:p>
            <a:r>
              <a:rPr lang="en-US" sz="1200" b="1" dirty="0">
                <a:solidFill>
                  <a:schemeClr val="bg1"/>
                </a:solidFill>
              </a:rPr>
              <a:t>(9%)</a:t>
            </a:r>
          </a:p>
        </p:txBody>
      </p:sp>
      <p:pic>
        <p:nvPicPr>
          <p:cNvPr id="1026" name="Picture 2" descr="Image preview">
            <a:extLst>
              <a:ext uri="{FF2B5EF4-FFF2-40B4-BE49-F238E27FC236}">
                <a16:creationId xmlns:a16="http://schemas.microsoft.com/office/drawing/2014/main" id="{43315B91-5C20-4C89-92FC-8753024909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51999" y="4850194"/>
            <a:ext cx="2581615" cy="678892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C1D5E6DF-E2E4-17E3-223B-CC5C884670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0995"/>
            <a:ext cx="10515600" cy="820015"/>
          </a:xfrm>
        </p:spPr>
        <p:txBody>
          <a:bodyPr/>
          <a:lstStyle/>
          <a:p>
            <a:r>
              <a:rPr lang="en-US" dirty="0"/>
              <a:t>RAPID Study Patient Populations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0E63E74-027E-5F0A-458A-A604C467AC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65119" y="5874382"/>
            <a:ext cx="11626881" cy="847094"/>
          </a:xfrm>
        </p:spPr>
        <p:txBody>
          <a:bodyPr/>
          <a:lstStyle/>
          <a:p>
            <a:r>
              <a:rPr lang="en-US" sz="900" baseline="30000" dirty="0"/>
              <a:t>1 </a:t>
            </a:r>
            <a:r>
              <a:rPr lang="en-US" sz="900" dirty="0"/>
              <a:t>Received test dose of </a:t>
            </a:r>
            <a:r>
              <a:rPr lang="en-US" sz="900" dirty="0" err="1"/>
              <a:t>etripamil</a:t>
            </a:r>
            <a:r>
              <a:rPr lang="en-US" sz="900" dirty="0"/>
              <a:t> (34 received 1 x 70 mg, 672 received 2 x 70 mg)</a:t>
            </a:r>
          </a:p>
          <a:p>
            <a:r>
              <a:rPr lang="en-US" sz="900" baseline="30000" dirty="0"/>
              <a:t>2 </a:t>
            </a:r>
            <a:r>
              <a:rPr lang="en-US" sz="900" dirty="0"/>
              <a:t>34 randomized to a single-dose regimen, 221 randomized to an optional repeat-dose regimen (repeat dose if symptoms persisted after 10 minutes)  </a:t>
            </a:r>
          </a:p>
          <a:p>
            <a:r>
              <a:rPr lang="en-US" sz="900" baseline="30000" dirty="0"/>
              <a:t>3 </a:t>
            </a:r>
            <a:r>
              <a:rPr lang="en-US" sz="900" dirty="0"/>
              <a:t>July 20, 2022</a:t>
            </a:r>
          </a:p>
          <a:p>
            <a:r>
              <a:rPr lang="en-US" sz="900" baseline="30000" dirty="0"/>
              <a:t>4 </a:t>
            </a:r>
            <a:r>
              <a:rPr lang="en-US" sz="900" dirty="0"/>
              <a:t>Took randomized drug during episode of perceived </a:t>
            </a:r>
            <a:r>
              <a:rPr lang="en-US" sz="900" dirty="0" err="1"/>
              <a:t>PSVT</a:t>
            </a:r>
            <a:r>
              <a:rPr lang="en-US" sz="900" dirty="0"/>
              <a:t>, 34 received single-dose drug regimen, 221 received repeat-dose regimen if symptoms persisted after 10 min</a:t>
            </a:r>
          </a:p>
          <a:p>
            <a:r>
              <a:rPr lang="en-US" sz="900" baseline="30000" dirty="0"/>
              <a:t>5 </a:t>
            </a:r>
            <a:r>
              <a:rPr lang="en-US" sz="900" dirty="0"/>
              <a:t>Took randomized drug during episode of verified </a:t>
            </a:r>
            <a:r>
              <a:rPr lang="en-US" sz="900" dirty="0" err="1"/>
              <a:t>PSVT</a:t>
            </a:r>
            <a:r>
              <a:rPr lang="en-US" sz="900" dirty="0"/>
              <a:t> confirmed by independent adjudication, 29 received single-dose regimen, 154 received optional repeat dose-regimen (repeat dose if symptoms persisted after 10 min)</a:t>
            </a:r>
          </a:p>
        </p:txBody>
      </p:sp>
    </p:spTree>
    <p:extLst>
      <p:ext uri="{BB962C8B-B14F-4D97-AF65-F5344CB8AC3E}">
        <p14:creationId xmlns:p14="http://schemas.microsoft.com/office/powerpoint/2010/main" val="429152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5">
            <a:extLst>
              <a:ext uri="{FF2B5EF4-FFF2-40B4-BE49-F238E27FC236}">
                <a16:creationId xmlns:a16="http://schemas.microsoft.com/office/drawing/2014/main" id="{7C36C956-BA34-22A3-DCC3-F7B2531456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41947740"/>
              </p:ext>
            </p:extLst>
          </p:nvPr>
        </p:nvGraphicFramePr>
        <p:xfrm>
          <a:off x="1057472" y="632492"/>
          <a:ext cx="10401103" cy="5861295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252576">
                  <a:extLst>
                    <a:ext uri="{9D8B030D-6E8A-4147-A177-3AD203B41FA5}">
                      <a16:colId xmlns:a16="http://schemas.microsoft.com/office/drawing/2014/main" val="1223746715"/>
                    </a:ext>
                  </a:extLst>
                </a:gridCol>
                <a:gridCol w="2049509">
                  <a:extLst>
                    <a:ext uri="{9D8B030D-6E8A-4147-A177-3AD203B41FA5}">
                      <a16:colId xmlns:a16="http://schemas.microsoft.com/office/drawing/2014/main" val="2278322485"/>
                    </a:ext>
                  </a:extLst>
                </a:gridCol>
                <a:gridCol w="2049509">
                  <a:extLst>
                    <a:ext uri="{9D8B030D-6E8A-4147-A177-3AD203B41FA5}">
                      <a16:colId xmlns:a16="http://schemas.microsoft.com/office/drawing/2014/main" val="3868499501"/>
                    </a:ext>
                  </a:extLst>
                </a:gridCol>
                <a:gridCol w="2049509">
                  <a:extLst>
                    <a:ext uri="{9D8B030D-6E8A-4147-A177-3AD203B41FA5}">
                      <a16:colId xmlns:a16="http://schemas.microsoft.com/office/drawing/2014/main" val="3112927828"/>
                    </a:ext>
                  </a:extLst>
                </a:gridCol>
              </a:tblGrid>
              <a:tr h="369999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endParaRPr lang="en-US" sz="1300" b="1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Placebo (N=120)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dirty="0" err="1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Etripamil</a:t>
                      </a: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(N=135)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Overall (N=255)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4348062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marR="0" lvl="1" indent="-112395" algn="l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latin typeface="Arial"/>
                          <a:cs typeface="Arial"/>
                        </a:rPr>
                        <a:t>Age, years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noProof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3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7415627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lvl="1" indent="0">
                        <a:lnSpc>
                          <a:spcPts val="1300"/>
                        </a:lnSpc>
                      </a:pPr>
                      <a:r>
                        <a:rPr lang="en-US" sz="1300" noProof="0" dirty="0">
                          <a:latin typeface="Arial"/>
                          <a:cs typeface="Arial"/>
                        </a:rPr>
                        <a:t>Mean (SD)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baseline="0" dirty="0">
                          <a:solidFill>
                            <a:schemeClr val="accent4"/>
                          </a:solidFill>
                          <a:latin typeface="Arial"/>
                          <a:ea typeface="+mn-ea"/>
                          <a:cs typeface="Arial"/>
                        </a:rPr>
                        <a:t>56.2 </a:t>
                      </a:r>
                      <a:r>
                        <a:rPr lang="en-US" sz="1300" b="0" i="0" u="none" strike="noStrike" kern="1200" baseline="0" dirty="0">
                          <a:solidFill>
                            <a:schemeClr val="accent4"/>
                          </a:solidFill>
                          <a:latin typeface="Arial"/>
                          <a:ea typeface="+mn-ea"/>
                          <a:cs typeface="Arial"/>
                        </a:rPr>
                        <a:t>(12.0)</a:t>
                      </a:r>
                      <a:endParaRPr lang="en-US" sz="1300" noProof="0" dirty="0">
                        <a:solidFill>
                          <a:schemeClr val="accent4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52.4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(14.0)</a:t>
                      </a:r>
                      <a:endParaRPr lang="en-US" sz="130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54.2</a:t>
                      </a:r>
                      <a:r>
                        <a:rPr lang="en-US" sz="1300" b="0" i="0" u="none" strike="noStrike" kern="1200" baseline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 (13.2)</a:t>
                      </a:r>
                      <a:endParaRPr lang="en-US" sz="1300" noProof="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584411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lvl="1" indent="0">
                        <a:lnSpc>
                          <a:spcPts val="1300"/>
                        </a:lnSpc>
                      </a:pPr>
                      <a:r>
                        <a:rPr lang="en-US" sz="1300" noProof="0" dirty="0">
                          <a:latin typeface="Arial"/>
                          <a:cs typeface="Arial"/>
                        </a:rPr>
                        <a:t>Median (range)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58.0</a:t>
                      </a:r>
                      <a:r>
                        <a:rPr lang="en-US" sz="130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(21, 78)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52.0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(19, 82)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55.0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(19, 82)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6207461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latin typeface="Arial"/>
                          <a:cs typeface="Arial"/>
                        </a:rPr>
                        <a:t>Sex, female, n (%)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88</a:t>
                      </a:r>
                      <a:r>
                        <a:rPr lang="en-US" sz="130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(73.3)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93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(68.9) </a:t>
                      </a:r>
                      <a:endParaRPr lang="en-US" sz="13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181 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(71.0)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19696920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latin typeface="Arial"/>
                          <a:cs typeface="Arial"/>
                        </a:rPr>
                        <a:t>Race, n (%)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2008317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marR="0" lvl="1" indent="0" algn="l" defTabSz="914377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American Indian or Alaska native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0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(0.7)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 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(0.4)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315589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marR="0" lvl="1" indent="0" algn="l" defTabSz="914377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Asian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lang="en-US" sz="130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(3.3)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(1.5)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(2.4)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8281902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marR="0" lvl="1" indent="0" algn="l" defTabSz="914377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Black or African American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30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(2.5)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(3.0)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7 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(2.7)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6560517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marR="0" lvl="1" indent="0" algn="l" defTabSz="914377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White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110</a:t>
                      </a:r>
                      <a:r>
                        <a:rPr lang="en-US" sz="130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(91.7)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126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(93.3)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236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(92.5)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9097532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marR="0" lvl="1" indent="0" algn="l" defTabSz="914377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Other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3</a:t>
                      </a:r>
                      <a:r>
                        <a:rPr lang="en-US" sz="130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(2.5)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(1.5)</a:t>
                      </a:r>
                    </a:p>
                  </a:txBody>
                  <a:tcPr marT="18288" marB="18288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 (2.0)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5293048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latin typeface="Arial"/>
                          <a:cs typeface="Arial"/>
                        </a:rPr>
                        <a:t>PSVT confirmation duration, years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2158165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lvl="1" indent="0">
                        <a:lnSpc>
                          <a:spcPts val="1300"/>
                        </a:lnSpc>
                      </a:pPr>
                      <a:r>
                        <a:rPr lang="en-US" sz="1300" noProof="0" dirty="0">
                          <a:latin typeface="Arial"/>
                          <a:cs typeface="Arial"/>
                        </a:rPr>
                        <a:t>Mean (SD)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1.9</a:t>
                      </a:r>
                      <a:r>
                        <a:rPr lang="en-US" sz="130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(4.2)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2.8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(6.1)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2.4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(5.3)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1742482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lvl="1" indent="0">
                        <a:lnSpc>
                          <a:spcPts val="1300"/>
                        </a:lnSpc>
                      </a:pPr>
                      <a:r>
                        <a:rPr lang="en-US" sz="1300" noProof="0" dirty="0">
                          <a:latin typeface="Arial"/>
                          <a:cs typeface="Arial"/>
                        </a:rPr>
                        <a:t>Median (range)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0.4</a:t>
                      </a:r>
                      <a:r>
                        <a:rPr lang="en-US" sz="130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(0.0, 32.2)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0.4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(0.0, 30.7)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0.4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(0.0, 32.2)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8260189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0" marR="0" lvl="0" indent="-34417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latin typeface="Arial"/>
                          <a:cs typeface="Arial"/>
                        </a:rPr>
                        <a:t>PSVT episodes in past year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 dirty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029312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lvl="1" indent="0">
                        <a:lnSpc>
                          <a:spcPts val="1300"/>
                        </a:lnSpc>
                      </a:pPr>
                      <a:r>
                        <a:rPr lang="en-US" sz="1300" noProof="0" dirty="0">
                          <a:latin typeface="Arial"/>
                          <a:cs typeface="Arial"/>
                        </a:rPr>
                        <a:t>Mean (SD)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10.8</a:t>
                      </a:r>
                      <a:r>
                        <a:rPr lang="en-US" sz="130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(22.9)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6.3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(13.9)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8.4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(18.8)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287535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>
                          <a:latin typeface="Arial"/>
                          <a:cs typeface="Arial"/>
                        </a:rPr>
                        <a:t>Median (range)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5.0</a:t>
                      </a:r>
                      <a:r>
                        <a:rPr lang="en-US" sz="130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(0.0, 200.0)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3.0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(0.0, 150.0)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4.0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(0.0, 150.0)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5653181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0" marR="0" lvl="0" indent="-34417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latin typeface="Arial"/>
                          <a:cs typeface="Arial"/>
                        </a:rPr>
                        <a:t>Lifetime emergency department visits for PSVT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>
                        <a:solidFill>
                          <a:schemeClr val="accent4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vl="0" algn="ctr">
                        <a:lnSpc>
                          <a:spcPts val="1300"/>
                        </a:lnSpc>
                        <a:buNone/>
                      </a:pPr>
                      <a:endParaRPr lang="en-US" sz="1300" noProof="0" dirty="0">
                        <a:solidFill>
                          <a:schemeClr val="accent4"/>
                        </a:solidFill>
                        <a:latin typeface="Arial"/>
                        <a:cs typeface="Arial"/>
                      </a:endParaRPr>
                    </a:p>
                  </a:txBody>
                  <a:tcPr marT="18288" marB="18288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DD9D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3612249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lvl="1" indent="0">
                        <a:lnSpc>
                          <a:spcPts val="1300"/>
                        </a:lnSpc>
                      </a:pPr>
                      <a:r>
                        <a:rPr lang="en-US" sz="1300" noProof="0" dirty="0">
                          <a:latin typeface="Arial"/>
                          <a:cs typeface="Arial"/>
                        </a:rPr>
                        <a:t>Mean (SD)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3.9</a:t>
                      </a:r>
                      <a:r>
                        <a:rPr lang="en-US" sz="130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(11.2)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4.6 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(15.5)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4.3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(13.6)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5530186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>
                          <a:latin typeface="Arial"/>
                          <a:cs typeface="Arial"/>
                        </a:rPr>
                        <a:t>Median (range)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2.0</a:t>
                      </a:r>
                      <a:r>
                        <a:rPr lang="en-US" sz="130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 (0.0, 120.0)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2.0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(0.0, 160.0)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609585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2.0</a:t>
                      </a:r>
                      <a:r>
                        <a:rPr lang="en-US" sz="130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 (0.0, 160.0)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541876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0" marR="0" lvl="0" indent="-34417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="1" kern="1200" noProof="0" dirty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Concomitant medications, n (%)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>
                        <a:solidFill>
                          <a:schemeClr val="accent4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endParaRPr lang="en-US" sz="1300" noProof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T="18288" marB="18288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0280585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>
                          <a:latin typeface="Arial"/>
                          <a:cs typeface="Arial"/>
                        </a:rPr>
                        <a:t>Beta blocker or calcium channel blocker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80 </a:t>
                      </a:r>
                      <a:r>
                        <a:rPr lang="en-US" sz="1300" b="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(66.7)</a:t>
                      </a:r>
                      <a:endParaRPr lang="en-US" sz="1300" b="1" noProof="0" dirty="0">
                        <a:solidFill>
                          <a:schemeClr val="accent4"/>
                        </a:solidFill>
                        <a:latin typeface="Arial"/>
                        <a:cs typeface="Arial"/>
                      </a:endParaRP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latin typeface="Arial"/>
                          <a:cs typeface="Arial"/>
                        </a:rPr>
                        <a:t>86 </a:t>
                      </a:r>
                      <a:r>
                        <a:rPr lang="en-US" sz="1300" b="0" noProof="0" dirty="0">
                          <a:latin typeface="Arial"/>
                          <a:cs typeface="Arial"/>
                        </a:rPr>
                        <a:t>(63.7)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166 </a:t>
                      </a:r>
                      <a:r>
                        <a:rPr lang="en-US" sz="13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(65.1)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9775239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>
                          <a:latin typeface="Arial"/>
                          <a:cs typeface="Arial"/>
                        </a:rPr>
                        <a:t>Beta blocker only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40 </a:t>
                      </a:r>
                      <a:r>
                        <a:rPr lang="en-US" sz="1300" b="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(33.3)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latin typeface="Arial"/>
                          <a:cs typeface="Arial"/>
                        </a:rPr>
                        <a:t>45 </a:t>
                      </a:r>
                      <a:r>
                        <a:rPr lang="en-US" sz="1300" b="0" noProof="0" dirty="0">
                          <a:latin typeface="Arial"/>
                          <a:cs typeface="Arial"/>
                        </a:rPr>
                        <a:t>(33.3)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85 </a:t>
                      </a:r>
                      <a:r>
                        <a:rPr lang="en-US" sz="13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(33.3)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95952175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noProof="0" dirty="0">
                          <a:latin typeface="Arial"/>
                          <a:cs typeface="Arial"/>
                        </a:rPr>
                        <a:t>Calcium channel blocker only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29 </a:t>
                      </a:r>
                      <a:r>
                        <a:rPr lang="en-US" sz="1300" b="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(24.2)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latin typeface="Arial"/>
                          <a:cs typeface="Arial"/>
                        </a:rPr>
                        <a:t>30 </a:t>
                      </a:r>
                      <a:r>
                        <a:rPr lang="en-US" sz="1300" b="0" noProof="0" dirty="0">
                          <a:latin typeface="Arial"/>
                          <a:cs typeface="Arial"/>
                        </a:rPr>
                        <a:t>(22.2)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59 </a:t>
                      </a:r>
                      <a:r>
                        <a:rPr lang="en-US" sz="1300" b="0" noProof="0" dirty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(23.1)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2614412"/>
                  </a:ext>
                </a:extLst>
              </a:tr>
              <a:tr h="228804">
                <a:tc>
                  <a:txBody>
                    <a:bodyPr/>
                    <a:lstStyle/>
                    <a:p>
                      <a:pPr marL="112395" marR="0" lvl="1" indent="0" algn="l" defTabSz="914400" rtl="0" eaLnBrk="1" fontAlgn="auto" latinLnBrk="0" hangingPunct="1">
                        <a:lnSpc>
                          <a:spcPts val="13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300" baseline="0" noProof="0" dirty="0">
                          <a:latin typeface="Arial"/>
                          <a:cs typeface="Arial"/>
                        </a:rPr>
                        <a:t>Beta blocker and calcium channel blocker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11 </a:t>
                      </a:r>
                      <a:r>
                        <a:rPr lang="en-US" sz="1300" b="0" noProof="0" dirty="0">
                          <a:solidFill>
                            <a:schemeClr val="accent4"/>
                          </a:solidFill>
                          <a:latin typeface="Arial"/>
                          <a:cs typeface="Arial"/>
                        </a:rPr>
                        <a:t>(9.2)</a:t>
                      </a:r>
                    </a:p>
                  </a:txBody>
                  <a:tcPr marT="0" marB="0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latin typeface="Arial"/>
                          <a:cs typeface="Arial"/>
                        </a:rPr>
                        <a:t>11 </a:t>
                      </a:r>
                      <a:r>
                        <a:rPr lang="en-US" sz="1300" b="0" noProof="0" dirty="0">
                          <a:latin typeface="Arial"/>
                          <a:cs typeface="Arial"/>
                        </a:rPr>
                        <a:t>(8.1)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DBDBDB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8D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300"/>
                        </a:lnSpc>
                      </a:pPr>
                      <a:r>
                        <a:rPr lang="en-US" sz="1300" b="1" noProof="0" dirty="0">
                          <a:latin typeface="Arial"/>
                          <a:cs typeface="Arial"/>
                        </a:rPr>
                        <a:t>22 </a:t>
                      </a:r>
                      <a:r>
                        <a:rPr lang="en-US" sz="1300" b="0" noProof="0" dirty="0">
                          <a:latin typeface="Arial"/>
                          <a:cs typeface="Arial"/>
                        </a:rPr>
                        <a:t>(8.6)</a:t>
                      </a:r>
                    </a:p>
                  </a:txBody>
                  <a:tcPr marT="18288" marB="18288" anchor="ctr">
                    <a:lnL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5612412"/>
                  </a:ext>
                </a:extLst>
              </a:tr>
            </a:tbl>
          </a:graphicData>
        </a:graphic>
      </p:graphicFrame>
      <p:sp>
        <p:nvSpPr>
          <p:cNvPr id="5" name="Title 4">
            <a:extLst>
              <a:ext uri="{FF2B5EF4-FFF2-40B4-BE49-F238E27FC236}">
                <a16:creationId xmlns:a16="http://schemas.microsoft.com/office/drawing/2014/main" id="{0D49FD74-90E2-7C26-9E44-A4E0A7F4F2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669982"/>
          </a:xfrm>
        </p:spPr>
        <p:txBody>
          <a:bodyPr>
            <a:normAutofit/>
          </a:bodyPr>
          <a:lstStyle/>
          <a:p>
            <a:r>
              <a:rPr lang="en-US" sz="3200" dirty="0"/>
              <a:t>Demographics and Baseline Characteristics</a:t>
            </a:r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6F0E6CA4-9D6A-7C54-5F20-082E2A2608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402844"/>
            <a:ext cx="8895348" cy="365125"/>
          </a:xfrm>
        </p:spPr>
        <p:txBody>
          <a:bodyPr/>
          <a:lstStyle/>
          <a:p>
            <a:r>
              <a:rPr lang="en-US" sz="1200" dirty="0"/>
              <a:t>SD, standard deviation. </a:t>
            </a:r>
          </a:p>
        </p:txBody>
      </p:sp>
    </p:spTree>
    <p:extLst>
      <p:ext uri="{BB962C8B-B14F-4D97-AF65-F5344CB8AC3E}">
        <p14:creationId xmlns:p14="http://schemas.microsoft.com/office/powerpoint/2010/main" val="40427390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>
            <a:extLst>
              <a:ext uri="{FF2B5EF4-FFF2-40B4-BE49-F238E27FC236}">
                <a16:creationId xmlns:a16="http://schemas.microsoft.com/office/drawing/2014/main" id="{04423374-6274-4781-95F4-B7A6D0C19E0F}"/>
              </a:ext>
            </a:extLst>
          </p:cNvPr>
          <p:cNvSpPr txBox="1">
            <a:spLocks/>
          </p:cNvSpPr>
          <p:nvPr/>
        </p:nvSpPr>
        <p:spPr bwMode="auto">
          <a:xfrm>
            <a:off x="866222" y="1282357"/>
            <a:ext cx="4739640" cy="623420"/>
          </a:xfrm>
          <a:prstGeom prst="rect">
            <a:avLst/>
          </a:prstGeom>
          <a:solidFill>
            <a:srgbClr val="C10E20">
              <a:alpha val="1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933" b="1" i="0">
                <a:solidFill>
                  <a:srgbClr val="5032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6095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121917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24383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algn="ctr"/>
            <a:r>
              <a:rPr lang="en-US" sz="1800" kern="0" spc="-40">
                <a:solidFill>
                  <a:schemeClr val="tx1"/>
                </a:solidFill>
                <a:latin typeface="Arial"/>
                <a:ea typeface="Segoe UI Black"/>
                <a:cs typeface="Arial"/>
              </a:rPr>
              <a:t>Primary: 30-Minute Endpoint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B92ED59E-3D5B-460F-8763-E49B6691E185}"/>
              </a:ext>
            </a:extLst>
          </p:cNvPr>
          <p:cNvSpPr txBox="1">
            <a:spLocks/>
          </p:cNvSpPr>
          <p:nvPr/>
        </p:nvSpPr>
        <p:spPr bwMode="auto">
          <a:xfrm>
            <a:off x="6803056" y="1279577"/>
            <a:ext cx="4739640" cy="623420"/>
          </a:xfrm>
          <a:prstGeom prst="rect">
            <a:avLst/>
          </a:prstGeom>
          <a:solidFill>
            <a:srgbClr val="C10E20">
              <a:alpha val="10000"/>
            </a:srgbClr>
          </a:solid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82880" tIns="0" rIns="0" bIns="0" numCol="1" anchor="ctr" anchorCtr="0" compatLnSpc="1">
            <a:prstTxWarp prst="textNoShape">
              <a:avLst/>
            </a:prstTxWarp>
            <a:noAutofit/>
          </a:bodyPr>
          <a:lstStyle>
            <a:lvl1pPr algn="l" rtl="0" eaLnBrk="1" fontAlgn="base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 sz="2933" b="1" i="0">
                <a:solidFill>
                  <a:srgbClr val="503291"/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2pPr>
            <a:lvl3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3pPr>
            <a:lvl4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4pPr>
            <a:lvl5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733">
                <a:solidFill>
                  <a:schemeClr val="bg1"/>
                </a:solidFill>
                <a:latin typeface="Calibri" pitchFamily="34" charset="0"/>
                <a:ea typeface="MS PGothic" pitchFamily="34" charset="-128"/>
                <a:cs typeface="MS PGothic" charset="0"/>
              </a:defRPr>
            </a:lvl5pPr>
            <a:lvl6pPr marL="609585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6pPr>
            <a:lvl7pPr marL="1219170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7pPr>
            <a:lvl8pPr marL="1828754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8pPr>
            <a:lvl9pPr marL="2438339"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000">
                <a:solidFill>
                  <a:schemeClr val="bg1"/>
                </a:solidFill>
                <a:latin typeface="Century Gothic" pitchFamily="-109" charset="0"/>
                <a:ea typeface="ＭＳ Ｐゴシック" pitchFamily="-109" charset="-128"/>
                <a:cs typeface="ＭＳ Ｐゴシック" pitchFamily="-109" charset="-128"/>
              </a:defRPr>
            </a:lvl9pPr>
          </a:lstStyle>
          <a:p>
            <a:pPr algn="ctr"/>
            <a:r>
              <a:rPr lang="en-US" sz="1800" kern="0" spc="-40">
                <a:solidFill>
                  <a:schemeClr val="tx1"/>
                </a:solidFill>
                <a:latin typeface="Arial"/>
                <a:ea typeface="Segoe UI Black"/>
                <a:cs typeface="Arial"/>
              </a:rPr>
              <a:t>300-Minute Endpoint</a:t>
            </a:r>
          </a:p>
        </p:txBody>
      </p:sp>
      <p:pic>
        <p:nvPicPr>
          <p:cNvPr id="15" name="Picture 14" descr="Chart&#10;&#10;Description automatically generated">
            <a:extLst>
              <a:ext uri="{FF2B5EF4-FFF2-40B4-BE49-F238E27FC236}">
                <a16:creationId xmlns:a16="http://schemas.microsoft.com/office/drawing/2014/main" id="{D7B3C082-FE24-44FD-8B45-D75A5E69676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14625" y="5442007"/>
            <a:ext cx="5788076" cy="47011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323B0FC0-98D2-4789-9302-9CCC4C0E010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51" t="87898" r="4235"/>
          <a:stretch/>
        </p:blipFill>
        <p:spPr>
          <a:xfrm>
            <a:off x="588383" y="5414814"/>
            <a:ext cx="5252443" cy="48828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6E188E4A-65D7-4E04-950C-8052763AA615}"/>
              </a:ext>
            </a:extLst>
          </p:cNvPr>
          <p:cNvSpPr txBox="1"/>
          <p:nvPr/>
        </p:nvSpPr>
        <p:spPr>
          <a:xfrm>
            <a:off x="7366220" y="2272146"/>
            <a:ext cx="334598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/>
              <a:t>HR at 300 min: 1.70 (95% CI, 1.213-2.383); p&lt;.001</a:t>
            </a:r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6A2C59B-CAF8-4FDD-9631-95C61A1862E1}"/>
              </a:ext>
            </a:extLst>
          </p:cNvPr>
          <p:cNvCxnSpPr>
            <a:cxnSpLocks/>
          </p:cNvCxnSpPr>
          <p:nvPr/>
        </p:nvCxnSpPr>
        <p:spPr>
          <a:xfrm flipV="1">
            <a:off x="11521440" y="2733575"/>
            <a:ext cx="0" cy="2271562"/>
          </a:xfrm>
          <a:prstGeom prst="line">
            <a:avLst/>
          </a:prstGeom>
          <a:ln w="15875"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89DF8CA-FFFB-4008-8717-FAF3066532E3}"/>
              </a:ext>
            </a:extLst>
          </p:cNvPr>
          <p:cNvCxnSpPr>
            <a:cxnSpLocks/>
          </p:cNvCxnSpPr>
          <p:nvPr/>
        </p:nvCxnSpPr>
        <p:spPr>
          <a:xfrm>
            <a:off x="6824312" y="2733575"/>
            <a:ext cx="4697128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>
            <a:extLst>
              <a:ext uri="{FF2B5EF4-FFF2-40B4-BE49-F238E27FC236}">
                <a16:creationId xmlns:a16="http://schemas.microsoft.com/office/drawing/2014/main" id="{FCC6692B-4C69-3E1C-BA4F-68A5522C2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Primary Endpoint: Conversion of Adjudicated </a:t>
            </a:r>
            <a:r>
              <a:rPr lang="en-US" sz="3200" dirty="0" err="1"/>
              <a:t>PSVT</a:t>
            </a:r>
            <a:r>
              <a:rPr lang="en-US" sz="3200" dirty="0"/>
              <a:t> to Sinus Rhythm </a:t>
            </a:r>
          </a:p>
        </p:txBody>
      </p:sp>
      <p:sp>
        <p:nvSpPr>
          <p:cNvPr id="21" name="Text Placeholder 15">
            <a:extLst>
              <a:ext uri="{FF2B5EF4-FFF2-40B4-BE49-F238E27FC236}">
                <a16:creationId xmlns:a16="http://schemas.microsoft.com/office/drawing/2014/main" id="{D9DFD48E-6D6B-4300-AC00-D9528F18BEB9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6701270" y="6236373"/>
            <a:ext cx="4990236" cy="298775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000" dirty="0">
                <a:solidFill>
                  <a:srgbClr val="7A7A7A"/>
                </a:solidFill>
                <a:latin typeface="+mn-lt"/>
              </a:rPr>
              <a:t>"+" symbol on graph indicates censoring for signal loss (n=8 over 300 minutes)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332EE1E5-2DE0-4AE6-A06F-7C9114D8CCB3}"/>
              </a:ext>
            </a:extLst>
          </p:cNvPr>
          <p:cNvSpPr txBox="1"/>
          <p:nvPr/>
        </p:nvSpPr>
        <p:spPr>
          <a:xfrm>
            <a:off x="11254109" y="2508854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rgbClr val="CC2B1B"/>
                </a:solidFill>
              </a:rPr>
              <a:t>81.8%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4AF9714-50E1-415F-A485-E5BBA16297C1}"/>
              </a:ext>
            </a:extLst>
          </p:cNvPr>
          <p:cNvSpPr txBox="1"/>
          <p:nvPr/>
        </p:nvSpPr>
        <p:spPr>
          <a:xfrm>
            <a:off x="11253740" y="2827959"/>
            <a:ext cx="6190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>
                <a:solidFill>
                  <a:schemeClr val="bg1">
                    <a:lumMod val="50000"/>
                  </a:schemeClr>
                </a:solidFill>
              </a:rPr>
              <a:t>69.4%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439B5EC-1304-422A-A605-A380BDEF4B3E}"/>
              </a:ext>
            </a:extLst>
          </p:cNvPr>
          <p:cNvGrpSpPr/>
          <p:nvPr/>
        </p:nvGrpSpPr>
        <p:grpSpPr>
          <a:xfrm>
            <a:off x="560442" y="2207895"/>
            <a:ext cx="5175298" cy="3689551"/>
            <a:chOff x="560442" y="1915311"/>
            <a:chExt cx="5175298" cy="3982134"/>
          </a:xfrm>
        </p:grpSpPr>
        <p:graphicFrame>
          <p:nvGraphicFramePr>
            <p:cNvPr id="25" name="Chart 24">
              <a:extLst>
                <a:ext uri="{FF2B5EF4-FFF2-40B4-BE49-F238E27FC236}">
                  <a16:creationId xmlns:a16="http://schemas.microsoft.com/office/drawing/2014/main" id="{E1F9B7CF-87F0-433F-BE51-03702F3E00D7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005639763"/>
                </p:ext>
              </p:extLst>
            </p:nvPr>
          </p:nvGraphicFramePr>
          <p:xfrm>
            <a:off x="560442" y="1915311"/>
            <a:ext cx="4810455" cy="3982134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CC9BE4-056C-42A0-9F6C-7141301BF31C}"/>
                </a:ext>
              </a:extLst>
            </p:cNvPr>
            <p:cNvSpPr txBox="1"/>
            <p:nvPr/>
          </p:nvSpPr>
          <p:spPr>
            <a:xfrm>
              <a:off x="5103566" y="2881411"/>
              <a:ext cx="619080" cy="298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rgbClr val="CC2B1B"/>
                  </a:solidFill>
                </a:rPr>
                <a:t>64.3%</a:t>
              </a: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7357047D-6B01-4736-98C6-A81CCA4FCA87}"/>
                </a:ext>
              </a:extLst>
            </p:cNvPr>
            <p:cNvSpPr txBox="1"/>
            <p:nvPr/>
          </p:nvSpPr>
          <p:spPr>
            <a:xfrm>
              <a:off x="5116660" y="3841474"/>
              <a:ext cx="619080" cy="2989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b="1" dirty="0">
                  <a:solidFill>
                    <a:schemeClr val="bg1">
                      <a:lumMod val="50000"/>
                    </a:schemeClr>
                  </a:solidFill>
                </a:rPr>
                <a:t>31.2%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13E8113B-DD09-4246-A28F-BF64B6CAD096}"/>
                </a:ext>
              </a:extLst>
            </p:cNvPr>
            <p:cNvSpPr txBox="1"/>
            <p:nvPr/>
          </p:nvSpPr>
          <p:spPr>
            <a:xfrm>
              <a:off x="1497563" y="1941171"/>
              <a:ext cx="3895277" cy="2989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1200" b="1" dirty="0"/>
                <a:t>30 min.: HR = 2.62 (95% CI, 1.659-4.147); p&lt;0.001</a:t>
              </a:r>
              <a:endParaRPr lang="en-US" sz="1200" b="1" dirty="0">
                <a:cs typeface="Calibri"/>
              </a:endParaRPr>
            </a:p>
          </p:txBody>
        </p: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8DD82B16-3363-47F5-B50A-D1C104BE43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171721" y="3086623"/>
              <a:ext cx="0" cy="1847753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3DA20A9F-55C3-4433-9D6C-4D5C755D61D0}"/>
                </a:ext>
              </a:extLst>
            </p:cNvPr>
            <p:cNvCxnSpPr>
              <a:cxnSpLocks/>
            </p:cNvCxnSpPr>
            <p:nvPr/>
          </p:nvCxnSpPr>
          <p:spPr>
            <a:xfrm>
              <a:off x="1292740" y="3086623"/>
              <a:ext cx="3895277" cy="0"/>
            </a:xfrm>
            <a:prstGeom prst="line">
              <a:avLst/>
            </a:prstGeom>
            <a:ln w="15875">
              <a:solidFill>
                <a:schemeClr val="bg1">
                  <a:lumMod val="75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027F7DB3-AE2E-4E50-9DE8-971E70D99DA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6251874"/>
              </p:ext>
            </p:extLst>
          </p:nvPr>
        </p:nvGraphicFramePr>
        <p:xfrm>
          <a:off x="6066871" y="1645118"/>
          <a:ext cx="5624634" cy="4142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" name="Text Placeholder 15">
            <a:extLst>
              <a:ext uri="{FF2B5EF4-FFF2-40B4-BE49-F238E27FC236}">
                <a16:creationId xmlns:a16="http://schemas.microsoft.com/office/drawing/2014/main" id="{BEC47E9E-4083-4F49-9F6D-306D147676B9}"/>
              </a:ext>
            </a:extLst>
          </p:cNvPr>
          <p:cNvSpPr txBox="1">
            <a:spLocks/>
          </p:cNvSpPr>
          <p:nvPr/>
        </p:nvSpPr>
        <p:spPr>
          <a:xfrm>
            <a:off x="240871" y="6184667"/>
            <a:ext cx="5841354" cy="3253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r" defTabSz="914377" rtl="0" eaLnBrk="1" latinLnBrk="0" hangingPunct="1">
              <a:lnSpc>
                <a:spcPct val="100000"/>
              </a:lnSpc>
              <a:spcBef>
                <a:spcPts val="1000"/>
              </a:spcBef>
              <a:buFontTx/>
              <a:buNone/>
              <a:defRPr sz="1067" kern="1200">
                <a:solidFill>
                  <a:schemeClr val="accent4"/>
                </a:solidFill>
                <a:latin typeface="Lub Dub Medium" panose="020B0603030403020204" pitchFamily="34" charset="77"/>
                <a:ea typeface="+mn-ea"/>
                <a:cs typeface="+mn-cs"/>
              </a:defRPr>
            </a:lvl1pPr>
            <a:lvl2pPr marL="457189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2pPr>
            <a:lvl3pPr marL="914377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3pPr>
            <a:lvl4pPr marL="1371566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4pPr>
            <a:lvl5pPr marL="1828754" indent="0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None/>
              <a:defRPr sz="1600" kern="1200">
                <a:solidFill>
                  <a:schemeClr val="tx1"/>
                </a:solidFill>
                <a:latin typeface="Lub Dub Medium" panose="020B0603030403020204" pitchFamily="34" charset="77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rgbClr val="7A7A7A"/>
                </a:solidFill>
                <a:latin typeface="+mn-lt"/>
              </a:rPr>
              <a:t>"+" symbol on graph indicates censoring for signal loss (n=4 over 30 minutes)</a:t>
            </a:r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3C04580E-8CBC-4AF6-BE2E-61E0A8EAE2AC}"/>
              </a:ext>
            </a:extLst>
          </p:cNvPr>
          <p:cNvCxnSpPr/>
          <p:nvPr/>
        </p:nvCxnSpPr>
        <p:spPr>
          <a:xfrm flipV="1">
            <a:off x="7772401" y="3000375"/>
            <a:ext cx="0" cy="2062162"/>
          </a:xfrm>
          <a:prstGeom prst="line">
            <a:avLst/>
          </a:prstGeom>
          <a:ln w="15875">
            <a:solidFill>
              <a:srgbClr val="CC2B1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493BD26D-D24C-468C-9D60-659FB6027B9D}"/>
              </a:ext>
            </a:extLst>
          </p:cNvPr>
          <p:cNvSpPr txBox="1"/>
          <p:nvPr/>
        </p:nvSpPr>
        <p:spPr>
          <a:xfrm>
            <a:off x="7739796" y="3509203"/>
            <a:ext cx="800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7A7A7A"/>
                </a:solidFill>
              </a:rPr>
              <a:t>54.5%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B98D7050-3FBD-464C-ABA1-1590BE0AAE33}"/>
              </a:ext>
            </a:extLst>
          </p:cNvPr>
          <p:cNvSpPr txBox="1"/>
          <p:nvPr/>
        </p:nvSpPr>
        <p:spPr>
          <a:xfrm>
            <a:off x="7726241" y="2936635"/>
            <a:ext cx="8000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>
                <a:solidFill>
                  <a:srgbClr val="CC2B1B"/>
                </a:solidFill>
              </a:rPr>
              <a:t>73.5%</a:t>
            </a:r>
          </a:p>
        </p:txBody>
      </p:sp>
    </p:spTree>
    <p:extLst>
      <p:ext uri="{BB962C8B-B14F-4D97-AF65-F5344CB8AC3E}">
        <p14:creationId xmlns:p14="http://schemas.microsoft.com/office/powerpoint/2010/main" val="3304263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Chart 10">
            <a:extLst>
              <a:ext uri="{FF2B5EF4-FFF2-40B4-BE49-F238E27FC236}">
                <a16:creationId xmlns:a16="http://schemas.microsoft.com/office/drawing/2014/main" id="{65F02EC3-C218-4253-A779-8118A699BCC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0694129"/>
              </p:ext>
            </p:extLst>
          </p:nvPr>
        </p:nvGraphicFramePr>
        <p:xfrm>
          <a:off x="2029002" y="1179811"/>
          <a:ext cx="8190349" cy="48840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C307C6C0-FC4E-465D-B2F4-DC47638FE6C6}"/>
              </a:ext>
            </a:extLst>
          </p:cNvPr>
          <p:cNvSpPr txBox="1"/>
          <p:nvPr/>
        </p:nvSpPr>
        <p:spPr>
          <a:xfrm>
            <a:off x="6444709" y="2392663"/>
            <a:ext cx="1280691" cy="6669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MS PGothic" pitchFamily="34" charset="-128"/>
              </a:rPr>
              <a:t>Placebo</a:t>
            </a: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67" b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 "/>
                <a:ea typeface="MS PGothic" pitchFamily="34" charset="-128"/>
              </a:rPr>
              <a:t>53.5 min</a:t>
            </a:r>
            <a:endParaRPr lang="en-US" sz="2133" b="1" dirty="0">
              <a:solidFill>
                <a:schemeClr val="tx1">
                  <a:lumMod val="50000"/>
                  <a:lumOff val="50000"/>
                </a:schemeClr>
              </a:solidFill>
              <a:latin typeface="Arial "/>
              <a:ea typeface="MS PGothic" pitchFamily="34" charset="-128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302D9E-DF6F-4314-BB5D-DB36E7ED3903}"/>
              </a:ext>
            </a:extLst>
          </p:cNvPr>
          <p:cNvSpPr txBox="1"/>
          <p:nvPr/>
        </p:nvSpPr>
        <p:spPr>
          <a:xfrm>
            <a:off x="3188496" y="2398302"/>
            <a:ext cx="1358877" cy="66172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50" b="1" dirty="0" err="1">
                <a:solidFill>
                  <a:srgbClr val="C00000"/>
                </a:solidFill>
                <a:latin typeface="Arial "/>
                <a:ea typeface="MS PGothic"/>
              </a:rPr>
              <a:t>Etripamil</a:t>
            </a:r>
            <a:endParaRPr lang="en-US" sz="1850" b="1" dirty="0">
              <a:solidFill>
                <a:srgbClr val="C00000"/>
              </a:solidFill>
              <a:latin typeface="Arial "/>
              <a:ea typeface="MS PGothic"/>
            </a:endParaRPr>
          </a:p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850" b="1" dirty="0">
                <a:solidFill>
                  <a:srgbClr val="C00000"/>
                </a:solidFill>
                <a:latin typeface="Arial "/>
                <a:ea typeface="MS PGothic"/>
              </a:rPr>
              <a:t>17.2 min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C08754DD-88FF-43C2-A478-38BF29269B71}"/>
              </a:ext>
            </a:extLst>
          </p:cNvPr>
          <p:cNvCxnSpPr>
            <a:cxnSpLocks/>
          </p:cNvCxnSpPr>
          <p:nvPr/>
        </p:nvCxnSpPr>
        <p:spPr bwMode="auto">
          <a:xfrm flipH="1">
            <a:off x="4200541" y="3152824"/>
            <a:ext cx="2881119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ysDot"/>
            <a:round/>
            <a:headEnd type="triangle" w="med" len="med"/>
            <a:tailEnd type="triangle" w="med" len="med"/>
          </a:ln>
          <a:effectLst/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3899884-7126-4BBC-B469-138CD2E27D83}"/>
              </a:ext>
            </a:extLst>
          </p:cNvPr>
          <p:cNvCxnSpPr>
            <a:cxnSpLocks/>
          </p:cNvCxnSpPr>
          <p:nvPr/>
        </p:nvCxnSpPr>
        <p:spPr bwMode="auto">
          <a:xfrm flipV="1">
            <a:off x="7081660" y="3152824"/>
            <a:ext cx="0" cy="1842824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rgbClr val="A6A6A6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17FEC863-3C34-44AB-A1D9-8385524A2811}"/>
              </a:ext>
            </a:extLst>
          </p:cNvPr>
          <p:cNvSpPr txBox="1"/>
          <p:nvPr/>
        </p:nvSpPr>
        <p:spPr>
          <a:xfrm>
            <a:off x="1797859" y="5250819"/>
            <a:ext cx="3330700" cy="30820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defTabSz="1219170" fontAlgn="base">
              <a:spcBef>
                <a:spcPct val="0"/>
              </a:spcBef>
              <a:spcAft>
                <a:spcPct val="0"/>
              </a:spcAft>
            </a:pPr>
            <a:r>
              <a:rPr lang="en-US" sz="1067" b="1" i="1">
                <a:solidFill>
                  <a:srgbClr val="000000"/>
                </a:solidFill>
                <a:latin typeface="Arial" panose="020B0604020202020204" pitchFamily="34" charset="0"/>
                <a:ea typeface="MS PGothic"/>
                <a:cs typeface="Arial" panose="020B0604020202020204" pitchFamily="34" charset="0"/>
              </a:rPr>
              <a:t>Number of Patients at Risk</a:t>
            </a:r>
            <a:endParaRPr lang="en-US" sz="1067" b="1" i="1">
              <a:solidFill>
                <a:srgbClr val="000000"/>
              </a:solidFill>
              <a:latin typeface="Arial" panose="020B0604020202020204" pitchFamily="34" charset="0"/>
              <a:ea typeface="MS PGothic" pitchFamily="34" charset="-128"/>
              <a:cs typeface="Arial" panose="020B0604020202020204" pitchFamily="34" charset="0"/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DB40DF6D-1BC2-4000-B836-6625E1FB3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47927" y="5465210"/>
            <a:ext cx="8433029" cy="567422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02F70945-5BD4-CF10-0A5F-B8E8C13B9C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Median Time to Conversion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8605C08-232C-5B23-911C-4615C10CB41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z="1200" dirty="0">
                <a:cs typeface="Calibri"/>
              </a:rPr>
              <a:t>"+" symbol on graph indicates censoring for signal loss</a:t>
            </a:r>
            <a:endParaRPr lang="en-US" sz="1200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36A3AE23-7F7F-E823-5FDA-7CD903ACFC17}"/>
              </a:ext>
            </a:extLst>
          </p:cNvPr>
          <p:cNvCxnSpPr/>
          <p:nvPr/>
        </p:nvCxnSpPr>
        <p:spPr>
          <a:xfrm>
            <a:off x="4200541" y="3152824"/>
            <a:ext cx="0" cy="1842824"/>
          </a:xfrm>
          <a:prstGeom prst="line">
            <a:avLst/>
          </a:prstGeom>
          <a:ln w="19050">
            <a:solidFill>
              <a:srgbClr val="CC2B1B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44454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HOTG -OFFICIAL-FINAL">
      <a:dk1>
        <a:srgbClr val="000000"/>
      </a:dk1>
      <a:lt1>
        <a:sysClr val="window" lastClr="FFFFFF"/>
      </a:lt1>
      <a:dk2>
        <a:srgbClr val="373648"/>
      </a:dk2>
      <a:lt2>
        <a:srgbClr val="F3F3F3"/>
      </a:lt2>
      <a:accent1>
        <a:srgbClr val="00539B"/>
      </a:accent1>
      <a:accent2>
        <a:srgbClr val="001A57"/>
      </a:accent2>
      <a:accent3>
        <a:srgbClr val="0736A4"/>
      </a:accent3>
      <a:accent4>
        <a:srgbClr val="005587"/>
      </a:accent4>
      <a:accent5>
        <a:srgbClr val="0577B1"/>
      </a:accent5>
      <a:accent6>
        <a:srgbClr val="339898"/>
      </a:accent6>
      <a:hlink>
        <a:srgbClr val="00539B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2284</Words>
  <Application>Microsoft Office PowerPoint</Application>
  <PresentationFormat>Widescreen</PresentationFormat>
  <Paragraphs>345</Paragraphs>
  <Slides>13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Arial </vt:lpstr>
      <vt:lpstr>Arial Narrow</vt:lpstr>
      <vt:lpstr>Calibri</vt:lpstr>
      <vt:lpstr>Lub Dub Medium</vt:lpstr>
      <vt:lpstr>Wingdings</vt:lpstr>
      <vt:lpstr>Office Theme</vt:lpstr>
      <vt:lpstr>Self-Administered Etripamil for  Termination of Spontaneous Paroxysmal Supraventricular Tachycardia: Primary Analysis from the RAPID Study</vt:lpstr>
      <vt:lpstr>Etripamil: A New Treatment for PSVT</vt:lpstr>
      <vt:lpstr>Phase 3, NODE-301 (Part 1) Study Results</vt:lpstr>
      <vt:lpstr>NODE-301 Efficacy – Time to Conversion Over 45 Minutes</vt:lpstr>
      <vt:lpstr>RAPID Phase III Clinical Study Design</vt:lpstr>
      <vt:lpstr>RAPID Study Patient Populations</vt:lpstr>
      <vt:lpstr>Demographics and Baseline Characteristics</vt:lpstr>
      <vt:lpstr>Primary Endpoint: Conversion of Adjudicated PSVT to Sinus Rhythm </vt:lpstr>
      <vt:lpstr>Median Time to Conversion</vt:lpstr>
      <vt:lpstr>Secondary Endpoints: Rescue Medical Interventions, Emergency Department Utilization</vt:lpstr>
      <vt:lpstr>RAPID Safety – Direct ECG Reading1</vt:lpstr>
      <vt:lpstr>RAPID Safety – Adverse Events </vt:lpstr>
      <vt:lpstr>RAPID Study: Summary and 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2022-12-14T19:57:07Z</dcterms:created>
  <dcterms:modified xsi:type="dcterms:W3CDTF">2022-12-14T19:57:16Z</dcterms:modified>
</cp:coreProperties>
</file>